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8"/>
  </p:notesMasterIdLst>
  <p:sldIdLst>
    <p:sldId id="776" r:id="rId2"/>
    <p:sldId id="1220" r:id="rId3"/>
    <p:sldId id="1221" r:id="rId4"/>
    <p:sldId id="1222" r:id="rId5"/>
    <p:sldId id="1223" r:id="rId6"/>
    <p:sldId id="1237" r:id="rId7"/>
    <p:sldId id="1236" r:id="rId8"/>
    <p:sldId id="1238" r:id="rId9"/>
    <p:sldId id="1224" r:id="rId10"/>
    <p:sldId id="1225" r:id="rId11"/>
    <p:sldId id="1226" r:id="rId12"/>
    <p:sldId id="1227" r:id="rId13"/>
    <p:sldId id="1228" r:id="rId14"/>
    <p:sldId id="1229" r:id="rId15"/>
    <p:sldId id="1230" r:id="rId16"/>
    <p:sldId id="1231" r:id="rId17"/>
    <p:sldId id="1232" r:id="rId18"/>
    <p:sldId id="1239" r:id="rId19"/>
    <p:sldId id="1233" r:id="rId20"/>
    <p:sldId id="1234" r:id="rId21"/>
    <p:sldId id="1235" r:id="rId22"/>
    <p:sldId id="663" r:id="rId23"/>
    <p:sldId id="375" r:id="rId24"/>
    <p:sldId id="377" r:id="rId25"/>
    <p:sldId id="378" r:id="rId26"/>
    <p:sldId id="398" r:id="rId27"/>
    <p:sldId id="1240" r:id="rId28"/>
    <p:sldId id="432" r:id="rId29"/>
    <p:sldId id="470" r:id="rId30"/>
    <p:sldId id="382" r:id="rId31"/>
    <p:sldId id="475" r:id="rId32"/>
    <p:sldId id="476" r:id="rId33"/>
    <p:sldId id="477" r:id="rId34"/>
    <p:sldId id="384" r:id="rId35"/>
    <p:sldId id="473" r:id="rId36"/>
    <p:sldId id="385" r:id="rId37"/>
    <p:sldId id="394" r:id="rId38"/>
    <p:sldId id="517" r:id="rId39"/>
    <p:sldId id="481" r:id="rId40"/>
    <p:sldId id="478" r:id="rId41"/>
    <p:sldId id="479" r:id="rId42"/>
    <p:sldId id="482" r:id="rId43"/>
    <p:sldId id="423" r:id="rId44"/>
    <p:sldId id="483" r:id="rId45"/>
    <p:sldId id="484" r:id="rId46"/>
    <p:sldId id="485" r:id="rId47"/>
    <p:sldId id="491" r:id="rId48"/>
    <p:sldId id="492" r:id="rId49"/>
    <p:sldId id="493" r:id="rId50"/>
    <p:sldId id="494" r:id="rId51"/>
    <p:sldId id="495" r:id="rId52"/>
    <p:sldId id="496" r:id="rId53"/>
    <p:sldId id="497" r:id="rId54"/>
    <p:sldId id="498" r:id="rId55"/>
    <p:sldId id="499" r:id="rId56"/>
    <p:sldId id="500" r:id="rId57"/>
    <p:sldId id="501" r:id="rId58"/>
    <p:sldId id="502" r:id="rId59"/>
    <p:sldId id="503" r:id="rId60"/>
    <p:sldId id="504" r:id="rId61"/>
    <p:sldId id="505" r:id="rId62"/>
    <p:sldId id="1241" r:id="rId63"/>
    <p:sldId id="512" r:id="rId64"/>
    <p:sldId id="513" r:id="rId65"/>
    <p:sldId id="514" r:id="rId66"/>
    <p:sldId id="515" r:id="rId67"/>
    <p:sldId id="516" r:id="rId68"/>
    <p:sldId id="521" r:id="rId69"/>
    <p:sldId id="522" r:id="rId70"/>
    <p:sldId id="523" r:id="rId71"/>
    <p:sldId id="524" r:id="rId72"/>
    <p:sldId id="507" r:id="rId73"/>
    <p:sldId id="508" r:id="rId74"/>
    <p:sldId id="509" r:id="rId75"/>
    <p:sldId id="519" r:id="rId76"/>
    <p:sldId id="510" r:id="rId77"/>
  </p:sldIdLst>
  <p:sldSz cx="12192000" cy="6858000"/>
  <p:notesSz cx="7010400" cy="9296400"/>
  <p:embeddedFontLst>
    <p:embeddedFont>
      <p:font typeface="Calibri" panose="020F0502020204030204" pitchFamily="34" charset="0"/>
      <p:regular r:id="rId79"/>
      <p:bold r:id="rId80"/>
      <p:italic r:id="rId81"/>
      <p:boldItalic r:id="rId82"/>
    </p:embeddedFont>
    <p:embeddedFont>
      <p:font typeface="Calibri Light" panose="020F0302020204030204" pitchFamily="34" charset="0"/>
      <p:regular r:id="rId83"/>
      <p:italic r:id="rId84"/>
    </p:embeddedFont>
    <p:embeddedFont>
      <p:font typeface="Cambria Math" panose="02040503050406030204" pitchFamily="18" charset="0"/>
      <p:regular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FFE6"/>
    <a:srgbClr val="E88510"/>
    <a:srgbClr val="0000FF"/>
    <a:srgbClr val="FFCCCC"/>
    <a:srgbClr val="FF9999"/>
    <a:srgbClr val="D60093"/>
    <a:srgbClr val="104F9C"/>
    <a:srgbClr val="AE7C42"/>
    <a:srgbClr val="F2B800"/>
    <a:srgbClr val="00A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6684" autoAdjust="0"/>
  </p:normalViewPr>
  <p:slideViewPr>
    <p:cSldViewPr snapToGrid="0">
      <p:cViewPr varScale="1">
        <p:scale>
          <a:sx n="83" d="100"/>
          <a:sy n="83" d="100"/>
        </p:scale>
        <p:origin x="264" y="5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image" Target="../media/image7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4/19/2019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22</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6F41D82-CFF6-49DA-BB1F-0BF0014E07B6}" type="slidenum">
              <a:rPr lang="en-US" sz="1300"/>
              <a:pPr eaLnBrk="1" hangingPunct="1"/>
              <a:t>52</a:t>
            </a:fld>
            <a:endParaRPr lang="en-US" sz="1300"/>
          </a:p>
        </p:txBody>
      </p:sp>
      <p:sp>
        <p:nvSpPr>
          <p:cNvPr id="52226" name="Rectangle 2"/>
          <p:cNvSpPr>
            <a:spLocks noGrp="1" noRot="1" noChangeAspect="1" noChangeArrowheads="1" noTextEdit="1"/>
          </p:cNvSpPr>
          <p:nvPr>
            <p:ph type="sldImg"/>
          </p:nvPr>
        </p:nvSpPr>
        <p:spPr>
          <a:xfrm>
            <a:off x="2362200" y="549275"/>
            <a:ext cx="4876800" cy="2743200"/>
          </a:xfrm>
          <a:ln/>
        </p:spPr>
      </p:sp>
      <p:sp>
        <p:nvSpPr>
          <p:cNvPr id="52227"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05784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2F25A04-AD2E-44F3-AFC4-F98EA25C7AF0}" type="slidenum">
              <a:rPr lang="en-US" sz="1300"/>
              <a:pPr eaLnBrk="1" hangingPunct="1"/>
              <a:t>53</a:t>
            </a:fld>
            <a:endParaRPr lang="en-US" sz="1300"/>
          </a:p>
        </p:txBody>
      </p:sp>
      <p:sp>
        <p:nvSpPr>
          <p:cNvPr id="54274" name="Rectangle 2"/>
          <p:cNvSpPr>
            <a:spLocks noGrp="1" noRot="1" noChangeAspect="1" noChangeArrowheads="1" noTextEdit="1"/>
          </p:cNvSpPr>
          <p:nvPr>
            <p:ph type="sldImg"/>
          </p:nvPr>
        </p:nvSpPr>
        <p:spPr>
          <a:xfrm>
            <a:off x="2362200" y="549275"/>
            <a:ext cx="4876800" cy="2743200"/>
          </a:xfrm>
          <a:ln/>
        </p:spPr>
      </p:sp>
      <p:sp>
        <p:nvSpPr>
          <p:cNvPr id="54275"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69674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C31FDCF-3A5F-45BB-BE78-2255FC240CFB}" type="slidenum">
              <a:rPr lang="en-US" sz="1300"/>
              <a:pPr eaLnBrk="1" hangingPunct="1"/>
              <a:t>54</a:t>
            </a:fld>
            <a:endParaRPr lang="en-US" sz="1300"/>
          </a:p>
        </p:txBody>
      </p:sp>
      <p:sp>
        <p:nvSpPr>
          <p:cNvPr id="56322" name="Rectangle 2"/>
          <p:cNvSpPr>
            <a:spLocks noGrp="1" noRot="1" noChangeAspect="1" noChangeArrowheads="1" noTextEdit="1"/>
          </p:cNvSpPr>
          <p:nvPr>
            <p:ph type="sldImg"/>
          </p:nvPr>
        </p:nvSpPr>
        <p:spPr>
          <a:xfrm>
            <a:off x="2362200" y="549275"/>
            <a:ext cx="4876800" cy="2743200"/>
          </a:xfrm>
          <a:ln/>
        </p:spPr>
      </p:sp>
      <p:sp>
        <p:nvSpPr>
          <p:cNvPr id="56323"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025701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6150C38-8F90-468C-8ADD-18932126F018}" type="slidenum">
              <a:rPr lang="en-US" sz="1300"/>
              <a:pPr eaLnBrk="1" hangingPunct="1"/>
              <a:t>55</a:t>
            </a:fld>
            <a:endParaRPr lang="en-US" sz="1300"/>
          </a:p>
        </p:txBody>
      </p:sp>
      <p:sp>
        <p:nvSpPr>
          <p:cNvPr id="58370" name="Rectangle 2"/>
          <p:cNvSpPr>
            <a:spLocks noGrp="1" noRot="1" noChangeAspect="1" noChangeArrowheads="1" noTextEdit="1"/>
          </p:cNvSpPr>
          <p:nvPr>
            <p:ph type="sldImg"/>
          </p:nvPr>
        </p:nvSpPr>
        <p:spPr>
          <a:xfrm>
            <a:off x="2362200" y="549275"/>
            <a:ext cx="4876800" cy="2743200"/>
          </a:xfrm>
          <a:ln/>
        </p:spPr>
      </p:sp>
      <p:sp>
        <p:nvSpPr>
          <p:cNvPr id="58371"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529669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TODO: intermediate step in</a:t>
            </a:r>
            <a:r>
              <a:rPr lang="en-US" baseline="0" dirty="0"/>
              <a:t> derivation!</a:t>
            </a: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57</a:t>
            </a:fld>
            <a:endParaRPr lang="en-US"/>
          </a:p>
        </p:txBody>
      </p:sp>
    </p:spTree>
    <p:extLst>
      <p:ext uri="{BB962C8B-B14F-4D97-AF65-F5344CB8AC3E}">
        <p14:creationId xmlns:p14="http://schemas.microsoft.com/office/powerpoint/2010/main" val="288387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a:lnSpc>
                <a:spcPct val="90000"/>
              </a:lnSpc>
            </a:pPr>
            <a:r>
              <a:rPr lang="en-US" sz="1200" dirty="0">
                <a:latin typeface="Calibri"/>
                <a:cs typeface="Calibri"/>
              </a:rPr>
              <a:t>Basic idea: beliefs “reweighted” by likelihood of evidence</a:t>
            </a:r>
          </a:p>
          <a:p>
            <a:pPr>
              <a:lnSpc>
                <a:spcPct val="90000"/>
              </a:lnSpc>
            </a:pPr>
            <a:r>
              <a:rPr lang="en-US" sz="1200" dirty="0">
                <a:latin typeface="Calibri"/>
                <a:cs typeface="Calibri"/>
              </a:rPr>
              <a:t>Unlike passage of time, we have to renormalize</a:t>
            </a:r>
          </a:p>
          <a:p>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59</a:t>
            </a:fld>
            <a:endParaRPr lang="en-US"/>
          </a:p>
        </p:txBody>
      </p:sp>
    </p:spTree>
    <p:extLst>
      <p:ext uri="{BB962C8B-B14F-4D97-AF65-F5344CB8AC3E}">
        <p14:creationId xmlns:p14="http://schemas.microsoft.com/office/powerpoint/2010/main" val="2420963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61</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62</a:t>
            </a:fld>
            <a:endParaRPr lang="en-US"/>
          </a:p>
        </p:txBody>
      </p:sp>
    </p:spTree>
    <p:extLst>
      <p:ext uri="{BB962C8B-B14F-4D97-AF65-F5344CB8AC3E}">
        <p14:creationId xmlns:p14="http://schemas.microsoft.com/office/powerpoint/2010/main" val="2450260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Explain</a:t>
            </a:r>
            <a:r>
              <a:rPr lang="en-US" baseline="0" dirty="0"/>
              <a:t> </a:t>
            </a:r>
            <a:r>
              <a:rPr lang="en-US" baseline="0"/>
              <a:t>propto</a:t>
            </a: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63</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64</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2362200" y="549275"/>
            <a:ext cx="4876800" cy="2743200"/>
          </a:xfrm>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4DC253-A9A5-4D90-B624-D5BA5845A987}" type="slidenum">
              <a:rPr lang="en-US" sz="1300"/>
              <a:pPr eaLnBrk="1" hangingPunct="1"/>
              <a:t>24</a:t>
            </a:fld>
            <a:endParaRPr lang="en-US" sz="1300"/>
          </a:p>
        </p:txBody>
      </p:sp>
    </p:spTree>
    <p:extLst>
      <p:ext uri="{BB962C8B-B14F-4D97-AF65-F5344CB8AC3E}">
        <p14:creationId xmlns:p14="http://schemas.microsoft.com/office/powerpoint/2010/main" val="43683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65</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66</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67</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68</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69</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70</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71</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75</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2362200" y="549275"/>
            <a:ext cx="4876800" cy="2743200"/>
          </a:xfrm>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Before: most search engines were merely based on how well a page matches your search words.</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Note: currently dominated by clickstreams</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4441EF3-1314-42C4-A2EC-9B5643936ADD}" type="slidenum">
              <a:rPr lang="en-US" sz="1300"/>
              <a:pPr eaLnBrk="1" hangingPunct="1"/>
              <a:t>36</a:t>
            </a:fld>
            <a:endParaRPr lang="en-US" sz="1300"/>
          </a:p>
        </p:txBody>
      </p:sp>
    </p:spTree>
    <p:extLst>
      <p:ext uri="{BB962C8B-B14F-4D97-AF65-F5344CB8AC3E}">
        <p14:creationId xmlns:p14="http://schemas.microsoft.com/office/powerpoint/2010/main" val="234181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With re-ordering</a:t>
            </a:r>
            <a:r>
              <a:rPr lang="en-US" baseline="0" dirty="0"/>
              <a:t> of topics, can’t cover this here yet, need to wait till after sampling.</a:t>
            </a: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37</a:t>
            </a:fld>
            <a:endParaRPr lang="en-US"/>
          </a:p>
        </p:txBody>
      </p:sp>
    </p:spTree>
    <p:extLst>
      <p:ext uri="{BB962C8B-B14F-4D97-AF65-F5344CB8AC3E}">
        <p14:creationId xmlns:p14="http://schemas.microsoft.com/office/powerpoint/2010/main" val="3396145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44</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2362200" y="549275"/>
            <a:ext cx="4876800" cy="2743200"/>
          </a:xfrm>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Dan has some demo for this.</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B9508E5-0874-424A-AC6D-A47A8201704D}" type="slidenum">
              <a:rPr lang="en-US" sz="1300"/>
              <a:pPr eaLnBrk="1" hangingPunct="1"/>
              <a:t>45</a:t>
            </a:fld>
            <a:endParaRPr lang="en-US" sz="1300"/>
          </a:p>
        </p:txBody>
      </p:sp>
    </p:spTree>
    <p:extLst>
      <p:ext uri="{BB962C8B-B14F-4D97-AF65-F5344CB8AC3E}">
        <p14:creationId xmlns:p14="http://schemas.microsoft.com/office/powerpoint/2010/main" val="64974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2362200" y="549275"/>
            <a:ext cx="4876800" cy="2743200"/>
          </a:xfrm>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Dan has some demo for this</a:t>
            </a:r>
          </a:p>
        </p:txBody>
      </p:sp>
      <p:sp>
        <p:nvSpPr>
          <p:cNvPr id="4" name="Slide Number Placeholder 3"/>
          <p:cNvSpPr>
            <a:spLocks noGrp="1"/>
          </p:cNvSpPr>
          <p:nvPr>
            <p:ph type="sldNum" sz="quarter" idx="5"/>
          </p:nvPr>
        </p:nvSpPr>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0D98D4-78BC-410E-807E-3CF904F29929}" type="slidenum">
              <a:rPr lang="en-US" sz="1300"/>
              <a:pPr eaLnBrk="1" hangingPunct="1"/>
              <a:t>49</a:t>
            </a:fld>
            <a:endParaRPr lang="en-US" sz="1300"/>
          </a:p>
        </p:txBody>
      </p:sp>
    </p:spTree>
    <p:extLst>
      <p:ext uri="{BB962C8B-B14F-4D97-AF65-F5344CB8AC3E}">
        <p14:creationId xmlns:p14="http://schemas.microsoft.com/office/powerpoint/2010/main" val="177028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67A021-EE08-411B-BCD8-80D56E705DA8}" type="slidenum">
              <a:rPr lang="en-US" sz="1300"/>
              <a:pPr eaLnBrk="1" hangingPunct="1"/>
              <a:t>50</a:t>
            </a:fld>
            <a:endParaRPr lang="en-US" sz="1300"/>
          </a:p>
        </p:txBody>
      </p:sp>
      <p:sp>
        <p:nvSpPr>
          <p:cNvPr id="48130" name="Rectangle 2"/>
          <p:cNvSpPr>
            <a:spLocks noGrp="1" noRot="1" noChangeAspect="1" noChangeArrowheads="1" noTextEdit="1"/>
          </p:cNvSpPr>
          <p:nvPr>
            <p:ph type="sldImg"/>
          </p:nvPr>
        </p:nvSpPr>
        <p:spPr>
          <a:xfrm>
            <a:off x="2362200" y="549275"/>
            <a:ext cx="4876800" cy="2743200"/>
          </a:xfrm>
          <a:ln/>
        </p:spPr>
      </p:sp>
      <p:sp>
        <p:nvSpPr>
          <p:cNvPr id="48131"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78592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1D1D66-829D-40F7-87E0-0A1B418824B1}" type="slidenum">
              <a:rPr lang="en-US" sz="1300"/>
              <a:pPr eaLnBrk="1" hangingPunct="1"/>
              <a:t>51</a:t>
            </a:fld>
            <a:endParaRPr lang="en-US" sz="1300"/>
          </a:p>
        </p:txBody>
      </p:sp>
      <p:sp>
        <p:nvSpPr>
          <p:cNvPr id="50178" name="Rectangle 2"/>
          <p:cNvSpPr>
            <a:spLocks noGrp="1" noRot="1" noChangeAspect="1" noChangeArrowheads="1" noTextEdit="1"/>
          </p:cNvSpPr>
          <p:nvPr>
            <p:ph type="sldImg"/>
          </p:nvPr>
        </p:nvSpPr>
        <p:spPr>
          <a:xfrm>
            <a:off x="2362200" y="549275"/>
            <a:ext cx="4876800" cy="2743200"/>
          </a:xfrm>
          <a:ln/>
        </p:spPr>
      </p:sp>
      <p:sp>
        <p:nvSpPr>
          <p:cNvPr id="50179"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26475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slideLayout" Target="../slideLayouts/slideLayout2.xml"/><Relationship Id="rId18" Type="http://schemas.openxmlformats.org/officeDocument/2006/relationships/image" Target="../media/image37.png"/><Relationship Id="rId3" Type="http://schemas.openxmlformats.org/officeDocument/2006/relationships/tags" Target="../tags/tag12.xml"/><Relationship Id="rId21" Type="http://schemas.openxmlformats.org/officeDocument/2006/relationships/image" Target="../media/image40.png"/><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36.png"/><Relationship Id="rId2" Type="http://schemas.openxmlformats.org/officeDocument/2006/relationships/tags" Target="../tags/tag11.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tags" Target="../tags/tag19.xml"/><Relationship Id="rId19" Type="http://schemas.openxmlformats.org/officeDocument/2006/relationships/image" Target="../media/image38.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33.png"/><Relationship Id="rId22"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waojaJSbV0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6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410.png"/><Relationship Id="rId4" Type="http://schemas.openxmlformats.org/officeDocument/2006/relationships/image" Target="../media/image310.pn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7.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66.png"/><Relationship Id="rId17" Type="http://schemas.openxmlformats.org/officeDocument/2006/relationships/image" Target="../media/image60.png"/><Relationship Id="rId2" Type="http://schemas.openxmlformats.org/officeDocument/2006/relationships/tags" Target="../tags/tag24.xml"/><Relationship Id="rId16" Type="http://schemas.openxmlformats.org/officeDocument/2006/relationships/image" Target="../media/image59.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65.png"/><Relationship Id="rId5" Type="http://schemas.openxmlformats.org/officeDocument/2006/relationships/tags" Target="../tags/tag27.xml"/><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tags" Target="../tags/tag26.xml"/><Relationship Id="rId9" Type="http://schemas.openxmlformats.org/officeDocument/2006/relationships/image" Target="../media/image62.png"/><Relationship Id="rId14" Type="http://schemas.openxmlformats.org/officeDocument/2006/relationships/image" Target="../media/image68.png"/></Relationships>
</file>

<file path=ppt/slides/_rels/slide57.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notesSlide" Target="../notesSlides/notesSlide14.xml"/><Relationship Id="rId7" Type="http://schemas.openxmlformats.org/officeDocument/2006/relationships/image" Target="../media/image73.emf"/><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png"/><Relationship Id="rId9" Type="http://schemas.openxmlformats.org/officeDocument/2006/relationships/image" Target="../media/image75.e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9.png"/><Relationship Id="rId7"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6.png"/><Relationship Id="rId4" Type="http://schemas.openxmlformats.org/officeDocument/2006/relationships/oleObject" Target="../embeddings/oleObject1.bin"/><Relationship Id="rId9" Type="http://schemas.openxmlformats.org/officeDocument/2006/relationships/image" Target="../media/image78.png"/></Relationships>
</file>

<file path=ppt/slides/_rels/slide59.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60.png"/><Relationship Id="rId7" Type="http://schemas.openxmlformats.org/officeDocument/2006/relationships/image" Target="../media/image83.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2.emf"/><Relationship Id="rId5" Type="http://schemas.openxmlformats.org/officeDocument/2006/relationships/image" Target="../media/image81.emf"/><Relationship Id="rId10" Type="http://schemas.openxmlformats.org/officeDocument/2006/relationships/image" Target="../media/image86.emf"/><Relationship Id="rId4" Type="http://schemas.openxmlformats.org/officeDocument/2006/relationships/image" Target="../media/image80.emf"/><Relationship Id="rId9" Type="http://schemas.openxmlformats.org/officeDocument/2006/relationships/image" Target="../media/image85.emf"/></Relationships>
</file>

<file path=ppt/slides/_rels/slide6.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6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0.png"/><Relationship Id="rId4" Type="http://schemas.openxmlformats.org/officeDocument/2006/relationships/image" Target="../media/image310.png"/></Relationships>
</file>

<file path=ppt/slides/_rels/slide6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Layout" Target="../slideLayouts/slideLayout2.xml"/><Relationship Id="rId7" Type="http://schemas.openxmlformats.org/officeDocument/2006/relationships/image" Target="../media/image89.png"/><Relationship Id="rId2" Type="http://schemas.openxmlformats.org/officeDocument/2006/relationships/tags" Target="../tags/tag31.xml"/><Relationship Id="rId1" Type="http://schemas.openxmlformats.org/officeDocument/2006/relationships/vmlDrawing" Target="../drawings/vmlDrawing2.v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oleObject" Target="../embeddings/oleObject4.bin"/><Relationship Id="rId9" Type="http://schemas.openxmlformats.org/officeDocument/2006/relationships/image" Target="../media/image91.png"/></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4.emf"/><Relationship Id="rId4" Type="http://schemas.openxmlformats.org/officeDocument/2006/relationships/image" Target="../media/image93.emf"/></Relationships>
</file>

<file path=ppt/slides/_rels/slide64.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5.emf"/></Relationships>
</file>

<file path=ppt/slides/_rels/slide65.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92.emf"/><Relationship Id="rId7" Type="http://schemas.openxmlformats.org/officeDocument/2006/relationships/image" Target="../media/image96.emf"/><Relationship Id="rId12" Type="http://schemas.openxmlformats.org/officeDocument/2006/relationships/image" Target="../media/image101.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4.emf"/><Relationship Id="rId11" Type="http://schemas.openxmlformats.org/officeDocument/2006/relationships/image" Target="../media/image100.emf"/><Relationship Id="rId5" Type="http://schemas.openxmlformats.org/officeDocument/2006/relationships/image" Target="../media/image93.emf"/><Relationship Id="rId10" Type="http://schemas.openxmlformats.org/officeDocument/2006/relationships/image" Target="../media/image99.emf"/><Relationship Id="rId4" Type="http://schemas.openxmlformats.org/officeDocument/2006/relationships/image" Target="../media/image95.emf"/><Relationship Id="rId9" Type="http://schemas.openxmlformats.org/officeDocument/2006/relationships/image" Target="../media/image98.emf"/></Relationships>
</file>

<file path=ppt/slides/_rels/slide66.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92.emf"/><Relationship Id="rId7" Type="http://schemas.openxmlformats.org/officeDocument/2006/relationships/image" Target="../media/image96.emf"/><Relationship Id="rId12" Type="http://schemas.openxmlformats.org/officeDocument/2006/relationships/image" Target="../media/image10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4.emf"/><Relationship Id="rId11" Type="http://schemas.openxmlformats.org/officeDocument/2006/relationships/image" Target="../media/image100.emf"/><Relationship Id="rId5" Type="http://schemas.openxmlformats.org/officeDocument/2006/relationships/image" Target="../media/image93.emf"/><Relationship Id="rId10" Type="http://schemas.openxmlformats.org/officeDocument/2006/relationships/image" Target="../media/image99.emf"/><Relationship Id="rId4" Type="http://schemas.openxmlformats.org/officeDocument/2006/relationships/image" Target="../media/image95.emf"/><Relationship Id="rId9" Type="http://schemas.openxmlformats.org/officeDocument/2006/relationships/image" Target="../media/image98.emf"/></Relationships>
</file>

<file path=ppt/slides/_rels/slide67.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92.emf"/><Relationship Id="rId7" Type="http://schemas.openxmlformats.org/officeDocument/2006/relationships/image" Target="../media/image96.emf"/><Relationship Id="rId12" Type="http://schemas.openxmlformats.org/officeDocument/2006/relationships/image" Target="../media/image101.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4.emf"/><Relationship Id="rId11" Type="http://schemas.openxmlformats.org/officeDocument/2006/relationships/image" Target="../media/image100.emf"/><Relationship Id="rId5" Type="http://schemas.openxmlformats.org/officeDocument/2006/relationships/image" Target="../media/image93.emf"/><Relationship Id="rId10" Type="http://schemas.openxmlformats.org/officeDocument/2006/relationships/image" Target="../media/image99.emf"/><Relationship Id="rId4" Type="http://schemas.openxmlformats.org/officeDocument/2006/relationships/image" Target="../media/image95.emf"/><Relationship Id="rId9" Type="http://schemas.openxmlformats.org/officeDocument/2006/relationships/image" Target="../media/image98.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6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0.png"/><Relationship Id="rId4" Type="http://schemas.openxmlformats.org/officeDocument/2006/relationships/image" Target="../media/image31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03.png"/><Relationship Id="rId4" Type="http://schemas.openxmlformats.org/officeDocument/2006/relationships/image" Target="../media/image102.png"/></Relationships>
</file>

<file path=ppt/slides/_rels/slide7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0.png"/><Relationship Id="rId4" Type="http://schemas.openxmlformats.org/officeDocument/2006/relationships/image" Target="../media/image3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9" y="1270958"/>
            <a:ext cx="11242737" cy="5130875"/>
          </a:xfrm>
        </p:spPr>
        <p:txBody>
          <a:bodyPr/>
          <a:lstStyle/>
          <a:p>
            <a:r>
              <a:rPr lang="en-US" dirty="0"/>
              <a:t>Assignments</a:t>
            </a:r>
          </a:p>
          <a:p>
            <a:pPr marL="457200" indent="-457200">
              <a:buFont typeface="Wingdings" panose="05000000000000000000" pitchFamily="2" charset="2"/>
              <a:buChar char="§"/>
            </a:pPr>
            <a:r>
              <a:rPr lang="en-US" dirty="0">
                <a:solidFill>
                  <a:schemeClr val="tx1"/>
                </a:solidFill>
              </a:rPr>
              <a:t>HW10</a:t>
            </a:r>
          </a:p>
          <a:p>
            <a:pPr marL="917575" lvl="2" indent="-457200"/>
            <a:r>
              <a:rPr lang="en-US" sz="2800" dirty="0">
                <a:solidFill>
                  <a:schemeClr val="tx1"/>
                </a:solidFill>
              </a:rPr>
              <a:t>Due Wed 4/17</a:t>
            </a:r>
            <a:endParaRPr lang="en-US" sz="2800" dirty="0"/>
          </a:p>
          <a:p>
            <a:pPr marL="457200" indent="-457200">
              <a:buFont typeface="Wingdings" panose="05000000000000000000" pitchFamily="2" charset="2"/>
              <a:buChar char="§"/>
            </a:pPr>
            <a:r>
              <a:rPr lang="en-US" dirty="0">
                <a:solidFill>
                  <a:schemeClr val="tx1"/>
                </a:solidFill>
              </a:rPr>
              <a:t>HW11</a:t>
            </a:r>
          </a:p>
          <a:p>
            <a:pPr marL="917575" lvl="2" indent="-457200"/>
            <a:r>
              <a:rPr lang="en-US" sz="2800" dirty="0"/>
              <a:t>Plan: Out tomorrow, due Wed 4/24</a:t>
            </a:r>
          </a:p>
          <a:p>
            <a:pPr marL="457200" indent="-457200">
              <a:buFont typeface="Wingdings" panose="05000000000000000000" pitchFamily="2" charset="2"/>
              <a:buChar char="§"/>
            </a:pPr>
            <a:r>
              <a:rPr lang="en-US" dirty="0">
                <a:solidFill>
                  <a:schemeClr val="tx1"/>
                </a:solidFill>
              </a:rPr>
              <a:t>P5</a:t>
            </a:r>
          </a:p>
          <a:p>
            <a:pPr marL="917575" lvl="2" indent="-457200"/>
            <a:r>
              <a:rPr lang="en-US" sz="2800" dirty="0">
                <a:solidFill>
                  <a:schemeClr val="tx1"/>
                </a:solidFill>
              </a:rPr>
              <a:t>Plan: Out tonight, due 5/2</a:t>
            </a:r>
          </a:p>
          <a:p>
            <a:endParaRPr lang="en-US" dirty="0">
              <a:solidFill>
                <a:schemeClr val="tx1"/>
              </a:solidFill>
            </a:endParaRPr>
          </a:p>
          <a:p>
            <a:pPr marL="917575" lvl="2" indent="-457200"/>
            <a:endParaRPr lang="en-US" sz="2800" dirty="0"/>
          </a:p>
          <a:p>
            <a:pPr marL="457200" indent="-457200"/>
            <a:endParaRPr lang="en-US" sz="3600" dirty="0"/>
          </a:p>
          <a:p>
            <a:pPr marL="917575" lvl="2" indent="-457200"/>
            <a:endParaRPr lang="en-US" sz="2800" dirty="0"/>
          </a:p>
          <a:p>
            <a:pPr marL="917575" lvl="2" indent="-457200"/>
            <a:endParaRPr lang="en-US" sz="2800" dirty="0"/>
          </a:p>
          <a:p>
            <a:endParaRPr lang="en-US" dirty="0"/>
          </a:p>
        </p:txBody>
      </p:sp>
    </p:spTree>
    <p:extLst>
      <p:ext uri="{BB962C8B-B14F-4D97-AF65-F5344CB8AC3E}">
        <p14:creationId xmlns:p14="http://schemas.microsoft.com/office/powerpoint/2010/main" val="349041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fontAlgn="auto">
                  <a:spcBef>
                    <a:spcPts val="0"/>
                  </a:spcBef>
                  <a:spcAft>
                    <a:spcPts val="0"/>
                  </a:spcAft>
                  <a:buClrTx/>
                  <a:buNone/>
                </a:pPr>
                <a:r>
                  <a:rPr lang="en-US" dirty="0"/>
                  <a:t>What does the following likelihood  weighted value approximate?</a:t>
                </a:r>
              </a:p>
              <a:p>
                <a:pPr marL="0" indent="0" fontAlgn="auto">
                  <a:spcBef>
                    <a:spcPts val="0"/>
                  </a:spcBef>
                  <a:spcAft>
                    <a:spcPts val="0"/>
                  </a:spcAft>
                  <a:buClrTx/>
                  <a:buNone/>
                </a:pPr>
                <a:r>
                  <a:rPr lang="en-US" sz="4000" b="0" dirty="0"/>
                  <a:t>		</a:t>
                </a:r>
                <a14:m>
                  <m:oMath xmlns:m="http://schemas.openxmlformats.org/officeDocument/2006/math">
                    <m:sSub>
                      <m:sSubPr>
                        <m:ctrlPr>
                          <a:rPr lang="en-US" sz="3600" b="0" i="1" smtClean="0">
                            <a:latin typeface="Cambria Math" panose="02040503050406030204" pitchFamily="18" charset="0"/>
                          </a:rPr>
                        </m:ctrlPr>
                      </m:sSubPr>
                      <m:e>
                        <m:r>
                          <m:rPr>
                            <m:sty m:val="p"/>
                          </m:rPr>
                          <a:rPr lang="en-US" sz="3600" b="0" i="0" smtClean="0">
                            <a:latin typeface="Cambria Math" charset="0"/>
                          </a:rPr>
                          <m:t>weight</m:t>
                        </m:r>
                      </m:e>
                      <m:sub>
                        <m:r>
                          <a:rPr lang="en-US" sz="3600" b="0" i="1" smtClean="0">
                            <a:latin typeface="Cambria Math" charset="0"/>
                          </a:rPr>
                          <m:t>(+</m:t>
                        </m:r>
                        <m:r>
                          <a:rPr lang="en-US" sz="3600" b="0" i="1" smtClean="0">
                            <a:latin typeface="Cambria Math" charset="0"/>
                          </a:rPr>
                          <m:t>𝑎</m:t>
                        </m:r>
                        <m:r>
                          <a:rPr lang="en-US" sz="3600" b="0" i="1" smtClean="0">
                            <a:latin typeface="Cambria Math" charset="0"/>
                          </a:rPr>
                          <m:t>,−</m:t>
                        </m:r>
                        <m:r>
                          <a:rPr lang="en-US" sz="3600" b="0" i="1" smtClean="0">
                            <a:latin typeface="Cambria Math" charset="0"/>
                          </a:rPr>
                          <m:t>𝑏</m:t>
                        </m:r>
                        <m:r>
                          <a:rPr lang="en-US" sz="3600" b="0" i="1" smtClean="0">
                            <a:latin typeface="Cambria Math" charset="0"/>
                          </a:rPr>
                          <m:t>,+</m:t>
                        </m:r>
                        <m:r>
                          <a:rPr lang="en-US" sz="3600" b="0" i="1" smtClean="0">
                            <a:latin typeface="Cambria Math" charset="0"/>
                          </a:rPr>
                          <m:t>𝑐</m:t>
                        </m:r>
                        <m:r>
                          <a:rPr lang="en-US" sz="3600" b="0" i="1" smtClean="0">
                            <a:latin typeface="Cambria Math" charset="0"/>
                          </a:rPr>
                          <m:t>)</m:t>
                        </m:r>
                      </m:sub>
                    </m:sSub>
                    <m:r>
                      <a:rPr lang="en-US" sz="3600" b="0" i="1" smtClean="0">
                        <a:latin typeface="Cambria Math" charset="0"/>
                      </a:rPr>
                      <m:t>⋅</m:t>
                    </m:r>
                    <m:f>
                      <m:fPr>
                        <m:ctrlPr>
                          <a:rPr lang="en-US" sz="3600" b="0" i="1" smtClean="0">
                            <a:latin typeface="Cambria Math" panose="02040503050406030204" pitchFamily="18" charset="0"/>
                          </a:rPr>
                        </m:ctrlPr>
                      </m:fPr>
                      <m:num>
                        <m:r>
                          <a:rPr lang="en-US" sz="3600" b="0" i="1" smtClean="0">
                            <a:latin typeface="Cambria Math" charset="0"/>
                          </a:rPr>
                          <m:t>𝑁</m:t>
                        </m:r>
                        <m:d>
                          <m:dPr>
                            <m:ctrlPr>
                              <a:rPr lang="en-US" sz="3600" b="0" i="1" smtClean="0">
                                <a:latin typeface="Cambria Math" panose="02040503050406030204" pitchFamily="18" charset="0"/>
                              </a:rPr>
                            </m:ctrlPr>
                          </m:dPr>
                          <m:e>
                            <m:r>
                              <a:rPr lang="en-US" sz="3600" i="1">
                                <a:latin typeface="Cambria Math" charset="0"/>
                              </a:rPr>
                              <m:t>+</m:t>
                            </m:r>
                            <m:r>
                              <a:rPr lang="en-US" sz="3600" i="1">
                                <a:latin typeface="Cambria Math" charset="0"/>
                              </a:rPr>
                              <m:t>𝑎</m:t>
                            </m:r>
                            <m:r>
                              <a:rPr lang="en-US" sz="3600" i="1">
                                <a:latin typeface="Cambria Math" charset="0"/>
                              </a:rPr>
                              <m:t>, −</m:t>
                            </m:r>
                            <m:r>
                              <a:rPr lang="en-US" sz="3600" i="1">
                                <a:latin typeface="Cambria Math" charset="0"/>
                              </a:rPr>
                              <m:t>𝑏</m:t>
                            </m:r>
                            <m:r>
                              <a:rPr lang="en-US" sz="3600" i="1">
                                <a:latin typeface="Cambria Math" charset="0"/>
                              </a:rPr>
                              <m:t>, +</m:t>
                            </m:r>
                            <m:r>
                              <a:rPr lang="en-US" sz="3600" i="1">
                                <a:latin typeface="Cambria Math" charset="0"/>
                              </a:rPr>
                              <m:t>𝑐</m:t>
                            </m:r>
                          </m:e>
                        </m:d>
                      </m:num>
                      <m:den>
                        <m:r>
                          <a:rPr lang="en-US" sz="3600" b="0" i="1" smtClean="0">
                            <a:latin typeface="Cambria Math" charset="0"/>
                          </a:rPr>
                          <m:t>𝑁</m:t>
                        </m:r>
                      </m:den>
                    </m:f>
                  </m:oMath>
                </a14:m>
                <a:r>
                  <a:rPr lang="en-US"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b="0" dirty="0"/>
                  <a:t> </a:t>
                </a:r>
                <a14:m>
                  <m:oMath xmlns:m="http://schemas.openxmlformats.org/officeDocument/2006/math">
                    <m:r>
                      <a:rPr lang="en-US" b="0" i="1" smtClean="0">
                        <a:latin typeface="Cambria Math" charset="0"/>
                      </a:rPr>
                      <m:t>𝑃</m:t>
                    </m:r>
                    <m:r>
                      <a:rPr lang="en-US" b="0" i="1" smtClean="0">
                        <a:latin typeface="Cambria Math" charset="0"/>
                      </a:rPr>
                      <m:t>(+</m:t>
                    </m:r>
                    <m:r>
                      <a:rPr lang="en-US" b="0" i="1" smtClean="0">
                        <a:latin typeface="Cambria Math" charset="0"/>
                      </a:rPr>
                      <m:t>𝑎</m:t>
                    </m:r>
                    <m:r>
                      <a:rPr lang="en-US" b="0" i="1" smtClean="0">
                        <a:latin typeface="Cambria Math" charset="0"/>
                      </a:rPr>
                      <m:t>, −</m:t>
                    </m:r>
                    <m:r>
                      <a:rPr lang="en-US" b="0" i="1" smtClean="0">
                        <a:latin typeface="Cambria Math" charset="0"/>
                      </a:rPr>
                      <m:t>𝑏</m:t>
                    </m:r>
                    <m:r>
                      <a:rPr lang="en-US" b="0" i="1" smtClean="0">
                        <a:latin typeface="Cambria Math" charset="0"/>
                      </a:rPr>
                      <m:t>, +</m:t>
                    </m:r>
                    <m:r>
                      <a:rPr lang="en-US" b="0" i="1" smtClean="0">
                        <a:latin typeface="Cambria Math" charset="0"/>
                      </a:rPr>
                      <m:t>𝑐</m:t>
                    </m:r>
                    <m:r>
                      <a:rPr lang="en-US" b="0" i="1" smtClean="0">
                        <a:latin typeface="Cambria Math" charset="0"/>
                      </a:rPr>
                      <m:t>)</m:t>
                    </m:r>
                  </m:oMath>
                </a14:m>
                <a:endParaRPr lang="en-US" dirty="0"/>
              </a:p>
              <a:p>
                <a:pPr marL="514350" lvl="0" indent="-514350" fontAlgn="auto">
                  <a:lnSpc>
                    <a:spcPct val="100000"/>
                  </a:lnSpc>
                  <a:spcBef>
                    <a:spcPts val="0"/>
                  </a:spcBef>
                  <a:spcAft>
                    <a:spcPts val="0"/>
                  </a:spcAft>
                  <a:buClrTx/>
                  <a:buFont typeface="+mj-lt"/>
                  <a:buAutoNum type="alphaUcPeriod"/>
                  <a:defRPr/>
                </a:pPr>
                <a:r>
                  <a:rPr lang="en-US" dirty="0"/>
                  <a:t> </a:t>
                </a:r>
                <a14:m>
                  <m:oMath xmlns:m="http://schemas.openxmlformats.org/officeDocument/2006/math">
                    <m:r>
                      <a:rPr lang="en-US" i="1">
                        <a:latin typeface="Cambria Math" charset="0"/>
                      </a:rPr>
                      <m:t>𝑃</m:t>
                    </m:r>
                    <m:d>
                      <m:dPr>
                        <m:endChr m:val="|"/>
                        <m:ctrlPr>
                          <a:rPr lang="en-US" i="1">
                            <a:latin typeface="Cambria Math" panose="02040503050406030204" pitchFamily="18" charset="0"/>
                          </a:rPr>
                        </m:ctrlPr>
                      </m:dPr>
                      <m:e>
                        <m:r>
                          <a:rPr lang="en-US" i="1">
                            <a:latin typeface="Cambria Math" charset="0"/>
                          </a:rPr>
                          <m:t>+</m:t>
                        </m:r>
                        <m:r>
                          <a:rPr lang="en-US" i="1">
                            <a:latin typeface="Cambria Math" charset="0"/>
                          </a:rPr>
                          <m:t>𝑎</m:t>
                        </m:r>
                        <m:r>
                          <a:rPr lang="en-US" i="1">
                            <a:latin typeface="Cambria Math" charset="0"/>
                          </a:rPr>
                          <m:t>, −</m:t>
                        </m:r>
                        <m:r>
                          <a:rPr lang="en-US" i="1">
                            <a:latin typeface="Cambria Math" charset="0"/>
                          </a:rPr>
                          <m:t>𝑏</m:t>
                        </m:r>
                        <m:r>
                          <a:rPr lang="en-US" b="0" i="1" smtClean="0">
                            <a:latin typeface="Cambria Math" charset="0"/>
                          </a:rPr>
                          <m:t> </m:t>
                        </m:r>
                      </m:e>
                    </m:d>
                    <m:r>
                      <a:rPr lang="en-US" i="1">
                        <a:latin typeface="Cambria Math" charset="0"/>
                      </a:rPr>
                      <m:t>+</m:t>
                    </m:r>
                    <m:r>
                      <a:rPr lang="en-US" i="1">
                        <a:latin typeface="Cambria Math" charset="0"/>
                      </a:rPr>
                      <m:t>𝑐</m:t>
                    </m:r>
                    <m:r>
                      <a:rPr lang="en-US" i="1">
                        <a:latin typeface="Cambria Math" charset="0"/>
                      </a:rPr>
                      <m:t>)</m:t>
                    </m:r>
                  </m:oMath>
                </a14:m>
                <a:endParaRPr lang="en-US" dirty="0"/>
              </a:p>
              <a:p>
                <a:pPr marL="514350" lvl="0" indent="-514350" fontAlgn="auto">
                  <a:lnSpc>
                    <a:spcPct val="100000"/>
                  </a:lnSpc>
                  <a:spcBef>
                    <a:spcPts val="0"/>
                  </a:spcBef>
                  <a:spcAft>
                    <a:spcPts val="0"/>
                  </a:spcAft>
                  <a:buClrTx/>
                  <a:buFont typeface="+mj-lt"/>
                  <a:buAutoNum type="alphaUcPeriod"/>
                  <a:defRPr/>
                </a:pPr>
                <a:r>
                  <a:rPr lang="en-US" dirty="0"/>
                  <a:t>I’m not sure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5090" b="-51796"/>
                </a:stretch>
              </a:blipFill>
            </p:spPr>
            <p:txBody>
              <a:bodyPr/>
              <a:lstStyle/>
              <a:p>
                <a:r>
                  <a:rPr lang="en-US">
                    <a:noFill/>
                  </a:rPr>
                  <a:t> </a:t>
                </a:r>
              </a:p>
            </p:txBody>
          </p:sp>
        </mc:Fallback>
      </mc:AlternateContent>
    </p:spTree>
    <p:extLst>
      <p:ext uri="{BB962C8B-B14F-4D97-AF65-F5344CB8AC3E}">
        <p14:creationId xmlns:p14="http://schemas.microsoft.com/office/powerpoint/2010/main" val="212074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atin typeface="Calibri"/>
                <a:ea typeface="ＭＳ Ｐゴシック" pitchFamily="34" charset="-128"/>
                <a:cs typeface="Calibri"/>
              </a:rPr>
              <a:t>Likelihood Weighting</a:t>
            </a:r>
          </a:p>
        </p:txBody>
      </p:sp>
      <p:sp>
        <p:nvSpPr>
          <p:cNvPr id="34818" name="Rectangle 3"/>
          <p:cNvSpPr>
            <a:spLocks noGrp="1" noChangeArrowheads="1"/>
          </p:cNvSpPr>
          <p:nvPr>
            <p:ph idx="1"/>
          </p:nvPr>
        </p:nvSpPr>
        <p:spPr>
          <a:xfrm>
            <a:off x="457200" y="1371601"/>
            <a:ext cx="5562600" cy="2362200"/>
          </a:xfrm>
        </p:spPr>
        <p:txBody>
          <a:bodyPr/>
          <a:lstStyle/>
          <a:p>
            <a:r>
              <a:rPr lang="en-US" sz="2000" dirty="0">
                <a:latin typeface="Calibri"/>
                <a:ea typeface="ＭＳ Ｐゴシック" pitchFamily="34" charset="-128"/>
                <a:cs typeface="Calibri"/>
              </a:rPr>
              <a:t>Likelihood weighting is good</a:t>
            </a:r>
          </a:p>
          <a:p>
            <a:pPr lvl="1"/>
            <a:r>
              <a:rPr lang="en-US" sz="1800" dirty="0">
                <a:latin typeface="Calibri"/>
                <a:ea typeface="ＭＳ Ｐゴシック" pitchFamily="34" charset="-128"/>
                <a:cs typeface="Calibri"/>
              </a:rPr>
              <a:t>We have taken evidence into account as we generate the sample</a:t>
            </a:r>
          </a:p>
          <a:p>
            <a:pPr lvl="1"/>
            <a:r>
              <a:rPr lang="en-US" sz="1800" dirty="0">
                <a:latin typeface="Calibri"/>
                <a:ea typeface="ＭＳ Ｐゴシック" pitchFamily="34" charset="-128"/>
                <a:cs typeface="Calibri"/>
              </a:rPr>
              <a:t>E.g. here, W</a:t>
            </a:r>
            <a:r>
              <a:rPr lang="ja-JP" altLang="en-US" sz="1800" dirty="0">
                <a:latin typeface="Calibri"/>
                <a:ea typeface="ＭＳ Ｐゴシック" pitchFamily="34" charset="-128"/>
                <a:cs typeface="Calibri"/>
              </a:rPr>
              <a:t>’</a:t>
            </a:r>
            <a:r>
              <a:rPr lang="en-US" altLang="ja-JP" sz="1800" dirty="0">
                <a:latin typeface="Calibri"/>
                <a:ea typeface="ＭＳ Ｐゴシック" pitchFamily="34" charset="-128"/>
                <a:cs typeface="Calibri"/>
              </a:rPr>
              <a:t>s value will get picked based on the evidence values of S, R</a:t>
            </a:r>
          </a:p>
          <a:p>
            <a:pPr lvl="1"/>
            <a:r>
              <a:rPr lang="en-US" sz="1800" dirty="0">
                <a:latin typeface="Calibri"/>
                <a:ea typeface="ＭＳ Ｐゴシック" pitchFamily="34" charset="-128"/>
                <a:cs typeface="Calibri"/>
              </a:rPr>
              <a:t>More of our samples will reflect the state of the world suggested by the evidence</a:t>
            </a:r>
          </a:p>
          <a:p>
            <a:pPr marL="0" indent="0">
              <a:buNone/>
            </a:pPr>
            <a:r>
              <a:rPr lang="en-US" sz="2000" dirty="0">
                <a:latin typeface="Calibri"/>
                <a:ea typeface="ＭＳ Ｐゴシック" pitchFamily="34" charset="-128"/>
                <a:cs typeface="Calibri"/>
              </a:rPr>
              <a:t> </a:t>
            </a:r>
          </a:p>
        </p:txBody>
      </p:sp>
      <p:sp>
        <p:nvSpPr>
          <p:cNvPr id="21" name="Rectangle 3"/>
          <p:cNvSpPr txBox="1">
            <a:spLocks noChangeArrowheads="1"/>
          </p:cNvSpPr>
          <p:nvPr/>
        </p:nvSpPr>
        <p:spPr bwMode="auto">
          <a:xfrm>
            <a:off x="6324600" y="1371600"/>
            <a:ext cx="5562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sz="2000" dirty="0">
                <a:solidFill>
                  <a:schemeClr val="accent1">
                    <a:lumMod val="75000"/>
                  </a:schemeClr>
                </a:solidFill>
                <a:latin typeface="Calibri"/>
                <a:ea typeface="ＭＳ Ｐゴシック" pitchFamily="34" charset="-128"/>
                <a:cs typeface="Calibri"/>
              </a:rPr>
              <a:t>Likelihood weighting doesn’</a:t>
            </a:r>
            <a:r>
              <a:rPr lang="en-US" altLang="ja-JP" sz="2000" dirty="0">
                <a:solidFill>
                  <a:schemeClr val="accent1">
                    <a:lumMod val="75000"/>
                  </a:schemeClr>
                </a:solidFill>
                <a:latin typeface="Calibri"/>
                <a:ea typeface="ＭＳ Ｐゴシック" pitchFamily="34" charset="-128"/>
                <a:cs typeface="Calibri"/>
              </a:rPr>
              <a:t>t solve all our problems</a:t>
            </a:r>
          </a:p>
          <a:p>
            <a:pPr lvl="1"/>
            <a:r>
              <a:rPr lang="en-US" sz="1800" dirty="0">
                <a:latin typeface="Calibri"/>
                <a:cs typeface="Calibri"/>
              </a:rPr>
              <a:t>Evidence influences the choice of downstream variables, but not upstream ones (C isn’</a:t>
            </a:r>
            <a:r>
              <a:rPr lang="en-US" altLang="ja-JP" sz="1800" dirty="0">
                <a:latin typeface="Calibri"/>
                <a:cs typeface="Calibri"/>
              </a:rPr>
              <a:t>t more likely to get a value matching the evidence)</a:t>
            </a:r>
          </a:p>
          <a:p>
            <a:pPr marL="0" indent="0">
              <a:buNone/>
            </a:pPr>
            <a:r>
              <a:rPr lang="en-US" sz="2000" dirty="0">
                <a:solidFill>
                  <a:schemeClr val="accent1">
                    <a:lumMod val="75000"/>
                  </a:schemeClr>
                </a:solidFill>
                <a:latin typeface="Calibri"/>
                <a:ea typeface="ＭＳ Ｐゴシック" pitchFamily="34" charset="-128"/>
                <a:cs typeface="Calibri"/>
              </a:rPr>
              <a:t>We would like to consider evidence when we sample every variable</a:t>
            </a:r>
          </a:p>
          <a:p>
            <a:pPr>
              <a:buFont typeface="Wingdings" pitchFamily="2" charset="2"/>
              <a:buNone/>
            </a:pPr>
            <a:r>
              <a:rPr lang="en-US" sz="2000" dirty="0">
                <a:solidFill>
                  <a:schemeClr val="accent1">
                    <a:lumMod val="75000"/>
                  </a:schemeClr>
                </a:solidFill>
                <a:latin typeface="Calibri"/>
                <a:ea typeface="ＭＳ Ｐゴシック" pitchFamily="34" charset="-128"/>
                <a:cs typeface="Calibri"/>
              </a:rPr>
              <a:t>	</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597576"/>
            <a:ext cx="9372600" cy="223764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93160"/>
            <a:ext cx="1479550" cy="11836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atin typeface="Calibri"/>
                <a:ea typeface="ＭＳ Ｐゴシック" pitchFamily="34" charset="-128"/>
                <a:cs typeface="Calibri"/>
              </a:rPr>
              <a:t>Likelihood Weighting</a:t>
            </a:r>
          </a:p>
        </p:txBody>
      </p:sp>
      <p:sp>
        <p:nvSpPr>
          <p:cNvPr id="21" name="Rectangle 3"/>
          <p:cNvSpPr txBox="1">
            <a:spLocks noChangeArrowheads="1"/>
          </p:cNvSpPr>
          <p:nvPr/>
        </p:nvSpPr>
        <p:spPr bwMode="auto">
          <a:xfrm>
            <a:off x="6324600" y="1371600"/>
            <a:ext cx="5562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sz="2000" dirty="0">
                <a:solidFill>
                  <a:schemeClr val="accent1">
                    <a:lumMod val="75000"/>
                  </a:schemeClr>
                </a:solidFill>
                <a:latin typeface="Calibri"/>
                <a:ea typeface="ＭＳ Ｐゴシック" pitchFamily="34" charset="-128"/>
                <a:cs typeface="Calibri"/>
              </a:rPr>
              <a:t>Likelihood weighting doesn’</a:t>
            </a:r>
            <a:r>
              <a:rPr lang="en-US" altLang="ja-JP" sz="2000" dirty="0">
                <a:solidFill>
                  <a:schemeClr val="accent1">
                    <a:lumMod val="75000"/>
                  </a:schemeClr>
                </a:solidFill>
                <a:latin typeface="Calibri"/>
                <a:ea typeface="ＭＳ Ｐゴシック" pitchFamily="34" charset="-128"/>
                <a:cs typeface="Calibri"/>
              </a:rPr>
              <a:t>t solve all our problems</a:t>
            </a:r>
          </a:p>
          <a:p>
            <a:pPr lvl="1"/>
            <a:r>
              <a:rPr lang="en-US" sz="1800" dirty="0">
                <a:latin typeface="Calibri"/>
                <a:cs typeface="Calibri"/>
              </a:rPr>
              <a:t>Evidence influences the choice of downstream variables, but not upstream ones (C isn’</a:t>
            </a:r>
            <a:r>
              <a:rPr lang="en-US" altLang="ja-JP" sz="1800" dirty="0">
                <a:latin typeface="Calibri"/>
                <a:cs typeface="Calibri"/>
              </a:rPr>
              <a:t>t more likely to get a value matching the evidence)</a:t>
            </a:r>
          </a:p>
          <a:p>
            <a:pPr marL="0" indent="0">
              <a:buNone/>
            </a:pPr>
            <a:r>
              <a:rPr lang="en-US" sz="2000" dirty="0">
                <a:solidFill>
                  <a:schemeClr val="accent1">
                    <a:lumMod val="75000"/>
                  </a:schemeClr>
                </a:solidFill>
                <a:latin typeface="Calibri"/>
                <a:ea typeface="ＭＳ Ｐゴシック" pitchFamily="34" charset="-128"/>
                <a:cs typeface="Calibri"/>
              </a:rPr>
              <a:t>We would like to consider evidence when we sample every variable</a:t>
            </a:r>
          </a:p>
          <a:p>
            <a:pPr>
              <a:buFont typeface="Wingdings" pitchFamily="2" charset="2"/>
              <a:buNone/>
            </a:pPr>
            <a:r>
              <a:rPr lang="en-US" sz="2000" dirty="0">
                <a:solidFill>
                  <a:schemeClr val="accent1">
                    <a:lumMod val="75000"/>
                  </a:schemeClr>
                </a:solidFill>
                <a:latin typeface="Calibri"/>
                <a:ea typeface="ＭＳ Ｐゴシック" pitchFamily="34" charset="-128"/>
                <a:cs typeface="Calibri"/>
              </a:rPr>
              <a:t>	</a:t>
            </a:r>
            <a:r>
              <a:rPr lang="en-US" sz="2000" dirty="0">
                <a:solidFill>
                  <a:schemeClr val="accent1">
                    <a:lumMod val="75000"/>
                  </a:schemeClr>
                </a:solidFill>
                <a:latin typeface="Calibri"/>
                <a:ea typeface="ＭＳ Ｐゴシック" pitchFamily="34" charset="-128"/>
                <a:cs typeface="Calibri"/>
                <a:sym typeface="Wingdings" pitchFamily="2" charset="2"/>
              </a:rPr>
              <a:t> Gibbs sampling</a:t>
            </a:r>
            <a:endParaRPr lang="en-US" sz="2000" dirty="0">
              <a:solidFill>
                <a:schemeClr val="accent1">
                  <a:lumMod val="75000"/>
                </a:schemeClr>
              </a:solidFill>
              <a:latin typeface="Calibri"/>
              <a:ea typeface="ＭＳ Ｐゴシック" pitchFamily="34" charset="-128"/>
              <a:cs typeface="Calibri"/>
            </a:endParaRPr>
          </a:p>
        </p:txBody>
      </p:sp>
    </p:spTree>
    <p:extLst>
      <p:ext uri="{BB962C8B-B14F-4D97-AF65-F5344CB8AC3E}">
        <p14:creationId xmlns:p14="http://schemas.microsoft.com/office/powerpoint/2010/main" val="19939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Gibbs Sampling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295400"/>
            <a:ext cx="6828713" cy="5409636"/>
          </a:xfrm>
          <a:prstGeom prst="rect">
            <a:avLst/>
          </a:prstGeom>
        </p:spPr>
      </p:pic>
    </p:spTree>
    <p:extLst>
      <p:ext uri="{BB962C8B-B14F-4D97-AF65-F5344CB8AC3E}">
        <p14:creationId xmlns:p14="http://schemas.microsoft.com/office/powerpoint/2010/main" val="92552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ea typeface="ＭＳ Ｐゴシック" pitchFamily="34" charset="-128"/>
              </a:rPr>
              <a:t>Gibbs Sampling</a:t>
            </a:r>
          </a:p>
        </p:txBody>
      </p:sp>
      <p:sp>
        <p:nvSpPr>
          <p:cNvPr id="54274" name="Content Placeholder 2"/>
          <p:cNvSpPr>
            <a:spLocks noGrp="1"/>
          </p:cNvSpPr>
          <p:nvPr>
            <p:ph idx="1"/>
          </p:nvPr>
        </p:nvSpPr>
        <p:spPr>
          <a:xfrm>
            <a:off x="685800" y="1127760"/>
            <a:ext cx="10972800" cy="4724400"/>
          </a:xfrm>
        </p:spPr>
        <p:txBody>
          <a:bodyPr/>
          <a:lstStyle/>
          <a:p>
            <a:r>
              <a:rPr lang="en-US" sz="2400" i="1" dirty="0">
                <a:ea typeface="ＭＳ Ｐゴシック" pitchFamily="34" charset="-128"/>
              </a:rPr>
              <a:t>Procedure: </a:t>
            </a:r>
            <a:r>
              <a:rPr lang="en-US" sz="2400" dirty="0">
                <a:ea typeface="ＭＳ Ｐゴシック" pitchFamily="34" charset="-128"/>
              </a:rPr>
              <a:t>keep track of a full instantiation x</a:t>
            </a:r>
            <a:r>
              <a:rPr lang="en-US" sz="2400" baseline="-25000" dirty="0">
                <a:ea typeface="ＭＳ Ｐゴシック" pitchFamily="34" charset="-128"/>
              </a:rPr>
              <a:t>1</a:t>
            </a:r>
            <a:r>
              <a:rPr lang="en-US" sz="2400" dirty="0">
                <a:ea typeface="ＭＳ Ｐゴシック" pitchFamily="34" charset="-128"/>
              </a:rPr>
              <a:t>, x</a:t>
            </a:r>
            <a:r>
              <a:rPr lang="en-US" sz="2400" baseline="-25000" dirty="0">
                <a:ea typeface="ＭＳ Ｐゴシック" pitchFamily="34" charset="-128"/>
              </a:rPr>
              <a:t>2</a:t>
            </a:r>
            <a:r>
              <a:rPr lang="en-US" sz="2400" dirty="0">
                <a:ea typeface="ＭＳ Ｐゴシック" pitchFamily="34" charset="-128"/>
              </a:rPr>
              <a:t>, …, </a:t>
            </a:r>
            <a:r>
              <a:rPr lang="en-US" sz="2400" dirty="0" err="1">
                <a:ea typeface="ＭＳ Ｐゴシック" pitchFamily="34" charset="-128"/>
              </a:rPr>
              <a:t>x</a:t>
            </a:r>
            <a:r>
              <a:rPr lang="en-US" sz="2400" baseline="-25000" dirty="0" err="1">
                <a:ea typeface="ＭＳ Ｐゴシック" pitchFamily="34" charset="-128"/>
              </a:rPr>
              <a:t>n</a:t>
            </a:r>
            <a:r>
              <a:rPr lang="en-US" sz="2400" dirty="0">
                <a:ea typeface="ＭＳ Ｐゴシック" pitchFamily="34" charset="-128"/>
              </a:rPr>
              <a:t>.</a:t>
            </a:r>
          </a:p>
          <a:p>
            <a:pPr marL="457200" indent="-457200">
              <a:buFont typeface="+mj-lt"/>
              <a:buAutoNum type="arabicPeriod"/>
            </a:pPr>
            <a:r>
              <a:rPr lang="en-US" sz="2400" dirty="0">
                <a:solidFill>
                  <a:schemeClr val="tx1"/>
                </a:solidFill>
                <a:ea typeface="ＭＳ Ｐゴシック" pitchFamily="34" charset="-128"/>
              </a:rPr>
              <a:t>Start with an arbitrary instantiation consistent with the evidence.</a:t>
            </a:r>
          </a:p>
          <a:p>
            <a:pPr marL="457200" indent="-457200">
              <a:buFont typeface="+mj-lt"/>
              <a:buAutoNum type="arabicPeriod"/>
            </a:pPr>
            <a:r>
              <a:rPr lang="en-US" sz="2400" dirty="0">
                <a:solidFill>
                  <a:schemeClr val="tx1"/>
                </a:solidFill>
                <a:ea typeface="ＭＳ Ｐゴシック" pitchFamily="34" charset="-128"/>
              </a:rPr>
              <a:t>Sample one variable at a time, conditioned on all the rest, but keep evidence fixed.</a:t>
            </a:r>
          </a:p>
          <a:p>
            <a:pPr marL="457200" indent="-457200">
              <a:buFont typeface="+mj-lt"/>
              <a:buAutoNum type="arabicPeriod"/>
            </a:pPr>
            <a:r>
              <a:rPr lang="en-US" sz="2400" dirty="0">
                <a:solidFill>
                  <a:schemeClr val="tx1"/>
                </a:solidFill>
                <a:ea typeface="ＭＳ Ｐゴシック" pitchFamily="34" charset="-128"/>
              </a:rPr>
              <a:t>Keep repeating this for a long time.</a:t>
            </a:r>
          </a:p>
          <a:p>
            <a:pPr lvl="3"/>
            <a:endParaRPr lang="en-US" sz="900" i="1" dirty="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p:cNvSpPr txBox="1">
            <a:spLocks/>
          </p:cNvSpPr>
          <p:nvPr/>
        </p:nvSpPr>
        <p:spPr bwMode="auto">
          <a:xfrm>
            <a:off x="5486400" y="1371600"/>
            <a:ext cx="65278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sz="2400" dirty="0">
                <a:solidFill>
                  <a:schemeClr val="accent1">
                    <a:lumMod val="75000"/>
                  </a:schemeClr>
                </a:solidFill>
                <a:ea typeface="ＭＳ Ｐゴシック" pitchFamily="34" charset="-128"/>
              </a:rPr>
              <a:t>Step 2: Initialize other variables </a:t>
            </a:r>
          </a:p>
          <a:p>
            <a:pPr lvl="1"/>
            <a:r>
              <a:rPr lang="en-US" sz="2000" dirty="0">
                <a:ea typeface="ＭＳ Ｐゴシック" pitchFamily="34" charset="-128"/>
              </a:rPr>
              <a:t>Randomly</a:t>
            </a:r>
          </a:p>
        </p:txBody>
      </p:sp>
      <p:sp>
        <p:nvSpPr>
          <p:cNvPr id="67585" name="Title 1"/>
          <p:cNvSpPr>
            <a:spLocks noGrp="1"/>
          </p:cNvSpPr>
          <p:nvPr>
            <p:ph type="title"/>
          </p:nvPr>
        </p:nvSpPr>
        <p:spPr/>
        <p:txBody>
          <a:bodyPr/>
          <a:lstStyle/>
          <a:p>
            <a:r>
              <a:rPr lang="en-US" dirty="0">
                <a:ea typeface="ＭＳ Ｐゴシック" pitchFamily="34" charset="-128"/>
              </a:rPr>
              <a:t>Gibbs Sampling Example: P( S | +r)</a:t>
            </a:r>
          </a:p>
        </p:txBody>
      </p:sp>
      <p:sp>
        <p:nvSpPr>
          <p:cNvPr id="67586" name="Content Placeholder 2"/>
          <p:cNvSpPr>
            <a:spLocks noGrp="1"/>
          </p:cNvSpPr>
          <p:nvPr>
            <p:ph idx="1"/>
          </p:nvPr>
        </p:nvSpPr>
        <p:spPr>
          <a:xfrm>
            <a:off x="406400" y="1397001"/>
            <a:ext cx="6527800" cy="4729164"/>
          </a:xfrm>
        </p:spPr>
        <p:txBody>
          <a:bodyPr/>
          <a:lstStyle/>
          <a:p>
            <a:r>
              <a:rPr lang="en-US" sz="2400" dirty="0">
                <a:ea typeface="ＭＳ Ｐゴシック" pitchFamily="34" charset="-128"/>
              </a:rPr>
              <a:t>Step 1: Fix evidence</a:t>
            </a:r>
          </a:p>
          <a:p>
            <a:pPr lvl="1"/>
            <a:r>
              <a:rPr lang="en-US" sz="2000" dirty="0">
                <a:ea typeface="ＭＳ Ｐゴシック" pitchFamily="34" charset="-128"/>
              </a:rPr>
              <a:t>R = +r</a:t>
            </a:r>
          </a:p>
          <a:p>
            <a:pPr lvl="1"/>
            <a:endParaRPr lang="en-US" sz="2000" dirty="0">
              <a:ea typeface="ＭＳ Ｐゴシック" pitchFamily="34" charset="-128"/>
            </a:endParaRPr>
          </a:p>
          <a:p>
            <a:pPr lvl="4"/>
            <a:endParaRPr lang="en-US" sz="1200" dirty="0">
              <a:ea typeface="ＭＳ Ｐゴシック" pitchFamily="34" charset="-128"/>
            </a:endParaRPr>
          </a:p>
          <a:p>
            <a:pPr lvl="4"/>
            <a:endParaRPr lang="en-US" sz="1200" dirty="0">
              <a:ea typeface="ＭＳ Ｐゴシック" pitchFamily="34" charset="-128"/>
            </a:endParaRPr>
          </a:p>
          <a:p>
            <a:r>
              <a:rPr lang="en-US" sz="2400" dirty="0">
                <a:ea typeface="ＭＳ Ｐゴシック" pitchFamily="34" charset="-128"/>
              </a:rPr>
              <a:t>Steps 3: Repeat</a:t>
            </a:r>
          </a:p>
          <a:p>
            <a:pPr lvl="1"/>
            <a:r>
              <a:rPr lang="en-US" sz="2000" dirty="0">
                <a:ea typeface="ＭＳ Ｐゴシック" pitchFamily="34" charset="-128"/>
              </a:rPr>
              <a:t>Choose a non-evidence variable X</a:t>
            </a:r>
          </a:p>
          <a:p>
            <a:pPr lvl="1"/>
            <a:r>
              <a:rPr lang="en-US" sz="2000" dirty="0">
                <a:ea typeface="ＭＳ Ｐゴシック" pitchFamily="34" charset="-128"/>
              </a:rPr>
              <a:t>Resample X from P( X | all other variables)</a:t>
            </a:r>
            <a:endParaRPr lang="en-US" sz="1400" dirty="0">
              <a:ea typeface="ＭＳ Ｐゴシック" pitchFamily="34" charset="-128"/>
            </a:endParaRPr>
          </a:p>
          <a:p>
            <a:pPr lvl="1"/>
            <a:endParaRPr lang="en-US" sz="2000" dirty="0">
              <a:ea typeface="ＭＳ Ｐゴシック" pitchFamily="34" charset="-128"/>
            </a:endParaRPr>
          </a:p>
        </p:txBody>
      </p:sp>
      <p:grpSp>
        <p:nvGrpSpPr>
          <p:cNvPr id="31" name="Group 30"/>
          <p:cNvGrpSpPr/>
          <p:nvPr/>
        </p:nvGrpSpPr>
        <p:grpSpPr>
          <a:xfrm>
            <a:off x="3505200" y="1524000"/>
            <a:ext cx="1652499" cy="1447799"/>
            <a:chOff x="7416868" y="3352800"/>
            <a:chExt cx="2870132" cy="2514600"/>
          </a:xfrm>
        </p:grpSpPr>
        <p:sp>
          <p:nvSpPr>
            <p:cNvPr id="17" name="Oval 4"/>
            <p:cNvSpPr>
              <a:spLocks noChangeArrowheads="1"/>
            </p:cNvSpPr>
            <p:nvPr/>
          </p:nvSpPr>
          <p:spPr bwMode="auto">
            <a:xfrm>
              <a:off x="7416868" y="42672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18"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19" name="Oval 4"/>
            <p:cNvSpPr>
              <a:spLocks noChangeArrowheads="1"/>
            </p:cNvSpPr>
            <p:nvPr/>
          </p:nvSpPr>
          <p:spPr bwMode="auto">
            <a:xfrm>
              <a:off x="8483668" y="51054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0" name="AutoShape 6"/>
            <p:cNvCxnSpPr>
              <a:cxnSpLocks noChangeShapeType="1"/>
              <a:stCxn id="18" idx="3"/>
              <a:endCxn id="19"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1" name="AutoShape 6"/>
            <p:cNvCxnSpPr>
              <a:cxnSpLocks noChangeShapeType="1"/>
              <a:stCxn id="17" idx="5"/>
              <a:endCxn id="19"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2" name="Oval 4"/>
            <p:cNvSpPr>
              <a:spLocks noChangeArrowheads="1"/>
            </p:cNvSpPr>
            <p:nvPr/>
          </p:nvSpPr>
          <p:spPr bwMode="auto">
            <a:xfrm>
              <a:off x="8483668" y="33528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3" name="AutoShape 6"/>
            <p:cNvCxnSpPr>
              <a:cxnSpLocks noChangeShapeType="1"/>
              <a:stCxn id="22" idx="5"/>
              <a:endCxn id="18"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 name="AutoShape 6"/>
            <p:cNvCxnSpPr>
              <a:cxnSpLocks noChangeShapeType="1"/>
              <a:stCxn id="22" idx="3"/>
              <a:endCxn id="17"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40" name="Group 39"/>
          <p:cNvGrpSpPr/>
          <p:nvPr/>
        </p:nvGrpSpPr>
        <p:grpSpPr>
          <a:xfrm>
            <a:off x="10134600" y="1524000"/>
            <a:ext cx="1652499" cy="1447799"/>
            <a:chOff x="7416868" y="3352800"/>
            <a:chExt cx="2870132" cy="2514600"/>
          </a:xfrm>
        </p:grpSpPr>
        <p:sp>
          <p:nvSpPr>
            <p:cNvPr id="41"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42"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43"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44" name="AutoShape 6"/>
            <p:cNvCxnSpPr>
              <a:cxnSpLocks noChangeShapeType="1"/>
              <a:stCxn id="42" idx="3"/>
              <a:endCxn id="43"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5" name="AutoShape 6"/>
            <p:cNvCxnSpPr>
              <a:cxnSpLocks noChangeShapeType="1"/>
              <a:stCxn id="41" idx="5"/>
              <a:endCxn id="43"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46"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47" name="AutoShape 6"/>
            <p:cNvCxnSpPr>
              <a:cxnSpLocks noChangeShapeType="1"/>
              <a:stCxn id="46" idx="5"/>
              <a:endCxn id="42"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8" name="AutoShape 6"/>
            <p:cNvCxnSpPr>
              <a:cxnSpLocks noChangeShapeType="1"/>
              <a:stCxn id="46" idx="3"/>
              <a:endCxn id="41"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50" name="Group 49"/>
          <p:cNvGrpSpPr/>
          <p:nvPr/>
        </p:nvGrpSpPr>
        <p:grpSpPr>
          <a:xfrm>
            <a:off x="304800" y="4343400"/>
            <a:ext cx="1142999" cy="1001412"/>
            <a:chOff x="7416868" y="3352800"/>
            <a:chExt cx="2870132" cy="2514600"/>
          </a:xfrm>
        </p:grpSpPr>
        <p:sp>
          <p:nvSpPr>
            <p:cNvPr id="51" name="Oval 4"/>
            <p:cNvSpPr>
              <a:spLocks noChangeArrowheads="1"/>
            </p:cNvSpPr>
            <p:nvPr/>
          </p:nvSpPr>
          <p:spPr bwMode="auto">
            <a:xfrm>
              <a:off x="7416868" y="4267200"/>
              <a:ext cx="762000" cy="762000"/>
            </a:xfrm>
            <a:prstGeom prst="ellipse">
              <a:avLst/>
            </a:prstGeom>
            <a:no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52"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53"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54" name="AutoShape 6"/>
            <p:cNvCxnSpPr>
              <a:cxnSpLocks noChangeShapeType="1"/>
              <a:stCxn id="52" idx="3"/>
              <a:endCxn id="53"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55" name="AutoShape 6"/>
            <p:cNvCxnSpPr>
              <a:cxnSpLocks noChangeShapeType="1"/>
              <a:stCxn id="51" idx="5"/>
              <a:endCxn id="53"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56"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57" name="AutoShape 6"/>
            <p:cNvCxnSpPr>
              <a:cxnSpLocks noChangeShapeType="1"/>
              <a:stCxn id="56" idx="5"/>
              <a:endCxn id="52"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58" name="AutoShape 6"/>
            <p:cNvCxnSpPr>
              <a:cxnSpLocks noChangeShapeType="1"/>
              <a:stCxn id="56" idx="3"/>
              <a:endCxn id="51"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59" name="Group 58"/>
          <p:cNvGrpSpPr/>
          <p:nvPr/>
        </p:nvGrpSpPr>
        <p:grpSpPr>
          <a:xfrm>
            <a:off x="2286001" y="4343400"/>
            <a:ext cx="1142999" cy="1001412"/>
            <a:chOff x="7416868" y="3352800"/>
            <a:chExt cx="2870132" cy="2514600"/>
          </a:xfrm>
        </p:grpSpPr>
        <p:sp>
          <p:nvSpPr>
            <p:cNvPr id="60"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61"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62"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63" name="AutoShape 6"/>
            <p:cNvCxnSpPr>
              <a:cxnSpLocks noChangeShapeType="1"/>
              <a:stCxn id="61" idx="3"/>
              <a:endCxn id="62"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4" name="AutoShape 6"/>
            <p:cNvCxnSpPr>
              <a:cxnSpLocks noChangeShapeType="1"/>
              <a:stCxn id="60" idx="5"/>
              <a:endCxn id="62"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5"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66" name="AutoShape 6"/>
            <p:cNvCxnSpPr>
              <a:cxnSpLocks noChangeShapeType="1"/>
              <a:stCxn id="65" idx="5"/>
              <a:endCxn id="61"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7" name="AutoShape 6"/>
            <p:cNvCxnSpPr>
              <a:cxnSpLocks noChangeShapeType="1"/>
              <a:stCxn id="65" idx="3"/>
              <a:endCxn id="60"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cxnSp>
        <p:nvCxnSpPr>
          <p:cNvPr id="67595" name="Straight Arrow Connector 67594"/>
          <p:cNvCxnSpPr/>
          <p:nvPr/>
        </p:nvCxnSpPr>
        <p:spPr>
          <a:xfrm>
            <a:off x="16764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657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4191000" y="4343400"/>
            <a:ext cx="1142999" cy="1001412"/>
            <a:chOff x="7416868" y="3352800"/>
            <a:chExt cx="2870132" cy="2514600"/>
          </a:xfrm>
        </p:grpSpPr>
        <p:sp>
          <p:nvSpPr>
            <p:cNvPr id="75"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76"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77"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78" name="AutoShape 6"/>
            <p:cNvCxnSpPr>
              <a:cxnSpLocks noChangeShapeType="1"/>
              <a:stCxn id="76" idx="3"/>
              <a:endCxn id="77"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79" name="AutoShape 6"/>
            <p:cNvCxnSpPr>
              <a:cxnSpLocks noChangeShapeType="1"/>
              <a:stCxn id="75" idx="5"/>
              <a:endCxn id="77"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80" name="Oval 4"/>
            <p:cNvSpPr>
              <a:spLocks noChangeArrowheads="1"/>
            </p:cNvSpPr>
            <p:nvPr/>
          </p:nvSpPr>
          <p:spPr bwMode="auto">
            <a:xfrm>
              <a:off x="8483668" y="3352800"/>
              <a:ext cx="762000" cy="762000"/>
            </a:xfrm>
            <a:prstGeom prst="ellipse">
              <a:avLst/>
            </a:prstGeom>
            <a:no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81" name="AutoShape 6"/>
            <p:cNvCxnSpPr>
              <a:cxnSpLocks noChangeShapeType="1"/>
              <a:stCxn id="80" idx="5"/>
              <a:endCxn id="76"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82" name="AutoShape 6"/>
            <p:cNvCxnSpPr>
              <a:cxnSpLocks noChangeShapeType="1"/>
              <a:stCxn id="80" idx="3"/>
              <a:endCxn id="75"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83" name="Group 82"/>
          <p:cNvGrpSpPr/>
          <p:nvPr/>
        </p:nvGrpSpPr>
        <p:grpSpPr>
          <a:xfrm>
            <a:off x="6172201" y="4343400"/>
            <a:ext cx="1142999" cy="1001412"/>
            <a:chOff x="7416868" y="3352800"/>
            <a:chExt cx="2870132" cy="2514600"/>
          </a:xfrm>
        </p:grpSpPr>
        <p:sp>
          <p:nvSpPr>
            <p:cNvPr id="84"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8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86"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87" name="AutoShape 6"/>
            <p:cNvCxnSpPr>
              <a:cxnSpLocks noChangeShapeType="1"/>
              <a:stCxn id="85" idx="3"/>
              <a:endCxn id="86"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88" name="AutoShape 6"/>
            <p:cNvCxnSpPr>
              <a:cxnSpLocks noChangeShapeType="1"/>
              <a:stCxn id="84" idx="5"/>
              <a:endCxn id="86"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89"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90" name="AutoShape 6"/>
            <p:cNvCxnSpPr>
              <a:cxnSpLocks noChangeShapeType="1"/>
              <a:stCxn id="89" idx="5"/>
              <a:endCxn id="85"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91" name="AutoShape 6"/>
            <p:cNvCxnSpPr>
              <a:cxnSpLocks noChangeShapeType="1"/>
              <a:stCxn id="89" idx="3"/>
              <a:endCxn id="84"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cxnSp>
        <p:nvCxnSpPr>
          <p:cNvPr id="92" name="Straight Arrow Connector 91"/>
          <p:cNvCxnSpPr/>
          <p:nvPr/>
        </p:nvCxnSpPr>
        <p:spPr>
          <a:xfrm>
            <a:off x="5562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75438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4" name="Group 93"/>
          <p:cNvGrpSpPr/>
          <p:nvPr/>
        </p:nvGrpSpPr>
        <p:grpSpPr>
          <a:xfrm>
            <a:off x="8001000" y="4343400"/>
            <a:ext cx="1142999" cy="1001412"/>
            <a:chOff x="7416868" y="3352800"/>
            <a:chExt cx="2870132" cy="2514600"/>
          </a:xfrm>
        </p:grpSpPr>
        <p:sp>
          <p:nvSpPr>
            <p:cNvPr id="95"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96"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97" name="Oval 4"/>
            <p:cNvSpPr>
              <a:spLocks noChangeArrowheads="1"/>
            </p:cNvSpPr>
            <p:nvPr/>
          </p:nvSpPr>
          <p:spPr bwMode="auto">
            <a:xfrm>
              <a:off x="8483668" y="5105400"/>
              <a:ext cx="762000" cy="762000"/>
            </a:xfrm>
            <a:prstGeom prst="ellipse">
              <a:avLst/>
            </a:prstGeom>
            <a:no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98" name="AutoShape 6"/>
            <p:cNvCxnSpPr>
              <a:cxnSpLocks noChangeShapeType="1"/>
              <a:stCxn id="96" idx="3"/>
              <a:endCxn id="97"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99" name="AutoShape 6"/>
            <p:cNvCxnSpPr>
              <a:cxnSpLocks noChangeShapeType="1"/>
              <a:stCxn id="95" idx="5"/>
              <a:endCxn id="97"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0"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101" name="AutoShape 6"/>
            <p:cNvCxnSpPr>
              <a:cxnSpLocks noChangeShapeType="1"/>
              <a:stCxn id="100" idx="5"/>
              <a:endCxn id="96"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02" name="AutoShape 6"/>
            <p:cNvCxnSpPr>
              <a:cxnSpLocks noChangeShapeType="1"/>
              <a:stCxn id="100" idx="3"/>
              <a:endCxn id="95"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103" name="Group 102"/>
          <p:cNvGrpSpPr/>
          <p:nvPr/>
        </p:nvGrpSpPr>
        <p:grpSpPr>
          <a:xfrm>
            <a:off x="9982201" y="4343400"/>
            <a:ext cx="1142999" cy="1001412"/>
            <a:chOff x="7416868" y="3352800"/>
            <a:chExt cx="2870132" cy="2514600"/>
          </a:xfrm>
        </p:grpSpPr>
        <p:sp>
          <p:nvSpPr>
            <p:cNvPr id="104"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10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106"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107" name="AutoShape 6"/>
            <p:cNvCxnSpPr>
              <a:cxnSpLocks noChangeShapeType="1"/>
              <a:stCxn id="105" idx="3"/>
              <a:endCxn id="106"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08" name="AutoShape 6"/>
            <p:cNvCxnSpPr>
              <a:cxnSpLocks noChangeShapeType="1"/>
              <a:stCxn id="104" idx="5"/>
              <a:endCxn id="106"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9"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110" name="AutoShape 6"/>
            <p:cNvCxnSpPr>
              <a:cxnSpLocks noChangeShapeType="1"/>
              <a:stCxn id="109" idx="5"/>
              <a:endCxn id="105"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11" name="AutoShape 6"/>
            <p:cNvCxnSpPr>
              <a:cxnSpLocks noChangeShapeType="1"/>
              <a:stCxn id="109" idx="3"/>
              <a:endCxn id="104"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cxnSp>
        <p:nvCxnSpPr>
          <p:cNvPr id="112" name="Straight Arrow Connector 111"/>
          <p:cNvCxnSpPr/>
          <p:nvPr/>
        </p:nvCxnSpPr>
        <p:spPr>
          <a:xfrm>
            <a:off x="9372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11430000" y="4871892"/>
            <a:ext cx="304800" cy="0"/>
          </a:xfrm>
          <a:prstGeom prst="straightConnector1">
            <a:avLst/>
          </a:prstGeom>
          <a:ln w="28575">
            <a:solidFill>
              <a:schemeClr val="tx1"/>
            </a:solidFill>
            <a:prstDash val="sysDot"/>
            <a:tailEnd type="none"/>
          </a:ln>
          <a:effectLst/>
        </p:spPr>
        <p:style>
          <a:lnRef idx="2">
            <a:schemeClr val="accent1"/>
          </a:lnRef>
          <a:fillRef idx="0">
            <a:schemeClr val="accent1"/>
          </a:fillRef>
          <a:effectRef idx="1">
            <a:schemeClr val="accent1"/>
          </a:effectRef>
          <a:fontRef idx="minor">
            <a:schemeClr val="tx1"/>
          </a:fontRef>
        </p:style>
      </p:cxnSp>
      <p:pic>
        <p:nvPicPr>
          <p:cNvPr id="67598" name="Picture 67597"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81000" y="5486400"/>
            <a:ext cx="3454400" cy="279400"/>
          </a:xfrm>
          <a:prstGeom prst="rect">
            <a:avLst/>
          </a:prstGeom>
        </p:spPr>
      </p:pic>
      <p:pic>
        <p:nvPicPr>
          <p:cNvPr id="67600" name="Picture 67599" descr="TP_tmp.pn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4254500" y="5486400"/>
            <a:ext cx="3479800" cy="279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7601" name="Picture 67600" descr="TP_tmp.pn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8077200" y="5486400"/>
            <a:ext cx="3479800" cy="279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114" name="Line 28"/>
          <p:cNvSpPr>
            <a:spLocks noChangeShapeType="1"/>
          </p:cNvSpPr>
          <p:nvPr/>
        </p:nvSpPr>
        <p:spPr bwMode="auto">
          <a:xfrm flipV="1">
            <a:off x="4718971" y="2089984"/>
            <a:ext cx="311569" cy="22684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5" name="Line 28"/>
          <p:cNvSpPr>
            <a:spLocks noChangeShapeType="1"/>
          </p:cNvSpPr>
          <p:nvPr/>
        </p:nvSpPr>
        <p:spPr bwMode="auto">
          <a:xfrm flipV="1">
            <a:off x="4821911" y="2241979"/>
            <a:ext cx="311569" cy="22684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6" name="Line 28"/>
          <p:cNvSpPr>
            <a:spLocks noChangeShapeType="1"/>
          </p:cNvSpPr>
          <p:nvPr/>
        </p:nvSpPr>
        <p:spPr bwMode="auto">
          <a:xfrm flipV="1">
            <a:off x="11372590" y="2083151"/>
            <a:ext cx="311569" cy="22684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7" name="Line 28"/>
          <p:cNvSpPr>
            <a:spLocks noChangeShapeType="1"/>
          </p:cNvSpPr>
          <p:nvPr/>
        </p:nvSpPr>
        <p:spPr bwMode="auto">
          <a:xfrm flipV="1">
            <a:off x="11475530" y="2235146"/>
            <a:ext cx="311569" cy="22684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8" name="Line 28"/>
          <p:cNvSpPr>
            <a:spLocks noChangeShapeType="1"/>
          </p:cNvSpPr>
          <p:nvPr/>
        </p:nvSpPr>
        <p:spPr bwMode="auto">
          <a:xfrm flipV="1">
            <a:off x="3128573" y="4707550"/>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9" name="Line 28"/>
          <p:cNvSpPr>
            <a:spLocks noChangeShapeType="1"/>
          </p:cNvSpPr>
          <p:nvPr/>
        </p:nvSpPr>
        <p:spPr bwMode="auto">
          <a:xfrm flipV="1">
            <a:off x="3200343" y="4836479"/>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0" name="Line 28"/>
          <p:cNvSpPr>
            <a:spLocks noChangeShapeType="1"/>
          </p:cNvSpPr>
          <p:nvPr/>
        </p:nvSpPr>
        <p:spPr bwMode="auto">
          <a:xfrm flipV="1">
            <a:off x="1170320" y="4714968"/>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1" name="Line 28"/>
          <p:cNvSpPr>
            <a:spLocks noChangeShapeType="1"/>
          </p:cNvSpPr>
          <p:nvPr/>
        </p:nvSpPr>
        <p:spPr bwMode="auto">
          <a:xfrm flipV="1">
            <a:off x="1242090" y="4843897"/>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2" name="Line 28"/>
          <p:cNvSpPr>
            <a:spLocks noChangeShapeType="1"/>
          </p:cNvSpPr>
          <p:nvPr/>
        </p:nvSpPr>
        <p:spPr bwMode="auto">
          <a:xfrm flipV="1">
            <a:off x="5048935" y="4724400"/>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3" name="Line 28"/>
          <p:cNvSpPr>
            <a:spLocks noChangeShapeType="1"/>
          </p:cNvSpPr>
          <p:nvPr/>
        </p:nvSpPr>
        <p:spPr bwMode="auto">
          <a:xfrm flipV="1">
            <a:off x="5120705" y="4853329"/>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4" name="Line 28"/>
          <p:cNvSpPr>
            <a:spLocks noChangeShapeType="1"/>
          </p:cNvSpPr>
          <p:nvPr/>
        </p:nvSpPr>
        <p:spPr bwMode="auto">
          <a:xfrm flipV="1">
            <a:off x="7028557" y="4714968"/>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5" name="Line 28"/>
          <p:cNvSpPr>
            <a:spLocks noChangeShapeType="1"/>
          </p:cNvSpPr>
          <p:nvPr/>
        </p:nvSpPr>
        <p:spPr bwMode="auto">
          <a:xfrm flipV="1">
            <a:off x="7100327" y="4843897"/>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6" name="Line 28"/>
          <p:cNvSpPr>
            <a:spLocks noChangeShapeType="1"/>
          </p:cNvSpPr>
          <p:nvPr/>
        </p:nvSpPr>
        <p:spPr bwMode="auto">
          <a:xfrm flipV="1">
            <a:off x="8858963" y="4715888"/>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7" name="Line 28"/>
          <p:cNvSpPr>
            <a:spLocks noChangeShapeType="1"/>
          </p:cNvSpPr>
          <p:nvPr/>
        </p:nvSpPr>
        <p:spPr bwMode="auto">
          <a:xfrm flipV="1">
            <a:off x="8930733" y="4844817"/>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8" name="Line 28"/>
          <p:cNvSpPr>
            <a:spLocks noChangeShapeType="1"/>
          </p:cNvSpPr>
          <p:nvPr/>
        </p:nvSpPr>
        <p:spPr bwMode="auto">
          <a:xfrm flipV="1">
            <a:off x="10837303" y="4722877"/>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9" name="Line 28"/>
          <p:cNvSpPr>
            <a:spLocks noChangeShapeType="1"/>
          </p:cNvSpPr>
          <p:nvPr/>
        </p:nvSpPr>
        <p:spPr bwMode="auto">
          <a:xfrm flipV="1">
            <a:off x="10909073" y="4851806"/>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58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58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7586">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75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759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760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760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1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97001"/>
            <a:ext cx="8253219" cy="4729164"/>
          </a:xfrm>
        </p:spPr>
        <p:txBody>
          <a:bodyPr/>
          <a:lstStyle/>
          <a:p>
            <a:r>
              <a:rPr lang="en-US" dirty="0"/>
              <a:t>Keep only the last sample from each iteration:</a:t>
            </a:r>
          </a:p>
          <a:p>
            <a:endParaRPr lang="en-US" dirty="0"/>
          </a:p>
          <a:p>
            <a:pPr marL="514350" indent="-514350">
              <a:buFont typeface="+mj-lt"/>
              <a:buAutoNum type="arabicPeriod"/>
            </a:pPr>
            <a:r>
              <a:rPr lang="en-US" dirty="0"/>
              <a:t> </a:t>
            </a:r>
          </a:p>
          <a:p>
            <a:pPr marL="1771588" lvl="3" indent="-514350">
              <a:buFont typeface="+mj-lt"/>
              <a:buAutoNum type="arabicPeriod"/>
            </a:pPr>
            <a:endParaRPr lang="en-US" dirty="0"/>
          </a:p>
          <a:p>
            <a:pPr marL="1771588" lvl="3" indent="-514350">
              <a:buFont typeface="+mj-lt"/>
              <a:buAutoNum type="arabicPeriod"/>
            </a:pPr>
            <a:endParaRPr lang="en-US" dirty="0"/>
          </a:p>
          <a:p>
            <a:pPr marL="514350" indent="-514350">
              <a:buFont typeface="+mj-lt"/>
              <a:buAutoNum type="arabicPeriod"/>
            </a:pPr>
            <a:r>
              <a:rPr lang="en-US" dirty="0"/>
              <a:t> </a:t>
            </a:r>
          </a:p>
          <a:p>
            <a:pPr marL="2228766" lvl="4" indent="-514350">
              <a:buFont typeface="+mj-lt"/>
              <a:buAutoNum type="arabicPeriod"/>
            </a:pPr>
            <a:endParaRPr lang="en-US" dirty="0"/>
          </a:p>
          <a:p>
            <a:pPr marL="2228766" lvl="4" indent="-514350">
              <a:buFont typeface="+mj-lt"/>
              <a:buAutoNum type="arabicPeriod"/>
            </a:pPr>
            <a:endParaRPr lang="en-US" dirty="0"/>
          </a:p>
          <a:p>
            <a:pPr marL="514350" indent="-514350">
              <a:buFont typeface="+mj-lt"/>
              <a:buAutoNum type="arabicPeriod"/>
            </a:pPr>
            <a:r>
              <a:rPr lang="en-US" dirty="0"/>
              <a:t> </a:t>
            </a:r>
          </a:p>
        </p:txBody>
      </p:sp>
      <p:sp>
        <p:nvSpPr>
          <p:cNvPr id="67585" name="Title 1"/>
          <p:cNvSpPr>
            <a:spLocks noGrp="1"/>
          </p:cNvSpPr>
          <p:nvPr>
            <p:ph type="title"/>
          </p:nvPr>
        </p:nvSpPr>
        <p:spPr/>
        <p:txBody>
          <a:bodyPr/>
          <a:lstStyle/>
          <a:p>
            <a:r>
              <a:rPr lang="en-US" dirty="0">
                <a:ea typeface="ＭＳ Ｐゴシック" pitchFamily="34" charset="-128"/>
              </a:rPr>
              <a:t>Gibbs Sampling Example: P( S | +r)</a:t>
            </a:r>
          </a:p>
        </p:txBody>
      </p:sp>
      <p:cxnSp>
        <p:nvCxnSpPr>
          <p:cNvPr id="73" name="Straight Arrow Connector 72"/>
          <p:cNvCxnSpPr/>
          <p:nvPr/>
        </p:nvCxnSpPr>
        <p:spPr>
          <a:xfrm>
            <a:off x="2819399" y="287848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4754910" y="286324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8534399" y="287848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6635647" y="286324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457638" y="2385407"/>
            <a:ext cx="1145847" cy="1001412"/>
            <a:chOff x="1457638" y="2351388"/>
            <a:chExt cx="1145847" cy="1001412"/>
          </a:xfrm>
        </p:grpSpPr>
        <p:grpSp>
          <p:nvGrpSpPr>
            <p:cNvPr id="231" name="Group 230"/>
            <p:cNvGrpSpPr/>
            <p:nvPr/>
          </p:nvGrpSpPr>
          <p:grpSpPr>
            <a:xfrm>
              <a:off x="1457638" y="2351388"/>
              <a:ext cx="1142999" cy="1001412"/>
              <a:chOff x="7416868" y="3352800"/>
              <a:chExt cx="2870132" cy="2514600"/>
            </a:xfrm>
          </p:grpSpPr>
          <p:sp>
            <p:nvSpPr>
              <p:cNvPr id="232"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33"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234" name="Oval 233"/>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35"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36"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37"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38"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39"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40"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41"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242" name="Group 241"/>
          <p:cNvGrpSpPr/>
          <p:nvPr/>
        </p:nvGrpSpPr>
        <p:grpSpPr>
          <a:xfrm>
            <a:off x="3304443" y="2386624"/>
            <a:ext cx="1145847" cy="1001412"/>
            <a:chOff x="1457638" y="2351388"/>
            <a:chExt cx="1145847" cy="1001412"/>
          </a:xfrm>
        </p:grpSpPr>
        <p:grpSp>
          <p:nvGrpSpPr>
            <p:cNvPr id="243" name="Group 242"/>
            <p:cNvGrpSpPr/>
            <p:nvPr/>
          </p:nvGrpSpPr>
          <p:grpSpPr>
            <a:xfrm>
              <a:off x="1457638" y="2351388"/>
              <a:ext cx="1142999" cy="1001412"/>
              <a:chOff x="7416868" y="3352800"/>
              <a:chExt cx="2870132" cy="2514600"/>
            </a:xfrm>
          </p:grpSpPr>
          <p:sp>
            <p:nvSpPr>
              <p:cNvPr id="246"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47"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248" name="Oval 247"/>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49"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50"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1"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52"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53"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44"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45"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254" name="Group 253"/>
          <p:cNvGrpSpPr/>
          <p:nvPr/>
        </p:nvGrpSpPr>
        <p:grpSpPr>
          <a:xfrm>
            <a:off x="5274367" y="2386624"/>
            <a:ext cx="1145847" cy="1001412"/>
            <a:chOff x="1457638" y="2351388"/>
            <a:chExt cx="1145847" cy="1001412"/>
          </a:xfrm>
        </p:grpSpPr>
        <p:grpSp>
          <p:nvGrpSpPr>
            <p:cNvPr id="255" name="Group 254"/>
            <p:cNvGrpSpPr/>
            <p:nvPr/>
          </p:nvGrpSpPr>
          <p:grpSpPr>
            <a:xfrm>
              <a:off x="1457638" y="2351388"/>
              <a:ext cx="1142999" cy="1001412"/>
              <a:chOff x="7416868" y="3352800"/>
              <a:chExt cx="2870132" cy="2514600"/>
            </a:xfrm>
          </p:grpSpPr>
          <p:sp>
            <p:nvSpPr>
              <p:cNvPr id="258"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59"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260" name="Oval 259"/>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61"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2"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63"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64"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5"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56"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57"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266" name="Group 265"/>
          <p:cNvGrpSpPr/>
          <p:nvPr/>
        </p:nvGrpSpPr>
        <p:grpSpPr>
          <a:xfrm>
            <a:off x="7129534" y="2362541"/>
            <a:ext cx="1145847" cy="1001412"/>
            <a:chOff x="1457638" y="2351388"/>
            <a:chExt cx="1145847" cy="1001412"/>
          </a:xfrm>
        </p:grpSpPr>
        <p:grpSp>
          <p:nvGrpSpPr>
            <p:cNvPr id="267" name="Group 266"/>
            <p:cNvGrpSpPr/>
            <p:nvPr/>
          </p:nvGrpSpPr>
          <p:grpSpPr>
            <a:xfrm>
              <a:off x="1457638" y="2351388"/>
              <a:ext cx="1142999" cy="1001412"/>
              <a:chOff x="7416868" y="3352800"/>
              <a:chExt cx="2870132" cy="2514600"/>
            </a:xfrm>
          </p:grpSpPr>
          <p:sp>
            <p:nvSpPr>
              <p:cNvPr id="270"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71"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272" name="Oval 271"/>
              <p:cNvSpPr>
                <a:spLocks noChangeArrowheads="1"/>
              </p:cNvSpPr>
              <p:nvPr/>
            </p:nvSpPr>
            <p:spPr bwMode="auto">
              <a:xfrm>
                <a:off x="8483668" y="51054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73"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74"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75"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76"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77"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68"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69"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278" name="Group 277"/>
          <p:cNvGrpSpPr/>
          <p:nvPr/>
        </p:nvGrpSpPr>
        <p:grpSpPr>
          <a:xfrm>
            <a:off x="9040020" y="2362541"/>
            <a:ext cx="1145847" cy="1001412"/>
            <a:chOff x="1457638" y="2351388"/>
            <a:chExt cx="1145847" cy="1001412"/>
          </a:xfrm>
        </p:grpSpPr>
        <p:grpSp>
          <p:nvGrpSpPr>
            <p:cNvPr id="279" name="Group 278"/>
            <p:cNvGrpSpPr/>
            <p:nvPr/>
          </p:nvGrpSpPr>
          <p:grpSpPr>
            <a:xfrm>
              <a:off x="1457638" y="2351388"/>
              <a:ext cx="1142999" cy="1001412"/>
              <a:chOff x="7416868" y="3352800"/>
              <a:chExt cx="2870132" cy="2514600"/>
            </a:xfrm>
          </p:grpSpPr>
          <p:sp>
            <p:nvSpPr>
              <p:cNvPr id="282"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83"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284" name="Oval 283"/>
              <p:cNvSpPr>
                <a:spLocks noChangeArrowheads="1"/>
              </p:cNvSpPr>
              <p:nvPr/>
            </p:nvSpPr>
            <p:spPr bwMode="auto">
              <a:xfrm>
                <a:off x="8483668" y="51054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85"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6"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87"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88"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9"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80"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81"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cxnSp>
        <p:nvCxnSpPr>
          <p:cNvPr id="290" name="Straight Arrow Connector 289"/>
          <p:cNvCxnSpPr/>
          <p:nvPr/>
        </p:nvCxnSpPr>
        <p:spPr>
          <a:xfrm>
            <a:off x="2819399" y="422577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1" name="Straight Arrow Connector 290"/>
          <p:cNvCxnSpPr/>
          <p:nvPr/>
        </p:nvCxnSpPr>
        <p:spPr>
          <a:xfrm>
            <a:off x="4754910" y="421053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2" name="Straight Arrow Connector 291"/>
          <p:cNvCxnSpPr/>
          <p:nvPr/>
        </p:nvCxnSpPr>
        <p:spPr>
          <a:xfrm>
            <a:off x="8534399" y="422577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3" name="Straight Arrow Connector 292"/>
          <p:cNvCxnSpPr/>
          <p:nvPr/>
        </p:nvCxnSpPr>
        <p:spPr>
          <a:xfrm>
            <a:off x="6635647" y="421053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94" name="Group 293"/>
          <p:cNvGrpSpPr/>
          <p:nvPr/>
        </p:nvGrpSpPr>
        <p:grpSpPr>
          <a:xfrm>
            <a:off x="1457638" y="3732690"/>
            <a:ext cx="1145847" cy="1001412"/>
            <a:chOff x="1457638" y="2351388"/>
            <a:chExt cx="1145847" cy="1001412"/>
          </a:xfrm>
        </p:grpSpPr>
        <p:grpSp>
          <p:nvGrpSpPr>
            <p:cNvPr id="295" name="Group 294"/>
            <p:cNvGrpSpPr/>
            <p:nvPr/>
          </p:nvGrpSpPr>
          <p:grpSpPr>
            <a:xfrm>
              <a:off x="1457638" y="2351388"/>
              <a:ext cx="1142999" cy="1001412"/>
              <a:chOff x="7416868" y="3352800"/>
              <a:chExt cx="2870132" cy="2514600"/>
            </a:xfrm>
          </p:grpSpPr>
          <p:sp>
            <p:nvSpPr>
              <p:cNvPr id="298"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99"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00" name="Oval 299"/>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01"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2"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03"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04"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5"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96"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97"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06" name="Group 305"/>
          <p:cNvGrpSpPr/>
          <p:nvPr/>
        </p:nvGrpSpPr>
        <p:grpSpPr>
          <a:xfrm>
            <a:off x="3304443" y="3733907"/>
            <a:ext cx="1145847" cy="1001412"/>
            <a:chOff x="1457638" y="2351388"/>
            <a:chExt cx="1145847" cy="1001412"/>
          </a:xfrm>
        </p:grpSpPr>
        <p:grpSp>
          <p:nvGrpSpPr>
            <p:cNvPr id="307" name="Group 306"/>
            <p:cNvGrpSpPr/>
            <p:nvPr/>
          </p:nvGrpSpPr>
          <p:grpSpPr>
            <a:xfrm>
              <a:off x="1457638" y="2351388"/>
              <a:ext cx="1142999" cy="1001412"/>
              <a:chOff x="7416868" y="3352800"/>
              <a:chExt cx="2870132" cy="2514600"/>
            </a:xfrm>
          </p:grpSpPr>
          <p:sp>
            <p:nvSpPr>
              <p:cNvPr id="310"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11"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12" name="Oval 311"/>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13"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14"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15"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16"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17"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08"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09"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18" name="Group 317"/>
          <p:cNvGrpSpPr/>
          <p:nvPr/>
        </p:nvGrpSpPr>
        <p:grpSpPr>
          <a:xfrm>
            <a:off x="5274367" y="3733907"/>
            <a:ext cx="1145847" cy="1001412"/>
            <a:chOff x="1457638" y="2351388"/>
            <a:chExt cx="1145847" cy="1001412"/>
          </a:xfrm>
        </p:grpSpPr>
        <p:grpSp>
          <p:nvGrpSpPr>
            <p:cNvPr id="319" name="Group 318"/>
            <p:cNvGrpSpPr/>
            <p:nvPr/>
          </p:nvGrpSpPr>
          <p:grpSpPr>
            <a:xfrm>
              <a:off x="1457638" y="2351388"/>
              <a:ext cx="1142999" cy="1001412"/>
              <a:chOff x="7416868" y="3352800"/>
              <a:chExt cx="2870132" cy="2514600"/>
            </a:xfrm>
          </p:grpSpPr>
          <p:sp>
            <p:nvSpPr>
              <p:cNvPr id="322"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23"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24" name="Oval 323"/>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25"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26"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27"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28"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29"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20"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21"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30" name="Group 329"/>
          <p:cNvGrpSpPr/>
          <p:nvPr/>
        </p:nvGrpSpPr>
        <p:grpSpPr>
          <a:xfrm>
            <a:off x="7129534" y="3709824"/>
            <a:ext cx="1145847" cy="1001412"/>
            <a:chOff x="1457638" y="2351388"/>
            <a:chExt cx="1145847" cy="1001412"/>
          </a:xfrm>
        </p:grpSpPr>
        <p:grpSp>
          <p:nvGrpSpPr>
            <p:cNvPr id="331" name="Group 330"/>
            <p:cNvGrpSpPr/>
            <p:nvPr/>
          </p:nvGrpSpPr>
          <p:grpSpPr>
            <a:xfrm>
              <a:off x="1457638" y="2351388"/>
              <a:ext cx="1142999" cy="1001412"/>
              <a:chOff x="7416868" y="3352800"/>
              <a:chExt cx="2870132" cy="2514600"/>
            </a:xfrm>
          </p:grpSpPr>
          <p:sp>
            <p:nvSpPr>
              <p:cNvPr id="334"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3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36" name="Oval 335"/>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37"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38"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39"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40"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41"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32"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33"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42" name="Group 341"/>
          <p:cNvGrpSpPr/>
          <p:nvPr/>
        </p:nvGrpSpPr>
        <p:grpSpPr>
          <a:xfrm>
            <a:off x="9040020" y="3709824"/>
            <a:ext cx="1145847" cy="1001412"/>
            <a:chOff x="1457638" y="2351388"/>
            <a:chExt cx="1145847" cy="1001412"/>
          </a:xfrm>
        </p:grpSpPr>
        <p:grpSp>
          <p:nvGrpSpPr>
            <p:cNvPr id="343" name="Group 342"/>
            <p:cNvGrpSpPr/>
            <p:nvPr/>
          </p:nvGrpSpPr>
          <p:grpSpPr>
            <a:xfrm>
              <a:off x="1457638" y="2351388"/>
              <a:ext cx="1142999" cy="1001412"/>
              <a:chOff x="7416868" y="3352800"/>
              <a:chExt cx="2870132" cy="2514600"/>
            </a:xfrm>
          </p:grpSpPr>
          <p:sp>
            <p:nvSpPr>
              <p:cNvPr id="346"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47"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48" name="Oval 347"/>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49"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50"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51"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52"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53"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44"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45"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cxnSp>
        <p:nvCxnSpPr>
          <p:cNvPr id="354" name="Straight Arrow Connector 353"/>
          <p:cNvCxnSpPr/>
          <p:nvPr/>
        </p:nvCxnSpPr>
        <p:spPr>
          <a:xfrm>
            <a:off x="2816551" y="554548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5" name="Straight Arrow Connector 354"/>
          <p:cNvCxnSpPr/>
          <p:nvPr/>
        </p:nvCxnSpPr>
        <p:spPr>
          <a:xfrm>
            <a:off x="4752062" y="553024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6" name="Straight Arrow Connector 355"/>
          <p:cNvCxnSpPr/>
          <p:nvPr/>
        </p:nvCxnSpPr>
        <p:spPr>
          <a:xfrm>
            <a:off x="8531551" y="554548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7" name="Straight Arrow Connector 356"/>
          <p:cNvCxnSpPr/>
          <p:nvPr/>
        </p:nvCxnSpPr>
        <p:spPr>
          <a:xfrm>
            <a:off x="6632799" y="553024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58" name="Group 357"/>
          <p:cNvGrpSpPr/>
          <p:nvPr/>
        </p:nvGrpSpPr>
        <p:grpSpPr>
          <a:xfrm>
            <a:off x="1454790" y="5052407"/>
            <a:ext cx="1145847" cy="1001412"/>
            <a:chOff x="1457638" y="2351388"/>
            <a:chExt cx="1145847" cy="1001412"/>
          </a:xfrm>
        </p:grpSpPr>
        <p:grpSp>
          <p:nvGrpSpPr>
            <p:cNvPr id="359" name="Group 358"/>
            <p:cNvGrpSpPr/>
            <p:nvPr/>
          </p:nvGrpSpPr>
          <p:grpSpPr>
            <a:xfrm>
              <a:off x="1457638" y="2351388"/>
              <a:ext cx="1142999" cy="1001412"/>
              <a:chOff x="7416868" y="3352800"/>
              <a:chExt cx="2870132" cy="2514600"/>
            </a:xfrm>
          </p:grpSpPr>
          <p:sp>
            <p:nvSpPr>
              <p:cNvPr id="362"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63"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64" name="Oval 363"/>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65"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66"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67"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68"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69"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60"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61"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70" name="Group 369"/>
          <p:cNvGrpSpPr/>
          <p:nvPr/>
        </p:nvGrpSpPr>
        <p:grpSpPr>
          <a:xfrm>
            <a:off x="3301595" y="5053624"/>
            <a:ext cx="1145847" cy="1001412"/>
            <a:chOff x="1457638" y="2351388"/>
            <a:chExt cx="1145847" cy="1001412"/>
          </a:xfrm>
        </p:grpSpPr>
        <p:grpSp>
          <p:nvGrpSpPr>
            <p:cNvPr id="371" name="Group 370"/>
            <p:cNvGrpSpPr/>
            <p:nvPr/>
          </p:nvGrpSpPr>
          <p:grpSpPr>
            <a:xfrm>
              <a:off x="1457638" y="2351388"/>
              <a:ext cx="1142999" cy="1001412"/>
              <a:chOff x="7416868" y="3352800"/>
              <a:chExt cx="2870132" cy="2514600"/>
            </a:xfrm>
          </p:grpSpPr>
          <p:sp>
            <p:nvSpPr>
              <p:cNvPr id="374"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7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76" name="Oval 375"/>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77"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78"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79"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80"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81"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72"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73"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82" name="Group 381"/>
          <p:cNvGrpSpPr/>
          <p:nvPr/>
        </p:nvGrpSpPr>
        <p:grpSpPr>
          <a:xfrm>
            <a:off x="5271519" y="5053624"/>
            <a:ext cx="1145847" cy="1001412"/>
            <a:chOff x="1457638" y="2351388"/>
            <a:chExt cx="1145847" cy="1001412"/>
          </a:xfrm>
        </p:grpSpPr>
        <p:grpSp>
          <p:nvGrpSpPr>
            <p:cNvPr id="383" name="Group 382"/>
            <p:cNvGrpSpPr/>
            <p:nvPr/>
          </p:nvGrpSpPr>
          <p:grpSpPr>
            <a:xfrm>
              <a:off x="1457638" y="2351388"/>
              <a:ext cx="1142999" cy="1001412"/>
              <a:chOff x="7416868" y="3352800"/>
              <a:chExt cx="2870132" cy="2514600"/>
            </a:xfrm>
          </p:grpSpPr>
          <p:sp>
            <p:nvSpPr>
              <p:cNvPr id="386"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87"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88" name="Oval 387"/>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89"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90"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91"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92"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93"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84"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85"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94" name="Group 393"/>
          <p:cNvGrpSpPr/>
          <p:nvPr/>
        </p:nvGrpSpPr>
        <p:grpSpPr>
          <a:xfrm>
            <a:off x="7126686" y="5029541"/>
            <a:ext cx="1145847" cy="1001412"/>
            <a:chOff x="1457638" y="2351388"/>
            <a:chExt cx="1145847" cy="1001412"/>
          </a:xfrm>
          <a:solidFill>
            <a:srgbClr val="FF0000"/>
          </a:solidFill>
        </p:grpSpPr>
        <p:grpSp>
          <p:nvGrpSpPr>
            <p:cNvPr id="395" name="Group 394"/>
            <p:cNvGrpSpPr/>
            <p:nvPr/>
          </p:nvGrpSpPr>
          <p:grpSpPr>
            <a:xfrm>
              <a:off x="1457638" y="2351388"/>
              <a:ext cx="1142999" cy="1001412"/>
              <a:chOff x="7416868" y="3352800"/>
              <a:chExt cx="2870132" cy="2514600"/>
            </a:xfrm>
            <a:grpFill/>
          </p:grpSpPr>
          <p:sp>
            <p:nvSpPr>
              <p:cNvPr id="398"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99"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400" name="Oval 399"/>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401" name="AutoShape 6"/>
              <p:cNvCxnSpPr>
                <a:cxnSpLocks noChangeShapeType="1"/>
              </p:cNvCxnSpPr>
              <p:nvPr/>
            </p:nvCxnSpPr>
            <p:spPr bwMode="auto">
              <a:xfrm flipH="1">
                <a:off x="9134076" y="4917608"/>
                <a:ext cx="502516" cy="299384"/>
              </a:xfrm>
              <a:prstGeom prst="straightConnector1">
                <a:avLst/>
              </a:prstGeom>
              <a:grp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02" name="AutoShape 6"/>
              <p:cNvCxnSpPr>
                <a:cxnSpLocks noChangeShapeType="1"/>
              </p:cNvCxnSpPr>
              <p:nvPr/>
            </p:nvCxnSpPr>
            <p:spPr bwMode="auto">
              <a:xfrm>
                <a:off x="8067276" y="4917608"/>
                <a:ext cx="527984" cy="299384"/>
              </a:xfrm>
              <a:prstGeom prst="straightConnector1">
                <a:avLst/>
              </a:prstGeom>
              <a:grp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403"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404" name="AutoShape 6"/>
              <p:cNvCxnSpPr>
                <a:cxnSpLocks noChangeShapeType="1"/>
              </p:cNvCxnSpPr>
              <p:nvPr/>
            </p:nvCxnSpPr>
            <p:spPr bwMode="auto">
              <a:xfrm>
                <a:off x="9134076" y="4003208"/>
                <a:ext cx="502516" cy="375584"/>
              </a:xfrm>
              <a:prstGeom prst="straightConnector1">
                <a:avLst/>
              </a:prstGeom>
              <a:grp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05" name="AutoShape 6"/>
              <p:cNvCxnSpPr>
                <a:cxnSpLocks noChangeShapeType="1"/>
              </p:cNvCxnSpPr>
              <p:nvPr/>
            </p:nvCxnSpPr>
            <p:spPr bwMode="auto">
              <a:xfrm flipH="1">
                <a:off x="8067276" y="4003208"/>
                <a:ext cx="527984" cy="375584"/>
              </a:xfrm>
              <a:prstGeom prst="straightConnector1">
                <a:avLst/>
              </a:prstGeom>
              <a:grp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96" name="Line 28"/>
            <p:cNvSpPr>
              <a:spLocks noChangeShapeType="1"/>
            </p:cNvSpPr>
            <p:nvPr/>
          </p:nvSpPr>
          <p:spPr bwMode="auto">
            <a:xfrm flipV="1">
              <a:off x="2318420" y="2724382"/>
              <a:ext cx="208865" cy="167303"/>
            </a:xfrm>
            <a:prstGeom prst="line">
              <a:avLst/>
            </a:prstGeom>
            <a:grp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97" name="Line 28"/>
            <p:cNvSpPr>
              <a:spLocks noChangeShapeType="1"/>
            </p:cNvSpPr>
            <p:nvPr/>
          </p:nvSpPr>
          <p:spPr bwMode="auto">
            <a:xfrm flipV="1">
              <a:off x="2390190" y="2853311"/>
              <a:ext cx="213295" cy="162648"/>
            </a:xfrm>
            <a:prstGeom prst="line">
              <a:avLst/>
            </a:prstGeom>
            <a:grp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406" name="Group 405"/>
          <p:cNvGrpSpPr/>
          <p:nvPr/>
        </p:nvGrpSpPr>
        <p:grpSpPr>
          <a:xfrm>
            <a:off x="9037172" y="5029541"/>
            <a:ext cx="1145847" cy="1001412"/>
            <a:chOff x="1457638" y="2351388"/>
            <a:chExt cx="1145847" cy="1001412"/>
          </a:xfrm>
        </p:grpSpPr>
        <p:grpSp>
          <p:nvGrpSpPr>
            <p:cNvPr id="407" name="Group 406"/>
            <p:cNvGrpSpPr/>
            <p:nvPr/>
          </p:nvGrpSpPr>
          <p:grpSpPr>
            <a:xfrm>
              <a:off x="1457638" y="2351388"/>
              <a:ext cx="1142999" cy="1001412"/>
              <a:chOff x="7416868" y="3352800"/>
              <a:chExt cx="2870132" cy="2514600"/>
            </a:xfrm>
          </p:grpSpPr>
          <p:sp>
            <p:nvSpPr>
              <p:cNvPr id="410"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411"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412" name="Oval 411"/>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413"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14"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415"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416"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17"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408"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409"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sp>
        <p:nvSpPr>
          <p:cNvPr id="5" name="Rounded Rectangle 4"/>
          <p:cNvSpPr/>
          <p:nvPr/>
        </p:nvSpPr>
        <p:spPr>
          <a:xfrm>
            <a:off x="1146864" y="2286340"/>
            <a:ext cx="7741772" cy="1208225"/>
          </a:xfrm>
          <a:prstGeom prst="roundRect">
            <a:avLst/>
          </a:prstGeom>
          <a:solidFill>
            <a:schemeClr val="bg1">
              <a:lumMod val="85000"/>
              <a:alpha val="8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a:off x="1143000" y="3617829"/>
            <a:ext cx="7741772" cy="1208225"/>
          </a:xfrm>
          <a:prstGeom prst="roundRect">
            <a:avLst/>
          </a:prstGeom>
          <a:solidFill>
            <a:schemeClr val="bg1">
              <a:lumMod val="85000"/>
              <a:alpha val="8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1146864" y="4963975"/>
            <a:ext cx="7741772" cy="1208225"/>
          </a:xfrm>
          <a:prstGeom prst="roundRect">
            <a:avLst/>
          </a:prstGeom>
          <a:solidFill>
            <a:schemeClr val="bg1">
              <a:lumMod val="85000"/>
              <a:alpha val="8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31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8" grpId="0" animBg="1"/>
      <p:bldP spid="4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a:ea typeface="ＭＳ Ｐゴシック" pitchFamily="34" charset="-128"/>
              </a:rPr>
              <a:t>Efficient Resampling of One Variable</a:t>
            </a:r>
          </a:p>
        </p:txBody>
      </p:sp>
      <p:sp>
        <p:nvSpPr>
          <p:cNvPr id="69634" name="Content Placeholder 2"/>
          <p:cNvSpPr>
            <a:spLocks noGrp="1"/>
          </p:cNvSpPr>
          <p:nvPr>
            <p:ph idx="1"/>
          </p:nvPr>
        </p:nvSpPr>
        <p:spPr/>
        <p:txBody>
          <a:bodyPr/>
          <a:lstStyle/>
          <a:p>
            <a:r>
              <a:rPr lang="en-US" sz="2400" dirty="0">
                <a:ea typeface="ＭＳ Ｐゴシック" pitchFamily="34" charset="-128"/>
              </a:rPr>
              <a:t> Sample from P(S | +c, +r, -w)	</a:t>
            </a: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r>
              <a:rPr lang="en-US" sz="2400" dirty="0">
                <a:ea typeface="ＭＳ Ｐゴシック" pitchFamily="34" charset="-128"/>
              </a:rPr>
              <a:t>Many things cancel out – only CPTs with S remain!</a:t>
            </a:r>
          </a:p>
          <a:p>
            <a:r>
              <a:rPr lang="en-US" sz="2400" dirty="0">
                <a:ea typeface="ＭＳ Ｐゴシック" pitchFamily="34" charset="-128"/>
              </a:rPr>
              <a:t>More generally: only CPTs that have resampled variable need to be considered, and joined together</a:t>
            </a:r>
          </a:p>
        </p:txBody>
      </p:sp>
      <p:grpSp>
        <p:nvGrpSpPr>
          <p:cNvPr id="5" name="Group 4"/>
          <p:cNvGrpSpPr/>
          <p:nvPr/>
        </p:nvGrpSpPr>
        <p:grpSpPr>
          <a:xfrm>
            <a:off x="9448800" y="1371600"/>
            <a:ext cx="1752600" cy="1535500"/>
            <a:chOff x="7416868" y="3352800"/>
            <a:chExt cx="2870132" cy="2514600"/>
          </a:xfrm>
        </p:grpSpPr>
        <p:sp>
          <p:nvSpPr>
            <p:cNvPr id="6" name="Oval 4"/>
            <p:cNvSpPr>
              <a:spLocks noChangeArrowheads="1"/>
            </p:cNvSpPr>
            <p:nvPr/>
          </p:nvSpPr>
          <p:spPr bwMode="auto">
            <a:xfrm>
              <a:off x="7416868" y="4267200"/>
              <a:ext cx="762000" cy="762000"/>
            </a:xfrm>
            <a:prstGeom prst="ellipse">
              <a:avLst/>
            </a:prstGeom>
            <a:no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7"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8"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9" name="AutoShape 6"/>
            <p:cNvCxnSpPr>
              <a:cxnSpLocks noChangeShapeType="1"/>
              <a:stCxn id="7" idx="3"/>
              <a:endCxn id="8"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0" name="AutoShape 6"/>
            <p:cNvCxnSpPr>
              <a:cxnSpLocks noChangeShapeType="1"/>
              <a:stCxn id="6" idx="5"/>
              <a:endCxn id="8"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1"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12" name="AutoShape 6"/>
            <p:cNvCxnSpPr>
              <a:cxnSpLocks noChangeShapeType="1"/>
              <a:stCxn id="11" idx="5"/>
              <a:endCxn id="7"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3" name="AutoShape 6"/>
            <p:cNvCxnSpPr>
              <a:cxnSpLocks noChangeShapeType="1"/>
              <a:stCxn id="11" idx="3"/>
              <a:endCxn id="6"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pic>
        <p:nvPicPr>
          <p:cNvPr id="3" name="Picture 2" descr="TP_tmp.png"/>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23999" y="1981200"/>
            <a:ext cx="6644789" cy="325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4">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ea typeface="ＭＳ Ｐゴシック" pitchFamily="34" charset="-128"/>
              </a:rPr>
              <a:t>Gibbs Sampling</a:t>
            </a:r>
          </a:p>
        </p:txBody>
      </p:sp>
      <p:sp>
        <p:nvSpPr>
          <p:cNvPr id="54274" name="Content Placeholder 2"/>
          <p:cNvSpPr>
            <a:spLocks noGrp="1"/>
          </p:cNvSpPr>
          <p:nvPr>
            <p:ph idx="1"/>
          </p:nvPr>
        </p:nvSpPr>
        <p:spPr>
          <a:xfrm>
            <a:off x="685800" y="1127760"/>
            <a:ext cx="10972800" cy="4724400"/>
          </a:xfrm>
        </p:spPr>
        <p:txBody>
          <a:bodyPr/>
          <a:lstStyle/>
          <a:p>
            <a:r>
              <a:rPr lang="en-US" sz="2400" i="1" dirty="0">
                <a:ea typeface="ＭＳ Ｐゴシック" pitchFamily="34" charset="-128"/>
              </a:rPr>
              <a:t>Procedure: </a:t>
            </a:r>
            <a:r>
              <a:rPr lang="en-US" sz="2400" dirty="0">
                <a:ea typeface="ＭＳ Ｐゴシック" pitchFamily="34" charset="-128"/>
              </a:rPr>
              <a:t>keep track of a full instantiation x</a:t>
            </a:r>
            <a:r>
              <a:rPr lang="en-US" sz="2400" baseline="-25000" dirty="0">
                <a:ea typeface="ＭＳ Ｐゴシック" pitchFamily="34" charset="-128"/>
              </a:rPr>
              <a:t>1</a:t>
            </a:r>
            <a:r>
              <a:rPr lang="en-US" sz="2400" dirty="0">
                <a:ea typeface="ＭＳ Ｐゴシック" pitchFamily="34" charset="-128"/>
              </a:rPr>
              <a:t>, x</a:t>
            </a:r>
            <a:r>
              <a:rPr lang="en-US" sz="2400" baseline="-25000" dirty="0">
                <a:ea typeface="ＭＳ Ｐゴシック" pitchFamily="34" charset="-128"/>
              </a:rPr>
              <a:t>2</a:t>
            </a:r>
            <a:r>
              <a:rPr lang="en-US" sz="2400" dirty="0">
                <a:ea typeface="ＭＳ Ｐゴシック" pitchFamily="34" charset="-128"/>
              </a:rPr>
              <a:t>, …, </a:t>
            </a:r>
            <a:r>
              <a:rPr lang="en-US" sz="2400" dirty="0" err="1">
                <a:ea typeface="ＭＳ Ｐゴシック" pitchFamily="34" charset="-128"/>
              </a:rPr>
              <a:t>x</a:t>
            </a:r>
            <a:r>
              <a:rPr lang="en-US" sz="2400" baseline="-25000" dirty="0" err="1">
                <a:ea typeface="ＭＳ Ｐゴシック" pitchFamily="34" charset="-128"/>
              </a:rPr>
              <a:t>n</a:t>
            </a:r>
            <a:r>
              <a:rPr lang="en-US" sz="2400" dirty="0">
                <a:ea typeface="ＭＳ Ｐゴシック" pitchFamily="34" charset="-128"/>
              </a:rPr>
              <a:t>.</a:t>
            </a:r>
          </a:p>
          <a:p>
            <a:pPr marL="457200" indent="-457200">
              <a:buFont typeface="+mj-lt"/>
              <a:buAutoNum type="arabicPeriod"/>
            </a:pPr>
            <a:r>
              <a:rPr lang="en-US" sz="2400" dirty="0">
                <a:solidFill>
                  <a:schemeClr val="tx1"/>
                </a:solidFill>
                <a:ea typeface="ＭＳ Ｐゴシック" pitchFamily="34" charset="-128"/>
              </a:rPr>
              <a:t>Start with an arbitrary instantiation consistent with the evidence.</a:t>
            </a:r>
          </a:p>
          <a:p>
            <a:pPr marL="457200" indent="-457200">
              <a:buFont typeface="+mj-lt"/>
              <a:buAutoNum type="arabicPeriod"/>
            </a:pPr>
            <a:r>
              <a:rPr lang="en-US" sz="2400" dirty="0">
                <a:solidFill>
                  <a:schemeClr val="tx1"/>
                </a:solidFill>
                <a:ea typeface="ＭＳ Ｐゴシック" pitchFamily="34" charset="-128"/>
              </a:rPr>
              <a:t>Sample one variable at a time, conditioned on all the rest, but keep evidence fixed.</a:t>
            </a:r>
          </a:p>
          <a:p>
            <a:pPr marL="457200" indent="-457200">
              <a:buFont typeface="+mj-lt"/>
              <a:buAutoNum type="arabicPeriod"/>
            </a:pPr>
            <a:r>
              <a:rPr lang="en-US" sz="2400" dirty="0">
                <a:solidFill>
                  <a:schemeClr val="tx1"/>
                </a:solidFill>
                <a:ea typeface="ＭＳ Ｐゴシック" pitchFamily="34" charset="-128"/>
              </a:rPr>
              <a:t>Keep repeating this for a long time.</a:t>
            </a:r>
          </a:p>
          <a:p>
            <a:pPr lvl="3"/>
            <a:endParaRPr lang="en-US" sz="900" i="1" dirty="0">
              <a:ea typeface="ＭＳ Ｐゴシック" pitchFamily="34" charset="-128"/>
            </a:endParaRPr>
          </a:p>
          <a:p>
            <a:r>
              <a:rPr lang="en-US" sz="2400" i="1" dirty="0">
                <a:ea typeface="ＭＳ Ｐゴシック" pitchFamily="34" charset="-128"/>
              </a:rPr>
              <a:t>Property: </a:t>
            </a:r>
            <a:r>
              <a:rPr lang="en-US" sz="2400" dirty="0">
                <a:ea typeface="ＭＳ Ｐゴシック" pitchFamily="34" charset="-128"/>
              </a:rPr>
              <a:t>in the limit of repeating this infinitely many times the resulting sample is coming from the correct distribution</a:t>
            </a:r>
          </a:p>
          <a:p>
            <a:pPr lvl="3"/>
            <a:endParaRPr lang="en-US" sz="900" i="1" dirty="0">
              <a:ea typeface="ＭＳ Ｐゴシック" pitchFamily="34" charset="-128"/>
            </a:endParaRPr>
          </a:p>
          <a:p>
            <a:r>
              <a:rPr lang="en-US" sz="2400" i="1" dirty="0">
                <a:ea typeface="ＭＳ Ｐゴシック" pitchFamily="34" charset="-128"/>
              </a:rPr>
              <a:t>Rationale</a:t>
            </a:r>
            <a:r>
              <a:rPr lang="en-US" sz="2400" dirty="0">
                <a:ea typeface="ＭＳ Ｐゴシック" pitchFamily="34" charset="-128"/>
              </a:rPr>
              <a:t>: both upstream and downstream variables condition on evidence.</a:t>
            </a:r>
          </a:p>
          <a:p>
            <a:pPr marL="1371531" lvl="3" indent="0">
              <a:buNone/>
            </a:pPr>
            <a:r>
              <a:rPr lang="en-US" sz="900" dirty="0">
                <a:ea typeface="ＭＳ Ｐゴシック" pitchFamily="34" charset="-128"/>
              </a:rPr>
              <a:t> </a:t>
            </a:r>
          </a:p>
          <a:p>
            <a:r>
              <a:rPr lang="en-US" sz="2400" dirty="0">
                <a:ea typeface="ＭＳ Ｐゴシック" pitchFamily="34" charset="-128"/>
              </a:rPr>
              <a:t>In contrast: likelihood weighting only conditions on upstream evidence, and hence weights obtained in likelihood weighting can sometimes be very small.  Sum of weights over all samples is indicative of how many </a:t>
            </a:r>
            <a:r>
              <a:rPr lang="en-US" altLang="en-US" sz="2400" dirty="0">
                <a:ea typeface="ＭＳ Ｐゴシック" pitchFamily="34" charset="-128"/>
              </a:rPr>
              <a:t>“</a:t>
            </a:r>
            <a:r>
              <a:rPr lang="en-US" sz="2400" dirty="0">
                <a:ea typeface="ＭＳ Ｐゴシック" pitchFamily="34" charset="-128"/>
              </a:rPr>
              <a:t>effective</a:t>
            </a:r>
            <a:r>
              <a:rPr lang="en-US" altLang="en-US" sz="2400" dirty="0">
                <a:ea typeface="ＭＳ Ｐゴシック" pitchFamily="34" charset="-128"/>
              </a:rPr>
              <a:t>”</a:t>
            </a:r>
            <a:r>
              <a:rPr lang="en-US" sz="2400" dirty="0">
                <a:ea typeface="ＭＳ Ｐゴシック" pitchFamily="34" charset="-128"/>
              </a:rPr>
              <a:t> samples were obtained, so want high weight.</a:t>
            </a:r>
          </a:p>
        </p:txBody>
      </p:sp>
    </p:spTree>
    <p:extLst>
      <p:ext uri="{BB962C8B-B14F-4D97-AF65-F5344CB8AC3E}">
        <p14:creationId xmlns:p14="http://schemas.microsoft.com/office/powerpoint/2010/main" val="166149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a:ea typeface="ＭＳ Ｐゴシック" pitchFamily="34" charset="-128"/>
              </a:rPr>
              <a:t>Gibbs Sampling</a:t>
            </a:r>
          </a:p>
        </p:txBody>
      </p:sp>
      <p:sp>
        <p:nvSpPr>
          <p:cNvPr id="70658" name="Content Placeholder 2"/>
          <p:cNvSpPr>
            <a:spLocks noGrp="1"/>
          </p:cNvSpPr>
          <p:nvPr>
            <p:ph idx="1"/>
          </p:nvPr>
        </p:nvSpPr>
        <p:spPr>
          <a:xfrm>
            <a:off x="838200" y="1447800"/>
            <a:ext cx="10744200" cy="4729164"/>
          </a:xfrm>
        </p:spPr>
        <p:txBody>
          <a:bodyPr/>
          <a:lstStyle/>
          <a:p>
            <a:r>
              <a:rPr lang="en-US" sz="2800" dirty="0">
                <a:ea typeface="ＭＳ Ｐゴシック" pitchFamily="34" charset="-128"/>
              </a:rPr>
              <a:t>Gibbs sampling produces sample from the query distribution P( Q | e ) in limit of re-sampling infinitely often</a:t>
            </a:r>
          </a:p>
          <a:p>
            <a:pPr lvl="4"/>
            <a:endParaRPr lang="en-US" sz="1600" dirty="0">
              <a:ea typeface="ＭＳ Ｐゴシック" pitchFamily="34" charset="-128"/>
            </a:endParaRPr>
          </a:p>
          <a:p>
            <a:r>
              <a:rPr lang="en-US" sz="2800" dirty="0">
                <a:ea typeface="ＭＳ Ｐゴシック" pitchFamily="34" charset="-128"/>
              </a:rPr>
              <a:t>Gibbs sampling is a special case of more general methods called Markov chain Monte Carlo (MCMC) methods </a:t>
            </a:r>
          </a:p>
          <a:p>
            <a:pPr lvl="8"/>
            <a:endParaRPr lang="en-US" sz="1600" dirty="0">
              <a:ea typeface="ＭＳ Ｐゴシック" pitchFamily="34" charset="-128"/>
            </a:endParaRPr>
          </a:p>
          <a:p>
            <a:pPr lvl="1"/>
            <a:r>
              <a:rPr lang="en-US" sz="2800" dirty="0">
                <a:ea typeface="ＭＳ Ｐゴシック" pitchFamily="34" charset="-128"/>
              </a:rPr>
              <a:t>Metropolis-Hastings is one of the more famous MCMC methods          (in fact, Gibbs sampling is a special case of Metropolis-Hastings) </a:t>
            </a:r>
          </a:p>
          <a:p>
            <a:pPr lvl="3"/>
            <a:endParaRPr lang="en-US" sz="1600" dirty="0">
              <a:ea typeface="ＭＳ Ｐゴシック" pitchFamily="34" charset="-128"/>
            </a:endParaRPr>
          </a:p>
          <a:p>
            <a:r>
              <a:rPr lang="en-US" sz="2800" dirty="0">
                <a:ea typeface="ＭＳ Ｐゴシック" pitchFamily="34" charset="-128"/>
              </a:rPr>
              <a:t>You may read about Monte Carlo methods – they</a:t>
            </a:r>
            <a:r>
              <a:rPr lang="en-US" altLang="en-US" sz="2800" dirty="0">
                <a:ea typeface="ＭＳ Ｐゴシック" pitchFamily="34" charset="-128"/>
              </a:rPr>
              <a:t>’</a:t>
            </a:r>
            <a:r>
              <a:rPr lang="en-US" sz="2800" dirty="0">
                <a:ea typeface="ＭＳ Ｐゴシック" pitchFamily="34" charset="-128"/>
              </a:rPr>
              <a:t>re just sampling</a:t>
            </a:r>
          </a:p>
        </p:txBody>
      </p:sp>
    </p:spTree>
    <p:extLst>
      <p:ext uri="{BB962C8B-B14F-4D97-AF65-F5344CB8AC3E}">
        <p14:creationId xmlns:p14="http://schemas.microsoft.com/office/powerpoint/2010/main" val="343482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Wrap-up</a:t>
            </a:r>
          </a:p>
        </p:txBody>
      </p:sp>
    </p:spTree>
    <p:extLst>
      <p:ext uri="{BB962C8B-B14F-4D97-AF65-F5344CB8AC3E}">
        <p14:creationId xmlns:p14="http://schemas.microsoft.com/office/powerpoint/2010/main" val="1482815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ea typeface="ＭＳ Ｐゴシック" pitchFamily="34" charset="-128"/>
              </a:rPr>
              <a:t>Markov Chain Monte Carlo*</a:t>
            </a:r>
          </a:p>
        </p:txBody>
      </p:sp>
      <p:sp>
        <p:nvSpPr>
          <p:cNvPr id="25603" name="Content Placeholder 2"/>
          <p:cNvSpPr>
            <a:spLocks noGrp="1"/>
          </p:cNvSpPr>
          <p:nvPr>
            <p:ph idx="1"/>
          </p:nvPr>
        </p:nvSpPr>
        <p:spPr>
          <a:xfrm>
            <a:off x="1219200" y="1417637"/>
            <a:ext cx="8839200" cy="4525963"/>
          </a:xfrm>
        </p:spPr>
        <p:txBody>
          <a:bodyPr/>
          <a:lstStyle/>
          <a:p>
            <a:r>
              <a:rPr lang="en-US" sz="2400" i="1" dirty="0">
                <a:ea typeface="ＭＳ Ｐゴシック" pitchFamily="34" charset="-128"/>
              </a:rPr>
              <a:t>Idea</a:t>
            </a:r>
            <a:r>
              <a:rPr lang="en-US" sz="2400" dirty="0">
                <a:ea typeface="ＭＳ Ｐゴシック" pitchFamily="34" charset="-128"/>
              </a:rPr>
              <a:t>: instead of sampling from scratch, create samples that are each like the last one.</a:t>
            </a:r>
          </a:p>
          <a:p>
            <a:pPr lvl="2"/>
            <a:endParaRPr lang="en-US" sz="1600" dirty="0">
              <a:ea typeface="ＭＳ Ｐゴシック" pitchFamily="34" charset="-128"/>
            </a:endParaRPr>
          </a:p>
          <a:p>
            <a:r>
              <a:rPr lang="en-US" sz="2400" i="1" dirty="0">
                <a:ea typeface="ＭＳ Ｐゴシック" pitchFamily="34" charset="-128"/>
              </a:rPr>
              <a:t>Procedure</a:t>
            </a:r>
            <a:r>
              <a:rPr lang="en-US" sz="2400" dirty="0">
                <a:ea typeface="ＭＳ Ｐゴシック" pitchFamily="34" charset="-128"/>
              </a:rPr>
              <a:t>: resample one variable at a time, conditioned on all the rest, but keep evidence fixed.  E.g., for P(</a:t>
            </a:r>
            <a:r>
              <a:rPr lang="en-US" sz="2400" dirty="0" err="1">
                <a:ea typeface="ＭＳ Ｐゴシック" pitchFamily="34" charset="-128"/>
              </a:rPr>
              <a:t>b|c</a:t>
            </a:r>
            <a:r>
              <a:rPr lang="en-US" sz="2400" dirty="0">
                <a:ea typeface="ＭＳ Ｐゴシック" pitchFamily="34" charset="-128"/>
              </a:rPr>
              <a:t>):</a:t>
            </a:r>
          </a:p>
          <a:p>
            <a:endParaRPr lang="en-US" sz="2400" dirty="0">
              <a:ea typeface="ＭＳ Ｐゴシック" pitchFamily="34" charset="-128"/>
            </a:endParaRPr>
          </a:p>
          <a:p>
            <a:pPr>
              <a:buFont typeface="Wingdings" pitchFamily="2" charset="2"/>
              <a:buNone/>
            </a:pPr>
            <a:endParaRPr lang="en-US" sz="2400" dirty="0">
              <a:ea typeface="ＭＳ Ｐゴシック" pitchFamily="34" charset="-128"/>
            </a:endParaRPr>
          </a:p>
          <a:p>
            <a:r>
              <a:rPr lang="en-US" sz="2400" i="1" dirty="0">
                <a:ea typeface="ＭＳ Ｐゴシック" pitchFamily="34" charset="-128"/>
              </a:rPr>
              <a:t>Properties</a:t>
            </a:r>
            <a:r>
              <a:rPr lang="en-US" sz="2400" dirty="0">
                <a:ea typeface="ＭＳ Ｐゴシック" pitchFamily="34" charset="-128"/>
              </a:rPr>
              <a:t>: Now samples are not independent (in fact they</a:t>
            </a:r>
            <a:r>
              <a:rPr lang="ja-JP" altLang="en-US" sz="2400" dirty="0">
                <a:ea typeface="ＭＳ Ｐゴシック" pitchFamily="34" charset="-128"/>
              </a:rPr>
              <a:t>’</a:t>
            </a:r>
            <a:r>
              <a:rPr lang="en-US" altLang="ja-JP" sz="2400" dirty="0">
                <a:ea typeface="ＭＳ Ｐゴシック" pitchFamily="34" charset="-128"/>
              </a:rPr>
              <a:t>re nearly identical), but sample averages are still consistent estimators!</a:t>
            </a:r>
          </a:p>
          <a:p>
            <a:pPr lvl="2"/>
            <a:endParaRPr lang="en-US" sz="1600" dirty="0">
              <a:ea typeface="ＭＳ Ｐゴシック" pitchFamily="34" charset="-128"/>
            </a:endParaRPr>
          </a:p>
          <a:p>
            <a:r>
              <a:rPr lang="en-US" sz="2400" i="1" dirty="0">
                <a:ea typeface="ＭＳ Ｐゴシック" pitchFamily="34" charset="-128"/>
              </a:rPr>
              <a:t>What</a:t>
            </a:r>
            <a:r>
              <a:rPr lang="ja-JP" altLang="en-US" sz="2400" i="1" dirty="0">
                <a:ea typeface="ＭＳ Ｐゴシック" pitchFamily="34" charset="-128"/>
              </a:rPr>
              <a:t>’</a:t>
            </a:r>
            <a:r>
              <a:rPr lang="en-US" altLang="ja-JP" sz="2400" i="1" dirty="0">
                <a:ea typeface="ＭＳ Ｐゴシック" pitchFamily="34" charset="-128"/>
              </a:rPr>
              <a:t>s the point</a:t>
            </a:r>
            <a:r>
              <a:rPr lang="en-US" altLang="ja-JP" sz="2400" dirty="0">
                <a:ea typeface="ＭＳ Ｐゴシック" pitchFamily="34" charset="-128"/>
              </a:rPr>
              <a:t>: both upstream and downstream variables condition on evidence.</a:t>
            </a:r>
            <a:endParaRPr lang="en-US" sz="2400" dirty="0">
              <a:ea typeface="ＭＳ Ｐゴシック" pitchFamily="34" charset="-128"/>
            </a:endParaRPr>
          </a:p>
        </p:txBody>
      </p:sp>
      <p:sp>
        <p:nvSpPr>
          <p:cNvPr id="71684" name="Oval 4"/>
          <p:cNvSpPr>
            <a:spLocks noChangeArrowheads="1"/>
          </p:cNvSpPr>
          <p:nvPr/>
        </p:nvSpPr>
        <p:spPr bwMode="auto">
          <a:xfrm>
            <a:off x="2286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71685" name="Oval 5"/>
          <p:cNvSpPr>
            <a:spLocks noChangeArrowheads="1"/>
          </p:cNvSpPr>
          <p:nvPr/>
        </p:nvSpPr>
        <p:spPr bwMode="auto">
          <a:xfrm>
            <a:off x="3048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71686" name="AutoShape 6"/>
          <p:cNvCxnSpPr>
            <a:cxnSpLocks noChangeShapeType="1"/>
            <a:stCxn id="71684" idx="6"/>
            <a:endCxn id="71685" idx="2"/>
          </p:cNvCxnSpPr>
          <p:nvPr/>
        </p:nvCxnSpPr>
        <p:spPr bwMode="auto">
          <a:xfrm>
            <a:off x="2819400" y="3833812"/>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71687" name="Oval 11"/>
          <p:cNvSpPr>
            <a:spLocks noChangeArrowheads="1"/>
          </p:cNvSpPr>
          <p:nvPr/>
        </p:nvSpPr>
        <p:spPr bwMode="auto">
          <a:xfrm>
            <a:off x="1524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+b</a:t>
            </a:r>
          </a:p>
        </p:txBody>
      </p:sp>
      <p:cxnSp>
        <p:nvCxnSpPr>
          <p:cNvPr id="71688" name="AutoShape 12"/>
          <p:cNvCxnSpPr>
            <a:cxnSpLocks noChangeShapeType="1"/>
            <a:stCxn id="71687" idx="6"/>
            <a:endCxn id="71684" idx="2"/>
          </p:cNvCxnSpPr>
          <p:nvPr/>
        </p:nvCxnSpPr>
        <p:spPr bwMode="auto">
          <a:xfrm>
            <a:off x="2057400" y="3833812"/>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0" name="Oval 18"/>
          <p:cNvSpPr>
            <a:spLocks noChangeArrowheads="1"/>
          </p:cNvSpPr>
          <p:nvPr/>
        </p:nvSpPr>
        <p:spPr bwMode="auto">
          <a:xfrm>
            <a:off x="5105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25611" name="Oval 19"/>
          <p:cNvSpPr>
            <a:spLocks noChangeArrowheads="1"/>
          </p:cNvSpPr>
          <p:nvPr/>
        </p:nvSpPr>
        <p:spPr bwMode="auto">
          <a:xfrm>
            <a:off x="5867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25612" name="AutoShape 6"/>
          <p:cNvCxnSpPr>
            <a:cxnSpLocks noChangeShapeType="1"/>
            <a:stCxn id="25610" idx="6"/>
            <a:endCxn id="25611" idx="2"/>
          </p:cNvCxnSpPr>
          <p:nvPr/>
        </p:nvCxnSpPr>
        <p:spPr bwMode="auto">
          <a:xfrm>
            <a:off x="5638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3" name="Oval 11"/>
          <p:cNvSpPr>
            <a:spLocks noChangeArrowheads="1"/>
          </p:cNvSpPr>
          <p:nvPr/>
        </p:nvSpPr>
        <p:spPr bwMode="auto">
          <a:xfrm>
            <a:off x="4343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b</a:t>
            </a:r>
          </a:p>
        </p:txBody>
      </p:sp>
      <p:cxnSp>
        <p:nvCxnSpPr>
          <p:cNvPr id="25614" name="AutoShape 12"/>
          <p:cNvCxnSpPr>
            <a:cxnSpLocks noChangeShapeType="1"/>
            <a:stCxn id="25613" idx="6"/>
            <a:endCxn id="25610" idx="2"/>
          </p:cNvCxnSpPr>
          <p:nvPr/>
        </p:nvCxnSpPr>
        <p:spPr bwMode="auto">
          <a:xfrm>
            <a:off x="4876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5" name="Oval 23"/>
          <p:cNvSpPr>
            <a:spLocks noChangeArrowheads="1"/>
          </p:cNvSpPr>
          <p:nvPr/>
        </p:nvSpPr>
        <p:spPr bwMode="auto">
          <a:xfrm>
            <a:off x="7772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25616" name="Oval 24"/>
          <p:cNvSpPr>
            <a:spLocks noChangeArrowheads="1"/>
          </p:cNvSpPr>
          <p:nvPr/>
        </p:nvSpPr>
        <p:spPr bwMode="auto">
          <a:xfrm>
            <a:off x="8534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25617" name="AutoShape 6"/>
          <p:cNvCxnSpPr>
            <a:cxnSpLocks noChangeShapeType="1"/>
            <a:stCxn id="25615" idx="6"/>
            <a:endCxn id="25616" idx="2"/>
          </p:cNvCxnSpPr>
          <p:nvPr/>
        </p:nvCxnSpPr>
        <p:spPr bwMode="auto">
          <a:xfrm>
            <a:off x="8305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8" name="Oval 11"/>
          <p:cNvSpPr>
            <a:spLocks noChangeArrowheads="1"/>
          </p:cNvSpPr>
          <p:nvPr/>
        </p:nvSpPr>
        <p:spPr bwMode="auto">
          <a:xfrm>
            <a:off x="7010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b</a:t>
            </a:r>
          </a:p>
        </p:txBody>
      </p:sp>
      <p:cxnSp>
        <p:nvCxnSpPr>
          <p:cNvPr id="25619" name="AutoShape 12"/>
          <p:cNvCxnSpPr>
            <a:cxnSpLocks noChangeShapeType="1"/>
            <a:stCxn id="25618" idx="6"/>
            <a:endCxn id="25615" idx="2"/>
          </p:cNvCxnSpPr>
          <p:nvPr/>
        </p:nvCxnSpPr>
        <p:spPr bwMode="auto">
          <a:xfrm>
            <a:off x="7543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1" name="Straight Connector 20"/>
          <p:cNvCxnSpPr>
            <a:stCxn id="71684" idx="7"/>
            <a:endCxn id="71684" idx="3"/>
          </p:cNvCxnSpPr>
          <p:nvPr/>
        </p:nvCxnSpPr>
        <p:spPr>
          <a:xfrm rot="16200000" flipH="1" flipV="1">
            <a:off x="2363788" y="3644900"/>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1685" idx="7"/>
            <a:endCxn id="71685" idx="3"/>
          </p:cNvCxnSpPr>
          <p:nvPr/>
        </p:nvCxnSpPr>
        <p:spPr>
          <a:xfrm rot="16200000" flipH="1" flipV="1">
            <a:off x="3125788" y="3644900"/>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5613" idx="7"/>
            <a:endCxn id="25613" idx="3"/>
          </p:cNvCxnSpPr>
          <p:nvPr/>
        </p:nvCxnSpPr>
        <p:spPr>
          <a:xfrm rot="16200000" flipH="1" flipV="1">
            <a:off x="4421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611" idx="7"/>
            <a:endCxn id="25611" idx="3"/>
          </p:cNvCxnSpPr>
          <p:nvPr/>
        </p:nvCxnSpPr>
        <p:spPr>
          <a:xfrm rot="16200000" flipH="1" flipV="1">
            <a:off x="5945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618" idx="7"/>
            <a:endCxn id="25618" idx="3"/>
          </p:cNvCxnSpPr>
          <p:nvPr/>
        </p:nvCxnSpPr>
        <p:spPr>
          <a:xfrm rot="16200000" flipH="1" flipV="1">
            <a:off x="7088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5615" idx="7"/>
            <a:endCxn id="25615" idx="3"/>
          </p:cNvCxnSpPr>
          <p:nvPr/>
        </p:nvCxnSpPr>
        <p:spPr>
          <a:xfrm rot="16200000" flipH="1" flipV="1">
            <a:off x="7850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5240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51054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85344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6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6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11" grpId="0" animBg="1"/>
      <p:bldP spid="25613" grpId="0" animBg="1"/>
      <p:bldP spid="25615" grpId="0" animBg="1"/>
      <p:bldP spid="25616" grpId="0" animBg="1"/>
      <p:bldP spid="25618"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1" y="4020853"/>
            <a:ext cx="3581398" cy="2837147"/>
          </a:xfrm>
          <a:prstGeom prst="rect">
            <a:avLst/>
          </a:prstGeom>
        </p:spPr>
      </p:pic>
      <p:sp>
        <p:nvSpPr>
          <p:cNvPr id="2" name="Title 1"/>
          <p:cNvSpPr>
            <a:spLocks noGrp="1"/>
          </p:cNvSpPr>
          <p:nvPr>
            <p:ph type="title"/>
          </p:nvPr>
        </p:nvSpPr>
        <p:spPr/>
        <p:txBody>
          <a:bodyPr/>
          <a:lstStyle/>
          <a:p>
            <a:r>
              <a:rPr lang="en-US" dirty="0"/>
              <a:t>Bayes’ Net Sampling Summary</a:t>
            </a:r>
          </a:p>
        </p:txBody>
      </p:sp>
      <p:sp>
        <p:nvSpPr>
          <p:cNvPr id="3" name="Content Placeholder 2"/>
          <p:cNvSpPr>
            <a:spLocks noGrp="1"/>
          </p:cNvSpPr>
          <p:nvPr>
            <p:ph idx="1"/>
          </p:nvPr>
        </p:nvSpPr>
        <p:spPr>
          <a:xfrm>
            <a:off x="406400" y="1219200"/>
            <a:ext cx="5918200" cy="4729164"/>
          </a:xfrm>
        </p:spPr>
        <p:txBody>
          <a:bodyPr/>
          <a:lstStyle/>
          <a:p>
            <a:r>
              <a:rPr lang="en-US" sz="2400" dirty="0"/>
              <a:t>Prior Sampling  P(Q, E)</a:t>
            </a:r>
          </a:p>
          <a:p>
            <a:endParaRPr lang="en-US" sz="2400" dirty="0"/>
          </a:p>
          <a:p>
            <a:endParaRPr lang="en-US" sz="800" dirty="0"/>
          </a:p>
          <a:p>
            <a:endParaRPr lang="en-US" sz="2400" dirty="0"/>
          </a:p>
          <a:p>
            <a:endParaRPr lang="en-US" sz="2400" dirty="0"/>
          </a:p>
          <a:p>
            <a:endParaRPr lang="en-US" sz="2400" dirty="0"/>
          </a:p>
          <a:p>
            <a:pPr lvl="8"/>
            <a:endParaRPr lang="en-US" sz="1200" dirty="0"/>
          </a:p>
          <a:p>
            <a:r>
              <a:rPr lang="en-US" sz="2400" dirty="0"/>
              <a:t>Likelihood Weighting  P( Q , e)</a:t>
            </a:r>
          </a:p>
        </p:txBody>
      </p:sp>
      <p:sp>
        <p:nvSpPr>
          <p:cNvPr id="5" name="Content Placeholder 2"/>
          <p:cNvSpPr txBox="1">
            <a:spLocks/>
          </p:cNvSpPr>
          <p:nvPr/>
        </p:nvSpPr>
        <p:spPr bwMode="auto">
          <a:xfrm>
            <a:off x="5969000" y="1219200"/>
            <a:ext cx="5918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sz="2400" dirty="0">
                <a:solidFill>
                  <a:schemeClr val="accent1">
                    <a:lumMod val="75000"/>
                  </a:schemeClr>
                </a:solidFill>
              </a:rPr>
              <a:t>Rejection Sampling  P( Q | e )</a:t>
            </a:r>
            <a:endParaRPr lang="en-US" sz="1200" dirty="0">
              <a:solidFill>
                <a:schemeClr val="accent1">
                  <a:lumMod val="75000"/>
                </a:schemeClr>
              </a:solidFill>
            </a:endParaRPr>
          </a:p>
          <a:p>
            <a:endParaRPr lang="en-US" sz="2400" dirty="0"/>
          </a:p>
          <a:p>
            <a:endParaRPr lang="en-US" sz="800" dirty="0"/>
          </a:p>
          <a:p>
            <a:endParaRPr lang="en-US" sz="2400" dirty="0"/>
          </a:p>
          <a:p>
            <a:endParaRPr lang="en-US" sz="2400" dirty="0"/>
          </a:p>
          <a:p>
            <a:endParaRPr lang="en-US" sz="2400" dirty="0"/>
          </a:p>
          <a:p>
            <a:pPr lvl="7"/>
            <a:endParaRPr lang="en-US" sz="1200" dirty="0"/>
          </a:p>
          <a:p>
            <a:pPr marL="0" indent="0">
              <a:buNone/>
            </a:pPr>
            <a:r>
              <a:rPr lang="en-US" sz="2400" dirty="0">
                <a:solidFill>
                  <a:schemeClr val="accent1">
                    <a:lumMod val="75000"/>
                  </a:schemeClr>
                </a:solidFill>
              </a:rPr>
              <a:t>Gibbs Sampling  P( Q | e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53000"/>
            <a:ext cx="5105400" cy="12188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196455"/>
            <a:ext cx="5029200" cy="13087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1" y="2133600"/>
            <a:ext cx="5181598" cy="131845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00" y="4455160"/>
            <a:ext cx="908050" cy="726440"/>
          </a:xfrm>
          <a:prstGeom prst="rect">
            <a:avLst/>
          </a:prstGeom>
        </p:spPr>
      </p:pic>
    </p:spTree>
    <p:extLst>
      <p:ext uri="{BB962C8B-B14F-4D97-AF65-F5344CB8AC3E}">
        <p14:creationId xmlns:p14="http://schemas.microsoft.com/office/powerpoint/2010/main" val="45199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Hidden Markov Models</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Pat Virtue &amp; Stephanie Rosenthal</a:t>
            </a:r>
          </a:p>
          <a:p>
            <a:pPr algn="ctr">
              <a:spcBef>
                <a:spcPct val="50000"/>
              </a:spcBef>
            </a:pPr>
            <a:r>
              <a:rPr lang="en-US" sz="1867" dirty="0"/>
              <a:t>Slide credits: CMU AI and http://ai.berkeley.edu</a:t>
            </a:r>
          </a:p>
        </p:txBody>
      </p:sp>
      <p:pic>
        <p:nvPicPr>
          <p:cNvPr id="7" name="Picture 6">
            <a:extLst>
              <a:ext uri="{FF2B5EF4-FFF2-40B4-BE49-F238E27FC236}">
                <a16:creationId xmlns:a16="http://schemas.microsoft.com/office/drawing/2014/main" id="{5AB056BB-646A-473C-A0FC-F551815A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294" y="1994140"/>
            <a:ext cx="4177412" cy="3429000"/>
          </a:xfrm>
          <a:prstGeom prst="rect">
            <a:avLst/>
          </a:prstGeom>
        </p:spPr>
      </p:pic>
    </p:spTree>
    <p:extLst>
      <p:ext uri="{BB962C8B-B14F-4D97-AF65-F5344CB8AC3E}">
        <p14:creationId xmlns:p14="http://schemas.microsoft.com/office/powerpoint/2010/main" val="240405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ea typeface="ＭＳ Ｐゴシック" pitchFamily="34" charset="-128"/>
              </a:rPr>
              <a:t>Reasoning over Time or Space</a:t>
            </a:r>
          </a:p>
        </p:txBody>
      </p:sp>
      <p:sp>
        <p:nvSpPr>
          <p:cNvPr id="20482" name="Rectangle 3"/>
          <p:cNvSpPr>
            <a:spLocks noGrp="1" noChangeArrowheads="1"/>
          </p:cNvSpPr>
          <p:nvPr>
            <p:ph idx="1"/>
          </p:nvPr>
        </p:nvSpPr>
        <p:spPr>
          <a:xfrm>
            <a:off x="1447800" y="1828800"/>
            <a:ext cx="9220200" cy="4419600"/>
          </a:xfrm>
        </p:spPr>
        <p:txBody>
          <a:bodyPr/>
          <a:lstStyle/>
          <a:p>
            <a:pPr>
              <a:lnSpc>
                <a:spcPct val="90000"/>
              </a:lnSpc>
            </a:pPr>
            <a:r>
              <a:rPr lang="en-US" sz="2800" dirty="0">
                <a:latin typeface="Calibri"/>
                <a:ea typeface="ＭＳ Ｐゴシック" pitchFamily="34" charset="-128"/>
                <a:cs typeface="Calibri"/>
              </a:rPr>
              <a:t>Often, we want to </a:t>
            </a:r>
            <a:r>
              <a:rPr lang="en-US" sz="2800" dirty="0">
                <a:solidFill>
                  <a:srgbClr val="CC0000"/>
                </a:solidFill>
                <a:latin typeface="Calibri"/>
                <a:ea typeface="ＭＳ Ｐゴシック" pitchFamily="34" charset="-128"/>
                <a:cs typeface="Calibri"/>
              </a:rPr>
              <a:t>reason about a sequence</a:t>
            </a:r>
            <a:r>
              <a:rPr lang="en-US" sz="2800" dirty="0">
                <a:latin typeface="Calibri"/>
                <a:ea typeface="ＭＳ Ｐゴシック" pitchFamily="34" charset="-128"/>
                <a:cs typeface="Calibri"/>
              </a:rPr>
              <a:t> of observations</a:t>
            </a:r>
          </a:p>
          <a:p>
            <a:pPr lvl="4">
              <a:lnSpc>
                <a:spcPct val="90000"/>
              </a:lnSpc>
            </a:pPr>
            <a:endParaRPr lang="en-US" sz="6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Speech recognition</a:t>
            </a:r>
          </a:p>
          <a:p>
            <a:pPr lvl="4">
              <a:lnSpc>
                <a:spcPct val="90000"/>
              </a:lnSpc>
            </a:pPr>
            <a:endParaRPr lang="en-US" sz="5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Robot localization</a:t>
            </a:r>
          </a:p>
          <a:p>
            <a:pPr lvl="5">
              <a:lnSpc>
                <a:spcPct val="90000"/>
              </a:lnSpc>
            </a:pPr>
            <a:endParaRPr lang="en-US" sz="5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User attention</a:t>
            </a:r>
          </a:p>
          <a:p>
            <a:pPr lvl="5">
              <a:lnSpc>
                <a:spcPct val="90000"/>
              </a:lnSpc>
            </a:pPr>
            <a:endParaRPr lang="en-US" sz="5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Medical monitoring</a:t>
            </a:r>
          </a:p>
          <a:p>
            <a:pPr>
              <a:lnSpc>
                <a:spcPct val="90000"/>
              </a:lnSpc>
            </a:pPr>
            <a:endParaRPr lang="en-US" sz="2800" dirty="0">
              <a:latin typeface="Calibri"/>
              <a:ea typeface="ＭＳ Ｐゴシック" pitchFamily="34" charset="-128"/>
              <a:cs typeface="Calibri"/>
            </a:endParaRPr>
          </a:p>
          <a:p>
            <a:pPr>
              <a:lnSpc>
                <a:spcPct val="90000"/>
              </a:lnSpc>
            </a:pPr>
            <a:r>
              <a:rPr lang="en-US" sz="2800" dirty="0">
                <a:latin typeface="Calibri"/>
                <a:ea typeface="ＭＳ Ｐゴシック" pitchFamily="34" charset="-128"/>
                <a:cs typeface="Calibri"/>
              </a:rPr>
              <a:t>Need to introduce time (or space) into our models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ea typeface="ＭＳ Ｐゴシック" pitchFamily="34" charset="-128"/>
              </a:rPr>
              <a:t>Markov Models</a:t>
            </a:r>
          </a:p>
        </p:txBody>
      </p:sp>
      <p:sp>
        <p:nvSpPr>
          <p:cNvPr id="6147" name="Rectangle 3"/>
          <p:cNvSpPr>
            <a:spLocks noGrp="1" noChangeArrowheads="1"/>
          </p:cNvSpPr>
          <p:nvPr>
            <p:ph idx="1"/>
          </p:nvPr>
        </p:nvSpPr>
        <p:spPr>
          <a:xfrm>
            <a:off x="685800" y="1447800"/>
            <a:ext cx="11277600" cy="5029200"/>
          </a:xfrm>
        </p:spPr>
        <p:txBody>
          <a:bodyPr/>
          <a:lstStyle/>
          <a:p>
            <a:pPr lvl="1">
              <a:lnSpc>
                <a:spcPct val="90000"/>
              </a:lnSpc>
            </a:pPr>
            <a:r>
              <a:rPr lang="en-US" sz="2400" dirty="0">
                <a:ea typeface="ＭＳ Ｐゴシック" pitchFamily="34" charset="-128"/>
              </a:rPr>
              <a:t>Value of X at a given time is called the </a:t>
            </a:r>
            <a:r>
              <a:rPr lang="en-US" sz="2400" dirty="0">
                <a:solidFill>
                  <a:srgbClr val="CC0000"/>
                </a:solidFill>
                <a:ea typeface="ＭＳ Ｐゴシック" pitchFamily="34" charset="-128"/>
              </a:rPr>
              <a:t>state</a:t>
            </a: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r>
              <a:rPr lang="en-US" sz="2400" dirty="0">
                <a:ea typeface="ＭＳ Ｐゴシック" pitchFamily="34" charset="-128"/>
              </a:rPr>
              <a:t>Parameters: called </a:t>
            </a:r>
            <a:r>
              <a:rPr lang="en-US" sz="2400" dirty="0">
                <a:solidFill>
                  <a:srgbClr val="CC0000"/>
                </a:solidFill>
                <a:ea typeface="ＭＳ Ｐゴシック" pitchFamily="34" charset="-128"/>
              </a:rPr>
              <a:t>transition probabilities </a:t>
            </a:r>
            <a:r>
              <a:rPr lang="en-US" sz="2400" dirty="0">
                <a:ea typeface="ＭＳ Ｐゴシック" pitchFamily="34" charset="-128"/>
              </a:rPr>
              <a:t>or dynamics, specify how the state evolves over time (also, initial state probabilities)</a:t>
            </a:r>
          </a:p>
          <a:p>
            <a:pPr lvl="1">
              <a:lnSpc>
                <a:spcPct val="90000"/>
              </a:lnSpc>
            </a:pPr>
            <a:r>
              <a:rPr lang="en-US" sz="2400" dirty="0" err="1">
                <a:ea typeface="ＭＳ Ｐゴシック" pitchFamily="34" charset="-128"/>
              </a:rPr>
              <a:t>Stationarity</a:t>
            </a:r>
            <a:r>
              <a:rPr lang="en-US" sz="2400" dirty="0">
                <a:ea typeface="ＭＳ Ｐゴシック" pitchFamily="34" charset="-128"/>
              </a:rPr>
              <a:t> assumption: transition probabilities the same at all times</a:t>
            </a:r>
          </a:p>
          <a:p>
            <a:pPr lvl="1">
              <a:lnSpc>
                <a:spcPct val="90000"/>
              </a:lnSpc>
            </a:pPr>
            <a:r>
              <a:rPr lang="en-US" sz="2400" dirty="0">
                <a:ea typeface="ＭＳ Ｐゴシック" pitchFamily="34" charset="-128"/>
              </a:rPr>
              <a:t>Same as MDP transition model, but no choice of action</a:t>
            </a:r>
          </a:p>
        </p:txBody>
      </p:sp>
      <p:sp>
        <p:nvSpPr>
          <p:cNvPr id="22531" name="Oval 4"/>
          <p:cNvSpPr>
            <a:spLocks noChangeArrowheads="1"/>
          </p:cNvSpPr>
          <p:nvPr/>
        </p:nvSpPr>
        <p:spPr bwMode="auto">
          <a:xfrm>
            <a:off x="8010076" y="2590800"/>
            <a:ext cx="542842" cy="533400"/>
          </a:xfrm>
          <a:prstGeom prst="ellipse">
            <a:avLst/>
          </a:prstGeom>
          <a:solidFill>
            <a:schemeClr val="bg1"/>
          </a:solidFill>
          <a:ln w="28575">
            <a:solidFill>
              <a:schemeClr val="bg1"/>
            </a:solidFill>
            <a:round/>
            <a:headEnd/>
            <a:tailEnd/>
          </a:ln>
        </p:spPr>
        <p:txBody>
          <a:bodyPr wrap="none" anchor="ctr"/>
          <a:lstStyle/>
          <a:p>
            <a:pPr algn="ctr"/>
            <a:endParaRPr lang="en-US" sz="2400" baseline="-25000">
              <a:latin typeface="Times New Roman" pitchFamily="18" charset="0"/>
              <a:cs typeface="Times New Roman" pitchFamily="18" charset="0"/>
            </a:endParaRPr>
          </a:p>
        </p:txBody>
      </p:sp>
      <p:sp>
        <p:nvSpPr>
          <p:cNvPr id="22532" name="Oval 5"/>
          <p:cNvSpPr>
            <a:spLocks noChangeArrowheads="1"/>
          </p:cNvSpPr>
          <p:nvPr/>
        </p:nvSpPr>
        <p:spPr bwMode="auto">
          <a:xfrm>
            <a:off x="48096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2</a:t>
            </a:r>
          </a:p>
        </p:txBody>
      </p:sp>
      <p:cxnSp>
        <p:nvCxnSpPr>
          <p:cNvPr id="22533" name="AutoShape 6"/>
          <p:cNvCxnSpPr>
            <a:cxnSpLocks noChangeShapeType="1"/>
            <a:stCxn id="22534" idx="6"/>
            <a:endCxn id="22532" idx="2"/>
          </p:cNvCxnSpPr>
          <p:nvPr/>
        </p:nvCxnSpPr>
        <p:spPr bwMode="auto">
          <a:xfrm>
            <a:off x="4438118" y="2857500"/>
            <a:ext cx="37155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22534" name="Oval 7"/>
          <p:cNvSpPr>
            <a:spLocks noChangeArrowheads="1"/>
          </p:cNvSpPr>
          <p:nvPr/>
        </p:nvSpPr>
        <p:spPr bwMode="auto">
          <a:xfrm>
            <a:off x="38952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1</a:t>
            </a:r>
          </a:p>
        </p:txBody>
      </p:sp>
      <p:sp>
        <p:nvSpPr>
          <p:cNvPr id="22535" name="Oval 8"/>
          <p:cNvSpPr>
            <a:spLocks noChangeArrowheads="1"/>
          </p:cNvSpPr>
          <p:nvPr/>
        </p:nvSpPr>
        <p:spPr bwMode="auto">
          <a:xfrm>
            <a:off x="57240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3</a:t>
            </a:r>
          </a:p>
        </p:txBody>
      </p:sp>
      <p:cxnSp>
        <p:nvCxnSpPr>
          <p:cNvPr id="22536" name="AutoShape 9"/>
          <p:cNvCxnSpPr>
            <a:cxnSpLocks noChangeShapeType="1"/>
            <a:stCxn id="22535" idx="6"/>
            <a:endCxn id="22538" idx="2"/>
          </p:cNvCxnSpPr>
          <p:nvPr/>
        </p:nvCxnSpPr>
        <p:spPr bwMode="auto">
          <a:xfrm>
            <a:off x="6266918" y="2857500"/>
            <a:ext cx="37155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2537" name="AutoShape 10"/>
          <p:cNvCxnSpPr>
            <a:cxnSpLocks noChangeShapeType="1"/>
            <a:stCxn id="22532" idx="6"/>
            <a:endCxn id="22535" idx="2"/>
          </p:cNvCxnSpPr>
          <p:nvPr/>
        </p:nvCxnSpPr>
        <p:spPr bwMode="auto">
          <a:xfrm>
            <a:off x="5352518" y="2857500"/>
            <a:ext cx="37155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22538" name="Oval 11"/>
          <p:cNvSpPr>
            <a:spLocks noChangeArrowheads="1"/>
          </p:cNvSpPr>
          <p:nvPr/>
        </p:nvSpPr>
        <p:spPr bwMode="auto">
          <a:xfrm>
            <a:off x="66384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4</a:t>
            </a:r>
          </a:p>
        </p:txBody>
      </p:sp>
      <p:cxnSp>
        <p:nvCxnSpPr>
          <p:cNvPr id="22539" name="AutoShape 12"/>
          <p:cNvCxnSpPr>
            <a:cxnSpLocks noChangeShapeType="1"/>
            <a:stCxn id="22538" idx="6"/>
            <a:endCxn id="22531" idx="2"/>
          </p:cNvCxnSpPr>
          <p:nvPr/>
        </p:nvCxnSpPr>
        <p:spPr bwMode="auto">
          <a:xfrm>
            <a:off x="7181318" y="2857500"/>
            <a:ext cx="828758"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pic>
        <p:nvPicPr>
          <p:cNvPr id="2" name="Picture 1" descr="txp_fig.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5072138" y="3505200"/>
            <a:ext cx="1728179" cy="36004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158" name="Picture 14" descr="txp_fi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3505200"/>
            <a:ext cx="100911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ea typeface="ＭＳ Ｐゴシック" pitchFamily="34" charset="-128"/>
              </a:rPr>
              <a:t>Conditional Independence</a:t>
            </a:r>
          </a:p>
        </p:txBody>
      </p:sp>
      <p:sp>
        <p:nvSpPr>
          <p:cNvPr id="24578" name="Rectangle 3"/>
          <p:cNvSpPr>
            <a:spLocks noGrp="1" noChangeArrowheads="1"/>
          </p:cNvSpPr>
          <p:nvPr>
            <p:ph idx="1"/>
          </p:nvPr>
        </p:nvSpPr>
        <p:spPr>
          <a:xfrm>
            <a:off x="2438400" y="3200400"/>
            <a:ext cx="8077200" cy="3154363"/>
          </a:xfrm>
        </p:spPr>
        <p:txBody>
          <a:bodyPr/>
          <a:lstStyle/>
          <a:p>
            <a:pPr>
              <a:lnSpc>
                <a:spcPct val="80000"/>
              </a:lnSpc>
            </a:pPr>
            <a:r>
              <a:rPr lang="en-US" sz="2800" dirty="0">
                <a:ea typeface="ＭＳ Ｐゴシック" pitchFamily="34" charset="-128"/>
              </a:rPr>
              <a:t>Basic conditional independence:</a:t>
            </a:r>
          </a:p>
          <a:p>
            <a:pPr lvl="1">
              <a:lnSpc>
                <a:spcPct val="80000"/>
              </a:lnSpc>
            </a:pPr>
            <a:r>
              <a:rPr lang="en-US" sz="2400" dirty="0">
                <a:ea typeface="ＭＳ Ｐゴシック" pitchFamily="34" charset="-128"/>
              </a:rPr>
              <a:t>Past and future </a:t>
            </a:r>
            <a:r>
              <a:rPr lang="en-US" sz="2400">
                <a:ea typeface="ＭＳ Ｐゴシック" pitchFamily="34" charset="-128"/>
              </a:rPr>
              <a:t>independent given </a:t>
            </a:r>
            <a:r>
              <a:rPr lang="en-US" sz="2400" dirty="0">
                <a:ea typeface="ＭＳ Ｐゴシック" pitchFamily="34" charset="-128"/>
              </a:rPr>
              <a:t>the present</a:t>
            </a:r>
          </a:p>
          <a:p>
            <a:pPr lvl="1">
              <a:lnSpc>
                <a:spcPct val="80000"/>
              </a:lnSpc>
            </a:pPr>
            <a:r>
              <a:rPr lang="en-US" sz="2400" dirty="0">
                <a:ea typeface="ＭＳ Ｐゴシック" pitchFamily="34" charset="-128"/>
              </a:rPr>
              <a:t>Each time step only depends on the previous</a:t>
            </a:r>
          </a:p>
          <a:p>
            <a:pPr lvl="1">
              <a:lnSpc>
                <a:spcPct val="80000"/>
              </a:lnSpc>
            </a:pPr>
            <a:r>
              <a:rPr lang="en-US" sz="2400" dirty="0">
                <a:ea typeface="ＭＳ Ｐゴシック" pitchFamily="34" charset="-128"/>
              </a:rPr>
              <a:t>This is called the (first order) Markov property</a:t>
            </a:r>
          </a:p>
          <a:p>
            <a:pPr lvl="1">
              <a:lnSpc>
                <a:spcPct val="80000"/>
              </a:lnSpc>
            </a:pPr>
            <a:endParaRPr lang="en-US" sz="2400" dirty="0">
              <a:ea typeface="ＭＳ Ｐゴシック" pitchFamily="34" charset="-128"/>
            </a:endParaRPr>
          </a:p>
          <a:p>
            <a:pPr>
              <a:lnSpc>
                <a:spcPct val="80000"/>
              </a:lnSpc>
            </a:pPr>
            <a:r>
              <a:rPr lang="en-US" sz="2800" dirty="0">
                <a:ea typeface="ＭＳ Ｐゴシック" pitchFamily="34" charset="-128"/>
              </a:rPr>
              <a:t>Note that the chain is just a (</a:t>
            </a:r>
            <a:r>
              <a:rPr lang="en-US" sz="2800" dirty="0" err="1">
                <a:ea typeface="ＭＳ Ｐゴシック" pitchFamily="34" charset="-128"/>
              </a:rPr>
              <a:t>growable</a:t>
            </a:r>
            <a:r>
              <a:rPr lang="en-US" sz="2800" dirty="0">
                <a:ea typeface="ＭＳ Ｐゴシック" pitchFamily="34" charset="-128"/>
              </a:rPr>
              <a:t>) BN</a:t>
            </a:r>
          </a:p>
          <a:p>
            <a:pPr lvl="1">
              <a:lnSpc>
                <a:spcPct val="80000"/>
              </a:lnSpc>
            </a:pPr>
            <a:r>
              <a:rPr lang="en-US" sz="2400" dirty="0">
                <a:ea typeface="ＭＳ Ｐゴシック" pitchFamily="34" charset="-128"/>
              </a:rPr>
              <a:t>We can always use generic BN reasoning on it if we truncate the chain at a fixed length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2" y="1399767"/>
            <a:ext cx="6790812" cy="1495832"/>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38100"/>
            <a:ext cx="12192000" cy="1143000"/>
          </a:xfrm>
        </p:spPr>
        <p:txBody>
          <a:bodyPr/>
          <a:lstStyle/>
          <a:p>
            <a:r>
              <a:rPr lang="en-US" dirty="0">
                <a:ea typeface="ＭＳ Ｐゴシック" pitchFamily="34" charset="-128"/>
              </a:rPr>
              <a:t>Example Markov Chain: Weather</a:t>
            </a:r>
          </a:p>
        </p:txBody>
      </p:sp>
      <p:sp>
        <p:nvSpPr>
          <p:cNvPr id="28674" name="Rectangle 3"/>
          <p:cNvSpPr>
            <a:spLocks noGrp="1" noChangeArrowheads="1"/>
          </p:cNvSpPr>
          <p:nvPr>
            <p:ph idx="1"/>
          </p:nvPr>
        </p:nvSpPr>
        <p:spPr>
          <a:xfrm>
            <a:off x="457200" y="1447800"/>
            <a:ext cx="4267200" cy="838200"/>
          </a:xfrm>
        </p:spPr>
        <p:txBody>
          <a:bodyPr/>
          <a:lstStyle/>
          <a:p>
            <a:r>
              <a:rPr lang="en-US" sz="2800" dirty="0">
                <a:ea typeface="ＭＳ Ｐゴシック" pitchFamily="34" charset="-128"/>
              </a:rPr>
              <a:t>States: X = {rain, sun}</a:t>
            </a:r>
          </a:p>
          <a:p>
            <a:pPr marL="457176" lvl="1" indent="0">
              <a:buNone/>
            </a:pPr>
            <a:endParaRPr lang="en-US" sz="2400" dirty="0">
              <a:ea typeface="ＭＳ Ｐゴシック" pitchFamily="34" charset="-128"/>
            </a:endParaRPr>
          </a:p>
          <a:p>
            <a:pPr lvl="1"/>
            <a:endParaRPr lang="en-US" sz="2400" dirty="0">
              <a:ea typeface="ＭＳ Ｐゴシック" pitchFamily="34" charset="-128"/>
            </a:endParaRPr>
          </a:p>
          <a:p>
            <a:pPr lvl="1"/>
            <a:endParaRPr lang="en-US" sz="2400" dirty="0">
              <a:ea typeface="ＭＳ Ｐゴシック" pitchFamily="34" charset="-128"/>
            </a:endParaRPr>
          </a:p>
        </p:txBody>
      </p:sp>
      <p:sp>
        <p:nvSpPr>
          <p:cNvPr id="28675" name="Oval 4"/>
          <p:cNvSpPr>
            <a:spLocks noChangeArrowheads="1"/>
          </p:cNvSpPr>
          <p:nvPr/>
        </p:nvSpPr>
        <p:spPr bwMode="auto">
          <a:xfrm>
            <a:off x="5853113" y="5057775"/>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latin typeface="Calibri"/>
                <a:cs typeface="Calibri"/>
              </a:rPr>
              <a:t>rain</a:t>
            </a:r>
          </a:p>
        </p:txBody>
      </p:sp>
      <p:sp>
        <p:nvSpPr>
          <p:cNvPr id="28676" name="Oval 5"/>
          <p:cNvSpPr>
            <a:spLocks noChangeArrowheads="1"/>
          </p:cNvSpPr>
          <p:nvPr/>
        </p:nvSpPr>
        <p:spPr bwMode="auto">
          <a:xfrm>
            <a:off x="7300913" y="5057775"/>
            <a:ext cx="609600" cy="609600"/>
          </a:xfrm>
          <a:prstGeom prst="ellipse">
            <a:avLst/>
          </a:prstGeom>
          <a:solidFill>
            <a:srgbClr val="FFCC00"/>
          </a:solidFill>
          <a:ln w="28575">
            <a:solidFill>
              <a:schemeClr val="tx1"/>
            </a:solidFill>
            <a:round/>
            <a:headEnd/>
            <a:tailEnd/>
          </a:ln>
        </p:spPr>
        <p:txBody>
          <a:bodyPr wrap="none" anchor="ctr"/>
          <a:lstStyle/>
          <a:p>
            <a:pPr algn="ctr"/>
            <a:r>
              <a:rPr lang="en-US">
                <a:latin typeface="Calibri"/>
                <a:cs typeface="Calibri"/>
              </a:rPr>
              <a:t>sun</a:t>
            </a:r>
          </a:p>
        </p:txBody>
      </p:sp>
      <p:cxnSp>
        <p:nvCxnSpPr>
          <p:cNvPr id="28677" name="AutoShape 6"/>
          <p:cNvCxnSpPr>
            <a:cxnSpLocks noChangeShapeType="1"/>
            <a:stCxn id="28675" idx="0"/>
            <a:endCxn id="28676" idx="0"/>
          </p:cNvCxnSpPr>
          <p:nvPr/>
        </p:nvCxnSpPr>
        <p:spPr bwMode="auto">
          <a:xfrm rot="5400000" flipV="1">
            <a:off x="6881019" y="4320381"/>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78" name="AutoShape 7"/>
          <p:cNvCxnSpPr>
            <a:cxnSpLocks noChangeShapeType="1"/>
            <a:stCxn id="28676" idx="4"/>
            <a:endCxn id="28675" idx="4"/>
          </p:cNvCxnSpPr>
          <p:nvPr/>
        </p:nvCxnSpPr>
        <p:spPr bwMode="auto">
          <a:xfrm rot="5400000">
            <a:off x="6881019" y="4958556"/>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79" name="AutoShape 8"/>
          <p:cNvCxnSpPr>
            <a:cxnSpLocks noChangeShapeType="1"/>
            <a:stCxn id="28676" idx="7"/>
            <a:endCxn id="28676" idx="6"/>
          </p:cNvCxnSpPr>
          <p:nvPr/>
        </p:nvCxnSpPr>
        <p:spPr bwMode="auto">
          <a:xfrm rot="5400000" flipV="1">
            <a:off x="7758113" y="5195887"/>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0" name="AutoShape 9"/>
          <p:cNvCxnSpPr>
            <a:cxnSpLocks noChangeShapeType="1"/>
            <a:stCxn id="28675" idx="3"/>
            <a:endCxn id="28675" idx="2"/>
          </p:cNvCxnSpPr>
          <p:nvPr/>
        </p:nvCxnSpPr>
        <p:spPr bwMode="auto">
          <a:xfrm rot="16200000" flipV="1">
            <a:off x="5775325" y="5426075"/>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681" name="Text Box 10"/>
          <p:cNvSpPr txBox="1">
            <a:spLocks noChangeArrowheads="1"/>
          </p:cNvSpPr>
          <p:nvPr/>
        </p:nvSpPr>
        <p:spPr bwMode="auto">
          <a:xfrm>
            <a:off x="8153400" y="4510087"/>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0.9</a:t>
            </a:r>
          </a:p>
        </p:txBody>
      </p:sp>
      <p:sp>
        <p:nvSpPr>
          <p:cNvPr id="28682" name="Text Box 11"/>
          <p:cNvSpPr txBox="1">
            <a:spLocks noChangeArrowheads="1"/>
          </p:cNvSpPr>
          <p:nvPr/>
        </p:nvSpPr>
        <p:spPr bwMode="auto">
          <a:xfrm>
            <a:off x="5638800" y="6048375"/>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0.7</a:t>
            </a:r>
          </a:p>
        </p:txBody>
      </p:sp>
      <p:sp>
        <p:nvSpPr>
          <p:cNvPr id="28683" name="Text Box 12"/>
          <p:cNvSpPr txBox="1">
            <a:spLocks noChangeArrowheads="1"/>
          </p:cNvSpPr>
          <p:nvPr/>
        </p:nvSpPr>
        <p:spPr bwMode="auto">
          <a:xfrm>
            <a:off x="6629400" y="4676775"/>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0.3</a:t>
            </a:r>
          </a:p>
        </p:txBody>
      </p:sp>
      <p:sp>
        <p:nvSpPr>
          <p:cNvPr id="28684" name="Text Box 13"/>
          <p:cNvSpPr txBox="1">
            <a:spLocks noChangeArrowheads="1"/>
          </p:cNvSpPr>
          <p:nvPr/>
        </p:nvSpPr>
        <p:spPr bwMode="auto">
          <a:xfrm>
            <a:off x="6629400" y="6200775"/>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0.1</a:t>
            </a:r>
          </a:p>
        </p:txBody>
      </p:sp>
      <p:sp>
        <p:nvSpPr>
          <p:cNvPr id="28685" name="AutoShape 14"/>
          <p:cNvSpPr>
            <a:spLocks noChangeArrowheads="1"/>
          </p:cNvSpPr>
          <p:nvPr/>
        </p:nvSpPr>
        <p:spPr bwMode="auto">
          <a:xfrm>
            <a:off x="5562600" y="3810000"/>
            <a:ext cx="6019800" cy="457200"/>
          </a:xfrm>
          <a:prstGeom prst="wedgeRectCallout">
            <a:avLst>
              <a:gd name="adj1" fmla="val -49866"/>
              <a:gd name="adj2" fmla="val -26079"/>
            </a:avLst>
          </a:prstGeom>
          <a:solidFill>
            <a:schemeClr val="bg1"/>
          </a:solidFill>
          <a:ln w="9525">
            <a:solidFill>
              <a:schemeClr val="tx1"/>
            </a:solidFill>
            <a:miter lim="800000"/>
            <a:headEnd/>
            <a:tailEnd/>
          </a:ln>
        </p:spPr>
        <p:txBody>
          <a:bodyPr/>
          <a:lstStyle/>
          <a:p>
            <a:pPr algn="ctr"/>
            <a:r>
              <a:rPr lang="en-US" sz="2400" dirty="0">
                <a:solidFill>
                  <a:srgbClr val="CC0000"/>
                </a:solidFill>
                <a:latin typeface="Calibri"/>
                <a:cs typeface="Calibri"/>
              </a:rPr>
              <a:t>Two new ways of representing the same CPT</a:t>
            </a:r>
          </a:p>
        </p:txBody>
      </p:sp>
      <p:grpSp>
        <p:nvGrpSpPr>
          <p:cNvPr id="28687" name="Group 1"/>
          <p:cNvGrpSpPr>
            <a:grpSpLocks/>
          </p:cNvGrpSpPr>
          <p:nvPr/>
        </p:nvGrpSpPr>
        <p:grpSpPr bwMode="auto">
          <a:xfrm>
            <a:off x="8839200" y="5029200"/>
            <a:ext cx="2133600" cy="1066800"/>
            <a:chOff x="2057400" y="3260725"/>
            <a:chExt cx="2133600" cy="1066800"/>
          </a:xfrm>
        </p:grpSpPr>
        <p:sp>
          <p:nvSpPr>
            <p:cNvPr id="28718" name="Rectangle 7"/>
            <p:cNvSpPr>
              <a:spLocks noChangeArrowheads="1"/>
            </p:cNvSpPr>
            <p:nvPr/>
          </p:nvSpPr>
          <p:spPr bwMode="auto">
            <a:xfrm>
              <a:off x="2057400" y="3260725"/>
              <a:ext cx="685800" cy="381000"/>
            </a:xfrm>
            <a:prstGeom prst="rect">
              <a:avLst/>
            </a:prstGeom>
            <a:solidFill>
              <a:srgbClr val="FFCC00"/>
            </a:solidFill>
            <a:ln w="9525">
              <a:solidFill>
                <a:schemeClr val="tx1"/>
              </a:solidFill>
              <a:miter lim="800000"/>
              <a:headEnd/>
              <a:tailEnd/>
            </a:ln>
          </p:spPr>
          <p:txBody>
            <a:bodyPr wrap="none" anchor="ctr"/>
            <a:lstStyle/>
            <a:p>
              <a:pPr algn="ctr"/>
              <a:r>
                <a:rPr lang="en-US">
                  <a:latin typeface="Calibri"/>
                  <a:cs typeface="Calibri"/>
                </a:rPr>
                <a:t>sun</a:t>
              </a:r>
            </a:p>
          </p:txBody>
        </p:sp>
        <p:sp>
          <p:nvSpPr>
            <p:cNvPr id="28719" name="Rectangle 8"/>
            <p:cNvSpPr>
              <a:spLocks noChangeArrowheads="1"/>
            </p:cNvSpPr>
            <p:nvPr/>
          </p:nvSpPr>
          <p:spPr bwMode="auto">
            <a:xfrm>
              <a:off x="2057400" y="3946525"/>
              <a:ext cx="685800" cy="3810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rain</a:t>
              </a:r>
            </a:p>
          </p:txBody>
        </p:sp>
        <p:sp>
          <p:nvSpPr>
            <p:cNvPr id="28720" name="Rectangle 9"/>
            <p:cNvSpPr>
              <a:spLocks noChangeArrowheads="1"/>
            </p:cNvSpPr>
            <p:nvPr/>
          </p:nvSpPr>
          <p:spPr bwMode="auto">
            <a:xfrm>
              <a:off x="3505200" y="3260725"/>
              <a:ext cx="685800" cy="381000"/>
            </a:xfrm>
            <a:prstGeom prst="rect">
              <a:avLst/>
            </a:prstGeom>
            <a:solidFill>
              <a:srgbClr val="FFCC00"/>
            </a:solidFill>
            <a:ln w="9525">
              <a:solidFill>
                <a:schemeClr val="tx1"/>
              </a:solidFill>
              <a:miter lim="800000"/>
              <a:headEnd/>
              <a:tailEnd/>
            </a:ln>
          </p:spPr>
          <p:txBody>
            <a:bodyPr wrap="none" anchor="ctr"/>
            <a:lstStyle/>
            <a:p>
              <a:pPr algn="ctr"/>
              <a:r>
                <a:rPr lang="en-US">
                  <a:latin typeface="Calibri"/>
                  <a:cs typeface="Calibri"/>
                </a:rPr>
                <a:t>sun</a:t>
              </a:r>
            </a:p>
          </p:txBody>
        </p:sp>
        <p:sp>
          <p:nvSpPr>
            <p:cNvPr id="28721" name="Rectangle 10"/>
            <p:cNvSpPr>
              <a:spLocks noChangeArrowheads="1"/>
            </p:cNvSpPr>
            <p:nvPr/>
          </p:nvSpPr>
          <p:spPr bwMode="auto">
            <a:xfrm>
              <a:off x="3505200" y="3946525"/>
              <a:ext cx="685800" cy="3810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rain</a:t>
              </a:r>
            </a:p>
          </p:txBody>
        </p:sp>
        <p:cxnSp>
          <p:nvCxnSpPr>
            <p:cNvPr id="28722" name="AutoShape 15"/>
            <p:cNvCxnSpPr>
              <a:cxnSpLocks noChangeShapeType="1"/>
              <a:stCxn id="28718" idx="3"/>
              <a:endCxn id="28720" idx="1"/>
            </p:cNvCxnSpPr>
            <p:nvPr/>
          </p:nvCxnSpPr>
          <p:spPr bwMode="auto">
            <a:xfrm>
              <a:off x="2743200" y="3451225"/>
              <a:ext cx="7620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723" name="AutoShape 16"/>
            <p:cNvCxnSpPr>
              <a:cxnSpLocks noChangeShapeType="1"/>
              <a:stCxn id="28718" idx="3"/>
              <a:endCxn id="28721" idx="1"/>
            </p:cNvCxnSpPr>
            <p:nvPr/>
          </p:nvCxnSpPr>
          <p:spPr bwMode="auto">
            <a:xfrm>
              <a:off x="2743200" y="3451225"/>
              <a:ext cx="76200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724" name="AutoShape 17"/>
            <p:cNvCxnSpPr>
              <a:cxnSpLocks noChangeShapeType="1"/>
              <a:stCxn id="28719" idx="3"/>
              <a:endCxn id="28720" idx="1"/>
            </p:cNvCxnSpPr>
            <p:nvPr/>
          </p:nvCxnSpPr>
          <p:spPr bwMode="auto">
            <a:xfrm flipV="1">
              <a:off x="2743200" y="3451225"/>
              <a:ext cx="76200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725" name="AutoShape 18"/>
            <p:cNvCxnSpPr>
              <a:cxnSpLocks noChangeShapeType="1"/>
              <a:stCxn id="28719" idx="3"/>
              <a:endCxn id="28721" idx="1"/>
            </p:cNvCxnSpPr>
            <p:nvPr/>
          </p:nvCxnSpPr>
          <p:spPr bwMode="auto">
            <a:xfrm>
              <a:off x="2743200" y="4137025"/>
              <a:ext cx="7620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28688" name="Text Box 12"/>
          <p:cNvSpPr txBox="1">
            <a:spLocks noChangeArrowheads="1"/>
          </p:cNvSpPr>
          <p:nvPr/>
        </p:nvSpPr>
        <p:spPr bwMode="auto">
          <a:xfrm>
            <a:off x="9829800" y="5181600"/>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0.1</a:t>
            </a:r>
          </a:p>
        </p:txBody>
      </p:sp>
      <p:sp>
        <p:nvSpPr>
          <p:cNvPr id="28689" name="Text Box 10"/>
          <p:cNvSpPr txBox="1">
            <a:spLocks noChangeArrowheads="1"/>
          </p:cNvSpPr>
          <p:nvPr/>
        </p:nvSpPr>
        <p:spPr bwMode="auto">
          <a:xfrm>
            <a:off x="9829800" y="4814887"/>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0.9</a:t>
            </a:r>
          </a:p>
        </p:txBody>
      </p:sp>
      <p:sp>
        <p:nvSpPr>
          <p:cNvPr id="28690" name="Text Box 10"/>
          <p:cNvSpPr txBox="1">
            <a:spLocks noChangeArrowheads="1"/>
          </p:cNvSpPr>
          <p:nvPr/>
        </p:nvSpPr>
        <p:spPr bwMode="auto">
          <a:xfrm>
            <a:off x="9829800" y="5943600"/>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0.7</a:t>
            </a:r>
          </a:p>
        </p:txBody>
      </p:sp>
      <p:sp>
        <p:nvSpPr>
          <p:cNvPr id="28691" name="Text Box 10"/>
          <p:cNvSpPr txBox="1">
            <a:spLocks noChangeArrowheads="1"/>
          </p:cNvSpPr>
          <p:nvPr/>
        </p:nvSpPr>
        <p:spPr bwMode="auto">
          <a:xfrm>
            <a:off x="9829800" y="5500687"/>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0.3</a:t>
            </a:r>
          </a:p>
        </p:txBody>
      </p:sp>
      <p:graphicFrame>
        <p:nvGraphicFramePr>
          <p:cNvPr id="29" name="Table 28"/>
          <p:cNvGraphicFramePr>
            <a:graphicFrameLocks noGrp="1"/>
          </p:cNvGraphicFramePr>
          <p:nvPr>
            <p:extLst/>
          </p:nvPr>
        </p:nvGraphicFramePr>
        <p:xfrm>
          <a:off x="1219200" y="4495800"/>
          <a:ext cx="2220913" cy="1844675"/>
        </p:xfrm>
        <a:graphic>
          <a:graphicData uri="http://schemas.openxmlformats.org/drawingml/2006/table">
            <a:tbl>
              <a:tblPr firstRow="1" bandRow="1">
                <a:tableStyleId>{10A1B5D5-9B99-4C35-A422-299274C87663}</a:tableStyleId>
              </a:tblPr>
              <a:tblGrid>
                <a:gridCol w="563878">
                  <a:extLst>
                    <a:ext uri="{9D8B030D-6E8A-4147-A177-3AD203B41FA5}">
                      <a16:colId xmlns:a16="http://schemas.microsoft.com/office/drawing/2014/main" val="20000"/>
                    </a:ext>
                  </a:extLst>
                </a:gridCol>
                <a:gridCol w="563878">
                  <a:extLst>
                    <a:ext uri="{9D8B030D-6E8A-4147-A177-3AD203B41FA5}">
                      <a16:colId xmlns:a16="http://schemas.microsoft.com/office/drawing/2014/main" val="20001"/>
                    </a:ext>
                  </a:extLst>
                </a:gridCol>
                <a:gridCol w="1093157">
                  <a:extLst>
                    <a:ext uri="{9D8B030D-6E8A-4147-A177-3AD203B41FA5}">
                      <a16:colId xmlns:a16="http://schemas.microsoft.com/office/drawing/2014/main" val="20002"/>
                    </a:ext>
                  </a:extLst>
                </a:gridCol>
              </a:tblGrid>
              <a:tr h="381131">
                <a:tc>
                  <a:txBody>
                    <a:bodyPr/>
                    <a:lstStyle/>
                    <a:p>
                      <a:pPr algn="ct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1" i="0" u="none" baseline="0" dirty="0" err="1">
                          <a:solidFill>
                            <a:schemeClr val="tx1"/>
                          </a:solidFill>
                          <a:latin typeface="Calibri"/>
                          <a:cs typeface="Calibri"/>
                        </a:rPr>
                        <a:t>X</a:t>
                      </a:r>
                      <a:r>
                        <a:rPr lang="en-US" sz="1800" b="1" i="0" u="none" baseline="-25000" dirty="0" err="1">
                          <a:solidFill>
                            <a:schemeClr val="tx1"/>
                          </a:solidFill>
                          <a:latin typeface="Calibri"/>
                          <a:cs typeface="Calibri"/>
                        </a:rPr>
                        <a:t>t</a:t>
                      </a:r>
                      <a:endParaRPr lang="en-US" sz="1800" b="1" i="0" u="none" baseline="-25000"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dirty="0">
                          <a:solidFill>
                            <a:schemeClr val="tx1"/>
                          </a:solidFill>
                          <a:latin typeface="Calibri"/>
                          <a:cs typeface="Calibri"/>
                        </a:rPr>
                        <a:t>|</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sun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9" name="Rectangle 3"/>
          <p:cNvSpPr txBox="1">
            <a:spLocks noChangeArrowheads="1"/>
          </p:cNvSpPr>
          <p:nvPr/>
        </p:nvSpPr>
        <p:spPr bwMode="auto">
          <a:xfrm>
            <a:off x="457200" y="2819400"/>
            <a:ext cx="4724400" cy="16002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800" dirty="0">
                <a:ea typeface="ＭＳ Ｐゴシック" pitchFamily="34" charset="-128"/>
              </a:rPr>
              <a:t>Initial distribution: 1.0 sun</a:t>
            </a:r>
          </a:p>
          <a:p>
            <a:pPr lvl="2"/>
            <a:endParaRPr lang="en-US" dirty="0">
              <a:ea typeface="ＭＳ Ｐゴシック" pitchFamily="34" charset="-128"/>
            </a:endParaRPr>
          </a:p>
          <a:p>
            <a:r>
              <a:rPr lang="en-US" sz="2800" dirty="0">
                <a:ea typeface="ＭＳ Ｐゴシック" pitchFamily="34" charset="-128"/>
              </a:rPr>
              <a:t>CPT P(</a:t>
            </a:r>
            <a:r>
              <a:rPr lang="en-US" sz="2800" dirty="0" err="1">
                <a:ea typeface="ＭＳ Ｐゴシック" pitchFamily="34" charset="-128"/>
              </a:rPr>
              <a:t>X</a:t>
            </a:r>
            <a:r>
              <a:rPr lang="en-US" sz="2800" baseline="-25000" dirty="0" err="1">
                <a:ea typeface="ＭＳ Ｐゴシック" pitchFamily="34" charset="-128"/>
              </a:rPr>
              <a:t>t</a:t>
            </a:r>
            <a:r>
              <a:rPr lang="en-US" sz="2800" dirty="0">
                <a:ea typeface="ＭＳ Ｐゴシック" pitchFamily="34" charset="-128"/>
              </a:rPr>
              <a:t> | X</a:t>
            </a:r>
            <a:r>
              <a:rPr lang="en-US" sz="2800" baseline="-25000" dirty="0">
                <a:ea typeface="ＭＳ Ｐゴシック" pitchFamily="34" charset="-128"/>
              </a:rPr>
              <a:t>t-1</a:t>
            </a:r>
            <a:r>
              <a:rPr lang="en-US" sz="2800" dirty="0">
                <a:ea typeface="ＭＳ Ｐゴシック" pitchFamily="34" charset="-128"/>
              </a:rPr>
              <a:t>):</a:t>
            </a:r>
          </a:p>
          <a:p>
            <a:pPr lvl="1"/>
            <a:endParaRPr lang="en-US" sz="2400" dirty="0">
              <a:ea typeface="ＭＳ Ｐゴシック" pitchFamily="34" charset="-128"/>
            </a:endParaRPr>
          </a:p>
          <a:p>
            <a:pPr lvl="1"/>
            <a:endParaRPr lang="en-US" sz="2400" dirty="0">
              <a:ea typeface="ＭＳ Ｐゴシック" pitchFamily="34" charset="-128"/>
            </a:endParaRPr>
          </a:p>
          <a:p>
            <a:pPr lvl="1"/>
            <a:endParaRPr lang="en-US" sz="2400" dirty="0">
              <a:ea typeface="ＭＳ Ｐゴシック"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143000"/>
            <a:ext cx="5298851" cy="2266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6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6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6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6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6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81" grpId="0"/>
      <p:bldP spid="28682" grpId="0"/>
      <p:bldP spid="28683" grpId="0"/>
      <p:bldP spid="28684" grpId="0"/>
      <p:bldP spid="28685" grpId="0" animBg="1"/>
      <p:bldP spid="28688" grpId="0"/>
      <p:bldP spid="28689" grpId="0"/>
      <p:bldP spid="28690" grpId="0"/>
      <p:bldP spid="286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Initial distribution: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𝑠𝑢𝑛</m:t>
                    </m:r>
                    <m:r>
                      <a:rPr lang="en-US" i="1" dirty="0" smtClean="0">
                        <a:latin typeface="Cambria Math" panose="02040503050406030204" pitchFamily="18" charset="0"/>
                      </a:rPr>
                      <m:t>) = 1.0</m:t>
                    </m:r>
                  </m:oMath>
                </a14:m>
                <a:endParaRPr lang="en-US" dirty="0"/>
              </a:p>
              <a:p>
                <a:endParaRPr lang="en-US" dirty="0"/>
              </a:p>
              <a:p>
                <a:r>
                  <a:rPr lang="en-US" dirty="0"/>
                  <a:t>What is the probability distribution after one step?</a:t>
                </a:r>
              </a:p>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𝑠𝑢𝑛</m:t>
                    </m:r>
                    <m:r>
                      <a:rPr lang="en-US" i="1" dirty="0" smtClean="0">
                        <a:latin typeface="Cambria Math" panose="02040503050406030204" pitchFamily="18" charset="0"/>
                      </a:rPr>
                      <m:t>) =</m:t>
                    </m:r>
                  </m:oMath>
                </a14:m>
                <a:r>
                  <a:rPr lang="en-US" dirty="0"/>
                  <a:t> ?</a:t>
                </a:r>
              </a:p>
              <a:p>
                <a:pPr marL="514350" indent="-514350">
                  <a:buAutoNum type="alphaUcParenR"/>
                </a:pPr>
                <a:endParaRPr lang="en-US" dirty="0"/>
              </a:p>
              <a:p>
                <a:pPr marL="514350" indent="-514350">
                  <a:buAutoNum type="alphaUcParenR"/>
                </a:pPr>
                <a:r>
                  <a:rPr lang="en-US" dirty="0"/>
                  <a:t>0</a:t>
                </a:r>
              </a:p>
              <a:p>
                <a:pPr marL="514350" indent="-514350">
                  <a:buAutoNum type="alphaUcParenR"/>
                </a:pPr>
                <a:r>
                  <a:rPr lang="en-US" dirty="0"/>
                  <a:t>0.3</a:t>
                </a:r>
              </a:p>
              <a:p>
                <a:pPr marL="514350" indent="-514350">
                  <a:buAutoNum type="alphaUcParenR"/>
                </a:pPr>
                <a:r>
                  <a:rPr lang="en-US" dirty="0"/>
                  <a:t>0.9</a:t>
                </a:r>
              </a:p>
              <a:p>
                <a:pPr marL="514350" indent="-514350">
                  <a:buAutoNum type="alphaUcParenR"/>
                </a:pPr>
                <a:r>
                  <a:rPr lang="en-US" dirty="0"/>
                  <a:t>1.0</a:t>
                </a:r>
              </a:p>
              <a:p>
                <a:pPr marL="514350" indent="-514350">
                  <a:buAutoNum type="alphaUcParenR"/>
                </a:pPr>
                <a:r>
                  <a:rPr lang="en-US" dirty="0"/>
                  <a:t>1.2</a:t>
                </a:r>
              </a:p>
              <a:p>
                <a:pPr marL="514350" indent="-514350">
                  <a:buAutoNum type="alphaUcParen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5090" b="-157784"/>
                </a:stretch>
              </a:blipFill>
            </p:spPr>
            <p:txBody>
              <a:bodyPr/>
              <a:lstStyle/>
              <a:p>
                <a:r>
                  <a:rPr lang="en-US">
                    <a:noFill/>
                  </a:rPr>
                  <a:t> </a:t>
                </a:r>
              </a:p>
            </p:txBody>
          </p:sp>
        </mc:Fallback>
      </mc:AlternateContent>
      <p:sp>
        <p:nvSpPr>
          <p:cNvPr id="5" name="Oval 4"/>
          <p:cNvSpPr>
            <a:spLocks noChangeArrowheads="1"/>
          </p:cNvSpPr>
          <p:nvPr/>
        </p:nvSpPr>
        <p:spPr bwMode="auto">
          <a:xfrm>
            <a:off x="8996012" y="753736"/>
            <a:ext cx="609600" cy="609600"/>
          </a:xfrm>
          <a:prstGeom prst="ellipse">
            <a:avLst/>
          </a:prstGeom>
          <a:solidFill>
            <a:schemeClr val="accent6">
              <a:lumMod val="60000"/>
              <a:lumOff val="40000"/>
            </a:schemeClr>
          </a:solidFill>
          <a:ln w="28575">
            <a:solidFill>
              <a:schemeClr val="tx1"/>
            </a:solidFill>
            <a:round/>
            <a:headEnd/>
            <a:tailEnd/>
          </a:ln>
        </p:spPr>
        <p:txBody>
          <a:bodyPr wrap="none" anchor="ctr"/>
          <a:lstStyle/>
          <a:p>
            <a:pPr algn="ctr"/>
            <a:r>
              <a:rPr lang="en-US" sz="2400" dirty="0">
                <a:latin typeface="Calibri"/>
                <a:cs typeface="Calibri"/>
              </a:rPr>
              <a:t>rain</a:t>
            </a:r>
          </a:p>
        </p:txBody>
      </p:sp>
      <p:sp>
        <p:nvSpPr>
          <p:cNvPr id="6" name="Oval 5"/>
          <p:cNvSpPr>
            <a:spLocks noChangeArrowheads="1"/>
          </p:cNvSpPr>
          <p:nvPr/>
        </p:nvSpPr>
        <p:spPr bwMode="auto">
          <a:xfrm>
            <a:off x="10443812" y="753736"/>
            <a:ext cx="609600" cy="609600"/>
          </a:xfrm>
          <a:prstGeom prst="ellipse">
            <a:avLst/>
          </a:prstGeom>
          <a:solidFill>
            <a:srgbClr val="FFCC00"/>
          </a:solidFill>
          <a:ln w="28575">
            <a:solidFill>
              <a:schemeClr val="tx1"/>
            </a:solidFill>
            <a:round/>
            <a:headEnd/>
            <a:tailEnd/>
          </a:ln>
        </p:spPr>
        <p:txBody>
          <a:bodyPr wrap="none" anchor="ctr"/>
          <a:lstStyle/>
          <a:p>
            <a:pPr algn="ctr"/>
            <a:r>
              <a:rPr lang="en-US" sz="2400">
                <a:latin typeface="Calibri"/>
                <a:cs typeface="Calibri"/>
              </a:rPr>
              <a:t>sun</a:t>
            </a:r>
          </a:p>
        </p:txBody>
      </p:sp>
      <p:cxnSp>
        <p:nvCxnSpPr>
          <p:cNvPr id="7" name="AutoShape 6"/>
          <p:cNvCxnSpPr>
            <a:cxnSpLocks noChangeShapeType="1"/>
            <a:stCxn id="5" idx="0"/>
            <a:endCxn id="6" idx="0"/>
          </p:cNvCxnSpPr>
          <p:nvPr/>
        </p:nvCxnSpPr>
        <p:spPr bwMode="auto">
          <a:xfrm rot="5400000" flipV="1">
            <a:off x="10023918" y="16342"/>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AutoShape 7"/>
          <p:cNvCxnSpPr>
            <a:cxnSpLocks noChangeShapeType="1"/>
            <a:stCxn id="6" idx="4"/>
            <a:endCxn id="5" idx="4"/>
          </p:cNvCxnSpPr>
          <p:nvPr/>
        </p:nvCxnSpPr>
        <p:spPr bwMode="auto">
          <a:xfrm rot="5400000">
            <a:off x="10023918" y="654517"/>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AutoShape 8"/>
          <p:cNvCxnSpPr>
            <a:cxnSpLocks noChangeShapeType="1"/>
            <a:stCxn id="6" idx="7"/>
            <a:endCxn id="6" idx="6"/>
          </p:cNvCxnSpPr>
          <p:nvPr/>
        </p:nvCxnSpPr>
        <p:spPr bwMode="auto">
          <a:xfrm rot="5400000" flipV="1">
            <a:off x="10901012" y="891848"/>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AutoShape 9"/>
          <p:cNvCxnSpPr>
            <a:cxnSpLocks noChangeShapeType="1"/>
            <a:stCxn id="5" idx="3"/>
            <a:endCxn id="5" idx="2"/>
          </p:cNvCxnSpPr>
          <p:nvPr/>
        </p:nvCxnSpPr>
        <p:spPr bwMode="auto">
          <a:xfrm rot="16200000" flipV="1">
            <a:off x="8918224" y="1122036"/>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ext Box 10"/>
          <p:cNvSpPr txBox="1">
            <a:spLocks noChangeArrowheads="1"/>
          </p:cNvSpPr>
          <p:nvPr/>
        </p:nvSpPr>
        <p:spPr bwMode="auto">
          <a:xfrm>
            <a:off x="11352362" y="74811"/>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a:cs typeface="Calibri"/>
              </a:rPr>
              <a:t>0.9</a:t>
            </a:r>
          </a:p>
        </p:txBody>
      </p:sp>
      <p:sp>
        <p:nvSpPr>
          <p:cNvPr id="12" name="Text Box 11"/>
          <p:cNvSpPr txBox="1">
            <a:spLocks noChangeArrowheads="1"/>
          </p:cNvSpPr>
          <p:nvPr/>
        </p:nvSpPr>
        <p:spPr bwMode="auto">
          <a:xfrm>
            <a:off x="8781699" y="17443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a:cs typeface="Calibri"/>
              </a:rPr>
              <a:t>0.7</a:t>
            </a:r>
          </a:p>
        </p:txBody>
      </p:sp>
      <p:sp>
        <p:nvSpPr>
          <p:cNvPr id="13" name="Text Box 12"/>
          <p:cNvSpPr txBox="1">
            <a:spLocks noChangeArrowheads="1"/>
          </p:cNvSpPr>
          <p:nvPr/>
        </p:nvSpPr>
        <p:spPr bwMode="auto">
          <a:xfrm>
            <a:off x="9772299" y="3727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a:cs typeface="Calibri"/>
              </a:rPr>
              <a:t>0.3</a:t>
            </a:r>
          </a:p>
        </p:txBody>
      </p:sp>
      <p:sp>
        <p:nvSpPr>
          <p:cNvPr id="14" name="Text Box 13"/>
          <p:cNvSpPr txBox="1">
            <a:spLocks noChangeArrowheads="1"/>
          </p:cNvSpPr>
          <p:nvPr/>
        </p:nvSpPr>
        <p:spPr bwMode="auto">
          <a:xfrm>
            <a:off x="9772299" y="18967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a:cs typeface="Calibri"/>
              </a:rPr>
              <a:t>0.1</a:t>
            </a:r>
          </a:p>
        </p:txBody>
      </p:sp>
    </p:spTree>
    <p:extLst>
      <p:ext uri="{BB962C8B-B14F-4D97-AF65-F5344CB8AC3E}">
        <p14:creationId xmlns:p14="http://schemas.microsoft.com/office/powerpoint/2010/main" val="2142152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Initial distribution: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𝑠𝑢𝑛</m:t>
                    </m:r>
                    <m:r>
                      <a:rPr lang="en-US" i="1" dirty="0" smtClean="0">
                        <a:latin typeface="Cambria Math" panose="02040503050406030204" pitchFamily="18" charset="0"/>
                      </a:rPr>
                      <m:t>) = 1.0</m:t>
                    </m:r>
                  </m:oMath>
                </a14:m>
                <a:endParaRPr lang="en-US" dirty="0"/>
              </a:p>
              <a:p>
                <a:endParaRPr lang="en-US" dirty="0"/>
              </a:p>
              <a:p>
                <a:r>
                  <a:rPr lang="en-US" dirty="0"/>
                  <a:t>What is the probability distribution after one step?</a:t>
                </a:r>
              </a:p>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𝑠𝑢𝑛</m:t>
                    </m:r>
                    <m:r>
                      <a:rPr lang="en-US" i="1" dirty="0" smtClean="0">
                        <a:latin typeface="Cambria Math" panose="02040503050406030204" pitchFamily="18" charset="0"/>
                      </a:rPr>
                      <m:t>) =</m:t>
                    </m:r>
                  </m:oMath>
                </a14:m>
                <a:r>
                  <a:rPr lang="en-US" dirty="0"/>
                  <a:t> ?</a:t>
                </a:r>
              </a:p>
              <a:p>
                <a:pPr marL="514350" indent="-514350">
                  <a:buAutoNum type="alphaUcParenR"/>
                </a:pPr>
                <a:endParaRPr lang="en-US" dirty="0"/>
              </a:p>
              <a:p>
                <a:pPr marL="514350" indent="-514350">
                  <a:buAutoNum type="alphaUcParenR"/>
                </a:pPr>
                <a:r>
                  <a:rPr lang="en-US" dirty="0"/>
                  <a:t>0</a:t>
                </a:r>
              </a:p>
              <a:p>
                <a:pPr marL="514350" indent="-514350">
                  <a:buAutoNum type="alphaUcParenR"/>
                </a:pPr>
                <a:r>
                  <a:rPr lang="en-US" dirty="0"/>
                  <a:t>0.3</a:t>
                </a:r>
              </a:p>
              <a:p>
                <a:pPr marL="514350" indent="-514350">
                  <a:buAutoNum type="alphaUcParenR"/>
                </a:pPr>
                <a:r>
                  <a:rPr lang="en-US" dirty="0"/>
                  <a:t>0.9</a:t>
                </a:r>
              </a:p>
              <a:p>
                <a:pPr marL="514350" indent="-514350">
                  <a:buAutoNum type="alphaUcParenR"/>
                </a:pPr>
                <a:r>
                  <a:rPr lang="en-US" dirty="0"/>
                  <a:t>1.0</a:t>
                </a:r>
              </a:p>
              <a:p>
                <a:pPr marL="514350" indent="-514350">
                  <a:buAutoNum type="alphaUcParenR"/>
                </a:pPr>
                <a:r>
                  <a:rPr lang="en-US" dirty="0"/>
                  <a:t>1.2</a:t>
                </a:r>
              </a:p>
              <a:p>
                <a:pPr marL="514350" indent="-514350">
                  <a:buAutoNum type="alphaUcParen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217" t="-5090" b="-157784"/>
                </a:stretch>
              </a:blipFill>
            </p:spPr>
            <p:txBody>
              <a:bodyPr/>
              <a:lstStyle/>
              <a:p>
                <a:r>
                  <a:rPr lang="en-US">
                    <a:noFill/>
                  </a:rPr>
                  <a:t> </a:t>
                </a:r>
              </a:p>
            </p:txBody>
          </p:sp>
        </mc:Fallback>
      </mc:AlternateContent>
      <p:sp>
        <p:nvSpPr>
          <p:cNvPr id="5" name="Oval 4"/>
          <p:cNvSpPr>
            <a:spLocks noChangeArrowheads="1"/>
          </p:cNvSpPr>
          <p:nvPr/>
        </p:nvSpPr>
        <p:spPr bwMode="auto">
          <a:xfrm>
            <a:off x="8996012" y="753736"/>
            <a:ext cx="609600" cy="609600"/>
          </a:xfrm>
          <a:prstGeom prst="ellipse">
            <a:avLst/>
          </a:prstGeom>
          <a:solidFill>
            <a:schemeClr val="accent6">
              <a:lumMod val="60000"/>
              <a:lumOff val="40000"/>
            </a:schemeClr>
          </a:solidFill>
          <a:ln w="28575">
            <a:solidFill>
              <a:schemeClr val="tx1"/>
            </a:solidFill>
            <a:round/>
            <a:headEnd/>
            <a:tailEnd/>
          </a:ln>
        </p:spPr>
        <p:txBody>
          <a:bodyPr wrap="none" anchor="ctr"/>
          <a:lstStyle/>
          <a:p>
            <a:pPr algn="ctr"/>
            <a:r>
              <a:rPr lang="en-US" sz="2400" dirty="0">
                <a:latin typeface="Calibri"/>
                <a:cs typeface="Calibri"/>
              </a:rPr>
              <a:t>rain</a:t>
            </a:r>
          </a:p>
        </p:txBody>
      </p:sp>
      <p:sp>
        <p:nvSpPr>
          <p:cNvPr id="6" name="Oval 5"/>
          <p:cNvSpPr>
            <a:spLocks noChangeArrowheads="1"/>
          </p:cNvSpPr>
          <p:nvPr/>
        </p:nvSpPr>
        <p:spPr bwMode="auto">
          <a:xfrm>
            <a:off x="10443812" y="753736"/>
            <a:ext cx="609600" cy="609600"/>
          </a:xfrm>
          <a:prstGeom prst="ellipse">
            <a:avLst/>
          </a:prstGeom>
          <a:solidFill>
            <a:srgbClr val="FFCC00"/>
          </a:solidFill>
          <a:ln w="28575">
            <a:solidFill>
              <a:schemeClr val="tx1"/>
            </a:solidFill>
            <a:round/>
            <a:headEnd/>
            <a:tailEnd/>
          </a:ln>
        </p:spPr>
        <p:txBody>
          <a:bodyPr wrap="none" anchor="ctr"/>
          <a:lstStyle/>
          <a:p>
            <a:pPr algn="ctr"/>
            <a:r>
              <a:rPr lang="en-US" sz="2400">
                <a:latin typeface="Calibri"/>
                <a:cs typeface="Calibri"/>
              </a:rPr>
              <a:t>sun</a:t>
            </a:r>
          </a:p>
        </p:txBody>
      </p:sp>
      <p:cxnSp>
        <p:nvCxnSpPr>
          <p:cNvPr id="7" name="AutoShape 6"/>
          <p:cNvCxnSpPr>
            <a:cxnSpLocks noChangeShapeType="1"/>
            <a:stCxn id="5" idx="0"/>
            <a:endCxn id="6" idx="0"/>
          </p:cNvCxnSpPr>
          <p:nvPr/>
        </p:nvCxnSpPr>
        <p:spPr bwMode="auto">
          <a:xfrm rot="5400000" flipV="1">
            <a:off x="10023918" y="16342"/>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AutoShape 7"/>
          <p:cNvCxnSpPr>
            <a:cxnSpLocks noChangeShapeType="1"/>
            <a:stCxn id="6" idx="4"/>
            <a:endCxn id="5" idx="4"/>
          </p:cNvCxnSpPr>
          <p:nvPr/>
        </p:nvCxnSpPr>
        <p:spPr bwMode="auto">
          <a:xfrm rot="5400000">
            <a:off x="10023918" y="654517"/>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AutoShape 8"/>
          <p:cNvCxnSpPr>
            <a:cxnSpLocks noChangeShapeType="1"/>
            <a:stCxn id="6" idx="7"/>
            <a:endCxn id="6" idx="6"/>
          </p:cNvCxnSpPr>
          <p:nvPr/>
        </p:nvCxnSpPr>
        <p:spPr bwMode="auto">
          <a:xfrm rot="5400000" flipV="1">
            <a:off x="10901012" y="891848"/>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AutoShape 9"/>
          <p:cNvCxnSpPr>
            <a:cxnSpLocks noChangeShapeType="1"/>
            <a:stCxn id="5" idx="3"/>
            <a:endCxn id="5" idx="2"/>
          </p:cNvCxnSpPr>
          <p:nvPr/>
        </p:nvCxnSpPr>
        <p:spPr bwMode="auto">
          <a:xfrm rot="16200000" flipV="1">
            <a:off x="8918224" y="1122036"/>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ext Box 10"/>
          <p:cNvSpPr txBox="1">
            <a:spLocks noChangeArrowheads="1"/>
          </p:cNvSpPr>
          <p:nvPr/>
        </p:nvSpPr>
        <p:spPr bwMode="auto">
          <a:xfrm>
            <a:off x="11352362" y="74811"/>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a:cs typeface="Calibri"/>
              </a:rPr>
              <a:t>0.9</a:t>
            </a:r>
          </a:p>
        </p:txBody>
      </p:sp>
      <p:sp>
        <p:nvSpPr>
          <p:cNvPr id="12" name="Text Box 11"/>
          <p:cNvSpPr txBox="1">
            <a:spLocks noChangeArrowheads="1"/>
          </p:cNvSpPr>
          <p:nvPr/>
        </p:nvSpPr>
        <p:spPr bwMode="auto">
          <a:xfrm>
            <a:off x="8781699" y="17443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a:cs typeface="Calibri"/>
              </a:rPr>
              <a:t>0.7</a:t>
            </a:r>
          </a:p>
        </p:txBody>
      </p:sp>
      <p:sp>
        <p:nvSpPr>
          <p:cNvPr id="13" name="Text Box 12"/>
          <p:cNvSpPr txBox="1">
            <a:spLocks noChangeArrowheads="1"/>
          </p:cNvSpPr>
          <p:nvPr/>
        </p:nvSpPr>
        <p:spPr bwMode="auto">
          <a:xfrm>
            <a:off x="9772299" y="3727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a:cs typeface="Calibri"/>
              </a:rPr>
              <a:t>0.3</a:t>
            </a:r>
          </a:p>
        </p:txBody>
      </p:sp>
      <p:sp>
        <p:nvSpPr>
          <p:cNvPr id="14" name="Text Box 13"/>
          <p:cNvSpPr txBox="1">
            <a:spLocks noChangeArrowheads="1"/>
          </p:cNvSpPr>
          <p:nvPr/>
        </p:nvSpPr>
        <p:spPr bwMode="auto">
          <a:xfrm>
            <a:off x="9772299" y="18967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a:cs typeface="Calibri"/>
              </a:rPr>
              <a:t>0.1</a:t>
            </a:r>
          </a:p>
        </p:txBody>
      </p:sp>
      <p:pic>
        <p:nvPicPr>
          <p:cNvPr id="16" name="Picture 15" descr="txp_fi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395932" y="4118067"/>
            <a:ext cx="84978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xp_fig.pn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6291532" y="5489667"/>
            <a:ext cx="3632200" cy="25515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8377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ea typeface="ＭＳ Ｐゴシック" pitchFamily="34" charset="-128"/>
              </a:rPr>
              <a:t>Mini-Forward Algorithm</a:t>
            </a:r>
          </a:p>
        </p:txBody>
      </p:sp>
      <p:sp>
        <p:nvSpPr>
          <p:cNvPr id="29698" name="Rectangle 3"/>
          <p:cNvSpPr>
            <a:spLocks noGrp="1" noChangeArrowheads="1"/>
          </p:cNvSpPr>
          <p:nvPr>
            <p:ph idx="1"/>
          </p:nvPr>
        </p:nvSpPr>
        <p:spPr>
          <a:xfrm>
            <a:off x="457200" y="1600200"/>
            <a:ext cx="8458200" cy="4525963"/>
          </a:xfrm>
        </p:spPr>
        <p:txBody>
          <a:bodyPr/>
          <a:lstStyle/>
          <a:p>
            <a:r>
              <a:rPr lang="en-US" sz="2800" dirty="0">
                <a:ea typeface="ＭＳ Ｐゴシック" pitchFamily="34" charset="-128"/>
              </a:rPr>
              <a:t>Question: What’</a:t>
            </a:r>
            <a:r>
              <a:rPr lang="en-US" altLang="ja-JP" sz="2800" dirty="0">
                <a:ea typeface="ＭＳ Ｐゴシック" pitchFamily="34" charset="-128"/>
              </a:rPr>
              <a:t>s P(X) on some day t?</a:t>
            </a:r>
          </a:p>
        </p:txBody>
      </p:sp>
      <p:pic>
        <p:nvPicPr>
          <p:cNvPr id="10265" name="Picture 28" descr="txp_fig"/>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343400"/>
            <a:ext cx="26050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6" name="Line 29"/>
          <p:cNvSpPr>
            <a:spLocks noChangeShapeType="1"/>
          </p:cNvSpPr>
          <p:nvPr/>
        </p:nvSpPr>
        <p:spPr bwMode="auto">
          <a:xfrm flipH="1" flipV="1">
            <a:off x="4114800" y="62484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7" name="Text Box 30"/>
          <p:cNvSpPr txBox="1">
            <a:spLocks noChangeArrowheads="1"/>
          </p:cNvSpPr>
          <p:nvPr/>
        </p:nvSpPr>
        <p:spPr bwMode="auto">
          <a:xfrm>
            <a:off x="5105400" y="6324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i="1" dirty="0">
                <a:solidFill>
                  <a:srgbClr val="000000"/>
                </a:solidFill>
              </a:rPr>
              <a:t>Forward simulation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1" y="2514600"/>
            <a:ext cx="4480838" cy="2743199"/>
          </a:xfrm>
          <a:prstGeom prst="rect">
            <a:avLst/>
          </a:prstGeom>
        </p:spPr>
      </p:pic>
      <p:sp>
        <p:nvSpPr>
          <p:cNvPr id="29" name="Oval 4"/>
          <p:cNvSpPr>
            <a:spLocks noChangeArrowheads="1"/>
          </p:cNvSpPr>
          <p:nvPr/>
        </p:nvSpPr>
        <p:spPr bwMode="auto">
          <a:xfrm>
            <a:off x="5638800" y="2514600"/>
            <a:ext cx="533400" cy="533400"/>
          </a:xfrm>
          <a:prstGeom prst="ellipse">
            <a:avLst/>
          </a:prstGeom>
          <a:solidFill>
            <a:schemeClr val="bg1"/>
          </a:solidFill>
          <a:ln w="28575">
            <a:solidFill>
              <a:schemeClr val="bg1"/>
            </a:solidFill>
            <a:round/>
            <a:headEnd/>
            <a:tailEnd/>
          </a:ln>
        </p:spPr>
        <p:txBody>
          <a:bodyPr wrap="none" anchor="ctr"/>
          <a:lstStyle/>
          <a:p>
            <a:pPr algn="ctr"/>
            <a:endParaRPr lang="en-US" sz="2400" baseline="-25000">
              <a:latin typeface="Times New Roman" pitchFamily="18" charset="0"/>
              <a:cs typeface="Times New Roman" pitchFamily="18" charset="0"/>
            </a:endParaRPr>
          </a:p>
        </p:txBody>
      </p:sp>
      <p:sp>
        <p:nvSpPr>
          <p:cNvPr id="30" name="Oval 5"/>
          <p:cNvSpPr>
            <a:spLocks noChangeArrowheads="1"/>
          </p:cNvSpPr>
          <p:nvPr/>
        </p:nvSpPr>
        <p:spPr bwMode="auto">
          <a:xfrm>
            <a:off x="24384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2</a:t>
            </a:r>
          </a:p>
        </p:txBody>
      </p:sp>
      <p:cxnSp>
        <p:nvCxnSpPr>
          <p:cNvPr id="31" name="AutoShape 6"/>
          <p:cNvCxnSpPr>
            <a:cxnSpLocks noChangeShapeType="1"/>
            <a:stCxn id="32" idx="6"/>
            <a:endCxn id="30" idx="2"/>
          </p:cNvCxnSpPr>
          <p:nvPr/>
        </p:nvCxnSpPr>
        <p:spPr bwMode="auto">
          <a:xfrm>
            <a:off x="2071688" y="27813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2" name="Oval 7"/>
          <p:cNvSpPr>
            <a:spLocks noChangeArrowheads="1"/>
          </p:cNvSpPr>
          <p:nvPr/>
        </p:nvSpPr>
        <p:spPr bwMode="auto">
          <a:xfrm>
            <a:off x="15240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1</a:t>
            </a:r>
          </a:p>
        </p:txBody>
      </p:sp>
      <p:sp>
        <p:nvSpPr>
          <p:cNvPr id="33" name="Oval 8"/>
          <p:cNvSpPr>
            <a:spLocks noChangeArrowheads="1"/>
          </p:cNvSpPr>
          <p:nvPr/>
        </p:nvSpPr>
        <p:spPr bwMode="auto">
          <a:xfrm>
            <a:off x="3352800" y="2514600"/>
            <a:ext cx="533400" cy="533400"/>
          </a:xfrm>
          <a:prstGeom prst="ellipse">
            <a:avLst/>
          </a:prstGeom>
          <a:no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3</a:t>
            </a:r>
          </a:p>
        </p:txBody>
      </p:sp>
      <p:cxnSp>
        <p:nvCxnSpPr>
          <p:cNvPr id="34" name="AutoShape 9"/>
          <p:cNvCxnSpPr>
            <a:cxnSpLocks noChangeShapeType="1"/>
            <a:stCxn id="33" idx="6"/>
            <a:endCxn id="36" idx="2"/>
          </p:cNvCxnSpPr>
          <p:nvPr/>
        </p:nvCxnSpPr>
        <p:spPr bwMode="auto">
          <a:xfrm>
            <a:off x="3900488" y="27813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5" name="AutoShape 10"/>
          <p:cNvCxnSpPr>
            <a:cxnSpLocks noChangeShapeType="1"/>
            <a:stCxn id="30" idx="6"/>
            <a:endCxn id="33" idx="2"/>
          </p:cNvCxnSpPr>
          <p:nvPr/>
        </p:nvCxnSpPr>
        <p:spPr bwMode="auto">
          <a:xfrm>
            <a:off x="2986088" y="27813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 name="Oval 11"/>
          <p:cNvSpPr>
            <a:spLocks noChangeArrowheads="1"/>
          </p:cNvSpPr>
          <p:nvPr/>
        </p:nvSpPr>
        <p:spPr bwMode="auto">
          <a:xfrm>
            <a:off x="42672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4</a:t>
            </a:r>
          </a:p>
        </p:txBody>
      </p:sp>
      <p:cxnSp>
        <p:nvCxnSpPr>
          <p:cNvPr id="37" name="AutoShape 12"/>
          <p:cNvCxnSpPr>
            <a:cxnSpLocks noChangeShapeType="1"/>
            <a:stCxn id="36" idx="6"/>
            <a:endCxn id="29" idx="2"/>
          </p:cNvCxnSpPr>
          <p:nvPr/>
        </p:nvCxnSpPr>
        <p:spPr bwMode="auto">
          <a:xfrm>
            <a:off x="4814888" y="2781300"/>
            <a:ext cx="8096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5029200"/>
            <a:ext cx="1282700" cy="382741"/>
          </a:xfrm>
          <a:prstGeom prst="rect">
            <a:avLst/>
          </a:prstGeom>
        </p:spPr>
      </p:pic>
      <p:pic>
        <p:nvPicPr>
          <p:cNvPr id="4" name="Picture 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5029200"/>
            <a:ext cx="1905000" cy="643038"/>
          </a:xfrm>
          <a:prstGeom prst="rect">
            <a:avLst/>
          </a:prstGeom>
        </p:spPr>
      </p:pic>
      <p:pic>
        <p:nvPicPr>
          <p:cNvPr id="5" name="Picture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8400" y="5791200"/>
            <a:ext cx="3583303" cy="685800"/>
          </a:xfrm>
          <a:prstGeom prst="rect">
            <a:avLst/>
          </a:prstGeom>
        </p:spPr>
      </p:pic>
    </p:spTree>
    <p:extLst>
      <p:ext uri="{BB962C8B-B14F-4D97-AF65-F5344CB8AC3E}">
        <p14:creationId xmlns:p14="http://schemas.microsoft.com/office/powerpoint/2010/main" val="840993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6" grpId="0" animBg="1"/>
      <p:bldP spid="102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ea typeface="ＭＳ Ｐゴシック" pitchFamily="34" charset="-128"/>
              </a:rPr>
              <a:t>Likelihood Weighting</a:t>
            </a:r>
          </a:p>
        </p:txBody>
      </p:sp>
      <p:sp>
        <p:nvSpPr>
          <p:cNvPr id="76802" name="Content Placeholder 2"/>
          <p:cNvSpPr>
            <a:spLocks noGrp="1"/>
          </p:cNvSpPr>
          <p:nvPr>
            <p:ph idx="1"/>
          </p:nvPr>
        </p:nvSpPr>
        <p:spPr>
          <a:xfrm>
            <a:off x="3603908" y="986052"/>
            <a:ext cx="4717131" cy="3685008"/>
          </a:xfrm>
          <a:ln w="28575">
            <a:solidFill>
              <a:schemeClr val="tx1"/>
            </a:solidFill>
          </a:ln>
        </p:spPr>
        <p:txBody>
          <a:bodyPr/>
          <a:lstStyle/>
          <a:p>
            <a:r>
              <a:rPr lang="en-US" sz="2400" dirty="0">
                <a:ea typeface="ＭＳ Ｐゴシック" pitchFamily="34" charset="-128"/>
              </a:rPr>
              <a:t>IN: evidence instantiation</a:t>
            </a:r>
          </a:p>
          <a:p>
            <a:r>
              <a:rPr lang="en-US" sz="2400" dirty="0">
                <a:ea typeface="ＭＳ Ｐゴシック" pitchFamily="34" charset="-128"/>
              </a:rPr>
              <a:t>w = 1.0</a:t>
            </a:r>
          </a:p>
          <a:p>
            <a:r>
              <a:rPr lang="en-US" sz="2400" dirty="0">
                <a:ea typeface="ＭＳ Ｐゴシック" pitchFamily="34" charset="-128"/>
              </a:rPr>
              <a:t>for </a:t>
            </a:r>
            <a:r>
              <a:rPr lang="en-US" sz="2400" dirty="0" err="1">
                <a:ea typeface="ＭＳ Ｐゴシック" pitchFamily="34" charset="-128"/>
              </a:rPr>
              <a:t>i</a:t>
            </a:r>
            <a:r>
              <a:rPr lang="en-US" sz="2400" dirty="0">
                <a:ea typeface="ＭＳ Ｐゴシック" pitchFamily="34" charset="-128"/>
              </a:rPr>
              <a:t>=1, 2, …, n</a:t>
            </a:r>
          </a:p>
          <a:p>
            <a:pPr lvl="1"/>
            <a:r>
              <a:rPr lang="en-US" dirty="0">
                <a:ea typeface="ＭＳ Ｐゴシック" pitchFamily="34" charset="-128"/>
              </a:rPr>
              <a:t>if X</a:t>
            </a:r>
            <a:r>
              <a:rPr lang="en-US" baseline="-25000" dirty="0">
                <a:ea typeface="ＭＳ Ｐゴシック" pitchFamily="34" charset="-128"/>
              </a:rPr>
              <a:t>i</a:t>
            </a:r>
            <a:r>
              <a:rPr lang="en-US" dirty="0">
                <a:ea typeface="ＭＳ Ｐゴシック" pitchFamily="34" charset="-128"/>
              </a:rPr>
              <a:t> is an evidence variable</a:t>
            </a:r>
          </a:p>
          <a:p>
            <a:pPr lvl="2"/>
            <a:r>
              <a:rPr lang="en-US" dirty="0">
                <a:ea typeface="ＭＳ Ｐゴシック" pitchFamily="34" charset="-128"/>
              </a:rPr>
              <a:t>X</a:t>
            </a:r>
            <a:r>
              <a:rPr lang="en-US" baseline="-25000" dirty="0">
                <a:ea typeface="ＭＳ Ｐゴシック" pitchFamily="34" charset="-128"/>
              </a:rPr>
              <a:t>i</a:t>
            </a:r>
            <a:r>
              <a:rPr lang="en-US" dirty="0">
                <a:ea typeface="ＭＳ Ｐゴシック" pitchFamily="34" charset="-128"/>
              </a:rPr>
              <a:t> = observation x</a:t>
            </a:r>
            <a:r>
              <a:rPr lang="en-US" baseline="-25000" dirty="0">
                <a:ea typeface="ＭＳ Ｐゴシック" pitchFamily="34" charset="-128"/>
              </a:rPr>
              <a:t>i</a:t>
            </a:r>
            <a:r>
              <a:rPr lang="en-US" dirty="0">
                <a:ea typeface="ＭＳ Ｐゴシック" pitchFamily="34" charset="-128"/>
              </a:rPr>
              <a:t> for X</a:t>
            </a:r>
            <a:r>
              <a:rPr lang="en-US" baseline="-25000" dirty="0">
                <a:ea typeface="ＭＳ Ｐゴシック" pitchFamily="34" charset="-128"/>
              </a:rPr>
              <a:t>i</a:t>
            </a:r>
          </a:p>
          <a:p>
            <a:pPr lvl="2"/>
            <a:r>
              <a:rPr lang="en-US" dirty="0">
                <a:ea typeface="ＭＳ Ｐゴシック" pitchFamily="34" charset="-128"/>
              </a:rPr>
              <a:t>Set w = w * P(x</a:t>
            </a:r>
            <a:r>
              <a:rPr lang="en-US" baseline="-25000" dirty="0">
                <a:ea typeface="ＭＳ Ｐゴシック" pitchFamily="34" charset="-128"/>
              </a:rPr>
              <a:t>i</a:t>
            </a:r>
            <a:r>
              <a:rPr lang="en-US" dirty="0">
                <a:ea typeface="ＭＳ Ｐゴシック" pitchFamily="34" charset="-128"/>
              </a:rPr>
              <a:t> | Parents(X</a:t>
            </a:r>
            <a:r>
              <a:rPr lang="en-US" baseline="-25000" dirty="0">
                <a:ea typeface="ＭＳ Ｐゴシック" pitchFamily="34" charset="-128"/>
              </a:rPr>
              <a:t>i</a:t>
            </a:r>
            <a:r>
              <a:rPr lang="en-US" dirty="0">
                <a:ea typeface="ＭＳ Ｐゴシック" pitchFamily="34" charset="-128"/>
              </a:rPr>
              <a:t>))</a:t>
            </a:r>
          </a:p>
          <a:p>
            <a:pPr lvl="1"/>
            <a:r>
              <a:rPr lang="en-US" dirty="0">
                <a:ea typeface="ＭＳ Ｐゴシック" pitchFamily="34" charset="-128"/>
              </a:rPr>
              <a:t>else</a:t>
            </a:r>
          </a:p>
          <a:p>
            <a:pPr lvl="2"/>
            <a:r>
              <a:rPr lang="en-US" dirty="0">
                <a:ea typeface="ＭＳ Ｐゴシック" pitchFamily="34" charset="-128"/>
              </a:rPr>
              <a:t>Sample x</a:t>
            </a:r>
            <a:r>
              <a:rPr lang="en-US" baseline="-25000" dirty="0">
                <a:ea typeface="ＭＳ Ｐゴシック" pitchFamily="34" charset="-128"/>
              </a:rPr>
              <a:t>i</a:t>
            </a:r>
            <a:r>
              <a:rPr lang="en-US" dirty="0">
                <a:ea typeface="ＭＳ Ｐゴシック" pitchFamily="34" charset="-128"/>
              </a:rPr>
              <a:t> from P(X</a:t>
            </a:r>
            <a:r>
              <a:rPr lang="en-US" baseline="-25000" dirty="0">
                <a:ea typeface="ＭＳ Ｐゴシック" pitchFamily="34" charset="-128"/>
              </a:rPr>
              <a:t>i</a:t>
            </a:r>
            <a:r>
              <a:rPr lang="en-US" dirty="0">
                <a:ea typeface="ＭＳ Ｐゴシック" pitchFamily="34" charset="-128"/>
              </a:rPr>
              <a:t> | Parents(X</a:t>
            </a:r>
            <a:r>
              <a:rPr lang="en-US" baseline="-25000" dirty="0">
                <a:ea typeface="ＭＳ Ｐゴシック" pitchFamily="34" charset="-128"/>
              </a:rPr>
              <a:t>i</a:t>
            </a:r>
            <a:r>
              <a:rPr lang="en-US" dirty="0">
                <a:ea typeface="ＭＳ Ｐゴシック" pitchFamily="34" charset="-128"/>
              </a:rPr>
              <a:t>))</a:t>
            </a:r>
          </a:p>
          <a:p>
            <a:r>
              <a:rPr lang="en-US" sz="2400" dirty="0">
                <a:ea typeface="ＭＳ Ｐゴシック" pitchFamily="34" charset="-128"/>
              </a:rPr>
              <a:t>return (x</a:t>
            </a:r>
            <a:r>
              <a:rPr lang="en-US" sz="2400" baseline="-25000" dirty="0">
                <a:ea typeface="ＭＳ Ｐゴシック" pitchFamily="34" charset="-128"/>
              </a:rPr>
              <a:t>1</a:t>
            </a:r>
            <a:r>
              <a:rPr lang="en-US" sz="2400" dirty="0">
                <a:ea typeface="ＭＳ Ｐゴシック" pitchFamily="34" charset="-128"/>
              </a:rPr>
              <a:t>, x</a:t>
            </a:r>
            <a:r>
              <a:rPr lang="en-US" sz="2400" baseline="-25000" dirty="0">
                <a:ea typeface="ＭＳ Ｐゴシック" pitchFamily="34" charset="-128"/>
              </a:rPr>
              <a:t>2</a:t>
            </a:r>
            <a:r>
              <a:rPr lang="en-US" sz="2400" dirty="0">
                <a:ea typeface="ＭＳ Ｐゴシック" pitchFamily="34" charset="-128"/>
              </a:rPr>
              <a:t>, …, </a:t>
            </a:r>
            <a:r>
              <a:rPr lang="en-US" sz="2400" dirty="0" err="1">
                <a:ea typeface="ＭＳ Ｐゴシック" pitchFamily="34" charset="-128"/>
              </a:rPr>
              <a:t>x</a:t>
            </a:r>
            <a:r>
              <a:rPr lang="en-US" sz="2400" baseline="-25000" dirty="0" err="1">
                <a:ea typeface="ＭＳ Ｐゴシック" pitchFamily="34" charset="-128"/>
              </a:rPr>
              <a:t>n</a:t>
            </a:r>
            <a:r>
              <a:rPr lang="en-US" sz="2400" dirty="0">
                <a:ea typeface="ＭＳ Ｐゴシック" pitchFamily="34" charset="-128"/>
              </a:rPr>
              <a:t>), w</a:t>
            </a:r>
          </a:p>
        </p:txBody>
      </p:sp>
      <p:grpSp>
        <p:nvGrpSpPr>
          <p:cNvPr id="2" name="Group 1">
            <a:extLst>
              <a:ext uri="{FF2B5EF4-FFF2-40B4-BE49-F238E27FC236}">
                <a16:creationId xmlns:a16="http://schemas.microsoft.com/office/drawing/2014/main" id="{7A26C59C-DAAE-418B-96B0-D92B2822D705}"/>
              </a:ext>
            </a:extLst>
          </p:cNvPr>
          <p:cNvGrpSpPr/>
          <p:nvPr/>
        </p:nvGrpSpPr>
        <p:grpSpPr>
          <a:xfrm>
            <a:off x="1965960" y="4792980"/>
            <a:ext cx="8458200" cy="2042242"/>
            <a:chOff x="1447800" y="4201160"/>
            <a:chExt cx="9372600" cy="263406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597576"/>
              <a:ext cx="9372600" cy="223764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201160"/>
              <a:ext cx="990600" cy="792480"/>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38100"/>
            <a:ext cx="12192000" cy="1143000"/>
          </a:xfrm>
        </p:spPr>
        <p:txBody>
          <a:bodyPr/>
          <a:lstStyle/>
          <a:p>
            <a:r>
              <a:rPr lang="en-US" sz="4000" dirty="0">
                <a:ea typeface="ＭＳ Ｐゴシック" pitchFamily="34" charset="-128"/>
              </a:rPr>
              <a:t>Example Run of Mini-Forward Algorithm</a:t>
            </a:r>
          </a:p>
        </p:txBody>
      </p:sp>
      <p:sp>
        <p:nvSpPr>
          <p:cNvPr id="30722" name="Rectangle 3"/>
          <p:cNvSpPr>
            <a:spLocks noGrp="1" noChangeArrowheads="1"/>
          </p:cNvSpPr>
          <p:nvPr>
            <p:ph idx="1"/>
          </p:nvPr>
        </p:nvSpPr>
        <p:spPr>
          <a:xfrm>
            <a:off x="1219200" y="1219200"/>
            <a:ext cx="8229600" cy="4525963"/>
          </a:xfrm>
        </p:spPr>
        <p:txBody>
          <a:bodyPr/>
          <a:lstStyle/>
          <a:p>
            <a:pPr>
              <a:buFont typeface="Wingdings" charset="0"/>
              <a:buChar char="§"/>
              <a:defRPr/>
            </a:pPr>
            <a:r>
              <a:rPr lang="en-US" sz="2800" dirty="0"/>
              <a:t>From initial observation of sun</a:t>
            </a:r>
          </a:p>
          <a:p>
            <a:pPr lvl="1">
              <a:buFont typeface="Wingdings" charset="0"/>
              <a:buChar char="§"/>
              <a:defRPr/>
            </a:pPr>
            <a:endParaRPr lang="en-US" sz="2400" dirty="0"/>
          </a:p>
          <a:p>
            <a:pPr lvl="1">
              <a:buFont typeface="Wingdings" charset="0"/>
              <a:buChar char="§"/>
              <a:defRPr/>
            </a:pPr>
            <a:endParaRPr lang="en-US" sz="2400" dirty="0"/>
          </a:p>
          <a:p>
            <a:pPr marL="0" indent="0">
              <a:buFont typeface="Wingdings" charset="0"/>
              <a:buNone/>
              <a:defRPr/>
            </a:pPr>
            <a:r>
              <a:rPr lang="en-US" sz="2800" dirty="0"/>
              <a:t>	</a:t>
            </a:r>
          </a:p>
          <a:p>
            <a:pPr>
              <a:buFont typeface="Wingdings" charset="0"/>
              <a:buChar char="§"/>
              <a:defRPr/>
            </a:pPr>
            <a:r>
              <a:rPr lang="en-US" sz="2800" dirty="0"/>
              <a:t>From initial observation of rain</a:t>
            </a:r>
          </a:p>
          <a:p>
            <a:pPr>
              <a:buFont typeface="Wingdings" charset="0"/>
              <a:buChar char="§"/>
              <a:defRPr/>
            </a:pPr>
            <a:endParaRPr lang="en-US" sz="2800" dirty="0"/>
          </a:p>
          <a:p>
            <a:pPr>
              <a:buFont typeface="Wingdings" charset="0"/>
              <a:buChar char="§"/>
              <a:defRPr/>
            </a:pPr>
            <a:endParaRPr lang="en-US" sz="2800" dirty="0"/>
          </a:p>
          <a:p>
            <a:pPr lvl="4">
              <a:buFont typeface="Wingdings" charset="0"/>
              <a:buChar char="§"/>
              <a:defRPr/>
            </a:pPr>
            <a:endParaRPr lang="en-US" sz="1600" dirty="0"/>
          </a:p>
          <a:p>
            <a:pPr>
              <a:buFont typeface="Wingdings" charset="0"/>
              <a:buChar char="§"/>
              <a:defRPr/>
            </a:pPr>
            <a:r>
              <a:rPr lang="en-US" sz="2800" dirty="0"/>
              <a:t>From yet another initial distribution P(X</a:t>
            </a:r>
            <a:r>
              <a:rPr lang="en-US" sz="2800" baseline="-25000" dirty="0"/>
              <a:t>1</a:t>
            </a:r>
            <a:r>
              <a:rPr lang="en-US" sz="2800" dirty="0"/>
              <a:t>):</a:t>
            </a:r>
          </a:p>
        </p:txBody>
      </p:sp>
      <p:pic>
        <p:nvPicPr>
          <p:cNvPr id="30723" name="Picture 4" descr="txp_fig"/>
          <p:cNvPicPr>
            <a:picLocks noChangeAspect="1" noChangeArrowheads="1"/>
          </p:cNvPicPr>
          <p:nvPr>
            <p:custDataLst>
              <p:tags r:id="rId1"/>
            </p:custDataLst>
          </p:nvPr>
        </p:nvPicPr>
        <p:blipFill>
          <a:blip r:embed="rId14">
            <a:extLst>
              <a:ext uri="{28A0092B-C50C-407E-A947-70E740481C1C}">
                <a14:useLocalDpi xmlns:a14="http://schemas.microsoft.com/office/drawing/2010/main" val="0"/>
              </a:ext>
            </a:extLst>
          </a:blip>
          <a:srcRect/>
          <a:stretch>
            <a:fillRect/>
          </a:stretch>
        </p:blipFill>
        <p:spPr bwMode="auto">
          <a:xfrm>
            <a:off x="1681571" y="1795463"/>
            <a:ext cx="10509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xp_fig.png"/>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bwMode="auto">
          <a:xfrm>
            <a:off x="8598716" y="1792287"/>
            <a:ext cx="1231084" cy="7957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25" name="AutoShape 8"/>
          <p:cNvSpPr>
            <a:spLocks noChangeArrowheads="1"/>
          </p:cNvSpPr>
          <p:nvPr/>
        </p:nvSpPr>
        <p:spPr bwMode="auto">
          <a:xfrm>
            <a:off x="7625171" y="2024063"/>
            <a:ext cx="914400" cy="3048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lstStyle/>
          <a:p>
            <a:endParaRPr lang="en-US"/>
          </a:p>
        </p:txBody>
      </p:sp>
      <p:sp>
        <p:nvSpPr>
          <p:cNvPr id="30726" name="Text Box 9"/>
          <p:cNvSpPr txBox="1">
            <a:spLocks noChangeArrowheads="1"/>
          </p:cNvSpPr>
          <p:nvPr/>
        </p:nvSpPr>
        <p:spPr bwMode="auto">
          <a:xfrm>
            <a:off x="1757771" y="258921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a:t>
            </a:r>
          </a:p>
        </p:txBody>
      </p:sp>
      <p:sp>
        <p:nvSpPr>
          <p:cNvPr id="30727" name="Text Box 10"/>
          <p:cNvSpPr txBox="1">
            <a:spLocks noChangeArrowheads="1"/>
          </p:cNvSpPr>
          <p:nvPr/>
        </p:nvSpPr>
        <p:spPr bwMode="auto">
          <a:xfrm>
            <a:off x="3205571" y="258921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2</a:t>
            </a:r>
            <a:r>
              <a:rPr lang="en-US">
                <a:latin typeface="Times New Roman" pitchFamily="18" charset="0"/>
                <a:cs typeface="Times New Roman" pitchFamily="18" charset="0"/>
              </a:rPr>
              <a:t>)</a:t>
            </a:r>
          </a:p>
        </p:txBody>
      </p:sp>
      <p:pic>
        <p:nvPicPr>
          <p:cNvPr id="6" name="Picture 5" descr="txp_fig.png"/>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bwMode="auto">
          <a:xfrm>
            <a:off x="3129371" y="1792287"/>
            <a:ext cx="1050925"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descr="txp_fig.png"/>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bwMode="auto">
          <a:xfrm>
            <a:off x="4577171" y="1792287"/>
            <a:ext cx="1230312"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30" name="Text Box 11"/>
          <p:cNvSpPr txBox="1">
            <a:spLocks noChangeArrowheads="1"/>
          </p:cNvSpPr>
          <p:nvPr/>
        </p:nvSpPr>
        <p:spPr bwMode="auto">
          <a:xfrm>
            <a:off x="4805771" y="258921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3</a:t>
            </a:r>
            <a:r>
              <a:rPr lang="en-US">
                <a:latin typeface="Times New Roman" pitchFamily="18" charset="0"/>
                <a:cs typeface="Times New Roman" pitchFamily="18" charset="0"/>
              </a:rPr>
              <a:t>)</a:t>
            </a:r>
          </a:p>
        </p:txBody>
      </p:sp>
      <p:sp>
        <p:nvSpPr>
          <p:cNvPr id="30731" name="Text Box 12"/>
          <p:cNvSpPr txBox="1">
            <a:spLocks noChangeArrowheads="1"/>
          </p:cNvSpPr>
          <p:nvPr/>
        </p:nvSpPr>
        <p:spPr bwMode="auto">
          <a:xfrm>
            <a:off x="8768171" y="258921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a:t>
            </a:r>
          </a:p>
        </p:txBody>
      </p:sp>
      <p:pic>
        <p:nvPicPr>
          <p:cNvPr id="8" name="Picture 7" descr="txp_fig.png"/>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bwMode="auto">
          <a:xfrm>
            <a:off x="6061232" y="1792287"/>
            <a:ext cx="1440365"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34" name="Text Box 11"/>
          <p:cNvSpPr txBox="1">
            <a:spLocks noChangeArrowheads="1"/>
          </p:cNvSpPr>
          <p:nvPr/>
        </p:nvSpPr>
        <p:spPr bwMode="auto">
          <a:xfrm>
            <a:off x="6405971" y="25860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4</a:t>
            </a:r>
            <a:r>
              <a:rPr lang="en-US">
                <a:latin typeface="Times New Roman" pitchFamily="18" charset="0"/>
                <a:cs typeface="Times New Roman" pitchFamily="18" charset="0"/>
              </a:rPr>
              <a:t>)</a:t>
            </a:r>
          </a:p>
        </p:txBody>
      </p:sp>
      <p:pic>
        <p:nvPicPr>
          <p:cNvPr id="10" name="Picture 9" descr="txp_fig.png"/>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bwMode="auto">
          <a:xfrm>
            <a:off x="1681571" y="3736975"/>
            <a:ext cx="1050925"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1" name="Picture 10" descr="txp_fig.png"/>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bwMode="auto">
          <a:xfrm>
            <a:off x="3129371" y="3733800"/>
            <a:ext cx="1050925"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2" name="Picture 11" descr="txp_fig.png"/>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bwMode="auto">
          <a:xfrm>
            <a:off x="4577171" y="3733800"/>
            <a:ext cx="1230312"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Picture 13" descr="txp_fig.png"/>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bwMode="auto">
          <a:xfrm>
            <a:off x="8598716" y="3733800"/>
            <a:ext cx="1231084" cy="7957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39" name="AutoShape 8"/>
          <p:cNvSpPr>
            <a:spLocks noChangeArrowheads="1"/>
          </p:cNvSpPr>
          <p:nvPr/>
        </p:nvSpPr>
        <p:spPr bwMode="auto">
          <a:xfrm>
            <a:off x="7625171" y="3965575"/>
            <a:ext cx="914400" cy="3048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lstStyle/>
          <a:p>
            <a:endParaRPr lang="en-US"/>
          </a:p>
        </p:txBody>
      </p:sp>
      <p:sp>
        <p:nvSpPr>
          <p:cNvPr id="30740" name="Text Box 9"/>
          <p:cNvSpPr txBox="1">
            <a:spLocks noChangeArrowheads="1"/>
          </p:cNvSpPr>
          <p:nvPr/>
        </p:nvSpPr>
        <p:spPr bwMode="auto">
          <a:xfrm>
            <a:off x="1757771" y="4422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a:t>
            </a:r>
          </a:p>
        </p:txBody>
      </p:sp>
      <p:sp>
        <p:nvSpPr>
          <p:cNvPr id="30741" name="Text Box 10"/>
          <p:cNvSpPr txBox="1">
            <a:spLocks noChangeArrowheads="1"/>
          </p:cNvSpPr>
          <p:nvPr/>
        </p:nvSpPr>
        <p:spPr bwMode="auto">
          <a:xfrm>
            <a:off x="3205571" y="4422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2</a:t>
            </a:r>
            <a:r>
              <a:rPr lang="en-US">
                <a:latin typeface="Times New Roman" pitchFamily="18" charset="0"/>
                <a:cs typeface="Times New Roman" pitchFamily="18" charset="0"/>
              </a:rPr>
              <a:t>)</a:t>
            </a:r>
          </a:p>
        </p:txBody>
      </p:sp>
      <p:sp>
        <p:nvSpPr>
          <p:cNvPr id="30742" name="Text Box 11"/>
          <p:cNvSpPr txBox="1">
            <a:spLocks noChangeArrowheads="1"/>
          </p:cNvSpPr>
          <p:nvPr/>
        </p:nvSpPr>
        <p:spPr bwMode="auto">
          <a:xfrm>
            <a:off x="4805771" y="4422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3</a:t>
            </a:r>
            <a:r>
              <a:rPr lang="en-US">
                <a:latin typeface="Times New Roman" pitchFamily="18" charset="0"/>
                <a:cs typeface="Times New Roman" pitchFamily="18" charset="0"/>
              </a:rPr>
              <a:t>)</a:t>
            </a:r>
          </a:p>
        </p:txBody>
      </p:sp>
      <p:sp>
        <p:nvSpPr>
          <p:cNvPr id="30743" name="Text Box 12"/>
          <p:cNvSpPr txBox="1">
            <a:spLocks noChangeArrowheads="1"/>
          </p:cNvSpPr>
          <p:nvPr/>
        </p:nvSpPr>
        <p:spPr bwMode="auto">
          <a:xfrm>
            <a:off x="8768171" y="4422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a:t>
            </a:r>
          </a:p>
        </p:txBody>
      </p:sp>
      <p:pic>
        <p:nvPicPr>
          <p:cNvPr id="13" name="Picture 12" descr="txp_fig.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6061232" y="3733800"/>
            <a:ext cx="1440365"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45" name="Text Box 11"/>
          <p:cNvSpPr txBox="1">
            <a:spLocks noChangeArrowheads="1"/>
          </p:cNvSpPr>
          <p:nvPr/>
        </p:nvSpPr>
        <p:spPr bwMode="auto">
          <a:xfrm>
            <a:off x="6405971" y="44196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4</a:t>
            </a:r>
            <a:r>
              <a:rPr lang="en-US">
                <a:latin typeface="Times New Roman" pitchFamily="18" charset="0"/>
                <a:cs typeface="Times New Roman" pitchFamily="18" charset="0"/>
              </a:rPr>
              <a:t>)</a:t>
            </a:r>
          </a:p>
        </p:txBody>
      </p:sp>
      <p:pic>
        <p:nvPicPr>
          <p:cNvPr id="15" name="Picture 14" descr="txp_fig.png"/>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bwMode="auto">
          <a:xfrm>
            <a:off x="1622652" y="5565775"/>
            <a:ext cx="1321163"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0" name="Picture 49" descr="txp_fig.png"/>
          <p:cNvPicPr>
            <a:picLocks noChangeAspect="1"/>
          </p:cNvPicPr>
          <p:nvPr>
            <p:custDataLst>
              <p:tags r:id="rId12"/>
            </p:custDataLst>
          </p:nvPr>
        </p:nvPicPr>
        <p:blipFill>
          <a:blip r:embed="rId15" cstate="print">
            <a:extLst>
              <a:ext uri="{28A0092B-C50C-407E-A947-70E740481C1C}">
                <a14:useLocalDpi xmlns:a14="http://schemas.microsoft.com/office/drawing/2010/main" val="0"/>
              </a:ext>
            </a:extLst>
          </a:blip>
          <a:stretch>
            <a:fillRect/>
          </a:stretch>
        </p:blipFill>
        <p:spPr bwMode="auto">
          <a:xfrm>
            <a:off x="8674916" y="5562600"/>
            <a:ext cx="1231084" cy="7957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48" name="Text Box 9"/>
          <p:cNvSpPr txBox="1">
            <a:spLocks noChangeArrowheads="1"/>
          </p:cNvSpPr>
          <p:nvPr/>
        </p:nvSpPr>
        <p:spPr bwMode="auto">
          <a:xfrm>
            <a:off x="1833971" y="62515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a:t>
            </a:r>
          </a:p>
        </p:txBody>
      </p:sp>
      <p:sp>
        <p:nvSpPr>
          <p:cNvPr id="30749" name="Text Box 12"/>
          <p:cNvSpPr txBox="1">
            <a:spLocks noChangeArrowheads="1"/>
          </p:cNvSpPr>
          <p:nvPr/>
        </p:nvSpPr>
        <p:spPr bwMode="auto">
          <a:xfrm>
            <a:off x="8844371" y="62515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a:t>
            </a:r>
          </a:p>
        </p:txBody>
      </p:sp>
      <p:sp>
        <p:nvSpPr>
          <p:cNvPr id="30750" name="AutoShape 8"/>
          <p:cNvSpPr>
            <a:spLocks noChangeArrowheads="1"/>
          </p:cNvSpPr>
          <p:nvPr/>
        </p:nvSpPr>
        <p:spPr bwMode="auto">
          <a:xfrm>
            <a:off x="7625171" y="5794375"/>
            <a:ext cx="914400" cy="3048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lstStyle/>
          <a:p>
            <a:endParaRPr lang="en-US"/>
          </a:p>
        </p:txBody>
      </p:sp>
      <p:sp>
        <p:nvSpPr>
          <p:cNvPr id="30751" name="TextBox 15"/>
          <p:cNvSpPr txBox="1">
            <a:spLocks noChangeArrowheads="1"/>
          </p:cNvSpPr>
          <p:nvPr/>
        </p:nvSpPr>
        <p:spPr bwMode="auto">
          <a:xfrm>
            <a:off x="4119971" y="587057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a:t>
            </a:r>
          </a:p>
        </p:txBody>
      </p:sp>
      <p:sp>
        <p:nvSpPr>
          <p:cNvPr id="2" name="TextBox 1"/>
          <p:cNvSpPr txBox="1"/>
          <p:nvPr/>
        </p:nvSpPr>
        <p:spPr>
          <a:xfrm>
            <a:off x="10337800" y="6477000"/>
            <a:ext cx="1942396" cy="369332"/>
          </a:xfrm>
          <a:prstGeom prst="rect">
            <a:avLst/>
          </a:prstGeom>
          <a:noFill/>
        </p:spPr>
        <p:txBody>
          <a:bodyPr wrap="none" rtlCol="0">
            <a:spAutoFit/>
          </a:bodyPr>
          <a:lstStyle/>
          <a:p>
            <a:r>
              <a:rPr lang="en-US" dirty="0">
                <a:solidFill>
                  <a:srgbClr val="FF0000"/>
                </a:solidFill>
                <a:latin typeface="Calibri"/>
                <a:cs typeface="Calibri"/>
              </a:rPr>
              <a:t>[Demo: L13D1,2,3]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7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7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7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7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7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7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27" grpId="0"/>
      <p:bldP spid="30730" grpId="0"/>
      <p:bldP spid="30731" grpId="0"/>
      <p:bldP spid="30734" grpId="0"/>
      <p:bldP spid="30739" grpId="0" animBg="1"/>
      <p:bldP spid="30740" grpId="0"/>
      <p:bldP spid="30741" grpId="0"/>
      <p:bldP spid="30742" grpId="0"/>
      <p:bldP spid="30743" grpId="0"/>
      <p:bldP spid="30745" grpId="0"/>
      <p:bldP spid="30748" grpId="0"/>
      <p:bldP spid="30749" grpId="0"/>
      <p:bldP spid="30750" grpId="0" animBg="1"/>
      <p:bldP spid="307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Ghostbusters Basic Dynamics</a:t>
            </a:r>
          </a:p>
        </p:txBody>
      </p:sp>
    </p:spTree>
    <p:extLst>
      <p:ext uri="{BB962C8B-B14F-4D97-AF65-F5344CB8AC3E}">
        <p14:creationId xmlns:p14="http://schemas.microsoft.com/office/powerpoint/2010/main" val="389053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Ghostbusters Circular Dynamics</a:t>
            </a:r>
          </a:p>
        </p:txBody>
      </p:sp>
    </p:spTree>
    <p:extLst>
      <p:ext uri="{BB962C8B-B14F-4D97-AF65-F5344CB8AC3E}">
        <p14:creationId xmlns:p14="http://schemas.microsoft.com/office/powerpoint/2010/main" val="2460473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Ghostbusters Whirlpool Dynamics</a:t>
            </a:r>
          </a:p>
        </p:txBody>
      </p:sp>
    </p:spTree>
    <p:extLst>
      <p:ext uri="{BB962C8B-B14F-4D97-AF65-F5344CB8AC3E}">
        <p14:creationId xmlns:p14="http://schemas.microsoft.com/office/powerpoint/2010/main" val="2042950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867400" y="1600201"/>
            <a:ext cx="6019800" cy="2514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en-US" sz="2800" dirty="0">
                <a:ea typeface="ＭＳ Ｐゴシック" pitchFamily="34" charset="-128"/>
              </a:rPr>
              <a:t>Stationary distribution:</a:t>
            </a:r>
          </a:p>
          <a:p>
            <a:pPr lvl="1">
              <a:lnSpc>
                <a:spcPct val="90000"/>
              </a:lnSpc>
            </a:pPr>
            <a:r>
              <a:rPr lang="en-US" sz="2400" dirty="0">
                <a:ea typeface="ＭＳ Ｐゴシック" pitchFamily="34" charset="-128"/>
              </a:rPr>
              <a:t>The distribution we end up with is called the </a:t>
            </a:r>
            <a:r>
              <a:rPr lang="en-US" sz="2400" dirty="0">
                <a:solidFill>
                  <a:srgbClr val="CC0000"/>
                </a:solidFill>
                <a:ea typeface="ＭＳ Ｐゴシック" pitchFamily="34" charset="-128"/>
              </a:rPr>
              <a:t>stationary distribution </a:t>
            </a:r>
            <a:r>
              <a:rPr lang="en-US" sz="2400" dirty="0">
                <a:solidFill>
                  <a:srgbClr val="CC0000"/>
                </a:solidFill>
              </a:rPr>
              <a:t>  </a:t>
            </a:r>
            <a:r>
              <a:rPr lang="en-US" sz="2400" baseline="-25000" dirty="0">
                <a:solidFill>
                  <a:srgbClr val="CC0000"/>
                </a:solidFill>
                <a:latin typeface="cmsy10" pitchFamily="34" charset="0"/>
                <a:ea typeface="ＭＳ Ｐゴシック" pitchFamily="34" charset="-128"/>
              </a:rPr>
              <a:t>        </a:t>
            </a:r>
            <a:r>
              <a:rPr lang="en-US" sz="2400" dirty="0">
                <a:ea typeface="ＭＳ Ｐゴシック" pitchFamily="34" charset="-128"/>
              </a:rPr>
              <a:t>of the chain</a:t>
            </a:r>
          </a:p>
          <a:p>
            <a:pPr lvl="1">
              <a:lnSpc>
                <a:spcPct val="90000"/>
              </a:lnSpc>
            </a:pPr>
            <a:r>
              <a:rPr lang="en-US" sz="2400" dirty="0">
                <a:ea typeface="ＭＳ Ｐゴシック" pitchFamily="34" charset="-128"/>
              </a:rPr>
              <a:t>It satisfies</a:t>
            </a:r>
          </a:p>
          <a:p>
            <a:pPr lvl="3">
              <a:lnSpc>
                <a:spcPct val="90000"/>
              </a:lnSpc>
            </a:pPr>
            <a:endParaRPr lang="en-US" sz="1600" dirty="0">
              <a:ea typeface="ＭＳ Ｐゴシック" pitchFamily="34" charset="-128"/>
            </a:endParaRPr>
          </a:p>
          <a:p>
            <a:pPr>
              <a:lnSpc>
                <a:spcPct val="90000"/>
              </a:lnSpc>
            </a:pPr>
            <a:endParaRPr lang="en-US" sz="2800" dirty="0">
              <a:ea typeface="ＭＳ Ｐゴシック" pitchFamily="34" charset="-128"/>
            </a:endParaRPr>
          </a:p>
          <a:p>
            <a:pPr>
              <a:lnSpc>
                <a:spcPct val="90000"/>
              </a:lnSpc>
            </a:pPr>
            <a:endParaRPr lang="en-US" sz="28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92" y="4051096"/>
            <a:ext cx="10971607" cy="2806902"/>
          </a:xfrm>
          <a:prstGeom prst="rect">
            <a:avLst/>
          </a:prstGeom>
        </p:spPr>
      </p:pic>
      <p:sp>
        <p:nvSpPr>
          <p:cNvPr id="31745" name="Rectangle 2"/>
          <p:cNvSpPr>
            <a:spLocks noGrp="1" noChangeArrowheads="1"/>
          </p:cNvSpPr>
          <p:nvPr>
            <p:ph type="title"/>
          </p:nvPr>
        </p:nvSpPr>
        <p:spPr/>
        <p:txBody>
          <a:bodyPr/>
          <a:lstStyle/>
          <a:p>
            <a:r>
              <a:rPr lang="en-US">
                <a:ea typeface="ＭＳ Ｐゴシック" pitchFamily="34" charset="-128"/>
              </a:rPr>
              <a:t>Stationary Distributions</a:t>
            </a:r>
          </a:p>
        </p:txBody>
      </p:sp>
      <p:sp>
        <p:nvSpPr>
          <p:cNvPr id="31746" name="Rectangle 3"/>
          <p:cNvSpPr>
            <a:spLocks noGrp="1" noChangeArrowheads="1"/>
          </p:cNvSpPr>
          <p:nvPr>
            <p:ph idx="1"/>
          </p:nvPr>
        </p:nvSpPr>
        <p:spPr>
          <a:xfrm>
            <a:off x="228600" y="1600201"/>
            <a:ext cx="5715000" cy="2362200"/>
          </a:xfrm>
        </p:spPr>
        <p:txBody>
          <a:bodyPr/>
          <a:lstStyle/>
          <a:p>
            <a:pPr>
              <a:lnSpc>
                <a:spcPct val="90000"/>
              </a:lnSpc>
            </a:pPr>
            <a:r>
              <a:rPr lang="en-US" sz="2800" dirty="0">
                <a:ea typeface="ＭＳ Ｐゴシック" pitchFamily="34" charset="-128"/>
              </a:rPr>
              <a:t>For most chains:</a:t>
            </a:r>
          </a:p>
          <a:p>
            <a:pPr lvl="1">
              <a:lnSpc>
                <a:spcPct val="90000"/>
              </a:lnSpc>
            </a:pPr>
            <a:r>
              <a:rPr lang="en-US" sz="2400" dirty="0">
                <a:ea typeface="ＭＳ Ｐゴシック" pitchFamily="34" charset="-128"/>
              </a:rPr>
              <a:t>Influence of the initial distribution gets less and less over time.</a:t>
            </a:r>
          </a:p>
          <a:p>
            <a:pPr lvl="1">
              <a:lnSpc>
                <a:spcPct val="90000"/>
              </a:lnSpc>
            </a:pPr>
            <a:r>
              <a:rPr lang="en-US" sz="2400" dirty="0">
                <a:ea typeface="ＭＳ Ｐゴシック" pitchFamily="34" charset="-128"/>
              </a:rPr>
              <a:t>The distribution we end up in is independent of the initial distribution</a:t>
            </a:r>
          </a:p>
          <a:p>
            <a:pPr lvl="3">
              <a:lnSpc>
                <a:spcPct val="90000"/>
              </a:lnSpc>
            </a:pPr>
            <a:endParaRPr lang="en-US" sz="1600" dirty="0">
              <a:ea typeface="ＭＳ Ｐゴシック" pitchFamily="34" charset="-128"/>
            </a:endParaRPr>
          </a:p>
          <a:p>
            <a:pPr>
              <a:lnSpc>
                <a:spcPct val="90000"/>
              </a:lnSpc>
            </a:pPr>
            <a:endParaRPr lang="en-US" sz="2800" dirty="0">
              <a:ea typeface="ＭＳ Ｐゴシック" pitchFamily="34" charset="-128"/>
            </a:endParaRPr>
          </a:p>
          <a:p>
            <a:pPr>
              <a:lnSpc>
                <a:spcPct val="90000"/>
              </a:lnSpc>
            </a:pPr>
            <a:endParaRPr lang="en-US" sz="28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657600"/>
            <a:ext cx="5019304" cy="6096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00" y="2476500"/>
            <a:ext cx="451669" cy="2857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ea typeface="ＭＳ Ｐゴシック" pitchFamily="34" charset="-128"/>
              </a:rPr>
              <a:t>Example: Stationary Distributions</a:t>
            </a:r>
          </a:p>
        </p:txBody>
      </p:sp>
      <p:sp>
        <p:nvSpPr>
          <p:cNvPr id="29698" name="Rectangle 3"/>
          <p:cNvSpPr>
            <a:spLocks noGrp="1" noChangeArrowheads="1"/>
          </p:cNvSpPr>
          <p:nvPr>
            <p:ph idx="1"/>
          </p:nvPr>
        </p:nvSpPr>
        <p:spPr>
          <a:xfrm>
            <a:off x="457200" y="1371600"/>
            <a:ext cx="8458200" cy="4754563"/>
          </a:xfrm>
        </p:spPr>
        <p:txBody>
          <a:bodyPr/>
          <a:lstStyle/>
          <a:p>
            <a:r>
              <a:rPr lang="en-US" sz="2800" dirty="0">
                <a:ea typeface="ＭＳ Ｐゴシック" pitchFamily="34" charset="-128"/>
              </a:rPr>
              <a:t>Question: What’</a:t>
            </a:r>
            <a:r>
              <a:rPr lang="en-US" altLang="ja-JP" sz="2800" dirty="0">
                <a:ea typeface="ＭＳ Ｐゴシック" pitchFamily="34" charset="-128"/>
              </a:rPr>
              <a:t>s P(X) at time t = infinity?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9031" y="1143000"/>
            <a:ext cx="3982967" cy="2438399"/>
          </a:xfrm>
          <a:prstGeom prst="rect">
            <a:avLst/>
          </a:prstGeom>
        </p:spPr>
      </p:pic>
      <p:sp>
        <p:nvSpPr>
          <p:cNvPr id="29" name="Oval 4"/>
          <p:cNvSpPr>
            <a:spLocks noChangeArrowheads="1"/>
          </p:cNvSpPr>
          <p:nvPr/>
        </p:nvSpPr>
        <p:spPr bwMode="auto">
          <a:xfrm>
            <a:off x="5562600" y="2057400"/>
            <a:ext cx="533400" cy="533400"/>
          </a:xfrm>
          <a:prstGeom prst="ellipse">
            <a:avLst/>
          </a:prstGeom>
          <a:solidFill>
            <a:schemeClr val="bg1"/>
          </a:solidFill>
          <a:ln w="28575">
            <a:solidFill>
              <a:schemeClr val="bg1"/>
            </a:solidFill>
            <a:round/>
            <a:headEnd/>
            <a:tailEnd/>
          </a:ln>
        </p:spPr>
        <p:txBody>
          <a:bodyPr wrap="none" anchor="ctr"/>
          <a:lstStyle/>
          <a:p>
            <a:pPr algn="ctr"/>
            <a:endParaRPr lang="en-US" sz="2400" baseline="-25000">
              <a:latin typeface="Times New Roman" pitchFamily="18" charset="0"/>
              <a:cs typeface="Times New Roman" pitchFamily="18" charset="0"/>
            </a:endParaRPr>
          </a:p>
        </p:txBody>
      </p:sp>
      <p:sp>
        <p:nvSpPr>
          <p:cNvPr id="30" name="Oval 5"/>
          <p:cNvSpPr>
            <a:spLocks noChangeArrowheads="1"/>
          </p:cNvSpPr>
          <p:nvPr/>
        </p:nvSpPr>
        <p:spPr bwMode="auto">
          <a:xfrm>
            <a:off x="2362200" y="2057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2</a:t>
            </a:r>
          </a:p>
        </p:txBody>
      </p:sp>
      <p:cxnSp>
        <p:nvCxnSpPr>
          <p:cNvPr id="31" name="AutoShape 6"/>
          <p:cNvCxnSpPr>
            <a:cxnSpLocks noChangeShapeType="1"/>
            <a:stCxn id="32" idx="6"/>
            <a:endCxn id="30" idx="2"/>
          </p:cNvCxnSpPr>
          <p:nvPr/>
        </p:nvCxnSpPr>
        <p:spPr bwMode="auto">
          <a:xfrm>
            <a:off x="1995488" y="2324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2" name="Oval 7"/>
          <p:cNvSpPr>
            <a:spLocks noChangeArrowheads="1"/>
          </p:cNvSpPr>
          <p:nvPr/>
        </p:nvSpPr>
        <p:spPr bwMode="auto">
          <a:xfrm>
            <a:off x="1447800" y="2057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1</a:t>
            </a:r>
          </a:p>
        </p:txBody>
      </p:sp>
      <p:sp>
        <p:nvSpPr>
          <p:cNvPr id="33" name="Oval 8"/>
          <p:cNvSpPr>
            <a:spLocks noChangeArrowheads="1"/>
          </p:cNvSpPr>
          <p:nvPr/>
        </p:nvSpPr>
        <p:spPr bwMode="auto">
          <a:xfrm>
            <a:off x="3276600" y="2057400"/>
            <a:ext cx="533400" cy="533400"/>
          </a:xfrm>
          <a:prstGeom prst="ellipse">
            <a:avLst/>
          </a:prstGeom>
          <a:no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3</a:t>
            </a:r>
          </a:p>
        </p:txBody>
      </p:sp>
      <p:cxnSp>
        <p:nvCxnSpPr>
          <p:cNvPr id="34" name="AutoShape 9"/>
          <p:cNvCxnSpPr>
            <a:cxnSpLocks noChangeShapeType="1"/>
            <a:stCxn id="33" idx="6"/>
            <a:endCxn id="36" idx="2"/>
          </p:cNvCxnSpPr>
          <p:nvPr/>
        </p:nvCxnSpPr>
        <p:spPr bwMode="auto">
          <a:xfrm>
            <a:off x="3824288" y="2324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5" name="AutoShape 10"/>
          <p:cNvCxnSpPr>
            <a:cxnSpLocks noChangeShapeType="1"/>
            <a:stCxn id="30" idx="6"/>
            <a:endCxn id="33" idx="2"/>
          </p:cNvCxnSpPr>
          <p:nvPr/>
        </p:nvCxnSpPr>
        <p:spPr bwMode="auto">
          <a:xfrm>
            <a:off x="2909888" y="2324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 name="Oval 11"/>
          <p:cNvSpPr>
            <a:spLocks noChangeArrowheads="1"/>
          </p:cNvSpPr>
          <p:nvPr/>
        </p:nvSpPr>
        <p:spPr bwMode="auto">
          <a:xfrm>
            <a:off x="4191000" y="2057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4</a:t>
            </a:r>
          </a:p>
        </p:txBody>
      </p:sp>
      <p:cxnSp>
        <p:nvCxnSpPr>
          <p:cNvPr id="37" name="AutoShape 12"/>
          <p:cNvCxnSpPr>
            <a:cxnSpLocks noChangeShapeType="1"/>
            <a:stCxn id="36" idx="6"/>
            <a:endCxn id="29" idx="2"/>
          </p:cNvCxnSpPr>
          <p:nvPr/>
        </p:nvCxnSpPr>
        <p:spPr bwMode="auto">
          <a:xfrm>
            <a:off x="4738688" y="2324100"/>
            <a:ext cx="8096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graphicFrame>
        <p:nvGraphicFramePr>
          <p:cNvPr id="18" name="Table 17"/>
          <p:cNvGraphicFramePr>
            <a:graphicFrameLocks noGrp="1"/>
          </p:cNvGraphicFramePr>
          <p:nvPr>
            <p:extLst/>
          </p:nvPr>
        </p:nvGraphicFramePr>
        <p:xfrm>
          <a:off x="9448800" y="3962400"/>
          <a:ext cx="2220913" cy="1844675"/>
        </p:xfrm>
        <a:graphic>
          <a:graphicData uri="http://schemas.openxmlformats.org/drawingml/2006/table">
            <a:tbl>
              <a:tblPr firstRow="1" bandRow="1">
                <a:tableStyleId>{10A1B5D5-9B99-4C35-A422-299274C87663}</a:tableStyleId>
              </a:tblPr>
              <a:tblGrid>
                <a:gridCol w="563878">
                  <a:extLst>
                    <a:ext uri="{9D8B030D-6E8A-4147-A177-3AD203B41FA5}">
                      <a16:colId xmlns:a16="http://schemas.microsoft.com/office/drawing/2014/main" val="20000"/>
                    </a:ext>
                  </a:extLst>
                </a:gridCol>
                <a:gridCol w="563878">
                  <a:extLst>
                    <a:ext uri="{9D8B030D-6E8A-4147-A177-3AD203B41FA5}">
                      <a16:colId xmlns:a16="http://schemas.microsoft.com/office/drawing/2014/main" val="20001"/>
                    </a:ext>
                  </a:extLst>
                </a:gridCol>
                <a:gridCol w="1093157">
                  <a:extLst>
                    <a:ext uri="{9D8B030D-6E8A-4147-A177-3AD203B41FA5}">
                      <a16:colId xmlns:a16="http://schemas.microsoft.com/office/drawing/2014/main" val="20002"/>
                    </a:ext>
                  </a:extLst>
                </a:gridCol>
              </a:tblGrid>
              <a:tr h="381131">
                <a:tc>
                  <a:txBody>
                    <a:bodyPr/>
                    <a:lstStyle/>
                    <a:p>
                      <a:pPr algn="ct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1" i="0" u="none" baseline="0" dirty="0" err="1">
                          <a:solidFill>
                            <a:schemeClr val="tx1"/>
                          </a:solidFill>
                          <a:latin typeface="Calibri"/>
                          <a:cs typeface="Calibri"/>
                        </a:rPr>
                        <a:t>X</a:t>
                      </a:r>
                      <a:r>
                        <a:rPr lang="en-US" sz="1800" b="1" i="0" u="none" baseline="-25000" dirty="0" err="1">
                          <a:solidFill>
                            <a:schemeClr val="tx1"/>
                          </a:solidFill>
                          <a:latin typeface="Calibri"/>
                          <a:cs typeface="Calibri"/>
                        </a:rPr>
                        <a:t>t</a:t>
                      </a:r>
                      <a:endParaRPr lang="en-US" sz="1800" b="1" i="0" u="none" baseline="-25000"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dirty="0">
                          <a:solidFill>
                            <a:schemeClr val="tx1"/>
                          </a:solidFill>
                          <a:latin typeface="Calibri"/>
                          <a:cs typeface="Calibri"/>
                        </a:rPr>
                        <a:t>|</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sun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1800"/>
            <a:ext cx="7016259" cy="6858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962400"/>
            <a:ext cx="4800600" cy="702338"/>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876800"/>
            <a:ext cx="2971800" cy="695202"/>
          </a:xfrm>
          <a:prstGeom prst="rect">
            <a:avLst/>
          </a:prstGeom>
        </p:spPr>
      </p:pic>
      <p:pic>
        <p:nvPicPr>
          <p:cNvPr id="9" name="Picture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6019800"/>
            <a:ext cx="3270417" cy="304800"/>
          </a:xfrm>
          <a:prstGeom prst="rect">
            <a:avLst/>
          </a:prstGeom>
        </p:spPr>
      </p:pic>
      <p:pic>
        <p:nvPicPr>
          <p:cNvPr id="11" name="Picture 1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8250" y="5486400"/>
            <a:ext cx="2216150" cy="803465"/>
          </a:xfrm>
          <a:prstGeom prst="rect">
            <a:avLst/>
          </a:prstGeom>
        </p:spPr>
      </p:pic>
      <p:sp>
        <p:nvSpPr>
          <p:cNvPr id="12" name="Right Arrow 11"/>
          <p:cNvSpPr/>
          <p:nvPr/>
        </p:nvSpPr>
        <p:spPr>
          <a:xfrm>
            <a:off x="5041392" y="5638800"/>
            <a:ext cx="978408" cy="484632"/>
          </a:xfrm>
          <a:prstGeom prst="rightArrow">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04800" y="5867400"/>
            <a:ext cx="798416" cy="461665"/>
          </a:xfrm>
          <a:prstGeom prst="rect">
            <a:avLst/>
          </a:prstGeom>
          <a:noFill/>
        </p:spPr>
        <p:txBody>
          <a:bodyPr wrap="none" rtlCol="0">
            <a:spAutoFit/>
          </a:bodyPr>
          <a:lstStyle/>
          <a:p>
            <a:r>
              <a:rPr lang="en-US" sz="2400" dirty="0">
                <a:latin typeface="Calibri"/>
                <a:cs typeface="Calibri"/>
              </a:rPr>
              <a:t>Also:</a:t>
            </a:r>
          </a:p>
        </p:txBody>
      </p:sp>
    </p:spTree>
    <p:extLst>
      <p:ext uri="{BB962C8B-B14F-4D97-AF65-F5344CB8AC3E}">
        <p14:creationId xmlns:p14="http://schemas.microsoft.com/office/powerpoint/2010/main" val="506273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0"/>
            <a:ext cx="12192000" cy="1143000"/>
          </a:xfrm>
        </p:spPr>
        <p:txBody>
          <a:bodyPr/>
          <a:lstStyle/>
          <a:p>
            <a:r>
              <a:rPr lang="en-US" sz="4000" dirty="0">
                <a:ea typeface="ＭＳ Ｐゴシック" pitchFamily="34" charset="-128"/>
              </a:rPr>
              <a:t>Application of Stationary Distribution: Web Link Analysis</a:t>
            </a:r>
          </a:p>
        </p:txBody>
      </p:sp>
      <p:sp>
        <p:nvSpPr>
          <p:cNvPr id="32770" name="Rectangle 3"/>
          <p:cNvSpPr>
            <a:spLocks noGrp="1" noChangeArrowheads="1"/>
          </p:cNvSpPr>
          <p:nvPr>
            <p:ph idx="1"/>
          </p:nvPr>
        </p:nvSpPr>
        <p:spPr>
          <a:xfrm>
            <a:off x="228600" y="1371600"/>
            <a:ext cx="7239000" cy="4525963"/>
          </a:xfrm>
        </p:spPr>
        <p:txBody>
          <a:bodyPr/>
          <a:lstStyle/>
          <a:p>
            <a:pPr>
              <a:lnSpc>
                <a:spcPct val="80000"/>
              </a:lnSpc>
            </a:pPr>
            <a:r>
              <a:rPr lang="en-US" sz="2400" dirty="0">
                <a:ea typeface="ＭＳ Ｐゴシック" pitchFamily="34" charset="-128"/>
              </a:rPr>
              <a:t>PageRank over a web graph</a:t>
            </a:r>
          </a:p>
          <a:p>
            <a:pPr lvl="1">
              <a:lnSpc>
                <a:spcPct val="80000"/>
              </a:lnSpc>
            </a:pPr>
            <a:r>
              <a:rPr lang="en-US" sz="2000" dirty="0">
                <a:ea typeface="ＭＳ Ｐゴシック" pitchFamily="34" charset="-128"/>
              </a:rPr>
              <a:t>Each web page is a state</a:t>
            </a:r>
          </a:p>
          <a:p>
            <a:pPr lvl="5">
              <a:lnSpc>
                <a:spcPct val="80000"/>
              </a:lnSpc>
            </a:pPr>
            <a:endParaRPr lang="en-US" sz="500" dirty="0">
              <a:ea typeface="ＭＳ Ｐゴシック" pitchFamily="34" charset="-128"/>
            </a:endParaRPr>
          </a:p>
          <a:p>
            <a:pPr lvl="1">
              <a:lnSpc>
                <a:spcPct val="80000"/>
              </a:lnSpc>
            </a:pPr>
            <a:r>
              <a:rPr lang="en-US" sz="2000" dirty="0">
                <a:ea typeface="ＭＳ Ｐゴシック" pitchFamily="34" charset="-128"/>
              </a:rPr>
              <a:t>Initial distribution: uniform over pages</a:t>
            </a:r>
          </a:p>
          <a:p>
            <a:pPr lvl="6">
              <a:lnSpc>
                <a:spcPct val="80000"/>
              </a:lnSpc>
            </a:pPr>
            <a:endParaRPr lang="en-US" sz="500" dirty="0">
              <a:ea typeface="ＭＳ Ｐゴシック" pitchFamily="34" charset="-128"/>
            </a:endParaRPr>
          </a:p>
          <a:p>
            <a:pPr lvl="1">
              <a:lnSpc>
                <a:spcPct val="80000"/>
              </a:lnSpc>
            </a:pPr>
            <a:r>
              <a:rPr lang="en-US" sz="2000" dirty="0">
                <a:ea typeface="ＭＳ Ｐゴシック" pitchFamily="34" charset="-128"/>
              </a:rPr>
              <a:t>Transitions:</a:t>
            </a:r>
          </a:p>
          <a:p>
            <a:pPr lvl="5">
              <a:lnSpc>
                <a:spcPct val="80000"/>
              </a:lnSpc>
            </a:pPr>
            <a:endParaRPr lang="en-US" sz="500" dirty="0">
              <a:ea typeface="ＭＳ Ｐゴシック" pitchFamily="34" charset="-128"/>
            </a:endParaRPr>
          </a:p>
          <a:p>
            <a:pPr lvl="2">
              <a:lnSpc>
                <a:spcPct val="80000"/>
              </a:lnSpc>
            </a:pPr>
            <a:r>
              <a:rPr lang="en-US" sz="1800" dirty="0">
                <a:ea typeface="ＭＳ Ｐゴシック" pitchFamily="34" charset="-128"/>
              </a:rPr>
              <a:t>With prob. c, uniform jump to a</a:t>
            </a:r>
          </a:p>
          <a:p>
            <a:pPr lvl="2">
              <a:lnSpc>
                <a:spcPct val="80000"/>
              </a:lnSpc>
              <a:buFont typeface="Wingdings" pitchFamily="2" charset="2"/>
              <a:buNone/>
            </a:pPr>
            <a:r>
              <a:rPr lang="en-US" sz="1800" dirty="0">
                <a:ea typeface="ＭＳ Ｐゴシック" pitchFamily="34" charset="-128"/>
              </a:rPr>
              <a:t>	random page (dotted lines, not all shown)</a:t>
            </a:r>
          </a:p>
          <a:p>
            <a:pPr lvl="2">
              <a:lnSpc>
                <a:spcPct val="80000"/>
              </a:lnSpc>
            </a:pPr>
            <a:r>
              <a:rPr lang="en-US" sz="1800" dirty="0">
                <a:ea typeface="ＭＳ Ｐゴシック" pitchFamily="34" charset="-128"/>
              </a:rPr>
              <a:t>With prob. 1-c, follow a random</a:t>
            </a:r>
          </a:p>
          <a:p>
            <a:pPr lvl="2">
              <a:lnSpc>
                <a:spcPct val="80000"/>
              </a:lnSpc>
              <a:buFont typeface="Wingdings" pitchFamily="2" charset="2"/>
              <a:buNone/>
            </a:pPr>
            <a:r>
              <a:rPr lang="en-US" sz="1800" dirty="0">
                <a:ea typeface="ＭＳ Ｐゴシック" pitchFamily="34" charset="-128"/>
              </a:rPr>
              <a:t>	</a:t>
            </a:r>
            <a:r>
              <a:rPr lang="en-US" sz="1800" dirty="0" err="1">
                <a:ea typeface="ＭＳ Ｐゴシック" pitchFamily="34" charset="-128"/>
              </a:rPr>
              <a:t>outlink</a:t>
            </a:r>
            <a:r>
              <a:rPr lang="en-US" sz="1800" dirty="0">
                <a:ea typeface="ＭＳ Ｐゴシック" pitchFamily="34" charset="-128"/>
              </a:rPr>
              <a:t> (solid lines)</a:t>
            </a:r>
          </a:p>
          <a:p>
            <a:pPr lvl="3">
              <a:lnSpc>
                <a:spcPct val="80000"/>
              </a:lnSpc>
            </a:pPr>
            <a:endParaRPr lang="en-US" sz="1200" dirty="0">
              <a:ea typeface="ＭＳ Ｐゴシック" pitchFamily="34" charset="-128"/>
            </a:endParaRPr>
          </a:p>
          <a:p>
            <a:pPr>
              <a:lnSpc>
                <a:spcPct val="80000"/>
              </a:lnSpc>
            </a:pPr>
            <a:r>
              <a:rPr lang="en-US" sz="2400" dirty="0">
                <a:ea typeface="ＭＳ Ｐゴシック" pitchFamily="34" charset="-128"/>
              </a:rPr>
              <a:t>Stationary distribution</a:t>
            </a:r>
          </a:p>
          <a:p>
            <a:pPr lvl="1">
              <a:lnSpc>
                <a:spcPct val="80000"/>
              </a:lnSpc>
            </a:pPr>
            <a:r>
              <a:rPr lang="en-US" sz="2000" dirty="0">
                <a:ea typeface="ＭＳ Ｐゴシック" pitchFamily="34" charset="-128"/>
              </a:rPr>
              <a:t>Will spend more time on highly reachable pages</a:t>
            </a:r>
          </a:p>
          <a:p>
            <a:pPr lvl="1">
              <a:lnSpc>
                <a:spcPct val="80000"/>
              </a:lnSpc>
            </a:pPr>
            <a:r>
              <a:rPr lang="en-US" sz="2000" dirty="0">
                <a:ea typeface="ＭＳ Ｐゴシック" pitchFamily="34" charset="-128"/>
              </a:rPr>
              <a:t>E.g. many ways to get to the Acrobat Reader download page</a:t>
            </a:r>
          </a:p>
          <a:p>
            <a:pPr lvl="1">
              <a:lnSpc>
                <a:spcPct val="80000"/>
              </a:lnSpc>
            </a:pPr>
            <a:r>
              <a:rPr lang="en-US" sz="2000" dirty="0">
                <a:ea typeface="ＭＳ Ｐゴシック" pitchFamily="34" charset="-128"/>
              </a:rPr>
              <a:t>Somewhat robust to link spam</a:t>
            </a:r>
          </a:p>
          <a:p>
            <a:pPr lvl="1">
              <a:lnSpc>
                <a:spcPct val="80000"/>
              </a:lnSpc>
            </a:pPr>
            <a:r>
              <a:rPr lang="en-US" sz="2000" dirty="0">
                <a:ea typeface="ＭＳ Ｐゴシック" pitchFamily="34" charset="-128"/>
              </a:rPr>
              <a:t>Google 1.0 returned the set of pages containing all your keywords in decreasing rank, now all search engines use link analysis along with many other factors (rank actually getting less important over time)</a:t>
            </a:r>
          </a:p>
        </p:txBody>
      </p:sp>
      <p:sp>
        <p:nvSpPr>
          <p:cNvPr id="32771" name="Oval 4"/>
          <p:cNvSpPr>
            <a:spLocks noChangeArrowheads="1"/>
          </p:cNvSpPr>
          <p:nvPr/>
        </p:nvSpPr>
        <p:spPr bwMode="auto">
          <a:xfrm>
            <a:off x="8339137" y="24241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2" name="Oval 5"/>
          <p:cNvSpPr>
            <a:spLocks noChangeArrowheads="1"/>
          </p:cNvSpPr>
          <p:nvPr/>
        </p:nvSpPr>
        <p:spPr bwMode="auto">
          <a:xfrm>
            <a:off x="9405937" y="23479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3" name="Oval 6"/>
          <p:cNvSpPr>
            <a:spLocks noChangeArrowheads="1"/>
          </p:cNvSpPr>
          <p:nvPr/>
        </p:nvSpPr>
        <p:spPr bwMode="auto">
          <a:xfrm>
            <a:off x="9024937" y="35671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4" name="Oval 7"/>
          <p:cNvSpPr>
            <a:spLocks noChangeArrowheads="1"/>
          </p:cNvSpPr>
          <p:nvPr/>
        </p:nvSpPr>
        <p:spPr bwMode="auto">
          <a:xfrm>
            <a:off x="9786937" y="30337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5" name="Oval 8"/>
          <p:cNvSpPr>
            <a:spLocks noChangeArrowheads="1"/>
          </p:cNvSpPr>
          <p:nvPr/>
        </p:nvSpPr>
        <p:spPr bwMode="auto">
          <a:xfrm>
            <a:off x="8262937" y="31861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cxnSp>
        <p:nvCxnSpPr>
          <p:cNvPr id="32776" name="AutoShape 9"/>
          <p:cNvCxnSpPr>
            <a:cxnSpLocks noChangeShapeType="1"/>
            <a:stCxn id="32771" idx="6"/>
            <a:endCxn id="32772" idx="2"/>
          </p:cNvCxnSpPr>
          <p:nvPr/>
        </p:nvCxnSpPr>
        <p:spPr bwMode="auto">
          <a:xfrm flipV="1">
            <a:off x="8582025" y="2462212"/>
            <a:ext cx="809625" cy="76200"/>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32777" name="AutoShape 10"/>
          <p:cNvCxnSpPr>
            <a:cxnSpLocks noChangeShapeType="1"/>
            <a:stCxn id="32774" idx="0"/>
            <a:endCxn id="32772" idx="5"/>
          </p:cNvCxnSpPr>
          <p:nvPr/>
        </p:nvCxnSpPr>
        <p:spPr bwMode="auto">
          <a:xfrm flipH="1" flipV="1">
            <a:off x="9601200" y="2557462"/>
            <a:ext cx="300037" cy="461963"/>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32778" name="AutoShape 11"/>
          <p:cNvCxnSpPr>
            <a:cxnSpLocks noChangeShapeType="1"/>
            <a:stCxn id="32771" idx="5"/>
            <a:endCxn id="32773" idx="1"/>
          </p:cNvCxnSpPr>
          <p:nvPr/>
        </p:nvCxnSpPr>
        <p:spPr bwMode="auto">
          <a:xfrm>
            <a:off x="8534400" y="2633662"/>
            <a:ext cx="523875" cy="952500"/>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32779" name="AutoShape 12"/>
          <p:cNvCxnSpPr>
            <a:cxnSpLocks noChangeShapeType="1"/>
            <a:stCxn id="32773" idx="7"/>
            <a:endCxn id="32772" idx="4"/>
          </p:cNvCxnSpPr>
          <p:nvPr/>
        </p:nvCxnSpPr>
        <p:spPr bwMode="auto">
          <a:xfrm flipV="1">
            <a:off x="9220200" y="2590800"/>
            <a:ext cx="300037" cy="995362"/>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32780" name="AutoShape 13"/>
          <p:cNvCxnSpPr>
            <a:cxnSpLocks noChangeShapeType="1"/>
            <a:stCxn id="32772" idx="1"/>
            <a:endCxn id="32771" idx="7"/>
          </p:cNvCxnSpPr>
          <p:nvPr/>
        </p:nvCxnSpPr>
        <p:spPr bwMode="auto">
          <a:xfrm rot="-5400000" flipH="1" flipV="1">
            <a:off x="8948738" y="1952624"/>
            <a:ext cx="76200" cy="904875"/>
          </a:xfrm>
          <a:prstGeom prst="curvedConnector3">
            <a:avLst>
              <a:gd name="adj1" fmla="val -325000"/>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32781" name="AutoShape 14"/>
          <p:cNvCxnSpPr>
            <a:cxnSpLocks noChangeShapeType="1"/>
            <a:stCxn id="32772" idx="6"/>
            <a:endCxn id="32774" idx="6"/>
          </p:cNvCxnSpPr>
          <p:nvPr/>
        </p:nvCxnSpPr>
        <p:spPr bwMode="auto">
          <a:xfrm>
            <a:off x="9648825" y="2462212"/>
            <a:ext cx="381000" cy="685800"/>
          </a:xfrm>
          <a:prstGeom prst="curvedConnector3">
            <a:avLst>
              <a:gd name="adj1" fmla="val 156250"/>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32782" name="AutoShape 15"/>
          <p:cNvCxnSpPr>
            <a:cxnSpLocks noChangeShapeType="1"/>
            <a:stCxn id="32772" idx="0"/>
            <a:endCxn id="32775" idx="2"/>
          </p:cNvCxnSpPr>
          <p:nvPr/>
        </p:nvCxnSpPr>
        <p:spPr bwMode="auto">
          <a:xfrm rot="-5400000" flipH="1" flipV="1">
            <a:off x="8401050" y="2181225"/>
            <a:ext cx="966787" cy="1271587"/>
          </a:xfrm>
          <a:prstGeom prst="curvedConnector4">
            <a:avLst>
              <a:gd name="adj1" fmla="val -43190"/>
              <a:gd name="adj2" fmla="val 116852"/>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32783" name="AutoShape 16"/>
          <p:cNvCxnSpPr>
            <a:cxnSpLocks noChangeShapeType="1"/>
            <a:stCxn id="32772" idx="7"/>
            <a:endCxn id="32773" idx="6"/>
          </p:cNvCxnSpPr>
          <p:nvPr/>
        </p:nvCxnSpPr>
        <p:spPr bwMode="auto">
          <a:xfrm rot="-5400000" flipH="1" flipV="1">
            <a:off x="8777288" y="2857499"/>
            <a:ext cx="1314450" cy="333375"/>
          </a:xfrm>
          <a:prstGeom prst="curvedConnector4">
            <a:avLst>
              <a:gd name="adj1" fmla="val -19083"/>
              <a:gd name="adj2" fmla="val -284764"/>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32784" name="AutoShape 17"/>
          <p:cNvCxnSpPr>
            <a:cxnSpLocks noChangeShapeType="1"/>
            <a:stCxn id="32772" idx="0"/>
            <a:endCxn id="32772" idx="7"/>
          </p:cNvCxnSpPr>
          <p:nvPr/>
        </p:nvCxnSpPr>
        <p:spPr bwMode="auto">
          <a:xfrm rot="5400000" flipV="1">
            <a:off x="9544050" y="2309812"/>
            <a:ext cx="33337" cy="80963"/>
          </a:xfrm>
          <a:prstGeom prst="curvedConnector3">
            <a:avLst>
              <a:gd name="adj1" fmla="val -1980954"/>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284" y="4343400"/>
            <a:ext cx="4788715" cy="2362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0">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0">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0">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0"/>
            <a:ext cx="12192000" cy="1143000"/>
          </a:xfrm>
        </p:spPr>
        <p:txBody>
          <a:bodyPr/>
          <a:lstStyle/>
          <a:p>
            <a:r>
              <a:rPr lang="en-US" sz="4000" dirty="0">
                <a:ea typeface="ＭＳ Ｐゴシック" pitchFamily="34" charset="-128"/>
              </a:rPr>
              <a:t>Application of Stationary Distributions: Gibbs Sampling*</a:t>
            </a:r>
          </a:p>
        </p:txBody>
      </p:sp>
      <p:sp>
        <p:nvSpPr>
          <p:cNvPr id="34818" name="Content Placeholder 2"/>
          <p:cNvSpPr>
            <a:spLocks noGrp="1"/>
          </p:cNvSpPr>
          <p:nvPr>
            <p:ph idx="1"/>
          </p:nvPr>
        </p:nvSpPr>
        <p:spPr>
          <a:xfrm>
            <a:off x="457200" y="1447800"/>
            <a:ext cx="6858000" cy="5029200"/>
          </a:xfrm>
        </p:spPr>
        <p:txBody>
          <a:bodyPr/>
          <a:lstStyle/>
          <a:p>
            <a:r>
              <a:rPr lang="en-US" sz="2400" dirty="0">
                <a:ea typeface="ＭＳ Ｐゴシック" pitchFamily="34" charset="-128"/>
              </a:rPr>
              <a:t>Each joint instantiation over all hidden and query variables is a state: {</a:t>
            </a:r>
            <a:r>
              <a:rPr lang="en-US" sz="2400" dirty="0">
                <a:latin typeface="Calibri"/>
                <a:ea typeface="ＭＳ Ｐゴシック" pitchFamily="34" charset="-128"/>
              </a:rPr>
              <a:t>X</a:t>
            </a:r>
            <a:r>
              <a:rPr lang="en-US" sz="2400" baseline="-25000" dirty="0">
                <a:latin typeface="Calibri"/>
                <a:ea typeface="ＭＳ Ｐゴシック" pitchFamily="34" charset="-128"/>
              </a:rPr>
              <a:t>1</a:t>
            </a:r>
            <a:r>
              <a:rPr lang="en-US" sz="2400" dirty="0">
                <a:ea typeface="ＭＳ Ｐゴシック" pitchFamily="34" charset="-128"/>
              </a:rPr>
              <a:t>, …, </a:t>
            </a:r>
            <a:r>
              <a:rPr lang="en-US" sz="2400" dirty="0" err="1">
                <a:latin typeface="Calibri"/>
                <a:ea typeface="ＭＳ Ｐゴシック" pitchFamily="34" charset="-128"/>
              </a:rPr>
              <a:t>X</a:t>
            </a:r>
            <a:r>
              <a:rPr lang="en-US" sz="2400" baseline="-25000" dirty="0" err="1">
                <a:latin typeface="Calibri"/>
                <a:ea typeface="ＭＳ Ｐゴシック" pitchFamily="34" charset="-128"/>
              </a:rPr>
              <a:t>n</a:t>
            </a:r>
            <a:r>
              <a:rPr lang="en-US" sz="2400" dirty="0">
                <a:ea typeface="ＭＳ Ｐゴシック" pitchFamily="34" charset="-128"/>
              </a:rPr>
              <a:t>} = H U Q</a:t>
            </a:r>
          </a:p>
          <a:p>
            <a:pPr lvl="4"/>
            <a:endParaRPr lang="en-US" sz="1400" dirty="0">
              <a:ea typeface="ＭＳ Ｐゴシック" pitchFamily="34" charset="-128"/>
            </a:endParaRPr>
          </a:p>
          <a:p>
            <a:r>
              <a:rPr lang="en-US" sz="2400" dirty="0">
                <a:ea typeface="ＭＳ Ｐゴシック" pitchFamily="34" charset="-128"/>
              </a:rPr>
              <a:t>Transitions:</a:t>
            </a:r>
          </a:p>
          <a:p>
            <a:pPr lvl="1"/>
            <a:r>
              <a:rPr lang="en-US" sz="2000" dirty="0">
                <a:ea typeface="ＭＳ Ｐゴシック" pitchFamily="34" charset="-128"/>
              </a:rPr>
              <a:t>With probability 1/n resample variable </a:t>
            </a:r>
            <a:r>
              <a:rPr lang="en-US" sz="2000" dirty="0" err="1">
                <a:ea typeface="ＭＳ Ｐゴシック" pitchFamily="34" charset="-128"/>
              </a:rPr>
              <a:t>X</a:t>
            </a:r>
            <a:r>
              <a:rPr lang="en-US" sz="2000" baseline="-25000" dirty="0" err="1">
                <a:ea typeface="ＭＳ Ｐゴシック" pitchFamily="34" charset="-128"/>
              </a:rPr>
              <a:t>j</a:t>
            </a:r>
            <a:r>
              <a:rPr lang="en-US" sz="2000" dirty="0">
                <a:ea typeface="ＭＳ Ｐゴシック" pitchFamily="34" charset="-128"/>
              </a:rPr>
              <a:t> according to 	</a:t>
            </a:r>
          </a:p>
          <a:p>
            <a:pPr lvl="6"/>
            <a:endParaRPr lang="en-US" sz="1200" dirty="0">
              <a:ea typeface="ＭＳ Ｐゴシック" pitchFamily="34" charset="-128"/>
            </a:endParaRPr>
          </a:p>
          <a:p>
            <a:pPr marL="457176" lvl="1" indent="0">
              <a:buNone/>
            </a:pPr>
            <a:r>
              <a:rPr lang="en-US" sz="2000" dirty="0">
                <a:ea typeface="ＭＳ Ｐゴシック" pitchFamily="34" charset="-128"/>
              </a:rPr>
              <a:t>	P(</a:t>
            </a:r>
            <a:r>
              <a:rPr lang="en-US" sz="2000" dirty="0" err="1">
                <a:ea typeface="ＭＳ Ｐゴシック" pitchFamily="34" charset="-128"/>
              </a:rPr>
              <a:t>X</a:t>
            </a:r>
            <a:r>
              <a:rPr lang="en-US" sz="2000" baseline="-25000" dirty="0" err="1">
                <a:ea typeface="ＭＳ Ｐゴシック" pitchFamily="34" charset="-128"/>
              </a:rPr>
              <a:t>j</a:t>
            </a:r>
            <a:r>
              <a:rPr lang="en-US" sz="2000" dirty="0">
                <a:ea typeface="ＭＳ Ｐゴシック" pitchFamily="34" charset="-128"/>
              </a:rPr>
              <a:t> | x</a:t>
            </a:r>
            <a:r>
              <a:rPr lang="en-US" sz="2000" baseline="-25000" dirty="0">
                <a:ea typeface="ＭＳ Ｐゴシック" pitchFamily="34" charset="-128"/>
              </a:rPr>
              <a:t>1</a:t>
            </a:r>
            <a:r>
              <a:rPr lang="en-US" sz="2000" dirty="0">
                <a:ea typeface="ＭＳ Ｐゴシック" pitchFamily="34" charset="-128"/>
              </a:rPr>
              <a:t>, x</a:t>
            </a:r>
            <a:r>
              <a:rPr lang="en-US" sz="2000" baseline="-25000" dirty="0">
                <a:ea typeface="ＭＳ Ｐゴシック" pitchFamily="34" charset="-128"/>
              </a:rPr>
              <a:t>2</a:t>
            </a:r>
            <a:r>
              <a:rPr lang="en-US" sz="2000" dirty="0">
                <a:ea typeface="ＭＳ Ｐゴシック" pitchFamily="34" charset="-128"/>
              </a:rPr>
              <a:t>, …, x</a:t>
            </a:r>
            <a:r>
              <a:rPr lang="en-US" sz="2000" baseline="-25000" dirty="0">
                <a:ea typeface="ＭＳ Ｐゴシック" pitchFamily="34" charset="-128"/>
              </a:rPr>
              <a:t>j-1, </a:t>
            </a:r>
            <a:r>
              <a:rPr lang="en-US" sz="2000" dirty="0">
                <a:ea typeface="ＭＳ Ｐゴシック" pitchFamily="34" charset="-128"/>
              </a:rPr>
              <a:t>x</a:t>
            </a:r>
            <a:r>
              <a:rPr lang="en-US" sz="2000" baseline="-25000" dirty="0">
                <a:ea typeface="ＭＳ Ｐゴシック" pitchFamily="34" charset="-128"/>
              </a:rPr>
              <a:t>j+1</a:t>
            </a:r>
            <a:r>
              <a:rPr lang="en-US" sz="2000" dirty="0">
                <a:ea typeface="ＭＳ Ｐゴシック" pitchFamily="34" charset="-128"/>
              </a:rPr>
              <a:t>, …, </a:t>
            </a:r>
            <a:r>
              <a:rPr lang="en-US" sz="2000" dirty="0" err="1">
                <a:ea typeface="ＭＳ Ｐゴシック" pitchFamily="34" charset="-128"/>
              </a:rPr>
              <a:t>x</a:t>
            </a:r>
            <a:r>
              <a:rPr lang="en-US" sz="2000" baseline="-25000" dirty="0" err="1">
                <a:ea typeface="ＭＳ Ｐゴシック" pitchFamily="34" charset="-128"/>
              </a:rPr>
              <a:t>n</a:t>
            </a:r>
            <a:r>
              <a:rPr lang="en-US" sz="2000" baseline="-25000" dirty="0">
                <a:ea typeface="ＭＳ Ｐゴシック" pitchFamily="34" charset="-128"/>
              </a:rPr>
              <a:t>,</a:t>
            </a:r>
            <a:r>
              <a:rPr lang="en-US" sz="2000" dirty="0">
                <a:ea typeface="ＭＳ Ｐゴシック" pitchFamily="34" charset="-128"/>
              </a:rPr>
              <a:t> e</a:t>
            </a:r>
            <a:r>
              <a:rPr lang="en-US" sz="2000" baseline="-25000" dirty="0">
                <a:ea typeface="ＭＳ Ｐゴシック" pitchFamily="34" charset="-128"/>
              </a:rPr>
              <a:t>1,</a:t>
            </a:r>
            <a:r>
              <a:rPr lang="en-US" sz="2000" dirty="0">
                <a:ea typeface="ＭＳ Ｐゴシック" pitchFamily="34" charset="-128"/>
              </a:rPr>
              <a:t> …</a:t>
            </a:r>
            <a:r>
              <a:rPr lang="en-US" sz="2000" baseline="-25000" dirty="0">
                <a:ea typeface="ＭＳ Ｐゴシック" pitchFamily="34" charset="-128"/>
              </a:rPr>
              <a:t>,</a:t>
            </a:r>
            <a:r>
              <a:rPr lang="en-US" sz="2000" dirty="0">
                <a:ea typeface="ＭＳ Ｐゴシック" pitchFamily="34" charset="-128"/>
              </a:rPr>
              <a:t> </a:t>
            </a:r>
            <a:r>
              <a:rPr lang="en-US" sz="2000" dirty="0" err="1">
                <a:ea typeface="ＭＳ Ｐゴシック" pitchFamily="34" charset="-128"/>
              </a:rPr>
              <a:t>e</a:t>
            </a:r>
            <a:r>
              <a:rPr lang="en-US" sz="2000" baseline="-25000" dirty="0" err="1">
                <a:ea typeface="ＭＳ Ｐゴシック" pitchFamily="34" charset="-128"/>
              </a:rPr>
              <a:t>m</a:t>
            </a:r>
            <a:r>
              <a:rPr lang="en-US" sz="2000" dirty="0">
                <a:ea typeface="ＭＳ Ｐゴシック" pitchFamily="34" charset="-128"/>
              </a:rPr>
              <a:t>)</a:t>
            </a:r>
          </a:p>
          <a:p>
            <a:pPr lvl="2"/>
            <a:endParaRPr lang="en-US" sz="1800" dirty="0">
              <a:ea typeface="ＭＳ Ｐゴシック" pitchFamily="34" charset="-128"/>
            </a:endParaRPr>
          </a:p>
          <a:p>
            <a:r>
              <a:rPr lang="en-US" sz="2400" dirty="0">
                <a:ea typeface="ＭＳ Ｐゴシック" pitchFamily="34" charset="-128"/>
              </a:rPr>
              <a:t>Stationary distribution:</a:t>
            </a:r>
          </a:p>
          <a:p>
            <a:pPr lvl="1"/>
            <a:r>
              <a:rPr lang="en-US" sz="2000" dirty="0">
                <a:ea typeface="ＭＳ Ｐゴシック" pitchFamily="34" charset="-128"/>
              </a:rPr>
              <a:t>Conditional distribution P(X</a:t>
            </a:r>
            <a:r>
              <a:rPr lang="en-US" sz="2000" baseline="-25000" dirty="0">
                <a:ea typeface="ＭＳ Ｐゴシック" pitchFamily="34" charset="-128"/>
              </a:rPr>
              <a:t>1</a:t>
            </a:r>
            <a:r>
              <a:rPr lang="en-US" sz="2000" dirty="0">
                <a:ea typeface="ＭＳ Ｐゴシック" pitchFamily="34" charset="-128"/>
              </a:rPr>
              <a:t>, X</a:t>
            </a:r>
            <a:r>
              <a:rPr lang="en-US" sz="2000" baseline="-25000" dirty="0">
                <a:ea typeface="ＭＳ Ｐゴシック" pitchFamily="34" charset="-128"/>
              </a:rPr>
              <a:t>2</a:t>
            </a:r>
            <a:r>
              <a:rPr lang="en-US" sz="2000" dirty="0">
                <a:ea typeface="ＭＳ Ｐゴシック" pitchFamily="34" charset="-128"/>
              </a:rPr>
              <a:t> , … , X</a:t>
            </a:r>
            <a:r>
              <a:rPr lang="en-US" sz="2000" baseline="-25000" dirty="0">
                <a:ea typeface="ＭＳ Ｐゴシック" pitchFamily="34" charset="-128"/>
              </a:rPr>
              <a:t>n</a:t>
            </a:r>
            <a:r>
              <a:rPr lang="en-US" sz="2000" dirty="0">
                <a:ea typeface="ＭＳ Ｐゴシック" pitchFamily="34" charset="-128"/>
              </a:rPr>
              <a:t>|e</a:t>
            </a:r>
            <a:r>
              <a:rPr lang="en-US" sz="2000" baseline="-25000" dirty="0">
                <a:ea typeface="ＭＳ Ｐゴシック" pitchFamily="34" charset="-128"/>
              </a:rPr>
              <a:t>1,</a:t>
            </a:r>
            <a:r>
              <a:rPr lang="en-US" sz="2000" dirty="0">
                <a:ea typeface="ＭＳ Ｐゴシック" pitchFamily="34" charset="-128"/>
              </a:rPr>
              <a:t> …</a:t>
            </a:r>
            <a:r>
              <a:rPr lang="en-US" sz="2000" baseline="-25000" dirty="0">
                <a:ea typeface="ＭＳ Ｐゴシック" pitchFamily="34" charset="-128"/>
              </a:rPr>
              <a:t>,</a:t>
            </a:r>
            <a:r>
              <a:rPr lang="en-US" sz="2000" dirty="0">
                <a:ea typeface="ＭＳ Ｐゴシック" pitchFamily="34" charset="-128"/>
              </a:rPr>
              <a:t> </a:t>
            </a:r>
            <a:r>
              <a:rPr lang="en-US" sz="2000" dirty="0" err="1">
                <a:ea typeface="ＭＳ Ｐゴシック" pitchFamily="34" charset="-128"/>
              </a:rPr>
              <a:t>e</a:t>
            </a:r>
            <a:r>
              <a:rPr lang="en-US" sz="2000" baseline="-25000" dirty="0" err="1">
                <a:ea typeface="ＭＳ Ｐゴシック" pitchFamily="34" charset="-128"/>
              </a:rPr>
              <a:t>m</a:t>
            </a:r>
            <a:r>
              <a:rPr lang="en-US" sz="2000" dirty="0">
                <a:ea typeface="ＭＳ Ｐゴシック" pitchFamily="34" charset="-128"/>
              </a:rPr>
              <a:t>)</a:t>
            </a:r>
          </a:p>
          <a:p>
            <a:pPr lvl="1"/>
            <a:r>
              <a:rPr lang="en-US" sz="2000" dirty="0">
                <a:ea typeface="ＭＳ Ｐゴシック" pitchFamily="34" charset="-128"/>
              </a:rPr>
              <a:t>Means that w</a:t>
            </a:r>
            <a:r>
              <a:rPr lang="en-US" sz="2000" dirty="0">
                <a:ea typeface="ＭＳ Ｐゴシック" pitchFamily="34" charset="-128"/>
                <a:sym typeface="Wingdings" pitchFamily="2" charset="2"/>
              </a:rPr>
              <a:t>hen running Gibbs sampling long enough we get a sample from the desired distribution</a:t>
            </a:r>
          </a:p>
          <a:p>
            <a:pPr lvl="1"/>
            <a:r>
              <a:rPr lang="en-US" sz="2000" dirty="0">
                <a:ea typeface="ＭＳ Ｐゴシック" pitchFamily="34" charset="-128"/>
                <a:sym typeface="Wingdings" pitchFamily="2" charset="2"/>
              </a:rPr>
              <a:t>Requires some proof to show this is true!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057400"/>
            <a:ext cx="4905642" cy="388619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Break</a:t>
            </a:r>
          </a:p>
        </p:txBody>
      </p:sp>
      <p:sp>
        <p:nvSpPr>
          <p:cNvPr id="3" name="Content Placeholder 2"/>
          <p:cNvSpPr>
            <a:spLocks noGrp="1"/>
          </p:cNvSpPr>
          <p:nvPr>
            <p:ph idx="1"/>
          </p:nvPr>
        </p:nvSpPr>
        <p:spPr>
          <a:xfrm>
            <a:off x="406400" y="3047999"/>
            <a:ext cx="11379200" cy="3078165"/>
          </a:xfrm>
        </p:spPr>
        <p:txBody>
          <a:bodyPr/>
          <a:lstStyle/>
          <a:p>
            <a:pPr marL="0" indent="0" algn="ctr">
              <a:buNone/>
            </a:pPr>
            <a:r>
              <a:rPr lang="en-US" dirty="0">
                <a:hlinkClick r:id="rId2"/>
              </a:rPr>
              <a:t>How the real Ghostbusters make decisions</a:t>
            </a:r>
            <a:endParaRPr lang="en-US" dirty="0"/>
          </a:p>
        </p:txBody>
      </p:sp>
    </p:spTree>
    <p:extLst>
      <p:ext uri="{BB962C8B-B14F-4D97-AF65-F5344CB8AC3E}">
        <p14:creationId xmlns:p14="http://schemas.microsoft.com/office/powerpoint/2010/main" val="2575800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Markov Models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219200"/>
            <a:ext cx="5954245" cy="5397615"/>
          </a:xfrm>
          <a:prstGeom prst="rect">
            <a:avLst/>
          </a:prstGeom>
        </p:spPr>
      </p:pic>
    </p:spTree>
    <p:extLst>
      <p:ext uri="{BB962C8B-B14F-4D97-AF65-F5344CB8AC3E}">
        <p14:creationId xmlns:p14="http://schemas.microsoft.com/office/powerpoint/2010/main" val="269797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a:ea typeface="ＭＳ Ｐゴシック" pitchFamily="34" charset="-128"/>
              </a:rPr>
              <a:t>Likelihood Weighting</a:t>
            </a:r>
          </a:p>
        </p:txBody>
      </p:sp>
      <p:sp>
        <p:nvSpPr>
          <p:cNvPr id="76802" name="Content Placeholder 2"/>
          <p:cNvSpPr>
            <a:spLocks noGrp="1"/>
          </p:cNvSpPr>
          <p:nvPr>
            <p:ph idx="1"/>
          </p:nvPr>
        </p:nvSpPr>
        <p:spPr>
          <a:xfrm>
            <a:off x="8365916" y="2362200"/>
            <a:ext cx="3600293" cy="3534520"/>
          </a:xfrm>
          <a:ln w="28575">
            <a:solidFill>
              <a:schemeClr val="tx1"/>
            </a:solidFill>
          </a:ln>
        </p:spPr>
        <p:txBody>
          <a:bodyPr/>
          <a:lstStyle/>
          <a:p>
            <a:pPr marL="0" indent="0">
              <a:buNone/>
            </a:pPr>
            <a:r>
              <a:rPr lang="en-US" sz="2000" dirty="0">
                <a:ea typeface="ＭＳ Ｐゴシック" pitchFamily="34" charset="-128"/>
              </a:rPr>
              <a:t>Input: evidence instantiation</a:t>
            </a:r>
          </a:p>
          <a:p>
            <a:pPr marL="0" indent="0">
              <a:buNone/>
            </a:pPr>
            <a:r>
              <a:rPr lang="en-US" sz="2000" dirty="0">
                <a:ea typeface="ＭＳ Ｐゴシック" pitchFamily="34" charset="-128"/>
              </a:rPr>
              <a:t>w = 1.0</a:t>
            </a:r>
          </a:p>
          <a:p>
            <a:pPr marL="0" indent="0">
              <a:buNone/>
            </a:pPr>
            <a:r>
              <a:rPr lang="en-US" sz="2000" dirty="0">
                <a:ea typeface="ＭＳ Ｐゴシック" pitchFamily="34" charset="-128"/>
              </a:rPr>
              <a:t>for </a:t>
            </a:r>
            <a:r>
              <a:rPr lang="en-US" sz="2000" dirty="0" err="1">
                <a:ea typeface="ＭＳ Ｐゴシック" pitchFamily="34" charset="-128"/>
              </a:rPr>
              <a:t>i</a:t>
            </a:r>
            <a:r>
              <a:rPr lang="en-US" sz="2000" dirty="0">
                <a:ea typeface="ＭＳ Ｐゴシック" pitchFamily="34" charset="-128"/>
              </a:rPr>
              <a:t>=1, 2, …, n</a:t>
            </a:r>
          </a:p>
          <a:p>
            <a:r>
              <a:rPr lang="en-US" sz="1800" dirty="0">
                <a:ea typeface="ＭＳ Ｐゴシック" pitchFamily="34" charset="-128"/>
              </a:rPr>
              <a:t> </a:t>
            </a:r>
          </a:p>
          <a:p>
            <a:pPr marL="230187" lvl="2" indent="0">
              <a:buNone/>
            </a:pPr>
            <a:r>
              <a:rPr lang="en-US" sz="1800" dirty="0">
                <a:ea typeface="ＭＳ Ｐゴシック" pitchFamily="34" charset="-128"/>
              </a:rPr>
              <a:t> </a:t>
            </a:r>
            <a:endParaRPr lang="en-US" sz="1800" baseline="-25000" dirty="0">
              <a:ea typeface="ＭＳ Ｐゴシック" pitchFamily="34" charset="-128"/>
            </a:endParaRPr>
          </a:p>
          <a:p>
            <a:pPr lvl="2"/>
            <a:r>
              <a:rPr lang="en-US" sz="1800" dirty="0">
                <a:solidFill>
                  <a:srgbClr val="FF0000"/>
                </a:solidFill>
                <a:ea typeface="ＭＳ Ｐゴシック" pitchFamily="34" charset="-128"/>
              </a:rPr>
              <a:t>Set w = w * P(x</a:t>
            </a:r>
            <a:r>
              <a:rPr lang="en-US" sz="1800" baseline="-25000" dirty="0">
                <a:solidFill>
                  <a:srgbClr val="FF0000"/>
                </a:solidFill>
                <a:ea typeface="ＭＳ Ｐゴシック" pitchFamily="34" charset="-128"/>
              </a:rPr>
              <a:t>i</a:t>
            </a:r>
            <a:r>
              <a:rPr lang="en-US" sz="1800" dirty="0">
                <a:solidFill>
                  <a:srgbClr val="FF0000"/>
                </a:solidFill>
                <a:ea typeface="ＭＳ Ｐゴシック" pitchFamily="34" charset="-128"/>
              </a:rPr>
              <a:t> | Parents(X</a:t>
            </a:r>
            <a:r>
              <a:rPr lang="en-US" sz="1800" baseline="-25000" dirty="0">
                <a:solidFill>
                  <a:srgbClr val="FF0000"/>
                </a:solidFill>
                <a:ea typeface="ＭＳ Ｐゴシック" pitchFamily="34" charset="-128"/>
              </a:rPr>
              <a:t>i</a:t>
            </a:r>
            <a:r>
              <a:rPr lang="en-US" sz="1800" dirty="0">
                <a:solidFill>
                  <a:srgbClr val="FF0000"/>
                </a:solidFill>
                <a:ea typeface="ＭＳ Ｐゴシック" pitchFamily="34" charset="-128"/>
              </a:rPr>
              <a:t>))</a:t>
            </a:r>
            <a:endParaRPr lang="en-US" sz="1600" dirty="0">
              <a:solidFill>
                <a:srgbClr val="FF0000"/>
              </a:solidFill>
              <a:ea typeface="ＭＳ Ｐゴシック" pitchFamily="34" charset="-128"/>
            </a:endParaRPr>
          </a:p>
          <a:p>
            <a:r>
              <a:rPr lang="en-US" sz="1800" dirty="0">
                <a:ea typeface="ＭＳ Ｐゴシック" pitchFamily="34" charset="-128"/>
              </a:rPr>
              <a:t> </a:t>
            </a:r>
          </a:p>
          <a:p>
            <a:pPr marL="230187" lvl="2" indent="0">
              <a:buNone/>
            </a:pPr>
            <a:r>
              <a:rPr lang="en-US" sz="1800" dirty="0">
                <a:solidFill>
                  <a:srgbClr val="00B0F0"/>
                </a:solidFill>
                <a:ea typeface="ＭＳ Ｐゴシック" pitchFamily="34" charset="-128"/>
              </a:rPr>
              <a:t> </a:t>
            </a:r>
          </a:p>
          <a:p>
            <a:pPr marL="0" indent="0">
              <a:buNone/>
            </a:pPr>
            <a:r>
              <a:rPr lang="en-US" sz="2000" dirty="0">
                <a:ea typeface="ＭＳ Ｐゴシック" pitchFamily="34" charset="-128"/>
              </a:rPr>
              <a:t>return </a:t>
            </a:r>
            <a:r>
              <a:rPr lang="en-US" sz="2000" dirty="0">
                <a:solidFill>
                  <a:srgbClr val="FF0000"/>
                </a:solidFill>
                <a:ea typeface="ＭＳ Ｐゴシック" pitchFamily="34" charset="-128"/>
              </a:rPr>
              <a:t>w</a:t>
            </a:r>
          </a:p>
        </p:txBody>
      </p:sp>
      <p:sp>
        <p:nvSpPr>
          <p:cNvPr id="9" name="Rectangle 3"/>
          <p:cNvSpPr txBox="1">
            <a:spLocks noChangeArrowheads="1"/>
          </p:cNvSpPr>
          <p:nvPr/>
        </p:nvSpPr>
        <p:spPr bwMode="auto">
          <a:xfrm>
            <a:off x="304800" y="1447800"/>
            <a:ext cx="3657600" cy="9144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lnSpc>
                <a:spcPct val="90000"/>
              </a:lnSpc>
              <a:buNone/>
            </a:pPr>
            <a:r>
              <a:rPr lang="en-US" sz="2400" kern="0" dirty="0">
                <a:ea typeface="ＭＳ Ｐゴシック" pitchFamily="34" charset="-128"/>
                <a:cs typeface="Calibri" pitchFamily="34" charset="0"/>
              </a:rPr>
              <a:t>No evidence:</a:t>
            </a:r>
          </a:p>
          <a:p>
            <a:pPr marL="0" indent="0" algn="ctr">
              <a:lnSpc>
                <a:spcPct val="90000"/>
              </a:lnSpc>
              <a:buNone/>
            </a:pPr>
            <a:r>
              <a:rPr lang="en-US" sz="2400" kern="0" dirty="0">
                <a:ea typeface="ＭＳ Ｐゴシック" pitchFamily="34" charset="-128"/>
                <a:cs typeface="Calibri" pitchFamily="34" charset="0"/>
              </a:rPr>
              <a:t>Prior </a:t>
            </a:r>
            <a:r>
              <a:rPr lang="en-US" sz="2400" kern="0" dirty="0">
                <a:solidFill>
                  <a:srgbClr val="00B0F0"/>
                </a:solidFill>
                <a:ea typeface="ＭＳ Ｐゴシック" pitchFamily="34" charset="-128"/>
                <a:cs typeface="Calibri" pitchFamily="34" charset="0"/>
              </a:rPr>
              <a:t>Sampling</a:t>
            </a:r>
            <a:endParaRPr lang="en-US" sz="2000" kern="0" dirty="0">
              <a:solidFill>
                <a:srgbClr val="00B0F0"/>
              </a:solidFill>
              <a:ea typeface="ＭＳ Ｐゴシック" pitchFamily="34" charset="-128"/>
              <a:cs typeface="Calibri" pitchFamily="34" charset="0"/>
            </a:endParaRPr>
          </a:p>
          <a:p>
            <a:pPr>
              <a:lnSpc>
                <a:spcPct val="90000"/>
              </a:lnSpc>
            </a:pPr>
            <a:endParaRPr lang="en-US" sz="2400" kern="0" dirty="0">
              <a:ea typeface="ＭＳ Ｐゴシック" pitchFamily="34" charset="-128"/>
              <a:cs typeface="Calibri" pitchFamily="34" charset="0"/>
            </a:endParaRPr>
          </a:p>
          <a:p>
            <a:pPr>
              <a:lnSpc>
                <a:spcPct val="90000"/>
              </a:lnSpc>
            </a:pPr>
            <a:endParaRPr lang="en-US" sz="2400" kern="0" dirty="0">
              <a:ea typeface="ＭＳ Ｐゴシック" pitchFamily="34" charset="-128"/>
              <a:cs typeface="Calibri" pitchFamily="34" charset="0"/>
            </a:endParaRPr>
          </a:p>
        </p:txBody>
      </p:sp>
      <p:sp>
        <p:nvSpPr>
          <p:cNvPr id="10" name="Rectangle 3"/>
          <p:cNvSpPr txBox="1">
            <a:spLocks noChangeArrowheads="1"/>
          </p:cNvSpPr>
          <p:nvPr/>
        </p:nvSpPr>
        <p:spPr bwMode="auto">
          <a:xfrm>
            <a:off x="4191000" y="1447800"/>
            <a:ext cx="4038600" cy="9144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lnSpc>
                <a:spcPct val="90000"/>
              </a:lnSpc>
              <a:buNone/>
            </a:pPr>
            <a:r>
              <a:rPr lang="en-US" sz="2400" kern="0" dirty="0">
                <a:ea typeface="ＭＳ Ｐゴシック" pitchFamily="34" charset="-128"/>
                <a:cs typeface="Calibri" pitchFamily="34" charset="0"/>
              </a:rPr>
              <a:t>Some evidence:</a:t>
            </a:r>
          </a:p>
          <a:p>
            <a:pPr marL="0" indent="0" algn="ctr">
              <a:lnSpc>
                <a:spcPct val="90000"/>
              </a:lnSpc>
              <a:buNone/>
            </a:pPr>
            <a:r>
              <a:rPr lang="en-US" sz="2400" kern="0" dirty="0">
                <a:solidFill>
                  <a:srgbClr val="FF0000"/>
                </a:solidFill>
                <a:ea typeface="ＭＳ Ｐゴシック" pitchFamily="34" charset="-128"/>
                <a:cs typeface="Calibri" pitchFamily="34" charset="0"/>
              </a:rPr>
              <a:t>Likelihood</a:t>
            </a:r>
            <a:r>
              <a:rPr lang="en-US" sz="2400" kern="0" dirty="0">
                <a:ea typeface="ＭＳ Ｐゴシック" pitchFamily="34" charset="-128"/>
                <a:cs typeface="Calibri" pitchFamily="34" charset="0"/>
              </a:rPr>
              <a:t> </a:t>
            </a:r>
            <a:r>
              <a:rPr lang="en-US" sz="2400" kern="0" dirty="0">
                <a:solidFill>
                  <a:srgbClr val="FF0000"/>
                </a:solidFill>
                <a:ea typeface="ＭＳ Ｐゴシック" pitchFamily="34" charset="-128"/>
                <a:cs typeface="Calibri" pitchFamily="34" charset="0"/>
              </a:rPr>
              <a:t>Weighted</a:t>
            </a:r>
            <a:r>
              <a:rPr lang="en-US" sz="2400" kern="0" dirty="0">
                <a:ea typeface="ＭＳ Ｐゴシック" pitchFamily="34" charset="-128"/>
                <a:cs typeface="Calibri" pitchFamily="34" charset="0"/>
              </a:rPr>
              <a:t> </a:t>
            </a:r>
            <a:r>
              <a:rPr lang="en-US" sz="2400" kern="0" dirty="0">
                <a:solidFill>
                  <a:srgbClr val="00B0F0"/>
                </a:solidFill>
                <a:ea typeface="ＭＳ Ｐゴシック" pitchFamily="34" charset="-128"/>
                <a:cs typeface="Calibri" pitchFamily="34" charset="0"/>
              </a:rPr>
              <a:t>Sampling</a:t>
            </a:r>
            <a:endParaRPr lang="en-US" sz="2000" kern="0" dirty="0">
              <a:solidFill>
                <a:srgbClr val="00B0F0"/>
              </a:solidFill>
              <a:ea typeface="ＭＳ Ｐゴシック" pitchFamily="34" charset="-128"/>
              <a:cs typeface="Calibri" pitchFamily="34" charset="0"/>
            </a:endParaRPr>
          </a:p>
          <a:p>
            <a:pPr>
              <a:lnSpc>
                <a:spcPct val="90000"/>
              </a:lnSpc>
            </a:pPr>
            <a:endParaRPr lang="en-US" sz="2400" kern="0" dirty="0">
              <a:ea typeface="ＭＳ Ｐゴシック" pitchFamily="34" charset="-128"/>
              <a:cs typeface="Calibri" pitchFamily="34" charset="0"/>
            </a:endParaRPr>
          </a:p>
          <a:p>
            <a:pPr>
              <a:lnSpc>
                <a:spcPct val="90000"/>
              </a:lnSpc>
            </a:pPr>
            <a:endParaRPr lang="en-US" sz="2400" kern="0" dirty="0">
              <a:ea typeface="ＭＳ Ｐゴシック" pitchFamily="34" charset="-128"/>
              <a:cs typeface="Calibri" pitchFamily="34" charset="0"/>
            </a:endParaRPr>
          </a:p>
        </p:txBody>
      </p:sp>
      <p:sp>
        <p:nvSpPr>
          <p:cNvPr id="11" name="Rectangle 3"/>
          <p:cNvSpPr txBox="1">
            <a:spLocks noChangeArrowheads="1"/>
          </p:cNvSpPr>
          <p:nvPr/>
        </p:nvSpPr>
        <p:spPr bwMode="auto">
          <a:xfrm>
            <a:off x="8349832" y="1455420"/>
            <a:ext cx="3508011" cy="9144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lnSpc>
                <a:spcPct val="90000"/>
              </a:lnSpc>
              <a:buNone/>
            </a:pPr>
            <a:r>
              <a:rPr lang="en-US" sz="2400" kern="0" dirty="0">
                <a:ea typeface="ＭＳ Ｐゴシック" pitchFamily="34" charset="-128"/>
                <a:cs typeface="Calibri" pitchFamily="34" charset="0"/>
              </a:rPr>
              <a:t>All evidence:</a:t>
            </a:r>
          </a:p>
          <a:p>
            <a:pPr marL="0" indent="0" algn="ctr">
              <a:lnSpc>
                <a:spcPct val="90000"/>
              </a:lnSpc>
              <a:buNone/>
            </a:pPr>
            <a:r>
              <a:rPr lang="en-US" sz="2400" kern="0" dirty="0">
                <a:solidFill>
                  <a:srgbClr val="FF0000"/>
                </a:solidFill>
                <a:ea typeface="ＭＳ Ｐゴシック" pitchFamily="34" charset="-128"/>
                <a:cs typeface="Calibri" pitchFamily="34" charset="0"/>
              </a:rPr>
              <a:t>Likelihood Weighted</a:t>
            </a:r>
            <a:endParaRPr lang="en-US" sz="2000" kern="0" dirty="0">
              <a:solidFill>
                <a:srgbClr val="FF0000"/>
              </a:solidFill>
              <a:ea typeface="ＭＳ Ｐゴシック" pitchFamily="34" charset="-128"/>
              <a:cs typeface="Calibri" pitchFamily="34" charset="0"/>
            </a:endParaRPr>
          </a:p>
          <a:p>
            <a:pPr marL="0" indent="0">
              <a:lnSpc>
                <a:spcPct val="90000"/>
              </a:lnSpc>
              <a:buNone/>
            </a:pPr>
            <a:endParaRPr lang="en-US" sz="2400" kern="0" dirty="0">
              <a:ea typeface="ＭＳ Ｐゴシック" pitchFamily="34" charset="-128"/>
              <a:cs typeface="Calibri" pitchFamily="34" charset="0"/>
            </a:endParaRPr>
          </a:p>
          <a:p>
            <a:pPr>
              <a:lnSpc>
                <a:spcPct val="90000"/>
              </a:lnSpc>
            </a:pPr>
            <a:endParaRPr lang="en-US" sz="2400" kern="0" dirty="0">
              <a:ea typeface="ＭＳ Ｐゴシック" pitchFamily="34" charset="-128"/>
              <a:cs typeface="Calibri" pitchFamily="34" charset="0"/>
            </a:endParaRPr>
          </a:p>
        </p:txBody>
      </p:sp>
      <p:sp>
        <p:nvSpPr>
          <p:cNvPr id="13" name="Content Placeholder 2">
            <a:extLst>
              <a:ext uri="{FF2B5EF4-FFF2-40B4-BE49-F238E27FC236}">
                <a16:creationId xmlns:a16="http://schemas.microsoft.com/office/drawing/2014/main" id="{D0D8DBD3-E412-47A2-87D6-5F5E5D3FB1BD}"/>
              </a:ext>
            </a:extLst>
          </p:cNvPr>
          <p:cNvSpPr txBox="1">
            <a:spLocks/>
          </p:cNvSpPr>
          <p:nvPr/>
        </p:nvSpPr>
        <p:spPr>
          <a:xfrm>
            <a:off x="304800" y="2362200"/>
            <a:ext cx="3783455" cy="3534520"/>
          </a:xfrm>
          <a:prstGeom prst="rect">
            <a:avLst/>
          </a:prstGeom>
          <a:ln w="28575">
            <a:solidFill>
              <a:schemeClr val="tx1"/>
            </a:solidFill>
          </a:ln>
        </p:spPr>
        <p:txBody>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ＭＳ Ｐゴシック" pitchFamily="34" charset="-128"/>
              </a:rPr>
              <a:t>Input: no evidence</a:t>
            </a:r>
          </a:p>
          <a:p>
            <a:r>
              <a:rPr lang="en-US" sz="2000" dirty="0">
                <a:ea typeface="ＭＳ Ｐゴシック" pitchFamily="34" charset="-128"/>
              </a:rPr>
              <a:t> </a:t>
            </a:r>
          </a:p>
          <a:p>
            <a:r>
              <a:rPr lang="en-US" sz="2000" dirty="0">
                <a:ea typeface="ＭＳ Ｐゴシック" pitchFamily="34" charset="-128"/>
              </a:rPr>
              <a:t>for </a:t>
            </a:r>
            <a:r>
              <a:rPr lang="en-US" sz="2000" dirty="0" err="1">
                <a:ea typeface="ＭＳ Ｐゴシック" pitchFamily="34" charset="-128"/>
              </a:rPr>
              <a:t>i</a:t>
            </a:r>
            <a:r>
              <a:rPr lang="en-US" sz="2000" dirty="0">
                <a:ea typeface="ＭＳ Ｐゴシック" pitchFamily="34" charset="-128"/>
              </a:rPr>
              <a:t>=1, 2, …, n</a:t>
            </a:r>
          </a:p>
          <a:p>
            <a:r>
              <a:rPr lang="en-US" sz="1800" dirty="0">
                <a:ea typeface="ＭＳ Ｐゴシック" pitchFamily="34" charset="-128"/>
              </a:rPr>
              <a:t>     </a:t>
            </a:r>
          </a:p>
          <a:p>
            <a:pPr marL="230187" lvl="2" indent="0">
              <a:buNone/>
            </a:pPr>
            <a:r>
              <a:rPr lang="en-US" sz="1800" dirty="0">
                <a:ea typeface="ＭＳ Ｐゴシック" pitchFamily="34" charset="-128"/>
              </a:rPr>
              <a:t> </a:t>
            </a:r>
            <a:endParaRPr lang="en-US" sz="1800" baseline="-25000" dirty="0">
              <a:ea typeface="ＭＳ Ｐゴシック" pitchFamily="34" charset="-128"/>
            </a:endParaRPr>
          </a:p>
          <a:p>
            <a:pPr marL="230187" lvl="2" indent="0">
              <a:buNone/>
            </a:pPr>
            <a:r>
              <a:rPr lang="en-US" sz="1800" dirty="0">
                <a:solidFill>
                  <a:srgbClr val="FF0000"/>
                </a:solidFill>
                <a:ea typeface="ＭＳ Ｐゴシック" pitchFamily="34" charset="-128"/>
              </a:rPr>
              <a:t> </a:t>
            </a:r>
            <a:endParaRPr lang="en-US" sz="1600" dirty="0">
              <a:solidFill>
                <a:srgbClr val="FF0000"/>
              </a:solidFill>
              <a:ea typeface="ＭＳ Ｐゴシック" pitchFamily="34" charset="-128"/>
            </a:endParaRPr>
          </a:p>
          <a:p>
            <a:r>
              <a:rPr lang="en-US" sz="1800" dirty="0">
                <a:ea typeface="ＭＳ Ｐゴシック" pitchFamily="34" charset="-128"/>
              </a:rPr>
              <a:t>     </a:t>
            </a:r>
          </a:p>
          <a:p>
            <a:pPr lvl="2"/>
            <a:r>
              <a:rPr lang="en-US" sz="1800" dirty="0">
                <a:solidFill>
                  <a:srgbClr val="00B0F0"/>
                </a:solidFill>
                <a:ea typeface="ＭＳ Ｐゴシック" pitchFamily="34" charset="-128"/>
              </a:rPr>
              <a:t>Sample 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 from P(X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 | Parents(X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a:t>
            </a:r>
          </a:p>
          <a:p>
            <a:r>
              <a:rPr lang="en-US" sz="2000" dirty="0">
                <a:ea typeface="ＭＳ Ｐゴシック" pitchFamily="34" charset="-128"/>
              </a:rPr>
              <a:t>return </a:t>
            </a:r>
            <a:r>
              <a:rPr lang="en-US" sz="2000" dirty="0">
                <a:solidFill>
                  <a:srgbClr val="00B0F0"/>
                </a:solidFill>
                <a:ea typeface="ＭＳ Ｐゴシック" pitchFamily="34" charset="-128"/>
              </a:rPr>
              <a:t>(x</a:t>
            </a:r>
            <a:r>
              <a:rPr lang="en-US" sz="2000" baseline="-25000" dirty="0">
                <a:solidFill>
                  <a:srgbClr val="00B0F0"/>
                </a:solidFill>
                <a:ea typeface="ＭＳ Ｐゴシック" pitchFamily="34" charset="-128"/>
              </a:rPr>
              <a:t>1</a:t>
            </a:r>
            <a:r>
              <a:rPr lang="en-US" sz="2000" dirty="0">
                <a:solidFill>
                  <a:srgbClr val="00B0F0"/>
                </a:solidFill>
                <a:ea typeface="ＭＳ Ｐゴシック" pitchFamily="34" charset="-128"/>
              </a:rPr>
              <a:t>, x</a:t>
            </a:r>
            <a:r>
              <a:rPr lang="en-US" sz="2000" baseline="-25000" dirty="0">
                <a:solidFill>
                  <a:srgbClr val="00B0F0"/>
                </a:solidFill>
                <a:ea typeface="ＭＳ Ｐゴシック" pitchFamily="34" charset="-128"/>
              </a:rPr>
              <a:t>2</a:t>
            </a:r>
            <a:r>
              <a:rPr lang="en-US" sz="2000" dirty="0">
                <a:solidFill>
                  <a:srgbClr val="00B0F0"/>
                </a:solidFill>
                <a:ea typeface="ＭＳ Ｐゴシック" pitchFamily="34" charset="-128"/>
              </a:rPr>
              <a:t>, …, </a:t>
            </a:r>
            <a:r>
              <a:rPr lang="en-US" sz="2000" dirty="0" err="1">
                <a:solidFill>
                  <a:srgbClr val="00B0F0"/>
                </a:solidFill>
                <a:ea typeface="ＭＳ Ｐゴシック" pitchFamily="34" charset="-128"/>
              </a:rPr>
              <a:t>x</a:t>
            </a:r>
            <a:r>
              <a:rPr lang="en-US" sz="2000" baseline="-25000" dirty="0" err="1">
                <a:solidFill>
                  <a:srgbClr val="00B0F0"/>
                </a:solidFill>
                <a:ea typeface="ＭＳ Ｐゴシック" pitchFamily="34" charset="-128"/>
              </a:rPr>
              <a:t>n</a:t>
            </a:r>
            <a:r>
              <a:rPr lang="en-US" sz="2000" dirty="0">
                <a:solidFill>
                  <a:srgbClr val="00B0F0"/>
                </a:solidFill>
                <a:ea typeface="ＭＳ Ｐゴシック" pitchFamily="34" charset="-128"/>
              </a:rPr>
              <a:t>)</a:t>
            </a:r>
            <a:endParaRPr lang="en-US" sz="2000" dirty="0">
              <a:solidFill>
                <a:srgbClr val="FF0000"/>
              </a:solidFill>
              <a:ea typeface="ＭＳ Ｐゴシック" pitchFamily="34" charset="-128"/>
            </a:endParaRPr>
          </a:p>
        </p:txBody>
      </p:sp>
      <p:sp>
        <p:nvSpPr>
          <p:cNvPr id="14" name="Content Placeholder 2">
            <a:extLst>
              <a:ext uri="{FF2B5EF4-FFF2-40B4-BE49-F238E27FC236}">
                <a16:creationId xmlns:a16="http://schemas.microsoft.com/office/drawing/2014/main" id="{FBE0C275-CF0D-46DA-A896-CE04DFAF8A59}"/>
              </a:ext>
            </a:extLst>
          </p:cNvPr>
          <p:cNvSpPr txBox="1">
            <a:spLocks/>
          </p:cNvSpPr>
          <p:nvPr/>
        </p:nvSpPr>
        <p:spPr>
          <a:xfrm>
            <a:off x="4327316" y="2362200"/>
            <a:ext cx="3783455" cy="3534520"/>
          </a:xfrm>
          <a:prstGeom prst="rect">
            <a:avLst/>
          </a:prstGeom>
          <a:ln w="28575">
            <a:solidFill>
              <a:schemeClr val="tx1"/>
            </a:solidFill>
          </a:ln>
        </p:spPr>
        <p:txBody>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ＭＳ Ｐゴシック" pitchFamily="34" charset="-128"/>
              </a:rPr>
              <a:t>Input: evidence instantiation</a:t>
            </a:r>
          </a:p>
          <a:p>
            <a:r>
              <a:rPr lang="en-US" sz="2000" dirty="0">
                <a:ea typeface="ＭＳ Ｐゴシック" pitchFamily="34" charset="-128"/>
              </a:rPr>
              <a:t>w = 1.0</a:t>
            </a:r>
          </a:p>
          <a:p>
            <a:r>
              <a:rPr lang="en-US" sz="2000" dirty="0">
                <a:ea typeface="ＭＳ Ｐゴシック" pitchFamily="34" charset="-128"/>
              </a:rPr>
              <a:t>for </a:t>
            </a:r>
            <a:r>
              <a:rPr lang="en-US" sz="2000" dirty="0" err="1">
                <a:ea typeface="ＭＳ Ｐゴシック" pitchFamily="34" charset="-128"/>
              </a:rPr>
              <a:t>i</a:t>
            </a:r>
            <a:r>
              <a:rPr lang="en-US" sz="2000" dirty="0">
                <a:ea typeface="ＭＳ Ｐゴシック" pitchFamily="34" charset="-128"/>
              </a:rPr>
              <a:t>=1, 2, …, n</a:t>
            </a:r>
          </a:p>
          <a:p>
            <a:r>
              <a:rPr lang="en-US" sz="1800" dirty="0">
                <a:ea typeface="ＭＳ Ｐゴシック" pitchFamily="34" charset="-128"/>
              </a:rPr>
              <a:t>    if X</a:t>
            </a:r>
            <a:r>
              <a:rPr lang="en-US" sz="1800" baseline="-25000" dirty="0">
                <a:ea typeface="ＭＳ Ｐゴシック" pitchFamily="34" charset="-128"/>
              </a:rPr>
              <a:t>i</a:t>
            </a:r>
            <a:r>
              <a:rPr lang="en-US" sz="1800" dirty="0">
                <a:ea typeface="ＭＳ Ｐゴシック" pitchFamily="34" charset="-128"/>
              </a:rPr>
              <a:t> is an evidence variable</a:t>
            </a:r>
          </a:p>
          <a:p>
            <a:pPr lvl="2"/>
            <a:r>
              <a:rPr lang="en-US" sz="1800" dirty="0">
                <a:ea typeface="ＭＳ Ｐゴシック" pitchFamily="34" charset="-128"/>
              </a:rPr>
              <a:t>X</a:t>
            </a:r>
            <a:r>
              <a:rPr lang="en-US" sz="1800" baseline="-25000" dirty="0">
                <a:ea typeface="ＭＳ Ｐゴシック" pitchFamily="34" charset="-128"/>
              </a:rPr>
              <a:t>i</a:t>
            </a:r>
            <a:r>
              <a:rPr lang="en-US" sz="1800" dirty="0">
                <a:ea typeface="ＭＳ Ｐゴシック" pitchFamily="34" charset="-128"/>
              </a:rPr>
              <a:t> = observation x</a:t>
            </a:r>
            <a:r>
              <a:rPr lang="en-US" sz="1800" baseline="-25000" dirty="0">
                <a:ea typeface="ＭＳ Ｐゴシック" pitchFamily="34" charset="-128"/>
              </a:rPr>
              <a:t>i</a:t>
            </a:r>
            <a:r>
              <a:rPr lang="en-US" sz="1800" dirty="0">
                <a:ea typeface="ＭＳ Ｐゴシック" pitchFamily="34" charset="-128"/>
              </a:rPr>
              <a:t> for X</a:t>
            </a:r>
            <a:r>
              <a:rPr lang="en-US" sz="1800" baseline="-25000" dirty="0">
                <a:ea typeface="ＭＳ Ｐゴシック" pitchFamily="34" charset="-128"/>
              </a:rPr>
              <a:t>i</a:t>
            </a:r>
          </a:p>
          <a:p>
            <a:pPr lvl="2"/>
            <a:r>
              <a:rPr lang="en-US" sz="1800" dirty="0">
                <a:solidFill>
                  <a:srgbClr val="FF0000"/>
                </a:solidFill>
                <a:ea typeface="ＭＳ Ｐゴシック" pitchFamily="34" charset="-128"/>
              </a:rPr>
              <a:t>Set w = w * P(x</a:t>
            </a:r>
            <a:r>
              <a:rPr lang="en-US" sz="1800" baseline="-25000" dirty="0">
                <a:solidFill>
                  <a:srgbClr val="FF0000"/>
                </a:solidFill>
                <a:ea typeface="ＭＳ Ｐゴシック" pitchFamily="34" charset="-128"/>
              </a:rPr>
              <a:t>i</a:t>
            </a:r>
            <a:r>
              <a:rPr lang="en-US" sz="1800" dirty="0">
                <a:solidFill>
                  <a:srgbClr val="FF0000"/>
                </a:solidFill>
                <a:ea typeface="ＭＳ Ｐゴシック" pitchFamily="34" charset="-128"/>
              </a:rPr>
              <a:t> | Parents(X</a:t>
            </a:r>
            <a:r>
              <a:rPr lang="en-US" sz="1800" baseline="-25000" dirty="0">
                <a:solidFill>
                  <a:srgbClr val="FF0000"/>
                </a:solidFill>
                <a:ea typeface="ＭＳ Ｐゴシック" pitchFamily="34" charset="-128"/>
              </a:rPr>
              <a:t>i</a:t>
            </a:r>
            <a:r>
              <a:rPr lang="en-US" sz="1800" dirty="0">
                <a:solidFill>
                  <a:srgbClr val="FF0000"/>
                </a:solidFill>
                <a:ea typeface="ＭＳ Ｐゴシック" pitchFamily="34" charset="-128"/>
              </a:rPr>
              <a:t>))</a:t>
            </a:r>
            <a:endParaRPr lang="en-US" sz="1600" dirty="0">
              <a:solidFill>
                <a:srgbClr val="FF0000"/>
              </a:solidFill>
              <a:ea typeface="ＭＳ Ｐゴシック" pitchFamily="34" charset="-128"/>
            </a:endParaRPr>
          </a:p>
          <a:p>
            <a:r>
              <a:rPr lang="en-US" sz="1800" dirty="0">
                <a:ea typeface="ＭＳ Ｐゴシック" pitchFamily="34" charset="-128"/>
              </a:rPr>
              <a:t>    else</a:t>
            </a:r>
          </a:p>
          <a:p>
            <a:pPr lvl="2"/>
            <a:r>
              <a:rPr lang="en-US" sz="1800" dirty="0">
                <a:solidFill>
                  <a:srgbClr val="00B0F0"/>
                </a:solidFill>
                <a:ea typeface="ＭＳ Ｐゴシック" pitchFamily="34" charset="-128"/>
              </a:rPr>
              <a:t>Sample 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 from P(X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 | Parents(X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a:t>
            </a:r>
          </a:p>
          <a:p>
            <a:r>
              <a:rPr lang="en-US" sz="2000" dirty="0">
                <a:ea typeface="ＭＳ Ｐゴシック" pitchFamily="34" charset="-128"/>
              </a:rPr>
              <a:t>return </a:t>
            </a:r>
            <a:r>
              <a:rPr lang="en-US" sz="2000" dirty="0">
                <a:solidFill>
                  <a:srgbClr val="00B0F0"/>
                </a:solidFill>
                <a:ea typeface="ＭＳ Ｐゴシック" pitchFamily="34" charset="-128"/>
              </a:rPr>
              <a:t>(x</a:t>
            </a:r>
            <a:r>
              <a:rPr lang="en-US" sz="2000" baseline="-25000" dirty="0">
                <a:solidFill>
                  <a:srgbClr val="00B0F0"/>
                </a:solidFill>
                <a:ea typeface="ＭＳ Ｐゴシック" pitchFamily="34" charset="-128"/>
              </a:rPr>
              <a:t>1</a:t>
            </a:r>
            <a:r>
              <a:rPr lang="en-US" sz="2000" dirty="0">
                <a:solidFill>
                  <a:srgbClr val="00B0F0"/>
                </a:solidFill>
                <a:ea typeface="ＭＳ Ｐゴシック" pitchFamily="34" charset="-128"/>
              </a:rPr>
              <a:t>, x</a:t>
            </a:r>
            <a:r>
              <a:rPr lang="en-US" sz="2000" baseline="-25000" dirty="0">
                <a:solidFill>
                  <a:srgbClr val="00B0F0"/>
                </a:solidFill>
                <a:ea typeface="ＭＳ Ｐゴシック" pitchFamily="34" charset="-128"/>
              </a:rPr>
              <a:t>2</a:t>
            </a:r>
            <a:r>
              <a:rPr lang="en-US" sz="2000" dirty="0">
                <a:solidFill>
                  <a:srgbClr val="00B0F0"/>
                </a:solidFill>
                <a:ea typeface="ＭＳ Ｐゴシック" pitchFamily="34" charset="-128"/>
              </a:rPr>
              <a:t>, …, </a:t>
            </a:r>
            <a:r>
              <a:rPr lang="en-US" sz="2000" dirty="0" err="1">
                <a:solidFill>
                  <a:srgbClr val="00B0F0"/>
                </a:solidFill>
                <a:ea typeface="ＭＳ Ｐゴシック" pitchFamily="34" charset="-128"/>
              </a:rPr>
              <a:t>x</a:t>
            </a:r>
            <a:r>
              <a:rPr lang="en-US" sz="2000" baseline="-25000" dirty="0" err="1">
                <a:solidFill>
                  <a:srgbClr val="00B0F0"/>
                </a:solidFill>
                <a:ea typeface="ＭＳ Ｐゴシック" pitchFamily="34" charset="-128"/>
              </a:rPr>
              <a:t>n</a:t>
            </a:r>
            <a:r>
              <a:rPr lang="en-US" sz="2000" dirty="0">
                <a:solidFill>
                  <a:srgbClr val="00B0F0"/>
                </a:solidFill>
                <a:ea typeface="ＭＳ Ｐゴシック" pitchFamily="34" charset="-128"/>
              </a:rPr>
              <a:t>), </a:t>
            </a:r>
            <a:r>
              <a:rPr lang="en-US" sz="2000" dirty="0">
                <a:solidFill>
                  <a:srgbClr val="FF0000"/>
                </a:solidFill>
                <a:ea typeface="ＭＳ Ｐゴシック" pitchFamily="34" charset="-128"/>
              </a:rPr>
              <a:t>w</a:t>
            </a:r>
          </a:p>
        </p:txBody>
      </p:sp>
    </p:spTree>
    <p:extLst>
      <p:ext uri="{BB962C8B-B14F-4D97-AF65-F5344CB8AC3E}">
        <p14:creationId xmlns:p14="http://schemas.microsoft.com/office/powerpoint/2010/main" val="3609112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Pacman – Sonar (P5)</a:t>
            </a:r>
          </a:p>
        </p:txBody>
      </p:sp>
      <p:pic>
        <p:nvPicPr>
          <p:cNvPr id="5" name="Picture 4" descr="Screen Shot 2014-08-21 at 7.37.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111" y="1295400"/>
            <a:ext cx="6073778" cy="5107381"/>
          </a:xfrm>
          <a:prstGeom prst="rect">
            <a:avLst/>
          </a:prstGeom>
        </p:spPr>
      </p:pic>
      <p:sp>
        <p:nvSpPr>
          <p:cNvPr id="6" name="TextBox 5"/>
          <p:cNvSpPr txBox="1"/>
          <p:nvPr/>
        </p:nvSpPr>
        <p:spPr>
          <a:xfrm>
            <a:off x="7785911" y="6507901"/>
            <a:ext cx="4400514" cy="369332"/>
          </a:xfrm>
          <a:prstGeom prst="rect">
            <a:avLst/>
          </a:prstGeom>
          <a:noFill/>
        </p:spPr>
        <p:txBody>
          <a:bodyPr wrap="none" rtlCol="0">
            <a:spAutoFit/>
          </a:bodyPr>
          <a:lstStyle/>
          <a:p>
            <a:r>
              <a:rPr lang="en-US" dirty="0">
                <a:solidFill>
                  <a:srgbClr val="FF0000"/>
                </a:solidFill>
                <a:latin typeface="Calibri"/>
                <a:cs typeface="Calibri"/>
              </a:rPr>
              <a:t>[Demo: </a:t>
            </a:r>
            <a:r>
              <a:rPr lang="en-US" dirty="0" err="1">
                <a:solidFill>
                  <a:srgbClr val="FF0000"/>
                </a:solidFill>
                <a:latin typeface="Calibri"/>
                <a:cs typeface="Calibri"/>
              </a:rPr>
              <a:t>Pacman</a:t>
            </a:r>
            <a:r>
              <a:rPr lang="en-US" dirty="0">
                <a:solidFill>
                  <a:srgbClr val="FF0000"/>
                </a:solidFill>
                <a:latin typeface="Calibri"/>
                <a:cs typeface="Calibri"/>
              </a:rPr>
              <a:t> – Sonar – No Beliefs(L14D1)]</a:t>
            </a:r>
          </a:p>
        </p:txBody>
      </p:sp>
    </p:spTree>
    <p:extLst>
      <p:ext uri="{BB962C8B-B14F-4D97-AF65-F5344CB8AC3E}">
        <p14:creationId xmlns:p14="http://schemas.microsoft.com/office/powerpoint/2010/main" val="3725266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Pacman – Sonar (no beliefs)</a:t>
            </a:r>
          </a:p>
        </p:txBody>
      </p:sp>
    </p:spTree>
    <p:extLst>
      <p:ext uri="{BB962C8B-B14F-4D97-AF65-F5344CB8AC3E}">
        <p14:creationId xmlns:p14="http://schemas.microsoft.com/office/powerpoint/2010/main" val="2421446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atin typeface="Calibri"/>
                <a:ea typeface="ＭＳ Ｐゴシック" pitchFamily="34" charset="-128"/>
                <a:cs typeface="Calibri"/>
              </a:rPr>
              <a:t>Hidden Markov Models</a:t>
            </a:r>
          </a:p>
        </p:txBody>
      </p:sp>
      <p:sp>
        <p:nvSpPr>
          <p:cNvPr id="36866" name="Rectangle 3"/>
          <p:cNvSpPr>
            <a:spLocks noGrp="1" noChangeArrowheads="1"/>
          </p:cNvSpPr>
          <p:nvPr>
            <p:ph idx="1"/>
          </p:nvPr>
        </p:nvSpPr>
        <p:spPr/>
        <p:txBody>
          <a:bodyPr/>
          <a:lstStyle/>
          <a:p>
            <a:pPr>
              <a:lnSpc>
                <a:spcPct val="90000"/>
              </a:lnSpc>
            </a:pPr>
            <a:r>
              <a:rPr lang="en-US" sz="2400" dirty="0">
                <a:latin typeface="Calibri"/>
                <a:ea typeface="ＭＳ Ｐゴシック" pitchFamily="34" charset="-128"/>
                <a:cs typeface="Calibri"/>
              </a:rPr>
              <a:t>Markov chains not so useful for most agents</a:t>
            </a:r>
          </a:p>
          <a:p>
            <a:pPr lvl="1">
              <a:lnSpc>
                <a:spcPct val="90000"/>
              </a:lnSpc>
            </a:pPr>
            <a:r>
              <a:rPr lang="en-US" sz="2000" dirty="0">
                <a:latin typeface="Calibri"/>
                <a:ea typeface="ＭＳ Ｐゴシック" pitchFamily="34" charset="-128"/>
                <a:cs typeface="Calibri"/>
              </a:rPr>
              <a:t>Need observations to update your beliefs</a:t>
            </a:r>
          </a:p>
          <a:p>
            <a:pPr lvl="1">
              <a:lnSpc>
                <a:spcPct val="90000"/>
              </a:lnSpc>
            </a:pPr>
            <a:endParaRPr lang="en-US" sz="2000" dirty="0">
              <a:latin typeface="Calibri"/>
              <a:ea typeface="ＭＳ Ｐゴシック" pitchFamily="34" charset="-128"/>
              <a:cs typeface="Calibri"/>
            </a:endParaRPr>
          </a:p>
          <a:p>
            <a:pPr>
              <a:lnSpc>
                <a:spcPct val="90000"/>
              </a:lnSpc>
            </a:pPr>
            <a:r>
              <a:rPr lang="en-US" sz="2400" dirty="0">
                <a:latin typeface="Calibri"/>
                <a:ea typeface="ＭＳ Ｐゴシック" pitchFamily="34" charset="-128"/>
                <a:cs typeface="Calibri"/>
              </a:rPr>
              <a:t>Hidden Markov models (HMMs)</a:t>
            </a:r>
          </a:p>
          <a:p>
            <a:pPr lvl="1">
              <a:lnSpc>
                <a:spcPct val="90000"/>
              </a:lnSpc>
            </a:pPr>
            <a:r>
              <a:rPr lang="en-US" sz="2000" dirty="0">
                <a:latin typeface="Calibri"/>
                <a:ea typeface="ＭＳ Ｐゴシック" pitchFamily="34" charset="-128"/>
                <a:cs typeface="Calibri"/>
              </a:rPr>
              <a:t>Underlying Markov chain over states X</a:t>
            </a:r>
          </a:p>
          <a:p>
            <a:pPr lvl="1">
              <a:lnSpc>
                <a:spcPct val="90000"/>
              </a:lnSpc>
            </a:pPr>
            <a:r>
              <a:rPr lang="en-US" sz="2000" dirty="0">
                <a:latin typeface="Calibri"/>
                <a:ea typeface="ＭＳ Ｐゴシック" pitchFamily="34" charset="-128"/>
                <a:cs typeface="Calibri"/>
              </a:rPr>
              <a:t>You observe outputs (effects) at each time step</a:t>
            </a:r>
          </a:p>
        </p:txBody>
      </p:sp>
      <p:sp>
        <p:nvSpPr>
          <p:cNvPr id="36867" name="Oval 4"/>
          <p:cNvSpPr>
            <a:spLocks noChangeArrowheads="1"/>
          </p:cNvSpPr>
          <p:nvPr/>
        </p:nvSpPr>
        <p:spPr bwMode="auto">
          <a:xfrm>
            <a:off x="5943600" y="42672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X</a:t>
            </a:r>
            <a:r>
              <a:rPr lang="en-US" sz="2400" baseline="-25000">
                <a:solidFill>
                  <a:schemeClr val="bg1"/>
                </a:solidFill>
                <a:latin typeface="Calibri"/>
                <a:cs typeface="Calibri"/>
              </a:rPr>
              <a:t>5</a:t>
            </a:r>
          </a:p>
        </p:txBody>
      </p:sp>
      <p:cxnSp>
        <p:nvCxnSpPr>
          <p:cNvPr id="36868" name="AutoShape 5"/>
          <p:cNvCxnSpPr>
            <a:cxnSpLocks noChangeShapeType="1"/>
            <a:stCxn id="36867" idx="4"/>
            <a:endCxn id="36883" idx="0"/>
          </p:cNvCxnSpPr>
          <p:nvPr/>
        </p:nvCxnSpPr>
        <p:spPr bwMode="auto">
          <a:xfrm>
            <a:off x="6210300" y="4814888"/>
            <a:ext cx="0" cy="504825"/>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36869" name="Oval 6"/>
          <p:cNvSpPr>
            <a:spLocks noChangeArrowheads="1"/>
          </p:cNvSpPr>
          <p:nvPr/>
        </p:nvSpPr>
        <p:spPr bwMode="auto">
          <a:xfrm>
            <a:off x="25908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36870" name="AutoShape 7"/>
          <p:cNvCxnSpPr>
            <a:cxnSpLocks noChangeShapeType="1"/>
            <a:stCxn id="36869" idx="4"/>
            <a:endCxn id="36880" idx="0"/>
          </p:cNvCxnSpPr>
          <p:nvPr/>
        </p:nvCxnSpPr>
        <p:spPr bwMode="auto">
          <a:xfrm>
            <a:off x="28575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871" name="Oval 8"/>
          <p:cNvSpPr>
            <a:spLocks noChangeArrowheads="1"/>
          </p:cNvSpPr>
          <p:nvPr/>
        </p:nvSpPr>
        <p:spPr bwMode="auto">
          <a:xfrm>
            <a:off x="1676400" y="53340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1</a:t>
            </a:r>
          </a:p>
        </p:txBody>
      </p:sp>
      <p:cxnSp>
        <p:nvCxnSpPr>
          <p:cNvPr id="36872" name="AutoShape 9"/>
          <p:cNvCxnSpPr>
            <a:cxnSpLocks noChangeShapeType="1"/>
            <a:stCxn id="36873" idx="6"/>
            <a:endCxn id="36869" idx="2"/>
          </p:cNvCxnSpPr>
          <p:nvPr/>
        </p:nvCxnSpPr>
        <p:spPr bwMode="auto">
          <a:xfrm>
            <a:off x="22240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873" name="Oval 10"/>
          <p:cNvSpPr>
            <a:spLocks noChangeArrowheads="1"/>
          </p:cNvSpPr>
          <p:nvPr/>
        </p:nvSpPr>
        <p:spPr bwMode="auto">
          <a:xfrm>
            <a:off x="16764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cxnSp>
        <p:nvCxnSpPr>
          <p:cNvPr id="36874" name="AutoShape 11"/>
          <p:cNvCxnSpPr>
            <a:cxnSpLocks noChangeShapeType="1"/>
            <a:stCxn id="36873" idx="4"/>
            <a:endCxn id="36871" idx="0"/>
          </p:cNvCxnSpPr>
          <p:nvPr/>
        </p:nvCxnSpPr>
        <p:spPr bwMode="auto">
          <a:xfrm>
            <a:off x="19431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875" name="Oval 12"/>
          <p:cNvSpPr>
            <a:spLocks noChangeArrowheads="1"/>
          </p:cNvSpPr>
          <p:nvPr/>
        </p:nvSpPr>
        <p:spPr bwMode="auto">
          <a:xfrm>
            <a:off x="35052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3</a:t>
            </a:r>
          </a:p>
        </p:txBody>
      </p:sp>
      <p:cxnSp>
        <p:nvCxnSpPr>
          <p:cNvPr id="36876" name="AutoShape 13"/>
          <p:cNvCxnSpPr>
            <a:cxnSpLocks noChangeShapeType="1"/>
            <a:stCxn id="36875" idx="6"/>
            <a:endCxn id="36878" idx="2"/>
          </p:cNvCxnSpPr>
          <p:nvPr/>
        </p:nvCxnSpPr>
        <p:spPr bwMode="auto">
          <a:xfrm>
            <a:off x="40528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6877" name="AutoShape 14"/>
          <p:cNvCxnSpPr>
            <a:cxnSpLocks noChangeShapeType="1"/>
            <a:stCxn id="36869" idx="6"/>
            <a:endCxn id="36875" idx="2"/>
          </p:cNvCxnSpPr>
          <p:nvPr/>
        </p:nvCxnSpPr>
        <p:spPr bwMode="auto">
          <a:xfrm>
            <a:off x="31384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878" name="Oval 15"/>
          <p:cNvSpPr>
            <a:spLocks noChangeArrowheads="1"/>
          </p:cNvSpPr>
          <p:nvPr/>
        </p:nvSpPr>
        <p:spPr bwMode="auto">
          <a:xfrm>
            <a:off x="44196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4</a:t>
            </a:r>
          </a:p>
        </p:txBody>
      </p:sp>
      <p:cxnSp>
        <p:nvCxnSpPr>
          <p:cNvPr id="36879" name="AutoShape 16"/>
          <p:cNvCxnSpPr>
            <a:cxnSpLocks noChangeShapeType="1"/>
            <a:stCxn id="36878" idx="6"/>
            <a:endCxn id="36867" idx="2"/>
          </p:cNvCxnSpPr>
          <p:nvPr/>
        </p:nvCxnSpPr>
        <p:spPr bwMode="auto">
          <a:xfrm>
            <a:off x="4967288" y="4533900"/>
            <a:ext cx="9620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sp>
        <p:nvSpPr>
          <p:cNvPr id="36880" name="Oval 17"/>
          <p:cNvSpPr>
            <a:spLocks noChangeArrowheads="1"/>
          </p:cNvSpPr>
          <p:nvPr/>
        </p:nvSpPr>
        <p:spPr bwMode="auto">
          <a:xfrm>
            <a:off x="2590800" y="53340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2</a:t>
            </a:r>
          </a:p>
        </p:txBody>
      </p:sp>
      <p:sp>
        <p:nvSpPr>
          <p:cNvPr id="36881" name="Oval 18"/>
          <p:cNvSpPr>
            <a:spLocks noChangeArrowheads="1"/>
          </p:cNvSpPr>
          <p:nvPr/>
        </p:nvSpPr>
        <p:spPr bwMode="auto">
          <a:xfrm>
            <a:off x="3505200" y="53340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3</a:t>
            </a:r>
          </a:p>
        </p:txBody>
      </p:sp>
      <p:sp>
        <p:nvSpPr>
          <p:cNvPr id="36882" name="Oval 19"/>
          <p:cNvSpPr>
            <a:spLocks noChangeArrowheads="1"/>
          </p:cNvSpPr>
          <p:nvPr/>
        </p:nvSpPr>
        <p:spPr bwMode="auto">
          <a:xfrm>
            <a:off x="4419600" y="53340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4</a:t>
            </a:r>
          </a:p>
        </p:txBody>
      </p:sp>
      <p:sp>
        <p:nvSpPr>
          <p:cNvPr id="36883" name="Oval 20"/>
          <p:cNvSpPr>
            <a:spLocks noChangeArrowheads="1"/>
          </p:cNvSpPr>
          <p:nvPr/>
        </p:nvSpPr>
        <p:spPr bwMode="auto">
          <a:xfrm>
            <a:off x="5943600" y="53340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E</a:t>
            </a:r>
            <a:r>
              <a:rPr lang="en-US" sz="2400" baseline="-25000">
                <a:solidFill>
                  <a:schemeClr val="bg1"/>
                </a:solidFill>
                <a:latin typeface="Calibri"/>
                <a:cs typeface="Calibri"/>
              </a:rPr>
              <a:t>5</a:t>
            </a:r>
          </a:p>
        </p:txBody>
      </p:sp>
      <p:cxnSp>
        <p:nvCxnSpPr>
          <p:cNvPr id="36884" name="AutoShape 21"/>
          <p:cNvCxnSpPr>
            <a:cxnSpLocks noChangeShapeType="1"/>
            <a:stCxn id="36875" idx="4"/>
            <a:endCxn id="36881" idx="0"/>
          </p:cNvCxnSpPr>
          <p:nvPr/>
        </p:nvCxnSpPr>
        <p:spPr bwMode="auto">
          <a:xfrm>
            <a:off x="37719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6885" name="AutoShape 22"/>
          <p:cNvCxnSpPr>
            <a:cxnSpLocks noChangeShapeType="1"/>
            <a:stCxn id="36878" idx="4"/>
            <a:endCxn id="36882" idx="0"/>
          </p:cNvCxnSpPr>
          <p:nvPr/>
        </p:nvCxnSpPr>
        <p:spPr bwMode="auto">
          <a:xfrm>
            <a:off x="46863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524000"/>
            <a:ext cx="5107669" cy="4630181"/>
          </a:xfrm>
          <a:prstGeom prst="rect">
            <a:avLst/>
          </a:prstGeom>
        </p:spPr>
      </p:pic>
    </p:spTree>
    <p:extLst>
      <p:ext uri="{BB962C8B-B14F-4D97-AF65-F5344CB8AC3E}">
        <p14:creationId xmlns:p14="http://schemas.microsoft.com/office/powerpoint/2010/main" val="1443613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a:latin typeface="Calibri"/>
                <a:ea typeface="ＭＳ Ｐゴシック" pitchFamily="34" charset="-128"/>
                <a:cs typeface="Calibri"/>
              </a:rPr>
              <a:t>Dynamic Bayes Nets (DBNs)</a:t>
            </a:r>
          </a:p>
        </p:txBody>
      </p:sp>
      <p:sp>
        <p:nvSpPr>
          <p:cNvPr id="5" name="Content Placeholder 2"/>
          <p:cNvSpPr>
            <a:spLocks noGrp="1"/>
          </p:cNvSpPr>
          <p:nvPr>
            <p:ph idx="1"/>
          </p:nvPr>
        </p:nvSpPr>
        <p:spPr>
          <a:xfrm>
            <a:off x="457200" y="1219200"/>
            <a:ext cx="7315200" cy="5181600"/>
          </a:xfrm>
        </p:spPr>
        <p:txBody>
          <a:bodyPr/>
          <a:lstStyle/>
          <a:p>
            <a:r>
              <a:rPr lang="en-US" sz="2400" dirty="0">
                <a:latin typeface="Calibri"/>
                <a:ea typeface="ＭＳ Ｐゴシック" pitchFamily="34" charset="-128"/>
                <a:cs typeface="Calibri"/>
              </a:rPr>
              <a:t>We want to track multiple variables over time, using multiple sources of evidence</a:t>
            </a:r>
          </a:p>
          <a:p>
            <a:pPr lvl="7"/>
            <a:endParaRPr lang="en-US" sz="600" dirty="0">
              <a:latin typeface="Calibri"/>
              <a:ea typeface="ＭＳ Ｐゴシック" pitchFamily="34" charset="-128"/>
              <a:cs typeface="Calibri"/>
            </a:endParaRPr>
          </a:p>
          <a:p>
            <a:r>
              <a:rPr lang="en-US" sz="2400" dirty="0">
                <a:latin typeface="Calibri"/>
                <a:ea typeface="ＭＳ Ｐゴシック" pitchFamily="34" charset="-128"/>
                <a:cs typeface="Calibri"/>
              </a:rPr>
              <a:t>Idea: Repeat a fixed Bayes net structure at each time</a:t>
            </a:r>
          </a:p>
          <a:p>
            <a:pPr lvl="7"/>
            <a:endParaRPr lang="en-US" sz="600" dirty="0">
              <a:latin typeface="Calibri"/>
              <a:ea typeface="ＭＳ Ｐゴシック" pitchFamily="34" charset="-128"/>
              <a:cs typeface="Calibri"/>
            </a:endParaRPr>
          </a:p>
          <a:p>
            <a:r>
              <a:rPr lang="en-US" sz="2400" dirty="0">
                <a:latin typeface="Calibri"/>
                <a:ea typeface="ＭＳ Ｐゴシック" pitchFamily="34" charset="-128"/>
                <a:cs typeface="Calibri"/>
              </a:rPr>
              <a:t>Variables from time </a:t>
            </a:r>
            <a:r>
              <a:rPr lang="en-US" sz="2400" i="1" dirty="0">
                <a:solidFill>
                  <a:srgbClr val="CC00CC"/>
                </a:solidFill>
                <a:latin typeface="Calibri"/>
                <a:ea typeface="ＭＳ Ｐゴシック" pitchFamily="34" charset="-128"/>
                <a:cs typeface="Calibri"/>
              </a:rPr>
              <a:t>t</a:t>
            </a:r>
            <a:r>
              <a:rPr lang="en-US" sz="2400" dirty="0">
                <a:latin typeface="Calibri"/>
                <a:ea typeface="ＭＳ Ｐゴシック" pitchFamily="34" charset="-128"/>
                <a:cs typeface="Calibri"/>
              </a:rPr>
              <a:t> can condition on those from </a:t>
            </a:r>
            <a:r>
              <a:rPr lang="en-US" sz="2400" i="1" dirty="0">
                <a:solidFill>
                  <a:srgbClr val="CC00CC"/>
                </a:solidFill>
                <a:latin typeface="Calibri"/>
                <a:ea typeface="ＭＳ Ｐゴシック" pitchFamily="34" charset="-128"/>
                <a:cs typeface="Calibri"/>
              </a:rPr>
              <a:t>t-1</a:t>
            </a: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18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p:txBody>
      </p:sp>
      <p:grpSp>
        <p:nvGrpSpPr>
          <p:cNvPr id="2" name="Group 50"/>
          <p:cNvGrpSpPr>
            <a:grpSpLocks/>
          </p:cNvGrpSpPr>
          <p:nvPr/>
        </p:nvGrpSpPr>
        <p:grpSpPr bwMode="auto">
          <a:xfrm>
            <a:off x="1231901" y="3762375"/>
            <a:ext cx="1357313" cy="1970088"/>
            <a:chOff x="1231366" y="3762103"/>
            <a:chExt cx="1358537" cy="1970314"/>
          </a:xfrm>
        </p:grpSpPr>
        <p:sp>
          <p:nvSpPr>
            <p:cNvPr id="79909" name="Oval 2"/>
            <p:cNvSpPr>
              <a:spLocks noChangeArrowheads="1"/>
            </p:cNvSpPr>
            <p:nvPr/>
          </p:nvSpPr>
          <p:spPr bwMode="auto">
            <a:xfrm>
              <a:off x="1231366" y="376210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1</a:t>
              </a:r>
              <a:r>
                <a:rPr lang="en-US" b="1" baseline="30000">
                  <a:latin typeface="Calibri"/>
                  <a:cs typeface="Calibri"/>
                </a:rPr>
                <a:t>a</a:t>
              </a:r>
              <a:endParaRPr lang="en-US" b="1">
                <a:latin typeface="Calibri"/>
                <a:cs typeface="Calibri"/>
              </a:endParaRPr>
            </a:p>
          </p:txBody>
        </p:sp>
        <p:sp>
          <p:nvSpPr>
            <p:cNvPr id="9" name="Oval 3"/>
            <p:cNvSpPr>
              <a:spLocks noChangeArrowheads="1"/>
            </p:cNvSpPr>
            <p:nvPr/>
          </p:nvSpPr>
          <p:spPr bwMode="auto">
            <a:xfrm>
              <a:off x="1231366" y="5105282"/>
              <a:ext cx="627628" cy="627135"/>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1</a:t>
              </a:r>
              <a:r>
                <a:rPr lang="en-US" b="1" baseline="30000" dirty="0">
                  <a:latin typeface="Calibri"/>
                  <a:cs typeface="Calibri"/>
                </a:rPr>
                <a:t>a</a:t>
              </a:r>
              <a:endParaRPr lang="en-US" sz="2000" b="1" dirty="0">
                <a:latin typeface="Calibri"/>
                <a:cs typeface="Calibri"/>
              </a:endParaRPr>
            </a:p>
          </p:txBody>
        </p:sp>
        <p:cxnSp>
          <p:nvCxnSpPr>
            <p:cNvPr id="79911" name="AutoShape 4"/>
            <p:cNvCxnSpPr>
              <a:cxnSpLocks noChangeShapeType="1"/>
              <a:stCxn id="79909" idx="4"/>
              <a:endCxn id="9" idx="0"/>
            </p:cNvCxnSpPr>
            <p:nvPr/>
          </p:nvCxnSpPr>
          <p:spPr bwMode="auto">
            <a:xfrm rot="5400000">
              <a:off x="1186735" y="4747260"/>
              <a:ext cx="71628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11" name="Oval 5"/>
            <p:cNvSpPr>
              <a:spLocks noChangeArrowheads="1"/>
            </p:cNvSpPr>
            <p:nvPr/>
          </p:nvSpPr>
          <p:spPr bwMode="auto">
            <a:xfrm>
              <a:off x="1962275" y="5105282"/>
              <a:ext cx="627628" cy="627135"/>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1</a:t>
              </a:r>
              <a:r>
                <a:rPr lang="en-US" b="1" baseline="30000" dirty="0">
                  <a:latin typeface="Calibri"/>
                  <a:cs typeface="Calibri"/>
                </a:rPr>
                <a:t>b</a:t>
              </a:r>
              <a:endParaRPr lang="en-US" sz="2000" b="1" dirty="0">
                <a:latin typeface="Calibri"/>
                <a:cs typeface="Calibri"/>
              </a:endParaRPr>
            </a:p>
          </p:txBody>
        </p:sp>
        <p:cxnSp>
          <p:nvCxnSpPr>
            <p:cNvPr id="79913" name="AutoShape 6"/>
            <p:cNvCxnSpPr>
              <a:cxnSpLocks noChangeShapeType="1"/>
              <a:stCxn id="79914" idx="4"/>
              <a:endCxn id="11" idx="0"/>
            </p:cNvCxnSpPr>
            <p:nvPr/>
          </p:nvCxnSpPr>
          <p:spPr bwMode="auto">
            <a:xfrm rot="5400000">
              <a:off x="2162095" y="4991100"/>
              <a:ext cx="22860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79914" name="Oval 9"/>
            <p:cNvSpPr>
              <a:spLocks noChangeArrowheads="1"/>
            </p:cNvSpPr>
            <p:nvPr/>
          </p:nvSpPr>
          <p:spPr bwMode="auto">
            <a:xfrm>
              <a:off x="1962886" y="424978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1</a:t>
              </a:r>
              <a:r>
                <a:rPr lang="en-US" b="1" baseline="30000">
                  <a:latin typeface="Calibri"/>
                  <a:cs typeface="Calibri"/>
                </a:rPr>
                <a:t>b</a:t>
              </a:r>
              <a:endParaRPr lang="en-US" b="1">
                <a:latin typeface="Calibri"/>
                <a:cs typeface="Calibri"/>
              </a:endParaRPr>
            </a:p>
          </p:txBody>
        </p:sp>
      </p:grpSp>
      <p:grpSp>
        <p:nvGrpSpPr>
          <p:cNvPr id="3" name="Group 51"/>
          <p:cNvGrpSpPr>
            <a:grpSpLocks/>
          </p:cNvGrpSpPr>
          <p:nvPr/>
        </p:nvGrpSpPr>
        <p:grpSpPr bwMode="auto">
          <a:xfrm>
            <a:off x="1858353" y="3762375"/>
            <a:ext cx="2891447" cy="1970088"/>
            <a:chOff x="1857773" y="3762103"/>
            <a:chExt cx="2891855" cy="1970314"/>
          </a:xfrm>
        </p:grpSpPr>
        <p:sp>
          <p:nvSpPr>
            <p:cNvPr id="79899" name="Oval 17"/>
            <p:cNvSpPr>
              <a:spLocks noChangeArrowheads="1"/>
            </p:cNvSpPr>
            <p:nvPr/>
          </p:nvSpPr>
          <p:spPr bwMode="auto">
            <a:xfrm>
              <a:off x="3391091" y="376210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2</a:t>
              </a:r>
              <a:r>
                <a:rPr lang="en-US" b="1" baseline="30000">
                  <a:latin typeface="Calibri"/>
                  <a:cs typeface="Calibri"/>
                </a:rPr>
                <a:t>a</a:t>
              </a:r>
              <a:endParaRPr lang="en-US" b="1">
                <a:latin typeface="Calibri"/>
                <a:cs typeface="Calibri"/>
              </a:endParaRPr>
            </a:p>
          </p:txBody>
        </p:sp>
        <p:sp>
          <p:nvSpPr>
            <p:cNvPr id="15" name="Oval 18"/>
            <p:cNvSpPr>
              <a:spLocks noChangeArrowheads="1"/>
            </p:cNvSpPr>
            <p:nvPr/>
          </p:nvSpPr>
          <p:spPr bwMode="auto">
            <a:xfrm>
              <a:off x="3390536" y="5105282"/>
              <a:ext cx="627152" cy="627135"/>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2</a:t>
              </a:r>
              <a:r>
                <a:rPr lang="en-US" b="1" baseline="30000" dirty="0">
                  <a:latin typeface="Calibri"/>
                  <a:cs typeface="Calibri"/>
                </a:rPr>
                <a:t>a</a:t>
              </a:r>
              <a:endParaRPr lang="en-US" sz="2000" b="1" dirty="0">
                <a:latin typeface="Calibri"/>
                <a:cs typeface="Calibri"/>
              </a:endParaRPr>
            </a:p>
          </p:txBody>
        </p:sp>
        <p:cxnSp>
          <p:nvCxnSpPr>
            <p:cNvPr id="79901" name="AutoShape 19"/>
            <p:cNvCxnSpPr>
              <a:cxnSpLocks noChangeShapeType="1"/>
              <a:stCxn id="79899" idx="4"/>
              <a:endCxn id="15" idx="0"/>
            </p:cNvCxnSpPr>
            <p:nvPr/>
          </p:nvCxnSpPr>
          <p:spPr bwMode="auto">
            <a:xfrm rot="5400000">
              <a:off x="3346460" y="4747260"/>
              <a:ext cx="71628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17" name="Oval 20"/>
            <p:cNvSpPr>
              <a:spLocks noChangeArrowheads="1"/>
            </p:cNvSpPr>
            <p:nvPr/>
          </p:nvSpPr>
          <p:spPr bwMode="auto">
            <a:xfrm>
              <a:off x="4122477" y="5105282"/>
              <a:ext cx="627151" cy="627135"/>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2</a:t>
              </a:r>
              <a:r>
                <a:rPr lang="en-US" b="1" baseline="30000" dirty="0">
                  <a:latin typeface="Calibri"/>
                  <a:cs typeface="Calibri"/>
                </a:rPr>
                <a:t>b</a:t>
              </a:r>
              <a:endParaRPr lang="en-US" sz="2000" b="1" dirty="0">
                <a:latin typeface="Calibri"/>
                <a:cs typeface="Calibri"/>
              </a:endParaRPr>
            </a:p>
          </p:txBody>
        </p:sp>
        <p:cxnSp>
          <p:nvCxnSpPr>
            <p:cNvPr id="79903" name="AutoShape 21"/>
            <p:cNvCxnSpPr>
              <a:cxnSpLocks noChangeShapeType="1"/>
              <a:stCxn id="79904" idx="4"/>
              <a:endCxn id="17" idx="0"/>
            </p:cNvCxnSpPr>
            <p:nvPr/>
          </p:nvCxnSpPr>
          <p:spPr bwMode="auto">
            <a:xfrm rot="5400000">
              <a:off x="4321820" y="4991100"/>
              <a:ext cx="22860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79904" name="Oval 22"/>
            <p:cNvSpPr>
              <a:spLocks noChangeArrowheads="1"/>
            </p:cNvSpPr>
            <p:nvPr/>
          </p:nvSpPr>
          <p:spPr bwMode="auto">
            <a:xfrm>
              <a:off x="4122611" y="424978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2</a:t>
              </a:r>
              <a:r>
                <a:rPr lang="en-US" b="1" baseline="30000">
                  <a:latin typeface="Calibri"/>
                  <a:cs typeface="Calibri"/>
                </a:rPr>
                <a:t>b</a:t>
              </a:r>
              <a:endParaRPr lang="en-US" b="1">
                <a:latin typeface="Calibri"/>
                <a:cs typeface="Calibri"/>
              </a:endParaRPr>
            </a:p>
          </p:txBody>
        </p:sp>
        <p:cxnSp>
          <p:nvCxnSpPr>
            <p:cNvPr id="79905" name="AutoShape 25"/>
            <p:cNvCxnSpPr>
              <a:cxnSpLocks noChangeShapeType="1"/>
              <a:stCxn id="79909" idx="6"/>
              <a:endCxn id="79899" idx="2"/>
            </p:cNvCxnSpPr>
            <p:nvPr/>
          </p:nvCxnSpPr>
          <p:spPr bwMode="auto">
            <a:xfrm flipV="1">
              <a:off x="1857773" y="4075612"/>
              <a:ext cx="1533318" cy="76209"/>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79906" name="AutoShape 26"/>
            <p:cNvCxnSpPr>
              <a:cxnSpLocks noChangeShapeType="1"/>
              <a:stCxn id="79914" idx="6"/>
              <a:endCxn id="79904" idx="2"/>
            </p:cNvCxnSpPr>
            <p:nvPr/>
          </p:nvCxnSpPr>
          <p:spPr bwMode="auto">
            <a:xfrm flipV="1">
              <a:off x="2588737" y="4563292"/>
              <a:ext cx="1533873" cy="76209"/>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79907" name="AutoShape 27"/>
            <p:cNvCxnSpPr>
              <a:cxnSpLocks noChangeShapeType="1"/>
              <a:stCxn id="79914" idx="6"/>
              <a:endCxn id="79899" idx="3"/>
            </p:cNvCxnSpPr>
            <p:nvPr/>
          </p:nvCxnSpPr>
          <p:spPr bwMode="auto">
            <a:xfrm flipV="1">
              <a:off x="2588737" y="4297295"/>
              <a:ext cx="894179" cy="342205"/>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79908" name="AutoShape 28"/>
            <p:cNvCxnSpPr>
              <a:cxnSpLocks noChangeShapeType="1"/>
              <a:stCxn id="79899" idx="6"/>
              <a:endCxn id="79904" idx="1"/>
            </p:cNvCxnSpPr>
            <p:nvPr/>
          </p:nvCxnSpPr>
          <p:spPr bwMode="auto">
            <a:xfrm>
              <a:off x="4018108" y="4075612"/>
              <a:ext cx="196328" cy="265995"/>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grpSp>
      <p:grpSp>
        <p:nvGrpSpPr>
          <p:cNvPr id="4" name="Group 53"/>
          <p:cNvGrpSpPr>
            <a:grpSpLocks/>
          </p:cNvGrpSpPr>
          <p:nvPr/>
        </p:nvGrpSpPr>
        <p:grpSpPr bwMode="auto">
          <a:xfrm>
            <a:off x="1035051" y="3276600"/>
            <a:ext cx="1727200" cy="2590800"/>
            <a:chOff x="1035423" y="3276600"/>
            <a:chExt cx="1726474" cy="2590800"/>
          </a:xfrm>
        </p:grpSpPr>
        <p:sp>
          <p:nvSpPr>
            <p:cNvPr id="79897" name="Rectangle 16"/>
            <p:cNvSpPr>
              <a:spLocks noChangeArrowheads="1"/>
            </p:cNvSpPr>
            <p:nvPr/>
          </p:nvSpPr>
          <p:spPr bwMode="auto">
            <a:xfrm>
              <a:off x="1035423" y="3657600"/>
              <a:ext cx="1726474" cy="220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79898" name="TextBox 26"/>
            <p:cNvSpPr txBox="1">
              <a:spLocks noChangeArrowheads="1"/>
            </p:cNvSpPr>
            <p:nvPr/>
          </p:nvSpPr>
          <p:spPr bwMode="auto">
            <a:xfrm>
              <a:off x="1618898" y="3276600"/>
              <a:ext cx="565974"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900" dirty="0">
                  <a:latin typeface="Calibri"/>
                  <a:cs typeface="Calibri"/>
                </a:rPr>
                <a:t>t =1</a:t>
              </a:r>
            </a:p>
          </p:txBody>
        </p:sp>
      </p:grpSp>
      <p:grpSp>
        <p:nvGrpSpPr>
          <p:cNvPr id="6" name="Group 54"/>
          <p:cNvGrpSpPr>
            <a:grpSpLocks/>
          </p:cNvGrpSpPr>
          <p:nvPr/>
        </p:nvGrpSpPr>
        <p:grpSpPr bwMode="auto">
          <a:xfrm>
            <a:off x="3219451" y="3276600"/>
            <a:ext cx="1676400" cy="2590800"/>
            <a:chOff x="3219097" y="3276600"/>
            <a:chExt cx="1676400" cy="2590800"/>
          </a:xfrm>
        </p:grpSpPr>
        <p:sp>
          <p:nvSpPr>
            <p:cNvPr id="79895" name="Rectangle 16"/>
            <p:cNvSpPr>
              <a:spLocks noChangeArrowheads="1"/>
            </p:cNvSpPr>
            <p:nvPr/>
          </p:nvSpPr>
          <p:spPr bwMode="auto">
            <a:xfrm>
              <a:off x="3219097" y="3657600"/>
              <a:ext cx="1676400" cy="220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79896" name="TextBox 27"/>
            <p:cNvSpPr txBox="1">
              <a:spLocks noChangeArrowheads="1"/>
            </p:cNvSpPr>
            <p:nvPr/>
          </p:nvSpPr>
          <p:spPr bwMode="auto">
            <a:xfrm>
              <a:off x="3862498" y="3276600"/>
              <a:ext cx="566212"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900" dirty="0">
                  <a:latin typeface="Calibri"/>
                  <a:cs typeface="Calibri"/>
                </a:rPr>
                <a:t>t =2</a:t>
              </a:r>
            </a:p>
          </p:txBody>
        </p:sp>
      </p:grpSp>
      <p:grpSp>
        <p:nvGrpSpPr>
          <p:cNvPr id="7" name="Group 52"/>
          <p:cNvGrpSpPr>
            <a:grpSpLocks/>
          </p:cNvGrpSpPr>
          <p:nvPr/>
        </p:nvGrpSpPr>
        <p:grpSpPr bwMode="auto">
          <a:xfrm>
            <a:off x="4018384" y="3276600"/>
            <a:ext cx="4363616" cy="2590800"/>
            <a:chOff x="4018529" y="3276600"/>
            <a:chExt cx="4363471" cy="2590800"/>
          </a:xfrm>
        </p:grpSpPr>
        <p:sp>
          <p:nvSpPr>
            <p:cNvPr id="79880" name="Oval 17"/>
            <p:cNvSpPr>
              <a:spLocks noChangeArrowheads="1"/>
            </p:cNvSpPr>
            <p:nvPr/>
          </p:nvSpPr>
          <p:spPr bwMode="auto">
            <a:xfrm>
              <a:off x="5518160" y="376210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3</a:t>
              </a:r>
              <a:r>
                <a:rPr lang="en-US" b="1" baseline="30000">
                  <a:latin typeface="Calibri"/>
                  <a:cs typeface="Calibri"/>
                </a:rPr>
                <a:t>a</a:t>
              </a:r>
              <a:endParaRPr lang="en-US" b="1">
                <a:latin typeface="Calibri"/>
                <a:cs typeface="Calibri"/>
              </a:endParaRPr>
            </a:p>
          </p:txBody>
        </p:sp>
        <p:sp>
          <p:nvSpPr>
            <p:cNvPr id="31" name="Oval 18"/>
            <p:cNvSpPr>
              <a:spLocks noChangeArrowheads="1"/>
            </p:cNvSpPr>
            <p:nvPr/>
          </p:nvSpPr>
          <p:spPr bwMode="auto">
            <a:xfrm>
              <a:off x="5518245" y="5105400"/>
              <a:ext cx="627042" cy="627063"/>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3</a:t>
              </a:r>
              <a:r>
                <a:rPr lang="en-US" b="1" baseline="30000" dirty="0">
                  <a:latin typeface="Calibri"/>
                  <a:cs typeface="Calibri"/>
                </a:rPr>
                <a:t>a</a:t>
              </a:r>
              <a:endParaRPr lang="en-US" sz="2000" b="1" dirty="0">
                <a:latin typeface="Calibri"/>
                <a:cs typeface="Calibri"/>
              </a:endParaRPr>
            </a:p>
          </p:txBody>
        </p:sp>
        <p:cxnSp>
          <p:nvCxnSpPr>
            <p:cNvPr id="79882" name="AutoShape 19"/>
            <p:cNvCxnSpPr>
              <a:cxnSpLocks noChangeShapeType="1"/>
              <a:stCxn id="79880" idx="4"/>
              <a:endCxn id="31" idx="0"/>
            </p:cNvCxnSpPr>
            <p:nvPr/>
          </p:nvCxnSpPr>
          <p:spPr bwMode="auto">
            <a:xfrm rot="5400000">
              <a:off x="5473529" y="4747260"/>
              <a:ext cx="71628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33" name="Oval 20"/>
            <p:cNvSpPr>
              <a:spLocks noChangeArrowheads="1"/>
            </p:cNvSpPr>
            <p:nvPr/>
          </p:nvSpPr>
          <p:spPr bwMode="auto">
            <a:xfrm>
              <a:off x="6250059" y="5105400"/>
              <a:ext cx="627041" cy="627063"/>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3</a:t>
              </a:r>
              <a:r>
                <a:rPr lang="en-US" b="1" baseline="30000" dirty="0">
                  <a:latin typeface="Calibri"/>
                  <a:cs typeface="Calibri"/>
                </a:rPr>
                <a:t>b</a:t>
              </a:r>
              <a:endParaRPr lang="en-US" sz="2000" b="1" dirty="0">
                <a:latin typeface="Calibri"/>
                <a:cs typeface="Calibri"/>
              </a:endParaRPr>
            </a:p>
          </p:txBody>
        </p:sp>
        <p:cxnSp>
          <p:nvCxnSpPr>
            <p:cNvPr id="79884" name="AutoShape 21"/>
            <p:cNvCxnSpPr>
              <a:cxnSpLocks noChangeShapeType="1"/>
              <a:stCxn id="79885" idx="4"/>
              <a:endCxn id="33" idx="0"/>
            </p:cNvCxnSpPr>
            <p:nvPr/>
          </p:nvCxnSpPr>
          <p:spPr bwMode="auto">
            <a:xfrm rot="5400000">
              <a:off x="6448889" y="4991100"/>
              <a:ext cx="22860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79885" name="Oval 22"/>
            <p:cNvSpPr>
              <a:spLocks noChangeArrowheads="1"/>
            </p:cNvSpPr>
            <p:nvPr/>
          </p:nvSpPr>
          <p:spPr bwMode="auto">
            <a:xfrm>
              <a:off x="6249680" y="424978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3</a:t>
              </a:r>
              <a:r>
                <a:rPr lang="en-US" b="1" baseline="30000">
                  <a:latin typeface="Calibri"/>
                  <a:cs typeface="Calibri"/>
                </a:rPr>
                <a:t>b</a:t>
              </a:r>
              <a:endParaRPr lang="en-US" b="1">
                <a:latin typeface="Calibri"/>
                <a:cs typeface="Calibri"/>
              </a:endParaRPr>
            </a:p>
          </p:txBody>
        </p:sp>
        <p:cxnSp>
          <p:nvCxnSpPr>
            <p:cNvPr id="79886" name="AutoShape 28"/>
            <p:cNvCxnSpPr>
              <a:cxnSpLocks noChangeShapeType="1"/>
              <a:stCxn id="79880" idx="6"/>
              <a:endCxn id="79885" idx="1"/>
            </p:cNvCxnSpPr>
            <p:nvPr/>
          </p:nvCxnSpPr>
          <p:spPr bwMode="auto">
            <a:xfrm>
              <a:off x="6145177" y="4075612"/>
              <a:ext cx="196328" cy="265995"/>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79887" name="TextBox 36"/>
            <p:cNvSpPr txBox="1">
              <a:spLocks noChangeArrowheads="1"/>
            </p:cNvSpPr>
            <p:nvPr/>
          </p:nvSpPr>
          <p:spPr bwMode="auto">
            <a:xfrm>
              <a:off x="5989568" y="3276600"/>
              <a:ext cx="566193"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900" dirty="0">
                  <a:latin typeface="Calibri"/>
                  <a:cs typeface="Calibri"/>
                </a:rPr>
                <a:t>t =3</a:t>
              </a:r>
            </a:p>
          </p:txBody>
        </p:sp>
        <p:cxnSp>
          <p:nvCxnSpPr>
            <p:cNvPr id="79888" name="AutoShape 25"/>
            <p:cNvCxnSpPr>
              <a:cxnSpLocks noChangeShapeType="1"/>
              <a:stCxn id="79899" idx="6"/>
              <a:endCxn id="79880" idx="2"/>
            </p:cNvCxnSpPr>
            <p:nvPr/>
          </p:nvCxnSpPr>
          <p:spPr bwMode="auto">
            <a:xfrm flipV="1">
              <a:off x="4018529" y="4075612"/>
              <a:ext cx="1499631" cy="76436"/>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79889" name="AutoShape 27"/>
            <p:cNvCxnSpPr>
              <a:cxnSpLocks noChangeShapeType="1"/>
              <a:stCxn id="79904" idx="6"/>
              <a:endCxn id="79880" idx="3"/>
            </p:cNvCxnSpPr>
            <p:nvPr/>
          </p:nvCxnSpPr>
          <p:spPr bwMode="auto">
            <a:xfrm flipV="1">
              <a:off x="4749921" y="4297296"/>
              <a:ext cx="860064" cy="342376"/>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79890" name="AutoShape 26"/>
            <p:cNvCxnSpPr>
              <a:cxnSpLocks noChangeShapeType="1"/>
              <a:stCxn id="79904" idx="6"/>
              <a:endCxn id="79885" idx="2"/>
            </p:cNvCxnSpPr>
            <p:nvPr/>
          </p:nvCxnSpPr>
          <p:spPr bwMode="auto">
            <a:xfrm flipV="1">
              <a:off x="4749921" y="4563292"/>
              <a:ext cx="1499759" cy="76380"/>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79891" name="Rectangle 16"/>
            <p:cNvSpPr>
              <a:spLocks noChangeArrowheads="1"/>
            </p:cNvSpPr>
            <p:nvPr/>
          </p:nvSpPr>
          <p:spPr bwMode="auto">
            <a:xfrm>
              <a:off x="5352697" y="3657600"/>
              <a:ext cx="1676400" cy="220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cxnSp>
          <p:nvCxnSpPr>
            <p:cNvPr id="79892" name="AutoShape 25"/>
            <p:cNvCxnSpPr>
              <a:cxnSpLocks noChangeShapeType="1"/>
            </p:cNvCxnSpPr>
            <p:nvPr/>
          </p:nvCxnSpPr>
          <p:spPr bwMode="auto">
            <a:xfrm>
              <a:off x="6150428" y="4078941"/>
              <a:ext cx="1500052" cy="1588"/>
            </a:xfrm>
            <a:prstGeom prst="straightConnector1">
              <a:avLst/>
            </a:prstGeom>
            <a:noFill/>
            <a:ln w="19050">
              <a:solidFill>
                <a:schemeClr val="tx1"/>
              </a:solidFill>
              <a:prstDash val="dash"/>
              <a:round/>
              <a:headEnd/>
              <a:tailEnd type="triangle" w="lg" len="med"/>
            </a:ln>
            <a:extLst>
              <a:ext uri="{909E8E84-426E-40dd-AFC4-6F175D3DCCD1}">
                <a14:hiddenFill xmlns:a14="http://schemas.microsoft.com/office/drawing/2010/main" xmlns="">
                  <a:noFill/>
                </a14:hiddenFill>
              </a:ext>
            </a:extLst>
          </p:spPr>
        </p:cxnSp>
        <p:cxnSp>
          <p:nvCxnSpPr>
            <p:cNvPr id="79893" name="AutoShape 27"/>
            <p:cNvCxnSpPr>
              <a:cxnSpLocks noChangeShapeType="1"/>
            </p:cNvCxnSpPr>
            <p:nvPr/>
          </p:nvCxnSpPr>
          <p:spPr bwMode="auto">
            <a:xfrm flipV="1">
              <a:off x="6881948" y="4300625"/>
              <a:ext cx="860357" cy="265996"/>
            </a:xfrm>
            <a:prstGeom prst="straightConnector1">
              <a:avLst/>
            </a:prstGeom>
            <a:noFill/>
            <a:ln w="19050">
              <a:solidFill>
                <a:schemeClr val="tx1"/>
              </a:solidFill>
              <a:prstDash val="dash"/>
              <a:round/>
              <a:headEnd/>
              <a:tailEnd type="triangle" w="lg" len="med"/>
            </a:ln>
            <a:extLst>
              <a:ext uri="{909E8E84-426E-40dd-AFC4-6F175D3DCCD1}">
                <a14:hiddenFill xmlns:a14="http://schemas.microsoft.com/office/drawing/2010/main" xmlns="">
                  <a:noFill/>
                </a14:hiddenFill>
              </a:ext>
            </a:extLst>
          </p:spPr>
        </p:cxnSp>
        <p:cxnSp>
          <p:nvCxnSpPr>
            <p:cNvPr id="79894" name="AutoShape 26"/>
            <p:cNvCxnSpPr>
              <a:cxnSpLocks noChangeShapeType="1"/>
            </p:cNvCxnSpPr>
            <p:nvPr/>
          </p:nvCxnSpPr>
          <p:spPr bwMode="auto">
            <a:xfrm>
              <a:off x="6881948" y="4566621"/>
              <a:ext cx="1500052" cy="1588"/>
            </a:xfrm>
            <a:prstGeom prst="straightConnector1">
              <a:avLst/>
            </a:prstGeom>
            <a:noFill/>
            <a:ln w="19050">
              <a:solidFill>
                <a:schemeClr val="tx1"/>
              </a:solidFill>
              <a:prstDash val="dash"/>
              <a:round/>
              <a:headEnd/>
              <a:tailEnd type="triangle" w="lg" len="med"/>
            </a:ln>
            <a:extLst>
              <a:ext uri="{909E8E84-426E-40dd-AFC4-6F175D3DCCD1}">
                <a14:hiddenFill xmlns:a14="http://schemas.microsoft.com/office/drawing/2010/main" xmlns="">
                  <a:noFill/>
                </a14:hiddenFill>
              </a:ext>
            </a:extLst>
          </p:spPr>
        </p:cxnSp>
      </p:grpSp>
      <p:pic>
        <p:nvPicPr>
          <p:cNvPr id="25601"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25984" y="1295400"/>
            <a:ext cx="3671107" cy="2376574"/>
          </a:xfrm>
          <a:prstGeom prst="rect">
            <a:avLst/>
          </a:prstGeom>
          <a:noFill/>
        </p:spPr>
      </p:pic>
    </p:spTree>
    <p:extLst>
      <p:ext uri="{BB962C8B-B14F-4D97-AF65-F5344CB8AC3E}">
        <p14:creationId xmlns:p14="http://schemas.microsoft.com/office/powerpoint/2010/main" val="3031005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latin typeface="Calibri"/>
                <a:cs typeface="Calibri"/>
              </a:rPr>
              <a:t>Example: Weather HMM</a:t>
            </a:r>
          </a:p>
        </p:txBody>
      </p:sp>
      <p:cxnSp>
        <p:nvCxnSpPr>
          <p:cNvPr id="11" name="Straight Arrow Connector 10"/>
          <p:cNvCxnSpPr>
            <a:endCxn id="52" idx="2"/>
          </p:cNvCxnSpPr>
          <p:nvPr/>
        </p:nvCxnSpPr>
        <p:spPr>
          <a:xfrm>
            <a:off x="3124200" y="2057400"/>
            <a:ext cx="5334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23" name="Table 22"/>
          <p:cNvGraphicFramePr>
            <a:graphicFrameLocks noGrp="1"/>
          </p:cNvGraphicFramePr>
          <p:nvPr>
            <p:extLst/>
          </p:nvPr>
        </p:nvGraphicFramePr>
        <p:xfrm>
          <a:off x="7467600" y="4572000"/>
          <a:ext cx="2209800" cy="1844675"/>
        </p:xfrm>
        <a:graphic>
          <a:graphicData uri="http://schemas.openxmlformats.org/drawingml/2006/table">
            <a:tbl>
              <a:tblPr firstRow="1" bandRow="1">
                <a:tableStyleId>{10A1B5D5-9B99-4C35-A422-299274C87663}</a:tableStyleId>
              </a:tblPr>
              <a:tblGrid>
                <a:gridCol w="570669">
                  <a:extLst>
                    <a:ext uri="{9D8B030D-6E8A-4147-A177-3AD203B41FA5}">
                      <a16:colId xmlns:a16="http://schemas.microsoft.com/office/drawing/2014/main" val="20000"/>
                    </a:ext>
                  </a:extLst>
                </a:gridCol>
                <a:gridCol w="574431">
                  <a:extLst>
                    <a:ext uri="{9D8B030D-6E8A-4147-A177-3AD203B41FA5}">
                      <a16:colId xmlns:a16="http://schemas.microsoft.com/office/drawing/2014/main" val="20001"/>
                    </a:ext>
                  </a:extLst>
                </a:gridCol>
                <a:gridCol w="10647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R</a:t>
                      </a:r>
                      <a:r>
                        <a:rPr lang="en-US" sz="1800" b="0" baseline="-25000" dirty="0">
                          <a:solidFill>
                            <a:srgbClr val="333399"/>
                          </a:solidFill>
                          <a:latin typeface="Calibri"/>
                          <a:cs typeface="Calibri"/>
                        </a:rPr>
                        <a:t>t-1</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rPr>
                        <a:t>P(R</a:t>
                      </a:r>
                      <a:r>
                        <a:rPr lang="en-US" sz="1800" b="0" baseline="-25000" dirty="0">
                          <a:solidFill>
                            <a:srgbClr val="333399"/>
                          </a:solidFill>
                          <a:latin typeface="Calibri"/>
                          <a:cs typeface="Calibri"/>
                        </a:rPr>
                        <a:t>t</a:t>
                      </a:r>
                      <a:r>
                        <a:rPr lang="en-US" sz="1800" b="0" dirty="0">
                          <a:solidFill>
                            <a:srgbClr val="333399"/>
                          </a:solidFill>
                          <a:latin typeface="Calibri"/>
                          <a:cs typeface="Calibri"/>
                        </a:rPr>
                        <a:t>|R</a:t>
                      </a:r>
                      <a:r>
                        <a:rPr lang="en-US" sz="1800" b="0" baseline="-25000" dirty="0">
                          <a:solidFill>
                            <a:srgbClr val="333399"/>
                          </a:solidFill>
                          <a:latin typeface="Calibri"/>
                          <a:cs typeface="Calibri"/>
                        </a:rPr>
                        <a:t>t-1</a:t>
                      </a:r>
                      <a:r>
                        <a:rPr lang="en-US" sz="1800" b="0" dirty="0">
                          <a:solidFill>
                            <a:srgbClr val="333399"/>
                          </a:solidFill>
                          <a:latin typeface="Calibri"/>
                          <a:cs typeface="Calibri"/>
                        </a:rPr>
                        <a:t>)</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+r</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+r</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+r</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5" name="Oval 24"/>
          <p:cNvSpPr/>
          <p:nvPr/>
        </p:nvSpPr>
        <p:spPr>
          <a:xfrm>
            <a:off x="1371600" y="2941638"/>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t-1</a:t>
            </a:r>
          </a:p>
        </p:txBody>
      </p:sp>
      <p:cxnSp>
        <p:nvCxnSpPr>
          <p:cNvPr id="26" name="Straight Arrow Connector 25"/>
          <p:cNvCxnSpPr>
            <a:endCxn id="25" idx="0"/>
          </p:cNvCxnSpPr>
          <p:nvPr/>
        </p:nvCxnSpPr>
        <p:spPr>
          <a:xfrm>
            <a:off x="2362200" y="2438400"/>
            <a:ext cx="0" cy="503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4648200" y="2446338"/>
            <a:ext cx="0" cy="503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endCxn id="53" idx="2"/>
          </p:cNvCxnSpPr>
          <p:nvPr/>
        </p:nvCxnSpPr>
        <p:spPr>
          <a:xfrm flipV="1">
            <a:off x="5410200" y="2057400"/>
            <a:ext cx="533400" cy="79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6934200" y="2454276"/>
            <a:ext cx="0" cy="503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44" name="Table 43"/>
          <p:cNvGraphicFramePr>
            <a:graphicFrameLocks noGrp="1"/>
          </p:cNvGraphicFramePr>
          <p:nvPr>
            <p:extLst/>
          </p:nvPr>
        </p:nvGraphicFramePr>
        <p:xfrm>
          <a:off x="9829800" y="4572000"/>
          <a:ext cx="2209800" cy="1844675"/>
        </p:xfrm>
        <a:graphic>
          <a:graphicData uri="http://schemas.openxmlformats.org/drawingml/2006/table">
            <a:tbl>
              <a:tblPr firstRow="1" bandRow="1">
                <a:tableStyleId>{10A1B5D5-9B99-4C35-A422-299274C87663}</a:tableStyleId>
              </a:tblPr>
              <a:tblGrid>
                <a:gridCol w="570669">
                  <a:extLst>
                    <a:ext uri="{9D8B030D-6E8A-4147-A177-3AD203B41FA5}">
                      <a16:colId xmlns:a16="http://schemas.microsoft.com/office/drawing/2014/main" val="20000"/>
                    </a:ext>
                  </a:extLst>
                </a:gridCol>
                <a:gridCol w="574431">
                  <a:extLst>
                    <a:ext uri="{9D8B030D-6E8A-4147-A177-3AD203B41FA5}">
                      <a16:colId xmlns:a16="http://schemas.microsoft.com/office/drawing/2014/main" val="20001"/>
                    </a:ext>
                  </a:extLst>
                </a:gridCol>
                <a:gridCol w="1064700">
                  <a:extLst>
                    <a:ext uri="{9D8B030D-6E8A-4147-A177-3AD203B41FA5}">
                      <a16:colId xmlns:a16="http://schemas.microsoft.com/office/drawing/2014/main" val="20002"/>
                    </a:ext>
                  </a:extLst>
                </a:gridCol>
              </a:tblGrid>
              <a:tr h="381131">
                <a:tc>
                  <a:txBody>
                    <a:bodyPr/>
                    <a:lstStyle/>
                    <a:p>
                      <a:pPr algn="ct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baseline="0" dirty="0" err="1">
                          <a:solidFill>
                            <a:srgbClr val="333399"/>
                          </a:solidFill>
                          <a:latin typeface="Calibri"/>
                          <a:cs typeface="Calibri"/>
                        </a:rPr>
                        <a:t>U</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rPr>
                        <a:t>P(</a:t>
                      </a:r>
                      <a:r>
                        <a:rPr lang="en-US" sz="1800" b="0" dirty="0" err="1">
                          <a:solidFill>
                            <a:srgbClr val="333399"/>
                          </a:solidFill>
                          <a:latin typeface="Calibri"/>
                          <a:cs typeface="Calibri"/>
                        </a:rPr>
                        <a:t>U</a:t>
                      </a:r>
                      <a:r>
                        <a:rPr lang="en-US" sz="1800" b="0" baseline="-25000" dirty="0" err="1">
                          <a:solidFill>
                            <a:srgbClr val="333399"/>
                          </a:solidFill>
                          <a:latin typeface="Calibri"/>
                          <a:cs typeface="Calibri"/>
                        </a:rPr>
                        <a:t>t</a:t>
                      </a: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r>
                        <a:rPr lang="en-US" sz="1800" b="0" dirty="0">
                          <a:solidFill>
                            <a:srgbClr val="333399"/>
                          </a:solidFill>
                          <a:latin typeface="Calibri"/>
                          <a:cs typeface="Calibri"/>
                        </a:rPr>
                        <a:t>)</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+r</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+u</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-u</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+u</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0.2</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-u</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0.8</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9" name="Oval 48"/>
          <p:cNvSpPr/>
          <p:nvPr/>
        </p:nvSpPr>
        <p:spPr>
          <a:xfrm>
            <a:off x="3657600" y="29718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err="1">
                <a:solidFill>
                  <a:srgbClr val="333399"/>
                </a:solidFill>
                <a:latin typeface="Calibri"/>
                <a:cs typeface="Calibri"/>
              </a:rPr>
              <a:t>Umbrella</a:t>
            </a:r>
            <a:r>
              <a:rPr lang="en-US" baseline="-25000" dirty="0" err="1">
                <a:solidFill>
                  <a:srgbClr val="333399"/>
                </a:solidFill>
                <a:latin typeface="Calibri"/>
                <a:cs typeface="Calibri"/>
              </a:rPr>
              <a:t>t</a:t>
            </a:r>
            <a:endParaRPr lang="en-US" baseline="-25000" dirty="0">
              <a:solidFill>
                <a:srgbClr val="333399"/>
              </a:solidFill>
              <a:latin typeface="Calibri"/>
              <a:cs typeface="Calibri"/>
            </a:endParaRPr>
          </a:p>
        </p:txBody>
      </p:sp>
      <p:sp>
        <p:nvSpPr>
          <p:cNvPr id="50" name="Oval 49"/>
          <p:cNvSpPr/>
          <p:nvPr/>
        </p:nvSpPr>
        <p:spPr>
          <a:xfrm>
            <a:off x="5943600" y="29718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t+1</a:t>
            </a:r>
          </a:p>
        </p:txBody>
      </p:sp>
      <p:sp>
        <p:nvSpPr>
          <p:cNvPr id="51" name="Oval 50"/>
          <p:cNvSpPr/>
          <p:nvPr/>
        </p:nvSpPr>
        <p:spPr>
          <a:xfrm>
            <a:off x="1371600" y="16764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Rain</a:t>
            </a:r>
            <a:r>
              <a:rPr lang="en-US" baseline="-25000" dirty="0">
                <a:solidFill>
                  <a:srgbClr val="333399"/>
                </a:solidFill>
                <a:latin typeface="Calibri"/>
                <a:cs typeface="Calibri"/>
              </a:rPr>
              <a:t>t-1</a:t>
            </a:r>
          </a:p>
        </p:txBody>
      </p:sp>
      <p:sp>
        <p:nvSpPr>
          <p:cNvPr id="52" name="Oval 51"/>
          <p:cNvSpPr/>
          <p:nvPr/>
        </p:nvSpPr>
        <p:spPr>
          <a:xfrm>
            <a:off x="3657600" y="16764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err="1">
                <a:solidFill>
                  <a:srgbClr val="333399"/>
                </a:solidFill>
                <a:latin typeface="Calibri"/>
                <a:cs typeface="Calibri"/>
              </a:rPr>
              <a:t>Rain</a:t>
            </a:r>
            <a:r>
              <a:rPr lang="en-US" baseline="-25000" dirty="0" err="1">
                <a:solidFill>
                  <a:srgbClr val="333399"/>
                </a:solidFill>
                <a:latin typeface="Calibri"/>
                <a:cs typeface="Calibri"/>
              </a:rPr>
              <a:t>t</a:t>
            </a:r>
            <a:endParaRPr lang="en-US" baseline="-25000" dirty="0">
              <a:solidFill>
                <a:srgbClr val="333399"/>
              </a:solidFill>
              <a:latin typeface="Calibri"/>
              <a:cs typeface="Calibri"/>
            </a:endParaRPr>
          </a:p>
        </p:txBody>
      </p:sp>
      <p:sp>
        <p:nvSpPr>
          <p:cNvPr id="53" name="Oval 52"/>
          <p:cNvSpPr/>
          <p:nvPr/>
        </p:nvSpPr>
        <p:spPr>
          <a:xfrm>
            <a:off x="5943600" y="16764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Rain</a:t>
            </a:r>
            <a:r>
              <a:rPr lang="en-US" baseline="-25000" dirty="0">
                <a:solidFill>
                  <a:srgbClr val="333399"/>
                </a:solidFill>
                <a:latin typeface="Calibri"/>
                <a:cs typeface="Calibri"/>
              </a:rPr>
              <a:t>t+1</a:t>
            </a:r>
          </a:p>
        </p:txBody>
      </p:sp>
      <p:cxnSp>
        <p:nvCxnSpPr>
          <p:cNvPr id="57" name="Straight Arrow Connector 56"/>
          <p:cNvCxnSpPr/>
          <p:nvPr/>
        </p:nvCxnSpPr>
        <p:spPr>
          <a:xfrm>
            <a:off x="990600" y="2057400"/>
            <a:ext cx="3810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p:nvPr/>
        </p:nvCxnSpPr>
        <p:spPr>
          <a:xfrm>
            <a:off x="7924800" y="2057400"/>
            <a:ext cx="3810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61" name="Rectangle 3"/>
          <p:cNvSpPr>
            <a:spLocks noGrp="1" noChangeArrowheads="1"/>
          </p:cNvSpPr>
          <p:nvPr>
            <p:ph idx="1"/>
          </p:nvPr>
        </p:nvSpPr>
        <p:spPr>
          <a:xfrm>
            <a:off x="609600" y="4572000"/>
            <a:ext cx="8229600" cy="1630362"/>
          </a:xfrm>
        </p:spPr>
        <p:txBody>
          <a:bodyPr/>
          <a:lstStyle/>
          <a:p>
            <a:pPr>
              <a:lnSpc>
                <a:spcPct val="80000"/>
              </a:lnSpc>
            </a:pPr>
            <a:r>
              <a:rPr lang="en-US" dirty="0">
                <a:ea typeface="ＭＳ Ｐゴシック" pitchFamily="34" charset="-128"/>
              </a:rPr>
              <a:t>An HMM is defined by:</a:t>
            </a:r>
          </a:p>
          <a:p>
            <a:pPr lvl="1">
              <a:lnSpc>
                <a:spcPct val="80000"/>
              </a:lnSpc>
            </a:pPr>
            <a:r>
              <a:rPr lang="en-US" dirty="0">
                <a:ea typeface="ＭＳ Ｐゴシック" pitchFamily="34" charset="-128"/>
              </a:rPr>
              <a:t>Initial distribution:</a:t>
            </a:r>
          </a:p>
          <a:p>
            <a:pPr lvl="1">
              <a:lnSpc>
                <a:spcPct val="80000"/>
              </a:lnSpc>
            </a:pPr>
            <a:r>
              <a:rPr lang="en-US" dirty="0">
                <a:ea typeface="ＭＳ Ｐゴシック" pitchFamily="34" charset="-128"/>
              </a:rPr>
              <a:t>Transitions:</a:t>
            </a:r>
          </a:p>
          <a:p>
            <a:pPr lvl="1">
              <a:lnSpc>
                <a:spcPct val="80000"/>
              </a:lnSpc>
            </a:pPr>
            <a:r>
              <a:rPr lang="en-US" dirty="0">
                <a:ea typeface="ＭＳ Ｐゴシック" pitchFamily="34" charset="-128"/>
              </a:rPr>
              <a:t>Emissions:</a:t>
            </a:r>
          </a:p>
        </p:txBody>
      </p:sp>
      <p:pic>
        <p:nvPicPr>
          <p:cNvPr id="62" name="Picture 6"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4437979" y="5135562"/>
            <a:ext cx="896021"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693" y="5549526"/>
            <a:ext cx="1905907" cy="348035"/>
          </a:xfrm>
          <a:prstGeom prst="rect">
            <a:avLst/>
          </a:prstGeom>
        </p:spPr>
      </p:pic>
      <p:pic>
        <p:nvPicPr>
          <p:cNvPr id="64" name="Picture 6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7849" y="5967412"/>
            <a:ext cx="1479551" cy="334092"/>
          </a:xfrm>
          <a:prstGeom prst="rect">
            <a:avLst/>
          </a:prstGeom>
        </p:spPr>
      </p:pic>
      <p:pic>
        <p:nvPicPr>
          <p:cNvPr id="65" name="Picture 6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295400"/>
            <a:ext cx="1600200" cy="292210"/>
          </a:xfrm>
          <a:prstGeom prst="rect">
            <a:avLst/>
          </a:prstGeom>
        </p:spPr>
      </p:pic>
      <p:pic>
        <p:nvPicPr>
          <p:cNvPr id="66" name="Picture 6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2514600"/>
            <a:ext cx="1250951" cy="282473"/>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8178" y="1600200"/>
            <a:ext cx="2621611" cy="890016"/>
          </a:xfrm>
          <a:prstGeom prst="rect">
            <a:avLst/>
          </a:prstGeom>
        </p:spPr>
      </p:pic>
    </p:spTree>
    <p:extLst>
      <p:ext uri="{BB962C8B-B14F-4D97-AF65-F5344CB8AC3E}">
        <p14:creationId xmlns:p14="http://schemas.microsoft.com/office/powerpoint/2010/main" val="935028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11301"/>
            <a:ext cx="12192000" cy="1143000"/>
          </a:xfrm>
        </p:spPr>
        <p:txBody>
          <a:bodyPr/>
          <a:lstStyle/>
          <a:p>
            <a:r>
              <a:rPr lang="en-US" dirty="0">
                <a:latin typeface="Calibri"/>
                <a:ea typeface="ＭＳ Ｐゴシック" pitchFamily="34" charset="-128"/>
                <a:cs typeface="Calibri"/>
              </a:rPr>
              <a:t>Example: Ghostbusters HMM</a:t>
            </a:r>
          </a:p>
        </p:txBody>
      </p:sp>
      <p:sp>
        <p:nvSpPr>
          <p:cNvPr id="39938" name="Rectangle 3"/>
          <p:cNvSpPr>
            <a:spLocks noGrp="1" noChangeArrowheads="1"/>
          </p:cNvSpPr>
          <p:nvPr>
            <p:ph idx="1"/>
          </p:nvPr>
        </p:nvSpPr>
        <p:spPr>
          <a:xfrm>
            <a:off x="457200" y="1600200"/>
            <a:ext cx="5257800" cy="4525963"/>
          </a:xfrm>
        </p:spPr>
        <p:txBody>
          <a:bodyPr/>
          <a:lstStyle/>
          <a:p>
            <a:r>
              <a:rPr lang="en-US" sz="2000" dirty="0">
                <a:latin typeface="Calibri"/>
                <a:ea typeface="ＭＳ Ｐゴシック" pitchFamily="34" charset="-128"/>
                <a:cs typeface="Calibri"/>
              </a:rPr>
              <a:t>P(X</a:t>
            </a:r>
            <a:r>
              <a:rPr lang="en-US" sz="2000" baseline="-25000" dirty="0">
                <a:latin typeface="Calibri"/>
                <a:ea typeface="ＭＳ Ｐゴシック" pitchFamily="34" charset="-128"/>
                <a:cs typeface="Calibri"/>
              </a:rPr>
              <a:t>1</a:t>
            </a:r>
            <a:r>
              <a:rPr lang="en-US" sz="2000" dirty="0">
                <a:latin typeface="Calibri"/>
                <a:ea typeface="ＭＳ Ｐゴシック" pitchFamily="34" charset="-128"/>
                <a:cs typeface="Calibri"/>
              </a:rPr>
              <a:t>) = uniform</a:t>
            </a:r>
          </a:p>
          <a:p>
            <a:endParaRPr lang="en-US" sz="2000" dirty="0">
              <a:latin typeface="Calibri"/>
              <a:ea typeface="ＭＳ Ｐゴシック" pitchFamily="34" charset="-128"/>
              <a:cs typeface="Calibri"/>
            </a:endParaRPr>
          </a:p>
          <a:p>
            <a:r>
              <a:rPr lang="en-US" sz="2000" dirty="0">
                <a:latin typeface="Calibri"/>
                <a:ea typeface="ＭＳ Ｐゴシック" pitchFamily="34" charset="-128"/>
                <a:cs typeface="Calibri"/>
              </a:rPr>
              <a:t>P(X|X</a:t>
            </a:r>
            <a:r>
              <a:rPr lang="ja-JP" altLang="en-US" sz="2000" dirty="0">
                <a:latin typeface="Calibri"/>
                <a:ea typeface="ＭＳ Ｐゴシック" pitchFamily="34" charset="-128"/>
                <a:cs typeface="Calibri"/>
              </a:rPr>
              <a:t>’</a:t>
            </a:r>
            <a:r>
              <a:rPr lang="en-US" altLang="ja-JP" sz="2000" dirty="0">
                <a:latin typeface="Calibri"/>
                <a:ea typeface="ＭＳ Ｐゴシック" pitchFamily="34" charset="-128"/>
                <a:cs typeface="Calibri"/>
              </a:rPr>
              <a:t>) = usually move clockwise, but sometimes move in a random direction or stay in place</a:t>
            </a:r>
          </a:p>
          <a:p>
            <a:endParaRPr lang="en-US" altLang="ja-JP" sz="2000" dirty="0">
              <a:latin typeface="Calibri"/>
              <a:ea typeface="ＭＳ Ｐゴシック" pitchFamily="34" charset="-128"/>
              <a:cs typeface="Calibri"/>
            </a:endParaRPr>
          </a:p>
          <a:p>
            <a:r>
              <a:rPr lang="en-US" sz="2000" dirty="0">
                <a:latin typeface="Calibri"/>
                <a:ea typeface="ＭＳ Ｐゴシック" pitchFamily="34" charset="-128"/>
                <a:cs typeface="Calibri"/>
              </a:rPr>
              <a:t>P(</a:t>
            </a:r>
            <a:r>
              <a:rPr lang="en-US" sz="2000" dirty="0" err="1">
                <a:latin typeface="Calibri"/>
                <a:ea typeface="ＭＳ Ｐゴシック" pitchFamily="34" charset="-128"/>
                <a:cs typeface="Calibri"/>
              </a:rPr>
              <a:t>R</a:t>
            </a:r>
            <a:r>
              <a:rPr lang="en-US" sz="2000" baseline="-25000" dirty="0" err="1">
                <a:latin typeface="Calibri"/>
                <a:ea typeface="ＭＳ Ｐゴシック" pitchFamily="34" charset="-128"/>
                <a:cs typeface="Calibri"/>
              </a:rPr>
              <a:t>ij</a:t>
            </a:r>
            <a:r>
              <a:rPr lang="en-US" sz="2000" dirty="0" err="1">
                <a:latin typeface="Calibri"/>
                <a:ea typeface="ＭＳ Ｐゴシック" pitchFamily="34" charset="-128"/>
                <a:cs typeface="Calibri"/>
              </a:rPr>
              <a:t>|X</a:t>
            </a:r>
            <a:r>
              <a:rPr lang="en-US" sz="2000" dirty="0">
                <a:latin typeface="Calibri"/>
                <a:ea typeface="ＭＳ Ｐゴシック" pitchFamily="34" charset="-128"/>
                <a:cs typeface="Calibri"/>
              </a:rPr>
              <a:t>) = same sensor model as before:</a:t>
            </a:r>
            <a:br>
              <a:rPr lang="en-US" sz="2000" dirty="0">
                <a:latin typeface="Calibri"/>
                <a:ea typeface="ＭＳ Ｐゴシック" pitchFamily="34" charset="-128"/>
                <a:cs typeface="Calibri"/>
              </a:rPr>
            </a:br>
            <a:r>
              <a:rPr lang="en-US" sz="2000" dirty="0">
                <a:latin typeface="Calibri"/>
                <a:ea typeface="ＭＳ Ｐゴシック" pitchFamily="34" charset="-128"/>
                <a:cs typeface="Calibri"/>
              </a:rPr>
              <a:t>red means close, green means far away.</a:t>
            </a:r>
          </a:p>
        </p:txBody>
      </p:sp>
      <p:grpSp>
        <p:nvGrpSpPr>
          <p:cNvPr id="39939" name="Group 37"/>
          <p:cNvGrpSpPr>
            <a:grpSpLocks/>
          </p:cNvGrpSpPr>
          <p:nvPr/>
        </p:nvGrpSpPr>
        <p:grpSpPr bwMode="auto">
          <a:xfrm>
            <a:off x="9732962" y="1524000"/>
            <a:ext cx="1447800" cy="1524000"/>
            <a:chOff x="3984" y="1056"/>
            <a:chExt cx="1296" cy="1296"/>
          </a:xfrm>
        </p:grpSpPr>
        <p:sp>
          <p:nvSpPr>
            <p:cNvPr id="39973" name="Rectangle 38"/>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4" name="Rectangle 39"/>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5" name="Rectangle 40"/>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6" name="Rectangle 41"/>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7" name="Rectangle 42"/>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8" name="Rectangle 43"/>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9" name="Rectangle 44"/>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80" name="Rectangle 45"/>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81" name="Rectangle 46"/>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grpSp>
      <p:sp>
        <p:nvSpPr>
          <p:cNvPr id="39940" name="Rectangle 48"/>
          <p:cNvSpPr>
            <a:spLocks noChangeArrowheads="1"/>
          </p:cNvSpPr>
          <p:nvPr/>
        </p:nvSpPr>
        <p:spPr bwMode="auto">
          <a:xfrm>
            <a:off x="10113962" y="3124200"/>
            <a:ext cx="641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accent2"/>
                </a:solidFill>
                <a:latin typeface="Calibri"/>
                <a:cs typeface="Calibri"/>
              </a:rPr>
              <a:t>P(X</a:t>
            </a:r>
            <a:r>
              <a:rPr lang="en-US" baseline="-25000">
                <a:solidFill>
                  <a:schemeClr val="accent2"/>
                </a:solidFill>
                <a:latin typeface="Calibri"/>
                <a:cs typeface="Calibri"/>
              </a:rPr>
              <a:t>1</a:t>
            </a:r>
            <a:r>
              <a:rPr lang="en-US">
                <a:solidFill>
                  <a:schemeClr val="accent2"/>
                </a:solidFill>
                <a:latin typeface="Calibri"/>
                <a:cs typeface="Calibri"/>
              </a:rPr>
              <a:t>)</a:t>
            </a:r>
          </a:p>
        </p:txBody>
      </p:sp>
      <p:sp>
        <p:nvSpPr>
          <p:cNvPr id="39941" name="Rectangle 49"/>
          <p:cNvSpPr>
            <a:spLocks noChangeArrowheads="1"/>
          </p:cNvSpPr>
          <p:nvPr/>
        </p:nvSpPr>
        <p:spPr bwMode="auto">
          <a:xfrm>
            <a:off x="9656762" y="5486400"/>
            <a:ext cx="1541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accent2"/>
                </a:solidFill>
                <a:latin typeface="Calibri"/>
                <a:cs typeface="Calibri"/>
              </a:rPr>
              <a:t>P(X|X</a:t>
            </a:r>
            <a:r>
              <a:rPr lang="ja-JP" altLang="en-US">
                <a:solidFill>
                  <a:schemeClr val="accent2"/>
                </a:solidFill>
                <a:latin typeface="Calibri"/>
                <a:cs typeface="Calibri"/>
              </a:rPr>
              <a:t>’</a:t>
            </a:r>
            <a:r>
              <a:rPr lang="en-US" altLang="ja-JP">
                <a:solidFill>
                  <a:schemeClr val="accent2"/>
                </a:solidFill>
                <a:latin typeface="Calibri"/>
                <a:cs typeface="Calibri"/>
              </a:rPr>
              <a:t>=&lt;1,2&gt;)</a:t>
            </a:r>
            <a:endParaRPr lang="en-US">
              <a:solidFill>
                <a:schemeClr val="accent2"/>
              </a:solidFill>
              <a:latin typeface="Calibri"/>
              <a:cs typeface="Calibri"/>
            </a:endParaRPr>
          </a:p>
        </p:txBody>
      </p:sp>
      <p:grpSp>
        <p:nvGrpSpPr>
          <p:cNvPr id="39942" name="Group 50"/>
          <p:cNvGrpSpPr>
            <a:grpSpLocks/>
          </p:cNvGrpSpPr>
          <p:nvPr/>
        </p:nvGrpSpPr>
        <p:grpSpPr bwMode="auto">
          <a:xfrm>
            <a:off x="9732962" y="3810000"/>
            <a:ext cx="1447800" cy="1524000"/>
            <a:chOff x="3984" y="1056"/>
            <a:chExt cx="1296" cy="1296"/>
          </a:xfrm>
        </p:grpSpPr>
        <p:sp>
          <p:nvSpPr>
            <p:cNvPr id="39964" name="Rectangle 51"/>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1/6</a:t>
              </a:r>
            </a:p>
          </p:txBody>
        </p:sp>
        <p:sp>
          <p:nvSpPr>
            <p:cNvPr id="39965" name="Rectangle 52"/>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1/6</a:t>
              </a:r>
            </a:p>
          </p:txBody>
        </p:sp>
        <p:sp>
          <p:nvSpPr>
            <p:cNvPr id="39966" name="Rectangle 53"/>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0</a:t>
              </a:r>
            </a:p>
          </p:txBody>
        </p:sp>
        <p:sp>
          <p:nvSpPr>
            <p:cNvPr id="39967" name="Rectangle 54"/>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1/6</a:t>
              </a:r>
            </a:p>
          </p:txBody>
        </p:sp>
        <p:sp>
          <p:nvSpPr>
            <p:cNvPr id="39968" name="Rectangle 55"/>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1/2</a:t>
              </a:r>
            </a:p>
          </p:txBody>
        </p:sp>
        <p:sp>
          <p:nvSpPr>
            <p:cNvPr id="39969" name="Rectangle 56"/>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0</a:t>
              </a:r>
            </a:p>
          </p:txBody>
        </p:sp>
        <p:sp>
          <p:nvSpPr>
            <p:cNvPr id="39970" name="Rectangle 57"/>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0</a:t>
              </a:r>
            </a:p>
          </p:txBody>
        </p:sp>
        <p:sp>
          <p:nvSpPr>
            <p:cNvPr id="39971" name="Rectangle 58"/>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0</a:t>
              </a:r>
            </a:p>
          </p:txBody>
        </p:sp>
        <p:sp>
          <p:nvSpPr>
            <p:cNvPr id="39972" name="Rectangle 59"/>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0</a:t>
              </a:r>
            </a:p>
          </p:txBody>
        </p:sp>
      </p:grpSp>
      <p:sp>
        <p:nvSpPr>
          <p:cNvPr id="39943" name="Oval 60"/>
          <p:cNvSpPr>
            <a:spLocks noChangeArrowheads="1"/>
          </p:cNvSpPr>
          <p:nvPr/>
        </p:nvSpPr>
        <p:spPr bwMode="auto">
          <a:xfrm>
            <a:off x="5334000" y="54864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X</a:t>
            </a:r>
            <a:r>
              <a:rPr lang="en-US" sz="2400" baseline="-25000">
                <a:solidFill>
                  <a:schemeClr val="bg1"/>
                </a:solidFill>
                <a:latin typeface="Calibri"/>
                <a:cs typeface="Calibri"/>
              </a:rPr>
              <a:t>5</a:t>
            </a:r>
          </a:p>
        </p:txBody>
      </p:sp>
      <p:sp>
        <p:nvSpPr>
          <p:cNvPr id="39945"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39946" name="AutoShape 63"/>
          <p:cNvCxnSpPr>
            <a:cxnSpLocks noChangeShapeType="1"/>
            <a:stCxn id="39945" idx="4"/>
            <a:endCxn id="39956"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9947" name="Oval 64"/>
          <p:cNvSpPr>
            <a:spLocks noChangeArrowheads="1"/>
          </p:cNvSpPr>
          <p:nvPr/>
        </p:nvSpPr>
        <p:spPr bwMode="auto">
          <a:xfrm>
            <a:off x="1028700" y="59436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a:latin typeface="Calibri"/>
                <a:cs typeface="Calibri"/>
              </a:rPr>
              <a:t>R</a:t>
            </a:r>
            <a:r>
              <a:rPr lang="en-US" sz="2400" baseline="-25000">
                <a:latin typeface="Calibri"/>
                <a:cs typeface="Calibri"/>
              </a:rPr>
              <a:t>i,j</a:t>
            </a:r>
          </a:p>
        </p:txBody>
      </p:sp>
      <p:cxnSp>
        <p:nvCxnSpPr>
          <p:cNvPr id="39948" name="AutoShape 65"/>
          <p:cNvCxnSpPr>
            <a:cxnSpLocks noChangeShapeType="1"/>
            <a:stCxn id="39949" idx="6"/>
            <a:endCxn id="39945"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9949"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cxnSp>
        <p:nvCxnSpPr>
          <p:cNvPr id="39950" name="AutoShape 67"/>
          <p:cNvCxnSpPr>
            <a:cxnSpLocks noChangeShapeType="1"/>
            <a:stCxn id="39949" idx="4"/>
            <a:endCxn id="39947"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9951"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3</a:t>
            </a:r>
          </a:p>
        </p:txBody>
      </p:sp>
      <p:cxnSp>
        <p:nvCxnSpPr>
          <p:cNvPr id="39952" name="AutoShape 69"/>
          <p:cNvCxnSpPr>
            <a:cxnSpLocks noChangeShapeType="1"/>
            <a:stCxn id="39951" idx="6"/>
            <a:endCxn id="39954"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9953" name="AutoShape 70"/>
          <p:cNvCxnSpPr>
            <a:cxnSpLocks noChangeShapeType="1"/>
            <a:stCxn id="39945" idx="6"/>
            <a:endCxn id="39951"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9954"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4</a:t>
            </a:r>
          </a:p>
        </p:txBody>
      </p:sp>
      <p:cxnSp>
        <p:nvCxnSpPr>
          <p:cNvPr id="39955" name="AutoShape 72"/>
          <p:cNvCxnSpPr>
            <a:cxnSpLocks noChangeShapeType="1"/>
            <a:stCxn id="39954" idx="6"/>
          </p:cNvCxnSpPr>
          <p:nvPr/>
        </p:nvCxnSpPr>
        <p:spPr bwMode="auto">
          <a:xfrm>
            <a:off x="4319588" y="5143500"/>
            <a:ext cx="9620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sp>
        <p:nvSpPr>
          <p:cNvPr id="39956" name="Oval 73"/>
          <p:cNvSpPr>
            <a:spLocks noChangeArrowheads="1"/>
          </p:cNvSpPr>
          <p:nvPr/>
        </p:nvSpPr>
        <p:spPr bwMode="auto">
          <a:xfrm>
            <a:off x="1943100" y="59436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a:latin typeface="Calibri"/>
                <a:cs typeface="Calibri"/>
              </a:rPr>
              <a:t>R</a:t>
            </a:r>
            <a:r>
              <a:rPr lang="en-US" sz="2400" baseline="-25000">
                <a:latin typeface="Calibri"/>
                <a:cs typeface="Calibri"/>
              </a:rPr>
              <a:t>i,j</a:t>
            </a:r>
          </a:p>
        </p:txBody>
      </p:sp>
      <p:sp>
        <p:nvSpPr>
          <p:cNvPr id="39957" name="Oval 74"/>
          <p:cNvSpPr>
            <a:spLocks noChangeArrowheads="1"/>
          </p:cNvSpPr>
          <p:nvPr/>
        </p:nvSpPr>
        <p:spPr bwMode="auto">
          <a:xfrm>
            <a:off x="2857500" y="59436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a:latin typeface="Calibri"/>
                <a:cs typeface="Calibri"/>
              </a:rPr>
              <a:t>R</a:t>
            </a:r>
            <a:r>
              <a:rPr lang="en-US" sz="2400" baseline="-25000">
                <a:latin typeface="Calibri"/>
                <a:cs typeface="Calibri"/>
              </a:rPr>
              <a:t>i,j</a:t>
            </a:r>
          </a:p>
        </p:txBody>
      </p:sp>
      <p:sp>
        <p:nvSpPr>
          <p:cNvPr id="39958" name="Oval 75"/>
          <p:cNvSpPr>
            <a:spLocks noChangeArrowheads="1"/>
          </p:cNvSpPr>
          <p:nvPr/>
        </p:nvSpPr>
        <p:spPr bwMode="auto">
          <a:xfrm>
            <a:off x="3771900" y="59436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dirty="0" err="1">
                <a:latin typeface="Calibri"/>
                <a:cs typeface="Calibri"/>
              </a:rPr>
              <a:t>R</a:t>
            </a:r>
            <a:r>
              <a:rPr lang="en-US" sz="2400" baseline="-25000" dirty="0" err="1">
                <a:latin typeface="Calibri"/>
                <a:cs typeface="Calibri"/>
              </a:rPr>
              <a:t>i,j</a:t>
            </a:r>
            <a:endParaRPr lang="en-US" sz="2400" baseline="-25000" dirty="0">
              <a:latin typeface="Calibri"/>
              <a:cs typeface="Calibri"/>
            </a:endParaRPr>
          </a:p>
        </p:txBody>
      </p:sp>
      <p:cxnSp>
        <p:nvCxnSpPr>
          <p:cNvPr id="39960" name="AutoShape 77"/>
          <p:cNvCxnSpPr>
            <a:cxnSpLocks noChangeShapeType="1"/>
            <a:stCxn id="39951" idx="4"/>
            <a:endCxn id="39957"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9961" name="AutoShape 78"/>
          <p:cNvCxnSpPr>
            <a:cxnSpLocks noChangeShapeType="1"/>
            <a:stCxn id="39954" idx="4"/>
            <a:endCxn id="39958"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9962" name="Line 81"/>
          <p:cNvSpPr>
            <a:spLocks noChangeShapeType="1"/>
          </p:cNvSpPr>
          <p:nvPr/>
        </p:nvSpPr>
        <p:spPr bwMode="auto">
          <a:xfrm>
            <a:off x="10494962" y="4114800"/>
            <a:ext cx="30480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39963" name="Oval 79"/>
          <p:cNvSpPr>
            <a:spLocks noChangeArrowheads="1"/>
          </p:cNvSpPr>
          <p:nvPr/>
        </p:nvSpPr>
        <p:spPr bwMode="auto">
          <a:xfrm>
            <a:off x="10418762" y="4038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5400"/>
            <a:ext cx="2378144" cy="219027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3733800"/>
            <a:ext cx="2057400" cy="1881160"/>
          </a:xfrm>
          <a:prstGeom prst="rect">
            <a:avLst/>
          </a:prstGeom>
        </p:spPr>
      </p:pic>
      <p:sp>
        <p:nvSpPr>
          <p:cNvPr id="47" name="TextBox 46"/>
          <p:cNvSpPr txBox="1"/>
          <p:nvPr/>
        </p:nvSpPr>
        <p:spPr>
          <a:xfrm>
            <a:off x="6553200" y="6507901"/>
            <a:ext cx="5637631" cy="369332"/>
          </a:xfrm>
          <a:prstGeom prst="rect">
            <a:avLst/>
          </a:prstGeom>
          <a:noFill/>
        </p:spPr>
        <p:txBody>
          <a:bodyPr wrap="none" rtlCol="0">
            <a:spAutoFit/>
          </a:bodyPr>
          <a:lstStyle/>
          <a:p>
            <a:r>
              <a:rPr lang="en-US" dirty="0">
                <a:solidFill>
                  <a:srgbClr val="FF0000"/>
                </a:solidFill>
                <a:latin typeface="Calibri"/>
                <a:cs typeface="Calibri"/>
              </a:rPr>
              <a:t>[Demo: Ghostbusters – Circular Dynamics – HMM (L14D2)]</a:t>
            </a:r>
          </a:p>
        </p:txBody>
      </p:sp>
    </p:spTree>
    <p:extLst>
      <p:ext uri="{BB962C8B-B14F-4D97-AF65-F5344CB8AC3E}">
        <p14:creationId xmlns:p14="http://schemas.microsoft.com/office/powerpoint/2010/main" val="6889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9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9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9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9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9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9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9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9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9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9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9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9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9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9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9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3" grpId="0" animBg="1"/>
      <p:bldP spid="39945" grpId="0" animBg="1"/>
      <p:bldP spid="39947" grpId="0" animBg="1"/>
      <p:bldP spid="39949" grpId="0" animBg="1"/>
      <p:bldP spid="39951" grpId="0" animBg="1"/>
      <p:bldP spid="39954" grpId="0" animBg="1"/>
      <p:bldP spid="39956" grpId="0" animBg="1"/>
      <p:bldP spid="39957" grpId="0" animBg="1"/>
      <p:bldP spid="39958" grpId="0" animBg="1"/>
      <p:bldP spid="39962" grpId="0" animBg="1"/>
      <p:bldP spid="3996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Demo Ghostbusters – Circular Dynamics -- HMM</a:t>
            </a:r>
          </a:p>
        </p:txBody>
      </p:sp>
    </p:spTree>
    <p:extLst>
      <p:ext uri="{BB962C8B-B14F-4D97-AF65-F5344CB8AC3E}">
        <p14:creationId xmlns:p14="http://schemas.microsoft.com/office/powerpoint/2010/main" val="3039197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latin typeface="Calibri"/>
                <a:ea typeface="ＭＳ Ｐゴシック" pitchFamily="34" charset="-128"/>
                <a:cs typeface="Calibri"/>
              </a:rPr>
              <a:t>Conditional Independence</a:t>
            </a:r>
          </a:p>
        </p:txBody>
      </p:sp>
      <p:sp>
        <p:nvSpPr>
          <p:cNvPr id="1173507" name="Rectangle 3"/>
          <p:cNvSpPr>
            <a:spLocks noGrp="1" noChangeArrowheads="1"/>
          </p:cNvSpPr>
          <p:nvPr>
            <p:ph idx="1"/>
          </p:nvPr>
        </p:nvSpPr>
        <p:spPr>
          <a:xfrm>
            <a:off x="1066800" y="1397001"/>
            <a:ext cx="10896600" cy="4729164"/>
          </a:xfrm>
        </p:spPr>
        <p:txBody>
          <a:bodyPr/>
          <a:lstStyle/>
          <a:p>
            <a:pPr>
              <a:lnSpc>
                <a:spcPct val="80000"/>
              </a:lnSpc>
            </a:pPr>
            <a:r>
              <a:rPr lang="en-US" sz="2400" dirty="0">
                <a:latin typeface="Calibri"/>
                <a:ea typeface="ＭＳ Ｐゴシック" pitchFamily="34" charset="-128"/>
                <a:cs typeface="Calibri"/>
              </a:rPr>
              <a:t>HMMs have two important independence properties:</a:t>
            </a:r>
          </a:p>
          <a:p>
            <a:pPr lvl="6">
              <a:lnSpc>
                <a:spcPct val="80000"/>
              </a:lnSpc>
            </a:pPr>
            <a:endParaRPr lang="en-US"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Markov hidden process: future depends on past via the present</a:t>
            </a:r>
          </a:p>
          <a:p>
            <a:pPr lvl="5">
              <a:lnSpc>
                <a:spcPct val="80000"/>
              </a:lnSpc>
            </a:pPr>
            <a:endParaRPr lang="en-US"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Current observation independent of all else given current state</a:t>
            </a: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6">
              <a:lnSpc>
                <a:spcPct val="80000"/>
              </a:lnSpc>
            </a:pPr>
            <a:endParaRPr lang="en-US" sz="1200" dirty="0">
              <a:latin typeface="Calibri"/>
              <a:ea typeface="ＭＳ Ｐゴシック" pitchFamily="34" charset="-128"/>
              <a:cs typeface="Calibri"/>
            </a:endParaRPr>
          </a:p>
          <a:p>
            <a:pPr>
              <a:lnSpc>
                <a:spcPct val="80000"/>
              </a:lnSpc>
            </a:pPr>
            <a:r>
              <a:rPr lang="en-US" sz="2400" dirty="0">
                <a:latin typeface="Calibri"/>
                <a:ea typeface="ＭＳ Ｐゴシック" pitchFamily="34" charset="-128"/>
                <a:cs typeface="Calibri"/>
              </a:rPr>
              <a:t>Does this mean that evidence variables are guaranteed to be independent?</a:t>
            </a:r>
          </a:p>
          <a:p>
            <a:pPr lvl="6">
              <a:lnSpc>
                <a:spcPct val="80000"/>
              </a:lnSpc>
            </a:pPr>
            <a:endParaRPr lang="en-US"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[No, they tend to correlated by the hidden state]</a:t>
            </a:r>
          </a:p>
        </p:txBody>
      </p:sp>
      <p:sp>
        <p:nvSpPr>
          <p:cNvPr id="41987" name="Oval 4"/>
          <p:cNvSpPr>
            <a:spLocks noChangeArrowheads="1"/>
          </p:cNvSpPr>
          <p:nvPr/>
        </p:nvSpPr>
        <p:spPr bwMode="auto">
          <a:xfrm>
            <a:off x="7848600" y="32004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X</a:t>
            </a:r>
            <a:r>
              <a:rPr lang="en-US" sz="2400" baseline="-25000">
                <a:solidFill>
                  <a:schemeClr val="bg1"/>
                </a:solidFill>
                <a:latin typeface="Calibri"/>
                <a:cs typeface="Calibri"/>
              </a:rPr>
              <a:t>5</a:t>
            </a:r>
          </a:p>
        </p:txBody>
      </p:sp>
      <p:cxnSp>
        <p:nvCxnSpPr>
          <p:cNvPr id="41988" name="AutoShape 5"/>
          <p:cNvCxnSpPr>
            <a:cxnSpLocks noChangeShapeType="1"/>
            <a:stCxn id="41987" idx="4"/>
            <a:endCxn id="42003" idx="0"/>
          </p:cNvCxnSpPr>
          <p:nvPr/>
        </p:nvCxnSpPr>
        <p:spPr bwMode="auto">
          <a:xfrm>
            <a:off x="8115300" y="3748088"/>
            <a:ext cx="0" cy="504825"/>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41989" name="Oval 6"/>
          <p:cNvSpPr>
            <a:spLocks noChangeArrowheads="1"/>
          </p:cNvSpPr>
          <p:nvPr/>
        </p:nvSpPr>
        <p:spPr bwMode="auto">
          <a:xfrm>
            <a:off x="44958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41990" name="AutoShape 7"/>
          <p:cNvCxnSpPr>
            <a:cxnSpLocks noChangeShapeType="1"/>
            <a:stCxn id="41989" idx="4"/>
            <a:endCxn id="42000" idx="0"/>
          </p:cNvCxnSpPr>
          <p:nvPr/>
        </p:nvCxnSpPr>
        <p:spPr bwMode="auto">
          <a:xfrm>
            <a:off x="4762500" y="37480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41991" name="Oval 8"/>
          <p:cNvSpPr>
            <a:spLocks noChangeArrowheads="1"/>
          </p:cNvSpPr>
          <p:nvPr/>
        </p:nvSpPr>
        <p:spPr bwMode="auto">
          <a:xfrm>
            <a:off x="35814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1</a:t>
            </a:r>
          </a:p>
        </p:txBody>
      </p:sp>
      <p:cxnSp>
        <p:nvCxnSpPr>
          <p:cNvPr id="41992" name="AutoShape 9"/>
          <p:cNvCxnSpPr>
            <a:cxnSpLocks noChangeShapeType="1"/>
            <a:stCxn id="41993" idx="6"/>
            <a:endCxn id="41989" idx="2"/>
          </p:cNvCxnSpPr>
          <p:nvPr/>
        </p:nvCxnSpPr>
        <p:spPr bwMode="auto">
          <a:xfrm>
            <a:off x="4129088" y="3467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41993" name="Oval 10"/>
          <p:cNvSpPr>
            <a:spLocks noChangeArrowheads="1"/>
          </p:cNvSpPr>
          <p:nvPr/>
        </p:nvSpPr>
        <p:spPr bwMode="auto">
          <a:xfrm>
            <a:off x="35814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cxnSp>
        <p:nvCxnSpPr>
          <p:cNvPr id="41994" name="AutoShape 11"/>
          <p:cNvCxnSpPr>
            <a:cxnSpLocks noChangeShapeType="1"/>
            <a:stCxn id="41993" idx="4"/>
            <a:endCxn id="41991" idx="0"/>
          </p:cNvCxnSpPr>
          <p:nvPr/>
        </p:nvCxnSpPr>
        <p:spPr bwMode="auto">
          <a:xfrm>
            <a:off x="3848100" y="37480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41995" name="Oval 12"/>
          <p:cNvSpPr>
            <a:spLocks noChangeArrowheads="1"/>
          </p:cNvSpPr>
          <p:nvPr/>
        </p:nvSpPr>
        <p:spPr bwMode="auto">
          <a:xfrm>
            <a:off x="54102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3</a:t>
            </a:r>
          </a:p>
        </p:txBody>
      </p:sp>
      <p:cxnSp>
        <p:nvCxnSpPr>
          <p:cNvPr id="41996" name="AutoShape 13"/>
          <p:cNvCxnSpPr>
            <a:cxnSpLocks noChangeShapeType="1"/>
            <a:stCxn id="41995" idx="6"/>
            <a:endCxn id="41998" idx="2"/>
          </p:cNvCxnSpPr>
          <p:nvPr/>
        </p:nvCxnSpPr>
        <p:spPr bwMode="auto">
          <a:xfrm>
            <a:off x="5957888" y="3467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41997" name="AutoShape 14"/>
          <p:cNvCxnSpPr>
            <a:cxnSpLocks noChangeShapeType="1"/>
            <a:stCxn id="41989" idx="6"/>
            <a:endCxn id="41995" idx="2"/>
          </p:cNvCxnSpPr>
          <p:nvPr/>
        </p:nvCxnSpPr>
        <p:spPr bwMode="auto">
          <a:xfrm>
            <a:off x="5043488" y="3467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41998" name="Oval 15"/>
          <p:cNvSpPr>
            <a:spLocks noChangeArrowheads="1"/>
          </p:cNvSpPr>
          <p:nvPr/>
        </p:nvSpPr>
        <p:spPr bwMode="auto">
          <a:xfrm>
            <a:off x="63246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4</a:t>
            </a:r>
          </a:p>
        </p:txBody>
      </p:sp>
      <p:cxnSp>
        <p:nvCxnSpPr>
          <p:cNvPr id="41999" name="AutoShape 16"/>
          <p:cNvCxnSpPr>
            <a:cxnSpLocks noChangeShapeType="1"/>
            <a:stCxn id="41998" idx="6"/>
            <a:endCxn id="41987" idx="2"/>
          </p:cNvCxnSpPr>
          <p:nvPr/>
        </p:nvCxnSpPr>
        <p:spPr bwMode="auto">
          <a:xfrm>
            <a:off x="6872288" y="3467100"/>
            <a:ext cx="9620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sp>
        <p:nvSpPr>
          <p:cNvPr id="42000" name="Oval 17"/>
          <p:cNvSpPr>
            <a:spLocks noChangeArrowheads="1"/>
          </p:cNvSpPr>
          <p:nvPr/>
        </p:nvSpPr>
        <p:spPr bwMode="auto">
          <a:xfrm>
            <a:off x="44958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2</a:t>
            </a:r>
          </a:p>
        </p:txBody>
      </p:sp>
      <p:sp>
        <p:nvSpPr>
          <p:cNvPr id="42001" name="Oval 18"/>
          <p:cNvSpPr>
            <a:spLocks noChangeArrowheads="1"/>
          </p:cNvSpPr>
          <p:nvPr/>
        </p:nvSpPr>
        <p:spPr bwMode="auto">
          <a:xfrm>
            <a:off x="54102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3</a:t>
            </a:r>
          </a:p>
        </p:txBody>
      </p:sp>
      <p:sp>
        <p:nvSpPr>
          <p:cNvPr id="42002" name="Oval 19"/>
          <p:cNvSpPr>
            <a:spLocks noChangeArrowheads="1"/>
          </p:cNvSpPr>
          <p:nvPr/>
        </p:nvSpPr>
        <p:spPr bwMode="auto">
          <a:xfrm>
            <a:off x="63246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4</a:t>
            </a:r>
          </a:p>
        </p:txBody>
      </p:sp>
      <p:sp>
        <p:nvSpPr>
          <p:cNvPr id="42003" name="Oval 20"/>
          <p:cNvSpPr>
            <a:spLocks noChangeArrowheads="1"/>
          </p:cNvSpPr>
          <p:nvPr/>
        </p:nvSpPr>
        <p:spPr bwMode="auto">
          <a:xfrm>
            <a:off x="7848600" y="42672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E</a:t>
            </a:r>
            <a:r>
              <a:rPr lang="en-US" sz="2400" baseline="-25000">
                <a:solidFill>
                  <a:schemeClr val="bg1"/>
                </a:solidFill>
                <a:latin typeface="Calibri"/>
                <a:cs typeface="Calibri"/>
              </a:rPr>
              <a:t>5</a:t>
            </a:r>
          </a:p>
        </p:txBody>
      </p:sp>
      <p:cxnSp>
        <p:nvCxnSpPr>
          <p:cNvPr id="42004" name="AutoShape 21"/>
          <p:cNvCxnSpPr>
            <a:cxnSpLocks noChangeShapeType="1"/>
            <a:stCxn id="41995" idx="4"/>
            <a:endCxn id="42001" idx="0"/>
          </p:cNvCxnSpPr>
          <p:nvPr/>
        </p:nvCxnSpPr>
        <p:spPr bwMode="auto">
          <a:xfrm>
            <a:off x="5676900" y="37480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42005" name="AutoShape 22"/>
          <p:cNvCxnSpPr>
            <a:cxnSpLocks noChangeShapeType="1"/>
            <a:stCxn id="41998" idx="4"/>
            <a:endCxn id="42002" idx="0"/>
          </p:cNvCxnSpPr>
          <p:nvPr/>
        </p:nvCxnSpPr>
        <p:spPr bwMode="auto">
          <a:xfrm>
            <a:off x="6591300" y="37480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86381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350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ea typeface="ＭＳ Ｐゴシック" pitchFamily="34" charset="-128"/>
              </a:rPr>
              <a:t>Real HMM Examples</a:t>
            </a:r>
          </a:p>
        </p:txBody>
      </p:sp>
      <p:sp>
        <p:nvSpPr>
          <p:cNvPr id="43010" name="Rectangle 3"/>
          <p:cNvSpPr>
            <a:spLocks noGrp="1" noChangeArrowheads="1"/>
          </p:cNvSpPr>
          <p:nvPr>
            <p:ph idx="1"/>
          </p:nvPr>
        </p:nvSpPr>
        <p:spPr>
          <a:xfrm>
            <a:off x="1447800" y="1397001"/>
            <a:ext cx="10337800" cy="4729164"/>
          </a:xfrm>
        </p:spPr>
        <p:txBody>
          <a:bodyPr/>
          <a:lstStyle/>
          <a:p>
            <a:pPr>
              <a:lnSpc>
                <a:spcPct val="90000"/>
              </a:lnSpc>
            </a:pPr>
            <a:r>
              <a:rPr lang="en-US" sz="2400" dirty="0">
                <a:ea typeface="ＭＳ Ｐゴシック" pitchFamily="34" charset="-128"/>
              </a:rPr>
              <a:t>Speech recognition HMMs:</a:t>
            </a:r>
          </a:p>
          <a:p>
            <a:pPr lvl="1">
              <a:lnSpc>
                <a:spcPct val="90000"/>
              </a:lnSpc>
            </a:pPr>
            <a:r>
              <a:rPr lang="en-US" sz="2000" dirty="0">
                <a:ea typeface="ＭＳ Ｐゴシック" pitchFamily="34" charset="-128"/>
              </a:rPr>
              <a:t>Observations are acoustic signals (continuous valued)</a:t>
            </a:r>
          </a:p>
          <a:p>
            <a:pPr lvl="1">
              <a:lnSpc>
                <a:spcPct val="90000"/>
              </a:lnSpc>
            </a:pPr>
            <a:r>
              <a:rPr lang="en-US" sz="2000" dirty="0">
                <a:ea typeface="ＭＳ Ｐゴシック" pitchFamily="34" charset="-128"/>
              </a:rPr>
              <a:t>States are specific positions in specific words (so, tens of thousands)</a:t>
            </a:r>
          </a:p>
          <a:p>
            <a:pPr lvl="1">
              <a:lnSpc>
                <a:spcPct val="90000"/>
              </a:lnSpc>
            </a:pPr>
            <a:endParaRPr lang="en-US" sz="2000" dirty="0">
              <a:ea typeface="ＭＳ Ｐゴシック" pitchFamily="34" charset="-128"/>
            </a:endParaRPr>
          </a:p>
          <a:p>
            <a:pPr>
              <a:lnSpc>
                <a:spcPct val="90000"/>
              </a:lnSpc>
            </a:pPr>
            <a:r>
              <a:rPr lang="en-US" sz="2400" dirty="0">
                <a:ea typeface="ＭＳ Ｐゴシック" pitchFamily="34" charset="-128"/>
              </a:rPr>
              <a:t>Machine translation HMMs:</a:t>
            </a:r>
          </a:p>
          <a:p>
            <a:pPr lvl="1">
              <a:lnSpc>
                <a:spcPct val="90000"/>
              </a:lnSpc>
            </a:pPr>
            <a:r>
              <a:rPr lang="en-US" sz="2000" dirty="0">
                <a:ea typeface="ＭＳ Ｐゴシック" pitchFamily="34" charset="-128"/>
              </a:rPr>
              <a:t>Observations are words (tens of thousands)</a:t>
            </a:r>
          </a:p>
          <a:p>
            <a:pPr lvl="1">
              <a:lnSpc>
                <a:spcPct val="90000"/>
              </a:lnSpc>
            </a:pPr>
            <a:r>
              <a:rPr lang="en-US" sz="2000" dirty="0">
                <a:ea typeface="ＭＳ Ｐゴシック" pitchFamily="34" charset="-128"/>
              </a:rPr>
              <a:t>States are translation options</a:t>
            </a:r>
          </a:p>
          <a:p>
            <a:pPr lvl="1">
              <a:lnSpc>
                <a:spcPct val="90000"/>
              </a:lnSpc>
            </a:pPr>
            <a:endParaRPr lang="en-US" sz="2000" dirty="0">
              <a:ea typeface="ＭＳ Ｐゴシック" pitchFamily="34" charset="-128"/>
            </a:endParaRPr>
          </a:p>
          <a:p>
            <a:pPr>
              <a:lnSpc>
                <a:spcPct val="90000"/>
              </a:lnSpc>
            </a:pPr>
            <a:r>
              <a:rPr lang="en-US" sz="2400" dirty="0">
                <a:ea typeface="ＭＳ Ｐゴシック" pitchFamily="34" charset="-128"/>
              </a:rPr>
              <a:t>Robot tracking:</a:t>
            </a:r>
          </a:p>
          <a:p>
            <a:pPr lvl="1">
              <a:lnSpc>
                <a:spcPct val="90000"/>
              </a:lnSpc>
            </a:pPr>
            <a:r>
              <a:rPr lang="en-US" sz="2000" dirty="0">
                <a:ea typeface="ＭＳ Ｐゴシック" pitchFamily="34" charset="-128"/>
              </a:rPr>
              <a:t>Observations are range readings (continuous)</a:t>
            </a:r>
          </a:p>
          <a:p>
            <a:pPr lvl="1">
              <a:lnSpc>
                <a:spcPct val="90000"/>
              </a:lnSpc>
            </a:pPr>
            <a:r>
              <a:rPr lang="en-US" sz="2000" dirty="0">
                <a:ea typeface="ＭＳ Ｐゴシック" pitchFamily="34" charset="-128"/>
              </a:rPr>
              <a:t>States are positions on a map (continuous)</a:t>
            </a:r>
          </a:p>
          <a:p>
            <a:pPr lvl="1">
              <a:lnSpc>
                <a:spcPct val="90000"/>
              </a:lnSpc>
            </a:pPr>
            <a:endParaRPr lang="en-US" sz="2000" dirty="0">
              <a:ea typeface="ＭＳ Ｐゴシック" pitchFamily="34" charset="-128"/>
            </a:endParaRPr>
          </a:p>
        </p:txBody>
      </p:sp>
    </p:spTree>
    <p:extLst>
      <p:ext uri="{BB962C8B-B14F-4D97-AF65-F5344CB8AC3E}">
        <p14:creationId xmlns:p14="http://schemas.microsoft.com/office/powerpoint/2010/main" val="237602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ea typeface="ＭＳ Ｐゴシック" pitchFamily="34" charset="-128"/>
              </a:rPr>
              <a:t>Filtering / Monitoring</a:t>
            </a:r>
          </a:p>
        </p:txBody>
      </p:sp>
      <p:sp>
        <p:nvSpPr>
          <p:cNvPr id="44034" name="Rectangle 3"/>
          <p:cNvSpPr>
            <a:spLocks noGrp="1" noChangeArrowheads="1"/>
          </p:cNvSpPr>
          <p:nvPr>
            <p:ph idx="1"/>
          </p:nvPr>
        </p:nvSpPr>
        <p:spPr>
          <a:xfrm>
            <a:off x="726056" y="1299712"/>
            <a:ext cx="9625641" cy="4602165"/>
          </a:xfrm>
        </p:spPr>
        <p:txBody>
          <a:bodyPr/>
          <a:lstStyle/>
          <a:p>
            <a:r>
              <a:rPr lang="en-US" dirty="0">
                <a:ea typeface="ＭＳ Ｐゴシック" pitchFamily="34" charset="-128"/>
              </a:rPr>
              <a:t>Filtering, or monitoring, is the task of tracking the distribution </a:t>
            </a:r>
            <a:r>
              <a:rPr lang="en-US" dirty="0" err="1">
                <a:ea typeface="ＭＳ Ｐゴシック" pitchFamily="34" charset="-128"/>
              </a:rPr>
              <a:t>B</a:t>
            </a:r>
            <a:r>
              <a:rPr lang="en-US" baseline="-25000" dirty="0" err="1">
                <a:ea typeface="ＭＳ Ｐゴシック" pitchFamily="34" charset="-128"/>
              </a:rPr>
              <a:t>t</a:t>
            </a:r>
            <a:r>
              <a:rPr lang="en-US" dirty="0">
                <a:ea typeface="ＭＳ Ｐゴシック" pitchFamily="34" charset="-128"/>
              </a:rPr>
              <a:t>(X) = </a:t>
            </a:r>
            <a:r>
              <a:rPr lang="en-US" dirty="0" err="1">
                <a:ea typeface="ＭＳ Ｐゴシック" pitchFamily="34" charset="-128"/>
              </a:rPr>
              <a:t>P</a:t>
            </a:r>
            <a:r>
              <a:rPr lang="en-US" baseline="-25000" dirty="0" err="1">
                <a:ea typeface="ＭＳ Ｐゴシック" pitchFamily="34" charset="-128"/>
              </a:rPr>
              <a:t>t</a:t>
            </a:r>
            <a:r>
              <a:rPr lang="en-US" dirty="0">
                <a:ea typeface="ＭＳ Ｐゴシック" pitchFamily="34" charset="-128"/>
              </a:rPr>
              <a:t>(</a:t>
            </a:r>
            <a:r>
              <a:rPr lang="en-US" dirty="0" err="1">
                <a:ea typeface="ＭＳ Ｐゴシック" pitchFamily="34" charset="-128"/>
              </a:rPr>
              <a:t>X</a:t>
            </a:r>
            <a:r>
              <a:rPr lang="en-US" baseline="-25000" dirty="0" err="1">
                <a:ea typeface="ＭＳ Ｐゴシック" pitchFamily="34" charset="-128"/>
              </a:rPr>
              <a:t>t</a:t>
            </a:r>
            <a:r>
              <a:rPr lang="en-US" dirty="0">
                <a:ea typeface="ＭＳ Ｐゴシック" pitchFamily="34" charset="-128"/>
              </a:rPr>
              <a:t> | e</a:t>
            </a:r>
            <a:r>
              <a:rPr lang="en-US" baseline="-25000" dirty="0">
                <a:ea typeface="ＭＳ Ｐゴシック" pitchFamily="34" charset="-128"/>
              </a:rPr>
              <a:t>1</a:t>
            </a:r>
            <a:r>
              <a:rPr lang="en-US" dirty="0">
                <a:ea typeface="ＭＳ Ｐゴシック" pitchFamily="34" charset="-128"/>
              </a:rPr>
              <a:t>, …, e</a:t>
            </a:r>
            <a:r>
              <a:rPr lang="en-US" baseline="-25000" dirty="0">
                <a:ea typeface="ＭＳ Ｐゴシック" pitchFamily="34" charset="-128"/>
              </a:rPr>
              <a:t>t</a:t>
            </a:r>
            <a:r>
              <a:rPr lang="en-US" dirty="0">
                <a:ea typeface="ＭＳ Ｐゴシック" pitchFamily="34" charset="-128"/>
              </a:rPr>
              <a:t>) (the belief state) over time</a:t>
            </a:r>
          </a:p>
          <a:p>
            <a:endParaRPr lang="en-US" dirty="0">
              <a:ea typeface="ＭＳ Ｐゴシック" pitchFamily="34" charset="-128"/>
            </a:endParaRPr>
          </a:p>
          <a:p>
            <a:r>
              <a:rPr lang="en-US" dirty="0">
                <a:ea typeface="ＭＳ Ｐゴシック" pitchFamily="34" charset="-128"/>
              </a:rPr>
              <a:t>We start with B</a:t>
            </a:r>
            <a:r>
              <a:rPr lang="en-US" baseline="-25000" dirty="0">
                <a:ea typeface="ＭＳ Ｐゴシック" pitchFamily="34" charset="-128"/>
              </a:rPr>
              <a:t>1</a:t>
            </a:r>
            <a:r>
              <a:rPr lang="en-US" dirty="0">
                <a:ea typeface="ＭＳ Ｐゴシック" pitchFamily="34" charset="-128"/>
              </a:rPr>
              <a:t>(X) in an initial setting, usually uniform</a:t>
            </a:r>
          </a:p>
          <a:p>
            <a:endParaRPr lang="en-US" dirty="0">
              <a:ea typeface="ＭＳ Ｐゴシック" pitchFamily="34" charset="-128"/>
            </a:endParaRPr>
          </a:p>
          <a:p>
            <a:r>
              <a:rPr lang="en-US" dirty="0">
                <a:ea typeface="ＭＳ Ｐゴシック" pitchFamily="34" charset="-128"/>
              </a:rPr>
              <a:t>As time passes, or we get observations, we update B(X)</a:t>
            </a:r>
          </a:p>
          <a:p>
            <a:endParaRPr lang="en-US" dirty="0">
              <a:ea typeface="ＭＳ Ｐゴシック" pitchFamily="34" charset="-128"/>
            </a:endParaRPr>
          </a:p>
          <a:p>
            <a:r>
              <a:rPr lang="en-US" dirty="0">
                <a:ea typeface="ＭＳ Ｐゴシック" pitchFamily="34" charset="-128"/>
              </a:rPr>
              <a:t>The </a:t>
            </a:r>
            <a:r>
              <a:rPr lang="en-US" dirty="0" err="1">
                <a:ea typeface="ＭＳ Ｐゴシック" pitchFamily="34" charset="-128"/>
              </a:rPr>
              <a:t>Kalman</a:t>
            </a:r>
            <a:r>
              <a:rPr lang="en-US" dirty="0">
                <a:ea typeface="ＭＳ Ｐゴシック" pitchFamily="34" charset="-128"/>
              </a:rPr>
              <a:t> filter was invented in the 60’</a:t>
            </a:r>
            <a:r>
              <a:rPr lang="en-US" altLang="ja-JP" dirty="0">
                <a:ea typeface="ＭＳ Ｐゴシック" pitchFamily="34" charset="-128"/>
              </a:rPr>
              <a:t>s and first implemented as a method of trajectory estimation for the Apollo program</a:t>
            </a:r>
          </a:p>
          <a:p>
            <a:pPr lvl="1"/>
            <a:endParaRPr lang="en-US" dirty="0">
              <a:ea typeface="ＭＳ Ｐゴシック" pitchFamily="34" charset="-128"/>
            </a:endParaRPr>
          </a:p>
          <a:p>
            <a:endParaRPr lang="en-US" dirty="0">
              <a:ea typeface="ＭＳ Ｐゴシック" pitchFamily="34" charset="-128"/>
            </a:endParaRPr>
          </a:p>
        </p:txBody>
      </p:sp>
    </p:spTree>
    <p:extLst>
      <p:ext uri="{BB962C8B-B14F-4D97-AF65-F5344CB8AC3E}">
        <p14:creationId xmlns:p14="http://schemas.microsoft.com/office/powerpoint/2010/main" val="180985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Likelihood Weighting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B170A-82F3-4FA0-B711-5091276B2352}"/>
                  </a:ext>
                </a:extLst>
              </p:cNvPr>
              <p:cNvSpPr>
                <a:spLocks noGrp="1"/>
              </p:cNvSpPr>
              <p:nvPr>
                <p:ph idx="1"/>
              </p:nvPr>
            </p:nvSpPr>
            <p:spPr>
              <a:xfrm>
                <a:off x="552099" y="1113179"/>
                <a:ext cx="10515600" cy="3303546"/>
              </a:xfrm>
            </p:spPr>
            <p:txBody>
              <a:bodyPr/>
              <a:lstStyle/>
              <a:p>
                <a:r>
                  <a:rPr lang="en-US" dirty="0"/>
                  <a:t>Consistency of likelihood weighted sampling distribution</a:t>
                </a:r>
              </a:p>
              <a:p>
                <a:endParaRPr lang="en-US" dirty="0"/>
              </a:p>
              <a:p>
                <a:pPr>
                  <a:lnSpc>
                    <a:spcPct val="80000"/>
                  </a:lnSpc>
                </a:pPr>
                <a:r>
                  <a:rPr lang="en-US" dirty="0">
                    <a:cs typeface="Calibri"/>
                    <a:sym typeface="Wingdings"/>
                  </a:rPr>
                  <a:t>Joint from Bayes nets</a:t>
                </a:r>
              </a:p>
              <a:p>
                <a:pPr lvl="5">
                  <a:lnSpc>
                    <a:spcPct val="80000"/>
                  </a:lnSpc>
                </a:pPr>
                <a:endParaRPr lang="en-US" sz="1600" dirty="0">
                  <a:cs typeface="Calibri"/>
                  <a:sym typeface="Wingdings"/>
                </a:endParaRPr>
              </a:p>
              <a:p>
                <a:pPr>
                  <a:lnSpc>
                    <a:spcPct val="80000"/>
                  </a:lnSpc>
                </a:pPr>
                <a14:m>
                  <m:oMathPara xmlns:m="http://schemas.openxmlformats.org/officeDocument/2006/math">
                    <m:oMathParaPr>
                      <m:jc m:val="left"/>
                    </m:oMathParaPr>
                    <m:oMath xmlns:m="http://schemas.openxmlformats.org/officeDocument/2006/math">
                      <m:r>
                        <a:rPr lang="en-US" i="1">
                          <a:solidFill>
                            <a:srgbClr val="CC00CC"/>
                          </a:solidFill>
                          <a:latin typeface="Cambria Math" charset="0"/>
                          <a:cs typeface="Calibri"/>
                          <a:sym typeface="Wingdings"/>
                        </a:rPr>
                        <m:t>    </m:t>
                      </m:r>
                      <m:r>
                        <a:rPr lang="en-US" i="1">
                          <a:solidFill>
                            <a:schemeClr val="accent2"/>
                          </a:solidFill>
                          <a:latin typeface="Cambria Math" charset="0"/>
                          <a:cs typeface="Calibri"/>
                          <a:sym typeface="Wingdings"/>
                        </a:rPr>
                        <m:t>𝑃</m:t>
                      </m:r>
                      <m:d>
                        <m:dPr>
                          <m:ctrlPr>
                            <a:rPr lang="en-US" i="1">
                              <a:solidFill>
                                <a:schemeClr val="accent2"/>
                              </a:solidFill>
                              <a:latin typeface="Cambria Math" panose="02040503050406030204" pitchFamily="18" charset="0"/>
                              <a:cs typeface="Calibri"/>
                              <a:sym typeface="Wingdings"/>
                            </a:rPr>
                          </m:ctrlPr>
                        </m:dPr>
                        <m:e>
                          <m:r>
                            <a:rPr lang="en-US" i="1">
                              <a:solidFill>
                                <a:schemeClr val="accent2"/>
                              </a:solidFill>
                              <a:latin typeface="Cambria Math" charset="0"/>
                              <a:cs typeface="Calibri"/>
                              <a:sym typeface="Wingdings"/>
                            </a:rPr>
                            <m:t>𝐴</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𝐵</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𝐶</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𝐷</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𝐸</m:t>
                          </m:r>
                        </m:e>
                      </m:d>
                      <m:r>
                        <a:rPr lang="en-US" i="1">
                          <a:solidFill>
                            <a:schemeClr val="accent2"/>
                          </a:solidFill>
                          <a:latin typeface="Cambria Math" charset="0"/>
                          <a:cs typeface="Calibri"/>
                          <a:sym typeface="Wingdings"/>
                        </a:rPr>
                        <m:t>=</m:t>
                      </m:r>
                      <m:r>
                        <a:rPr lang="en-US" i="1">
                          <a:solidFill>
                            <a:srgbClr val="FF0000"/>
                          </a:solidFill>
                          <a:latin typeface="Cambria Math" charset="0"/>
                          <a:cs typeface="Calibri"/>
                          <a:sym typeface="Wingdings"/>
                        </a:rPr>
                        <m:t>𝑃</m:t>
                      </m:r>
                      <m:d>
                        <m:dPr>
                          <m:ctrlPr>
                            <a:rPr lang="en-US" i="1">
                              <a:solidFill>
                                <a:srgbClr val="FF0000"/>
                              </a:solidFill>
                              <a:latin typeface="Cambria Math" panose="02040503050406030204" pitchFamily="18" charset="0"/>
                              <a:cs typeface="Calibri"/>
                              <a:sym typeface="Wingdings"/>
                            </a:rPr>
                          </m:ctrlPr>
                        </m:dPr>
                        <m:e>
                          <m:r>
                            <a:rPr lang="en-US" i="1">
                              <a:solidFill>
                                <a:srgbClr val="FF0000"/>
                              </a:solidFill>
                              <a:latin typeface="Cambria Math" charset="0"/>
                              <a:cs typeface="Calibri"/>
                              <a:sym typeface="Wingdings"/>
                            </a:rPr>
                            <m:t>𝐴</m:t>
                          </m:r>
                        </m:e>
                      </m:d>
                      <m:r>
                        <a:rPr lang="en-US" i="1">
                          <a:solidFill>
                            <a:schemeClr val="accent2"/>
                          </a:solidFill>
                          <a:latin typeface="Cambria Math" charset="0"/>
                          <a:cs typeface="Calibri"/>
                          <a:sym typeface="Wingdings"/>
                        </a:rPr>
                        <m:t> </m:t>
                      </m:r>
                      <m:r>
                        <a:rPr lang="en-US" i="1">
                          <a:solidFill>
                            <a:srgbClr val="33CC33"/>
                          </a:solidFill>
                          <a:latin typeface="Cambria Math" charset="0"/>
                          <a:cs typeface="Calibri"/>
                          <a:sym typeface="Wingdings"/>
                        </a:rPr>
                        <m:t>𝑃</m:t>
                      </m:r>
                      <m:d>
                        <m:dPr>
                          <m:ctrlPr>
                            <a:rPr lang="en-US" i="1">
                              <a:solidFill>
                                <a:srgbClr val="33CC33"/>
                              </a:solidFill>
                              <a:latin typeface="Cambria Math" panose="02040503050406030204" pitchFamily="18" charset="0"/>
                              <a:cs typeface="Calibri"/>
                              <a:sym typeface="Wingdings"/>
                            </a:rPr>
                          </m:ctrlPr>
                        </m:dPr>
                        <m:e>
                          <m:r>
                            <a:rPr lang="en-US" i="1">
                              <a:solidFill>
                                <a:srgbClr val="33CC33"/>
                              </a:solidFill>
                              <a:latin typeface="Cambria Math" charset="0"/>
                              <a:cs typeface="Calibri"/>
                              <a:sym typeface="Wingdings"/>
                            </a:rPr>
                            <m:t>𝐵</m:t>
                          </m:r>
                        </m:e>
                        <m:e>
                          <m:r>
                            <a:rPr lang="en-US" i="1">
                              <a:solidFill>
                                <a:srgbClr val="33CC33"/>
                              </a:solidFill>
                              <a:latin typeface="Cambria Math" charset="0"/>
                              <a:cs typeface="Calibri"/>
                              <a:sym typeface="Wingdings"/>
                            </a:rPr>
                            <m:t>𝐴</m:t>
                          </m:r>
                        </m:e>
                      </m:d>
                      <m:r>
                        <a:rPr lang="en-US" i="1">
                          <a:solidFill>
                            <a:schemeClr val="accent2"/>
                          </a:solidFill>
                          <a:latin typeface="Cambria Math" charset="0"/>
                          <a:cs typeface="Calibri"/>
                          <a:sym typeface="Wingdings"/>
                        </a:rPr>
                        <m:t> </m:t>
                      </m:r>
                      <m:r>
                        <a:rPr lang="en-US" i="1">
                          <a:solidFill>
                            <a:srgbClr val="0432FF"/>
                          </a:solidFill>
                          <a:latin typeface="Cambria Math" charset="0"/>
                          <a:cs typeface="Calibri"/>
                          <a:sym typeface="Wingdings"/>
                        </a:rPr>
                        <m:t>𝑃</m:t>
                      </m:r>
                      <m:d>
                        <m:dPr>
                          <m:ctrlPr>
                            <a:rPr lang="en-US" i="1">
                              <a:solidFill>
                                <a:srgbClr val="0432FF"/>
                              </a:solidFill>
                              <a:latin typeface="Cambria Math" panose="02040503050406030204" pitchFamily="18" charset="0"/>
                              <a:cs typeface="Calibri"/>
                              <a:sym typeface="Wingdings"/>
                            </a:rPr>
                          </m:ctrlPr>
                        </m:dPr>
                        <m:e>
                          <m:r>
                            <a:rPr lang="en-US" i="1">
                              <a:solidFill>
                                <a:srgbClr val="0432FF"/>
                              </a:solidFill>
                              <a:latin typeface="Cambria Math" charset="0"/>
                              <a:cs typeface="Calibri"/>
                              <a:sym typeface="Wingdings"/>
                            </a:rPr>
                            <m:t>𝐶</m:t>
                          </m:r>
                        </m:e>
                        <m:e>
                          <m:r>
                            <a:rPr lang="en-US" i="1">
                              <a:solidFill>
                                <a:srgbClr val="0432FF"/>
                              </a:solidFill>
                              <a:latin typeface="Cambria Math" charset="0"/>
                              <a:cs typeface="Calibri"/>
                              <a:sym typeface="Wingdings"/>
                            </a:rPr>
                            <m:t>𝐴</m:t>
                          </m:r>
                        </m:e>
                      </m:d>
                      <m:r>
                        <a:rPr lang="en-US" i="1">
                          <a:solidFill>
                            <a:schemeClr val="accent2"/>
                          </a:solidFill>
                          <a:latin typeface="Cambria Math" charset="0"/>
                          <a:cs typeface="Calibri"/>
                          <a:sym typeface="Wingdings"/>
                        </a:rPr>
                        <m:t> </m:t>
                      </m:r>
                      <m:r>
                        <a:rPr lang="en-US" i="1">
                          <a:solidFill>
                            <a:srgbClr val="9437FF"/>
                          </a:solidFill>
                          <a:latin typeface="Cambria Math" charset="0"/>
                          <a:cs typeface="Calibri"/>
                          <a:sym typeface="Wingdings"/>
                        </a:rPr>
                        <m:t>𝑃</m:t>
                      </m:r>
                      <m:d>
                        <m:dPr>
                          <m:ctrlPr>
                            <a:rPr lang="en-US" i="1">
                              <a:solidFill>
                                <a:srgbClr val="9437FF"/>
                              </a:solidFill>
                              <a:latin typeface="Cambria Math" panose="02040503050406030204" pitchFamily="18" charset="0"/>
                              <a:cs typeface="Calibri"/>
                              <a:sym typeface="Wingdings"/>
                            </a:rPr>
                          </m:ctrlPr>
                        </m:dPr>
                        <m:e>
                          <m:r>
                            <a:rPr lang="en-US" i="1">
                              <a:solidFill>
                                <a:srgbClr val="9437FF"/>
                              </a:solidFill>
                              <a:latin typeface="Cambria Math" charset="0"/>
                              <a:cs typeface="Calibri"/>
                              <a:sym typeface="Wingdings"/>
                            </a:rPr>
                            <m:t>𝐷</m:t>
                          </m:r>
                        </m:e>
                        <m:e>
                          <m:r>
                            <a:rPr lang="en-US" i="1">
                              <a:solidFill>
                                <a:srgbClr val="9437FF"/>
                              </a:solidFill>
                              <a:latin typeface="Cambria Math" charset="0"/>
                              <a:cs typeface="Calibri"/>
                              <a:sym typeface="Wingdings"/>
                            </a:rPr>
                            <m:t>𝐶</m:t>
                          </m:r>
                        </m:e>
                      </m:d>
                      <m:r>
                        <a:rPr lang="en-US" i="1">
                          <a:solidFill>
                            <a:schemeClr val="accent2"/>
                          </a:solidFill>
                          <a:latin typeface="Cambria Math" charset="0"/>
                          <a:cs typeface="Calibri"/>
                          <a:sym typeface="Wingdings"/>
                        </a:rPr>
                        <m:t> </m:t>
                      </m:r>
                      <m:r>
                        <a:rPr lang="en-US" i="1">
                          <a:solidFill>
                            <a:srgbClr val="E88510"/>
                          </a:solidFill>
                          <a:latin typeface="Cambria Math" charset="0"/>
                          <a:cs typeface="Calibri"/>
                          <a:sym typeface="Wingdings"/>
                        </a:rPr>
                        <m:t>𝑃</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𝐸</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𝐶</m:t>
                      </m:r>
                      <m:r>
                        <a:rPr lang="en-US" i="1">
                          <a:solidFill>
                            <a:srgbClr val="E88510"/>
                          </a:solidFill>
                          <a:latin typeface="Cambria Math" charset="0"/>
                          <a:cs typeface="Calibri"/>
                          <a:sym typeface="Wingdings"/>
                        </a:rPr>
                        <m:t>)</m:t>
                      </m:r>
                    </m:oMath>
                  </m:oMathPara>
                </a14:m>
                <a:endParaRPr lang="en-US" dirty="0">
                  <a:solidFill>
                    <a:schemeClr val="accent2"/>
                  </a:solidFill>
                  <a:cs typeface="Calibri"/>
                  <a:sym typeface="Wingdings"/>
                </a:endParaRPr>
              </a:p>
              <a:p>
                <a:endParaRPr lang="en-US" dirty="0"/>
              </a:p>
            </p:txBody>
          </p:sp>
        </mc:Choice>
        <mc:Fallback xmlns="">
          <p:sp>
            <p:nvSpPr>
              <p:cNvPr id="3" name="Content Placeholder 2">
                <a:extLst>
                  <a:ext uri="{FF2B5EF4-FFF2-40B4-BE49-F238E27FC236}">
                    <a16:creationId xmlns:a16="http://schemas.microsoft.com/office/drawing/2014/main" id="{FEFB170A-82F3-4FA0-B711-5091276B2352}"/>
                  </a:ext>
                </a:extLst>
              </p:cNvPr>
              <p:cNvSpPr>
                <a:spLocks noGrp="1" noRot="1" noChangeAspect="1" noMove="1" noResize="1" noEditPoints="1" noAdjustHandles="1" noChangeArrowheads="1" noChangeShapeType="1" noTextEdit="1"/>
              </p:cNvSpPr>
              <p:nvPr>
                <p:ph idx="1"/>
              </p:nvPr>
            </p:nvSpPr>
            <p:spPr>
              <a:xfrm>
                <a:off x="552099" y="1113179"/>
                <a:ext cx="10515600" cy="3303546"/>
              </a:xfrm>
              <a:blipFill>
                <a:blip r:embed="rId2"/>
                <a:stretch>
                  <a:fillRect l="-1217" t="-3137"/>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8342589F-4915-4ACF-86F2-4F0D39FE48FA}"/>
              </a:ext>
            </a:extLst>
          </p:cNvPr>
          <p:cNvGrpSpPr/>
          <p:nvPr/>
        </p:nvGrpSpPr>
        <p:grpSpPr>
          <a:xfrm>
            <a:off x="9651520" y="367131"/>
            <a:ext cx="2074815" cy="2294326"/>
            <a:chOff x="5410200" y="3500735"/>
            <a:chExt cx="2074815" cy="2294326"/>
          </a:xfrm>
        </p:grpSpPr>
        <p:cxnSp>
          <p:nvCxnSpPr>
            <p:cNvPr id="27" name="AutoShape 6">
              <a:extLst>
                <a:ext uri="{FF2B5EF4-FFF2-40B4-BE49-F238E27FC236}">
                  <a16:creationId xmlns:a16="http://schemas.microsoft.com/office/drawing/2014/main" id="{D9859DD7-7DEE-43F5-AFB4-72CCDE4853D2}"/>
                </a:ext>
              </a:extLst>
            </p:cNvPr>
            <p:cNvCxnSpPr>
              <a:cxnSpLocks noChangeShapeType="1"/>
              <a:stCxn id="29" idx="5"/>
              <a:endCxn id="31" idx="0"/>
            </p:cNvCxnSpPr>
            <p:nvPr/>
          </p:nvCxnSpPr>
          <p:spPr bwMode="auto">
            <a:xfrm>
              <a:off x="6395006" y="3892379"/>
              <a:ext cx="353662" cy="45199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 name="AutoShape 6">
              <a:extLst>
                <a:ext uri="{FF2B5EF4-FFF2-40B4-BE49-F238E27FC236}">
                  <a16:creationId xmlns:a16="http://schemas.microsoft.com/office/drawing/2014/main" id="{4F61568A-14E7-4590-840D-06964C72A516}"/>
                </a:ext>
              </a:extLst>
            </p:cNvPr>
            <p:cNvCxnSpPr>
              <a:cxnSpLocks noChangeShapeType="1"/>
              <a:stCxn id="31" idx="5"/>
              <a:endCxn id="33" idx="0"/>
            </p:cNvCxnSpPr>
            <p:nvPr/>
          </p:nvCxnSpPr>
          <p:spPr bwMode="auto">
            <a:xfrm>
              <a:off x="6916179" y="4731556"/>
              <a:ext cx="324049"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9" name="AutoShape 6">
              <a:extLst>
                <a:ext uri="{FF2B5EF4-FFF2-40B4-BE49-F238E27FC236}">
                  <a16:creationId xmlns:a16="http://schemas.microsoft.com/office/drawing/2014/main" id="{F0D9647E-97A2-40EA-AFF0-CAB039C8BD25}"/>
                </a:ext>
              </a:extLst>
            </p:cNvPr>
            <p:cNvCxnSpPr>
              <a:cxnSpLocks noChangeShapeType="1"/>
              <a:stCxn id="31" idx="3"/>
              <a:endCxn id="32" idx="0"/>
            </p:cNvCxnSpPr>
            <p:nvPr/>
          </p:nvCxnSpPr>
          <p:spPr bwMode="auto">
            <a:xfrm flipH="1">
              <a:off x="6227494" y="4731556"/>
              <a:ext cx="353662"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 name="AutoShape 6">
              <a:extLst>
                <a:ext uri="{FF2B5EF4-FFF2-40B4-BE49-F238E27FC236}">
                  <a16:creationId xmlns:a16="http://schemas.microsoft.com/office/drawing/2014/main" id="{713924F0-C70E-4DC6-83F2-5BDB92F4782F}"/>
                </a:ext>
              </a:extLst>
            </p:cNvPr>
            <p:cNvCxnSpPr>
              <a:cxnSpLocks noChangeShapeType="1"/>
              <a:stCxn id="29" idx="3"/>
              <a:endCxn id="30" idx="0"/>
            </p:cNvCxnSpPr>
            <p:nvPr/>
          </p:nvCxnSpPr>
          <p:spPr bwMode="auto">
            <a:xfrm flipH="1">
              <a:off x="5647097" y="3892379"/>
              <a:ext cx="412886" cy="46239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31" name="Group 30">
              <a:extLst>
                <a:ext uri="{FF2B5EF4-FFF2-40B4-BE49-F238E27FC236}">
                  <a16:creationId xmlns:a16="http://schemas.microsoft.com/office/drawing/2014/main" id="{8326450B-CEC9-4AA9-AD85-A5EB28BA8715}"/>
                </a:ext>
              </a:extLst>
            </p:cNvPr>
            <p:cNvGrpSpPr/>
            <p:nvPr/>
          </p:nvGrpSpPr>
          <p:grpSpPr>
            <a:xfrm>
              <a:off x="5990597" y="3500735"/>
              <a:ext cx="486403" cy="461665"/>
              <a:chOff x="5990597" y="3500735"/>
              <a:chExt cx="486403" cy="461665"/>
            </a:xfrm>
          </p:grpSpPr>
          <p:sp>
            <p:nvSpPr>
              <p:cNvPr id="44" name="Oval 3">
                <a:extLst>
                  <a:ext uri="{FF2B5EF4-FFF2-40B4-BE49-F238E27FC236}">
                    <a16:creationId xmlns:a16="http://schemas.microsoft.com/office/drawing/2014/main" id="{43879EA5-B835-4C35-9FFA-D882A09DC3CD}"/>
                  </a:ext>
                </a:extLst>
              </p:cNvPr>
              <p:cNvSpPr>
                <a:spLocks noChangeArrowheads="1"/>
              </p:cNvSpPr>
              <p:nvPr/>
            </p:nvSpPr>
            <p:spPr bwMode="auto">
              <a:xfrm>
                <a:off x="5990597" y="3505200"/>
                <a:ext cx="473794" cy="453609"/>
              </a:xfrm>
              <a:prstGeom prst="ellipse">
                <a:avLst/>
              </a:prstGeom>
              <a:solidFill>
                <a:schemeClr val="bg1"/>
              </a:solidFill>
              <a:ln w="34925">
                <a:solidFill>
                  <a:srgbClr val="FF000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F7701B5-3808-431F-85B7-BD75996EE757}"/>
                      </a:ext>
                    </a:extLst>
                  </p:cNvPr>
                  <p:cNvSpPr/>
                  <p:nvPr/>
                </p:nvSpPr>
                <p:spPr>
                  <a:xfrm>
                    <a:off x="6008795" y="3500735"/>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charset="0"/>
                              <a:cs typeface="Calibri"/>
                              <a:sym typeface="Wingdings"/>
                            </a:rPr>
                            <m:t>𝐴</m:t>
                          </m:r>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6008795" y="3500735"/>
                    <a:ext cx="468205" cy="461665"/>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E091F4D8-D5D4-4556-AE6F-DC1A3C2BE218}"/>
                </a:ext>
              </a:extLst>
            </p:cNvPr>
            <p:cNvGrpSpPr/>
            <p:nvPr/>
          </p:nvGrpSpPr>
          <p:grpSpPr>
            <a:xfrm>
              <a:off x="5410200" y="4340347"/>
              <a:ext cx="493941" cy="468035"/>
              <a:chOff x="5410200" y="4340347"/>
              <a:chExt cx="493941" cy="468035"/>
            </a:xfrm>
          </p:grpSpPr>
          <p:sp>
            <p:nvSpPr>
              <p:cNvPr id="42" name="Oval 3">
                <a:extLst>
                  <a:ext uri="{FF2B5EF4-FFF2-40B4-BE49-F238E27FC236}">
                    <a16:creationId xmlns:a16="http://schemas.microsoft.com/office/drawing/2014/main" id="{4EF8D45E-6ECC-423E-93C9-583710E4F8E8}"/>
                  </a:ext>
                </a:extLst>
              </p:cNvPr>
              <p:cNvSpPr>
                <a:spLocks noChangeArrowheads="1"/>
              </p:cNvSpPr>
              <p:nvPr/>
            </p:nvSpPr>
            <p:spPr bwMode="auto">
              <a:xfrm>
                <a:off x="5410200" y="4354773"/>
                <a:ext cx="473794" cy="453609"/>
              </a:xfrm>
              <a:prstGeom prst="ellipse">
                <a:avLst/>
              </a:prstGeom>
              <a:solidFill>
                <a:schemeClr val="bg1"/>
              </a:solidFill>
              <a:ln w="34925">
                <a:solidFill>
                  <a:srgbClr val="33CC33"/>
                </a:solidFill>
                <a:round/>
                <a:headEnd/>
                <a:tailEnd/>
              </a:ln>
            </p:spPr>
            <p:txBody>
              <a:bodyPr wrap="none" anchor="ctr"/>
              <a:lstStyle/>
              <a:p>
                <a:pPr algn="ctr"/>
                <a:endParaRPr lang="en-US" sz="2800" baseline="-25000" dirty="0">
                  <a:solidFill>
                    <a:srgbClr val="33CC33"/>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0DD5ED9-298D-4CEE-9D6C-5065154A1418}"/>
                      </a:ext>
                    </a:extLst>
                  </p:cNvPr>
                  <p:cNvSpPr/>
                  <p:nvPr/>
                </p:nvSpPr>
                <p:spPr>
                  <a:xfrm>
                    <a:off x="5424266"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CC33"/>
                              </a:solidFill>
                              <a:latin typeface="Cambria Math" charset="0"/>
                              <a:cs typeface="Calibri"/>
                              <a:sym typeface="Wingdings"/>
                            </a:rPr>
                            <m:t>𝐵</m:t>
                          </m:r>
                        </m:oMath>
                      </m:oMathPara>
                    </a14:m>
                    <a:endParaRPr lang="en-US" sz="2400" dirty="0">
                      <a:solidFill>
                        <a:srgbClr val="33CC33"/>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424266"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DC420A42-DB15-4620-8807-E30C3BD9BF66}"/>
                </a:ext>
              </a:extLst>
            </p:cNvPr>
            <p:cNvGrpSpPr/>
            <p:nvPr/>
          </p:nvGrpSpPr>
          <p:grpSpPr>
            <a:xfrm>
              <a:off x="6511771" y="4340347"/>
              <a:ext cx="473794" cy="461665"/>
              <a:chOff x="6511771" y="4340347"/>
              <a:chExt cx="473794" cy="461665"/>
            </a:xfrm>
          </p:grpSpPr>
          <p:sp>
            <p:nvSpPr>
              <p:cNvPr id="40" name="Oval 3">
                <a:extLst>
                  <a:ext uri="{FF2B5EF4-FFF2-40B4-BE49-F238E27FC236}">
                    <a16:creationId xmlns:a16="http://schemas.microsoft.com/office/drawing/2014/main" id="{83D4A474-C6E5-4332-88F9-AEB35A32A99E}"/>
                  </a:ext>
                </a:extLst>
              </p:cNvPr>
              <p:cNvSpPr>
                <a:spLocks noChangeArrowheads="1"/>
              </p:cNvSpPr>
              <p:nvPr/>
            </p:nvSpPr>
            <p:spPr bwMode="auto">
              <a:xfrm>
                <a:off x="6511771" y="4344376"/>
                <a:ext cx="473794" cy="453609"/>
              </a:xfrm>
              <a:prstGeom prst="ellipse">
                <a:avLst/>
              </a:prstGeom>
              <a:solidFill>
                <a:schemeClr val="bg1"/>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241097D-F31F-4BD9-BD99-4C42635A4D18}"/>
                      </a:ext>
                    </a:extLst>
                  </p:cNvPr>
                  <p:cNvSpPr/>
                  <p:nvPr/>
                </p:nvSpPr>
                <p:spPr>
                  <a:xfrm>
                    <a:off x="6515880" y="4340347"/>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515880" y="4340347"/>
                    <a:ext cx="468205" cy="461665"/>
                  </a:xfrm>
                  <a:prstGeom prst="rect">
                    <a:avLst/>
                  </a:prstGeom>
                  <a:blipFill rotWithShape="0">
                    <a:blip r:embed="rId5"/>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B6AF34C5-3BBF-4164-8C0D-80BF6934A562}"/>
                </a:ext>
              </a:extLst>
            </p:cNvPr>
            <p:cNvGrpSpPr/>
            <p:nvPr/>
          </p:nvGrpSpPr>
          <p:grpSpPr>
            <a:xfrm>
              <a:off x="5990597" y="5326482"/>
              <a:ext cx="497455" cy="464718"/>
              <a:chOff x="5990597" y="5326482"/>
              <a:chExt cx="497455" cy="464718"/>
            </a:xfrm>
          </p:grpSpPr>
          <p:sp>
            <p:nvSpPr>
              <p:cNvPr id="38" name="Oval 3">
                <a:extLst>
                  <a:ext uri="{FF2B5EF4-FFF2-40B4-BE49-F238E27FC236}">
                    <a16:creationId xmlns:a16="http://schemas.microsoft.com/office/drawing/2014/main" id="{54CDF0BE-0EC1-411A-91DD-F111C086CB71}"/>
                  </a:ext>
                </a:extLst>
              </p:cNvPr>
              <p:cNvSpPr>
                <a:spLocks noChangeArrowheads="1"/>
              </p:cNvSpPr>
              <p:nvPr/>
            </p:nvSpPr>
            <p:spPr bwMode="auto">
              <a:xfrm>
                <a:off x="5990597" y="5337591"/>
                <a:ext cx="473794" cy="453609"/>
              </a:xfrm>
              <a:prstGeom prst="ellipse">
                <a:avLst/>
              </a:prstGeom>
              <a:solidFill>
                <a:schemeClr val="bg1"/>
              </a:solidFill>
              <a:ln w="34925">
                <a:solidFill>
                  <a:srgbClr val="9437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191DCBF-BA9C-4BBB-8656-2920539E67F8}"/>
                      </a:ext>
                    </a:extLst>
                  </p:cNvPr>
                  <p:cNvSpPr/>
                  <p:nvPr/>
                </p:nvSpPr>
                <p:spPr>
                  <a:xfrm>
                    <a:off x="5996186" y="5326482"/>
                    <a:ext cx="4918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charset="0"/>
                              <a:cs typeface="Calibri"/>
                              <a:sym typeface="Wingdings"/>
                            </a:rPr>
                            <m:t>𝐷</m:t>
                          </m:r>
                        </m:oMath>
                      </m:oMathPara>
                    </a14:m>
                    <a:endParaRPr lang="en-US" sz="2400" dirty="0">
                      <a:solidFill>
                        <a:srgbClr val="7030A0"/>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5996186" y="5326482"/>
                    <a:ext cx="491866" cy="461665"/>
                  </a:xfrm>
                  <a:prstGeom prst="rect">
                    <a:avLst/>
                  </a:prstGeom>
                  <a:blipFill rotWithShape="0">
                    <a:blip r:embed="rId6"/>
                    <a:stretch>
                      <a:fillRect/>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32D8107C-B501-4AAA-B3C8-6608790872A4}"/>
                </a:ext>
              </a:extLst>
            </p:cNvPr>
            <p:cNvGrpSpPr/>
            <p:nvPr/>
          </p:nvGrpSpPr>
          <p:grpSpPr>
            <a:xfrm>
              <a:off x="7003331" y="5333396"/>
              <a:ext cx="481684" cy="461665"/>
              <a:chOff x="7003331" y="5333396"/>
              <a:chExt cx="481684" cy="461665"/>
            </a:xfrm>
          </p:grpSpPr>
          <p:sp>
            <p:nvSpPr>
              <p:cNvPr id="36" name="Oval 3">
                <a:extLst>
                  <a:ext uri="{FF2B5EF4-FFF2-40B4-BE49-F238E27FC236}">
                    <a16:creationId xmlns:a16="http://schemas.microsoft.com/office/drawing/2014/main" id="{78A0615D-1AC4-4C70-A157-08B9062BD656}"/>
                  </a:ext>
                </a:extLst>
              </p:cNvPr>
              <p:cNvSpPr>
                <a:spLocks noChangeArrowheads="1"/>
              </p:cNvSpPr>
              <p:nvPr/>
            </p:nvSpPr>
            <p:spPr bwMode="auto">
              <a:xfrm>
                <a:off x="7003331" y="5337591"/>
                <a:ext cx="473794" cy="453609"/>
              </a:xfrm>
              <a:prstGeom prst="ellipse">
                <a:avLst/>
              </a:prstGeom>
              <a:solidFill>
                <a:schemeClr val="bg1"/>
              </a:solidFill>
              <a:ln w="34925">
                <a:solidFill>
                  <a:srgbClr val="E8851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4496761-5BDE-4215-AC92-C0EB66B947C2}"/>
                      </a:ext>
                    </a:extLst>
                  </p:cNvPr>
                  <p:cNvSpPr/>
                  <p:nvPr/>
                </p:nvSpPr>
                <p:spPr>
                  <a:xfrm>
                    <a:off x="7010975" y="5333396"/>
                    <a:ext cx="4740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E88510"/>
                              </a:solidFill>
                              <a:latin typeface="Cambria Math" charset="0"/>
                              <a:cs typeface="Calibri"/>
                              <a:sym typeface="Wingdings"/>
                            </a:rPr>
                            <m:t>𝐸</m:t>
                          </m:r>
                        </m:oMath>
                      </m:oMathPara>
                    </a14:m>
                    <a:endParaRPr lang="en-US" sz="2400" dirty="0">
                      <a:solidFill>
                        <a:srgbClr val="E8851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7010975" y="5333396"/>
                    <a:ext cx="474040" cy="461665"/>
                  </a:xfrm>
                  <a:prstGeom prst="rect">
                    <a:avLst/>
                  </a:prstGeom>
                  <a:blipFill rotWithShape="0">
                    <a:blip r:embed="rId7"/>
                    <a:stretch>
                      <a:fillRect/>
                    </a:stretch>
                  </a:blipFill>
                </p:spPr>
                <p:txBody>
                  <a:bodyPr/>
                  <a:lstStyle/>
                  <a:p>
                    <a:r>
                      <a:rPr lang="en-US">
                        <a:noFill/>
                      </a:rPr>
                      <a:t> </a:t>
                    </a:r>
                  </a:p>
                </p:txBody>
              </p:sp>
            </mc:Fallback>
          </mc:AlternateContent>
        </p:grpSp>
      </p:grpSp>
      <p:graphicFrame>
        <p:nvGraphicFramePr>
          <p:cNvPr id="46" name="Table 45">
            <a:extLst>
              <a:ext uri="{FF2B5EF4-FFF2-40B4-BE49-F238E27FC236}">
                <a16:creationId xmlns:a16="http://schemas.microsoft.com/office/drawing/2014/main" id="{BD4947AA-900D-47F8-B57F-33FA62DB4A7B}"/>
              </a:ext>
            </a:extLst>
          </p:cNvPr>
          <p:cNvGraphicFramePr>
            <a:graphicFrameLocks noGrp="1"/>
          </p:cNvGraphicFramePr>
          <p:nvPr>
            <p:extLst>
              <p:ext uri="{D42A27DB-BD31-4B8C-83A1-F6EECF244321}">
                <p14:modId xmlns:p14="http://schemas.microsoft.com/office/powerpoint/2010/main" val="3086654466"/>
              </p:ext>
            </p:extLst>
          </p:nvPr>
        </p:nvGraphicFramePr>
        <p:xfrm>
          <a:off x="8487318"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7" name="Table 46">
            <a:extLst>
              <a:ext uri="{FF2B5EF4-FFF2-40B4-BE49-F238E27FC236}">
                <a16:creationId xmlns:a16="http://schemas.microsoft.com/office/drawing/2014/main" id="{6F116870-7DA8-410D-82A7-BBE17387AFA3}"/>
              </a:ext>
            </a:extLst>
          </p:cNvPr>
          <p:cNvGraphicFramePr>
            <a:graphicFrameLocks noGrp="1"/>
          </p:cNvGraphicFramePr>
          <p:nvPr>
            <p:extLst>
              <p:ext uri="{D42A27DB-BD31-4B8C-83A1-F6EECF244321}">
                <p14:modId xmlns:p14="http://schemas.microsoft.com/office/powerpoint/2010/main" val="715086127"/>
              </p:ext>
            </p:extLst>
          </p:nvPr>
        </p:nvGraphicFramePr>
        <p:xfrm>
          <a:off x="7557043" y="5963402"/>
          <a:ext cx="736600" cy="3048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8" name="Table 47">
            <a:extLst>
              <a:ext uri="{FF2B5EF4-FFF2-40B4-BE49-F238E27FC236}">
                <a16:creationId xmlns:a16="http://schemas.microsoft.com/office/drawing/2014/main" id="{5FDC7388-F720-4A12-9AD7-E91D2EE4D4C8}"/>
              </a:ext>
            </a:extLst>
          </p:cNvPr>
          <p:cNvGraphicFramePr>
            <a:graphicFrameLocks noGrp="1"/>
          </p:cNvGraphicFramePr>
          <p:nvPr>
            <p:extLst>
              <p:ext uri="{D42A27DB-BD31-4B8C-83A1-F6EECF244321}">
                <p14:modId xmlns:p14="http://schemas.microsoft.com/office/powerpoint/2010/main" val="178742616"/>
              </p:ext>
            </p:extLst>
          </p:nvPr>
        </p:nvGraphicFramePr>
        <p:xfrm>
          <a:off x="9408861"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9" name="Table 48">
            <a:extLst>
              <a:ext uri="{FF2B5EF4-FFF2-40B4-BE49-F238E27FC236}">
                <a16:creationId xmlns:a16="http://schemas.microsoft.com/office/drawing/2014/main" id="{71405BD3-C3F9-4EB8-B2F5-DD77C7786AC0}"/>
              </a:ext>
            </a:extLst>
          </p:cNvPr>
          <p:cNvGraphicFramePr>
            <a:graphicFrameLocks noGrp="1"/>
          </p:cNvGraphicFramePr>
          <p:nvPr>
            <p:extLst>
              <p:ext uri="{D42A27DB-BD31-4B8C-83A1-F6EECF244321}">
                <p14:modId xmlns:p14="http://schemas.microsoft.com/office/powerpoint/2010/main" val="4097417460"/>
              </p:ext>
            </p:extLst>
          </p:nvPr>
        </p:nvGraphicFramePr>
        <p:xfrm>
          <a:off x="11194797"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E8851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0"/>
                  </a:ext>
                </a:extLst>
              </a:tr>
              <a:tr h="274870">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0" name="Table 49">
            <a:extLst>
              <a:ext uri="{FF2B5EF4-FFF2-40B4-BE49-F238E27FC236}">
                <a16:creationId xmlns:a16="http://schemas.microsoft.com/office/drawing/2014/main" id="{E2921B30-6D81-4CD1-818F-2483FFAADF01}"/>
              </a:ext>
            </a:extLst>
          </p:cNvPr>
          <p:cNvGraphicFramePr>
            <a:graphicFrameLocks noGrp="1"/>
          </p:cNvGraphicFramePr>
          <p:nvPr>
            <p:extLst>
              <p:ext uri="{D42A27DB-BD31-4B8C-83A1-F6EECF244321}">
                <p14:modId xmlns:p14="http://schemas.microsoft.com/office/powerpoint/2010/main" val="3961502849"/>
              </p:ext>
            </p:extLst>
          </p:nvPr>
        </p:nvGraphicFramePr>
        <p:xfrm>
          <a:off x="10301829"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47106" name="Rectangle 3"/>
          <p:cNvSpPr>
            <a:spLocks noGrp="1" noChangeArrowheads="1"/>
          </p:cNvSpPr>
          <p:nvPr>
            <p:ph idx="1"/>
          </p:nvPr>
        </p:nvSpPr>
        <p:spPr>
          <a:xfrm>
            <a:off x="617148" y="5219281"/>
            <a:ext cx="7772400" cy="1271588"/>
          </a:xfrm>
        </p:spPr>
        <p:txBody>
          <a:bodyPr/>
          <a:lstStyle/>
          <a:p>
            <a:pPr algn="ctr">
              <a:lnSpc>
                <a:spcPct val="90000"/>
              </a:lnSpc>
              <a:buFont typeface="Wingdings" pitchFamily="2" charset="2"/>
              <a:buNone/>
            </a:pPr>
            <a:r>
              <a:rPr lang="en-US" sz="2400" dirty="0">
                <a:latin typeface="Calibri"/>
                <a:ea typeface="ＭＳ Ｐゴシック" pitchFamily="34" charset="-128"/>
                <a:cs typeface="Calibri"/>
              </a:rPr>
              <a:t>t=0</a:t>
            </a:r>
          </a:p>
          <a:p>
            <a:pPr algn="ctr">
              <a:lnSpc>
                <a:spcPct val="90000"/>
              </a:lnSpc>
              <a:buFont typeface="Wingdings" pitchFamily="2" charset="2"/>
              <a:buNone/>
            </a:pPr>
            <a:r>
              <a:rPr lang="en-US" sz="2400" dirty="0">
                <a:latin typeface="Calibri"/>
                <a:ea typeface="ＭＳ Ｐゴシック" pitchFamily="34" charset="-128"/>
                <a:cs typeface="Calibri"/>
              </a:rPr>
              <a:t>Sensor model: can read in which directions there is a wall, never more than 1 mistake</a:t>
            </a:r>
          </a:p>
          <a:p>
            <a:pPr algn="ctr">
              <a:lnSpc>
                <a:spcPct val="90000"/>
              </a:lnSpc>
              <a:buFont typeface="Wingdings" pitchFamily="2" charset="2"/>
              <a:buNone/>
            </a:pPr>
            <a:r>
              <a:rPr lang="en-US" sz="2400" dirty="0">
                <a:latin typeface="Calibri"/>
                <a:ea typeface="ＭＳ Ｐゴシック" pitchFamily="34" charset="-128"/>
                <a:cs typeface="Calibri"/>
              </a:rPr>
              <a:t>Motion model: may not execute action with small prob.</a:t>
            </a:r>
          </a:p>
        </p:txBody>
      </p:sp>
      <p:sp>
        <p:nvSpPr>
          <p:cNvPr id="47107" name="Rectangle 4"/>
          <p:cNvSpPr>
            <a:spLocks noChangeArrowheads="1"/>
          </p:cNvSpPr>
          <p:nvPr/>
        </p:nvSpPr>
        <p:spPr bwMode="auto">
          <a:xfrm>
            <a:off x="22860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08" name="Rectangle 5"/>
          <p:cNvSpPr>
            <a:spLocks noChangeArrowheads="1"/>
          </p:cNvSpPr>
          <p:nvPr/>
        </p:nvSpPr>
        <p:spPr bwMode="auto">
          <a:xfrm>
            <a:off x="28194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09" name="Rectangle 6"/>
          <p:cNvSpPr>
            <a:spLocks noChangeArrowheads="1"/>
          </p:cNvSpPr>
          <p:nvPr/>
        </p:nvSpPr>
        <p:spPr bwMode="auto">
          <a:xfrm>
            <a:off x="33528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0" name="Rectangle 7"/>
          <p:cNvSpPr>
            <a:spLocks noChangeArrowheads="1"/>
          </p:cNvSpPr>
          <p:nvPr/>
        </p:nvSpPr>
        <p:spPr bwMode="auto">
          <a:xfrm>
            <a:off x="38862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1" name="Rectangle 8"/>
          <p:cNvSpPr>
            <a:spLocks noChangeArrowheads="1"/>
          </p:cNvSpPr>
          <p:nvPr/>
        </p:nvSpPr>
        <p:spPr bwMode="auto">
          <a:xfrm>
            <a:off x="44196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2" name="Rectangle 9"/>
          <p:cNvSpPr>
            <a:spLocks noChangeArrowheads="1"/>
          </p:cNvSpPr>
          <p:nvPr/>
        </p:nvSpPr>
        <p:spPr bwMode="auto">
          <a:xfrm>
            <a:off x="49530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3" name="Rectangle 10"/>
          <p:cNvSpPr>
            <a:spLocks noChangeArrowheads="1"/>
          </p:cNvSpPr>
          <p:nvPr/>
        </p:nvSpPr>
        <p:spPr bwMode="auto">
          <a:xfrm>
            <a:off x="54864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4" name="Rectangle 11"/>
          <p:cNvSpPr>
            <a:spLocks noChangeArrowheads="1"/>
          </p:cNvSpPr>
          <p:nvPr/>
        </p:nvSpPr>
        <p:spPr bwMode="auto">
          <a:xfrm>
            <a:off x="60198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5" name="Rectangle 12"/>
          <p:cNvSpPr>
            <a:spLocks noChangeArrowheads="1"/>
          </p:cNvSpPr>
          <p:nvPr/>
        </p:nvSpPr>
        <p:spPr bwMode="auto">
          <a:xfrm>
            <a:off x="2286000" y="26670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6" name="Rectangle 13"/>
          <p:cNvSpPr>
            <a:spLocks noChangeArrowheads="1"/>
          </p:cNvSpPr>
          <p:nvPr/>
        </p:nvSpPr>
        <p:spPr bwMode="auto">
          <a:xfrm>
            <a:off x="4953000" y="26670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7" name="Rectangle 14"/>
          <p:cNvSpPr>
            <a:spLocks noChangeArrowheads="1"/>
          </p:cNvSpPr>
          <p:nvPr/>
        </p:nvSpPr>
        <p:spPr bwMode="auto">
          <a:xfrm>
            <a:off x="6019800" y="26670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8" name="Rectangle 15"/>
          <p:cNvSpPr>
            <a:spLocks noChangeArrowheads="1"/>
          </p:cNvSpPr>
          <p:nvPr/>
        </p:nvSpPr>
        <p:spPr bwMode="auto">
          <a:xfrm>
            <a:off x="2286000" y="32004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9" name="Rectangle 16"/>
          <p:cNvSpPr>
            <a:spLocks noChangeArrowheads="1"/>
          </p:cNvSpPr>
          <p:nvPr/>
        </p:nvSpPr>
        <p:spPr bwMode="auto">
          <a:xfrm>
            <a:off x="4953000" y="32004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0" name="Rectangle 17"/>
          <p:cNvSpPr>
            <a:spLocks noChangeArrowheads="1"/>
          </p:cNvSpPr>
          <p:nvPr/>
        </p:nvSpPr>
        <p:spPr bwMode="auto">
          <a:xfrm>
            <a:off x="6019800" y="32004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1" name="Rectangle 18"/>
          <p:cNvSpPr>
            <a:spLocks noChangeArrowheads="1"/>
          </p:cNvSpPr>
          <p:nvPr/>
        </p:nvSpPr>
        <p:spPr bwMode="auto">
          <a:xfrm>
            <a:off x="22860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2" name="Rectangle 19"/>
          <p:cNvSpPr>
            <a:spLocks noChangeArrowheads="1"/>
          </p:cNvSpPr>
          <p:nvPr/>
        </p:nvSpPr>
        <p:spPr bwMode="auto">
          <a:xfrm>
            <a:off x="28194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3" name="Rectangle 20"/>
          <p:cNvSpPr>
            <a:spLocks noChangeArrowheads="1"/>
          </p:cNvSpPr>
          <p:nvPr/>
        </p:nvSpPr>
        <p:spPr bwMode="auto">
          <a:xfrm>
            <a:off x="33528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4" name="Rectangle 21"/>
          <p:cNvSpPr>
            <a:spLocks noChangeArrowheads="1"/>
          </p:cNvSpPr>
          <p:nvPr/>
        </p:nvSpPr>
        <p:spPr bwMode="auto">
          <a:xfrm>
            <a:off x="38862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5" name="Rectangle 22"/>
          <p:cNvSpPr>
            <a:spLocks noChangeArrowheads="1"/>
          </p:cNvSpPr>
          <p:nvPr/>
        </p:nvSpPr>
        <p:spPr bwMode="auto">
          <a:xfrm>
            <a:off x="44196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6" name="Rectangle 23"/>
          <p:cNvSpPr>
            <a:spLocks noChangeArrowheads="1"/>
          </p:cNvSpPr>
          <p:nvPr/>
        </p:nvSpPr>
        <p:spPr bwMode="auto">
          <a:xfrm>
            <a:off x="49530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7" name="Rectangle 24"/>
          <p:cNvSpPr>
            <a:spLocks noChangeArrowheads="1"/>
          </p:cNvSpPr>
          <p:nvPr/>
        </p:nvSpPr>
        <p:spPr bwMode="auto">
          <a:xfrm>
            <a:off x="54864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8" name="Rectangle 25"/>
          <p:cNvSpPr>
            <a:spLocks noChangeArrowheads="1"/>
          </p:cNvSpPr>
          <p:nvPr/>
        </p:nvSpPr>
        <p:spPr bwMode="auto">
          <a:xfrm>
            <a:off x="60198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9"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47130"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7131"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7132" name="Rectangle 29"/>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47133" name="Rectangle 30"/>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47134" name="Rectangle 31"/>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47135" name="Rectangle 32"/>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47136" name="Oval 33"/>
          <p:cNvSpPr>
            <a:spLocks noChangeArrowheads="1"/>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47137" name="Line 34"/>
          <p:cNvSpPr>
            <a:spLocks noChangeShapeType="1"/>
          </p:cNvSpPr>
          <p:nvPr/>
        </p:nvSpPr>
        <p:spPr bwMode="auto">
          <a:xfrm flipV="1">
            <a:off x="3090863" y="18764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7138" name="Line 35"/>
          <p:cNvSpPr>
            <a:spLocks noChangeShapeType="1"/>
          </p:cNvSpPr>
          <p:nvPr/>
        </p:nvSpPr>
        <p:spPr bwMode="auto">
          <a:xfrm>
            <a:off x="3086100" y="2586038"/>
            <a:ext cx="0" cy="257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7139" name="Line 36"/>
          <p:cNvSpPr>
            <a:spLocks noChangeShapeType="1"/>
          </p:cNvSpPr>
          <p:nvPr/>
        </p:nvSpPr>
        <p:spPr bwMode="auto">
          <a:xfrm flipH="1">
            <a:off x="2643188" y="2400300"/>
            <a:ext cx="2428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7140" name="Line 37"/>
          <p:cNvSpPr>
            <a:spLocks noChangeShapeType="1"/>
          </p:cNvSpPr>
          <p:nvPr/>
        </p:nvSpPr>
        <p:spPr bwMode="auto">
          <a:xfrm flipH="1">
            <a:off x="3295650" y="2409825"/>
            <a:ext cx="242888"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7141" name="Text Box 38"/>
          <p:cNvSpPr txBox="1">
            <a:spLocks noChangeArrowheads="1"/>
          </p:cNvSpPr>
          <p:nvPr/>
        </p:nvSpPr>
        <p:spPr bwMode="auto">
          <a:xfrm>
            <a:off x="152400" y="1295400"/>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600" i="1" dirty="0">
                <a:latin typeface="Calibri"/>
                <a:cs typeface="Calibri"/>
              </a:rPr>
              <a:t>Example from </a:t>
            </a:r>
            <a:r>
              <a:rPr lang="de-DE" sz="1600" i="1" dirty="0">
                <a:latin typeface="Calibri"/>
                <a:cs typeface="Calibri"/>
              </a:rPr>
              <a:t>Michael Pfeiffer</a:t>
            </a:r>
            <a:endParaRPr lang="en-US" sz="1600" i="1" dirty="0">
              <a:latin typeface="Calibri"/>
              <a:cs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1423437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49154" name="Rectangle 3"/>
          <p:cNvSpPr>
            <a:spLocks noGrp="1" noChangeArrowheads="1"/>
          </p:cNvSpPr>
          <p:nvPr>
            <p:ph idx="1"/>
          </p:nvPr>
        </p:nvSpPr>
        <p:spPr>
          <a:xfrm>
            <a:off x="381000" y="5257800"/>
            <a:ext cx="8534400" cy="1195388"/>
          </a:xfrm>
        </p:spPr>
        <p:txBody>
          <a:bodyPr/>
          <a:lstStyle/>
          <a:p>
            <a:pPr algn="ctr">
              <a:buFont typeface="Wingdings" pitchFamily="2" charset="2"/>
              <a:buNone/>
            </a:pPr>
            <a:r>
              <a:rPr lang="en-US" sz="2400" dirty="0">
                <a:latin typeface="Calibri"/>
                <a:ea typeface="ＭＳ Ｐゴシック" pitchFamily="34" charset="-128"/>
                <a:cs typeface="Calibri"/>
              </a:rPr>
              <a:t>t=1</a:t>
            </a:r>
          </a:p>
          <a:p>
            <a:pPr algn="ctr">
              <a:buFont typeface="Wingdings" pitchFamily="2" charset="2"/>
              <a:buNone/>
            </a:pPr>
            <a:r>
              <a:rPr lang="en-US" sz="2400" dirty="0">
                <a:latin typeface="Calibri"/>
                <a:ea typeface="ＭＳ Ｐゴシック" pitchFamily="34" charset="-128"/>
                <a:cs typeface="Calibri"/>
              </a:rPr>
              <a:t>Lighter grey: was possible to get the reading, but less likely b/c required 1 mistake</a:t>
            </a:r>
          </a:p>
        </p:txBody>
      </p:sp>
      <p:sp>
        <p:nvSpPr>
          <p:cNvPr id="49155"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56" name="Rectangle 5"/>
          <p:cNvSpPr>
            <a:spLocks noChangeArrowheads="1"/>
          </p:cNvSpPr>
          <p:nvPr/>
        </p:nvSpPr>
        <p:spPr bwMode="auto">
          <a:xfrm>
            <a:off x="28194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57" name="Rectangle 6"/>
          <p:cNvSpPr>
            <a:spLocks noChangeArrowheads="1"/>
          </p:cNvSpPr>
          <p:nvPr/>
        </p:nvSpPr>
        <p:spPr bwMode="auto">
          <a:xfrm>
            <a:off x="33528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58" name="Rectangle 7"/>
          <p:cNvSpPr>
            <a:spLocks noChangeArrowheads="1"/>
          </p:cNvSpPr>
          <p:nvPr/>
        </p:nvSpPr>
        <p:spPr bwMode="auto">
          <a:xfrm>
            <a:off x="38862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59" name="Rectangle 8"/>
          <p:cNvSpPr>
            <a:spLocks noChangeArrowheads="1"/>
          </p:cNvSpPr>
          <p:nvPr/>
        </p:nvSpPr>
        <p:spPr bwMode="auto">
          <a:xfrm>
            <a:off x="44196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60"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49161" name="Rectangle 10"/>
          <p:cNvSpPr>
            <a:spLocks noChangeArrowheads="1"/>
          </p:cNvSpPr>
          <p:nvPr/>
        </p:nvSpPr>
        <p:spPr bwMode="auto">
          <a:xfrm>
            <a:off x="54864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62"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3"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4"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5"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6"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7"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8"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9"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70" name="Rectangle 19"/>
          <p:cNvSpPr>
            <a:spLocks noChangeArrowheads="1"/>
          </p:cNvSpPr>
          <p:nvPr/>
        </p:nvSpPr>
        <p:spPr bwMode="auto">
          <a:xfrm>
            <a:off x="28194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1" name="Rectangle 20"/>
          <p:cNvSpPr>
            <a:spLocks noChangeArrowheads="1"/>
          </p:cNvSpPr>
          <p:nvPr/>
        </p:nvSpPr>
        <p:spPr bwMode="auto">
          <a:xfrm>
            <a:off x="33528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2" name="Rectangle 21"/>
          <p:cNvSpPr>
            <a:spLocks noChangeArrowheads="1"/>
          </p:cNvSpPr>
          <p:nvPr/>
        </p:nvSpPr>
        <p:spPr bwMode="auto">
          <a:xfrm>
            <a:off x="38862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3" name="Rectangle 22"/>
          <p:cNvSpPr>
            <a:spLocks noChangeArrowheads="1"/>
          </p:cNvSpPr>
          <p:nvPr/>
        </p:nvSpPr>
        <p:spPr bwMode="auto">
          <a:xfrm>
            <a:off x="44196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4"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49175" name="Rectangle 24"/>
          <p:cNvSpPr>
            <a:spLocks noChangeArrowheads="1"/>
          </p:cNvSpPr>
          <p:nvPr/>
        </p:nvSpPr>
        <p:spPr bwMode="auto">
          <a:xfrm>
            <a:off x="54864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6"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77"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49178"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79"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80" name="Line 29"/>
          <p:cNvSpPr>
            <a:spLocks noChangeShapeType="1"/>
          </p:cNvSpPr>
          <p:nvPr/>
        </p:nvSpPr>
        <p:spPr bwMode="auto">
          <a:xfrm>
            <a:off x="3300413" y="2400300"/>
            <a:ext cx="27146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9181" name="Oval 30"/>
          <p:cNvSpPr>
            <a:spLocks noChangeArrowheads="1"/>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49182" name="Line 31"/>
          <p:cNvSpPr>
            <a:spLocks noChangeShapeType="1"/>
          </p:cNvSpPr>
          <p:nvPr/>
        </p:nvSpPr>
        <p:spPr bwMode="auto">
          <a:xfrm flipV="1">
            <a:off x="3090863" y="1876425"/>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9183" name="Line 32"/>
          <p:cNvSpPr>
            <a:spLocks noChangeShapeType="1"/>
          </p:cNvSpPr>
          <p:nvPr/>
        </p:nvSpPr>
        <p:spPr bwMode="auto">
          <a:xfrm>
            <a:off x="3086100" y="2586038"/>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9184" name="Line 33"/>
          <p:cNvSpPr>
            <a:spLocks noChangeShapeType="1"/>
          </p:cNvSpPr>
          <p:nvPr/>
        </p:nvSpPr>
        <p:spPr bwMode="auto">
          <a:xfrm flipH="1">
            <a:off x="2643188" y="2400300"/>
            <a:ext cx="24288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9185" name="Rectangle 34"/>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49186" name="Rectangle 35"/>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49187" name="Rectangle 36"/>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49188" name="Rectangle 37"/>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1199142" name="AutoShape 38"/>
          <p:cNvSpPr>
            <a:spLocks noChangeArrowheads="1"/>
          </p:cNvSpPr>
          <p:nvPr/>
        </p:nvSpPr>
        <p:spPr bwMode="auto">
          <a:xfrm>
            <a:off x="3276600" y="2286000"/>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2489597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99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14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51202"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t=2</a:t>
            </a:r>
          </a:p>
        </p:txBody>
      </p:sp>
      <p:sp>
        <p:nvSpPr>
          <p:cNvPr id="51203"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04" name="Rectangle 5"/>
          <p:cNvSpPr>
            <a:spLocks noChangeArrowheads="1"/>
          </p:cNvSpPr>
          <p:nvPr/>
        </p:nvSpPr>
        <p:spPr bwMode="auto">
          <a:xfrm>
            <a:off x="28194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05" name="Rectangle 6"/>
          <p:cNvSpPr>
            <a:spLocks noChangeArrowheads="1"/>
          </p:cNvSpPr>
          <p:nvPr/>
        </p:nvSpPr>
        <p:spPr bwMode="auto">
          <a:xfrm>
            <a:off x="3352800" y="21336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06" name="Rectangle 7"/>
          <p:cNvSpPr>
            <a:spLocks noChangeArrowheads="1"/>
          </p:cNvSpPr>
          <p:nvPr/>
        </p:nvSpPr>
        <p:spPr bwMode="auto">
          <a:xfrm>
            <a:off x="3886200" y="21336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07" name="Rectangle 8"/>
          <p:cNvSpPr>
            <a:spLocks noChangeArrowheads="1"/>
          </p:cNvSpPr>
          <p:nvPr/>
        </p:nvSpPr>
        <p:spPr bwMode="auto">
          <a:xfrm>
            <a:off x="4419600" y="21336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08"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09" name="Rectangle 10"/>
          <p:cNvSpPr>
            <a:spLocks noChangeArrowheads="1"/>
          </p:cNvSpPr>
          <p:nvPr/>
        </p:nvSpPr>
        <p:spPr bwMode="auto">
          <a:xfrm>
            <a:off x="54864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10"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1"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2"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3"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4"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5"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6"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7"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8" name="Rectangle 19"/>
          <p:cNvSpPr>
            <a:spLocks noChangeArrowheads="1"/>
          </p:cNvSpPr>
          <p:nvPr/>
        </p:nvSpPr>
        <p:spPr bwMode="auto">
          <a:xfrm>
            <a:off x="28194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19" name="Rectangle 20"/>
          <p:cNvSpPr>
            <a:spLocks noChangeArrowheads="1"/>
          </p:cNvSpPr>
          <p:nvPr/>
        </p:nvSpPr>
        <p:spPr bwMode="auto">
          <a:xfrm>
            <a:off x="3352800" y="37338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20" name="Rectangle 21"/>
          <p:cNvSpPr>
            <a:spLocks noChangeArrowheads="1"/>
          </p:cNvSpPr>
          <p:nvPr/>
        </p:nvSpPr>
        <p:spPr bwMode="auto">
          <a:xfrm>
            <a:off x="3886200" y="37338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21" name="Rectangle 22"/>
          <p:cNvSpPr>
            <a:spLocks noChangeArrowheads="1"/>
          </p:cNvSpPr>
          <p:nvPr/>
        </p:nvSpPr>
        <p:spPr bwMode="auto">
          <a:xfrm>
            <a:off x="4419600" y="37338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22"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23" name="Rectangle 24"/>
          <p:cNvSpPr>
            <a:spLocks noChangeArrowheads="1"/>
          </p:cNvSpPr>
          <p:nvPr/>
        </p:nvSpPr>
        <p:spPr bwMode="auto">
          <a:xfrm>
            <a:off x="54864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24"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25"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1226"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27"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28" name="Line 29"/>
          <p:cNvSpPr>
            <a:spLocks noChangeShapeType="1"/>
          </p:cNvSpPr>
          <p:nvPr/>
        </p:nvSpPr>
        <p:spPr bwMode="auto">
          <a:xfrm>
            <a:off x="3829050" y="2424113"/>
            <a:ext cx="2714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1229" name="Rectangle 30"/>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1230" name="Rectangle 31"/>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1231" name="Rectangle 32"/>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1232" name="Rectangle 33"/>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1233" name="Oval 34"/>
          <p:cNvSpPr>
            <a:spLocks noChangeArrowheads="1"/>
          </p:cNvSpPr>
          <p:nvPr/>
        </p:nvSpPr>
        <p:spPr bwMode="auto">
          <a:xfrm>
            <a:off x="3452813" y="2238375"/>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1234" name="Line 35"/>
          <p:cNvSpPr>
            <a:spLocks noChangeShapeType="1"/>
          </p:cNvSpPr>
          <p:nvPr/>
        </p:nvSpPr>
        <p:spPr bwMode="auto">
          <a:xfrm flipV="1">
            <a:off x="3648075" y="1905000"/>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1235" name="Line 36"/>
          <p:cNvSpPr>
            <a:spLocks noChangeShapeType="1"/>
          </p:cNvSpPr>
          <p:nvPr/>
        </p:nvSpPr>
        <p:spPr bwMode="auto">
          <a:xfrm>
            <a:off x="3643313" y="2614613"/>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1236" name="Line 37"/>
          <p:cNvSpPr>
            <a:spLocks noChangeShapeType="1"/>
          </p:cNvSpPr>
          <p:nvPr/>
        </p:nvSpPr>
        <p:spPr bwMode="auto">
          <a:xfrm flipH="1">
            <a:off x="3200400" y="2428875"/>
            <a:ext cx="24288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1201190" name="AutoShape 38"/>
          <p:cNvSpPr>
            <a:spLocks noChangeArrowheads="1"/>
          </p:cNvSpPr>
          <p:nvPr/>
        </p:nvSpPr>
        <p:spPr bwMode="auto">
          <a:xfrm>
            <a:off x="3833813" y="2305050"/>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4087846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1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19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z="4000" dirty="0">
                <a:latin typeface="Calibri"/>
                <a:ea typeface="ＭＳ Ｐゴシック" pitchFamily="34" charset="-128"/>
                <a:cs typeface="Calibri"/>
              </a:rPr>
              <a:t>Example: Robot Localization</a:t>
            </a:r>
          </a:p>
        </p:txBody>
      </p:sp>
      <p:sp>
        <p:nvSpPr>
          <p:cNvPr id="53250"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t=3</a:t>
            </a:r>
          </a:p>
        </p:txBody>
      </p:sp>
      <p:sp>
        <p:nvSpPr>
          <p:cNvPr id="53251"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52" name="Rectangle 5"/>
          <p:cNvSpPr>
            <a:spLocks noChangeArrowheads="1"/>
          </p:cNvSpPr>
          <p:nvPr/>
        </p:nvSpPr>
        <p:spPr bwMode="auto">
          <a:xfrm>
            <a:off x="2819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53" name="Rectangle 6"/>
          <p:cNvSpPr>
            <a:spLocks noChangeArrowheads="1"/>
          </p:cNvSpPr>
          <p:nvPr/>
        </p:nvSpPr>
        <p:spPr bwMode="auto">
          <a:xfrm>
            <a:off x="33528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54" name="Rectangle 7"/>
          <p:cNvSpPr>
            <a:spLocks noChangeArrowheads="1"/>
          </p:cNvSpPr>
          <p:nvPr/>
        </p:nvSpPr>
        <p:spPr bwMode="auto">
          <a:xfrm>
            <a:off x="3886200" y="21336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55" name="Rectangle 8"/>
          <p:cNvSpPr>
            <a:spLocks noChangeArrowheads="1"/>
          </p:cNvSpPr>
          <p:nvPr/>
        </p:nvSpPr>
        <p:spPr bwMode="auto">
          <a:xfrm>
            <a:off x="4419600" y="21336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56"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57" name="Rectangle 10"/>
          <p:cNvSpPr>
            <a:spLocks noChangeArrowheads="1"/>
          </p:cNvSpPr>
          <p:nvPr/>
        </p:nvSpPr>
        <p:spPr bwMode="auto">
          <a:xfrm>
            <a:off x="5486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58"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59"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0"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1"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2"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3"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4"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5"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6" name="Rectangle 19"/>
          <p:cNvSpPr>
            <a:spLocks noChangeArrowheads="1"/>
          </p:cNvSpPr>
          <p:nvPr/>
        </p:nvSpPr>
        <p:spPr bwMode="auto">
          <a:xfrm>
            <a:off x="28194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67" name="Rectangle 20"/>
          <p:cNvSpPr>
            <a:spLocks noChangeArrowheads="1"/>
          </p:cNvSpPr>
          <p:nvPr/>
        </p:nvSpPr>
        <p:spPr bwMode="auto">
          <a:xfrm>
            <a:off x="33528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68" name="Rectangle 21"/>
          <p:cNvSpPr>
            <a:spLocks noChangeArrowheads="1"/>
          </p:cNvSpPr>
          <p:nvPr/>
        </p:nvSpPr>
        <p:spPr bwMode="auto">
          <a:xfrm>
            <a:off x="3886200" y="37338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69" name="Rectangle 22"/>
          <p:cNvSpPr>
            <a:spLocks noChangeArrowheads="1"/>
          </p:cNvSpPr>
          <p:nvPr/>
        </p:nvSpPr>
        <p:spPr bwMode="auto">
          <a:xfrm>
            <a:off x="4419600" y="37338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70"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71" name="Rectangle 24"/>
          <p:cNvSpPr>
            <a:spLocks noChangeArrowheads="1"/>
          </p:cNvSpPr>
          <p:nvPr/>
        </p:nvSpPr>
        <p:spPr bwMode="auto">
          <a:xfrm>
            <a:off x="54864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72"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73"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3274"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75"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76" name="Line 29"/>
          <p:cNvSpPr>
            <a:spLocks noChangeShapeType="1"/>
          </p:cNvSpPr>
          <p:nvPr/>
        </p:nvSpPr>
        <p:spPr bwMode="auto">
          <a:xfrm>
            <a:off x="4376738" y="2428875"/>
            <a:ext cx="27146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3277" name="Rectangle 30"/>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3278" name="Rectangle 31"/>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3279" name="Rectangle 32"/>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3280" name="Rectangle 33"/>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3281" name="Oval 34"/>
          <p:cNvSpPr>
            <a:spLocks noChangeArrowheads="1"/>
          </p:cNvSpPr>
          <p:nvPr/>
        </p:nvSpPr>
        <p:spPr bwMode="auto">
          <a:xfrm>
            <a:off x="3986213" y="2238375"/>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3282" name="Line 35"/>
          <p:cNvSpPr>
            <a:spLocks noChangeShapeType="1"/>
          </p:cNvSpPr>
          <p:nvPr/>
        </p:nvSpPr>
        <p:spPr bwMode="auto">
          <a:xfrm flipV="1">
            <a:off x="4181475" y="1905000"/>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3283" name="Line 36"/>
          <p:cNvSpPr>
            <a:spLocks noChangeShapeType="1"/>
          </p:cNvSpPr>
          <p:nvPr/>
        </p:nvSpPr>
        <p:spPr bwMode="auto">
          <a:xfrm>
            <a:off x="4176713" y="2614613"/>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3284" name="Line 37"/>
          <p:cNvSpPr>
            <a:spLocks noChangeShapeType="1"/>
          </p:cNvSpPr>
          <p:nvPr/>
        </p:nvSpPr>
        <p:spPr bwMode="auto">
          <a:xfrm flipH="1">
            <a:off x="3733800" y="2428875"/>
            <a:ext cx="24288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1203238" name="AutoShape 38"/>
          <p:cNvSpPr>
            <a:spLocks noChangeArrowheads="1"/>
          </p:cNvSpPr>
          <p:nvPr/>
        </p:nvSpPr>
        <p:spPr bwMode="auto">
          <a:xfrm>
            <a:off x="4362450" y="2309813"/>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1398313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3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3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55298"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t=4</a:t>
            </a:r>
          </a:p>
        </p:txBody>
      </p:sp>
      <p:sp>
        <p:nvSpPr>
          <p:cNvPr id="55299"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00" name="Rectangle 5"/>
          <p:cNvSpPr>
            <a:spLocks noChangeArrowheads="1"/>
          </p:cNvSpPr>
          <p:nvPr/>
        </p:nvSpPr>
        <p:spPr bwMode="auto">
          <a:xfrm>
            <a:off x="2819400" y="21336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5301" name="Rectangle 6"/>
          <p:cNvSpPr>
            <a:spLocks noChangeArrowheads="1"/>
          </p:cNvSpPr>
          <p:nvPr/>
        </p:nvSpPr>
        <p:spPr bwMode="auto">
          <a:xfrm>
            <a:off x="33528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02" name="Rectangle 7"/>
          <p:cNvSpPr>
            <a:spLocks noChangeArrowheads="1"/>
          </p:cNvSpPr>
          <p:nvPr/>
        </p:nvSpPr>
        <p:spPr bwMode="auto">
          <a:xfrm>
            <a:off x="38862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03" name="Rectangle 8"/>
          <p:cNvSpPr>
            <a:spLocks noChangeArrowheads="1"/>
          </p:cNvSpPr>
          <p:nvPr/>
        </p:nvSpPr>
        <p:spPr bwMode="auto">
          <a:xfrm>
            <a:off x="4419600" y="2133600"/>
            <a:ext cx="533400" cy="533400"/>
          </a:xfrm>
          <a:prstGeom prst="rect">
            <a:avLst/>
          </a:prstGeom>
          <a:solidFill>
            <a:srgbClr val="1C1C1C"/>
          </a:solidFill>
          <a:ln w="9525">
            <a:solidFill>
              <a:schemeClr val="tx1"/>
            </a:solidFill>
            <a:miter lim="800000"/>
            <a:headEnd/>
            <a:tailEnd/>
          </a:ln>
        </p:spPr>
        <p:txBody>
          <a:bodyPr wrap="none" anchor="ctr"/>
          <a:lstStyle/>
          <a:p>
            <a:endParaRPr lang="en-US">
              <a:latin typeface="Calibri"/>
              <a:cs typeface="Calibri"/>
            </a:endParaRPr>
          </a:p>
        </p:txBody>
      </p:sp>
      <p:sp>
        <p:nvSpPr>
          <p:cNvPr id="55304"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05" name="Rectangle 10"/>
          <p:cNvSpPr>
            <a:spLocks noChangeArrowheads="1"/>
          </p:cNvSpPr>
          <p:nvPr/>
        </p:nvSpPr>
        <p:spPr bwMode="auto">
          <a:xfrm>
            <a:off x="5486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06"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07"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08"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09"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10"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11"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12"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13"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14" name="Rectangle 19"/>
          <p:cNvSpPr>
            <a:spLocks noChangeArrowheads="1"/>
          </p:cNvSpPr>
          <p:nvPr/>
        </p:nvSpPr>
        <p:spPr bwMode="auto">
          <a:xfrm>
            <a:off x="2819400" y="37338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5315" name="Rectangle 20"/>
          <p:cNvSpPr>
            <a:spLocks noChangeArrowheads="1"/>
          </p:cNvSpPr>
          <p:nvPr/>
        </p:nvSpPr>
        <p:spPr bwMode="auto">
          <a:xfrm>
            <a:off x="33528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16" name="Rectangle 21"/>
          <p:cNvSpPr>
            <a:spLocks noChangeArrowheads="1"/>
          </p:cNvSpPr>
          <p:nvPr/>
        </p:nvSpPr>
        <p:spPr bwMode="auto">
          <a:xfrm>
            <a:off x="38862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17" name="Rectangle 22"/>
          <p:cNvSpPr>
            <a:spLocks noChangeArrowheads="1"/>
          </p:cNvSpPr>
          <p:nvPr/>
        </p:nvSpPr>
        <p:spPr bwMode="auto">
          <a:xfrm>
            <a:off x="4419600" y="3733800"/>
            <a:ext cx="533400" cy="533400"/>
          </a:xfrm>
          <a:prstGeom prst="rect">
            <a:avLst/>
          </a:prstGeom>
          <a:solidFill>
            <a:srgbClr val="1C1C1C"/>
          </a:solidFill>
          <a:ln w="9525">
            <a:solidFill>
              <a:schemeClr val="tx1"/>
            </a:solidFill>
            <a:miter lim="800000"/>
            <a:headEnd/>
            <a:tailEnd/>
          </a:ln>
        </p:spPr>
        <p:txBody>
          <a:bodyPr wrap="none" anchor="ctr"/>
          <a:lstStyle/>
          <a:p>
            <a:endParaRPr lang="en-US">
              <a:latin typeface="Calibri"/>
              <a:cs typeface="Calibri"/>
            </a:endParaRPr>
          </a:p>
        </p:txBody>
      </p:sp>
      <p:sp>
        <p:nvSpPr>
          <p:cNvPr id="55318"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19" name="Rectangle 24"/>
          <p:cNvSpPr>
            <a:spLocks noChangeArrowheads="1"/>
          </p:cNvSpPr>
          <p:nvPr/>
        </p:nvSpPr>
        <p:spPr bwMode="auto">
          <a:xfrm>
            <a:off x="54864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20"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21"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5322"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23"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24" name="Line 29"/>
          <p:cNvSpPr>
            <a:spLocks noChangeShapeType="1"/>
          </p:cNvSpPr>
          <p:nvPr/>
        </p:nvSpPr>
        <p:spPr bwMode="auto">
          <a:xfrm>
            <a:off x="4886325" y="2400300"/>
            <a:ext cx="2714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5325" name="Rectangle 30"/>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5326" name="Rectangle 31"/>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5327" name="Rectangle 32"/>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5328" name="Rectangle 33"/>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5329" name="Oval 34"/>
          <p:cNvSpPr>
            <a:spLocks noChangeArrowheads="1"/>
          </p:cNvSpPr>
          <p:nvPr/>
        </p:nvSpPr>
        <p:spPr bwMode="auto">
          <a:xfrm>
            <a:off x="44958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5330" name="Line 35"/>
          <p:cNvSpPr>
            <a:spLocks noChangeShapeType="1"/>
          </p:cNvSpPr>
          <p:nvPr/>
        </p:nvSpPr>
        <p:spPr bwMode="auto">
          <a:xfrm flipV="1">
            <a:off x="4691063" y="1876425"/>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5331" name="Line 36"/>
          <p:cNvSpPr>
            <a:spLocks noChangeShapeType="1"/>
          </p:cNvSpPr>
          <p:nvPr/>
        </p:nvSpPr>
        <p:spPr bwMode="auto">
          <a:xfrm>
            <a:off x="4686300" y="2586038"/>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5332" name="Line 37"/>
          <p:cNvSpPr>
            <a:spLocks noChangeShapeType="1"/>
          </p:cNvSpPr>
          <p:nvPr/>
        </p:nvSpPr>
        <p:spPr bwMode="auto">
          <a:xfrm flipH="1">
            <a:off x="4243388" y="2400300"/>
            <a:ext cx="24288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1205286" name="AutoShape 38"/>
          <p:cNvSpPr>
            <a:spLocks noChangeArrowheads="1"/>
          </p:cNvSpPr>
          <p:nvPr/>
        </p:nvSpPr>
        <p:spPr bwMode="auto">
          <a:xfrm>
            <a:off x="4872038" y="2281238"/>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1616442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5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8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dirty="0">
                <a:latin typeface="Calibri"/>
                <a:ea typeface="ＭＳ Ｐゴシック" pitchFamily="34" charset="-128"/>
                <a:cs typeface="Calibri"/>
              </a:rPr>
              <a:t>Example: Robot Localization</a:t>
            </a:r>
          </a:p>
        </p:txBody>
      </p:sp>
      <p:sp>
        <p:nvSpPr>
          <p:cNvPr id="57346"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t=5</a:t>
            </a:r>
          </a:p>
        </p:txBody>
      </p:sp>
      <p:sp>
        <p:nvSpPr>
          <p:cNvPr id="57347"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48" name="Rectangle 5"/>
          <p:cNvSpPr>
            <a:spLocks noChangeArrowheads="1"/>
          </p:cNvSpPr>
          <p:nvPr/>
        </p:nvSpPr>
        <p:spPr bwMode="auto">
          <a:xfrm>
            <a:off x="28194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49" name="Rectangle 6"/>
          <p:cNvSpPr>
            <a:spLocks noChangeArrowheads="1"/>
          </p:cNvSpPr>
          <p:nvPr/>
        </p:nvSpPr>
        <p:spPr bwMode="auto">
          <a:xfrm>
            <a:off x="3352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0" name="Rectangle 7"/>
          <p:cNvSpPr>
            <a:spLocks noChangeArrowheads="1"/>
          </p:cNvSpPr>
          <p:nvPr/>
        </p:nvSpPr>
        <p:spPr bwMode="auto">
          <a:xfrm>
            <a:off x="38862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1" name="Rectangle 8"/>
          <p:cNvSpPr>
            <a:spLocks noChangeArrowheads="1"/>
          </p:cNvSpPr>
          <p:nvPr/>
        </p:nvSpPr>
        <p:spPr bwMode="auto">
          <a:xfrm>
            <a:off x="44196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7352" name="Rectangle 9"/>
          <p:cNvSpPr>
            <a:spLocks noChangeArrowheads="1"/>
          </p:cNvSpPr>
          <p:nvPr/>
        </p:nvSpPr>
        <p:spPr bwMode="auto">
          <a:xfrm>
            <a:off x="4953000" y="2133600"/>
            <a:ext cx="533400" cy="533400"/>
          </a:xfrm>
          <a:prstGeom prst="rect">
            <a:avLst/>
          </a:prstGeom>
          <a:solidFill>
            <a:schemeClr val="tx1"/>
          </a:solidFill>
          <a:ln w="9525">
            <a:solidFill>
              <a:schemeClr val="tx1"/>
            </a:solidFill>
            <a:miter lim="800000"/>
            <a:headEnd/>
            <a:tailEnd/>
          </a:ln>
        </p:spPr>
        <p:txBody>
          <a:bodyPr wrap="none" anchor="ctr"/>
          <a:lstStyle/>
          <a:p>
            <a:endParaRPr lang="en-US">
              <a:latin typeface="Calibri"/>
              <a:cs typeface="Calibri"/>
            </a:endParaRPr>
          </a:p>
        </p:txBody>
      </p:sp>
      <p:sp>
        <p:nvSpPr>
          <p:cNvPr id="57353" name="Rectangle 10"/>
          <p:cNvSpPr>
            <a:spLocks noChangeArrowheads="1"/>
          </p:cNvSpPr>
          <p:nvPr/>
        </p:nvSpPr>
        <p:spPr bwMode="auto">
          <a:xfrm>
            <a:off x="5486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7354" name="Rectangle 11"/>
          <p:cNvSpPr>
            <a:spLocks noChangeArrowheads="1"/>
          </p:cNvSpPr>
          <p:nvPr/>
        </p:nvSpPr>
        <p:spPr bwMode="auto">
          <a:xfrm>
            <a:off x="6019800" y="21336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7355"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6"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7"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8"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9"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0"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1"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2" name="Rectangle 19"/>
          <p:cNvSpPr>
            <a:spLocks noChangeArrowheads="1"/>
          </p:cNvSpPr>
          <p:nvPr/>
        </p:nvSpPr>
        <p:spPr bwMode="auto">
          <a:xfrm>
            <a:off x="28194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3" name="Rectangle 20"/>
          <p:cNvSpPr>
            <a:spLocks noChangeArrowheads="1"/>
          </p:cNvSpPr>
          <p:nvPr/>
        </p:nvSpPr>
        <p:spPr bwMode="auto">
          <a:xfrm>
            <a:off x="3352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4" name="Rectangle 21"/>
          <p:cNvSpPr>
            <a:spLocks noChangeArrowheads="1"/>
          </p:cNvSpPr>
          <p:nvPr/>
        </p:nvSpPr>
        <p:spPr bwMode="auto">
          <a:xfrm>
            <a:off x="38862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5" name="Rectangle 22"/>
          <p:cNvSpPr>
            <a:spLocks noChangeArrowheads="1"/>
          </p:cNvSpPr>
          <p:nvPr/>
        </p:nvSpPr>
        <p:spPr bwMode="auto">
          <a:xfrm>
            <a:off x="4419600" y="37338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7366" name="Rectangle 23"/>
          <p:cNvSpPr>
            <a:spLocks noChangeArrowheads="1"/>
          </p:cNvSpPr>
          <p:nvPr/>
        </p:nvSpPr>
        <p:spPr bwMode="auto">
          <a:xfrm>
            <a:off x="5486400" y="37338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7367" name="Rectangle 24"/>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8" name="Rectangle 25"/>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7369" name="Rectangle 26"/>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70" name="Rectangle 27"/>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71" name="Line 28"/>
          <p:cNvSpPr>
            <a:spLocks noChangeShapeType="1"/>
          </p:cNvSpPr>
          <p:nvPr/>
        </p:nvSpPr>
        <p:spPr bwMode="auto">
          <a:xfrm>
            <a:off x="4886325" y="2400300"/>
            <a:ext cx="2714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7372" name="Rectangle 29"/>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7373" name="Rectangle 30"/>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7374" name="Rectangle 31"/>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7375" name="Rectangle 32"/>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7376" name="Oval 33"/>
          <p:cNvSpPr>
            <a:spLocks noChangeArrowheads="1"/>
          </p:cNvSpPr>
          <p:nvPr/>
        </p:nvSpPr>
        <p:spPr bwMode="auto">
          <a:xfrm>
            <a:off x="50292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7377" name="Line 34"/>
          <p:cNvSpPr>
            <a:spLocks noChangeShapeType="1"/>
          </p:cNvSpPr>
          <p:nvPr/>
        </p:nvSpPr>
        <p:spPr bwMode="auto">
          <a:xfrm flipV="1">
            <a:off x="5224463" y="1876425"/>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7378" name="Line 35"/>
          <p:cNvSpPr>
            <a:spLocks noChangeShapeType="1"/>
          </p:cNvSpPr>
          <p:nvPr/>
        </p:nvSpPr>
        <p:spPr bwMode="auto">
          <a:xfrm>
            <a:off x="5219700" y="2586038"/>
            <a:ext cx="0" cy="257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7379" name="Line 36"/>
          <p:cNvSpPr>
            <a:spLocks noChangeShapeType="1"/>
          </p:cNvSpPr>
          <p:nvPr/>
        </p:nvSpPr>
        <p:spPr bwMode="auto">
          <a:xfrm>
            <a:off x="5414963" y="2400300"/>
            <a:ext cx="242887"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7380" name="Line 37"/>
          <p:cNvSpPr>
            <a:spLocks noChangeShapeType="1"/>
          </p:cNvSpPr>
          <p:nvPr/>
        </p:nvSpPr>
        <p:spPr bwMode="auto">
          <a:xfrm flipH="1">
            <a:off x="4776788" y="2400300"/>
            <a:ext cx="24288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7381" name="Rectangle 38"/>
          <p:cNvSpPr>
            <a:spLocks noChangeArrowheads="1"/>
          </p:cNvSpPr>
          <p:nvPr/>
        </p:nvSpPr>
        <p:spPr bwMode="auto">
          <a:xfrm>
            <a:off x="4953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2052877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Rectangle 2"/>
          <p:cNvSpPr>
            <a:spLocks noGrp="1" noChangeArrowheads="1"/>
          </p:cNvSpPr>
          <p:nvPr>
            <p:ph type="title"/>
          </p:nvPr>
        </p:nvSpPr>
        <p:spPr>
          <a:xfrm>
            <a:off x="0" y="-38100"/>
            <a:ext cx="12192000" cy="1143000"/>
          </a:xfrm>
        </p:spPr>
        <p:txBody>
          <a:bodyPr/>
          <a:lstStyle/>
          <a:p>
            <a:r>
              <a:rPr lang="en-US" sz="4000" dirty="0">
                <a:latin typeface="Calibri"/>
                <a:ea typeface="ＭＳ Ｐゴシック" pitchFamily="34" charset="-128"/>
                <a:cs typeface="Calibri"/>
              </a:rPr>
              <a:t>Inference: Base Cases</a:t>
            </a:r>
          </a:p>
        </p:txBody>
      </p:sp>
      <p:sp>
        <p:nvSpPr>
          <p:cNvPr id="17" name="Oval 4"/>
          <p:cNvSpPr>
            <a:spLocks noChangeArrowheads="1"/>
          </p:cNvSpPr>
          <p:nvPr/>
        </p:nvSpPr>
        <p:spPr bwMode="auto">
          <a:xfrm>
            <a:off x="3733800" y="2895600"/>
            <a:ext cx="533400" cy="533400"/>
          </a:xfrm>
          <a:prstGeom prst="ellipse">
            <a:avLst/>
          </a:prstGeom>
          <a:solidFill>
            <a:schemeClr val="bg2"/>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1</a:t>
            </a:r>
          </a:p>
        </p:txBody>
      </p:sp>
      <p:sp>
        <p:nvSpPr>
          <p:cNvPr id="18" name="Oval 5"/>
          <p:cNvSpPr>
            <a:spLocks noChangeArrowheads="1"/>
          </p:cNvSpPr>
          <p:nvPr/>
        </p:nvSpPr>
        <p:spPr bwMode="auto">
          <a:xfrm>
            <a:off x="3733800" y="1828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cxnSp>
        <p:nvCxnSpPr>
          <p:cNvPr id="19" name="AutoShape 6"/>
          <p:cNvCxnSpPr>
            <a:cxnSpLocks noChangeShapeType="1"/>
            <a:stCxn id="18" idx="4"/>
            <a:endCxn id="17" idx="0"/>
          </p:cNvCxnSpPr>
          <p:nvPr/>
        </p:nvCxnSpPr>
        <p:spPr bwMode="auto">
          <a:xfrm>
            <a:off x="4000500" y="2376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pic>
        <p:nvPicPr>
          <p:cNvPr id="20" name="Picture 18" descr="txp_fig"/>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127250" y="4419600"/>
            <a:ext cx="15097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38"/>
          <p:cNvSpPr>
            <a:spLocks noChangeArrowheads="1"/>
          </p:cNvSpPr>
          <p:nvPr/>
        </p:nvSpPr>
        <p:spPr bwMode="auto">
          <a:xfrm>
            <a:off x="106680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22" name="AutoShape 39"/>
          <p:cNvCxnSpPr>
            <a:cxnSpLocks noChangeShapeType="1"/>
            <a:stCxn id="23" idx="6"/>
            <a:endCxn id="21" idx="2"/>
          </p:cNvCxnSpPr>
          <p:nvPr/>
        </p:nvCxnSpPr>
        <p:spPr bwMode="auto">
          <a:xfrm>
            <a:off x="10301288" y="27813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23" name="Oval 40"/>
          <p:cNvSpPr>
            <a:spLocks noChangeArrowheads="1"/>
          </p:cNvSpPr>
          <p:nvPr/>
        </p:nvSpPr>
        <p:spPr bwMode="auto">
          <a:xfrm>
            <a:off x="97536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pic>
        <p:nvPicPr>
          <p:cNvPr id="24" name="Picture 41" descr="txp_fig"/>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8702675" y="4419600"/>
            <a:ext cx="10461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0" descr="txp_fig"/>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371600" y="5181600"/>
            <a:ext cx="30273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6" descr="txp_fig"/>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2387600" y="6088063"/>
            <a:ext cx="18573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9" descr="txp_fig"/>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2387600" y="5638800"/>
            <a:ext cx="14970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4" descr="txp_fig"/>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7977187" y="5143500"/>
            <a:ext cx="2306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5" descr="txp_fig"/>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8686800" y="5748338"/>
            <a:ext cx="2205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10400" y="1676400"/>
            <a:ext cx="2316609" cy="2133600"/>
          </a:xfrm>
          <a:prstGeom prst="rect">
            <a:avLst/>
          </a:prstGeom>
        </p:spPr>
      </p:pic>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00" y="1676400"/>
            <a:ext cx="2209799" cy="2020506"/>
          </a:xfrm>
          <a:prstGeom prst="rect">
            <a:avLst/>
          </a:prstGeom>
        </p:spPr>
      </p:pic>
      <p:grpSp>
        <p:nvGrpSpPr>
          <p:cNvPr id="30" name="Group 29"/>
          <p:cNvGrpSpPr/>
          <p:nvPr/>
        </p:nvGrpSpPr>
        <p:grpSpPr>
          <a:xfrm>
            <a:off x="9601200" y="2362200"/>
            <a:ext cx="1752600" cy="838200"/>
            <a:chOff x="10515600" y="4267200"/>
            <a:chExt cx="1219200" cy="2438400"/>
          </a:xfrm>
          <a:effectLst/>
        </p:grpSpPr>
        <p:cxnSp>
          <p:nvCxnSpPr>
            <p:cNvPr id="31" name="Straight Connector 30"/>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3581400" y="1676400"/>
            <a:ext cx="838200" cy="1981200"/>
            <a:chOff x="10515600" y="4267200"/>
            <a:chExt cx="1219200" cy="2438400"/>
          </a:xfrm>
          <a:effectLst/>
        </p:grpSpPr>
        <p:cxnSp>
          <p:nvCxnSpPr>
            <p:cNvPr id="36" name="Straight Connector 35"/>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778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Passage of Time</a:t>
            </a:r>
          </a:p>
        </p:txBody>
      </p:sp>
      <p:sp>
        <p:nvSpPr>
          <p:cNvPr id="3" name="Content Placeholder 2"/>
          <p:cNvSpPr>
            <a:spLocks noGrp="1"/>
          </p:cNvSpPr>
          <p:nvPr>
            <p:ph idx="1"/>
          </p:nvPr>
        </p:nvSpPr>
        <p:spPr>
          <a:xfrm>
            <a:off x="381000" y="1264728"/>
            <a:ext cx="11404600" cy="4729164"/>
          </a:xfrm>
        </p:spPr>
        <p:txBody>
          <a:bodyPr/>
          <a:lstStyle/>
          <a:p>
            <a:r>
              <a:rPr lang="en-US" sz="2400" dirty="0">
                <a:latin typeface="Calibri"/>
                <a:cs typeface="Calibri"/>
              </a:rPr>
              <a:t>Assume we have current belief P(X | evidence to date)</a:t>
            </a:r>
          </a:p>
          <a:p>
            <a:endParaRPr lang="en-US" sz="2400" dirty="0">
              <a:latin typeface="Calibri"/>
              <a:cs typeface="Calibri"/>
            </a:endParaRPr>
          </a:p>
          <a:p>
            <a:endParaRPr lang="en-US" sz="2400" dirty="0">
              <a:latin typeface="Calibri"/>
              <a:cs typeface="Calibri"/>
            </a:endParaRPr>
          </a:p>
          <a:p>
            <a:r>
              <a:rPr lang="en-US" sz="2400" dirty="0">
                <a:latin typeface="Calibri"/>
                <a:cs typeface="Calibri"/>
              </a:rPr>
              <a:t>Then, after one time step passes:</a:t>
            </a: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r>
              <a:rPr lang="en-US" sz="2400" dirty="0">
                <a:latin typeface="Calibri"/>
                <a:cs typeface="Calibri"/>
              </a:rPr>
              <a:t>Basic idea: beliefs get </a:t>
            </a:r>
            <a:r>
              <a:rPr lang="ja-JP" altLang="en-US" sz="2400" dirty="0">
                <a:latin typeface="Calibri"/>
                <a:cs typeface="Calibri"/>
              </a:rPr>
              <a:t>“</a:t>
            </a:r>
            <a:r>
              <a:rPr lang="en-US" sz="2400" dirty="0">
                <a:latin typeface="Calibri"/>
                <a:cs typeface="Calibri"/>
              </a:rPr>
              <a:t>pushed</a:t>
            </a:r>
            <a:r>
              <a:rPr lang="ja-JP" altLang="en-US" sz="2400" dirty="0">
                <a:latin typeface="Calibri"/>
                <a:cs typeface="Calibri"/>
              </a:rPr>
              <a:t>”</a:t>
            </a:r>
            <a:r>
              <a:rPr lang="en-US" sz="2400" dirty="0">
                <a:latin typeface="Calibri"/>
                <a:cs typeface="Calibri"/>
              </a:rPr>
              <a:t> through the transitions</a:t>
            </a:r>
          </a:p>
          <a:p>
            <a:pPr lvl="1"/>
            <a:r>
              <a:rPr lang="en-US" sz="2000" dirty="0">
                <a:latin typeface="Calibri"/>
                <a:cs typeface="Calibri"/>
              </a:rPr>
              <a:t>With the </a:t>
            </a:r>
            <a:r>
              <a:rPr lang="ja-JP" altLang="en-US" sz="2000" dirty="0">
                <a:latin typeface="Calibri"/>
                <a:cs typeface="Calibri"/>
              </a:rPr>
              <a:t>“</a:t>
            </a:r>
            <a:r>
              <a:rPr lang="en-US" sz="2000" dirty="0">
                <a:latin typeface="Calibri"/>
                <a:cs typeface="Calibri"/>
              </a:rPr>
              <a:t>B</a:t>
            </a:r>
            <a:r>
              <a:rPr lang="ja-JP" altLang="en-US" sz="2000" dirty="0">
                <a:latin typeface="Calibri"/>
                <a:cs typeface="Calibri"/>
              </a:rPr>
              <a:t>”</a:t>
            </a:r>
            <a:r>
              <a:rPr lang="en-US" sz="2000" dirty="0">
                <a:latin typeface="Calibri"/>
                <a:cs typeface="Calibri"/>
              </a:rPr>
              <a:t> notation, we have to be careful about what time step t the belief is about, and what evidence it includes</a:t>
            </a:r>
          </a:p>
          <a:p>
            <a:endParaRPr lang="en-US" dirty="0">
              <a:latin typeface="Calibri"/>
              <a:cs typeface="Calibri"/>
            </a:endParaRPr>
          </a:p>
        </p:txBody>
      </p:sp>
      <p:pic>
        <p:nvPicPr>
          <p:cNvPr id="7" name="Picture 6" descr="txp_fi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905000" y="1925127"/>
            <a:ext cx="2452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2"/>
          <p:cNvGrpSpPr>
            <a:grpSpLocks/>
          </p:cNvGrpSpPr>
          <p:nvPr/>
        </p:nvGrpSpPr>
        <p:grpSpPr bwMode="auto">
          <a:xfrm>
            <a:off x="8991600" y="1452845"/>
            <a:ext cx="1901825" cy="700088"/>
            <a:chOff x="7848600" y="2362200"/>
            <a:chExt cx="758825" cy="279400"/>
          </a:xfrm>
        </p:grpSpPr>
        <p:sp>
          <p:nvSpPr>
            <p:cNvPr id="9" name="Oval 12"/>
            <p:cNvSpPr>
              <a:spLocks noChangeArrowheads="1"/>
            </p:cNvSpPr>
            <p:nvPr/>
          </p:nvSpPr>
          <p:spPr bwMode="auto">
            <a:xfrm>
              <a:off x="8327858" y="2362200"/>
              <a:ext cx="279567" cy="279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10" name="AutoShape 14"/>
            <p:cNvCxnSpPr>
              <a:cxnSpLocks noChangeShapeType="1"/>
              <a:stCxn id="11" idx="6"/>
              <a:endCxn id="9" idx="2"/>
            </p:cNvCxnSpPr>
            <p:nvPr/>
          </p:nvCxnSpPr>
          <p:spPr bwMode="auto">
            <a:xfrm>
              <a:off x="8135656" y="2501900"/>
              <a:ext cx="184714"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1" name="Oval 15"/>
            <p:cNvSpPr>
              <a:spLocks noChangeArrowheads="1"/>
            </p:cNvSpPr>
            <p:nvPr/>
          </p:nvSpPr>
          <p:spPr bwMode="auto">
            <a:xfrm>
              <a:off x="7848600" y="2362200"/>
              <a:ext cx="279567" cy="279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grpSp>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284027"/>
            <a:ext cx="2870200" cy="681353"/>
          </a:xfrm>
          <a:prstGeom prst="rect">
            <a:avLst/>
          </a:prstGeom>
        </p:spPr>
      </p:pic>
      <p:pic>
        <p:nvPicPr>
          <p:cNvPr id="14" name="Picture 1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4134928"/>
            <a:ext cx="3962400" cy="650908"/>
          </a:xfrm>
          <a:prstGeom prst="rect">
            <a:avLst/>
          </a:prstGeom>
        </p:spPr>
      </p:pic>
      <p:pic>
        <p:nvPicPr>
          <p:cNvPr id="15" name="Picture 1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9050" y="4896927"/>
            <a:ext cx="3460750" cy="660764"/>
          </a:xfrm>
          <a:prstGeom prst="rect">
            <a:avLst/>
          </a:prstGeom>
        </p:spPr>
      </p:pic>
      <p:sp>
        <p:nvSpPr>
          <p:cNvPr id="16" name="Content Placeholder 2"/>
          <p:cNvSpPr txBox="1">
            <a:spLocks/>
          </p:cNvSpPr>
          <p:nvPr/>
        </p:nvSpPr>
        <p:spPr bwMode="auto">
          <a:xfrm>
            <a:off x="7848600" y="4058727"/>
            <a:ext cx="3657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400" dirty="0">
                <a:latin typeface="Calibri"/>
                <a:cs typeface="Calibri"/>
              </a:rPr>
              <a:t>Or compactly:</a:t>
            </a:r>
            <a:endParaRPr lang="en-US" dirty="0">
              <a:latin typeface="Calibri"/>
              <a:cs typeface="Calibri"/>
            </a:endParaRPr>
          </a:p>
        </p:txBody>
      </p:sp>
      <p:pic>
        <p:nvPicPr>
          <p:cNvPr id="17" name="Picture 1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9600" y="4744527"/>
            <a:ext cx="3657600" cy="610873"/>
          </a:xfrm>
          <a:prstGeom prst="rect">
            <a:avLst/>
          </a:prstGeom>
        </p:spPr>
      </p:pic>
      <p:pic>
        <p:nvPicPr>
          <p:cNvPr id="18" name="Picture 1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368" y="3290377"/>
            <a:ext cx="2010032" cy="387350"/>
          </a:xfrm>
          <a:prstGeom prst="rect">
            <a:avLst/>
          </a:prstGeom>
        </p:spPr>
      </p:pic>
      <p:grpSp>
        <p:nvGrpSpPr>
          <p:cNvPr id="19" name="Group 18"/>
          <p:cNvGrpSpPr/>
          <p:nvPr/>
        </p:nvGrpSpPr>
        <p:grpSpPr>
          <a:xfrm>
            <a:off x="8839200" y="1315527"/>
            <a:ext cx="2209800" cy="990600"/>
            <a:chOff x="10515600" y="4267200"/>
            <a:chExt cx="1219200" cy="2438400"/>
          </a:xfrm>
          <a:effectLst/>
        </p:grpSpPr>
        <p:cxnSp>
          <p:nvCxnSpPr>
            <p:cNvPr id="20" name="Straight Connector 19"/>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6006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333282"/>
            <a:ext cx="7772399" cy="2524718"/>
          </a:xfrm>
          <a:prstGeom prst="rect">
            <a:avLst/>
          </a:prstGeom>
        </p:spPr>
      </p:pic>
      <p:sp>
        <p:nvSpPr>
          <p:cNvPr id="64513" name="Rectangle 2"/>
          <p:cNvSpPr>
            <a:spLocks noGrp="1" noChangeArrowheads="1"/>
          </p:cNvSpPr>
          <p:nvPr>
            <p:ph type="title"/>
          </p:nvPr>
        </p:nvSpPr>
        <p:spPr/>
        <p:txBody>
          <a:bodyPr/>
          <a:lstStyle/>
          <a:p>
            <a:r>
              <a:rPr lang="en-US">
                <a:latin typeface="Calibri"/>
                <a:ea typeface="ＭＳ Ｐゴシック" pitchFamily="34" charset="-128"/>
                <a:cs typeface="Calibri"/>
              </a:rPr>
              <a:t>Example: Passage of Time</a:t>
            </a:r>
          </a:p>
        </p:txBody>
      </p:sp>
      <p:sp>
        <p:nvSpPr>
          <p:cNvPr id="64514" name="Rectangle 3"/>
          <p:cNvSpPr>
            <a:spLocks noGrp="1" noChangeArrowheads="1"/>
          </p:cNvSpPr>
          <p:nvPr>
            <p:ph idx="1"/>
          </p:nvPr>
        </p:nvSpPr>
        <p:spPr>
          <a:xfrm>
            <a:off x="457200" y="1371600"/>
            <a:ext cx="8534400" cy="4525963"/>
          </a:xfrm>
        </p:spPr>
        <p:txBody>
          <a:bodyPr/>
          <a:lstStyle/>
          <a:p>
            <a:r>
              <a:rPr lang="en-US" sz="2400" dirty="0">
                <a:latin typeface="Calibri"/>
                <a:ea typeface="ＭＳ Ｐゴシック" pitchFamily="34" charset="-128"/>
                <a:cs typeface="Calibri"/>
              </a:rPr>
              <a:t>As time passes, uncertainty </a:t>
            </a:r>
            <a:r>
              <a:rPr lang="ja-JP" altLang="en-US" sz="2400" dirty="0">
                <a:latin typeface="Calibri"/>
                <a:ea typeface="ＭＳ Ｐゴシック" pitchFamily="34" charset="-128"/>
                <a:cs typeface="Calibri"/>
              </a:rPr>
              <a:t>“</a:t>
            </a:r>
            <a:r>
              <a:rPr lang="en-US" altLang="ja-JP" sz="2400" dirty="0">
                <a:latin typeface="Calibri"/>
                <a:ea typeface="ＭＳ Ｐゴシック" pitchFamily="34" charset="-128"/>
                <a:cs typeface="Calibri"/>
              </a:rPr>
              <a:t>accumulates</a:t>
            </a:r>
            <a:r>
              <a:rPr lang="ja-JP" altLang="en-US" sz="2400" dirty="0">
                <a:latin typeface="Calibri"/>
                <a:ea typeface="ＭＳ Ｐゴシック" pitchFamily="34" charset="-128"/>
                <a:cs typeface="Calibri"/>
              </a:rPr>
              <a:t>”</a:t>
            </a:r>
            <a:endParaRPr lang="en-US" sz="2400" dirty="0">
              <a:latin typeface="Calibri"/>
              <a:ea typeface="ＭＳ Ｐゴシック" pitchFamily="34" charset="-128"/>
              <a:cs typeface="Calibri"/>
            </a:endParaRPr>
          </a:p>
        </p:txBody>
      </p:sp>
      <p:graphicFrame>
        <p:nvGraphicFramePr>
          <p:cNvPr id="64515" name="Object 2"/>
          <p:cNvGraphicFramePr>
            <a:graphicFrameLocks noChangeAspect="1"/>
          </p:cNvGraphicFramePr>
          <p:nvPr>
            <p:extLst/>
          </p:nvPr>
        </p:nvGraphicFramePr>
        <p:xfrm>
          <a:off x="1127125" y="2041525"/>
          <a:ext cx="2559050" cy="1714500"/>
        </p:xfrm>
        <a:graphic>
          <a:graphicData uri="http://schemas.openxmlformats.org/presentationml/2006/ole">
            <mc:AlternateContent xmlns:mc="http://schemas.openxmlformats.org/markup-compatibility/2006">
              <mc:Choice xmlns:v="urn:schemas-microsoft-com:vml" Requires="v">
                <p:oleObj spid="_x0000_s1047" name="Photo Editor Photo" r:id="rId4" imgW="3878916" imgH="2598645" progId="MSPhotoEd.3">
                  <p:embed/>
                </p:oleObj>
              </mc:Choice>
              <mc:Fallback>
                <p:oleObj name="Photo Editor Photo" r:id="rId4" imgW="3878916" imgH="2598645" progId="MSPhotoEd.3">
                  <p:embed/>
                  <p:pic>
                    <p:nvPicPr>
                      <p:cNvPr id="64515" name="Object 2"/>
                      <p:cNvPicPr>
                        <a:picLocks noChangeAspect="1" noChangeArrowheads="1"/>
                      </p:cNvPicPr>
                      <p:nvPr/>
                    </p:nvPicPr>
                    <p:blipFill>
                      <a:blip r:embed="rId5">
                        <a:extLst>
                          <a:ext uri="{28A0092B-C50C-407E-A947-70E740481C1C}">
                            <a14:useLocalDpi xmlns:a14="http://schemas.microsoft.com/office/drawing/2010/main" val="0"/>
                          </a:ext>
                        </a:extLst>
                      </a:blip>
                      <a:srcRect l="1065" t="1222" r="1474" b="1222"/>
                      <a:stretch>
                        <a:fillRect/>
                      </a:stretch>
                    </p:blipFill>
                    <p:spPr bwMode="auto">
                      <a:xfrm>
                        <a:off x="1127125" y="2041525"/>
                        <a:ext cx="25590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10373" name="Object 3"/>
          <p:cNvGraphicFramePr>
            <a:graphicFrameLocks noChangeAspect="1"/>
          </p:cNvGraphicFramePr>
          <p:nvPr>
            <p:extLst/>
          </p:nvPr>
        </p:nvGraphicFramePr>
        <p:xfrm>
          <a:off x="4071937" y="2041525"/>
          <a:ext cx="2568575" cy="1744663"/>
        </p:xfrm>
        <a:graphic>
          <a:graphicData uri="http://schemas.openxmlformats.org/presentationml/2006/ole">
            <mc:AlternateContent xmlns:mc="http://schemas.openxmlformats.org/markup-compatibility/2006">
              <mc:Choice xmlns:v="urn:schemas-microsoft-com:vml" Requires="v">
                <p:oleObj spid="_x0000_s1048" name="Photo Editor Photo" r:id="rId6" imgW="3894157" imgH="2644369" progId="MSPhotoEd.3">
                  <p:embed/>
                </p:oleObj>
              </mc:Choice>
              <mc:Fallback>
                <p:oleObj name="Photo Editor Photo" r:id="rId6" imgW="3894157" imgH="2644369" progId="MSPhotoEd.3">
                  <p:embed/>
                  <p:pic>
                    <p:nvPicPr>
                      <p:cNvPr id="1210373" name="Object 3"/>
                      <p:cNvPicPr>
                        <a:picLocks noChangeAspect="1" noChangeArrowheads="1"/>
                      </p:cNvPicPr>
                      <p:nvPr/>
                    </p:nvPicPr>
                    <p:blipFill>
                      <a:blip r:embed="rId7">
                        <a:extLst>
                          <a:ext uri="{28A0092B-C50C-407E-A947-70E740481C1C}">
                            <a14:useLocalDpi xmlns:a14="http://schemas.microsoft.com/office/drawing/2010/main" val="0"/>
                          </a:ext>
                        </a:extLst>
                      </a:blip>
                      <a:srcRect l="1019" t="1501" r="2078" b="2400"/>
                      <a:stretch>
                        <a:fillRect/>
                      </a:stretch>
                    </p:blipFill>
                    <p:spPr bwMode="auto">
                      <a:xfrm>
                        <a:off x="4071937" y="2041525"/>
                        <a:ext cx="2568575" cy="17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10374" name="Object 4"/>
          <p:cNvGraphicFramePr>
            <a:graphicFrameLocks noChangeAspect="1"/>
          </p:cNvGraphicFramePr>
          <p:nvPr>
            <p:extLst/>
          </p:nvPr>
        </p:nvGraphicFramePr>
        <p:xfrm>
          <a:off x="8078787" y="2041525"/>
          <a:ext cx="2589213" cy="1754188"/>
        </p:xfrm>
        <a:graphic>
          <a:graphicData uri="http://schemas.openxmlformats.org/presentationml/2006/ole">
            <mc:AlternateContent xmlns:mc="http://schemas.openxmlformats.org/markup-compatibility/2006">
              <mc:Choice xmlns:v="urn:schemas-microsoft-com:vml" Requires="v">
                <p:oleObj spid="_x0000_s1049" name="Photo Editor Photo" r:id="rId8" imgW="3924640" imgH="2659048" progId="MSPhotoEd.3">
                  <p:embed/>
                </p:oleObj>
              </mc:Choice>
              <mc:Fallback>
                <p:oleObj name="Photo Editor Photo" r:id="rId8" imgW="3924640" imgH="2659048" progId="MSPhotoEd.3">
                  <p:embed/>
                  <p:pic>
                    <p:nvPicPr>
                      <p:cNvPr id="1210374" name="Object 4"/>
                      <p:cNvPicPr>
                        <a:picLocks noChangeAspect="1" noChangeArrowheads="1"/>
                      </p:cNvPicPr>
                      <p:nvPr/>
                    </p:nvPicPr>
                    <p:blipFill>
                      <a:blip r:embed="rId9">
                        <a:extLst>
                          <a:ext uri="{28A0092B-C50C-407E-A947-70E740481C1C}">
                            <a14:useLocalDpi xmlns:a14="http://schemas.microsoft.com/office/drawing/2010/main" val="0"/>
                          </a:ext>
                        </a:extLst>
                      </a:blip>
                      <a:srcRect l="1659" t="1492" r="2426" b="2866"/>
                      <a:stretch>
                        <a:fillRect/>
                      </a:stretch>
                    </p:blipFill>
                    <p:spPr bwMode="auto">
                      <a:xfrm>
                        <a:off x="8078787" y="2041525"/>
                        <a:ext cx="2589213"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4518" name="Text Box 7"/>
          <p:cNvSpPr txBox="1">
            <a:spLocks noChangeArrowheads="1"/>
          </p:cNvSpPr>
          <p:nvPr/>
        </p:nvSpPr>
        <p:spPr bwMode="auto">
          <a:xfrm>
            <a:off x="2057400" y="37179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a:latin typeface="Calibri"/>
                <a:cs typeface="Calibri"/>
              </a:rPr>
              <a:t>T = 1</a:t>
            </a:r>
          </a:p>
        </p:txBody>
      </p:sp>
      <p:sp>
        <p:nvSpPr>
          <p:cNvPr id="1210376" name="Text Box 8"/>
          <p:cNvSpPr txBox="1">
            <a:spLocks noChangeArrowheads="1"/>
          </p:cNvSpPr>
          <p:nvPr/>
        </p:nvSpPr>
        <p:spPr bwMode="auto">
          <a:xfrm>
            <a:off x="5029200" y="37179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a:latin typeface="Calibri"/>
                <a:cs typeface="Calibri"/>
              </a:rPr>
              <a:t>T = 2</a:t>
            </a:r>
          </a:p>
        </p:txBody>
      </p:sp>
      <p:sp>
        <p:nvSpPr>
          <p:cNvPr id="1210377" name="Text Box 9"/>
          <p:cNvSpPr txBox="1">
            <a:spLocks noChangeArrowheads="1"/>
          </p:cNvSpPr>
          <p:nvPr/>
        </p:nvSpPr>
        <p:spPr bwMode="auto">
          <a:xfrm>
            <a:off x="9072793" y="37179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dirty="0">
                <a:latin typeface="Calibri"/>
                <a:cs typeface="Calibri"/>
              </a:rPr>
              <a:t>T = 5</a:t>
            </a:r>
          </a:p>
        </p:txBody>
      </p:sp>
      <p:sp>
        <p:nvSpPr>
          <p:cNvPr id="64521" name="Text Box 10"/>
          <p:cNvSpPr txBox="1">
            <a:spLocks noChangeArrowheads="1"/>
          </p:cNvSpPr>
          <p:nvPr/>
        </p:nvSpPr>
        <p:spPr bwMode="auto">
          <a:xfrm>
            <a:off x="7391400" y="14478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latin typeface="Calibri"/>
                <a:cs typeface="Calibri"/>
              </a:rPr>
              <a:t>(Transition model: ghosts usually go clockwise)</a:t>
            </a:r>
          </a:p>
        </p:txBody>
      </p:sp>
    </p:spTree>
    <p:extLst>
      <p:ext uri="{BB962C8B-B14F-4D97-AF65-F5344CB8AC3E}">
        <p14:creationId xmlns:p14="http://schemas.microsoft.com/office/powerpoint/2010/main" val="2613259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03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03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103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03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76" grpId="0"/>
      <p:bldP spid="121037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Observation</a:t>
            </a:r>
          </a:p>
        </p:txBody>
      </p:sp>
      <p:sp>
        <p:nvSpPr>
          <p:cNvPr id="3" name="Content Placeholder 2"/>
          <p:cNvSpPr>
            <a:spLocks noGrp="1"/>
          </p:cNvSpPr>
          <p:nvPr>
            <p:ph idx="1"/>
          </p:nvPr>
        </p:nvSpPr>
        <p:spPr>
          <a:xfrm>
            <a:off x="406400" y="1219200"/>
            <a:ext cx="11379200" cy="4906965"/>
          </a:xfrm>
        </p:spPr>
        <p:txBody>
          <a:bodyPr/>
          <a:lstStyle/>
          <a:p>
            <a:pPr>
              <a:lnSpc>
                <a:spcPct val="90000"/>
              </a:lnSpc>
            </a:pPr>
            <a:r>
              <a:rPr lang="en-US" sz="2400" dirty="0">
                <a:latin typeface="Calibri"/>
                <a:cs typeface="Calibri"/>
              </a:rPr>
              <a:t>Assume we have current belief P(X | previous evidence):</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r>
              <a:rPr lang="en-US" sz="2400" dirty="0">
                <a:latin typeface="Calibri"/>
                <a:cs typeface="Calibri"/>
              </a:rPr>
              <a:t>Then, after evidence comes in:</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r>
              <a:rPr lang="en-US" sz="2400" dirty="0">
                <a:latin typeface="Calibri"/>
                <a:cs typeface="Calibri"/>
              </a:rPr>
              <a:t>Or, compactly:</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endParaRPr lang="en-US" sz="2400" dirty="0">
              <a:latin typeface="Calibri"/>
              <a:cs typeface="Calibri"/>
            </a:endParaRPr>
          </a:p>
        </p:txBody>
      </p:sp>
      <p:grpSp>
        <p:nvGrpSpPr>
          <p:cNvPr id="8" name="Group 19"/>
          <p:cNvGrpSpPr>
            <a:grpSpLocks/>
          </p:cNvGrpSpPr>
          <p:nvPr/>
        </p:nvGrpSpPr>
        <p:grpSpPr bwMode="auto">
          <a:xfrm>
            <a:off x="9067800" y="1371600"/>
            <a:ext cx="588962" cy="1766890"/>
            <a:chOff x="8173954" y="2209800"/>
            <a:chExt cx="284246" cy="852487"/>
          </a:xfrm>
        </p:grpSpPr>
        <p:sp>
          <p:nvSpPr>
            <p:cNvPr id="9" name="Oval 20"/>
            <p:cNvSpPr>
              <a:spLocks noChangeArrowheads="1"/>
            </p:cNvSpPr>
            <p:nvPr/>
          </p:nvSpPr>
          <p:spPr bwMode="auto">
            <a:xfrm>
              <a:off x="8173954" y="2778125"/>
              <a:ext cx="284246" cy="284162"/>
            </a:xfrm>
            <a:prstGeom prst="ellipse">
              <a:avLst/>
            </a:prstGeom>
            <a:solidFill>
              <a:srgbClr val="BFBFBF"/>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1</a:t>
              </a:r>
              <a:endParaRPr lang="en-US" sz="1400" baseline="-25000" dirty="0">
                <a:latin typeface="Calibri"/>
                <a:cs typeface="Calibri"/>
              </a:endParaRPr>
            </a:p>
          </p:txBody>
        </p:sp>
        <p:sp>
          <p:nvSpPr>
            <p:cNvPr id="10" name="Oval 22"/>
            <p:cNvSpPr>
              <a:spLocks noChangeArrowheads="1"/>
            </p:cNvSpPr>
            <p:nvPr/>
          </p:nvSpPr>
          <p:spPr bwMode="auto">
            <a:xfrm>
              <a:off x="8173954" y="2209800"/>
              <a:ext cx="284246" cy="284162"/>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1</a:t>
              </a:r>
            </a:p>
          </p:txBody>
        </p:sp>
        <p:cxnSp>
          <p:nvCxnSpPr>
            <p:cNvPr id="11" name="AutoShape 23"/>
            <p:cNvCxnSpPr>
              <a:cxnSpLocks noChangeShapeType="1"/>
              <a:stCxn id="10" idx="4"/>
              <a:endCxn id="9" idx="0"/>
            </p:cNvCxnSpPr>
            <p:nvPr/>
          </p:nvCxnSpPr>
          <p:spPr bwMode="auto">
            <a:xfrm>
              <a:off x="8316077" y="2501574"/>
              <a:ext cx="0" cy="268939"/>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1" y="1295400"/>
            <a:ext cx="2209799" cy="2020506"/>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28800"/>
            <a:ext cx="3625850" cy="367294"/>
          </a:xfrm>
          <a:prstGeom prst="rect">
            <a:avLst/>
          </a:prstGeom>
        </p:spPr>
      </p:pic>
      <p:pic>
        <p:nvPicPr>
          <p:cNvPr id="15" name="Picture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3048000"/>
            <a:ext cx="2529703" cy="349250"/>
          </a:xfrm>
          <a:prstGeom prst="rect">
            <a:avLst/>
          </a:prstGeom>
        </p:spPr>
      </p:pic>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3048000"/>
            <a:ext cx="4464050" cy="347726"/>
          </a:xfrm>
          <a:prstGeom prst="rect">
            <a:avLst/>
          </a:prstGeom>
        </p:spPr>
      </p:pic>
      <p:pic>
        <p:nvPicPr>
          <p:cNvPr id="17" name="Picture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0" y="3581400"/>
            <a:ext cx="3733800" cy="394069"/>
          </a:xfrm>
          <a:prstGeom prst="rect">
            <a:avLst/>
          </a:prstGeom>
        </p:spPr>
      </p:pic>
      <p:pic>
        <p:nvPicPr>
          <p:cNvPr id="19" name="Picture 1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000" y="5029200"/>
            <a:ext cx="4153243" cy="349250"/>
          </a:xfrm>
          <a:prstGeom prst="rect">
            <a:avLst/>
          </a:prstGeom>
        </p:spPr>
      </p:pic>
      <p:pic>
        <p:nvPicPr>
          <p:cNvPr id="20" name="Picture 1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9000" y="4343400"/>
            <a:ext cx="4800600" cy="349650"/>
          </a:xfrm>
          <a:prstGeom prst="rect">
            <a:avLst/>
          </a:prstGeom>
        </p:spPr>
      </p:pic>
      <p:pic>
        <p:nvPicPr>
          <p:cNvPr id="22" name="Picture 21"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000" y="6172200"/>
            <a:ext cx="5029200" cy="350293"/>
          </a:xfrm>
          <a:prstGeom prst="rect">
            <a:avLst/>
          </a:prstGeom>
        </p:spPr>
      </p:pic>
      <p:sp>
        <p:nvSpPr>
          <p:cNvPr id="23" name="Content Placeholder 2"/>
          <p:cNvSpPr txBox="1">
            <a:spLocks/>
          </p:cNvSpPr>
          <p:nvPr/>
        </p:nvSpPr>
        <p:spPr bwMode="auto">
          <a:xfrm>
            <a:off x="7772400" y="5410200"/>
            <a:ext cx="4572000" cy="16002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en-US" sz="2400" dirty="0">
                <a:latin typeface="Calibri"/>
                <a:cs typeface="Calibri"/>
              </a:rPr>
              <a:t>Basic idea: beliefs “reweighted” by likelihood of evidence</a:t>
            </a:r>
          </a:p>
          <a:p>
            <a:pPr>
              <a:lnSpc>
                <a:spcPct val="90000"/>
              </a:lnSpc>
            </a:pPr>
            <a:r>
              <a:rPr lang="en-US" sz="2400" dirty="0">
                <a:latin typeface="Calibri"/>
                <a:cs typeface="Calibri"/>
              </a:rPr>
              <a:t>Unlike passage of time, we have to renormalize</a:t>
            </a:r>
          </a:p>
          <a:p>
            <a:endParaRPr lang="en-US" sz="2400" dirty="0">
              <a:latin typeface="Calibri"/>
              <a:cs typeface="Calibri"/>
            </a:endParaRPr>
          </a:p>
        </p:txBody>
      </p:sp>
      <p:grpSp>
        <p:nvGrpSpPr>
          <p:cNvPr id="27" name="Group 26"/>
          <p:cNvGrpSpPr/>
          <p:nvPr/>
        </p:nvGrpSpPr>
        <p:grpSpPr>
          <a:xfrm>
            <a:off x="8915400" y="1219200"/>
            <a:ext cx="914400" cy="2057400"/>
            <a:chOff x="10515600" y="4267200"/>
            <a:chExt cx="1219200" cy="2438400"/>
          </a:xfrm>
          <a:effectLst/>
        </p:grpSpPr>
        <p:cxnSp>
          <p:nvCxnSpPr>
            <p:cNvPr id="28" name="Straight Connector 27"/>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698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Likelihood Weighting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B170A-82F3-4FA0-B711-5091276B2352}"/>
                  </a:ext>
                </a:extLst>
              </p:cNvPr>
              <p:cNvSpPr>
                <a:spLocks noGrp="1"/>
              </p:cNvSpPr>
              <p:nvPr>
                <p:ph idx="1"/>
              </p:nvPr>
            </p:nvSpPr>
            <p:spPr>
              <a:xfrm>
                <a:off x="552099" y="1113179"/>
                <a:ext cx="10515600" cy="2274127"/>
              </a:xfrm>
            </p:spPr>
            <p:txBody>
              <a:bodyPr/>
              <a:lstStyle/>
              <a:p>
                <a:r>
                  <a:rPr lang="en-US" dirty="0"/>
                  <a:t>Consistency of likelihood weighted sampling distribution</a:t>
                </a:r>
              </a:p>
              <a:p>
                <a:r>
                  <a:rPr lang="en-US" dirty="0"/>
                  <a:t>Evidence: </a:t>
                </a:r>
                <a14:m>
                  <m:oMath xmlns:m="http://schemas.openxmlformats.org/officeDocument/2006/math">
                    <m:r>
                      <a:rPr lang="en-US" b="0" i="0"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𝑎</m:t>
                    </m:r>
                  </m:oMath>
                </a14:m>
                <a:r>
                  <a:rPr lang="en-US" dirty="0"/>
                  <a:t>, </a:t>
                </a:r>
                <a14:m>
                  <m:oMath xmlns:m="http://schemas.openxmlformats.org/officeDocument/2006/math">
                    <m:r>
                      <a:rPr lang="en-US" b="0" i="0" dirty="0" smtClean="0">
                        <a:solidFill>
                          <a:schemeClr val="tx2"/>
                        </a:solidFill>
                        <a:latin typeface="Cambria Math" panose="02040503050406030204" pitchFamily="18" charset="0"/>
                      </a:rPr>
                      <m:t>−</m:t>
                    </m:r>
                    <m:r>
                      <a:rPr lang="en-US" i="1" dirty="0" smtClean="0">
                        <a:solidFill>
                          <a:schemeClr val="tx2"/>
                        </a:solidFill>
                        <a:latin typeface="Cambria Math" panose="02040503050406030204" pitchFamily="18" charset="0"/>
                      </a:rPr>
                      <m:t>𝑑</m:t>
                    </m:r>
                  </m:oMath>
                </a14:m>
                <a:endParaRPr lang="en-US" dirty="0"/>
              </a:p>
              <a:p>
                <a:pPr>
                  <a:lnSpc>
                    <a:spcPct val="80000"/>
                  </a:lnSpc>
                </a:pPr>
                <a:r>
                  <a:rPr lang="en-US" dirty="0">
                    <a:cs typeface="Calibri"/>
                    <a:sym typeface="Wingdings"/>
                  </a:rPr>
                  <a:t>Joint from Bayes nets</a:t>
                </a:r>
              </a:p>
              <a:p>
                <a:pPr lvl="5">
                  <a:lnSpc>
                    <a:spcPct val="80000"/>
                  </a:lnSpc>
                </a:pPr>
                <a:endParaRPr lang="en-US" sz="1600" dirty="0">
                  <a:cs typeface="Calibri"/>
                  <a:sym typeface="Wingdings"/>
                </a:endParaRPr>
              </a:p>
              <a:p>
                <a:pPr>
                  <a:lnSpc>
                    <a:spcPct val="80000"/>
                  </a:lnSpc>
                </a:pPr>
                <a14:m>
                  <m:oMathPara xmlns:m="http://schemas.openxmlformats.org/officeDocument/2006/math">
                    <m:oMathParaPr>
                      <m:jc m:val="left"/>
                    </m:oMathParaPr>
                    <m:oMath xmlns:m="http://schemas.openxmlformats.org/officeDocument/2006/math">
                      <m:r>
                        <a:rPr lang="en-US" i="1">
                          <a:solidFill>
                            <a:srgbClr val="CC00CC"/>
                          </a:solidFill>
                          <a:latin typeface="Cambria Math" charset="0"/>
                          <a:cs typeface="Calibri"/>
                          <a:sym typeface="Wingdings"/>
                        </a:rPr>
                        <m:t>    </m:t>
                      </m:r>
                      <m:r>
                        <a:rPr lang="en-US" i="1">
                          <a:solidFill>
                            <a:schemeClr val="accent2"/>
                          </a:solidFill>
                          <a:latin typeface="Cambria Math" charset="0"/>
                          <a:cs typeface="Calibri"/>
                          <a:sym typeface="Wingdings"/>
                        </a:rPr>
                        <m:t>𝑃</m:t>
                      </m:r>
                      <m:d>
                        <m:dPr>
                          <m:ctrlPr>
                            <a:rPr lang="en-US" i="1">
                              <a:solidFill>
                                <a:schemeClr val="accent2"/>
                              </a:solidFill>
                              <a:latin typeface="Cambria Math" panose="02040503050406030204" pitchFamily="18" charset="0"/>
                              <a:cs typeface="Calibri"/>
                              <a:sym typeface="Wingdings"/>
                            </a:rPr>
                          </m:ctrlPr>
                        </m:dPr>
                        <m:e>
                          <m:r>
                            <a:rPr lang="en-US" i="1">
                              <a:solidFill>
                                <a:schemeClr val="accent2"/>
                              </a:solidFill>
                              <a:latin typeface="Cambria Math" charset="0"/>
                              <a:cs typeface="Calibri"/>
                              <a:sym typeface="Wingdings"/>
                            </a:rPr>
                            <m:t>𝐴</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𝐵</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𝐶</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𝐷</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𝐸</m:t>
                          </m:r>
                        </m:e>
                      </m:d>
                      <m:r>
                        <a:rPr lang="en-US" i="1">
                          <a:solidFill>
                            <a:schemeClr val="accent2"/>
                          </a:solidFill>
                          <a:latin typeface="Cambria Math" charset="0"/>
                          <a:cs typeface="Calibri"/>
                          <a:sym typeface="Wingdings"/>
                        </a:rPr>
                        <m:t>=</m:t>
                      </m:r>
                      <m:r>
                        <a:rPr lang="en-US" i="1">
                          <a:solidFill>
                            <a:srgbClr val="FF0000"/>
                          </a:solidFill>
                          <a:latin typeface="Cambria Math" charset="0"/>
                          <a:cs typeface="Calibri"/>
                          <a:sym typeface="Wingdings"/>
                        </a:rPr>
                        <m:t>𝑃</m:t>
                      </m:r>
                      <m:d>
                        <m:dPr>
                          <m:ctrlPr>
                            <a:rPr lang="en-US" i="1">
                              <a:solidFill>
                                <a:srgbClr val="FF0000"/>
                              </a:solidFill>
                              <a:latin typeface="Cambria Math" panose="02040503050406030204" pitchFamily="18" charset="0"/>
                              <a:cs typeface="Calibri"/>
                              <a:sym typeface="Wingdings"/>
                            </a:rPr>
                          </m:ctrlPr>
                        </m:dPr>
                        <m:e>
                          <m:r>
                            <a:rPr lang="en-US" b="0" i="1" smtClean="0">
                              <a:solidFill>
                                <a:srgbClr val="FF0000"/>
                              </a:solidFill>
                              <a:latin typeface="Cambria Math" panose="02040503050406030204" pitchFamily="18" charset="0"/>
                              <a:cs typeface="Calibri"/>
                              <a:sym typeface="Wingdings"/>
                            </a:rPr>
                            <m:t>+</m:t>
                          </m:r>
                          <m:r>
                            <a:rPr lang="en-US" b="0" i="1" smtClean="0">
                              <a:solidFill>
                                <a:srgbClr val="FF0000"/>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33CC33"/>
                          </a:solidFill>
                          <a:latin typeface="Cambria Math" charset="0"/>
                          <a:cs typeface="Calibri"/>
                          <a:sym typeface="Wingdings"/>
                        </a:rPr>
                        <m:t>𝑃</m:t>
                      </m:r>
                      <m:d>
                        <m:dPr>
                          <m:ctrlPr>
                            <a:rPr lang="en-US" i="1">
                              <a:solidFill>
                                <a:srgbClr val="33CC33"/>
                              </a:solidFill>
                              <a:latin typeface="Cambria Math" panose="02040503050406030204" pitchFamily="18" charset="0"/>
                              <a:cs typeface="Calibri"/>
                              <a:sym typeface="Wingdings"/>
                            </a:rPr>
                          </m:ctrlPr>
                        </m:dPr>
                        <m:e>
                          <m:r>
                            <a:rPr lang="en-US" i="1">
                              <a:solidFill>
                                <a:srgbClr val="33CC33"/>
                              </a:solidFill>
                              <a:latin typeface="Cambria Math" charset="0"/>
                              <a:cs typeface="Calibri"/>
                              <a:sym typeface="Wingdings"/>
                            </a:rPr>
                            <m:t>𝐵</m:t>
                          </m:r>
                        </m:e>
                        <m:e>
                          <m:r>
                            <a:rPr lang="en-US" b="0" i="1" smtClean="0">
                              <a:solidFill>
                                <a:srgbClr val="33CC33"/>
                              </a:solidFill>
                              <a:latin typeface="Cambria Math" panose="02040503050406030204" pitchFamily="18" charset="0"/>
                              <a:cs typeface="Calibri"/>
                              <a:sym typeface="Wingdings"/>
                            </a:rPr>
                            <m:t>+</m:t>
                          </m:r>
                          <m:r>
                            <a:rPr lang="en-US" b="0" i="1" smtClean="0">
                              <a:solidFill>
                                <a:srgbClr val="33CC33"/>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0432FF"/>
                          </a:solidFill>
                          <a:latin typeface="Cambria Math" charset="0"/>
                          <a:cs typeface="Calibri"/>
                          <a:sym typeface="Wingdings"/>
                        </a:rPr>
                        <m:t>𝑃</m:t>
                      </m:r>
                      <m:d>
                        <m:dPr>
                          <m:ctrlPr>
                            <a:rPr lang="en-US" i="1">
                              <a:solidFill>
                                <a:srgbClr val="0432FF"/>
                              </a:solidFill>
                              <a:latin typeface="Cambria Math" panose="02040503050406030204" pitchFamily="18" charset="0"/>
                              <a:cs typeface="Calibri"/>
                              <a:sym typeface="Wingdings"/>
                            </a:rPr>
                          </m:ctrlPr>
                        </m:dPr>
                        <m:e>
                          <m:r>
                            <a:rPr lang="en-US" i="1">
                              <a:solidFill>
                                <a:srgbClr val="0432FF"/>
                              </a:solidFill>
                              <a:latin typeface="Cambria Math" charset="0"/>
                              <a:cs typeface="Calibri"/>
                              <a:sym typeface="Wingdings"/>
                            </a:rPr>
                            <m:t>𝐶</m:t>
                          </m:r>
                        </m:e>
                        <m:e>
                          <m:r>
                            <a:rPr lang="en-US" b="0" i="1" smtClean="0">
                              <a:solidFill>
                                <a:srgbClr val="0432FF"/>
                              </a:solidFill>
                              <a:latin typeface="Cambria Math" panose="02040503050406030204" pitchFamily="18" charset="0"/>
                              <a:cs typeface="Calibri"/>
                              <a:sym typeface="Wingdings"/>
                            </a:rPr>
                            <m:t>+</m:t>
                          </m:r>
                          <m:r>
                            <a:rPr lang="en-US" b="0" i="1" smtClean="0">
                              <a:solidFill>
                                <a:srgbClr val="0432FF"/>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9437FF"/>
                          </a:solidFill>
                          <a:latin typeface="Cambria Math" charset="0"/>
                          <a:cs typeface="Calibri"/>
                          <a:sym typeface="Wingdings"/>
                        </a:rPr>
                        <m:t>𝑃</m:t>
                      </m:r>
                      <m:d>
                        <m:dPr>
                          <m:ctrlPr>
                            <a:rPr lang="en-US" i="1">
                              <a:solidFill>
                                <a:srgbClr val="9437FF"/>
                              </a:solidFill>
                              <a:latin typeface="Cambria Math" panose="02040503050406030204" pitchFamily="18" charset="0"/>
                              <a:cs typeface="Calibri"/>
                              <a:sym typeface="Wingdings"/>
                            </a:rPr>
                          </m:ctrlPr>
                        </m:dPr>
                        <m:e>
                          <m:r>
                            <a:rPr lang="en-US" b="0" i="1" smtClean="0">
                              <a:solidFill>
                                <a:srgbClr val="9437FF"/>
                              </a:solidFill>
                              <a:latin typeface="Cambria Math" panose="02040503050406030204" pitchFamily="18" charset="0"/>
                              <a:cs typeface="Calibri"/>
                              <a:sym typeface="Wingdings"/>
                            </a:rPr>
                            <m:t>−</m:t>
                          </m:r>
                          <m:r>
                            <a:rPr lang="en-US" b="0" i="1" smtClean="0">
                              <a:solidFill>
                                <a:srgbClr val="9437FF"/>
                              </a:solidFill>
                              <a:latin typeface="Cambria Math" panose="02040503050406030204" pitchFamily="18" charset="0"/>
                              <a:cs typeface="Calibri"/>
                              <a:sym typeface="Wingdings"/>
                            </a:rPr>
                            <m:t>𝑑</m:t>
                          </m:r>
                        </m:e>
                        <m:e>
                          <m:r>
                            <a:rPr lang="en-US" i="1">
                              <a:solidFill>
                                <a:srgbClr val="9437FF"/>
                              </a:solidFill>
                              <a:latin typeface="Cambria Math" charset="0"/>
                              <a:cs typeface="Calibri"/>
                              <a:sym typeface="Wingdings"/>
                            </a:rPr>
                            <m:t>𝐶</m:t>
                          </m:r>
                        </m:e>
                      </m:d>
                      <m:r>
                        <a:rPr lang="en-US" i="1">
                          <a:solidFill>
                            <a:schemeClr val="accent2"/>
                          </a:solidFill>
                          <a:latin typeface="Cambria Math" charset="0"/>
                          <a:cs typeface="Calibri"/>
                          <a:sym typeface="Wingdings"/>
                        </a:rPr>
                        <m:t> </m:t>
                      </m:r>
                      <m:r>
                        <a:rPr lang="en-US" i="1">
                          <a:solidFill>
                            <a:srgbClr val="E88510"/>
                          </a:solidFill>
                          <a:latin typeface="Cambria Math" charset="0"/>
                          <a:cs typeface="Calibri"/>
                          <a:sym typeface="Wingdings"/>
                        </a:rPr>
                        <m:t>𝑃</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𝐸</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𝐶</m:t>
                      </m:r>
                      <m:r>
                        <a:rPr lang="en-US" i="1">
                          <a:solidFill>
                            <a:srgbClr val="E88510"/>
                          </a:solidFill>
                          <a:latin typeface="Cambria Math" charset="0"/>
                          <a:cs typeface="Calibri"/>
                          <a:sym typeface="Wingdings"/>
                        </a:rPr>
                        <m:t>)</m:t>
                      </m:r>
                    </m:oMath>
                  </m:oMathPara>
                </a14:m>
                <a:endParaRPr lang="en-US" dirty="0">
                  <a:solidFill>
                    <a:schemeClr val="accent2"/>
                  </a:solidFill>
                  <a:cs typeface="Calibri"/>
                  <a:sym typeface="Wingdings"/>
                </a:endParaRPr>
              </a:p>
              <a:p>
                <a:endParaRPr lang="en-US" dirty="0"/>
              </a:p>
            </p:txBody>
          </p:sp>
        </mc:Choice>
        <mc:Fallback xmlns="">
          <p:sp>
            <p:nvSpPr>
              <p:cNvPr id="3" name="Content Placeholder 2">
                <a:extLst>
                  <a:ext uri="{FF2B5EF4-FFF2-40B4-BE49-F238E27FC236}">
                    <a16:creationId xmlns:a16="http://schemas.microsoft.com/office/drawing/2014/main" id="{FEFB170A-82F3-4FA0-B711-5091276B2352}"/>
                  </a:ext>
                </a:extLst>
              </p:cNvPr>
              <p:cNvSpPr>
                <a:spLocks noGrp="1" noRot="1" noChangeAspect="1" noMove="1" noResize="1" noEditPoints="1" noAdjustHandles="1" noChangeArrowheads="1" noChangeShapeType="1" noTextEdit="1"/>
              </p:cNvSpPr>
              <p:nvPr>
                <p:ph idx="1"/>
              </p:nvPr>
            </p:nvSpPr>
            <p:spPr>
              <a:xfrm>
                <a:off x="552099" y="1113179"/>
                <a:ext cx="10515600" cy="2274127"/>
              </a:xfrm>
              <a:blipFill>
                <a:blip r:embed="rId2"/>
                <a:stretch>
                  <a:fillRect l="-1217" t="-455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8342589F-4915-4ACF-86F2-4F0D39FE48FA}"/>
              </a:ext>
            </a:extLst>
          </p:cNvPr>
          <p:cNvGrpSpPr/>
          <p:nvPr/>
        </p:nvGrpSpPr>
        <p:grpSpPr>
          <a:xfrm>
            <a:off x="9651520" y="367131"/>
            <a:ext cx="2074815" cy="2294326"/>
            <a:chOff x="5410200" y="3500735"/>
            <a:chExt cx="2074815" cy="2294326"/>
          </a:xfrm>
        </p:grpSpPr>
        <p:cxnSp>
          <p:nvCxnSpPr>
            <p:cNvPr id="27" name="AutoShape 6">
              <a:extLst>
                <a:ext uri="{FF2B5EF4-FFF2-40B4-BE49-F238E27FC236}">
                  <a16:creationId xmlns:a16="http://schemas.microsoft.com/office/drawing/2014/main" id="{D9859DD7-7DEE-43F5-AFB4-72CCDE4853D2}"/>
                </a:ext>
              </a:extLst>
            </p:cNvPr>
            <p:cNvCxnSpPr>
              <a:cxnSpLocks noChangeShapeType="1"/>
              <a:stCxn id="29" idx="5"/>
              <a:endCxn id="31" idx="0"/>
            </p:cNvCxnSpPr>
            <p:nvPr/>
          </p:nvCxnSpPr>
          <p:spPr bwMode="auto">
            <a:xfrm>
              <a:off x="6395006" y="3892379"/>
              <a:ext cx="353662" cy="45199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 name="AutoShape 6">
              <a:extLst>
                <a:ext uri="{FF2B5EF4-FFF2-40B4-BE49-F238E27FC236}">
                  <a16:creationId xmlns:a16="http://schemas.microsoft.com/office/drawing/2014/main" id="{4F61568A-14E7-4590-840D-06964C72A516}"/>
                </a:ext>
              </a:extLst>
            </p:cNvPr>
            <p:cNvCxnSpPr>
              <a:cxnSpLocks noChangeShapeType="1"/>
              <a:stCxn id="31" idx="5"/>
              <a:endCxn id="33" idx="0"/>
            </p:cNvCxnSpPr>
            <p:nvPr/>
          </p:nvCxnSpPr>
          <p:spPr bwMode="auto">
            <a:xfrm>
              <a:off x="6916179" y="4731556"/>
              <a:ext cx="324049"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9" name="AutoShape 6">
              <a:extLst>
                <a:ext uri="{FF2B5EF4-FFF2-40B4-BE49-F238E27FC236}">
                  <a16:creationId xmlns:a16="http://schemas.microsoft.com/office/drawing/2014/main" id="{F0D9647E-97A2-40EA-AFF0-CAB039C8BD25}"/>
                </a:ext>
              </a:extLst>
            </p:cNvPr>
            <p:cNvCxnSpPr>
              <a:cxnSpLocks noChangeShapeType="1"/>
              <a:stCxn id="31" idx="3"/>
              <a:endCxn id="32" idx="0"/>
            </p:cNvCxnSpPr>
            <p:nvPr/>
          </p:nvCxnSpPr>
          <p:spPr bwMode="auto">
            <a:xfrm flipH="1">
              <a:off x="6227494" y="4731556"/>
              <a:ext cx="353662"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 name="AutoShape 6">
              <a:extLst>
                <a:ext uri="{FF2B5EF4-FFF2-40B4-BE49-F238E27FC236}">
                  <a16:creationId xmlns:a16="http://schemas.microsoft.com/office/drawing/2014/main" id="{713924F0-C70E-4DC6-83F2-5BDB92F4782F}"/>
                </a:ext>
              </a:extLst>
            </p:cNvPr>
            <p:cNvCxnSpPr>
              <a:cxnSpLocks noChangeShapeType="1"/>
              <a:stCxn id="29" idx="3"/>
              <a:endCxn id="30" idx="0"/>
            </p:cNvCxnSpPr>
            <p:nvPr/>
          </p:nvCxnSpPr>
          <p:spPr bwMode="auto">
            <a:xfrm flipH="1">
              <a:off x="5647097" y="3892379"/>
              <a:ext cx="412886" cy="46239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31" name="Group 30">
              <a:extLst>
                <a:ext uri="{FF2B5EF4-FFF2-40B4-BE49-F238E27FC236}">
                  <a16:creationId xmlns:a16="http://schemas.microsoft.com/office/drawing/2014/main" id="{8326450B-CEC9-4AA9-AD85-A5EB28BA8715}"/>
                </a:ext>
              </a:extLst>
            </p:cNvPr>
            <p:cNvGrpSpPr/>
            <p:nvPr/>
          </p:nvGrpSpPr>
          <p:grpSpPr>
            <a:xfrm>
              <a:off x="5990597" y="3500735"/>
              <a:ext cx="486403" cy="461665"/>
              <a:chOff x="5990597" y="3500735"/>
              <a:chExt cx="486403" cy="461665"/>
            </a:xfrm>
          </p:grpSpPr>
          <p:sp>
            <p:nvSpPr>
              <p:cNvPr id="44" name="Oval 3">
                <a:extLst>
                  <a:ext uri="{FF2B5EF4-FFF2-40B4-BE49-F238E27FC236}">
                    <a16:creationId xmlns:a16="http://schemas.microsoft.com/office/drawing/2014/main" id="{43879EA5-B835-4C35-9FFA-D882A09DC3CD}"/>
                  </a:ext>
                </a:extLst>
              </p:cNvPr>
              <p:cNvSpPr>
                <a:spLocks noChangeArrowheads="1"/>
              </p:cNvSpPr>
              <p:nvPr/>
            </p:nvSpPr>
            <p:spPr bwMode="auto">
              <a:xfrm>
                <a:off x="5990597" y="3505200"/>
                <a:ext cx="473794" cy="453609"/>
              </a:xfrm>
              <a:prstGeom prst="ellipse">
                <a:avLst/>
              </a:prstGeom>
              <a:solidFill>
                <a:srgbClr val="FFCCCC"/>
              </a:solidFill>
              <a:ln w="34925">
                <a:solidFill>
                  <a:srgbClr val="FF000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F7701B5-3808-431F-85B7-BD75996EE757}"/>
                      </a:ext>
                    </a:extLst>
                  </p:cNvPr>
                  <p:cNvSpPr/>
                  <p:nvPr/>
                </p:nvSpPr>
                <p:spPr>
                  <a:xfrm>
                    <a:off x="6008795" y="3500735"/>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charset="0"/>
                              <a:cs typeface="Calibri"/>
                              <a:sym typeface="Wingdings"/>
                            </a:rPr>
                            <m:t>𝐴</m:t>
                          </m:r>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6008795" y="3500735"/>
                    <a:ext cx="468205" cy="461665"/>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E091F4D8-D5D4-4556-AE6F-DC1A3C2BE218}"/>
                </a:ext>
              </a:extLst>
            </p:cNvPr>
            <p:cNvGrpSpPr/>
            <p:nvPr/>
          </p:nvGrpSpPr>
          <p:grpSpPr>
            <a:xfrm>
              <a:off x="5410200" y="4340347"/>
              <a:ext cx="493941" cy="468035"/>
              <a:chOff x="5410200" y="4340347"/>
              <a:chExt cx="493941" cy="468035"/>
            </a:xfrm>
          </p:grpSpPr>
          <p:sp>
            <p:nvSpPr>
              <p:cNvPr id="42" name="Oval 3">
                <a:extLst>
                  <a:ext uri="{FF2B5EF4-FFF2-40B4-BE49-F238E27FC236}">
                    <a16:creationId xmlns:a16="http://schemas.microsoft.com/office/drawing/2014/main" id="{4EF8D45E-6ECC-423E-93C9-583710E4F8E8}"/>
                  </a:ext>
                </a:extLst>
              </p:cNvPr>
              <p:cNvSpPr>
                <a:spLocks noChangeArrowheads="1"/>
              </p:cNvSpPr>
              <p:nvPr/>
            </p:nvSpPr>
            <p:spPr bwMode="auto">
              <a:xfrm>
                <a:off x="5410200" y="4354773"/>
                <a:ext cx="473794" cy="453609"/>
              </a:xfrm>
              <a:prstGeom prst="ellipse">
                <a:avLst/>
              </a:prstGeom>
              <a:solidFill>
                <a:schemeClr val="bg1"/>
              </a:solidFill>
              <a:ln w="34925">
                <a:solidFill>
                  <a:srgbClr val="33CC33"/>
                </a:solidFill>
                <a:round/>
                <a:headEnd/>
                <a:tailEnd/>
              </a:ln>
            </p:spPr>
            <p:txBody>
              <a:bodyPr wrap="none" anchor="ctr"/>
              <a:lstStyle/>
              <a:p>
                <a:pPr algn="ctr"/>
                <a:endParaRPr lang="en-US" sz="2800" baseline="-25000" dirty="0">
                  <a:solidFill>
                    <a:srgbClr val="33CC33"/>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0DD5ED9-298D-4CEE-9D6C-5065154A1418}"/>
                      </a:ext>
                    </a:extLst>
                  </p:cNvPr>
                  <p:cNvSpPr/>
                  <p:nvPr/>
                </p:nvSpPr>
                <p:spPr>
                  <a:xfrm>
                    <a:off x="5424266"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CC33"/>
                              </a:solidFill>
                              <a:latin typeface="Cambria Math" charset="0"/>
                              <a:cs typeface="Calibri"/>
                              <a:sym typeface="Wingdings"/>
                            </a:rPr>
                            <m:t>𝐵</m:t>
                          </m:r>
                        </m:oMath>
                      </m:oMathPara>
                    </a14:m>
                    <a:endParaRPr lang="en-US" sz="2400" dirty="0">
                      <a:solidFill>
                        <a:srgbClr val="33CC33"/>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424266"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DC420A42-DB15-4620-8807-E30C3BD9BF66}"/>
                </a:ext>
              </a:extLst>
            </p:cNvPr>
            <p:cNvGrpSpPr/>
            <p:nvPr/>
          </p:nvGrpSpPr>
          <p:grpSpPr>
            <a:xfrm>
              <a:off x="6511771" y="4340347"/>
              <a:ext cx="473794" cy="461665"/>
              <a:chOff x="6511771" y="4340347"/>
              <a:chExt cx="473794" cy="461665"/>
            </a:xfrm>
          </p:grpSpPr>
          <p:sp>
            <p:nvSpPr>
              <p:cNvPr id="40" name="Oval 3">
                <a:extLst>
                  <a:ext uri="{FF2B5EF4-FFF2-40B4-BE49-F238E27FC236}">
                    <a16:creationId xmlns:a16="http://schemas.microsoft.com/office/drawing/2014/main" id="{83D4A474-C6E5-4332-88F9-AEB35A32A99E}"/>
                  </a:ext>
                </a:extLst>
              </p:cNvPr>
              <p:cNvSpPr>
                <a:spLocks noChangeArrowheads="1"/>
              </p:cNvSpPr>
              <p:nvPr/>
            </p:nvSpPr>
            <p:spPr bwMode="auto">
              <a:xfrm>
                <a:off x="6511771" y="4344376"/>
                <a:ext cx="473794" cy="453609"/>
              </a:xfrm>
              <a:prstGeom prst="ellipse">
                <a:avLst/>
              </a:prstGeom>
              <a:solidFill>
                <a:schemeClr val="bg1"/>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241097D-F31F-4BD9-BD99-4C42635A4D18}"/>
                      </a:ext>
                    </a:extLst>
                  </p:cNvPr>
                  <p:cNvSpPr/>
                  <p:nvPr/>
                </p:nvSpPr>
                <p:spPr>
                  <a:xfrm>
                    <a:off x="6515880" y="4340347"/>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515880" y="4340347"/>
                    <a:ext cx="468205" cy="461665"/>
                  </a:xfrm>
                  <a:prstGeom prst="rect">
                    <a:avLst/>
                  </a:prstGeom>
                  <a:blipFill rotWithShape="0">
                    <a:blip r:embed="rId5"/>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B6AF34C5-3BBF-4164-8C0D-80BF6934A562}"/>
                </a:ext>
              </a:extLst>
            </p:cNvPr>
            <p:cNvGrpSpPr/>
            <p:nvPr/>
          </p:nvGrpSpPr>
          <p:grpSpPr>
            <a:xfrm>
              <a:off x="5990597" y="5326482"/>
              <a:ext cx="497455" cy="464718"/>
              <a:chOff x="5990597" y="5326482"/>
              <a:chExt cx="497455" cy="464718"/>
            </a:xfrm>
          </p:grpSpPr>
          <p:sp>
            <p:nvSpPr>
              <p:cNvPr id="38" name="Oval 3">
                <a:extLst>
                  <a:ext uri="{FF2B5EF4-FFF2-40B4-BE49-F238E27FC236}">
                    <a16:creationId xmlns:a16="http://schemas.microsoft.com/office/drawing/2014/main" id="{54CDF0BE-0EC1-411A-91DD-F111C086CB71}"/>
                  </a:ext>
                </a:extLst>
              </p:cNvPr>
              <p:cNvSpPr>
                <a:spLocks noChangeArrowheads="1"/>
              </p:cNvSpPr>
              <p:nvPr/>
            </p:nvSpPr>
            <p:spPr bwMode="auto">
              <a:xfrm>
                <a:off x="5990597" y="5337591"/>
                <a:ext cx="473794" cy="453609"/>
              </a:xfrm>
              <a:prstGeom prst="ellipse">
                <a:avLst/>
              </a:prstGeom>
              <a:solidFill>
                <a:schemeClr val="tx2">
                  <a:lumMod val="20000"/>
                  <a:lumOff val="80000"/>
                </a:schemeClr>
              </a:solidFill>
              <a:ln w="34925">
                <a:solidFill>
                  <a:srgbClr val="9437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191DCBF-BA9C-4BBB-8656-2920539E67F8}"/>
                      </a:ext>
                    </a:extLst>
                  </p:cNvPr>
                  <p:cNvSpPr/>
                  <p:nvPr/>
                </p:nvSpPr>
                <p:spPr>
                  <a:xfrm>
                    <a:off x="5996186" y="5326482"/>
                    <a:ext cx="4918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charset="0"/>
                              <a:cs typeface="Calibri"/>
                              <a:sym typeface="Wingdings"/>
                            </a:rPr>
                            <m:t>𝐷</m:t>
                          </m:r>
                        </m:oMath>
                      </m:oMathPara>
                    </a14:m>
                    <a:endParaRPr lang="en-US" sz="2400" dirty="0">
                      <a:solidFill>
                        <a:srgbClr val="7030A0"/>
                      </a:solidFill>
                    </a:endParaRPr>
                  </a:p>
                </p:txBody>
              </p:sp>
            </mc:Choice>
            <mc:Fallback xmlns="">
              <p:sp>
                <p:nvSpPr>
                  <p:cNvPr id="39" name="Rectangle 38">
                    <a:extLst>
                      <a:ext uri="{FF2B5EF4-FFF2-40B4-BE49-F238E27FC236}">
                        <a16:creationId xmlns:a16="http://schemas.microsoft.com/office/drawing/2014/main" id="{7191DCBF-BA9C-4BBB-8656-2920539E67F8}"/>
                      </a:ext>
                    </a:extLst>
                  </p:cNvPr>
                  <p:cNvSpPr>
                    <a:spLocks noRot="1" noChangeAspect="1" noMove="1" noResize="1" noEditPoints="1" noAdjustHandles="1" noChangeArrowheads="1" noChangeShapeType="1" noTextEdit="1"/>
                  </p:cNvSpPr>
                  <p:nvPr/>
                </p:nvSpPr>
                <p:spPr>
                  <a:xfrm>
                    <a:off x="5996186" y="5326482"/>
                    <a:ext cx="491866" cy="461665"/>
                  </a:xfrm>
                  <a:prstGeom prst="rect">
                    <a:avLst/>
                  </a:prstGeom>
                  <a:blipFill>
                    <a:blip r:embed="rId6"/>
                    <a:stretch>
                      <a:fillRect/>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32D8107C-B501-4AAA-B3C8-6608790872A4}"/>
                </a:ext>
              </a:extLst>
            </p:cNvPr>
            <p:cNvGrpSpPr/>
            <p:nvPr/>
          </p:nvGrpSpPr>
          <p:grpSpPr>
            <a:xfrm>
              <a:off x="7003331" y="5333396"/>
              <a:ext cx="481684" cy="461665"/>
              <a:chOff x="7003331" y="5333396"/>
              <a:chExt cx="481684" cy="461665"/>
            </a:xfrm>
          </p:grpSpPr>
          <p:sp>
            <p:nvSpPr>
              <p:cNvPr id="36" name="Oval 3">
                <a:extLst>
                  <a:ext uri="{FF2B5EF4-FFF2-40B4-BE49-F238E27FC236}">
                    <a16:creationId xmlns:a16="http://schemas.microsoft.com/office/drawing/2014/main" id="{78A0615D-1AC4-4C70-A157-08B9062BD656}"/>
                  </a:ext>
                </a:extLst>
              </p:cNvPr>
              <p:cNvSpPr>
                <a:spLocks noChangeArrowheads="1"/>
              </p:cNvSpPr>
              <p:nvPr/>
            </p:nvSpPr>
            <p:spPr bwMode="auto">
              <a:xfrm>
                <a:off x="7003331" y="5337591"/>
                <a:ext cx="473794" cy="453609"/>
              </a:xfrm>
              <a:prstGeom prst="ellipse">
                <a:avLst/>
              </a:prstGeom>
              <a:solidFill>
                <a:schemeClr val="bg1"/>
              </a:solidFill>
              <a:ln w="34925">
                <a:solidFill>
                  <a:srgbClr val="E8851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4496761-5BDE-4215-AC92-C0EB66B947C2}"/>
                      </a:ext>
                    </a:extLst>
                  </p:cNvPr>
                  <p:cNvSpPr/>
                  <p:nvPr/>
                </p:nvSpPr>
                <p:spPr>
                  <a:xfrm>
                    <a:off x="7010975" y="5333396"/>
                    <a:ext cx="4740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E88510"/>
                              </a:solidFill>
                              <a:latin typeface="Cambria Math" charset="0"/>
                              <a:cs typeface="Calibri"/>
                              <a:sym typeface="Wingdings"/>
                            </a:rPr>
                            <m:t>𝐸</m:t>
                          </m:r>
                        </m:oMath>
                      </m:oMathPara>
                    </a14:m>
                    <a:endParaRPr lang="en-US" sz="2400" dirty="0">
                      <a:solidFill>
                        <a:srgbClr val="E8851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7010975" y="5333396"/>
                    <a:ext cx="474040" cy="461665"/>
                  </a:xfrm>
                  <a:prstGeom prst="rect">
                    <a:avLst/>
                  </a:prstGeom>
                  <a:blipFill rotWithShape="0">
                    <a:blip r:embed="rId7"/>
                    <a:stretch>
                      <a:fillRect/>
                    </a:stretch>
                  </a:blipFill>
                </p:spPr>
                <p:txBody>
                  <a:bodyPr/>
                  <a:lstStyle/>
                  <a:p>
                    <a:r>
                      <a:rPr lang="en-US">
                        <a:noFill/>
                      </a:rPr>
                      <a:t> </a:t>
                    </a:r>
                  </a:p>
                </p:txBody>
              </p:sp>
            </mc:Fallback>
          </mc:AlternateContent>
        </p:grpSp>
      </p:grpSp>
      <p:graphicFrame>
        <p:nvGraphicFramePr>
          <p:cNvPr id="24" name="Table 23">
            <a:extLst>
              <a:ext uri="{FF2B5EF4-FFF2-40B4-BE49-F238E27FC236}">
                <a16:creationId xmlns:a16="http://schemas.microsoft.com/office/drawing/2014/main" id="{9D0EB8B2-F08A-4917-86D6-7918BCBB71F5}"/>
              </a:ext>
            </a:extLst>
          </p:cNvPr>
          <p:cNvGraphicFramePr>
            <a:graphicFrameLocks noGrp="1"/>
          </p:cNvGraphicFramePr>
          <p:nvPr>
            <p:extLst>
              <p:ext uri="{D42A27DB-BD31-4B8C-83A1-F6EECF244321}">
                <p14:modId xmlns:p14="http://schemas.microsoft.com/office/powerpoint/2010/main" val="3958510763"/>
              </p:ext>
            </p:extLst>
          </p:nvPr>
        </p:nvGraphicFramePr>
        <p:xfrm>
          <a:off x="8487318"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5" name="Table 24">
            <a:extLst>
              <a:ext uri="{FF2B5EF4-FFF2-40B4-BE49-F238E27FC236}">
                <a16:creationId xmlns:a16="http://schemas.microsoft.com/office/drawing/2014/main" id="{B1765604-797D-4E6D-B889-A1AA2CD60851}"/>
              </a:ext>
            </a:extLst>
          </p:cNvPr>
          <p:cNvGraphicFramePr>
            <a:graphicFrameLocks noGrp="1"/>
          </p:cNvGraphicFramePr>
          <p:nvPr>
            <p:extLst>
              <p:ext uri="{D42A27DB-BD31-4B8C-83A1-F6EECF244321}">
                <p14:modId xmlns:p14="http://schemas.microsoft.com/office/powerpoint/2010/main" val="2325251972"/>
              </p:ext>
            </p:extLst>
          </p:nvPr>
        </p:nvGraphicFramePr>
        <p:xfrm>
          <a:off x="7557043" y="5963402"/>
          <a:ext cx="736600" cy="3048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C63CECB6-6123-4F90-8E7E-AEFF9F5E4DAA}"/>
              </a:ext>
            </a:extLst>
          </p:cNvPr>
          <p:cNvGraphicFramePr>
            <a:graphicFrameLocks noGrp="1"/>
          </p:cNvGraphicFramePr>
          <p:nvPr>
            <p:extLst>
              <p:ext uri="{D42A27DB-BD31-4B8C-83A1-F6EECF244321}">
                <p14:modId xmlns:p14="http://schemas.microsoft.com/office/powerpoint/2010/main" val="3979593833"/>
              </p:ext>
            </p:extLst>
          </p:nvPr>
        </p:nvGraphicFramePr>
        <p:xfrm>
          <a:off x="9408861"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7" name="Table 46">
            <a:extLst>
              <a:ext uri="{FF2B5EF4-FFF2-40B4-BE49-F238E27FC236}">
                <a16:creationId xmlns:a16="http://schemas.microsoft.com/office/drawing/2014/main" id="{69A4B04A-594C-4B37-9EBB-3B68DC9DD1EC}"/>
              </a:ext>
            </a:extLst>
          </p:cNvPr>
          <p:cNvGraphicFramePr>
            <a:graphicFrameLocks noGrp="1"/>
          </p:cNvGraphicFramePr>
          <p:nvPr>
            <p:extLst>
              <p:ext uri="{D42A27DB-BD31-4B8C-83A1-F6EECF244321}">
                <p14:modId xmlns:p14="http://schemas.microsoft.com/office/powerpoint/2010/main" val="793407694"/>
              </p:ext>
            </p:extLst>
          </p:nvPr>
        </p:nvGraphicFramePr>
        <p:xfrm>
          <a:off x="11194797"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E8851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0"/>
                  </a:ext>
                </a:extLst>
              </a:tr>
              <a:tr h="274870">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8" name="Table 47">
            <a:extLst>
              <a:ext uri="{FF2B5EF4-FFF2-40B4-BE49-F238E27FC236}">
                <a16:creationId xmlns:a16="http://schemas.microsoft.com/office/drawing/2014/main" id="{CB9835CE-59D2-421A-A77B-0BB42931AF49}"/>
              </a:ext>
            </a:extLst>
          </p:cNvPr>
          <p:cNvGraphicFramePr>
            <a:graphicFrameLocks noGrp="1"/>
          </p:cNvGraphicFramePr>
          <p:nvPr>
            <p:extLst>
              <p:ext uri="{D42A27DB-BD31-4B8C-83A1-F6EECF244321}">
                <p14:modId xmlns:p14="http://schemas.microsoft.com/office/powerpoint/2010/main" val="3512756684"/>
              </p:ext>
            </p:extLst>
          </p:nvPr>
        </p:nvGraphicFramePr>
        <p:xfrm>
          <a:off x="10301829"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175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atin typeface="Calibri"/>
                <a:ea typeface="ＭＳ Ｐゴシック" pitchFamily="34" charset="-128"/>
                <a:cs typeface="Calibri"/>
              </a:rPr>
              <a:t>Example: Observation</a:t>
            </a:r>
          </a:p>
        </p:txBody>
      </p:sp>
      <p:sp>
        <p:nvSpPr>
          <p:cNvPr id="65538" name="Rectangle 3"/>
          <p:cNvSpPr>
            <a:spLocks noGrp="1" noChangeArrowheads="1"/>
          </p:cNvSpPr>
          <p:nvPr>
            <p:ph idx="1"/>
          </p:nvPr>
        </p:nvSpPr>
        <p:spPr>
          <a:xfrm>
            <a:off x="990600" y="1397001"/>
            <a:ext cx="10795000" cy="4729164"/>
          </a:xfrm>
        </p:spPr>
        <p:txBody>
          <a:bodyPr/>
          <a:lstStyle/>
          <a:p>
            <a:r>
              <a:rPr lang="en-US" sz="2400" dirty="0">
                <a:latin typeface="Calibri"/>
                <a:ea typeface="ＭＳ Ｐゴシック" pitchFamily="34" charset="-128"/>
                <a:cs typeface="Calibri"/>
              </a:rPr>
              <a:t>As we get observations, beliefs get reweighted, uncertainty </a:t>
            </a:r>
            <a:r>
              <a:rPr lang="ja-JP" altLang="en-US" sz="2400" dirty="0">
                <a:latin typeface="Calibri"/>
                <a:ea typeface="ＭＳ Ｐゴシック" pitchFamily="34" charset="-128"/>
                <a:cs typeface="Calibri"/>
              </a:rPr>
              <a:t>“</a:t>
            </a:r>
            <a:r>
              <a:rPr lang="en-US" altLang="ja-JP" sz="2400" dirty="0">
                <a:latin typeface="Calibri"/>
                <a:ea typeface="ＭＳ Ｐゴシック" pitchFamily="34" charset="-128"/>
                <a:cs typeface="Calibri"/>
              </a:rPr>
              <a:t>decreases</a:t>
            </a:r>
            <a:r>
              <a:rPr lang="ja-JP" altLang="en-US" sz="2400" dirty="0">
                <a:latin typeface="Calibri"/>
                <a:ea typeface="ＭＳ Ｐゴシック" pitchFamily="34" charset="-128"/>
                <a:cs typeface="Calibri"/>
              </a:rPr>
              <a:t>”</a:t>
            </a:r>
            <a:endParaRPr lang="en-US" sz="2400" dirty="0">
              <a:latin typeface="Calibri"/>
              <a:ea typeface="ＭＳ Ｐゴシック" pitchFamily="34" charset="-128"/>
              <a:cs typeface="Calibri"/>
            </a:endParaRPr>
          </a:p>
        </p:txBody>
      </p:sp>
      <p:graphicFrame>
        <p:nvGraphicFramePr>
          <p:cNvPr id="65539" name="Object 2"/>
          <p:cNvGraphicFramePr>
            <a:graphicFrameLocks noChangeAspect="1"/>
          </p:cNvGraphicFramePr>
          <p:nvPr>
            <p:extLst/>
          </p:nvPr>
        </p:nvGraphicFramePr>
        <p:xfrm>
          <a:off x="6553200" y="2514600"/>
          <a:ext cx="2505075" cy="1692275"/>
        </p:xfrm>
        <a:graphic>
          <a:graphicData uri="http://schemas.openxmlformats.org/presentationml/2006/ole">
            <mc:AlternateContent xmlns:mc="http://schemas.openxmlformats.org/markup-compatibility/2006">
              <mc:Choice xmlns:v="urn:schemas-microsoft-com:vml" Requires="v">
                <p:oleObj spid="_x0000_s2057" name="Photo Editor Photo" r:id="rId4" imgW="3802710" imgH="2567619" progId="MSPhotoEd.3">
                  <p:embed/>
                </p:oleObj>
              </mc:Choice>
              <mc:Fallback>
                <p:oleObj name="Photo Editor Photo" r:id="rId4" imgW="3802710" imgH="2567619" progId="MSPhotoEd.3">
                  <p:embed/>
                  <p:pic>
                    <p:nvPicPr>
                      <p:cNvPr id="6553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514600"/>
                        <a:ext cx="250507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65540" name="Picture 5"/>
          <p:cNvPicPr>
            <a:picLocks noChangeAspect="1" noChangeArrowheads="1"/>
          </p:cNvPicPr>
          <p:nvPr/>
        </p:nvPicPr>
        <p:blipFill>
          <a:blip r:embed="rId6">
            <a:extLst>
              <a:ext uri="{28A0092B-C50C-407E-A947-70E740481C1C}">
                <a14:useLocalDpi xmlns:a14="http://schemas.microsoft.com/office/drawing/2010/main" val="0"/>
              </a:ext>
            </a:extLst>
          </a:blip>
          <a:srcRect l="1595" t="905" r="2145" b="2351"/>
          <a:stretch>
            <a:fillRect/>
          </a:stretch>
        </p:blipFill>
        <p:spPr bwMode="auto">
          <a:xfrm>
            <a:off x="2994025" y="2517775"/>
            <a:ext cx="249237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6"/>
          <p:cNvSpPr txBox="1">
            <a:spLocks noChangeArrowheads="1"/>
          </p:cNvSpPr>
          <p:nvPr/>
        </p:nvSpPr>
        <p:spPr bwMode="auto">
          <a:xfrm>
            <a:off x="3048000" y="4335462"/>
            <a:ext cx="2517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dirty="0">
                <a:latin typeface="Calibri"/>
                <a:cs typeface="Calibri"/>
              </a:rPr>
              <a:t>Before observation</a:t>
            </a:r>
          </a:p>
        </p:txBody>
      </p:sp>
      <p:sp>
        <p:nvSpPr>
          <p:cNvPr id="65542" name="Text Box 7"/>
          <p:cNvSpPr txBox="1">
            <a:spLocks noChangeArrowheads="1"/>
          </p:cNvSpPr>
          <p:nvPr/>
        </p:nvSpPr>
        <p:spPr bwMode="auto">
          <a:xfrm>
            <a:off x="6778625" y="4335462"/>
            <a:ext cx="2517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a:latin typeface="Calibri"/>
                <a:cs typeface="Calibri"/>
              </a:rPr>
              <a:t>After observation</a:t>
            </a:r>
          </a:p>
        </p:txBody>
      </p:sp>
      <p:pic>
        <p:nvPicPr>
          <p:cNvPr id="65543" name="Picture 8"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549775" y="5257800"/>
            <a:ext cx="2765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2600" y="4058769"/>
            <a:ext cx="2436812" cy="2521887"/>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903" y="4114800"/>
            <a:ext cx="2561219" cy="2524718"/>
          </a:xfrm>
          <a:prstGeom prst="rect">
            <a:avLst/>
          </a:prstGeom>
        </p:spPr>
      </p:pic>
    </p:spTree>
    <p:extLst>
      <p:ext uri="{BB962C8B-B14F-4D97-AF65-F5344CB8AC3E}">
        <p14:creationId xmlns:p14="http://schemas.microsoft.com/office/powerpoint/2010/main" val="343745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5400"/>
            <a:ext cx="9982200" cy="1143000"/>
          </a:xfrm>
        </p:spPr>
        <p:txBody>
          <a:bodyPr/>
          <a:lstStyle/>
          <a:p>
            <a:r>
              <a:rPr lang="en-US" dirty="0">
                <a:latin typeface="Calibri"/>
                <a:cs typeface="Calibri"/>
              </a:rPr>
              <a:t>Example: Weather HMM</a:t>
            </a:r>
          </a:p>
        </p:txBody>
      </p:sp>
      <p:cxnSp>
        <p:nvCxnSpPr>
          <p:cNvPr id="11" name="Straight Arrow Connector 10"/>
          <p:cNvCxnSpPr>
            <a:endCxn id="52" idx="2"/>
          </p:cNvCxnSpPr>
          <p:nvPr/>
        </p:nvCxnSpPr>
        <p:spPr>
          <a:xfrm>
            <a:off x="2133600" y="4327525"/>
            <a:ext cx="533400"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aphicFrame>
        <p:nvGraphicFramePr>
          <p:cNvPr id="23" name="Table 22"/>
          <p:cNvGraphicFramePr>
            <a:graphicFrameLocks noGrp="1"/>
          </p:cNvGraphicFramePr>
          <p:nvPr>
            <p:extLst/>
          </p:nvPr>
        </p:nvGraphicFramePr>
        <p:xfrm>
          <a:off x="7543800" y="4251325"/>
          <a:ext cx="2209800" cy="1844675"/>
        </p:xfrm>
        <a:graphic>
          <a:graphicData uri="http://schemas.openxmlformats.org/drawingml/2006/table">
            <a:tbl>
              <a:tblPr firstRow="1" bandRow="1">
                <a:tableStyleId>{10A1B5D5-9B99-4C35-A422-299274C87663}</a:tableStyleId>
              </a:tblPr>
              <a:tblGrid>
                <a:gridCol w="570669">
                  <a:extLst>
                    <a:ext uri="{9D8B030D-6E8A-4147-A177-3AD203B41FA5}">
                      <a16:colId xmlns:a16="http://schemas.microsoft.com/office/drawing/2014/main" val="20000"/>
                    </a:ext>
                  </a:extLst>
                </a:gridCol>
                <a:gridCol w="574431">
                  <a:extLst>
                    <a:ext uri="{9D8B030D-6E8A-4147-A177-3AD203B41FA5}">
                      <a16:colId xmlns:a16="http://schemas.microsoft.com/office/drawing/2014/main" val="20001"/>
                    </a:ext>
                  </a:extLst>
                </a:gridCol>
                <a:gridCol w="1064700">
                  <a:extLst>
                    <a:ext uri="{9D8B030D-6E8A-4147-A177-3AD203B41FA5}">
                      <a16:colId xmlns:a16="http://schemas.microsoft.com/office/drawing/2014/main" val="20002"/>
                    </a:ext>
                  </a:extLst>
                </a:gridCol>
              </a:tblGrid>
              <a:tr h="381131">
                <a:tc>
                  <a:txBody>
                    <a:bodyPr/>
                    <a:lstStyle/>
                    <a:p>
                      <a:pPr algn="ct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R</a:t>
                      </a:r>
                      <a:r>
                        <a:rPr lang="en-US" sz="1800" b="0" baseline="-25000" dirty="0">
                          <a:solidFill>
                            <a:srgbClr val="333399"/>
                          </a:solidFill>
                          <a:latin typeface="Calibri"/>
                          <a:cs typeface="Calibri"/>
                        </a:rPr>
                        <a:t>t+1</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rPr>
                        <a:t>P(R</a:t>
                      </a:r>
                      <a:r>
                        <a:rPr lang="en-US" sz="1800" b="0" baseline="-25000" dirty="0">
                          <a:solidFill>
                            <a:srgbClr val="333399"/>
                          </a:solidFill>
                          <a:latin typeface="Calibri"/>
                          <a:cs typeface="Calibri"/>
                        </a:rPr>
                        <a:t>t+1</a:t>
                      </a:r>
                      <a:r>
                        <a:rPr lang="en-US" sz="1800" b="0" dirty="0">
                          <a:solidFill>
                            <a:srgbClr val="333399"/>
                          </a:solidFill>
                          <a:latin typeface="Calibri"/>
                          <a:cs typeface="Calibri"/>
                        </a:rPr>
                        <a:t>|R</a:t>
                      </a:r>
                      <a:r>
                        <a:rPr lang="en-US" sz="1800" b="0" baseline="-25000" dirty="0">
                          <a:solidFill>
                            <a:srgbClr val="333399"/>
                          </a:solidFill>
                          <a:latin typeface="Calibri"/>
                          <a:cs typeface="Calibri"/>
                        </a:rPr>
                        <a:t>t</a:t>
                      </a:r>
                      <a:r>
                        <a:rPr lang="en-US" sz="1800" b="0" dirty="0">
                          <a:solidFill>
                            <a:srgbClr val="333399"/>
                          </a:solidFill>
                          <a:latin typeface="Calibri"/>
                          <a:cs typeface="Calibri"/>
                        </a:rPr>
                        <a:t>)</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+r</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+r</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+r</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31" name="Straight Arrow Connector 30"/>
          <p:cNvCxnSpPr/>
          <p:nvPr/>
        </p:nvCxnSpPr>
        <p:spPr>
          <a:xfrm>
            <a:off x="3657600" y="4716463"/>
            <a:ext cx="0" cy="50323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endCxn id="53" idx="2"/>
          </p:cNvCxnSpPr>
          <p:nvPr/>
        </p:nvCxnSpPr>
        <p:spPr>
          <a:xfrm flipV="1">
            <a:off x="4419600" y="4327525"/>
            <a:ext cx="533400" cy="793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5943600" y="4724401"/>
            <a:ext cx="0" cy="50323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aphicFrame>
        <p:nvGraphicFramePr>
          <p:cNvPr id="44" name="Table 43"/>
          <p:cNvGraphicFramePr>
            <a:graphicFrameLocks noGrp="1"/>
          </p:cNvGraphicFramePr>
          <p:nvPr>
            <p:extLst/>
          </p:nvPr>
        </p:nvGraphicFramePr>
        <p:xfrm>
          <a:off x="9906000" y="4251325"/>
          <a:ext cx="2209800" cy="1844675"/>
        </p:xfrm>
        <a:graphic>
          <a:graphicData uri="http://schemas.openxmlformats.org/drawingml/2006/table">
            <a:tbl>
              <a:tblPr firstRow="1" bandRow="1">
                <a:tableStyleId>{10A1B5D5-9B99-4C35-A422-299274C87663}</a:tableStyleId>
              </a:tblPr>
              <a:tblGrid>
                <a:gridCol w="570669">
                  <a:extLst>
                    <a:ext uri="{9D8B030D-6E8A-4147-A177-3AD203B41FA5}">
                      <a16:colId xmlns:a16="http://schemas.microsoft.com/office/drawing/2014/main" val="20000"/>
                    </a:ext>
                  </a:extLst>
                </a:gridCol>
                <a:gridCol w="574431">
                  <a:extLst>
                    <a:ext uri="{9D8B030D-6E8A-4147-A177-3AD203B41FA5}">
                      <a16:colId xmlns:a16="http://schemas.microsoft.com/office/drawing/2014/main" val="20001"/>
                    </a:ext>
                  </a:extLst>
                </a:gridCol>
                <a:gridCol w="1064700">
                  <a:extLst>
                    <a:ext uri="{9D8B030D-6E8A-4147-A177-3AD203B41FA5}">
                      <a16:colId xmlns:a16="http://schemas.microsoft.com/office/drawing/2014/main" val="20002"/>
                    </a:ext>
                  </a:extLst>
                </a:gridCol>
              </a:tblGrid>
              <a:tr h="381131">
                <a:tc>
                  <a:txBody>
                    <a:bodyPr/>
                    <a:lstStyle/>
                    <a:p>
                      <a:pPr algn="ct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baseline="0" dirty="0" err="1">
                          <a:solidFill>
                            <a:srgbClr val="333399"/>
                          </a:solidFill>
                          <a:latin typeface="Calibri"/>
                          <a:cs typeface="Calibri"/>
                        </a:rPr>
                        <a:t>U</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rPr>
                        <a:t>P(</a:t>
                      </a:r>
                      <a:r>
                        <a:rPr lang="en-US" sz="1800" b="0" dirty="0" err="1">
                          <a:solidFill>
                            <a:srgbClr val="333399"/>
                          </a:solidFill>
                          <a:latin typeface="Calibri"/>
                          <a:cs typeface="Calibri"/>
                        </a:rPr>
                        <a:t>U</a:t>
                      </a:r>
                      <a:r>
                        <a:rPr lang="en-US" sz="1800" b="0" baseline="-25000" dirty="0" err="1">
                          <a:solidFill>
                            <a:srgbClr val="333399"/>
                          </a:solidFill>
                          <a:latin typeface="Calibri"/>
                          <a:cs typeface="Calibri"/>
                        </a:rPr>
                        <a:t>t</a:t>
                      </a: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r>
                        <a:rPr lang="en-US" sz="1800" b="0" dirty="0">
                          <a:solidFill>
                            <a:srgbClr val="333399"/>
                          </a:solidFill>
                          <a:latin typeface="Calibri"/>
                          <a:cs typeface="Calibri"/>
                        </a:rPr>
                        <a:t>)</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+r</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+u</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-u</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+u</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0.2</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-u</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0.8</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9" name="Oval 48"/>
          <p:cNvSpPr/>
          <p:nvPr/>
        </p:nvSpPr>
        <p:spPr>
          <a:xfrm>
            <a:off x="2667000" y="5241925"/>
            <a:ext cx="1981200" cy="762000"/>
          </a:xfrm>
          <a:prstGeom prst="ellipse">
            <a:avLst/>
          </a:prstGeom>
          <a:solidFill>
            <a:schemeClr val="bg1">
              <a:lumMod val="75000"/>
            </a:schemeClr>
          </a:solidFill>
          <a:ln w="28575"/>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1</a:t>
            </a:r>
          </a:p>
        </p:txBody>
      </p:sp>
      <p:sp>
        <p:nvSpPr>
          <p:cNvPr id="50" name="Oval 49"/>
          <p:cNvSpPr/>
          <p:nvPr/>
        </p:nvSpPr>
        <p:spPr>
          <a:xfrm>
            <a:off x="4953000" y="5241925"/>
            <a:ext cx="1981200" cy="762000"/>
          </a:xfrm>
          <a:prstGeom prst="ellipse">
            <a:avLst/>
          </a:prstGeom>
          <a:solidFill>
            <a:srgbClr val="BFBFBF"/>
          </a:solidFill>
          <a:ln w="28575"/>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2</a:t>
            </a:r>
          </a:p>
        </p:txBody>
      </p:sp>
      <p:sp>
        <p:nvSpPr>
          <p:cNvPr id="51" name="Oval 50"/>
          <p:cNvSpPr/>
          <p:nvPr/>
        </p:nvSpPr>
        <p:spPr>
          <a:xfrm>
            <a:off x="381000" y="3946525"/>
            <a:ext cx="1981200" cy="762000"/>
          </a:xfrm>
          <a:prstGeom prst="ellipse">
            <a:avLst/>
          </a:prstGeom>
          <a:ln w="28575"/>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Rain</a:t>
            </a:r>
            <a:r>
              <a:rPr lang="en-US" baseline="-25000" dirty="0">
                <a:solidFill>
                  <a:srgbClr val="333399"/>
                </a:solidFill>
                <a:latin typeface="Calibri"/>
                <a:cs typeface="Calibri"/>
              </a:rPr>
              <a:t>0</a:t>
            </a:r>
          </a:p>
        </p:txBody>
      </p:sp>
      <p:sp>
        <p:nvSpPr>
          <p:cNvPr id="52" name="Oval 51"/>
          <p:cNvSpPr/>
          <p:nvPr/>
        </p:nvSpPr>
        <p:spPr>
          <a:xfrm>
            <a:off x="2667000" y="3946525"/>
            <a:ext cx="1981200" cy="762000"/>
          </a:xfrm>
          <a:prstGeom prst="ellipse">
            <a:avLst/>
          </a:prstGeom>
          <a:ln w="28575"/>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Rain</a:t>
            </a:r>
            <a:r>
              <a:rPr lang="en-US" baseline="-25000" dirty="0">
                <a:solidFill>
                  <a:srgbClr val="333399"/>
                </a:solidFill>
                <a:latin typeface="Calibri"/>
                <a:cs typeface="Calibri"/>
              </a:rPr>
              <a:t>1</a:t>
            </a:r>
          </a:p>
        </p:txBody>
      </p:sp>
      <p:sp>
        <p:nvSpPr>
          <p:cNvPr id="53" name="Oval 52"/>
          <p:cNvSpPr/>
          <p:nvPr/>
        </p:nvSpPr>
        <p:spPr>
          <a:xfrm>
            <a:off x="4953000" y="3946525"/>
            <a:ext cx="1981200" cy="762000"/>
          </a:xfrm>
          <a:prstGeom prst="ellipse">
            <a:avLst/>
          </a:prstGeom>
          <a:ln w="28575"/>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Rain</a:t>
            </a:r>
            <a:r>
              <a:rPr lang="en-US" baseline="-25000" dirty="0">
                <a:solidFill>
                  <a:srgbClr val="333399"/>
                </a:solidFill>
                <a:latin typeface="Calibri"/>
                <a:cs typeface="Calibri"/>
              </a:rPr>
              <a:t>2</a:t>
            </a:r>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5378" y="63500"/>
            <a:ext cx="2621611" cy="890016"/>
          </a:xfrm>
          <a:prstGeom prst="rect">
            <a:avLst/>
          </a:prstGeom>
        </p:spPr>
      </p:pic>
      <p:cxnSp>
        <p:nvCxnSpPr>
          <p:cNvPr id="58" name="Straight Arrow Connector 57"/>
          <p:cNvCxnSpPr/>
          <p:nvPr/>
        </p:nvCxnSpPr>
        <p:spPr>
          <a:xfrm>
            <a:off x="6934200" y="4327525"/>
            <a:ext cx="381000"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762000" y="2895600"/>
            <a:ext cx="1165140" cy="646331"/>
          </a:xfrm>
          <a:prstGeom prst="rect">
            <a:avLst/>
          </a:prstGeom>
          <a:noFill/>
        </p:spPr>
        <p:txBody>
          <a:bodyPr wrap="none" rtlCol="0">
            <a:spAutoFit/>
          </a:bodyPr>
          <a:lstStyle/>
          <a:p>
            <a:r>
              <a:rPr lang="en-US" dirty="0">
                <a:latin typeface="Calibri"/>
                <a:cs typeface="Calibri"/>
              </a:rPr>
              <a:t>B(+r) = 0.5</a:t>
            </a:r>
          </a:p>
          <a:p>
            <a:r>
              <a:rPr lang="en-US" dirty="0">
                <a:latin typeface="Calibri"/>
                <a:cs typeface="Calibri"/>
              </a:rPr>
              <a:t>B(-r)  = 0.5</a:t>
            </a:r>
          </a:p>
        </p:txBody>
      </p:sp>
      <p:sp>
        <p:nvSpPr>
          <p:cNvPr id="27" name="TextBox 26"/>
          <p:cNvSpPr txBox="1"/>
          <p:nvPr/>
        </p:nvSpPr>
        <p:spPr>
          <a:xfrm>
            <a:off x="3055405" y="1828800"/>
            <a:ext cx="1222736" cy="646331"/>
          </a:xfrm>
          <a:prstGeom prst="rect">
            <a:avLst/>
          </a:prstGeom>
          <a:noFill/>
        </p:spPr>
        <p:txBody>
          <a:bodyPr wrap="none" rtlCol="0">
            <a:spAutoFit/>
          </a:bodyPr>
          <a:lstStyle/>
          <a:p>
            <a:r>
              <a:rPr lang="en-US" dirty="0">
                <a:latin typeface="Calibri"/>
                <a:cs typeface="Calibri"/>
              </a:rPr>
              <a:t>B’(+r) = 0.5</a:t>
            </a:r>
          </a:p>
          <a:p>
            <a:r>
              <a:rPr lang="en-US" dirty="0">
                <a:latin typeface="Calibri"/>
                <a:cs typeface="Calibri"/>
              </a:rPr>
              <a:t>B’(-r)  = 0.5</a:t>
            </a:r>
          </a:p>
        </p:txBody>
      </p:sp>
      <p:sp>
        <p:nvSpPr>
          <p:cNvPr id="28" name="TextBox 27"/>
          <p:cNvSpPr txBox="1"/>
          <p:nvPr/>
        </p:nvSpPr>
        <p:spPr>
          <a:xfrm>
            <a:off x="3048000" y="2858869"/>
            <a:ext cx="1399128" cy="646331"/>
          </a:xfrm>
          <a:prstGeom prst="rect">
            <a:avLst/>
          </a:prstGeom>
          <a:noFill/>
        </p:spPr>
        <p:txBody>
          <a:bodyPr wrap="none" rtlCol="0">
            <a:spAutoFit/>
          </a:bodyPr>
          <a:lstStyle/>
          <a:p>
            <a:r>
              <a:rPr lang="en-US" dirty="0">
                <a:latin typeface="Calibri"/>
                <a:cs typeface="Calibri"/>
              </a:rPr>
              <a:t>B(+r) = 0.818</a:t>
            </a:r>
          </a:p>
          <a:p>
            <a:r>
              <a:rPr lang="en-US" dirty="0">
                <a:latin typeface="Calibri"/>
                <a:cs typeface="Calibri"/>
              </a:rPr>
              <a:t>B(-r)  = 0.182</a:t>
            </a:r>
          </a:p>
        </p:txBody>
      </p:sp>
      <p:sp>
        <p:nvSpPr>
          <p:cNvPr id="29" name="TextBox 28"/>
          <p:cNvSpPr txBox="1"/>
          <p:nvPr/>
        </p:nvSpPr>
        <p:spPr>
          <a:xfrm>
            <a:off x="5265205" y="1828800"/>
            <a:ext cx="1456724" cy="646331"/>
          </a:xfrm>
          <a:prstGeom prst="rect">
            <a:avLst/>
          </a:prstGeom>
          <a:noFill/>
        </p:spPr>
        <p:txBody>
          <a:bodyPr wrap="none" rtlCol="0">
            <a:spAutoFit/>
          </a:bodyPr>
          <a:lstStyle/>
          <a:p>
            <a:r>
              <a:rPr lang="en-US" dirty="0">
                <a:latin typeface="Calibri"/>
                <a:cs typeface="Calibri"/>
              </a:rPr>
              <a:t>B’(+r) = 0.627</a:t>
            </a:r>
          </a:p>
          <a:p>
            <a:r>
              <a:rPr lang="en-US" dirty="0">
                <a:latin typeface="Calibri"/>
                <a:cs typeface="Calibri"/>
              </a:rPr>
              <a:t>B’(-r)  = 0.373</a:t>
            </a:r>
          </a:p>
        </p:txBody>
      </p:sp>
      <p:sp>
        <p:nvSpPr>
          <p:cNvPr id="30" name="TextBox 29"/>
          <p:cNvSpPr txBox="1"/>
          <p:nvPr/>
        </p:nvSpPr>
        <p:spPr>
          <a:xfrm>
            <a:off x="5257800" y="2895600"/>
            <a:ext cx="1399128" cy="646331"/>
          </a:xfrm>
          <a:prstGeom prst="rect">
            <a:avLst/>
          </a:prstGeom>
          <a:noFill/>
        </p:spPr>
        <p:txBody>
          <a:bodyPr wrap="none" rtlCol="0">
            <a:spAutoFit/>
          </a:bodyPr>
          <a:lstStyle/>
          <a:p>
            <a:r>
              <a:rPr lang="en-US" dirty="0">
                <a:latin typeface="Calibri"/>
                <a:cs typeface="Calibri"/>
              </a:rPr>
              <a:t>B(+r) = 0.883</a:t>
            </a:r>
          </a:p>
          <a:p>
            <a:r>
              <a:rPr lang="en-US" dirty="0">
                <a:latin typeface="Calibri"/>
                <a:cs typeface="Calibri"/>
              </a:rPr>
              <a:t>B(-r)  = 0.117</a:t>
            </a:r>
          </a:p>
        </p:txBody>
      </p:sp>
      <p:cxnSp>
        <p:nvCxnSpPr>
          <p:cNvPr id="32" name="Straight Arrow Connector 31"/>
          <p:cNvCxnSpPr>
            <a:stCxn id="3" idx="3"/>
            <a:endCxn id="27" idx="1"/>
          </p:cNvCxnSpPr>
          <p:nvPr/>
        </p:nvCxnSpPr>
        <p:spPr>
          <a:xfrm flipV="1">
            <a:off x="1927140" y="2151966"/>
            <a:ext cx="1128265" cy="1066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a:endCxn id="28" idx="0"/>
          </p:cNvCxnSpPr>
          <p:nvPr/>
        </p:nvCxnSpPr>
        <p:spPr>
          <a:xfrm flipH="1">
            <a:off x="3747564" y="2514600"/>
            <a:ext cx="62436" cy="34426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a:off x="6019800" y="2514600"/>
            <a:ext cx="10376" cy="34426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a:stCxn id="28" idx="3"/>
            <a:endCxn id="29" idx="1"/>
          </p:cNvCxnSpPr>
          <p:nvPr/>
        </p:nvCxnSpPr>
        <p:spPr>
          <a:xfrm flipV="1">
            <a:off x="4447128" y="2151966"/>
            <a:ext cx="818077" cy="103006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91848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dirty="0">
                <a:latin typeface="Calibri"/>
                <a:ea typeface="ＭＳ Ｐゴシック" pitchFamily="34" charset="-128"/>
                <a:cs typeface="Calibri"/>
              </a:rPr>
              <a:t>Other HMM Queries</a:t>
            </a:r>
          </a:p>
        </p:txBody>
      </p:sp>
      <p:sp>
        <p:nvSpPr>
          <p:cNvPr id="33795" name="Rectangle 3"/>
          <p:cNvSpPr>
            <a:spLocks noGrp="1" noChangeArrowheads="1"/>
          </p:cNvSpPr>
          <p:nvPr>
            <p:ph idx="1"/>
          </p:nvPr>
        </p:nvSpPr>
        <p:spPr>
          <a:xfrm>
            <a:off x="1371600" y="1447800"/>
            <a:ext cx="3505200" cy="609600"/>
          </a:xfrm>
        </p:spPr>
        <p:txBody>
          <a:bodyPr/>
          <a:lstStyle/>
          <a:p>
            <a:pPr marL="0" indent="0" algn="ctr">
              <a:buNone/>
            </a:pPr>
            <a:r>
              <a:rPr lang="en-US" dirty="0">
                <a:solidFill>
                  <a:schemeClr val="accent1"/>
                </a:solidFill>
                <a:latin typeface="Calibri"/>
                <a:ea typeface="ＭＳ Ｐゴシック" pitchFamily="34" charset="-128"/>
                <a:cs typeface="Calibri"/>
              </a:rPr>
              <a:t>Filtering: P(X</a:t>
            </a:r>
            <a:r>
              <a:rPr lang="en-US" baseline="-25000" dirty="0">
                <a:solidFill>
                  <a:schemeClr val="accent1"/>
                </a:solidFill>
                <a:latin typeface="Calibri"/>
                <a:ea typeface="ＭＳ Ｐゴシック" pitchFamily="34" charset="-128"/>
                <a:cs typeface="Calibri"/>
              </a:rPr>
              <a:t>t</a:t>
            </a:r>
            <a:r>
              <a:rPr lang="en-US" dirty="0">
                <a:solidFill>
                  <a:schemeClr val="accent1"/>
                </a:solidFill>
                <a:latin typeface="Calibri"/>
                <a:ea typeface="ＭＳ Ｐゴシック" pitchFamily="34" charset="-128"/>
                <a:cs typeface="Calibri"/>
              </a:rPr>
              <a:t>|e</a:t>
            </a:r>
            <a:r>
              <a:rPr lang="en-US" baseline="-25000" dirty="0">
                <a:solidFill>
                  <a:schemeClr val="accent1"/>
                </a:solidFill>
                <a:latin typeface="Calibri"/>
                <a:ea typeface="ＭＳ Ｐゴシック" pitchFamily="34" charset="-128"/>
                <a:cs typeface="Calibri"/>
              </a:rPr>
              <a:t>1:t</a:t>
            </a:r>
            <a:r>
              <a:rPr lang="en-US" dirty="0">
                <a:solidFill>
                  <a:schemeClr val="accent1"/>
                </a:solidFill>
                <a:latin typeface="Calibri"/>
                <a:ea typeface="ＭＳ Ｐゴシック" pitchFamily="34" charset="-128"/>
                <a:cs typeface="Calibri"/>
              </a:rPr>
              <a:t>)</a:t>
            </a: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sz="4000" dirty="0">
              <a:latin typeface="Calibri"/>
              <a:ea typeface="ＭＳ Ｐゴシック" pitchFamily="34" charset="-128"/>
              <a:cs typeface="Calibri"/>
            </a:endParaRPr>
          </a:p>
        </p:txBody>
      </p:sp>
      <p:grpSp>
        <p:nvGrpSpPr>
          <p:cNvPr id="2" name="Group 1"/>
          <p:cNvGrpSpPr/>
          <p:nvPr/>
        </p:nvGrpSpPr>
        <p:grpSpPr>
          <a:xfrm>
            <a:off x="1647825" y="2233613"/>
            <a:ext cx="2850356" cy="1350169"/>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95" name="Group 94"/>
          <p:cNvGrpSpPr/>
          <p:nvPr/>
        </p:nvGrpSpPr>
        <p:grpSpPr>
          <a:xfrm>
            <a:off x="1647825" y="5129213"/>
            <a:ext cx="2850356" cy="1350169"/>
            <a:chOff x="1028700" y="4876800"/>
            <a:chExt cx="3276600" cy="1600200"/>
          </a:xfrm>
        </p:grpSpPr>
        <p:sp>
          <p:nvSpPr>
            <p:cNvPr id="103"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04" name="AutoShape 63"/>
            <p:cNvCxnSpPr>
              <a:cxnSpLocks noChangeShapeType="1"/>
              <a:stCxn id="103" idx="4"/>
              <a:endCxn id="113"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5"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06" name="AutoShape 65"/>
            <p:cNvCxnSpPr>
              <a:cxnSpLocks noChangeShapeType="1"/>
              <a:stCxn id="107" idx="6"/>
              <a:endCxn id="103"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7"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08" name="AutoShape 67"/>
            <p:cNvCxnSpPr>
              <a:cxnSpLocks noChangeShapeType="1"/>
              <a:stCxn id="107" idx="4"/>
              <a:endCxn id="105"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9"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10" name="AutoShape 69"/>
            <p:cNvCxnSpPr>
              <a:cxnSpLocks noChangeShapeType="1"/>
              <a:stCxn id="109" idx="6"/>
              <a:endCxn id="112"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1" name="AutoShape 70"/>
            <p:cNvCxnSpPr>
              <a:cxnSpLocks noChangeShapeType="1"/>
              <a:stCxn id="103" idx="6"/>
              <a:endCxn id="109"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12"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13"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14"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115"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116" name="AutoShape 77"/>
            <p:cNvCxnSpPr>
              <a:cxnSpLocks noChangeShapeType="1"/>
              <a:stCxn id="109" idx="4"/>
              <a:endCxn id="114"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7" name="AutoShape 78"/>
            <p:cNvCxnSpPr>
              <a:cxnSpLocks noChangeShapeType="1"/>
              <a:stCxn id="112" idx="4"/>
              <a:endCxn id="115"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19" name="Group 118"/>
          <p:cNvGrpSpPr/>
          <p:nvPr/>
        </p:nvGrpSpPr>
        <p:grpSpPr>
          <a:xfrm>
            <a:off x="7439025" y="5129213"/>
            <a:ext cx="2850356" cy="1350169"/>
            <a:chOff x="1028700" y="4876800"/>
            <a:chExt cx="3276600" cy="1600200"/>
          </a:xfrm>
        </p:grpSpPr>
        <p:sp>
          <p:nvSpPr>
            <p:cNvPr id="127"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28" name="AutoShape 63"/>
            <p:cNvCxnSpPr>
              <a:cxnSpLocks noChangeShapeType="1"/>
              <a:stCxn id="127" idx="4"/>
              <a:endCxn id="137"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9"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30" name="AutoShape 65"/>
            <p:cNvCxnSpPr>
              <a:cxnSpLocks noChangeShapeType="1"/>
              <a:stCxn id="131" idx="6"/>
              <a:endCxn id="127"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1"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32" name="AutoShape 67"/>
            <p:cNvCxnSpPr>
              <a:cxnSpLocks noChangeShapeType="1"/>
              <a:stCxn id="131" idx="4"/>
              <a:endCxn id="129"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3"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34" name="AutoShape 69"/>
            <p:cNvCxnSpPr>
              <a:cxnSpLocks noChangeShapeType="1"/>
              <a:stCxn id="133" idx="6"/>
              <a:endCxn id="136"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35" name="AutoShape 70"/>
            <p:cNvCxnSpPr>
              <a:cxnSpLocks noChangeShapeType="1"/>
              <a:stCxn id="127" idx="6"/>
              <a:endCxn id="133"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6"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37"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38"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139"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140" name="AutoShape 77"/>
            <p:cNvCxnSpPr>
              <a:cxnSpLocks noChangeShapeType="1"/>
              <a:stCxn id="133" idx="4"/>
              <a:endCxn id="138"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41" name="AutoShape 78"/>
            <p:cNvCxnSpPr>
              <a:cxnSpLocks noChangeShapeType="1"/>
              <a:stCxn id="136" idx="4"/>
              <a:endCxn id="139"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43" name="Group 142"/>
          <p:cNvGrpSpPr/>
          <p:nvPr/>
        </p:nvGrpSpPr>
        <p:grpSpPr>
          <a:xfrm>
            <a:off x="7439025" y="2233613"/>
            <a:ext cx="2850356" cy="1350169"/>
            <a:chOff x="1028700" y="4876800"/>
            <a:chExt cx="3276600" cy="1600200"/>
          </a:xfrm>
        </p:grpSpPr>
        <p:sp>
          <p:nvSpPr>
            <p:cNvPr id="151"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52" name="AutoShape 63"/>
            <p:cNvCxnSpPr>
              <a:cxnSpLocks noChangeShapeType="1"/>
              <a:stCxn id="151" idx="4"/>
              <a:endCxn id="161"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3"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54" name="AutoShape 65"/>
            <p:cNvCxnSpPr>
              <a:cxnSpLocks noChangeShapeType="1"/>
              <a:stCxn id="155" idx="6"/>
              <a:endCxn id="151"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5"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56" name="AutoShape 67"/>
            <p:cNvCxnSpPr>
              <a:cxnSpLocks noChangeShapeType="1"/>
              <a:stCxn id="155" idx="4"/>
              <a:endCxn id="153"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7"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58" name="AutoShape 69"/>
            <p:cNvCxnSpPr>
              <a:cxnSpLocks noChangeShapeType="1"/>
              <a:stCxn id="157" idx="6"/>
              <a:endCxn id="160"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59" name="AutoShape 70"/>
            <p:cNvCxnSpPr>
              <a:cxnSpLocks noChangeShapeType="1"/>
              <a:stCxn id="151" idx="6"/>
              <a:endCxn id="157"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0"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61"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62"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cxnSp>
          <p:nvCxnSpPr>
            <p:cNvPr id="164" name="AutoShape 77"/>
            <p:cNvCxnSpPr>
              <a:cxnSpLocks noChangeShapeType="1"/>
              <a:stCxn id="157" idx="4"/>
              <a:endCxn id="162"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sp>
        <p:nvSpPr>
          <p:cNvPr id="166" name="Rectangle 3"/>
          <p:cNvSpPr txBox="1">
            <a:spLocks noChangeArrowheads="1"/>
          </p:cNvSpPr>
          <p:nvPr/>
        </p:nvSpPr>
        <p:spPr bwMode="auto">
          <a:xfrm>
            <a:off x="6934200" y="1447800"/>
            <a:ext cx="4038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Prediction: P(X</a:t>
            </a:r>
            <a:r>
              <a:rPr lang="en-US" baseline="-25000" dirty="0">
                <a:latin typeface="Calibri"/>
                <a:ea typeface="ＭＳ Ｐゴシック" pitchFamily="34" charset="-128"/>
                <a:cs typeface="Calibri"/>
              </a:rPr>
              <a:t>t</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1:t-1</a:t>
            </a:r>
            <a:r>
              <a:rPr lang="en-US" dirty="0">
                <a:latin typeface="Calibri"/>
                <a:ea typeface="ＭＳ Ｐゴシック" pitchFamily="34" charset="-128"/>
                <a:cs typeface="Calibri"/>
              </a:rPr>
              <a:t>)</a:t>
            </a:r>
          </a:p>
        </p:txBody>
      </p:sp>
      <p:sp>
        <p:nvSpPr>
          <p:cNvPr id="167" name="Rectangle 3"/>
          <p:cNvSpPr txBox="1">
            <a:spLocks noChangeArrowheads="1"/>
          </p:cNvSpPr>
          <p:nvPr/>
        </p:nvSpPr>
        <p:spPr bwMode="auto">
          <a:xfrm>
            <a:off x="914400" y="4343400"/>
            <a:ext cx="46482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Smoothing: P(X</a:t>
            </a:r>
            <a:r>
              <a:rPr lang="en-US" baseline="-25000" dirty="0">
                <a:latin typeface="Calibri"/>
                <a:ea typeface="ＭＳ Ｐゴシック" pitchFamily="34" charset="-128"/>
                <a:cs typeface="Calibri"/>
              </a:rPr>
              <a:t>t</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 t&lt;N</a:t>
            </a: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sz="4000" dirty="0">
              <a:latin typeface="Calibri"/>
              <a:ea typeface="ＭＳ Ｐゴシック" pitchFamily="34" charset="-128"/>
              <a:cs typeface="Calibri"/>
            </a:endParaRPr>
          </a:p>
        </p:txBody>
      </p:sp>
      <p:sp>
        <p:nvSpPr>
          <p:cNvPr id="168" name="Rectangle 3"/>
          <p:cNvSpPr txBox="1">
            <a:spLocks noChangeArrowheads="1"/>
          </p:cNvSpPr>
          <p:nvPr/>
        </p:nvSpPr>
        <p:spPr bwMode="auto">
          <a:xfrm>
            <a:off x="6553200" y="4343400"/>
            <a:ext cx="4800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Explanation: P(X</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a:t>
            </a: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sz="4000" dirty="0">
              <a:latin typeface="Calibri"/>
              <a:ea typeface="ＭＳ Ｐゴシック" pitchFamily="34" charset="-128"/>
              <a:cs typeface="Calibri"/>
            </a:endParaRPr>
          </a:p>
        </p:txBody>
      </p:sp>
      <p:sp>
        <p:nvSpPr>
          <p:cNvPr id="169" name="Oval 75"/>
          <p:cNvSpPr>
            <a:spLocks noChangeArrowheads="1"/>
          </p:cNvSpPr>
          <p:nvPr/>
        </p:nvSpPr>
        <p:spPr bwMode="auto">
          <a:xfrm>
            <a:off x="3886200" y="20574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0" name="Oval 75"/>
          <p:cNvSpPr>
            <a:spLocks noChangeArrowheads="1"/>
          </p:cNvSpPr>
          <p:nvPr/>
        </p:nvSpPr>
        <p:spPr bwMode="auto">
          <a:xfrm>
            <a:off x="9677400" y="20574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1" name="Oval 75"/>
          <p:cNvSpPr>
            <a:spLocks noChangeArrowheads="1"/>
          </p:cNvSpPr>
          <p:nvPr/>
        </p:nvSpPr>
        <p:spPr bwMode="auto">
          <a:xfrm>
            <a:off x="3078480" y="49530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2" name="Oval 75"/>
          <p:cNvSpPr>
            <a:spLocks noChangeArrowheads="1"/>
          </p:cNvSpPr>
          <p:nvPr/>
        </p:nvSpPr>
        <p:spPr bwMode="auto">
          <a:xfrm>
            <a:off x="7239000" y="4953000"/>
            <a:ext cx="33528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Tree>
    <p:extLst>
      <p:ext uri="{BB962C8B-B14F-4D97-AF65-F5344CB8AC3E}">
        <p14:creationId xmlns:p14="http://schemas.microsoft.com/office/powerpoint/2010/main" val="344087930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95400"/>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Matching math with Bayes net</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a:buFont typeface="Wingdings" pitchFamily="2" charset="2"/>
              <a:buNone/>
            </a:pP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dirty="0">
              <a:latin typeface="Calibri"/>
              <a:ea typeface="ＭＳ Ｐゴシック" pitchFamily="34" charset="-128"/>
              <a:cs typeface="Calibri"/>
            </a:endParaRPr>
          </a:p>
        </p:txBody>
      </p:sp>
      <p:grpSp>
        <p:nvGrpSpPr>
          <p:cNvPr id="2" name="Group 1"/>
          <p:cNvGrpSpPr/>
          <p:nvPr/>
        </p:nvGrpSpPr>
        <p:grpSpPr>
          <a:xfrm>
            <a:off x="7010400" y="2209800"/>
            <a:ext cx="4343400" cy="2057400"/>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28" name="Group 27"/>
          <p:cNvGrpSpPr/>
          <p:nvPr/>
        </p:nvGrpSpPr>
        <p:grpSpPr>
          <a:xfrm>
            <a:off x="6705600" y="2057400"/>
            <a:ext cx="4876800" cy="2438400"/>
            <a:chOff x="6705600" y="2057400"/>
            <a:chExt cx="4876800" cy="2438400"/>
          </a:xfrm>
          <a:effectLst/>
        </p:grpSpPr>
        <p:cxnSp>
          <p:nvCxnSpPr>
            <p:cNvPr id="4" name="Straight Connector 3"/>
            <p:cNvCxnSpPr/>
            <p:nvPr/>
          </p:nvCxnSpPr>
          <p:spPr>
            <a:xfrm>
              <a:off x="6705600" y="3276600"/>
              <a:ext cx="36576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705600" y="4495800"/>
              <a:ext cx="48768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705600" y="3276600"/>
              <a:ext cx="0" cy="12192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0363200" y="2057400"/>
              <a:ext cx="0" cy="12192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363200" y="2057400"/>
              <a:ext cx="12192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1582400" y="2057400"/>
              <a:ext cx="0" cy="24384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26" y="3433345"/>
            <a:ext cx="584200" cy="266700"/>
          </a:xfrm>
          <a:prstGeom prst="rect">
            <a:avLst/>
          </a:prstGeom>
        </p:spPr>
      </p:pic>
      <p:pic>
        <p:nvPicPr>
          <p:cNvPr id="25" name="Picture 2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352800"/>
            <a:ext cx="1447800" cy="368300"/>
          </a:xfrm>
          <a:prstGeom prst="rect">
            <a:avLst/>
          </a:prstGeom>
        </p:spPr>
      </p:pic>
      <p:pic>
        <p:nvPicPr>
          <p:cNvPr id="26" name="Picture 2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100" y="3352800"/>
            <a:ext cx="1511300" cy="368300"/>
          </a:xfrm>
          <a:prstGeom prst="rect">
            <a:avLst/>
          </a:prstGeom>
        </p:spPr>
      </p:pic>
    </p:spTree>
    <p:extLst>
      <p:ext uri="{BB962C8B-B14F-4D97-AF65-F5344CB8AC3E}">
        <p14:creationId xmlns:p14="http://schemas.microsoft.com/office/powerpoint/2010/main" val="2796453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Matching math with Bayes net</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a:buFont typeface="Wingdings" pitchFamily="2" charset="2"/>
              <a:buNone/>
            </a:pP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dirty="0">
              <a:latin typeface="Calibri"/>
              <a:ea typeface="ＭＳ Ｐゴシック" pitchFamily="34" charset="-128"/>
              <a:cs typeface="Calibri"/>
            </a:endParaRPr>
          </a:p>
        </p:txBody>
      </p:sp>
      <p:grpSp>
        <p:nvGrpSpPr>
          <p:cNvPr id="2" name="Group 1"/>
          <p:cNvGrpSpPr/>
          <p:nvPr/>
        </p:nvGrpSpPr>
        <p:grpSpPr>
          <a:xfrm>
            <a:off x="7010400" y="2209800"/>
            <a:ext cx="4343400" cy="2057400"/>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62" name="Group 61"/>
          <p:cNvGrpSpPr/>
          <p:nvPr/>
        </p:nvGrpSpPr>
        <p:grpSpPr>
          <a:xfrm>
            <a:off x="9434623" y="2209800"/>
            <a:ext cx="707065" cy="685800"/>
            <a:chOff x="9434623" y="2209800"/>
            <a:chExt cx="707065" cy="685800"/>
          </a:xfrm>
          <a:effectLst/>
        </p:grpSpPr>
        <p:cxnSp>
          <p:nvCxnSpPr>
            <p:cNvPr id="61" name="Straight Connector 60"/>
            <p:cNvCxnSpPr>
              <a:stCxn id="16" idx="2"/>
              <a:endCxn id="16" idx="0"/>
            </p:cNvCxnSpPr>
            <p:nvPr/>
          </p:nvCxnSpPr>
          <p:spPr>
            <a:xfrm flipV="1">
              <a:off x="9434623" y="220980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16" idx="3"/>
              <a:endCxn id="16" idx="7"/>
            </p:cNvCxnSpPr>
            <p:nvPr/>
          </p:nvCxnSpPr>
          <p:spPr>
            <a:xfrm flipV="1">
              <a:off x="9538170" y="231023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6" idx="4"/>
              <a:endCxn id="16" idx="6"/>
            </p:cNvCxnSpPr>
            <p:nvPr/>
          </p:nvCxnSpPr>
          <p:spPr>
            <a:xfrm flipV="1">
              <a:off x="9788156" y="255270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6705600" y="2057400"/>
            <a:ext cx="4876800" cy="2438400"/>
            <a:chOff x="6705600" y="2057400"/>
            <a:chExt cx="4876800" cy="2438400"/>
          </a:xfrm>
          <a:effectLst/>
        </p:grpSpPr>
        <p:cxnSp>
          <p:nvCxnSpPr>
            <p:cNvPr id="89" name="Straight Connector 88"/>
            <p:cNvCxnSpPr/>
            <p:nvPr/>
          </p:nvCxnSpPr>
          <p:spPr>
            <a:xfrm>
              <a:off x="6705600" y="3276600"/>
              <a:ext cx="2438400" cy="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705600" y="4495800"/>
              <a:ext cx="4876800" cy="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6705600" y="3276600"/>
              <a:ext cx="0" cy="121920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9144000" y="2057400"/>
              <a:ext cx="0" cy="121920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9144000" y="2057400"/>
              <a:ext cx="2438400" cy="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11582400" y="2057400"/>
              <a:ext cx="0" cy="243840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grpSp>
      <p:pic>
        <p:nvPicPr>
          <p:cNvPr id="37" name="Picture 3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26" y="3433345"/>
            <a:ext cx="584200" cy="266700"/>
          </a:xfrm>
          <a:prstGeom prst="rect">
            <a:avLst/>
          </a:prstGeom>
        </p:spPr>
      </p:pic>
      <p:pic>
        <p:nvPicPr>
          <p:cNvPr id="38" name="Picture 3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858" y="4154905"/>
            <a:ext cx="254000" cy="101600"/>
          </a:xfrm>
          <a:prstGeom prst="rect">
            <a:avLst/>
          </a:prstGeom>
        </p:spPr>
      </p:pic>
      <p:pic>
        <p:nvPicPr>
          <p:cNvPr id="40" name="Picture 3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3352800"/>
            <a:ext cx="1447800" cy="368300"/>
          </a:xfrm>
          <a:prstGeom prst="rect">
            <a:avLst/>
          </a:prstGeom>
        </p:spPr>
      </p:pic>
      <p:pic>
        <p:nvPicPr>
          <p:cNvPr id="41" name="Picture 4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100" y="3352800"/>
            <a:ext cx="1511300" cy="368300"/>
          </a:xfrm>
          <a:prstGeom prst="rect">
            <a:avLst/>
          </a:prstGeom>
        </p:spPr>
      </p:pic>
      <p:pic>
        <p:nvPicPr>
          <p:cNvPr id="42" name="Picture 4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4038600"/>
            <a:ext cx="2362200" cy="368300"/>
          </a:xfrm>
          <a:prstGeom prst="rect">
            <a:avLst/>
          </a:prstGeom>
        </p:spPr>
      </p:pic>
      <p:pic>
        <p:nvPicPr>
          <p:cNvPr id="43" name="Picture 4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3931318"/>
            <a:ext cx="558800" cy="800100"/>
          </a:xfrm>
          <a:prstGeom prst="rect">
            <a:avLst/>
          </a:prstGeom>
        </p:spPr>
      </p:pic>
    </p:spTree>
    <p:extLst>
      <p:ext uri="{BB962C8B-B14F-4D97-AF65-F5344CB8AC3E}">
        <p14:creationId xmlns:p14="http://schemas.microsoft.com/office/powerpoint/2010/main" val="305334389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Matching math with Bayes net</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a:buFont typeface="Wingdings" pitchFamily="2" charset="2"/>
              <a:buNone/>
            </a:pP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dirty="0">
              <a:latin typeface="Calibri"/>
              <a:ea typeface="ＭＳ Ｐゴシック" pitchFamily="34" charset="-128"/>
              <a:cs typeface="Calibri"/>
            </a:endParaRPr>
          </a:p>
        </p:txBody>
      </p:sp>
      <p:grpSp>
        <p:nvGrpSpPr>
          <p:cNvPr id="2" name="Group 1"/>
          <p:cNvGrpSpPr/>
          <p:nvPr/>
        </p:nvGrpSpPr>
        <p:grpSpPr>
          <a:xfrm>
            <a:off x="7010400" y="2209800"/>
            <a:ext cx="4343400" cy="2057400"/>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44" name="Group 43"/>
          <p:cNvGrpSpPr/>
          <p:nvPr/>
        </p:nvGrpSpPr>
        <p:grpSpPr>
          <a:xfrm>
            <a:off x="6705600" y="2057400"/>
            <a:ext cx="3581400" cy="2438400"/>
            <a:chOff x="6705600" y="2057400"/>
            <a:chExt cx="3657600" cy="2438400"/>
          </a:xfrm>
          <a:effectLst/>
        </p:grpSpPr>
        <p:cxnSp>
          <p:nvCxnSpPr>
            <p:cNvPr id="51" name="Straight Connector 50"/>
            <p:cNvCxnSpPr/>
            <p:nvPr/>
          </p:nvCxnSpPr>
          <p:spPr>
            <a:xfrm>
              <a:off x="6705600" y="3276600"/>
              <a:ext cx="24384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705600" y="4495800"/>
              <a:ext cx="36576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6705600" y="327660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9144000" y="205740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9144000" y="20574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10363200" y="2057400"/>
              <a:ext cx="0" cy="24384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9434623" y="2209800"/>
            <a:ext cx="707065" cy="685800"/>
            <a:chOff x="9434623" y="2209800"/>
            <a:chExt cx="707065" cy="685800"/>
          </a:xfrm>
          <a:effectLst/>
        </p:grpSpPr>
        <p:cxnSp>
          <p:nvCxnSpPr>
            <p:cNvPr id="61" name="Straight Connector 60"/>
            <p:cNvCxnSpPr>
              <a:stCxn id="16" idx="2"/>
              <a:endCxn id="16" idx="0"/>
            </p:cNvCxnSpPr>
            <p:nvPr/>
          </p:nvCxnSpPr>
          <p:spPr>
            <a:xfrm flipV="1">
              <a:off x="9434623" y="220980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16" idx="3"/>
              <a:endCxn id="16" idx="7"/>
            </p:cNvCxnSpPr>
            <p:nvPr/>
          </p:nvCxnSpPr>
          <p:spPr>
            <a:xfrm flipV="1">
              <a:off x="9538170" y="231023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6" idx="4"/>
              <a:endCxn id="16" idx="6"/>
            </p:cNvCxnSpPr>
            <p:nvPr/>
          </p:nvCxnSpPr>
          <p:spPr>
            <a:xfrm flipV="1">
              <a:off x="9788156" y="255270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61442" name="Group 61441"/>
          <p:cNvGrpSpPr/>
          <p:nvPr/>
        </p:nvGrpSpPr>
        <p:grpSpPr>
          <a:xfrm>
            <a:off x="10439400" y="2057400"/>
            <a:ext cx="1143000" cy="2438400"/>
            <a:chOff x="10515600" y="4267200"/>
            <a:chExt cx="1219200" cy="2438400"/>
          </a:xfrm>
          <a:effectLst/>
        </p:grpSpPr>
        <p:cxnSp>
          <p:nvCxnSpPr>
            <p:cNvPr id="75" name="Straight Connector 74"/>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9220200" y="2133600"/>
            <a:ext cx="2286000" cy="914400"/>
            <a:chOff x="10515600" y="4267200"/>
            <a:chExt cx="1219200" cy="2438400"/>
          </a:xfrm>
          <a:effectLst/>
        </p:grpSpPr>
        <p:cxnSp>
          <p:nvCxnSpPr>
            <p:cNvPr id="84" name="Straight Connector 83"/>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pic>
        <p:nvPicPr>
          <p:cNvPr id="47" name="Picture 4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26" y="3433345"/>
            <a:ext cx="584200" cy="266700"/>
          </a:xfrm>
          <a:prstGeom prst="rect">
            <a:avLst/>
          </a:prstGeom>
        </p:spPr>
      </p:pic>
      <p:pic>
        <p:nvPicPr>
          <p:cNvPr id="48" name="Picture 4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858" y="4154905"/>
            <a:ext cx="254000" cy="101600"/>
          </a:xfrm>
          <a:prstGeom prst="rect">
            <a:avLst/>
          </a:prstGeom>
        </p:spPr>
      </p:pic>
      <p:pic>
        <p:nvPicPr>
          <p:cNvPr id="49" name="Picture 4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900" y="5080000"/>
            <a:ext cx="254000" cy="101600"/>
          </a:xfrm>
          <a:prstGeom prst="rect">
            <a:avLst/>
          </a:prstGeom>
        </p:spPr>
      </p:pic>
      <p:pic>
        <p:nvPicPr>
          <p:cNvPr id="50" name="Picture 4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3352800"/>
            <a:ext cx="1447800" cy="368300"/>
          </a:xfrm>
          <a:prstGeom prst="rect">
            <a:avLst/>
          </a:prstGeom>
        </p:spPr>
      </p:pic>
      <p:pic>
        <p:nvPicPr>
          <p:cNvPr id="57" name="Picture 5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100" y="3352800"/>
            <a:ext cx="1511300" cy="368300"/>
          </a:xfrm>
          <a:prstGeom prst="rect">
            <a:avLst/>
          </a:prstGeom>
        </p:spPr>
      </p:pic>
      <p:pic>
        <p:nvPicPr>
          <p:cNvPr id="58" name="Picture 5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4038600"/>
            <a:ext cx="2362200" cy="368300"/>
          </a:xfrm>
          <a:prstGeom prst="rect">
            <a:avLst/>
          </a:prstGeom>
        </p:spPr>
      </p:pic>
      <p:pic>
        <p:nvPicPr>
          <p:cNvPr id="59" name="Picture 5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3931318"/>
            <a:ext cx="558800" cy="800100"/>
          </a:xfrm>
          <a:prstGeom prst="rect">
            <a:avLst/>
          </a:prstGeom>
        </p:spPr>
      </p:pic>
      <p:pic>
        <p:nvPicPr>
          <p:cNvPr id="60" name="Picture 5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4876800"/>
            <a:ext cx="558800" cy="800100"/>
          </a:xfrm>
          <a:prstGeom prst="rect">
            <a:avLst/>
          </a:prstGeom>
        </p:spPr>
      </p:pic>
      <p:pic>
        <p:nvPicPr>
          <p:cNvPr id="63" name="Picture 6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6700" y="5829300"/>
            <a:ext cx="558800" cy="800100"/>
          </a:xfrm>
          <a:prstGeom prst="rect">
            <a:avLst/>
          </a:prstGeom>
        </p:spPr>
      </p:pic>
      <p:pic>
        <p:nvPicPr>
          <p:cNvPr id="65" name="Picture 6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0" y="6108700"/>
            <a:ext cx="254000" cy="101600"/>
          </a:xfrm>
          <a:prstGeom prst="rect">
            <a:avLst/>
          </a:prstGeom>
        </p:spPr>
      </p:pic>
      <p:pic>
        <p:nvPicPr>
          <p:cNvPr id="66" name="Picture 6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900" y="4953000"/>
            <a:ext cx="2171700" cy="368300"/>
          </a:xfrm>
          <a:prstGeom prst="rect">
            <a:avLst/>
          </a:prstGeom>
        </p:spPr>
      </p:pic>
      <p:pic>
        <p:nvPicPr>
          <p:cNvPr id="67" name="Picture 6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5100" y="5943600"/>
            <a:ext cx="2171700" cy="368300"/>
          </a:xfrm>
          <a:prstGeom prst="rect">
            <a:avLst/>
          </a:prstGeom>
        </p:spPr>
      </p:pic>
      <p:pic>
        <p:nvPicPr>
          <p:cNvPr id="68" name="Picture 6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6900" y="4953000"/>
            <a:ext cx="1625600" cy="368300"/>
          </a:xfrm>
          <a:prstGeom prst="rect">
            <a:avLst/>
          </a:prstGeom>
        </p:spPr>
      </p:pic>
      <p:pic>
        <p:nvPicPr>
          <p:cNvPr id="70" name="Picture 69"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2500" y="5943600"/>
            <a:ext cx="1625600" cy="368300"/>
          </a:xfrm>
          <a:prstGeom prst="rect">
            <a:avLst/>
          </a:prstGeom>
        </p:spPr>
      </p:pic>
      <p:pic>
        <p:nvPicPr>
          <p:cNvPr id="71" name="Picture 70"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9500" y="4953000"/>
            <a:ext cx="1231900" cy="368300"/>
          </a:xfrm>
          <a:prstGeom prst="rect">
            <a:avLst/>
          </a:prstGeom>
        </p:spPr>
      </p:pic>
      <p:pic>
        <p:nvPicPr>
          <p:cNvPr id="72" name="Picture 71"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1300" y="5956300"/>
            <a:ext cx="1231900" cy="368300"/>
          </a:xfrm>
          <a:prstGeom prst="rect">
            <a:avLst/>
          </a:prstGeom>
        </p:spPr>
      </p:pic>
    </p:spTree>
    <p:extLst>
      <p:ext uri="{BB962C8B-B14F-4D97-AF65-F5344CB8AC3E}">
        <p14:creationId xmlns:p14="http://schemas.microsoft.com/office/powerpoint/2010/main" val="4021798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Matching math with Bayes net</a:t>
            </a:r>
          </a:p>
          <a:p>
            <a:r>
              <a:rPr lang="en-US" sz="2400" dirty="0">
                <a:latin typeface="Calibri"/>
                <a:ea typeface="ＭＳ Ｐゴシック" pitchFamily="34" charset="-128"/>
                <a:cs typeface="Calibri"/>
              </a:rPr>
              <a:t>Recursive</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a:buFont typeface="Wingdings" pitchFamily="2" charset="2"/>
              <a:buNone/>
            </a:pP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dirty="0">
              <a:latin typeface="Calibri"/>
              <a:ea typeface="ＭＳ Ｐゴシック" pitchFamily="34" charset="-128"/>
              <a:cs typeface="Calibri"/>
            </a:endParaRPr>
          </a:p>
        </p:txBody>
      </p:sp>
      <p:grpSp>
        <p:nvGrpSpPr>
          <p:cNvPr id="2" name="Group 1"/>
          <p:cNvGrpSpPr/>
          <p:nvPr/>
        </p:nvGrpSpPr>
        <p:grpSpPr>
          <a:xfrm>
            <a:off x="7010400" y="2209800"/>
            <a:ext cx="4343400" cy="2057400"/>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pic>
        <p:nvPicPr>
          <p:cNvPr id="47" name="Picture 4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26" y="3433345"/>
            <a:ext cx="584200" cy="266700"/>
          </a:xfrm>
          <a:prstGeom prst="rect">
            <a:avLst/>
          </a:prstGeom>
        </p:spPr>
      </p:pic>
      <p:pic>
        <p:nvPicPr>
          <p:cNvPr id="48" name="Picture 4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858" y="4154905"/>
            <a:ext cx="254000" cy="101600"/>
          </a:xfrm>
          <a:prstGeom prst="rect">
            <a:avLst/>
          </a:prstGeom>
        </p:spPr>
      </p:pic>
      <p:pic>
        <p:nvPicPr>
          <p:cNvPr id="49" name="Picture 4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900" y="5080000"/>
            <a:ext cx="254000" cy="101600"/>
          </a:xfrm>
          <a:prstGeom prst="rect">
            <a:avLst/>
          </a:prstGeom>
        </p:spPr>
      </p:pic>
      <p:pic>
        <p:nvPicPr>
          <p:cNvPr id="50" name="Picture 4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3352800"/>
            <a:ext cx="1447800" cy="368300"/>
          </a:xfrm>
          <a:prstGeom prst="rect">
            <a:avLst/>
          </a:prstGeom>
        </p:spPr>
      </p:pic>
      <p:pic>
        <p:nvPicPr>
          <p:cNvPr id="57" name="Picture 5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100" y="3352800"/>
            <a:ext cx="1511300" cy="368300"/>
          </a:xfrm>
          <a:prstGeom prst="rect">
            <a:avLst/>
          </a:prstGeom>
        </p:spPr>
      </p:pic>
      <p:pic>
        <p:nvPicPr>
          <p:cNvPr id="58" name="Picture 5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4038600"/>
            <a:ext cx="2362200" cy="368300"/>
          </a:xfrm>
          <a:prstGeom prst="rect">
            <a:avLst/>
          </a:prstGeom>
        </p:spPr>
      </p:pic>
      <p:pic>
        <p:nvPicPr>
          <p:cNvPr id="59" name="Picture 5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3931318"/>
            <a:ext cx="558800" cy="800100"/>
          </a:xfrm>
          <a:prstGeom prst="rect">
            <a:avLst/>
          </a:prstGeom>
        </p:spPr>
      </p:pic>
      <p:pic>
        <p:nvPicPr>
          <p:cNvPr id="60" name="Picture 5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4876800"/>
            <a:ext cx="558800" cy="800100"/>
          </a:xfrm>
          <a:prstGeom prst="rect">
            <a:avLst/>
          </a:prstGeom>
        </p:spPr>
      </p:pic>
      <p:pic>
        <p:nvPicPr>
          <p:cNvPr id="63" name="Picture 6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6700" y="5829300"/>
            <a:ext cx="558800" cy="800100"/>
          </a:xfrm>
          <a:prstGeom prst="rect">
            <a:avLst/>
          </a:prstGeom>
        </p:spPr>
      </p:pic>
      <p:pic>
        <p:nvPicPr>
          <p:cNvPr id="65" name="Picture 6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0" y="6108700"/>
            <a:ext cx="254000" cy="101600"/>
          </a:xfrm>
          <a:prstGeom prst="rect">
            <a:avLst/>
          </a:prstGeom>
        </p:spPr>
      </p:pic>
      <p:pic>
        <p:nvPicPr>
          <p:cNvPr id="66" name="Picture 6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900" y="4953000"/>
            <a:ext cx="2171700" cy="368300"/>
          </a:xfrm>
          <a:prstGeom prst="rect">
            <a:avLst/>
          </a:prstGeom>
        </p:spPr>
      </p:pic>
      <p:pic>
        <p:nvPicPr>
          <p:cNvPr id="67" name="Picture 6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5100" y="5943600"/>
            <a:ext cx="2171700" cy="368300"/>
          </a:xfrm>
          <a:prstGeom prst="rect">
            <a:avLst/>
          </a:prstGeom>
        </p:spPr>
      </p:pic>
      <p:pic>
        <p:nvPicPr>
          <p:cNvPr id="68" name="Picture 6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6900" y="4953000"/>
            <a:ext cx="1625600" cy="368300"/>
          </a:xfrm>
          <a:prstGeom prst="rect">
            <a:avLst/>
          </a:prstGeom>
        </p:spPr>
      </p:pic>
      <p:pic>
        <p:nvPicPr>
          <p:cNvPr id="70" name="Picture 69"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2500" y="5943600"/>
            <a:ext cx="1625600" cy="368300"/>
          </a:xfrm>
          <a:prstGeom prst="rect">
            <a:avLst/>
          </a:prstGeom>
        </p:spPr>
      </p:pic>
      <p:pic>
        <p:nvPicPr>
          <p:cNvPr id="71" name="Picture 70"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9500" y="4953000"/>
            <a:ext cx="1231900" cy="368300"/>
          </a:xfrm>
          <a:prstGeom prst="rect">
            <a:avLst/>
          </a:prstGeom>
        </p:spPr>
      </p:pic>
      <p:pic>
        <p:nvPicPr>
          <p:cNvPr id="72" name="Picture 71"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1300" y="5956300"/>
            <a:ext cx="1231900" cy="368300"/>
          </a:xfrm>
          <a:prstGeom prst="rect">
            <a:avLst/>
          </a:prstGeom>
        </p:spPr>
      </p:pic>
      <p:grpSp>
        <p:nvGrpSpPr>
          <p:cNvPr id="96" name="Group 95"/>
          <p:cNvGrpSpPr/>
          <p:nvPr/>
        </p:nvGrpSpPr>
        <p:grpSpPr>
          <a:xfrm>
            <a:off x="6705600" y="2057400"/>
            <a:ext cx="3581400" cy="2438400"/>
            <a:chOff x="6705600" y="2057400"/>
            <a:chExt cx="3657600" cy="2438400"/>
          </a:xfrm>
          <a:effectLst/>
        </p:grpSpPr>
        <p:cxnSp>
          <p:nvCxnSpPr>
            <p:cNvPr id="97" name="Straight Connector 96"/>
            <p:cNvCxnSpPr/>
            <p:nvPr/>
          </p:nvCxnSpPr>
          <p:spPr>
            <a:xfrm>
              <a:off x="6705600" y="3276600"/>
              <a:ext cx="24384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6705600" y="4495800"/>
              <a:ext cx="36576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6705600" y="3276600"/>
              <a:ext cx="0" cy="12192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9144000" y="2057400"/>
              <a:ext cx="0" cy="12192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9144000" y="2057400"/>
              <a:ext cx="12192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10363200" y="2057400"/>
              <a:ext cx="0" cy="24384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039675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Matching math with Bayes net</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a:buFont typeface="Wingdings" pitchFamily="2" charset="2"/>
              <a:buNone/>
            </a:pP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dirty="0">
              <a:latin typeface="Calibri"/>
              <a:ea typeface="ＭＳ Ｐゴシック" pitchFamily="34" charset="-128"/>
              <a:cs typeface="Calibri"/>
            </a:endParaRPr>
          </a:p>
        </p:txBody>
      </p:sp>
      <p:grpSp>
        <p:nvGrpSpPr>
          <p:cNvPr id="2" name="Group 1"/>
          <p:cNvGrpSpPr/>
          <p:nvPr/>
        </p:nvGrpSpPr>
        <p:grpSpPr>
          <a:xfrm>
            <a:off x="7010400" y="2209800"/>
            <a:ext cx="4343400" cy="2057400"/>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44" name="Group 43"/>
          <p:cNvGrpSpPr/>
          <p:nvPr/>
        </p:nvGrpSpPr>
        <p:grpSpPr>
          <a:xfrm>
            <a:off x="6705600" y="2057400"/>
            <a:ext cx="2438399" cy="2438400"/>
            <a:chOff x="8028562" y="2057400"/>
            <a:chExt cx="2334638" cy="2438400"/>
          </a:xfrm>
          <a:effectLst/>
        </p:grpSpPr>
        <p:cxnSp>
          <p:nvCxnSpPr>
            <p:cNvPr id="51" name="Straight Connector 50"/>
            <p:cNvCxnSpPr/>
            <p:nvPr/>
          </p:nvCxnSpPr>
          <p:spPr>
            <a:xfrm>
              <a:off x="8028562" y="3276600"/>
              <a:ext cx="1115438"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028562" y="4495800"/>
              <a:ext cx="2334638"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8028562" y="327660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9144000" y="205740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9144000" y="20574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10363200" y="2057400"/>
              <a:ext cx="0" cy="24384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8215423" y="2209800"/>
            <a:ext cx="707065" cy="685800"/>
            <a:chOff x="9434623" y="2209800"/>
            <a:chExt cx="707065" cy="685800"/>
          </a:xfrm>
          <a:effectLst/>
        </p:grpSpPr>
        <p:cxnSp>
          <p:nvCxnSpPr>
            <p:cNvPr id="61" name="Straight Connector 60"/>
            <p:cNvCxnSpPr>
              <a:stCxn id="16" idx="2"/>
              <a:endCxn id="16" idx="0"/>
            </p:cNvCxnSpPr>
            <p:nvPr/>
          </p:nvCxnSpPr>
          <p:spPr>
            <a:xfrm flipV="1">
              <a:off x="9434623" y="220980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16" idx="3"/>
              <a:endCxn id="16" idx="7"/>
            </p:cNvCxnSpPr>
            <p:nvPr/>
          </p:nvCxnSpPr>
          <p:spPr>
            <a:xfrm flipV="1">
              <a:off x="9538170" y="231023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6" idx="4"/>
              <a:endCxn id="16" idx="6"/>
            </p:cNvCxnSpPr>
            <p:nvPr/>
          </p:nvCxnSpPr>
          <p:spPr>
            <a:xfrm flipV="1">
              <a:off x="9788156" y="255270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61442" name="Group 61441"/>
          <p:cNvGrpSpPr/>
          <p:nvPr/>
        </p:nvGrpSpPr>
        <p:grpSpPr>
          <a:xfrm>
            <a:off x="9296400" y="2057400"/>
            <a:ext cx="990600" cy="2438400"/>
            <a:chOff x="10515600" y="4267200"/>
            <a:chExt cx="1219200" cy="2438400"/>
          </a:xfrm>
          <a:effectLst/>
        </p:grpSpPr>
        <p:cxnSp>
          <p:nvCxnSpPr>
            <p:cNvPr id="75" name="Straight Connector 74"/>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7924800" y="2133600"/>
            <a:ext cx="2286000" cy="914400"/>
            <a:chOff x="10515600" y="4267200"/>
            <a:chExt cx="1219200" cy="2438400"/>
          </a:xfrm>
          <a:effectLst/>
        </p:grpSpPr>
        <p:cxnSp>
          <p:nvCxnSpPr>
            <p:cNvPr id="84" name="Straight Connector 83"/>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pic>
        <p:nvPicPr>
          <p:cNvPr id="47" name="Picture 4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26" y="3433345"/>
            <a:ext cx="584200" cy="266700"/>
          </a:xfrm>
          <a:prstGeom prst="rect">
            <a:avLst/>
          </a:prstGeom>
        </p:spPr>
      </p:pic>
      <p:pic>
        <p:nvPicPr>
          <p:cNvPr id="48" name="Picture 4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858" y="4154905"/>
            <a:ext cx="254000" cy="101600"/>
          </a:xfrm>
          <a:prstGeom prst="rect">
            <a:avLst/>
          </a:prstGeom>
        </p:spPr>
      </p:pic>
      <p:pic>
        <p:nvPicPr>
          <p:cNvPr id="49" name="Picture 4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900" y="5080000"/>
            <a:ext cx="254000" cy="101600"/>
          </a:xfrm>
          <a:prstGeom prst="rect">
            <a:avLst/>
          </a:prstGeom>
        </p:spPr>
      </p:pic>
      <p:pic>
        <p:nvPicPr>
          <p:cNvPr id="50" name="Picture 4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3352800"/>
            <a:ext cx="1447800" cy="368300"/>
          </a:xfrm>
          <a:prstGeom prst="rect">
            <a:avLst/>
          </a:prstGeom>
        </p:spPr>
      </p:pic>
      <p:pic>
        <p:nvPicPr>
          <p:cNvPr id="57" name="Picture 5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100" y="3352800"/>
            <a:ext cx="1511300" cy="368300"/>
          </a:xfrm>
          <a:prstGeom prst="rect">
            <a:avLst/>
          </a:prstGeom>
        </p:spPr>
      </p:pic>
      <p:pic>
        <p:nvPicPr>
          <p:cNvPr id="58" name="Picture 5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4038600"/>
            <a:ext cx="2362200" cy="368300"/>
          </a:xfrm>
          <a:prstGeom prst="rect">
            <a:avLst/>
          </a:prstGeom>
        </p:spPr>
      </p:pic>
      <p:pic>
        <p:nvPicPr>
          <p:cNvPr id="59" name="Picture 5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3931318"/>
            <a:ext cx="558800" cy="800100"/>
          </a:xfrm>
          <a:prstGeom prst="rect">
            <a:avLst/>
          </a:prstGeom>
        </p:spPr>
      </p:pic>
      <p:pic>
        <p:nvPicPr>
          <p:cNvPr id="60" name="Picture 5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4876800"/>
            <a:ext cx="558800" cy="800100"/>
          </a:xfrm>
          <a:prstGeom prst="rect">
            <a:avLst/>
          </a:prstGeom>
        </p:spPr>
      </p:pic>
      <p:pic>
        <p:nvPicPr>
          <p:cNvPr id="63" name="Picture 6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6700" y="5829300"/>
            <a:ext cx="558800" cy="800100"/>
          </a:xfrm>
          <a:prstGeom prst="rect">
            <a:avLst/>
          </a:prstGeom>
        </p:spPr>
      </p:pic>
      <p:pic>
        <p:nvPicPr>
          <p:cNvPr id="65" name="Picture 6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0" y="6108700"/>
            <a:ext cx="254000" cy="101600"/>
          </a:xfrm>
          <a:prstGeom prst="rect">
            <a:avLst/>
          </a:prstGeom>
        </p:spPr>
      </p:pic>
      <p:pic>
        <p:nvPicPr>
          <p:cNvPr id="66" name="Picture 6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900" y="4953000"/>
            <a:ext cx="2171700" cy="368300"/>
          </a:xfrm>
          <a:prstGeom prst="rect">
            <a:avLst/>
          </a:prstGeom>
        </p:spPr>
      </p:pic>
      <p:pic>
        <p:nvPicPr>
          <p:cNvPr id="67" name="Picture 6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5100" y="5943600"/>
            <a:ext cx="2171700" cy="368300"/>
          </a:xfrm>
          <a:prstGeom prst="rect">
            <a:avLst/>
          </a:prstGeom>
        </p:spPr>
      </p:pic>
      <p:pic>
        <p:nvPicPr>
          <p:cNvPr id="68" name="Picture 6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6900" y="4953000"/>
            <a:ext cx="1625600" cy="368300"/>
          </a:xfrm>
          <a:prstGeom prst="rect">
            <a:avLst/>
          </a:prstGeom>
        </p:spPr>
      </p:pic>
      <p:pic>
        <p:nvPicPr>
          <p:cNvPr id="70" name="Picture 69"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2500" y="5943600"/>
            <a:ext cx="1625600" cy="368300"/>
          </a:xfrm>
          <a:prstGeom prst="rect">
            <a:avLst/>
          </a:prstGeom>
        </p:spPr>
      </p:pic>
      <p:pic>
        <p:nvPicPr>
          <p:cNvPr id="71" name="Picture 70"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9500" y="4953000"/>
            <a:ext cx="1231900" cy="368300"/>
          </a:xfrm>
          <a:prstGeom prst="rect">
            <a:avLst/>
          </a:prstGeom>
        </p:spPr>
      </p:pic>
      <p:pic>
        <p:nvPicPr>
          <p:cNvPr id="72" name="Picture 71"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1300" y="5956300"/>
            <a:ext cx="1231900" cy="368300"/>
          </a:xfrm>
          <a:prstGeom prst="rect">
            <a:avLst/>
          </a:prstGeom>
        </p:spPr>
      </p:pic>
    </p:spTree>
    <p:extLst>
      <p:ext uri="{BB962C8B-B14F-4D97-AF65-F5344CB8AC3E}">
        <p14:creationId xmlns:p14="http://schemas.microsoft.com/office/powerpoint/2010/main" val="361979964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Marching </a:t>
            </a:r>
            <a:r>
              <a:rPr lang="en-US" sz="2400" b="1" dirty="0">
                <a:latin typeface="Calibri"/>
                <a:ea typeface="ＭＳ Ｐゴシック" pitchFamily="34" charset="-128"/>
                <a:cs typeface="Calibri"/>
              </a:rPr>
              <a:t>forward</a:t>
            </a:r>
            <a:r>
              <a:rPr lang="en-US" sz="2400" dirty="0">
                <a:latin typeface="Calibri"/>
                <a:ea typeface="ＭＳ Ｐゴシック" pitchFamily="34" charset="-128"/>
                <a:cs typeface="Calibri"/>
              </a:rPr>
              <a:t> through the HMM network</a:t>
            </a:r>
          </a:p>
          <a:p>
            <a:endParaRPr lang="en-US" dirty="0">
              <a:latin typeface="Calibri"/>
              <a:ea typeface="ＭＳ Ｐゴシック" pitchFamily="34" charset="-128"/>
              <a:cs typeface="Calibri"/>
            </a:endParaRPr>
          </a:p>
        </p:txBody>
      </p:sp>
      <p:sp>
        <p:nvSpPr>
          <p:cNvPr id="10" name="Oval 62"/>
          <p:cNvSpPr>
            <a:spLocks noChangeArrowheads="1"/>
          </p:cNvSpPr>
          <p:nvPr/>
        </p:nvSpPr>
        <p:spPr bwMode="auto">
          <a:xfrm>
            <a:off x="4778271" y="307399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5131803" y="377816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3566159" y="444559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4292164" y="341689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3566159" y="307399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3919692" y="377816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20" name="Oval 73"/>
          <p:cNvSpPr>
            <a:spLocks noChangeArrowheads="1"/>
          </p:cNvSpPr>
          <p:nvPr/>
        </p:nvSpPr>
        <p:spPr bwMode="auto">
          <a:xfrm>
            <a:off x="4778271" y="444559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grpSp>
        <p:nvGrpSpPr>
          <p:cNvPr id="62" name="Group 61"/>
          <p:cNvGrpSpPr/>
          <p:nvPr/>
        </p:nvGrpSpPr>
        <p:grpSpPr>
          <a:xfrm>
            <a:off x="3560135" y="3073990"/>
            <a:ext cx="707065" cy="685800"/>
            <a:chOff x="7209582" y="3073990"/>
            <a:chExt cx="707065" cy="685800"/>
          </a:xfrm>
          <a:effectLst/>
        </p:grpSpPr>
        <p:cxnSp>
          <p:nvCxnSpPr>
            <p:cNvPr id="61" name="Straight Connector 60"/>
            <p:cNvCxnSpPr/>
            <p:nvPr/>
          </p:nvCxnSpPr>
          <p:spPr>
            <a:xfrm flipV="1">
              <a:off x="7209582" y="307399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7313129" y="317442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7563115" y="341689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3360949" y="2959690"/>
            <a:ext cx="2286000" cy="914400"/>
            <a:chOff x="10515600" y="4267200"/>
            <a:chExt cx="1219200" cy="2438400"/>
          </a:xfrm>
          <a:effectLst/>
        </p:grpSpPr>
        <p:cxnSp>
          <p:nvCxnSpPr>
            <p:cNvPr id="84" name="Straight Connector 83"/>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4567765" y="3048000"/>
            <a:ext cx="990600" cy="2209800"/>
            <a:chOff x="10515600" y="4267200"/>
            <a:chExt cx="1219200" cy="2438400"/>
          </a:xfrm>
          <a:effectLst/>
        </p:grpSpPr>
        <p:cxnSp>
          <p:nvCxnSpPr>
            <p:cNvPr id="74" name="Straight Connector 73"/>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3257124" y="2819400"/>
            <a:ext cx="1169248" cy="2590800"/>
            <a:chOff x="10515600" y="4267200"/>
            <a:chExt cx="1219200" cy="2438400"/>
          </a:xfrm>
          <a:effectLst/>
        </p:grpSpPr>
        <p:cxnSp>
          <p:nvCxnSpPr>
            <p:cNvPr id="88" name="Straight Connector 87"/>
            <p:cNvCxnSpPr/>
            <p:nvPr/>
          </p:nvCxnSpPr>
          <p:spPr>
            <a:xfrm>
              <a:off x="10515600" y="67056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10515600" y="4267200"/>
              <a:ext cx="0" cy="24384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10515600" y="42672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11734800" y="4267200"/>
              <a:ext cx="0" cy="24384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228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Marching </a:t>
            </a:r>
            <a:r>
              <a:rPr lang="en-US" sz="2400" b="1" dirty="0">
                <a:latin typeface="Calibri"/>
                <a:ea typeface="ＭＳ Ｐゴシック" pitchFamily="34" charset="-128"/>
                <a:cs typeface="Calibri"/>
              </a:rPr>
              <a:t>forward</a:t>
            </a:r>
            <a:r>
              <a:rPr lang="en-US" sz="2400" dirty="0">
                <a:latin typeface="Calibri"/>
                <a:ea typeface="ＭＳ Ｐゴシック" pitchFamily="34" charset="-128"/>
                <a:cs typeface="Calibri"/>
              </a:rPr>
              <a:t> through the HMM network</a:t>
            </a:r>
          </a:p>
          <a:p>
            <a:endParaRPr lang="en-US" dirty="0">
              <a:latin typeface="Calibri"/>
              <a:ea typeface="ＭＳ Ｐゴシック" pitchFamily="34" charset="-128"/>
              <a:cs typeface="Calibri"/>
            </a:endParaRPr>
          </a:p>
        </p:txBody>
      </p:sp>
      <p:sp>
        <p:nvSpPr>
          <p:cNvPr id="10" name="Oval 62"/>
          <p:cNvSpPr>
            <a:spLocks noChangeArrowheads="1"/>
          </p:cNvSpPr>
          <p:nvPr/>
        </p:nvSpPr>
        <p:spPr bwMode="auto">
          <a:xfrm>
            <a:off x="6088913" y="307399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1" name="AutoShape 63"/>
          <p:cNvCxnSpPr>
            <a:cxnSpLocks noChangeShapeType="1"/>
            <a:stCxn id="10" idx="4"/>
            <a:endCxn id="20" idx="0"/>
          </p:cNvCxnSpPr>
          <p:nvPr/>
        </p:nvCxnSpPr>
        <p:spPr bwMode="auto">
          <a:xfrm>
            <a:off x="6442445" y="377816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4876801" y="444559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cxnSp>
        <p:nvCxnSpPr>
          <p:cNvPr id="13" name="AutoShape 65"/>
          <p:cNvCxnSpPr>
            <a:cxnSpLocks noChangeShapeType="1"/>
            <a:stCxn id="14" idx="6"/>
            <a:endCxn id="10" idx="2"/>
          </p:cNvCxnSpPr>
          <p:nvPr/>
        </p:nvCxnSpPr>
        <p:spPr bwMode="auto">
          <a:xfrm>
            <a:off x="5602806" y="341689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4876801" y="307399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2</a:t>
            </a:r>
          </a:p>
        </p:txBody>
      </p:sp>
      <p:cxnSp>
        <p:nvCxnSpPr>
          <p:cNvPr id="15" name="AutoShape 67"/>
          <p:cNvCxnSpPr>
            <a:cxnSpLocks noChangeShapeType="1"/>
            <a:stCxn id="14" idx="4"/>
            <a:endCxn id="12" idx="0"/>
          </p:cNvCxnSpPr>
          <p:nvPr/>
        </p:nvCxnSpPr>
        <p:spPr bwMode="auto">
          <a:xfrm>
            <a:off x="5230334" y="377816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p:cNvCxnSpPr>
          <p:nvPr/>
        </p:nvCxnSpPr>
        <p:spPr bwMode="auto">
          <a:xfrm>
            <a:off x="4267200" y="343526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566216" y="309236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sp>
        <p:nvSpPr>
          <p:cNvPr id="20" name="Oval 73"/>
          <p:cNvSpPr>
            <a:spLocks noChangeArrowheads="1"/>
          </p:cNvSpPr>
          <p:nvPr/>
        </p:nvSpPr>
        <p:spPr bwMode="auto">
          <a:xfrm>
            <a:off x="6088913" y="444559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566216" y="446396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24" name="AutoShape 78"/>
          <p:cNvCxnSpPr>
            <a:cxnSpLocks noChangeShapeType="1"/>
            <a:stCxn id="19" idx="4"/>
            <a:endCxn id="22" idx="0"/>
          </p:cNvCxnSpPr>
          <p:nvPr/>
        </p:nvCxnSpPr>
        <p:spPr bwMode="auto">
          <a:xfrm>
            <a:off x="3919748" y="379653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nvGrpSpPr>
          <p:cNvPr id="62" name="Group 61"/>
          <p:cNvGrpSpPr/>
          <p:nvPr/>
        </p:nvGrpSpPr>
        <p:grpSpPr>
          <a:xfrm>
            <a:off x="4870777" y="3073990"/>
            <a:ext cx="707065" cy="685800"/>
            <a:chOff x="7209582" y="3073990"/>
            <a:chExt cx="707065" cy="685800"/>
          </a:xfrm>
          <a:effectLst/>
        </p:grpSpPr>
        <p:cxnSp>
          <p:nvCxnSpPr>
            <p:cNvPr id="61" name="Straight Connector 60"/>
            <p:cNvCxnSpPr/>
            <p:nvPr/>
          </p:nvCxnSpPr>
          <p:spPr>
            <a:xfrm flipV="1">
              <a:off x="7209582" y="307399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7313129" y="317442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7563115" y="341689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4671591" y="2959690"/>
            <a:ext cx="2286000" cy="914400"/>
            <a:chOff x="10515600" y="4267200"/>
            <a:chExt cx="1219200" cy="2438400"/>
          </a:xfrm>
          <a:effectLst/>
        </p:grpSpPr>
        <p:cxnSp>
          <p:nvCxnSpPr>
            <p:cNvPr id="84" name="Straight Connector 83"/>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5878407" y="3048000"/>
            <a:ext cx="990600" cy="2209800"/>
            <a:chOff x="10515600" y="4267200"/>
            <a:chExt cx="1219200" cy="2438400"/>
          </a:xfrm>
          <a:effectLst/>
        </p:grpSpPr>
        <p:cxnSp>
          <p:nvCxnSpPr>
            <p:cNvPr id="74" name="Straight Connector 73"/>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3352801" y="2819400"/>
            <a:ext cx="2438399" cy="2590800"/>
            <a:chOff x="8028562" y="1905000"/>
            <a:chExt cx="2334638" cy="2590800"/>
          </a:xfrm>
          <a:effectLst/>
        </p:grpSpPr>
        <p:cxnSp>
          <p:nvCxnSpPr>
            <p:cNvPr id="49" name="Straight Connector 48"/>
            <p:cNvCxnSpPr/>
            <p:nvPr/>
          </p:nvCxnSpPr>
          <p:spPr>
            <a:xfrm>
              <a:off x="8028562" y="3276600"/>
              <a:ext cx="1115438"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028562" y="4495800"/>
              <a:ext cx="2334638"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8028562" y="327660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9144000" y="1905000"/>
              <a:ext cx="0" cy="13716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9144000" y="19050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10363200" y="1905000"/>
              <a:ext cx="0" cy="25908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30199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Likelihood Weighting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B170A-82F3-4FA0-B711-5091276B2352}"/>
                  </a:ext>
                </a:extLst>
              </p:cNvPr>
              <p:cNvSpPr>
                <a:spLocks noGrp="1"/>
              </p:cNvSpPr>
              <p:nvPr>
                <p:ph idx="1"/>
              </p:nvPr>
            </p:nvSpPr>
            <p:spPr>
              <a:xfrm>
                <a:off x="552099" y="1113179"/>
                <a:ext cx="11253498" cy="2274127"/>
              </a:xfrm>
            </p:spPr>
            <p:txBody>
              <a:bodyPr/>
              <a:lstStyle/>
              <a:p>
                <a:r>
                  <a:rPr lang="en-US" dirty="0"/>
                  <a:t>Consistency of likelihood weighted sampling distribution</a:t>
                </a:r>
              </a:p>
              <a:p>
                <a:r>
                  <a:rPr lang="en-US" dirty="0"/>
                  <a:t>Evidence: </a:t>
                </a:r>
                <a14:m>
                  <m:oMath xmlns:m="http://schemas.openxmlformats.org/officeDocument/2006/math">
                    <m:r>
                      <a:rPr lang="en-US" b="0" i="0"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𝑎</m:t>
                    </m:r>
                  </m:oMath>
                </a14:m>
                <a:r>
                  <a:rPr lang="en-US" dirty="0"/>
                  <a:t>, </a:t>
                </a:r>
                <a14:m>
                  <m:oMath xmlns:m="http://schemas.openxmlformats.org/officeDocument/2006/math">
                    <m:r>
                      <a:rPr lang="en-US" i="1" dirty="0" smtClean="0">
                        <a:solidFill>
                          <a:srgbClr val="00B050"/>
                        </a:solidFill>
                        <a:latin typeface="Cambria Math" panose="02040503050406030204" pitchFamily="18" charset="0"/>
                      </a:rPr>
                      <m:t>+</m:t>
                    </m:r>
                    <m:r>
                      <a:rPr lang="en-US" i="1" dirty="0" smtClean="0">
                        <a:solidFill>
                          <a:srgbClr val="00B050"/>
                        </a:solidFill>
                        <a:latin typeface="Cambria Math" panose="02040503050406030204" pitchFamily="18" charset="0"/>
                      </a:rPr>
                      <m:t>𝑏</m:t>
                    </m:r>
                  </m:oMath>
                </a14:m>
                <a:r>
                  <a:rPr lang="en-US" dirty="0"/>
                  <a:t>, </a:t>
                </a:r>
                <a14:m>
                  <m:oMath xmlns:m="http://schemas.openxmlformats.org/officeDocument/2006/math">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𝑐</m:t>
                    </m:r>
                  </m:oMath>
                </a14:m>
                <a:r>
                  <a:rPr lang="en-US" dirty="0"/>
                  <a:t>, </a:t>
                </a:r>
                <a14:m>
                  <m:oMath xmlns:m="http://schemas.openxmlformats.org/officeDocument/2006/math">
                    <m:r>
                      <a:rPr lang="en-US" b="0" i="0" dirty="0" smtClean="0">
                        <a:solidFill>
                          <a:schemeClr val="tx2"/>
                        </a:solidFill>
                        <a:latin typeface="Cambria Math" panose="02040503050406030204" pitchFamily="18" charset="0"/>
                      </a:rPr>
                      <m:t>−</m:t>
                    </m:r>
                    <m:r>
                      <a:rPr lang="en-US" i="1" dirty="0" smtClean="0">
                        <a:solidFill>
                          <a:schemeClr val="tx2"/>
                        </a:solidFill>
                        <a:latin typeface="Cambria Math" panose="02040503050406030204" pitchFamily="18" charset="0"/>
                      </a:rPr>
                      <m:t>𝑑</m:t>
                    </m:r>
                  </m:oMath>
                </a14:m>
                <a:r>
                  <a:rPr lang="en-US" dirty="0"/>
                  <a:t>, </a:t>
                </a:r>
                <a14:m>
                  <m:oMath xmlns:m="http://schemas.openxmlformats.org/officeDocument/2006/math">
                    <m:r>
                      <a:rPr lang="en-US" i="1" dirty="0" smtClean="0">
                        <a:solidFill>
                          <a:srgbClr val="E88510"/>
                        </a:solidFill>
                        <a:latin typeface="Cambria Math" panose="02040503050406030204" pitchFamily="18" charset="0"/>
                      </a:rPr>
                      <m:t>+</m:t>
                    </m:r>
                    <m:r>
                      <a:rPr lang="en-US" i="1" dirty="0" smtClean="0">
                        <a:solidFill>
                          <a:srgbClr val="E88510"/>
                        </a:solidFill>
                        <a:latin typeface="Cambria Math" panose="02040503050406030204" pitchFamily="18" charset="0"/>
                      </a:rPr>
                      <m:t>𝑒</m:t>
                    </m:r>
                  </m:oMath>
                </a14:m>
                <a:endParaRPr lang="en-US" dirty="0">
                  <a:solidFill>
                    <a:srgbClr val="E88510"/>
                  </a:solidFill>
                </a:endParaRPr>
              </a:p>
              <a:p>
                <a:pPr>
                  <a:lnSpc>
                    <a:spcPct val="80000"/>
                  </a:lnSpc>
                </a:pPr>
                <a:r>
                  <a:rPr lang="en-US" dirty="0">
                    <a:cs typeface="Calibri"/>
                    <a:sym typeface="Wingdings"/>
                  </a:rPr>
                  <a:t>Joint from Bayes nets</a:t>
                </a:r>
              </a:p>
              <a:p>
                <a:pPr lvl="5">
                  <a:lnSpc>
                    <a:spcPct val="80000"/>
                  </a:lnSpc>
                </a:pPr>
                <a:endParaRPr lang="en-US" sz="1600" dirty="0">
                  <a:cs typeface="Calibri"/>
                  <a:sym typeface="Wingdings"/>
                </a:endParaRPr>
              </a:p>
              <a:p>
                <a:pPr>
                  <a:lnSpc>
                    <a:spcPct val="80000"/>
                  </a:lnSpc>
                </a:pPr>
                <a14:m>
                  <m:oMathPara xmlns:m="http://schemas.openxmlformats.org/officeDocument/2006/math">
                    <m:oMathParaPr>
                      <m:jc m:val="left"/>
                    </m:oMathParaPr>
                    <m:oMath xmlns:m="http://schemas.openxmlformats.org/officeDocument/2006/math">
                      <m:r>
                        <a:rPr lang="en-US" i="1">
                          <a:solidFill>
                            <a:srgbClr val="CC00CC"/>
                          </a:solidFill>
                          <a:latin typeface="Cambria Math" charset="0"/>
                          <a:cs typeface="Calibri"/>
                          <a:sym typeface="Wingdings"/>
                        </a:rPr>
                        <m:t>    </m:t>
                      </m:r>
                      <m:r>
                        <a:rPr lang="en-US" i="1">
                          <a:solidFill>
                            <a:schemeClr val="accent2"/>
                          </a:solidFill>
                          <a:latin typeface="Cambria Math" charset="0"/>
                          <a:cs typeface="Calibri"/>
                          <a:sym typeface="Wingdings"/>
                        </a:rPr>
                        <m:t>𝑃</m:t>
                      </m:r>
                      <m:d>
                        <m:dPr>
                          <m:ctrlPr>
                            <a:rPr lang="en-US" i="1">
                              <a:solidFill>
                                <a:schemeClr val="accent2"/>
                              </a:solidFill>
                              <a:latin typeface="Cambria Math" panose="02040503050406030204" pitchFamily="18" charset="0"/>
                              <a:cs typeface="Calibri"/>
                              <a:sym typeface="Wingdings"/>
                            </a:rPr>
                          </m:ctrlPr>
                        </m:dPr>
                        <m:e>
                          <m:r>
                            <a:rPr lang="en-US" i="1">
                              <a:solidFill>
                                <a:schemeClr val="accent2"/>
                              </a:solidFill>
                              <a:latin typeface="Cambria Math" charset="0"/>
                              <a:cs typeface="Calibri"/>
                              <a:sym typeface="Wingdings"/>
                            </a:rPr>
                            <m:t>𝐴</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𝐵</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𝐶</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𝐷</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𝐸</m:t>
                          </m:r>
                        </m:e>
                      </m:d>
                      <m:r>
                        <a:rPr lang="en-US" i="1">
                          <a:solidFill>
                            <a:schemeClr val="accent2"/>
                          </a:solidFill>
                          <a:latin typeface="Cambria Math" charset="0"/>
                          <a:cs typeface="Calibri"/>
                          <a:sym typeface="Wingdings"/>
                        </a:rPr>
                        <m:t>=</m:t>
                      </m:r>
                      <m:r>
                        <a:rPr lang="en-US" i="1">
                          <a:solidFill>
                            <a:srgbClr val="FF0000"/>
                          </a:solidFill>
                          <a:latin typeface="Cambria Math" charset="0"/>
                          <a:cs typeface="Calibri"/>
                          <a:sym typeface="Wingdings"/>
                        </a:rPr>
                        <m:t>𝑃</m:t>
                      </m:r>
                      <m:d>
                        <m:dPr>
                          <m:ctrlPr>
                            <a:rPr lang="en-US" i="1">
                              <a:solidFill>
                                <a:srgbClr val="FF0000"/>
                              </a:solidFill>
                              <a:latin typeface="Cambria Math" panose="02040503050406030204" pitchFamily="18" charset="0"/>
                              <a:cs typeface="Calibri"/>
                              <a:sym typeface="Wingdings"/>
                            </a:rPr>
                          </m:ctrlPr>
                        </m:dPr>
                        <m:e>
                          <m:r>
                            <a:rPr lang="en-US" b="0" i="1" smtClean="0">
                              <a:solidFill>
                                <a:srgbClr val="FF0000"/>
                              </a:solidFill>
                              <a:latin typeface="Cambria Math" panose="02040503050406030204" pitchFamily="18" charset="0"/>
                              <a:cs typeface="Calibri"/>
                              <a:sym typeface="Wingdings"/>
                            </a:rPr>
                            <m:t>+</m:t>
                          </m:r>
                          <m:r>
                            <a:rPr lang="en-US" b="0" i="1" smtClean="0">
                              <a:solidFill>
                                <a:srgbClr val="FF0000"/>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33CC33"/>
                          </a:solidFill>
                          <a:latin typeface="Cambria Math" charset="0"/>
                          <a:cs typeface="Calibri"/>
                          <a:sym typeface="Wingdings"/>
                        </a:rPr>
                        <m:t>𝑃</m:t>
                      </m:r>
                      <m:d>
                        <m:dPr>
                          <m:ctrlPr>
                            <a:rPr lang="en-US" i="1">
                              <a:solidFill>
                                <a:srgbClr val="33CC33"/>
                              </a:solidFill>
                              <a:latin typeface="Cambria Math" panose="02040503050406030204" pitchFamily="18" charset="0"/>
                              <a:cs typeface="Calibri"/>
                              <a:sym typeface="Wingdings"/>
                            </a:rPr>
                          </m:ctrlPr>
                        </m:dPr>
                        <m:e>
                          <m:r>
                            <a:rPr lang="en-US" b="0" i="1" smtClean="0">
                              <a:solidFill>
                                <a:srgbClr val="33CC33"/>
                              </a:solidFill>
                              <a:latin typeface="Cambria Math" panose="02040503050406030204" pitchFamily="18" charset="0"/>
                              <a:cs typeface="Calibri"/>
                              <a:sym typeface="Wingdings"/>
                            </a:rPr>
                            <m:t>+</m:t>
                          </m:r>
                          <m:r>
                            <a:rPr lang="en-US" b="0" i="1" smtClean="0">
                              <a:solidFill>
                                <a:srgbClr val="33CC33"/>
                              </a:solidFill>
                              <a:latin typeface="Cambria Math" panose="02040503050406030204" pitchFamily="18" charset="0"/>
                              <a:cs typeface="Calibri"/>
                              <a:sym typeface="Wingdings"/>
                            </a:rPr>
                            <m:t>𝑏</m:t>
                          </m:r>
                        </m:e>
                        <m:e>
                          <m:r>
                            <a:rPr lang="en-US" b="0" i="1" smtClean="0">
                              <a:solidFill>
                                <a:srgbClr val="33CC33"/>
                              </a:solidFill>
                              <a:latin typeface="Cambria Math" panose="02040503050406030204" pitchFamily="18" charset="0"/>
                              <a:cs typeface="Calibri"/>
                              <a:sym typeface="Wingdings"/>
                            </a:rPr>
                            <m:t>+</m:t>
                          </m:r>
                          <m:r>
                            <a:rPr lang="en-US" b="0" i="1" smtClean="0">
                              <a:solidFill>
                                <a:srgbClr val="33CC33"/>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0432FF"/>
                          </a:solidFill>
                          <a:latin typeface="Cambria Math" charset="0"/>
                          <a:cs typeface="Calibri"/>
                          <a:sym typeface="Wingdings"/>
                        </a:rPr>
                        <m:t>𝑃</m:t>
                      </m:r>
                      <m:d>
                        <m:dPr>
                          <m:ctrlPr>
                            <a:rPr lang="en-US" i="1">
                              <a:solidFill>
                                <a:srgbClr val="0432FF"/>
                              </a:solidFill>
                              <a:latin typeface="Cambria Math" panose="02040503050406030204" pitchFamily="18" charset="0"/>
                              <a:cs typeface="Calibri"/>
                              <a:sym typeface="Wingdings"/>
                            </a:rPr>
                          </m:ctrlPr>
                        </m:dPr>
                        <m:e>
                          <m:r>
                            <a:rPr lang="en-US" b="0" i="1" smtClean="0">
                              <a:solidFill>
                                <a:srgbClr val="0432FF"/>
                              </a:solidFill>
                              <a:latin typeface="Cambria Math" panose="02040503050406030204" pitchFamily="18" charset="0"/>
                              <a:cs typeface="Calibri"/>
                              <a:sym typeface="Wingdings"/>
                            </a:rPr>
                            <m:t>−</m:t>
                          </m:r>
                          <m:r>
                            <a:rPr lang="en-US" b="0" i="1" smtClean="0">
                              <a:solidFill>
                                <a:srgbClr val="0432FF"/>
                              </a:solidFill>
                              <a:latin typeface="Cambria Math" panose="02040503050406030204" pitchFamily="18" charset="0"/>
                              <a:cs typeface="Calibri"/>
                              <a:sym typeface="Wingdings"/>
                            </a:rPr>
                            <m:t>𝑐</m:t>
                          </m:r>
                        </m:e>
                        <m:e>
                          <m:r>
                            <a:rPr lang="en-US" b="0" i="1" smtClean="0">
                              <a:solidFill>
                                <a:srgbClr val="0432FF"/>
                              </a:solidFill>
                              <a:latin typeface="Cambria Math" panose="02040503050406030204" pitchFamily="18" charset="0"/>
                              <a:cs typeface="Calibri"/>
                              <a:sym typeface="Wingdings"/>
                            </a:rPr>
                            <m:t>+</m:t>
                          </m:r>
                          <m:r>
                            <a:rPr lang="en-US" b="0" i="1" smtClean="0">
                              <a:solidFill>
                                <a:srgbClr val="0432FF"/>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9437FF"/>
                          </a:solidFill>
                          <a:latin typeface="Cambria Math" charset="0"/>
                          <a:cs typeface="Calibri"/>
                          <a:sym typeface="Wingdings"/>
                        </a:rPr>
                        <m:t>𝑃</m:t>
                      </m:r>
                      <m:d>
                        <m:dPr>
                          <m:ctrlPr>
                            <a:rPr lang="en-US" i="1">
                              <a:solidFill>
                                <a:srgbClr val="9437FF"/>
                              </a:solidFill>
                              <a:latin typeface="Cambria Math" panose="02040503050406030204" pitchFamily="18" charset="0"/>
                              <a:cs typeface="Calibri"/>
                              <a:sym typeface="Wingdings"/>
                            </a:rPr>
                          </m:ctrlPr>
                        </m:dPr>
                        <m:e>
                          <m:r>
                            <a:rPr lang="en-US" b="0" i="1" smtClean="0">
                              <a:solidFill>
                                <a:srgbClr val="9437FF"/>
                              </a:solidFill>
                              <a:latin typeface="Cambria Math" panose="02040503050406030204" pitchFamily="18" charset="0"/>
                              <a:cs typeface="Calibri"/>
                              <a:sym typeface="Wingdings"/>
                            </a:rPr>
                            <m:t>−</m:t>
                          </m:r>
                          <m:r>
                            <a:rPr lang="en-US" b="0" i="1" smtClean="0">
                              <a:solidFill>
                                <a:srgbClr val="9437FF"/>
                              </a:solidFill>
                              <a:latin typeface="Cambria Math" panose="02040503050406030204" pitchFamily="18" charset="0"/>
                              <a:cs typeface="Calibri"/>
                              <a:sym typeface="Wingdings"/>
                            </a:rPr>
                            <m:t>𝑑</m:t>
                          </m:r>
                        </m:e>
                        <m:e>
                          <m:r>
                            <a:rPr lang="en-US" b="0" i="1" smtClean="0">
                              <a:solidFill>
                                <a:srgbClr val="9437FF"/>
                              </a:solidFill>
                              <a:latin typeface="Cambria Math" panose="02040503050406030204" pitchFamily="18" charset="0"/>
                              <a:cs typeface="Calibri"/>
                              <a:sym typeface="Wingdings"/>
                            </a:rPr>
                            <m:t>−</m:t>
                          </m:r>
                          <m:r>
                            <a:rPr lang="en-US" b="0" i="1" smtClean="0">
                              <a:solidFill>
                                <a:srgbClr val="9437FF"/>
                              </a:solidFill>
                              <a:latin typeface="Cambria Math" panose="02040503050406030204" pitchFamily="18" charset="0"/>
                              <a:cs typeface="Calibri"/>
                              <a:sym typeface="Wingdings"/>
                            </a:rPr>
                            <m:t>𝑐</m:t>
                          </m:r>
                        </m:e>
                      </m:d>
                      <m:r>
                        <a:rPr lang="en-US" i="1">
                          <a:solidFill>
                            <a:schemeClr val="accent2"/>
                          </a:solidFill>
                          <a:latin typeface="Cambria Math" charset="0"/>
                          <a:cs typeface="Calibri"/>
                          <a:sym typeface="Wingdings"/>
                        </a:rPr>
                        <m:t> </m:t>
                      </m:r>
                      <m:r>
                        <a:rPr lang="en-US" i="1">
                          <a:solidFill>
                            <a:srgbClr val="E88510"/>
                          </a:solidFill>
                          <a:latin typeface="Cambria Math" charset="0"/>
                          <a:cs typeface="Calibri"/>
                          <a:sym typeface="Wingdings"/>
                        </a:rPr>
                        <m:t>𝑃</m:t>
                      </m:r>
                      <m:r>
                        <a:rPr lang="en-US" i="1">
                          <a:solidFill>
                            <a:srgbClr val="E88510"/>
                          </a:solidFill>
                          <a:latin typeface="Cambria Math" charset="0"/>
                          <a:cs typeface="Calibri"/>
                          <a:sym typeface="Wingdings"/>
                        </a:rPr>
                        <m:t>(+</m:t>
                      </m:r>
                      <m:r>
                        <a:rPr lang="en-US" b="0" i="1" smtClean="0">
                          <a:solidFill>
                            <a:srgbClr val="E88510"/>
                          </a:solidFill>
                          <a:latin typeface="Cambria Math" panose="02040503050406030204" pitchFamily="18" charset="0"/>
                          <a:cs typeface="Calibri"/>
                          <a:sym typeface="Wingdings"/>
                        </a:rPr>
                        <m:t>𝑒</m:t>
                      </m:r>
                      <m:r>
                        <a:rPr lang="en-US" i="1">
                          <a:solidFill>
                            <a:srgbClr val="E88510"/>
                          </a:solidFill>
                          <a:latin typeface="Cambria Math" charset="0"/>
                          <a:cs typeface="Calibri"/>
                          <a:sym typeface="Wingdings"/>
                        </a:rPr>
                        <m:t>|</m:t>
                      </m:r>
                      <m:r>
                        <a:rPr lang="en-US" b="0" i="1" smtClean="0">
                          <a:solidFill>
                            <a:srgbClr val="E88510"/>
                          </a:solidFill>
                          <a:latin typeface="Cambria Math" panose="02040503050406030204" pitchFamily="18" charset="0"/>
                          <a:cs typeface="Calibri"/>
                          <a:sym typeface="Wingdings"/>
                        </a:rPr>
                        <m:t>−</m:t>
                      </m:r>
                      <m:r>
                        <a:rPr lang="en-US" b="0" i="1" smtClean="0">
                          <a:solidFill>
                            <a:srgbClr val="E88510"/>
                          </a:solidFill>
                          <a:latin typeface="Cambria Math" panose="02040503050406030204" pitchFamily="18" charset="0"/>
                          <a:cs typeface="Calibri"/>
                          <a:sym typeface="Wingdings"/>
                        </a:rPr>
                        <m:t>𝑐</m:t>
                      </m:r>
                      <m:r>
                        <a:rPr lang="en-US" i="1">
                          <a:solidFill>
                            <a:srgbClr val="E88510"/>
                          </a:solidFill>
                          <a:latin typeface="Cambria Math" charset="0"/>
                          <a:cs typeface="Calibri"/>
                          <a:sym typeface="Wingdings"/>
                        </a:rPr>
                        <m:t>)</m:t>
                      </m:r>
                    </m:oMath>
                  </m:oMathPara>
                </a14:m>
                <a:endParaRPr lang="en-US" dirty="0">
                  <a:solidFill>
                    <a:schemeClr val="accent2"/>
                  </a:solidFill>
                  <a:cs typeface="Calibri"/>
                  <a:sym typeface="Wingdings"/>
                </a:endParaRPr>
              </a:p>
              <a:p>
                <a:endParaRPr lang="en-US" dirty="0"/>
              </a:p>
            </p:txBody>
          </p:sp>
        </mc:Choice>
        <mc:Fallback xmlns="">
          <p:sp>
            <p:nvSpPr>
              <p:cNvPr id="3" name="Content Placeholder 2">
                <a:extLst>
                  <a:ext uri="{FF2B5EF4-FFF2-40B4-BE49-F238E27FC236}">
                    <a16:creationId xmlns:a16="http://schemas.microsoft.com/office/drawing/2014/main" id="{FEFB170A-82F3-4FA0-B711-5091276B2352}"/>
                  </a:ext>
                </a:extLst>
              </p:cNvPr>
              <p:cNvSpPr>
                <a:spLocks noGrp="1" noRot="1" noChangeAspect="1" noMove="1" noResize="1" noEditPoints="1" noAdjustHandles="1" noChangeArrowheads="1" noChangeShapeType="1" noTextEdit="1"/>
              </p:cNvSpPr>
              <p:nvPr>
                <p:ph idx="1"/>
              </p:nvPr>
            </p:nvSpPr>
            <p:spPr>
              <a:xfrm>
                <a:off x="552099" y="1113179"/>
                <a:ext cx="11253498" cy="2274127"/>
              </a:xfrm>
              <a:blipFill>
                <a:blip r:embed="rId2"/>
                <a:stretch>
                  <a:fillRect l="-1138" t="-455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8342589F-4915-4ACF-86F2-4F0D39FE48FA}"/>
              </a:ext>
            </a:extLst>
          </p:cNvPr>
          <p:cNvGrpSpPr/>
          <p:nvPr/>
        </p:nvGrpSpPr>
        <p:grpSpPr>
          <a:xfrm>
            <a:off x="9651520" y="367131"/>
            <a:ext cx="2074815" cy="2294326"/>
            <a:chOff x="5410200" y="3500735"/>
            <a:chExt cx="2074815" cy="2294326"/>
          </a:xfrm>
        </p:grpSpPr>
        <p:cxnSp>
          <p:nvCxnSpPr>
            <p:cNvPr id="27" name="AutoShape 6">
              <a:extLst>
                <a:ext uri="{FF2B5EF4-FFF2-40B4-BE49-F238E27FC236}">
                  <a16:creationId xmlns:a16="http://schemas.microsoft.com/office/drawing/2014/main" id="{D9859DD7-7DEE-43F5-AFB4-72CCDE4853D2}"/>
                </a:ext>
              </a:extLst>
            </p:cNvPr>
            <p:cNvCxnSpPr>
              <a:cxnSpLocks noChangeShapeType="1"/>
              <a:stCxn id="29" idx="5"/>
              <a:endCxn id="31" idx="0"/>
            </p:cNvCxnSpPr>
            <p:nvPr/>
          </p:nvCxnSpPr>
          <p:spPr bwMode="auto">
            <a:xfrm>
              <a:off x="6395006" y="3892379"/>
              <a:ext cx="353662" cy="45199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 name="AutoShape 6">
              <a:extLst>
                <a:ext uri="{FF2B5EF4-FFF2-40B4-BE49-F238E27FC236}">
                  <a16:creationId xmlns:a16="http://schemas.microsoft.com/office/drawing/2014/main" id="{4F61568A-14E7-4590-840D-06964C72A516}"/>
                </a:ext>
              </a:extLst>
            </p:cNvPr>
            <p:cNvCxnSpPr>
              <a:cxnSpLocks noChangeShapeType="1"/>
              <a:stCxn id="31" idx="5"/>
              <a:endCxn id="33" idx="0"/>
            </p:cNvCxnSpPr>
            <p:nvPr/>
          </p:nvCxnSpPr>
          <p:spPr bwMode="auto">
            <a:xfrm>
              <a:off x="6916179" y="4731556"/>
              <a:ext cx="324049"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9" name="AutoShape 6">
              <a:extLst>
                <a:ext uri="{FF2B5EF4-FFF2-40B4-BE49-F238E27FC236}">
                  <a16:creationId xmlns:a16="http://schemas.microsoft.com/office/drawing/2014/main" id="{F0D9647E-97A2-40EA-AFF0-CAB039C8BD25}"/>
                </a:ext>
              </a:extLst>
            </p:cNvPr>
            <p:cNvCxnSpPr>
              <a:cxnSpLocks noChangeShapeType="1"/>
              <a:stCxn id="31" idx="3"/>
              <a:endCxn id="32" idx="0"/>
            </p:cNvCxnSpPr>
            <p:nvPr/>
          </p:nvCxnSpPr>
          <p:spPr bwMode="auto">
            <a:xfrm flipH="1">
              <a:off x="6227494" y="4731556"/>
              <a:ext cx="353662"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 name="AutoShape 6">
              <a:extLst>
                <a:ext uri="{FF2B5EF4-FFF2-40B4-BE49-F238E27FC236}">
                  <a16:creationId xmlns:a16="http://schemas.microsoft.com/office/drawing/2014/main" id="{713924F0-C70E-4DC6-83F2-5BDB92F4782F}"/>
                </a:ext>
              </a:extLst>
            </p:cNvPr>
            <p:cNvCxnSpPr>
              <a:cxnSpLocks noChangeShapeType="1"/>
              <a:stCxn id="29" idx="3"/>
              <a:endCxn id="30" idx="0"/>
            </p:cNvCxnSpPr>
            <p:nvPr/>
          </p:nvCxnSpPr>
          <p:spPr bwMode="auto">
            <a:xfrm flipH="1">
              <a:off x="5647097" y="3892379"/>
              <a:ext cx="412886" cy="46239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31" name="Group 30">
              <a:extLst>
                <a:ext uri="{FF2B5EF4-FFF2-40B4-BE49-F238E27FC236}">
                  <a16:creationId xmlns:a16="http://schemas.microsoft.com/office/drawing/2014/main" id="{8326450B-CEC9-4AA9-AD85-A5EB28BA8715}"/>
                </a:ext>
              </a:extLst>
            </p:cNvPr>
            <p:cNvGrpSpPr/>
            <p:nvPr/>
          </p:nvGrpSpPr>
          <p:grpSpPr>
            <a:xfrm>
              <a:off x="5990597" y="3500735"/>
              <a:ext cx="486403" cy="461665"/>
              <a:chOff x="5990597" y="3500735"/>
              <a:chExt cx="486403" cy="461665"/>
            </a:xfrm>
          </p:grpSpPr>
          <p:sp>
            <p:nvSpPr>
              <p:cNvPr id="44" name="Oval 3">
                <a:extLst>
                  <a:ext uri="{FF2B5EF4-FFF2-40B4-BE49-F238E27FC236}">
                    <a16:creationId xmlns:a16="http://schemas.microsoft.com/office/drawing/2014/main" id="{43879EA5-B835-4C35-9FFA-D882A09DC3CD}"/>
                  </a:ext>
                </a:extLst>
              </p:cNvPr>
              <p:cNvSpPr>
                <a:spLocks noChangeArrowheads="1"/>
              </p:cNvSpPr>
              <p:nvPr/>
            </p:nvSpPr>
            <p:spPr bwMode="auto">
              <a:xfrm>
                <a:off x="5990597" y="3505200"/>
                <a:ext cx="473794" cy="453609"/>
              </a:xfrm>
              <a:prstGeom prst="ellipse">
                <a:avLst/>
              </a:prstGeom>
              <a:solidFill>
                <a:srgbClr val="FFCCCC"/>
              </a:solidFill>
              <a:ln w="34925">
                <a:solidFill>
                  <a:srgbClr val="FF000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F7701B5-3808-431F-85B7-BD75996EE757}"/>
                      </a:ext>
                    </a:extLst>
                  </p:cNvPr>
                  <p:cNvSpPr/>
                  <p:nvPr/>
                </p:nvSpPr>
                <p:spPr>
                  <a:xfrm>
                    <a:off x="6008795" y="3500735"/>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charset="0"/>
                              <a:cs typeface="Calibri"/>
                              <a:sym typeface="Wingdings"/>
                            </a:rPr>
                            <m:t>𝐴</m:t>
                          </m:r>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6008795" y="3500735"/>
                    <a:ext cx="468205" cy="461665"/>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E091F4D8-D5D4-4556-AE6F-DC1A3C2BE218}"/>
                </a:ext>
              </a:extLst>
            </p:cNvPr>
            <p:cNvGrpSpPr/>
            <p:nvPr/>
          </p:nvGrpSpPr>
          <p:grpSpPr>
            <a:xfrm>
              <a:off x="5410200" y="4340347"/>
              <a:ext cx="493941" cy="468035"/>
              <a:chOff x="5410200" y="4340347"/>
              <a:chExt cx="493941" cy="468035"/>
            </a:xfrm>
          </p:grpSpPr>
          <p:sp>
            <p:nvSpPr>
              <p:cNvPr id="42" name="Oval 3">
                <a:extLst>
                  <a:ext uri="{FF2B5EF4-FFF2-40B4-BE49-F238E27FC236}">
                    <a16:creationId xmlns:a16="http://schemas.microsoft.com/office/drawing/2014/main" id="{4EF8D45E-6ECC-423E-93C9-583710E4F8E8}"/>
                  </a:ext>
                </a:extLst>
              </p:cNvPr>
              <p:cNvSpPr>
                <a:spLocks noChangeArrowheads="1"/>
              </p:cNvSpPr>
              <p:nvPr/>
            </p:nvSpPr>
            <p:spPr bwMode="auto">
              <a:xfrm>
                <a:off x="5410200" y="4354773"/>
                <a:ext cx="473794" cy="453609"/>
              </a:xfrm>
              <a:prstGeom prst="ellipse">
                <a:avLst/>
              </a:prstGeom>
              <a:solidFill>
                <a:srgbClr val="D1FFE6"/>
              </a:solidFill>
              <a:ln w="34925">
                <a:solidFill>
                  <a:srgbClr val="33CC33"/>
                </a:solidFill>
                <a:round/>
                <a:headEnd/>
                <a:tailEnd/>
              </a:ln>
            </p:spPr>
            <p:txBody>
              <a:bodyPr wrap="none" anchor="ctr"/>
              <a:lstStyle/>
              <a:p>
                <a:pPr algn="ctr"/>
                <a:endParaRPr lang="en-US" sz="2800" baseline="-25000" dirty="0">
                  <a:solidFill>
                    <a:srgbClr val="33CC33"/>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0DD5ED9-298D-4CEE-9D6C-5065154A1418}"/>
                      </a:ext>
                    </a:extLst>
                  </p:cNvPr>
                  <p:cNvSpPr/>
                  <p:nvPr/>
                </p:nvSpPr>
                <p:spPr>
                  <a:xfrm>
                    <a:off x="5424266"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CC33"/>
                              </a:solidFill>
                              <a:latin typeface="Cambria Math" charset="0"/>
                              <a:cs typeface="Calibri"/>
                              <a:sym typeface="Wingdings"/>
                            </a:rPr>
                            <m:t>𝐵</m:t>
                          </m:r>
                        </m:oMath>
                      </m:oMathPara>
                    </a14:m>
                    <a:endParaRPr lang="en-US" sz="2400" dirty="0">
                      <a:solidFill>
                        <a:srgbClr val="33CC33"/>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424266"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DC420A42-DB15-4620-8807-E30C3BD9BF66}"/>
                </a:ext>
              </a:extLst>
            </p:cNvPr>
            <p:cNvGrpSpPr/>
            <p:nvPr/>
          </p:nvGrpSpPr>
          <p:grpSpPr>
            <a:xfrm>
              <a:off x="6511771" y="4340347"/>
              <a:ext cx="473794" cy="461665"/>
              <a:chOff x="6511771" y="4340347"/>
              <a:chExt cx="473794" cy="461665"/>
            </a:xfrm>
          </p:grpSpPr>
          <p:sp>
            <p:nvSpPr>
              <p:cNvPr id="40" name="Oval 3">
                <a:extLst>
                  <a:ext uri="{FF2B5EF4-FFF2-40B4-BE49-F238E27FC236}">
                    <a16:creationId xmlns:a16="http://schemas.microsoft.com/office/drawing/2014/main" id="{83D4A474-C6E5-4332-88F9-AEB35A32A99E}"/>
                  </a:ext>
                </a:extLst>
              </p:cNvPr>
              <p:cNvSpPr>
                <a:spLocks noChangeArrowheads="1"/>
              </p:cNvSpPr>
              <p:nvPr/>
            </p:nvSpPr>
            <p:spPr bwMode="auto">
              <a:xfrm>
                <a:off x="6511771" y="4344376"/>
                <a:ext cx="473794" cy="453609"/>
              </a:xfrm>
              <a:prstGeom prst="ellipse">
                <a:avLst/>
              </a:prstGeom>
              <a:solidFill>
                <a:schemeClr val="accent1">
                  <a:lumMod val="20000"/>
                  <a:lumOff val="80000"/>
                </a:schemeClr>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241097D-F31F-4BD9-BD99-4C42635A4D18}"/>
                      </a:ext>
                    </a:extLst>
                  </p:cNvPr>
                  <p:cNvSpPr/>
                  <p:nvPr/>
                </p:nvSpPr>
                <p:spPr>
                  <a:xfrm>
                    <a:off x="6515880" y="4340347"/>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515880" y="4340347"/>
                    <a:ext cx="468205" cy="461665"/>
                  </a:xfrm>
                  <a:prstGeom prst="rect">
                    <a:avLst/>
                  </a:prstGeom>
                  <a:blipFill rotWithShape="0">
                    <a:blip r:embed="rId5"/>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B6AF34C5-3BBF-4164-8C0D-80BF6934A562}"/>
                </a:ext>
              </a:extLst>
            </p:cNvPr>
            <p:cNvGrpSpPr/>
            <p:nvPr/>
          </p:nvGrpSpPr>
          <p:grpSpPr>
            <a:xfrm>
              <a:off x="5990597" y="5326482"/>
              <a:ext cx="497455" cy="464718"/>
              <a:chOff x="5990597" y="5326482"/>
              <a:chExt cx="497455" cy="464718"/>
            </a:xfrm>
          </p:grpSpPr>
          <p:sp>
            <p:nvSpPr>
              <p:cNvPr id="38" name="Oval 3">
                <a:extLst>
                  <a:ext uri="{FF2B5EF4-FFF2-40B4-BE49-F238E27FC236}">
                    <a16:creationId xmlns:a16="http://schemas.microsoft.com/office/drawing/2014/main" id="{54CDF0BE-0EC1-411A-91DD-F111C086CB71}"/>
                  </a:ext>
                </a:extLst>
              </p:cNvPr>
              <p:cNvSpPr>
                <a:spLocks noChangeArrowheads="1"/>
              </p:cNvSpPr>
              <p:nvPr/>
            </p:nvSpPr>
            <p:spPr bwMode="auto">
              <a:xfrm>
                <a:off x="5990597" y="5337591"/>
                <a:ext cx="473794" cy="453609"/>
              </a:xfrm>
              <a:prstGeom prst="ellipse">
                <a:avLst/>
              </a:prstGeom>
              <a:solidFill>
                <a:schemeClr val="tx2">
                  <a:lumMod val="20000"/>
                  <a:lumOff val="80000"/>
                </a:schemeClr>
              </a:solidFill>
              <a:ln w="34925">
                <a:solidFill>
                  <a:srgbClr val="9437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191DCBF-BA9C-4BBB-8656-2920539E67F8}"/>
                      </a:ext>
                    </a:extLst>
                  </p:cNvPr>
                  <p:cNvSpPr/>
                  <p:nvPr/>
                </p:nvSpPr>
                <p:spPr>
                  <a:xfrm>
                    <a:off x="5996186" y="5326482"/>
                    <a:ext cx="4918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charset="0"/>
                              <a:cs typeface="Calibri"/>
                              <a:sym typeface="Wingdings"/>
                            </a:rPr>
                            <m:t>𝐷</m:t>
                          </m:r>
                        </m:oMath>
                      </m:oMathPara>
                    </a14:m>
                    <a:endParaRPr lang="en-US" sz="2400" dirty="0">
                      <a:solidFill>
                        <a:srgbClr val="7030A0"/>
                      </a:solidFill>
                    </a:endParaRPr>
                  </a:p>
                </p:txBody>
              </p:sp>
            </mc:Choice>
            <mc:Fallback xmlns="">
              <p:sp>
                <p:nvSpPr>
                  <p:cNvPr id="39" name="Rectangle 38">
                    <a:extLst>
                      <a:ext uri="{FF2B5EF4-FFF2-40B4-BE49-F238E27FC236}">
                        <a16:creationId xmlns:a16="http://schemas.microsoft.com/office/drawing/2014/main" id="{7191DCBF-BA9C-4BBB-8656-2920539E67F8}"/>
                      </a:ext>
                    </a:extLst>
                  </p:cNvPr>
                  <p:cNvSpPr>
                    <a:spLocks noRot="1" noChangeAspect="1" noMove="1" noResize="1" noEditPoints="1" noAdjustHandles="1" noChangeArrowheads="1" noChangeShapeType="1" noTextEdit="1"/>
                  </p:cNvSpPr>
                  <p:nvPr/>
                </p:nvSpPr>
                <p:spPr>
                  <a:xfrm>
                    <a:off x="5996186" y="5326482"/>
                    <a:ext cx="491866" cy="461665"/>
                  </a:xfrm>
                  <a:prstGeom prst="rect">
                    <a:avLst/>
                  </a:prstGeom>
                  <a:blipFill>
                    <a:blip r:embed="rId6"/>
                    <a:stretch>
                      <a:fillRect/>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32D8107C-B501-4AAA-B3C8-6608790872A4}"/>
                </a:ext>
              </a:extLst>
            </p:cNvPr>
            <p:cNvGrpSpPr/>
            <p:nvPr/>
          </p:nvGrpSpPr>
          <p:grpSpPr>
            <a:xfrm>
              <a:off x="7003331" y="5333396"/>
              <a:ext cx="481684" cy="461665"/>
              <a:chOff x="7003331" y="5333396"/>
              <a:chExt cx="481684" cy="461665"/>
            </a:xfrm>
          </p:grpSpPr>
          <p:sp>
            <p:nvSpPr>
              <p:cNvPr id="36" name="Oval 3">
                <a:extLst>
                  <a:ext uri="{FF2B5EF4-FFF2-40B4-BE49-F238E27FC236}">
                    <a16:creationId xmlns:a16="http://schemas.microsoft.com/office/drawing/2014/main" id="{78A0615D-1AC4-4C70-A157-08B9062BD656}"/>
                  </a:ext>
                </a:extLst>
              </p:cNvPr>
              <p:cNvSpPr>
                <a:spLocks noChangeArrowheads="1"/>
              </p:cNvSpPr>
              <p:nvPr/>
            </p:nvSpPr>
            <p:spPr bwMode="auto">
              <a:xfrm>
                <a:off x="7003331" y="5337591"/>
                <a:ext cx="473794" cy="453609"/>
              </a:xfrm>
              <a:prstGeom prst="ellipse">
                <a:avLst/>
              </a:prstGeom>
              <a:solidFill>
                <a:schemeClr val="accent4">
                  <a:lumMod val="20000"/>
                  <a:lumOff val="80000"/>
                </a:schemeClr>
              </a:solidFill>
              <a:ln w="34925">
                <a:solidFill>
                  <a:srgbClr val="E8851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4496761-5BDE-4215-AC92-C0EB66B947C2}"/>
                      </a:ext>
                    </a:extLst>
                  </p:cNvPr>
                  <p:cNvSpPr/>
                  <p:nvPr/>
                </p:nvSpPr>
                <p:spPr>
                  <a:xfrm>
                    <a:off x="7010975" y="5333396"/>
                    <a:ext cx="4740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E88510"/>
                              </a:solidFill>
                              <a:latin typeface="Cambria Math" charset="0"/>
                              <a:cs typeface="Calibri"/>
                              <a:sym typeface="Wingdings"/>
                            </a:rPr>
                            <m:t>𝐸</m:t>
                          </m:r>
                        </m:oMath>
                      </m:oMathPara>
                    </a14:m>
                    <a:endParaRPr lang="en-US" sz="2400" dirty="0">
                      <a:solidFill>
                        <a:srgbClr val="E8851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7010975" y="5333396"/>
                    <a:ext cx="474040" cy="461665"/>
                  </a:xfrm>
                  <a:prstGeom prst="rect">
                    <a:avLst/>
                  </a:prstGeom>
                  <a:blipFill rotWithShape="0">
                    <a:blip r:embed="rId7"/>
                    <a:stretch>
                      <a:fillRect/>
                    </a:stretch>
                  </a:blipFill>
                </p:spPr>
                <p:txBody>
                  <a:bodyPr/>
                  <a:lstStyle/>
                  <a:p>
                    <a:r>
                      <a:rPr lang="en-US">
                        <a:noFill/>
                      </a:rPr>
                      <a:t> </a:t>
                    </a:r>
                  </a:p>
                </p:txBody>
              </p:sp>
            </mc:Fallback>
          </mc:AlternateContent>
        </p:grpSp>
      </p:grpSp>
      <p:graphicFrame>
        <p:nvGraphicFramePr>
          <p:cNvPr id="24" name="Table 23">
            <a:extLst>
              <a:ext uri="{FF2B5EF4-FFF2-40B4-BE49-F238E27FC236}">
                <a16:creationId xmlns:a16="http://schemas.microsoft.com/office/drawing/2014/main" id="{100E96B7-E98F-4B1A-BE53-80854B2EFBB4}"/>
              </a:ext>
            </a:extLst>
          </p:cNvPr>
          <p:cNvGraphicFramePr>
            <a:graphicFrameLocks noGrp="1"/>
          </p:cNvGraphicFramePr>
          <p:nvPr>
            <p:extLst>
              <p:ext uri="{D42A27DB-BD31-4B8C-83A1-F6EECF244321}">
                <p14:modId xmlns:p14="http://schemas.microsoft.com/office/powerpoint/2010/main" val="3958510763"/>
              </p:ext>
            </p:extLst>
          </p:nvPr>
        </p:nvGraphicFramePr>
        <p:xfrm>
          <a:off x="8487318"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5" name="Table 24">
            <a:extLst>
              <a:ext uri="{FF2B5EF4-FFF2-40B4-BE49-F238E27FC236}">
                <a16:creationId xmlns:a16="http://schemas.microsoft.com/office/drawing/2014/main" id="{5604213C-4A4C-49C7-AD0F-1841113B53E0}"/>
              </a:ext>
            </a:extLst>
          </p:cNvPr>
          <p:cNvGraphicFramePr>
            <a:graphicFrameLocks noGrp="1"/>
          </p:cNvGraphicFramePr>
          <p:nvPr>
            <p:extLst>
              <p:ext uri="{D42A27DB-BD31-4B8C-83A1-F6EECF244321}">
                <p14:modId xmlns:p14="http://schemas.microsoft.com/office/powerpoint/2010/main" val="2325251972"/>
              </p:ext>
            </p:extLst>
          </p:nvPr>
        </p:nvGraphicFramePr>
        <p:xfrm>
          <a:off x="7557043" y="5963402"/>
          <a:ext cx="736600" cy="3048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3A4B5BD2-D769-404D-BFC8-DFE22DEC8748}"/>
              </a:ext>
            </a:extLst>
          </p:cNvPr>
          <p:cNvGraphicFramePr>
            <a:graphicFrameLocks noGrp="1"/>
          </p:cNvGraphicFramePr>
          <p:nvPr>
            <p:extLst>
              <p:ext uri="{D42A27DB-BD31-4B8C-83A1-F6EECF244321}">
                <p14:modId xmlns:p14="http://schemas.microsoft.com/office/powerpoint/2010/main" val="3979593833"/>
              </p:ext>
            </p:extLst>
          </p:nvPr>
        </p:nvGraphicFramePr>
        <p:xfrm>
          <a:off x="9408861"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7" name="Table 46">
            <a:extLst>
              <a:ext uri="{FF2B5EF4-FFF2-40B4-BE49-F238E27FC236}">
                <a16:creationId xmlns:a16="http://schemas.microsoft.com/office/drawing/2014/main" id="{B33F66CA-D757-4A16-B365-E2080B93AB2E}"/>
              </a:ext>
            </a:extLst>
          </p:cNvPr>
          <p:cNvGraphicFramePr>
            <a:graphicFrameLocks noGrp="1"/>
          </p:cNvGraphicFramePr>
          <p:nvPr>
            <p:extLst>
              <p:ext uri="{D42A27DB-BD31-4B8C-83A1-F6EECF244321}">
                <p14:modId xmlns:p14="http://schemas.microsoft.com/office/powerpoint/2010/main" val="793407694"/>
              </p:ext>
            </p:extLst>
          </p:nvPr>
        </p:nvGraphicFramePr>
        <p:xfrm>
          <a:off x="11194797"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E8851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0"/>
                  </a:ext>
                </a:extLst>
              </a:tr>
              <a:tr h="274870">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8" name="Table 47">
            <a:extLst>
              <a:ext uri="{FF2B5EF4-FFF2-40B4-BE49-F238E27FC236}">
                <a16:creationId xmlns:a16="http://schemas.microsoft.com/office/drawing/2014/main" id="{E12983C8-2C3C-4ED0-87FD-2AA718272ED0}"/>
              </a:ext>
            </a:extLst>
          </p:cNvPr>
          <p:cNvGraphicFramePr>
            <a:graphicFrameLocks noGrp="1"/>
          </p:cNvGraphicFramePr>
          <p:nvPr>
            <p:extLst>
              <p:ext uri="{D42A27DB-BD31-4B8C-83A1-F6EECF244321}">
                <p14:modId xmlns:p14="http://schemas.microsoft.com/office/powerpoint/2010/main" val="3512756684"/>
              </p:ext>
            </p:extLst>
          </p:nvPr>
        </p:nvGraphicFramePr>
        <p:xfrm>
          <a:off x="10301829"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8768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Marching </a:t>
            </a:r>
            <a:r>
              <a:rPr lang="en-US" sz="2400" b="1" dirty="0">
                <a:latin typeface="Calibri"/>
                <a:ea typeface="ＭＳ Ｐゴシック" pitchFamily="34" charset="-128"/>
                <a:cs typeface="Calibri"/>
              </a:rPr>
              <a:t>forward</a:t>
            </a:r>
            <a:r>
              <a:rPr lang="en-US" sz="2400" dirty="0">
                <a:latin typeface="Calibri"/>
                <a:ea typeface="ＭＳ Ｐゴシック" pitchFamily="34" charset="-128"/>
                <a:cs typeface="Calibri"/>
              </a:rPr>
              <a:t> through the HMM network</a:t>
            </a:r>
          </a:p>
          <a:p>
            <a:endParaRPr lang="en-US" dirty="0">
              <a:latin typeface="Calibri"/>
              <a:ea typeface="ＭＳ Ｐゴシック" pitchFamily="34" charset="-128"/>
              <a:cs typeface="Calibri"/>
            </a:endParaRPr>
          </a:p>
        </p:txBody>
      </p:sp>
      <p:sp>
        <p:nvSpPr>
          <p:cNvPr id="10" name="Oval 62"/>
          <p:cNvSpPr>
            <a:spLocks noChangeArrowheads="1"/>
          </p:cNvSpPr>
          <p:nvPr/>
        </p:nvSpPr>
        <p:spPr bwMode="auto">
          <a:xfrm>
            <a:off x="7284722" y="308610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4</a:t>
            </a:r>
          </a:p>
        </p:txBody>
      </p:sp>
      <p:cxnSp>
        <p:nvCxnSpPr>
          <p:cNvPr id="11" name="AutoShape 63"/>
          <p:cNvCxnSpPr>
            <a:cxnSpLocks noChangeShapeType="1"/>
            <a:stCxn id="10" idx="4"/>
            <a:endCxn id="20" idx="0"/>
          </p:cNvCxnSpPr>
          <p:nvPr/>
        </p:nvCxnSpPr>
        <p:spPr bwMode="auto">
          <a:xfrm>
            <a:off x="7638254" y="379027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6072610" y="445770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cxnSp>
        <p:nvCxnSpPr>
          <p:cNvPr id="13" name="AutoShape 65"/>
          <p:cNvCxnSpPr>
            <a:cxnSpLocks noChangeShapeType="1"/>
            <a:stCxn id="14" idx="6"/>
            <a:endCxn id="10" idx="2"/>
          </p:cNvCxnSpPr>
          <p:nvPr/>
        </p:nvCxnSpPr>
        <p:spPr bwMode="auto">
          <a:xfrm>
            <a:off x="6798615" y="342900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6072610" y="308610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5" name="AutoShape 67"/>
          <p:cNvCxnSpPr>
            <a:cxnSpLocks noChangeShapeType="1"/>
            <a:stCxn id="14" idx="4"/>
            <a:endCxn id="12" idx="0"/>
          </p:cNvCxnSpPr>
          <p:nvPr/>
        </p:nvCxnSpPr>
        <p:spPr bwMode="auto">
          <a:xfrm>
            <a:off x="6426143" y="379027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endCxn id="14" idx="2"/>
          </p:cNvCxnSpPr>
          <p:nvPr/>
        </p:nvCxnSpPr>
        <p:spPr bwMode="auto">
          <a:xfrm flipV="1">
            <a:off x="5463009" y="3429000"/>
            <a:ext cx="609601" cy="1837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566216" y="309236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sp>
        <p:nvSpPr>
          <p:cNvPr id="20" name="Oval 73"/>
          <p:cNvSpPr>
            <a:spLocks noChangeArrowheads="1"/>
          </p:cNvSpPr>
          <p:nvPr/>
        </p:nvSpPr>
        <p:spPr bwMode="auto">
          <a:xfrm>
            <a:off x="7284722" y="445770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sp>
        <p:nvSpPr>
          <p:cNvPr id="22" name="Oval 75"/>
          <p:cNvSpPr>
            <a:spLocks noChangeArrowheads="1"/>
          </p:cNvSpPr>
          <p:nvPr/>
        </p:nvSpPr>
        <p:spPr bwMode="auto">
          <a:xfrm>
            <a:off x="3566216" y="446396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24" name="AutoShape 78"/>
          <p:cNvCxnSpPr>
            <a:cxnSpLocks noChangeShapeType="1"/>
            <a:stCxn id="19" idx="4"/>
            <a:endCxn id="22" idx="0"/>
          </p:cNvCxnSpPr>
          <p:nvPr/>
        </p:nvCxnSpPr>
        <p:spPr bwMode="auto">
          <a:xfrm>
            <a:off x="3919748" y="379653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nvGrpSpPr>
          <p:cNvPr id="62" name="Group 61"/>
          <p:cNvGrpSpPr/>
          <p:nvPr/>
        </p:nvGrpSpPr>
        <p:grpSpPr>
          <a:xfrm>
            <a:off x="6066586" y="3086100"/>
            <a:ext cx="707065" cy="685800"/>
            <a:chOff x="7209582" y="3073990"/>
            <a:chExt cx="707065" cy="685800"/>
          </a:xfrm>
          <a:effectLst/>
        </p:grpSpPr>
        <p:cxnSp>
          <p:nvCxnSpPr>
            <p:cNvPr id="61" name="Straight Connector 60"/>
            <p:cNvCxnSpPr/>
            <p:nvPr/>
          </p:nvCxnSpPr>
          <p:spPr>
            <a:xfrm flipV="1">
              <a:off x="7209582" y="307399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7313129" y="317442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7563115" y="341689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5867400" y="2971800"/>
            <a:ext cx="2286000" cy="914400"/>
            <a:chOff x="10515600" y="4267200"/>
            <a:chExt cx="1219200" cy="2438400"/>
          </a:xfrm>
          <a:effectLst/>
        </p:grpSpPr>
        <p:cxnSp>
          <p:nvCxnSpPr>
            <p:cNvPr id="84" name="Straight Connector 83"/>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7074216" y="3060110"/>
            <a:ext cx="990600" cy="2209800"/>
            <a:chOff x="10515600" y="4267200"/>
            <a:chExt cx="1219200" cy="2438400"/>
          </a:xfrm>
          <a:effectLst/>
        </p:grpSpPr>
        <p:cxnSp>
          <p:nvCxnSpPr>
            <p:cNvPr id="74" name="Straight Connector 73"/>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3293163" y="2819400"/>
            <a:ext cx="3659127" cy="2597060"/>
            <a:chOff x="6859779" y="1905000"/>
            <a:chExt cx="3503421" cy="2597060"/>
          </a:xfrm>
          <a:effectLst/>
        </p:grpSpPr>
        <p:cxnSp>
          <p:nvCxnSpPr>
            <p:cNvPr id="49" name="Straight Connector 48"/>
            <p:cNvCxnSpPr/>
            <p:nvPr/>
          </p:nvCxnSpPr>
          <p:spPr>
            <a:xfrm>
              <a:off x="6859779" y="3276600"/>
              <a:ext cx="2284221"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859779" y="4495800"/>
              <a:ext cx="3503421"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859779" y="328286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9144000" y="1905000"/>
              <a:ext cx="0" cy="13716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9144000" y="19050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10363200" y="1905000"/>
              <a:ext cx="0" cy="25908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sp>
        <p:nvSpPr>
          <p:cNvPr id="45" name="Oval 71"/>
          <p:cNvSpPr>
            <a:spLocks noChangeArrowheads="1"/>
          </p:cNvSpPr>
          <p:nvPr/>
        </p:nvSpPr>
        <p:spPr bwMode="auto">
          <a:xfrm>
            <a:off x="4755944" y="311073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2</a:t>
            </a:r>
          </a:p>
        </p:txBody>
      </p:sp>
      <p:sp>
        <p:nvSpPr>
          <p:cNvPr id="46" name="Oval 75"/>
          <p:cNvSpPr>
            <a:spLocks noChangeArrowheads="1"/>
          </p:cNvSpPr>
          <p:nvPr/>
        </p:nvSpPr>
        <p:spPr bwMode="auto">
          <a:xfrm>
            <a:off x="4755944" y="448233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cxnSp>
        <p:nvCxnSpPr>
          <p:cNvPr id="47" name="AutoShape 78"/>
          <p:cNvCxnSpPr>
            <a:cxnSpLocks noChangeShapeType="1"/>
            <a:stCxn id="45" idx="4"/>
            <a:endCxn id="46" idx="0"/>
          </p:cNvCxnSpPr>
          <p:nvPr/>
        </p:nvCxnSpPr>
        <p:spPr bwMode="auto">
          <a:xfrm>
            <a:off x="5109476" y="381490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3" name="AutoShape 70"/>
          <p:cNvCxnSpPr>
            <a:cxnSpLocks noChangeShapeType="1"/>
          </p:cNvCxnSpPr>
          <p:nvPr/>
        </p:nvCxnSpPr>
        <p:spPr bwMode="auto">
          <a:xfrm>
            <a:off x="4273281" y="342900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93786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Marching </a:t>
            </a:r>
            <a:r>
              <a:rPr lang="en-US" sz="2400" b="1" dirty="0">
                <a:latin typeface="Calibri"/>
                <a:ea typeface="ＭＳ Ｐゴシック" pitchFamily="34" charset="-128"/>
                <a:cs typeface="Calibri"/>
              </a:rPr>
              <a:t>forward</a:t>
            </a:r>
            <a:r>
              <a:rPr lang="en-US" sz="2400" dirty="0">
                <a:latin typeface="Calibri"/>
                <a:ea typeface="ＭＳ Ｐゴシック" pitchFamily="34" charset="-128"/>
                <a:cs typeface="Calibri"/>
              </a:rPr>
              <a:t> through the HMM network</a:t>
            </a:r>
          </a:p>
          <a:p>
            <a:endParaRPr lang="en-US" dirty="0">
              <a:latin typeface="Calibri"/>
              <a:ea typeface="ＭＳ Ｐゴシック" pitchFamily="34" charset="-128"/>
              <a:cs typeface="Calibri"/>
            </a:endParaRPr>
          </a:p>
        </p:txBody>
      </p:sp>
      <p:sp>
        <p:nvSpPr>
          <p:cNvPr id="10" name="Oval 62"/>
          <p:cNvSpPr>
            <a:spLocks noChangeArrowheads="1"/>
          </p:cNvSpPr>
          <p:nvPr/>
        </p:nvSpPr>
        <p:spPr bwMode="auto">
          <a:xfrm>
            <a:off x="7284722" y="312420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4</a:t>
            </a:r>
          </a:p>
        </p:txBody>
      </p:sp>
      <p:cxnSp>
        <p:nvCxnSpPr>
          <p:cNvPr id="11" name="AutoShape 63"/>
          <p:cNvCxnSpPr>
            <a:cxnSpLocks noChangeShapeType="1"/>
            <a:stCxn id="10" idx="4"/>
            <a:endCxn id="20" idx="0"/>
          </p:cNvCxnSpPr>
          <p:nvPr/>
        </p:nvCxnSpPr>
        <p:spPr bwMode="auto">
          <a:xfrm>
            <a:off x="7638254" y="382837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6072610" y="449580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cxnSp>
        <p:nvCxnSpPr>
          <p:cNvPr id="13" name="AutoShape 65"/>
          <p:cNvCxnSpPr>
            <a:cxnSpLocks noChangeShapeType="1"/>
            <a:stCxn id="14" idx="6"/>
            <a:endCxn id="10" idx="2"/>
          </p:cNvCxnSpPr>
          <p:nvPr/>
        </p:nvCxnSpPr>
        <p:spPr bwMode="auto">
          <a:xfrm>
            <a:off x="6798615" y="346710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6072610" y="312420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5" name="AutoShape 67"/>
          <p:cNvCxnSpPr>
            <a:cxnSpLocks noChangeShapeType="1"/>
            <a:stCxn id="14" idx="4"/>
            <a:endCxn id="12" idx="0"/>
          </p:cNvCxnSpPr>
          <p:nvPr/>
        </p:nvCxnSpPr>
        <p:spPr bwMode="auto">
          <a:xfrm>
            <a:off x="6426143" y="382837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45" idx="6"/>
            <a:endCxn id="14" idx="2"/>
          </p:cNvCxnSpPr>
          <p:nvPr/>
        </p:nvCxnSpPr>
        <p:spPr bwMode="auto">
          <a:xfrm>
            <a:off x="5463009" y="3453630"/>
            <a:ext cx="609601" cy="1347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566216" y="309236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sp>
        <p:nvSpPr>
          <p:cNvPr id="20" name="Oval 73"/>
          <p:cNvSpPr>
            <a:spLocks noChangeArrowheads="1"/>
          </p:cNvSpPr>
          <p:nvPr/>
        </p:nvSpPr>
        <p:spPr bwMode="auto">
          <a:xfrm>
            <a:off x="7284722" y="449580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sp>
        <p:nvSpPr>
          <p:cNvPr id="22" name="Oval 75"/>
          <p:cNvSpPr>
            <a:spLocks noChangeArrowheads="1"/>
          </p:cNvSpPr>
          <p:nvPr/>
        </p:nvSpPr>
        <p:spPr bwMode="auto">
          <a:xfrm>
            <a:off x="3566216" y="446396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24" name="AutoShape 78"/>
          <p:cNvCxnSpPr>
            <a:cxnSpLocks noChangeShapeType="1"/>
            <a:stCxn id="19" idx="4"/>
            <a:endCxn id="22" idx="0"/>
          </p:cNvCxnSpPr>
          <p:nvPr/>
        </p:nvCxnSpPr>
        <p:spPr bwMode="auto">
          <a:xfrm>
            <a:off x="3919748" y="379653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nvGrpSpPr>
          <p:cNvPr id="48" name="Group 47"/>
          <p:cNvGrpSpPr/>
          <p:nvPr/>
        </p:nvGrpSpPr>
        <p:grpSpPr>
          <a:xfrm>
            <a:off x="3352799" y="2819400"/>
            <a:ext cx="4876800" cy="2590800"/>
            <a:chOff x="5693921" y="1905000"/>
            <a:chExt cx="4669279" cy="2590800"/>
          </a:xfrm>
          <a:effectLst/>
        </p:grpSpPr>
        <p:cxnSp>
          <p:nvCxnSpPr>
            <p:cNvPr id="49" name="Straight Connector 48"/>
            <p:cNvCxnSpPr/>
            <p:nvPr/>
          </p:nvCxnSpPr>
          <p:spPr>
            <a:xfrm>
              <a:off x="5693921" y="3276600"/>
              <a:ext cx="3450079"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693921" y="4495800"/>
              <a:ext cx="4669279"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5693921" y="3301230"/>
              <a:ext cx="0" cy="119457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9144000" y="1905000"/>
              <a:ext cx="0" cy="13716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9144000" y="19050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10363200" y="1905000"/>
              <a:ext cx="0" cy="25908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sp>
        <p:nvSpPr>
          <p:cNvPr id="45" name="Oval 71"/>
          <p:cNvSpPr>
            <a:spLocks noChangeArrowheads="1"/>
          </p:cNvSpPr>
          <p:nvPr/>
        </p:nvSpPr>
        <p:spPr bwMode="auto">
          <a:xfrm>
            <a:off x="4755944" y="311073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2</a:t>
            </a:r>
          </a:p>
        </p:txBody>
      </p:sp>
      <p:sp>
        <p:nvSpPr>
          <p:cNvPr id="46" name="Oval 75"/>
          <p:cNvSpPr>
            <a:spLocks noChangeArrowheads="1"/>
          </p:cNvSpPr>
          <p:nvPr/>
        </p:nvSpPr>
        <p:spPr bwMode="auto">
          <a:xfrm>
            <a:off x="4755944" y="448233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cxnSp>
        <p:nvCxnSpPr>
          <p:cNvPr id="47" name="AutoShape 78"/>
          <p:cNvCxnSpPr>
            <a:cxnSpLocks noChangeShapeType="1"/>
            <a:stCxn id="45" idx="4"/>
            <a:endCxn id="46" idx="0"/>
          </p:cNvCxnSpPr>
          <p:nvPr/>
        </p:nvCxnSpPr>
        <p:spPr bwMode="auto">
          <a:xfrm>
            <a:off x="5109476" y="381490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3" name="AutoShape 70"/>
          <p:cNvCxnSpPr>
            <a:cxnSpLocks noChangeShapeType="1"/>
          </p:cNvCxnSpPr>
          <p:nvPr/>
        </p:nvCxnSpPr>
        <p:spPr bwMode="auto">
          <a:xfrm>
            <a:off x="4273281" y="342900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004712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Online Belief Updates</a:t>
            </a:r>
          </a:p>
        </p:txBody>
      </p:sp>
      <p:sp>
        <p:nvSpPr>
          <p:cNvPr id="3" name="Content Placeholder 2"/>
          <p:cNvSpPr>
            <a:spLocks noGrp="1"/>
          </p:cNvSpPr>
          <p:nvPr>
            <p:ph idx="1"/>
          </p:nvPr>
        </p:nvSpPr>
        <p:spPr/>
        <p:txBody>
          <a:bodyPr/>
          <a:lstStyle/>
          <a:p>
            <a:r>
              <a:rPr lang="en-US" sz="2400" dirty="0">
                <a:latin typeface="Calibri"/>
                <a:cs typeface="Calibri"/>
              </a:rPr>
              <a:t>Every time step, we start with current P(X | evidence)</a:t>
            </a:r>
          </a:p>
          <a:p>
            <a:r>
              <a:rPr lang="en-US" sz="2400" dirty="0">
                <a:latin typeface="Calibri"/>
                <a:cs typeface="Calibri"/>
              </a:rPr>
              <a:t>We update for time:</a:t>
            </a: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r>
              <a:rPr lang="en-US" sz="2400" dirty="0">
                <a:latin typeface="Calibri"/>
                <a:cs typeface="Calibri"/>
              </a:rPr>
              <a:t>We update for evidence:</a:t>
            </a: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r>
              <a:rPr lang="en-US" sz="2400" dirty="0">
                <a:latin typeface="Calibri"/>
                <a:cs typeface="Calibri"/>
              </a:rPr>
              <a:t>The forward algorithm does both at once (and </a:t>
            </a:r>
            <a:r>
              <a:rPr lang="en-US" sz="2400" dirty="0" err="1">
                <a:latin typeface="Calibri"/>
                <a:cs typeface="Calibri"/>
              </a:rPr>
              <a:t>doesn</a:t>
            </a:r>
            <a:r>
              <a:rPr lang="ja-JP" altLang="en-US" sz="2400" dirty="0">
                <a:latin typeface="Calibri"/>
                <a:cs typeface="Calibri"/>
              </a:rPr>
              <a:t>’</a:t>
            </a:r>
            <a:r>
              <a:rPr lang="en-US" sz="2400" dirty="0">
                <a:latin typeface="Calibri"/>
                <a:cs typeface="Calibri"/>
              </a:rPr>
              <a:t>t normalize)</a:t>
            </a:r>
          </a:p>
          <a:p>
            <a:endParaRPr lang="en-US" sz="2400" dirty="0">
              <a:latin typeface="Calibri"/>
              <a:cs typeface="Calibri"/>
            </a:endParaRPr>
          </a:p>
          <a:p>
            <a:endParaRPr lang="en-US" sz="2400" dirty="0">
              <a:latin typeface="Calibri"/>
              <a:cs typeface="Calibri"/>
            </a:endParaRPr>
          </a:p>
        </p:txBody>
      </p:sp>
      <p:pic>
        <p:nvPicPr>
          <p:cNvPr id="5" name="Picture 13" descr="txp_fi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740025"/>
            <a:ext cx="6629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txp_fig"/>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219200" y="4945062"/>
            <a:ext cx="51149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7"/>
          <p:cNvGrpSpPr>
            <a:grpSpLocks/>
          </p:cNvGrpSpPr>
          <p:nvPr/>
        </p:nvGrpSpPr>
        <p:grpSpPr bwMode="auto">
          <a:xfrm>
            <a:off x="8991600" y="2338607"/>
            <a:ext cx="2133600" cy="785593"/>
            <a:chOff x="4800" y="1056"/>
            <a:chExt cx="912" cy="336"/>
          </a:xfrm>
        </p:grpSpPr>
        <p:sp>
          <p:nvSpPr>
            <p:cNvPr id="8" name="Oval 12"/>
            <p:cNvSpPr>
              <a:spLocks noChangeArrowheads="1"/>
            </p:cNvSpPr>
            <p:nvPr/>
          </p:nvSpPr>
          <p:spPr bwMode="auto">
            <a:xfrm>
              <a:off x="5376" y="1056"/>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2</a:t>
              </a:r>
            </a:p>
          </p:txBody>
        </p:sp>
        <p:cxnSp>
          <p:nvCxnSpPr>
            <p:cNvPr id="9" name="AutoShape 14"/>
            <p:cNvCxnSpPr>
              <a:cxnSpLocks noChangeShapeType="1"/>
              <a:stCxn id="10" idx="6"/>
              <a:endCxn id="8" idx="2"/>
            </p:cNvCxnSpPr>
            <p:nvPr/>
          </p:nvCxnSpPr>
          <p:spPr bwMode="auto">
            <a:xfrm>
              <a:off x="5145" y="1224"/>
              <a:ext cx="222"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 name="Oval 15"/>
            <p:cNvSpPr>
              <a:spLocks noChangeArrowheads="1"/>
            </p:cNvSpPr>
            <p:nvPr/>
          </p:nvSpPr>
          <p:spPr bwMode="auto">
            <a:xfrm>
              <a:off x="4800" y="1056"/>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1</a:t>
              </a:r>
            </a:p>
          </p:txBody>
        </p:sp>
      </p:grpSp>
      <p:grpSp>
        <p:nvGrpSpPr>
          <p:cNvPr id="11" name="Group 25"/>
          <p:cNvGrpSpPr>
            <a:grpSpLocks/>
          </p:cNvGrpSpPr>
          <p:nvPr/>
        </p:nvGrpSpPr>
        <p:grpSpPr bwMode="auto">
          <a:xfrm>
            <a:off x="9525000" y="3657600"/>
            <a:ext cx="762000" cy="2285997"/>
            <a:chOff x="5256" y="2199"/>
            <a:chExt cx="336" cy="1008"/>
          </a:xfrm>
        </p:grpSpPr>
        <p:sp>
          <p:nvSpPr>
            <p:cNvPr id="12" name="Oval 18"/>
            <p:cNvSpPr>
              <a:spLocks noChangeArrowheads="1"/>
            </p:cNvSpPr>
            <p:nvPr/>
          </p:nvSpPr>
          <p:spPr bwMode="auto">
            <a:xfrm>
              <a:off x="5256" y="2199"/>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2</a:t>
              </a:r>
              <a:endParaRPr lang="en-US" sz="1400" baseline="-25000" dirty="0">
                <a:latin typeface="Calibri"/>
                <a:cs typeface="Calibri"/>
              </a:endParaRPr>
            </a:p>
          </p:txBody>
        </p:sp>
        <p:cxnSp>
          <p:nvCxnSpPr>
            <p:cNvPr id="13" name="AutoShape 19"/>
            <p:cNvCxnSpPr>
              <a:cxnSpLocks noChangeShapeType="1"/>
              <a:stCxn id="12" idx="4"/>
              <a:endCxn id="14" idx="0"/>
            </p:cNvCxnSpPr>
            <p:nvPr/>
          </p:nvCxnSpPr>
          <p:spPr bwMode="auto">
            <a:xfrm>
              <a:off x="5424" y="2544"/>
              <a:ext cx="0" cy="31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24"/>
            <p:cNvSpPr>
              <a:spLocks noChangeArrowheads="1"/>
            </p:cNvSpPr>
            <p:nvPr/>
          </p:nvSpPr>
          <p:spPr bwMode="auto">
            <a:xfrm>
              <a:off x="5256" y="2871"/>
              <a:ext cx="336" cy="336"/>
            </a:xfrm>
            <a:prstGeom prst="ellipse">
              <a:avLst/>
            </a:prstGeom>
            <a:solidFill>
              <a:schemeClr val="bg2"/>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2</a:t>
              </a:r>
              <a:endParaRPr lang="en-US" sz="1400" baseline="-25000" dirty="0">
                <a:latin typeface="Calibri"/>
                <a:cs typeface="Calibri"/>
              </a:endParaRPr>
            </a:p>
          </p:txBody>
        </p:sp>
      </p:grpSp>
    </p:spTree>
    <p:extLst>
      <p:ext uri="{BB962C8B-B14F-4D97-AF65-F5344CB8AC3E}">
        <p14:creationId xmlns:p14="http://schemas.microsoft.com/office/powerpoint/2010/main" val="1052485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Pacman – Sonar (P5)</a:t>
            </a:r>
          </a:p>
        </p:txBody>
      </p:sp>
      <p:pic>
        <p:nvPicPr>
          <p:cNvPr id="5" name="Picture 4" descr="Screen Shot 2014-08-21 at 7.49.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058" y="1219200"/>
            <a:ext cx="6297884" cy="5277193"/>
          </a:xfrm>
          <a:prstGeom prst="rect">
            <a:avLst/>
          </a:prstGeom>
        </p:spPr>
      </p:pic>
      <p:sp>
        <p:nvSpPr>
          <p:cNvPr id="6" name="TextBox 5"/>
          <p:cNvSpPr txBox="1"/>
          <p:nvPr/>
        </p:nvSpPr>
        <p:spPr>
          <a:xfrm>
            <a:off x="7785911" y="6507901"/>
            <a:ext cx="4400514" cy="369332"/>
          </a:xfrm>
          <a:prstGeom prst="rect">
            <a:avLst/>
          </a:prstGeom>
          <a:noFill/>
        </p:spPr>
        <p:txBody>
          <a:bodyPr wrap="none" rtlCol="0">
            <a:spAutoFit/>
          </a:bodyPr>
          <a:lstStyle/>
          <a:p>
            <a:r>
              <a:rPr lang="en-US" dirty="0">
                <a:solidFill>
                  <a:srgbClr val="FF0000"/>
                </a:solidFill>
                <a:latin typeface="Calibri"/>
                <a:cs typeface="Calibri"/>
              </a:rPr>
              <a:t>[Demo: </a:t>
            </a:r>
            <a:r>
              <a:rPr lang="en-US" dirty="0" err="1">
                <a:solidFill>
                  <a:srgbClr val="FF0000"/>
                </a:solidFill>
                <a:latin typeface="Calibri"/>
                <a:cs typeface="Calibri"/>
              </a:rPr>
              <a:t>Pacman</a:t>
            </a:r>
            <a:r>
              <a:rPr lang="en-US" dirty="0">
                <a:solidFill>
                  <a:srgbClr val="FF0000"/>
                </a:solidFill>
                <a:latin typeface="Calibri"/>
                <a:cs typeface="Calibri"/>
              </a:rPr>
              <a:t> – Sonar – No Beliefs(L14D1)]</a:t>
            </a:r>
          </a:p>
        </p:txBody>
      </p:sp>
    </p:spTree>
    <p:extLst>
      <p:ext uri="{BB962C8B-B14F-4D97-AF65-F5344CB8AC3E}">
        <p14:creationId xmlns:p14="http://schemas.microsoft.com/office/powerpoint/2010/main" val="2614130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a:t>
            </a:r>
            <a:r>
              <a:rPr lang="en-US" dirty="0" err="1"/>
              <a:t>Pacman</a:t>
            </a:r>
            <a:r>
              <a:rPr lang="en-US" dirty="0"/>
              <a:t> – Sonar (with beliefs)</a:t>
            </a:r>
          </a:p>
        </p:txBody>
      </p:sp>
    </p:spTree>
    <p:extLst>
      <p:ext uri="{BB962C8B-B14F-4D97-AF65-F5344CB8AC3E}">
        <p14:creationId xmlns:p14="http://schemas.microsoft.com/office/powerpoint/2010/main" val="28414422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dirty="0">
                <a:latin typeface="Calibri"/>
                <a:ea typeface="ＭＳ Ｐゴシック" pitchFamily="34" charset="-128"/>
                <a:cs typeface="Calibri"/>
              </a:rPr>
              <a:t>Other HMM Queries</a:t>
            </a:r>
          </a:p>
        </p:txBody>
      </p:sp>
      <p:sp>
        <p:nvSpPr>
          <p:cNvPr id="33795" name="Rectangle 3"/>
          <p:cNvSpPr>
            <a:spLocks noGrp="1" noChangeArrowheads="1"/>
          </p:cNvSpPr>
          <p:nvPr>
            <p:ph idx="1"/>
          </p:nvPr>
        </p:nvSpPr>
        <p:spPr>
          <a:xfrm>
            <a:off x="1371600" y="1447800"/>
            <a:ext cx="3505200" cy="609600"/>
          </a:xfrm>
        </p:spPr>
        <p:txBody>
          <a:bodyPr/>
          <a:lstStyle/>
          <a:p>
            <a:pPr marL="0" indent="0" algn="ctr">
              <a:buNone/>
            </a:pPr>
            <a:r>
              <a:rPr lang="en-US" dirty="0">
                <a:solidFill>
                  <a:schemeClr val="accent1"/>
                </a:solidFill>
                <a:latin typeface="Calibri"/>
                <a:ea typeface="ＭＳ Ｐゴシック" pitchFamily="34" charset="-128"/>
                <a:cs typeface="Calibri"/>
              </a:rPr>
              <a:t>Filtering: P(X</a:t>
            </a:r>
            <a:r>
              <a:rPr lang="en-US" baseline="-25000" dirty="0">
                <a:solidFill>
                  <a:schemeClr val="accent1"/>
                </a:solidFill>
                <a:latin typeface="Calibri"/>
                <a:ea typeface="ＭＳ Ｐゴシック" pitchFamily="34" charset="-128"/>
                <a:cs typeface="Calibri"/>
              </a:rPr>
              <a:t>t</a:t>
            </a:r>
            <a:r>
              <a:rPr lang="en-US" dirty="0">
                <a:solidFill>
                  <a:schemeClr val="accent1"/>
                </a:solidFill>
                <a:latin typeface="Calibri"/>
                <a:ea typeface="ＭＳ Ｐゴシック" pitchFamily="34" charset="-128"/>
                <a:cs typeface="Calibri"/>
              </a:rPr>
              <a:t>|e</a:t>
            </a:r>
            <a:r>
              <a:rPr lang="en-US" baseline="-25000" dirty="0">
                <a:solidFill>
                  <a:schemeClr val="accent1"/>
                </a:solidFill>
                <a:latin typeface="Calibri"/>
                <a:ea typeface="ＭＳ Ｐゴシック" pitchFamily="34" charset="-128"/>
                <a:cs typeface="Calibri"/>
              </a:rPr>
              <a:t>1:t</a:t>
            </a:r>
            <a:r>
              <a:rPr lang="en-US" dirty="0">
                <a:solidFill>
                  <a:schemeClr val="accent1"/>
                </a:solidFill>
                <a:latin typeface="Calibri"/>
                <a:ea typeface="ＭＳ Ｐゴシック" pitchFamily="34" charset="-128"/>
                <a:cs typeface="Calibri"/>
              </a:rPr>
              <a:t>)</a:t>
            </a: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sz="4000" dirty="0">
              <a:latin typeface="Calibri"/>
              <a:ea typeface="ＭＳ Ｐゴシック" pitchFamily="34" charset="-128"/>
              <a:cs typeface="Calibri"/>
            </a:endParaRPr>
          </a:p>
        </p:txBody>
      </p:sp>
      <p:grpSp>
        <p:nvGrpSpPr>
          <p:cNvPr id="2" name="Group 1"/>
          <p:cNvGrpSpPr/>
          <p:nvPr/>
        </p:nvGrpSpPr>
        <p:grpSpPr>
          <a:xfrm>
            <a:off x="1647825" y="2233613"/>
            <a:ext cx="2850356" cy="1350169"/>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95" name="Group 94"/>
          <p:cNvGrpSpPr/>
          <p:nvPr/>
        </p:nvGrpSpPr>
        <p:grpSpPr>
          <a:xfrm>
            <a:off x="1647825" y="5129213"/>
            <a:ext cx="2850356" cy="1350169"/>
            <a:chOff x="1028700" y="4876800"/>
            <a:chExt cx="3276600" cy="1600200"/>
          </a:xfrm>
        </p:grpSpPr>
        <p:sp>
          <p:nvSpPr>
            <p:cNvPr id="103"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04" name="AutoShape 63"/>
            <p:cNvCxnSpPr>
              <a:cxnSpLocks noChangeShapeType="1"/>
              <a:stCxn id="103" idx="4"/>
              <a:endCxn id="113"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5"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06" name="AutoShape 65"/>
            <p:cNvCxnSpPr>
              <a:cxnSpLocks noChangeShapeType="1"/>
              <a:stCxn id="107" idx="6"/>
              <a:endCxn id="103"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7"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08" name="AutoShape 67"/>
            <p:cNvCxnSpPr>
              <a:cxnSpLocks noChangeShapeType="1"/>
              <a:stCxn id="107" idx="4"/>
              <a:endCxn id="105"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9"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10" name="AutoShape 69"/>
            <p:cNvCxnSpPr>
              <a:cxnSpLocks noChangeShapeType="1"/>
              <a:stCxn id="109" idx="6"/>
              <a:endCxn id="112"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1" name="AutoShape 70"/>
            <p:cNvCxnSpPr>
              <a:cxnSpLocks noChangeShapeType="1"/>
              <a:stCxn id="103" idx="6"/>
              <a:endCxn id="109"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12"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13"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14"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115"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116" name="AutoShape 77"/>
            <p:cNvCxnSpPr>
              <a:cxnSpLocks noChangeShapeType="1"/>
              <a:stCxn id="109" idx="4"/>
              <a:endCxn id="114"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7" name="AutoShape 78"/>
            <p:cNvCxnSpPr>
              <a:cxnSpLocks noChangeShapeType="1"/>
              <a:stCxn id="112" idx="4"/>
              <a:endCxn id="115"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19" name="Group 118"/>
          <p:cNvGrpSpPr/>
          <p:nvPr/>
        </p:nvGrpSpPr>
        <p:grpSpPr>
          <a:xfrm>
            <a:off x="7439025" y="5129213"/>
            <a:ext cx="2850356" cy="1350169"/>
            <a:chOff x="1028700" y="4876800"/>
            <a:chExt cx="3276600" cy="1600200"/>
          </a:xfrm>
        </p:grpSpPr>
        <p:sp>
          <p:nvSpPr>
            <p:cNvPr id="127"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28" name="AutoShape 63"/>
            <p:cNvCxnSpPr>
              <a:cxnSpLocks noChangeShapeType="1"/>
              <a:stCxn id="127" idx="4"/>
              <a:endCxn id="137"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9"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30" name="AutoShape 65"/>
            <p:cNvCxnSpPr>
              <a:cxnSpLocks noChangeShapeType="1"/>
              <a:stCxn id="131" idx="6"/>
              <a:endCxn id="127"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1"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32" name="AutoShape 67"/>
            <p:cNvCxnSpPr>
              <a:cxnSpLocks noChangeShapeType="1"/>
              <a:stCxn id="131" idx="4"/>
              <a:endCxn id="129"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3"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34" name="AutoShape 69"/>
            <p:cNvCxnSpPr>
              <a:cxnSpLocks noChangeShapeType="1"/>
              <a:stCxn id="133" idx="6"/>
              <a:endCxn id="136"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35" name="AutoShape 70"/>
            <p:cNvCxnSpPr>
              <a:cxnSpLocks noChangeShapeType="1"/>
              <a:stCxn id="127" idx="6"/>
              <a:endCxn id="133"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6"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37"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38"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139"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140" name="AutoShape 77"/>
            <p:cNvCxnSpPr>
              <a:cxnSpLocks noChangeShapeType="1"/>
              <a:stCxn id="133" idx="4"/>
              <a:endCxn id="138"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41" name="AutoShape 78"/>
            <p:cNvCxnSpPr>
              <a:cxnSpLocks noChangeShapeType="1"/>
              <a:stCxn id="136" idx="4"/>
              <a:endCxn id="139"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43" name="Group 142"/>
          <p:cNvGrpSpPr/>
          <p:nvPr/>
        </p:nvGrpSpPr>
        <p:grpSpPr>
          <a:xfrm>
            <a:off x="7439025" y="2233613"/>
            <a:ext cx="2850356" cy="1350169"/>
            <a:chOff x="1028700" y="4876800"/>
            <a:chExt cx="3276600" cy="1600200"/>
          </a:xfrm>
        </p:grpSpPr>
        <p:sp>
          <p:nvSpPr>
            <p:cNvPr id="151"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52" name="AutoShape 63"/>
            <p:cNvCxnSpPr>
              <a:cxnSpLocks noChangeShapeType="1"/>
              <a:stCxn id="151" idx="4"/>
              <a:endCxn id="161"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3"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54" name="AutoShape 65"/>
            <p:cNvCxnSpPr>
              <a:cxnSpLocks noChangeShapeType="1"/>
              <a:stCxn id="155" idx="6"/>
              <a:endCxn id="151"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5"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56" name="AutoShape 67"/>
            <p:cNvCxnSpPr>
              <a:cxnSpLocks noChangeShapeType="1"/>
              <a:stCxn id="155" idx="4"/>
              <a:endCxn id="153"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7"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58" name="AutoShape 69"/>
            <p:cNvCxnSpPr>
              <a:cxnSpLocks noChangeShapeType="1"/>
              <a:stCxn id="157" idx="6"/>
              <a:endCxn id="160"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59" name="AutoShape 70"/>
            <p:cNvCxnSpPr>
              <a:cxnSpLocks noChangeShapeType="1"/>
              <a:stCxn id="151" idx="6"/>
              <a:endCxn id="157"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0"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61"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62"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cxnSp>
          <p:nvCxnSpPr>
            <p:cNvPr id="164" name="AutoShape 77"/>
            <p:cNvCxnSpPr>
              <a:cxnSpLocks noChangeShapeType="1"/>
              <a:stCxn id="157" idx="4"/>
              <a:endCxn id="162"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sp>
        <p:nvSpPr>
          <p:cNvPr id="166" name="Rectangle 3"/>
          <p:cNvSpPr txBox="1">
            <a:spLocks noChangeArrowheads="1"/>
          </p:cNvSpPr>
          <p:nvPr/>
        </p:nvSpPr>
        <p:spPr bwMode="auto">
          <a:xfrm>
            <a:off x="6934200" y="1447800"/>
            <a:ext cx="4038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Prediction: P(X</a:t>
            </a:r>
            <a:r>
              <a:rPr lang="en-US" baseline="-25000" dirty="0">
                <a:latin typeface="Calibri"/>
                <a:ea typeface="ＭＳ Ｐゴシック" pitchFamily="34" charset="-128"/>
                <a:cs typeface="Calibri"/>
              </a:rPr>
              <a:t>t</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1:t-1</a:t>
            </a:r>
            <a:r>
              <a:rPr lang="en-US" dirty="0">
                <a:latin typeface="Calibri"/>
                <a:ea typeface="ＭＳ Ｐゴシック" pitchFamily="34" charset="-128"/>
                <a:cs typeface="Calibri"/>
              </a:rPr>
              <a:t>)</a:t>
            </a:r>
          </a:p>
        </p:txBody>
      </p:sp>
      <p:sp>
        <p:nvSpPr>
          <p:cNvPr id="167" name="Rectangle 3"/>
          <p:cNvSpPr txBox="1">
            <a:spLocks noChangeArrowheads="1"/>
          </p:cNvSpPr>
          <p:nvPr/>
        </p:nvSpPr>
        <p:spPr bwMode="auto">
          <a:xfrm>
            <a:off x="914400" y="4343400"/>
            <a:ext cx="46482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Smoothing: P(X</a:t>
            </a:r>
            <a:r>
              <a:rPr lang="en-US" baseline="-25000" dirty="0">
                <a:latin typeface="Calibri"/>
                <a:ea typeface="ＭＳ Ｐゴシック" pitchFamily="34" charset="-128"/>
                <a:cs typeface="Calibri"/>
              </a:rPr>
              <a:t>t</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 t&lt;N</a:t>
            </a: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sz="4000" dirty="0">
              <a:latin typeface="Calibri"/>
              <a:ea typeface="ＭＳ Ｐゴシック" pitchFamily="34" charset="-128"/>
              <a:cs typeface="Calibri"/>
            </a:endParaRPr>
          </a:p>
        </p:txBody>
      </p:sp>
      <p:sp>
        <p:nvSpPr>
          <p:cNvPr id="168" name="Rectangle 3"/>
          <p:cNvSpPr txBox="1">
            <a:spLocks noChangeArrowheads="1"/>
          </p:cNvSpPr>
          <p:nvPr/>
        </p:nvSpPr>
        <p:spPr bwMode="auto">
          <a:xfrm>
            <a:off x="6553200" y="4343400"/>
            <a:ext cx="4800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Explanation: P(X</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a:t>
            </a: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sz="4000" dirty="0">
              <a:latin typeface="Calibri"/>
              <a:ea typeface="ＭＳ Ｐゴシック" pitchFamily="34" charset="-128"/>
              <a:cs typeface="Calibri"/>
            </a:endParaRPr>
          </a:p>
        </p:txBody>
      </p:sp>
      <p:sp>
        <p:nvSpPr>
          <p:cNvPr id="169" name="Oval 75"/>
          <p:cNvSpPr>
            <a:spLocks noChangeArrowheads="1"/>
          </p:cNvSpPr>
          <p:nvPr/>
        </p:nvSpPr>
        <p:spPr bwMode="auto">
          <a:xfrm>
            <a:off x="3886200" y="20574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0" name="Oval 75"/>
          <p:cNvSpPr>
            <a:spLocks noChangeArrowheads="1"/>
          </p:cNvSpPr>
          <p:nvPr/>
        </p:nvSpPr>
        <p:spPr bwMode="auto">
          <a:xfrm>
            <a:off x="9677400" y="20574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1" name="Oval 75"/>
          <p:cNvSpPr>
            <a:spLocks noChangeArrowheads="1"/>
          </p:cNvSpPr>
          <p:nvPr/>
        </p:nvSpPr>
        <p:spPr bwMode="auto">
          <a:xfrm>
            <a:off x="3078480" y="49530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2" name="Oval 75"/>
          <p:cNvSpPr>
            <a:spLocks noChangeArrowheads="1"/>
          </p:cNvSpPr>
          <p:nvPr/>
        </p:nvSpPr>
        <p:spPr bwMode="auto">
          <a:xfrm>
            <a:off x="7239000" y="4953000"/>
            <a:ext cx="33528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Tree>
    <p:extLst>
      <p:ext uri="{BB962C8B-B14F-4D97-AF65-F5344CB8AC3E}">
        <p14:creationId xmlns:p14="http://schemas.microsoft.com/office/powerpoint/2010/main" val="398652347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Next Time: Particle Filtering and Applications of HMMs</a:t>
            </a:r>
          </a:p>
        </p:txBody>
      </p:sp>
    </p:spTree>
    <p:extLst>
      <p:ext uri="{BB962C8B-B14F-4D97-AF65-F5344CB8AC3E}">
        <p14:creationId xmlns:p14="http://schemas.microsoft.com/office/powerpoint/2010/main" val="18286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Likelihood Weighting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B170A-82F3-4FA0-B711-5091276B2352}"/>
                  </a:ext>
                </a:extLst>
              </p:cNvPr>
              <p:cNvSpPr>
                <a:spLocks noGrp="1"/>
              </p:cNvSpPr>
              <p:nvPr>
                <p:ph idx="1"/>
              </p:nvPr>
            </p:nvSpPr>
            <p:spPr>
              <a:xfrm>
                <a:off x="552099" y="1113179"/>
                <a:ext cx="10515600" cy="2274127"/>
              </a:xfrm>
            </p:spPr>
            <p:txBody>
              <a:bodyPr/>
              <a:lstStyle/>
              <a:p>
                <a:r>
                  <a:rPr lang="en-US" dirty="0"/>
                  <a:t>Consistency of likelihood weighted sampling distribution</a:t>
                </a:r>
              </a:p>
              <a:p>
                <a:r>
                  <a:rPr lang="en-US" dirty="0"/>
                  <a:t>Evidence: None</a:t>
                </a:r>
              </a:p>
              <a:p>
                <a:pPr>
                  <a:lnSpc>
                    <a:spcPct val="80000"/>
                  </a:lnSpc>
                </a:pPr>
                <a:r>
                  <a:rPr lang="en-US" dirty="0">
                    <a:cs typeface="Calibri"/>
                    <a:sym typeface="Wingdings"/>
                  </a:rPr>
                  <a:t>Joint from Bayes nets</a:t>
                </a:r>
              </a:p>
              <a:p>
                <a:pPr lvl="5">
                  <a:lnSpc>
                    <a:spcPct val="80000"/>
                  </a:lnSpc>
                </a:pPr>
                <a:endParaRPr lang="en-US" sz="1600" dirty="0">
                  <a:cs typeface="Calibri"/>
                  <a:sym typeface="Wingdings"/>
                </a:endParaRPr>
              </a:p>
              <a:p>
                <a:pPr>
                  <a:lnSpc>
                    <a:spcPct val="80000"/>
                  </a:lnSpc>
                </a:pPr>
                <a14:m>
                  <m:oMathPara xmlns:m="http://schemas.openxmlformats.org/officeDocument/2006/math">
                    <m:oMathParaPr>
                      <m:jc m:val="left"/>
                    </m:oMathParaPr>
                    <m:oMath xmlns:m="http://schemas.openxmlformats.org/officeDocument/2006/math">
                      <m:r>
                        <a:rPr lang="en-US" i="1">
                          <a:solidFill>
                            <a:srgbClr val="CC00CC"/>
                          </a:solidFill>
                          <a:latin typeface="Cambria Math" charset="0"/>
                          <a:cs typeface="Calibri"/>
                          <a:sym typeface="Wingdings"/>
                        </a:rPr>
                        <m:t>    </m:t>
                      </m:r>
                      <m:r>
                        <a:rPr lang="en-US" i="1">
                          <a:solidFill>
                            <a:schemeClr val="accent2"/>
                          </a:solidFill>
                          <a:latin typeface="Cambria Math" charset="0"/>
                          <a:cs typeface="Calibri"/>
                          <a:sym typeface="Wingdings"/>
                        </a:rPr>
                        <m:t>𝑃</m:t>
                      </m:r>
                      <m:d>
                        <m:dPr>
                          <m:ctrlPr>
                            <a:rPr lang="en-US" i="1">
                              <a:solidFill>
                                <a:schemeClr val="accent2"/>
                              </a:solidFill>
                              <a:latin typeface="Cambria Math" panose="02040503050406030204" pitchFamily="18" charset="0"/>
                              <a:cs typeface="Calibri"/>
                              <a:sym typeface="Wingdings"/>
                            </a:rPr>
                          </m:ctrlPr>
                        </m:dPr>
                        <m:e>
                          <m:r>
                            <a:rPr lang="en-US" i="1">
                              <a:solidFill>
                                <a:schemeClr val="accent2"/>
                              </a:solidFill>
                              <a:latin typeface="Cambria Math" charset="0"/>
                              <a:cs typeface="Calibri"/>
                              <a:sym typeface="Wingdings"/>
                            </a:rPr>
                            <m:t>𝐴</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𝐵</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𝐶</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𝐷</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𝐸</m:t>
                          </m:r>
                        </m:e>
                      </m:d>
                      <m:r>
                        <a:rPr lang="en-US" i="1">
                          <a:solidFill>
                            <a:schemeClr val="accent2"/>
                          </a:solidFill>
                          <a:latin typeface="Cambria Math" charset="0"/>
                          <a:cs typeface="Calibri"/>
                          <a:sym typeface="Wingdings"/>
                        </a:rPr>
                        <m:t>=</m:t>
                      </m:r>
                      <m:r>
                        <a:rPr lang="en-US" i="1">
                          <a:solidFill>
                            <a:srgbClr val="FF0000"/>
                          </a:solidFill>
                          <a:latin typeface="Cambria Math" charset="0"/>
                          <a:cs typeface="Calibri"/>
                          <a:sym typeface="Wingdings"/>
                        </a:rPr>
                        <m:t>𝑃</m:t>
                      </m:r>
                      <m:d>
                        <m:dPr>
                          <m:ctrlPr>
                            <a:rPr lang="en-US" i="1">
                              <a:solidFill>
                                <a:srgbClr val="FF0000"/>
                              </a:solidFill>
                              <a:latin typeface="Cambria Math" panose="02040503050406030204" pitchFamily="18" charset="0"/>
                              <a:cs typeface="Calibri"/>
                              <a:sym typeface="Wingdings"/>
                            </a:rPr>
                          </m:ctrlPr>
                        </m:dPr>
                        <m:e>
                          <m:r>
                            <a:rPr lang="en-US" b="0" i="1" smtClean="0">
                              <a:solidFill>
                                <a:srgbClr val="FF0000"/>
                              </a:solidFill>
                              <a:latin typeface="Cambria Math" panose="02040503050406030204" pitchFamily="18" charset="0"/>
                              <a:cs typeface="Calibri"/>
                              <a:sym typeface="Wingdings"/>
                            </a:rPr>
                            <m:t>𝐴</m:t>
                          </m:r>
                        </m:e>
                      </m:d>
                      <m:r>
                        <a:rPr lang="en-US" i="1">
                          <a:solidFill>
                            <a:schemeClr val="accent2"/>
                          </a:solidFill>
                          <a:latin typeface="Cambria Math" charset="0"/>
                          <a:cs typeface="Calibri"/>
                          <a:sym typeface="Wingdings"/>
                        </a:rPr>
                        <m:t> </m:t>
                      </m:r>
                      <m:r>
                        <a:rPr lang="en-US" i="1">
                          <a:solidFill>
                            <a:srgbClr val="33CC33"/>
                          </a:solidFill>
                          <a:latin typeface="Cambria Math" charset="0"/>
                          <a:cs typeface="Calibri"/>
                          <a:sym typeface="Wingdings"/>
                        </a:rPr>
                        <m:t>𝑃</m:t>
                      </m:r>
                      <m:d>
                        <m:dPr>
                          <m:ctrlPr>
                            <a:rPr lang="en-US" i="1">
                              <a:solidFill>
                                <a:srgbClr val="33CC33"/>
                              </a:solidFill>
                              <a:latin typeface="Cambria Math" panose="02040503050406030204" pitchFamily="18" charset="0"/>
                              <a:cs typeface="Calibri"/>
                              <a:sym typeface="Wingdings"/>
                            </a:rPr>
                          </m:ctrlPr>
                        </m:dPr>
                        <m:e>
                          <m:r>
                            <a:rPr lang="en-US" i="1">
                              <a:solidFill>
                                <a:srgbClr val="33CC33"/>
                              </a:solidFill>
                              <a:latin typeface="Cambria Math" charset="0"/>
                              <a:cs typeface="Calibri"/>
                              <a:sym typeface="Wingdings"/>
                            </a:rPr>
                            <m:t>𝐵</m:t>
                          </m:r>
                        </m:e>
                        <m:e>
                          <m:r>
                            <a:rPr lang="en-US" b="0" i="1" smtClean="0">
                              <a:solidFill>
                                <a:srgbClr val="33CC33"/>
                              </a:solidFill>
                              <a:latin typeface="Cambria Math" panose="02040503050406030204" pitchFamily="18" charset="0"/>
                              <a:cs typeface="Calibri"/>
                              <a:sym typeface="Wingdings"/>
                            </a:rPr>
                            <m:t>𝐴</m:t>
                          </m:r>
                        </m:e>
                      </m:d>
                      <m:r>
                        <a:rPr lang="en-US" i="1">
                          <a:solidFill>
                            <a:schemeClr val="accent2"/>
                          </a:solidFill>
                          <a:latin typeface="Cambria Math" charset="0"/>
                          <a:cs typeface="Calibri"/>
                          <a:sym typeface="Wingdings"/>
                        </a:rPr>
                        <m:t> </m:t>
                      </m:r>
                      <m:r>
                        <a:rPr lang="en-US" i="1">
                          <a:solidFill>
                            <a:srgbClr val="0432FF"/>
                          </a:solidFill>
                          <a:latin typeface="Cambria Math" charset="0"/>
                          <a:cs typeface="Calibri"/>
                          <a:sym typeface="Wingdings"/>
                        </a:rPr>
                        <m:t>𝑃</m:t>
                      </m:r>
                      <m:d>
                        <m:dPr>
                          <m:ctrlPr>
                            <a:rPr lang="en-US" i="1">
                              <a:solidFill>
                                <a:srgbClr val="0432FF"/>
                              </a:solidFill>
                              <a:latin typeface="Cambria Math" panose="02040503050406030204" pitchFamily="18" charset="0"/>
                              <a:cs typeface="Calibri"/>
                              <a:sym typeface="Wingdings"/>
                            </a:rPr>
                          </m:ctrlPr>
                        </m:dPr>
                        <m:e>
                          <m:r>
                            <a:rPr lang="en-US" i="1">
                              <a:solidFill>
                                <a:srgbClr val="0432FF"/>
                              </a:solidFill>
                              <a:latin typeface="Cambria Math" charset="0"/>
                              <a:cs typeface="Calibri"/>
                              <a:sym typeface="Wingdings"/>
                            </a:rPr>
                            <m:t>𝐶</m:t>
                          </m:r>
                        </m:e>
                        <m:e>
                          <m:r>
                            <a:rPr lang="en-US" b="0" i="1" smtClean="0">
                              <a:solidFill>
                                <a:srgbClr val="0432FF"/>
                              </a:solidFill>
                              <a:latin typeface="Cambria Math" panose="02040503050406030204" pitchFamily="18" charset="0"/>
                              <a:cs typeface="Calibri"/>
                              <a:sym typeface="Wingdings"/>
                            </a:rPr>
                            <m:t>𝐴</m:t>
                          </m:r>
                        </m:e>
                      </m:d>
                      <m:r>
                        <a:rPr lang="en-US" i="1">
                          <a:solidFill>
                            <a:schemeClr val="accent2"/>
                          </a:solidFill>
                          <a:latin typeface="Cambria Math" charset="0"/>
                          <a:cs typeface="Calibri"/>
                          <a:sym typeface="Wingdings"/>
                        </a:rPr>
                        <m:t> </m:t>
                      </m:r>
                      <m:r>
                        <a:rPr lang="en-US" i="1">
                          <a:solidFill>
                            <a:srgbClr val="9437FF"/>
                          </a:solidFill>
                          <a:latin typeface="Cambria Math" charset="0"/>
                          <a:cs typeface="Calibri"/>
                          <a:sym typeface="Wingdings"/>
                        </a:rPr>
                        <m:t>𝑃</m:t>
                      </m:r>
                      <m:d>
                        <m:dPr>
                          <m:ctrlPr>
                            <a:rPr lang="en-US" i="1">
                              <a:solidFill>
                                <a:srgbClr val="9437FF"/>
                              </a:solidFill>
                              <a:latin typeface="Cambria Math" panose="02040503050406030204" pitchFamily="18" charset="0"/>
                              <a:cs typeface="Calibri"/>
                              <a:sym typeface="Wingdings"/>
                            </a:rPr>
                          </m:ctrlPr>
                        </m:dPr>
                        <m:e>
                          <m:r>
                            <a:rPr lang="en-US" b="0" i="1" smtClean="0">
                              <a:solidFill>
                                <a:srgbClr val="9437FF"/>
                              </a:solidFill>
                              <a:latin typeface="Cambria Math" panose="02040503050406030204" pitchFamily="18" charset="0"/>
                              <a:cs typeface="Calibri"/>
                              <a:sym typeface="Wingdings"/>
                            </a:rPr>
                            <m:t>𝐷</m:t>
                          </m:r>
                        </m:e>
                        <m:e>
                          <m:r>
                            <a:rPr lang="en-US" i="1">
                              <a:solidFill>
                                <a:srgbClr val="9437FF"/>
                              </a:solidFill>
                              <a:latin typeface="Cambria Math" charset="0"/>
                              <a:cs typeface="Calibri"/>
                              <a:sym typeface="Wingdings"/>
                            </a:rPr>
                            <m:t>𝐶</m:t>
                          </m:r>
                        </m:e>
                      </m:d>
                      <m:r>
                        <a:rPr lang="en-US" i="1">
                          <a:solidFill>
                            <a:schemeClr val="accent2"/>
                          </a:solidFill>
                          <a:latin typeface="Cambria Math" charset="0"/>
                          <a:cs typeface="Calibri"/>
                          <a:sym typeface="Wingdings"/>
                        </a:rPr>
                        <m:t> </m:t>
                      </m:r>
                      <m:r>
                        <a:rPr lang="en-US" i="1">
                          <a:solidFill>
                            <a:srgbClr val="E88510"/>
                          </a:solidFill>
                          <a:latin typeface="Cambria Math" charset="0"/>
                          <a:cs typeface="Calibri"/>
                          <a:sym typeface="Wingdings"/>
                        </a:rPr>
                        <m:t>𝑃</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𝐸</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𝐶</m:t>
                      </m:r>
                      <m:r>
                        <a:rPr lang="en-US" i="1">
                          <a:solidFill>
                            <a:srgbClr val="E88510"/>
                          </a:solidFill>
                          <a:latin typeface="Cambria Math" charset="0"/>
                          <a:cs typeface="Calibri"/>
                          <a:sym typeface="Wingdings"/>
                        </a:rPr>
                        <m:t>)</m:t>
                      </m:r>
                    </m:oMath>
                  </m:oMathPara>
                </a14:m>
                <a:endParaRPr lang="en-US" dirty="0">
                  <a:solidFill>
                    <a:schemeClr val="accent2"/>
                  </a:solidFill>
                  <a:cs typeface="Calibri"/>
                  <a:sym typeface="Wingdings"/>
                </a:endParaRPr>
              </a:p>
              <a:p>
                <a:endParaRPr lang="en-US" dirty="0"/>
              </a:p>
            </p:txBody>
          </p:sp>
        </mc:Choice>
        <mc:Fallback xmlns="">
          <p:sp>
            <p:nvSpPr>
              <p:cNvPr id="3" name="Content Placeholder 2">
                <a:extLst>
                  <a:ext uri="{FF2B5EF4-FFF2-40B4-BE49-F238E27FC236}">
                    <a16:creationId xmlns:a16="http://schemas.microsoft.com/office/drawing/2014/main" id="{FEFB170A-82F3-4FA0-B711-5091276B2352}"/>
                  </a:ext>
                </a:extLst>
              </p:cNvPr>
              <p:cNvSpPr>
                <a:spLocks noGrp="1" noRot="1" noChangeAspect="1" noMove="1" noResize="1" noEditPoints="1" noAdjustHandles="1" noChangeArrowheads="1" noChangeShapeType="1" noTextEdit="1"/>
              </p:cNvSpPr>
              <p:nvPr>
                <p:ph idx="1"/>
              </p:nvPr>
            </p:nvSpPr>
            <p:spPr>
              <a:xfrm>
                <a:off x="552099" y="1113179"/>
                <a:ext cx="10515600" cy="2274127"/>
              </a:xfrm>
              <a:blipFill>
                <a:blip r:embed="rId2"/>
                <a:stretch>
                  <a:fillRect l="-1217" t="-455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8342589F-4915-4ACF-86F2-4F0D39FE48FA}"/>
              </a:ext>
            </a:extLst>
          </p:cNvPr>
          <p:cNvGrpSpPr/>
          <p:nvPr/>
        </p:nvGrpSpPr>
        <p:grpSpPr>
          <a:xfrm>
            <a:off x="9651520" y="367131"/>
            <a:ext cx="2074815" cy="2294326"/>
            <a:chOff x="5410200" y="3500735"/>
            <a:chExt cx="2074815" cy="2294326"/>
          </a:xfrm>
        </p:grpSpPr>
        <p:cxnSp>
          <p:nvCxnSpPr>
            <p:cNvPr id="27" name="AutoShape 6">
              <a:extLst>
                <a:ext uri="{FF2B5EF4-FFF2-40B4-BE49-F238E27FC236}">
                  <a16:creationId xmlns:a16="http://schemas.microsoft.com/office/drawing/2014/main" id="{D9859DD7-7DEE-43F5-AFB4-72CCDE4853D2}"/>
                </a:ext>
              </a:extLst>
            </p:cNvPr>
            <p:cNvCxnSpPr>
              <a:cxnSpLocks noChangeShapeType="1"/>
              <a:stCxn id="29" idx="5"/>
              <a:endCxn id="31" idx="0"/>
            </p:cNvCxnSpPr>
            <p:nvPr/>
          </p:nvCxnSpPr>
          <p:spPr bwMode="auto">
            <a:xfrm>
              <a:off x="6395006" y="3892379"/>
              <a:ext cx="353662" cy="45199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 name="AutoShape 6">
              <a:extLst>
                <a:ext uri="{FF2B5EF4-FFF2-40B4-BE49-F238E27FC236}">
                  <a16:creationId xmlns:a16="http://schemas.microsoft.com/office/drawing/2014/main" id="{4F61568A-14E7-4590-840D-06964C72A516}"/>
                </a:ext>
              </a:extLst>
            </p:cNvPr>
            <p:cNvCxnSpPr>
              <a:cxnSpLocks noChangeShapeType="1"/>
              <a:stCxn id="31" idx="5"/>
              <a:endCxn id="33" idx="0"/>
            </p:cNvCxnSpPr>
            <p:nvPr/>
          </p:nvCxnSpPr>
          <p:spPr bwMode="auto">
            <a:xfrm>
              <a:off x="6916179" y="4731556"/>
              <a:ext cx="324049"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9" name="AutoShape 6">
              <a:extLst>
                <a:ext uri="{FF2B5EF4-FFF2-40B4-BE49-F238E27FC236}">
                  <a16:creationId xmlns:a16="http://schemas.microsoft.com/office/drawing/2014/main" id="{F0D9647E-97A2-40EA-AFF0-CAB039C8BD25}"/>
                </a:ext>
              </a:extLst>
            </p:cNvPr>
            <p:cNvCxnSpPr>
              <a:cxnSpLocks noChangeShapeType="1"/>
              <a:stCxn id="31" idx="3"/>
              <a:endCxn id="32" idx="0"/>
            </p:cNvCxnSpPr>
            <p:nvPr/>
          </p:nvCxnSpPr>
          <p:spPr bwMode="auto">
            <a:xfrm flipH="1">
              <a:off x="6227494" y="4731556"/>
              <a:ext cx="353662"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 name="AutoShape 6">
              <a:extLst>
                <a:ext uri="{FF2B5EF4-FFF2-40B4-BE49-F238E27FC236}">
                  <a16:creationId xmlns:a16="http://schemas.microsoft.com/office/drawing/2014/main" id="{713924F0-C70E-4DC6-83F2-5BDB92F4782F}"/>
                </a:ext>
              </a:extLst>
            </p:cNvPr>
            <p:cNvCxnSpPr>
              <a:cxnSpLocks noChangeShapeType="1"/>
              <a:stCxn id="29" idx="3"/>
              <a:endCxn id="30" idx="0"/>
            </p:cNvCxnSpPr>
            <p:nvPr/>
          </p:nvCxnSpPr>
          <p:spPr bwMode="auto">
            <a:xfrm flipH="1">
              <a:off x="5647097" y="3892379"/>
              <a:ext cx="412886" cy="46239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31" name="Group 30">
              <a:extLst>
                <a:ext uri="{FF2B5EF4-FFF2-40B4-BE49-F238E27FC236}">
                  <a16:creationId xmlns:a16="http://schemas.microsoft.com/office/drawing/2014/main" id="{8326450B-CEC9-4AA9-AD85-A5EB28BA8715}"/>
                </a:ext>
              </a:extLst>
            </p:cNvPr>
            <p:cNvGrpSpPr/>
            <p:nvPr/>
          </p:nvGrpSpPr>
          <p:grpSpPr>
            <a:xfrm>
              <a:off x="5990597" y="3500735"/>
              <a:ext cx="486403" cy="461665"/>
              <a:chOff x="5990597" y="3500735"/>
              <a:chExt cx="486403" cy="461665"/>
            </a:xfrm>
          </p:grpSpPr>
          <p:sp>
            <p:nvSpPr>
              <p:cNvPr id="44" name="Oval 3">
                <a:extLst>
                  <a:ext uri="{FF2B5EF4-FFF2-40B4-BE49-F238E27FC236}">
                    <a16:creationId xmlns:a16="http://schemas.microsoft.com/office/drawing/2014/main" id="{43879EA5-B835-4C35-9FFA-D882A09DC3CD}"/>
                  </a:ext>
                </a:extLst>
              </p:cNvPr>
              <p:cNvSpPr>
                <a:spLocks noChangeArrowheads="1"/>
              </p:cNvSpPr>
              <p:nvPr/>
            </p:nvSpPr>
            <p:spPr bwMode="auto">
              <a:xfrm>
                <a:off x="5990597" y="3505200"/>
                <a:ext cx="473794" cy="453609"/>
              </a:xfrm>
              <a:prstGeom prst="ellipse">
                <a:avLst/>
              </a:prstGeom>
              <a:noFill/>
              <a:ln w="34925">
                <a:solidFill>
                  <a:srgbClr val="FF000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F7701B5-3808-431F-85B7-BD75996EE757}"/>
                      </a:ext>
                    </a:extLst>
                  </p:cNvPr>
                  <p:cNvSpPr/>
                  <p:nvPr/>
                </p:nvSpPr>
                <p:spPr>
                  <a:xfrm>
                    <a:off x="6008795" y="3500735"/>
                    <a:ext cx="468205"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charset="0"/>
                              <a:cs typeface="Calibri"/>
                              <a:sym typeface="Wingdings"/>
                            </a:rPr>
                            <m:t>𝐴</m:t>
                          </m:r>
                        </m:oMath>
                      </m:oMathPara>
                    </a14:m>
                    <a:endParaRPr lang="en-US" sz="2400" dirty="0"/>
                  </a:p>
                </p:txBody>
              </p:sp>
            </mc:Choice>
            <mc:Fallback xmlns="">
              <p:sp>
                <p:nvSpPr>
                  <p:cNvPr id="45" name="Rectangle 44">
                    <a:extLst>
                      <a:ext uri="{FF2B5EF4-FFF2-40B4-BE49-F238E27FC236}">
                        <a16:creationId xmlns:a16="http://schemas.microsoft.com/office/drawing/2014/main" id="{3F7701B5-3808-431F-85B7-BD75996EE757}"/>
                      </a:ext>
                    </a:extLst>
                  </p:cNvPr>
                  <p:cNvSpPr>
                    <a:spLocks noRot="1" noChangeAspect="1" noMove="1" noResize="1" noEditPoints="1" noAdjustHandles="1" noChangeArrowheads="1" noChangeShapeType="1" noTextEdit="1"/>
                  </p:cNvSpPr>
                  <p:nvPr/>
                </p:nvSpPr>
                <p:spPr>
                  <a:xfrm>
                    <a:off x="6008795" y="3500735"/>
                    <a:ext cx="468205" cy="461665"/>
                  </a:xfrm>
                  <a:prstGeom prst="rect">
                    <a:avLst/>
                  </a:prstGeom>
                  <a:blipFill>
                    <a:blip r:embed="rId3"/>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E091F4D8-D5D4-4556-AE6F-DC1A3C2BE218}"/>
                </a:ext>
              </a:extLst>
            </p:cNvPr>
            <p:cNvGrpSpPr/>
            <p:nvPr/>
          </p:nvGrpSpPr>
          <p:grpSpPr>
            <a:xfrm>
              <a:off x="5410200" y="4340347"/>
              <a:ext cx="493941" cy="468035"/>
              <a:chOff x="5410200" y="4340347"/>
              <a:chExt cx="493941" cy="468035"/>
            </a:xfrm>
          </p:grpSpPr>
          <p:sp>
            <p:nvSpPr>
              <p:cNvPr id="42" name="Oval 3">
                <a:extLst>
                  <a:ext uri="{FF2B5EF4-FFF2-40B4-BE49-F238E27FC236}">
                    <a16:creationId xmlns:a16="http://schemas.microsoft.com/office/drawing/2014/main" id="{4EF8D45E-6ECC-423E-93C9-583710E4F8E8}"/>
                  </a:ext>
                </a:extLst>
              </p:cNvPr>
              <p:cNvSpPr>
                <a:spLocks noChangeArrowheads="1"/>
              </p:cNvSpPr>
              <p:nvPr/>
            </p:nvSpPr>
            <p:spPr bwMode="auto">
              <a:xfrm>
                <a:off x="5410200" y="4354773"/>
                <a:ext cx="473794" cy="453609"/>
              </a:xfrm>
              <a:prstGeom prst="ellipse">
                <a:avLst/>
              </a:prstGeom>
              <a:solidFill>
                <a:schemeClr val="bg1"/>
              </a:solidFill>
              <a:ln w="34925">
                <a:solidFill>
                  <a:srgbClr val="33CC33"/>
                </a:solidFill>
                <a:round/>
                <a:headEnd/>
                <a:tailEnd/>
              </a:ln>
            </p:spPr>
            <p:txBody>
              <a:bodyPr wrap="none" anchor="ctr"/>
              <a:lstStyle/>
              <a:p>
                <a:pPr algn="ctr"/>
                <a:endParaRPr lang="en-US" sz="2800" baseline="-25000" dirty="0">
                  <a:solidFill>
                    <a:srgbClr val="33CC33"/>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0DD5ED9-298D-4CEE-9D6C-5065154A1418}"/>
                      </a:ext>
                    </a:extLst>
                  </p:cNvPr>
                  <p:cNvSpPr/>
                  <p:nvPr/>
                </p:nvSpPr>
                <p:spPr>
                  <a:xfrm>
                    <a:off x="5424266"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CC33"/>
                              </a:solidFill>
                              <a:latin typeface="Cambria Math" charset="0"/>
                              <a:cs typeface="Calibri"/>
                              <a:sym typeface="Wingdings"/>
                            </a:rPr>
                            <m:t>𝐵</m:t>
                          </m:r>
                        </m:oMath>
                      </m:oMathPara>
                    </a14:m>
                    <a:endParaRPr lang="en-US" sz="2400" dirty="0">
                      <a:solidFill>
                        <a:srgbClr val="33CC33"/>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424266"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DC420A42-DB15-4620-8807-E30C3BD9BF66}"/>
                </a:ext>
              </a:extLst>
            </p:cNvPr>
            <p:cNvGrpSpPr/>
            <p:nvPr/>
          </p:nvGrpSpPr>
          <p:grpSpPr>
            <a:xfrm>
              <a:off x="6511771" y="4340347"/>
              <a:ext cx="473794" cy="461665"/>
              <a:chOff x="6511771" y="4340347"/>
              <a:chExt cx="473794" cy="461665"/>
            </a:xfrm>
          </p:grpSpPr>
          <p:sp>
            <p:nvSpPr>
              <p:cNvPr id="40" name="Oval 3">
                <a:extLst>
                  <a:ext uri="{FF2B5EF4-FFF2-40B4-BE49-F238E27FC236}">
                    <a16:creationId xmlns:a16="http://schemas.microsoft.com/office/drawing/2014/main" id="{83D4A474-C6E5-4332-88F9-AEB35A32A99E}"/>
                  </a:ext>
                </a:extLst>
              </p:cNvPr>
              <p:cNvSpPr>
                <a:spLocks noChangeArrowheads="1"/>
              </p:cNvSpPr>
              <p:nvPr/>
            </p:nvSpPr>
            <p:spPr bwMode="auto">
              <a:xfrm>
                <a:off x="6511771" y="4344376"/>
                <a:ext cx="473794" cy="453609"/>
              </a:xfrm>
              <a:prstGeom prst="ellipse">
                <a:avLst/>
              </a:prstGeom>
              <a:solidFill>
                <a:schemeClr val="bg1"/>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241097D-F31F-4BD9-BD99-4C42635A4D18}"/>
                      </a:ext>
                    </a:extLst>
                  </p:cNvPr>
                  <p:cNvSpPr/>
                  <p:nvPr/>
                </p:nvSpPr>
                <p:spPr>
                  <a:xfrm>
                    <a:off x="6515880" y="4340347"/>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515880" y="4340347"/>
                    <a:ext cx="468205" cy="461665"/>
                  </a:xfrm>
                  <a:prstGeom prst="rect">
                    <a:avLst/>
                  </a:prstGeom>
                  <a:blipFill rotWithShape="0">
                    <a:blip r:embed="rId5"/>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B6AF34C5-3BBF-4164-8C0D-80BF6934A562}"/>
                </a:ext>
              </a:extLst>
            </p:cNvPr>
            <p:cNvGrpSpPr/>
            <p:nvPr/>
          </p:nvGrpSpPr>
          <p:grpSpPr>
            <a:xfrm>
              <a:off x="5990597" y="5326482"/>
              <a:ext cx="497455" cy="464718"/>
              <a:chOff x="5990597" y="5326482"/>
              <a:chExt cx="497455" cy="464718"/>
            </a:xfrm>
          </p:grpSpPr>
          <p:sp>
            <p:nvSpPr>
              <p:cNvPr id="38" name="Oval 3">
                <a:extLst>
                  <a:ext uri="{FF2B5EF4-FFF2-40B4-BE49-F238E27FC236}">
                    <a16:creationId xmlns:a16="http://schemas.microsoft.com/office/drawing/2014/main" id="{54CDF0BE-0EC1-411A-91DD-F111C086CB71}"/>
                  </a:ext>
                </a:extLst>
              </p:cNvPr>
              <p:cNvSpPr>
                <a:spLocks noChangeArrowheads="1"/>
              </p:cNvSpPr>
              <p:nvPr/>
            </p:nvSpPr>
            <p:spPr bwMode="auto">
              <a:xfrm>
                <a:off x="5990597" y="5337591"/>
                <a:ext cx="473794" cy="453609"/>
              </a:xfrm>
              <a:prstGeom prst="ellipse">
                <a:avLst/>
              </a:prstGeom>
              <a:noFill/>
              <a:ln w="34925">
                <a:solidFill>
                  <a:srgbClr val="9437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191DCBF-BA9C-4BBB-8656-2920539E67F8}"/>
                      </a:ext>
                    </a:extLst>
                  </p:cNvPr>
                  <p:cNvSpPr/>
                  <p:nvPr/>
                </p:nvSpPr>
                <p:spPr>
                  <a:xfrm>
                    <a:off x="5996186" y="5326482"/>
                    <a:ext cx="49186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charset="0"/>
                              <a:cs typeface="Calibri"/>
                              <a:sym typeface="Wingdings"/>
                            </a:rPr>
                            <m:t>𝐷</m:t>
                          </m:r>
                        </m:oMath>
                      </m:oMathPara>
                    </a14:m>
                    <a:endParaRPr lang="en-US" sz="2400" dirty="0">
                      <a:solidFill>
                        <a:srgbClr val="7030A0"/>
                      </a:solidFill>
                    </a:endParaRPr>
                  </a:p>
                </p:txBody>
              </p:sp>
            </mc:Choice>
            <mc:Fallback xmlns="">
              <p:sp>
                <p:nvSpPr>
                  <p:cNvPr id="39" name="Rectangle 38">
                    <a:extLst>
                      <a:ext uri="{FF2B5EF4-FFF2-40B4-BE49-F238E27FC236}">
                        <a16:creationId xmlns:a16="http://schemas.microsoft.com/office/drawing/2014/main" id="{7191DCBF-BA9C-4BBB-8656-2920539E67F8}"/>
                      </a:ext>
                    </a:extLst>
                  </p:cNvPr>
                  <p:cNvSpPr>
                    <a:spLocks noRot="1" noChangeAspect="1" noMove="1" noResize="1" noEditPoints="1" noAdjustHandles="1" noChangeArrowheads="1" noChangeShapeType="1" noTextEdit="1"/>
                  </p:cNvSpPr>
                  <p:nvPr/>
                </p:nvSpPr>
                <p:spPr>
                  <a:xfrm>
                    <a:off x="5996186" y="5326482"/>
                    <a:ext cx="491866" cy="461665"/>
                  </a:xfrm>
                  <a:prstGeom prst="rect">
                    <a:avLst/>
                  </a:prstGeom>
                  <a:blipFill>
                    <a:blip r:embed="rId6"/>
                    <a:stretch>
                      <a:fillRect/>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32D8107C-B501-4AAA-B3C8-6608790872A4}"/>
                </a:ext>
              </a:extLst>
            </p:cNvPr>
            <p:cNvGrpSpPr/>
            <p:nvPr/>
          </p:nvGrpSpPr>
          <p:grpSpPr>
            <a:xfrm>
              <a:off x="7003331" y="5333396"/>
              <a:ext cx="481684" cy="461665"/>
              <a:chOff x="7003331" y="5333396"/>
              <a:chExt cx="481684" cy="461665"/>
            </a:xfrm>
          </p:grpSpPr>
          <p:sp>
            <p:nvSpPr>
              <p:cNvPr id="36" name="Oval 3">
                <a:extLst>
                  <a:ext uri="{FF2B5EF4-FFF2-40B4-BE49-F238E27FC236}">
                    <a16:creationId xmlns:a16="http://schemas.microsoft.com/office/drawing/2014/main" id="{78A0615D-1AC4-4C70-A157-08B9062BD656}"/>
                  </a:ext>
                </a:extLst>
              </p:cNvPr>
              <p:cNvSpPr>
                <a:spLocks noChangeArrowheads="1"/>
              </p:cNvSpPr>
              <p:nvPr/>
            </p:nvSpPr>
            <p:spPr bwMode="auto">
              <a:xfrm>
                <a:off x="7003331" y="5337591"/>
                <a:ext cx="473794" cy="453609"/>
              </a:xfrm>
              <a:prstGeom prst="ellipse">
                <a:avLst/>
              </a:prstGeom>
              <a:solidFill>
                <a:schemeClr val="bg1"/>
              </a:solidFill>
              <a:ln w="34925">
                <a:solidFill>
                  <a:srgbClr val="E8851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4496761-5BDE-4215-AC92-C0EB66B947C2}"/>
                      </a:ext>
                    </a:extLst>
                  </p:cNvPr>
                  <p:cNvSpPr/>
                  <p:nvPr/>
                </p:nvSpPr>
                <p:spPr>
                  <a:xfrm>
                    <a:off x="7010975" y="5333396"/>
                    <a:ext cx="4740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E88510"/>
                              </a:solidFill>
                              <a:latin typeface="Cambria Math" charset="0"/>
                              <a:cs typeface="Calibri"/>
                              <a:sym typeface="Wingdings"/>
                            </a:rPr>
                            <m:t>𝐸</m:t>
                          </m:r>
                        </m:oMath>
                      </m:oMathPara>
                    </a14:m>
                    <a:endParaRPr lang="en-US" sz="2400" dirty="0">
                      <a:solidFill>
                        <a:srgbClr val="E8851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7010975" y="5333396"/>
                    <a:ext cx="474040" cy="461665"/>
                  </a:xfrm>
                  <a:prstGeom prst="rect">
                    <a:avLst/>
                  </a:prstGeom>
                  <a:blipFill rotWithShape="0">
                    <a:blip r:embed="rId7"/>
                    <a:stretch>
                      <a:fillRect/>
                    </a:stretch>
                  </a:blipFill>
                </p:spPr>
                <p:txBody>
                  <a:bodyPr/>
                  <a:lstStyle/>
                  <a:p>
                    <a:r>
                      <a:rPr lang="en-US">
                        <a:noFill/>
                      </a:rPr>
                      <a:t> </a:t>
                    </a:r>
                  </a:p>
                </p:txBody>
              </p:sp>
            </mc:Fallback>
          </mc:AlternateContent>
        </p:grpSp>
      </p:grpSp>
      <p:graphicFrame>
        <p:nvGraphicFramePr>
          <p:cNvPr id="24" name="Table 23">
            <a:extLst>
              <a:ext uri="{FF2B5EF4-FFF2-40B4-BE49-F238E27FC236}">
                <a16:creationId xmlns:a16="http://schemas.microsoft.com/office/drawing/2014/main" id="{07370E4F-63AA-4442-B0DC-3F0E0C1D7445}"/>
              </a:ext>
            </a:extLst>
          </p:cNvPr>
          <p:cNvGraphicFramePr>
            <a:graphicFrameLocks noGrp="1"/>
          </p:cNvGraphicFramePr>
          <p:nvPr>
            <p:extLst>
              <p:ext uri="{D42A27DB-BD31-4B8C-83A1-F6EECF244321}">
                <p14:modId xmlns:p14="http://schemas.microsoft.com/office/powerpoint/2010/main" val="3958510763"/>
              </p:ext>
            </p:extLst>
          </p:nvPr>
        </p:nvGraphicFramePr>
        <p:xfrm>
          <a:off x="8487318"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5" name="Table 24">
            <a:extLst>
              <a:ext uri="{FF2B5EF4-FFF2-40B4-BE49-F238E27FC236}">
                <a16:creationId xmlns:a16="http://schemas.microsoft.com/office/drawing/2014/main" id="{FA763EA1-389A-4D1C-8004-2680386176C1}"/>
              </a:ext>
            </a:extLst>
          </p:cNvPr>
          <p:cNvGraphicFramePr>
            <a:graphicFrameLocks noGrp="1"/>
          </p:cNvGraphicFramePr>
          <p:nvPr>
            <p:extLst>
              <p:ext uri="{D42A27DB-BD31-4B8C-83A1-F6EECF244321}">
                <p14:modId xmlns:p14="http://schemas.microsoft.com/office/powerpoint/2010/main" val="2325251972"/>
              </p:ext>
            </p:extLst>
          </p:nvPr>
        </p:nvGraphicFramePr>
        <p:xfrm>
          <a:off x="7557043" y="5963402"/>
          <a:ext cx="736600" cy="3048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63B6008E-5D4A-41B5-A923-15432FD0C2B4}"/>
              </a:ext>
            </a:extLst>
          </p:cNvPr>
          <p:cNvGraphicFramePr>
            <a:graphicFrameLocks noGrp="1"/>
          </p:cNvGraphicFramePr>
          <p:nvPr>
            <p:extLst>
              <p:ext uri="{D42A27DB-BD31-4B8C-83A1-F6EECF244321}">
                <p14:modId xmlns:p14="http://schemas.microsoft.com/office/powerpoint/2010/main" val="3979593833"/>
              </p:ext>
            </p:extLst>
          </p:nvPr>
        </p:nvGraphicFramePr>
        <p:xfrm>
          <a:off x="9408861"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7" name="Table 46">
            <a:extLst>
              <a:ext uri="{FF2B5EF4-FFF2-40B4-BE49-F238E27FC236}">
                <a16:creationId xmlns:a16="http://schemas.microsoft.com/office/drawing/2014/main" id="{63ECC019-84FF-45BC-821D-75E3E3A9086A}"/>
              </a:ext>
            </a:extLst>
          </p:cNvPr>
          <p:cNvGraphicFramePr>
            <a:graphicFrameLocks noGrp="1"/>
          </p:cNvGraphicFramePr>
          <p:nvPr>
            <p:extLst>
              <p:ext uri="{D42A27DB-BD31-4B8C-83A1-F6EECF244321}">
                <p14:modId xmlns:p14="http://schemas.microsoft.com/office/powerpoint/2010/main" val="793407694"/>
              </p:ext>
            </p:extLst>
          </p:nvPr>
        </p:nvGraphicFramePr>
        <p:xfrm>
          <a:off x="11194797"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E8851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0"/>
                  </a:ext>
                </a:extLst>
              </a:tr>
              <a:tr h="274870">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8" name="Table 47">
            <a:extLst>
              <a:ext uri="{FF2B5EF4-FFF2-40B4-BE49-F238E27FC236}">
                <a16:creationId xmlns:a16="http://schemas.microsoft.com/office/drawing/2014/main" id="{3B38ECD8-F017-47E7-81E5-F5B4B32E11A7}"/>
              </a:ext>
            </a:extLst>
          </p:cNvPr>
          <p:cNvGraphicFramePr>
            <a:graphicFrameLocks noGrp="1"/>
          </p:cNvGraphicFramePr>
          <p:nvPr>
            <p:extLst>
              <p:ext uri="{D42A27DB-BD31-4B8C-83A1-F6EECF244321}">
                <p14:modId xmlns:p14="http://schemas.microsoft.com/office/powerpoint/2010/main" val="3512756684"/>
              </p:ext>
            </p:extLst>
          </p:nvPr>
        </p:nvGraphicFramePr>
        <p:xfrm>
          <a:off x="10301829"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28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1</a:t>
            </a:r>
          </a:p>
        </p:txBody>
      </p:sp>
      <p:sp>
        <p:nvSpPr>
          <p:cNvPr id="3" name="Content Placeholder 2"/>
          <p:cNvSpPr>
            <a:spLocks noGrp="1"/>
          </p:cNvSpPr>
          <p:nvPr>
            <p:ph idx="1"/>
          </p:nvPr>
        </p:nvSpPr>
        <p:spPr>
          <a:xfrm>
            <a:off x="406400" y="1397001"/>
            <a:ext cx="11633200" cy="4729164"/>
          </a:xfrm>
        </p:spPr>
        <p:txBody>
          <a:bodyPr/>
          <a:lstStyle/>
          <a:p>
            <a:pPr marL="0" indent="0" fontAlgn="auto">
              <a:spcBef>
                <a:spcPts val="0"/>
              </a:spcBef>
              <a:spcAft>
                <a:spcPts val="0"/>
              </a:spcAft>
              <a:buClrTx/>
              <a:buNone/>
            </a:pPr>
            <a:r>
              <a:rPr lang="en-US" dirty="0"/>
              <a:t>Two identical samples from likelihood weighted sampling will have the same exact weights.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b="0" dirty="0"/>
              <a:t>True</a:t>
            </a: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False</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It depends</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I don’t know</a:t>
            </a:r>
          </a:p>
        </p:txBody>
      </p:sp>
    </p:spTree>
    <p:extLst>
      <p:ext uri="{BB962C8B-B14F-4D97-AF65-F5344CB8AC3E}">
        <p14:creationId xmlns:p14="http://schemas.microsoft.com/office/powerpoint/2010/main" val="17972401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S | +c, -w, +r)$&#10;&#10;\end{document}"/>
  <p:tag name="FILENAME" val="TP_tmp"/>
  <p:tag name="FORMAT" val="png16m"/>
  <p:tag name="RES" val="1200"/>
  <p:tag name="BLEND" val="0"/>
  <p:tag name="TRANSPARENT" val="0"/>
  <p:tag name="TBUG" val="0"/>
  <p:tag name="ALLOWFS" val="0"/>
  <p:tag name="ORIGWIDTH" val="136"/>
  <p:tag name="PICTUREFILESIZE" val="7967"/>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def\argmax{\mathop{\rm arg\,max}}&#10;\begin{document}&#10;\[&#10;\left&lt;&#10;\begin{array}{c}&#10;\textcolor{YellowOrange}{1.0}\\&#10;\textcolor{RoyalBlue}{0.0}&#10;\end{array}&#10;\right&gt;&#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70"/>
  <p:tag name="PICTUREFILESIZE" val="12190"/>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75}\\&#10;\textcolor{RoyalBlue}{0.25}&#10;\end{array}&#10;\right&gt;&#10;\]&#10;\end{document}&#10;"/>
  <p:tag name="FILENAME" val="txp_fig"/>
  <p:tag name="FORMAT" val="png16m"/>
  <p:tag name="RES" val="1200"/>
  <p:tag name="BLEND" val="0"/>
  <p:tag name="TRANSPARENT" val="0"/>
  <p:tag name="TBUG" val="0"/>
  <p:tag name="ALLOWFS" val="0"/>
  <p:tag name="ORIGWIDTH" val="82"/>
  <p:tag name="PICTUREFILESIZE" val="15321"/>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9}\\&#10;\textcolor{RoyalBlue}{0.1}&#10;\end{array}&#10;\right&gt;&#10;\]&#10;\end{document}&#10;"/>
  <p:tag name="FILENAME" val="txp_fig"/>
  <p:tag name="FORMAT" val="png16m"/>
  <p:tag name="RES" val="1200"/>
  <p:tag name="BLEND" val="0"/>
  <p:tag name="TRANSPARENT" val="0"/>
  <p:tag name="TBUG" val="0"/>
  <p:tag name="ALLOWFS" val="0"/>
  <p:tag name="ORIGWIDTH" val="70"/>
  <p:tag name="PICTUREFILESIZE" val="12740"/>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84}\\&#10;\textcolor{RoyalBlue}{0.16}&#10;\end{array}&#10;\right&gt;&#10;\]&#10;\end{document}&#10;"/>
  <p:tag name="FILENAME" val="txp_fig"/>
  <p:tag name="FORMAT" val="png16m"/>
  <p:tag name="RES" val="1200"/>
  <p:tag name="BLEND" val="0"/>
  <p:tag name="TRANSPARENT" val="0"/>
  <p:tag name="TBUG" val="0"/>
  <p:tag name="ALLOWFS" val="0"/>
  <p:tag name="ORIGWIDTH" val="82"/>
  <p:tag name="PICTUREFILESIZE" val="15467"/>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804}\\&#10;\textcolor{RoyalBlue}{0.196}&#10;\end{array}&#10;\right&gt;&#10;\]&#10;\end{document}&#10;"/>
  <p:tag name="FILENAME" val="txp_fig"/>
  <p:tag name="FORMAT" val="png16m"/>
  <p:tag name="RES" val="1200"/>
  <p:tag name="BLEND" val="0"/>
  <p:tag name="TRANSPARENT" val="0"/>
  <p:tag name="TBUG" val="0"/>
  <p:tag name="ALLOWFS" val="0"/>
  <p:tag name="ORIGWIDTH" val="96"/>
  <p:tag name="PICTUREFILESIZE" val="17872"/>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0}\\&#10;\textcolor{RoyalBlue}{1.0}&#10;\end{array}&#10;\right&gt;&#10;\]&#10;\end{document}&#10;"/>
  <p:tag name="FILENAME" val="txp_fig"/>
  <p:tag name="FORMAT" val="png16m"/>
  <p:tag name="RES" val="1200"/>
  <p:tag name="BLEND" val="0"/>
  <p:tag name="TRANSPARENT" val="0"/>
  <p:tag name="TBUG" val="0"/>
  <p:tag name="ALLOWFS" val="0"/>
  <p:tag name="ORIGWIDTH" val="70"/>
  <p:tag name="PICTUREFILESIZE" val="12256"/>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3}\\&#10;\textcolor{RoyalBlue}{0.7}&#10;\end{array}&#10;\right&gt;&#10;\]&#10;\end{document}&#10;"/>
  <p:tag name="FILENAME" val="txp_fig"/>
  <p:tag name="FORMAT" val="png16m"/>
  <p:tag name="RES" val="1200"/>
  <p:tag name="BLEND" val="0"/>
  <p:tag name="TRANSPARENT" val="0"/>
  <p:tag name="TBUG" val="0"/>
  <p:tag name="ALLOWFS" val="0"/>
  <p:tag name="ORIGWIDTH" val="70"/>
  <p:tag name="PICTUREFILESIZE" val="12915"/>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48}\\&#10;\textcolor{RoyalBlue}{0.52}&#10;\end{array}&#10;\right&gt;&#10;\]&#10;\end{document}&#10;"/>
  <p:tag name="FILENAME" val="txp_fig"/>
  <p:tag name="FORMAT" val="png16m"/>
  <p:tag name="RES" val="1200"/>
  <p:tag name="BLEND" val="0"/>
  <p:tag name="TRANSPARENT" val="0"/>
  <p:tag name="TBUG" val="0"/>
  <p:tag name="ALLOWFS" val="0"/>
  <p:tag name="ORIGWIDTH" val="82"/>
  <p:tag name="PICTUREFILESIZE" val="15845"/>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75}\\&#10;\textcolor{RoyalBlue}{0.25}&#10;\end{array}&#10;\right&gt;&#10;\]&#10;\end{document}&#10;"/>
  <p:tag name="FILENAME" val="txp_fig"/>
  <p:tag name="FORMAT" val="png16m"/>
  <p:tag name="RES" val="1200"/>
  <p:tag name="BLEND" val="0"/>
  <p:tag name="TRANSPARENT" val="0"/>
  <p:tag name="TBUG" val="0"/>
  <p:tag name="ALLOWFS" val="0"/>
  <p:tag name="ORIGWIDTH" val="82"/>
  <p:tag name="PICTUREFILESIZE" val="15321"/>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588}\\&#10;\textcolor{RoyalBlue}{0.412}&#10;\end{array}&#10;\right&gt;&#10;\]&#10;\end{document}&#10;"/>
  <p:tag name="FILENAME" val="txp_fig"/>
  <p:tag name="FORMAT" val="png16m"/>
  <p:tag name="RES" val="1200"/>
  <p:tag name="BLEND" val="0"/>
  <p:tag name="TRANSPARENT" val="0"/>
  <p:tag name="TBUG" val="0"/>
  <p:tag name="ALLOWFS" val="0"/>
  <p:tag name="ORIGWIDTH" val="96"/>
  <p:tag name="PICTUREFILESIZE" val="1748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C | +s, -w, +r)$&#10;&#10;\end{document}"/>
  <p:tag name="FILENAME" val="TP_tmp"/>
  <p:tag name="FORMAT" val="png16m"/>
  <p:tag name="RES" val="1200"/>
  <p:tag name="BLEND" val="0"/>
  <p:tag name="TRANSPARENT" val="0"/>
  <p:tag name="TBUG" val="0"/>
  <p:tag name="ALLOWFS" val="0"/>
  <p:tag name="ORIGWIDTH" val="137"/>
  <p:tag name="PICTUREFILESIZE" val="8113"/>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p}\\&#10;\textcolor{RoyalBlue}{1-p}&#10;\end{array}&#10;\right&gt;&#10;\]&#10;\end{document}&#10;"/>
  <p:tag name="FILENAME" val="txp_fig"/>
  <p:tag name="FORMAT" val="png16m"/>
  <p:tag name="RES" val="1200"/>
  <p:tag name="BLEND" val="0"/>
  <p:tag name="TRANSPARENT" val="0"/>
  <p:tag name="TBUG" val="0"/>
  <p:tag name="ALLOWFS" val="0"/>
  <p:tag name="ORIGWIDTH" val="88"/>
  <p:tag name="PICTUREFILESIZE" val="12639"/>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75}\\&#10;\textcolor{RoyalBlue}{0.25}&#10;\end{array}&#10;\right&gt;&#10;\]&#10;\end{document}&#10;"/>
  <p:tag name="FILENAME" val="txp_fig"/>
  <p:tag name="FORMAT" val="png16m"/>
  <p:tag name="RES" val="1200"/>
  <p:tag name="BLEND" val="0"/>
  <p:tag name="TRANSPARENT" val="0"/>
  <p:tag name="TBUG" val="0"/>
  <p:tag name="ALLOWFS" val="0"/>
  <p:tag name="ORIGWIDTH" val="82"/>
  <p:tag name="PICTUREFILESIZE" val="15321"/>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1"/>
  <p:tag name="PICTUREFILESIZE" val="3608"/>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1 | e_1)&#10;\]&#10;\end{document}&#10;"/>
  <p:tag name="FILENAME" val="txp_fig"/>
  <p:tag name="FORMAT" val="pngmono"/>
  <p:tag name="RES" val="1200"/>
  <p:tag name="BLEND" val="0"/>
  <p:tag name="TRANSPARENT" val="0"/>
  <p:tag name="TBUG" val="0"/>
  <p:tag name="ALLOWFS" val="0"/>
  <p:tag name="MAGNIFICATION" val="1350"/>
  <p:tag name="ORIGWIDTH" val="88"/>
  <p:tag name="PICTUREFILESIZE" val="4833"/>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2)&#10;\]&#10;\end{document}&#10;"/>
  <p:tag name="FILENAME" val="txp_fig"/>
  <p:tag name="FORMAT" val="pngmono"/>
  <p:tag name="RES" val="1200"/>
  <p:tag name="BLEND" val="0"/>
  <p:tag name="TRANSPARENT" val="0"/>
  <p:tag name="TBUG" val="0"/>
  <p:tag name="ALLOWFS" val="0"/>
  <p:tag name="MAGNIFICATION" val="1351"/>
  <p:tag name="ORIGWIDTH" val="61"/>
  <p:tag name="PICTUREFILESIZE" val="4054"/>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1 | e_1) = P(x_1, e_1) / P(e_1)&#10;\]&#10;\end{document}&#10;"/>
  <p:tag name="FILENAME" val="txp_fig"/>
  <p:tag name="FORMAT" val="pngmono"/>
  <p:tag name="RES" val="1200"/>
  <p:tag name="BLEND" val="0"/>
  <p:tag name="TRANSPARENT" val="0"/>
  <p:tag name="TBUG" val="0"/>
  <p:tag name="ALLOWFS" val="0"/>
  <p:tag name="MAGNIFICATION" val="886"/>
  <p:tag name="ORIGWIDTH" val="269"/>
  <p:tag name="PICTUREFILESIZE" val="11776"/>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 P(x_1) P(e_1 | x_1)&#10;\]&#10;\end{document}&#10;"/>
  <p:tag name="FILENAME" val="txp_fig"/>
  <p:tag name="FORMAT" val="pngmono"/>
  <p:tag name="RES" val="1200"/>
  <p:tag name="BLEND" val="0"/>
  <p:tag name="TRANSPARENT" val="0"/>
  <p:tag name="TBUG" val="0"/>
  <p:tag name="ALLOWFS" val="0"/>
  <p:tag name="MAGNIFICATION" val="886"/>
  <p:tag name="ORIGWIDTH" val="165"/>
  <p:tag name="PICTUREFILESIZE" val="8130"/>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 \propto_{X_1} P(x_1, e_1)&#10;\]&#10;\end{document}&#10;"/>
  <p:tag name="FILENAME" val="txp_fig"/>
  <p:tag name="FORMAT" val="pngmono"/>
  <p:tag name="RES" val="1200"/>
  <p:tag name="BLEND" val="0"/>
  <p:tag name="TRANSPARENT" val="0"/>
  <p:tag name="TBUG" val="0"/>
  <p:tag name="ALLOWFS" val="0"/>
  <p:tag name="MAGNIFICATION" val="886"/>
  <p:tag name="ORIGWIDTH" val="133"/>
  <p:tag name="PICTUREFILESIZE" val="7274"/>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2) = \sum_{x_1} P(x_1, x_2)&#10;\]&#10;\end{document}&#10;"/>
  <p:tag name="FILENAME" val="txp_fig"/>
  <p:tag name="FORMAT" val="pngmono"/>
  <p:tag name="RES" val="1200"/>
  <p:tag name="BLEND" val="0"/>
  <p:tag name="TRANSPARENT" val="0"/>
  <p:tag name="TBUG" val="0"/>
  <p:tag name="ALLOWFS" val="0"/>
  <p:tag name="MAGNIFICATION" val="886"/>
  <p:tag name="ORIGWIDTH" val="205"/>
  <p:tag name="PICTUREFILESIZE" val="12695"/>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 \sum_{x_1} P(x_1) P(x_2 | x_1)&#10;\]&#10;\end{document}&#10;"/>
  <p:tag name="FILENAME" val="txp_fig"/>
  <p:tag name="FORMAT" val="pngmono"/>
  <p:tag name="RES" val="1200"/>
  <p:tag name="BLEND" val="0"/>
  <p:tag name="TRANSPARENT" val="0"/>
  <p:tag name="TBUG" val="0"/>
  <p:tag name="ALLOWFS" val="0"/>
  <p:tag name="MAGNIFICATION" val="886"/>
  <p:tag name="ORIGWIDTH" val="196"/>
  <p:tag name="PICTUREFILESIZE" val="1277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W | +s, +c, +r)$&#10;&#10;\end{document}"/>
  <p:tag name="FILENAME" val="TP_tmp"/>
  <p:tag name="FORMAT" val="png16m"/>
  <p:tag name="RES" val="1200"/>
  <p:tag name="BLEND" val="0"/>
  <p:tag name="TRANSPARENT" val="0"/>
  <p:tag name="TBUG" val="0"/>
  <p:tag name="ALLOWFS" val="0"/>
  <p:tag name="ORIGWIDTH" val="137"/>
  <p:tag name="PICTUREFILESIZE" val="8085"/>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begin{document}&#10;\[&#10;\textcolor{BrickRed}{B(X_t) = P(X_{t}|e_{1:t})}&#10;\]&#10;\end{document}&#10;"/>
  <p:tag name="FILENAME" val="txp_fig"/>
  <p:tag name="FORMAT" val="png16m"/>
  <p:tag name="RES" val="1200"/>
  <p:tag name="BLEND" val="0"/>
  <p:tag name="TRANSPARENT" val="0"/>
  <p:tag name="TBUG" val="0"/>
  <p:tag name="ALLOWFS" val="0"/>
  <p:tag name="ORIGWIDTH" val="187"/>
  <p:tag name="PICTUREFILESIZE" val="14201"/>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rickRed}{B(X)} \propto \textcolor{Orange}{P(e| X)} \textcolor{OliveGreen}{B'(X)}&#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211"/>
  <p:tag name="PICTUREFILESIZE" val="19959"/>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begin{document}&#10;\[&#10;\textcolor{OliveGreen}{P(x_{t}|e_{1:t-1})} = \sum_{x_{t-1}}  \textcolor{BrickRed}{P(x_{t-1}|e_{1:t-1})} \cdot P(x_{t}| x_{t-1})&#10;\]&#10;\end{document}&#10;"/>
  <p:tag name="FILENAME" val="txp_fig"/>
  <p:tag name="FORMAT" val="png16m"/>
  <p:tag name="RES" val="1200"/>
  <p:tag name="BLEND" val="0"/>
  <p:tag name="TRANSPARENT" val="0"/>
  <p:tag name="TBUG" val="0"/>
  <p:tag name="ALLOWFS" val="0"/>
  <p:tag name="ORIGWIDTH" val="443"/>
  <p:tag name="PICTUREFILESIZE" val="40221"/>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begin{document}&#10;\[&#10;\textcolor{BrickRed}{P(x_{t}|e_{1:t})} \propto_X \textcolor{OliveGreen}{P(x_{t}|e_{1:t-1})}\cdot P(e_{t}| x_{t}) &#10;\]&#10;\end{document}&#10;"/>
  <p:tag name="FILENAME" val="txp_fig"/>
  <p:tag name="FORMAT" val="png16m"/>
  <p:tag name="RES" val="1200"/>
  <p:tag name="BLEND" val="0"/>
  <p:tag name="TRANSPARENT" val="0"/>
  <p:tag name="TBUG" val="0"/>
  <p:tag name="ALLOWFS" val="0"/>
  <p:tag name="ORIGWIDTH" val="343"/>
  <p:tag name="PICTUREFILESIZE" val="28347"/>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pagestyle{empty}&#10;&#10;\begin{document}&#10;&#10;\begin{align*}&#10;P(S | +c, +r,  -w) &amp; = \frac{P(S, +c, +r, -w)}{P(+c, +r, -w)} \\&#10;&amp; = \frac{P(S, +c, +r, -w)}{\sum_{s} P(s, +c, +r, -w) } \\&#10;&amp; = \frac{ P(+c) P(S | +c) P(+r | +c) P(-w | S, +r) } {\sum_s P(+c) P(s | +c) P(+r | +c) P(-w | s, +r)} \\&#10;&amp; = \frac{ P(+c) P(S | +c) P(+r | +c) P(-w | S, +r)}  {P(+c) P(+r | +c) \sum_s P(s | +c) P(-w | s, +r) } \\&#10;&amp; = \frac{P(S | +c) P(-w | S, +r) } {\sum_s P(s | +c) P(-w | s, +r) } &#10;\end{align*}&#10;&#10;\end{document}"/>
  <p:tag name="FILENAME" val="TP_tmp"/>
  <p:tag name="FORMAT" val="png16m"/>
  <p:tag name="RES" val="1200"/>
  <p:tag name="BLEND" val="0"/>
  <p:tag name="TRANSPARENT" val="0"/>
  <p:tag name="TBUG" val="0"/>
  <p:tag name="ALLOWFS" val="0"/>
  <p:tag name="ORIGWIDTH" val="280"/>
  <p:tag name="PICTUREFILESIZE" val="95191"/>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t|X_{t-1})&#10;\]&#10;\end{document}&#10;"/>
  <p:tag name="FILENAME" val="txp_fig"/>
  <p:tag name="FORMAT" val="pngmono"/>
  <p:tag name="RES" val="1200"/>
  <p:tag name="BLEND" val="0"/>
  <p:tag name="TRANSPARENT" val="0"/>
  <p:tag name="TBUG" val="0"/>
  <p:tag name="ALLOWFS" val="0"/>
  <p:tag name="ORIGWIDTH" val="111"/>
  <p:tag name="PICTUREFILESIZE" val="624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1"/>
  <p:tag name="PICTUREFILESIZE" val="3608"/>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def\argmax{\mathop{\rm arg\,max}}&#10;\begin{document}&#10;\begin{eqnarray*}&#10;P(X_2 = \mbox{sun}) = &amp;&amp; \textcolor{YellowOrange}{P(X_2 = \mbox{sun} | X_1 = \mbox{sun}) P(X_1 = \mbox{sun})}+\\&#10;                      &amp;&amp; \textcolor{RoyalBlue}{P(X_2 = \mbox{sun} | X_1 = \mbox{rain}) P(X_1 = \mbox{rain})}&#10;\end{eqnarray*}&#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566"/>
  <p:tag name="PICTUREFILESIZE" val="6361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YellowOrange}{0.9 \cdot 1.0}+ \textcolor{RoyalBlue}{0.3 \cdot 0.0} = 0.9&#10;\]&#10;\end{document}&#10;"/>
  <p:tag name="FILENAME" val="txp_fig"/>
  <p:tag name="FORMAT" val="png16m"/>
  <p:tag name="RES" val="1200"/>
  <p:tag name="BLEND" val="0"/>
  <p:tag name="TRANSPARENT" val="0"/>
  <p:tag name="TBUG" val="0"/>
  <p:tag name="ALLOWFS" val="0"/>
  <p:tag name="ORIGWIDTH" val="242"/>
  <p:tag name="PICTUREFILESIZE" val="15013"/>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rickRed}{P(x_1)} = \mbox{know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152"/>
  <p:tag name="PICTUREFILESIZE" val="11167"/>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14824</TotalTime>
  <Words>3441</Words>
  <Application>Microsoft Office PowerPoint</Application>
  <PresentationFormat>Widescreen</PresentationFormat>
  <Paragraphs>1128</Paragraphs>
  <Slides>76</Slides>
  <Notes>27</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5" baseType="lpstr">
      <vt:lpstr>Calibri Light</vt:lpstr>
      <vt:lpstr>Cambria Math</vt:lpstr>
      <vt:lpstr>Wingdings</vt:lpstr>
      <vt:lpstr>cmsy10</vt:lpstr>
      <vt:lpstr>Calibri</vt:lpstr>
      <vt:lpstr>Arial</vt:lpstr>
      <vt:lpstr>Times New Roman</vt:lpstr>
      <vt:lpstr>Office Theme</vt:lpstr>
      <vt:lpstr>Photo Editor Photo</vt:lpstr>
      <vt:lpstr>Announcements</vt:lpstr>
      <vt:lpstr>Sampling Wrap-up</vt:lpstr>
      <vt:lpstr>Likelihood Weighting</vt:lpstr>
      <vt:lpstr>Likelihood Weighting</vt:lpstr>
      <vt:lpstr>Likelihood Weighting Distribution</vt:lpstr>
      <vt:lpstr>Likelihood Weighting Distribution</vt:lpstr>
      <vt:lpstr>Likelihood Weighting Distribution</vt:lpstr>
      <vt:lpstr>Likelihood Weighting Distribution</vt:lpstr>
      <vt:lpstr>Piazza Poll 1</vt:lpstr>
      <vt:lpstr>Piazza Poll 2</vt:lpstr>
      <vt:lpstr>Likelihood Weighting</vt:lpstr>
      <vt:lpstr>Likelihood Weighting</vt:lpstr>
      <vt:lpstr>Gibbs Sampling</vt:lpstr>
      <vt:lpstr>Gibbs Sampling</vt:lpstr>
      <vt:lpstr>Gibbs Sampling Example: P( S | +r)</vt:lpstr>
      <vt:lpstr>Gibbs Sampling Example: P( S | +r)</vt:lpstr>
      <vt:lpstr>Efficient Resampling of One Variable</vt:lpstr>
      <vt:lpstr>Gibbs Sampling</vt:lpstr>
      <vt:lpstr>Gibbs Sampling</vt:lpstr>
      <vt:lpstr>Markov Chain Monte Carlo*</vt:lpstr>
      <vt:lpstr>Bayes’ Net Sampling Summary</vt:lpstr>
      <vt:lpstr>AI: Representation and Problem Solving </vt:lpstr>
      <vt:lpstr>Reasoning over Time or Space</vt:lpstr>
      <vt:lpstr>Markov Models</vt:lpstr>
      <vt:lpstr>Conditional Independence</vt:lpstr>
      <vt:lpstr>Example Markov Chain: Weather</vt:lpstr>
      <vt:lpstr>Piazza Poll 3</vt:lpstr>
      <vt:lpstr>Piazza Poll 3</vt:lpstr>
      <vt:lpstr>Mini-Forward Algorithm</vt:lpstr>
      <vt:lpstr>Example Run of Mini-Forward Algorithm</vt:lpstr>
      <vt:lpstr>Demo Ghostbusters Basic Dynamics</vt:lpstr>
      <vt:lpstr>Demo Ghostbusters Circular Dynamics</vt:lpstr>
      <vt:lpstr>Demo Ghostbusters Whirlpool Dynamics</vt:lpstr>
      <vt:lpstr>Stationary Distributions</vt:lpstr>
      <vt:lpstr>Example: Stationary Distributions</vt:lpstr>
      <vt:lpstr>Application of Stationary Distribution: Web Link Analysis</vt:lpstr>
      <vt:lpstr>Application of Stationary Distributions: Gibbs Sampling*</vt:lpstr>
      <vt:lpstr>Quick Break</vt:lpstr>
      <vt:lpstr>Hidden Markov Models</vt:lpstr>
      <vt:lpstr>Pacman – Sonar (P5)</vt:lpstr>
      <vt:lpstr>Demo Pacman – Sonar (no beliefs)</vt:lpstr>
      <vt:lpstr>Hidden Markov Models</vt:lpstr>
      <vt:lpstr>Dynamic Bayes Nets (DBNs)</vt:lpstr>
      <vt:lpstr>Example: Weather HMM</vt:lpstr>
      <vt:lpstr>Example: Ghostbusters HMM</vt:lpstr>
      <vt:lpstr>Demo Ghostbusters – Circular Dynamics -- HMM</vt:lpstr>
      <vt:lpstr>Conditional Independence</vt:lpstr>
      <vt:lpstr>Real HMM Examples</vt:lpstr>
      <vt:lpstr>Filtering / Monitoring</vt:lpstr>
      <vt:lpstr>Example: Robot Localization</vt:lpstr>
      <vt:lpstr>Example: Robot Localization</vt:lpstr>
      <vt:lpstr>Example: Robot Localization</vt:lpstr>
      <vt:lpstr>Example: Robot Localization</vt:lpstr>
      <vt:lpstr>Example: Robot Localization</vt:lpstr>
      <vt:lpstr>Example: Robot Localization</vt:lpstr>
      <vt:lpstr>Inference: Base Cases</vt:lpstr>
      <vt:lpstr>Passage of Time</vt:lpstr>
      <vt:lpstr>Example: Passage of Time</vt:lpstr>
      <vt:lpstr>Observation</vt:lpstr>
      <vt:lpstr>Example: Observation</vt:lpstr>
      <vt:lpstr>Example: Weather HMM</vt:lpstr>
      <vt:lpstr>Other HMM Queries</vt:lpstr>
      <vt:lpstr>The Forward Algorithm</vt:lpstr>
      <vt:lpstr>The Forward Algorithm</vt:lpstr>
      <vt:lpstr>The Forward Algorithm</vt:lpstr>
      <vt:lpstr>The Forward Algorithm</vt:lpstr>
      <vt:lpstr>The Forward Algorithm</vt:lpstr>
      <vt:lpstr>The Forward Algorithm</vt:lpstr>
      <vt:lpstr>The Forward Algorithm</vt:lpstr>
      <vt:lpstr>The Forward Algorithm</vt:lpstr>
      <vt:lpstr>The Forward Algorithm</vt:lpstr>
      <vt:lpstr>Online Belief Updates</vt:lpstr>
      <vt:lpstr>Pacman – Sonar (P5)</vt:lpstr>
      <vt:lpstr>Video of Demo Pacman – Sonar (with beliefs)</vt:lpstr>
      <vt:lpstr>Other HMM Queries</vt:lpstr>
      <vt:lpstr>Next Time: Particle Filtering and Applications of HMMs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Pat Virtue</cp:lastModifiedBy>
  <cp:revision>1121</cp:revision>
  <cp:lastPrinted>2018-11-27T13:42:27Z</cp:lastPrinted>
  <dcterms:created xsi:type="dcterms:W3CDTF">2018-10-11T11:39:27Z</dcterms:created>
  <dcterms:modified xsi:type="dcterms:W3CDTF">2019-04-19T17:02:56Z</dcterms:modified>
</cp:coreProperties>
</file>