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6" r:id="rId2"/>
    <p:sldId id="256" r:id="rId3"/>
    <p:sldId id="288" r:id="rId4"/>
    <p:sldId id="337" r:id="rId5"/>
    <p:sldId id="338" r:id="rId6"/>
    <p:sldId id="287" r:id="rId7"/>
    <p:sldId id="308" r:id="rId8"/>
    <p:sldId id="309" r:id="rId9"/>
    <p:sldId id="349" r:id="rId10"/>
    <p:sldId id="340" r:id="rId11"/>
    <p:sldId id="341" r:id="rId12"/>
    <p:sldId id="342" r:id="rId13"/>
    <p:sldId id="343" r:id="rId14"/>
    <p:sldId id="344" r:id="rId15"/>
    <p:sldId id="345" r:id="rId16"/>
    <p:sldId id="266" r:id="rId17"/>
    <p:sldId id="262" r:id="rId18"/>
    <p:sldId id="270" r:id="rId19"/>
    <p:sldId id="264" r:id="rId20"/>
    <p:sldId id="1204" r:id="rId21"/>
    <p:sldId id="1205" r:id="rId22"/>
    <p:sldId id="331" r:id="rId23"/>
    <p:sldId id="271" r:id="rId24"/>
    <p:sldId id="284" r:id="rId25"/>
    <p:sldId id="351" r:id="rId26"/>
    <p:sldId id="350" r:id="rId27"/>
    <p:sldId id="352" r:id="rId28"/>
    <p:sldId id="306" r:id="rId29"/>
    <p:sldId id="291" r:id="rId30"/>
    <p:sldId id="307" r:id="rId31"/>
    <p:sldId id="313" r:id="rId32"/>
    <p:sldId id="356" r:id="rId33"/>
    <p:sldId id="357" r:id="rId34"/>
    <p:sldId id="353" r:id="rId35"/>
    <p:sldId id="278" r:id="rId36"/>
    <p:sldId id="35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autoAdjust="0"/>
    <p:restoredTop sz="94660"/>
  </p:normalViewPr>
  <p:slideViewPr>
    <p:cSldViewPr snapToGrid="0">
      <p:cViewPr varScale="1">
        <p:scale>
          <a:sx n="122" d="100"/>
          <a:sy n="122" d="100"/>
        </p:scale>
        <p:origin x="1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BF5E2F-2EA4-4BED-BDB7-3263066D10D9}" type="datetimeFigureOut">
              <a:rPr lang="en-US" smtClean="0"/>
              <a:t>1/16/2019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3785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Think</a:t>
            </a:r>
            <a:r>
              <a:rPr lang="en-US" baseline="0" dirty="0"/>
              <a:t> like people --- cognitive science, neuroscience</a:t>
            </a:r>
          </a:p>
          <a:p>
            <a:endParaRPr lang="en-US" baseline="0" dirty="0"/>
          </a:p>
          <a:p>
            <a:r>
              <a:rPr lang="en-US" baseline="0" dirty="0"/>
              <a:t>Bottom left: act like people --- actually very early definition, dating back to Alan Turing --- Turing test;  problem to do really well you start focusing on things like don’t answer too quickly what the square root of 1412 is, don’t spell too well,  and make sure you have a favorite movie etc.  So it wasn’t really leading us to build intelligence</a:t>
            </a:r>
          </a:p>
          <a:p>
            <a:endParaRPr lang="en-US" baseline="0" dirty="0"/>
          </a:p>
          <a:p>
            <a:r>
              <a:rPr lang="en-US" baseline="0" dirty="0"/>
              <a:t>Think rationally – long tradition dating back to Aristotle --- but not a winner, because difficult to encode how to think, and in the end it’s not about how you think, it’s about how you end up acting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25</a:t>
            </a:fld>
            <a:endParaRPr lang="en-US"/>
          </a:p>
        </p:txBody>
      </p:sp>
    </p:spTree>
    <p:extLst>
      <p:ext uri="{BB962C8B-B14F-4D97-AF65-F5344CB8AC3E}">
        <p14:creationId xmlns:p14="http://schemas.microsoft.com/office/powerpoint/2010/main" val="2400215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Think</a:t>
            </a:r>
            <a:r>
              <a:rPr lang="en-US" baseline="0" dirty="0"/>
              <a:t> like people --- cognitive science, neuroscience</a:t>
            </a:r>
          </a:p>
          <a:p>
            <a:endParaRPr lang="en-US" baseline="0" dirty="0"/>
          </a:p>
          <a:p>
            <a:r>
              <a:rPr lang="en-US" baseline="0" dirty="0"/>
              <a:t>Bottom left: act like people --- actually very early definition, dating back to Alan Turing --- Turing test;  problem to do really well you start focusing on things like don’t answer too quickly what the square root of 1412 is, don’t spell too well,  and make sure you have a favorite movie etc.  So it wasn’t really leading us to build intelligence</a:t>
            </a:r>
          </a:p>
          <a:p>
            <a:endParaRPr lang="en-US" baseline="0" dirty="0"/>
          </a:p>
          <a:p>
            <a:r>
              <a:rPr lang="en-US" baseline="0" dirty="0"/>
              <a:t>Think rationally – long tradition dating back to Aristotle --- but not a winner, because difficult to encode how to think, and in the end it’s not about how you think, it’s about how you end up acting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26</a:t>
            </a:fld>
            <a:endParaRPr lang="en-US"/>
          </a:p>
        </p:txBody>
      </p:sp>
    </p:spTree>
    <p:extLst>
      <p:ext uri="{BB962C8B-B14F-4D97-AF65-F5344CB8AC3E}">
        <p14:creationId xmlns:p14="http://schemas.microsoft.com/office/powerpoint/2010/main" val="240021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Think</a:t>
            </a:r>
            <a:r>
              <a:rPr lang="en-US" baseline="0" dirty="0"/>
              <a:t> like people --- cognitive science, neuroscience</a:t>
            </a:r>
          </a:p>
          <a:p>
            <a:endParaRPr lang="en-US" baseline="0" dirty="0"/>
          </a:p>
          <a:p>
            <a:r>
              <a:rPr lang="en-US" baseline="0" dirty="0"/>
              <a:t>Bottom left: act like people --- actually very early definition, dating back to Alan Turing --- Turing test;  problem to do really well you start focusing on things like don’t answer too quickly what the square root of 1412 is, don’t spell too well,  and make sure you have a favorite movie etc.  So it wasn’t really leading us to build intelligence</a:t>
            </a:r>
          </a:p>
          <a:p>
            <a:endParaRPr lang="en-US" baseline="0" dirty="0"/>
          </a:p>
          <a:p>
            <a:r>
              <a:rPr lang="en-US" baseline="0" dirty="0"/>
              <a:t>Think rationally – long tradition dating back to Aristotle --- but not a winner, because difficult to encode how to think, and in the end it’s not about how you think, it’s about how you end up acting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27</a:t>
            </a:fld>
            <a:endParaRPr lang="en-US"/>
          </a:p>
        </p:txBody>
      </p:sp>
    </p:spTree>
    <p:extLst>
      <p:ext uri="{BB962C8B-B14F-4D97-AF65-F5344CB8AC3E}">
        <p14:creationId xmlns:p14="http://schemas.microsoft.com/office/powerpoint/2010/main" val="2400215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2751138" y="531813"/>
            <a:ext cx="4732337" cy="2662237"/>
          </a:xfrm>
          <a:solidFill>
            <a:srgbClr val="FFFFFF"/>
          </a:solidFill>
          <a:ln/>
        </p:spPr>
      </p:sp>
      <p:sp>
        <p:nvSpPr>
          <p:cNvPr id="40963" name="Rectangle 2"/>
          <p:cNvSpPr>
            <a:spLocks noGrp="1" noChangeArrowheads="1"/>
          </p:cNvSpPr>
          <p:nvPr>
            <p:ph type="body" idx="1"/>
          </p:nvPr>
        </p:nvSpPr>
        <p:spPr>
          <a:xfrm>
            <a:off x="1023005" y="3371810"/>
            <a:ext cx="8188606" cy="3195621"/>
          </a:xfrm>
          <a:noFill/>
          <a:ln/>
        </p:spPr>
        <p:txBody>
          <a:bodyPr/>
          <a:lstStyle/>
          <a:p>
            <a:r>
              <a:rPr lang="en-US" sz="1700" dirty="0">
                <a:latin typeface="Lucida Grande" charset="0"/>
                <a:ea typeface="Lucida Grande" charset="0"/>
                <a:cs typeface="Lucida Grande" charset="0"/>
                <a:sym typeface="Lucida Grande" charset="0"/>
              </a:rPr>
              <a:t>Example of utilities.  10 for A, 1 for each Friday with friends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29</a:t>
            </a:fld>
            <a:endParaRPr lang="en-US"/>
          </a:p>
        </p:txBody>
      </p:sp>
    </p:spTree>
    <p:extLst>
      <p:ext uri="{BB962C8B-B14F-4D97-AF65-F5344CB8AC3E}">
        <p14:creationId xmlns:p14="http://schemas.microsoft.com/office/powerpoint/2010/main" val="3772684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30</a:t>
            </a:fld>
            <a:endParaRPr lang="en-US"/>
          </a:p>
        </p:txBody>
      </p:sp>
    </p:spTree>
    <p:extLst>
      <p:ext uri="{BB962C8B-B14F-4D97-AF65-F5344CB8AC3E}">
        <p14:creationId xmlns:p14="http://schemas.microsoft.com/office/powerpoint/2010/main" val="3383856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31</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32</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33</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34</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a:t>
            </a:fld>
            <a:endParaRPr lang="en-US"/>
          </a:p>
        </p:txBody>
      </p:sp>
    </p:spTree>
    <p:extLst>
      <p:ext uri="{BB962C8B-B14F-4D97-AF65-F5344CB8AC3E}">
        <p14:creationId xmlns:p14="http://schemas.microsoft.com/office/powerpoint/2010/main" val="330084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Million dollar computer with</a:t>
            </a:r>
            <a:r>
              <a:rPr lang="en-US" baseline="0" dirty="0"/>
              <a:t> less computation than your phone</a:t>
            </a:r>
          </a:p>
          <a:p>
            <a:endParaRPr lang="en-US" baseline="0" dirty="0"/>
          </a:p>
          <a:p>
            <a:r>
              <a:rPr lang="en-US" baseline="0" dirty="0"/>
              <a:t>MT </a:t>
            </a:r>
            <a:r>
              <a:rPr lang="en-US" baseline="0"/>
              <a:t>was </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35</a:t>
            </a:fld>
            <a:endParaRPr lang="en-US"/>
          </a:p>
        </p:txBody>
      </p:sp>
    </p:spTree>
    <p:extLst>
      <p:ext uri="{BB962C8B-B14F-4D97-AF65-F5344CB8AC3E}">
        <p14:creationId xmlns:p14="http://schemas.microsoft.com/office/powerpoint/2010/main" val="3764212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36</a:t>
            </a:fld>
            <a:endParaRPr lang="en-US"/>
          </a:p>
        </p:txBody>
      </p:sp>
    </p:spTree>
    <p:extLst>
      <p:ext uri="{BB962C8B-B14F-4D97-AF65-F5344CB8AC3E}">
        <p14:creationId xmlns:p14="http://schemas.microsoft.com/office/powerpoint/2010/main" val="326243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6</a:t>
            </a:fld>
            <a:endParaRPr lang="en-US"/>
          </a:p>
        </p:txBody>
      </p:sp>
    </p:spTree>
    <p:extLst>
      <p:ext uri="{BB962C8B-B14F-4D97-AF65-F5344CB8AC3E}">
        <p14:creationId xmlns:p14="http://schemas.microsoft.com/office/powerpoint/2010/main" val="341897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7</a:t>
            </a:fld>
            <a:endParaRPr lang="en-US"/>
          </a:p>
        </p:txBody>
      </p:sp>
    </p:spTree>
    <p:extLst>
      <p:ext uri="{BB962C8B-B14F-4D97-AF65-F5344CB8AC3E}">
        <p14:creationId xmlns:p14="http://schemas.microsoft.com/office/powerpoint/2010/main" val="80774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8</a:t>
            </a:fld>
            <a:endParaRPr lang="en-US"/>
          </a:p>
        </p:txBody>
      </p:sp>
    </p:spTree>
    <p:extLst>
      <p:ext uri="{BB962C8B-B14F-4D97-AF65-F5344CB8AC3E}">
        <p14:creationId xmlns:p14="http://schemas.microsoft.com/office/powerpoint/2010/main" val="69614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9</a:t>
            </a:fld>
            <a:endParaRPr lang="en-US"/>
          </a:p>
        </p:txBody>
      </p:sp>
    </p:spTree>
    <p:extLst>
      <p:ext uri="{BB962C8B-B14F-4D97-AF65-F5344CB8AC3E}">
        <p14:creationId xmlns:p14="http://schemas.microsoft.com/office/powerpoint/2010/main" val="69614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22</a:t>
            </a:fld>
            <a:endParaRPr lang="en-US"/>
          </a:p>
        </p:txBody>
      </p:sp>
    </p:spTree>
    <p:extLst>
      <p:ext uri="{BB962C8B-B14F-4D97-AF65-F5344CB8AC3E}">
        <p14:creationId xmlns:p14="http://schemas.microsoft.com/office/powerpoint/2010/main" val="168568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these? C3PO,</a:t>
            </a:r>
            <a:r>
              <a:rPr lang="en-US" baseline="0" dirty="0"/>
              <a:t> what does he do?  Essentially </a:t>
            </a:r>
            <a:r>
              <a:rPr lang="en-US" baseline="0" dirty="0" err="1"/>
              <a:t>google</a:t>
            </a:r>
            <a:r>
              <a:rPr lang="en-US" baseline="0" dirty="0"/>
              <a:t> translate, (but with anxiety!)</a:t>
            </a:r>
          </a:p>
          <a:p>
            <a:r>
              <a:rPr lang="en-US" baseline="0" dirty="0"/>
              <a:t>Little guy? R2D2 – what does he do, yeah, not so sure</a:t>
            </a:r>
          </a:p>
          <a:p>
            <a:endParaRPr lang="en-US" baseline="0" dirty="0"/>
          </a:p>
          <a:p>
            <a:r>
              <a:rPr lang="en-US" baseline="0" dirty="0"/>
              <a:t>Things got darker: machines come back from the future – to kill us!</a:t>
            </a:r>
          </a:p>
          <a:p>
            <a:endParaRPr lang="en-US" baseline="0" dirty="0"/>
          </a:p>
          <a:p>
            <a:r>
              <a:rPr lang="en-US" baseline="0" dirty="0"/>
              <a:t>90’s : software is scary</a:t>
            </a:r>
          </a:p>
          <a:p>
            <a:endParaRPr lang="en-US" baseline="0" dirty="0"/>
          </a:p>
          <a:p>
            <a:r>
              <a:rPr lang="en-US" baseline="0" dirty="0"/>
              <a:t>Basic fear about what technology might do ?</a:t>
            </a:r>
          </a:p>
          <a:p>
            <a:endParaRPr lang="en-US" baseline="0" dirty="0"/>
          </a:p>
          <a:p>
            <a:r>
              <a:rPr lang="en-US" baseline="0" dirty="0"/>
              <a:t>What if we can’t even tell technology apart from ourselves?</a:t>
            </a:r>
          </a:p>
          <a:p>
            <a:endParaRPr lang="en-US" baseline="0" dirty="0"/>
          </a:p>
          <a:p>
            <a:r>
              <a:rPr lang="en-US" baseline="0" dirty="0"/>
              <a:t>OR maybe it’ll look really different and snarky</a:t>
            </a:r>
          </a:p>
          <a:p>
            <a:endParaRPr lang="en-US" baseline="0" dirty="0"/>
          </a:p>
          <a:p>
            <a:r>
              <a:rPr lang="en-US" baseline="0" dirty="0"/>
              <a:t>Some exceptions like wall-E, positive view of technology (but maybe not of us humans!)</a:t>
            </a:r>
          </a:p>
          <a:p>
            <a:endParaRPr lang="en-US" baseline="0" dirty="0"/>
          </a:p>
          <a:p>
            <a:r>
              <a:rPr lang="en-US" baseline="0" dirty="0"/>
              <a:t>But mostly a worry</a:t>
            </a:r>
          </a:p>
          <a:p>
            <a:endParaRPr lang="en-US" baseline="0" dirty="0"/>
          </a:p>
          <a:p>
            <a:endParaRPr lang="en-US" baseline="0" dirty="0"/>
          </a:p>
          <a:p>
            <a:r>
              <a:rPr lang="en-US" baseline="0" dirty="0"/>
              <a:t>[not very worried myself, at least at present]</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23</a:t>
            </a:fld>
            <a:endParaRPr lang="en-US"/>
          </a:p>
        </p:txBody>
      </p:sp>
    </p:spTree>
    <p:extLst>
      <p:ext uri="{BB962C8B-B14F-4D97-AF65-F5344CB8AC3E}">
        <p14:creationId xmlns:p14="http://schemas.microsoft.com/office/powerpoint/2010/main" val="277103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Think</a:t>
            </a:r>
            <a:r>
              <a:rPr lang="en-US" baseline="0" dirty="0"/>
              <a:t> like people --- cognitive science, neuroscience</a:t>
            </a:r>
          </a:p>
          <a:p>
            <a:endParaRPr lang="en-US" baseline="0" dirty="0"/>
          </a:p>
          <a:p>
            <a:r>
              <a:rPr lang="en-US" baseline="0" dirty="0"/>
              <a:t>Bottom left: act like people --- actually very early definition, dating back to Alan Turing --- Turing test;  problem to do really well you start focusing on things like don’t answer too quickly what the square root of 1412 is, don’t spell too well,  and make sure you have a favorite movie etc.  So it wasn’t really leading us to build intelligence</a:t>
            </a:r>
          </a:p>
          <a:p>
            <a:endParaRPr lang="en-US" baseline="0" dirty="0"/>
          </a:p>
          <a:p>
            <a:r>
              <a:rPr lang="en-US" baseline="0" dirty="0"/>
              <a:t>Think rationally – long tradition dating back to Aristotle --- but not a winner, because difficult to encode how to think, and in the end it’s not about how you think, it’s about how you end up acting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24</a:t>
            </a:fld>
            <a:endParaRPr lang="en-US"/>
          </a:p>
        </p:txBody>
      </p:sp>
    </p:spTree>
    <p:extLst>
      <p:ext uri="{BB962C8B-B14F-4D97-AF65-F5344CB8AC3E}">
        <p14:creationId xmlns:p14="http://schemas.microsoft.com/office/powerpoint/2010/main" val="2400215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1/16/2019</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1/16/2019</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1/16/2019</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1/16/2019</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1/16/2019</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1/16/2019</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1/16/2019</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1/16/2019</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1/16/2019</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EfGD2qveGdQ"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8.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canvas.cmu.edu/" TargetMode="External"/><Relationship Id="rId7" Type="http://schemas.openxmlformats.org/officeDocument/2006/relationships/image" Target="../media/image13.png"/><Relationship Id="rId2" Type="http://schemas.openxmlformats.org/officeDocument/2006/relationships/hyperlink" Target="https://www.cs.cmu.edu/~15381" TargetMode="External"/><Relationship Id="rId1" Type="http://schemas.openxmlformats.org/officeDocument/2006/relationships/slideLayout" Target="../slideLayouts/slideLayout2.xml"/><Relationship Id="rId6" Type="http://schemas.openxmlformats.org/officeDocument/2006/relationships/hyperlink" Target="mailto:pvirtue@cmu.edu" TargetMode="External"/><Relationship Id="rId5" Type="http://schemas.openxmlformats.org/officeDocument/2006/relationships/hyperlink" Target="https://piazza.com/cmu/spring2019/15381" TargetMode="External"/><Relationship Id="rId4" Type="http://schemas.openxmlformats.org/officeDocument/2006/relationships/hyperlink" Target="http://gradescope.com/" TargetMode="Externa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Candy Grab Game</a:t>
            </a:r>
          </a:p>
        </p:txBody>
      </p:sp>
      <p:sp>
        <p:nvSpPr>
          <p:cNvPr id="3" name="Content Placeholder 2"/>
          <p:cNvSpPr>
            <a:spLocks noGrp="1"/>
          </p:cNvSpPr>
          <p:nvPr>
            <p:ph idx="1"/>
          </p:nvPr>
        </p:nvSpPr>
        <p:spPr/>
        <p:txBody>
          <a:bodyPr/>
          <a:lstStyle/>
          <a:p>
            <a:r>
              <a:rPr lang="en-US" dirty="0">
                <a:solidFill>
                  <a:srgbClr val="C00000"/>
                </a:solidFill>
              </a:rPr>
              <a:t>As you walk in:</a:t>
            </a:r>
          </a:p>
          <a:p>
            <a:pPr marL="685783" indent="-685783">
              <a:buFont typeface="+mj-lt"/>
              <a:buAutoNum type="arabicPeriod"/>
            </a:pPr>
            <a:r>
              <a:rPr lang="en-US" dirty="0"/>
              <a:t>Grab a pack of game pieces (candy)</a:t>
            </a:r>
          </a:p>
          <a:p>
            <a:pPr marL="685783" indent="-685783">
              <a:buFont typeface="+mj-lt"/>
              <a:buAutoNum type="arabicPeriod"/>
            </a:pPr>
            <a:r>
              <a:rPr lang="en-US" dirty="0"/>
              <a:t>Form groups of 2 (or 3 with an observer)</a:t>
            </a:r>
          </a:p>
          <a:p>
            <a:pPr marL="685783" indent="-685783">
              <a:buFont typeface="+mj-lt"/>
              <a:buAutoNum type="arabicPeriod"/>
            </a:pPr>
            <a:r>
              <a:rPr lang="en-US" dirty="0"/>
              <a:t>Play the game!</a:t>
            </a:r>
          </a:p>
          <a:p>
            <a:pPr marL="1219170" lvl="1" indent="-685783">
              <a:buFont typeface="+mj-lt"/>
              <a:buAutoNum type="alphaUcPeriod"/>
            </a:pPr>
            <a:r>
              <a:rPr lang="en-US" sz="2800" dirty="0"/>
              <a:t>11 pieces on the table</a:t>
            </a:r>
          </a:p>
          <a:p>
            <a:pPr marL="1219170" lvl="1" indent="-685783">
              <a:buFont typeface="+mj-lt"/>
              <a:buAutoNum type="alphaUcPeriod"/>
            </a:pPr>
            <a:r>
              <a:rPr lang="en-US" sz="2800" dirty="0"/>
              <a:t>Take turns taking either 1 or 2 pieces</a:t>
            </a:r>
          </a:p>
          <a:p>
            <a:pPr marL="1219170" lvl="1" indent="-685783">
              <a:buFont typeface="+mj-lt"/>
              <a:buAutoNum type="alphaUcPeriod"/>
            </a:pPr>
            <a:r>
              <a:rPr lang="en-US" sz="2800" dirty="0"/>
              <a:t>Person that takes the last piece wins!</a:t>
            </a:r>
            <a:endParaRPr lang="en-US" sz="2800" dirty="0">
              <a:sym typeface="Wingdings"/>
            </a:endParaRPr>
          </a:p>
          <a:p>
            <a:pPr marL="685783" indent="-685783">
              <a:buFont typeface="+mj-lt"/>
              <a:buAutoNum type="arabicPeriod"/>
            </a:pPr>
            <a:r>
              <a:rPr lang="en-US" dirty="0">
                <a:sym typeface="Wingdings"/>
              </a:rPr>
              <a:t>Think about how you might implement an Agent to play this in code:</a:t>
            </a:r>
          </a:p>
          <a:p>
            <a:r>
              <a:rPr lang="en-US" dirty="0">
                <a:latin typeface="Courier New"/>
                <a:cs typeface="Courier New"/>
              </a:rPr>
              <a:t>		class Agent</a:t>
            </a:r>
          </a:p>
          <a:p>
            <a:r>
              <a:rPr lang="en-US" dirty="0">
                <a:latin typeface="Courier New"/>
                <a:cs typeface="Courier New"/>
              </a:rPr>
              <a:t>			function </a:t>
            </a:r>
            <a:r>
              <a:rPr lang="en-US" b="1" dirty="0" err="1">
                <a:latin typeface="Courier New"/>
                <a:cs typeface="Courier New"/>
              </a:rPr>
              <a:t>getAction</a:t>
            </a:r>
            <a:r>
              <a:rPr lang="en-US" dirty="0">
                <a:latin typeface="Courier New"/>
                <a:cs typeface="Courier New"/>
              </a:rPr>
              <a:t>(state)</a:t>
            </a:r>
          </a:p>
          <a:p>
            <a:r>
              <a:rPr lang="en-US" dirty="0">
                <a:latin typeface="Courier New"/>
                <a:cs typeface="Courier New"/>
              </a:rPr>
              <a:t>				return action</a:t>
            </a:r>
          </a:p>
          <a:p>
            <a:endParaRPr lang="en-US" dirty="0"/>
          </a:p>
        </p:txBody>
      </p:sp>
    </p:spTree>
    <p:extLst>
      <p:ext uri="{BB962C8B-B14F-4D97-AF65-F5344CB8AC3E}">
        <p14:creationId xmlns:p14="http://schemas.microsoft.com/office/powerpoint/2010/main" val="418916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Candy Grab Agent</a:t>
            </a:r>
          </a:p>
        </p:txBody>
      </p:sp>
      <p:sp>
        <p:nvSpPr>
          <p:cNvPr id="5" name="Rectangle 4"/>
          <p:cNvSpPr/>
          <p:nvPr/>
        </p:nvSpPr>
        <p:spPr>
          <a:xfrm>
            <a:off x="304800" y="1357629"/>
            <a:ext cx="8839200" cy="1938992"/>
          </a:xfrm>
          <a:prstGeom prst="rect">
            <a:avLst/>
          </a:prstGeom>
        </p:spPr>
        <p:txBody>
          <a:bodyPr wrap="square">
            <a:spAutoFit/>
          </a:bodyPr>
          <a:lstStyle/>
          <a:p>
            <a:r>
              <a:rPr lang="en-US" sz="2400" dirty="0">
                <a:latin typeface="Courier New"/>
                <a:cs typeface="Courier New"/>
              </a:rPr>
              <a:t>class Agent</a:t>
            </a:r>
          </a:p>
          <a:p>
            <a:endParaRPr lang="en-US" sz="2400" dirty="0">
              <a:latin typeface="Courier New"/>
              <a:cs typeface="Courier New"/>
            </a:endParaRPr>
          </a:p>
          <a:p>
            <a:r>
              <a:rPr lang="en-US" sz="2400" dirty="0">
                <a:latin typeface="Courier New"/>
                <a:cs typeface="Courier New"/>
              </a:rPr>
              <a:t>	function </a:t>
            </a:r>
            <a:r>
              <a:rPr lang="en-US" sz="2400" b="1" dirty="0" err="1">
                <a:latin typeface="Courier New"/>
                <a:cs typeface="Courier New"/>
              </a:rPr>
              <a:t>getAction</a:t>
            </a:r>
            <a:r>
              <a:rPr lang="en-US" sz="2400" dirty="0">
                <a:latin typeface="Courier New"/>
                <a:cs typeface="Courier New"/>
              </a:rPr>
              <a:t>(state)</a:t>
            </a:r>
          </a:p>
          <a:p>
            <a:endParaRPr lang="en-US" sz="2400" dirty="0">
              <a:latin typeface="Courier New"/>
              <a:cs typeface="Courier New"/>
            </a:endParaRPr>
          </a:p>
          <a:p>
            <a:r>
              <a:rPr lang="en-US" sz="2400" dirty="0">
                <a:latin typeface="Courier New"/>
                <a:cs typeface="Courier New"/>
              </a:rPr>
              <a:t>		return action</a:t>
            </a:r>
          </a:p>
        </p:txBody>
      </p:sp>
    </p:spTree>
    <p:extLst>
      <p:ext uri="{BB962C8B-B14F-4D97-AF65-F5344CB8AC3E}">
        <p14:creationId xmlns:p14="http://schemas.microsoft.com/office/powerpoint/2010/main" val="332440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Candy Grab Agent</a:t>
            </a:r>
          </a:p>
        </p:txBody>
      </p:sp>
      <p:sp>
        <p:nvSpPr>
          <p:cNvPr id="4" name="Content Placeholder 3"/>
          <p:cNvSpPr>
            <a:spLocks noGrp="1"/>
          </p:cNvSpPr>
          <p:nvPr>
            <p:ph idx="1"/>
          </p:nvPr>
        </p:nvSpPr>
        <p:spPr>
          <a:xfrm>
            <a:off x="406400" y="1397001"/>
            <a:ext cx="11379200" cy="609600"/>
          </a:xfrm>
        </p:spPr>
        <p:txBody>
          <a:bodyPr/>
          <a:lstStyle/>
          <a:p>
            <a:r>
              <a:rPr lang="en-US" dirty="0"/>
              <a:t>Agent 001 – Always choose 1</a:t>
            </a:r>
          </a:p>
        </p:txBody>
      </p:sp>
      <p:sp>
        <p:nvSpPr>
          <p:cNvPr id="3" name="Rectangle 2"/>
          <p:cNvSpPr/>
          <p:nvPr/>
        </p:nvSpPr>
        <p:spPr>
          <a:xfrm>
            <a:off x="1524000" y="2096293"/>
            <a:ext cx="8839200" cy="1200329"/>
          </a:xfrm>
          <a:prstGeom prst="rect">
            <a:avLst/>
          </a:prstGeom>
        </p:spPr>
        <p:txBody>
          <a:bodyPr wrap="square">
            <a:spAutoFit/>
          </a:bodyPr>
          <a:lstStyle/>
          <a:p>
            <a:r>
              <a:rPr lang="en-US" sz="2400" dirty="0">
                <a:latin typeface="Courier New"/>
                <a:cs typeface="Courier New"/>
              </a:rPr>
              <a:t>function </a:t>
            </a:r>
            <a:r>
              <a:rPr lang="en-US" sz="2400" b="1" dirty="0" err="1">
                <a:latin typeface="Courier New"/>
                <a:cs typeface="Courier New"/>
              </a:rPr>
              <a:t>getAction</a:t>
            </a:r>
            <a:r>
              <a:rPr lang="en-US" sz="2400" dirty="0">
                <a:latin typeface="Courier New"/>
                <a:cs typeface="Courier New"/>
              </a:rPr>
              <a:t>( </a:t>
            </a:r>
            <a:r>
              <a:rPr lang="en-US" sz="2400" dirty="0" err="1">
                <a:latin typeface="Courier New"/>
                <a:cs typeface="Courier New"/>
              </a:rPr>
              <a:t>numPiecesAvailable</a:t>
            </a:r>
            <a:r>
              <a:rPr lang="en-US" sz="2400" dirty="0">
                <a:latin typeface="Courier New"/>
                <a:cs typeface="Courier New"/>
              </a:rPr>
              <a:t> )</a:t>
            </a:r>
          </a:p>
          <a:p>
            <a:endParaRPr lang="en-US" sz="2400" dirty="0">
              <a:latin typeface="Courier New"/>
              <a:cs typeface="Courier New"/>
            </a:endParaRPr>
          </a:p>
          <a:p>
            <a:r>
              <a:rPr lang="en-US" sz="2400" dirty="0">
                <a:latin typeface="Courier New"/>
                <a:cs typeface="Courier New"/>
              </a:rPr>
              <a:t>	return 1</a:t>
            </a:r>
          </a:p>
        </p:txBody>
      </p:sp>
      <p:sp>
        <p:nvSpPr>
          <p:cNvPr id="7" name="Rectangle 6"/>
          <p:cNvSpPr/>
          <p:nvPr/>
        </p:nvSpPr>
        <p:spPr>
          <a:xfrm>
            <a:off x="5181600" y="2108200"/>
            <a:ext cx="3454400"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4064000" y="2819400"/>
            <a:ext cx="1117600"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7122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Candy Grab Agent</a:t>
            </a:r>
          </a:p>
        </p:txBody>
      </p:sp>
      <p:sp>
        <p:nvSpPr>
          <p:cNvPr id="4" name="Content Placeholder 3"/>
          <p:cNvSpPr>
            <a:spLocks noGrp="1"/>
          </p:cNvSpPr>
          <p:nvPr>
            <p:ph idx="1"/>
          </p:nvPr>
        </p:nvSpPr>
        <p:spPr>
          <a:xfrm>
            <a:off x="406400" y="1397001"/>
            <a:ext cx="11379200" cy="609600"/>
          </a:xfrm>
        </p:spPr>
        <p:txBody>
          <a:bodyPr/>
          <a:lstStyle/>
          <a:p>
            <a:r>
              <a:rPr lang="en-US" dirty="0"/>
              <a:t>Agent 002 – Always choose 2</a:t>
            </a:r>
          </a:p>
        </p:txBody>
      </p:sp>
      <p:sp>
        <p:nvSpPr>
          <p:cNvPr id="3" name="Rectangle 2"/>
          <p:cNvSpPr/>
          <p:nvPr/>
        </p:nvSpPr>
        <p:spPr>
          <a:xfrm>
            <a:off x="1524000" y="2096293"/>
            <a:ext cx="8839200" cy="1200329"/>
          </a:xfrm>
          <a:prstGeom prst="rect">
            <a:avLst/>
          </a:prstGeom>
        </p:spPr>
        <p:txBody>
          <a:bodyPr wrap="square">
            <a:spAutoFit/>
          </a:bodyPr>
          <a:lstStyle/>
          <a:p>
            <a:r>
              <a:rPr lang="en-US" sz="2400" dirty="0">
                <a:latin typeface="Courier New"/>
                <a:cs typeface="Courier New"/>
              </a:rPr>
              <a:t>function </a:t>
            </a:r>
            <a:r>
              <a:rPr lang="en-US" sz="2400" b="1" dirty="0" err="1">
                <a:latin typeface="Courier New"/>
                <a:cs typeface="Courier New"/>
              </a:rPr>
              <a:t>getAction</a:t>
            </a:r>
            <a:r>
              <a:rPr lang="en-US" sz="2400" dirty="0">
                <a:latin typeface="Courier New"/>
                <a:cs typeface="Courier New"/>
              </a:rPr>
              <a:t>( </a:t>
            </a:r>
            <a:r>
              <a:rPr lang="en-US" sz="2400" dirty="0" err="1">
                <a:latin typeface="Courier New"/>
                <a:cs typeface="Courier New"/>
              </a:rPr>
              <a:t>numPiecesAvailable</a:t>
            </a:r>
            <a:r>
              <a:rPr lang="en-US" sz="2400" dirty="0">
                <a:latin typeface="Courier New"/>
                <a:cs typeface="Courier New"/>
              </a:rPr>
              <a:t> )</a:t>
            </a:r>
          </a:p>
          <a:p>
            <a:endParaRPr lang="en-US" sz="2400" dirty="0">
              <a:latin typeface="Courier New"/>
              <a:cs typeface="Courier New"/>
            </a:endParaRPr>
          </a:p>
          <a:p>
            <a:r>
              <a:rPr lang="en-US" sz="2400" dirty="0">
                <a:latin typeface="Courier New"/>
                <a:cs typeface="Courier New"/>
              </a:rPr>
              <a:t>	return 2</a:t>
            </a:r>
          </a:p>
        </p:txBody>
      </p:sp>
      <p:sp>
        <p:nvSpPr>
          <p:cNvPr id="8" name="Rectangle 7"/>
          <p:cNvSpPr/>
          <p:nvPr/>
        </p:nvSpPr>
        <p:spPr>
          <a:xfrm>
            <a:off x="4064000" y="2819400"/>
            <a:ext cx="1117600"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935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Candy Grab Agent</a:t>
            </a:r>
          </a:p>
        </p:txBody>
      </p:sp>
      <p:sp>
        <p:nvSpPr>
          <p:cNvPr id="4" name="Content Placeholder 3"/>
          <p:cNvSpPr>
            <a:spLocks noGrp="1"/>
          </p:cNvSpPr>
          <p:nvPr>
            <p:ph idx="1"/>
          </p:nvPr>
        </p:nvSpPr>
        <p:spPr>
          <a:xfrm>
            <a:off x="406400" y="1397001"/>
            <a:ext cx="11379200" cy="609600"/>
          </a:xfrm>
        </p:spPr>
        <p:txBody>
          <a:bodyPr/>
          <a:lstStyle/>
          <a:p>
            <a:r>
              <a:rPr lang="en-US" dirty="0"/>
              <a:t>Agent 004 – Choose the opposite of opponent</a:t>
            </a:r>
          </a:p>
        </p:txBody>
      </p:sp>
      <p:sp>
        <p:nvSpPr>
          <p:cNvPr id="3" name="Rectangle 2"/>
          <p:cNvSpPr/>
          <p:nvPr/>
        </p:nvSpPr>
        <p:spPr>
          <a:xfrm>
            <a:off x="1524000" y="2096293"/>
            <a:ext cx="8839200" cy="1200329"/>
          </a:xfrm>
          <a:prstGeom prst="rect">
            <a:avLst/>
          </a:prstGeom>
        </p:spPr>
        <p:txBody>
          <a:bodyPr wrap="square">
            <a:spAutoFit/>
          </a:bodyPr>
          <a:lstStyle/>
          <a:p>
            <a:r>
              <a:rPr lang="en-US" sz="2400" dirty="0">
                <a:latin typeface="Courier New"/>
                <a:cs typeface="Courier New"/>
              </a:rPr>
              <a:t>function </a:t>
            </a:r>
            <a:r>
              <a:rPr lang="en-US" sz="2400" b="1" dirty="0" err="1">
                <a:latin typeface="Courier New"/>
                <a:cs typeface="Courier New"/>
              </a:rPr>
              <a:t>getAction</a:t>
            </a:r>
            <a:r>
              <a:rPr lang="en-US" sz="2400" dirty="0">
                <a:latin typeface="Courier New"/>
                <a:cs typeface="Courier New"/>
              </a:rPr>
              <a:t>( </a:t>
            </a:r>
            <a:r>
              <a:rPr lang="en-US" sz="2400" dirty="0" err="1">
                <a:latin typeface="Courier New"/>
                <a:cs typeface="Courier New"/>
              </a:rPr>
              <a:t>numPiecesAvailable</a:t>
            </a:r>
            <a:r>
              <a:rPr lang="en-US" sz="2400" dirty="0">
                <a:latin typeface="Courier New"/>
                <a:cs typeface="Courier New"/>
              </a:rPr>
              <a:t> )</a:t>
            </a:r>
          </a:p>
          <a:p>
            <a:endParaRPr lang="en-US" sz="2400" dirty="0">
              <a:latin typeface="Courier New"/>
              <a:cs typeface="Courier New"/>
            </a:endParaRPr>
          </a:p>
          <a:p>
            <a:r>
              <a:rPr lang="en-US" sz="2400" dirty="0">
                <a:latin typeface="Courier New"/>
                <a:cs typeface="Courier New"/>
              </a:rPr>
              <a:t>	return ?</a:t>
            </a:r>
          </a:p>
        </p:txBody>
      </p:sp>
    </p:spTree>
    <p:extLst>
      <p:ext uri="{BB962C8B-B14F-4D97-AF65-F5344CB8AC3E}">
        <p14:creationId xmlns:p14="http://schemas.microsoft.com/office/powerpoint/2010/main" val="370446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Candy Grab Agent</a:t>
            </a:r>
          </a:p>
        </p:txBody>
      </p:sp>
      <p:sp>
        <p:nvSpPr>
          <p:cNvPr id="4" name="Content Placeholder 3"/>
          <p:cNvSpPr>
            <a:spLocks noGrp="1"/>
          </p:cNvSpPr>
          <p:nvPr>
            <p:ph idx="1"/>
          </p:nvPr>
        </p:nvSpPr>
        <p:spPr>
          <a:xfrm>
            <a:off x="406400" y="1397001"/>
            <a:ext cx="11379200" cy="609600"/>
          </a:xfrm>
        </p:spPr>
        <p:txBody>
          <a:bodyPr/>
          <a:lstStyle/>
          <a:p>
            <a:r>
              <a:rPr lang="en-US" dirty="0"/>
              <a:t>Agent 007 – Whatever you think is best</a:t>
            </a:r>
          </a:p>
        </p:txBody>
      </p:sp>
      <p:sp>
        <p:nvSpPr>
          <p:cNvPr id="3" name="Rectangle 2"/>
          <p:cNvSpPr/>
          <p:nvPr/>
        </p:nvSpPr>
        <p:spPr>
          <a:xfrm>
            <a:off x="1524000" y="2096293"/>
            <a:ext cx="8839200" cy="1200329"/>
          </a:xfrm>
          <a:prstGeom prst="rect">
            <a:avLst/>
          </a:prstGeom>
        </p:spPr>
        <p:txBody>
          <a:bodyPr wrap="square">
            <a:spAutoFit/>
          </a:bodyPr>
          <a:lstStyle/>
          <a:p>
            <a:r>
              <a:rPr lang="en-US" sz="2400" dirty="0">
                <a:latin typeface="Courier New"/>
                <a:cs typeface="Courier New"/>
              </a:rPr>
              <a:t>function </a:t>
            </a:r>
            <a:r>
              <a:rPr lang="en-US" sz="2400" b="1" dirty="0" err="1">
                <a:latin typeface="Courier New"/>
                <a:cs typeface="Courier New"/>
              </a:rPr>
              <a:t>getAction</a:t>
            </a:r>
            <a:r>
              <a:rPr lang="en-US" sz="2400" dirty="0">
                <a:latin typeface="Courier New"/>
                <a:cs typeface="Courier New"/>
              </a:rPr>
              <a:t>( </a:t>
            </a:r>
            <a:r>
              <a:rPr lang="en-US" sz="2400" dirty="0" err="1">
                <a:latin typeface="Courier New"/>
                <a:cs typeface="Courier New"/>
              </a:rPr>
              <a:t>numPiecesAvailable</a:t>
            </a:r>
            <a:r>
              <a:rPr lang="en-US" sz="2400" dirty="0">
                <a:latin typeface="Courier New"/>
                <a:cs typeface="Courier New"/>
              </a:rPr>
              <a:t> )</a:t>
            </a:r>
          </a:p>
          <a:p>
            <a:endParaRPr lang="en-US" sz="2400" dirty="0">
              <a:latin typeface="Courier New"/>
              <a:cs typeface="Courier New"/>
            </a:endParaRPr>
          </a:p>
          <a:p>
            <a:r>
              <a:rPr lang="en-US" sz="2400" dirty="0">
                <a:latin typeface="Courier New"/>
                <a:cs typeface="Courier New"/>
              </a:rPr>
              <a:t>	return ?</a:t>
            </a:r>
          </a:p>
        </p:txBody>
      </p:sp>
    </p:spTree>
    <p:extLst>
      <p:ext uri="{BB962C8B-B14F-4D97-AF65-F5344CB8AC3E}">
        <p14:creationId xmlns:p14="http://schemas.microsoft.com/office/powerpoint/2010/main" val="80793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Candy Grab Agent</a:t>
            </a:r>
          </a:p>
        </p:txBody>
      </p:sp>
      <p:sp>
        <p:nvSpPr>
          <p:cNvPr id="4" name="Content Placeholder 3"/>
          <p:cNvSpPr>
            <a:spLocks noGrp="1"/>
          </p:cNvSpPr>
          <p:nvPr>
            <p:ph idx="1"/>
          </p:nvPr>
        </p:nvSpPr>
        <p:spPr>
          <a:xfrm>
            <a:off x="406400" y="1397001"/>
            <a:ext cx="11379200" cy="609600"/>
          </a:xfrm>
        </p:spPr>
        <p:txBody>
          <a:bodyPr/>
          <a:lstStyle/>
          <a:p>
            <a:r>
              <a:rPr lang="en-US" dirty="0"/>
              <a:t>Agent 007 – Whatever you think is best</a:t>
            </a:r>
          </a:p>
        </p:txBody>
      </p:sp>
      <p:sp>
        <p:nvSpPr>
          <p:cNvPr id="3" name="Rectangle 2"/>
          <p:cNvSpPr/>
          <p:nvPr/>
        </p:nvSpPr>
        <p:spPr>
          <a:xfrm>
            <a:off x="1524000" y="2096293"/>
            <a:ext cx="8839200" cy="2677656"/>
          </a:xfrm>
          <a:prstGeom prst="rect">
            <a:avLst/>
          </a:prstGeom>
        </p:spPr>
        <p:txBody>
          <a:bodyPr wrap="square">
            <a:spAutoFit/>
          </a:bodyPr>
          <a:lstStyle/>
          <a:p>
            <a:r>
              <a:rPr lang="en-US" sz="2400" dirty="0">
                <a:latin typeface="Courier New"/>
                <a:cs typeface="Courier New"/>
              </a:rPr>
              <a:t>function </a:t>
            </a:r>
            <a:r>
              <a:rPr lang="en-US" sz="2400" b="1" dirty="0" err="1">
                <a:latin typeface="Courier New"/>
                <a:cs typeface="Courier New"/>
              </a:rPr>
              <a:t>getAction</a:t>
            </a:r>
            <a:r>
              <a:rPr lang="en-US" sz="2400" dirty="0">
                <a:latin typeface="Courier New"/>
                <a:cs typeface="Courier New"/>
              </a:rPr>
              <a:t>( </a:t>
            </a:r>
            <a:r>
              <a:rPr lang="en-US" sz="2400" dirty="0" err="1">
                <a:latin typeface="Courier New"/>
                <a:cs typeface="Courier New"/>
              </a:rPr>
              <a:t>numPiecesAvailable</a:t>
            </a:r>
            <a:r>
              <a:rPr lang="en-US" sz="2400" dirty="0">
                <a:latin typeface="Courier New"/>
                <a:cs typeface="Courier New"/>
              </a:rPr>
              <a:t> )</a:t>
            </a:r>
          </a:p>
          <a:p>
            <a:endParaRPr lang="en-US" sz="2400" dirty="0">
              <a:latin typeface="Courier New"/>
              <a:cs typeface="Courier New"/>
            </a:endParaRPr>
          </a:p>
          <a:p>
            <a:r>
              <a:rPr lang="en-US" sz="2400" dirty="0">
                <a:latin typeface="Courier New"/>
                <a:cs typeface="Courier New"/>
              </a:rPr>
              <a:t>	if </a:t>
            </a:r>
            <a:r>
              <a:rPr lang="en-US" sz="2400" dirty="0" err="1">
                <a:latin typeface="Courier New"/>
                <a:cs typeface="Courier New"/>
              </a:rPr>
              <a:t>numPiecesAvailable</a:t>
            </a:r>
            <a:r>
              <a:rPr lang="en-US" sz="2400" dirty="0">
                <a:latin typeface="Courier New"/>
                <a:cs typeface="Courier New"/>
              </a:rPr>
              <a:t> % 3 == 2</a:t>
            </a:r>
          </a:p>
          <a:p>
            <a:r>
              <a:rPr lang="en-US" sz="2400" dirty="0">
                <a:latin typeface="Courier New"/>
                <a:cs typeface="Courier New"/>
              </a:rPr>
              <a:t>		return 2</a:t>
            </a:r>
          </a:p>
          <a:p>
            <a:r>
              <a:rPr lang="en-US" sz="2400" dirty="0">
                <a:latin typeface="Courier New"/>
                <a:cs typeface="Courier New"/>
              </a:rPr>
              <a:t>	else</a:t>
            </a:r>
          </a:p>
          <a:p>
            <a:r>
              <a:rPr lang="en-US" sz="2400" dirty="0">
                <a:latin typeface="Courier New"/>
                <a:cs typeface="Courier New"/>
              </a:rPr>
              <a:t>		return 1</a:t>
            </a:r>
          </a:p>
          <a:p>
            <a:endParaRPr lang="en-US" sz="2400" dirty="0">
              <a:latin typeface="Courier New"/>
              <a:cs typeface="Courier New"/>
            </a:endParaRPr>
          </a:p>
        </p:txBody>
      </p:sp>
    </p:spTree>
    <p:extLst>
      <p:ext uri="{BB962C8B-B14F-4D97-AF65-F5344CB8AC3E}">
        <p14:creationId xmlns:p14="http://schemas.microsoft.com/office/powerpoint/2010/main" val="74252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Games </a:t>
            </a:r>
            <a:r>
              <a:rPr lang="mr-IN" dirty="0"/>
              <a:t>–</a:t>
            </a:r>
            <a:r>
              <a:rPr lang="en-US" dirty="0"/>
              <a:t> Three “Intelligent” Agents </a:t>
            </a:r>
          </a:p>
        </p:txBody>
      </p:sp>
      <p:sp>
        <p:nvSpPr>
          <p:cNvPr id="4" name="Content Placeholder 2"/>
          <p:cNvSpPr txBox="1">
            <a:spLocks/>
          </p:cNvSpPr>
          <p:nvPr/>
        </p:nvSpPr>
        <p:spPr>
          <a:xfrm>
            <a:off x="1163782" y="1570554"/>
            <a:ext cx="10794668" cy="46877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1">
                    <a:lumMod val="75000"/>
                  </a:schemeClr>
                </a:solidFill>
              </a:rPr>
              <a:t>Which agent code is the most “intelligent”?</a:t>
            </a:r>
          </a:p>
        </p:txBody>
      </p:sp>
      <p:sp>
        <p:nvSpPr>
          <p:cNvPr id="6" name="Title 3">
            <a:extLst>
              <a:ext uri="{FF2B5EF4-FFF2-40B4-BE49-F238E27FC236}">
                <a16:creationId xmlns:a16="http://schemas.microsoft.com/office/drawing/2014/main" id="{BF9D6A76-4FB6-4605-B787-4BFC81D6501A}"/>
              </a:ext>
            </a:extLst>
          </p:cNvPr>
          <p:cNvSpPr txBox="1">
            <a:spLocks/>
          </p:cNvSpPr>
          <p:nvPr/>
        </p:nvSpPr>
        <p:spPr>
          <a:xfrm>
            <a:off x="425939" y="220785"/>
            <a:ext cx="8229600" cy="114300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solidFill>
                  <a:srgbClr val="C00000"/>
                </a:solidFill>
              </a:rPr>
              <a:t>Piazza Poll question</a:t>
            </a:r>
            <a:endParaRPr lang="en-US" dirty="0"/>
          </a:p>
        </p:txBody>
      </p:sp>
    </p:spTree>
    <p:extLst>
      <p:ext uri="{BB962C8B-B14F-4D97-AF65-F5344CB8AC3E}">
        <p14:creationId xmlns:p14="http://schemas.microsoft.com/office/powerpoint/2010/main" val="1539835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Games </a:t>
            </a:r>
            <a:r>
              <a:rPr lang="mr-IN" dirty="0"/>
              <a:t>–</a:t>
            </a:r>
            <a:r>
              <a:rPr lang="en-US" dirty="0"/>
              <a:t> Three “Intelligent” Agents </a:t>
            </a:r>
          </a:p>
        </p:txBody>
      </p:sp>
      <p:sp>
        <p:nvSpPr>
          <p:cNvPr id="3" name="Content Placeholder 2"/>
          <p:cNvSpPr>
            <a:spLocks noGrp="1"/>
          </p:cNvSpPr>
          <p:nvPr>
            <p:ph idx="1"/>
          </p:nvPr>
        </p:nvSpPr>
        <p:spPr/>
        <p:txBody>
          <a:bodyPr>
            <a:normAutofit/>
          </a:bodyPr>
          <a:lstStyle/>
          <a:p>
            <a:r>
              <a:rPr lang="en-US" dirty="0"/>
              <a:t>A: Search / Recursion</a:t>
            </a:r>
          </a:p>
        </p:txBody>
      </p:sp>
      <p:pic>
        <p:nvPicPr>
          <p:cNvPr id="8" name="Picture 3"/>
          <p:cNvPicPr>
            <a:picLocks noChangeAspect="1" noChangeArrowheads="1"/>
          </p:cNvPicPr>
          <p:nvPr/>
        </p:nvPicPr>
        <p:blipFill>
          <a:blip r:embed="rId2" cstate="print"/>
          <a:srcRect/>
          <a:stretch>
            <a:fillRect/>
          </a:stretch>
        </p:blipFill>
        <p:spPr bwMode="auto">
          <a:xfrm>
            <a:off x="2851068" y="1703322"/>
            <a:ext cx="6629400" cy="4800401"/>
          </a:xfrm>
          <a:prstGeom prst="rect">
            <a:avLst/>
          </a:prstGeom>
          <a:noFill/>
          <a:ln w="9525">
            <a:noFill/>
            <a:miter lim="800000"/>
            <a:headEnd/>
            <a:tailEnd/>
          </a:ln>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6286" y="1474719"/>
            <a:ext cx="950067" cy="939020"/>
          </a:xfrm>
          <a:prstGeom prst="rect">
            <a:avLst/>
          </a:prstGeom>
          <a:noFill/>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84087" y="2389804"/>
            <a:ext cx="843999" cy="937776"/>
          </a:xfrm>
          <a:prstGeom prst="rect">
            <a:avLst/>
          </a:prstGeom>
          <a:noFill/>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6286" y="3303519"/>
            <a:ext cx="950067" cy="939020"/>
          </a:xfrm>
          <a:prstGeom prst="rect">
            <a:avLst/>
          </a:prstGeom>
          <a:noFill/>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84087" y="4218604"/>
            <a:ext cx="843999" cy="937776"/>
          </a:xfrm>
          <a:prstGeom prst="rect">
            <a:avLst/>
          </a:prstGeom>
          <a:noFill/>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37268" y="3455723"/>
            <a:ext cx="3006566" cy="27806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630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Games </a:t>
            </a:r>
            <a:r>
              <a:rPr lang="mr-IN" dirty="0"/>
              <a:t>–</a:t>
            </a:r>
            <a:r>
              <a:rPr lang="en-US" dirty="0"/>
              <a:t> Three “Intelligent” Agents </a:t>
            </a:r>
          </a:p>
        </p:txBody>
      </p:sp>
      <p:sp>
        <p:nvSpPr>
          <p:cNvPr id="3" name="Content Placeholder 2"/>
          <p:cNvSpPr>
            <a:spLocks noGrp="1"/>
          </p:cNvSpPr>
          <p:nvPr>
            <p:ph idx="1"/>
          </p:nvPr>
        </p:nvSpPr>
        <p:spPr/>
        <p:txBody>
          <a:bodyPr>
            <a:normAutofit/>
          </a:bodyPr>
          <a:lstStyle/>
          <a:p>
            <a:r>
              <a:rPr lang="en-US" dirty="0"/>
              <a:t>B: Encode the pattern</a:t>
            </a:r>
          </a:p>
        </p:txBody>
      </p:sp>
      <p:sp>
        <p:nvSpPr>
          <p:cNvPr id="4" name="TextBox 3"/>
          <p:cNvSpPr txBox="1"/>
          <p:nvPr/>
        </p:nvSpPr>
        <p:spPr>
          <a:xfrm>
            <a:off x="8398841" y="1580179"/>
            <a:ext cx="3661317" cy="4832092"/>
          </a:xfrm>
          <a:prstGeom prst="rect">
            <a:avLst/>
          </a:prstGeom>
          <a:noFill/>
          <a:ln>
            <a:solidFill>
              <a:schemeClr val="tx1"/>
            </a:solidFill>
          </a:ln>
        </p:spPr>
        <p:txBody>
          <a:bodyPr wrap="square" rtlCol="0">
            <a:spAutoFit/>
          </a:bodyPr>
          <a:lstStyle/>
          <a:p>
            <a:r>
              <a:rPr lang="en-US" sz="2800" dirty="0">
                <a:latin typeface="Courier"/>
                <a:cs typeface="Courier"/>
              </a:rPr>
              <a:t>10's </a:t>
            </a:r>
            <a:r>
              <a:rPr lang="en-US" sz="2800" dirty="0" err="1">
                <a:latin typeface="Courier"/>
                <a:cs typeface="Courier"/>
              </a:rPr>
              <a:t>value:Win</a:t>
            </a:r>
            <a:endParaRPr lang="en-US" sz="2800" dirty="0">
              <a:latin typeface="Courier"/>
              <a:cs typeface="Courier"/>
            </a:endParaRPr>
          </a:p>
          <a:p>
            <a:r>
              <a:rPr lang="en-US" sz="2800" dirty="0">
                <a:solidFill>
                  <a:srgbClr val="FF0000"/>
                </a:solidFill>
                <a:latin typeface="Courier"/>
                <a:cs typeface="Courier"/>
              </a:rPr>
              <a:t>9's </a:t>
            </a:r>
            <a:r>
              <a:rPr lang="en-US" sz="2800" dirty="0" err="1">
                <a:solidFill>
                  <a:srgbClr val="FF0000"/>
                </a:solidFill>
                <a:latin typeface="Courier"/>
                <a:cs typeface="Courier"/>
              </a:rPr>
              <a:t>value:Lose</a:t>
            </a:r>
            <a:endParaRPr lang="en-US" sz="2800" dirty="0">
              <a:solidFill>
                <a:srgbClr val="FF0000"/>
              </a:solidFill>
              <a:latin typeface="Courier"/>
              <a:cs typeface="Courier"/>
            </a:endParaRPr>
          </a:p>
          <a:p>
            <a:r>
              <a:rPr lang="en-US" sz="2800" dirty="0">
                <a:latin typeface="Courier"/>
                <a:cs typeface="Courier"/>
              </a:rPr>
              <a:t>8's </a:t>
            </a:r>
            <a:r>
              <a:rPr lang="en-US" sz="2800" dirty="0" err="1">
                <a:latin typeface="Courier"/>
                <a:cs typeface="Courier"/>
              </a:rPr>
              <a:t>value:Win</a:t>
            </a:r>
            <a:endParaRPr lang="en-US" sz="2800" dirty="0">
              <a:latin typeface="Courier"/>
              <a:cs typeface="Courier"/>
            </a:endParaRPr>
          </a:p>
          <a:p>
            <a:r>
              <a:rPr lang="en-US" sz="2800" dirty="0">
                <a:latin typeface="Courier"/>
                <a:cs typeface="Courier"/>
              </a:rPr>
              <a:t>7's </a:t>
            </a:r>
            <a:r>
              <a:rPr lang="en-US" sz="2800" dirty="0" err="1">
                <a:latin typeface="Courier"/>
                <a:cs typeface="Courier"/>
              </a:rPr>
              <a:t>value:Win</a:t>
            </a:r>
            <a:endParaRPr lang="en-US" sz="2800" dirty="0">
              <a:latin typeface="Courier"/>
              <a:cs typeface="Courier"/>
            </a:endParaRPr>
          </a:p>
          <a:p>
            <a:r>
              <a:rPr lang="en-US" sz="2800" dirty="0">
                <a:solidFill>
                  <a:srgbClr val="FF0000"/>
                </a:solidFill>
                <a:latin typeface="Courier"/>
                <a:cs typeface="Courier"/>
              </a:rPr>
              <a:t>6's </a:t>
            </a:r>
            <a:r>
              <a:rPr lang="en-US" sz="2800" dirty="0" err="1">
                <a:solidFill>
                  <a:srgbClr val="FF0000"/>
                </a:solidFill>
                <a:latin typeface="Courier"/>
                <a:cs typeface="Courier"/>
              </a:rPr>
              <a:t>value:Lose</a:t>
            </a:r>
            <a:endParaRPr lang="en-US" sz="2800" dirty="0">
              <a:solidFill>
                <a:srgbClr val="FF0000"/>
              </a:solidFill>
              <a:latin typeface="Courier"/>
              <a:cs typeface="Courier"/>
            </a:endParaRPr>
          </a:p>
          <a:p>
            <a:r>
              <a:rPr lang="en-US" sz="2800" dirty="0">
                <a:latin typeface="Courier"/>
                <a:cs typeface="Courier"/>
              </a:rPr>
              <a:t>5's </a:t>
            </a:r>
            <a:r>
              <a:rPr lang="en-US" sz="2800" dirty="0" err="1">
                <a:latin typeface="Courier"/>
                <a:cs typeface="Courier"/>
              </a:rPr>
              <a:t>value:Win</a:t>
            </a:r>
            <a:endParaRPr lang="en-US" sz="2800" dirty="0">
              <a:latin typeface="Courier"/>
              <a:cs typeface="Courier"/>
            </a:endParaRPr>
          </a:p>
          <a:p>
            <a:r>
              <a:rPr lang="en-US" sz="2800" dirty="0">
                <a:latin typeface="Courier"/>
                <a:cs typeface="Courier"/>
              </a:rPr>
              <a:t>4's </a:t>
            </a:r>
            <a:r>
              <a:rPr lang="en-US" sz="2800" dirty="0" err="1">
                <a:latin typeface="Courier"/>
                <a:cs typeface="Courier"/>
              </a:rPr>
              <a:t>value:Win</a:t>
            </a:r>
            <a:endParaRPr lang="en-US" sz="2800" dirty="0">
              <a:latin typeface="Courier"/>
              <a:cs typeface="Courier"/>
            </a:endParaRPr>
          </a:p>
          <a:p>
            <a:r>
              <a:rPr lang="en-US" sz="2800" dirty="0">
                <a:solidFill>
                  <a:srgbClr val="FF0000"/>
                </a:solidFill>
                <a:latin typeface="Courier"/>
                <a:cs typeface="Courier"/>
              </a:rPr>
              <a:t>3's </a:t>
            </a:r>
            <a:r>
              <a:rPr lang="en-US" sz="2800" dirty="0" err="1">
                <a:solidFill>
                  <a:srgbClr val="FF0000"/>
                </a:solidFill>
                <a:latin typeface="Courier"/>
                <a:cs typeface="Courier"/>
              </a:rPr>
              <a:t>value:Lose</a:t>
            </a:r>
            <a:endParaRPr lang="en-US" sz="2800" dirty="0">
              <a:solidFill>
                <a:srgbClr val="FF0000"/>
              </a:solidFill>
              <a:latin typeface="Courier"/>
              <a:cs typeface="Courier"/>
            </a:endParaRPr>
          </a:p>
          <a:p>
            <a:r>
              <a:rPr lang="en-US" sz="2800" dirty="0">
                <a:latin typeface="Courier"/>
                <a:cs typeface="Courier"/>
              </a:rPr>
              <a:t>2's </a:t>
            </a:r>
            <a:r>
              <a:rPr lang="en-US" sz="2800" dirty="0" err="1">
                <a:latin typeface="Courier"/>
                <a:cs typeface="Courier"/>
              </a:rPr>
              <a:t>value:Win</a:t>
            </a:r>
            <a:endParaRPr lang="en-US" sz="2800" dirty="0">
              <a:latin typeface="Courier"/>
              <a:cs typeface="Courier"/>
            </a:endParaRPr>
          </a:p>
          <a:p>
            <a:r>
              <a:rPr lang="en-US" sz="2800" dirty="0">
                <a:latin typeface="Courier"/>
                <a:cs typeface="Courier"/>
              </a:rPr>
              <a:t>1's </a:t>
            </a:r>
            <a:r>
              <a:rPr lang="en-US" sz="2800" dirty="0" err="1">
                <a:latin typeface="Courier"/>
                <a:cs typeface="Courier"/>
              </a:rPr>
              <a:t>value:Win</a:t>
            </a:r>
            <a:endParaRPr lang="en-US" sz="2800" dirty="0">
              <a:latin typeface="Courier"/>
              <a:cs typeface="Courier"/>
            </a:endParaRPr>
          </a:p>
          <a:p>
            <a:r>
              <a:rPr lang="en-US" sz="2800" dirty="0">
                <a:solidFill>
                  <a:srgbClr val="FF0000"/>
                </a:solidFill>
                <a:latin typeface="Courier"/>
                <a:cs typeface="Courier"/>
              </a:rPr>
              <a:t>0's </a:t>
            </a:r>
            <a:r>
              <a:rPr lang="en-US" sz="2800" dirty="0" err="1">
                <a:solidFill>
                  <a:srgbClr val="FF0000"/>
                </a:solidFill>
                <a:latin typeface="Courier"/>
                <a:cs typeface="Courier"/>
              </a:rPr>
              <a:t>value:Lose</a:t>
            </a:r>
            <a:endParaRPr lang="en-US" sz="2800" dirty="0">
              <a:solidFill>
                <a:srgbClr val="FF0000"/>
              </a:solidFill>
              <a:latin typeface="Courier"/>
              <a:cs typeface="Courier"/>
            </a:endParaRPr>
          </a:p>
        </p:txBody>
      </p:sp>
      <p:sp>
        <p:nvSpPr>
          <p:cNvPr id="6" name="Rectangle 5">
            <a:extLst>
              <a:ext uri="{FF2B5EF4-FFF2-40B4-BE49-F238E27FC236}">
                <a16:creationId xmlns:a16="http://schemas.microsoft.com/office/drawing/2014/main" id="{1C625A07-D09B-4549-920F-5AA71991590B}"/>
              </a:ext>
            </a:extLst>
          </p:cNvPr>
          <p:cNvSpPr/>
          <p:nvPr/>
        </p:nvSpPr>
        <p:spPr>
          <a:xfrm>
            <a:off x="552099" y="1832151"/>
            <a:ext cx="8839200" cy="2308324"/>
          </a:xfrm>
          <a:prstGeom prst="rect">
            <a:avLst/>
          </a:prstGeom>
        </p:spPr>
        <p:txBody>
          <a:bodyPr wrap="square">
            <a:spAutoFit/>
          </a:bodyPr>
          <a:lstStyle/>
          <a:p>
            <a:r>
              <a:rPr lang="en-US" sz="2400" dirty="0">
                <a:latin typeface="Courier New"/>
                <a:cs typeface="Courier New"/>
              </a:rPr>
              <a:t>function </a:t>
            </a:r>
            <a:r>
              <a:rPr lang="en-US" sz="2400" b="1" dirty="0" err="1">
                <a:latin typeface="Courier New"/>
                <a:cs typeface="Courier New"/>
              </a:rPr>
              <a:t>getAction</a:t>
            </a:r>
            <a:r>
              <a:rPr lang="en-US" sz="2400" dirty="0">
                <a:latin typeface="Courier New"/>
                <a:cs typeface="Courier New"/>
              </a:rPr>
              <a:t>( </a:t>
            </a:r>
            <a:r>
              <a:rPr lang="en-US" sz="2400" dirty="0" err="1">
                <a:latin typeface="Courier New"/>
                <a:cs typeface="Courier New"/>
              </a:rPr>
              <a:t>numPiecesAvailable</a:t>
            </a:r>
            <a:r>
              <a:rPr lang="en-US" sz="2400" dirty="0">
                <a:latin typeface="Courier New"/>
                <a:cs typeface="Courier New"/>
              </a:rPr>
              <a:t> )</a:t>
            </a:r>
          </a:p>
          <a:p>
            <a:endParaRPr lang="en-US" sz="2400" dirty="0">
              <a:latin typeface="Courier New"/>
              <a:cs typeface="Courier New"/>
            </a:endParaRPr>
          </a:p>
          <a:p>
            <a:r>
              <a:rPr lang="en-US" sz="2400" dirty="0">
                <a:latin typeface="Courier New"/>
                <a:cs typeface="Courier New"/>
              </a:rPr>
              <a:t>	if </a:t>
            </a:r>
            <a:r>
              <a:rPr lang="en-US" sz="2400" dirty="0" err="1">
                <a:latin typeface="Courier New"/>
                <a:cs typeface="Courier New"/>
              </a:rPr>
              <a:t>numPiecesAvailable</a:t>
            </a:r>
            <a:r>
              <a:rPr lang="en-US" sz="2400" dirty="0">
                <a:latin typeface="Courier New"/>
                <a:cs typeface="Courier New"/>
              </a:rPr>
              <a:t> % 3 == 2</a:t>
            </a:r>
          </a:p>
          <a:p>
            <a:r>
              <a:rPr lang="en-US" sz="2400" dirty="0">
                <a:latin typeface="Courier New"/>
                <a:cs typeface="Courier New"/>
              </a:rPr>
              <a:t>		return 2</a:t>
            </a:r>
          </a:p>
          <a:p>
            <a:r>
              <a:rPr lang="en-US" sz="2400" dirty="0">
                <a:latin typeface="Courier New"/>
                <a:cs typeface="Courier New"/>
              </a:rPr>
              <a:t>	else</a:t>
            </a:r>
          </a:p>
          <a:p>
            <a:r>
              <a:rPr lang="en-US" sz="2400" dirty="0">
                <a:latin typeface="Courier New"/>
                <a:cs typeface="Courier New"/>
              </a:rPr>
              <a:t>		return 1</a:t>
            </a:r>
          </a:p>
        </p:txBody>
      </p:sp>
    </p:spTree>
    <p:extLst>
      <p:ext uri="{BB962C8B-B14F-4D97-AF65-F5344CB8AC3E}">
        <p14:creationId xmlns:p14="http://schemas.microsoft.com/office/powerpoint/2010/main" val="195773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3109354" y="2004924"/>
          <a:ext cx="6019800" cy="3718560"/>
        </p:xfrm>
        <a:graphic>
          <a:graphicData uri="http://schemas.openxmlformats.org/drawingml/2006/table">
            <a:tbl>
              <a:tblPr firstRow="1" bandRow="1">
                <a:tableStyleId>{5C22544A-7EE6-4342-B048-85BDC9FD1C3A}</a:tableStyleId>
              </a:tblPr>
              <a:tblGrid>
                <a:gridCol w="3274847">
                  <a:extLst>
                    <a:ext uri="{9D8B030D-6E8A-4147-A177-3AD203B41FA5}">
                      <a16:colId xmlns:a16="http://schemas.microsoft.com/office/drawing/2014/main" val="20000"/>
                    </a:ext>
                  </a:extLst>
                </a:gridCol>
                <a:gridCol w="1427376">
                  <a:extLst>
                    <a:ext uri="{9D8B030D-6E8A-4147-A177-3AD203B41FA5}">
                      <a16:colId xmlns:a16="http://schemas.microsoft.com/office/drawing/2014/main" val="20001"/>
                    </a:ext>
                  </a:extLst>
                </a:gridCol>
                <a:gridCol w="1317577">
                  <a:extLst>
                    <a:ext uri="{9D8B030D-6E8A-4147-A177-3AD203B41FA5}">
                      <a16:colId xmlns:a16="http://schemas.microsoft.com/office/drawing/2014/main" val="20002"/>
                    </a:ext>
                  </a:extLst>
                </a:gridCol>
              </a:tblGrid>
              <a:tr h="160499">
                <a:tc>
                  <a:txBody>
                    <a:bodyPr/>
                    <a:lstStyle/>
                    <a:p>
                      <a:pPr algn="ctr"/>
                      <a:r>
                        <a:rPr lang="en-US" sz="2800" dirty="0"/>
                        <a:t>Pieces Available</a:t>
                      </a:r>
                    </a:p>
                  </a:txBody>
                  <a:tcPr/>
                </a:tc>
                <a:tc>
                  <a:txBody>
                    <a:bodyPr/>
                    <a:lstStyle/>
                    <a:p>
                      <a:pPr algn="ctr"/>
                      <a:r>
                        <a:rPr lang="en-US" sz="2800" dirty="0"/>
                        <a:t>Take 1</a:t>
                      </a:r>
                    </a:p>
                  </a:txBody>
                  <a:tcPr/>
                </a:tc>
                <a:tc>
                  <a:txBody>
                    <a:bodyPr/>
                    <a:lstStyle/>
                    <a:p>
                      <a:pPr algn="ctr"/>
                      <a:r>
                        <a:rPr lang="en-US" sz="2800" dirty="0"/>
                        <a:t>Take</a:t>
                      </a:r>
                      <a:r>
                        <a:rPr lang="en-US" sz="2800" baseline="0" dirty="0"/>
                        <a:t> 2</a:t>
                      </a:r>
                      <a:endParaRPr lang="en-US" sz="2800" dirty="0"/>
                    </a:p>
                  </a:txBody>
                  <a:tcPr/>
                </a:tc>
                <a:extLst>
                  <a:ext uri="{0D108BD9-81ED-4DB2-BD59-A6C34878D82A}">
                    <a16:rowId xmlns:a16="http://schemas.microsoft.com/office/drawing/2014/main" val="10000"/>
                  </a:ext>
                </a:extLst>
              </a:tr>
              <a:tr h="533400">
                <a:tc>
                  <a:txBody>
                    <a:bodyPr/>
                    <a:lstStyle/>
                    <a:p>
                      <a:pPr algn="ctr"/>
                      <a:r>
                        <a:rPr lang="en-US" sz="2800" dirty="0"/>
                        <a:t>2</a:t>
                      </a:r>
                    </a:p>
                  </a:txBody>
                  <a:tcPr/>
                </a:tc>
                <a:tc>
                  <a:txBody>
                    <a:bodyPr/>
                    <a:lstStyle/>
                    <a:p>
                      <a:pPr algn="ctr"/>
                      <a:endParaRPr lang="en-US" sz="2800" dirty="0"/>
                    </a:p>
                  </a:txBody>
                  <a:tcPr/>
                </a:tc>
                <a:tc>
                  <a:txBody>
                    <a:bodyPr/>
                    <a:lstStyle/>
                    <a:p>
                      <a:pPr algn="ctr"/>
                      <a:endParaRPr lang="en-US" sz="2800" b="0" dirty="0"/>
                    </a:p>
                  </a:txBody>
                  <a:tcPr/>
                </a:tc>
                <a:extLst>
                  <a:ext uri="{0D108BD9-81ED-4DB2-BD59-A6C34878D82A}">
                    <a16:rowId xmlns:a16="http://schemas.microsoft.com/office/drawing/2014/main" val="10001"/>
                  </a:ext>
                </a:extLst>
              </a:tr>
              <a:tr h="533400">
                <a:tc>
                  <a:txBody>
                    <a:bodyPr/>
                    <a:lstStyle/>
                    <a:p>
                      <a:pPr algn="ctr"/>
                      <a:r>
                        <a:rPr lang="en-US" sz="2800" dirty="0"/>
                        <a:t>3</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0002"/>
                  </a:ext>
                </a:extLst>
              </a:tr>
              <a:tr h="533400">
                <a:tc>
                  <a:txBody>
                    <a:bodyPr/>
                    <a:lstStyle/>
                    <a:p>
                      <a:pPr algn="ctr"/>
                      <a:r>
                        <a:rPr lang="en-US" sz="2800" dirty="0"/>
                        <a:t>4</a:t>
                      </a:r>
                    </a:p>
                  </a:txBody>
                  <a:tcPr/>
                </a:tc>
                <a:tc>
                  <a:txBody>
                    <a:bodyPr/>
                    <a:lstStyle/>
                    <a:p>
                      <a:pPr algn="ctr"/>
                      <a:endParaRPr lang="en-US" sz="2800" b="0" dirty="0"/>
                    </a:p>
                  </a:txBody>
                  <a:tcPr/>
                </a:tc>
                <a:tc>
                  <a:txBody>
                    <a:bodyPr/>
                    <a:lstStyle/>
                    <a:p>
                      <a:pPr algn="ctr"/>
                      <a:endParaRPr lang="en-US" sz="2800" dirty="0"/>
                    </a:p>
                  </a:txBody>
                  <a:tcPr/>
                </a:tc>
                <a:extLst>
                  <a:ext uri="{0D108BD9-81ED-4DB2-BD59-A6C34878D82A}">
                    <a16:rowId xmlns:a16="http://schemas.microsoft.com/office/drawing/2014/main" val="10003"/>
                  </a:ext>
                </a:extLst>
              </a:tr>
              <a:tr h="533400">
                <a:tc>
                  <a:txBody>
                    <a:bodyPr/>
                    <a:lstStyle/>
                    <a:p>
                      <a:pPr algn="ctr"/>
                      <a:r>
                        <a:rPr lang="en-US" sz="2800" dirty="0"/>
                        <a:t>5</a:t>
                      </a:r>
                    </a:p>
                  </a:txBody>
                  <a:tcPr/>
                </a:tc>
                <a:tc>
                  <a:txBody>
                    <a:bodyPr/>
                    <a:lstStyle/>
                    <a:p>
                      <a:pPr algn="ctr"/>
                      <a:endParaRPr lang="en-US" sz="2800" dirty="0"/>
                    </a:p>
                  </a:txBody>
                  <a:tcPr/>
                </a:tc>
                <a:tc>
                  <a:txBody>
                    <a:bodyPr/>
                    <a:lstStyle/>
                    <a:p>
                      <a:pPr algn="ctr"/>
                      <a:endParaRPr lang="en-US" sz="2800" b="1" dirty="0"/>
                    </a:p>
                  </a:txBody>
                  <a:tcPr/>
                </a:tc>
                <a:extLst>
                  <a:ext uri="{0D108BD9-81ED-4DB2-BD59-A6C34878D82A}">
                    <a16:rowId xmlns:a16="http://schemas.microsoft.com/office/drawing/2014/main" val="10004"/>
                  </a:ext>
                </a:extLst>
              </a:tr>
              <a:tr h="533400">
                <a:tc>
                  <a:txBody>
                    <a:bodyPr/>
                    <a:lstStyle/>
                    <a:p>
                      <a:pPr algn="ctr"/>
                      <a:r>
                        <a:rPr lang="en-US" sz="2800" dirty="0"/>
                        <a:t>6</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0005"/>
                  </a:ext>
                </a:extLst>
              </a:tr>
              <a:tr h="533400">
                <a:tc>
                  <a:txBody>
                    <a:bodyPr/>
                    <a:lstStyle/>
                    <a:p>
                      <a:pPr algn="ctr"/>
                      <a:r>
                        <a:rPr lang="en-US" sz="2800" dirty="0"/>
                        <a:t>7</a:t>
                      </a:r>
                    </a:p>
                  </a:txBody>
                  <a:tcPr/>
                </a:tc>
                <a:tc>
                  <a:txBody>
                    <a:bodyPr/>
                    <a:lstStyle/>
                    <a:p>
                      <a:pPr algn="ctr"/>
                      <a:endParaRPr lang="en-US" sz="2800" b="1" dirty="0"/>
                    </a:p>
                  </a:txBody>
                  <a:tcPr/>
                </a:tc>
                <a:tc>
                  <a:txBody>
                    <a:bodyPr/>
                    <a:lstStyle/>
                    <a:p>
                      <a:pPr algn="ctr"/>
                      <a:endParaRPr lang="en-US" sz="2800" dirty="0"/>
                    </a:p>
                  </a:txBody>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lstStyle/>
          <a:p>
            <a:r>
              <a:rPr lang="en-US" dirty="0"/>
              <a:t>Games </a:t>
            </a:r>
            <a:r>
              <a:rPr lang="mr-IN" dirty="0"/>
              <a:t>–</a:t>
            </a:r>
            <a:r>
              <a:rPr lang="en-US" dirty="0"/>
              <a:t> Three “Intelligent” Agents </a:t>
            </a:r>
          </a:p>
        </p:txBody>
      </p:sp>
      <p:sp>
        <p:nvSpPr>
          <p:cNvPr id="3" name="Content Placeholder 2"/>
          <p:cNvSpPr>
            <a:spLocks noGrp="1"/>
          </p:cNvSpPr>
          <p:nvPr>
            <p:ph idx="1"/>
          </p:nvPr>
        </p:nvSpPr>
        <p:spPr/>
        <p:txBody>
          <a:bodyPr>
            <a:normAutofit/>
          </a:bodyPr>
          <a:lstStyle/>
          <a:p>
            <a:r>
              <a:rPr lang="en-US" dirty="0"/>
              <a:t>C: Record statistics of winning positions</a:t>
            </a:r>
          </a:p>
        </p:txBody>
      </p:sp>
      <p:graphicFrame>
        <p:nvGraphicFramePr>
          <p:cNvPr id="5" name="Table 4"/>
          <p:cNvGraphicFramePr>
            <a:graphicFrameLocks noGrp="1"/>
          </p:cNvGraphicFramePr>
          <p:nvPr>
            <p:extLst/>
          </p:nvPr>
        </p:nvGraphicFramePr>
        <p:xfrm>
          <a:off x="3109354" y="2004924"/>
          <a:ext cx="6019800" cy="3718560"/>
        </p:xfrm>
        <a:graphic>
          <a:graphicData uri="http://schemas.openxmlformats.org/drawingml/2006/table">
            <a:tbl>
              <a:tblPr firstRow="1" bandRow="1">
                <a:tableStyleId>{5C22544A-7EE6-4342-B048-85BDC9FD1C3A}</a:tableStyleId>
              </a:tblPr>
              <a:tblGrid>
                <a:gridCol w="3274847">
                  <a:extLst>
                    <a:ext uri="{9D8B030D-6E8A-4147-A177-3AD203B41FA5}">
                      <a16:colId xmlns:a16="http://schemas.microsoft.com/office/drawing/2014/main" val="20000"/>
                    </a:ext>
                  </a:extLst>
                </a:gridCol>
                <a:gridCol w="1427376">
                  <a:extLst>
                    <a:ext uri="{9D8B030D-6E8A-4147-A177-3AD203B41FA5}">
                      <a16:colId xmlns:a16="http://schemas.microsoft.com/office/drawing/2014/main" val="20001"/>
                    </a:ext>
                  </a:extLst>
                </a:gridCol>
                <a:gridCol w="1317577">
                  <a:extLst>
                    <a:ext uri="{9D8B030D-6E8A-4147-A177-3AD203B41FA5}">
                      <a16:colId xmlns:a16="http://schemas.microsoft.com/office/drawing/2014/main" val="20002"/>
                    </a:ext>
                  </a:extLst>
                </a:gridCol>
              </a:tblGrid>
              <a:tr h="160499">
                <a:tc>
                  <a:txBody>
                    <a:bodyPr/>
                    <a:lstStyle/>
                    <a:p>
                      <a:pPr algn="ctr"/>
                      <a:r>
                        <a:rPr lang="en-US" sz="2800" dirty="0"/>
                        <a:t>Pieces Available</a:t>
                      </a:r>
                    </a:p>
                  </a:txBody>
                  <a:tcPr/>
                </a:tc>
                <a:tc>
                  <a:txBody>
                    <a:bodyPr/>
                    <a:lstStyle/>
                    <a:p>
                      <a:pPr algn="ctr"/>
                      <a:r>
                        <a:rPr lang="en-US" sz="2800" dirty="0"/>
                        <a:t>Take 1</a:t>
                      </a:r>
                    </a:p>
                  </a:txBody>
                  <a:tcPr/>
                </a:tc>
                <a:tc>
                  <a:txBody>
                    <a:bodyPr/>
                    <a:lstStyle/>
                    <a:p>
                      <a:pPr algn="ctr"/>
                      <a:r>
                        <a:rPr lang="en-US" sz="2800" dirty="0"/>
                        <a:t>Take</a:t>
                      </a:r>
                      <a:r>
                        <a:rPr lang="en-US" sz="2800" baseline="0" dirty="0"/>
                        <a:t> 2</a:t>
                      </a:r>
                      <a:endParaRPr lang="en-US" sz="2800" dirty="0"/>
                    </a:p>
                  </a:txBody>
                  <a:tcPr/>
                </a:tc>
                <a:extLst>
                  <a:ext uri="{0D108BD9-81ED-4DB2-BD59-A6C34878D82A}">
                    <a16:rowId xmlns:a16="http://schemas.microsoft.com/office/drawing/2014/main" val="10000"/>
                  </a:ext>
                </a:extLst>
              </a:tr>
              <a:tr h="533400">
                <a:tc>
                  <a:txBody>
                    <a:bodyPr/>
                    <a:lstStyle/>
                    <a:p>
                      <a:pPr algn="ctr"/>
                      <a:r>
                        <a:rPr lang="en-US" sz="2800" dirty="0">
                          <a:solidFill>
                            <a:srgbClr val="C00000"/>
                          </a:solidFill>
                        </a:rPr>
                        <a:t>2</a:t>
                      </a:r>
                    </a:p>
                  </a:txBody>
                  <a:tcPr/>
                </a:tc>
                <a:tc>
                  <a:txBody>
                    <a:bodyPr/>
                    <a:lstStyle/>
                    <a:p>
                      <a:pPr algn="ctr"/>
                      <a:endParaRPr lang="en-US" sz="2800" dirty="0"/>
                    </a:p>
                  </a:txBody>
                  <a:tcPr/>
                </a:tc>
                <a:tc>
                  <a:txBody>
                    <a:bodyPr/>
                    <a:lstStyle/>
                    <a:p>
                      <a:pPr algn="ctr"/>
                      <a:r>
                        <a:rPr lang="en-US" sz="2800" b="0" dirty="0"/>
                        <a:t>100%</a:t>
                      </a:r>
                    </a:p>
                  </a:txBody>
                  <a:tcPr/>
                </a:tc>
                <a:extLst>
                  <a:ext uri="{0D108BD9-81ED-4DB2-BD59-A6C34878D82A}">
                    <a16:rowId xmlns:a16="http://schemas.microsoft.com/office/drawing/2014/main" val="10001"/>
                  </a:ext>
                </a:extLst>
              </a:tr>
              <a:tr h="533400">
                <a:tc>
                  <a:txBody>
                    <a:bodyPr/>
                    <a:lstStyle/>
                    <a:p>
                      <a:pPr algn="ctr"/>
                      <a:r>
                        <a:rPr lang="en-US" sz="2800" dirty="0"/>
                        <a:t>3</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0002"/>
                  </a:ext>
                </a:extLst>
              </a:tr>
              <a:tr h="533400">
                <a:tc>
                  <a:txBody>
                    <a:bodyPr/>
                    <a:lstStyle/>
                    <a:p>
                      <a:pPr algn="ctr"/>
                      <a:r>
                        <a:rPr lang="en-US" sz="2800" dirty="0">
                          <a:solidFill>
                            <a:srgbClr val="C00000"/>
                          </a:solidFill>
                        </a:rPr>
                        <a:t>4</a:t>
                      </a:r>
                    </a:p>
                  </a:txBody>
                  <a:tcPr/>
                </a:tc>
                <a:tc>
                  <a:txBody>
                    <a:bodyPr/>
                    <a:lstStyle/>
                    <a:p>
                      <a:pPr algn="ctr"/>
                      <a:r>
                        <a:rPr lang="en-US" sz="2800" b="0" dirty="0"/>
                        <a:t>100%</a:t>
                      </a:r>
                    </a:p>
                  </a:txBody>
                  <a:tcPr/>
                </a:tc>
                <a:tc>
                  <a:txBody>
                    <a:bodyPr/>
                    <a:lstStyle/>
                    <a:p>
                      <a:pPr algn="ctr"/>
                      <a:endParaRPr lang="en-US" sz="2800" dirty="0"/>
                    </a:p>
                  </a:txBody>
                  <a:tcPr/>
                </a:tc>
                <a:extLst>
                  <a:ext uri="{0D108BD9-81ED-4DB2-BD59-A6C34878D82A}">
                    <a16:rowId xmlns:a16="http://schemas.microsoft.com/office/drawing/2014/main" val="10003"/>
                  </a:ext>
                </a:extLst>
              </a:tr>
              <a:tr h="533400">
                <a:tc>
                  <a:txBody>
                    <a:bodyPr/>
                    <a:lstStyle/>
                    <a:p>
                      <a:pPr algn="ctr"/>
                      <a:r>
                        <a:rPr lang="en-US" sz="2800" dirty="0"/>
                        <a:t>5</a:t>
                      </a:r>
                    </a:p>
                  </a:txBody>
                  <a:tcPr/>
                </a:tc>
                <a:tc>
                  <a:txBody>
                    <a:bodyPr/>
                    <a:lstStyle/>
                    <a:p>
                      <a:pPr algn="ctr"/>
                      <a:endParaRPr lang="en-US" sz="2800" dirty="0"/>
                    </a:p>
                  </a:txBody>
                  <a:tcPr/>
                </a:tc>
                <a:tc>
                  <a:txBody>
                    <a:bodyPr/>
                    <a:lstStyle/>
                    <a:p>
                      <a:pPr algn="ctr"/>
                      <a:endParaRPr lang="en-US" sz="2800" b="1" dirty="0"/>
                    </a:p>
                  </a:txBody>
                  <a:tcPr/>
                </a:tc>
                <a:extLst>
                  <a:ext uri="{0D108BD9-81ED-4DB2-BD59-A6C34878D82A}">
                    <a16:rowId xmlns:a16="http://schemas.microsoft.com/office/drawing/2014/main" val="10004"/>
                  </a:ext>
                </a:extLst>
              </a:tr>
              <a:tr h="533400">
                <a:tc>
                  <a:txBody>
                    <a:bodyPr/>
                    <a:lstStyle/>
                    <a:p>
                      <a:pPr algn="ctr"/>
                      <a:r>
                        <a:rPr lang="en-US" sz="2800" dirty="0"/>
                        <a:t>6</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0005"/>
                  </a:ext>
                </a:extLst>
              </a:tr>
              <a:tr h="533400">
                <a:tc>
                  <a:txBody>
                    <a:bodyPr/>
                    <a:lstStyle/>
                    <a:p>
                      <a:pPr algn="ctr"/>
                      <a:r>
                        <a:rPr lang="en-US" sz="2800" dirty="0">
                          <a:solidFill>
                            <a:srgbClr val="C00000"/>
                          </a:solidFill>
                        </a:rPr>
                        <a:t>7</a:t>
                      </a:r>
                    </a:p>
                  </a:txBody>
                  <a:tcPr/>
                </a:tc>
                <a:tc>
                  <a:txBody>
                    <a:bodyPr/>
                    <a:lstStyle/>
                    <a:p>
                      <a:pPr algn="ctr"/>
                      <a:endParaRPr lang="en-US" sz="2800" b="1" dirty="0"/>
                    </a:p>
                  </a:txBody>
                  <a:tcPr/>
                </a:tc>
                <a:tc>
                  <a:txBody>
                    <a:bodyPr/>
                    <a:lstStyle/>
                    <a:p>
                      <a:pPr algn="ctr"/>
                      <a:r>
                        <a:rPr lang="en-US" sz="2800" dirty="0"/>
                        <a:t>100%</a:t>
                      </a:r>
                    </a:p>
                  </a:txBody>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nvPr>
        </p:nvGraphicFramePr>
        <p:xfrm>
          <a:off x="3109354" y="2004924"/>
          <a:ext cx="6019800" cy="3718560"/>
        </p:xfrm>
        <a:graphic>
          <a:graphicData uri="http://schemas.openxmlformats.org/drawingml/2006/table">
            <a:tbl>
              <a:tblPr firstRow="1" bandRow="1">
                <a:tableStyleId>{5C22544A-7EE6-4342-B048-85BDC9FD1C3A}</a:tableStyleId>
              </a:tblPr>
              <a:tblGrid>
                <a:gridCol w="3274847">
                  <a:extLst>
                    <a:ext uri="{9D8B030D-6E8A-4147-A177-3AD203B41FA5}">
                      <a16:colId xmlns:a16="http://schemas.microsoft.com/office/drawing/2014/main" val="20000"/>
                    </a:ext>
                  </a:extLst>
                </a:gridCol>
                <a:gridCol w="1427376">
                  <a:extLst>
                    <a:ext uri="{9D8B030D-6E8A-4147-A177-3AD203B41FA5}">
                      <a16:colId xmlns:a16="http://schemas.microsoft.com/office/drawing/2014/main" val="20001"/>
                    </a:ext>
                  </a:extLst>
                </a:gridCol>
                <a:gridCol w="1317577">
                  <a:extLst>
                    <a:ext uri="{9D8B030D-6E8A-4147-A177-3AD203B41FA5}">
                      <a16:colId xmlns:a16="http://schemas.microsoft.com/office/drawing/2014/main" val="20002"/>
                    </a:ext>
                  </a:extLst>
                </a:gridCol>
              </a:tblGrid>
              <a:tr h="160499">
                <a:tc>
                  <a:txBody>
                    <a:bodyPr/>
                    <a:lstStyle/>
                    <a:p>
                      <a:pPr algn="ctr"/>
                      <a:r>
                        <a:rPr lang="en-US" sz="2800" dirty="0"/>
                        <a:t>Pieces Available</a:t>
                      </a:r>
                    </a:p>
                  </a:txBody>
                  <a:tcPr/>
                </a:tc>
                <a:tc>
                  <a:txBody>
                    <a:bodyPr/>
                    <a:lstStyle/>
                    <a:p>
                      <a:pPr algn="ctr"/>
                      <a:r>
                        <a:rPr lang="en-US" sz="2800" dirty="0"/>
                        <a:t>Take 1</a:t>
                      </a:r>
                    </a:p>
                  </a:txBody>
                  <a:tcPr/>
                </a:tc>
                <a:tc>
                  <a:txBody>
                    <a:bodyPr/>
                    <a:lstStyle/>
                    <a:p>
                      <a:pPr algn="ctr"/>
                      <a:r>
                        <a:rPr lang="en-US" sz="2800" dirty="0"/>
                        <a:t>Take</a:t>
                      </a:r>
                      <a:r>
                        <a:rPr lang="en-US" sz="2800" baseline="0" dirty="0"/>
                        <a:t> 2</a:t>
                      </a:r>
                      <a:endParaRPr lang="en-US" sz="2800" dirty="0"/>
                    </a:p>
                  </a:txBody>
                  <a:tcPr/>
                </a:tc>
                <a:extLst>
                  <a:ext uri="{0D108BD9-81ED-4DB2-BD59-A6C34878D82A}">
                    <a16:rowId xmlns:a16="http://schemas.microsoft.com/office/drawing/2014/main" val="10000"/>
                  </a:ext>
                </a:extLst>
              </a:tr>
              <a:tr h="533400">
                <a:tc>
                  <a:txBody>
                    <a:bodyPr/>
                    <a:lstStyle/>
                    <a:p>
                      <a:pPr algn="ctr"/>
                      <a:r>
                        <a:rPr lang="en-US" sz="2800" dirty="0"/>
                        <a:t>2</a:t>
                      </a:r>
                    </a:p>
                  </a:txBody>
                  <a:tcPr/>
                </a:tc>
                <a:tc>
                  <a:txBody>
                    <a:bodyPr/>
                    <a:lstStyle/>
                    <a:p>
                      <a:pPr algn="ctr"/>
                      <a:endParaRPr lang="en-US" sz="2800" dirty="0"/>
                    </a:p>
                  </a:txBody>
                  <a:tcPr/>
                </a:tc>
                <a:tc>
                  <a:txBody>
                    <a:bodyPr/>
                    <a:lstStyle/>
                    <a:p>
                      <a:pPr algn="ctr"/>
                      <a:r>
                        <a:rPr lang="en-US" sz="2800" b="0" dirty="0"/>
                        <a:t>100%</a:t>
                      </a:r>
                    </a:p>
                  </a:txBody>
                  <a:tcPr/>
                </a:tc>
                <a:extLst>
                  <a:ext uri="{0D108BD9-81ED-4DB2-BD59-A6C34878D82A}">
                    <a16:rowId xmlns:a16="http://schemas.microsoft.com/office/drawing/2014/main" val="10001"/>
                  </a:ext>
                </a:extLst>
              </a:tr>
              <a:tr h="533400">
                <a:tc>
                  <a:txBody>
                    <a:bodyPr/>
                    <a:lstStyle/>
                    <a:p>
                      <a:pPr algn="ctr"/>
                      <a:r>
                        <a:rPr lang="en-US" sz="2800" dirty="0">
                          <a:solidFill>
                            <a:srgbClr val="C00000"/>
                          </a:solidFill>
                        </a:rPr>
                        <a:t>3</a:t>
                      </a:r>
                    </a:p>
                  </a:txBody>
                  <a:tcPr/>
                </a:tc>
                <a:tc>
                  <a:txBody>
                    <a:bodyPr/>
                    <a:lstStyle/>
                    <a:p>
                      <a:pPr algn="ctr"/>
                      <a:r>
                        <a:rPr lang="en-US" sz="2800" dirty="0">
                          <a:solidFill>
                            <a:srgbClr val="C00000"/>
                          </a:solidFill>
                        </a:rPr>
                        <a:t>0%</a:t>
                      </a:r>
                    </a:p>
                  </a:txBody>
                  <a:tcPr/>
                </a:tc>
                <a:tc>
                  <a:txBody>
                    <a:bodyPr/>
                    <a:lstStyle/>
                    <a:p>
                      <a:pPr algn="ctr"/>
                      <a:endParaRPr lang="en-US" sz="2800" dirty="0"/>
                    </a:p>
                  </a:txBody>
                  <a:tcPr/>
                </a:tc>
                <a:extLst>
                  <a:ext uri="{0D108BD9-81ED-4DB2-BD59-A6C34878D82A}">
                    <a16:rowId xmlns:a16="http://schemas.microsoft.com/office/drawing/2014/main" val="10002"/>
                  </a:ext>
                </a:extLst>
              </a:tr>
              <a:tr h="533400">
                <a:tc>
                  <a:txBody>
                    <a:bodyPr/>
                    <a:lstStyle/>
                    <a:p>
                      <a:pPr algn="ctr"/>
                      <a:r>
                        <a:rPr lang="en-US" sz="2800" dirty="0"/>
                        <a:t>4</a:t>
                      </a:r>
                    </a:p>
                  </a:txBody>
                  <a:tcPr/>
                </a:tc>
                <a:tc>
                  <a:txBody>
                    <a:bodyPr/>
                    <a:lstStyle/>
                    <a:p>
                      <a:pPr algn="ctr"/>
                      <a:r>
                        <a:rPr lang="en-US" sz="2800" b="0" dirty="0"/>
                        <a:t>100%</a:t>
                      </a:r>
                    </a:p>
                  </a:txBody>
                  <a:tcPr/>
                </a:tc>
                <a:tc>
                  <a:txBody>
                    <a:bodyPr/>
                    <a:lstStyle/>
                    <a:p>
                      <a:pPr algn="ctr"/>
                      <a:endParaRPr lang="en-US" sz="2800" dirty="0"/>
                    </a:p>
                  </a:txBody>
                  <a:tcPr/>
                </a:tc>
                <a:extLst>
                  <a:ext uri="{0D108BD9-81ED-4DB2-BD59-A6C34878D82A}">
                    <a16:rowId xmlns:a16="http://schemas.microsoft.com/office/drawing/2014/main" val="10003"/>
                  </a:ext>
                </a:extLst>
              </a:tr>
              <a:tr h="533400">
                <a:tc>
                  <a:txBody>
                    <a:bodyPr/>
                    <a:lstStyle/>
                    <a:p>
                      <a:pPr algn="ctr"/>
                      <a:r>
                        <a:rPr lang="en-US" sz="2800" dirty="0"/>
                        <a:t>5</a:t>
                      </a:r>
                    </a:p>
                  </a:txBody>
                  <a:tcPr/>
                </a:tc>
                <a:tc>
                  <a:txBody>
                    <a:bodyPr/>
                    <a:lstStyle/>
                    <a:p>
                      <a:pPr algn="ctr"/>
                      <a:endParaRPr lang="en-US" sz="2800" dirty="0"/>
                    </a:p>
                  </a:txBody>
                  <a:tcPr/>
                </a:tc>
                <a:tc>
                  <a:txBody>
                    <a:bodyPr/>
                    <a:lstStyle/>
                    <a:p>
                      <a:pPr algn="ctr"/>
                      <a:endParaRPr lang="en-US" sz="2800" b="1" dirty="0"/>
                    </a:p>
                  </a:txBody>
                  <a:tcPr/>
                </a:tc>
                <a:extLst>
                  <a:ext uri="{0D108BD9-81ED-4DB2-BD59-A6C34878D82A}">
                    <a16:rowId xmlns:a16="http://schemas.microsoft.com/office/drawing/2014/main" val="10004"/>
                  </a:ext>
                </a:extLst>
              </a:tr>
              <a:tr h="533400">
                <a:tc>
                  <a:txBody>
                    <a:bodyPr/>
                    <a:lstStyle/>
                    <a:p>
                      <a:pPr algn="ctr"/>
                      <a:r>
                        <a:rPr lang="en-US" sz="2800" dirty="0"/>
                        <a:t>6</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0005"/>
                  </a:ext>
                </a:extLst>
              </a:tr>
              <a:tr h="533400">
                <a:tc>
                  <a:txBody>
                    <a:bodyPr/>
                    <a:lstStyle/>
                    <a:p>
                      <a:pPr algn="ctr"/>
                      <a:r>
                        <a:rPr lang="en-US" sz="2800" dirty="0">
                          <a:solidFill>
                            <a:srgbClr val="C00000"/>
                          </a:solidFill>
                        </a:rPr>
                        <a:t>7</a:t>
                      </a:r>
                    </a:p>
                  </a:txBody>
                  <a:tcPr/>
                </a:tc>
                <a:tc>
                  <a:txBody>
                    <a:bodyPr/>
                    <a:lstStyle/>
                    <a:p>
                      <a:pPr algn="ctr"/>
                      <a:endParaRPr lang="en-US" sz="2800" b="1" dirty="0"/>
                    </a:p>
                  </a:txBody>
                  <a:tcPr/>
                </a:tc>
                <a:tc>
                  <a:txBody>
                    <a:bodyPr/>
                    <a:lstStyle/>
                    <a:p>
                      <a:pPr algn="ctr"/>
                      <a:r>
                        <a:rPr lang="en-US" sz="2800" dirty="0">
                          <a:solidFill>
                            <a:srgbClr val="C00000"/>
                          </a:solidFill>
                        </a:rPr>
                        <a:t>50%</a:t>
                      </a:r>
                    </a:p>
                  </a:txBody>
                  <a:tcPr/>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extLst/>
          </p:nvPr>
        </p:nvGraphicFramePr>
        <p:xfrm>
          <a:off x="3109354" y="2004924"/>
          <a:ext cx="6019800" cy="3718560"/>
        </p:xfrm>
        <a:graphic>
          <a:graphicData uri="http://schemas.openxmlformats.org/drawingml/2006/table">
            <a:tbl>
              <a:tblPr firstRow="1" bandRow="1">
                <a:tableStyleId>{5C22544A-7EE6-4342-B048-85BDC9FD1C3A}</a:tableStyleId>
              </a:tblPr>
              <a:tblGrid>
                <a:gridCol w="3274847">
                  <a:extLst>
                    <a:ext uri="{9D8B030D-6E8A-4147-A177-3AD203B41FA5}">
                      <a16:colId xmlns:a16="http://schemas.microsoft.com/office/drawing/2014/main" val="20000"/>
                    </a:ext>
                  </a:extLst>
                </a:gridCol>
                <a:gridCol w="1427376">
                  <a:extLst>
                    <a:ext uri="{9D8B030D-6E8A-4147-A177-3AD203B41FA5}">
                      <a16:colId xmlns:a16="http://schemas.microsoft.com/office/drawing/2014/main" val="20001"/>
                    </a:ext>
                  </a:extLst>
                </a:gridCol>
                <a:gridCol w="1317577">
                  <a:extLst>
                    <a:ext uri="{9D8B030D-6E8A-4147-A177-3AD203B41FA5}">
                      <a16:colId xmlns:a16="http://schemas.microsoft.com/office/drawing/2014/main" val="20002"/>
                    </a:ext>
                  </a:extLst>
                </a:gridCol>
              </a:tblGrid>
              <a:tr h="0">
                <a:tc>
                  <a:txBody>
                    <a:bodyPr/>
                    <a:lstStyle/>
                    <a:p>
                      <a:pPr algn="ctr"/>
                      <a:r>
                        <a:rPr lang="en-US" sz="2800" dirty="0"/>
                        <a:t>Pieces Available</a:t>
                      </a:r>
                    </a:p>
                  </a:txBody>
                  <a:tcPr/>
                </a:tc>
                <a:tc>
                  <a:txBody>
                    <a:bodyPr/>
                    <a:lstStyle/>
                    <a:p>
                      <a:pPr algn="ctr"/>
                      <a:r>
                        <a:rPr lang="en-US" sz="2800" dirty="0"/>
                        <a:t>Take 1</a:t>
                      </a:r>
                    </a:p>
                  </a:txBody>
                  <a:tcPr/>
                </a:tc>
                <a:tc>
                  <a:txBody>
                    <a:bodyPr/>
                    <a:lstStyle/>
                    <a:p>
                      <a:pPr algn="ctr"/>
                      <a:r>
                        <a:rPr lang="en-US" sz="2800" dirty="0"/>
                        <a:t>Take</a:t>
                      </a:r>
                      <a:r>
                        <a:rPr lang="en-US" sz="2800" baseline="0" dirty="0"/>
                        <a:t> 2</a:t>
                      </a:r>
                      <a:endParaRPr lang="en-US" sz="2800" dirty="0"/>
                    </a:p>
                  </a:txBody>
                  <a:tcPr/>
                </a:tc>
                <a:extLst>
                  <a:ext uri="{0D108BD9-81ED-4DB2-BD59-A6C34878D82A}">
                    <a16:rowId xmlns:a16="http://schemas.microsoft.com/office/drawing/2014/main" val="10000"/>
                  </a:ext>
                </a:extLst>
              </a:tr>
              <a:tr h="533400">
                <a:tc>
                  <a:txBody>
                    <a:bodyPr/>
                    <a:lstStyle/>
                    <a:p>
                      <a:pPr algn="ctr"/>
                      <a:r>
                        <a:rPr lang="en-US" sz="2800" dirty="0"/>
                        <a:t>2</a:t>
                      </a:r>
                    </a:p>
                  </a:txBody>
                  <a:tcPr/>
                </a:tc>
                <a:tc>
                  <a:txBody>
                    <a:bodyPr/>
                    <a:lstStyle/>
                    <a:p>
                      <a:pPr algn="ctr"/>
                      <a:r>
                        <a:rPr lang="en-US" sz="2800" dirty="0"/>
                        <a:t>0%</a:t>
                      </a:r>
                    </a:p>
                  </a:txBody>
                  <a:tcPr/>
                </a:tc>
                <a:tc>
                  <a:txBody>
                    <a:bodyPr/>
                    <a:lstStyle/>
                    <a:p>
                      <a:pPr algn="ctr"/>
                      <a:r>
                        <a:rPr lang="en-US" sz="2800" b="1" dirty="0">
                          <a:solidFill>
                            <a:srgbClr val="C00000"/>
                          </a:solidFill>
                        </a:rPr>
                        <a:t>100%</a:t>
                      </a:r>
                    </a:p>
                  </a:txBody>
                  <a:tcPr/>
                </a:tc>
                <a:extLst>
                  <a:ext uri="{0D108BD9-81ED-4DB2-BD59-A6C34878D82A}">
                    <a16:rowId xmlns:a16="http://schemas.microsoft.com/office/drawing/2014/main" val="10001"/>
                  </a:ext>
                </a:extLst>
              </a:tr>
              <a:tr h="533400">
                <a:tc>
                  <a:txBody>
                    <a:bodyPr/>
                    <a:lstStyle/>
                    <a:p>
                      <a:pPr algn="ctr"/>
                      <a:r>
                        <a:rPr lang="en-US" sz="2800" dirty="0"/>
                        <a:t>3</a:t>
                      </a:r>
                    </a:p>
                  </a:txBody>
                  <a:tcPr/>
                </a:tc>
                <a:tc>
                  <a:txBody>
                    <a:bodyPr/>
                    <a:lstStyle/>
                    <a:p>
                      <a:pPr algn="ctr"/>
                      <a:r>
                        <a:rPr lang="en-US" sz="2800" dirty="0"/>
                        <a:t>2%</a:t>
                      </a:r>
                    </a:p>
                  </a:txBody>
                  <a:tcPr/>
                </a:tc>
                <a:tc>
                  <a:txBody>
                    <a:bodyPr/>
                    <a:lstStyle/>
                    <a:p>
                      <a:pPr algn="ctr"/>
                      <a:r>
                        <a:rPr lang="en-US" sz="2800" dirty="0"/>
                        <a:t>0%</a:t>
                      </a:r>
                    </a:p>
                  </a:txBody>
                  <a:tcPr/>
                </a:tc>
                <a:extLst>
                  <a:ext uri="{0D108BD9-81ED-4DB2-BD59-A6C34878D82A}">
                    <a16:rowId xmlns:a16="http://schemas.microsoft.com/office/drawing/2014/main" val="10002"/>
                  </a:ext>
                </a:extLst>
              </a:tr>
              <a:tr h="533400">
                <a:tc>
                  <a:txBody>
                    <a:bodyPr/>
                    <a:lstStyle/>
                    <a:p>
                      <a:pPr algn="ctr"/>
                      <a:r>
                        <a:rPr lang="en-US" sz="2800" dirty="0"/>
                        <a:t>4</a:t>
                      </a:r>
                    </a:p>
                  </a:txBody>
                  <a:tcPr/>
                </a:tc>
                <a:tc>
                  <a:txBody>
                    <a:bodyPr/>
                    <a:lstStyle/>
                    <a:p>
                      <a:pPr algn="ctr"/>
                      <a:r>
                        <a:rPr lang="en-US" sz="2800" b="1" dirty="0">
                          <a:solidFill>
                            <a:srgbClr val="C00000"/>
                          </a:solidFill>
                        </a:rPr>
                        <a:t>75%</a:t>
                      </a:r>
                    </a:p>
                  </a:txBody>
                  <a:tcPr/>
                </a:tc>
                <a:tc>
                  <a:txBody>
                    <a:bodyPr/>
                    <a:lstStyle/>
                    <a:p>
                      <a:pPr algn="ctr"/>
                      <a:r>
                        <a:rPr lang="en-US" sz="2800" dirty="0"/>
                        <a:t>2%</a:t>
                      </a:r>
                    </a:p>
                  </a:txBody>
                  <a:tcPr/>
                </a:tc>
                <a:extLst>
                  <a:ext uri="{0D108BD9-81ED-4DB2-BD59-A6C34878D82A}">
                    <a16:rowId xmlns:a16="http://schemas.microsoft.com/office/drawing/2014/main" val="10003"/>
                  </a:ext>
                </a:extLst>
              </a:tr>
              <a:tr h="533400">
                <a:tc>
                  <a:txBody>
                    <a:bodyPr/>
                    <a:lstStyle/>
                    <a:p>
                      <a:pPr algn="ctr"/>
                      <a:r>
                        <a:rPr lang="en-US" sz="2800" dirty="0"/>
                        <a:t>5</a:t>
                      </a:r>
                    </a:p>
                  </a:txBody>
                  <a:tcPr/>
                </a:tc>
                <a:tc>
                  <a:txBody>
                    <a:bodyPr/>
                    <a:lstStyle/>
                    <a:p>
                      <a:pPr algn="ctr"/>
                      <a:r>
                        <a:rPr lang="en-US" sz="2800" dirty="0"/>
                        <a:t>4%</a:t>
                      </a:r>
                    </a:p>
                  </a:txBody>
                  <a:tcPr/>
                </a:tc>
                <a:tc>
                  <a:txBody>
                    <a:bodyPr/>
                    <a:lstStyle/>
                    <a:p>
                      <a:pPr algn="ctr"/>
                      <a:r>
                        <a:rPr lang="en-US" sz="2800" b="1" dirty="0">
                          <a:solidFill>
                            <a:srgbClr val="C00000"/>
                          </a:solidFill>
                        </a:rPr>
                        <a:t>68%</a:t>
                      </a:r>
                    </a:p>
                  </a:txBody>
                  <a:tcPr/>
                </a:tc>
                <a:extLst>
                  <a:ext uri="{0D108BD9-81ED-4DB2-BD59-A6C34878D82A}">
                    <a16:rowId xmlns:a16="http://schemas.microsoft.com/office/drawing/2014/main" val="10004"/>
                  </a:ext>
                </a:extLst>
              </a:tr>
              <a:tr h="533400">
                <a:tc>
                  <a:txBody>
                    <a:bodyPr/>
                    <a:lstStyle/>
                    <a:p>
                      <a:pPr algn="ctr"/>
                      <a:r>
                        <a:rPr lang="en-US" sz="2800" dirty="0"/>
                        <a:t>6</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10005"/>
                  </a:ext>
                </a:extLst>
              </a:tr>
              <a:tr h="533400">
                <a:tc>
                  <a:txBody>
                    <a:bodyPr/>
                    <a:lstStyle/>
                    <a:p>
                      <a:pPr algn="ctr"/>
                      <a:r>
                        <a:rPr lang="en-US" sz="2800" dirty="0"/>
                        <a:t>7</a:t>
                      </a:r>
                    </a:p>
                  </a:txBody>
                  <a:tcPr/>
                </a:tc>
                <a:tc>
                  <a:txBody>
                    <a:bodyPr/>
                    <a:lstStyle/>
                    <a:p>
                      <a:pPr algn="ctr"/>
                      <a:r>
                        <a:rPr lang="en-US" sz="2800" b="1" dirty="0">
                          <a:solidFill>
                            <a:srgbClr val="C00000"/>
                          </a:solidFill>
                        </a:rPr>
                        <a:t>60%</a:t>
                      </a:r>
                    </a:p>
                  </a:txBody>
                  <a:tcPr/>
                </a:tc>
                <a:tc>
                  <a:txBody>
                    <a:bodyPr/>
                    <a:lstStyle/>
                    <a:p>
                      <a:pPr algn="ctr"/>
                      <a:r>
                        <a:rPr lang="en-US" sz="2800" dirty="0"/>
                        <a:t>5%</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5696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lstStyle/>
          <a:p>
            <a:r>
              <a:rPr lang="en-US" dirty="0"/>
              <a:t>AI: Representation and Problem Solving</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Introduction</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Pat Virtue &amp; Stephanie Rosenthal</a:t>
            </a:r>
          </a:p>
          <a:p>
            <a:pPr algn="ctr">
              <a:spcBef>
                <a:spcPct val="50000"/>
              </a:spcBef>
            </a:pPr>
            <a:r>
              <a:rPr lang="en-US" sz="1867" dirty="0"/>
              <a:t>Slide credits: Pat Virtue, http://ai.berkeley.edu</a:t>
            </a:r>
          </a:p>
        </p:txBody>
      </p:sp>
      <p:pic>
        <p:nvPicPr>
          <p:cNvPr id="26625" name="Picture 1" descr="C:\Temp\ketrina\Lecture1-Introduction.png"/>
          <p:cNvPicPr>
            <a:picLocks noChangeAspect="1" noChangeArrowheads="1"/>
          </p:cNvPicPr>
          <p:nvPr/>
        </p:nvPicPr>
        <p:blipFill>
          <a:blip r:embed="rId3" cstate="print"/>
          <a:srcRect/>
          <a:stretch>
            <a:fillRect/>
          </a:stretch>
        </p:blipFill>
        <p:spPr bwMode="auto">
          <a:xfrm>
            <a:off x="3072384" y="2466283"/>
            <a:ext cx="6022848" cy="268991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63782" y="1570554"/>
            <a:ext cx="10794668" cy="46877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1">
                    <a:lumMod val="75000"/>
                  </a:schemeClr>
                </a:solidFill>
              </a:rPr>
              <a:t>Which agent code is the most “intelligent”?</a:t>
            </a:r>
          </a:p>
          <a:p>
            <a:pPr marL="514350" indent="-514350">
              <a:lnSpc>
                <a:spcPct val="150000"/>
              </a:lnSpc>
              <a:buFont typeface="+mj-lt"/>
              <a:buAutoNum type="alphaUcPeriod"/>
            </a:pPr>
            <a:r>
              <a:rPr lang="en-US" dirty="0"/>
              <a:t>Search / Recursion</a:t>
            </a:r>
          </a:p>
          <a:p>
            <a:pPr marL="514350" indent="-514350">
              <a:lnSpc>
                <a:spcPct val="150000"/>
              </a:lnSpc>
              <a:buFont typeface="+mj-lt"/>
              <a:buAutoNum type="alphaUcPeriod"/>
            </a:pPr>
            <a:r>
              <a:rPr lang="en-US" dirty="0"/>
              <a:t>Encode multiple of 3 pattern</a:t>
            </a:r>
          </a:p>
          <a:p>
            <a:pPr marL="514350" indent="-514350">
              <a:lnSpc>
                <a:spcPct val="150000"/>
              </a:lnSpc>
              <a:buFont typeface="+mj-lt"/>
              <a:buAutoNum type="alphaUcPeriod"/>
            </a:pPr>
            <a:r>
              <a:rPr lang="en-US" dirty="0"/>
              <a:t>Keep stats on winning positions</a:t>
            </a:r>
          </a:p>
        </p:txBody>
      </p:sp>
      <p:sp>
        <p:nvSpPr>
          <p:cNvPr id="11" name="Title 1">
            <a:extLst>
              <a:ext uri="{FF2B5EF4-FFF2-40B4-BE49-F238E27FC236}">
                <a16:creationId xmlns:a16="http://schemas.microsoft.com/office/drawing/2014/main" id="{118E350C-3F6D-462C-B855-A1CADBB9F884}"/>
              </a:ext>
            </a:extLst>
          </p:cNvPr>
          <p:cNvSpPr txBox="1">
            <a:spLocks/>
          </p:cNvSpPr>
          <p:nvPr/>
        </p:nvSpPr>
        <p:spPr>
          <a:xfrm>
            <a:off x="552099" y="367131"/>
            <a:ext cx="10515600" cy="627812"/>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br>
              <a:rPr lang="en-US" dirty="0"/>
            </a:br>
            <a:r>
              <a:rPr lang="en-US" dirty="0"/>
              <a:t>Games </a:t>
            </a:r>
            <a:r>
              <a:rPr lang="mr-IN" dirty="0"/>
              <a:t>–</a:t>
            </a:r>
            <a:r>
              <a:rPr lang="en-US" dirty="0"/>
              <a:t> Three “Intelligent” Agents </a:t>
            </a:r>
          </a:p>
        </p:txBody>
      </p:sp>
      <p:sp>
        <p:nvSpPr>
          <p:cNvPr id="12" name="Content Placeholder 2">
            <a:extLst>
              <a:ext uri="{FF2B5EF4-FFF2-40B4-BE49-F238E27FC236}">
                <a16:creationId xmlns:a16="http://schemas.microsoft.com/office/drawing/2014/main" id="{C3A16E3E-6628-4116-9EC3-2E4B0C867B99}"/>
              </a:ext>
            </a:extLst>
          </p:cNvPr>
          <p:cNvSpPr txBox="1">
            <a:spLocks/>
          </p:cNvSpPr>
          <p:nvPr/>
        </p:nvSpPr>
        <p:spPr>
          <a:xfrm>
            <a:off x="1163782" y="1570554"/>
            <a:ext cx="10794668" cy="46877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1">
                    <a:lumMod val="75000"/>
                  </a:schemeClr>
                </a:solidFill>
              </a:rPr>
              <a:t>Which agent code is the most “intelligent”?</a:t>
            </a:r>
          </a:p>
        </p:txBody>
      </p:sp>
      <p:sp>
        <p:nvSpPr>
          <p:cNvPr id="13" name="Title 3">
            <a:extLst>
              <a:ext uri="{FF2B5EF4-FFF2-40B4-BE49-F238E27FC236}">
                <a16:creationId xmlns:a16="http://schemas.microsoft.com/office/drawing/2014/main" id="{C556C390-AB4A-456F-BFFF-37DC5ED30E5C}"/>
              </a:ext>
            </a:extLst>
          </p:cNvPr>
          <p:cNvSpPr txBox="1">
            <a:spLocks/>
          </p:cNvSpPr>
          <p:nvPr/>
        </p:nvSpPr>
        <p:spPr>
          <a:xfrm>
            <a:off x="425939" y="220785"/>
            <a:ext cx="8229600" cy="114300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solidFill>
                  <a:srgbClr val="C00000"/>
                </a:solidFill>
              </a:rPr>
              <a:t>Piazza Poll question</a:t>
            </a:r>
            <a:endParaRPr lang="en-US" dirty="0"/>
          </a:p>
        </p:txBody>
      </p:sp>
    </p:spTree>
    <p:extLst>
      <p:ext uri="{BB962C8B-B14F-4D97-AF65-F5344CB8AC3E}">
        <p14:creationId xmlns:p14="http://schemas.microsoft.com/office/powerpoint/2010/main" val="23089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3109354" y="2004924"/>
          <a:ext cx="6019800" cy="3718560"/>
        </p:xfrm>
        <a:graphic>
          <a:graphicData uri="http://schemas.openxmlformats.org/drawingml/2006/table">
            <a:tbl>
              <a:tblPr firstRow="1" bandRow="1">
                <a:tableStyleId>{5C22544A-7EE6-4342-B048-85BDC9FD1C3A}</a:tableStyleId>
              </a:tblPr>
              <a:tblGrid>
                <a:gridCol w="3274847">
                  <a:extLst>
                    <a:ext uri="{9D8B030D-6E8A-4147-A177-3AD203B41FA5}">
                      <a16:colId xmlns:a16="http://schemas.microsoft.com/office/drawing/2014/main" val="20000"/>
                    </a:ext>
                  </a:extLst>
                </a:gridCol>
                <a:gridCol w="1427376">
                  <a:extLst>
                    <a:ext uri="{9D8B030D-6E8A-4147-A177-3AD203B41FA5}">
                      <a16:colId xmlns:a16="http://schemas.microsoft.com/office/drawing/2014/main" val="20001"/>
                    </a:ext>
                  </a:extLst>
                </a:gridCol>
                <a:gridCol w="1317577">
                  <a:extLst>
                    <a:ext uri="{9D8B030D-6E8A-4147-A177-3AD203B41FA5}">
                      <a16:colId xmlns:a16="http://schemas.microsoft.com/office/drawing/2014/main" val="20002"/>
                    </a:ext>
                  </a:extLst>
                </a:gridCol>
              </a:tblGrid>
              <a:tr h="160499">
                <a:tc>
                  <a:txBody>
                    <a:bodyPr/>
                    <a:lstStyle/>
                    <a:p>
                      <a:pPr algn="ctr"/>
                      <a:r>
                        <a:rPr lang="en-US" sz="2800" dirty="0"/>
                        <a:t>Pieces Available</a:t>
                      </a:r>
                    </a:p>
                  </a:txBody>
                  <a:tcPr/>
                </a:tc>
                <a:tc>
                  <a:txBody>
                    <a:bodyPr/>
                    <a:lstStyle/>
                    <a:p>
                      <a:pPr algn="ctr"/>
                      <a:r>
                        <a:rPr lang="en-US" sz="2800" dirty="0"/>
                        <a:t>Take 1</a:t>
                      </a:r>
                    </a:p>
                  </a:txBody>
                  <a:tcPr/>
                </a:tc>
                <a:tc>
                  <a:txBody>
                    <a:bodyPr/>
                    <a:lstStyle/>
                    <a:p>
                      <a:pPr algn="ctr"/>
                      <a:r>
                        <a:rPr lang="en-US" sz="2800" dirty="0"/>
                        <a:t>Take</a:t>
                      </a:r>
                      <a:r>
                        <a:rPr lang="en-US" sz="2800" baseline="0" dirty="0"/>
                        <a:t> 2</a:t>
                      </a:r>
                      <a:endParaRPr lang="en-US" sz="2800" dirty="0"/>
                    </a:p>
                  </a:txBody>
                  <a:tcPr/>
                </a:tc>
                <a:extLst>
                  <a:ext uri="{0D108BD9-81ED-4DB2-BD59-A6C34878D82A}">
                    <a16:rowId xmlns:a16="http://schemas.microsoft.com/office/drawing/2014/main" val="10000"/>
                  </a:ext>
                </a:extLst>
              </a:tr>
              <a:tr h="533400">
                <a:tc>
                  <a:txBody>
                    <a:bodyPr/>
                    <a:lstStyle/>
                    <a:p>
                      <a:pPr algn="ctr"/>
                      <a:r>
                        <a:rPr lang="en-US" sz="2800" dirty="0"/>
                        <a:t>2</a:t>
                      </a:r>
                    </a:p>
                  </a:txBody>
                  <a:tcPr/>
                </a:tc>
                <a:tc>
                  <a:txBody>
                    <a:bodyPr/>
                    <a:lstStyle/>
                    <a:p>
                      <a:pPr algn="ctr"/>
                      <a:endParaRPr lang="en-US" sz="2800" dirty="0"/>
                    </a:p>
                  </a:txBody>
                  <a:tcPr/>
                </a:tc>
                <a:tc>
                  <a:txBody>
                    <a:bodyPr/>
                    <a:lstStyle/>
                    <a:p>
                      <a:pPr algn="ctr"/>
                      <a:endParaRPr lang="en-US" sz="2800" b="0" dirty="0"/>
                    </a:p>
                  </a:txBody>
                  <a:tcPr/>
                </a:tc>
                <a:extLst>
                  <a:ext uri="{0D108BD9-81ED-4DB2-BD59-A6C34878D82A}">
                    <a16:rowId xmlns:a16="http://schemas.microsoft.com/office/drawing/2014/main" val="10001"/>
                  </a:ext>
                </a:extLst>
              </a:tr>
              <a:tr h="533400">
                <a:tc>
                  <a:txBody>
                    <a:bodyPr/>
                    <a:lstStyle/>
                    <a:p>
                      <a:pPr algn="ctr"/>
                      <a:r>
                        <a:rPr lang="en-US" sz="2800" dirty="0"/>
                        <a:t>3</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0002"/>
                  </a:ext>
                </a:extLst>
              </a:tr>
              <a:tr h="533400">
                <a:tc>
                  <a:txBody>
                    <a:bodyPr/>
                    <a:lstStyle/>
                    <a:p>
                      <a:pPr algn="ctr"/>
                      <a:r>
                        <a:rPr lang="en-US" sz="2800" dirty="0"/>
                        <a:t>4</a:t>
                      </a:r>
                    </a:p>
                  </a:txBody>
                  <a:tcPr/>
                </a:tc>
                <a:tc>
                  <a:txBody>
                    <a:bodyPr/>
                    <a:lstStyle/>
                    <a:p>
                      <a:pPr algn="ctr"/>
                      <a:endParaRPr lang="en-US" sz="2800" b="0" dirty="0"/>
                    </a:p>
                  </a:txBody>
                  <a:tcPr/>
                </a:tc>
                <a:tc>
                  <a:txBody>
                    <a:bodyPr/>
                    <a:lstStyle/>
                    <a:p>
                      <a:pPr algn="ctr"/>
                      <a:endParaRPr lang="en-US" sz="2800" dirty="0"/>
                    </a:p>
                  </a:txBody>
                  <a:tcPr/>
                </a:tc>
                <a:extLst>
                  <a:ext uri="{0D108BD9-81ED-4DB2-BD59-A6C34878D82A}">
                    <a16:rowId xmlns:a16="http://schemas.microsoft.com/office/drawing/2014/main" val="10003"/>
                  </a:ext>
                </a:extLst>
              </a:tr>
              <a:tr h="533400">
                <a:tc>
                  <a:txBody>
                    <a:bodyPr/>
                    <a:lstStyle/>
                    <a:p>
                      <a:pPr algn="ctr"/>
                      <a:r>
                        <a:rPr lang="en-US" sz="2800" dirty="0"/>
                        <a:t>5</a:t>
                      </a:r>
                    </a:p>
                  </a:txBody>
                  <a:tcPr/>
                </a:tc>
                <a:tc>
                  <a:txBody>
                    <a:bodyPr/>
                    <a:lstStyle/>
                    <a:p>
                      <a:pPr algn="ctr"/>
                      <a:endParaRPr lang="en-US" sz="2800" dirty="0"/>
                    </a:p>
                  </a:txBody>
                  <a:tcPr/>
                </a:tc>
                <a:tc>
                  <a:txBody>
                    <a:bodyPr/>
                    <a:lstStyle/>
                    <a:p>
                      <a:pPr algn="ctr"/>
                      <a:endParaRPr lang="en-US" sz="2800" b="1" dirty="0"/>
                    </a:p>
                  </a:txBody>
                  <a:tcPr/>
                </a:tc>
                <a:extLst>
                  <a:ext uri="{0D108BD9-81ED-4DB2-BD59-A6C34878D82A}">
                    <a16:rowId xmlns:a16="http://schemas.microsoft.com/office/drawing/2014/main" val="10004"/>
                  </a:ext>
                </a:extLst>
              </a:tr>
              <a:tr h="533400">
                <a:tc>
                  <a:txBody>
                    <a:bodyPr/>
                    <a:lstStyle/>
                    <a:p>
                      <a:pPr algn="ctr"/>
                      <a:r>
                        <a:rPr lang="en-US" sz="2800" dirty="0"/>
                        <a:t>6</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0005"/>
                  </a:ext>
                </a:extLst>
              </a:tr>
              <a:tr h="533400">
                <a:tc>
                  <a:txBody>
                    <a:bodyPr/>
                    <a:lstStyle/>
                    <a:p>
                      <a:pPr algn="ctr"/>
                      <a:r>
                        <a:rPr lang="en-US" sz="2800" dirty="0"/>
                        <a:t>7</a:t>
                      </a:r>
                    </a:p>
                  </a:txBody>
                  <a:tcPr/>
                </a:tc>
                <a:tc>
                  <a:txBody>
                    <a:bodyPr/>
                    <a:lstStyle/>
                    <a:p>
                      <a:pPr algn="ctr"/>
                      <a:endParaRPr lang="en-US" sz="2800" b="1" dirty="0"/>
                    </a:p>
                  </a:txBody>
                  <a:tcPr/>
                </a:tc>
                <a:tc>
                  <a:txBody>
                    <a:bodyPr/>
                    <a:lstStyle/>
                    <a:p>
                      <a:pPr algn="ctr"/>
                      <a:endParaRPr lang="en-US" sz="2800" dirty="0"/>
                    </a:p>
                  </a:txBody>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lstStyle/>
          <a:p>
            <a:r>
              <a:rPr lang="en-US" dirty="0"/>
              <a:t>Games </a:t>
            </a:r>
            <a:r>
              <a:rPr lang="mr-IN" dirty="0"/>
              <a:t>–</a:t>
            </a:r>
            <a:r>
              <a:rPr lang="en-US" dirty="0"/>
              <a:t> Three “Intelligent” Agents </a:t>
            </a:r>
          </a:p>
        </p:txBody>
      </p:sp>
      <p:sp>
        <p:nvSpPr>
          <p:cNvPr id="3" name="Content Placeholder 2"/>
          <p:cNvSpPr>
            <a:spLocks noGrp="1"/>
          </p:cNvSpPr>
          <p:nvPr>
            <p:ph idx="1"/>
          </p:nvPr>
        </p:nvSpPr>
        <p:spPr/>
        <p:txBody>
          <a:bodyPr>
            <a:normAutofit/>
          </a:bodyPr>
          <a:lstStyle/>
          <a:p>
            <a:r>
              <a:rPr lang="en-US" dirty="0"/>
              <a:t>C: Record statistics of winning positions</a:t>
            </a:r>
          </a:p>
        </p:txBody>
      </p:sp>
      <p:graphicFrame>
        <p:nvGraphicFramePr>
          <p:cNvPr id="5" name="Table 4"/>
          <p:cNvGraphicFramePr>
            <a:graphicFrameLocks noGrp="1"/>
          </p:cNvGraphicFramePr>
          <p:nvPr>
            <p:extLst/>
          </p:nvPr>
        </p:nvGraphicFramePr>
        <p:xfrm>
          <a:off x="3109354" y="2004924"/>
          <a:ext cx="6019800" cy="3718560"/>
        </p:xfrm>
        <a:graphic>
          <a:graphicData uri="http://schemas.openxmlformats.org/drawingml/2006/table">
            <a:tbl>
              <a:tblPr firstRow="1" bandRow="1">
                <a:tableStyleId>{5C22544A-7EE6-4342-B048-85BDC9FD1C3A}</a:tableStyleId>
              </a:tblPr>
              <a:tblGrid>
                <a:gridCol w="3274847">
                  <a:extLst>
                    <a:ext uri="{9D8B030D-6E8A-4147-A177-3AD203B41FA5}">
                      <a16:colId xmlns:a16="http://schemas.microsoft.com/office/drawing/2014/main" val="20000"/>
                    </a:ext>
                  </a:extLst>
                </a:gridCol>
                <a:gridCol w="1427376">
                  <a:extLst>
                    <a:ext uri="{9D8B030D-6E8A-4147-A177-3AD203B41FA5}">
                      <a16:colId xmlns:a16="http://schemas.microsoft.com/office/drawing/2014/main" val="20001"/>
                    </a:ext>
                  </a:extLst>
                </a:gridCol>
                <a:gridCol w="1317577">
                  <a:extLst>
                    <a:ext uri="{9D8B030D-6E8A-4147-A177-3AD203B41FA5}">
                      <a16:colId xmlns:a16="http://schemas.microsoft.com/office/drawing/2014/main" val="20002"/>
                    </a:ext>
                  </a:extLst>
                </a:gridCol>
              </a:tblGrid>
              <a:tr h="160499">
                <a:tc>
                  <a:txBody>
                    <a:bodyPr/>
                    <a:lstStyle/>
                    <a:p>
                      <a:pPr algn="ctr"/>
                      <a:r>
                        <a:rPr lang="en-US" sz="2800" dirty="0"/>
                        <a:t>Pieces Available</a:t>
                      </a:r>
                    </a:p>
                  </a:txBody>
                  <a:tcPr/>
                </a:tc>
                <a:tc>
                  <a:txBody>
                    <a:bodyPr/>
                    <a:lstStyle/>
                    <a:p>
                      <a:pPr algn="ctr"/>
                      <a:r>
                        <a:rPr lang="en-US" sz="2800" dirty="0"/>
                        <a:t>Take 1</a:t>
                      </a:r>
                    </a:p>
                  </a:txBody>
                  <a:tcPr/>
                </a:tc>
                <a:tc>
                  <a:txBody>
                    <a:bodyPr/>
                    <a:lstStyle/>
                    <a:p>
                      <a:pPr algn="ctr"/>
                      <a:r>
                        <a:rPr lang="en-US" sz="2800" dirty="0"/>
                        <a:t>Take</a:t>
                      </a:r>
                      <a:r>
                        <a:rPr lang="en-US" sz="2800" baseline="0" dirty="0"/>
                        <a:t> 2</a:t>
                      </a:r>
                      <a:endParaRPr lang="en-US" sz="2800" dirty="0"/>
                    </a:p>
                  </a:txBody>
                  <a:tcPr/>
                </a:tc>
                <a:extLst>
                  <a:ext uri="{0D108BD9-81ED-4DB2-BD59-A6C34878D82A}">
                    <a16:rowId xmlns:a16="http://schemas.microsoft.com/office/drawing/2014/main" val="10000"/>
                  </a:ext>
                </a:extLst>
              </a:tr>
              <a:tr h="533400">
                <a:tc>
                  <a:txBody>
                    <a:bodyPr/>
                    <a:lstStyle/>
                    <a:p>
                      <a:pPr algn="ctr"/>
                      <a:r>
                        <a:rPr lang="en-US" sz="2800" dirty="0">
                          <a:solidFill>
                            <a:srgbClr val="C00000"/>
                          </a:solidFill>
                        </a:rPr>
                        <a:t>2</a:t>
                      </a:r>
                    </a:p>
                  </a:txBody>
                  <a:tcPr/>
                </a:tc>
                <a:tc>
                  <a:txBody>
                    <a:bodyPr/>
                    <a:lstStyle/>
                    <a:p>
                      <a:pPr algn="ctr"/>
                      <a:endParaRPr lang="en-US" sz="2800" dirty="0"/>
                    </a:p>
                  </a:txBody>
                  <a:tcPr/>
                </a:tc>
                <a:tc>
                  <a:txBody>
                    <a:bodyPr/>
                    <a:lstStyle/>
                    <a:p>
                      <a:pPr algn="ctr"/>
                      <a:r>
                        <a:rPr lang="en-US" sz="2800" b="0" dirty="0"/>
                        <a:t>100%</a:t>
                      </a:r>
                    </a:p>
                  </a:txBody>
                  <a:tcPr/>
                </a:tc>
                <a:extLst>
                  <a:ext uri="{0D108BD9-81ED-4DB2-BD59-A6C34878D82A}">
                    <a16:rowId xmlns:a16="http://schemas.microsoft.com/office/drawing/2014/main" val="10001"/>
                  </a:ext>
                </a:extLst>
              </a:tr>
              <a:tr h="533400">
                <a:tc>
                  <a:txBody>
                    <a:bodyPr/>
                    <a:lstStyle/>
                    <a:p>
                      <a:pPr algn="ctr"/>
                      <a:r>
                        <a:rPr lang="en-US" sz="2800" dirty="0"/>
                        <a:t>3</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0002"/>
                  </a:ext>
                </a:extLst>
              </a:tr>
              <a:tr h="533400">
                <a:tc>
                  <a:txBody>
                    <a:bodyPr/>
                    <a:lstStyle/>
                    <a:p>
                      <a:pPr algn="ctr"/>
                      <a:r>
                        <a:rPr lang="en-US" sz="2800" dirty="0">
                          <a:solidFill>
                            <a:srgbClr val="C00000"/>
                          </a:solidFill>
                        </a:rPr>
                        <a:t>4</a:t>
                      </a:r>
                    </a:p>
                  </a:txBody>
                  <a:tcPr/>
                </a:tc>
                <a:tc>
                  <a:txBody>
                    <a:bodyPr/>
                    <a:lstStyle/>
                    <a:p>
                      <a:pPr algn="ctr"/>
                      <a:r>
                        <a:rPr lang="en-US" sz="2800" b="0" dirty="0"/>
                        <a:t>100%</a:t>
                      </a:r>
                    </a:p>
                  </a:txBody>
                  <a:tcPr/>
                </a:tc>
                <a:tc>
                  <a:txBody>
                    <a:bodyPr/>
                    <a:lstStyle/>
                    <a:p>
                      <a:pPr algn="ctr"/>
                      <a:endParaRPr lang="en-US" sz="2800" dirty="0"/>
                    </a:p>
                  </a:txBody>
                  <a:tcPr/>
                </a:tc>
                <a:extLst>
                  <a:ext uri="{0D108BD9-81ED-4DB2-BD59-A6C34878D82A}">
                    <a16:rowId xmlns:a16="http://schemas.microsoft.com/office/drawing/2014/main" val="10003"/>
                  </a:ext>
                </a:extLst>
              </a:tr>
              <a:tr h="533400">
                <a:tc>
                  <a:txBody>
                    <a:bodyPr/>
                    <a:lstStyle/>
                    <a:p>
                      <a:pPr algn="ctr"/>
                      <a:r>
                        <a:rPr lang="en-US" sz="2800" dirty="0"/>
                        <a:t>5</a:t>
                      </a:r>
                    </a:p>
                  </a:txBody>
                  <a:tcPr/>
                </a:tc>
                <a:tc>
                  <a:txBody>
                    <a:bodyPr/>
                    <a:lstStyle/>
                    <a:p>
                      <a:pPr algn="ctr"/>
                      <a:endParaRPr lang="en-US" sz="2800" dirty="0"/>
                    </a:p>
                  </a:txBody>
                  <a:tcPr/>
                </a:tc>
                <a:tc>
                  <a:txBody>
                    <a:bodyPr/>
                    <a:lstStyle/>
                    <a:p>
                      <a:pPr algn="ctr"/>
                      <a:endParaRPr lang="en-US" sz="2800" b="1" dirty="0"/>
                    </a:p>
                  </a:txBody>
                  <a:tcPr/>
                </a:tc>
                <a:extLst>
                  <a:ext uri="{0D108BD9-81ED-4DB2-BD59-A6C34878D82A}">
                    <a16:rowId xmlns:a16="http://schemas.microsoft.com/office/drawing/2014/main" val="10004"/>
                  </a:ext>
                </a:extLst>
              </a:tr>
              <a:tr h="533400">
                <a:tc>
                  <a:txBody>
                    <a:bodyPr/>
                    <a:lstStyle/>
                    <a:p>
                      <a:pPr algn="ctr"/>
                      <a:r>
                        <a:rPr lang="en-US" sz="2800" dirty="0"/>
                        <a:t>6</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0005"/>
                  </a:ext>
                </a:extLst>
              </a:tr>
              <a:tr h="533400">
                <a:tc>
                  <a:txBody>
                    <a:bodyPr/>
                    <a:lstStyle/>
                    <a:p>
                      <a:pPr algn="ctr"/>
                      <a:r>
                        <a:rPr lang="en-US" sz="2800" dirty="0">
                          <a:solidFill>
                            <a:srgbClr val="C00000"/>
                          </a:solidFill>
                        </a:rPr>
                        <a:t>7</a:t>
                      </a:r>
                    </a:p>
                  </a:txBody>
                  <a:tcPr/>
                </a:tc>
                <a:tc>
                  <a:txBody>
                    <a:bodyPr/>
                    <a:lstStyle/>
                    <a:p>
                      <a:pPr algn="ctr"/>
                      <a:endParaRPr lang="en-US" sz="2800" b="1" dirty="0"/>
                    </a:p>
                  </a:txBody>
                  <a:tcPr/>
                </a:tc>
                <a:tc>
                  <a:txBody>
                    <a:bodyPr/>
                    <a:lstStyle/>
                    <a:p>
                      <a:pPr algn="ctr"/>
                      <a:r>
                        <a:rPr lang="en-US" sz="2800" dirty="0"/>
                        <a:t>100%</a:t>
                      </a:r>
                    </a:p>
                  </a:txBody>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nvPr>
        </p:nvGraphicFramePr>
        <p:xfrm>
          <a:off x="3109354" y="2004924"/>
          <a:ext cx="6019800" cy="3718560"/>
        </p:xfrm>
        <a:graphic>
          <a:graphicData uri="http://schemas.openxmlformats.org/drawingml/2006/table">
            <a:tbl>
              <a:tblPr firstRow="1" bandRow="1">
                <a:tableStyleId>{5C22544A-7EE6-4342-B048-85BDC9FD1C3A}</a:tableStyleId>
              </a:tblPr>
              <a:tblGrid>
                <a:gridCol w="3274847">
                  <a:extLst>
                    <a:ext uri="{9D8B030D-6E8A-4147-A177-3AD203B41FA5}">
                      <a16:colId xmlns:a16="http://schemas.microsoft.com/office/drawing/2014/main" val="20000"/>
                    </a:ext>
                  </a:extLst>
                </a:gridCol>
                <a:gridCol w="1427376">
                  <a:extLst>
                    <a:ext uri="{9D8B030D-6E8A-4147-A177-3AD203B41FA5}">
                      <a16:colId xmlns:a16="http://schemas.microsoft.com/office/drawing/2014/main" val="20001"/>
                    </a:ext>
                  </a:extLst>
                </a:gridCol>
                <a:gridCol w="1317577">
                  <a:extLst>
                    <a:ext uri="{9D8B030D-6E8A-4147-A177-3AD203B41FA5}">
                      <a16:colId xmlns:a16="http://schemas.microsoft.com/office/drawing/2014/main" val="20002"/>
                    </a:ext>
                  </a:extLst>
                </a:gridCol>
              </a:tblGrid>
              <a:tr h="160499">
                <a:tc>
                  <a:txBody>
                    <a:bodyPr/>
                    <a:lstStyle/>
                    <a:p>
                      <a:pPr algn="ctr"/>
                      <a:r>
                        <a:rPr lang="en-US" sz="2800" dirty="0"/>
                        <a:t>Pieces Available</a:t>
                      </a:r>
                    </a:p>
                  </a:txBody>
                  <a:tcPr/>
                </a:tc>
                <a:tc>
                  <a:txBody>
                    <a:bodyPr/>
                    <a:lstStyle/>
                    <a:p>
                      <a:pPr algn="ctr"/>
                      <a:r>
                        <a:rPr lang="en-US" sz="2800" dirty="0"/>
                        <a:t>Take 1</a:t>
                      </a:r>
                    </a:p>
                  </a:txBody>
                  <a:tcPr/>
                </a:tc>
                <a:tc>
                  <a:txBody>
                    <a:bodyPr/>
                    <a:lstStyle/>
                    <a:p>
                      <a:pPr algn="ctr"/>
                      <a:r>
                        <a:rPr lang="en-US" sz="2800" dirty="0"/>
                        <a:t>Take</a:t>
                      </a:r>
                      <a:r>
                        <a:rPr lang="en-US" sz="2800" baseline="0" dirty="0"/>
                        <a:t> 2</a:t>
                      </a:r>
                      <a:endParaRPr lang="en-US" sz="2800" dirty="0"/>
                    </a:p>
                  </a:txBody>
                  <a:tcPr/>
                </a:tc>
                <a:extLst>
                  <a:ext uri="{0D108BD9-81ED-4DB2-BD59-A6C34878D82A}">
                    <a16:rowId xmlns:a16="http://schemas.microsoft.com/office/drawing/2014/main" val="10000"/>
                  </a:ext>
                </a:extLst>
              </a:tr>
              <a:tr h="533400">
                <a:tc>
                  <a:txBody>
                    <a:bodyPr/>
                    <a:lstStyle/>
                    <a:p>
                      <a:pPr algn="ctr"/>
                      <a:r>
                        <a:rPr lang="en-US" sz="2800" dirty="0"/>
                        <a:t>2</a:t>
                      </a:r>
                    </a:p>
                  </a:txBody>
                  <a:tcPr/>
                </a:tc>
                <a:tc>
                  <a:txBody>
                    <a:bodyPr/>
                    <a:lstStyle/>
                    <a:p>
                      <a:pPr algn="ctr"/>
                      <a:endParaRPr lang="en-US" sz="2800" dirty="0"/>
                    </a:p>
                  </a:txBody>
                  <a:tcPr/>
                </a:tc>
                <a:tc>
                  <a:txBody>
                    <a:bodyPr/>
                    <a:lstStyle/>
                    <a:p>
                      <a:pPr algn="ctr"/>
                      <a:r>
                        <a:rPr lang="en-US" sz="2800" b="0" dirty="0"/>
                        <a:t>100%</a:t>
                      </a:r>
                    </a:p>
                  </a:txBody>
                  <a:tcPr/>
                </a:tc>
                <a:extLst>
                  <a:ext uri="{0D108BD9-81ED-4DB2-BD59-A6C34878D82A}">
                    <a16:rowId xmlns:a16="http://schemas.microsoft.com/office/drawing/2014/main" val="10001"/>
                  </a:ext>
                </a:extLst>
              </a:tr>
              <a:tr h="533400">
                <a:tc>
                  <a:txBody>
                    <a:bodyPr/>
                    <a:lstStyle/>
                    <a:p>
                      <a:pPr algn="ctr"/>
                      <a:r>
                        <a:rPr lang="en-US" sz="2800" dirty="0">
                          <a:solidFill>
                            <a:srgbClr val="C00000"/>
                          </a:solidFill>
                        </a:rPr>
                        <a:t>3</a:t>
                      </a:r>
                    </a:p>
                  </a:txBody>
                  <a:tcPr/>
                </a:tc>
                <a:tc>
                  <a:txBody>
                    <a:bodyPr/>
                    <a:lstStyle/>
                    <a:p>
                      <a:pPr algn="ctr"/>
                      <a:r>
                        <a:rPr lang="en-US" sz="2800" dirty="0">
                          <a:solidFill>
                            <a:srgbClr val="C00000"/>
                          </a:solidFill>
                        </a:rPr>
                        <a:t>0%</a:t>
                      </a:r>
                    </a:p>
                  </a:txBody>
                  <a:tcPr/>
                </a:tc>
                <a:tc>
                  <a:txBody>
                    <a:bodyPr/>
                    <a:lstStyle/>
                    <a:p>
                      <a:pPr algn="ctr"/>
                      <a:endParaRPr lang="en-US" sz="2800" dirty="0"/>
                    </a:p>
                  </a:txBody>
                  <a:tcPr/>
                </a:tc>
                <a:extLst>
                  <a:ext uri="{0D108BD9-81ED-4DB2-BD59-A6C34878D82A}">
                    <a16:rowId xmlns:a16="http://schemas.microsoft.com/office/drawing/2014/main" val="10002"/>
                  </a:ext>
                </a:extLst>
              </a:tr>
              <a:tr h="533400">
                <a:tc>
                  <a:txBody>
                    <a:bodyPr/>
                    <a:lstStyle/>
                    <a:p>
                      <a:pPr algn="ctr"/>
                      <a:r>
                        <a:rPr lang="en-US" sz="2800" dirty="0"/>
                        <a:t>4</a:t>
                      </a:r>
                    </a:p>
                  </a:txBody>
                  <a:tcPr/>
                </a:tc>
                <a:tc>
                  <a:txBody>
                    <a:bodyPr/>
                    <a:lstStyle/>
                    <a:p>
                      <a:pPr algn="ctr"/>
                      <a:r>
                        <a:rPr lang="en-US" sz="2800" b="0" dirty="0"/>
                        <a:t>100%</a:t>
                      </a:r>
                    </a:p>
                  </a:txBody>
                  <a:tcPr/>
                </a:tc>
                <a:tc>
                  <a:txBody>
                    <a:bodyPr/>
                    <a:lstStyle/>
                    <a:p>
                      <a:pPr algn="ctr"/>
                      <a:endParaRPr lang="en-US" sz="2800" dirty="0"/>
                    </a:p>
                  </a:txBody>
                  <a:tcPr/>
                </a:tc>
                <a:extLst>
                  <a:ext uri="{0D108BD9-81ED-4DB2-BD59-A6C34878D82A}">
                    <a16:rowId xmlns:a16="http://schemas.microsoft.com/office/drawing/2014/main" val="10003"/>
                  </a:ext>
                </a:extLst>
              </a:tr>
              <a:tr h="533400">
                <a:tc>
                  <a:txBody>
                    <a:bodyPr/>
                    <a:lstStyle/>
                    <a:p>
                      <a:pPr algn="ctr"/>
                      <a:r>
                        <a:rPr lang="en-US" sz="2800" dirty="0"/>
                        <a:t>5</a:t>
                      </a:r>
                    </a:p>
                  </a:txBody>
                  <a:tcPr/>
                </a:tc>
                <a:tc>
                  <a:txBody>
                    <a:bodyPr/>
                    <a:lstStyle/>
                    <a:p>
                      <a:pPr algn="ctr"/>
                      <a:endParaRPr lang="en-US" sz="2800" dirty="0"/>
                    </a:p>
                  </a:txBody>
                  <a:tcPr/>
                </a:tc>
                <a:tc>
                  <a:txBody>
                    <a:bodyPr/>
                    <a:lstStyle/>
                    <a:p>
                      <a:pPr algn="ctr"/>
                      <a:endParaRPr lang="en-US" sz="2800" b="1" dirty="0"/>
                    </a:p>
                  </a:txBody>
                  <a:tcPr/>
                </a:tc>
                <a:extLst>
                  <a:ext uri="{0D108BD9-81ED-4DB2-BD59-A6C34878D82A}">
                    <a16:rowId xmlns:a16="http://schemas.microsoft.com/office/drawing/2014/main" val="10004"/>
                  </a:ext>
                </a:extLst>
              </a:tr>
              <a:tr h="533400">
                <a:tc>
                  <a:txBody>
                    <a:bodyPr/>
                    <a:lstStyle/>
                    <a:p>
                      <a:pPr algn="ctr"/>
                      <a:r>
                        <a:rPr lang="en-US" sz="2800" dirty="0"/>
                        <a:t>6</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0005"/>
                  </a:ext>
                </a:extLst>
              </a:tr>
              <a:tr h="533400">
                <a:tc>
                  <a:txBody>
                    <a:bodyPr/>
                    <a:lstStyle/>
                    <a:p>
                      <a:pPr algn="ctr"/>
                      <a:r>
                        <a:rPr lang="en-US" sz="2800" dirty="0">
                          <a:solidFill>
                            <a:srgbClr val="C00000"/>
                          </a:solidFill>
                        </a:rPr>
                        <a:t>7</a:t>
                      </a:r>
                    </a:p>
                  </a:txBody>
                  <a:tcPr/>
                </a:tc>
                <a:tc>
                  <a:txBody>
                    <a:bodyPr/>
                    <a:lstStyle/>
                    <a:p>
                      <a:pPr algn="ctr"/>
                      <a:endParaRPr lang="en-US" sz="2800" b="1" dirty="0"/>
                    </a:p>
                  </a:txBody>
                  <a:tcPr/>
                </a:tc>
                <a:tc>
                  <a:txBody>
                    <a:bodyPr/>
                    <a:lstStyle/>
                    <a:p>
                      <a:pPr algn="ctr"/>
                      <a:r>
                        <a:rPr lang="en-US" sz="2800" dirty="0">
                          <a:solidFill>
                            <a:srgbClr val="C00000"/>
                          </a:solidFill>
                        </a:rPr>
                        <a:t>50%</a:t>
                      </a:r>
                    </a:p>
                  </a:txBody>
                  <a:tcPr/>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extLst/>
          </p:nvPr>
        </p:nvGraphicFramePr>
        <p:xfrm>
          <a:off x="3109354" y="2004924"/>
          <a:ext cx="6019800" cy="3718560"/>
        </p:xfrm>
        <a:graphic>
          <a:graphicData uri="http://schemas.openxmlformats.org/drawingml/2006/table">
            <a:tbl>
              <a:tblPr firstRow="1" bandRow="1">
                <a:tableStyleId>{5C22544A-7EE6-4342-B048-85BDC9FD1C3A}</a:tableStyleId>
              </a:tblPr>
              <a:tblGrid>
                <a:gridCol w="3274847">
                  <a:extLst>
                    <a:ext uri="{9D8B030D-6E8A-4147-A177-3AD203B41FA5}">
                      <a16:colId xmlns:a16="http://schemas.microsoft.com/office/drawing/2014/main" val="20000"/>
                    </a:ext>
                  </a:extLst>
                </a:gridCol>
                <a:gridCol w="1427376">
                  <a:extLst>
                    <a:ext uri="{9D8B030D-6E8A-4147-A177-3AD203B41FA5}">
                      <a16:colId xmlns:a16="http://schemas.microsoft.com/office/drawing/2014/main" val="20001"/>
                    </a:ext>
                  </a:extLst>
                </a:gridCol>
                <a:gridCol w="1317577">
                  <a:extLst>
                    <a:ext uri="{9D8B030D-6E8A-4147-A177-3AD203B41FA5}">
                      <a16:colId xmlns:a16="http://schemas.microsoft.com/office/drawing/2014/main" val="20002"/>
                    </a:ext>
                  </a:extLst>
                </a:gridCol>
              </a:tblGrid>
              <a:tr h="0">
                <a:tc>
                  <a:txBody>
                    <a:bodyPr/>
                    <a:lstStyle/>
                    <a:p>
                      <a:pPr algn="ctr"/>
                      <a:r>
                        <a:rPr lang="en-US" sz="2800" dirty="0"/>
                        <a:t>Pieces Available</a:t>
                      </a:r>
                    </a:p>
                  </a:txBody>
                  <a:tcPr/>
                </a:tc>
                <a:tc>
                  <a:txBody>
                    <a:bodyPr/>
                    <a:lstStyle/>
                    <a:p>
                      <a:pPr algn="ctr"/>
                      <a:r>
                        <a:rPr lang="en-US" sz="2800" dirty="0"/>
                        <a:t>Take 1</a:t>
                      </a:r>
                    </a:p>
                  </a:txBody>
                  <a:tcPr/>
                </a:tc>
                <a:tc>
                  <a:txBody>
                    <a:bodyPr/>
                    <a:lstStyle/>
                    <a:p>
                      <a:pPr algn="ctr"/>
                      <a:r>
                        <a:rPr lang="en-US" sz="2800" dirty="0"/>
                        <a:t>Take</a:t>
                      </a:r>
                      <a:r>
                        <a:rPr lang="en-US" sz="2800" baseline="0" dirty="0"/>
                        <a:t> 2</a:t>
                      </a:r>
                      <a:endParaRPr lang="en-US" sz="2800" dirty="0"/>
                    </a:p>
                  </a:txBody>
                  <a:tcPr/>
                </a:tc>
                <a:extLst>
                  <a:ext uri="{0D108BD9-81ED-4DB2-BD59-A6C34878D82A}">
                    <a16:rowId xmlns:a16="http://schemas.microsoft.com/office/drawing/2014/main" val="10000"/>
                  </a:ext>
                </a:extLst>
              </a:tr>
              <a:tr h="533400">
                <a:tc>
                  <a:txBody>
                    <a:bodyPr/>
                    <a:lstStyle/>
                    <a:p>
                      <a:pPr algn="ctr"/>
                      <a:r>
                        <a:rPr lang="en-US" sz="2800" dirty="0"/>
                        <a:t>2</a:t>
                      </a:r>
                    </a:p>
                  </a:txBody>
                  <a:tcPr/>
                </a:tc>
                <a:tc>
                  <a:txBody>
                    <a:bodyPr/>
                    <a:lstStyle/>
                    <a:p>
                      <a:pPr algn="ctr"/>
                      <a:r>
                        <a:rPr lang="en-US" sz="2800" dirty="0"/>
                        <a:t>0%</a:t>
                      </a:r>
                    </a:p>
                  </a:txBody>
                  <a:tcPr/>
                </a:tc>
                <a:tc>
                  <a:txBody>
                    <a:bodyPr/>
                    <a:lstStyle/>
                    <a:p>
                      <a:pPr algn="ctr"/>
                      <a:r>
                        <a:rPr lang="en-US" sz="2800" b="1" dirty="0">
                          <a:solidFill>
                            <a:srgbClr val="C00000"/>
                          </a:solidFill>
                        </a:rPr>
                        <a:t>100%</a:t>
                      </a:r>
                    </a:p>
                  </a:txBody>
                  <a:tcPr/>
                </a:tc>
                <a:extLst>
                  <a:ext uri="{0D108BD9-81ED-4DB2-BD59-A6C34878D82A}">
                    <a16:rowId xmlns:a16="http://schemas.microsoft.com/office/drawing/2014/main" val="10001"/>
                  </a:ext>
                </a:extLst>
              </a:tr>
              <a:tr h="533400">
                <a:tc>
                  <a:txBody>
                    <a:bodyPr/>
                    <a:lstStyle/>
                    <a:p>
                      <a:pPr algn="ctr"/>
                      <a:r>
                        <a:rPr lang="en-US" sz="2800" dirty="0"/>
                        <a:t>3</a:t>
                      </a:r>
                    </a:p>
                  </a:txBody>
                  <a:tcPr/>
                </a:tc>
                <a:tc>
                  <a:txBody>
                    <a:bodyPr/>
                    <a:lstStyle/>
                    <a:p>
                      <a:pPr algn="ctr"/>
                      <a:r>
                        <a:rPr lang="en-US" sz="2800" dirty="0"/>
                        <a:t>2%</a:t>
                      </a:r>
                    </a:p>
                  </a:txBody>
                  <a:tcPr/>
                </a:tc>
                <a:tc>
                  <a:txBody>
                    <a:bodyPr/>
                    <a:lstStyle/>
                    <a:p>
                      <a:pPr algn="ctr"/>
                      <a:r>
                        <a:rPr lang="en-US" sz="2800" dirty="0"/>
                        <a:t>0%</a:t>
                      </a:r>
                    </a:p>
                  </a:txBody>
                  <a:tcPr/>
                </a:tc>
                <a:extLst>
                  <a:ext uri="{0D108BD9-81ED-4DB2-BD59-A6C34878D82A}">
                    <a16:rowId xmlns:a16="http://schemas.microsoft.com/office/drawing/2014/main" val="10002"/>
                  </a:ext>
                </a:extLst>
              </a:tr>
              <a:tr h="533400">
                <a:tc>
                  <a:txBody>
                    <a:bodyPr/>
                    <a:lstStyle/>
                    <a:p>
                      <a:pPr algn="ctr"/>
                      <a:r>
                        <a:rPr lang="en-US" sz="2800" dirty="0"/>
                        <a:t>4</a:t>
                      </a:r>
                    </a:p>
                  </a:txBody>
                  <a:tcPr/>
                </a:tc>
                <a:tc>
                  <a:txBody>
                    <a:bodyPr/>
                    <a:lstStyle/>
                    <a:p>
                      <a:pPr algn="ctr"/>
                      <a:r>
                        <a:rPr lang="en-US" sz="2800" b="1" dirty="0">
                          <a:solidFill>
                            <a:srgbClr val="C00000"/>
                          </a:solidFill>
                        </a:rPr>
                        <a:t>75%</a:t>
                      </a:r>
                    </a:p>
                  </a:txBody>
                  <a:tcPr/>
                </a:tc>
                <a:tc>
                  <a:txBody>
                    <a:bodyPr/>
                    <a:lstStyle/>
                    <a:p>
                      <a:pPr algn="ctr"/>
                      <a:r>
                        <a:rPr lang="en-US" sz="2800" dirty="0"/>
                        <a:t>2%</a:t>
                      </a:r>
                    </a:p>
                  </a:txBody>
                  <a:tcPr/>
                </a:tc>
                <a:extLst>
                  <a:ext uri="{0D108BD9-81ED-4DB2-BD59-A6C34878D82A}">
                    <a16:rowId xmlns:a16="http://schemas.microsoft.com/office/drawing/2014/main" val="10003"/>
                  </a:ext>
                </a:extLst>
              </a:tr>
              <a:tr h="533400">
                <a:tc>
                  <a:txBody>
                    <a:bodyPr/>
                    <a:lstStyle/>
                    <a:p>
                      <a:pPr algn="ctr"/>
                      <a:r>
                        <a:rPr lang="en-US" sz="2800" dirty="0"/>
                        <a:t>5</a:t>
                      </a:r>
                    </a:p>
                  </a:txBody>
                  <a:tcPr/>
                </a:tc>
                <a:tc>
                  <a:txBody>
                    <a:bodyPr/>
                    <a:lstStyle/>
                    <a:p>
                      <a:pPr algn="ctr"/>
                      <a:r>
                        <a:rPr lang="en-US" sz="2800" dirty="0"/>
                        <a:t>4%</a:t>
                      </a:r>
                    </a:p>
                  </a:txBody>
                  <a:tcPr/>
                </a:tc>
                <a:tc>
                  <a:txBody>
                    <a:bodyPr/>
                    <a:lstStyle/>
                    <a:p>
                      <a:pPr algn="ctr"/>
                      <a:r>
                        <a:rPr lang="en-US" sz="2800" b="1" dirty="0">
                          <a:solidFill>
                            <a:srgbClr val="C00000"/>
                          </a:solidFill>
                        </a:rPr>
                        <a:t>68%</a:t>
                      </a:r>
                    </a:p>
                  </a:txBody>
                  <a:tcPr/>
                </a:tc>
                <a:extLst>
                  <a:ext uri="{0D108BD9-81ED-4DB2-BD59-A6C34878D82A}">
                    <a16:rowId xmlns:a16="http://schemas.microsoft.com/office/drawing/2014/main" val="10004"/>
                  </a:ext>
                </a:extLst>
              </a:tr>
              <a:tr h="533400">
                <a:tc>
                  <a:txBody>
                    <a:bodyPr/>
                    <a:lstStyle/>
                    <a:p>
                      <a:pPr algn="ctr"/>
                      <a:r>
                        <a:rPr lang="en-US" sz="2800" dirty="0"/>
                        <a:t>6</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10005"/>
                  </a:ext>
                </a:extLst>
              </a:tr>
              <a:tr h="533400">
                <a:tc>
                  <a:txBody>
                    <a:bodyPr/>
                    <a:lstStyle/>
                    <a:p>
                      <a:pPr algn="ctr"/>
                      <a:r>
                        <a:rPr lang="en-US" sz="2800" dirty="0"/>
                        <a:t>7</a:t>
                      </a:r>
                    </a:p>
                  </a:txBody>
                  <a:tcPr/>
                </a:tc>
                <a:tc>
                  <a:txBody>
                    <a:bodyPr/>
                    <a:lstStyle/>
                    <a:p>
                      <a:pPr algn="ctr"/>
                      <a:r>
                        <a:rPr lang="en-US" sz="2800" b="1" dirty="0">
                          <a:solidFill>
                            <a:srgbClr val="C00000"/>
                          </a:solidFill>
                        </a:rPr>
                        <a:t>60%</a:t>
                      </a:r>
                    </a:p>
                  </a:txBody>
                  <a:tcPr/>
                </a:tc>
                <a:tc>
                  <a:txBody>
                    <a:bodyPr/>
                    <a:lstStyle/>
                    <a:p>
                      <a:pPr algn="ctr"/>
                      <a:r>
                        <a:rPr lang="en-US" sz="2800" dirty="0"/>
                        <a:t>5%</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5674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in the News</a:t>
            </a:r>
          </a:p>
        </p:txBody>
      </p:sp>
      <p:pic>
        <p:nvPicPr>
          <p:cNvPr id="6" name="Picture 5" descr="Screen Shot 2015-03-04 at 3.36.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369379"/>
            <a:ext cx="8432800" cy="4498021"/>
          </a:xfrm>
          <a:prstGeom prst="rect">
            <a:avLst/>
          </a:prstGeom>
          <a:ln>
            <a:solidFill>
              <a:srgbClr val="000000"/>
            </a:solidFill>
          </a:ln>
        </p:spPr>
      </p:pic>
      <p:sp>
        <p:nvSpPr>
          <p:cNvPr id="7" name="Title 3"/>
          <p:cNvSpPr txBox="1">
            <a:spLocks/>
          </p:cNvSpPr>
          <p:nvPr/>
        </p:nvSpPr>
        <p:spPr>
          <a:xfrm>
            <a:off x="1016000" y="6145981"/>
            <a:ext cx="10489299" cy="432620"/>
          </a:xfrm>
          <a:prstGeom prst="rect">
            <a:avLst/>
          </a:prstGeom>
        </p:spPr>
        <p:txBody>
          <a:bodyPr vert="horz" lIns="121920" tIns="60960" rIns="121920" bIns="6096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hlinkClick r:id="rId4"/>
              </a:rPr>
              <a:t>https://www.youtube.com/</a:t>
            </a:r>
            <a:r>
              <a:rPr lang="en-US" sz="3200" dirty="0" err="1">
                <a:hlinkClick r:id="rId4"/>
              </a:rPr>
              <a:t>watch?v</a:t>
            </a:r>
            <a:r>
              <a:rPr lang="en-US" sz="3200" dirty="0">
                <a:hlinkClick r:id="rId4"/>
              </a:rPr>
              <a:t>=EfGD2qveGdQ</a:t>
            </a:r>
            <a:endParaRPr lang="en-US" sz="3200" dirty="0"/>
          </a:p>
        </p:txBody>
      </p:sp>
    </p:spTree>
    <p:extLst>
      <p:ext uri="{BB962C8B-B14F-4D97-AF65-F5344CB8AC3E}">
        <p14:creationId xmlns:p14="http://schemas.microsoft.com/office/powerpoint/2010/main" val="4106645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solidFill>
                  <a:schemeClr val="tx1"/>
                </a:solidFill>
              </a:rPr>
              <a:t>Sci-Fi AI?</a:t>
            </a:r>
          </a:p>
        </p:txBody>
      </p:sp>
      <p:pic>
        <p:nvPicPr>
          <p:cNvPr id="562180" name="Picture 4" descr="Artoo-c3po"/>
          <p:cNvPicPr>
            <a:picLocks noChangeAspect="1" noChangeArrowheads="1"/>
          </p:cNvPicPr>
          <p:nvPr/>
        </p:nvPicPr>
        <p:blipFill>
          <a:blip r:embed="rId3" cstate="print"/>
          <a:srcRect/>
          <a:stretch>
            <a:fillRect/>
          </a:stretch>
        </p:blipFill>
        <p:spPr bwMode="auto">
          <a:xfrm>
            <a:off x="304800" y="1803400"/>
            <a:ext cx="2972723" cy="4368800"/>
          </a:xfrm>
          <a:prstGeom prst="rect">
            <a:avLst/>
          </a:prstGeom>
          <a:noFill/>
          <a:ln w="9525">
            <a:solidFill>
              <a:srgbClr val="000000"/>
            </a:solidFill>
            <a:miter lim="800000"/>
            <a:headEnd/>
            <a:tailEnd/>
          </a:ln>
        </p:spPr>
      </p:pic>
      <p:pic>
        <p:nvPicPr>
          <p:cNvPr id="562182" name="Picture 6" descr="t3-94"/>
          <p:cNvPicPr>
            <a:picLocks noChangeAspect="1" noChangeArrowheads="1"/>
          </p:cNvPicPr>
          <p:nvPr/>
        </p:nvPicPr>
        <p:blipFill>
          <a:blip r:embed="rId4" cstate="print"/>
          <a:srcRect/>
          <a:stretch>
            <a:fillRect/>
          </a:stretch>
        </p:blipFill>
        <p:spPr bwMode="auto">
          <a:xfrm>
            <a:off x="3860800" y="1803400"/>
            <a:ext cx="3581400" cy="2030413"/>
          </a:xfrm>
          <a:prstGeom prst="rect">
            <a:avLst/>
          </a:prstGeom>
          <a:noFill/>
          <a:ln w="9525">
            <a:solidFill>
              <a:schemeClr val="tx1"/>
            </a:solidFill>
            <a:miter lim="800000"/>
            <a:headEnd/>
            <a:tailEnd/>
          </a:ln>
        </p:spPr>
      </p:pic>
      <p:pic>
        <p:nvPicPr>
          <p:cNvPr id="562184" name="Picture 8" descr="matrix-smith-dvd2"/>
          <p:cNvPicPr>
            <a:picLocks noChangeAspect="1" noChangeArrowheads="1"/>
          </p:cNvPicPr>
          <p:nvPr/>
        </p:nvPicPr>
        <p:blipFill rotWithShape="1">
          <a:blip r:embed="rId5" cstate="print"/>
          <a:srcRect t="9573" r="5531" b="10638"/>
          <a:stretch/>
        </p:blipFill>
        <p:spPr bwMode="auto">
          <a:xfrm>
            <a:off x="3860800" y="4140200"/>
            <a:ext cx="3608832" cy="2032000"/>
          </a:xfrm>
          <a:prstGeom prst="rect">
            <a:avLst/>
          </a:prstGeom>
          <a:noFill/>
          <a:ln w="9525">
            <a:solidFill>
              <a:srgbClr val="000000"/>
            </a:solidFill>
            <a:miter lim="800000"/>
            <a:headEnd/>
            <a:tailEnd/>
          </a:ln>
        </p:spPr>
      </p:pic>
      <p:pic>
        <p:nvPicPr>
          <p:cNvPr id="2" name="Picture 1" descr="DI-Walle-1-DI-to-L10.jpg"/>
          <p:cNvPicPr>
            <a:picLocks noChangeAspect="1"/>
          </p:cNvPicPr>
          <p:nvPr/>
        </p:nvPicPr>
        <p:blipFill rotWithShape="1">
          <a:blip r:embed="rId6" cstate="print">
            <a:extLst>
              <a:ext uri="{28A0092B-C50C-407E-A947-70E740481C1C}">
                <a14:useLocalDpi xmlns:a14="http://schemas.microsoft.com/office/drawing/2010/main" val="0"/>
              </a:ext>
            </a:extLst>
          </a:blip>
          <a:srcRect b="1324"/>
          <a:stretch/>
        </p:blipFill>
        <p:spPr>
          <a:xfrm>
            <a:off x="8026400" y="1803400"/>
            <a:ext cx="3657600" cy="2023872"/>
          </a:xfrm>
          <a:prstGeom prst="rect">
            <a:avLst/>
          </a:prstGeom>
          <a:ln>
            <a:solidFill>
              <a:srgbClr val="000000"/>
            </a:solidFill>
          </a:ln>
        </p:spPr>
      </p:pic>
      <p:pic>
        <p:nvPicPr>
          <p:cNvPr id="3" name="Picture 2" descr="2529063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6400" y="4140200"/>
            <a:ext cx="3615659" cy="2032000"/>
          </a:xfrm>
          <a:prstGeom prst="rect">
            <a:avLst/>
          </a:prstGeom>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2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What is AI?</a:t>
            </a:r>
          </a:p>
        </p:txBody>
      </p:sp>
      <p:sp>
        <p:nvSpPr>
          <p:cNvPr id="11279" name="Text Box 16"/>
          <p:cNvSpPr txBox="1">
            <a:spLocks noChangeArrowheads="1"/>
          </p:cNvSpPr>
          <p:nvPr/>
        </p:nvSpPr>
        <p:spPr bwMode="auto">
          <a:xfrm>
            <a:off x="2870200" y="1397001"/>
            <a:ext cx="7391400" cy="584773"/>
          </a:xfrm>
          <a:prstGeom prst="rect">
            <a:avLst/>
          </a:prstGeom>
          <a:noFill/>
          <a:ln w="9525">
            <a:noFill/>
            <a:miter lim="800000"/>
            <a:headEnd/>
            <a:tailEnd/>
          </a:ln>
        </p:spPr>
        <p:txBody>
          <a:bodyPr lIns="91439" tIns="45719" rIns="91439" bIns="45719">
            <a:spAutoFit/>
          </a:bodyPr>
          <a:lstStyle/>
          <a:p>
            <a:pPr>
              <a:spcBef>
                <a:spcPct val="50000"/>
              </a:spcBef>
            </a:pPr>
            <a:r>
              <a:rPr lang="en-US" sz="3200" dirty="0">
                <a:latin typeface="Calibri" pitchFamily="34" charset="0"/>
              </a:rPr>
              <a:t>The science of making machines that:</a:t>
            </a:r>
          </a:p>
        </p:txBody>
      </p:sp>
      <p:sp>
        <p:nvSpPr>
          <p:cNvPr id="7" name="TextBox 6"/>
          <p:cNvSpPr txBox="1"/>
          <p:nvPr/>
        </p:nvSpPr>
        <p:spPr>
          <a:xfrm>
            <a:off x="406400" y="2819401"/>
            <a:ext cx="2844800" cy="502766"/>
          </a:xfrm>
          <a:prstGeom prst="rect">
            <a:avLst/>
          </a:prstGeom>
          <a:noFill/>
        </p:spPr>
        <p:txBody>
          <a:bodyPr wrap="square" rtlCol="0">
            <a:spAutoFit/>
          </a:bodyPr>
          <a:lstStyle/>
          <a:p>
            <a:pPr algn="ctr"/>
            <a:r>
              <a:rPr lang="en-US" sz="2667" dirty="0">
                <a:solidFill>
                  <a:schemeClr val="accent1">
                    <a:lumMod val="75000"/>
                  </a:schemeClr>
                </a:solidFill>
                <a:latin typeface="Calibri" pitchFamily="34" charset="0"/>
              </a:rPr>
              <a:t>Think like people</a:t>
            </a:r>
          </a:p>
        </p:txBody>
      </p:sp>
      <p:sp>
        <p:nvSpPr>
          <p:cNvPr id="8" name="TextBox 7"/>
          <p:cNvSpPr txBox="1"/>
          <p:nvPr/>
        </p:nvSpPr>
        <p:spPr>
          <a:xfrm>
            <a:off x="406400" y="4866958"/>
            <a:ext cx="2844800" cy="502766"/>
          </a:xfrm>
          <a:prstGeom prst="rect">
            <a:avLst/>
          </a:prstGeom>
          <a:noFill/>
        </p:spPr>
        <p:txBody>
          <a:bodyPr wrap="square" rtlCol="0">
            <a:spAutoFit/>
          </a:bodyPr>
          <a:lstStyle/>
          <a:p>
            <a:pPr algn="ctr"/>
            <a:r>
              <a:rPr lang="en-US" sz="2667" dirty="0">
                <a:solidFill>
                  <a:schemeClr val="accent1">
                    <a:lumMod val="75000"/>
                  </a:schemeClr>
                </a:solidFill>
                <a:latin typeface="Calibri" pitchFamily="34" charset="0"/>
              </a:rPr>
              <a:t>Act like people</a:t>
            </a:r>
          </a:p>
        </p:txBody>
      </p:sp>
      <p:sp>
        <p:nvSpPr>
          <p:cNvPr id="9" name="TextBox 8"/>
          <p:cNvSpPr txBox="1"/>
          <p:nvPr/>
        </p:nvSpPr>
        <p:spPr>
          <a:xfrm>
            <a:off x="8839200" y="2819401"/>
            <a:ext cx="2844800" cy="502766"/>
          </a:xfrm>
          <a:prstGeom prst="rect">
            <a:avLst/>
          </a:prstGeom>
          <a:noFill/>
        </p:spPr>
        <p:txBody>
          <a:bodyPr wrap="square" rtlCol="0">
            <a:spAutoFit/>
          </a:bodyPr>
          <a:lstStyle/>
          <a:p>
            <a:pPr algn="ctr"/>
            <a:r>
              <a:rPr lang="en-US" sz="2667" dirty="0">
                <a:solidFill>
                  <a:schemeClr val="accent1">
                    <a:lumMod val="75000"/>
                  </a:schemeClr>
                </a:solidFill>
                <a:latin typeface="Calibri" pitchFamily="34" charset="0"/>
              </a:rPr>
              <a:t>Think rationally</a:t>
            </a:r>
          </a:p>
        </p:txBody>
      </p:sp>
      <p:sp>
        <p:nvSpPr>
          <p:cNvPr id="10" name="TextBox 9"/>
          <p:cNvSpPr txBox="1"/>
          <p:nvPr/>
        </p:nvSpPr>
        <p:spPr>
          <a:xfrm>
            <a:off x="8839200" y="4866957"/>
            <a:ext cx="2844800" cy="502766"/>
          </a:xfrm>
          <a:prstGeom prst="rect">
            <a:avLst/>
          </a:prstGeom>
          <a:noFill/>
        </p:spPr>
        <p:txBody>
          <a:bodyPr wrap="square" rtlCol="0">
            <a:spAutoFit/>
          </a:bodyPr>
          <a:lstStyle/>
          <a:p>
            <a:pPr algn="ctr"/>
            <a:r>
              <a:rPr lang="en-US" sz="2667" dirty="0">
                <a:solidFill>
                  <a:schemeClr val="accent1">
                    <a:lumMod val="75000"/>
                  </a:schemeClr>
                </a:solidFill>
                <a:latin typeface="Calibri" pitchFamily="34" charset="0"/>
              </a:rPr>
              <a:t>Act rationally</a:t>
            </a:r>
          </a:p>
        </p:txBody>
      </p:sp>
      <p:pic>
        <p:nvPicPr>
          <p:cNvPr id="2" name="Picture 1" descr="C:\Users\Dan\AppData\Local\Microsoft\Windows\Temporary Internet Files\Content.IE5\G6UMHP36\WhatIsAI.png"/>
          <p:cNvPicPr>
            <a:picLocks noChangeAspect="1" noChangeArrowheads="1"/>
          </p:cNvPicPr>
          <p:nvPr/>
        </p:nvPicPr>
        <p:blipFill>
          <a:blip r:embed="rId3" cstate="print"/>
          <a:srcRect/>
          <a:stretch>
            <a:fillRect/>
          </a:stretch>
        </p:blipFill>
        <p:spPr bwMode="auto">
          <a:xfrm>
            <a:off x="3352800" y="2209800"/>
            <a:ext cx="5418667" cy="4064000"/>
          </a:xfrm>
          <a:prstGeom prst="rect">
            <a:avLst/>
          </a:prstGeom>
          <a:noFill/>
        </p:spPr>
      </p:pic>
      <p:sp>
        <p:nvSpPr>
          <p:cNvPr id="11" name="Rectangle 10"/>
          <p:cNvSpPr/>
          <p:nvPr/>
        </p:nvSpPr>
        <p:spPr>
          <a:xfrm>
            <a:off x="438944" y="2006600"/>
            <a:ext cx="5588000" cy="223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75000"/>
                </a:schemeClr>
              </a:solidFill>
            </a:endParaRPr>
          </a:p>
        </p:txBody>
      </p:sp>
      <p:sp>
        <p:nvSpPr>
          <p:cNvPr id="12" name="Rectangle 11"/>
          <p:cNvSpPr/>
          <p:nvPr/>
        </p:nvSpPr>
        <p:spPr>
          <a:xfrm>
            <a:off x="6030795" y="2006600"/>
            <a:ext cx="5588000" cy="223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75000"/>
                </a:schemeClr>
              </a:solidFill>
            </a:endParaRPr>
          </a:p>
        </p:txBody>
      </p:sp>
      <p:sp>
        <p:nvSpPr>
          <p:cNvPr id="13" name="Rectangle 12"/>
          <p:cNvSpPr/>
          <p:nvPr/>
        </p:nvSpPr>
        <p:spPr>
          <a:xfrm>
            <a:off x="438944" y="4249384"/>
            <a:ext cx="5588000" cy="223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75000"/>
                </a:schemeClr>
              </a:solidFill>
            </a:endParaRPr>
          </a:p>
        </p:txBody>
      </p:sp>
      <p:sp>
        <p:nvSpPr>
          <p:cNvPr id="14" name="Rectangle 13"/>
          <p:cNvSpPr/>
          <p:nvPr/>
        </p:nvSpPr>
        <p:spPr>
          <a:xfrm>
            <a:off x="6030795" y="4259997"/>
            <a:ext cx="5588000" cy="223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Turing Test</a:t>
            </a:r>
          </a:p>
        </p:txBody>
      </p:sp>
      <p:sp>
        <p:nvSpPr>
          <p:cNvPr id="15" name="Content Placeholder 4"/>
          <p:cNvSpPr>
            <a:spLocks noGrp="1"/>
          </p:cNvSpPr>
          <p:nvPr>
            <p:ph sz="half" idx="1"/>
          </p:nvPr>
        </p:nvSpPr>
        <p:spPr>
          <a:xfrm>
            <a:off x="588603" y="1295401"/>
            <a:ext cx="6421797" cy="6034617"/>
          </a:xfrm>
        </p:spPr>
        <p:txBody>
          <a:bodyPr>
            <a:noAutofit/>
          </a:bodyPr>
          <a:lstStyle/>
          <a:p>
            <a:r>
              <a:rPr lang="en-US" sz="3200" dirty="0"/>
              <a:t>In 1950, Turing defined a test of whether a machine could “think”</a:t>
            </a:r>
          </a:p>
          <a:p>
            <a:r>
              <a:rPr lang="en-US" sz="3200" dirty="0"/>
              <a:t>“A human judge engages in a natural language conversation with one human and one machine, each of which tries to appear human. If judge can’t tell, machine passes the Turing test”</a:t>
            </a:r>
          </a:p>
        </p:txBody>
      </p:sp>
      <p:pic>
        <p:nvPicPr>
          <p:cNvPr id="16" name="Content Placeholder 6"/>
          <p:cNvPicPr>
            <a:picLocks noChangeAspect="1"/>
          </p:cNvPicPr>
          <p:nvPr/>
        </p:nvPicPr>
        <p:blipFill>
          <a:blip r:embed="rId3"/>
          <a:srcRect l="-5801" r="-5801"/>
          <a:stretch>
            <a:fillRect/>
          </a:stretch>
        </p:blipFill>
        <p:spPr>
          <a:xfrm>
            <a:off x="7620001" y="1295401"/>
            <a:ext cx="4128556" cy="4626775"/>
          </a:xfrm>
          <a:prstGeom prst="rect">
            <a:avLst/>
          </a:prstGeom>
        </p:spPr>
      </p:pic>
      <p:sp>
        <p:nvSpPr>
          <p:cNvPr id="17" name="Rectangle 16"/>
          <p:cNvSpPr/>
          <p:nvPr/>
        </p:nvSpPr>
        <p:spPr>
          <a:xfrm>
            <a:off x="0" y="6172200"/>
            <a:ext cx="12192000" cy="420564"/>
          </a:xfrm>
          <a:prstGeom prst="rect">
            <a:avLst/>
          </a:prstGeom>
        </p:spPr>
        <p:txBody>
          <a:bodyPr wrap="square">
            <a:spAutoFit/>
          </a:bodyPr>
          <a:lstStyle/>
          <a:p>
            <a:pPr algn="ctr"/>
            <a:r>
              <a:rPr lang="en-US" sz="2133" dirty="0" err="1">
                <a:solidFill>
                  <a:schemeClr val="tx1">
                    <a:lumMod val="75000"/>
                  </a:schemeClr>
                </a:solidFill>
                <a:latin typeface="Calibri"/>
                <a:cs typeface="Calibri"/>
              </a:rPr>
              <a:t>en.wikipedia.org</a:t>
            </a:r>
            <a:r>
              <a:rPr lang="en-US" sz="2133" dirty="0">
                <a:solidFill>
                  <a:schemeClr val="tx1">
                    <a:lumMod val="75000"/>
                  </a:schemeClr>
                </a:solidFill>
                <a:latin typeface="Calibri"/>
                <a:cs typeface="Calibri"/>
              </a:rPr>
              <a:t>/wiki/</a:t>
            </a:r>
            <a:r>
              <a:rPr lang="en-US" sz="2133" dirty="0" err="1">
                <a:solidFill>
                  <a:schemeClr val="tx1">
                    <a:lumMod val="75000"/>
                  </a:schemeClr>
                </a:solidFill>
                <a:latin typeface="Calibri"/>
                <a:cs typeface="Calibri"/>
              </a:rPr>
              <a:t>Turing_test</a:t>
            </a:r>
            <a:endParaRPr lang="en-US" sz="2133" dirty="0">
              <a:solidFill>
                <a:schemeClr val="tx1">
                  <a:lumMod val="75000"/>
                </a:schemeClr>
              </a:solidFill>
              <a:latin typeface="Calibri"/>
              <a:cs typeface="Calibri"/>
            </a:endParaRPr>
          </a:p>
        </p:txBody>
      </p:sp>
    </p:spTree>
    <p:extLst>
      <p:ext uri="{BB962C8B-B14F-4D97-AF65-F5344CB8AC3E}">
        <p14:creationId xmlns:p14="http://schemas.microsoft.com/office/powerpoint/2010/main" val="125093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What is AI?</a:t>
            </a:r>
          </a:p>
        </p:txBody>
      </p:sp>
      <p:sp>
        <p:nvSpPr>
          <p:cNvPr id="11279" name="Text Box 16"/>
          <p:cNvSpPr txBox="1">
            <a:spLocks noChangeArrowheads="1"/>
          </p:cNvSpPr>
          <p:nvPr/>
        </p:nvSpPr>
        <p:spPr bwMode="auto">
          <a:xfrm>
            <a:off x="2870200" y="1397001"/>
            <a:ext cx="7391400" cy="584773"/>
          </a:xfrm>
          <a:prstGeom prst="rect">
            <a:avLst/>
          </a:prstGeom>
          <a:noFill/>
          <a:ln w="9525">
            <a:noFill/>
            <a:miter lim="800000"/>
            <a:headEnd/>
            <a:tailEnd/>
          </a:ln>
        </p:spPr>
        <p:txBody>
          <a:bodyPr lIns="91439" tIns="45719" rIns="91439" bIns="45719">
            <a:spAutoFit/>
          </a:bodyPr>
          <a:lstStyle/>
          <a:p>
            <a:pPr>
              <a:spcBef>
                <a:spcPct val="50000"/>
              </a:spcBef>
            </a:pPr>
            <a:r>
              <a:rPr lang="en-US" sz="3200" dirty="0">
                <a:latin typeface="Calibri" pitchFamily="34" charset="0"/>
              </a:rPr>
              <a:t>The science of making machines that:</a:t>
            </a:r>
          </a:p>
        </p:txBody>
      </p:sp>
      <p:sp>
        <p:nvSpPr>
          <p:cNvPr id="7" name="TextBox 6"/>
          <p:cNvSpPr txBox="1"/>
          <p:nvPr/>
        </p:nvSpPr>
        <p:spPr>
          <a:xfrm>
            <a:off x="406400" y="2819401"/>
            <a:ext cx="2844800" cy="502766"/>
          </a:xfrm>
          <a:prstGeom prst="rect">
            <a:avLst/>
          </a:prstGeom>
          <a:noFill/>
        </p:spPr>
        <p:txBody>
          <a:bodyPr wrap="square" rtlCol="0">
            <a:spAutoFit/>
          </a:bodyPr>
          <a:lstStyle/>
          <a:p>
            <a:pPr algn="ctr"/>
            <a:r>
              <a:rPr lang="en-US" sz="2667" dirty="0">
                <a:solidFill>
                  <a:schemeClr val="accent1">
                    <a:lumMod val="75000"/>
                  </a:schemeClr>
                </a:solidFill>
                <a:latin typeface="Calibri" pitchFamily="34" charset="0"/>
              </a:rPr>
              <a:t>Think like people</a:t>
            </a:r>
          </a:p>
        </p:txBody>
      </p:sp>
      <p:sp>
        <p:nvSpPr>
          <p:cNvPr id="8" name="TextBox 7"/>
          <p:cNvSpPr txBox="1"/>
          <p:nvPr/>
        </p:nvSpPr>
        <p:spPr>
          <a:xfrm>
            <a:off x="406400" y="4866958"/>
            <a:ext cx="2844800" cy="502766"/>
          </a:xfrm>
          <a:prstGeom prst="rect">
            <a:avLst/>
          </a:prstGeom>
          <a:noFill/>
        </p:spPr>
        <p:txBody>
          <a:bodyPr wrap="square" rtlCol="0">
            <a:spAutoFit/>
          </a:bodyPr>
          <a:lstStyle/>
          <a:p>
            <a:pPr algn="ctr"/>
            <a:r>
              <a:rPr lang="en-US" sz="2667" dirty="0">
                <a:solidFill>
                  <a:schemeClr val="accent1">
                    <a:lumMod val="75000"/>
                  </a:schemeClr>
                </a:solidFill>
                <a:latin typeface="Calibri" pitchFamily="34" charset="0"/>
              </a:rPr>
              <a:t>Act like people</a:t>
            </a:r>
          </a:p>
        </p:txBody>
      </p:sp>
      <p:sp>
        <p:nvSpPr>
          <p:cNvPr id="9" name="TextBox 8"/>
          <p:cNvSpPr txBox="1"/>
          <p:nvPr/>
        </p:nvSpPr>
        <p:spPr>
          <a:xfrm>
            <a:off x="8839200" y="2819401"/>
            <a:ext cx="2844800" cy="502766"/>
          </a:xfrm>
          <a:prstGeom prst="rect">
            <a:avLst/>
          </a:prstGeom>
          <a:noFill/>
        </p:spPr>
        <p:txBody>
          <a:bodyPr wrap="square" rtlCol="0">
            <a:spAutoFit/>
          </a:bodyPr>
          <a:lstStyle/>
          <a:p>
            <a:pPr algn="ctr"/>
            <a:r>
              <a:rPr lang="en-US" sz="2667" dirty="0">
                <a:solidFill>
                  <a:schemeClr val="accent1">
                    <a:lumMod val="75000"/>
                  </a:schemeClr>
                </a:solidFill>
                <a:latin typeface="Calibri" pitchFamily="34" charset="0"/>
              </a:rPr>
              <a:t>Think rationally</a:t>
            </a:r>
          </a:p>
        </p:txBody>
      </p:sp>
      <p:sp>
        <p:nvSpPr>
          <p:cNvPr id="10" name="TextBox 9"/>
          <p:cNvSpPr txBox="1"/>
          <p:nvPr/>
        </p:nvSpPr>
        <p:spPr>
          <a:xfrm>
            <a:off x="8839200" y="4866957"/>
            <a:ext cx="2844800" cy="502766"/>
          </a:xfrm>
          <a:prstGeom prst="rect">
            <a:avLst/>
          </a:prstGeom>
          <a:noFill/>
        </p:spPr>
        <p:txBody>
          <a:bodyPr wrap="square" rtlCol="0">
            <a:spAutoFit/>
          </a:bodyPr>
          <a:lstStyle/>
          <a:p>
            <a:pPr algn="ctr"/>
            <a:r>
              <a:rPr lang="en-US" sz="2667" dirty="0">
                <a:solidFill>
                  <a:schemeClr val="accent1">
                    <a:lumMod val="75000"/>
                  </a:schemeClr>
                </a:solidFill>
                <a:latin typeface="Calibri" pitchFamily="34" charset="0"/>
              </a:rPr>
              <a:t>Act rationally</a:t>
            </a:r>
          </a:p>
        </p:txBody>
      </p:sp>
      <p:pic>
        <p:nvPicPr>
          <p:cNvPr id="2" name="Picture 1" descr="C:\Users\Dan\AppData\Local\Microsoft\Windows\Temporary Internet Files\Content.IE5\G6UMHP36\WhatIsAI.png"/>
          <p:cNvPicPr>
            <a:picLocks noChangeAspect="1" noChangeArrowheads="1"/>
          </p:cNvPicPr>
          <p:nvPr/>
        </p:nvPicPr>
        <p:blipFill>
          <a:blip r:embed="rId3" cstate="print"/>
          <a:srcRect/>
          <a:stretch>
            <a:fillRect/>
          </a:stretch>
        </p:blipFill>
        <p:spPr bwMode="auto">
          <a:xfrm>
            <a:off x="3352800" y="2209800"/>
            <a:ext cx="5418667" cy="4064000"/>
          </a:xfrm>
          <a:prstGeom prst="rect">
            <a:avLst/>
          </a:prstGeom>
          <a:noFill/>
        </p:spPr>
      </p:pic>
      <p:sp>
        <p:nvSpPr>
          <p:cNvPr id="12" name="Rectangle 11"/>
          <p:cNvSpPr/>
          <p:nvPr/>
        </p:nvSpPr>
        <p:spPr>
          <a:xfrm>
            <a:off x="6030795" y="2006600"/>
            <a:ext cx="5588000" cy="223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6030795" y="4259997"/>
            <a:ext cx="5588000" cy="223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7163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AI Definition by John McCarthy</a:t>
            </a:r>
          </a:p>
        </p:txBody>
      </p:sp>
      <p:sp>
        <p:nvSpPr>
          <p:cNvPr id="15" name="Content Placeholder 4"/>
          <p:cNvSpPr>
            <a:spLocks noGrp="1"/>
          </p:cNvSpPr>
          <p:nvPr>
            <p:ph sz="half" idx="1"/>
          </p:nvPr>
        </p:nvSpPr>
        <p:spPr>
          <a:xfrm>
            <a:off x="588603" y="1295401"/>
            <a:ext cx="6929797" cy="6034617"/>
          </a:xfrm>
        </p:spPr>
        <p:txBody>
          <a:bodyPr>
            <a:noAutofit/>
          </a:bodyPr>
          <a:lstStyle/>
          <a:p>
            <a:r>
              <a:rPr lang="en-US" dirty="0"/>
              <a:t>What is artificial intelligence</a:t>
            </a:r>
          </a:p>
          <a:p>
            <a:pPr lvl="1"/>
            <a:r>
              <a:rPr lang="en-US" dirty="0"/>
              <a:t>It is the science and engineering of making intelligent machines, especially intelligent computer programs</a:t>
            </a:r>
          </a:p>
          <a:p>
            <a:pPr lvl="1"/>
            <a:endParaRPr lang="en-US" dirty="0"/>
          </a:p>
          <a:p>
            <a:r>
              <a:rPr lang="en-US" dirty="0"/>
              <a:t>What is intelligence</a:t>
            </a:r>
          </a:p>
          <a:p>
            <a:pPr lvl="1"/>
            <a:r>
              <a:rPr lang="en-US" dirty="0"/>
              <a:t>Intelligence is the computational part of the ability to achieve goals in the world</a:t>
            </a:r>
          </a:p>
        </p:txBody>
      </p:sp>
      <p:sp>
        <p:nvSpPr>
          <p:cNvPr id="17" name="Rectangle 16"/>
          <p:cNvSpPr/>
          <p:nvPr/>
        </p:nvSpPr>
        <p:spPr>
          <a:xfrm>
            <a:off x="0" y="6172200"/>
            <a:ext cx="12192000" cy="420564"/>
          </a:xfrm>
          <a:prstGeom prst="rect">
            <a:avLst/>
          </a:prstGeom>
        </p:spPr>
        <p:txBody>
          <a:bodyPr wrap="square">
            <a:spAutoFit/>
          </a:bodyPr>
          <a:lstStyle/>
          <a:p>
            <a:pPr algn="ctr"/>
            <a:r>
              <a:rPr lang="en-US" sz="2133" dirty="0">
                <a:solidFill>
                  <a:schemeClr val="tx1">
                    <a:lumMod val="75000"/>
                  </a:schemeClr>
                </a:solidFill>
                <a:latin typeface="Calibri"/>
                <a:cs typeface="Calibri"/>
              </a:rPr>
              <a:t>http://www-</a:t>
            </a:r>
            <a:r>
              <a:rPr lang="en-US" sz="2133" dirty="0" err="1">
                <a:solidFill>
                  <a:schemeClr val="tx1">
                    <a:lumMod val="75000"/>
                  </a:schemeClr>
                </a:solidFill>
                <a:latin typeface="Calibri"/>
                <a:cs typeface="Calibri"/>
              </a:rPr>
              <a:t>formal.stanford.edu</a:t>
            </a:r>
            <a:r>
              <a:rPr lang="en-US" sz="2133" dirty="0">
                <a:solidFill>
                  <a:schemeClr val="tx1">
                    <a:lumMod val="75000"/>
                  </a:schemeClr>
                </a:solidFill>
                <a:latin typeface="Calibri"/>
                <a:cs typeface="Calibri"/>
              </a:rPr>
              <a:t>/</a:t>
            </a:r>
            <a:r>
              <a:rPr lang="en-US" sz="2133" dirty="0" err="1">
                <a:solidFill>
                  <a:schemeClr val="tx1">
                    <a:lumMod val="75000"/>
                  </a:schemeClr>
                </a:solidFill>
                <a:latin typeface="Calibri"/>
                <a:cs typeface="Calibri"/>
              </a:rPr>
              <a:t>jmc</a:t>
            </a:r>
            <a:r>
              <a:rPr lang="en-US" sz="2133" dirty="0">
                <a:solidFill>
                  <a:schemeClr val="tx1">
                    <a:lumMod val="75000"/>
                  </a:schemeClr>
                </a:solidFill>
                <a:latin typeface="Calibri"/>
                <a:cs typeface="Calibri"/>
              </a:rPr>
              <a:t>/</a:t>
            </a:r>
            <a:r>
              <a:rPr lang="en-US" sz="2133" dirty="0" err="1">
                <a:solidFill>
                  <a:schemeClr val="tx1">
                    <a:lumMod val="75000"/>
                  </a:schemeClr>
                </a:solidFill>
                <a:latin typeface="Calibri"/>
                <a:cs typeface="Calibri"/>
              </a:rPr>
              <a:t>whatisai</a:t>
            </a:r>
            <a:r>
              <a:rPr lang="en-US" sz="2133" dirty="0">
                <a:solidFill>
                  <a:schemeClr val="tx1">
                    <a:lumMod val="75000"/>
                  </a:schemeClr>
                </a:solidFill>
                <a:latin typeface="Calibri"/>
                <a:cs typeface="Calibri"/>
              </a:rPr>
              <a:t>/</a:t>
            </a:r>
            <a:r>
              <a:rPr lang="en-US" sz="2133" dirty="0" err="1">
                <a:solidFill>
                  <a:schemeClr val="tx1">
                    <a:lumMod val="75000"/>
                  </a:schemeClr>
                </a:solidFill>
                <a:latin typeface="Calibri"/>
                <a:cs typeface="Calibri"/>
              </a:rPr>
              <a:t>whatisai.html</a:t>
            </a:r>
            <a:endParaRPr lang="en-US" sz="2133" dirty="0">
              <a:solidFill>
                <a:schemeClr val="tx1">
                  <a:lumMod val="75000"/>
                </a:schemeClr>
              </a:solidFill>
              <a:latin typeface="Calibri"/>
              <a:cs typeface="Calibri"/>
            </a:endParaRPr>
          </a:p>
        </p:txBody>
      </p:sp>
      <p:pic>
        <p:nvPicPr>
          <p:cNvPr id="6" name="Content Placeholder 6"/>
          <p:cNvPicPr>
            <a:picLocks noChangeAspect="1"/>
          </p:cNvPicPr>
          <p:nvPr/>
        </p:nvPicPr>
        <p:blipFill>
          <a:blip r:embed="rId3"/>
          <a:srcRect l="-11769" r="-11769"/>
          <a:stretch>
            <a:fillRect/>
          </a:stretch>
        </p:blipFill>
        <p:spPr>
          <a:xfrm>
            <a:off x="8026400" y="1295401"/>
            <a:ext cx="4165600" cy="4668289"/>
          </a:xfrm>
          <a:prstGeom prst="rect">
            <a:avLst/>
          </a:prstGeom>
        </p:spPr>
      </p:pic>
    </p:spTree>
    <p:extLst>
      <p:ext uri="{BB962C8B-B14F-4D97-AF65-F5344CB8AC3E}">
        <p14:creationId xmlns:p14="http://schemas.microsoft.com/office/powerpoint/2010/main" val="317849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rIns="132077">
            <a:noAutofit/>
          </a:bodyPr>
          <a:lstStyle/>
          <a:p>
            <a:r>
              <a:rPr lang="en-US"/>
              <a:t>Rational Decisions</a:t>
            </a:r>
          </a:p>
        </p:txBody>
      </p:sp>
      <p:sp>
        <p:nvSpPr>
          <p:cNvPr id="12292" name="Rectangle 5"/>
          <p:cNvSpPr>
            <a:spLocks/>
          </p:cNvSpPr>
          <p:nvPr/>
        </p:nvSpPr>
        <p:spPr bwMode="auto">
          <a:xfrm>
            <a:off x="2032000" y="1498600"/>
            <a:ext cx="9144000" cy="3251200"/>
          </a:xfrm>
          <a:prstGeom prst="rect">
            <a:avLst/>
          </a:prstGeom>
          <a:noFill/>
          <a:ln w="12700">
            <a:noFill/>
            <a:miter lim="800000"/>
            <a:headEnd/>
            <a:tailEnd/>
          </a:ln>
        </p:spPr>
        <p:txBody>
          <a:bodyPr lIns="0" tIns="0" rIns="40639" bIns="0"/>
          <a:lstStyle/>
          <a:p>
            <a:pPr marL="39686">
              <a:spcBef>
                <a:spcPts val="1000"/>
              </a:spcBef>
            </a:pPr>
            <a:r>
              <a:rPr lang="en-US" sz="2400" dirty="0">
                <a:latin typeface="Calibri" pitchFamily="34" charset="0"/>
                <a:cs typeface="Arial" charset="0"/>
              </a:rPr>
              <a:t>  We’ll use the term </a:t>
            </a:r>
            <a:r>
              <a:rPr lang="en-US" sz="2400" b="1" dirty="0">
                <a:latin typeface="Calibri" pitchFamily="34" charset="0"/>
                <a:cs typeface="Arial" charset="0"/>
              </a:rPr>
              <a:t>rational</a:t>
            </a:r>
            <a:r>
              <a:rPr lang="en-US" sz="2400" dirty="0">
                <a:latin typeface="Calibri" pitchFamily="34" charset="0"/>
                <a:cs typeface="Arial" charset="0"/>
              </a:rPr>
              <a:t> in a very specific, technical way:</a:t>
            </a:r>
          </a:p>
          <a:p>
            <a:pPr marL="496864" lvl="1">
              <a:spcBef>
                <a:spcPts val="1000"/>
              </a:spcBef>
              <a:buSzPct val="125000"/>
              <a:buFont typeface="Wingdings" pitchFamily="2" charset="2"/>
              <a:buChar char="§"/>
            </a:pPr>
            <a:r>
              <a:rPr lang="en-US" sz="2400" dirty="0">
                <a:latin typeface="Calibri" pitchFamily="34" charset="0"/>
                <a:cs typeface="Arial" charset="0"/>
              </a:rPr>
              <a:t> Rational: maximally achieving pre-defined goals</a:t>
            </a:r>
            <a:endParaRPr lang="en-US" sz="2400" i="1" dirty="0">
              <a:latin typeface="Calibri" pitchFamily="34" charset="0"/>
              <a:cs typeface="Arial" charset="0"/>
            </a:endParaRPr>
          </a:p>
          <a:p>
            <a:pPr marL="496864" lvl="1">
              <a:spcBef>
                <a:spcPts val="1000"/>
              </a:spcBef>
              <a:buSzPct val="125000"/>
              <a:buFont typeface="Wingdings" pitchFamily="2" charset="2"/>
              <a:buChar char="§"/>
            </a:pPr>
            <a:r>
              <a:rPr lang="en-US" sz="2400" dirty="0">
                <a:latin typeface="Calibri" pitchFamily="34" charset="0"/>
                <a:cs typeface="Arial" charset="0"/>
              </a:rPr>
              <a:t> Rationality</a:t>
            </a:r>
            <a:r>
              <a:rPr lang="en-US" sz="2400" b="1" dirty="0">
                <a:latin typeface="Calibri" pitchFamily="34" charset="0"/>
                <a:cs typeface="Arial" charset="0"/>
              </a:rPr>
              <a:t> </a:t>
            </a:r>
            <a:r>
              <a:rPr lang="en-US" sz="2400" dirty="0">
                <a:latin typeface="Calibri" pitchFamily="34" charset="0"/>
                <a:cs typeface="Arial" charset="0"/>
              </a:rPr>
              <a:t>only concerns what decisions are made </a:t>
            </a:r>
          </a:p>
          <a:p>
            <a:pPr marL="496864" lvl="1">
              <a:spcBef>
                <a:spcPts val="1000"/>
              </a:spcBef>
              <a:buSzPct val="125000"/>
            </a:pPr>
            <a:r>
              <a:rPr lang="en-US" sz="2400" dirty="0">
                <a:latin typeface="Calibri" pitchFamily="34" charset="0"/>
                <a:cs typeface="Arial" charset="0"/>
              </a:rPr>
              <a:t>   (not the thought process behind them)</a:t>
            </a:r>
          </a:p>
          <a:p>
            <a:pPr marL="496864" lvl="1">
              <a:spcBef>
                <a:spcPts val="1000"/>
              </a:spcBef>
              <a:buSzPct val="125000"/>
              <a:buFont typeface="Wingdings" pitchFamily="2" charset="2"/>
              <a:buChar char="§"/>
            </a:pPr>
            <a:r>
              <a:rPr lang="en-US" sz="2400" dirty="0">
                <a:latin typeface="Calibri" pitchFamily="34" charset="0"/>
                <a:cs typeface="Arial" charset="0"/>
              </a:rPr>
              <a:t> Goals are expressed in terms of the </a:t>
            </a:r>
            <a:r>
              <a:rPr lang="en-US" sz="2400" b="1" dirty="0">
                <a:latin typeface="Calibri" pitchFamily="34" charset="0"/>
                <a:cs typeface="Arial" charset="0"/>
              </a:rPr>
              <a:t>utility</a:t>
            </a:r>
            <a:r>
              <a:rPr lang="en-US" sz="2400" dirty="0">
                <a:latin typeface="Calibri" pitchFamily="34" charset="0"/>
                <a:cs typeface="Arial" charset="0"/>
              </a:rPr>
              <a:t> of outcomes</a:t>
            </a:r>
          </a:p>
          <a:p>
            <a:pPr marL="496864" lvl="1">
              <a:spcBef>
                <a:spcPts val="1000"/>
              </a:spcBef>
              <a:buClr>
                <a:srgbClr val="1212D2"/>
              </a:buClr>
              <a:buSzPct val="125000"/>
              <a:buFont typeface="Wingdings" pitchFamily="2" charset="2"/>
              <a:buChar char="§"/>
            </a:pPr>
            <a:r>
              <a:rPr lang="en-US" sz="2400" dirty="0">
                <a:solidFill>
                  <a:srgbClr val="1212D2"/>
                </a:solidFill>
                <a:latin typeface="Calibri" pitchFamily="34" charset="0"/>
                <a:cs typeface="Arial" charset="0"/>
              </a:rPr>
              <a:t> Being rational means </a:t>
            </a:r>
            <a:r>
              <a:rPr lang="en-US" sz="2400" b="1" dirty="0">
                <a:solidFill>
                  <a:srgbClr val="1212D2"/>
                </a:solidFill>
                <a:latin typeface="Calibri" pitchFamily="34" charset="0"/>
                <a:cs typeface="Arial" charset="0"/>
              </a:rPr>
              <a:t>maximizing your expected utility</a:t>
            </a:r>
          </a:p>
        </p:txBody>
      </p:sp>
      <p:sp>
        <p:nvSpPr>
          <p:cNvPr id="24582" name="Rectangle 6"/>
          <p:cNvSpPr>
            <a:spLocks/>
          </p:cNvSpPr>
          <p:nvPr/>
        </p:nvSpPr>
        <p:spPr bwMode="auto">
          <a:xfrm>
            <a:off x="0" y="4953001"/>
            <a:ext cx="12192000" cy="952500"/>
          </a:xfrm>
          <a:prstGeom prst="rect">
            <a:avLst/>
          </a:prstGeom>
          <a:noFill/>
          <a:ln w="12700">
            <a:noFill/>
            <a:miter lim="800000"/>
            <a:headEnd/>
            <a:tailEnd/>
          </a:ln>
        </p:spPr>
        <p:txBody>
          <a:bodyPr lIns="0" tIns="0" rIns="40639" bIns="0"/>
          <a:lstStyle/>
          <a:p>
            <a:pPr marL="39686" algn="ctr">
              <a:spcBef>
                <a:spcPts val="1000"/>
              </a:spcBef>
            </a:pPr>
            <a:r>
              <a:rPr lang="en-US" sz="2667" dirty="0">
                <a:latin typeface="Calibri" pitchFamily="34" charset="0"/>
                <a:cs typeface="Arial" charset="0"/>
              </a:rPr>
              <a:t>A better title for this course would be:</a:t>
            </a:r>
          </a:p>
          <a:p>
            <a:pPr marL="39686" algn="ctr">
              <a:spcBef>
                <a:spcPts val="1000"/>
              </a:spcBef>
            </a:pPr>
            <a:r>
              <a:rPr lang="en-US" sz="3733" b="1" dirty="0">
                <a:solidFill>
                  <a:srgbClr val="1212D2"/>
                </a:solidFill>
                <a:latin typeface="Calibri" pitchFamily="34" charset="0"/>
                <a:cs typeface="Arial" charset="0"/>
              </a:rPr>
              <a:t>Computational Rationality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685801"/>
            <a:ext cx="12192000" cy="2800765"/>
          </a:xfrm>
          <a:prstGeom prst="rect">
            <a:avLst/>
          </a:prstGeom>
          <a:noFill/>
          <a:ln w="9525">
            <a:noFill/>
            <a:miter lim="800000"/>
            <a:headEnd/>
            <a:tailEnd/>
          </a:ln>
        </p:spPr>
        <p:txBody>
          <a:bodyPr wrap="square" lIns="91439" tIns="45719" rIns="91439" bIns="45719">
            <a:spAutoFit/>
          </a:bodyPr>
          <a:lstStyle/>
          <a:p>
            <a:pPr algn="ctr"/>
            <a:r>
              <a:rPr lang="en-US" sz="8800" dirty="0">
                <a:latin typeface="Calibri" pitchFamily="34" charset="0"/>
              </a:rPr>
              <a:t>Maximize Your</a:t>
            </a:r>
          </a:p>
          <a:p>
            <a:pPr algn="ctr"/>
            <a:r>
              <a:rPr lang="en-US" sz="8800" dirty="0">
                <a:latin typeface="Calibri" pitchFamily="34" charset="0"/>
              </a:rPr>
              <a:t>Expected Utility</a:t>
            </a:r>
          </a:p>
        </p:txBody>
      </p:sp>
      <p:pic>
        <p:nvPicPr>
          <p:cNvPr id="4" name="Picture 1"/>
          <p:cNvPicPr>
            <a:picLocks noChangeAspect="1" noChangeArrowheads="1"/>
          </p:cNvPicPr>
          <p:nvPr/>
        </p:nvPicPr>
        <p:blipFill>
          <a:blip r:embed="rId3" cstate="print"/>
          <a:srcRect/>
          <a:stretch>
            <a:fillRect/>
          </a:stretch>
        </p:blipFill>
        <p:spPr bwMode="auto">
          <a:xfrm>
            <a:off x="3889249" y="3530601"/>
            <a:ext cx="4411884" cy="2882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52099" y="367131"/>
            <a:ext cx="10515600" cy="627812"/>
          </a:xfrm>
        </p:spPr>
        <p:txBody>
          <a:bodyPr/>
          <a:lstStyle/>
          <a:p>
            <a:pPr eaLnBrk="1" hangingPunct="1"/>
            <a:r>
              <a:rPr lang="en-US" dirty="0">
                <a:latin typeface="Calibri"/>
                <a:cs typeface="Calibri"/>
              </a:rPr>
              <a:t>Course Staff</a:t>
            </a:r>
          </a:p>
        </p:txBody>
      </p:sp>
      <p:sp>
        <p:nvSpPr>
          <p:cNvPr id="7174" name="Text Box 19"/>
          <p:cNvSpPr txBox="1">
            <a:spLocks noChangeArrowheads="1"/>
          </p:cNvSpPr>
          <p:nvPr/>
        </p:nvSpPr>
        <p:spPr bwMode="auto">
          <a:xfrm>
            <a:off x="3727938" y="1131257"/>
            <a:ext cx="5806831" cy="502764"/>
          </a:xfrm>
          <a:prstGeom prst="rect">
            <a:avLst/>
          </a:prstGeom>
          <a:noFill/>
          <a:ln w="9525">
            <a:noFill/>
            <a:miter lim="800000"/>
            <a:headEnd/>
            <a:tailEnd/>
          </a:ln>
        </p:spPr>
        <p:txBody>
          <a:bodyPr wrap="square" lIns="91439" tIns="45719" rIns="91439" bIns="45719">
            <a:spAutoFit/>
          </a:bodyPr>
          <a:lstStyle/>
          <a:p>
            <a:pPr>
              <a:spcBef>
                <a:spcPct val="50000"/>
              </a:spcBef>
            </a:pPr>
            <a:r>
              <a:rPr lang="en-US" sz="2667" dirty="0">
                <a:solidFill>
                  <a:schemeClr val="accent1">
                    <a:lumMod val="75000"/>
                  </a:schemeClr>
                </a:solidFill>
                <a:latin typeface="Calibri"/>
                <a:cs typeface="Calibri"/>
              </a:rPr>
              <a:t>Teaching Assistants </a:t>
            </a:r>
          </a:p>
        </p:txBody>
      </p:sp>
      <p:sp>
        <p:nvSpPr>
          <p:cNvPr id="7176" name="Text Box 21"/>
          <p:cNvSpPr txBox="1">
            <a:spLocks noChangeArrowheads="1"/>
          </p:cNvSpPr>
          <p:nvPr/>
        </p:nvSpPr>
        <p:spPr bwMode="auto">
          <a:xfrm>
            <a:off x="593969" y="1132244"/>
            <a:ext cx="1828800" cy="502764"/>
          </a:xfrm>
          <a:prstGeom prst="rect">
            <a:avLst/>
          </a:prstGeom>
          <a:noFill/>
          <a:ln w="9525">
            <a:noFill/>
            <a:miter lim="800000"/>
            <a:headEnd/>
            <a:tailEnd/>
          </a:ln>
        </p:spPr>
        <p:txBody>
          <a:bodyPr wrap="square" lIns="91439" tIns="45719" rIns="91439" bIns="45719">
            <a:spAutoFit/>
          </a:bodyPr>
          <a:lstStyle/>
          <a:p>
            <a:pPr>
              <a:spcBef>
                <a:spcPct val="50000"/>
              </a:spcBef>
            </a:pPr>
            <a:r>
              <a:rPr lang="en-US" sz="2667" dirty="0">
                <a:solidFill>
                  <a:schemeClr val="accent1">
                    <a:lumMod val="75000"/>
                  </a:schemeClr>
                </a:solidFill>
                <a:latin typeface="Calibri"/>
                <a:cs typeface="Calibri"/>
              </a:rPr>
              <a:t>Instructors</a:t>
            </a:r>
          </a:p>
        </p:txBody>
      </p:sp>
      <p:sp>
        <p:nvSpPr>
          <p:cNvPr id="7186" name="AutoShape 27" descr="https://mail.google.com/mail/?attid=0.1&amp;disp=emb&amp;view=att&amp;th=131fd6676327baa7"/>
          <p:cNvSpPr>
            <a:spLocks noChangeAspect="1" noChangeArrowheads="1"/>
          </p:cNvSpPr>
          <p:nvPr/>
        </p:nvSpPr>
        <p:spPr bwMode="auto">
          <a:xfrm>
            <a:off x="63500" y="-136525"/>
            <a:ext cx="304800" cy="304800"/>
          </a:xfrm>
          <a:prstGeom prst="rect">
            <a:avLst/>
          </a:prstGeom>
          <a:noFill/>
          <a:ln w="9525">
            <a:noFill/>
            <a:miter lim="800000"/>
            <a:headEnd/>
            <a:tailEnd/>
          </a:ln>
        </p:spPr>
        <p:txBody>
          <a:bodyPr lIns="91439" tIns="45719" rIns="91439" bIns="45719"/>
          <a:lstStyle/>
          <a:p>
            <a:endParaRPr lang="en-US" sz="2400">
              <a:latin typeface="Calibri"/>
              <a:cs typeface="Calibri"/>
            </a:endParaRPr>
          </a:p>
        </p:txBody>
      </p:sp>
      <p:sp>
        <p:nvSpPr>
          <p:cNvPr id="7187" name="AutoShape 29" descr="https://mail.google.com/mail/?attid=0.1&amp;disp=emb&amp;view=att&amp;th=131fd6676327baa7"/>
          <p:cNvSpPr>
            <a:spLocks noChangeAspect="1" noChangeArrowheads="1"/>
          </p:cNvSpPr>
          <p:nvPr/>
        </p:nvSpPr>
        <p:spPr bwMode="auto">
          <a:xfrm>
            <a:off x="63500" y="-136525"/>
            <a:ext cx="304800" cy="304800"/>
          </a:xfrm>
          <a:prstGeom prst="rect">
            <a:avLst/>
          </a:prstGeom>
          <a:noFill/>
          <a:ln w="9525">
            <a:noFill/>
            <a:miter lim="800000"/>
            <a:headEnd/>
            <a:tailEnd/>
          </a:ln>
        </p:spPr>
        <p:txBody>
          <a:bodyPr lIns="91439" tIns="45719" rIns="91439" bIns="45719"/>
          <a:lstStyle/>
          <a:p>
            <a:endParaRPr lang="en-US" sz="2400">
              <a:latin typeface="Calibri"/>
              <a:cs typeface="Calibri"/>
            </a:endParaRPr>
          </a:p>
        </p:txBody>
      </p:sp>
      <p:sp>
        <p:nvSpPr>
          <p:cNvPr id="28" name="Text Box 14"/>
          <p:cNvSpPr txBox="1">
            <a:spLocks noChangeArrowheads="1"/>
          </p:cNvSpPr>
          <p:nvPr/>
        </p:nvSpPr>
        <p:spPr bwMode="auto">
          <a:xfrm>
            <a:off x="883135" y="3429000"/>
            <a:ext cx="1250463"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Pat Virtue</a:t>
            </a:r>
          </a:p>
        </p:txBody>
      </p:sp>
      <p:pic>
        <p:nvPicPr>
          <p:cNvPr id="10249" name="Picture 9" descr="http://www.cs.berkeley.edu/~sgupta/Media/transparent.gif"/>
          <p:cNvPicPr>
            <a:picLocks noChangeAspect="1" noChangeArrowheads="1"/>
          </p:cNvPicPr>
          <p:nvPr/>
        </p:nvPicPr>
        <p:blipFill>
          <a:blip r:embed="rId3"/>
          <a:srcRect/>
          <a:stretch>
            <a:fillRect/>
          </a:stretch>
        </p:blipFill>
        <p:spPr bwMode="auto">
          <a:xfrm>
            <a:off x="84667" y="-182033"/>
            <a:ext cx="12700" cy="12700"/>
          </a:xfrm>
          <a:prstGeom prst="rect">
            <a:avLst/>
          </a:prstGeom>
          <a:noFill/>
        </p:spPr>
      </p:pic>
      <p:pic>
        <p:nvPicPr>
          <p:cNvPr id="10251" name="Picture 11" descr="http://www.cs.berkeley.edu/~sgupta/Media/transparent.gif"/>
          <p:cNvPicPr>
            <a:picLocks noChangeAspect="1" noChangeArrowheads="1"/>
          </p:cNvPicPr>
          <p:nvPr/>
        </p:nvPicPr>
        <p:blipFill>
          <a:blip r:embed="rId3"/>
          <a:srcRect/>
          <a:stretch>
            <a:fillRect/>
          </a:stretch>
        </p:blipFill>
        <p:spPr bwMode="auto">
          <a:xfrm>
            <a:off x="84667" y="-182033"/>
            <a:ext cx="12700" cy="12700"/>
          </a:xfrm>
          <a:prstGeom prst="rect">
            <a:avLst/>
          </a:prstGeom>
          <a:noFill/>
        </p:spPr>
      </p:pic>
      <p:pic>
        <p:nvPicPr>
          <p:cNvPr id="10253" name="Picture 13" descr="http://www.cs.berkeley.edu/~sgupta/Media/transparent.gif"/>
          <p:cNvPicPr>
            <a:picLocks noChangeAspect="1" noChangeArrowheads="1"/>
          </p:cNvPicPr>
          <p:nvPr/>
        </p:nvPicPr>
        <p:blipFill>
          <a:blip r:embed="rId3"/>
          <a:srcRect/>
          <a:stretch>
            <a:fillRect/>
          </a:stretch>
        </p:blipFill>
        <p:spPr bwMode="auto">
          <a:xfrm>
            <a:off x="84667" y="-182033"/>
            <a:ext cx="12700" cy="12700"/>
          </a:xfrm>
          <a:prstGeom prst="rect">
            <a:avLst/>
          </a:prstGeom>
          <a:noFill/>
        </p:spPr>
      </p:pic>
      <p:pic>
        <p:nvPicPr>
          <p:cNvPr id="1026" name="Picture 2" descr="Profile">
            <a:extLst>
              <a:ext uri="{FF2B5EF4-FFF2-40B4-BE49-F238E27FC236}">
                <a16:creationId xmlns:a16="http://schemas.microsoft.com/office/drawing/2014/main" id="{4E267F18-5CDF-4C4C-9CBF-0625DD316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81" y="1819025"/>
            <a:ext cx="1609975" cy="16099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a:extLst>
              <a:ext uri="{FF2B5EF4-FFF2-40B4-BE49-F238E27FC236}">
                <a16:creationId xmlns:a16="http://schemas.microsoft.com/office/drawing/2014/main" id="{B3978CF7-F7A1-43B3-BAC3-2A0AC0793C2A}"/>
              </a:ext>
            </a:extLst>
          </p:cNvPr>
          <p:cNvSpPr txBox="1">
            <a:spLocks noChangeArrowheads="1"/>
          </p:cNvSpPr>
          <p:nvPr/>
        </p:nvSpPr>
        <p:spPr bwMode="auto">
          <a:xfrm>
            <a:off x="703380" y="5968033"/>
            <a:ext cx="1609975"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Stephanie Rosenthal</a:t>
            </a:r>
          </a:p>
        </p:txBody>
      </p:sp>
      <p:pic>
        <p:nvPicPr>
          <p:cNvPr id="14" name="Picture 4" descr="http://www.rosenthalphd.com/images/profilepic.jpg">
            <a:extLst>
              <a:ext uri="{FF2B5EF4-FFF2-40B4-BE49-F238E27FC236}">
                <a16:creationId xmlns:a16="http://schemas.microsoft.com/office/drawing/2014/main" id="{1E9D430C-E397-493F-836E-F830BC604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81" y="4358058"/>
            <a:ext cx="1610720" cy="16099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4">
            <a:extLst>
              <a:ext uri="{FF2B5EF4-FFF2-40B4-BE49-F238E27FC236}">
                <a16:creationId xmlns:a16="http://schemas.microsoft.com/office/drawing/2014/main" id="{F76954E9-4AFD-4E9E-8644-5FFE5DDB5DC3}"/>
              </a:ext>
            </a:extLst>
          </p:cNvPr>
          <p:cNvSpPr txBox="1">
            <a:spLocks noChangeArrowheads="1"/>
          </p:cNvSpPr>
          <p:nvPr/>
        </p:nvSpPr>
        <p:spPr bwMode="auto">
          <a:xfrm>
            <a:off x="3946769" y="3429000"/>
            <a:ext cx="1359882"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Ajay Kumar</a:t>
            </a:r>
          </a:p>
        </p:txBody>
      </p:sp>
      <p:sp>
        <p:nvSpPr>
          <p:cNvPr id="17" name="Text Box 14">
            <a:extLst>
              <a:ext uri="{FF2B5EF4-FFF2-40B4-BE49-F238E27FC236}">
                <a16:creationId xmlns:a16="http://schemas.microsoft.com/office/drawing/2014/main" id="{952A2DFF-235F-406A-A27B-1C9D0626F9B7}"/>
              </a:ext>
            </a:extLst>
          </p:cNvPr>
          <p:cNvSpPr txBox="1">
            <a:spLocks noChangeArrowheads="1"/>
          </p:cNvSpPr>
          <p:nvPr/>
        </p:nvSpPr>
        <p:spPr bwMode="auto">
          <a:xfrm>
            <a:off x="5809899" y="3428999"/>
            <a:ext cx="1359882"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Claire Wang</a:t>
            </a:r>
          </a:p>
        </p:txBody>
      </p:sp>
      <p:sp>
        <p:nvSpPr>
          <p:cNvPr id="18" name="Text Box 14">
            <a:extLst>
              <a:ext uri="{FF2B5EF4-FFF2-40B4-BE49-F238E27FC236}">
                <a16:creationId xmlns:a16="http://schemas.microsoft.com/office/drawing/2014/main" id="{52D9735E-2200-4ECD-B6A1-13447F97D1D0}"/>
              </a:ext>
            </a:extLst>
          </p:cNvPr>
          <p:cNvSpPr txBox="1">
            <a:spLocks noChangeArrowheads="1"/>
          </p:cNvSpPr>
          <p:nvPr/>
        </p:nvSpPr>
        <p:spPr bwMode="auto">
          <a:xfrm>
            <a:off x="7673029" y="3428998"/>
            <a:ext cx="1359882"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Ethan </a:t>
            </a:r>
            <a:r>
              <a:rPr lang="en-US" sz="2133" dirty="0" err="1">
                <a:latin typeface="Calibri"/>
                <a:cs typeface="Calibri"/>
              </a:rPr>
              <a:t>Gruman</a:t>
            </a:r>
            <a:endParaRPr lang="en-US" sz="2133" dirty="0">
              <a:latin typeface="Calibri"/>
              <a:cs typeface="Calibri"/>
            </a:endParaRPr>
          </a:p>
        </p:txBody>
      </p:sp>
      <p:sp>
        <p:nvSpPr>
          <p:cNvPr id="19" name="Text Box 14">
            <a:extLst>
              <a:ext uri="{FF2B5EF4-FFF2-40B4-BE49-F238E27FC236}">
                <a16:creationId xmlns:a16="http://schemas.microsoft.com/office/drawing/2014/main" id="{0B3D0F99-1475-4612-9259-7FBE5C60002D}"/>
              </a:ext>
            </a:extLst>
          </p:cNvPr>
          <p:cNvSpPr txBox="1">
            <a:spLocks noChangeArrowheads="1"/>
          </p:cNvSpPr>
          <p:nvPr/>
        </p:nvSpPr>
        <p:spPr bwMode="auto">
          <a:xfrm>
            <a:off x="9534769" y="3433887"/>
            <a:ext cx="1359882"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err="1">
                <a:latin typeface="Calibri"/>
                <a:cs typeface="Calibri"/>
              </a:rPr>
              <a:t>Lubhaan</a:t>
            </a:r>
            <a:r>
              <a:rPr lang="en-US" sz="2133" dirty="0">
                <a:latin typeface="Calibri"/>
                <a:cs typeface="Calibri"/>
              </a:rPr>
              <a:t> Kumar</a:t>
            </a:r>
          </a:p>
        </p:txBody>
      </p:sp>
      <p:sp>
        <p:nvSpPr>
          <p:cNvPr id="20" name="Text Box 14">
            <a:extLst>
              <a:ext uri="{FF2B5EF4-FFF2-40B4-BE49-F238E27FC236}">
                <a16:creationId xmlns:a16="http://schemas.microsoft.com/office/drawing/2014/main" id="{AACB10CC-99DD-4397-9E75-BC9AA73CAB27}"/>
              </a:ext>
            </a:extLst>
          </p:cNvPr>
          <p:cNvSpPr txBox="1">
            <a:spLocks noChangeArrowheads="1"/>
          </p:cNvSpPr>
          <p:nvPr/>
        </p:nvSpPr>
        <p:spPr bwMode="auto">
          <a:xfrm>
            <a:off x="3946769" y="5968035"/>
            <a:ext cx="1359882"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Michelle Ma</a:t>
            </a:r>
          </a:p>
        </p:txBody>
      </p:sp>
      <p:sp>
        <p:nvSpPr>
          <p:cNvPr id="21" name="Text Box 14">
            <a:extLst>
              <a:ext uri="{FF2B5EF4-FFF2-40B4-BE49-F238E27FC236}">
                <a16:creationId xmlns:a16="http://schemas.microsoft.com/office/drawing/2014/main" id="{98811808-F4E2-4BB1-A577-95E89A2D3B1C}"/>
              </a:ext>
            </a:extLst>
          </p:cNvPr>
          <p:cNvSpPr txBox="1">
            <a:spLocks noChangeArrowheads="1"/>
          </p:cNvSpPr>
          <p:nvPr/>
        </p:nvSpPr>
        <p:spPr bwMode="auto">
          <a:xfrm>
            <a:off x="5809899" y="5968034"/>
            <a:ext cx="1359882"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Pallavi </a:t>
            </a:r>
            <a:r>
              <a:rPr lang="en-US" sz="2133" dirty="0" err="1">
                <a:latin typeface="Calibri"/>
                <a:cs typeface="Calibri"/>
              </a:rPr>
              <a:t>Koppol</a:t>
            </a:r>
            <a:endParaRPr lang="en-US" sz="2133" dirty="0">
              <a:latin typeface="Calibri"/>
              <a:cs typeface="Calibri"/>
            </a:endParaRPr>
          </a:p>
        </p:txBody>
      </p:sp>
      <p:sp>
        <p:nvSpPr>
          <p:cNvPr id="22" name="Text Box 14">
            <a:extLst>
              <a:ext uri="{FF2B5EF4-FFF2-40B4-BE49-F238E27FC236}">
                <a16:creationId xmlns:a16="http://schemas.microsoft.com/office/drawing/2014/main" id="{5347DCFB-E8E4-4A59-992D-6F6664E9E999}"/>
              </a:ext>
            </a:extLst>
          </p:cNvPr>
          <p:cNvSpPr txBox="1">
            <a:spLocks noChangeArrowheads="1"/>
          </p:cNvSpPr>
          <p:nvPr/>
        </p:nvSpPr>
        <p:spPr bwMode="auto">
          <a:xfrm>
            <a:off x="7673029" y="5968033"/>
            <a:ext cx="1359882"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Sean Pereira</a:t>
            </a:r>
          </a:p>
        </p:txBody>
      </p:sp>
      <p:sp>
        <p:nvSpPr>
          <p:cNvPr id="23" name="Text Box 14">
            <a:extLst>
              <a:ext uri="{FF2B5EF4-FFF2-40B4-BE49-F238E27FC236}">
                <a16:creationId xmlns:a16="http://schemas.microsoft.com/office/drawing/2014/main" id="{D151FB4D-408E-410E-8808-05348B041F17}"/>
              </a:ext>
            </a:extLst>
          </p:cNvPr>
          <p:cNvSpPr txBox="1">
            <a:spLocks noChangeArrowheads="1"/>
          </p:cNvSpPr>
          <p:nvPr/>
        </p:nvSpPr>
        <p:spPr bwMode="auto">
          <a:xfrm>
            <a:off x="9800492" y="5972922"/>
            <a:ext cx="976924"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Tina Wu</a:t>
            </a:r>
          </a:p>
        </p:txBody>
      </p:sp>
      <p:pic>
        <p:nvPicPr>
          <p:cNvPr id="4" name="Picture 3" descr="A person holding a fish in the water&#10;&#10;Description automatically generated">
            <a:extLst>
              <a:ext uri="{FF2B5EF4-FFF2-40B4-BE49-F238E27FC236}">
                <a16:creationId xmlns:a16="http://schemas.microsoft.com/office/drawing/2014/main" id="{7F2FB520-8600-482E-AFE4-CBB6F30D76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8692" y="1819340"/>
            <a:ext cx="1609344" cy="1609344"/>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C15F06D8-85F1-42D0-9C97-514A51FADE4C}"/>
              </a:ext>
            </a:extLst>
          </p:cNvPr>
          <p:cNvPicPr>
            <a:picLocks noChangeAspect="1"/>
          </p:cNvPicPr>
          <p:nvPr/>
        </p:nvPicPr>
        <p:blipFill rotWithShape="1">
          <a:blip r:embed="rId7">
            <a:extLst>
              <a:ext uri="{28A0092B-C50C-407E-A947-70E740481C1C}">
                <a14:useLocalDpi xmlns:a14="http://schemas.microsoft.com/office/drawing/2010/main" val="0"/>
              </a:ext>
            </a:extLst>
          </a:blip>
          <a:srcRect l="14139" b="15948"/>
          <a:stretch/>
        </p:blipFill>
        <p:spPr>
          <a:xfrm>
            <a:off x="5667855" y="1808076"/>
            <a:ext cx="1643969" cy="1609344"/>
          </a:xfrm>
          <a:prstGeom prst="rect">
            <a:avLst/>
          </a:prstGeom>
        </p:spPr>
      </p:pic>
      <p:pic>
        <p:nvPicPr>
          <p:cNvPr id="8" name="Picture 7" descr="A person wearing glasses and smiling at the camera&#10;&#10;Description automatically generated">
            <a:extLst>
              <a:ext uri="{FF2B5EF4-FFF2-40B4-BE49-F238E27FC236}">
                <a16:creationId xmlns:a16="http://schemas.microsoft.com/office/drawing/2014/main" id="{1E790548-4840-4128-8C92-44B8453FCA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7195" y="1819340"/>
            <a:ext cx="1082145" cy="1609344"/>
          </a:xfrm>
          <a:prstGeom prst="rect">
            <a:avLst/>
          </a:prstGeom>
        </p:spPr>
      </p:pic>
      <p:pic>
        <p:nvPicPr>
          <p:cNvPr id="10" name="Picture 9" descr="A person in a restaurant&#10;&#10;Description automatically generated">
            <a:extLst>
              <a:ext uri="{FF2B5EF4-FFF2-40B4-BE49-F238E27FC236}">
                <a16:creationId xmlns:a16="http://schemas.microsoft.com/office/drawing/2014/main" id="{7CE799DD-B704-4B19-A6FB-2C8AA9D966FB}"/>
              </a:ext>
            </a:extLst>
          </p:cNvPr>
          <p:cNvPicPr>
            <a:picLocks noChangeAspect="1"/>
          </p:cNvPicPr>
          <p:nvPr/>
        </p:nvPicPr>
        <p:blipFill rotWithShape="1">
          <a:blip r:embed="rId9">
            <a:extLst>
              <a:ext uri="{28A0092B-C50C-407E-A947-70E740481C1C}">
                <a14:useLocalDpi xmlns:a14="http://schemas.microsoft.com/office/drawing/2010/main" val="0"/>
              </a:ext>
            </a:extLst>
          </a:blip>
          <a:srcRect l="11373" t="19757" r="13739" b="17466"/>
          <a:stretch/>
        </p:blipFill>
        <p:spPr>
          <a:xfrm>
            <a:off x="3815914" y="4358689"/>
            <a:ext cx="1654900" cy="1609344"/>
          </a:xfrm>
          <a:prstGeom prst="rect">
            <a:avLst/>
          </a:prstGeom>
        </p:spPr>
      </p:pic>
      <p:pic>
        <p:nvPicPr>
          <p:cNvPr id="12" name="Picture 11" descr="A close up of a person&#10;&#10;Description automatically generated">
            <a:extLst>
              <a:ext uri="{FF2B5EF4-FFF2-40B4-BE49-F238E27FC236}">
                <a16:creationId xmlns:a16="http://schemas.microsoft.com/office/drawing/2014/main" id="{AC435352-B4F5-4D92-BEC4-BCC657A123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8691" y="4358689"/>
            <a:ext cx="1609344" cy="1609344"/>
          </a:xfrm>
          <a:prstGeom prst="rect">
            <a:avLst/>
          </a:prstGeom>
        </p:spPr>
      </p:pic>
      <p:pic>
        <p:nvPicPr>
          <p:cNvPr id="24" name="Picture 23" descr="A person posing for the camera&#10;&#10;Description automatically generated">
            <a:extLst>
              <a:ext uri="{FF2B5EF4-FFF2-40B4-BE49-F238E27FC236}">
                <a16:creationId xmlns:a16="http://schemas.microsoft.com/office/drawing/2014/main" id="{BBD4849B-BC41-4945-9770-D905FBAB5BA5}"/>
              </a:ext>
            </a:extLst>
          </p:cNvPr>
          <p:cNvPicPr>
            <a:picLocks noChangeAspect="1"/>
          </p:cNvPicPr>
          <p:nvPr/>
        </p:nvPicPr>
        <p:blipFill rotWithShape="1">
          <a:blip r:embed="rId11">
            <a:extLst>
              <a:ext uri="{28A0092B-C50C-407E-A947-70E740481C1C}">
                <a14:useLocalDpi xmlns:a14="http://schemas.microsoft.com/office/drawing/2010/main" val="0"/>
              </a:ext>
            </a:extLst>
          </a:blip>
          <a:srcRect t="21106" r="7325" b="9360"/>
          <a:stretch/>
        </p:blipFill>
        <p:spPr>
          <a:xfrm>
            <a:off x="7533924" y="4358689"/>
            <a:ext cx="1608688" cy="1609344"/>
          </a:xfrm>
          <a:prstGeom prst="rect">
            <a:avLst/>
          </a:prstGeom>
        </p:spPr>
      </p:pic>
      <p:pic>
        <p:nvPicPr>
          <p:cNvPr id="26" name="Picture 25" descr="A person standing on a beach&#10;&#10;Description automatically generated">
            <a:extLst>
              <a:ext uri="{FF2B5EF4-FFF2-40B4-BE49-F238E27FC236}">
                <a16:creationId xmlns:a16="http://schemas.microsoft.com/office/drawing/2014/main" id="{34BBB706-4215-49A7-B1BF-9FA8C25B2B98}"/>
              </a:ext>
            </a:extLst>
          </p:cNvPr>
          <p:cNvPicPr>
            <a:picLocks noChangeAspect="1"/>
          </p:cNvPicPr>
          <p:nvPr/>
        </p:nvPicPr>
        <p:blipFill rotWithShape="1">
          <a:blip r:embed="rId12">
            <a:extLst>
              <a:ext uri="{28A0092B-C50C-407E-A947-70E740481C1C}">
                <a14:useLocalDpi xmlns:a14="http://schemas.microsoft.com/office/drawing/2010/main" val="0"/>
              </a:ext>
            </a:extLst>
          </a:blip>
          <a:srcRect l="12067" t="6332" r="12175" b="20300"/>
          <a:stretch/>
        </p:blipFill>
        <p:spPr>
          <a:xfrm>
            <a:off x="9458687" y="4358058"/>
            <a:ext cx="1660533" cy="1609344"/>
          </a:xfrm>
          <a:prstGeom prst="rect">
            <a:avLst/>
          </a:prstGeom>
        </p:spPr>
      </p:pic>
      <p:pic>
        <p:nvPicPr>
          <p:cNvPr id="1030" name="Picture 6" descr="Lubhaan Kumar">
            <a:extLst>
              <a:ext uri="{FF2B5EF4-FFF2-40B4-BE49-F238E27FC236}">
                <a16:creationId xmlns:a16="http://schemas.microsoft.com/office/drawing/2014/main" id="{4EB8454F-8CCA-4058-8C93-8E05E6C234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67024" y="1808076"/>
            <a:ext cx="1087395" cy="1609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http://upload.wikimedia.org/wikipedia/commons/thumb/1/1a/Gray728.svg/1000px-Gray728.svg.png"/>
          <p:cNvPicPr>
            <a:picLocks noChangeAspect="1" noChangeArrowheads="1"/>
          </p:cNvPicPr>
          <p:nvPr/>
        </p:nvPicPr>
        <p:blipFill>
          <a:blip r:embed="rId3" cstate="print"/>
          <a:srcRect/>
          <a:stretch>
            <a:fillRect/>
          </a:stretch>
        </p:blipFill>
        <p:spPr bwMode="auto">
          <a:xfrm>
            <a:off x="6197600" y="1600201"/>
            <a:ext cx="5486400" cy="3917289"/>
          </a:xfrm>
          <a:prstGeom prst="rect">
            <a:avLst/>
          </a:prstGeom>
          <a:noFill/>
        </p:spPr>
      </p:pic>
      <p:pic>
        <p:nvPicPr>
          <p:cNvPr id="6" name="Picture 3" descr="C:\Users\Dan\AppData\Local\Microsoft\Windows\Temporary Internet Files\Content.IE5\KK20J42Q\AboutTheBrain.png"/>
          <p:cNvPicPr preferRelativeResize="0">
            <a:picLocks noChangeArrowheads="1"/>
          </p:cNvPicPr>
          <p:nvPr/>
        </p:nvPicPr>
        <p:blipFill>
          <a:blip r:embed="rId4" cstate="print"/>
          <a:srcRect/>
          <a:stretch>
            <a:fillRect/>
          </a:stretch>
        </p:blipFill>
        <p:spPr bwMode="auto">
          <a:xfrm flipH="1">
            <a:off x="5384800" y="1295399"/>
            <a:ext cx="6705600" cy="5032500"/>
          </a:xfrm>
          <a:prstGeom prst="rect">
            <a:avLst/>
          </a:prstGeom>
          <a:noFill/>
        </p:spPr>
      </p:pic>
      <p:sp>
        <p:nvSpPr>
          <p:cNvPr id="14340" name="Rectangle 5"/>
          <p:cNvSpPr>
            <a:spLocks noGrp="1" noChangeArrowheads="1"/>
          </p:cNvSpPr>
          <p:nvPr>
            <p:ph type="title"/>
          </p:nvPr>
        </p:nvSpPr>
        <p:spPr/>
        <p:txBody>
          <a:bodyPr rIns="132077">
            <a:noAutofit/>
          </a:bodyPr>
          <a:lstStyle/>
          <a:p>
            <a:r>
              <a:rPr lang="en-US" dirty="0"/>
              <a:t>What About the Brain?</a:t>
            </a:r>
          </a:p>
        </p:txBody>
      </p:sp>
      <p:sp>
        <p:nvSpPr>
          <p:cNvPr id="5" name="Content Placeholder 2"/>
          <p:cNvSpPr txBox="1">
            <a:spLocks/>
          </p:cNvSpPr>
          <p:nvPr/>
        </p:nvSpPr>
        <p:spPr bwMode="auto">
          <a:xfrm>
            <a:off x="406400" y="1397001"/>
            <a:ext cx="5689600" cy="4729164"/>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p>
            <a:pPr marL="342882" indent="-342882" eaLnBrk="0" hangingPunct="0">
              <a:spcBef>
                <a:spcPct val="20000"/>
              </a:spcBef>
              <a:buClr>
                <a:schemeClr val="accent2"/>
              </a:buClr>
              <a:buFont typeface="Wingdings" pitchFamily="2" charset="2"/>
              <a:buChar char="§"/>
            </a:pPr>
            <a:r>
              <a:rPr lang="en-US" sz="2667" kern="0" dirty="0">
                <a:solidFill>
                  <a:schemeClr val="accent1">
                    <a:lumMod val="75000"/>
                  </a:schemeClr>
                </a:solidFill>
                <a:latin typeface="Calibri" pitchFamily="34" charset="0"/>
              </a:rPr>
              <a:t>Brains (human minds) are very good at making rational decisions, but not perfect</a:t>
            </a:r>
          </a:p>
          <a:p>
            <a:pPr marL="342882" indent="-342882" eaLnBrk="0" hangingPunct="0">
              <a:spcBef>
                <a:spcPct val="20000"/>
              </a:spcBef>
              <a:buClr>
                <a:schemeClr val="accent2"/>
              </a:buClr>
              <a:buFont typeface="Wingdings" pitchFamily="2" charset="2"/>
              <a:buChar char="§"/>
            </a:pPr>
            <a:r>
              <a:rPr lang="en-US" sz="2667" kern="0" dirty="0">
                <a:solidFill>
                  <a:schemeClr val="accent1">
                    <a:lumMod val="75000"/>
                  </a:schemeClr>
                </a:solidFill>
                <a:latin typeface="Calibri" pitchFamily="34" charset="0"/>
              </a:rPr>
              <a:t>Brains aren’t as modular as software, so hard to reverse engineer!</a:t>
            </a:r>
          </a:p>
          <a:p>
            <a:pPr marL="342882" indent="-342882" eaLnBrk="0" hangingPunct="0">
              <a:spcBef>
                <a:spcPct val="20000"/>
              </a:spcBef>
              <a:buClr>
                <a:schemeClr val="accent2"/>
              </a:buClr>
              <a:buFont typeface="Wingdings" pitchFamily="2" charset="2"/>
              <a:buChar char="§"/>
            </a:pPr>
            <a:r>
              <a:rPr lang="en-US" sz="2667" kern="0" dirty="0">
                <a:solidFill>
                  <a:schemeClr val="accent1">
                    <a:lumMod val="75000"/>
                  </a:schemeClr>
                </a:solidFill>
                <a:latin typeface="Calibri" pitchFamily="34" charset="0"/>
              </a:rPr>
              <a:t>“Brains are to intelligence as wings are to flight”</a:t>
            </a:r>
          </a:p>
          <a:p>
            <a:pPr marL="342882" indent="-342882" eaLnBrk="0" hangingPunct="0">
              <a:spcBef>
                <a:spcPct val="20000"/>
              </a:spcBef>
              <a:buClr>
                <a:schemeClr val="accent2"/>
              </a:buClr>
              <a:buFont typeface="Wingdings" pitchFamily="2" charset="2"/>
              <a:buChar char="§"/>
            </a:pPr>
            <a:r>
              <a:rPr lang="en-US" sz="2667" kern="0" dirty="0">
                <a:solidFill>
                  <a:schemeClr val="accent1">
                    <a:lumMod val="75000"/>
                  </a:schemeClr>
                </a:solidFill>
                <a:latin typeface="Calibri" pitchFamily="34" charset="0"/>
              </a:rPr>
              <a:t>Lessons learned from the brain: memory and simulation are key to decision making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a:solidFill>
                  <a:schemeClr val="tx1"/>
                </a:solidFill>
              </a:rPr>
              <a:t>A Brief History of AI</a:t>
            </a:r>
          </a:p>
        </p:txBody>
      </p:sp>
      <p:pic>
        <p:nvPicPr>
          <p:cNvPr id="6" name="Picture 1" descr="C:\Temp\ketrina\HistoryOfAI.png"/>
          <p:cNvPicPr>
            <a:picLocks noChangeAspect="1" noChangeArrowheads="1"/>
          </p:cNvPicPr>
          <p:nvPr/>
        </p:nvPicPr>
        <p:blipFill>
          <a:blip r:embed="rId3" cstate="print"/>
          <a:srcRect/>
          <a:stretch>
            <a:fillRect/>
          </a:stretch>
        </p:blipFill>
        <p:spPr bwMode="auto">
          <a:xfrm>
            <a:off x="4368800" y="1498600"/>
            <a:ext cx="3507744" cy="48768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5-03-04 at 3.57.07 AM.png"/>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88043"/>
            <a:ext cx="9652000" cy="3384157"/>
          </a:xfrm>
          <a:prstGeom prst="rect">
            <a:avLst/>
          </a:prstGeom>
        </p:spPr>
      </p:pic>
      <p:sp>
        <p:nvSpPr>
          <p:cNvPr id="1027" name="Rectangle 2"/>
          <p:cNvSpPr>
            <a:spLocks noGrp="1" noChangeArrowheads="1"/>
          </p:cNvSpPr>
          <p:nvPr>
            <p:ph type="title"/>
          </p:nvPr>
        </p:nvSpPr>
        <p:spPr/>
        <p:txBody>
          <a:bodyPr/>
          <a:lstStyle/>
          <a:p>
            <a:pPr eaLnBrk="1" hangingPunct="1"/>
            <a:r>
              <a:rPr lang="en-US" dirty="0">
                <a:solidFill>
                  <a:schemeClr val="tx1"/>
                </a:solidFill>
                <a:latin typeface="Calibri"/>
                <a:cs typeface="Calibri"/>
              </a:rPr>
              <a:t>A Brief History of AI</a:t>
            </a:r>
          </a:p>
        </p:txBody>
      </p:sp>
      <p:sp>
        <p:nvSpPr>
          <p:cNvPr id="15" name="Rectangle 14"/>
          <p:cNvSpPr/>
          <p:nvPr/>
        </p:nvSpPr>
        <p:spPr>
          <a:xfrm>
            <a:off x="9038095" y="3515736"/>
            <a:ext cx="1689100" cy="24532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p:cNvSpPr/>
          <p:nvPr/>
        </p:nvSpPr>
        <p:spPr>
          <a:xfrm>
            <a:off x="8733296" y="4248121"/>
            <a:ext cx="2137905" cy="748795"/>
          </a:xfrm>
          <a:prstGeom prst="rect">
            <a:avLst/>
          </a:prstGeom>
          <a:noFill/>
        </p:spPr>
        <p:txBody>
          <a:bodyPr wrap="square">
            <a:spAutoFit/>
          </a:bodyPr>
          <a:lstStyle/>
          <a:p>
            <a:pPr algn="ctr"/>
            <a:r>
              <a:rPr lang="en-US" sz="2133" dirty="0">
                <a:solidFill>
                  <a:srgbClr val="0000FF"/>
                </a:solidFill>
                <a:latin typeface="Calibri"/>
                <a:cs typeface="Calibri"/>
              </a:rPr>
              <a:t>artificial intelligence</a:t>
            </a:r>
          </a:p>
        </p:txBody>
      </p:sp>
      <p:sp>
        <p:nvSpPr>
          <p:cNvPr id="17" name="Rectangle 16"/>
          <p:cNvSpPr/>
          <p:nvPr/>
        </p:nvSpPr>
        <p:spPr>
          <a:xfrm>
            <a:off x="8733296" y="5461000"/>
            <a:ext cx="2137905" cy="420564"/>
          </a:xfrm>
          <a:prstGeom prst="rect">
            <a:avLst/>
          </a:prstGeom>
          <a:noFill/>
        </p:spPr>
        <p:txBody>
          <a:bodyPr wrap="square">
            <a:spAutoFit/>
          </a:bodyPr>
          <a:lstStyle/>
          <a:p>
            <a:pPr algn="ctr"/>
            <a:r>
              <a:rPr lang="en-US" sz="2133" dirty="0">
                <a:solidFill>
                  <a:srgbClr val="FF0000"/>
                </a:solidFill>
                <a:latin typeface="Calibri"/>
                <a:cs typeface="Calibri"/>
              </a:rPr>
              <a:t>formal logic</a:t>
            </a:r>
          </a:p>
        </p:txBody>
      </p:sp>
      <p:sp>
        <p:nvSpPr>
          <p:cNvPr id="18" name="Rectangle 17"/>
          <p:cNvSpPr/>
          <p:nvPr/>
        </p:nvSpPr>
        <p:spPr>
          <a:xfrm>
            <a:off x="2438400" y="6273800"/>
            <a:ext cx="7239000" cy="420564"/>
          </a:xfrm>
          <a:prstGeom prst="rect">
            <a:avLst/>
          </a:prstGeom>
          <a:noFill/>
        </p:spPr>
        <p:txBody>
          <a:bodyPr wrap="square">
            <a:spAutoFit/>
          </a:bodyPr>
          <a:lstStyle/>
          <a:p>
            <a:pPr algn="ctr"/>
            <a:r>
              <a:rPr lang="en-US" sz="2133" dirty="0">
                <a:latin typeface="Calibri"/>
                <a:cs typeface="Calibri"/>
              </a:rPr>
              <a:t>https://</a:t>
            </a:r>
            <a:r>
              <a:rPr lang="en-US" sz="2133" dirty="0" err="1">
                <a:latin typeface="Calibri"/>
                <a:cs typeface="Calibri"/>
              </a:rPr>
              <a:t>books.google.com</a:t>
            </a:r>
            <a:r>
              <a:rPr lang="en-US" sz="2133" dirty="0">
                <a:latin typeface="Calibri"/>
                <a:cs typeface="Calibri"/>
              </a:rPr>
              <a:t>/</a:t>
            </a:r>
            <a:r>
              <a:rPr lang="en-US" sz="2133" dirty="0" err="1">
                <a:latin typeface="Calibri"/>
                <a:cs typeface="Calibri"/>
              </a:rPr>
              <a:t>ngrams</a:t>
            </a:r>
            <a:endParaRPr lang="en-US" sz="2133" dirty="0">
              <a:latin typeface="Calibri"/>
              <a:cs typeface="Calibri"/>
            </a:endParaRPr>
          </a:p>
        </p:txBody>
      </p:sp>
      <p:sp>
        <p:nvSpPr>
          <p:cNvPr id="19" name="Left Brace 18"/>
          <p:cNvSpPr/>
          <p:nvPr/>
        </p:nvSpPr>
        <p:spPr>
          <a:xfrm rot="5400000">
            <a:off x="3923567" y="1709549"/>
            <a:ext cx="331523" cy="2091267"/>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0" name="Rectangle 19"/>
          <p:cNvSpPr/>
          <p:nvPr/>
        </p:nvSpPr>
        <p:spPr>
          <a:xfrm>
            <a:off x="3043696" y="1498600"/>
            <a:ext cx="2133600" cy="1077026"/>
          </a:xfrm>
          <a:prstGeom prst="rect">
            <a:avLst/>
          </a:prstGeom>
          <a:noFill/>
        </p:spPr>
        <p:txBody>
          <a:bodyPr wrap="square">
            <a:spAutoFit/>
          </a:bodyPr>
          <a:lstStyle/>
          <a:p>
            <a:pPr algn="ctr"/>
            <a:r>
              <a:rPr lang="en-US" sz="2133" dirty="0">
                <a:solidFill>
                  <a:srgbClr val="000000"/>
                </a:solidFill>
                <a:latin typeface="Calibri"/>
                <a:cs typeface="Calibri"/>
              </a:rPr>
              <a:t>AI</a:t>
            </a:r>
          </a:p>
          <a:p>
            <a:pPr algn="ctr"/>
            <a:r>
              <a:rPr lang="en-US" sz="2133" dirty="0">
                <a:solidFill>
                  <a:srgbClr val="000000"/>
                </a:solidFill>
                <a:latin typeface="Calibri"/>
                <a:cs typeface="Calibri"/>
              </a:rPr>
              <a:t>Excitement!</a:t>
            </a:r>
          </a:p>
          <a:p>
            <a:pPr algn="ctr"/>
            <a:r>
              <a:rPr lang="en-US" sz="2133" dirty="0">
                <a:solidFill>
                  <a:srgbClr val="000000"/>
                </a:solidFill>
                <a:latin typeface="Calibri"/>
                <a:cs typeface="Calibri"/>
              </a:rPr>
              <a:t>1950-1970</a:t>
            </a:r>
          </a:p>
        </p:txBody>
      </p:sp>
      <p:sp>
        <p:nvSpPr>
          <p:cNvPr id="21" name="Left Brace 20"/>
          <p:cNvSpPr/>
          <p:nvPr/>
        </p:nvSpPr>
        <p:spPr>
          <a:xfrm rot="5400000">
            <a:off x="6027533" y="1739183"/>
            <a:ext cx="331523" cy="20320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2" name="Rectangle 21"/>
          <p:cNvSpPr/>
          <p:nvPr/>
        </p:nvSpPr>
        <p:spPr>
          <a:xfrm>
            <a:off x="5172990" y="1179909"/>
            <a:ext cx="2036305" cy="1405256"/>
          </a:xfrm>
          <a:prstGeom prst="rect">
            <a:avLst/>
          </a:prstGeom>
          <a:noFill/>
        </p:spPr>
        <p:txBody>
          <a:bodyPr wrap="square">
            <a:spAutoFit/>
          </a:bodyPr>
          <a:lstStyle/>
          <a:p>
            <a:pPr algn="ctr"/>
            <a:r>
              <a:rPr lang="en-US" sz="2133" dirty="0">
                <a:solidFill>
                  <a:srgbClr val="000000"/>
                </a:solidFill>
                <a:latin typeface="Calibri"/>
                <a:cs typeface="Calibri"/>
              </a:rPr>
              <a:t>Knowledge Based</a:t>
            </a:r>
          </a:p>
          <a:p>
            <a:pPr algn="ctr"/>
            <a:r>
              <a:rPr lang="en-US" sz="2133" dirty="0">
                <a:solidFill>
                  <a:srgbClr val="000000"/>
                </a:solidFill>
                <a:latin typeface="Calibri"/>
                <a:cs typeface="Calibri"/>
              </a:rPr>
              <a:t>Systems</a:t>
            </a:r>
          </a:p>
          <a:p>
            <a:pPr algn="ctr"/>
            <a:r>
              <a:rPr lang="en-US" sz="2133" dirty="0">
                <a:solidFill>
                  <a:srgbClr val="000000"/>
                </a:solidFill>
                <a:latin typeface="Calibri"/>
                <a:cs typeface="Calibri"/>
              </a:rPr>
              <a:t>1970-1990</a:t>
            </a:r>
          </a:p>
        </p:txBody>
      </p:sp>
    </p:spTree>
    <p:extLst>
      <p:ext uri="{BB962C8B-B14F-4D97-AF65-F5344CB8AC3E}">
        <p14:creationId xmlns:p14="http://schemas.microsoft.com/office/powerpoint/2010/main" val="213117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a:solidFill>
                  <a:schemeClr val="tx1"/>
                </a:solidFill>
              </a:rPr>
              <a:t>What went wrong?</a:t>
            </a:r>
          </a:p>
        </p:txBody>
      </p:sp>
      <p:pic>
        <p:nvPicPr>
          <p:cNvPr id="2" name="Picture 1" descr="2236_1096997179213_2218_n.jp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4000"/>
                    </a14:imgEffect>
                  </a14:imgLayer>
                </a14:imgProps>
              </a:ext>
              <a:ext uri="{28A0092B-C50C-407E-A947-70E740481C1C}">
                <a14:useLocalDpi xmlns:a14="http://schemas.microsoft.com/office/drawing/2010/main" val="0"/>
              </a:ext>
            </a:extLst>
          </a:blip>
          <a:srcRect l="23123" t="10204" r="7647" b="-10204"/>
          <a:stretch/>
        </p:blipFill>
        <p:spPr>
          <a:xfrm>
            <a:off x="304800" y="1295400"/>
            <a:ext cx="5486400" cy="5943600"/>
          </a:xfrm>
          <a:prstGeom prst="rect">
            <a:avLst/>
          </a:prstGeom>
        </p:spPr>
      </p:pic>
      <p:sp>
        <p:nvSpPr>
          <p:cNvPr id="12" name="Content Placeholder 4">
            <a:extLst>
              <a:ext uri="{FF2B5EF4-FFF2-40B4-BE49-F238E27FC236}">
                <a16:creationId xmlns:a16="http://schemas.microsoft.com/office/drawing/2014/main" id="{32AC6787-64DA-4198-88A0-B4A3EAF488F5}"/>
              </a:ext>
            </a:extLst>
          </p:cNvPr>
          <p:cNvSpPr txBox="1">
            <a:spLocks/>
          </p:cNvSpPr>
          <p:nvPr/>
        </p:nvSpPr>
        <p:spPr>
          <a:xfrm>
            <a:off x="5994400" y="2819400"/>
            <a:ext cx="3759200" cy="2540000"/>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t>Dog</a:t>
            </a:r>
          </a:p>
          <a:p>
            <a:pPr marL="914365" lvl="1" indent="-457189"/>
            <a:r>
              <a:rPr lang="en-US" sz="3200"/>
              <a:t>Barks</a:t>
            </a:r>
          </a:p>
          <a:p>
            <a:pPr marL="914365" lvl="1" indent="-457189"/>
            <a:r>
              <a:rPr lang="en-US" sz="3200"/>
              <a:t>Has Fur</a:t>
            </a:r>
          </a:p>
          <a:p>
            <a:pPr marL="914365" lvl="1" indent="-457189"/>
            <a:r>
              <a:rPr lang="en-US" sz="3200"/>
              <a:t>Has four legs</a:t>
            </a:r>
            <a:endParaRPr lang="en-US" sz="3200" dirty="0"/>
          </a:p>
        </p:txBody>
      </p:sp>
      <p:sp>
        <p:nvSpPr>
          <p:cNvPr id="13" name="Content Placeholder 4">
            <a:extLst>
              <a:ext uri="{FF2B5EF4-FFF2-40B4-BE49-F238E27FC236}">
                <a16:creationId xmlns:a16="http://schemas.microsoft.com/office/drawing/2014/main" id="{32CEA27F-712A-4F03-87AA-EF226D451A9E}"/>
              </a:ext>
            </a:extLst>
          </p:cNvPr>
          <p:cNvSpPr txBox="1">
            <a:spLocks/>
          </p:cNvSpPr>
          <p:nvPr/>
        </p:nvSpPr>
        <p:spPr bwMode="auto">
          <a:xfrm>
            <a:off x="9347200" y="2781072"/>
            <a:ext cx="2540000" cy="25400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noAutofit/>
          </a:bodyPr>
          <a:lstStyle>
            <a:lvl1pPr marL="257168" indent="-257168" algn="l" rtl="0" eaLnBrk="0" fontAlgn="base" hangingPunct="0">
              <a:spcBef>
                <a:spcPct val="20000"/>
              </a:spcBef>
              <a:spcAft>
                <a:spcPct val="0"/>
              </a:spcAft>
              <a:buClr>
                <a:schemeClr val="accent2"/>
              </a:buClr>
              <a:buFont typeface="Wingdings" pitchFamily="2" charset="2"/>
              <a:buChar char="§"/>
              <a:defRPr sz="2400">
                <a:solidFill>
                  <a:schemeClr val="accent2"/>
                </a:solidFill>
                <a:latin typeface="Calibri" pitchFamily="34" charset="0"/>
                <a:ea typeface="+mn-ea"/>
                <a:cs typeface="+mn-cs"/>
              </a:defRPr>
            </a:lvl1pPr>
            <a:lvl2pPr marL="557199" indent="-214308" algn="l" rtl="0" eaLnBrk="0" fontAlgn="base" hangingPunct="0">
              <a:spcBef>
                <a:spcPct val="20000"/>
              </a:spcBef>
              <a:spcAft>
                <a:spcPct val="0"/>
              </a:spcAft>
              <a:buClr>
                <a:schemeClr val="tx1"/>
              </a:buClr>
              <a:buFont typeface="Wingdings" pitchFamily="2" charset="2"/>
              <a:buChar char="§"/>
              <a:defRPr sz="2100">
                <a:solidFill>
                  <a:schemeClr val="tx1"/>
                </a:solidFill>
                <a:latin typeface="Calibri" pitchFamily="34" charset="0"/>
              </a:defRPr>
            </a:lvl2pPr>
            <a:lvl3pPr marL="857228" indent="-171446" algn="l" rtl="0" eaLnBrk="0" fontAlgn="base" hangingPunct="0">
              <a:spcBef>
                <a:spcPct val="20000"/>
              </a:spcBef>
              <a:spcAft>
                <a:spcPct val="0"/>
              </a:spcAft>
              <a:buClr>
                <a:schemeClr val="accent2"/>
              </a:buClr>
              <a:buFont typeface="Wingdings" pitchFamily="2" charset="2"/>
              <a:buChar char="§"/>
              <a:defRPr sz="1800">
                <a:solidFill>
                  <a:schemeClr val="tx1"/>
                </a:solidFill>
                <a:latin typeface="Calibri" pitchFamily="34" charset="0"/>
              </a:defRPr>
            </a:lvl3pPr>
            <a:lvl4pPr marL="1200120" indent="-171446" algn="l" rtl="0" eaLnBrk="0" fontAlgn="base" hangingPunct="0">
              <a:spcBef>
                <a:spcPct val="20000"/>
              </a:spcBef>
              <a:spcAft>
                <a:spcPct val="0"/>
              </a:spcAft>
              <a:buClr>
                <a:schemeClr val="tx1"/>
              </a:buClr>
              <a:buFont typeface="Wingdings" pitchFamily="2" charset="2"/>
              <a:buChar char="§"/>
              <a:defRPr sz="1500">
                <a:solidFill>
                  <a:schemeClr val="tx1"/>
                </a:solidFill>
                <a:latin typeface="Calibri" pitchFamily="34" charset="0"/>
              </a:defRPr>
            </a:lvl4pPr>
            <a:lvl5pPr marL="1543012" indent="-171446" algn="l" rtl="0" eaLnBrk="0" fontAlgn="base" hangingPunct="0">
              <a:spcBef>
                <a:spcPct val="20000"/>
              </a:spcBef>
              <a:spcAft>
                <a:spcPct val="0"/>
              </a:spcAft>
              <a:buClr>
                <a:schemeClr val="accent2"/>
              </a:buClr>
              <a:buFont typeface="Wingdings" pitchFamily="2" charset="2"/>
              <a:buChar char="§"/>
              <a:defRPr sz="1500">
                <a:solidFill>
                  <a:schemeClr val="tx1"/>
                </a:solidFill>
                <a:latin typeface="Calibri" pitchFamily="34" charset="0"/>
              </a:defRPr>
            </a:lvl5pPr>
            <a:lvl6pPr marL="1885903"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6pPr>
            <a:lvl7pPr marL="2228795"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7pPr>
            <a:lvl8pPr marL="2571686"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8pPr>
            <a:lvl9pPr marL="2914577"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9pPr>
          </a:lstStyle>
          <a:p>
            <a:pPr marL="0" indent="0">
              <a:buNone/>
            </a:pPr>
            <a:r>
              <a:rPr lang="en-US" sz="3600" dirty="0"/>
              <a:t>Buster</a:t>
            </a:r>
          </a:p>
        </p:txBody>
      </p:sp>
      <p:sp>
        <p:nvSpPr>
          <p:cNvPr id="14" name="Freeform 13">
            <a:extLst>
              <a:ext uri="{FF2B5EF4-FFF2-40B4-BE49-F238E27FC236}">
                <a16:creationId xmlns:a16="http://schemas.microsoft.com/office/drawing/2014/main" id="{65A6AEEF-39EF-455F-9992-36F80C794DCA}"/>
              </a:ext>
            </a:extLst>
          </p:cNvPr>
          <p:cNvSpPr>
            <a:spLocks/>
          </p:cNvSpPr>
          <p:nvPr/>
        </p:nvSpPr>
        <p:spPr bwMode="auto">
          <a:xfrm>
            <a:off x="9753600" y="4502800"/>
            <a:ext cx="354141" cy="4064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91439" tIns="45719" rIns="91439" bIns="45719"/>
          <a:lstStyle/>
          <a:p>
            <a:endParaRPr lang="en-US" sz="2400"/>
          </a:p>
        </p:txBody>
      </p:sp>
      <p:sp>
        <p:nvSpPr>
          <p:cNvPr id="15" name="Freeform 4">
            <a:extLst>
              <a:ext uri="{FF2B5EF4-FFF2-40B4-BE49-F238E27FC236}">
                <a16:creationId xmlns:a16="http://schemas.microsoft.com/office/drawing/2014/main" id="{72CB047E-D955-4350-B03D-81005ADA461F}"/>
              </a:ext>
            </a:extLst>
          </p:cNvPr>
          <p:cNvSpPr>
            <a:spLocks/>
          </p:cNvSpPr>
          <p:nvPr/>
        </p:nvSpPr>
        <p:spPr bwMode="auto">
          <a:xfrm>
            <a:off x="9753601" y="3385200"/>
            <a:ext cx="495300" cy="4064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
        <p:nvSpPr>
          <p:cNvPr id="16" name="Freeform 8">
            <a:extLst>
              <a:ext uri="{FF2B5EF4-FFF2-40B4-BE49-F238E27FC236}">
                <a16:creationId xmlns:a16="http://schemas.microsoft.com/office/drawing/2014/main" id="{5C0C0F61-B6E0-44BD-87B7-90EE0C173092}"/>
              </a:ext>
            </a:extLst>
          </p:cNvPr>
          <p:cNvSpPr>
            <a:spLocks/>
          </p:cNvSpPr>
          <p:nvPr/>
        </p:nvSpPr>
        <p:spPr bwMode="auto">
          <a:xfrm>
            <a:off x="9753601" y="3893200"/>
            <a:ext cx="495300" cy="4064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Tree>
    <p:extLst>
      <p:ext uri="{BB962C8B-B14F-4D97-AF65-F5344CB8AC3E}">
        <p14:creationId xmlns:p14="http://schemas.microsoft.com/office/powerpoint/2010/main" val="95475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5-03-04 at 3.57.07 AM.png"/>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88043"/>
            <a:ext cx="9652000" cy="3384157"/>
          </a:xfrm>
          <a:prstGeom prst="rect">
            <a:avLst/>
          </a:prstGeom>
        </p:spPr>
      </p:pic>
      <p:pic>
        <p:nvPicPr>
          <p:cNvPr id="28" name="Picture 27" descr="Screen Shot 2015-03-04 at 3.57.37 AM.p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91969"/>
            <a:ext cx="9656064" cy="3464449"/>
          </a:xfrm>
          <a:prstGeom prst="rect">
            <a:avLst/>
          </a:prstGeom>
        </p:spPr>
      </p:pic>
      <p:sp>
        <p:nvSpPr>
          <p:cNvPr id="1027" name="Rectangle 2"/>
          <p:cNvSpPr>
            <a:spLocks noGrp="1" noChangeArrowheads="1"/>
          </p:cNvSpPr>
          <p:nvPr>
            <p:ph type="title"/>
          </p:nvPr>
        </p:nvSpPr>
        <p:spPr/>
        <p:txBody>
          <a:bodyPr/>
          <a:lstStyle/>
          <a:p>
            <a:pPr eaLnBrk="1" hangingPunct="1"/>
            <a:r>
              <a:rPr lang="en-US" dirty="0">
                <a:solidFill>
                  <a:schemeClr val="tx1"/>
                </a:solidFill>
                <a:latin typeface="Calibri"/>
                <a:cs typeface="Calibri"/>
              </a:rPr>
              <a:t>A Brief History of AI</a:t>
            </a:r>
          </a:p>
        </p:txBody>
      </p:sp>
      <p:sp>
        <p:nvSpPr>
          <p:cNvPr id="15" name="Rectangle 14"/>
          <p:cNvSpPr/>
          <p:nvPr/>
        </p:nvSpPr>
        <p:spPr>
          <a:xfrm>
            <a:off x="9038095" y="3617336"/>
            <a:ext cx="1689100" cy="24532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p:cNvSpPr/>
          <p:nvPr/>
        </p:nvSpPr>
        <p:spPr>
          <a:xfrm>
            <a:off x="8733296" y="4248121"/>
            <a:ext cx="2137905" cy="748795"/>
          </a:xfrm>
          <a:prstGeom prst="rect">
            <a:avLst/>
          </a:prstGeom>
          <a:noFill/>
        </p:spPr>
        <p:txBody>
          <a:bodyPr wrap="square">
            <a:spAutoFit/>
          </a:bodyPr>
          <a:lstStyle/>
          <a:p>
            <a:pPr algn="ctr"/>
            <a:r>
              <a:rPr lang="en-US" sz="2133" dirty="0">
                <a:solidFill>
                  <a:srgbClr val="0000FF"/>
                </a:solidFill>
                <a:latin typeface="Calibri"/>
                <a:cs typeface="Calibri"/>
              </a:rPr>
              <a:t>artificial intelligence</a:t>
            </a:r>
          </a:p>
        </p:txBody>
      </p:sp>
      <p:sp>
        <p:nvSpPr>
          <p:cNvPr id="17" name="Rectangle 16"/>
          <p:cNvSpPr/>
          <p:nvPr/>
        </p:nvSpPr>
        <p:spPr>
          <a:xfrm>
            <a:off x="8733296" y="5461000"/>
            <a:ext cx="2137905" cy="420564"/>
          </a:xfrm>
          <a:prstGeom prst="rect">
            <a:avLst/>
          </a:prstGeom>
          <a:noFill/>
        </p:spPr>
        <p:txBody>
          <a:bodyPr wrap="square">
            <a:spAutoFit/>
          </a:bodyPr>
          <a:lstStyle/>
          <a:p>
            <a:pPr algn="ctr"/>
            <a:r>
              <a:rPr lang="en-US" sz="2133" dirty="0">
                <a:solidFill>
                  <a:srgbClr val="FF0000"/>
                </a:solidFill>
                <a:latin typeface="Calibri"/>
                <a:cs typeface="Calibri"/>
              </a:rPr>
              <a:t>formal logic</a:t>
            </a:r>
          </a:p>
        </p:txBody>
      </p:sp>
      <p:sp>
        <p:nvSpPr>
          <p:cNvPr id="18" name="Rectangle 17"/>
          <p:cNvSpPr/>
          <p:nvPr/>
        </p:nvSpPr>
        <p:spPr>
          <a:xfrm>
            <a:off x="2438400" y="6273800"/>
            <a:ext cx="7239000" cy="420564"/>
          </a:xfrm>
          <a:prstGeom prst="rect">
            <a:avLst/>
          </a:prstGeom>
          <a:noFill/>
        </p:spPr>
        <p:txBody>
          <a:bodyPr wrap="square">
            <a:spAutoFit/>
          </a:bodyPr>
          <a:lstStyle/>
          <a:p>
            <a:pPr algn="ctr"/>
            <a:r>
              <a:rPr lang="en-US" sz="2133" dirty="0">
                <a:latin typeface="Calibri"/>
                <a:cs typeface="Calibri"/>
              </a:rPr>
              <a:t>https://</a:t>
            </a:r>
            <a:r>
              <a:rPr lang="en-US" sz="2133" dirty="0" err="1">
                <a:latin typeface="Calibri"/>
                <a:cs typeface="Calibri"/>
              </a:rPr>
              <a:t>books.google.com</a:t>
            </a:r>
            <a:r>
              <a:rPr lang="en-US" sz="2133" dirty="0">
                <a:latin typeface="Calibri"/>
                <a:cs typeface="Calibri"/>
              </a:rPr>
              <a:t>/</a:t>
            </a:r>
            <a:r>
              <a:rPr lang="en-US" sz="2133" dirty="0" err="1">
                <a:latin typeface="Calibri"/>
                <a:cs typeface="Calibri"/>
              </a:rPr>
              <a:t>ngrams</a:t>
            </a:r>
            <a:endParaRPr lang="en-US" sz="2133" dirty="0">
              <a:latin typeface="Calibri"/>
              <a:cs typeface="Calibri"/>
            </a:endParaRPr>
          </a:p>
        </p:txBody>
      </p:sp>
      <p:sp>
        <p:nvSpPr>
          <p:cNvPr id="19" name="Left Brace 18"/>
          <p:cNvSpPr/>
          <p:nvPr/>
        </p:nvSpPr>
        <p:spPr>
          <a:xfrm rot="5400000">
            <a:off x="3923567" y="1709549"/>
            <a:ext cx="331523" cy="2091267"/>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0" name="Rectangle 19"/>
          <p:cNvSpPr/>
          <p:nvPr/>
        </p:nvSpPr>
        <p:spPr>
          <a:xfrm>
            <a:off x="3043696" y="1498600"/>
            <a:ext cx="2133600" cy="1077026"/>
          </a:xfrm>
          <a:prstGeom prst="rect">
            <a:avLst/>
          </a:prstGeom>
          <a:noFill/>
        </p:spPr>
        <p:txBody>
          <a:bodyPr wrap="square">
            <a:spAutoFit/>
          </a:bodyPr>
          <a:lstStyle/>
          <a:p>
            <a:pPr algn="ctr"/>
            <a:r>
              <a:rPr lang="en-US" sz="2133" dirty="0">
                <a:solidFill>
                  <a:srgbClr val="000000"/>
                </a:solidFill>
                <a:latin typeface="Calibri"/>
                <a:cs typeface="Calibri"/>
              </a:rPr>
              <a:t>AI</a:t>
            </a:r>
          </a:p>
          <a:p>
            <a:pPr algn="ctr"/>
            <a:r>
              <a:rPr lang="en-US" sz="2133" dirty="0">
                <a:solidFill>
                  <a:srgbClr val="000000"/>
                </a:solidFill>
                <a:latin typeface="Calibri"/>
                <a:cs typeface="Calibri"/>
              </a:rPr>
              <a:t>Excitement!</a:t>
            </a:r>
          </a:p>
          <a:p>
            <a:pPr algn="ctr"/>
            <a:r>
              <a:rPr lang="en-US" sz="2133" dirty="0">
                <a:solidFill>
                  <a:srgbClr val="000000"/>
                </a:solidFill>
                <a:latin typeface="Calibri"/>
                <a:cs typeface="Calibri"/>
              </a:rPr>
              <a:t>1950-1970</a:t>
            </a:r>
          </a:p>
        </p:txBody>
      </p:sp>
      <p:sp>
        <p:nvSpPr>
          <p:cNvPr id="21" name="Left Brace 20"/>
          <p:cNvSpPr/>
          <p:nvPr/>
        </p:nvSpPr>
        <p:spPr>
          <a:xfrm rot="5400000">
            <a:off x="6027533" y="1739183"/>
            <a:ext cx="331523" cy="20320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2" name="Rectangle 21"/>
          <p:cNvSpPr/>
          <p:nvPr/>
        </p:nvSpPr>
        <p:spPr>
          <a:xfrm>
            <a:off x="5172990" y="1179909"/>
            <a:ext cx="2036305" cy="1405256"/>
          </a:xfrm>
          <a:prstGeom prst="rect">
            <a:avLst/>
          </a:prstGeom>
          <a:noFill/>
        </p:spPr>
        <p:txBody>
          <a:bodyPr wrap="square">
            <a:spAutoFit/>
          </a:bodyPr>
          <a:lstStyle/>
          <a:p>
            <a:pPr algn="ctr"/>
            <a:r>
              <a:rPr lang="en-US" sz="2133" dirty="0">
                <a:solidFill>
                  <a:srgbClr val="000000"/>
                </a:solidFill>
                <a:latin typeface="Calibri"/>
                <a:cs typeface="Calibri"/>
              </a:rPr>
              <a:t>Knowledge Based</a:t>
            </a:r>
          </a:p>
          <a:p>
            <a:pPr algn="ctr"/>
            <a:r>
              <a:rPr lang="en-US" sz="2133" dirty="0">
                <a:solidFill>
                  <a:srgbClr val="000000"/>
                </a:solidFill>
                <a:latin typeface="Calibri"/>
                <a:cs typeface="Calibri"/>
              </a:rPr>
              <a:t>Systems</a:t>
            </a:r>
          </a:p>
          <a:p>
            <a:pPr algn="ctr"/>
            <a:r>
              <a:rPr lang="en-US" sz="2133" dirty="0">
                <a:solidFill>
                  <a:srgbClr val="000000"/>
                </a:solidFill>
                <a:latin typeface="Calibri"/>
                <a:cs typeface="Calibri"/>
              </a:rPr>
              <a:t>1970-1990</a:t>
            </a:r>
          </a:p>
        </p:txBody>
      </p:sp>
      <p:sp>
        <p:nvSpPr>
          <p:cNvPr id="23" name="Rectangle 22"/>
          <p:cNvSpPr/>
          <p:nvPr/>
        </p:nvSpPr>
        <p:spPr>
          <a:xfrm>
            <a:off x="8839200" y="4851401"/>
            <a:ext cx="1930400" cy="748795"/>
          </a:xfrm>
          <a:prstGeom prst="rect">
            <a:avLst/>
          </a:prstGeom>
          <a:noFill/>
        </p:spPr>
        <p:txBody>
          <a:bodyPr wrap="square">
            <a:spAutoFit/>
          </a:bodyPr>
          <a:lstStyle/>
          <a:p>
            <a:pPr algn="ctr"/>
            <a:r>
              <a:rPr lang="en-US" sz="2133" dirty="0">
                <a:solidFill>
                  <a:srgbClr val="008000"/>
                </a:solidFill>
                <a:latin typeface="Calibri"/>
                <a:cs typeface="Calibri"/>
              </a:rPr>
              <a:t>machine learning</a:t>
            </a:r>
          </a:p>
        </p:txBody>
      </p:sp>
      <p:sp>
        <p:nvSpPr>
          <p:cNvPr id="25" name="Rectangle 24"/>
          <p:cNvSpPr/>
          <p:nvPr/>
        </p:nvSpPr>
        <p:spPr>
          <a:xfrm>
            <a:off x="7209295" y="1508204"/>
            <a:ext cx="1930400" cy="1077026"/>
          </a:xfrm>
          <a:prstGeom prst="rect">
            <a:avLst/>
          </a:prstGeom>
          <a:noFill/>
        </p:spPr>
        <p:txBody>
          <a:bodyPr wrap="square">
            <a:spAutoFit/>
          </a:bodyPr>
          <a:lstStyle/>
          <a:p>
            <a:pPr algn="ctr"/>
            <a:r>
              <a:rPr lang="en-US" sz="2133" dirty="0">
                <a:solidFill>
                  <a:srgbClr val="000000"/>
                </a:solidFill>
                <a:latin typeface="Calibri"/>
                <a:cs typeface="Calibri"/>
              </a:rPr>
              <a:t>Statistical Approaches</a:t>
            </a:r>
          </a:p>
          <a:p>
            <a:pPr algn="ctr"/>
            <a:r>
              <a:rPr lang="en-US" sz="2133" dirty="0">
                <a:solidFill>
                  <a:srgbClr val="000000"/>
                </a:solidFill>
                <a:latin typeface="Calibri"/>
                <a:cs typeface="Calibri"/>
              </a:rPr>
              <a:t>1990--</a:t>
            </a:r>
          </a:p>
        </p:txBody>
      </p:sp>
      <p:sp>
        <p:nvSpPr>
          <p:cNvPr id="26" name="Rectangle 25"/>
          <p:cNvSpPr/>
          <p:nvPr/>
        </p:nvSpPr>
        <p:spPr>
          <a:xfrm>
            <a:off x="8834895" y="5765800"/>
            <a:ext cx="1930400" cy="420564"/>
          </a:xfrm>
          <a:prstGeom prst="rect">
            <a:avLst/>
          </a:prstGeom>
          <a:noFill/>
        </p:spPr>
        <p:txBody>
          <a:bodyPr wrap="square">
            <a:spAutoFit/>
          </a:bodyPr>
          <a:lstStyle/>
          <a:p>
            <a:pPr algn="ctr"/>
            <a:r>
              <a:rPr lang="en-US" sz="2133" b="1" dirty="0">
                <a:solidFill>
                  <a:srgbClr val="FF8000"/>
                </a:solidFill>
                <a:latin typeface="Calibri"/>
                <a:cs typeface="Calibri"/>
              </a:rPr>
              <a:t>big data</a:t>
            </a:r>
          </a:p>
        </p:txBody>
      </p:sp>
      <p:sp>
        <p:nvSpPr>
          <p:cNvPr id="27" name="Left Brace 26"/>
          <p:cNvSpPr/>
          <p:nvPr/>
        </p:nvSpPr>
        <p:spPr>
          <a:xfrm rot="5400000">
            <a:off x="7957933" y="1867561"/>
            <a:ext cx="331523" cy="18288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0" name="Rectangle 29"/>
          <p:cNvSpPr/>
          <p:nvPr/>
        </p:nvSpPr>
        <p:spPr>
          <a:xfrm>
            <a:off x="8123695" y="6070600"/>
            <a:ext cx="1930400" cy="420564"/>
          </a:xfrm>
          <a:prstGeom prst="rect">
            <a:avLst/>
          </a:prstGeom>
          <a:noFill/>
        </p:spPr>
        <p:txBody>
          <a:bodyPr wrap="square">
            <a:spAutoFit/>
          </a:bodyPr>
          <a:lstStyle/>
          <a:p>
            <a:pPr algn="ctr"/>
            <a:r>
              <a:rPr lang="en-US" sz="2133" dirty="0">
                <a:solidFill>
                  <a:srgbClr val="000000"/>
                </a:solidFill>
                <a:latin typeface="Calibri"/>
                <a:cs typeface="Calibri"/>
              </a:rPr>
              <a:t>2008</a:t>
            </a:r>
          </a:p>
        </p:txBody>
      </p:sp>
      <p:cxnSp>
        <p:nvCxnSpPr>
          <p:cNvPr id="34" name="Straight Connector 33"/>
          <p:cNvCxnSpPr/>
          <p:nvPr/>
        </p:nvCxnSpPr>
        <p:spPr>
          <a:xfrm>
            <a:off x="9038095" y="5969000"/>
            <a:ext cx="0" cy="203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36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animBg="1"/>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a:solidFill>
                  <a:schemeClr val="tx1"/>
                </a:solidFill>
              </a:rPr>
              <a:t>A Brief History of AI</a:t>
            </a:r>
          </a:p>
        </p:txBody>
      </p:sp>
      <p:sp>
        <p:nvSpPr>
          <p:cNvPr id="569347" name="Rectangle 3"/>
          <p:cNvSpPr>
            <a:spLocks noGrp="1" noChangeArrowheads="1"/>
          </p:cNvSpPr>
          <p:nvPr>
            <p:ph type="body" idx="1"/>
          </p:nvPr>
        </p:nvSpPr>
        <p:spPr>
          <a:xfrm>
            <a:off x="552099" y="994943"/>
            <a:ext cx="6502400" cy="5029200"/>
          </a:xfrm>
        </p:spPr>
        <p:txBody>
          <a:bodyPr/>
          <a:lstStyle/>
          <a:p>
            <a:pPr eaLnBrk="1" hangingPunct="1">
              <a:lnSpc>
                <a:spcPct val="80000"/>
              </a:lnSpc>
            </a:pPr>
            <a:r>
              <a:rPr lang="en-US" sz="1867" dirty="0"/>
              <a:t>1940-1950: Early days</a:t>
            </a:r>
          </a:p>
          <a:p>
            <a:pPr lvl="1" eaLnBrk="1" hangingPunct="1">
              <a:lnSpc>
                <a:spcPct val="80000"/>
              </a:lnSpc>
            </a:pPr>
            <a:r>
              <a:rPr lang="en-US" sz="1600" dirty="0"/>
              <a:t>1943: McCulloch &amp; Pitts: Boolean circuit model of brain</a:t>
            </a:r>
          </a:p>
          <a:p>
            <a:pPr lvl="1" eaLnBrk="1" hangingPunct="1">
              <a:lnSpc>
                <a:spcPct val="80000"/>
              </a:lnSpc>
            </a:pPr>
            <a:r>
              <a:rPr lang="en-US" sz="1600" dirty="0"/>
              <a:t>1950: Turing's “Computing Machinery and Intelligence”</a:t>
            </a:r>
          </a:p>
          <a:p>
            <a:pPr lvl="1" eaLnBrk="1" hangingPunct="1">
              <a:lnSpc>
                <a:spcPct val="80000"/>
              </a:lnSpc>
            </a:pPr>
            <a:endParaRPr lang="en-US" sz="800" dirty="0"/>
          </a:p>
          <a:p>
            <a:pPr eaLnBrk="1" hangingPunct="1">
              <a:lnSpc>
                <a:spcPct val="80000"/>
              </a:lnSpc>
            </a:pPr>
            <a:r>
              <a:rPr lang="en-US" sz="1867" dirty="0"/>
              <a:t>1950—70: Excitement: Look, Ma, no hands!</a:t>
            </a:r>
          </a:p>
          <a:p>
            <a:pPr lvl="1" eaLnBrk="1" hangingPunct="1">
              <a:lnSpc>
                <a:spcPct val="80000"/>
              </a:lnSpc>
            </a:pPr>
            <a:r>
              <a:rPr lang="en-US" sz="1600" dirty="0"/>
              <a:t>1950s: Early AI programs, including Samuel's checkers program, Newell &amp; Simon's Logic Theorist, Gelernter's Geometry Engine</a:t>
            </a:r>
          </a:p>
          <a:p>
            <a:pPr lvl="1" eaLnBrk="1" hangingPunct="1">
              <a:lnSpc>
                <a:spcPct val="80000"/>
              </a:lnSpc>
            </a:pPr>
            <a:r>
              <a:rPr lang="en-US" sz="1600" dirty="0"/>
              <a:t>1956: Dartmouth meeting: “Artificial Intelligence” adopted</a:t>
            </a:r>
          </a:p>
          <a:p>
            <a:pPr lvl="1" eaLnBrk="1" hangingPunct="1">
              <a:lnSpc>
                <a:spcPct val="80000"/>
              </a:lnSpc>
            </a:pPr>
            <a:r>
              <a:rPr lang="en-US" sz="1600" dirty="0"/>
              <a:t>1965: Robinson's complete algorithm for logical reasoning</a:t>
            </a:r>
          </a:p>
          <a:p>
            <a:pPr lvl="1" eaLnBrk="1" hangingPunct="1">
              <a:lnSpc>
                <a:spcPct val="80000"/>
              </a:lnSpc>
            </a:pPr>
            <a:endParaRPr lang="en-US" sz="800" dirty="0"/>
          </a:p>
          <a:p>
            <a:pPr eaLnBrk="1" hangingPunct="1">
              <a:lnSpc>
                <a:spcPct val="80000"/>
              </a:lnSpc>
            </a:pPr>
            <a:r>
              <a:rPr lang="en-US" sz="1867" dirty="0"/>
              <a:t>1970—90: Knowledge-based approaches</a:t>
            </a:r>
          </a:p>
          <a:p>
            <a:pPr lvl="1" eaLnBrk="1" hangingPunct="1">
              <a:lnSpc>
                <a:spcPct val="80000"/>
              </a:lnSpc>
            </a:pPr>
            <a:r>
              <a:rPr lang="en-US" sz="1600" dirty="0"/>
              <a:t>1969—79: Early development of knowledge-based systems</a:t>
            </a:r>
          </a:p>
          <a:p>
            <a:pPr lvl="1" eaLnBrk="1" hangingPunct="1">
              <a:lnSpc>
                <a:spcPct val="80000"/>
              </a:lnSpc>
            </a:pPr>
            <a:r>
              <a:rPr lang="en-US" sz="1600" dirty="0"/>
              <a:t>1980—88: Expert systems industry booms</a:t>
            </a:r>
          </a:p>
          <a:p>
            <a:pPr lvl="1" eaLnBrk="1" hangingPunct="1">
              <a:lnSpc>
                <a:spcPct val="80000"/>
              </a:lnSpc>
            </a:pPr>
            <a:r>
              <a:rPr lang="en-US" sz="1600" dirty="0"/>
              <a:t>1988—93: Expert systems industry busts: “AI Winter”</a:t>
            </a:r>
          </a:p>
          <a:p>
            <a:pPr lvl="1" eaLnBrk="1" hangingPunct="1">
              <a:lnSpc>
                <a:spcPct val="80000"/>
              </a:lnSpc>
            </a:pPr>
            <a:endParaRPr lang="en-US" sz="800" dirty="0"/>
          </a:p>
          <a:p>
            <a:pPr eaLnBrk="1" hangingPunct="1">
              <a:lnSpc>
                <a:spcPct val="80000"/>
              </a:lnSpc>
            </a:pPr>
            <a:r>
              <a:rPr lang="en-US" sz="1867" dirty="0"/>
              <a:t>1990—: Statistical approaches</a:t>
            </a:r>
          </a:p>
          <a:p>
            <a:pPr lvl="1" eaLnBrk="1" hangingPunct="1">
              <a:lnSpc>
                <a:spcPct val="80000"/>
              </a:lnSpc>
            </a:pPr>
            <a:r>
              <a:rPr lang="en-US" sz="1600" dirty="0"/>
              <a:t>Resurgence of probability, focus on uncertainty</a:t>
            </a:r>
          </a:p>
          <a:p>
            <a:pPr lvl="1" eaLnBrk="1" hangingPunct="1">
              <a:lnSpc>
                <a:spcPct val="80000"/>
              </a:lnSpc>
            </a:pPr>
            <a:r>
              <a:rPr lang="en-US" sz="1600" dirty="0"/>
              <a:t>General increase in technical depth</a:t>
            </a:r>
          </a:p>
          <a:p>
            <a:pPr lvl="1" eaLnBrk="1" hangingPunct="1">
              <a:lnSpc>
                <a:spcPct val="80000"/>
              </a:lnSpc>
            </a:pPr>
            <a:r>
              <a:rPr lang="en-US" sz="1600" dirty="0"/>
              <a:t>Agents and learning systems… “AI Spring”?</a:t>
            </a:r>
          </a:p>
          <a:p>
            <a:pPr eaLnBrk="1" hangingPunct="1">
              <a:lnSpc>
                <a:spcPct val="80000"/>
              </a:lnSpc>
            </a:pPr>
            <a:endParaRPr lang="en-US" sz="1333" dirty="0"/>
          </a:p>
          <a:p>
            <a:pPr eaLnBrk="1" hangingPunct="1">
              <a:lnSpc>
                <a:spcPct val="80000"/>
              </a:lnSpc>
            </a:pPr>
            <a:r>
              <a:rPr lang="en-US" sz="1867" dirty="0"/>
              <a:t>2012—: Where are we now?     </a:t>
            </a:r>
          </a:p>
        </p:txBody>
      </p:sp>
      <p:pic>
        <p:nvPicPr>
          <p:cNvPr id="4" name="Picture 1" descr="C:\Temp\ketrina\HistoryOfAI.png"/>
          <p:cNvPicPr>
            <a:picLocks noChangeAspect="1" noChangeArrowheads="1"/>
          </p:cNvPicPr>
          <p:nvPr/>
        </p:nvPicPr>
        <p:blipFill>
          <a:blip r:embed="rId3" cstate="print"/>
          <a:srcRect/>
          <a:stretch>
            <a:fillRect/>
          </a:stretch>
        </p:blipFill>
        <p:spPr bwMode="auto">
          <a:xfrm>
            <a:off x="7465056" y="1397000"/>
            <a:ext cx="3507744" cy="487680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solidFill>
                  <a:schemeClr val="tx1"/>
                </a:solidFill>
              </a:rPr>
              <a:t>What Can AI Do?</a:t>
            </a:r>
          </a:p>
        </p:txBody>
      </p:sp>
      <p:pic>
        <p:nvPicPr>
          <p:cNvPr id="23" name="Picture 1"/>
          <p:cNvPicPr>
            <a:picLocks noChangeAspect="1" noChangeArrowheads="1"/>
          </p:cNvPicPr>
          <p:nvPr/>
        </p:nvPicPr>
        <p:blipFill>
          <a:blip r:embed="rId3" cstate="print"/>
          <a:srcRect l="50625" t="52500" r="2500" b="2500"/>
          <a:stretch>
            <a:fillRect/>
          </a:stretch>
        </p:blipFill>
        <p:spPr bwMode="auto">
          <a:xfrm>
            <a:off x="7591778" y="2311400"/>
            <a:ext cx="4092223" cy="2946400"/>
          </a:xfrm>
          <a:prstGeom prst="rect">
            <a:avLst/>
          </a:prstGeom>
          <a:noFill/>
          <a:ln w="9525">
            <a:noFill/>
            <a:miter lim="800000"/>
            <a:headEnd/>
            <a:tailEnd/>
          </a:ln>
          <a:effectLst/>
        </p:spPr>
      </p:pic>
      <p:sp>
        <p:nvSpPr>
          <p:cNvPr id="28" name="Rectangle 3">
            <a:extLst>
              <a:ext uri="{FF2B5EF4-FFF2-40B4-BE49-F238E27FC236}">
                <a16:creationId xmlns:a16="http://schemas.microsoft.com/office/drawing/2014/main" id="{543E3E79-EBA8-4E56-98F9-570A809A21A6}"/>
              </a:ext>
            </a:extLst>
          </p:cNvPr>
          <p:cNvSpPr txBox="1">
            <a:spLocks noChangeArrowheads="1"/>
          </p:cNvSpPr>
          <p:nvPr/>
        </p:nvSpPr>
        <p:spPr bwMode="auto">
          <a:xfrm>
            <a:off x="879665" y="950929"/>
            <a:ext cx="11784426" cy="5122947"/>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lvl1pPr marL="257168" indent="-257168" algn="l" rtl="0" eaLnBrk="0" fontAlgn="base" hangingPunct="0">
              <a:spcBef>
                <a:spcPct val="20000"/>
              </a:spcBef>
              <a:spcAft>
                <a:spcPct val="0"/>
              </a:spcAft>
              <a:buClr>
                <a:schemeClr val="accent2"/>
              </a:buClr>
              <a:buFont typeface="Wingdings" pitchFamily="2" charset="2"/>
              <a:buChar char="§"/>
              <a:defRPr sz="2400">
                <a:solidFill>
                  <a:schemeClr val="accent2"/>
                </a:solidFill>
                <a:latin typeface="Calibri" pitchFamily="34" charset="0"/>
                <a:ea typeface="+mn-ea"/>
                <a:cs typeface="+mn-cs"/>
              </a:defRPr>
            </a:lvl1pPr>
            <a:lvl2pPr marL="557199" indent="-214308" algn="l" rtl="0" eaLnBrk="0" fontAlgn="base" hangingPunct="0">
              <a:spcBef>
                <a:spcPct val="20000"/>
              </a:spcBef>
              <a:spcAft>
                <a:spcPct val="0"/>
              </a:spcAft>
              <a:buClr>
                <a:schemeClr val="tx1"/>
              </a:buClr>
              <a:buFont typeface="Wingdings" pitchFamily="2" charset="2"/>
              <a:buChar char="§"/>
              <a:defRPr sz="2100">
                <a:solidFill>
                  <a:schemeClr val="tx1"/>
                </a:solidFill>
                <a:latin typeface="Calibri" pitchFamily="34" charset="0"/>
              </a:defRPr>
            </a:lvl2pPr>
            <a:lvl3pPr marL="857228" indent="-171446" algn="l" rtl="0" eaLnBrk="0" fontAlgn="base" hangingPunct="0">
              <a:spcBef>
                <a:spcPct val="20000"/>
              </a:spcBef>
              <a:spcAft>
                <a:spcPct val="0"/>
              </a:spcAft>
              <a:buClr>
                <a:schemeClr val="accent2"/>
              </a:buClr>
              <a:buFont typeface="Wingdings" pitchFamily="2" charset="2"/>
              <a:buChar char="§"/>
              <a:defRPr sz="1800">
                <a:solidFill>
                  <a:schemeClr val="tx1"/>
                </a:solidFill>
                <a:latin typeface="Calibri" pitchFamily="34" charset="0"/>
              </a:defRPr>
            </a:lvl3pPr>
            <a:lvl4pPr marL="1200120" indent="-171446" algn="l" rtl="0" eaLnBrk="0" fontAlgn="base" hangingPunct="0">
              <a:spcBef>
                <a:spcPct val="20000"/>
              </a:spcBef>
              <a:spcAft>
                <a:spcPct val="0"/>
              </a:spcAft>
              <a:buClr>
                <a:schemeClr val="tx1"/>
              </a:buClr>
              <a:buFont typeface="Wingdings" pitchFamily="2" charset="2"/>
              <a:buChar char="§"/>
              <a:defRPr sz="1500">
                <a:solidFill>
                  <a:schemeClr val="tx1"/>
                </a:solidFill>
                <a:latin typeface="Calibri" pitchFamily="34" charset="0"/>
              </a:defRPr>
            </a:lvl4pPr>
            <a:lvl5pPr marL="1543012" indent="-171446" algn="l" rtl="0" eaLnBrk="0" fontAlgn="base" hangingPunct="0">
              <a:spcBef>
                <a:spcPct val="20000"/>
              </a:spcBef>
              <a:spcAft>
                <a:spcPct val="0"/>
              </a:spcAft>
              <a:buClr>
                <a:schemeClr val="accent2"/>
              </a:buClr>
              <a:buFont typeface="Wingdings" pitchFamily="2" charset="2"/>
              <a:buChar char="§"/>
              <a:defRPr sz="1500">
                <a:solidFill>
                  <a:schemeClr val="tx1"/>
                </a:solidFill>
                <a:latin typeface="Calibri" pitchFamily="34" charset="0"/>
              </a:defRPr>
            </a:lvl5pPr>
            <a:lvl6pPr marL="1885903"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6pPr>
            <a:lvl7pPr marL="2228795"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7pPr>
            <a:lvl8pPr marL="2571686"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8pPr>
            <a:lvl9pPr marL="2914577"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9pPr>
          </a:lstStyle>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None/>
              <a:tabLst/>
              <a:defRPr/>
            </a:pPr>
            <a:r>
              <a:rPr kumimoji="0" lang="en-US" b="0" i="0" u="none" strike="noStrike" kern="0" cap="none" spc="0" normalizeH="0" baseline="0" noProof="0" dirty="0">
                <a:ln>
                  <a:noFill/>
                </a:ln>
                <a:solidFill>
                  <a:srgbClr val="000000"/>
                </a:solidFill>
                <a:effectLst/>
                <a:uLnTx/>
                <a:uFillTx/>
                <a:latin typeface="Calibri" pitchFamily="34" charset="0"/>
                <a:ea typeface="+mn-ea"/>
                <a:cs typeface="+mn-cs"/>
              </a:rPr>
              <a:t>Quiz: Which of the following can be done at present?</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endParaRPr kumimoji="0" lang="en-US" b="0" i="0" u="none" strike="noStrike" kern="0" cap="none" spc="0" normalizeH="0" baseline="0" noProof="0" dirty="0">
              <a:ln>
                <a:noFill/>
              </a:ln>
              <a:solidFill>
                <a:srgbClr val="000000"/>
              </a:solidFill>
              <a:effectLst/>
              <a:uLnTx/>
              <a:uFillTx/>
              <a:latin typeface="Calibri" pitchFamily="34" charset="0"/>
              <a:ea typeface="+mn-ea"/>
              <a:cs typeface="+mn-cs"/>
            </a:endParaRP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Play a decent game of table tennis?</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Play a decent game of Jeopardy?</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Drive safely along a curving mountain road?</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Drive safely across Pittsburgh?</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Buy a week's worth of groceries on the web?</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Buy a week's worth of groceries at Giant Eagle?</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Discover and prove a new mathematical theorem?</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Converse successfully with another person for an hour?</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Perform a surgical operation?</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Put away the dishes and fold the laundry?</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Translate spoken Chinese into spoken English in real time?</a:t>
            </a:r>
          </a:p>
          <a:p>
            <a:pPr marL="257168" marR="0" lvl="0" indent="-257168" algn="l" defTabSz="914400" rtl="0" eaLnBrk="1" fontAlgn="base" latinLnBrk="0" hangingPunct="1">
              <a:lnSpc>
                <a:spcPct val="80000"/>
              </a:lnSpc>
              <a:spcBef>
                <a:spcPct val="20000"/>
              </a:spcBef>
              <a:spcAft>
                <a:spcPct val="0"/>
              </a:spcAft>
              <a:buClr>
                <a:srgbClr val="333399"/>
              </a:buClr>
              <a:buSzTx/>
              <a:buFont typeface="Wingdings" pitchFamily="2" charset="2"/>
              <a:buChar char="§"/>
              <a:tabLst/>
              <a:defRPr/>
            </a:pPr>
            <a:r>
              <a:rPr kumimoji="0" lang="en-US" b="0" i="0" u="none" strike="noStrike" kern="0" cap="none" spc="0" normalizeH="0" baseline="0" noProof="0" dirty="0">
                <a:ln>
                  <a:noFill/>
                </a:ln>
                <a:solidFill>
                  <a:srgbClr val="333399"/>
                </a:solidFill>
                <a:effectLst/>
                <a:uLnTx/>
                <a:uFillTx/>
                <a:latin typeface="Calibri" pitchFamily="34" charset="0"/>
                <a:ea typeface="+mn-ea"/>
                <a:cs typeface="+mn-cs"/>
              </a:rPr>
              <a:t>Write an intentionally funny story?</a:t>
            </a:r>
          </a:p>
        </p:txBody>
      </p:sp>
      <p:sp>
        <p:nvSpPr>
          <p:cNvPr id="29" name="Freeform 4">
            <a:extLst>
              <a:ext uri="{FF2B5EF4-FFF2-40B4-BE49-F238E27FC236}">
                <a16:creationId xmlns:a16="http://schemas.microsoft.com/office/drawing/2014/main" id="{6EF8A161-A741-43AF-9C39-BF28D49D9882}"/>
              </a:ext>
            </a:extLst>
          </p:cNvPr>
          <p:cNvSpPr>
            <a:spLocks/>
          </p:cNvSpPr>
          <p:nvPr/>
        </p:nvSpPr>
        <p:spPr bwMode="auto">
          <a:xfrm>
            <a:off x="585069" y="1688211"/>
            <a:ext cx="328807" cy="247635"/>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rgbClr val="000000"/>
            </a:solidFill>
            <a:round/>
            <a:headEnd/>
            <a:tailEnd/>
          </a:ln>
        </p:spPr>
        <p:txBody>
          <a:bodyPr lIns="68579" tIns="34289" rIns="68579" bIns="3428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0" name="Freeform 9">
            <a:extLst>
              <a:ext uri="{FF2B5EF4-FFF2-40B4-BE49-F238E27FC236}">
                <a16:creationId xmlns:a16="http://schemas.microsoft.com/office/drawing/2014/main" id="{5E43CA76-9EFE-45CD-8172-7A3873E6B924}"/>
              </a:ext>
            </a:extLst>
          </p:cNvPr>
          <p:cNvSpPr>
            <a:spLocks/>
          </p:cNvSpPr>
          <p:nvPr/>
        </p:nvSpPr>
        <p:spPr bwMode="auto">
          <a:xfrm>
            <a:off x="558766" y="3209861"/>
            <a:ext cx="328807" cy="247635"/>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rgbClr val="000000"/>
            </a:solidFill>
            <a:round/>
            <a:headEnd/>
            <a:tailEnd/>
          </a:ln>
        </p:spPr>
        <p:txBody>
          <a:bodyPr lIns="68579" tIns="34289" rIns="68579" bIns="3428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1" name="Freeform 10">
            <a:extLst>
              <a:ext uri="{FF2B5EF4-FFF2-40B4-BE49-F238E27FC236}">
                <a16:creationId xmlns:a16="http://schemas.microsoft.com/office/drawing/2014/main" id="{68DF130E-9B01-489F-B530-7DD21FA6C50B}"/>
              </a:ext>
            </a:extLst>
          </p:cNvPr>
          <p:cNvSpPr>
            <a:spLocks/>
          </p:cNvSpPr>
          <p:nvPr/>
        </p:nvSpPr>
        <p:spPr bwMode="auto">
          <a:xfrm>
            <a:off x="560956" y="5336196"/>
            <a:ext cx="328807" cy="247635"/>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rgbClr val="000000"/>
            </a:solidFill>
            <a:round/>
            <a:headEnd/>
            <a:tailEnd/>
          </a:ln>
        </p:spPr>
        <p:txBody>
          <a:bodyPr lIns="68579" tIns="34289" rIns="68579" bIns="3428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2" name="Freeform 13">
            <a:extLst>
              <a:ext uri="{FF2B5EF4-FFF2-40B4-BE49-F238E27FC236}">
                <a16:creationId xmlns:a16="http://schemas.microsoft.com/office/drawing/2014/main" id="{AA288A50-FF79-4F21-974C-EC4FA7EDC26B}"/>
              </a:ext>
            </a:extLst>
          </p:cNvPr>
          <p:cNvSpPr>
            <a:spLocks/>
          </p:cNvSpPr>
          <p:nvPr/>
        </p:nvSpPr>
        <p:spPr bwMode="auto">
          <a:xfrm>
            <a:off x="617821" y="3576445"/>
            <a:ext cx="235098" cy="247635"/>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rgbClr val="000000"/>
            </a:solidFill>
            <a:round/>
            <a:headEnd/>
            <a:tailEnd/>
          </a:ln>
        </p:spPr>
        <p:txBody>
          <a:bodyPr lIns="68579" tIns="34289" rIns="68579" bIns="3428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3" name="Freeform 14">
            <a:extLst>
              <a:ext uri="{FF2B5EF4-FFF2-40B4-BE49-F238E27FC236}">
                <a16:creationId xmlns:a16="http://schemas.microsoft.com/office/drawing/2014/main" id="{E6F3E1FE-F3D2-4F9D-9EEC-90417861B21F}"/>
              </a:ext>
            </a:extLst>
          </p:cNvPr>
          <p:cNvSpPr>
            <a:spLocks/>
          </p:cNvSpPr>
          <p:nvPr/>
        </p:nvSpPr>
        <p:spPr bwMode="auto">
          <a:xfrm>
            <a:off x="591645" y="4291328"/>
            <a:ext cx="235098" cy="247635"/>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rgbClr val="000000"/>
            </a:solidFill>
            <a:round/>
            <a:headEnd/>
            <a:tailEnd/>
          </a:ln>
        </p:spPr>
        <p:txBody>
          <a:bodyPr lIns="68579" tIns="34289" rIns="68579" bIns="3428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4" name="Freeform 16">
            <a:extLst>
              <a:ext uri="{FF2B5EF4-FFF2-40B4-BE49-F238E27FC236}">
                <a16:creationId xmlns:a16="http://schemas.microsoft.com/office/drawing/2014/main" id="{765FBD59-4B48-46B8-9BDE-32D1F3FB397B}"/>
              </a:ext>
            </a:extLst>
          </p:cNvPr>
          <p:cNvSpPr>
            <a:spLocks/>
          </p:cNvSpPr>
          <p:nvPr/>
        </p:nvSpPr>
        <p:spPr bwMode="auto">
          <a:xfrm>
            <a:off x="600285" y="5731928"/>
            <a:ext cx="235098" cy="247635"/>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rgbClr val="000000"/>
            </a:solidFill>
            <a:round/>
            <a:headEnd/>
            <a:tailEnd/>
          </a:ln>
        </p:spPr>
        <p:txBody>
          <a:bodyPr lIns="68579" tIns="34289" rIns="68579" bIns="3428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nvGrpSpPr>
          <p:cNvPr id="35" name="Group 20">
            <a:extLst>
              <a:ext uri="{FF2B5EF4-FFF2-40B4-BE49-F238E27FC236}">
                <a16:creationId xmlns:a16="http://schemas.microsoft.com/office/drawing/2014/main" id="{3317B449-37BD-41A9-A0A8-4E7857A818C0}"/>
              </a:ext>
            </a:extLst>
          </p:cNvPr>
          <p:cNvGrpSpPr>
            <a:grpSpLocks/>
          </p:cNvGrpSpPr>
          <p:nvPr/>
        </p:nvGrpSpPr>
        <p:grpSpPr bwMode="auto">
          <a:xfrm>
            <a:off x="585070" y="3917546"/>
            <a:ext cx="315654" cy="247635"/>
            <a:chOff x="4896" y="2256"/>
            <a:chExt cx="432" cy="816"/>
          </a:xfrm>
        </p:grpSpPr>
        <p:sp>
          <p:nvSpPr>
            <p:cNvPr id="36" name="Freeform 21">
              <a:extLst>
                <a:ext uri="{FF2B5EF4-FFF2-40B4-BE49-F238E27FC236}">
                  <a16:creationId xmlns:a16="http://schemas.microsoft.com/office/drawing/2014/main" id="{B8DACB2D-3220-456F-9027-BCAE3FD6F2DF}"/>
                </a:ext>
              </a:extLst>
            </p:cNvPr>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rgbClr val="333399"/>
            </a:solidFill>
            <a:ln w="952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7" name="Freeform 22">
              <a:extLst>
                <a:ext uri="{FF2B5EF4-FFF2-40B4-BE49-F238E27FC236}">
                  <a16:creationId xmlns:a16="http://schemas.microsoft.com/office/drawing/2014/main" id="{3CDAA2E6-6DFD-4582-9095-F279B6AD63F9}"/>
                </a:ext>
              </a:extLst>
            </p:cNvPr>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rgbClr val="333399"/>
            </a:solidFill>
            <a:ln w="952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grpSp>
        <p:nvGrpSpPr>
          <p:cNvPr id="38" name="Group 23">
            <a:extLst>
              <a:ext uri="{FF2B5EF4-FFF2-40B4-BE49-F238E27FC236}">
                <a16:creationId xmlns:a16="http://schemas.microsoft.com/office/drawing/2014/main" id="{3327C757-08F2-41F5-B149-822D3B4C4321}"/>
              </a:ext>
            </a:extLst>
          </p:cNvPr>
          <p:cNvGrpSpPr>
            <a:grpSpLocks/>
          </p:cNvGrpSpPr>
          <p:nvPr/>
        </p:nvGrpSpPr>
        <p:grpSpPr bwMode="auto">
          <a:xfrm>
            <a:off x="560007" y="4649952"/>
            <a:ext cx="315654" cy="247635"/>
            <a:chOff x="4896" y="2256"/>
            <a:chExt cx="432" cy="816"/>
          </a:xfrm>
        </p:grpSpPr>
        <p:sp>
          <p:nvSpPr>
            <p:cNvPr id="39" name="Freeform 24">
              <a:extLst>
                <a:ext uri="{FF2B5EF4-FFF2-40B4-BE49-F238E27FC236}">
                  <a16:creationId xmlns:a16="http://schemas.microsoft.com/office/drawing/2014/main" id="{441BD69A-FBB5-4606-9628-D8E114C572A0}"/>
                </a:ext>
              </a:extLst>
            </p:cNvPr>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rgbClr val="333399"/>
            </a:solidFill>
            <a:ln w="952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40" name="Freeform 25">
              <a:extLst>
                <a:ext uri="{FF2B5EF4-FFF2-40B4-BE49-F238E27FC236}">
                  <a16:creationId xmlns:a16="http://schemas.microsoft.com/office/drawing/2014/main" id="{B4D2B18E-678F-4ACD-BDAC-00D1157625C0}"/>
                </a:ext>
              </a:extLst>
            </p:cNvPr>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rgbClr val="333399"/>
            </a:solidFill>
            <a:ln w="952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grpSp>
        <p:nvGrpSpPr>
          <p:cNvPr id="41" name="Group 20">
            <a:extLst>
              <a:ext uri="{FF2B5EF4-FFF2-40B4-BE49-F238E27FC236}">
                <a16:creationId xmlns:a16="http://schemas.microsoft.com/office/drawing/2014/main" id="{96B0C475-956B-453D-99F8-8AA24B97A863}"/>
              </a:ext>
            </a:extLst>
          </p:cNvPr>
          <p:cNvGrpSpPr>
            <a:grpSpLocks/>
          </p:cNvGrpSpPr>
          <p:nvPr/>
        </p:nvGrpSpPr>
        <p:grpSpPr bwMode="auto">
          <a:xfrm>
            <a:off x="555949" y="2808867"/>
            <a:ext cx="315654" cy="247635"/>
            <a:chOff x="4896" y="2256"/>
            <a:chExt cx="432" cy="816"/>
          </a:xfrm>
        </p:grpSpPr>
        <p:sp>
          <p:nvSpPr>
            <p:cNvPr id="42" name="Freeform 21">
              <a:extLst>
                <a:ext uri="{FF2B5EF4-FFF2-40B4-BE49-F238E27FC236}">
                  <a16:creationId xmlns:a16="http://schemas.microsoft.com/office/drawing/2014/main" id="{FBF8C978-4EEC-4F42-9A9C-44A7FFDE214E}"/>
                </a:ext>
              </a:extLst>
            </p:cNvPr>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rgbClr val="333399"/>
            </a:solidFill>
            <a:ln w="952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43" name="Freeform 22">
              <a:extLst>
                <a:ext uri="{FF2B5EF4-FFF2-40B4-BE49-F238E27FC236}">
                  <a16:creationId xmlns:a16="http://schemas.microsoft.com/office/drawing/2014/main" id="{51C90C58-9DD2-41E0-9476-D171A33593FD}"/>
                </a:ext>
              </a:extLst>
            </p:cNvPr>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rgbClr val="333399"/>
            </a:solidFill>
            <a:ln w="952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sp>
        <p:nvSpPr>
          <p:cNvPr id="44" name="Freeform 10">
            <a:extLst>
              <a:ext uri="{FF2B5EF4-FFF2-40B4-BE49-F238E27FC236}">
                <a16:creationId xmlns:a16="http://schemas.microsoft.com/office/drawing/2014/main" id="{60150F90-8883-450D-8E1F-DC7BA2C289E9}"/>
              </a:ext>
            </a:extLst>
          </p:cNvPr>
          <p:cNvSpPr>
            <a:spLocks/>
          </p:cNvSpPr>
          <p:nvPr/>
        </p:nvSpPr>
        <p:spPr bwMode="auto">
          <a:xfrm>
            <a:off x="571919" y="5006017"/>
            <a:ext cx="328807" cy="247635"/>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rgbClr val="000000"/>
            </a:solidFill>
            <a:round/>
            <a:headEnd/>
            <a:tailEnd/>
          </a:ln>
        </p:spPr>
        <p:txBody>
          <a:bodyPr lIns="68579" tIns="34289" rIns="68579" bIns="3428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45" name="Freeform 4">
            <a:extLst>
              <a:ext uri="{FF2B5EF4-FFF2-40B4-BE49-F238E27FC236}">
                <a16:creationId xmlns:a16="http://schemas.microsoft.com/office/drawing/2014/main" id="{578620B0-2EC8-4A88-B5B6-29D07DAC7661}"/>
              </a:ext>
            </a:extLst>
          </p:cNvPr>
          <p:cNvSpPr>
            <a:spLocks/>
          </p:cNvSpPr>
          <p:nvPr/>
        </p:nvSpPr>
        <p:spPr bwMode="auto">
          <a:xfrm>
            <a:off x="571919" y="2099951"/>
            <a:ext cx="328807" cy="247635"/>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rgbClr val="000000"/>
            </a:solidFill>
            <a:round/>
            <a:headEnd/>
            <a:tailEnd/>
          </a:ln>
        </p:spPr>
        <p:txBody>
          <a:bodyPr lIns="68579" tIns="34289" rIns="68579" bIns="3428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49" name="Freeform 8">
            <a:extLst>
              <a:ext uri="{FF2B5EF4-FFF2-40B4-BE49-F238E27FC236}">
                <a16:creationId xmlns:a16="http://schemas.microsoft.com/office/drawing/2014/main" id="{B58B4FEC-BD01-46A5-A08D-598A26990B6E}"/>
              </a:ext>
            </a:extLst>
          </p:cNvPr>
          <p:cNvSpPr>
            <a:spLocks/>
          </p:cNvSpPr>
          <p:nvPr/>
        </p:nvSpPr>
        <p:spPr bwMode="auto">
          <a:xfrm>
            <a:off x="585070" y="2453793"/>
            <a:ext cx="328807" cy="247635"/>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rgbClr val="000000"/>
            </a:solidFill>
            <a:round/>
            <a:headEnd/>
            <a:tailEnd/>
          </a:ln>
        </p:spPr>
        <p:txBody>
          <a:bodyPr lIns="68579" tIns="34289" rIns="68579" bIns="3428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8">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8">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8">
                                            <p:txEl>
                                              <p:pRg st="12" end="1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8">
                                            <p:txEl>
                                              <p:pRg st="13" end="1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44" grpId="0" animBg="1"/>
      <p:bldP spid="45"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Information</a:t>
            </a:r>
          </a:p>
        </p:txBody>
      </p:sp>
      <p:sp>
        <p:nvSpPr>
          <p:cNvPr id="3" name="Content Placeholder 2"/>
          <p:cNvSpPr>
            <a:spLocks noGrp="1"/>
          </p:cNvSpPr>
          <p:nvPr>
            <p:ph idx="1"/>
          </p:nvPr>
        </p:nvSpPr>
        <p:spPr/>
        <p:txBody>
          <a:bodyPr/>
          <a:lstStyle/>
          <a:p>
            <a:r>
              <a:rPr lang="en-US" dirty="0"/>
              <a:t>Website: </a:t>
            </a:r>
            <a:r>
              <a:rPr lang="en-US" dirty="0">
                <a:hlinkClick r:id="rId2"/>
              </a:rPr>
              <a:t>https://www.cs.cmu.edu/~15381</a:t>
            </a:r>
            <a:endParaRPr lang="en-US" dirty="0"/>
          </a:p>
          <a:p>
            <a:endParaRPr lang="en-US" dirty="0"/>
          </a:p>
          <a:p>
            <a:r>
              <a:rPr lang="en-US" dirty="0"/>
              <a:t>Canvas: </a:t>
            </a:r>
            <a:r>
              <a:rPr lang="en-US" dirty="0">
                <a:hlinkClick r:id="rId3"/>
              </a:rPr>
              <a:t>canvas.cmu.edu</a:t>
            </a:r>
            <a:endParaRPr lang="en-US" dirty="0"/>
          </a:p>
          <a:p>
            <a:endParaRPr lang="en-US" dirty="0"/>
          </a:p>
          <a:p>
            <a:r>
              <a:rPr lang="en-US" dirty="0"/>
              <a:t>Gradescope: </a:t>
            </a:r>
            <a:r>
              <a:rPr lang="en-US" dirty="0">
                <a:hlinkClick r:id="rId4"/>
              </a:rPr>
              <a:t>gradescope.com</a:t>
            </a:r>
            <a:endParaRPr lang="en-US" dirty="0"/>
          </a:p>
          <a:p>
            <a:endParaRPr lang="en-US" dirty="0"/>
          </a:p>
          <a:p>
            <a:r>
              <a:rPr lang="en-US" dirty="0"/>
              <a:t>Communication: </a:t>
            </a:r>
            <a:r>
              <a:rPr lang="en-US" dirty="0">
                <a:hlinkClick r:id="rId5"/>
              </a:rPr>
              <a:t>piazza.com</a:t>
            </a:r>
            <a:endParaRPr lang="en-US" dirty="0"/>
          </a:p>
          <a:p>
            <a:r>
              <a:rPr lang="en-US" dirty="0"/>
              <a:t>E-mail: </a:t>
            </a:r>
            <a:r>
              <a:rPr lang="en-US" dirty="0">
                <a:hlinkClick r:id="rId6"/>
              </a:rPr>
              <a:t>pvirtue@cmu.edu</a:t>
            </a:r>
            <a:endParaRPr lang="en-US" dirty="0"/>
          </a:p>
          <a:p>
            <a:endParaRPr lang="en-US" dirty="0"/>
          </a:p>
          <a:p>
            <a:r>
              <a:rPr lang="en-US" dirty="0"/>
              <a:t>Prerequisites/Corequisites</a:t>
            </a:r>
          </a:p>
          <a:p>
            <a:r>
              <a:rPr lang="en-US" dirty="0"/>
              <a:t>Course Scope</a:t>
            </a:r>
          </a:p>
          <a:p>
            <a:endParaRPr lang="en-US" dirty="0"/>
          </a:p>
        </p:txBody>
      </p:sp>
      <p:pic>
        <p:nvPicPr>
          <p:cNvPr id="5" name="Picture 4"/>
          <p:cNvPicPr>
            <a:picLocks noChangeAspect="1"/>
          </p:cNvPicPr>
          <p:nvPr/>
        </p:nvPicPr>
        <p:blipFill>
          <a:blip r:embed="rId7"/>
          <a:stretch>
            <a:fillRect/>
          </a:stretch>
        </p:blipFill>
        <p:spPr>
          <a:xfrm>
            <a:off x="5385612" y="4182084"/>
            <a:ext cx="1727200" cy="546739"/>
          </a:xfrm>
          <a:prstGeom prst="rect">
            <a:avLst/>
          </a:prstGeom>
        </p:spPr>
      </p:pic>
      <p:pic>
        <p:nvPicPr>
          <p:cNvPr id="1026" name="Picture 2" descr="Image result for canvas">
            <a:extLst>
              <a:ext uri="{FF2B5EF4-FFF2-40B4-BE49-F238E27FC236}">
                <a16:creationId xmlns:a16="http://schemas.microsoft.com/office/drawing/2014/main" id="{60BAA0EC-16D6-490A-BD2C-36027B34C5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5612" y="2046344"/>
            <a:ext cx="848573" cy="694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adescope">
            <a:extLst>
              <a:ext uri="{FF2B5EF4-FFF2-40B4-BE49-F238E27FC236}">
                <a16:creationId xmlns:a16="http://schemas.microsoft.com/office/drawing/2014/main" id="{F052E9B4-DA9C-4431-8B1E-209757577BC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4145" b="44402"/>
          <a:stretch/>
        </p:blipFill>
        <p:spPr bwMode="auto">
          <a:xfrm>
            <a:off x="5286461" y="3183882"/>
            <a:ext cx="3240595" cy="52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9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Recitation starting this Fri 3pm, GHC 4401 (recommended)</a:t>
            </a:r>
          </a:p>
          <a:p>
            <a:r>
              <a:rPr lang="en-US" dirty="0"/>
              <a:t>No class next Mon 1/21, MLK Holiday</a:t>
            </a:r>
          </a:p>
          <a:p>
            <a:endParaRPr lang="en-US" dirty="0"/>
          </a:p>
          <a:p>
            <a:r>
              <a:rPr lang="en-US" dirty="0"/>
              <a:t>Assignments:</a:t>
            </a:r>
          </a:p>
          <a:p>
            <a:pPr marL="457200" indent="-457200">
              <a:buFont typeface="Wingdings" panose="05000000000000000000" pitchFamily="2" charset="2"/>
              <a:buChar char="§"/>
            </a:pPr>
            <a:r>
              <a:rPr lang="en-US" dirty="0">
                <a:solidFill>
                  <a:schemeClr val="tx1"/>
                </a:solidFill>
              </a:rPr>
              <a:t>HW1 (online)</a:t>
            </a:r>
          </a:p>
          <a:p>
            <a:pPr marL="917575" lvl="2" indent="-457200"/>
            <a:r>
              <a:rPr lang="en-US" sz="2800" dirty="0">
                <a:solidFill>
                  <a:schemeClr val="tx1"/>
                </a:solidFill>
              </a:rPr>
              <a:t>Released tomorrow</a:t>
            </a:r>
          </a:p>
          <a:p>
            <a:pPr marL="917575" lvl="2" indent="-457200"/>
            <a:r>
              <a:rPr lang="en-US" sz="2800" dirty="0">
                <a:solidFill>
                  <a:schemeClr val="tx1"/>
                </a:solidFill>
              </a:rPr>
              <a:t>Due Tue 1/22, 10 pm</a:t>
            </a:r>
          </a:p>
          <a:p>
            <a:pPr marL="457200" indent="-457200">
              <a:buFont typeface="Wingdings" panose="05000000000000000000" pitchFamily="2" charset="2"/>
              <a:buChar char="§"/>
            </a:pPr>
            <a:r>
              <a:rPr lang="en-US" dirty="0">
                <a:solidFill>
                  <a:schemeClr val="tx1"/>
                </a:solidFill>
              </a:rPr>
              <a:t>P0: Python &amp; </a:t>
            </a:r>
            <a:r>
              <a:rPr lang="en-US" dirty="0" err="1">
                <a:solidFill>
                  <a:schemeClr val="tx1"/>
                </a:solidFill>
              </a:rPr>
              <a:t>Autograder</a:t>
            </a:r>
            <a:r>
              <a:rPr lang="en-US" dirty="0">
                <a:solidFill>
                  <a:schemeClr val="tx1"/>
                </a:solidFill>
              </a:rPr>
              <a:t> Tutorial</a:t>
            </a:r>
          </a:p>
          <a:p>
            <a:pPr marL="917575" lvl="2" indent="-457200"/>
            <a:r>
              <a:rPr lang="en-US" sz="2800" dirty="0">
                <a:solidFill>
                  <a:schemeClr val="tx1"/>
                </a:solidFill>
              </a:rPr>
              <a:t>Required, but worth zero points</a:t>
            </a:r>
            <a:endParaRPr lang="en-US" sz="2800" dirty="0"/>
          </a:p>
          <a:p>
            <a:pPr marL="917575" lvl="2" indent="-457200"/>
            <a:r>
              <a:rPr lang="en-US" sz="2800" dirty="0">
                <a:solidFill>
                  <a:schemeClr val="tx1"/>
                </a:solidFill>
              </a:rPr>
              <a:t>Due Thu 1/24, 10 pm</a:t>
            </a:r>
          </a:p>
          <a:p>
            <a:endParaRPr lang="en-US" dirty="0"/>
          </a:p>
        </p:txBody>
      </p:sp>
    </p:spTree>
    <p:extLst>
      <p:ext uri="{BB962C8B-B14F-4D97-AF65-F5344CB8AC3E}">
        <p14:creationId xmlns:p14="http://schemas.microsoft.com/office/powerpoint/2010/main" val="334916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solidFill>
                  <a:schemeClr val="tx1"/>
                </a:solidFill>
              </a:rPr>
              <a:t>Today</a:t>
            </a:r>
          </a:p>
        </p:txBody>
      </p:sp>
      <p:sp>
        <p:nvSpPr>
          <p:cNvPr id="9219" name="Rectangle 3"/>
          <p:cNvSpPr>
            <a:spLocks noGrp="1" noChangeArrowheads="1"/>
          </p:cNvSpPr>
          <p:nvPr>
            <p:ph type="body" idx="1"/>
          </p:nvPr>
        </p:nvSpPr>
        <p:spPr>
          <a:xfrm>
            <a:off x="1117600" y="1828801"/>
            <a:ext cx="7010400" cy="4525963"/>
          </a:xfrm>
        </p:spPr>
        <p:txBody>
          <a:bodyPr/>
          <a:lstStyle/>
          <a:p>
            <a:pPr eaLnBrk="1" hangingPunct="1"/>
            <a:endParaRPr lang="en-US" sz="800" dirty="0"/>
          </a:p>
          <a:p>
            <a:pPr eaLnBrk="1" hangingPunct="1"/>
            <a:r>
              <a:rPr lang="en-US" dirty="0"/>
              <a:t>What is artificial intelligence?</a:t>
            </a:r>
          </a:p>
          <a:p>
            <a:pPr eaLnBrk="1" hangingPunct="1"/>
            <a:endParaRPr lang="en-US" dirty="0"/>
          </a:p>
          <a:p>
            <a:pPr eaLnBrk="1" hangingPunct="1"/>
            <a:r>
              <a:rPr lang="en-US" dirty="0"/>
              <a:t>A brief history of AI</a:t>
            </a:r>
          </a:p>
          <a:p>
            <a:pPr eaLnBrk="1" hangingPunct="1"/>
            <a:endParaRPr lang="en-US" dirty="0"/>
          </a:p>
          <a:p>
            <a:pPr eaLnBrk="1" hangingPunct="1"/>
            <a:r>
              <a:rPr lang="en-US" dirty="0"/>
              <a:t>AI applications and techniques</a:t>
            </a:r>
          </a:p>
        </p:txBody>
      </p:sp>
      <p:pic>
        <p:nvPicPr>
          <p:cNvPr id="22529" name="Picture 1" descr="C:\Temp\ketrina\Today.png"/>
          <p:cNvPicPr>
            <a:picLocks noChangeAspect="1" noChangeArrowheads="1"/>
          </p:cNvPicPr>
          <p:nvPr/>
        </p:nvPicPr>
        <p:blipFill>
          <a:blip r:embed="rId3" cstate="print"/>
          <a:srcRect/>
          <a:stretch>
            <a:fillRect/>
          </a:stretch>
        </p:blipFill>
        <p:spPr bwMode="auto">
          <a:xfrm>
            <a:off x="7112000" y="1498601"/>
            <a:ext cx="4049853" cy="45339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132077">
            <a:noAutofit/>
          </a:bodyPr>
          <a:lstStyle/>
          <a:p>
            <a:r>
              <a:rPr lang="en-US"/>
              <a:t>Designing Rational Agents</a:t>
            </a:r>
          </a:p>
        </p:txBody>
      </p:sp>
      <p:sp>
        <p:nvSpPr>
          <p:cNvPr id="27653" name="Rectangle 5"/>
          <p:cNvSpPr>
            <a:spLocks noGrp="1" noChangeArrowheads="1"/>
          </p:cNvSpPr>
          <p:nvPr>
            <p:ph type="body" idx="1"/>
          </p:nvPr>
        </p:nvSpPr>
        <p:spPr>
          <a:xfrm>
            <a:off x="304800" y="1193800"/>
            <a:ext cx="7213600" cy="3860800"/>
          </a:xfrm>
        </p:spPr>
        <p:txBody>
          <a:bodyPr rIns="132077"/>
          <a:lstStyle/>
          <a:p>
            <a:pPr marL="457178" indent="-457178">
              <a:spcBef>
                <a:spcPct val="0"/>
              </a:spcBef>
            </a:pPr>
            <a:r>
              <a:rPr lang="en-US" dirty="0"/>
              <a:t>An </a:t>
            </a:r>
            <a:r>
              <a:rPr lang="en-US" b="1" dirty="0"/>
              <a:t>agent</a:t>
            </a:r>
            <a:r>
              <a:rPr lang="en-US" dirty="0"/>
              <a:t> is an entity that </a:t>
            </a:r>
            <a:r>
              <a:rPr lang="en-US" i="1" dirty="0"/>
              <a:t>perceives</a:t>
            </a:r>
            <a:r>
              <a:rPr lang="en-US" dirty="0"/>
              <a:t> and </a:t>
            </a:r>
            <a:r>
              <a:rPr lang="en-US" i="1" dirty="0"/>
              <a:t>acts</a:t>
            </a:r>
            <a:r>
              <a:rPr lang="en-US" dirty="0"/>
              <a:t>.</a:t>
            </a:r>
          </a:p>
          <a:p>
            <a:pPr marL="457178" indent="-457178">
              <a:spcBef>
                <a:spcPts val="1500"/>
              </a:spcBef>
            </a:pPr>
            <a:r>
              <a:rPr lang="en-US" dirty="0"/>
              <a:t>A </a:t>
            </a:r>
            <a:r>
              <a:rPr lang="en-US" b="1" dirty="0"/>
              <a:t>rational agent</a:t>
            </a:r>
            <a:r>
              <a:rPr lang="en-US" b="1" i="1" dirty="0"/>
              <a:t> </a:t>
            </a:r>
            <a:r>
              <a:rPr lang="en-US" dirty="0"/>
              <a:t>selects actions that maximize its (expected) </a:t>
            </a:r>
            <a:r>
              <a:rPr lang="en-US" b="1" dirty="0"/>
              <a:t>utility</a:t>
            </a:r>
            <a:r>
              <a:rPr lang="en-US" dirty="0"/>
              <a:t>.  </a:t>
            </a:r>
          </a:p>
          <a:p>
            <a:pPr marL="457178" indent="-457178">
              <a:spcBef>
                <a:spcPts val="1500"/>
              </a:spcBef>
            </a:pPr>
            <a:r>
              <a:rPr lang="en-US" dirty="0"/>
              <a:t>Characteristics of the </a:t>
            </a:r>
            <a:r>
              <a:rPr lang="en-US" b="1" dirty="0"/>
              <a:t>percepts, environment,</a:t>
            </a:r>
            <a:r>
              <a:rPr lang="en-US" dirty="0"/>
              <a:t> and </a:t>
            </a:r>
            <a:r>
              <a:rPr lang="en-US" b="1" dirty="0"/>
              <a:t>action space </a:t>
            </a:r>
            <a:r>
              <a:rPr lang="en-US" dirty="0"/>
              <a:t>dictate techniques for selecting rational actions</a:t>
            </a:r>
          </a:p>
          <a:p>
            <a:pPr marL="457178" indent="-457178">
              <a:spcBef>
                <a:spcPts val="1500"/>
              </a:spcBef>
            </a:pPr>
            <a:r>
              <a:rPr lang="en-US" b="1" dirty="0">
                <a:solidFill>
                  <a:srgbClr val="333399"/>
                </a:solidFill>
                <a:cs typeface="Arial" charset="0"/>
              </a:rPr>
              <a:t>This course </a:t>
            </a:r>
            <a:r>
              <a:rPr lang="en-US" dirty="0">
                <a:solidFill>
                  <a:srgbClr val="333399"/>
                </a:solidFill>
                <a:cs typeface="Arial" charset="0"/>
              </a:rPr>
              <a:t>is about:</a:t>
            </a:r>
          </a:p>
          <a:p>
            <a:pPr marL="839746" lvl="1" indent="-342882">
              <a:lnSpc>
                <a:spcPct val="80000"/>
              </a:lnSpc>
              <a:spcBef>
                <a:spcPts val="739"/>
              </a:spcBef>
              <a:buSzPct val="100000"/>
            </a:pPr>
            <a:r>
              <a:rPr lang="en-US" dirty="0">
                <a:cs typeface="Arial" charset="0"/>
              </a:rPr>
              <a:t>General AI techniques for a variety of problem types</a:t>
            </a:r>
          </a:p>
          <a:p>
            <a:pPr marL="839746" lvl="1" indent="-342882">
              <a:lnSpc>
                <a:spcPct val="80000"/>
              </a:lnSpc>
              <a:spcBef>
                <a:spcPts val="739"/>
              </a:spcBef>
              <a:buSzPct val="100000"/>
            </a:pPr>
            <a:r>
              <a:rPr lang="en-US" dirty="0">
                <a:cs typeface="Arial" charset="0"/>
              </a:rPr>
              <a:t>Learning to recognize when and how a new problem can be solved with an existing technique</a:t>
            </a:r>
          </a:p>
          <a:p>
            <a:pPr marL="457178" indent="-457178">
              <a:spcBef>
                <a:spcPts val="1500"/>
              </a:spcBef>
            </a:pPr>
            <a:endParaRPr lang="en-US" sz="2133" dirty="0"/>
          </a:p>
        </p:txBody>
      </p:sp>
      <p:grpSp>
        <p:nvGrpSpPr>
          <p:cNvPr id="34" name="Group 33"/>
          <p:cNvGrpSpPr/>
          <p:nvPr/>
        </p:nvGrpSpPr>
        <p:grpSpPr>
          <a:xfrm>
            <a:off x="7721602" y="4564064"/>
            <a:ext cx="3860797" cy="1912937"/>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2133">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91439" tIns="45719" rIns="91439" bIns="45719"/>
            <a:lstStyle/>
            <a:p>
              <a:endParaRPr lang="en-US" sz="2133">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40639" bIns="0"/>
            <a:lstStyle/>
            <a:p>
              <a:pPr marL="39686"/>
              <a:r>
                <a:rPr lang="en-US" sz="2133"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2133">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54185" bIns="0"/>
              <a:lstStyle/>
              <a:p>
                <a:pPr marL="39686" algn="ctr"/>
                <a:r>
                  <a:rPr lang="en-US" sz="2133"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54185" bIns="0"/>
              <a:lstStyle/>
              <a:p>
                <a:pPr marL="39686" algn="ctr"/>
                <a:r>
                  <a:rPr lang="en-US" sz="1867"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54185" bIns="0"/>
              <a:lstStyle/>
              <a:p>
                <a:pPr marL="39686" algn="ctr"/>
                <a:r>
                  <a:rPr lang="en-US" sz="1867"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2133">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40639" bIns="0"/>
            <a:lstStyle/>
            <a:p>
              <a:pPr marL="39686" algn="ctr"/>
              <a:r>
                <a:rPr lang="en-US" sz="2133"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stealth" w="med" len="med"/>
              <a:tailEnd/>
            </a:ln>
          </p:spPr>
          <p:txBody>
            <a:bodyPr lIns="91439" tIns="45719" rIns="91439" bIns="45719"/>
            <a:lstStyle/>
            <a:p>
              <a:endParaRPr lang="en-US" sz="2133">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stealth" w="med" len="med"/>
              <a:tailEnd/>
            </a:ln>
          </p:spPr>
          <p:txBody>
            <a:bodyPr lIns="91439" tIns="45719" rIns="91439" bIns="45719"/>
            <a:lstStyle/>
            <a:p>
              <a:endParaRPr lang="en-US" sz="2133">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40639" bIns="0"/>
            <a:lstStyle/>
            <a:p>
              <a:pPr marL="39686" algn="ctr"/>
              <a:r>
                <a:rPr lang="en-US" sz="1467"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40639" bIns="0"/>
            <a:lstStyle/>
            <a:p>
              <a:pPr marL="39686" algn="ctr"/>
              <a:r>
                <a:rPr lang="en-US" sz="1467" dirty="0">
                  <a:latin typeface="Calibri" pitchFamily="34" charset="0"/>
                  <a:cs typeface="Arial" charset="0"/>
                </a:rPr>
                <a:t>Actions</a:t>
              </a:r>
            </a:p>
          </p:txBody>
        </p:sp>
      </p:grpSp>
      <p:pic>
        <p:nvPicPr>
          <p:cNvPr id="46083" name="Picture 3" descr="C:\Temp\ketrina\RationalAgent.png"/>
          <p:cNvPicPr preferRelativeResize="0">
            <a:picLocks noChangeArrowheads="1"/>
          </p:cNvPicPr>
          <p:nvPr/>
        </p:nvPicPr>
        <p:blipFill>
          <a:blip r:embed="rId3" cstate="print"/>
          <a:srcRect/>
          <a:stretch>
            <a:fillRect/>
          </a:stretch>
        </p:blipFill>
        <p:spPr bwMode="auto">
          <a:xfrm flipH="1">
            <a:off x="8026400" y="1490472"/>
            <a:ext cx="3759200" cy="295452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76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65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3">
                                            <p:txEl>
                                              <p:pRg st="3" end="3"/>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27653">
                                            <p:txEl>
                                              <p:pRg st="4" end="4"/>
                                            </p:txEl>
                                          </p:spTgt>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276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2946400" y="1295400"/>
            <a:ext cx="6192712" cy="2743200"/>
          </a:xfrm>
          <a:prstGeom prst="rect">
            <a:avLst/>
          </a:prstGeom>
          <a:noFill/>
          <a:ln w="12700">
            <a:noFill/>
            <a:miter lim="800000"/>
            <a:headEnd/>
            <a:tailEnd/>
          </a:ln>
        </p:spPr>
      </p:pic>
      <p:sp>
        <p:nvSpPr>
          <p:cNvPr id="23556" name="Rectangle 5"/>
          <p:cNvSpPr>
            <a:spLocks noGrp="1" noChangeArrowheads="1"/>
          </p:cNvSpPr>
          <p:nvPr>
            <p:ph type="title"/>
          </p:nvPr>
        </p:nvSpPr>
        <p:spPr/>
        <p:txBody>
          <a:bodyPr rIns="132077">
            <a:noAutofit/>
          </a:bodyPr>
          <a:lstStyle/>
          <a:p>
            <a:r>
              <a:rPr lang="en-US" dirty="0"/>
              <a:t>Pac-Man as an Agent</a:t>
            </a:r>
          </a:p>
        </p:txBody>
      </p:sp>
      <p:sp>
        <p:nvSpPr>
          <p:cNvPr id="23557" name="AutoShape 7"/>
          <p:cNvSpPr>
            <a:spLocks/>
          </p:cNvSpPr>
          <p:nvPr/>
        </p:nvSpPr>
        <p:spPr bwMode="auto">
          <a:xfrm>
            <a:off x="2946401" y="4267197"/>
            <a:ext cx="2873375" cy="1746251"/>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3558" name="Line 8"/>
          <p:cNvSpPr>
            <a:spLocks noChangeShapeType="1"/>
          </p:cNvSpPr>
          <p:nvPr/>
        </p:nvSpPr>
        <p:spPr bwMode="auto">
          <a:xfrm rot="10800000" flipH="1">
            <a:off x="4433885" y="4896894"/>
            <a:ext cx="0" cy="708025"/>
          </a:xfrm>
          <a:prstGeom prst="line">
            <a:avLst/>
          </a:prstGeom>
          <a:noFill/>
          <a:ln w="25400">
            <a:solidFill>
              <a:schemeClr val="tx1"/>
            </a:solidFill>
            <a:round/>
            <a:headEnd type="stealth" w="med" len="med"/>
            <a:tailEnd/>
          </a:ln>
        </p:spPr>
        <p:txBody>
          <a:bodyPr lIns="91439" tIns="45719" rIns="91439" bIns="45719"/>
          <a:lstStyle/>
          <a:p>
            <a:endParaRPr lang="en-US" sz="2400">
              <a:latin typeface="Calibri" pitchFamily="34" charset="0"/>
            </a:endParaRPr>
          </a:p>
        </p:txBody>
      </p:sp>
      <p:sp>
        <p:nvSpPr>
          <p:cNvPr id="23559" name="Rectangle 9"/>
          <p:cNvSpPr>
            <a:spLocks/>
          </p:cNvSpPr>
          <p:nvPr/>
        </p:nvSpPr>
        <p:spPr bwMode="auto">
          <a:xfrm>
            <a:off x="3048001" y="4302123"/>
            <a:ext cx="1054100" cy="469900"/>
          </a:xfrm>
          <a:prstGeom prst="rect">
            <a:avLst/>
          </a:prstGeom>
          <a:noFill/>
          <a:ln w="12700">
            <a:noFill/>
            <a:miter lim="800000"/>
            <a:headEnd/>
            <a:tailEnd/>
          </a:ln>
        </p:spPr>
        <p:txBody>
          <a:bodyPr lIns="0" tIns="0" rIns="40639" bIns="0"/>
          <a:lstStyle/>
          <a:p>
            <a:pPr marL="39686"/>
            <a:r>
              <a:rPr lang="en-US" sz="2400" b="1" dirty="0">
                <a:latin typeface="Calibri" pitchFamily="34" charset="0"/>
                <a:cs typeface="Arial" charset="0"/>
              </a:rPr>
              <a:t>Agent</a:t>
            </a:r>
          </a:p>
        </p:txBody>
      </p:sp>
      <p:grpSp>
        <p:nvGrpSpPr>
          <p:cNvPr id="23560" name="Group 10"/>
          <p:cNvGrpSpPr>
            <a:grpSpLocks/>
          </p:cNvGrpSpPr>
          <p:nvPr/>
        </p:nvGrpSpPr>
        <p:grpSpPr bwMode="auto">
          <a:xfrm>
            <a:off x="4103685" y="4998492"/>
            <a:ext cx="635000" cy="431800"/>
            <a:chOff x="0" y="0"/>
            <a:chExt cx="400" cy="272"/>
          </a:xfrm>
        </p:grpSpPr>
        <p:sp>
          <p:nvSpPr>
            <p:cNvPr id="23571"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2400">
                <a:latin typeface="Calibri" pitchFamily="34" charset="0"/>
              </a:endParaRPr>
            </a:p>
          </p:txBody>
        </p:sp>
        <p:sp>
          <p:nvSpPr>
            <p:cNvPr id="23572" name="Rectangle 12"/>
            <p:cNvSpPr>
              <a:spLocks/>
            </p:cNvSpPr>
            <p:nvPr/>
          </p:nvSpPr>
          <p:spPr bwMode="auto">
            <a:xfrm>
              <a:off x="135" y="32"/>
              <a:ext cx="139" cy="236"/>
            </a:xfrm>
            <a:prstGeom prst="rect">
              <a:avLst/>
            </a:prstGeom>
            <a:noFill/>
            <a:ln w="12700">
              <a:noFill/>
              <a:miter lim="800000"/>
              <a:headEnd/>
              <a:tailEnd/>
            </a:ln>
          </p:spPr>
          <p:txBody>
            <a:bodyPr lIns="0" tIns="0" rIns="54185" bIns="0"/>
            <a:lstStyle/>
            <a:p>
              <a:pPr marL="39686" algn="ctr"/>
              <a:r>
                <a:rPr lang="en-US" sz="2400" b="1" dirty="0">
                  <a:latin typeface="Calibri" pitchFamily="34" charset="0"/>
                  <a:cs typeface="Arial" charset="0"/>
                </a:rPr>
                <a:t>?</a:t>
              </a:r>
            </a:p>
          </p:txBody>
        </p:sp>
      </p:grpSp>
      <p:grpSp>
        <p:nvGrpSpPr>
          <p:cNvPr id="23561" name="Group 13"/>
          <p:cNvGrpSpPr>
            <a:grpSpLocks/>
          </p:cNvGrpSpPr>
          <p:nvPr/>
        </p:nvGrpSpPr>
        <p:grpSpPr bwMode="auto">
          <a:xfrm>
            <a:off x="3665536" y="4533901"/>
            <a:ext cx="1473200" cy="1412876"/>
            <a:chOff x="0" y="-6"/>
            <a:chExt cx="928" cy="890"/>
          </a:xfrm>
        </p:grpSpPr>
        <p:sp>
          <p:nvSpPr>
            <p:cNvPr id="23569" name="Rectangle 14"/>
            <p:cNvSpPr>
              <a:spLocks/>
            </p:cNvSpPr>
            <p:nvPr/>
          </p:nvSpPr>
          <p:spPr bwMode="auto">
            <a:xfrm>
              <a:off x="52" y="-6"/>
              <a:ext cx="824" cy="304"/>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Sensors</a:t>
              </a:r>
            </a:p>
          </p:txBody>
        </p:sp>
        <p:sp>
          <p:nvSpPr>
            <p:cNvPr id="23570" name="Rectangle 15"/>
            <p:cNvSpPr>
              <a:spLocks/>
            </p:cNvSpPr>
            <p:nvPr/>
          </p:nvSpPr>
          <p:spPr bwMode="auto">
            <a:xfrm>
              <a:off x="0" y="636"/>
              <a:ext cx="928" cy="248"/>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Actuators</a:t>
              </a:r>
            </a:p>
          </p:txBody>
        </p:sp>
      </p:grpSp>
      <p:sp>
        <p:nvSpPr>
          <p:cNvPr id="23562" name="AutoShape 16"/>
          <p:cNvSpPr>
            <a:spLocks/>
          </p:cNvSpPr>
          <p:nvPr/>
        </p:nvSpPr>
        <p:spPr bwMode="auto">
          <a:xfrm>
            <a:off x="7173911" y="4259263"/>
            <a:ext cx="1905000" cy="1739900"/>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3563" name="Rectangle 17"/>
          <p:cNvSpPr>
            <a:spLocks/>
          </p:cNvSpPr>
          <p:nvPr/>
        </p:nvSpPr>
        <p:spPr bwMode="auto">
          <a:xfrm>
            <a:off x="7043736" y="4343401"/>
            <a:ext cx="2159000" cy="469900"/>
          </a:xfrm>
          <a:prstGeom prst="rect">
            <a:avLst/>
          </a:prstGeom>
          <a:noFill/>
          <a:ln w="12700">
            <a:noFill/>
            <a:miter lim="800000"/>
            <a:headEnd/>
            <a:tailEnd/>
          </a:ln>
        </p:spPr>
        <p:txBody>
          <a:bodyPr lIns="0" tIns="0" rIns="40639" bIns="0"/>
          <a:lstStyle/>
          <a:p>
            <a:pPr marL="39686" algn="ctr"/>
            <a:r>
              <a:rPr lang="en-US" sz="2400" b="1" dirty="0">
                <a:latin typeface="Calibri" pitchFamily="34" charset="0"/>
                <a:cs typeface="Arial" charset="0"/>
              </a:rPr>
              <a:t>Environment</a:t>
            </a:r>
          </a:p>
        </p:txBody>
      </p:sp>
      <p:sp>
        <p:nvSpPr>
          <p:cNvPr id="23564" name="Line 18"/>
          <p:cNvSpPr>
            <a:spLocks noChangeShapeType="1"/>
          </p:cNvSpPr>
          <p:nvPr/>
        </p:nvSpPr>
        <p:spPr bwMode="auto">
          <a:xfrm rot="10800000" flipH="1">
            <a:off x="5195887" y="4765675"/>
            <a:ext cx="2479675" cy="0"/>
          </a:xfrm>
          <a:prstGeom prst="line">
            <a:avLst/>
          </a:prstGeom>
          <a:noFill/>
          <a:ln w="25400">
            <a:solidFill>
              <a:schemeClr val="tx1"/>
            </a:solidFill>
            <a:round/>
            <a:headEnd type="stealth" w="med" len="med"/>
            <a:tailEnd/>
          </a:ln>
        </p:spPr>
        <p:txBody>
          <a:bodyPr lIns="91439" tIns="45719" rIns="91439" bIns="45719"/>
          <a:lstStyle/>
          <a:p>
            <a:endParaRPr lang="en-US" sz="2400">
              <a:latin typeface="Calibri" pitchFamily="34" charset="0"/>
            </a:endParaRPr>
          </a:p>
        </p:txBody>
      </p:sp>
      <p:sp>
        <p:nvSpPr>
          <p:cNvPr id="23565" name="Line 19"/>
          <p:cNvSpPr>
            <a:spLocks noChangeShapeType="1"/>
          </p:cNvSpPr>
          <p:nvPr/>
        </p:nvSpPr>
        <p:spPr bwMode="auto">
          <a:xfrm flipH="1">
            <a:off x="5319711" y="5765800"/>
            <a:ext cx="2347912" cy="0"/>
          </a:xfrm>
          <a:prstGeom prst="line">
            <a:avLst/>
          </a:prstGeom>
          <a:noFill/>
          <a:ln w="25400">
            <a:solidFill>
              <a:schemeClr val="tx1"/>
            </a:solidFill>
            <a:round/>
            <a:headEnd type="stealth" w="med" len="med"/>
            <a:tailEnd/>
          </a:ln>
        </p:spPr>
        <p:txBody>
          <a:bodyPr lIns="91439" tIns="45719" rIns="91439" bIns="45719"/>
          <a:lstStyle/>
          <a:p>
            <a:endParaRPr lang="en-US" sz="2400">
              <a:latin typeface="Calibri" pitchFamily="34" charset="0"/>
            </a:endParaRPr>
          </a:p>
        </p:txBody>
      </p:sp>
      <p:sp>
        <p:nvSpPr>
          <p:cNvPr id="23566" name="Rectangle 20"/>
          <p:cNvSpPr>
            <a:spLocks/>
          </p:cNvSpPr>
          <p:nvPr/>
        </p:nvSpPr>
        <p:spPr bwMode="auto">
          <a:xfrm>
            <a:off x="5862637" y="4779963"/>
            <a:ext cx="1257300" cy="355600"/>
          </a:xfrm>
          <a:prstGeom prst="rect">
            <a:avLst/>
          </a:prstGeom>
          <a:noFill/>
          <a:ln w="12700">
            <a:noFill/>
            <a:miter lim="800000"/>
            <a:headEnd/>
            <a:tailEnd/>
          </a:ln>
        </p:spPr>
        <p:txBody>
          <a:bodyPr lIns="0" tIns="0" rIns="40639" bIns="0"/>
          <a:lstStyle/>
          <a:p>
            <a:pPr marL="39686" algn="ctr"/>
            <a:r>
              <a:rPr lang="en-US" sz="1600" dirty="0">
                <a:latin typeface="Calibri" pitchFamily="34" charset="0"/>
                <a:cs typeface="Arial" charset="0"/>
              </a:rPr>
              <a:t>Percepts</a:t>
            </a:r>
          </a:p>
        </p:txBody>
      </p:sp>
      <p:sp>
        <p:nvSpPr>
          <p:cNvPr id="23567" name="Rectangle 21"/>
          <p:cNvSpPr>
            <a:spLocks/>
          </p:cNvSpPr>
          <p:nvPr/>
        </p:nvSpPr>
        <p:spPr bwMode="auto">
          <a:xfrm>
            <a:off x="5951537" y="5765800"/>
            <a:ext cx="1079500" cy="406400"/>
          </a:xfrm>
          <a:prstGeom prst="rect">
            <a:avLst/>
          </a:prstGeom>
          <a:noFill/>
          <a:ln w="12700">
            <a:noFill/>
            <a:miter lim="800000"/>
            <a:headEnd/>
            <a:tailEnd/>
          </a:ln>
        </p:spPr>
        <p:txBody>
          <a:bodyPr lIns="0" tIns="0" rIns="40639" bIns="0"/>
          <a:lstStyle/>
          <a:p>
            <a:pPr marL="39686" algn="ctr"/>
            <a:r>
              <a:rPr lang="en-US" sz="1600" dirty="0">
                <a:latin typeface="Calibri" pitchFamily="34" charset="0"/>
                <a:cs typeface="Arial" charset="0"/>
              </a:rPr>
              <a:t>Actions</a:t>
            </a:r>
          </a:p>
        </p:txBody>
      </p:sp>
      <p:sp>
        <p:nvSpPr>
          <p:cNvPr id="20" name="Text Box 4"/>
          <p:cNvSpPr txBox="1">
            <a:spLocks noChangeArrowheads="1"/>
          </p:cNvSpPr>
          <p:nvPr/>
        </p:nvSpPr>
        <p:spPr bwMode="auto">
          <a:xfrm>
            <a:off x="0" y="6477000"/>
            <a:ext cx="8636000" cy="297452"/>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1333" dirty="0"/>
              <a:t>Pac-Man is a registered trademark of Namco-Bandai Games, used here for educational purposes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5"/>
          <p:cNvSpPr>
            <a:spLocks noGrp="1" noChangeArrowheads="1"/>
          </p:cNvSpPr>
          <p:nvPr>
            <p:ph type="title"/>
          </p:nvPr>
        </p:nvSpPr>
        <p:spPr/>
        <p:txBody>
          <a:bodyPr rIns="132077">
            <a:noAutofit/>
          </a:bodyPr>
          <a:lstStyle/>
          <a:p>
            <a:r>
              <a:rPr lang="en-US" dirty="0"/>
              <a:t>Pac-Man as an Agent</a:t>
            </a:r>
          </a:p>
        </p:txBody>
      </p:sp>
    </p:spTree>
    <p:extLst>
      <p:ext uri="{BB962C8B-B14F-4D97-AF65-F5344CB8AC3E}">
        <p14:creationId xmlns:p14="http://schemas.microsoft.com/office/powerpoint/2010/main" val="190602235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4948</TotalTime>
  <Words>2020</Words>
  <Application>Microsoft Office PowerPoint</Application>
  <PresentationFormat>Widescreen</PresentationFormat>
  <Paragraphs>435</Paragraphs>
  <Slides>36</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Courier</vt:lpstr>
      <vt:lpstr>Courier New</vt:lpstr>
      <vt:lpstr>Lucida Grande</vt:lpstr>
      <vt:lpstr>Wingdings</vt:lpstr>
      <vt:lpstr>Office Theme</vt:lpstr>
      <vt:lpstr>Candy Grab Game</vt:lpstr>
      <vt:lpstr>AI: Representation and Problem Solving </vt:lpstr>
      <vt:lpstr>Course Staff</vt:lpstr>
      <vt:lpstr>Course Information</vt:lpstr>
      <vt:lpstr>Announcements</vt:lpstr>
      <vt:lpstr>Today</vt:lpstr>
      <vt:lpstr>Designing Rational Agents</vt:lpstr>
      <vt:lpstr>Pac-Man as an Agent</vt:lpstr>
      <vt:lpstr>Pac-Man as an Agent</vt:lpstr>
      <vt:lpstr>Candy Grab Agent</vt:lpstr>
      <vt:lpstr>Candy Grab Agent</vt:lpstr>
      <vt:lpstr>Candy Grab Agent</vt:lpstr>
      <vt:lpstr>Candy Grab Agent</vt:lpstr>
      <vt:lpstr>Candy Grab Agent</vt:lpstr>
      <vt:lpstr>Candy Grab Agent</vt:lpstr>
      <vt:lpstr> Games – Three “Intelligent” Agents </vt:lpstr>
      <vt:lpstr>Games – Three “Intelligent” Agents </vt:lpstr>
      <vt:lpstr>Games – Three “Intelligent” Agents </vt:lpstr>
      <vt:lpstr>Games – Three “Intelligent” Agents </vt:lpstr>
      <vt:lpstr>PowerPoint Presentation</vt:lpstr>
      <vt:lpstr>Games – Three “Intelligent” Agents </vt:lpstr>
      <vt:lpstr>AI in the News</vt:lpstr>
      <vt:lpstr>Sci-Fi AI?</vt:lpstr>
      <vt:lpstr>What is AI?</vt:lpstr>
      <vt:lpstr>Turing Test</vt:lpstr>
      <vt:lpstr>What is AI?</vt:lpstr>
      <vt:lpstr>AI Definition by John McCarthy</vt:lpstr>
      <vt:lpstr>Rational Decisions</vt:lpstr>
      <vt:lpstr>PowerPoint Presentation</vt:lpstr>
      <vt:lpstr>What About the Brain?</vt:lpstr>
      <vt:lpstr>A Brief History of AI</vt:lpstr>
      <vt:lpstr>A Brief History of AI</vt:lpstr>
      <vt:lpstr>What went wrong?</vt:lpstr>
      <vt:lpstr>A Brief History of AI</vt:lpstr>
      <vt:lpstr>A Brief History of AI</vt:lpstr>
      <vt:lpstr>What Can AI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122 Hash Tables</dc:title>
  <dc:creator>Pat Virtue</dc:creator>
  <cp:lastModifiedBy>Pat Virtue</cp:lastModifiedBy>
  <cp:revision>522</cp:revision>
  <cp:lastPrinted>2018-11-27T13:42:27Z</cp:lastPrinted>
  <dcterms:created xsi:type="dcterms:W3CDTF">2018-10-11T11:39:27Z</dcterms:created>
  <dcterms:modified xsi:type="dcterms:W3CDTF">2019-01-17T01:44:17Z</dcterms:modified>
</cp:coreProperties>
</file>