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956" r:id="rId2"/>
    <p:sldId id="776" r:id="rId3"/>
    <p:sldId id="663" r:id="rId4"/>
    <p:sldId id="957" r:id="rId5"/>
    <p:sldId id="1185" r:id="rId6"/>
    <p:sldId id="970" r:id="rId7"/>
    <p:sldId id="971" r:id="rId8"/>
    <p:sldId id="972" r:id="rId9"/>
    <p:sldId id="973" r:id="rId10"/>
    <p:sldId id="974" r:id="rId11"/>
    <p:sldId id="1179" r:id="rId12"/>
    <p:sldId id="1183" r:id="rId13"/>
    <p:sldId id="1184" r:id="rId14"/>
    <p:sldId id="347" r:id="rId15"/>
    <p:sldId id="388" r:id="rId16"/>
    <p:sldId id="459" r:id="rId17"/>
    <p:sldId id="460" r:id="rId18"/>
    <p:sldId id="461" r:id="rId19"/>
    <p:sldId id="390" r:id="rId20"/>
    <p:sldId id="1180" r:id="rId21"/>
    <p:sldId id="346" r:id="rId22"/>
    <p:sldId id="353" r:id="rId23"/>
    <p:sldId id="1181" r:id="rId24"/>
    <p:sldId id="1182" r:id="rId25"/>
    <p:sldId id="272" r:id="rId26"/>
    <p:sldId id="343" r:id="rId27"/>
    <p:sldId id="299" r:id="rId28"/>
  </p:sldIdLst>
  <p:sldSz cx="12192000" cy="6858000"/>
  <p:notesSz cx="7010400" cy="92964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F9C"/>
    <a:srgbClr val="E88510"/>
    <a:srgbClr val="AE7C42"/>
    <a:srgbClr val="F2B800"/>
    <a:srgbClr val="D60093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6684" autoAdjust="0"/>
  </p:normalViewPr>
  <p:slideViewPr>
    <p:cSldViewPr snapToGrid="0">
      <p:cViewPr>
        <p:scale>
          <a:sx n="83" d="100"/>
          <a:sy n="83" d="100"/>
        </p:scale>
        <p:origin x="264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youtube.com/watch?v=-NIFGVlA3x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5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24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0" Type="http://schemas.openxmlformats.org/officeDocument/2006/relationships/image" Target="../media/image22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tags" Target="../tags/tag5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9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10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image" Target="../media/image6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00.png"/><Relationship Id="rId4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5" Type="http://schemas.openxmlformats.org/officeDocument/2006/relationships/image" Target="../media/image12.png"/><Relationship Id="rId10" Type="http://schemas.openxmlformats.org/officeDocument/2006/relationships/image" Target="../media/image220.png"/><Relationship Id="rId19" Type="http://schemas.openxmlformats.org/officeDocument/2006/relationships/image" Target="../media/image16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in a Bayes net represents a conditional probability distribution.</a:t>
            </a:r>
          </a:p>
          <a:p>
            <a:r>
              <a:rPr lang="en-US" dirty="0"/>
              <a:t>What distribution do you get when you multiply all of these conditional probabilities together?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/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  <a:blipFill>
                <a:blip r:embed="rId2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6942214-1733-4D87-A101-B9352CE5CF88}"/>
              </a:ext>
            </a:extLst>
          </p:cNvPr>
          <p:cNvGrpSpPr/>
          <p:nvPr/>
        </p:nvGrpSpPr>
        <p:grpSpPr>
          <a:xfrm>
            <a:off x="7661964" y="2733773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77F4181E-7596-4CA0-9B86-0EF4E883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5103F595-4271-41AB-90DF-CD7066348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09DCDF-9CCC-40F2-A314-F7FD6D22C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01389502-985C-4457-A5D5-74EAC288F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5E0FB895-A8B8-4646-AC4D-07E6E05B7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8A3A9922-35D3-4D52-9857-9F963193F56D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>
              <a:extLst>
                <a:ext uri="{FF2B5EF4-FFF2-40B4-BE49-F238E27FC236}">
                  <a16:creationId xmlns:a16="http://schemas.microsoft.com/office/drawing/2014/main" id="{E151BFCF-04DF-4959-A56A-A26FDA3037AA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6">
              <a:extLst>
                <a:ext uri="{FF2B5EF4-FFF2-40B4-BE49-F238E27FC236}">
                  <a16:creationId xmlns:a16="http://schemas.microsoft.com/office/drawing/2014/main" id="{EDD99C28-27F8-4F10-8EB3-2CF4D7F28E14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>
              <a:extLst>
                <a:ext uri="{FF2B5EF4-FFF2-40B4-BE49-F238E27FC236}">
                  <a16:creationId xmlns:a16="http://schemas.microsoft.com/office/drawing/2014/main" id="{938432F7-4EE1-443C-BB3D-8FA890025D91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4AFFCAA-7E7B-4234-AD0B-091BEFF00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893913"/>
              </p:ext>
            </p:extLst>
          </p:nvPr>
        </p:nvGraphicFramePr>
        <p:xfrm>
          <a:off x="7306365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1852E8EE-6BCB-4A27-84FC-AA8BC473B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6773"/>
              </p:ext>
            </p:extLst>
          </p:nvPr>
        </p:nvGraphicFramePr>
        <p:xfrm>
          <a:off x="6376090" y="525154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2E3F05D-0A44-4B60-BBB9-DB98D741A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86884"/>
              </p:ext>
            </p:extLst>
          </p:nvPr>
        </p:nvGraphicFramePr>
        <p:xfrm>
          <a:off x="8227908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4F7ABA5-7DBE-47F9-807D-A148C6BB1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35475"/>
              </p:ext>
            </p:extLst>
          </p:nvPr>
        </p:nvGraphicFramePr>
        <p:xfrm>
          <a:off x="10013844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F9003E2-3E7C-42DD-BA91-FE0CC6210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07288"/>
              </p:ext>
            </p:extLst>
          </p:nvPr>
        </p:nvGraphicFramePr>
        <p:xfrm>
          <a:off x="9120876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6109-BDBA-4845-8FF4-B12A46D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137F4A-F28A-42CD-8187-66E55371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5562600"/>
            <a:ext cx="113792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Wheel of Fortune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AE489-CA2D-4E2E-8648-125F90323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1" t="5555" r="17458" b="15555"/>
          <a:stretch/>
        </p:blipFill>
        <p:spPr>
          <a:xfrm>
            <a:off x="2743200" y="1368558"/>
            <a:ext cx="6324599" cy="40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8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l="-414" t="-1264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  <a:blipFill>
                <a:blip r:embed="rId5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				     n-gram probability </a:t>
                </a:r>
                <a:r>
                  <a:rPr lang="en-US" sz="2200" dirty="0"/>
                  <a:t>* </a:t>
                </a:r>
                <a:r>
                  <a:rPr lang="en-US" sz="22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  <a:blipFill>
                <a:blip r:embed="rId5"/>
                <a:stretch>
                  <a:fillRect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686" name="Rectangle 24685"/>
              <p:cNvSpPr/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A given B</a:t>
                </a:r>
              </a:p>
            </p:txBody>
          </p:sp>
        </mc:Choice>
        <mc:Fallback xmlns="">
          <p:sp>
            <p:nvSpPr>
              <p:cNvPr id="24686" name="Rectangle 246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  <a:blipFill>
                <a:blip r:embed="rId11"/>
                <a:stretch>
                  <a:fillRect l="-2119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B given A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  <a:blipFill rotWithShape="0">
                <a:blip r:embed="rId12"/>
                <a:stretch>
                  <a:fillRect l="-2119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A is independent from B given { }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  <a:blipFill rotWithShape="0">
                <a:blip r:embed="rId13"/>
                <a:stretch>
                  <a:fillRect l="-2263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3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6" grpId="0"/>
      <p:bldP spid="66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06144"/>
            <a:ext cx="11242737" cy="5495689"/>
          </a:xfrm>
        </p:spPr>
        <p:txBody>
          <a:bodyPr/>
          <a:lstStyle/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4/8, in-class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dirty="0"/>
              <a:t>Course survey: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Thanks!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few notes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In-class polls</a:t>
            </a:r>
          </a:p>
          <a:p>
            <a:pPr marL="917575" lvl="2" indent="-457200"/>
            <a:r>
              <a:rPr lang="en-US" sz="2800" dirty="0"/>
              <a:t>Lectures</a:t>
            </a:r>
          </a:p>
          <a:p>
            <a:pPr marL="917575" lvl="2" indent="-457200"/>
            <a:r>
              <a:rPr lang="en-US" sz="2800" dirty="0"/>
              <a:t>Recitation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TAs</a:t>
            </a:r>
          </a:p>
          <a:p>
            <a:pPr marL="917575" lvl="2" indent="-457200"/>
            <a:r>
              <a:rPr lang="en-US" sz="2800" dirty="0"/>
              <a:t>Beyond Pac-man/</a:t>
            </a:r>
            <a:r>
              <a:rPr lang="en-US" sz="2800" dirty="0" err="1"/>
              <a:t>Gridworld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B300-7D1F-4C31-8060-CE0190DA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473D-FAC4-4897-B147-6E07921F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1833" cy="54774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Consider the case where you show up to Claire’s office hours and she isn’t there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Draw a Bayes Net capturing the causal relationship between </a:t>
            </a:r>
            <a:r>
              <a:rPr lang="en-US" sz="2800" b="1" dirty="0"/>
              <a:t>Claire</a:t>
            </a:r>
            <a:r>
              <a:rPr lang="en-US" sz="2800" dirty="0"/>
              <a:t> being in the room (yes/no), Claire being abducted by </a:t>
            </a:r>
            <a:r>
              <a:rPr lang="en-US" sz="2800" b="1" dirty="0"/>
              <a:t>aliens</a:t>
            </a:r>
            <a:r>
              <a:rPr lang="en-US" sz="2800" dirty="0"/>
              <a:t> (yes/no), and your </a:t>
            </a:r>
            <a:r>
              <a:rPr lang="en-US" sz="2800" b="1" dirty="0"/>
              <a:t>watch</a:t>
            </a:r>
            <a:r>
              <a:rPr lang="en-US" sz="2800" dirty="0"/>
              <a:t> having the wrong time (yes/no)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What statements about independence can you make?</a:t>
            </a:r>
            <a:endParaRPr lang="en-US" sz="2800" b="1" dirty="0"/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5458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</p:txBody>
      </p:sp>
      <p:pic>
        <p:nvPicPr>
          <p:cNvPr id="5" name="Picture 4" descr="nondescenda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78" y="2428096"/>
            <a:ext cx="4753841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2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2446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433514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1D5D-1C6F-4360-8063-AAD9D4E4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324E7-00EA-47C4-9173-E540264B9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5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29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69307"/>
              </p:ext>
            </p:extLst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821"/>
              </p:ext>
            </p:extLst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53060"/>
              </p:ext>
            </p:extLst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34167"/>
              </p:ext>
            </p:extLst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3548"/>
              </p:ext>
            </p:extLst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Independence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30F54-20F9-49EE-A846-22DAF8957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52" y="1958495"/>
            <a:ext cx="4349096" cy="3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in a Bayes net represents a conditional probability distribution.</a:t>
            </a:r>
          </a:p>
          <a:p>
            <a:r>
              <a:rPr lang="en-US" dirty="0"/>
              <a:t>What distribution do you get when you multiply all of these conditional probabilities together?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Marginal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Conditional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Joint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Poisson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/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  <a:blipFill>
                <a:blip r:embed="rId2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6942214-1733-4D87-A101-B9352CE5CF88}"/>
              </a:ext>
            </a:extLst>
          </p:cNvPr>
          <p:cNvGrpSpPr/>
          <p:nvPr/>
        </p:nvGrpSpPr>
        <p:grpSpPr>
          <a:xfrm>
            <a:off x="7661964" y="2733773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77F4181E-7596-4CA0-9B86-0EF4E883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5103F595-4271-41AB-90DF-CD7066348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09DCDF-9CCC-40F2-A314-F7FD6D22C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01389502-985C-4457-A5D5-74EAC288F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5E0FB895-A8B8-4646-AC4D-07E6E05B7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8A3A9922-35D3-4D52-9857-9F963193F56D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>
              <a:extLst>
                <a:ext uri="{FF2B5EF4-FFF2-40B4-BE49-F238E27FC236}">
                  <a16:creationId xmlns:a16="http://schemas.microsoft.com/office/drawing/2014/main" id="{E151BFCF-04DF-4959-A56A-A26FDA3037AA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6">
              <a:extLst>
                <a:ext uri="{FF2B5EF4-FFF2-40B4-BE49-F238E27FC236}">
                  <a16:creationId xmlns:a16="http://schemas.microsoft.com/office/drawing/2014/main" id="{EDD99C28-27F8-4F10-8EB3-2CF4D7F28E14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>
              <a:extLst>
                <a:ext uri="{FF2B5EF4-FFF2-40B4-BE49-F238E27FC236}">
                  <a16:creationId xmlns:a16="http://schemas.microsoft.com/office/drawing/2014/main" id="{938432F7-4EE1-443C-BB3D-8FA890025D91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4AFFCAA-7E7B-4234-AD0B-091BEFF00D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6365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1852E8EE-6BCB-4A27-84FC-AA8BC473B3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76090" y="525154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2E3F05D-0A44-4B60-BBB9-DB98D741A8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27908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4F7ABA5-7DBE-47F9-807D-A148C6BB18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13844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F9003E2-3E7C-42DD-BA91-FE0CC6210A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20876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66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in a Bayes net represents a conditional probability distribution.</a:t>
            </a:r>
          </a:p>
          <a:p>
            <a:r>
              <a:rPr lang="en-US" dirty="0"/>
              <a:t>What distribution do you get when you multiply all of these conditional probabilities together?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Marginal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Conditional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Joint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Poisson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/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  <a:blipFill>
                <a:blip r:embed="rId2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6942214-1733-4D87-A101-B9352CE5CF88}"/>
              </a:ext>
            </a:extLst>
          </p:cNvPr>
          <p:cNvGrpSpPr/>
          <p:nvPr/>
        </p:nvGrpSpPr>
        <p:grpSpPr>
          <a:xfrm>
            <a:off x="7661964" y="2733773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77F4181E-7596-4CA0-9B86-0EF4E883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5103F595-4271-41AB-90DF-CD7066348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09DCDF-9CCC-40F2-A314-F7FD6D22C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01389502-985C-4457-A5D5-74EAC288F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5E0FB895-A8B8-4646-AC4D-07E6E05B7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8A3A9922-35D3-4D52-9857-9F963193F56D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>
              <a:extLst>
                <a:ext uri="{FF2B5EF4-FFF2-40B4-BE49-F238E27FC236}">
                  <a16:creationId xmlns:a16="http://schemas.microsoft.com/office/drawing/2014/main" id="{E151BFCF-04DF-4959-A56A-A26FDA3037AA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6">
              <a:extLst>
                <a:ext uri="{FF2B5EF4-FFF2-40B4-BE49-F238E27FC236}">
                  <a16:creationId xmlns:a16="http://schemas.microsoft.com/office/drawing/2014/main" id="{EDD99C28-27F8-4F10-8EB3-2CF4D7F28E14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>
              <a:extLst>
                <a:ext uri="{FF2B5EF4-FFF2-40B4-BE49-F238E27FC236}">
                  <a16:creationId xmlns:a16="http://schemas.microsoft.com/office/drawing/2014/main" id="{938432F7-4EE1-443C-BB3D-8FA890025D91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4AFFCAA-7E7B-4234-AD0B-091BEFF00D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6365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1852E8EE-6BCB-4A27-84FC-AA8BC473B3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76090" y="525154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2E3F05D-0A44-4B60-BBB9-DB98D741A8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27908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4F7ABA5-7DBE-47F9-807D-A148C6BB18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13844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F9003E2-3E7C-42DD-BA91-FE0CC6210A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20876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05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42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Bayes Net Independence Assumptions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112BE8-FCF4-4C99-9EF4-CD2FDB56C24E}"/>
                  </a:ext>
                </a:extLst>
              </p:cNvPr>
              <p:cNvSpPr/>
              <p:nvPr/>
            </p:nvSpPr>
            <p:spPr>
              <a:xfrm>
                <a:off x="231897" y="6034362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112BE8-FCF4-4C99-9EF4-CD2FDB56C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7" y="6034362"/>
                <a:ext cx="8253928" cy="44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44E75DE4-611F-4B59-85ED-5A4DA00313CE}"/>
              </a:ext>
            </a:extLst>
          </p:cNvPr>
          <p:cNvSpPr/>
          <p:nvPr/>
        </p:nvSpPr>
        <p:spPr>
          <a:xfrm>
            <a:off x="7016232" y="1372312"/>
            <a:ext cx="5175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CPTs to Joint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cs typeface="Calibri"/>
                <a:sym typeface="Wingdings"/>
              </a:rPr>
              <a:t>Chain rule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cs typeface="Calibri"/>
                <a:sym typeface="Wingdings"/>
              </a:rPr>
              <a:t>Bayes net model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cs typeface="Calibri"/>
                <a:sym typeface="Wingdings"/>
              </a:rPr>
              <a:t>Causality (or not)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cs typeface="Calibri"/>
                <a:sym typeface="Wingdings"/>
              </a:rPr>
              <a:t>Markov assumptions</a:t>
            </a:r>
          </a:p>
        </p:txBody>
      </p:sp>
    </p:spTree>
    <p:extLst>
      <p:ext uri="{BB962C8B-B14F-4D97-AF65-F5344CB8AC3E}">
        <p14:creationId xmlns:p14="http://schemas.microsoft.com/office/powerpoint/2010/main" val="100730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id="{C87BFB4F-4B33-4A22-8ABD-5481DA44E012}"/>
              </a:ext>
            </a:extLst>
          </p:cNvPr>
          <p:cNvSpPr txBox="1">
            <a:spLocks noChangeArrowheads="1"/>
          </p:cNvSpPr>
          <p:nvPr/>
        </p:nvSpPr>
        <p:spPr>
          <a:xfrm>
            <a:off x="552099" y="367131"/>
            <a:ext cx="11147322" cy="627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Bayes Nets Representation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936" y="1343870"/>
                <a:ext cx="7098581" cy="1399329"/>
              </a:xfrm>
            </p:spPr>
            <p:txBody>
              <a:bodyPr/>
              <a:lstStyle/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/>
                    <a:cs typeface="Calibri"/>
                    <a:sym typeface="Wingdings"/>
                  </a:rPr>
                  <a:t>One node per random variable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/>
                    <a:cs typeface="Calibri"/>
                    <a:sym typeface="Wingdings"/>
                  </a:rPr>
                  <a:t>DAG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/>
                    <a:cs typeface="Calibri"/>
                    <a:sym typeface="Wingdings"/>
                  </a:rPr>
                  <a:t>One CPT per node: P(node | </a:t>
                </a:r>
                <a:r>
                  <a:rPr lang="en-US" sz="2800" i="1" dirty="0">
                    <a:solidFill>
                      <a:schemeClr val="tx1"/>
                    </a:solidFill>
                    <a:latin typeface="Calibri"/>
                    <a:cs typeface="Calibri"/>
                    <a:sym typeface="Wingdings"/>
                  </a:rPr>
                  <a:t>Parents</a:t>
                </a:r>
                <a:r>
                  <a:rPr lang="en-US" sz="2800" dirty="0">
                    <a:solidFill>
                      <a:schemeClr val="tx1"/>
                    </a:solidFill>
                    <a:latin typeface="Calibri"/>
                    <a:cs typeface="Calibri"/>
                    <a:sym typeface="Wingdings"/>
                  </a:rPr>
                  <a:t>(node) )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cs typeface="Calibri"/>
                  </a:rPr>
                  <a:t>Encodes joint distribution as product of conditional distributions on each variable</a:t>
                </a:r>
              </a:p>
              <a:p>
                <a:pPr lvl="1">
                  <a:lnSpc>
                    <a:spcPct val="100000"/>
                  </a:lnSpc>
                </a:pPr>
                <a:endParaRPr lang="en-US" dirty="0">
                  <a:cs typeface="Calibri"/>
                </a:endParaRPr>
              </a:p>
              <a:p>
                <a:pPr marL="457176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936" y="1343870"/>
                <a:ext cx="7098581" cy="1399329"/>
              </a:xfrm>
              <a:blipFill>
                <a:blip r:embed="rId2"/>
                <a:stretch>
                  <a:fillRect l="-1546" t="-3913" r="-601" b="-18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71800"/>
              </p:ext>
            </p:extLst>
          </p:nvPr>
        </p:nvGraphicFramePr>
        <p:xfrm>
          <a:off x="8423828" y="5997332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68832"/>
              </p:ext>
            </p:extLst>
          </p:nvPr>
        </p:nvGraphicFramePr>
        <p:xfrm>
          <a:off x="7493553" y="6000505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007506"/>
              </p:ext>
            </p:extLst>
          </p:nvPr>
        </p:nvGraphicFramePr>
        <p:xfrm>
          <a:off x="9345371" y="5997332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96402"/>
              </p:ext>
            </p:extLst>
          </p:nvPr>
        </p:nvGraphicFramePr>
        <p:xfrm>
          <a:off x="11131307" y="5997332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61316"/>
              </p:ext>
            </p:extLst>
          </p:nvPr>
        </p:nvGraphicFramePr>
        <p:xfrm>
          <a:off x="10238339" y="5997332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8797506" y="2844045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797506" y="3478267"/>
            <a:ext cx="2074815" cy="2294326"/>
            <a:chOff x="5410200" y="3500735"/>
            <a:chExt cx="2074815" cy="2294326"/>
          </a:xfrm>
        </p:grpSpPr>
        <p:cxnSp>
          <p:nvCxnSpPr>
            <p:cNvPr id="10" name="AutoShape 6"/>
            <p:cNvCxnSpPr>
              <a:cxnSpLocks noChangeShapeType="1"/>
              <a:stCxn id="5" idx="5"/>
              <a:endCxn id="7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7" idx="3"/>
              <a:endCxn id="8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AutoShape 6"/>
            <p:cNvCxnSpPr>
              <a:cxnSpLocks noChangeShapeType="1"/>
              <a:stCxn id="5" idx="3"/>
              <a:endCxn id="6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" name="Group 2"/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6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/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9" name="Oval 3"/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42907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the product of CPTs to the Bayes net.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III.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1C5120-41F2-499D-AB55-FCA42FA6DDAA}"/>
              </a:ext>
            </a:extLst>
          </p:cNvPr>
          <p:cNvGrpSpPr/>
          <p:nvPr/>
        </p:nvGrpSpPr>
        <p:grpSpPr>
          <a:xfrm>
            <a:off x="5374132" y="1935591"/>
            <a:ext cx="1651565" cy="1307647"/>
            <a:chOff x="5358835" y="2590991"/>
            <a:chExt cx="1651565" cy="1307647"/>
          </a:xfrm>
        </p:grpSpPr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92F69D57-D9F3-42E9-9D18-D472DF786633}"/>
                </a:ext>
              </a:extLst>
            </p:cNvPr>
            <p:cNvCxnSpPr>
              <a:cxnSpLocks noChangeShapeType="1"/>
              <a:stCxn id="41" idx="5"/>
              <a:endCxn id="37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D6B9DD8B-8AC6-4A02-9F21-4DE9CB97B3F5}"/>
                </a:ext>
              </a:extLst>
            </p:cNvPr>
            <p:cNvCxnSpPr>
              <a:cxnSpLocks noChangeShapeType="1"/>
              <a:stCxn id="41" idx="3"/>
              <a:endCxn id="39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964E06-F10F-4812-A396-CC1CEDE9560D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41" name="Oval 3">
                <a:extLst>
                  <a:ext uri="{FF2B5EF4-FFF2-40B4-BE49-F238E27FC236}">
                    <a16:creationId xmlns:a16="http://schemas.microsoft.com/office/drawing/2014/main" id="{A9D287CD-61EA-4883-9635-5C43346AB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C9DD4B5-A3C4-47F0-929F-C6B61C73A01D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DE6780-36A5-4700-93EA-1AA9BE3C174F}"/>
                </a:ext>
              </a:extLst>
            </p:cNvPr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39" name="Oval 3">
                <a:extLst>
                  <a:ext uri="{FF2B5EF4-FFF2-40B4-BE49-F238E27FC236}">
                    <a16:creationId xmlns:a16="http://schemas.microsoft.com/office/drawing/2014/main" id="{688E1C72-2680-48F8-95C2-39D9CB50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B352471-3C46-46E0-A691-ACE20FAB63D5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BC3CCB-724D-4400-80EB-B59FF16B363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475B03F9-9C41-42AC-B72B-410D2DDFE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2E21D6D-08F9-4AE1-A093-D1E9F99FE92D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278EDA-4DEF-44BF-A7FC-9ED76FD604B6}"/>
              </a:ext>
            </a:extLst>
          </p:cNvPr>
          <p:cNvGrpSpPr/>
          <p:nvPr/>
        </p:nvGrpSpPr>
        <p:grpSpPr>
          <a:xfrm>
            <a:off x="1482900" y="2337471"/>
            <a:ext cx="2490943" cy="470745"/>
            <a:chOff x="972988" y="3048000"/>
            <a:chExt cx="2490943" cy="470745"/>
          </a:xfrm>
        </p:grpSpPr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260DA4D9-E9BF-474B-BC3A-331F1E424D9B}"/>
                </a:ext>
              </a:extLst>
            </p:cNvPr>
            <p:cNvCxnSpPr>
              <a:cxnSpLocks noChangeShapeType="1"/>
              <a:stCxn id="51" idx="6"/>
              <a:endCxn id="49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552867A1-463C-4977-8989-7DFF8686B701}"/>
                </a:ext>
              </a:extLst>
            </p:cNvPr>
            <p:cNvCxnSpPr>
              <a:cxnSpLocks noChangeShapeType="1"/>
              <a:stCxn id="53" idx="6"/>
              <a:endCxn id="51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C1B87-3D94-428D-9F77-1BF4CDFE74A1}"/>
                </a:ext>
              </a:extLst>
            </p:cNvPr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53" name="Oval 3">
                <a:extLst>
                  <a:ext uri="{FF2B5EF4-FFF2-40B4-BE49-F238E27FC236}">
                    <a16:creationId xmlns:a16="http://schemas.microsoft.com/office/drawing/2014/main" id="{A6433942-69DE-4FE6-B389-13896AD6D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D51F83A-754C-4F0F-A836-DF64C5713048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3AC814-A91F-42A6-956E-4B644F55AF25}"/>
                </a:ext>
              </a:extLst>
            </p:cNvPr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51" name="Oval 3">
                <a:extLst>
                  <a:ext uri="{FF2B5EF4-FFF2-40B4-BE49-F238E27FC236}">
                    <a16:creationId xmlns:a16="http://schemas.microsoft.com/office/drawing/2014/main" id="{7C3ABB88-A4E9-4B58-9301-37830FC5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89D5BD6-A29E-47E9-A6BC-1213CD6FC5DA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2595FF-93F8-4581-9523-5AC92FCDBBBF}"/>
                </a:ext>
              </a:extLst>
            </p:cNvPr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49" name="Oval 3">
                <a:extLst>
                  <a:ext uri="{FF2B5EF4-FFF2-40B4-BE49-F238E27FC236}">
                    <a16:creationId xmlns:a16="http://schemas.microsoft.com/office/drawing/2014/main" id="{0EF39D6F-929D-4B08-9414-E1D6C2251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33FD2E9-2ED3-4232-A309-7A6C591038B2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EB60C6-FBB6-4A9B-A470-CB7D179D7F57}"/>
              </a:ext>
            </a:extLst>
          </p:cNvPr>
          <p:cNvGrpSpPr/>
          <p:nvPr/>
        </p:nvGrpSpPr>
        <p:grpSpPr>
          <a:xfrm>
            <a:off x="9092411" y="1874190"/>
            <a:ext cx="1698978" cy="1388065"/>
            <a:chOff x="9051634" y="2514600"/>
            <a:chExt cx="1698978" cy="1388065"/>
          </a:xfrm>
        </p:grpSpPr>
        <p:cxnSp>
          <p:nvCxnSpPr>
            <p:cNvPr id="56" name="AutoShape 6">
              <a:extLst>
                <a:ext uri="{FF2B5EF4-FFF2-40B4-BE49-F238E27FC236}">
                  <a16:creationId xmlns:a16="http://schemas.microsoft.com/office/drawing/2014/main" id="{B267B1B0-1548-4E46-832D-4C0971B3BA8F}"/>
                </a:ext>
              </a:extLst>
            </p:cNvPr>
            <p:cNvCxnSpPr>
              <a:cxnSpLocks noChangeShapeType="1"/>
              <a:stCxn id="63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" name="AutoShape 6">
              <a:extLst>
                <a:ext uri="{FF2B5EF4-FFF2-40B4-BE49-F238E27FC236}">
                  <a16:creationId xmlns:a16="http://schemas.microsoft.com/office/drawing/2014/main" id="{5D03117D-05D9-4ECE-AD2F-A76400FD03C1}"/>
                </a:ext>
              </a:extLst>
            </p:cNvPr>
            <p:cNvCxnSpPr>
              <a:cxnSpLocks noChangeShapeType="1"/>
              <a:stCxn id="65" idx="4"/>
              <a:endCxn id="6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C167F09-46A7-4D21-B312-BE6649AC5E30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65" name="Oval 3">
                <a:extLst>
                  <a:ext uri="{FF2B5EF4-FFF2-40B4-BE49-F238E27FC236}">
                    <a16:creationId xmlns:a16="http://schemas.microsoft.com/office/drawing/2014/main" id="{FD8BCB6D-D77B-427C-A07A-F3883CDD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2D5B186-B61D-4416-831D-35ACFE031301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67C5604-0DA9-45D3-B439-31DB25C13AE9}"/>
                </a:ext>
              </a:extLst>
            </p:cNvPr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63" name="Oval 3">
                <a:extLst>
                  <a:ext uri="{FF2B5EF4-FFF2-40B4-BE49-F238E27FC236}">
                    <a16:creationId xmlns:a16="http://schemas.microsoft.com/office/drawing/2014/main" id="{5FA46776-4FE0-46CA-9B67-B6B6EB01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58772A-E4E8-4F63-914D-2CE210AE1BFC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BF3DA6-CFE3-463F-B2A6-6D18AD32A65A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61" name="Oval 3">
                <a:extLst>
                  <a:ext uri="{FF2B5EF4-FFF2-40B4-BE49-F238E27FC236}">
                    <a16:creationId xmlns:a16="http://schemas.microsoft.com/office/drawing/2014/main" id="{1C96704B-4E2B-4750-BFB6-206FA9E4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F842719-4351-4CD6-A13B-2A282CF6267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/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  <a:blipFill>
                <a:blip r:embed="rId11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/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  <a:blipFill>
                <a:blip r:embed="rId1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/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  <a:blipFill>
                <a:blip r:embed="rId13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/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  <a:blipFill>
                <a:blip r:embed="rId1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/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  <a:blipFill>
                <a:blip r:embed="rId15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/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  <a:blipFill>
                <a:blip r:embed="rId16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/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  <a:blipFill>
                <a:blip r:embed="rId17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/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  <a:blipFill>
                <a:blip r:embed="rId18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/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  <a:blipFill>
                <a:blip r:embed="rId19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14133</TotalTime>
  <Words>1418</Words>
  <Application>Microsoft Office PowerPoint</Application>
  <PresentationFormat>Widescreen</PresentationFormat>
  <Paragraphs>432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 Light</vt:lpstr>
      <vt:lpstr>Wingdings</vt:lpstr>
      <vt:lpstr>Calibri</vt:lpstr>
      <vt:lpstr>Cambria Math</vt:lpstr>
      <vt:lpstr>Office Theme</vt:lpstr>
      <vt:lpstr>Warm-up as you walk in</vt:lpstr>
      <vt:lpstr>Announcements</vt:lpstr>
      <vt:lpstr>AI: Representation and Problem Solving </vt:lpstr>
      <vt:lpstr>Piazza Poll 1</vt:lpstr>
      <vt:lpstr>Piazza Poll 1</vt:lpstr>
      <vt:lpstr>Answer Any Query from Condition Probability Tables</vt:lpstr>
      <vt:lpstr>Bayes Net Independence Assumptions</vt:lpstr>
      <vt:lpstr>PowerPoint Presentation</vt:lpstr>
      <vt:lpstr>Piazza Poll 2</vt:lpstr>
      <vt:lpstr>Bayes Nets in the Wild</vt:lpstr>
      <vt:lpstr>Bayes Nets in the Wild</vt:lpstr>
      <vt:lpstr>Bayes Nets in the Wild</vt:lpstr>
      <vt:lpstr>Bayes Nets in the Wild</vt:lpstr>
      <vt:lpstr>Conditional Independence Semantics</vt:lpstr>
      <vt:lpstr>Causal Chains</vt:lpstr>
      <vt:lpstr>Causal Chains</vt:lpstr>
      <vt:lpstr>Common Cause</vt:lpstr>
      <vt:lpstr>Common Cause</vt:lpstr>
      <vt:lpstr>Common Effect</vt:lpstr>
      <vt:lpstr>Practice</vt:lpstr>
      <vt:lpstr>Conditional Independence Semantics</vt:lpstr>
      <vt:lpstr>Markov blanket</vt:lpstr>
      <vt:lpstr>Markov Structures</vt:lpstr>
      <vt:lpstr>Answer Any Query from Condition Probability Tables</vt:lpstr>
      <vt:lpstr>Example: Alarm Network</vt:lpstr>
      <vt:lpstr>Example: Alarm Network</vt:lpstr>
      <vt:lpstr>Example: Alarm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1065</cp:revision>
  <cp:lastPrinted>2018-11-27T13:42:27Z</cp:lastPrinted>
  <dcterms:created xsi:type="dcterms:W3CDTF">2018-10-11T11:39:27Z</dcterms:created>
  <dcterms:modified xsi:type="dcterms:W3CDTF">2019-04-04T06:23:07Z</dcterms:modified>
</cp:coreProperties>
</file>