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tags/tag2.xml" ContentType="application/vnd.openxmlformats-officedocument.presentationml.tags+xml"/>
  <Override PartName="/ppt/ink/ink2.xml" ContentType="application/inkml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3"/>
  </p:notesMasterIdLst>
  <p:sldIdLst>
    <p:sldId id="956" r:id="rId2"/>
    <p:sldId id="975" r:id="rId3"/>
    <p:sldId id="663" r:id="rId4"/>
    <p:sldId id="977" r:id="rId5"/>
    <p:sldId id="988" r:id="rId6"/>
    <p:sldId id="957" r:id="rId7"/>
    <p:sldId id="952" r:id="rId8"/>
    <p:sldId id="947" r:id="rId9"/>
    <p:sldId id="286" r:id="rId10"/>
    <p:sldId id="953" r:id="rId11"/>
    <p:sldId id="954" r:id="rId12"/>
    <p:sldId id="955" r:id="rId13"/>
    <p:sldId id="958" r:id="rId14"/>
    <p:sldId id="962" r:id="rId15"/>
    <p:sldId id="963" r:id="rId16"/>
    <p:sldId id="966" r:id="rId17"/>
    <p:sldId id="965" r:id="rId18"/>
    <p:sldId id="967" r:id="rId19"/>
    <p:sldId id="961" r:id="rId20"/>
    <p:sldId id="964" r:id="rId21"/>
    <p:sldId id="969" r:id="rId22"/>
    <p:sldId id="970" r:id="rId23"/>
    <p:sldId id="971" r:id="rId24"/>
    <p:sldId id="972" r:id="rId25"/>
    <p:sldId id="259" r:id="rId26"/>
    <p:sldId id="309" r:id="rId27"/>
    <p:sldId id="307" r:id="rId28"/>
    <p:sldId id="306" r:id="rId29"/>
    <p:sldId id="310" r:id="rId30"/>
    <p:sldId id="974" r:id="rId31"/>
    <p:sldId id="311" r:id="rId32"/>
    <p:sldId id="312" r:id="rId33"/>
    <p:sldId id="989" r:id="rId34"/>
    <p:sldId id="973" r:id="rId35"/>
    <p:sldId id="293" r:id="rId36"/>
    <p:sldId id="267" r:id="rId37"/>
    <p:sldId id="313" r:id="rId38"/>
    <p:sldId id="287" r:id="rId39"/>
    <p:sldId id="292" r:id="rId40"/>
    <p:sldId id="268" r:id="rId41"/>
    <p:sldId id="269" r:id="rId42"/>
    <p:sldId id="270" r:id="rId43"/>
    <p:sldId id="271" r:id="rId44"/>
    <p:sldId id="272" r:id="rId45"/>
    <p:sldId id="273" r:id="rId46"/>
    <p:sldId id="355" r:id="rId47"/>
    <p:sldId id="356" r:id="rId48"/>
    <p:sldId id="343" r:id="rId49"/>
    <p:sldId id="275" r:id="rId50"/>
    <p:sldId id="276" r:id="rId51"/>
    <p:sldId id="299" r:id="rId52"/>
  </p:sldIdLst>
  <p:sldSz cx="12192000" cy="6858000"/>
  <p:notesSz cx="7010400" cy="9296400"/>
  <p:embeddedFontLst>
    <p:embeddedFont>
      <p:font typeface="Calibri" panose="020F0502020204030204" pitchFamily="34" charset="0"/>
      <p:regular r:id="rId54"/>
      <p:bold r:id="rId55"/>
      <p:italic r:id="rId56"/>
      <p:boldItalic r:id="rId57"/>
    </p:embeddedFont>
    <p:embeddedFont>
      <p:font typeface="Calibri Light" panose="020F0302020204030204" pitchFamily="34" charset="0"/>
      <p:regular r:id="rId58"/>
      <p:italic r:id="rId59"/>
    </p:embeddedFont>
    <p:embeddedFont>
      <p:font typeface="Cambria Math" panose="02040503050406030204" pitchFamily="18" charset="0"/>
      <p:regular r:id="rId6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8510"/>
    <a:srgbClr val="AE7C42"/>
    <a:srgbClr val="F2B800"/>
    <a:srgbClr val="D60093"/>
    <a:srgbClr val="00A44A"/>
    <a:srgbClr val="00863D"/>
    <a:srgbClr val="0000FF"/>
    <a:srgbClr val="104F9C"/>
    <a:srgbClr val="EA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4" autoAdjust="0"/>
    <p:restoredTop sz="96684" autoAdjust="0"/>
  </p:normalViewPr>
  <p:slideViewPr>
    <p:cSldViewPr snapToGrid="0">
      <p:cViewPr varScale="1">
        <p:scale>
          <a:sx n="83" d="100"/>
          <a:sy n="83" d="100"/>
        </p:scale>
        <p:origin x="264" y="3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2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1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4.fntdata"/><Relationship Id="rId61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7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3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6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1T20:07:07.8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17420 14827 1594 0,'0'0'71'0,"0"0"14"0,0 0-68 0,0 0-17 0,0 0 0 0,0 10 0 16,4-1 48-16,-4 0 7 0,0 7 1 0,3-7 0 16,-3 10-56-16,0-3-15 0,0 3-1 0,0 0 0 15,0-1 16-15,0 7 0 0,0 4 0 0,0-4 0 16,0 3 0-16,-3-3 0 0,3 10 0 0,-4-7-9 16,1 9 20-16,-1-5 4 0,1-4 1 0,-1 0 0 15,4 0-16-15,-3-2 0 0,3-1 0 0,-4-7 0 16,4 8 0-16,-4-8 0 0,4-5 0 0,0 3 0 15,0-7 0-15,0 0 0 0,0-9 0 0,0 0 0 16,0 0-124-16,0 0-19 0,0 0-3 0</inkml:trace>
  <inkml:trace contextRef="#ctx0" brushRef="#br0" timeOffset="467.435">17336 14630 403 0,'0'0'36'0,"0"0"-36"32,0 0 0-32,0 0 0 0,0 0 395 0,0 0 72 0,0 0 14 0,3-7 3 0,-3 7-369 0,7-3-75 15,4-3-14-15,-4 3-3 0,3-4-23 0,1-2 0 0,-1 9 0 0,1-9 0 16,3 9 11-16,-3-3-3 0,-4-4 0 0,3 7 0 15,-3 0-8-15,4 0 0 0,3 0-10 0,0 0 10 16,0 0 0-16,0 10 16 0,4-10-1 0,0 6-1 16,-1-3-14-16,1 6 9 0,0-2-9 0,-4 2 8 15,3-6-8-15,1 7 0 0,-4 5 0 0,0-5 8 16,0-1-8-16,1 7 0 0,-1 0 9 0,-4-4-9 16,4 4 0-16,-3-4 0 0,-4 4-10 0,4-7 10 15,-1 1 0-15,-3 6 0 0,0-7 0 0,-3 0 0 16,-1 1 0-16,-3 5 0 0,4-5 0 0,-4-1 0 15,0 1 0-15,-4-1 0 0,1 0 0 0,-1 7 0 16,-3-6 0-16,0-7 0 0,-3 12 0 0,-1-5 0 16,0-1-13-16,-3-3 4 0,4 4 1 0,-4-7 0 0,-4 6 8 15,4 1 8-15,-4-4-8 0,1 3 11 16,-5-9-11-16,1 10 0 0,4-10 0 0,-1 6 0 0,-7-6-12 0,4 0 12 16,0 0-10-16,3 0 10 15,8-6-36-15,-4 6-2 0,3 0 0 0,0-3 0 16,-3-4-30-16,0 7-5 0,7 0-2 0,-3 0 0 15,2-3-90-15,-2 3-19 0,3-6-3 0,3 6-1 0</inkml:trace>
  <inkml:trace contextRef="#ctx0" brushRef="#br0" timeOffset="1116.222">18348 14548 1436 0,'0'0'64'0,"0"0"12"0,0 0-60 0,0 0-16 15,0 0 0-15,0 0 0 16,0 0 47-16,0 0 6 0,0 0 2 0,0 0 0 0,0 0-40 0,0 0-15 16,0 0 11-16,0 0-11 0,0 0 12 0,0 0-3 15,0 0-1-15,0 0 0 0,-4 0 7 0,-3 0 1 16,-3 0 0-16,3 3 0 0,-4 3 16 0,1-2 4 16,-5 2 1-16,5 3 0 0,-8-2 11 0,4 2 3 15,-3 3 0-15,2-2 0 0,-2-1-24 0,3 7-5 16,-8-7-1-16,5 10 0 0,-1-3 11 0,1 3 3 0,-5 0 0 0,5-4 0 15,-1 4-35-15,4 0 0 0,0 0 0 0,3 6 0 16,-3-6 15-16,4 6-1 0,-1 0 0 0,4-3 0 16,-4 0 4-16,4 0 1 0,4 3 0 0,-4 0 0 15,0-3 9-15,0 3 1 0,7 0 1 0,-4-3 0 16,8 9-19-16,-4-3-11 0,0 1 12 16,3-4-12-16,1 3 9 0,-1 0-9 0,1 4 0 0,3-4 9 15,0 0-9-15,0-3 0 0,-4 3 0 0,5-9 0 16,6 6-18-16,-4-6 4 0,4 0 1 0,0-4 0 31,-3 4-19-31,3-9-4 0,0 5-1 0,4-5 0 0,-4 5-10 0,0-5-1 0,0-7-1 0,-3 6 0 31,3-2-91-31,4-4-19 0,-4 3-3 0,0-6-629 0</inkml:trace>
  <inkml:trace contextRef="#ctx0" brushRef="#br0" timeOffset="2155.722">18620 14943 172 0,'0'0'16'0,"0"0"-16"0,0 0 0 0,0 0 0 16,7-9 284-16,-4 9 53 0,1-10 11 0,-1 4 3 16,-3-3-252-16,0 9-51 0,7-3-9 0,-3-4-3 0,-1-2-36 0,1-1 0 15,-1 1 0-15,1 0 0 0,-1 2 0 0,1-2-8 16,-8 6 8-16,4 3-12 0,0-6 45 0,-3-4 9 15,-1 10 2-15,1-9 0 0,-1 6 2 0,4 3 1 16,-7-7 0-16,0 7 0 0,-3 0-11 0,-1 0-1 16,1 0-1-16,-1 0 0 0,-3 0 1 0,0 7 0 15,3-4 0-15,1-3 0 0,2 9-13 0,-2-3-2 16,-1-2-1-16,1 2 0 0,-1 3-3 0,4 1 0 16,-3-1 0-16,-1 0 0 0,0 7 0 0,1-6-1 15,-1-1 0-15,1 10 0 0,3-10-15 0,-4 10 11 16,4-3-11-16,0-1 10 0,0 4-10 0,0-6 8 15,0 12-8-15,3-6 8 0,-3 6 1 0,7-7 0 0,-3 8 0 0,-1-1 0 16,1-3-9-16,3 3 0 16,-4-6 9-16,4 6-9 0,4-7 0 0,-1 8 0 15,-3-14-10-15,4 7 10 16,-1-3-28-16,4-1 0 0,-3-2 1 0,3-7 0 16,-4 3-130-1,4 1-27-15,4-4-4 0</inkml:trace>
  <inkml:trace contextRef="#ctx0" brushRef="#br0" timeOffset="2702.718">18923 15181 2098 0,'0'0'93'0,"0"0"19"0,0 0-89 0,0 0-23 15,-7 0 0-15,0 0 0 0,7 0 50 0,-7-6 6 16,3 6 0-16,4 0 1 0,-7 0-57 0,0-3 0 16,0 3 0-16,0 0 0 15,0 0-36-15,4 3 0 0,-8-3 0 0,4 10 0 0,-4-4 13 0,4-3 3 16,-7 13 1-16,0-7 0 0,0 7 19 0,0-4-10 16,0 4 10-16,0 0-8 0,-1-4 8 0,5 4 11 15,3-4-3-15,-4-5 0 0,8 8 8 0,-4-5 0 16,7-7 1-16,-4 6 0 0,4 1-17 0,0-10 8 15,0 0-8-15,7 6 0 0,0 3 0 0,-7-9 0 0,11 7 0 0,-1-4-9 16,5-3 9-16,-5 0-10 0,4 0 10 0,0 0-10 16,-3-3 10-16,3-4 0 0,0 1 0 0,0 3 0 15,-3-3 12-15,-1 3-3 16,5-7 0-16,-5 1 0 0,1 3-1 0,-4-4 0 0,3 1 0 0,1 2 0 16,-8 4 6-16,4-3 1 0,1-3 0 0,-5 6 0 15,1-7-4-15,-1 4-1 0,-3-4 0 0,0 10 0 16,0-6 11-16,0 6 3 0,0 0 0 0,0 0 0 15,0-3 11-15,0 3 2 0,0 0 1 0,0 0 0 16,0 0-30-16,0 0-8 0,0 0 0 0,0 0 0 16,0 0 0-16,0 0 0 0,0 0 0 0,4 3 0 15,-1 10 0-15,1-10 0 0,-1 6 0 0,1 1 0 16,3-4 0-16,-4 3 0 0,1 1 0 0,3-1 0 16,0 1 0-16,4-1 8 0,-11-9-8 0,7 9 8 15,0 1-21-15,0-4-4 0,0 3-1 0,3-9 0 16,-10 0-29-16,7 7-5 15,4-4-2-15,-11-3 0 0,0 0-134 0,11-3-26 0,10-13-6 0,-7 10 0 0</inkml:trace>
  <inkml:trace contextRef="#ctx0" brushRef="#br0" timeOffset="3133.959">19181 15200 1267 0,'0'0'112'0,"0"0"-89"16,0 0-23-16,-4 10 0 0,0-1 208 0,4 1 36 15,0-1 8-15,0 0 2 0,0 1-209 0,4-1-45 0,0 7 0 0,-1-7 0 16,1-2-9-16,-4 2 9 0,3-6 0 0,1 6 0 16,-4-9-10-16,3 7 10 0,-3 2-8 0,0-9 8 15,4 10 27-15,-4-10 10 0,0 0 3 0,0 9 0 16,3-3 14-16,-3-6 3 0,0 0 1 0,4 10 0 15,-4-10-30-15,3 3-7 0,-3-3-1 0,0 0 0 16,0 0-7-16,4 9-1 0,-4-9-1 0,3 6 0 16,-3-6 17-16,0 0 4 0,7 7 1 0,4-4 0 15,0-3-7-15,-4-3-2 0,0-4 0 0,3 1 0 16,1-3 13-16,-4-1 3 0,0 1 0 0,0-4 0 16,0 1-16-16,0 2-4 0,0-2 0 0,0-4 0 15,-3-3-9-15,6 4-3 0,-3-4 0 0,0 0 0 0,-3 3-8 16,3-2 0-16,0-1-10 0,0 3 10 15,0 4-15-15,-3-4 3 0,3 6 1 0,-4 1 0 16,1 0-26-16,-1 2-6 0,-3 7-1 0,4-3 0 16,3-3-96-16,-7-3-19 0,0 9-4 0,0 0-1 15,0 0-9-15,0 0-3 0,3-4 0 0,-3 4-383 16,0-6-77-16</inkml:trace>
  <inkml:trace contextRef="#ctx0" brushRef="#br0" timeOffset="4154.742">19607 15301 288 0,'0'0'12'0,"0"0"4"0,0 0-16 0,0 0 0 15,0 0 0-15,0 0 0 0,0 0 139 0,0 0 25 16,0 0 4-16,0 0 2 0,0 0-131 0,0 0-27 15,0 0-4-15,0 0-8 0,0 0 20 0,0 0-3 16,0 0 0-16,0 0 0 0,4 9 63 0,3-3 12 16,-7-6 2-16,4 3 1 0,3 4-16 0,0-7-3 15,-7 0-1-15,7 9 0 0,0-9-4 0,0 10-1 0,0-1 0 0,-4-3 0 16,-3-6-16-16,4 10-3 0,3-1-1 0,0 0 0 16,0 1-35-16,-3-1-7 0,-1 1-8 0,1-1 11 15,-4 7-11-15,3-7 12 0,-3 1-12 0,0 5 12 16,4-2-12-16,-1-4 0 15,-3 4 0-15,0-1 8 0,-3-2-8 0,3-1 12 0,0 1-12 0,0-1 12 16,0 3 0-16,0-2 0 0,0-7 0 0,-4 6 0 16,1 1-12-16,3-4 0 0,0-6 0 0,0 0 8 15,-7 9-22-15,7-2-5 0,0-7-1 0,0 0 0 16,-7 3-40 0,3 6-9-16,0-2-2 0,4-7 0 0,-7 0-123 0,0 3-25 15</inkml:trace>
  <inkml:trace contextRef="#ctx0" brushRef="#br0" timeOffset="5116.902">20401 14890 1926 0,'0'0'42'0,"0"0"9"0,0 0 1 0,0 0 3 0,0 0-44 0,0 0-11 0,0 0 0 0,0 0 0 16,0-3 0-16,0-4 8 15,0 4-8-15,4-3 8 0,-4-3-8 0,0 2-17 0,0 4 4 0,0-3 1 16,0-3 4-16,0 5 8 0,0-5-13 0,-4 3 5 16,4-4 40-16,0 1 9 0,-3 3 2 0,-1-4 0 15,1 1-9-15,-4 6-2 0,3-4 0 0,-3-2 0 16,0 9 6-16,3-9 1 0,-6 9 0 0,3 0 0 16,0 0-19-16,-4 0-4 0,4 0-1 0,-7 0 0 15,0 9-15-15,0 0 0 0,0-2 0 0,-4 2 0 16,4 1 0-16,-7-1 0 0,3 0 0 0,4 1-10 15,3 9 10-15,1-10 0 0,-8 10 8 0,4-4-8 16,3 4 21-16,-3 0 0 0,0 3 0 0,0 0 0 0,0 3-5 16,3-6 0-16,1 6-1 0,-1 3 0 0,4 0 2 15,0-3 1-15,0 4 0 0,4 2 0 0,3 0-5 16,0 4-1-16,0-10 0 0,3 3 0 0,1 0-12 0,-1 4 0 16,4-10 0-16,0 3 0 0,0-6 0 15,4-1-8-15,-4-2-1 0,7-6 0 16,-3 5-23-16,6-5-5 0,-3-1-1 0,0-6 0 15,1 3-35-15,2-6-7 0,1 0-2 0,3 0 0 16,0 0-136-16,0-6-27 0,22-3-6 0,-12 6-1 0</inkml:trace>
  <inkml:trace contextRef="#ctx0" brushRef="#br0" timeOffset="5571.192">20641 15235 1728 0,'0'0'153'0,"0"0"-122"0,0 0-31 0,0 0 0 16,-7 0 147-16,7 0 23 0,-7-6 5 0,0 6 1 31,0 0-164-31,0-4-33 0,0 4-7 0,0-6 0 0,0 6-5 0,0 0-1 0,-4 6 0 0,0-2 0 16,4 2 13-16,-3-3 2 0,-1 6 1 0,1 1 0 15,-1-1 18-15,0 7 16 0,1-7-4 0,-1 1 0 16,4 5 29-16,-3-5 6 0,6 5 1 0,-3-2 0 16,3-4-33-16,1 1-7 0,3-1 0 0,0 4-8 15,0-13 11-15,0 0-11 0,0 0 10 0,0 0-10 0,11 3 0 0,-4-3 0 16,3 0-13-16,1 0 4 0,3-3 9 0,0-4 0 16,-3-2 0-16,3 0 0 0,0-1 0 0,-4 1 0 15,4-1 0-15,-3-2 0 0,0 9 0 0,-1-7 0 16,-3 1 0-16,0 3 0 0,0 3 0 0,0-4 14 15,1 4-3-15,-8 3-1 0,0 0-10 0,0 0 0 16,0 0 0-16,7 3 8 0,-4 7 7 0,1-4 1 16,-1 6 0-16,-3-5 0 0,4 12 6 0,-4-10 2 15,0 10 0-15,0-4 0 0,-4 1-4 0,4-3 0 16,-3 5 0-16,3-8 0 0,0 6-8 0,0-1-1 16,0-5-1-16,0-1 0 0,3 0-10 0,1 1 0 15,-1-4-12-15,4-3 12 0,0 4-28 0,-7-7 3 0,0 0 0 0,11 0 0 31,3 0-150-31,0-7-29 0,0 7-7 0,-3-9-681 0</inkml:trace>
  <inkml:trace contextRef="#ctx0" brushRef="#br0" timeOffset="5919.287">20980 14877 1036 0,'0'0'46'0,"0"0"10"16,0 0-45-16,0 0-11 0,-4 3 0 0,-3 4 0 0,4-4 241 0,3 6 47 16,0-9 8-16,-4 7 3 0,1 2-202 0,-1 0-40 15,4 1-8-15,0 5-1 16,0-2-19-16,0-4-3 0,0 7-1 0,0 0 0 0,0 3 12 0,0-1 3 15,0 1 0-15,0 0 0 0,4-3-13 0,-4 9-3 16,0-3 0-16,3 3 0 0,-3-6 7 0,4 6 1 16,-1-6 0-16,-3 6 0 15,4-7-52-15,-1 1-9 0,-3 0-3 0,4-3 0 0,-4-7 16 0,7 7 4 16,-4-7 0-16,1 1 0 16,-4-10-103-16,3 3-20 0,4 3-4 0,-7-6-1 15,7 0-90-15,-7 0-18 0,11-9-4 0,-4-1-1 0</inkml:trace>
  <inkml:trace contextRef="#ctx0" brushRef="#br0" timeOffset="6202.614">20786 15103 1036 0,'0'0'46'0,"0"0"10"0,0 0-45 0,0 0-11 0,0 0 0 0,0 0 0 16,0 0 336-16,0 0 64 0,7 6 14 0,0-6 2 16,0 3-337-16,3-3-68 0,-3 0-11 0,4 0 0 15,0 0 0-15,-1 0 8 0,1 0 2 0,3-3 0 0,0-3-10 0,0 6 12 16,0 0-12-16,0-6 12 0,0 3-12 0,-3 3 0 16,3-7 0-16,-3 7 0 0,-1-3 0 0,1-3 0 15,0 6-12-15,3-3 12 16,0 3-124-16,0 0-18 0,-4-6-3 0,5 6-1 15,-1 0-70-15,0-4-15 0,14-2-2 0,-7 6-1 0</inkml:trace>
  <inkml:trace contextRef="#ctx0" brushRef="#br0" timeOffset="6787.663">21435 15128 345 0,'0'0'31'0,"0"0"-31"15,0 0 0-15,0 0 0 0,0 0 248 0,0 0 44 16,0 0 9-16,0 0 2 0,0 0-188 0,0 0-38 16,7-6-7-16,-7 6-2 0,0-10 23 0,0 10 4 15,3-3 1-15,-3 3 0 0,0-6-36 0,0-3-6 16,0 9-2-16,0-7 0 15,-3 4-13-15,3 3-3 0,-4-6-1 0,-3 3 0 0,4 3-23 0,-4-6-4 16,-4 12 0-16,1-6-8 0,2 3 0 0,-2-3 0 16,-1 6 0-16,1-3 0 0,-1 4 8 0,1 2 0 15,-5 0 1-15,5 7 0 0,-1-3 11 0,1 2 1 16,3 1 1-16,0 3 0 0,0 0-8 0,-1 6-2 16,5-3 0-16,-1 0 0 0,1-3 11 0,-1 2 1 15,1-5 1-15,-1 9 0 0,4-6 3 0,0 0 1 0,0-3 0 0,0-4 0 16,7 4-29-16,-3-1 0 0,3-5 0 0,-4-1 0 15,1 1 8-15,3-7-8 0,4 3 0 0,-1 3 9 16,-3-9-27-16,7 7-6 0,-3-4 0 0,3-3-1 31,4 0-5-31,-1 6-1 0,5-12 0 0,-5 6 0 16,4 0-43-16,0-3-9 0,1-4-1 0,-1-2-1 16,4 3-127-16,-1-4-24 0,-6 1-6 0,3-4-1 0</inkml:trace>
  <inkml:trace contextRef="#ctx0" brushRef="#br0" timeOffset="7339.374">21699 14727 288 0,'0'0'25'0,"-7"-6"-25"15,0-4 0-15,7 10 0 16,4-3 443-16,-4 3 83 0,0 0 17 0,0 0 3 15,7-6-458-15,-7 6-88 0,0-3-24 0,0 3-1 0,0 0 13 0,0 0 2 16,0 0 1-16,0 0 0 0,-7 9 9 0,3 0 0 16,8 1 8-16,-8 2-8 0,1 4 39 0,-1 3 3 15,4 0 1-15,0 6 0 0,-3 3 12 0,3 3 2 16,0 1 1-16,0 2 0 0,3-6-35 0,1 7-7 16,-8-1-2-16,4-5 0 0,7 5-2 0,-3 1-1 15,-8-7 0-15,4 6 0 0,0-5-11 0,0-1 0 16,0-3 0-16,-3 0 0 0,-4-6 0 0,7 0 0 0,3-1 0 0,-3-2 0 15,-3 0 0-15,-1-4 0 16,8-2 0-16,-4-4 0 0,0-6 30 0,0 0 1 0,0 0 0 0,0 0 0 16,0 0-18-16,0 0-3 0,0 0-1 15,3-6 0-15,4-4 2 0,-3 1 0 0,-1-7 0 0,1 4 0 16,-1-4-11-16,4 3 0 0,0-9 0 0,1 10 0 16,-8-7 0-16,3 3 0 0,8 1 0 0,-4 2 0 15,-4 4 0-15,1-7 0 0,6 7 0 0,4 2 0 16,-3 4 0-16,0-3 0 0,-1 3 0 0,1 3 0 15,6-6 0-15,1 6-12 0,-7 0 2 0,3 6 1 16,0-6 9-16,-4 3 0 0,1-3 0 0,0 9 0 16,-4-9 0-16,3 7 0 0,4 2 0 0,-7 1 0 15,-3-1-9-15,3 0 9 0,4 1-10 0,-4 5 10 16,-4-5-12-16,4 6 3 0,-3-4 1 0,3-3 0 16,-4 7-11-16,1 0-1 0,-1-7-1 0,-3 4 0 31,4-4-28-31,-1-3-6 0,-3-6-1 0,0 0 0 0,0 0-91 0,0 0-18 0,0 0-4 0,0 0-739 15</inkml:trace>
  <inkml:trace contextRef="#ctx0" brushRef="#br0" timeOffset="7672.072">22260 15442 2538 0,'0'0'56'0,"0"0"11"0,0 0 2 0,0 0 3 0,0 0-58 0,0 0-14 0,0 0 0 0,14 0 0 31,8 9-19-31,-12-9-6 0,-10 0-2 0,7 10 0 0,7-4 5 0,-3 3 1 0,-8 1 0 0,-3-1 0 32,0 0-11-32,0 1-1 0,4 6-1 0,-8-4 0 0,-6 4 43 0,3 3 9 0,10-4 2 0,-3-2 0 15,-10 2 10-15,-1 4 2 0,4-3 1 0,4-3 0 16,-4 8-14-16,3-8-3 0,-7-4-1 0,8 7 0 16,6 0-47-16,-6-7-8 0,-8-6-3 0,8 7 0 15,-1-4-116-15,4-6-23 0,0 0-5 0,0 0-1 16</inkml:trace>
  <inkml:trace contextRef="#ctx0" brushRef="#br0" timeOffset="8237.254">22994 14721 2052 0,'0'0'91'0,"0"0"18"0,-3 0-87 0,3 0-22 15,-8 6 0-15,1-3 0 0,0 6 60 0,4 1 7 16,6 5 1-16,-3-5 1 0,-7 9-49 0,4-4-9 16,3 4-3-16,-4 0 0 0,4 0-8 0,-3 6 0 15,-4 0 0-15,3 0 0 0,4-3 13 0,-3 3 7 16,-4 3 2-16,0-3 0 0,7 0 8 0,-4-3 2 15,-3 3 0-15,-4 1 0 0,4-8-20 0,4 1-3 16,3 0-1-16,-4 0 0 16,-3 3-32-16,0-10-6 0,11-2-2 0,-4-1 0 15,0-9-144-15,0 0-30 0,7 6-6 0</inkml:trace>
  <inkml:trace contextRef="#ctx0" brushRef="#br0" timeOffset="8453.769">22726 14780 2761 0,'0'0'122'0,"0"0"26"16,-4 0-119-16,4 0-29 0,0 0 0 0,0 0 0 16,0-6 48-16,7 3 3 0,15-4 1 0,-5-2 0 15,-3 3-71-15,8 3-13 0,2-4-4 0,4-2 0 0,1 0 15 0,-1 5 2 16,-3-2 1-16,-1-3 0 15,5 6-97-15,-1-4-19 0,-7-2-4 0,0 9-594 16,0-6-120-16</inkml:trace>
  <inkml:trace contextRef="#ctx0" brushRef="#br0" timeOffset="9155.593">23195 15012 1443 0,'0'0'64'0,"0"0"13"0,0 0-61 0,0 0-16 0,0 0 0 0,0 0 0 15,0 0 54-15,0 0 8 0,0 0 2 0,0 0 0 16,0 0-24-16,0 0-5 0,0 0-1 0,0 0 0 15,0 0-18-15,0 0-3 0,0 0-1 0,0 0 0 16,0 0 32-16,0 0 7 0,0 0 1 0,-3 10 0 16,3-10 0-16,0 9 0 0,-4 0 0 0,4 1 0 15,-3-1-7-15,3-3-1 0,-4 7 0 0,1-4 0 16,-1 1-9-16,0 5-3 0,1-5 0 0,-1 6 0 16,4-4-32-16,-3 4 0 0,3-1 0 0,0-2 0 15,0-4 13-15,0 7-4 0,0-6-1 0,3-1 0 16,1 0-8-16,3 1 8 0,-3-1-8 0,3-3 8 15,0 4-8-15,0-10 0 0,0 9 0 0,0-9 0 0,-7 0 0 0,10 0 0 16,1 0 0-16,0 7-11 0,-11-7 11 0,7-7 0 16,0 7 0-16,0 7 0 0,0-7-8 0,3 0 0 15,-10 0 0-15,7 0 0 0,0 3 8 0,-7-3 0 16,8-3 0-16,2 3 0 0,-3 0 0 0,0-7 0 16,0 7 10-16,0 0-10 0,-3-3 11 0,3-3-11 15,0-4 12-15,0 4-12 0,0 3 14 0,0-3-4 16,4 3-1-16,-1-4 0 0,-3-2-9 0,0 0 0 15,0-1 0-15,1 4 0 0,-1 3 0 0,-7 3 0 16,0 0 0-16,0 0 0 0,7-7 0 16,-7 7 0-16,3-3 0 0,-3 3 0 0,0 0 0 0,0 0-11 0,4-6 11 15,-4 6-8-15,0-9 8 0,0 9 14 16,0-4-3-16,0 4-1 0,-4-6 24 0,4-3 5 16,0 6 1-16,-3-4 0 0,-1-2-40 0,4 3 0 0,0 3 0 0,-3-4-12 15,3-2 12-15,-4 6 16 0,1-4-4 0,3 7-1 16,-4-3-11-16,4 3-12 0,-4-6 2 0,4 6 1 15,-7 0 9-15,0 0-13 0,0-6 5 0,0 6 8 16,0 0 0-16,0 6 10 0,0-6 1 0,0 0 0 16,0 0-11-16,0 0 0 0,7 0 0 0,0 0 0 15,-7 0-28-15,3 0 3 0,4 0 0 0,0 0 0 16,-7 0-94-16,7 0-18 0,0 0-4 0,0 0-1 16</inkml:trace>
  <inkml:trace contextRef="#ctx0" brushRef="#br0" timeOffset="10557.369">23273 15128 403 0,'0'0'17'0,"0"0"5"0,0 0-22 0,0 0 0 0,7-6 0 0,-4-4 0 16,4 10 234-16,0-9 42 0,1 3 9 0,-5 3 2 15,-3 3-233-15,7 0-46 0,0-7-8 0,0 4 0 16,-7 3-15-16,0 0 3 0,0 0 0 0,0 0 0 15,0 0 3-15,0 0 1 0,0 0 0 0,0 0 0 16,0 0 19-16,0 0 4 0,0 0 1 0,0 0 0 0,0 0 20 0,4-6 5 16,3 3 1-16,-7 3 0 0,0 0-14 0,3-6-2 15,-3 6-1-15,4-4 0 0,-4 4 11 0,0 0 3 16,0-6 0-16,3-3 0 0,-3 9-3 0,-3-10-1 16,3 4 0-16,0 6 0 0,-4-3 14 0,1-3 3 15,-1 6 1-15,-3-3 0 0,0-4-4 0,4 7-1 16,-8 0 0-16,4 0 0 0,0 0-38 0,0 0-10 15,7 0 0-15,-7 7 0 0,0-7 0 0,3 3-9 16,4-3 9-16,-7 6-13 0,4 3 13 0,-1-2 0 16,-3-4 0-16,4 6 0 0,-5-3 0 0,1 4 0 15,0-1 0-15,0 1 0 16,0-1-34-16,0-3-1 0,4 4 0 0,-4-7 0 16,3 6-9-16,1-2-1 0,3-7-1 0,0 0 0 15,0 0-95-15,0 0-19 0,0 0-4 0,0 0-1 0</inkml:trace>
  <inkml:trace contextRef="#ctx0" brushRef="#br0" timeOffset="11165.191">23707 15069 1220 0,'0'0'54'0,"0"0"11"0,0 0-52 0,0 0-13 16,0 0 0-16,0 0 0 0,0 0 95 0,0 0 16 16,0 0 3-16,0 0 1 0,0 0-88 0,0 0-18 15,-4 6-9-15,1-3 10 0,-1 6-10 0,1-9 0 16,-1 7 0-16,-3 2 0 0,3-9 8 0,-3 9 0 16,0 1 0-16,-3-4 0 0,3 4 39 0,0-1 7 0,-4 0 2 15,4 1 0-15,0-1 10 0,0 1 2 0,3-1 1 0,-3 7 0 16,7-7-29-16,-3 1-5 0,3-1-2 0,0 7 0 15,0-7-41-15,0 0-9 0,3 1-2 0,1-1 0 16,3 1 5-16,0-1 1 0,0 0 0 16,4-9 0-16,-1 7 2 0,1-7 1 0,3 3 0 0,-4-3 0 15,5-3-2-15,-5 3 0 0,4-7 0 0,0 7 0 16,-3-9 4-16,3 6 0 0,-3-6 0 0,-1-1 0 16,1 1 16-16,-1-4 3 0,-3 4 1 0,1-1 0 15,-5 1-12-15,1 0 0 0,-1-7 0 0,1 6 0 16,-4-2 12-16,0 2 0 0,-4-5 0 0,1 5 0 15,3 1 8-15,-7-7 1 0,3 7 1 0,-3-1 0 16,0 1-8-16,0 0-2 0,0 2 0 0,0-2 0 16,-4 6-12-16,1-3 9 0,2 2-9 0,-2 4 8 0,-1-6-16 15,4 6-4-15,-3-3-1 0,6 3 0 16,-3 0-15-16,7 0-4 0,-7-6 0 0,0 6 0 16,7 0-116-16,0 0-23 0,-4 0-5 0,4 0 0 0</inkml:trace>
  <inkml:trace contextRef="#ctx0" brushRef="#br0" timeOffset="11489.469">23996 14846 1324 0,'0'0'118'0,"0"0"-94"16,0 0-24-16,0 0 0 0,0 0 197 0,0 0 35 0,0 0 8 0,0 0 0 15,0 0-194-15,0 0-46 0,7 9 0 0,-3-2 0 16,-1 2 0-16,1 0-11 0,-1 1 3 0,-3-1 0 16,4 1 8-16,-1 5 0 0,-3-5 0 0,0 9 0 15,-3-1 24-15,3-2 0 0,-4 3 0 0,4-3 0 16,-3 2-24-16,3 1 0 0,-7 0 0 0,7-3 0 16,0 9 0-16,-4-6 16 0,0-1-4 0,1 1-1 15,3-3-11-15,0-4-14 0,0 4 3 0,0 3 1 16,3-10-12-16,-3 1-2 0,0-4-1 0,0-6 0 31,0 9-44-31,0-9-9 0,0 0-2 0,0 0 0 0,0 0-34 0,0 0-7 0,0 0-2 0,0 0-583 16</inkml:trace>
  <inkml:trace contextRef="#ctx0" brushRef="#br0" timeOffset="11729.877">23834 15025 1036 0,'0'0'92'0,"0"0"-73"16,0 0-19-16,0 0 0 0,0 0 287 0,0 0 53 15,10 0 12-15,-10 0 1 0,0 0-286 0,11 0-58 16,3-3-9-16,0-4 0 0,-3 7 0 0,-1-3 0 16,-3-3 0-16,7 6 0 0,-3-3 0 0,0-4 0 15,-1 4 10-15,4-3-10 0,-3 0 0 0,3 3 0 0,0-4 0 0,0-2 0 16,-3 6 0-16,3-7 0 0,0 4 0 0,-3-3 0 31,-1-1-51-31,4 1-2 0,-3 3-1 0,-1-4 0 16,-3 7-163-16,4-6-33 0,3-16-6 0,-3 6-2 0</inkml:trace>
  <inkml:trace contextRef="#ctx0" brushRef="#br0" timeOffset="12189.444">24201 14620 288 0,'7'-9'25'0,"-4"2"-25"0,4-2 0 0,-3 6 0 16,3-3 273-16,-4-4 50 0,4 4 9 0,-3 3 3 15,-1-3-218-15,-3 6-43 0,0 0-9 0,0 0-1 16,0 0-22-16,0 0-4 0,0 0-1 0,7 6 0 16,-3 3 11-16,3 1 1 0,-7-1 1 0,0 7 0 15,0-4-14-15,0 4-2 0,0 9-1 0,0-3 0 16,0 3-1-16,-3 3 0 0,3-3 0 0,-4 10 0 0,0-7-5 0,1 0-2 16,-1 7 0-16,1-7 0 0,-1 3 9 0,-3-2 2 15,4-4 0-15,-4-3 0 0,3 3-23 0,-3 0-4 16,4-6-1-16,3-1 0 0,0 1 4 0,-4-3 0 15,4 0 0-15,0-4 0 0,0-2 25 0,4-4 6 16,-4-6 1-16,0 0 0 0,3 3-26 0,-3-3-5 16,0 0-1-16,0 0 0 0,0 0-3 0,7 0-1 15,0-9 0-15,0 5 0 0,0-11-8 0,-3 5 0 16,3 1 0-16,0-7 0 0,0 7 0 0,-3-4 0 16,-1-2 0-16,4 8 0 0,4-2 0 0,-8 6 0 15,1-3 0-15,6 6 0 0,-3-4-9 0,4 4 9 16,-4 4-12-16,4-4 12 0,-1 6-13 0,1-3 4 0,6 6 1 15,-2-2 0-15,-1 2 8 0,0-3 0 0,0 4 0 0,4-7 0 16,-8 6 0-16,1 1 0 0,-1-4 0 0,1 3 0 16,-1 1-8-16,-2-1 0 0,-1-3 0 0,0 7 0 31,-4-4-30-31,4-2-6 0,-3 2 0 0,-1 1-1 16,4-1-121-16,-7-3-24 0,0-6-5 0,4 10-1 15,-4-10-72-15,0 0-16 0,0 0-2 0,0 0-243 0</inkml:trace>
  <inkml:trace contextRef="#ctx0" brushRef="#br0" timeOffset="12523.187">24670 14667 1688 0,'0'0'75'0,"0"0"15"0,0 0-72 0,0 0-18 16,0-3 0-16,0 3 0 0,0-6 46 0,3-4 6 16,1 1 0-16,-4 9 1 0,3 0-53 0,-3 0-15 15,0 0-1-15,0 0 0 0,0 0 16 0,0 0 0 16,0 0 9-16,0 0-9 0,4 6 54 0,-1-3 5 16,-3 13 1-16,-3-3 0 0,3 2 3 0,-4 4 1 15,-3 0 0-15,4 6 0 0,-4-6-36 0,3 6-6 16,-3 3-2-16,4 0 0 0,-4-3-9 0,-1 1-3 0,1-8 0 15,4 7 0-15,-4-3-8 0,3 3 12 0,-3-6-12 16,4 0 12-16,-1-3-12 0,-3 3 0 0,4-1 0 0,-1-2 0 31,1 3-58-31,-1-10-4 0,-3 1-1 0,3-1 0 16,4-3-55-16,-3 4-11 0,3-10-3 0,0 0-432 0,0 0-86 0</inkml:trace>
  <inkml:trace contextRef="#ctx0" brushRef="#br0" timeOffset="12748.14">24719 14576 2026 0,'0'0'90'0,"0"0"18"0,0 0-86 0,0 0-22 15,0 0 0-15,0 0 0 0,0 0 0 0,0 0 0 16,0 0 0-16,0 0 0 16,7 10-77-16,0-4-20 0,-7-6-4 0,7 3-1 15,-7-3 10-15,0 0 1 0,0 0 1 0,0 0-348 16,0 0-70-16</inkml:trace>
  <inkml:trace contextRef="#ctx0" brushRef="#br0" timeOffset="13324.359">24684 14721 57 0,'0'0'0'0,"0"0"0"16,0 0 0-16,0-10 0 0,3 1 422 0,-3 6 79 16,4-4 16-16,-4-2 3 0,3 3-373 0,1 2-75 15,0-2-16-15,3-3-2 0,-4 9-45 0,4-10-9 16,0 10 0-16,0-3 0 0,0-3 0 0,0 6 0 16,0 0-10-16,0 0 10 0,-7 0 0 0,0 0 0 15,0 0-9-15,8 0 9 0,-1 6 0 0,-7-6 0 16,0 0 0-16,7 3 9 0,-4 7 25 0,4 5 5 15,-3-5 1-15,-1 6 0 0,-3-4-22 0,0 7-4 0,0 6-1 16,4-6 0-16,-4 6 3 0,3 3 1 0,-3-9 0 16,0 6 0-16,0 3-5 0,4-3-2 0,-1 0 0 0,1-3 0 15,-4 3-10-15,3-6 0 16,1 0 0-16,0 3 0 0,-4-3-8 0,0 0-4 0,0-4-1 0,0-2 0 31,0 3-36-31,0-7-7 0,-4 0-2 0,0 1 0 16,4-1-28-16,0-9-6 0,0 0 0 0,-7 0-488 0,-3 6-98 0</inkml:trace>
  <inkml:trace contextRef="#ctx0" brushRef="#br0" timeOffset="13529.093">24642 14981 1324 0,'0'0'59'0,"0"0"12"0,0 0-57 0,0 0-14 16,0 0 0-16,0 0 0 0,0 0 271 0,7 6 51 15,-7-6 10-15,7 6 3 0,3-3-278 0,4-3-57 16,-3 0 0-16,0 0-17 16,-1 0-22-1,4 0-4-15,-3-3-1 0,-1-3 0 0,1 6-22 0,0 0-5 0,-4-9-1 0,-7 9 0 16,0 0-80-16,7 0-16 0,3 0-3 0,-10 0-1 16,0 0-50-16,7 0-10 0,-7 0-3 0,0 0 0 0</inkml:trace>
  <inkml:trace contextRef="#ctx0" brushRef="#br0" timeOffset="13861.379">25100 15012 2160 0,'0'0'48'0,"0"0"9"0,0 0 3 0,0 0 0 0,0 0-48 0,0-6-12 0,-3-4 0 0,3 7 0 31,-4-3-33-31,1-3-9 0,-1 2-2 0,1 4 0 0,-5-3 19 0,1 6 3 0,-7-3 1 0,7 3 0 16,0 0 21-16,0 0 0 0,-7 0 0 0,3 3 0 15,-3 3 36-15,4-3 4 0,-1 4 2 0,1 2 0 16,-1 0 10-16,4-2 1 0,0 2 1 0,0 1 0 16,0-1-34-16,3 7-6 0,4-4-2 0,-3 4 0 15,-1-4-12-15,1 4 0 0,6 3 0 0,-3-3 0 16,4-4 0-16,-1 4 0 0,1-1-12 0,3-2 12 0,3-4-17 0,1 7 3 15,-4-6 1-15,4-1 0 16,-4-3-37-16,3-3-7 0,1 4-2 0,-1-7 0 16,1 0-36-16,0 0-7 0,-1-7-2 0,4-2-438 15,0 0-88-15</inkml:trace>
  <inkml:trace contextRef="#ctx0" brushRef="#br0" timeOffset="14309.216">25273 14611 403 0,'0'0'17'0,"0"0"5"0,0 9-22 0,-4 1 0 0,1-1 0 0,-1 0 0 16,1 7 372-16,-1-3 69 0,4 2 15 0,-3 10 2 16,-1-3-373-16,4 3-74 0,-3 4-11 0,-1-4-11 15,4 0 11-15,-3 3 0 0,-1-3 0 0,1-3 0 16,-1 3-19-16,-3 0-1 0,7-6-1 0,-3 6 0 15,-1-6 30-15,1 0 7 0,-1-4 0 0,0 4 1 16,1-6 24-16,-1 2 5 0,1-5 1 0,-1-1 0 16,4 1-15-16,0-10-2 0,0 6-1 0,0-6 0 15,0 0-4-15,0 0-1 0,0 0 0 0,7 0 0 16,0-6-16-16,1 3-8 0,-1-7 0 0,0 4 8 16,0-4-8-16,3 1-12 0,-3-7 2 0,0 7 1 15,0-4 9-15,0-2 0 0,-3 5 0 0,3 1 0 16,-3 0 0-16,3-1 9 0,0 4-9 0,0 3 0 0,-7 3 24 0,7 0-3 15,-7 0 0-15,7 0 0 0,-7 0-7 0,10 3-2 16,-2 3 0-16,2-3 0 0,1 7-12 0,-4-4-12 16,0 3 3-16,0 1 0 0,0-1 9 0,-4 1 0 15,1-1-9-15,-1 7 9 0,5-7-20 0,-5 0 0 16,1 7 0-16,-4-6 0 16,0-7-9-16,0 6-2 0,0 4 0 0,-4-1 0 15,1-2-124-15,-1-1-25 0,4 0-4 0,-4-2-635 0</inkml:trace>
  <inkml:trace contextRef="#ctx0" brushRef="#br0" timeOffset="14910.338">25534 15097 1152 0,'0'0'102'0,"0"0"-82"0,0 0-20 0,0 0 0 0,0 0 218 0,0 0 39 16,0 0 8-16,11 0 2 0,3 0-196 0,0-3-39 16,0 3-8-16,0 0-2 0,0-7-22 0,4 4-16 15,-4-3 2-15,0 6 1 0,0-9 13 0,-3 9-12 16,-1-10 12-16,1 10-12 0,0-3 36 0,-1-3 8 16,-3 3 2-16,0-4 0 0,0 1 0 0,0 3 0 15,4-3 0-15,-8 3 0 0,4-7 6 0,-3 4 0 16,0-4 1-16,-1 1 0 0,1 0-33 0,-1 2-8 15,-3 4 0-15,0-3 0 16,-3-3-30-16,3 5-8 0,-7-2-2 0,-1 3 0 0,-2-3 26 0,3 3 5 16,-7-4 1-16,3 7 0 0,1-6 8 0,-5 6-12 15,5 0 12-15,-1 0-12 0,-3 6 12 0,4 1 0 0,-1-4 0 0,4 6 0 16,-4 1 0-16,1-1 0 0,3 0 0 0,0 7 8 16,0 0-8-16,0-4 0 0,3 4 8 0,1 3-8 15,-1-4 10-15,4-2-2 0,0 6-8 0,0-4 12 16,4 4-12-16,-1-9 0 0,4 5 0 0,-3 1 0 15,6-3 0-15,-3-4-10 0,0 0 10 0,0-2-12 16,4 2-10-16,0-3-2 0,-1-6-1 0,1 4 0 31,-1-4-104-31,1 0-21 0,-1 0-4 0,1 0-1 0,0-4-42 0,3-2-9 16,7 0-2-16,-7 3 0 0</inkml:trace>
  <inkml:trace contextRef="#ctx0" brushRef="#br0" timeOffset="15509.42">25650 14307 864 0,'0'0'76'0,"0"0"-60"0,0 0-16 0,0 0 0 15,0 0 132-15,0 0 24 0,0 0 5 0,0 0 1 16,0 0-46-16,0 0-8 0,0 0-3 0,0 0 0 16,11 3-41-16,-7 6-8 0,3-3-1 0,3-2-1 15,-3 2-2-15,0-3-1 0,4 3 0 0,-4-3 0 16,4 4 22-16,-1-7 5 0,4 9 1 0,0-9 0 16,0 9-49-16,4-2-10 0,0 2-1 0,-1 1-1 15,1-1-18-15,0 7 0 0,6-4 0 0,-2 7 0 16,2-3 0-16,1 9 0 0,0-6 0 0,-4 6 0 15,3-3 0-15,1 9 0 0,0-3 9 0,0 0-9 16,-4 7 24-16,0-1 0 0,0-5-1 0,-3 8 0 0,-1-2-3 16,1-1 0-16,0-6 0 0,-1 7 0 0,-6-7-20 0,3 7 8 15,-7-7-8-15,0 6 0 0,-3-5 0 0,-1 5 8 16,-3 1-8-16,-3-7 0 0,3 0 0 0,-7 7 9 16,-4-7-9-16,0-3 0 0,1 3 0 0,-4-3 0 15,-4 0 0-15,0-3 0 0,4 3 0 0,-3-6 0 16,-1-3 12-16,0 3-12 0,1-1 0 15,3-2 0-15,0 0 0 0,-4-4 0 16,0 4-48-16,1-7-8 0,2 1 0 0,1-7-1 16,-3 3-116-16,3-6-23 0,0 0-5 0,-1 0-1 0</inkml:trace>
  <inkml:trace contextRef="#ctx0" brushRef="#br0" timeOffset="71062.542">21562 12579 172 0,'0'0'8'0,"0"0"1"0,0 0-9 0,0 0 0 16,-4-3 0-16,4 3 0 0,0 0 33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1T20:13:05.65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32247 5482 1094 0,'-21'-9'97'0,"11"3"-77"0,-1 6-20 0,-7 0 0 16,1 0 184-16,-1 0 32 0,1 0 8 0,-5 6 0 15,1-3-179-15,4 3-36 0,-5 4-9 0,1-1 0 16,4 1 0-16,-5 5 0 0,-2-2 0 0,3 12 0 15,-1 0-8-15,-2 3 8 0,3 7-10 0,-4 2 10 16,-3 7 0-16,3 0-9 0,-3 3 9 0,-1 7 0 16,-2-1 0-16,3-3 0 0,-4-3 0 0,0 6 0 15,0 1 0-15,1-1 0 0,-1-9 0 0,4 3 0 16,3-3 0-16,0 0 0 0,4-7 0 0,3 4 0 16,4-13 0-16,-3 1 0 0,6-4 0 0,0 0 0 15,4-3 0-15,0-7 0 0,0 4 8 0,4-3-8 16,3-4 8-16,0-5-8 0,0 8 10 0,0-2-10 15,0 3 8-15,0-7-8 0,0 0 0 0,-4 1 0 16,4 5 12-16,-3-5-3 0,3-7-1 0,0 6 0 0,-4-2 19 0,4-7 3 16,-3 9 1-16,3-9 0 0,0 0-12 0,0 0-3 15,0 0 0-15,0 0 0 0,0 0 1 0,0 0 0 16,0 0 0-16,0 0 0 0,3-9 13 0,1-7 2 16,-1 7 1-16,1-10 0 0,3 3-5 0,-4-3-2 15,8-3 0-15,-4 0 0 0,4-6 2 0,-1 3 0 16,-3-3 0-16,4-7 0 0,-4 7-28 0,0-6 0 15,0 5 0-15,4-5 0 0,-1 6 0 0,-3 3 0 16,-3 6 0-16,-1 0 0 0,1 0 0 0,-1 4 0 16,-6 5 0-16,-1 1 0 0,4 9-9 0,0 0-1 15,-7 0 0-15,-3 0 0 0,3 0 10 0,-1 9 12 0,-2 7-2 0,3-4-1 32,-4 10-31-32,1 0-6 0,-1 3-2 0,0 4 0 0,1-4 30 0,-1 3 8 0,4-3 1 15,0 0 0-15,0-3-9 0,4-3 0 0,-4 6 0 0,3-6 0 16,1 3 0-16,-1-4 0 0,0 1 0 0,1 0 0 15,3-3 0-15,0-4 8 0,-4 4-8 0,4 3 8 16,0-10-8-16,0 1 0 0,4-1 0 0,-1 0 0 16,5-2 9-16,-1-4 7 0,3-3 0 0,8 0 1 15,-1-3 15-15,1-4 2 0,3 4 1 0,4-6 0 16,3-1 2-16,0-5 1 0,4-1 0 0,0 4 0 16,0-4-23-16,-1-3-5 0,-2 3-1 0,-5 4 0 15,1-4-9-15,0-3 8 0,-4 4-8 0,4 2 8 16,-4-3-8-16,3-2 0 0,1-1 0 0,3-6 0 15,4 6 0-15,3-6-14 0,1-3 2 0,2 9 0 16,1-6-150-16,4 0-30 0,2-4-5 0,1 4-2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9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98C43B-97A5-46F4-BA3E-6687F8D44E7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48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be obvious from </a:t>
            </a:r>
            <a:r>
              <a:rPr lang="en-US" dirty="0" err="1"/>
              <a:t>ghostbusters</a:t>
            </a:r>
            <a:r>
              <a:rPr lang="en-US" dirty="0"/>
              <a:t>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041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be obvious from </a:t>
            </a:r>
            <a:r>
              <a:rPr lang="en-US" dirty="0" err="1"/>
              <a:t>ghostbusters</a:t>
            </a:r>
            <a:r>
              <a:rPr lang="en-US" dirty="0"/>
              <a:t>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77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32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81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27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customXml" Target="../ink/ink1.xml"/><Relationship Id="rId4" Type="http://schemas.openxmlformats.org/officeDocument/2006/relationships/image" Target="../media/image5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0.png"/><Relationship Id="rId5" Type="http://schemas.openxmlformats.org/officeDocument/2006/relationships/image" Target="../media/image500.png"/><Relationship Id="rId4" Type="http://schemas.openxmlformats.org/officeDocument/2006/relationships/image" Target="../media/image40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13" Type="http://schemas.openxmlformats.org/officeDocument/2006/relationships/image" Target="../media/image69.png"/><Relationship Id="rId3" Type="http://schemas.openxmlformats.org/officeDocument/2006/relationships/tags" Target="../tags/tag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8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68.png"/><Relationship Id="rId5" Type="http://schemas.openxmlformats.org/officeDocument/2006/relationships/tags" Target="../tags/tag7.xml"/><Relationship Id="rId10" Type="http://schemas.openxmlformats.org/officeDocument/2006/relationships/image" Target="../media/image67.png"/><Relationship Id="rId4" Type="http://schemas.openxmlformats.org/officeDocument/2006/relationships/tags" Target="../tags/tag6.xml"/><Relationship Id="rId9" Type="http://schemas.openxmlformats.org/officeDocument/2006/relationships/image" Target="../media/image66.png"/><Relationship Id="rId14" Type="http://schemas.openxmlformats.org/officeDocument/2006/relationships/image" Target="../media/image7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tags" Target="../tags/tag11.xml"/><Relationship Id="rId7" Type="http://schemas.openxmlformats.org/officeDocument/2006/relationships/image" Target="../media/image72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71.png"/><Relationship Id="rId5" Type="http://schemas.openxmlformats.org/officeDocument/2006/relationships/notesSlide" Target="../notesSlides/notesSlide7.xml"/><Relationship Id="rId10" Type="http://schemas.openxmlformats.org/officeDocument/2006/relationships/image" Target="../media/image7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1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33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as you walk 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9"/>
            <a:ext cx="6828416" cy="487022"/>
          </a:xfrm>
        </p:spPr>
        <p:txBody>
          <a:bodyPr/>
          <a:lstStyle/>
          <a:p>
            <a:r>
              <a:rPr lang="en-US" dirty="0"/>
              <a:t>When does a probability table sum to 1?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917575" lvl="2" indent="-457200"/>
            <a:endParaRPr lang="en-US" sz="2800" dirty="0"/>
          </a:p>
          <a:p>
            <a:pPr marL="457200" indent="-457200"/>
            <a:endParaRPr lang="en-US" sz="3600" dirty="0"/>
          </a:p>
          <a:p>
            <a:pPr marL="917575" lvl="2" indent="-457200"/>
            <a:endParaRPr lang="en-US" sz="2800" dirty="0"/>
          </a:p>
          <a:p>
            <a:pPr marL="917575" lvl="2" indent="-457200"/>
            <a:endParaRPr lang="en-US" sz="2800" dirty="0"/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0E32F20-9B00-4E39-9A6D-AF328C4416A7}"/>
                  </a:ext>
                </a:extLst>
              </p:cNvPr>
              <p:cNvSpPr/>
              <p:nvPr/>
            </p:nvSpPr>
            <p:spPr>
              <a:xfrm>
                <a:off x="1252476" y="2073865"/>
                <a:ext cx="187839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0E32F20-9B00-4E39-9A6D-AF328C4416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476" y="2073865"/>
                <a:ext cx="1878399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74B31C1-7A87-440A-8A69-6C212E0A4CB4}"/>
                  </a:ext>
                </a:extLst>
              </p:cNvPr>
              <p:cNvSpPr/>
              <p:nvPr/>
            </p:nvSpPr>
            <p:spPr>
              <a:xfrm>
                <a:off x="1693654" y="3694259"/>
                <a:ext cx="209429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74B31C1-7A87-440A-8A69-6C212E0A4C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654" y="3694259"/>
                <a:ext cx="2094291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6733CA2-E165-448C-8B65-AB3E008E9D92}"/>
                  </a:ext>
                </a:extLst>
              </p:cNvPr>
              <p:cNvSpPr/>
              <p:nvPr/>
            </p:nvSpPr>
            <p:spPr>
              <a:xfrm>
                <a:off x="3753315" y="2912586"/>
                <a:ext cx="171733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6733CA2-E165-448C-8B65-AB3E008E9D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315" y="2912586"/>
                <a:ext cx="1717330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3A36ED8-6008-4B72-93EC-594F62C0C476}"/>
                  </a:ext>
                </a:extLst>
              </p:cNvPr>
              <p:cNvSpPr/>
              <p:nvPr/>
            </p:nvSpPr>
            <p:spPr>
              <a:xfrm>
                <a:off x="9016405" y="3569935"/>
                <a:ext cx="201093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3A36ED8-6008-4B72-93EC-594F62C0C4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6405" y="3569935"/>
                <a:ext cx="2010935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50DEB4C-F9EF-4363-933F-BACE5B240770}"/>
                  </a:ext>
                </a:extLst>
              </p:cNvPr>
              <p:cNvSpPr/>
              <p:nvPr/>
            </p:nvSpPr>
            <p:spPr>
              <a:xfrm>
                <a:off x="9898762" y="1512751"/>
                <a:ext cx="167545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50DEB4C-F9EF-4363-933F-BACE5B2407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8762" y="1512751"/>
                <a:ext cx="1675459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BBCC629-5C38-4D59-B8CB-E308D05E4EE7}"/>
                  </a:ext>
                </a:extLst>
              </p:cNvPr>
              <p:cNvSpPr/>
              <p:nvPr/>
            </p:nvSpPr>
            <p:spPr>
              <a:xfrm>
                <a:off x="7136512" y="2615335"/>
                <a:ext cx="212795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BBCC629-5C38-4D59-B8CB-E308D05E4E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6512" y="2615335"/>
                <a:ext cx="2127955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5100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84009-6DDF-418B-88B5-8D3BC7DAE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Any Query from Joint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65DD8F-92EC-4CCD-AB58-94B13D1784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Two tools to go from joint to query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Definition of conditional probability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800" dirty="0">
                  <a:solidFill>
                    <a:schemeClr val="tx1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en-US" dirty="0">
                    <a:solidFill>
                      <a:schemeClr val="tx1"/>
                    </a:solidFill>
                  </a:rPr>
                  <a:t>Law of total probability (marginalization, summing out)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endParaRPr lang="en-US" b="0" dirty="0">
                  <a:solidFill>
                    <a:schemeClr val="tx1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∣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65DD8F-92EC-4CCD-AB58-94B13D1784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65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6829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84009-6DDF-418B-88B5-8D3BC7DAE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Any Query from Joint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65DD8F-92EC-4CCD-AB58-94B13D1784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2039539"/>
              </a:xfrm>
            </p:spPr>
            <p:txBody>
              <a:bodyPr/>
              <a:lstStyle/>
              <a:p>
                <a:r>
                  <a:rPr lang="en-US" dirty="0"/>
                  <a:t>Two tools to go from joint to query</a:t>
                </a:r>
              </a:p>
              <a:p>
                <a:r>
                  <a:rPr lang="en-US" dirty="0"/>
                  <a:t>Joint: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r>
                  <a:rPr lang="en-US" dirty="0"/>
                  <a:t>Query: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2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Definition of conditional probability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en-US" dirty="0">
                    <a:solidFill>
                      <a:schemeClr val="tx1"/>
                    </a:solidFill>
                  </a:rPr>
                  <a:t>Law of total probability (marginalization, summing out)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endParaRPr lang="en-US" sz="1600" b="0" dirty="0">
                  <a:solidFill>
                    <a:schemeClr val="tx1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r>
                                    <a:rPr lang="en-US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65DD8F-92EC-4CCD-AB58-94B13D1784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2039539"/>
              </a:xfrm>
              <a:blipFill>
                <a:blip r:embed="rId2"/>
                <a:stretch>
                  <a:fillRect l="-1217" t="-5090" b="-175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6861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Answer Any Query from Joint Distribution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P(Weather)?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P(Weather | winter)?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P(Weather | winter, hot)?</a:t>
            </a:r>
          </a:p>
        </p:txBody>
      </p:sp>
      <p:graphicFrame>
        <p:nvGraphicFramePr>
          <p:cNvPr id="1037467" name="Group 155"/>
          <p:cNvGraphicFramePr>
            <a:graphicFrameLocks noGrp="1"/>
          </p:cNvGraphicFramePr>
          <p:nvPr>
            <p:extLst/>
          </p:nvPr>
        </p:nvGraphicFramePr>
        <p:xfrm>
          <a:off x="7249886" y="1515801"/>
          <a:ext cx="4580433" cy="3566160"/>
        </p:xfrm>
        <a:graphic>
          <a:graphicData uri="http://schemas.openxmlformats.org/drawingml/2006/table">
            <a:tbl>
              <a:tblPr/>
              <a:tblGrid>
                <a:gridCol w="1273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9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5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Season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Temp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Weather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P(S, T, W)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3328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Any Query from Joint Distribution</a:t>
            </a:r>
            <a:endParaRPr lang="en-US" dirty="0">
              <a:latin typeface="Calibri"/>
              <a:cs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93D795E9-350E-4B38-8166-BFA3D3F1A1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5543901" cy="4830422"/>
              </a:xfrm>
            </p:spPr>
            <p:txBody>
              <a:bodyPr/>
              <a:lstStyle/>
              <a:p>
                <a:r>
                  <a:rPr lang="en-US" dirty="0"/>
                  <a:t>Joint distributions are the best!</a:t>
                </a:r>
              </a:p>
              <a:p>
                <a:endParaRPr lang="en-US" dirty="0"/>
              </a:p>
              <a:p>
                <a:r>
                  <a:rPr lang="en-US" dirty="0"/>
                  <a:t>Problems with joints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Huge</a:t>
                </a:r>
              </a:p>
              <a:p>
                <a:pPr marL="917575" lvl="2" indent="-457200"/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variables with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/>
                  <a:t> values</a:t>
                </a:r>
              </a:p>
              <a:p>
                <a:pPr marL="917575" lvl="2" indent="-457200"/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/>
                  <a:t> entries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We aren’t given the joint table</a:t>
                </a:r>
              </a:p>
              <a:p>
                <a:pPr marL="917575" lvl="2" indent="-457200"/>
                <a:r>
                  <a:rPr lang="en-US" sz="2800" dirty="0">
                    <a:solidFill>
                      <a:schemeClr val="tx1"/>
                    </a:solidFill>
                  </a:rPr>
                  <a:t>Usually some set of conditional probability tables</a:t>
                </a:r>
              </a:p>
              <a:p>
                <a:pPr marL="917575" lvl="2" indent="-457200"/>
                <a:endParaRPr lang="en-US" sz="2800" dirty="0"/>
              </a:p>
              <a:p>
                <a:pPr marL="917575" lvl="2" indent="-457200"/>
                <a:endParaRPr lang="en-US" sz="2800" dirty="0">
                  <a:solidFill>
                    <a:schemeClr val="tx1"/>
                  </a:solidFill>
                </a:endParaRPr>
              </a:p>
              <a:p>
                <a:pPr lvl="2" indent="0">
                  <a:buNone/>
                </a:pP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917575" lvl="2" indent="-457200"/>
                <a:endParaRPr lang="en-US" sz="2800" dirty="0">
                  <a:solidFill>
                    <a:schemeClr val="tx1"/>
                  </a:solidFill>
                </a:endParaRPr>
              </a:p>
              <a:p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93D795E9-350E-4B38-8166-BFA3D3F1A1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5543901" cy="4830422"/>
              </a:xfrm>
              <a:blipFill>
                <a:blip r:embed="rId2"/>
                <a:stretch>
                  <a:fillRect l="-2310" t="-2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EB4DD3B2-0609-4372-BBA3-D407529C87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009545"/>
              </p:ext>
            </p:extLst>
          </p:nvPr>
        </p:nvGraphicFramePr>
        <p:xfrm>
          <a:off x="7489647" y="2082436"/>
          <a:ext cx="1676399" cy="2970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2" name="Rectangle 31">
            <a:extLst>
              <a:ext uri="{FF2B5EF4-FFF2-40B4-BE49-F238E27FC236}">
                <a16:creationId xmlns:a16="http://schemas.microsoft.com/office/drawing/2014/main" id="{EE4E47A7-7F47-42DB-AAE0-D7E869A3DB47}"/>
              </a:ext>
            </a:extLst>
          </p:cNvPr>
          <p:cNvSpPr/>
          <p:nvPr/>
        </p:nvSpPr>
        <p:spPr>
          <a:xfrm>
            <a:off x="7513459" y="1372312"/>
            <a:ext cx="1676398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Joint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6A2B06E-2BD2-48F5-A4C5-C1D50E5DAFD6}"/>
                  </a:ext>
                </a:extLst>
              </p:cNvPr>
              <p:cNvSpPr/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Query</a:t>
                </a:r>
              </a:p>
              <a:p>
                <a:pPr algn="ctr">
                  <a:lnSpc>
                    <a:spcPct val="80000"/>
                  </a:lnSpc>
                </a:pPr>
                <a:endParaRPr lang="en-US" sz="32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𝑎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𝑒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6A2B06E-2BD2-48F5-A4C5-C1D50E5DAF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  <a:blipFill>
                <a:blip r:embed="rId3"/>
                <a:stretch>
                  <a:fillRect t="-12919" r="-2182" b="-10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ight Arrow 27">
            <a:extLst>
              <a:ext uri="{FF2B5EF4-FFF2-40B4-BE49-F238E27FC236}">
                <a16:creationId xmlns:a16="http://schemas.microsoft.com/office/drawing/2014/main" id="{47B957D3-3C04-440E-AAFE-6C4545916823}"/>
              </a:ext>
            </a:extLst>
          </p:cNvPr>
          <p:cNvSpPr/>
          <p:nvPr/>
        </p:nvSpPr>
        <p:spPr>
          <a:xfrm>
            <a:off x="9514313" y="2854965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8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479B7FF5-BD92-4A6F-8688-1DB98B516F0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62802" y="2558143"/>
          <a:ext cx="1483900" cy="24384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437440143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373533747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0953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2154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867489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078103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418804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2167987"/>
                  </a:ext>
                </a:extLst>
              </a:tr>
            </a:tbl>
          </a:graphicData>
        </a:graphic>
      </p:graphicFrame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Joint Distribution Using Chain Rule</a:t>
            </a:r>
            <a:endParaRPr lang="en-US" dirty="0">
              <a:latin typeface="Calibri"/>
              <a:cs typeface="Calibri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/>
          </p:nvPr>
        </p:nvGraphicFramePr>
        <p:xfrm>
          <a:off x="1300021" y="2558143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/>
          </p:nvPr>
        </p:nvGraphicFramePr>
        <p:xfrm>
          <a:off x="369746" y="2561316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/>
          </p:nvPr>
        </p:nvGraphicFramePr>
        <p:xfrm>
          <a:off x="2221564" y="2558143"/>
          <a:ext cx="7366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178631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024277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/>
          </p:nvPr>
        </p:nvGraphicFramePr>
        <p:xfrm>
          <a:off x="3114530" y="2558143"/>
          <a:ext cx="14839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437440143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373533747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0953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21542"/>
                  </a:ext>
                </a:extLst>
              </a:tr>
            </a:tbl>
          </a:graphicData>
        </a:graphic>
      </p:graphicFrame>
      <p:sp>
        <p:nvSpPr>
          <p:cNvPr id="28" name="Right Arrow 27"/>
          <p:cNvSpPr/>
          <p:nvPr/>
        </p:nvSpPr>
        <p:spPr>
          <a:xfrm>
            <a:off x="6584966" y="2857782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/>
          </p:nvPr>
        </p:nvGraphicFramePr>
        <p:xfrm>
          <a:off x="7489647" y="2082436"/>
          <a:ext cx="1676399" cy="2970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337" name="Rectangle 14336"/>
          <p:cNvSpPr/>
          <p:nvPr/>
        </p:nvSpPr>
        <p:spPr>
          <a:xfrm>
            <a:off x="552099" y="1372312"/>
            <a:ext cx="5175768" cy="890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Conditional Probability Tables and Chain Rule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513459" y="1372312"/>
            <a:ext cx="1676398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Joint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/>
              <p:cNvSpPr/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Query</a:t>
                </a:r>
              </a:p>
              <a:p>
                <a:pPr algn="ctr">
                  <a:lnSpc>
                    <a:spcPct val="80000"/>
                  </a:lnSpc>
                </a:pPr>
                <a:endParaRPr lang="en-US" sz="32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𝑎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𝑒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  <a:blipFill>
                <a:blip r:embed="rId2"/>
                <a:stretch>
                  <a:fillRect t="-12919" r="-2182" b="-10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/>
              <p:nvPr/>
            </p:nvSpPr>
            <p:spPr>
              <a:xfrm>
                <a:off x="122629" y="5386451"/>
                <a:ext cx="8253928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33CC3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D6009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𝐷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D6009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E88510"/>
                    </a:solidFill>
                    <a:cs typeface="Calibri"/>
                    <a:sym typeface="Wingding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(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𝐸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|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𝐶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𝐷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29" y="5386451"/>
                <a:ext cx="8253928" cy="4445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Arrow 27">
            <a:extLst>
              <a:ext uri="{FF2B5EF4-FFF2-40B4-BE49-F238E27FC236}">
                <a16:creationId xmlns:a16="http://schemas.microsoft.com/office/drawing/2014/main" id="{E11BA33A-9E66-435C-BF16-2504EE75134C}"/>
              </a:ext>
            </a:extLst>
          </p:cNvPr>
          <p:cNvSpPr/>
          <p:nvPr/>
        </p:nvSpPr>
        <p:spPr>
          <a:xfrm>
            <a:off x="9514313" y="2854965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655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Joint Distribution Using Chain Rule</a:t>
            </a:r>
            <a:endParaRPr lang="en-US" dirty="0">
              <a:latin typeface="Calibri"/>
              <a:cs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0A101555-828B-43D3-A43D-7387F23193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2039539"/>
              </a:xfrm>
            </p:spPr>
            <p:txBody>
              <a:bodyPr/>
              <a:lstStyle/>
              <a:p>
                <a:r>
                  <a:rPr lang="en-US" dirty="0"/>
                  <a:t>Two tools to construct joint distribution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Product rule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800" dirty="0">
                  <a:solidFill>
                    <a:schemeClr val="tx1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sepChr m:val="∣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800" b="0" dirty="0">
                  <a:solidFill>
                    <a:schemeClr val="tx1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sepChr m:val="∣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en-US" dirty="0">
                    <a:solidFill>
                      <a:schemeClr val="tx1"/>
                    </a:solidFill>
                  </a:rPr>
                  <a:t>Chain rule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sepChr m:val="∣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   for ordering A, B, C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   for ordering A, C, B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   for ordering C, B, A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0A101555-828B-43D3-A43D-7387F23193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2039539"/>
              </a:xfrm>
              <a:blipFill>
                <a:blip r:embed="rId2"/>
                <a:stretch>
                  <a:fillRect l="-1217" t="-5090" b="-194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0097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479B7FF5-BD92-4A6F-8688-1DB98B516F0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62802" y="2558143"/>
          <a:ext cx="1483900" cy="24384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437440143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373533747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0953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2154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867489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078103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418804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2167987"/>
                  </a:ext>
                </a:extLst>
              </a:tr>
            </a:tbl>
          </a:graphicData>
        </a:graphic>
      </p:graphicFrame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11237130" cy="627812"/>
          </a:xfrm>
        </p:spPr>
        <p:txBody>
          <a:bodyPr/>
          <a:lstStyle/>
          <a:p>
            <a:r>
              <a:rPr lang="en-US" dirty="0"/>
              <a:t>Answer Any Query from Condition Probability Tables</a:t>
            </a:r>
            <a:endParaRPr lang="en-US" dirty="0">
              <a:latin typeface="Calibri"/>
              <a:cs typeface="Calibri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/>
          </p:nvPr>
        </p:nvGraphicFramePr>
        <p:xfrm>
          <a:off x="1300021" y="2558143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/>
          </p:nvPr>
        </p:nvGraphicFramePr>
        <p:xfrm>
          <a:off x="369746" y="2561316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/>
          </p:nvPr>
        </p:nvGraphicFramePr>
        <p:xfrm>
          <a:off x="2221564" y="2558143"/>
          <a:ext cx="7366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178631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024277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/>
          </p:nvPr>
        </p:nvGraphicFramePr>
        <p:xfrm>
          <a:off x="3114530" y="2558143"/>
          <a:ext cx="14839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437440143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373533747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0953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21542"/>
                  </a:ext>
                </a:extLst>
              </a:tr>
            </a:tbl>
          </a:graphicData>
        </a:graphic>
      </p:graphicFrame>
      <p:sp>
        <p:nvSpPr>
          <p:cNvPr id="28" name="Right Arrow 27"/>
          <p:cNvSpPr/>
          <p:nvPr/>
        </p:nvSpPr>
        <p:spPr>
          <a:xfrm>
            <a:off x="6584966" y="2857782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/>
          </p:nvPr>
        </p:nvGraphicFramePr>
        <p:xfrm>
          <a:off x="7489647" y="2082436"/>
          <a:ext cx="1676399" cy="2970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337" name="Rectangle 14336"/>
          <p:cNvSpPr/>
          <p:nvPr/>
        </p:nvSpPr>
        <p:spPr>
          <a:xfrm>
            <a:off x="552099" y="1372312"/>
            <a:ext cx="5175768" cy="890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Conditional Probability Tables and Chain Rule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513459" y="1372312"/>
            <a:ext cx="1676398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Joint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/>
              <p:cNvSpPr/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Query</a:t>
                </a:r>
              </a:p>
              <a:p>
                <a:pPr algn="ctr">
                  <a:lnSpc>
                    <a:spcPct val="80000"/>
                  </a:lnSpc>
                </a:pPr>
                <a:endParaRPr lang="en-US" sz="32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𝑎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𝑒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  <a:blipFill>
                <a:blip r:embed="rId2"/>
                <a:stretch>
                  <a:fillRect t="-12919" r="-2182" b="-10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/>
              <p:nvPr/>
            </p:nvSpPr>
            <p:spPr>
              <a:xfrm>
                <a:off x="122629" y="5386451"/>
                <a:ext cx="8253928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33CC3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D6009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𝐷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D6009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E88510"/>
                    </a:solidFill>
                    <a:cs typeface="Calibri"/>
                    <a:sym typeface="Wingding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(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𝐸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|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𝐶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𝐷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29" y="5386451"/>
                <a:ext cx="8253928" cy="4445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Arrow 27">
            <a:extLst>
              <a:ext uri="{FF2B5EF4-FFF2-40B4-BE49-F238E27FC236}">
                <a16:creationId xmlns:a16="http://schemas.microsoft.com/office/drawing/2014/main" id="{E11BA33A-9E66-435C-BF16-2504EE75134C}"/>
              </a:ext>
            </a:extLst>
          </p:cNvPr>
          <p:cNvSpPr/>
          <p:nvPr/>
        </p:nvSpPr>
        <p:spPr>
          <a:xfrm>
            <a:off x="9514313" y="2854965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957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84009-6DDF-418B-88B5-8D3BC7DAE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1082008" cy="627812"/>
          </a:xfrm>
        </p:spPr>
        <p:txBody>
          <a:bodyPr/>
          <a:lstStyle/>
          <a:p>
            <a:r>
              <a:rPr lang="en-US" dirty="0"/>
              <a:t>Answer Any Query from Condition Probability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5DD8F-92EC-4CCD-AB58-94B13D178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</p:spPr>
        <p:txBody>
          <a:bodyPr/>
          <a:lstStyle/>
          <a:p>
            <a:r>
              <a:rPr lang="en-US" dirty="0"/>
              <a:t>Process to go from (specific) conditional probability tables to query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Construct the joint distribution</a:t>
            </a:r>
          </a:p>
          <a:p>
            <a:pPr marL="974725" lvl="2" indent="-514350">
              <a:buFont typeface="+mj-lt"/>
              <a:buAutoNum type="arabicPeriod"/>
            </a:pPr>
            <a:r>
              <a:rPr lang="en-US" sz="2800" dirty="0"/>
              <a:t>Product Rule or </a:t>
            </a:r>
            <a:r>
              <a:rPr lang="en-US" sz="2800" dirty="0">
                <a:solidFill>
                  <a:schemeClr val="tx1"/>
                </a:solidFill>
              </a:rPr>
              <a:t>Chain Rule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Answer query from joint</a:t>
            </a:r>
          </a:p>
          <a:p>
            <a:pPr marL="974725" lvl="2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Definition of conditional probability</a:t>
            </a:r>
          </a:p>
          <a:p>
            <a:pPr marL="974725" lvl="2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Law of total probability (marginalization, summing out)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920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84009-6DDF-418B-88B5-8D3BC7DAE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1082008" cy="627812"/>
          </a:xfrm>
        </p:spPr>
        <p:txBody>
          <a:bodyPr/>
          <a:lstStyle/>
          <a:p>
            <a:r>
              <a:rPr lang="en-US" dirty="0"/>
              <a:t>Answer Any Query from Condition Probability Tables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65DD8F-92EC-4CCD-AB58-94B13D1784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2039539"/>
              </a:xfrm>
            </p:spPr>
            <p:txBody>
              <a:bodyPr/>
              <a:lstStyle/>
              <a:p>
                <a:r>
                  <a:rPr lang="en-US" dirty="0"/>
                  <a:t>Bayes’ rule as an example</a:t>
                </a:r>
              </a:p>
              <a:p>
                <a:r>
                  <a:rPr lang="en-US" dirty="0"/>
                  <a:t>Given: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dirty="0"/>
                  <a:t>	Query: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2"/>
                  </a:solidFill>
                </a:endParaRPr>
              </a:p>
              <a:p>
                <a:endParaRPr lang="en-US" sz="800" dirty="0">
                  <a:solidFill>
                    <a:schemeClr val="tx2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Construct the </a:t>
                </a:r>
                <a:r>
                  <a:rPr lang="en-US" dirty="0">
                    <a:solidFill>
                      <a:srgbClr val="00B050"/>
                    </a:solidFill>
                  </a:rPr>
                  <a:t>joint</a:t>
                </a:r>
                <a:r>
                  <a:rPr lang="en-US" dirty="0">
                    <a:solidFill>
                      <a:schemeClr val="tx1"/>
                    </a:solidFill>
                  </a:rPr>
                  <a:t> distribution</a:t>
                </a:r>
              </a:p>
              <a:p>
                <a:pPr marL="974725" lvl="2" indent="-514350">
                  <a:buFont typeface="+mj-lt"/>
                  <a:buAutoNum type="arabicPeriod"/>
                </a:pPr>
                <a:r>
                  <a:rPr lang="en-US" sz="2800" dirty="0"/>
                  <a:t>Product Rule or </a:t>
                </a:r>
                <a:r>
                  <a:rPr lang="en-US" sz="2800" dirty="0">
                    <a:solidFill>
                      <a:schemeClr val="tx1"/>
                    </a:solidFill>
                  </a:rPr>
                  <a:t>Chain Rule</a:t>
                </a:r>
              </a:p>
              <a:p>
                <a:pPr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6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Answer </a:t>
                </a:r>
                <a:r>
                  <a:rPr lang="en-US" dirty="0">
                    <a:solidFill>
                      <a:schemeClr val="tx2"/>
                    </a:solidFill>
                  </a:rPr>
                  <a:t>query</a:t>
                </a:r>
                <a:r>
                  <a:rPr lang="en-US" dirty="0">
                    <a:solidFill>
                      <a:schemeClr val="tx1"/>
                    </a:solidFill>
                  </a:rPr>
                  <a:t> from </a:t>
                </a:r>
                <a:r>
                  <a:rPr lang="en-US" dirty="0">
                    <a:solidFill>
                      <a:srgbClr val="00B050"/>
                    </a:solidFill>
                  </a:rPr>
                  <a:t>joint</a:t>
                </a:r>
              </a:p>
              <a:p>
                <a:pPr marL="974725" lvl="2" indent="-514350">
                  <a:buFont typeface="+mj-lt"/>
                  <a:buAutoNum type="arabicPeriod"/>
                </a:pPr>
                <a:r>
                  <a:rPr lang="en-US" sz="2800" dirty="0">
                    <a:solidFill>
                      <a:schemeClr val="tx1"/>
                    </a:solidFill>
                  </a:rPr>
                  <a:t>Definition of conditional probability</a:t>
                </a:r>
              </a:p>
              <a:p>
                <a:pPr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d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pPr marL="974725" lvl="2" indent="-514350">
                  <a:buFont typeface="+mj-lt"/>
                  <a:buAutoNum type="arabicPeriod" startAt="2"/>
                </a:pPr>
                <a:r>
                  <a:rPr lang="en-US" sz="2800" dirty="0">
                    <a:solidFill>
                      <a:schemeClr val="tx1"/>
                    </a:solidFill>
                  </a:rPr>
                  <a:t>Law of total probability (marginalization, summing out)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sepChr m:val="∣"/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65DD8F-92EC-4CCD-AB58-94B13D1784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2039539"/>
              </a:xfrm>
              <a:blipFill>
                <a:blip r:embed="rId2"/>
                <a:stretch>
                  <a:fillRect l="-1217" t="-5090" b="-173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7043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479B7FF5-BD92-4A6F-8688-1DB98B516F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097739"/>
              </p:ext>
            </p:extLst>
          </p:nvPr>
        </p:nvGraphicFramePr>
        <p:xfrm>
          <a:off x="4762802" y="2558143"/>
          <a:ext cx="1483900" cy="24384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437440143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373533747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0953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2154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867489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078103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418804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2167987"/>
                  </a:ext>
                </a:extLst>
              </a:tr>
            </a:tbl>
          </a:graphicData>
        </a:graphic>
      </p:graphicFrame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11261622" cy="627812"/>
          </a:xfrm>
        </p:spPr>
        <p:txBody>
          <a:bodyPr/>
          <a:lstStyle/>
          <a:p>
            <a:r>
              <a:rPr lang="en-US" dirty="0"/>
              <a:t>Answer Any Query from Condition Probability Tables</a:t>
            </a:r>
            <a:endParaRPr lang="en-US" dirty="0">
              <a:latin typeface="Calibri"/>
              <a:cs typeface="Calibri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301808"/>
              </p:ext>
            </p:extLst>
          </p:nvPr>
        </p:nvGraphicFramePr>
        <p:xfrm>
          <a:off x="1300021" y="2558143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501880"/>
              </p:ext>
            </p:extLst>
          </p:nvPr>
        </p:nvGraphicFramePr>
        <p:xfrm>
          <a:off x="369746" y="2561316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046254"/>
              </p:ext>
            </p:extLst>
          </p:nvPr>
        </p:nvGraphicFramePr>
        <p:xfrm>
          <a:off x="2221564" y="2558143"/>
          <a:ext cx="7366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178631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024277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842971"/>
              </p:ext>
            </p:extLst>
          </p:nvPr>
        </p:nvGraphicFramePr>
        <p:xfrm>
          <a:off x="3114530" y="2558143"/>
          <a:ext cx="14839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437440143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373533747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0953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21542"/>
                  </a:ext>
                </a:extLst>
              </a:tr>
            </a:tbl>
          </a:graphicData>
        </a:graphic>
      </p:graphicFrame>
      <p:sp>
        <p:nvSpPr>
          <p:cNvPr id="28" name="Right Arrow 27"/>
          <p:cNvSpPr/>
          <p:nvPr/>
        </p:nvSpPr>
        <p:spPr>
          <a:xfrm>
            <a:off x="6584966" y="2857782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05139"/>
              </p:ext>
            </p:extLst>
          </p:nvPr>
        </p:nvGraphicFramePr>
        <p:xfrm>
          <a:off x="7489647" y="2082436"/>
          <a:ext cx="1676399" cy="2970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337" name="Rectangle 14336"/>
          <p:cNvSpPr/>
          <p:nvPr/>
        </p:nvSpPr>
        <p:spPr>
          <a:xfrm>
            <a:off x="552099" y="1372312"/>
            <a:ext cx="5175768" cy="890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Conditional Probability Tables and Chain Rule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513459" y="1372312"/>
            <a:ext cx="1676398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Joint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/>
              <p:cNvSpPr/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Query</a:t>
                </a:r>
              </a:p>
              <a:p>
                <a:pPr algn="ctr">
                  <a:lnSpc>
                    <a:spcPct val="80000"/>
                  </a:lnSpc>
                </a:pPr>
                <a:endParaRPr lang="en-US" sz="32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𝑎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𝑒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  <a:blipFill>
                <a:blip r:embed="rId2"/>
                <a:stretch>
                  <a:fillRect t="-12919" r="-2182" b="-10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/>
              <p:nvPr/>
            </p:nvSpPr>
            <p:spPr>
              <a:xfrm>
                <a:off x="122629" y="5386451"/>
                <a:ext cx="8253928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33CC3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D6009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𝐷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D6009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E88510"/>
                    </a:solidFill>
                    <a:cs typeface="Calibri"/>
                    <a:sym typeface="Wingding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(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𝐸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|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𝐶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𝐷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29" y="5386451"/>
                <a:ext cx="8253928" cy="4445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Arrow 27">
            <a:extLst>
              <a:ext uri="{FF2B5EF4-FFF2-40B4-BE49-F238E27FC236}">
                <a16:creationId xmlns:a16="http://schemas.microsoft.com/office/drawing/2014/main" id="{E11BA33A-9E66-435C-BF16-2504EE75134C}"/>
              </a:ext>
            </a:extLst>
          </p:cNvPr>
          <p:cNvSpPr/>
          <p:nvPr/>
        </p:nvSpPr>
        <p:spPr>
          <a:xfrm>
            <a:off x="9514313" y="2854965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03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13178"/>
            <a:ext cx="11242737" cy="5495689"/>
          </a:xfrm>
        </p:spPr>
        <p:txBody>
          <a:bodyPr/>
          <a:lstStyle/>
          <a:p>
            <a:r>
              <a:rPr lang="en-US" dirty="0"/>
              <a:t>Assignments: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HW9 (written)</a:t>
            </a:r>
          </a:p>
          <a:p>
            <a:pPr marL="917575" lvl="2" indent="-457200"/>
            <a:r>
              <a:rPr lang="en-US" sz="2800" dirty="0"/>
              <a:t>Due Tue 4/2, 10 pm</a:t>
            </a:r>
          </a:p>
          <a:p>
            <a:endParaRPr lang="en-US" dirty="0"/>
          </a:p>
          <a:p>
            <a:r>
              <a:rPr lang="en-US" dirty="0"/>
              <a:t>Optional Probability (online)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Midterm: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Mon 4/8, in-class</a:t>
            </a:r>
          </a:p>
          <a:p>
            <a:endParaRPr lang="en-US" dirty="0"/>
          </a:p>
          <a:p>
            <a:r>
              <a:rPr lang="en-US" dirty="0"/>
              <a:t>Course Feedback: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See Piazza post for mid-semester survey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917575" lvl="2" indent="-457200"/>
            <a:endParaRPr lang="en-US" sz="2800" dirty="0"/>
          </a:p>
          <a:p>
            <a:pPr marL="457200" indent="-457200"/>
            <a:endParaRPr lang="en-US" sz="3600" dirty="0"/>
          </a:p>
          <a:p>
            <a:pPr marL="917575" lvl="2" indent="-457200"/>
            <a:endParaRPr lang="en-US" sz="2800" dirty="0"/>
          </a:p>
          <a:p>
            <a:pPr marL="917575" lvl="2" indent="-457200"/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502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479B7FF5-BD92-4A6F-8688-1DB98B516F0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62802" y="2558143"/>
          <a:ext cx="1483900" cy="24384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437440143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373533747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0953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2154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867489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078103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418804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2167987"/>
                  </a:ext>
                </a:extLst>
              </a:tr>
            </a:tbl>
          </a:graphicData>
        </a:graphic>
      </p:graphicFrame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11302444" cy="627812"/>
          </a:xfrm>
        </p:spPr>
        <p:txBody>
          <a:bodyPr/>
          <a:lstStyle/>
          <a:p>
            <a:r>
              <a:rPr lang="en-US" dirty="0"/>
              <a:t>Answer Any Query from Condition Probability Tables</a:t>
            </a:r>
            <a:endParaRPr lang="en-US" dirty="0">
              <a:latin typeface="Calibri"/>
              <a:cs typeface="Calibri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/>
          </p:nvPr>
        </p:nvGraphicFramePr>
        <p:xfrm>
          <a:off x="1300021" y="2558143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/>
          </p:nvPr>
        </p:nvGraphicFramePr>
        <p:xfrm>
          <a:off x="369746" y="2561316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/>
          </p:nvPr>
        </p:nvGraphicFramePr>
        <p:xfrm>
          <a:off x="2221564" y="2558143"/>
          <a:ext cx="7366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178631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024277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/>
          </p:nvPr>
        </p:nvGraphicFramePr>
        <p:xfrm>
          <a:off x="3114530" y="2558143"/>
          <a:ext cx="14839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437440143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373533747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0953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21542"/>
                  </a:ext>
                </a:extLst>
              </a:tr>
            </a:tbl>
          </a:graphicData>
        </a:graphic>
      </p:graphicFrame>
      <p:sp>
        <p:nvSpPr>
          <p:cNvPr id="14337" name="Rectangle 14336"/>
          <p:cNvSpPr/>
          <p:nvPr/>
        </p:nvSpPr>
        <p:spPr>
          <a:xfrm>
            <a:off x="552099" y="1372312"/>
            <a:ext cx="5175768" cy="890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Conditional Probability Tables and Chain Rule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/>
              <p:nvPr/>
            </p:nvSpPr>
            <p:spPr>
              <a:xfrm>
                <a:off x="122629" y="5386451"/>
                <a:ext cx="8253928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33CC3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D6009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𝐷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D6009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E88510"/>
                    </a:solidFill>
                    <a:cs typeface="Calibri"/>
                    <a:sym typeface="Wingding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(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𝐸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|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𝐶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𝐷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29" y="5386451"/>
                <a:ext cx="8253928" cy="4445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493D5D0C-FDC1-454E-88A2-B1BB5C7641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93572" y="1384851"/>
                <a:ext cx="3954236" cy="3677562"/>
              </a:xfrm>
            </p:spPr>
            <p:txBody>
              <a:bodyPr/>
              <a:lstStyle/>
              <a:p>
                <a:r>
                  <a:rPr lang="en-US" sz="3200" dirty="0">
                    <a:solidFill>
                      <a:schemeClr val="accent2"/>
                    </a:solidFill>
                  </a:rPr>
                  <a:t>Problems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Huge</a:t>
                </a:r>
              </a:p>
              <a:p>
                <a:pPr marL="917575" lvl="2" indent="-457200"/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variables with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/>
                  <a:t> values</a:t>
                </a:r>
              </a:p>
              <a:p>
                <a:pPr marL="917575" lvl="2" indent="-457200"/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/>
                  <a:t> entries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We aren’t given the right tables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493D5D0C-FDC1-454E-88A2-B1BB5C7641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93572" y="1384851"/>
                <a:ext cx="3954236" cy="3677562"/>
              </a:xfrm>
              <a:blipFill>
                <a:blip r:embed="rId3"/>
                <a:stretch>
                  <a:fillRect l="-4012" t="-3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0445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479B7FF5-BD92-4A6F-8688-1DB98B516F0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62802" y="2558143"/>
          <a:ext cx="1483900" cy="24384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437440143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373533747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0953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2154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867489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078103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418804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2167987"/>
                  </a:ext>
                </a:extLst>
              </a:tr>
            </a:tbl>
          </a:graphicData>
        </a:graphic>
      </p:graphicFrame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11204472" cy="627812"/>
          </a:xfrm>
        </p:spPr>
        <p:txBody>
          <a:bodyPr/>
          <a:lstStyle/>
          <a:p>
            <a:r>
              <a:rPr lang="en-US" dirty="0"/>
              <a:t>Answer Any Query from Condition Probability Tables</a:t>
            </a:r>
            <a:endParaRPr lang="en-US" dirty="0">
              <a:latin typeface="Calibri"/>
              <a:cs typeface="Calibri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/>
          </p:nvPr>
        </p:nvGraphicFramePr>
        <p:xfrm>
          <a:off x="1300021" y="2558143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/>
          </p:nvPr>
        </p:nvGraphicFramePr>
        <p:xfrm>
          <a:off x="369746" y="2561316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/>
          </p:nvPr>
        </p:nvGraphicFramePr>
        <p:xfrm>
          <a:off x="2221564" y="2558143"/>
          <a:ext cx="7366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178631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024277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/>
          </p:nvPr>
        </p:nvGraphicFramePr>
        <p:xfrm>
          <a:off x="3114530" y="2558143"/>
          <a:ext cx="14839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437440143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373533747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0953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21542"/>
                  </a:ext>
                </a:extLst>
              </a:tr>
            </a:tbl>
          </a:graphicData>
        </a:graphic>
      </p:graphicFrame>
      <p:sp>
        <p:nvSpPr>
          <p:cNvPr id="28" name="Right Arrow 27"/>
          <p:cNvSpPr/>
          <p:nvPr/>
        </p:nvSpPr>
        <p:spPr>
          <a:xfrm>
            <a:off x="6584966" y="2857782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/>
          </p:nvPr>
        </p:nvGraphicFramePr>
        <p:xfrm>
          <a:off x="7489647" y="2082436"/>
          <a:ext cx="1676399" cy="2970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337" name="Rectangle 14336"/>
          <p:cNvSpPr/>
          <p:nvPr/>
        </p:nvSpPr>
        <p:spPr>
          <a:xfrm>
            <a:off x="552099" y="1372312"/>
            <a:ext cx="5175768" cy="890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Conditional Probability Tables and Chain Rule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513459" y="1372312"/>
            <a:ext cx="1676398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Joint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/>
              <p:cNvSpPr/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Query</a:t>
                </a:r>
              </a:p>
              <a:p>
                <a:pPr algn="ctr">
                  <a:lnSpc>
                    <a:spcPct val="80000"/>
                  </a:lnSpc>
                </a:pPr>
                <a:endParaRPr lang="en-US" sz="32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𝑎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𝑒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  <a:blipFill>
                <a:blip r:embed="rId2"/>
                <a:stretch>
                  <a:fillRect t="-12919" r="-2182" b="-10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/>
              <p:nvPr/>
            </p:nvSpPr>
            <p:spPr>
              <a:xfrm>
                <a:off x="122629" y="5386451"/>
                <a:ext cx="8253928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33CC3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D6009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𝐷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D6009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E88510"/>
                    </a:solidFill>
                    <a:cs typeface="Calibri"/>
                    <a:sym typeface="Wingding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(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𝐸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|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𝐶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𝐷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29" y="5386451"/>
                <a:ext cx="8253928" cy="4445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Arrow 27">
            <a:extLst>
              <a:ext uri="{FF2B5EF4-FFF2-40B4-BE49-F238E27FC236}">
                <a16:creationId xmlns:a16="http://schemas.microsoft.com/office/drawing/2014/main" id="{E11BA33A-9E66-435C-BF16-2504EE75134C}"/>
              </a:ext>
            </a:extLst>
          </p:cNvPr>
          <p:cNvSpPr/>
          <p:nvPr/>
        </p:nvSpPr>
        <p:spPr>
          <a:xfrm>
            <a:off x="9514313" y="2854965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56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11147322" cy="627812"/>
          </a:xfrm>
        </p:spPr>
        <p:txBody>
          <a:bodyPr/>
          <a:lstStyle/>
          <a:p>
            <a:r>
              <a:rPr lang="en-US" dirty="0"/>
              <a:t>Answer Any Query from Condition Probability Tables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5767930" y="2857782"/>
            <a:ext cx="1401908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/>
          </p:nvPr>
        </p:nvGraphicFramePr>
        <p:xfrm>
          <a:off x="7489647" y="2082436"/>
          <a:ext cx="1676399" cy="2970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337" name="Rectangle 14336"/>
          <p:cNvSpPr/>
          <p:nvPr/>
        </p:nvSpPr>
        <p:spPr>
          <a:xfrm>
            <a:off x="552099" y="1372312"/>
            <a:ext cx="5175768" cy="496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Bayes Net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513459" y="1372312"/>
            <a:ext cx="1676398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Joint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/>
              <p:cNvSpPr/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Query</a:t>
                </a:r>
              </a:p>
              <a:p>
                <a:pPr algn="ctr">
                  <a:lnSpc>
                    <a:spcPct val="80000"/>
                  </a:lnSpc>
                </a:pPr>
                <a:endParaRPr lang="en-US" sz="32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𝑎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𝑒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  <a:blipFill>
                <a:blip r:embed="rId2"/>
                <a:stretch>
                  <a:fillRect t="-12919" r="-2182" b="-10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/>
              <p:nvPr/>
            </p:nvSpPr>
            <p:spPr>
              <a:xfrm>
                <a:off x="122629" y="5386451"/>
                <a:ext cx="6327157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33CC3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D6009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𝐸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29" y="5386451"/>
                <a:ext cx="6327157" cy="444545"/>
              </a:xfrm>
              <a:prstGeom prst="rect">
                <a:avLst/>
              </a:prstGeom>
              <a:blipFill>
                <a:blip r:embed="rId3"/>
                <a:stretch>
                  <a:fillRect t="-8219" b="-23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Arrow 27">
            <a:extLst>
              <a:ext uri="{FF2B5EF4-FFF2-40B4-BE49-F238E27FC236}">
                <a16:creationId xmlns:a16="http://schemas.microsoft.com/office/drawing/2014/main" id="{E11BA33A-9E66-435C-BF16-2504EE75134C}"/>
              </a:ext>
            </a:extLst>
          </p:cNvPr>
          <p:cNvSpPr/>
          <p:nvPr/>
        </p:nvSpPr>
        <p:spPr>
          <a:xfrm>
            <a:off x="9514313" y="2854965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5A81F87-B034-4329-9A8E-37235E59619E}"/>
              </a:ext>
            </a:extLst>
          </p:cNvPr>
          <p:cNvGrpSpPr/>
          <p:nvPr/>
        </p:nvGrpSpPr>
        <p:grpSpPr>
          <a:xfrm>
            <a:off x="2224886" y="1967637"/>
            <a:ext cx="2066925" cy="2286000"/>
            <a:chOff x="2047875" y="2667000"/>
            <a:chExt cx="1662112" cy="1920082"/>
          </a:xfrm>
        </p:grpSpPr>
        <p:sp>
          <p:nvSpPr>
            <p:cNvPr id="17" name="Oval 3">
              <a:extLst>
                <a:ext uri="{FF2B5EF4-FFF2-40B4-BE49-F238E27FC236}">
                  <a16:creationId xmlns:a16="http://schemas.microsoft.com/office/drawing/2014/main" id="{1CA2B715-A458-4F86-B744-0B7D87DEB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8" name="Oval 3">
              <a:extLst>
                <a:ext uri="{FF2B5EF4-FFF2-40B4-BE49-F238E27FC236}">
                  <a16:creationId xmlns:a16="http://schemas.microsoft.com/office/drawing/2014/main" id="{3BF4349C-A629-4A2C-B8A1-1A6F3F6A1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875" y="3380583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33CC33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9" name="Oval 3">
              <a:extLst>
                <a:ext uri="{FF2B5EF4-FFF2-40B4-BE49-F238E27FC236}">
                  <a16:creationId xmlns:a16="http://schemas.microsoft.com/office/drawing/2014/main" id="{5981EEE0-2B44-476D-ADFC-B7DD33A00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3700" y="3371850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0" name="Oval 3">
              <a:extLst>
                <a:ext uri="{FF2B5EF4-FFF2-40B4-BE49-F238E27FC236}">
                  <a16:creationId xmlns:a16="http://schemas.microsoft.com/office/drawing/2014/main" id="{4C02642D-B1EF-495D-ADD3-DDFC0B33B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4206082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D6009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1" name="Oval 3">
              <a:extLst>
                <a:ext uri="{FF2B5EF4-FFF2-40B4-BE49-F238E27FC236}">
                  <a16:creationId xmlns:a16="http://schemas.microsoft.com/office/drawing/2014/main" id="{4B16CB20-B9A0-40AC-992D-F4BDC6C58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8987" y="4206082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E8851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2" name="AutoShape 6">
              <a:extLst>
                <a:ext uri="{FF2B5EF4-FFF2-40B4-BE49-F238E27FC236}">
                  <a16:creationId xmlns:a16="http://schemas.microsoft.com/office/drawing/2014/main" id="{0C2C710D-F1EC-487D-8876-CE1138F6F560}"/>
                </a:ext>
              </a:extLst>
            </p:cNvPr>
            <p:cNvCxnSpPr>
              <a:cxnSpLocks noChangeShapeType="1"/>
              <a:stCxn id="17" idx="5"/>
              <a:endCxn id="19" idx="0"/>
            </p:cNvCxnSpPr>
            <p:nvPr/>
          </p:nvCxnSpPr>
          <p:spPr bwMode="auto">
            <a:xfrm>
              <a:off x="2839804" y="2992204"/>
              <a:ext cx="284396" cy="37964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6">
              <a:extLst>
                <a:ext uri="{FF2B5EF4-FFF2-40B4-BE49-F238E27FC236}">
                  <a16:creationId xmlns:a16="http://schemas.microsoft.com/office/drawing/2014/main" id="{E5F598BB-FCD9-4C3E-9012-E99E773C39D8}"/>
                </a:ext>
              </a:extLst>
            </p:cNvPr>
            <p:cNvCxnSpPr>
              <a:cxnSpLocks noChangeShapeType="1"/>
              <a:stCxn id="19" idx="5"/>
              <a:endCxn id="21" idx="0"/>
            </p:cNvCxnSpPr>
            <p:nvPr/>
          </p:nvCxnSpPr>
          <p:spPr bwMode="auto">
            <a:xfrm>
              <a:off x="3258904" y="3697054"/>
              <a:ext cx="260583" cy="5090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6">
              <a:extLst>
                <a:ext uri="{FF2B5EF4-FFF2-40B4-BE49-F238E27FC236}">
                  <a16:creationId xmlns:a16="http://schemas.microsoft.com/office/drawing/2014/main" id="{8C2EBF52-FBB5-4E19-A2AF-C7FDA714B7E5}"/>
                </a:ext>
              </a:extLst>
            </p:cNvPr>
            <p:cNvCxnSpPr>
              <a:cxnSpLocks noChangeShapeType="1"/>
              <a:stCxn id="19" idx="3"/>
              <a:endCxn id="20" idx="0"/>
            </p:cNvCxnSpPr>
            <p:nvPr/>
          </p:nvCxnSpPr>
          <p:spPr bwMode="auto">
            <a:xfrm flipH="1">
              <a:off x="2705100" y="3697054"/>
              <a:ext cx="284396" cy="5090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6">
              <a:extLst>
                <a:ext uri="{FF2B5EF4-FFF2-40B4-BE49-F238E27FC236}">
                  <a16:creationId xmlns:a16="http://schemas.microsoft.com/office/drawing/2014/main" id="{13E031DE-8F04-4019-AB72-174445282602}"/>
                </a:ext>
              </a:extLst>
            </p:cNvPr>
            <p:cNvCxnSpPr>
              <a:cxnSpLocks noChangeShapeType="1"/>
              <a:stCxn id="17" idx="3"/>
              <a:endCxn id="18" idx="0"/>
            </p:cNvCxnSpPr>
            <p:nvPr/>
          </p:nvCxnSpPr>
          <p:spPr bwMode="auto">
            <a:xfrm flipH="1">
              <a:off x="2238375" y="2992204"/>
              <a:ext cx="332021" cy="38837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DE5DCF0D-B6B8-4CAB-8118-BE45DBADFC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982298"/>
              </p:ext>
            </p:extLst>
          </p:nvPr>
        </p:nvGraphicFramePr>
        <p:xfrm>
          <a:off x="1869287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9CA42E71-FACD-457C-8597-9427FB202E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376199"/>
              </p:ext>
            </p:extLst>
          </p:nvPr>
        </p:nvGraphicFramePr>
        <p:xfrm>
          <a:off x="939012" y="4485410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708E7EF4-A839-4FB7-BFFE-D4C3744D59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899551"/>
              </p:ext>
            </p:extLst>
          </p:nvPr>
        </p:nvGraphicFramePr>
        <p:xfrm>
          <a:off x="2790830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279C159E-CB8B-4FCE-B2A2-4A4C6279F4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12309"/>
              </p:ext>
            </p:extLst>
          </p:nvPr>
        </p:nvGraphicFramePr>
        <p:xfrm>
          <a:off x="4576766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E8851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7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C133CCC7-BF00-4D56-B023-7D53295500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45861"/>
              </p:ext>
            </p:extLst>
          </p:nvPr>
        </p:nvGraphicFramePr>
        <p:xfrm>
          <a:off x="3683798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44289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11580030" cy="627812"/>
          </a:xfrm>
        </p:spPr>
        <p:txBody>
          <a:bodyPr/>
          <a:lstStyle/>
          <a:p>
            <a:r>
              <a:rPr lang="en-US" dirty="0"/>
              <a:t>Answer Any Query from Condition Probability Tables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5767930" y="2857782"/>
            <a:ext cx="4331254" cy="754217"/>
          </a:xfrm>
          <a:prstGeom prst="rightArrow">
            <a:avLst>
              <a:gd name="adj1" fmla="val 43750"/>
              <a:gd name="adj2" fmla="val 38093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7" name="Rectangle 14336"/>
          <p:cNvSpPr/>
          <p:nvPr/>
        </p:nvSpPr>
        <p:spPr>
          <a:xfrm>
            <a:off x="552099" y="1372312"/>
            <a:ext cx="5175768" cy="496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Bayes Net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ectangle 36"/>
              <p:cNvSpPr/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Query</a:t>
                </a:r>
              </a:p>
              <a:p>
                <a:pPr algn="ctr">
                  <a:lnSpc>
                    <a:spcPct val="80000"/>
                  </a:lnSpc>
                </a:pPr>
                <a:endParaRPr lang="en-US" sz="32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𝑎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𝑒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  <a:blipFill>
                <a:blip r:embed="rId2"/>
                <a:stretch>
                  <a:fillRect t="-12919" r="-2182" b="-10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/>
              <p:nvPr/>
            </p:nvSpPr>
            <p:spPr>
              <a:xfrm>
                <a:off x="122629" y="5386451"/>
                <a:ext cx="6327157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33CC3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D6009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𝐸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29" y="5386451"/>
                <a:ext cx="6327157" cy="444545"/>
              </a:xfrm>
              <a:prstGeom prst="rect">
                <a:avLst/>
              </a:prstGeom>
              <a:blipFill>
                <a:blip r:embed="rId3"/>
                <a:stretch>
                  <a:fillRect t="-8219" b="-23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25A81F87-B034-4329-9A8E-37235E59619E}"/>
              </a:ext>
            </a:extLst>
          </p:cNvPr>
          <p:cNvGrpSpPr/>
          <p:nvPr/>
        </p:nvGrpSpPr>
        <p:grpSpPr>
          <a:xfrm>
            <a:off x="2224886" y="1967637"/>
            <a:ext cx="2066925" cy="2286000"/>
            <a:chOff x="2047875" y="2667000"/>
            <a:chExt cx="1662112" cy="1920082"/>
          </a:xfrm>
        </p:grpSpPr>
        <p:sp>
          <p:nvSpPr>
            <p:cNvPr id="17" name="Oval 3">
              <a:extLst>
                <a:ext uri="{FF2B5EF4-FFF2-40B4-BE49-F238E27FC236}">
                  <a16:creationId xmlns:a16="http://schemas.microsoft.com/office/drawing/2014/main" id="{1CA2B715-A458-4F86-B744-0B7D87DEB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8" name="Oval 3">
              <a:extLst>
                <a:ext uri="{FF2B5EF4-FFF2-40B4-BE49-F238E27FC236}">
                  <a16:creationId xmlns:a16="http://schemas.microsoft.com/office/drawing/2014/main" id="{3BF4349C-A629-4A2C-B8A1-1A6F3F6A1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875" y="3380583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33CC33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9" name="Oval 3">
              <a:extLst>
                <a:ext uri="{FF2B5EF4-FFF2-40B4-BE49-F238E27FC236}">
                  <a16:creationId xmlns:a16="http://schemas.microsoft.com/office/drawing/2014/main" id="{5981EEE0-2B44-476D-ADFC-B7DD33A00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3700" y="3371850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0" name="Oval 3">
              <a:extLst>
                <a:ext uri="{FF2B5EF4-FFF2-40B4-BE49-F238E27FC236}">
                  <a16:creationId xmlns:a16="http://schemas.microsoft.com/office/drawing/2014/main" id="{4C02642D-B1EF-495D-ADD3-DDFC0B33B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4206082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D6009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1" name="Oval 3">
              <a:extLst>
                <a:ext uri="{FF2B5EF4-FFF2-40B4-BE49-F238E27FC236}">
                  <a16:creationId xmlns:a16="http://schemas.microsoft.com/office/drawing/2014/main" id="{4B16CB20-B9A0-40AC-992D-F4BDC6C58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8987" y="4206082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E8851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2" name="AutoShape 6">
              <a:extLst>
                <a:ext uri="{FF2B5EF4-FFF2-40B4-BE49-F238E27FC236}">
                  <a16:creationId xmlns:a16="http://schemas.microsoft.com/office/drawing/2014/main" id="{0C2C710D-F1EC-487D-8876-CE1138F6F560}"/>
                </a:ext>
              </a:extLst>
            </p:cNvPr>
            <p:cNvCxnSpPr>
              <a:cxnSpLocks noChangeShapeType="1"/>
              <a:stCxn id="17" idx="5"/>
              <a:endCxn id="19" idx="0"/>
            </p:cNvCxnSpPr>
            <p:nvPr/>
          </p:nvCxnSpPr>
          <p:spPr bwMode="auto">
            <a:xfrm>
              <a:off x="2839804" y="2992204"/>
              <a:ext cx="284396" cy="37964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6">
              <a:extLst>
                <a:ext uri="{FF2B5EF4-FFF2-40B4-BE49-F238E27FC236}">
                  <a16:creationId xmlns:a16="http://schemas.microsoft.com/office/drawing/2014/main" id="{E5F598BB-FCD9-4C3E-9012-E99E773C39D8}"/>
                </a:ext>
              </a:extLst>
            </p:cNvPr>
            <p:cNvCxnSpPr>
              <a:cxnSpLocks noChangeShapeType="1"/>
              <a:stCxn id="19" idx="5"/>
              <a:endCxn id="21" idx="0"/>
            </p:cNvCxnSpPr>
            <p:nvPr/>
          </p:nvCxnSpPr>
          <p:spPr bwMode="auto">
            <a:xfrm>
              <a:off x="3258904" y="3697054"/>
              <a:ext cx="260583" cy="5090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6">
              <a:extLst>
                <a:ext uri="{FF2B5EF4-FFF2-40B4-BE49-F238E27FC236}">
                  <a16:creationId xmlns:a16="http://schemas.microsoft.com/office/drawing/2014/main" id="{8C2EBF52-FBB5-4E19-A2AF-C7FDA714B7E5}"/>
                </a:ext>
              </a:extLst>
            </p:cNvPr>
            <p:cNvCxnSpPr>
              <a:cxnSpLocks noChangeShapeType="1"/>
              <a:stCxn id="19" idx="3"/>
              <a:endCxn id="20" idx="0"/>
            </p:cNvCxnSpPr>
            <p:nvPr/>
          </p:nvCxnSpPr>
          <p:spPr bwMode="auto">
            <a:xfrm flipH="1">
              <a:off x="2705100" y="3697054"/>
              <a:ext cx="284396" cy="5090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6">
              <a:extLst>
                <a:ext uri="{FF2B5EF4-FFF2-40B4-BE49-F238E27FC236}">
                  <a16:creationId xmlns:a16="http://schemas.microsoft.com/office/drawing/2014/main" id="{13E031DE-8F04-4019-AB72-174445282602}"/>
                </a:ext>
              </a:extLst>
            </p:cNvPr>
            <p:cNvCxnSpPr>
              <a:cxnSpLocks noChangeShapeType="1"/>
              <a:stCxn id="17" idx="3"/>
              <a:endCxn id="18" idx="0"/>
            </p:cNvCxnSpPr>
            <p:nvPr/>
          </p:nvCxnSpPr>
          <p:spPr bwMode="auto">
            <a:xfrm flipH="1">
              <a:off x="2238375" y="2992204"/>
              <a:ext cx="332021" cy="38837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DE5DCF0D-B6B8-4CAB-8118-BE45DBADFC9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69287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9CA42E71-FACD-457C-8597-9427FB202E9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39012" y="4485410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708E7EF4-A839-4FB7-BFFE-D4C3744D59E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790830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279C159E-CB8B-4FCE-B2A2-4A4C6279F46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76766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E8851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7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C133CCC7-BF00-4D56-B023-7D53295500F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83798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39057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Joint Distribution Using Chain Rule</a:t>
            </a:r>
            <a:endParaRPr lang="en-US" dirty="0">
              <a:latin typeface="Calibri"/>
              <a:cs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0A101555-828B-43D3-A43D-7387F23193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2039539"/>
              </a:xfrm>
            </p:spPr>
            <p:txBody>
              <a:bodyPr/>
              <a:lstStyle/>
              <a:p>
                <a:r>
                  <a:rPr lang="en-US" dirty="0"/>
                  <a:t>Chain rule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sepChr m:val="∣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0A101555-828B-43D3-A43D-7387F23193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2039539"/>
              </a:xfrm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B9DE838-E7D6-4F58-AECD-0E99C5EE81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108" y="4212770"/>
            <a:ext cx="3001060" cy="264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572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75295"/>
            <a:ext cx="10515600" cy="627812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Independence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981200"/>
            <a:ext cx="4662898" cy="411002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4171397"/>
            <a:ext cx="3048000" cy="2686603"/>
          </a:xfrm>
          <a:prstGeom prst="rect">
            <a:avLst/>
          </a:prstGeom>
        </p:spPr>
      </p:pic>
      <p:sp>
        <p:nvSpPr>
          <p:cNvPr id="10147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10210800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Two variables X and Y are (absolutely) </a:t>
            </a:r>
            <a:r>
              <a:rPr lang="en-US" sz="2800" b="1" i="1" dirty="0">
                <a:solidFill>
                  <a:srgbClr val="FF0000"/>
                </a:solidFill>
                <a:latin typeface="Calibri"/>
                <a:cs typeface="Calibri"/>
              </a:rPr>
              <a:t>independent</a:t>
            </a:r>
            <a:r>
              <a:rPr lang="en-US" sz="2800" dirty="0">
                <a:latin typeface="Calibri"/>
                <a:cs typeface="Calibri"/>
              </a:rPr>
              <a:t> if</a:t>
            </a:r>
          </a:p>
          <a:p>
            <a:pPr marL="0" indent="0">
              <a:lnSpc>
                <a:spcPct val="80000"/>
              </a:lnSpc>
              <a:buNone/>
            </a:pPr>
            <a:endParaRPr lang="en-US" sz="2800" dirty="0">
              <a:latin typeface="Calibri"/>
              <a:cs typeface="Calibri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                    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</a:t>
            </a:r>
            <a:r>
              <a:rPr lang="en-US" sz="2800" i="1" dirty="0" err="1">
                <a:solidFill>
                  <a:srgbClr val="CC00CC"/>
                </a:solidFill>
                <a:sym typeface="Symbol"/>
              </a:rPr>
              <a:t>x</a:t>
            </a:r>
            <a:r>
              <a:rPr lang="en-US" sz="2800" dirty="0" err="1">
                <a:solidFill>
                  <a:srgbClr val="CC00CC"/>
                </a:solidFill>
                <a:sym typeface="Symbol"/>
              </a:rPr>
              <a:t>,</a:t>
            </a:r>
            <a:r>
              <a:rPr lang="en-US" sz="2800" i="1" dirty="0" err="1">
                <a:solidFill>
                  <a:srgbClr val="CC00CC"/>
                </a:solidFill>
                <a:sym typeface="Symbol"/>
              </a:rPr>
              <a:t>y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      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,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y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) =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)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y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)</a:t>
            </a:r>
            <a:endParaRPr lang="en-US" sz="2400" dirty="0">
              <a:solidFill>
                <a:srgbClr val="CC00CC"/>
              </a:solidFill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This says that their joint distribution</a:t>
            </a:r>
            <a:r>
              <a:rPr lang="en-US" sz="2400" b="1" i="1" dirty="0">
                <a:solidFill>
                  <a:srgbClr val="0000FF"/>
                </a:solidFill>
                <a:latin typeface="Calibri"/>
                <a:cs typeface="Calibri"/>
              </a:rPr>
              <a:t> factors </a:t>
            </a:r>
            <a:r>
              <a:rPr lang="en-US" sz="2400" dirty="0">
                <a:latin typeface="Calibri"/>
                <a:cs typeface="Calibri"/>
              </a:rPr>
              <a:t>into a product of two simpler distributions</a:t>
            </a:r>
          </a:p>
          <a:p>
            <a:pPr lvl="5">
              <a:lnSpc>
                <a:spcPct val="80000"/>
              </a:lnSpc>
            </a:pPr>
            <a:endParaRPr lang="en-US" sz="1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Combine with product rule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400" i="1" dirty="0" err="1">
                <a:solidFill>
                  <a:srgbClr val="CC00CC"/>
                </a:solidFill>
                <a:sym typeface="Symbol"/>
              </a:rPr>
              <a:t>x</a:t>
            </a:r>
            <a:r>
              <a:rPr lang="en-US" sz="2400" dirty="0" err="1">
                <a:solidFill>
                  <a:srgbClr val="CC00CC"/>
                </a:solidFill>
                <a:sym typeface="Symbol"/>
              </a:rPr>
              <a:t>,</a:t>
            </a:r>
            <a:r>
              <a:rPr lang="en-US" sz="2400" i="1" dirty="0" err="1">
                <a:solidFill>
                  <a:srgbClr val="CC00CC"/>
                </a:solidFill>
                <a:sym typeface="Symbol"/>
              </a:rPr>
              <a:t>y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) =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400" i="1" dirty="0" err="1">
                <a:solidFill>
                  <a:srgbClr val="CC00CC"/>
                </a:solidFill>
                <a:sym typeface="Symbol"/>
              </a:rPr>
              <a:t>x</a:t>
            </a:r>
            <a:r>
              <a:rPr lang="en-US" sz="2400" dirty="0" err="1">
                <a:solidFill>
                  <a:srgbClr val="CC00CC"/>
                </a:solidFill>
                <a:sym typeface="Symbol"/>
              </a:rPr>
              <a:t>|</a:t>
            </a:r>
            <a:r>
              <a:rPr lang="en-US" sz="2400" i="1" dirty="0" err="1">
                <a:solidFill>
                  <a:srgbClr val="CC00CC"/>
                </a:solidFill>
                <a:sym typeface="Symbol"/>
              </a:rPr>
              <a:t>y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)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y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)</a:t>
            </a:r>
            <a:r>
              <a:rPr lang="en-US" sz="2000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 </a:t>
            </a:r>
            <a:r>
              <a:rPr lang="en-US" sz="2400" dirty="0">
                <a:latin typeface="Calibri"/>
                <a:cs typeface="Calibri"/>
              </a:rPr>
              <a:t>we obtain another form:</a:t>
            </a: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marL="457176" lvl="1" indent="0">
              <a:lnSpc>
                <a:spcPct val="80000"/>
              </a:lnSpc>
              <a:buNone/>
            </a:pPr>
            <a:r>
              <a:rPr lang="en-US" sz="2400" dirty="0">
                <a:latin typeface="Calibri"/>
                <a:cs typeface="Calibri"/>
              </a:rPr>
              <a:t>               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</a:t>
            </a:r>
            <a:r>
              <a:rPr lang="en-US" i="1" dirty="0" err="1">
                <a:solidFill>
                  <a:srgbClr val="CC00CC"/>
                </a:solidFill>
                <a:sym typeface="Symbol"/>
              </a:rPr>
              <a:t>x</a:t>
            </a:r>
            <a:r>
              <a:rPr lang="en-US" dirty="0" err="1">
                <a:solidFill>
                  <a:srgbClr val="CC00CC"/>
                </a:solidFill>
                <a:sym typeface="Symbol"/>
              </a:rPr>
              <a:t>,</a:t>
            </a:r>
            <a:r>
              <a:rPr lang="en-US" i="1" dirty="0" err="1">
                <a:solidFill>
                  <a:srgbClr val="CC00CC"/>
                </a:solidFill>
                <a:sym typeface="Symbol"/>
              </a:rPr>
              <a:t>y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y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 =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  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dirty="0">
                <a:latin typeface="Calibri"/>
                <a:cs typeface="Calibri"/>
                <a:sym typeface="Symbol"/>
              </a:rPr>
              <a:t>or     </a:t>
            </a:r>
            <a:r>
              <a:rPr lang="en-US" dirty="0">
                <a:solidFill>
                  <a:srgbClr val="CC00CC"/>
                </a:solidFill>
                <a:ea typeface="+mn-ea"/>
                <a:cs typeface="+mn-cs"/>
                <a:sym typeface="Symbol"/>
              </a:rPr>
              <a:t></a:t>
            </a:r>
            <a:r>
              <a:rPr lang="en-US" i="1" dirty="0" err="1">
                <a:solidFill>
                  <a:srgbClr val="CC00CC"/>
                </a:solidFill>
                <a:ea typeface="+mn-ea"/>
                <a:cs typeface="+mn-cs"/>
                <a:sym typeface="Symbol"/>
              </a:rPr>
              <a:t>x</a:t>
            </a:r>
            <a:r>
              <a:rPr lang="en-US" dirty="0" err="1">
                <a:solidFill>
                  <a:srgbClr val="CC00CC"/>
                </a:solidFill>
                <a:ea typeface="+mn-ea"/>
                <a:cs typeface="+mn-cs"/>
                <a:sym typeface="Symbol"/>
              </a:rPr>
              <a:t>,</a:t>
            </a:r>
            <a:r>
              <a:rPr lang="en-US" i="1" dirty="0" err="1">
                <a:solidFill>
                  <a:srgbClr val="CC00CC"/>
                </a:solidFill>
                <a:ea typeface="+mn-ea"/>
                <a:cs typeface="+mn-cs"/>
                <a:sym typeface="Symbol"/>
              </a:rPr>
              <a:t>y</a:t>
            </a:r>
            <a:r>
              <a:rPr lang="en-US" dirty="0">
                <a:solidFill>
                  <a:srgbClr val="CC00CC"/>
                </a:solidFill>
                <a:ea typeface="+mn-ea"/>
                <a:cs typeface="+mn-cs"/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  <a:ea typeface="+mn-ea"/>
                <a:cs typeface="+mn-cs"/>
                <a:sym typeface="Symbol"/>
              </a:rPr>
              <a:t>P</a:t>
            </a:r>
            <a:r>
              <a:rPr lang="en-US" dirty="0">
                <a:solidFill>
                  <a:srgbClr val="CC00CC"/>
                </a:solidFill>
                <a:ea typeface="+mn-ea"/>
                <a:cs typeface="+mn-cs"/>
                <a:sym typeface="Symbol"/>
              </a:rPr>
              <a:t>(</a:t>
            </a:r>
            <a:r>
              <a:rPr lang="en-US" i="1" dirty="0">
                <a:solidFill>
                  <a:srgbClr val="CC00CC"/>
                </a:solidFill>
                <a:ea typeface="+mn-ea"/>
                <a:cs typeface="+mn-cs"/>
                <a:sym typeface="Symbol"/>
              </a:rPr>
              <a:t>y </a:t>
            </a:r>
            <a:r>
              <a:rPr lang="en-US" dirty="0">
                <a:solidFill>
                  <a:srgbClr val="CC00CC"/>
                </a:solidFill>
                <a:ea typeface="+mn-ea"/>
                <a:cs typeface="+mn-cs"/>
                <a:sym typeface="Symbol"/>
              </a:rPr>
              <a:t>| </a:t>
            </a:r>
            <a:r>
              <a:rPr lang="en-US" i="1" dirty="0">
                <a:solidFill>
                  <a:srgbClr val="CC00CC"/>
                </a:solidFill>
                <a:ea typeface="+mn-ea"/>
                <a:cs typeface="+mn-cs"/>
                <a:sym typeface="Symbol"/>
              </a:rPr>
              <a:t>x</a:t>
            </a:r>
            <a:r>
              <a:rPr lang="en-US" dirty="0">
                <a:solidFill>
                  <a:srgbClr val="CC00CC"/>
                </a:solidFill>
                <a:ea typeface="+mn-ea"/>
                <a:cs typeface="+mn-cs"/>
                <a:sym typeface="Symbol"/>
              </a:rPr>
              <a:t>) = </a:t>
            </a:r>
            <a:r>
              <a:rPr lang="en-US" i="1" dirty="0">
                <a:solidFill>
                  <a:srgbClr val="CC00CC"/>
                </a:solidFill>
                <a:ea typeface="+mn-ea"/>
                <a:cs typeface="+mn-cs"/>
                <a:sym typeface="Symbol"/>
              </a:rPr>
              <a:t>P</a:t>
            </a:r>
            <a:r>
              <a:rPr lang="en-US" dirty="0">
                <a:solidFill>
                  <a:srgbClr val="CC00CC"/>
                </a:solidFill>
                <a:ea typeface="+mn-ea"/>
                <a:cs typeface="+mn-cs"/>
                <a:sym typeface="Symbol"/>
              </a:rPr>
              <a:t>(</a:t>
            </a:r>
            <a:r>
              <a:rPr lang="en-US" i="1" dirty="0">
                <a:solidFill>
                  <a:srgbClr val="CC00CC"/>
                </a:solidFill>
                <a:ea typeface="+mn-ea"/>
                <a:cs typeface="+mn-cs"/>
                <a:sym typeface="Symbol"/>
              </a:rPr>
              <a:t>y</a:t>
            </a:r>
            <a:r>
              <a:rPr lang="en-US" dirty="0">
                <a:solidFill>
                  <a:srgbClr val="CC00CC"/>
                </a:solidFill>
                <a:ea typeface="+mn-ea"/>
                <a:cs typeface="+mn-cs"/>
                <a:sym typeface="Symbol"/>
              </a:rPr>
              <a:t>)</a:t>
            </a:r>
            <a:endParaRPr lang="en-US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		</a:t>
            </a:r>
            <a:endParaRPr lang="en-US" sz="2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Example: </a:t>
            </a:r>
            <a:r>
              <a:rPr lang="en-US" sz="2800" dirty="0"/>
              <a:t>two dice rolls </a:t>
            </a:r>
            <a:r>
              <a:rPr lang="en-US" sz="2800" i="1" dirty="0">
                <a:solidFill>
                  <a:srgbClr val="CC00CC"/>
                </a:solidFill>
              </a:rPr>
              <a:t>Roll</a:t>
            </a:r>
            <a:r>
              <a:rPr lang="en-US" baseline="-25000" dirty="0">
                <a:solidFill>
                  <a:srgbClr val="CC00CC"/>
                </a:solidFill>
              </a:rPr>
              <a:t>1</a:t>
            </a:r>
            <a:r>
              <a:rPr lang="en-US" sz="2800" dirty="0"/>
              <a:t> and </a:t>
            </a:r>
            <a:r>
              <a:rPr lang="en-US" sz="2800" i="1" dirty="0">
                <a:solidFill>
                  <a:srgbClr val="CC00CC"/>
                </a:solidFill>
              </a:rPr>
              <a:t>Roll</a:t>
            </a:r>
            <a:r>
              <a:rPr lang="en-US" baseline="-25000" dirty="0">
                <a:solidFill>
                  <a:srgbClr val="CC00CC"/>
                </a:solidFill>
              </a:rPr>
              <a:t>2</a:t>
            </a:r>
          </a:p>
          <a:p>
            <a:pPr lvl="1">
              <a:lnSpc>
                <a:spcPct val="80000"/>
              </a:lnSpc>
            </a:pPr>
            <a:r>
              <a:rPr lang="en-US" sz="24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Roll</a:t>
            </a:r>
            <a:r>
              <a:rPr lang="en-US" baseline="-25000" dirty="0">
                <a:solidFill>
                  <a:srgbClr val="CC00CC"/>
                </a:solidFill>
              </a:rPr>
              <a:t>1</a:t>
            </a:r>
            <a:r>
              <a:rPr lang="en-US" sz="2400" dirty="0">
                <a:solidFill>
                  <a:srgbClr val="CC00CC"/>
                </a:solidFill>
              </a:rPr>
              <a:t>=5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,</a:t>
            </a:r>
            <a:r>
              <a:rPr lang="en-US" sz="2400" i="1" dirty="0">
                <a:solidFill>
                  <a:srgbClr val="CC00CC"/>
                </a:solidFill>
              </a:rPr>
              <a:t> Roll</a:t>
            </a:r>
            <a:r>
              <a:rPr lang="en-US" baseline="-25000" dirty="0">
                <a:solidFill>
                  <a:srgbClr val="CC00CC"/>
                </a:solidFill>
              </a:rPr>
              <a:t>2</a:t>
            </a:r>
            <a:r>
              <a:rPr lang="en-US" sz="2400" dirty="0">
                <a:solidFill>
                  <a:srgbClr val="CC00CC"/>
                </a:solidFill>
              </a:rPr>
              <a:t>=5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)     =  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Roll</a:t>
            </a:r>
            <a:r>
              <a:rPr lang="en-US" baseline="-25000" dirty="0">
                <a:solidFill>
                  <a:srgbClr val="CC00CC"/>
                </a:solidFill>
              </a:rPr>
              <a:t>1</a:t>
            </a:r>
            <a:r>
              <a:rPr lang="en-US" sz="2400" dirty="0">
                <a:solidFill>
                  <a:srgbClr val="CC00CC"/>
                </a:solidFill>
              </a:rPr>
              <a:t>=5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)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Roll</a:t>
            </a:r>
            <a:r>
              <a:rPr lang="en-US" baseline="-25000" dirty="0">
                <a:solidFill>
                  <a:srgbClr val="CC00CC"/>
                </a:solidFill>
              </a:rPr>
              <a:t>2</a:t>
            </a:r>
            <a:r>
              <a:rPr lang="en-US" sz="2400" dirty="0">
                <a:solidFill>
                  <a:srgbClr val="CC00CC"/>
                </a:solidFill>
              </a:rPr>
              <a:t>=5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)  =  1/6 x 1/6  =  1/36</a:t>
            </a:r>
          </a:p>
          <a:p>
            <a:pPr lvl="1">
              <a:lnSpc>
                <a:spcPct val="80000"/>
              </a:lnSpc>
            </a:pPr>
            <a:r>
              <a:rPr lang="en-US" sz="24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Roll</a:t>
            </a:r>
            <a:r>
              <a:rPr lang="en-US" baseline="-25000" dirty="0">
                <a:solidFill>
                  <a:srgbClr val="CC00CC"/>
                </a:solidFill>
              </a:rPr>
              <a:t>2</a:t>
            </a:r>
            <a:r>
              <a:rPr lang="en-US" sz="2400" dirty="0">
                <a:solidFill>
                  <a:srgbClr val="CC00CC"/>
                </a:solidFill>
              </a:rPr>
              <a:t>=5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 |</a:t>
            </a:r>
            <a:r>
              <a:rPr lang="en-US" sz="2400" i="1" dirty="0">
                <a:solidFill>
                  <a:srgbClr val="CC00CC"/>
                </a:solidFill>
              </a:rPr>
              <a:t> Roll</a:t>
            </a:r>
            <a:r>
              <a:rPr lang="en-US" baseline="-25000" dirty="0">
                <a:solidFill>
                  <a:srgbClr val="CC00CC"/>
                </a:solidFill>
              </a:rPr>
              <a:t>1</a:t>
            </a:r>
            <a:r>
              <a:rPr lang="en-US" sz="2400" dirty="0">
                <a:solidFill>
                  <a:srgbClr val="CC00CC"/>
                </a:solidFill>
              </a:rPr>
              <a:t>=5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)   =  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Roll</a:t>
            </a:r>
            <a:r>
              <a:rPr lang="en-US" baseline="-25000" dirty="0">
                <a:solidFill>
                  <a:srgbClr val="CC00CC"/>
                </a:solidFill>
              </a:rPr>
              <a:t>2</a:t>
            </a:r>
            <a:r>
              <a:rPr lang="en-US" sz="2400" dirty="0">
                <a:solidFill>
                  <a:srgbClr val="CC00CC"/>
                </a:solidFill>
              </a:rPr>
              <a:t>=5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)</a:t>
            </a:r>
            <a:endParaRPr lang="en-US" sz="2400" dirty="0">
              <a:solidFill>
                <a:srgbClr val="CC00CC"/>
              </a:solidFill>
              <a:latin typeface="Calibri"/>
              <a:cs typeface="Calibri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Independence</a:t>
            </a:r>
          </a:p>
        </p:txBody>
      </p:sp>
    </p:spTree>
    <p:extLst>
      <p:ext uri="{BB962C8B-B14F-4D97-AF65-F5344CB8AC3E}">
        <p14:creationId xmlns:p14="http://schemas.microsoft.com/office/powerpoint/2010/main" val="209858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78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Example: Independence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n fair, independent coin flips:</a:t>
            </a:r>
          </a:p>
        </p:txBody>
      </p:sp>
      <p:graphicFrame>
        <p:nvGraphicFramePr>
          <p:cNvPr id="1043475" name="Group 19"/>
          <p:cNvGraphicFramePr>
            <a:graphicFrameLocks noGrp="1"/>
          </p:cNvGraphicFramePr>
          <p:nvPr>
            <p:extLst/>
          </p:nvPr>
        </p:nvGraphicFramePr>
        <p:xfrm>
          <a:off x="699676" y="2892425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43477" name="Group 21"/>
          <p:cNvGraphicFramePr>
            <a:graphicFrameLocks noGrp="1"/>
          </p:cNvGraphicFramePr>
          <p:nvPr>
            <p:extLst/>
          </p:nvPr>
        </p:nvGraphicFramePr>
        <p:xfrm>
          <a:off x="2471326" y="2889250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43489" name="Group 33"/>
          <p:cNvGraphicFramePr>
            <a:graphicFrameLocks noGrp="1"/>
          </p:cNvGraphicFramePr>
          <p:nvPr>
            <p:extLst/>
          </p:nvPr>
        </p:nvGraphicFramePr>
        <p:xfrm>
          <a:off x="5747926" y="2889250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7688" name="Picture 4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876" y="3170238"/>
            <a:ext cx="4699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89" name="AutoShape 49"/>
          <p:cNvSpPr>
            <a:spLocks/>
          </p:cNvSpPr>
          <p:nvPr/>
        </p:nvSpPr>
        <p:spPr bwMode="auto">
          <a:xfrm rot="-5400000">
            <a:off x="3804826" y="590550"/>
            <a:ext cx="381000" cy="7124700"/>
          </a:xfrm>
          <a:prstGeom prst="leftBrace">
            <a:avLst>
              <a:gd name="adj1" fmla="val 15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7690" name="Rectangle 52"/>
          <p:cNvSpPr>
            <a:spLocks noChangeArrowheads="1"/>
          </p:cNvSpPr>
          <p:nvPr/>
        </p:nvSpPr>
        <p:spPr bwMode="auto">
          <a:xfrm>
            <a:off x="2680876" y="5181600"/>
            <a:ext cx="2895600" cy="1295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7691" name="AutoShape 57"/>
          <p:cNvSpPr>
            <a:spLocks/>
          </p:cNvSpPr>
          <p:nvPr/>
        </p:nvSpPr>
        <p:spPr bwMode="auto">
          <a:xfrm>
            <a:off x="2299876" y="5105400"/>
            <a:ext cx="152400" cy="1371600"/>
          </a:xfrm>
          <a:prstGeom prst="leftBrace">
            <a:avLst>
              <a:gd name="adj1" fmla="val 7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7694" name="Freeform 60"/>
          <p:cNvSpPr>
            <a:spLocks/>
          </p:cNvSpPr>
          <p:nvPr/>
        </p:nvSpPr>
        <p:spPr bwMode="auto">
          <a:xfrm>
            <a:off x="2604676" y="5791200"/>
            <a:ext cx="2971800" cy="457200"/>
          </a:xfrm>
          <a:custGeom>
            <a:avLst/>
            <a:gdLst>
              <a:gd name="T0" fmla="*/ 0 w 1872"/>
              <a:gd name="T1" fmla="*/ 2147483647 h 288"/>
              <a:gd name="T2" fmla="*/ 2147483647 w 1872"/>
              <a:gd name="T3" fmla="*/ 0 h 288"/>
              <a:gd name="T4" fmla="*/ 2147483647 w 1872"/>
              <a:gd name="T5" fmla="*/ 2147483647 h 288"/>
              <a:gd name="T6" fmla="*/ 2147483647 w 1872"/>
              <a:gd name="T7" fmla="*/ 0 h 288"/>
              <a:gd name="T8" fmla="*/ 2147483647 w 1872"/>
              <a:gd name="T9" fmla="*/ 2147483647 h 288"/>
              <a:gd name="T10" fmla="*/ 2147483647 w 1872"/>
              <a:gd name="T11" fmla="*/ 0 h 288"/>
              <a:gd name="T12" fmla="*/ 2147483647 w 1872"/>
              <a:gd name="T13" fmla="*/ 2147483647 h 288"/>
              <a:gd name="T14" fmla="*/ 2147483647 w 1872"/>
              <a:gd name="T15" fmla="*/ 2147483647 h 288"/>
              <a:gd name="T16" fmla="*/ 2147483647 w 1872"/>
              <a:gd name="T17" fmla="*/ 2147483647 h 288"/>
              <a:gd name="T18" fmla="*/ 2147483647 w 1872"/>
              <a:gd name="T19" fmla="*/ 2147483647 h 288"/>
              <a:gd name="T20" fmla="*/ 2147483647 w 1872"/>
              <a:gd name="T21" fmla="*/ 2147483647 h 288"/>
              <a:gd name="T22" fmla="*/ 2147483647 w 1872"/>
              <a:gd name="T23" fmla="*/ 2147483647 h 288"/>
              <a:gd name="T24" fmla="*/ 2147483647 w 1872"/>
              <a:gd name="T25" fmla="*/ 2147483647 h 288"/>
              <a:gd name="T26" fmla="*/ 0 w 1872"/>
              <a:gd name="T27" fmla="*/ 2147483647 h 288"/>
              <a:gd name="T28" fmla="*/ 0 w 1872"/>
              <a:gd name="T29" fmla="*/ 2147483647 h 28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872"/>
              <a:gd name="T46" fmla="*/ 0 h 288"/>
              <a:gd name="T47" fmla="*/ 1872 w 1872"/>
              <a:gd name="T48" fmla="*/ 288 h 28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872" h="288">
                <a:moveTo>
                  <a:pt x="0" y="115"/>
                </a:moveTo>
                <a:lnTo>
                  <a:pt x="197" y="0"/>
                </a:lnTo>
                <a:lnTo>
                  <a:pt x="493" y="58"/>
                </a:lnTo>
                <a:lnTo>
                  <a:pt x="837" y="0"/>
                </a:lnTo>
                <a:lnTo>
                  <a:pt x="1182" y="115"/>
                </a:lnTo>
                <a:lnTo>
                  <a:pt x="1576" y="0"/>
                </a:lnTo>
                <a:lnTo>
                  <a:pt x="1872" y="115"/>
                </a:lnTo>
                <a:lnTo>
                  <a:pt x="1872" y="230"/>
                </a:lnTo>
                <a:lnTo>
                  <a:pt x="1576" y="173"/>
                </a:lnTo>
                <a:lnTo>
                  <a:pt x="1182" y="288"/>
                </a:lnTo>
                <a:lnTo>
                  <a:pt x="841" y="136"/>
                </a:lnTo>
                <a:lnTo>
                  <a:pt x="502" y="201"/>
                </a:lnTo>
                <a:lnTo>
                  <a:pt x="197" y="173"/>
                </a:lnTo>
                <a:lnTo>
                  <a:pt x="0" y="230"/>
                </a:lnTo>
                <a:lnTo>
                  <a:pt x="0" y="1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24" y="1150853"/>
            <a:ext cx="3229661" cy="30854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609" y="4749346"/>
            <a:ext cx="4115264" cy="18606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95600" y="4572000"/>
            <a:ext cx="244918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kern="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P</a:t>
            </a:r>
            <a:r>
              <a:rPr lang="en-US" sz="3200" kern="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(</a:t>
            </a:r>
            <a:r>
              <a:rPr lang="en-US" sz="3200" i="1" kern="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X</a:t>
            </a:r>
            <a:r>
              <a:rPr lang="en-US" sz="3200" kern="0" baseline="-2500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1</a:t>
            </a:r>
            <a:r>
              <a:rPr lang="en-US" sz="3200" i="1" kern="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,</a:t>
            </a:r>
            <a:r>
              <a:rPr lang="en-US" sz="3200" i="1" kern="0" dirty="0">
                <a:solidFill>
                  <a:srgbClr val="CC00CC"/>
                </a:solidFill>
                <a:latin typeface="Calibri" pitchFamily="34" charset="0"/>
                <a:sym typeface="Symbol"/>
              </a:rPr>
              <a:t>X</a:t>
            </a:r>
            <a:r>
              <a:rPr lang="en-US" sz="3200" kern="0" baseline="-25000" dirty="0">
                <a:solidFill>
                  <a:srgbClr val="CC00CC"/>
                </a:solidFill>
                <a:latin typeface="Calibri" pitchFamily="34" charset="0"/>
                <a:sym typeface="Symbol"/>
              </a:rPr>
              <a:t>2</a:t>
            </a:r>
            <a:r>
              <a:rPr lang="en-US" sz="3200" kern="0" dirty="0">
                <a:solidFill>
                  <a:srgbClr val="CC00CC"/>
                </a:solidFill>
                <a:latin typeface="Calibri" pitchFamily="34" charset="0"/>
                <a:sym typeface="Symbol"/>
              </a:rPr>
              <a:t>,.</a:t>
            </a:r>
            <a:r>
              <a:rPr lang="en-US" sz="3200" i="1" kern="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..,X</a:t>
            </a:r>
            <a:r>
              <a:rPr lang="en-US" sz="3200" i="1" kern="0" baseline="-2500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n</a:t>
            </a:r>
            <a:r>
              <a:rPr lang="en-US" sz="3200" kern="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)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943600" y="2286000"/>
            <a:ext cx="103513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kern="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P</a:t>
            </a:r>
            <a:r>
              <a:rPr lang="en-US" sz="3200" kern="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(</a:t>
            </a:r>
            <a:r>
              <a:rPr lang="en-US" sz="3200" i="1" kern="0" dirty="0" err="1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X</a:t>
            </a:r>
            <a:r>
              <a:rPr lang="en-US" sz="3200" i="1" kern="0" baseline="-25000" dirty="0" err="1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n</a:t>
            </a:r>
            <a:r>
              <a:rPr lang="en-US" sz="3200" kern="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)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90600" y="2286000"/>
            <a:ext cx="103313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kern="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P</a:t>
            </a:r>
            <a:r>
              <a:rPr lang="en-US" sz="3200" kern="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(</a:t>
            </a:r>
            <a:r>
              <a:rPr lang="en-US" sz="3200" i="1" kern="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X</a:t>
            </a:r>
            <a:r>
              <a:rPr lang="en-US" sz="3200" kern="0" baseline="-2500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1</a:t>
            </a:r>
            <a:r>
              <a:rPr lang="en-US" sz="3200" kern="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)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667000" y="2286000"/>
            <a:ext cx="103313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kern="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P</a:t>
            </a:r>
            <a:r>
              <a:rPr lang="en-US" sz="3200" kern="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(</a:t>
            </a:r>
            <a:r>
              <a:rPr lang="en-US" sz="3200" i="1" kern="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X</a:t>
            </a:r>
            <a:r>
              <a:rPr lang="en-US" sz="3200" kern="0" baseline="-2500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2</a:t>
            </a:r>
            <a:r>
              <a:rPr lang="en-US" sz="3200" kern="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) 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752681" y="5410200"/>
            <a:ext cx="53331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kern="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2</a:t>
            </a:r>
            <a:r>
              <a:rPr lang="en-US" sz="3200" i="1" kern="0" baseline="3000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n</a:t>
            </a:r>
            <a:r>
              <a:rPr lang="en-US" sz="3200" kern="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3157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Independence?</a:t>
            </a:r>
          </a:p>
        </p:txBody>
      </p:sp>
      <p:graphicFrame>
        <p:nvGraphicFramePr>
          <p:cNvPr id="1041412" name="Group 4"/>
          <p:cNvGraphicFramePr>
            <a:graphicFrameLocks noGrp="1"/>
          </p:cNvGraphicFramePr>
          <p:nvPr>
            <p:extLst/>
          </p:nvPr>
        </p:nvGraphicFramePr>
        <p:xfrm>
          <a:off x="2278114" y="3277390"/>
          <a:ext cx="2209800" cy="1854201"/>
        </p:xfrm>
        <a:graphic>
          <a:graphicData uri="http://schemas.openxmlformats.org/drawingml/2006/table">
            <a:tbl>
              <a:tblPr/>
              <a:tblGrid>
                <a:gridCol w="82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41438" name="Group 30"/>
          <p:cNvGraphicFramePr>
            <a:graphicFrameLocks noGrp="1"/>
          </p:cNvGraphicFramePr>
          <p:nvPr>
            <p:extLst/>
          </p:nvPr>
        </p:nvGraphicFramePr>
        <p:xfrm>
          <a:off x="7394626" y="3285327"/>
          <a:ext cx="2209800" cy="1854201"/>
        </p:xfrm>
        <a:graphic>
          <a:graphicData uri="http://schemas.openxmlformats.org/drawingml/2006/table">
            <a:tbl>
              <a:tblPr/>
              <a:tblGrid>
                <a:gridCol w="82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41464" name="Group 56"/>
          <p:cNvGraphicFramePr>
            <a:graphicFrameLocks noGrp="1"/>
          </p:cNvGraphicFramePr>
          <p:nvPr>
            <p:extLst/>
          </p:nvPr>
        </p:nvGraphicFramePr>
        <p:xfrm>
          <a:off x="5135614" y="2108990"/>
          <a:ext cx="1428750" cy="1114425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41478" name="Group 70"/>
          <p:cNvGraphicFramePr>
            <a:graphicFrameLocks noGrp="1"/>
          </p:cNvGraphicFramePr>
          <p:nvPr>
            <p:extLst/>
          </p:nvPr>
        </p:nvGraphicFramePr>
        <p:xfrm>
          <a:off x="5140376" y="5076027"/>
          <a:ext cx="1428750" cy="1114425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17D7062-21B3-49C5-9D29-BAB228DE0954}"/>
                  </a:ext>
                </a:extLst>
              </p:cNvPr>
              <p:cNvSpPr txBox="1"/>
              <p:nvPr/>
            </p:nvSpPr>
            <p:spPr>
              <a:xfrm>
                <a:off x="2653872" y="2700195"/>
                <a:ext cx="161768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17D7062-21B3-49C5-9D29-BAB228DE0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872" y="2700195"/>
                <a:ext cx="1617687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D3121D0-04AA-43B0-ADFA-D2E858E45679}"/>
                  </a:ext>
                </a:extLst>
              </p:cNvPr>
              <p:cNvSpPr txBox="1"/>
              <p:nvPr/>
            </p:nvSpPr>
            <p:spPr>
              <a:xfrm>
                <a:off x="7798961" y="2693299"/>
                <a:ext cx="37291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D3121D0-04AA-43B0-ADFA-D2E858E456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8961" y="2693299"/>
                <a:ext cx="372916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03DCCD-0302-4EA6-ADE4-0F48C03FE58D}"/>
                  </a:ext>
                </a:extLst>
              </p:cNvPr>
              <p:cNvSpPr txBox="1"/>
              <p:nvPr/>
            </p:nvSpPr>
            <p:spPr>
              <a:xfrm>
                <a:off x="5301266" y="1486395"/>
                <a:ext cx="10172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03DCCD-0302-4EA6-ADE4-0F48C03FE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266" y="1486395"/>
                <a:ext cx="101726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79217A-BBCB-4BD0-AB65-436E1CA15D11}"/>
                  </a:ext>
                </a:extLst>
              </p:cNvPr>
              <p:cNvSpPr txBox="1"/>
              <p:nvPr/>
            </p:nvSpPr>
            <p:spPr>
              <a:xfrm>
                <a:off x="5274158" y="4462999"/>
                <a:ext cx="11516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79217A-BBCB-4BD0-AB65-436E1CA15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158" y="4462999"/>
                <a:ext cx="115166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738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828800"/>
            <a:ext cx="5041097" cy="3014588"/>
          </a:xfrm>
          <a:prstGeom prst="rect">
            <a:avLst/>
          </a:prstGeom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97001"/>
            <a:ext cx="6858000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P(Toothache, Cavity, Catch)</a:t>
            </a:r>
          </a:p>
          <a:p>
            <a:pPr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If I have a cavity, the probability that the probe catches in it doesn't depend on whether I have a toothache: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P(+catch | +toothache, +cavity) = P(+catch | +cavity)</a:t>
            </a:r>
          </a:p>
          <a:p>
            <a:pPr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The same independence holds if I don</a:t>
            </a:r>
            <a:r>
              <a:rPr lang="ja-JP" altLang="en-US" sz="2000" dirty="0">
                <a:latin typeface="Calibri"/>
                <a:cs typeface="Calibri"/>
              </a:rPr>
              <a:t>’</a:t>
            </a:r>
            <a:r>
              <a:rPr lang="en-US" sz="2000" dirty="0">
                <a:latin typeface="Calibri"/>
                <a:cs typeface="Calibri"/>
              </a:rPr>
              <a:t>t have a cavity: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P(+catch | +toothache, </a:t>
            </a:r>
            <a:r>
              <a:rPr lang="en-US" sz="2000" dirty="0">
                <a:latin typeface="Calibri"/>
                <a:cs typeface="Calibri"/>
                <a:sym typeface="Symbol" charset="0"/>
              </a:rPr>
              <a:t>-</a:t>
            </a:r>
            <a:r>
              <a:rPr lang="en-US" sz="2000" dirty="0">
                <a:latin typeface="Calibri"/>
                <a:cs typeface="Calibri"/>
              </a:rPr>
              <a:t>cavity) = P(+catch| </a:t>
            </a:r>
            <a:r>
              <a:rPr lang="en-US" sz="2000" dirty="0">
                <a:latin typeface="Calibri"/>
                <a:cs typeface="Calibri"/>
                <a:sym typeface="Symbol" charset="0"/>
              </a:rPr>
              <a:t>-</a:t>
            </a:r>
            <a:r>
              <a:rPr lang="en-US" sz="2000" dirty="0">
                <a:latin typeface="Calibri"/>
                <a:cs typeface="Calibri"/>
              </a:rPr>
              <a:t>cavity)</a:t>
            </a:r>
          </a:p>
          <a:p>
            <a:pPr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Catch is </a:t>
            </a:r>
            <a:r>
              <a:rPr lang="en-US" sz="2000" i="1" dirty="0">
                <a:latin typeface="Calibri"/>
                <a:cs typeface="Calibri"/>
              </a:rPr>
              <a:t>conditionally independent</a:t>
            </a:r>
            <a:r>
              <a:rPr lang="en-US" sz="2000" dirty="0">
                <a:latin typeface="Calibri"/>
                <a:cs typeface="Calibri"/>
              </a:rPr>
              <a:t> of Toothache given Cavity: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P(Catch | Toothache, Cavity) = P(Catch | Cavity)</a:t>
            </a:r>
          </a:p>
          <a:p>
            <a:pPr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4948236"/>
            <a:ext cx="7772400" cy="84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Equivalent statements:</a:t>
            </a:r>
          </a:p>
          <a:p>
            <a:pPr>
              <a:lnSpc>
                <a:spcPct val="80000"/>
              </a:lnSpc>
              <a:buClrTx/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P(Toothache | Catch , Cavity) = P(Toothache | Cavity)</a:t>
            </a:r>
          </a:p>
          <a:p>
            <a:pPr>
              <a:lnSpc>
                <a:spcPct val="80000"/>
              </a:lnSpc>
              <a:buClrTx/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P(Toothache, Catch | Cavity) = P(Toothache | Cavity) P(Catch | Cavity)</a:t>
            </a:r>
          </a:p>
          <a:p>
            <a:pPr>
              <a:lnSpc>
                <a:spcPct val="80000"/>
              </a:lnSpc>
              <a:buClrTx/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One can be derived from the other easily</a:t>
            </a:r>
          </a:p>
        </p:txBody>
      </p:sp>
    </p:spTree>
    <p:extLst>
      <p:ext uri="{BB962C8B-B14F-4D97-AF65-F5344CB8AC3E}">
        <p14:creationId xmlns:p14="http://schemas.microsoft.com/office/powerpoint/2010/main" val="246192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Bayes Nets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Instructors: Pat Virtue &amp; Stephanie Rosenthal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 and http://ai.berkeley.edu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9AAFA2-ACA7-429B-B0B7-B2B13C26A4B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1981200"/>
            <a:ext cx="4800599" cy="34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</a:t>
            </a:r>
          </a:p>
        </p:txBody>
      </p:sp>
      <p:sp>
        <p:nvSpPr>
          <p:cNvPr id="1015811" name="Rectangle 3"/>
          <p:cNvSpPr>
            <a:spLocks noGrp="1" noChangeArrowheads="1"/>
          </p:cNvSpPr>
          <p:nvPr>
            <p:ph idx="1"/>
          </p:nvPr>
        </p:nvSpPr>
        <p:spPr>
          <a:xfrm>
            <a:off x="628299" y="994943"/>
            <a:ext cx="104394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Unconditional (absolute) independence very rare (why?)</a:t>
            </a: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Conditional independence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is our most basic and robust form of knowledge about uncertain environments.</a:t>
            </a: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X is conditionally independent of Y given Z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      if and only if: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                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</a:t>
            </a:r>
            <a:r>
              <a:rPr lang="en-US" sz="2800" i="1" dirty="0" err="1">
                <a:solidFill>
                  <a:srgbClr val="CC00CC"/>
                </a:solidFill>
                <a:sym typeface="Symbol"/>
              </a:rPr>
              <a:t>x</a:t>
            </a:r>
            <a:r>
              <a:rPr lang="en-US" sz="2800" dirty="0" err="1">
                <a:solidFill>
                  <a:srgbClr val="CC00CC"/>
                </a:solidFill>
                <a:sym typeface="Symbol"/>
              </a:rPr>
              <a:t>,</a:t>
            </a:r>
            <a:r>
              <a:rPr lang="en-US" sz="2800" i="1" dirty="0" err="1">
                <a:solidFill>
                  <a:srgbClr val="CC00CC"/>
                </a:solidFill>
                <a:sym typeface="Symbol"/>
              </a:rPr>
              <a:t>y,z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      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x 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|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y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,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z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) =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x 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|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z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)</a:t>
            </a:r>
          </a:p>
          <a:p>
            <a:pPr marL="0" indent="0">
              <a:lnSpc>
                <a:spcPct val="80000"/>
              </a:lnSpc>
              <a:buNone/>
            </a:pPr>
            <a:endParaRPr lang="en-US" sz="28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      or, equivalently, if and only if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                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</a:t>
            </a:r>
            <a:r>
              <a:rPr lang="en-US" sz="2800" i="1" dirty="0" err="1">
                <a:solidFill>
                  <a:srgbClr val="CC00CC"/>
                </a:solidFill>
                <a:sym typeface="Symbol"/>
              </a:rPr>
              <a:t>x</a:t>
            </a:r>
            <a:r>
              <a:rPr lang="en-US" sz="2800" dirty="0" err="1">
                <a:solidFill>
                  <a:srgbClr val="CC00CC"/>
                </a:solidFill>
                <a:sym typeface="Symbol"/>
              </a:rPr>
              <a:t>,</a:t>
            </a:r>
            <a:r>
              <a:rPr lang="en-US" sz="2800" i="1" dirty="0" err="1">
                <a:solidFill>
                  <a:srgbClr val="CC00CC"/>
                </a:solidFill>
                <a:sym typeface="Symbol"/>
              </a:rPr>
              <a:t>y,z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      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,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y 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|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z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) =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x 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|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z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)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y 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|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z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)</a:t>
            </a:r>
            <a:endParaRPr lang="en-US" sz="2400" dirty="0">
              <a:solidFill>
                <a:srgbClr val="CC00CC"/>
              </a:solidFill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marL="457176" lvl="1" indent="0" eaLnBrk="1" hangingPunct="1">
              <a:lnSpc>
                <a:spcPct val="80000"/>
              </a:lnSpc>
              <a:buNone/>
            </a:pPr>
            <a:endParaRPr lang="en-US" sz="2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</a:t>
            </a:r>
          </a:p>
        </p:txBody>
      </p:sp>
      <p:sp>
        <p:nvSpPr>
          <p:cNvPr id="101581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163959"/>
            <a:ext cx="8229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dirty="0">
                <a:latin typeface="Calibri"/>
                <a:cs typeface="Calibri"/>
              </a:rPr>
              <a:t>What about this domain:</a:t>
            </a:r>
          </a:p>
          <a:p>
            <a:pPr lvl="5">
              <a:lnSpc>
                <a:spcPct val="80000"/>
              </a:lnSpc>
            </a:pPr>
            <a:endParaRPr lang="en-US" sz="16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Fire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Smoke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Alarm</a:t>
            </a:r>
          </a:p>
          <a:p>
            <a:pPr lvl="1"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1" y="1371600"/>
            <a:ext cx="3352797" cy="22027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4038600"/>
            <a:ext cx="49911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9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</a:t>
            </a:r>
          </a:p>
        </p:txBody>
      </p:sp>
      <p:sp>
        <p:nvSpPr>
          <p:cNvPr id="1015811" name="Rectangle 3"/>
          <p:cNvSpPr>
            <a:spLocks noGrp="1" noChangeArrowheads="1"/>
          </p:cNvSpPr>
          <p:nvPr>
            <p:ph idx="1"/>
          </p:nvPr>
        </p:nvSpPr>
        <p:spPr>
          <a:xfrm>
            <a:off x="552099" y="1172936"/>
            <a:ext cx="8229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dirty="0">
                <a:latin typeface="Calibri"/>
                <a:cs typeface="Calibri"/>
              </a:rPr>
              <a:t>What about this domain:</a:t>
            </a:r>
          </a:p>
          <a:p>
            <a:pPr lvl="5">
              <a:lnSpc>
                <a:spcPct val="80000"/>
              </a:lnSpc>
            </a:pPr>
            <a:endParaRPr lang="en-US" sz="16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Traffic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Umbrella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Raining</a:t>
            </a:r>
          </a:p>
          <a:p>
            <a:pPr lvl="1"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429000"/>
            <a:ext cx="6302866" cy="326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108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 and the Chain Rule</a:t>
            </a:r>
          </a:p>
        </p:txBody>
      </p:sp>
      <p:sp>
        <p:nvSpPr>
          <p:cNvPr id="1039363" name="Rectangle 3"/>
          <p:cNvSpPr>
            <a:spLocks noGrp="1" noChangeArrowheads="1"/>
          </p:cNvSpPr>
          <p:nvPr>
            <p:ph idx="1"/>
          </p:nvPr>
        </p:nvSpPr>
        <p:spPr>
          <a:xfrm>
            <a:off x="341313" y="1676400"/>
            <a:ext cx="11698287" cy="5029200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333399"/>
              </a:buClr>
            </a:pPr>
            <a:r>
              <a:rPr lang="en-US" sz="2800" dirty="0">
                <a:latin typeface="Calibri"/>
                <a:cs typeface="Calibri"/>
              </a:rPr>
              <a:t>Chain rule:</a:t>
            </a:r>
          </a:p>
          <a:p>
            <a:pPr lvl="0">
              <a:lnSpc>
                <a:spcPct val="80000"/>
              </a:lnSpc>
              <a:buClr>
                <a:srgbClr val="333399"/>
              </a:buClr>
              <a:buNone/>
            </a:pP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  P</a:t>
            </a:r>
            <a:r>
              <a:rPr lang="en-US" sz="28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(</a:t>
            </a: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x</a:t>
            </a:r>
            <a:r>
              <a:rPr lang="en-US" sz="2800" kern="1200" baseline="-250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1</a:t>
            </a:r>
            <a:r>
              <a:rPr lang="en-US" sz="2800" kern="12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,</a:t>
            </a: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 x</a:t>
            </a:r>
            <a:r>
              <a:rPr lang="en-US" sz="2800" kern="1200" baseline="-250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2</a:t>
            </a:r>
            <a:r>
              <a:rPr lang="en-US" sz="2800" kern="12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,…,</a:t>
            </a: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2800" i="1" dirty="0" err="1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x</a:t>
            </a:r>
            <a:r>
              <a:rPr lang="en-US" sz="2800" i="1" kern="1200" baseline="-25000" dirty="0" err="1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n</a:t>
            </a:r>
            <a:r>
              <a:rPr lang="en-US" sz="28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) = </a:t>
            </a:r>
            <a:r>
              <a:rPr lang="en-US" sz="2800" kern="1200" dirty="0">
                <a:solidFill>
                  <a:srgbClr val="CC00CC"/>
                </a:solidFill>
                <a:latin typeface="Arial" charset="0"/>
                <a:ea typeface="ＭＳ Ｐゴシック" charset="0"/>
                <a:sym typeface="Symbol"/>
              </a:rPr>
              <a:t></a:t>
            </a:r>
            <a:r>
              <a:rPr lang="en-US" sz="2800" i="1" kern="1200" baseline="-43000" dirty="0" err="1">
                <a:solidFill>
                  <a:srgbClr val="CC00CC"/>
                </a:solidFill>
                <a:latin typeface="Arial" charset="0"/>
                <a:ea typeface="ＭＳ Ｐゴシック" charset="0"/>
                <a:sym typeface="Symbol"/>
              </a:rPr>
              <a:t>i</a:t>
            </a:r>
            <a:r>
              <a:rPr lang="en-US" sz="28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P</a:t>
            </a:r>
            <a:r>
              <a:rPr lang="en-US" sz="28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(</a:t>
            </a: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x</a:t>
            </a:r>
            <a:r>
              <a:rPr lang="en-US" sz="2800" i="1" kern="1200" baseline="-250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i</a:t>
            </a:r>
            <a:r>
              <a:rPr lang="en-US" sz="2800" kern="1200" baseline="-250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2800" kern="12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| </a:t>
            </a: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x</a:t>
            </a:r>
            <a:r>
              <a:rPr lang="en-US" sz="2800" kern="1200" baseline="-250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1</a:t>
            </a:r>
            <a:r>
              <a:rPr lang="en-US" sz="2800" kern="12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,…,</a:t>
            </a: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 x</a:t>
            </a:r>
            <a:r>
              <a:rPr lang="en-US" sz="2800" i="1" kern="1200" baseline="-250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i</a:t>
            </a:r>
            <a:r>
              <a:rPr lang="en-US" sz="2800" kern="1200" baseline="-250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-1</a:t>
            </a:r>
            <a:r>
              <a:rPr lang="en-US" sz="28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)</a:t>
            </a:r>
            <a:endParaRPr lang="en-US" sz="2000" dirty="0">
              <a:latin typeface="Calibri"/>
              <a:cs typeface="Calibri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8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Trivial decomposition: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i="1" dirty="0">
                <a:solidFill>
                  <a:srgbClr val="CC00CC"/>
                </a:solidFill>
                <a:cs typeface="Calibri"/>
              </a:rPr>
              <a:t>P</a:t>
            </a:r>
            <a:r>
              <a:rPr lang="en-US" dirty="0">
                <a:solidFill>
                  <a:srgbClr val="CC00CC"/>
                </a:solidFill>
                <a:cs typeface="Calibri"/>
              </a:rPr>
              <a:t>(</a:t>
            </a:r>
            <a:r>
              <a:rPr lang="en-US" i="1" dirty="0">
                <a:solidFill>
                  <a:srgbClr val="CC00CC"/>
                </a:solidFill>
                <a:cs typeface="Calibri"/>
              </a:rPr>
              <a:t>Rain, Traffic, Umbrella</a:t>
            </a:r>
            <a:r>
              <a:rPr lang="en-US" dirty="0">
                <a:solidFill>
                  <a:srgbClr val="CC00CC"/>
                </a:solidFill>
                <a:cs typeface="Calibri"/>
              </a:rPr>
              <a:t>) =</a:t>
            </a:r>
            <a:endParaRPr lang="en-US" sz="2400" dirty="0">
              <a:solidFill>
                <a:srgbClr val="CC00CC"/>
              </a:solidFill>
              <a:latin typeface="Calibri"/>
              <a:cs typeface="Calibri"/>
            </a:endParaRPr>
          </a:p>
          <a:p>
            <a:pPr lvl="3">
              <a:lnSpc>
                <a:spcPct val="80000"/>
              </a:lnSpc>
            </a:pPr>
            <a:endParaRPr lang="en-US" sz="1400" dirty="0">
              <a:latin typeface="Calibri"/>
              <a:cs typeface="Calibri"/>
            </a:endParaRPr>
          </a:p>
          <a:p>
            <a:pPr lvl="5">
              <a:lnSpc>
                <a:spcPct val="80000"/>
              </a:lnSpc>
            </a:pPr>
            <a:endParaRPr lang="en-US" sz="1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With assumption of conditional independence: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i="1" dirty="0">
                <a:solidFill>
                  <a:srgbClr val="CC00CC"/>
                </a:solidFill>
                <a:cs typeface="Calibri"/>
              </a:rPr>
              <a:t>P</a:t>
            </a:r>
            <a:r>
              <a:rPr lang="en-US" dirty="0">
                <a:solidFill>
                  <a:srgbClr val="CC00CC"/>
                </a:solidFill>
                <a:cs typeface="Calibri"/>
              </a:rPr>
              <a:t>(</a:t>
            </a:r>
            <a:r>
              <a:rPr lang="en-US" i="1" dirty="0">
                <a:solidFill>
                  <a:srgbClr val="CC00CC"/>
                </a:solidFill>
                <a:cs typeface="Calibri"/>
              </a:rPr>
              <a:t>Rain, Traffic, Umbrella</a:t>
            </a:r>
            <a:r>
              <a:rPr lang="en-US" dirty="0">
                <a:solidFill>
                  <a:srgbClr val="CC00CC"/>
                </a:solidFill>
                <a:cs typeface="Calibri"/>
              </a:rPr>
              <a:t>) =</a:t>
            </a:r>
            <a:endParaRPr lang="en-US" sz="2800" dirty="0">
              <a:solidFill>
                <a:srgbClr val="CC00CC"/>
              </a:solidFill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200" y="1136650"/>
            <a:ext cx="3918800" cy="203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21798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 and the Chain Rule</a:t>
            </a:r>
          </a:p>
        </p:txBody>
      </p:sp>
      <p:sp>
        <p:nvSpPr>
          <p:cNvPr id="1039363" name="Rectangle 3"/>
          <p:cNvSpPr>
            <a:spLocks noGrp="1" noChangeArrowheads="1"/>
          </p:cNvSpPr>
          <p:nvPr>
            <p:ph idx="1"/>
          </p:nvPr>
        </p:nvSpPr>
        <p:spPr>
          <a:xfrm>
            <a:off x="341313" y="1676400"/>
            <a:ext cx="11698287" cy="5029200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333399"/>
              </a:buClr>
            </a:pPr>
            <a:r>
              <a:rPr lang="en-US" sz="2800" dirty="0">
                <a:latin typeface="Calibri"/>
                <a:cs typeface="Calibri"/>
              </a:rPr>
              <a:t>Chain rule:</a:t>
            </a:r>
          </a:p>
          <a:p>
            <a:pPr lvl="0">
              <a:lnSpc>
                <a:spcPct val="80000"/>
              </a:lnSpc>
              <a:buClr>
                <a:srgbClr val="333399"/>
              </a:buClr>
              <a:buNone/>
            </a:pP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  P</a:t>
            </a:r>
            <a:r>
              <a:rPr lang="en-US" sz="28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(</a:t>
            </a: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x</a:t>
            </a:r>
            <a:r>
              <a:rPr lang="en-US" sz="2800" kern="1200" baseline="-250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1</a:t>
            </a:r>
            <a:r>
              <a:rPr lang="en-US" sz="2800" kern="12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,</a:t>
            </a: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 x</a:t>
            </a:r>
            <a:r>
              <a:rPr lang="en-US" sz="2800" kern="1200" baseline="-250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2</a:t>
            </a:r>
            <a:r>
              <a:rPr lang="en-US" sz="2800" kern="12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,…,</a:t>
            </a: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2800" i="1" dirty="0" err="1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x</a:t>
            </a:r>
            <a:r>
              <a:rPr lang="en-US" sz="2800" i="1" kern="1200" baseline="-25000" dirty="0" err="1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n</a:t>
            </a:r>
            <a:r>
              <a:rPr lang="en-US" sz="28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) = </a:t>
            </a:r>
            <a:r>
              <a:rPr lang="en-US" sz="2800" kern="1200" dirty="0">
                <a:solidFill>
                  <a:srgbClr val="CC00CC"/>
                </a:solidFill>
                <a:latin typeface="Arial" charset="0"/>
                <a:ea typeface="ＭＳ Ｐゴシック" charset="0"/>
                <a:sym typeface="Symbol"/>
              </a:rPr>
              <a:t></a:t>
            </a:r>
            <a:r>
              <a:rPr lang="en-US" sz="2800" i="1" kern="1200" baseline="-43000" dirty="0" err="1">
                <a:solidFill>
                  <a:srgbClr val="CC00CC"/>
                </a:solidFill>
                <a:latin typeface="Arial" charset="0"/>
                <a:ea typeface="ＭＳ Ｐゴシック" charset="0"/>
                <a:sym typeface="Symbol"/>
              </a:rPr>
              <a:t>i</a:t>
            </a:r>
            <a:r>
              <a:rPr lang="en-US" sz="28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P</a:t>
            </a:r>
            <a:r>
              <a:rPr lang="en-US" sz="28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(</a:t>
            </a: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x</a:t>
            </a:r>
            <a:r>
              <a:rPr lang="en-US" sz="2800" i="1" kern="1200" baseline="-250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i</a:t>
            </a:r>
            <a:r>
              <a:rPr lang="en-US" sz="2800" kern="1200" baseline="-250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2800" kern="12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| </a:t>
            </a: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x</a:t>
            </a:r>
            <a:r>
              <a:rPr lang="en-US" sz="2800" kern="1200" baseline="-250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1</a:t>
            </a:r>
            <a:r>
              <a:rPr lang="en-US" sz="2800" kern="12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,…,</a:t>
            </a: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 x</a:t>
            </a:r>
            <a:r>
              <a:rPr lang="en-US" sz="2800" i="1" kern="1200" baseline="-250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i</a:t>
            </a:r>
            <a:r>
              <a:rPr lang="en-US" sz="2800" kern="1200" baseline="-250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-1</a:t>
            </a:r>
            <a:r>
              <a:rPr lang="en-US" sz="28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)</a:t>
            </a:r>
            <a:endParaRPr lang="en-US" sz="2000" dirty="0">
              <a:latin typeface="Calibri"/>
              <a:cs typeface="Calibri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8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Trivial decomposition: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  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Rain, Traffic, Umbrella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) = 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Rain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 P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Traffic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 | 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Rain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) 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Umbrella 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|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 Rain, Traffic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  <a:endParaRPr lang="en-US" sz="2400" dirty="0">
              <a:solidFill>
                <a:srgbClr val="CC00CC"/>
              </a:solidFill>
              <a:latin typeface="Calibri"/>
              <a:cs typeface="Calibri"/>
            </a:endParaRPr>
          </a:p>
          <a:p>
            <a:pPr lvl="3">
              <a:lnSpc>
                <a:spcPct val="80000"/>
              </a:lnSpc>
            </a:pPr>
            <a:endParaRPr lang="en-US" sz="1400" dirty="0">
              <a:latin typeface="Calibri"/>
              <a:cs typeface="Calibri"/>
            </a:endParaRPr>
          </a:p>
          <a:p>
            <a:pPr lvl="5">
              <a:lnSpc>
                <a:spcPct val="80000"/>
              </a:lnSpc>
            </a:pPr>
            <a:endParaRPr lang="en-US" sz="1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With assumption of conditional independence: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  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Rain, Traffic, Umbrella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) = 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Rain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 P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Traffic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 | 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Rain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) 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Umbrella 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|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 Rain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Bayes nets / graphical models help us express 			          conditional independence assumptions</a:t>
            </a: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200" y="1136650"/>
            <a:ext cx="3918800" cy="203183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Ghostbusters Chain Rule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1576388"/>
            <a:ext cx="460851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Each sensor depends only</a:t>
            </a:r>
            <a:b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</a:b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on where the ghost is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000" kern="0" dirty="0">
              <a:solidFill>
                <a:schemeClr val="accent2"/>
              </a:solidFill>
              <a:latin typeface="Calibri"/>
              <a:ea typeface="+mn-ea"/>
              <a:cs typeface="Calibri"/>
              <a:sym typeface="Symbol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  <a:t>That means, the two sensors are conditionally independent, given the ghost position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000" kern="0" dirty="0">
              <a:solidFill>
                <a:schemeClr val="accent2"/>
              </a:solidFill>
              <a:latin typeface="Calibri"/>
              <a:ea typeface="+mn-ea"/>
              <a:cs typeface="Calibri"/>
              <a:sym typeface="Symbol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T: Top square is red</a:t>
            </a:r>
            <a:b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</a:b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B: Bottom square is red</a:t>
            </a:r>
            <a:b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</a:b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G: Ghost is in the top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endParaRPr lang="en-US" sz="2000" kern="0" dirty="0">
              <a:solidFill>
                <a:schemeClr val="accent2"/>
              </a:solidFill>
              <a:latin typeface="Calibri"/>
              <a:ea typeface="+mn-ea"/>
              <a:cs typeface="Calibri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Givens: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	P( +g ) = 0.5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2000" kern="0" dirty="0">
                <a:solidFill>
                  <a:schemeClr val="accent2"/>
                </a:solidFill>
                <a:latin typeface="Calibri"/>
                <a:cs typeface="Calibri"/>
              </a:rPr>
              <a:t>	P(  -g ) = 0.5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	P( +t  | +g ) = 0.8</a:t>
            </a:r>
            <a:b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</a:b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P( +t  |  </a:t>
            </a:r>
            <a:r>
              <a:rPr lang="en-US" sz="200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  <a:t>-g ) = 0.4</a:t>
            </a:r>
            <a:br>
              <a:rPr lang="en-US" sz="200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</a:br>
            <a:r>
              <a:rPr lang="en-US" sz="200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  <a:t>P( +b | +g ) = 0.4</a:t>
            </a:r>
            <a:b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</a:b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  <a:t>P( +b |  </a:t>
            </a:r>
            <a:r>
              <a:rPr lang="en-US" sz="200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  <a:t>-g ) = 0.8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000" kern="0" dirty="0">
              <a:solidFill>
                <a:schemeClr val="accent2"/>
              </a:solidFill>
              <a:latin typeface="Calibri"/>
              <a:ea typeface="+mn-ea"/>
              <a:cs typeface="Calibri"/>
              <a:sym typeface="Symbol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000" kern="0" dirty="0">
              <a:solidFill>
                <a:schemeClr val="accent2"/>
              </a:solidFill>
              <a:latin typeface="Calibri"/>
              <a:ea typeface="+mn-ea"/>
              <a:cs typeface="Calibri"/>
              <a:sym typeface="Symbol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000" dirty="0">
              <a:solidFill>
                <a:schemeClr val="accent2"/>
              </a:solidFill>
              <a:latin typeface="Calibri"/>
              <a:ea typeface="+mn-ea"/>
              <a:cs typeface="Calibri"/>
              <a:sym typeface="Symbol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029200" y="1724025"/>
            <a:ext cx="354210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dirty="0">
                <a:latin typeface="Calibri"/>
                <a:cs typeface="Calibri"/>
              </a:rPr>
              <a:t>P(T,B,G) = P(G) P(T|G) P(B|G)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1905000"/>
            <a:ext cx="3218878" cy="4648199"/>
          </a:xfrm>
          <a:prstGeom prst="rect">
            <a:avLst/>
          </a:prstGeom>
        </p:spPr>
      </p:pic>
      <p:pic>
        <p:nvPicPr>
          <p:cNvPr id="7" name="Picture 2" descr="\\.host\Shared Folders\Shared with PC\2square_ghostbuster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00" y="3802063"/>
            <a:ext cx="135890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5138737" y="2336796"/>
          <a:ext cx="3395663" cy="406400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739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9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9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58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155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marL="91437" marR="91437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G</a:t>
                      </a:r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P(T,B,G)</a:t>
                      </a:r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+g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0.16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-g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0.16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+g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0.24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-g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0.04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-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+g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0.04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-g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0.24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+g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0.06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-g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0.06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Bayes</a:t>
            </a:r>
            <a:r>
              <a:rPr lang="ja-JP" altLang="en-US" dirty="0">
                <a:latin typeface="Calibri"/>
                <a:cs typeface="Calibri"/>
              </a:rPr>
              <a:t>’</a:t>
            </a:r>
            <a:r>
              <a:rPr lang="en-US" dirty="0">
                <a:latin typeface="Calibri"/>
                <a:cs typeface="Calibri"/>
              </a:rPr>
              <a:t>Nets: Big Picture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1447800"/>
            <a:ext cx="7317022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Bayes</a:t>
            </a:r>
            <a:r>
              <a:rPr lang="ja-JP" altLang="en-US" dirty="0">
                <a:latin typeface="Calibri"/>
                <a:cs typeface="Calibri"/>
              </a:rPr>
              <a:t>’</a:t>
            </a:r>
            <a:r>
              <a:rPr lang="en-US" dirty="0">
                <a:latin typeface="Calibri"/>
                <a:cs typeface="Calibri"/>
              </a:rPr>
              <a:t> Nets: Big Picture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7137400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Two problems with using full joint distribution tables as our probabilistic models: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Unless there are only a few variables, the joint is WAY too big to represent explicitly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Hard to learn (estimate) anything empirically about more than a few variables at a time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Bayes</a:t>
            </a:r>
            <a:r>
              <a:rPr lang="ja-JP" altLang="en-US" sz="2400" dirty="0">
                <a:solidFill>
                  <a:srgbClr val="CC0000"/>
                </a:solidFill>
                <a:latin typeface="Calibri"/>
                <a:cs typeface="Calibri"/>
              </a:rPr>
              <a:t>’</a:t>
            </a:r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 nets: </a:t>
            </a:r>
            <a:r>
              <a:rPr lang="en-US" sz="2400" dirty="0">
                <a:latin typeface="Calibri"/>
                <a:cs typeface="Calibri"/>
              </a:rPr>
              <a:t>a technique for describing complex joint distributions (models) using simple, local distributions (conditional probabilities)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More properly called</a:t>
            </a:r>
            <a:r>
              <a:rPr lang="en-US" sz="2000" dirty="0">
                <a:solidFill>
                  <a:srgbClr val="CC0000"/>
                </a:solidFill>
                <a:latin typeface="Calibri"/>
                <a:cs typeface="Calibri"/>
              </a:rPr>
              <a:t> graphical models</a:t>
            </a: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We describe how variables locally interact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Local interactions chain together to give global, indirect interactions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724" y="3581400"/>
            <a:ext cx="4182456" cy="304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447800"/>
            <a:ext cx="4115264" cy="186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5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 Bayes</a:t>
            </a:r>
            <a:r>
              <a:rPr lang="ja-JP" altLang="en-US" dirty="0">
                <a:latin typeface="Calibri"/>
                <a:cs typeface="Calibri"/>
              </a:rPr>
              <a:t>’</a:t>
            </a:r>
            <a:r>
              <a:rPr lang="en-US" dirty="0">
                <a:latin typeface="Calibri"/>
                <a:cs typeface="Calibri"/>
              </a:rPr>
              <a:t> Net: Insurance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95400"/>
            <a:ext cx="7497763" cy="495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 Bayes</a:t>
            </a:r>
            <a:r>
              <a:rPr lang="ja-JP" altLang="en-US" dirty="0">
                <a:latin typeface="Calibri"/>
                <a:cs typeface="Calibri"/>
              </a:rPr>
              <a:t>’</a:t>
            </a:r>
            <a:r>
              <a:rPr lang="en-US" dirty="0">
                <a:latin typeface="Calibri"/>
                <a:cs typeface="Calibri"/>
              </a:rPr>
              <a:t> Net: Car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1447800"/>
            <a:ext cx="8509000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-1" y="785587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AI-</a:t>
            </a:r>
            <a:r>
              <a:rPr lang="en-US" sz="4400" dirty="0" err="1"/>
              <a:t>pril</a:t>
            </a:r>
            <a:r>
              <a:rPr lang="en-US" sz="4400" dirty="0"/>
              <a:t> Fool’s!</a:t>
            </a:r>
            <a:br>
              <a:rPr lang="en-US" sz="4400" dirty="0"/>
            </a:br>
            <a:endParaRPr lang="en-US" sz="4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9AAFA2-ACA7-429B-B0B7-B2B13C26A4B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95699" y="1866900"/>
            <a:ext cx="4800599" cy="3498476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662EADB-CA50-4D8E-9EFA-A9F390BAB3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5847407"/>
            <a:ext cx="9144000" cy="1655762"/>
          </a:xfrm>
        </p:spPr>
        <p:txBody>
          <a:bodyPr/>
          <a:lstStyle/>
          <a:p>
            <a:r>
              <a:rPr lang="en-US" dirty="0"/>
              <a:t>Trouble maker credit: Arnav &amp; Pranav</a:t>
            </a:r>
          </a:p>
        </p:txBody>
      </p:sp>
    </p:spTree>
    <p:extLst>
      <p:ext uri="{BB962C8B-B14F-4D97-AF65-F5344CB8AC3E}">
        <p14:creationId xmlns:p14="http://schemas.microsoft.com/office/powerpoint/2010/main" val="1113419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Graphical Model Notation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71600"/>
            <a:ext cx="56388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Nodes: variables (with domains)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Can be assigned (observed) or unassigned (unobserved)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Arcs: interactions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Similar to CSP constraints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Indicate </a:t>
            </a:r>
            <a:r>
              <a:rPr lang="ja-JP" altLang="en-US" sz="2000" dirty="0">
                <a:latin typeface="Calibri"/>
                <a:cs typeface="Calibri"/>
              </a:rPr>
              <a:t>“</a:t>
            </a:r>
            <a:r>
              <a:rPr lang="en-US" sz="2000" dirty="0">
                <a:latin typeface="Calibri"/>
                <a:cs typeface="Calibri"/>
              </a:rPr>
              <a:t>direct influence</a:t>
            </a:r>
            <a:r>
              <a:rPr lang="ja-JP" altLang="en-US" sz="2000" dirty="0">
                <a:latin typeface="Calibri"/>
                <a:cs typeface="Calibri"/>
              </a:rPr>
              <a:t>”</a:t>
            </a:r>
            <a:r>
              <a:rPr lang="en-US" sz="2000" dirty="0">
                <a:latin typeface="Calibri"/>
                <a:cs typeface="Calibri"/>
              </a:rPr>
              <a:t> between variables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Formally: encode conditional independence (more later)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For now: imagine that arrows mean direct causation (in general, they don</a:t>
            </a:r>
            <a:r>
              <a:rPr lang="ja-JP" altLang="en-US" sz="2400" dirty="0">
                <a:latin typeface="Calibri"/>
                <a:cs typeface="Calibri"/>
              </a:rPr>
              <a:t>’</a:t>
            </a:r>
            <a:r>
              <a:rPr lang="en-US" sz="2400" dirty="0">
                <a:latin typeface="Calibri"/>
                <a:cs typeface="Calibri"/>
              </a:rPr>
              <a:t>t!)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58" b="49960"/>
          <a:stretch>
            <a:fillRect/>
          </a:stretch>
        </p:blipFill>
        <p:spPr bwMode="auto">
          <a:xfrm>
            <a:off x="6553200" y="1676400"/>
            <a:ext cx="1447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5715000" y="3125787"/>
            <a:ext cx="2805113" cy="1979613"/>
            <a:chOff x="3600" y="2208"/>
            <a:chExt cx="1767" cy="1247"/>
          </a:xfrm>
        </p:grpSpPr>
        <p:pic>
          <p:nvPicPr>
            <p:cNvPr id="17415" name="Picture 6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97"/>
            <a:stretch>
              <a:fillRect/>
            </a:stretch>
          </p:blipFill>
          <p:spPr bwMode="auto">
            <a:xfrm>
              <a:off x="3600" y="2208"/>
              <a:ext cx="176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6" name="Rectangle 7"/>
            <p:cNvSpPr>
              <a:spLocks noChangeArrowheads="1"/>
            </p:cNvSpPr>
            <p:nvPr/>
          </p:nvSpPr>
          <p:spPr bwMode="auto">
            <a:xfrm>
              <a:off x="3600" y="2208"/>
              <a:ext cx="336" cy="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1" y="3276600"/>
            <a:ext cx="3047998" cy="18227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1219200"/>
            <a:ext cx="2743200" cy="1828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6225682-E81E-468A-8A9E-ED8E650C08C7}"/>
                  </a:ext>
                </a:extLst>
              </p14:cNvPr>
              <p14:cNvContentPartPr/>
              <p14:nvPr/>
            </p14:nvContentPartPr>
            <p14:xfrm>
              <a:off x="6240960" y="4527360"/>
              <a:ext cx="3228480" cy="1150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6225682-E81E-468A-8A9E-ED8E650C08C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31600" y="4518000"/>
                <a:ext cx="3247200" cy="1169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Coin Flips</a:t>
            </a:r>
          </a:p>
        </p:txBody>
      </p:sp>
      <p:sp>
        <p:nvSpPr>
          <p:cNvPr id="1843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N independent coin flips</a:t>
            </a: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No interactions between variables: </a:t>
            </a: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absolute independence</a:t>
            </a:r>
          </a:p>
          <a:p>
            <a:pPr eaLnBrk="1" hangingPunct="1"/>
            <a:endParaRPr lang="en-US" dirty="0">
              <a:solidFill>
                <a:srgbClr val="CC0000"/>
              </a:solidFill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</p:txBody>
      </p:sp>
      <p:sp>
        <p:nvSpPr>
          <p:cNvPr id="18435" name="Oval 3"/>
          <p:cNvSpPr>
            <a:spLocks noChangeArrowheads="1"/>
          </p:cNvSpPr>
          <p:nvPr/>
        </p:nvSpPr>
        <p:spPr bwMode="auto">
          <a:xfrm>
            <a:off x="1447800" y="32004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3124200" y="32004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baseline="-25000">
                <a:latin typeface="Calibri"/>
                <a:cs typeface="Calibri"/>
              </a:rPr>
              <a:t>2</a:t>
            </a:r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6553200" y="32004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i="1" baseline="-25000">
                <a:latin typeface="Calibri"/>
                <a:cs typeface="Calibri"/>
              </a:rPr>
              <a:t>n</a:t>
            </a:r>
          </a:p>
        </p:txBody>
      </p:sp>
      <p:pic>
        <p:nvPicPr>
          <p:cNvPr id="18438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05200"/>
            <a:ext cx="4699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928" y="1447800"/>
            <a:ext cx="2871386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18436" grpId="0" animBg="1"/>
      <p:bldP spid="1843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Traffic</a:t>
            </a:r>
          </a:p>
        </p:txBody>
      </p:sp>
      <p:sp>
        <p:nvSpPr>
          <p:cNvPr id="1065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Variables: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R: It rains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T: There is traffic</a:t>
            </a: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Model 1: independence</a:t>
            </a: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lvl="3"/>
            <a:endParaRPr lang="en-US" sz="1200" dirty="0">
              <a:latin typeface="Calibri"/>
              <a:cs typeface="Calibri"/>
            </a:endParaRPr>
          </a:p>
          <a:p>
            <a:pPr marL="0" indent="0" eaLnBrk="1" hangingPunct="1">
              <a:buNone/>
            </a:pPr>
            <a:endParaRPr lang="en-US" sz="2400" dirty="0">
              <a:latin typeface="Calibri"/>
              <a:cs typeface="Calibri"/>
            </a:endParaRP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lvl="3"/>
            <a:endParaRPr lang="en-US" sz="4000" dirty="0">
              <a:latin typeface="Calibri"/>
              <a:cs typeface="Calibri"/>
            </a:endParaRP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Why is an agent using model 2 better?</a:t>
            </a: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2362200" y="35052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R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2362200" y="51816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T</a:t>
            </a:r>
            <a:endParaRPr lang="en-US" sz="2800" baseline="-25000" dirty="0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1" y="1143000"/>
            <a:ext cx="3886198" cy="1628965"/>
          </a:xfrm>
          <a:prstGeom prst="rect">
            <a:avLst/>
          </a:prstGeom>
        </p:spPr>
      </p:pic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7391400" y="35052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R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7391400" y="51816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T</a:t>
            </a:r>
            <a:endParaRPr lang="en-US" sz="2800" baseline="-25000">
              <a:latin typeface="Calibri"/>
              <a:cs typeface="Calibri"/>
            </a:endParaRPr>
          </a:p>
        </p:txBody>
      </p:sp>
      <p:cxnSp>
        <p:nvCxnSpPr>
          <p:cNvPr id="10" name="AutoShape 6"/>
          <p:cNvCxnSpPr>
            <a:cxnSpLocks noChangeShapeType="1"/>
            <a:stCxn id="8" idx="4"/>
            <a:endCxn id="9" idx="0"/>
          </p:cNvCxnSpPr>
          <p:nvPr/>
        </p:nvCxnSpPr>
        <p:spPr bwMode="auto">
          <a:xfrm>
            <a:off x="7772400" y="4281488"/>
            <a:ext cx="0" cy="885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257800" y="1502074"/>
            <a:ext cx="9855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2400" dirty="0">
              <a:latin typeface="Calibri"/>
              <a:cs typeface="Calibri"/>
            </a:endParaRPr>
          </a:p>
          <a:p>
            <a:pPr marL="0" indent="0">
              <a:buNone/>
            </a:pPr>
            <a:br>
              <a:rPr lang="en-US" sz="2400" dirty="0">
                <a:latin typeface="Calibri"/>
                <a:cs typeface="Calibri"/>
              </a:rPr>
            </a:br>
            <a:endParaRPr lang="en-US" sz="2400" dirty="0">
              <a:latin typeface="Calibri"/>
              <a:cs typeface="Calibri"/>
            </a:endParaRPr>
          </a:p>
          <a:p>
            <a:pPr lvl="3"/>
            <a:endParaRPr lang="en-US" sz="12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Model 2: rain causes traffic</a:t>
            </a:r>
          </a:p>
          <a:p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295400"/>
            <a:ext cx="1496345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1" grpId="0" animBg="1"/>
      <p:bldP spid="8" grpId="0" animBg="1"/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011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290636"/>
            <a:ext cx="11379200" cy="47291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Let’s build a causal graphical model!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Variables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T: Traffic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R: It rains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L: Low pressure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D: Roof drips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B: Ballgame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C: Cavity</a:t>
            </a:r>
          </a:p>
          <a:p>
            <a:pPr lvl="2">
              <a:lnSpc>
                <a:spcPct val="90000"/>
              </a:lnSpc>
            </a:pPr>
            <a:endParaRPr lang="en-US" sz="1600" dirty="0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447800"/>
            <a:ext cx="7086600" cy="4724400"/>
          </a:xfrm>
          <a:prstGeom prst="rect">
            <a:avLst/>
          </a:prstGeom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Traffic II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5EA57CD-23D1-43DB-9314-D2530149828C}"/>
                  </a:ext>
                </a:extLst>
              </p14:cNvPr>
              <p14:cNvContentPartPr/>
              <p14:nvPr/>
            </p14:nvContentPartPr>
            <p14:xfrm>
              <a:off x="11264760" y="1968120"/>
              <a:ext cx="344520" cy="468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5EA57CD-23D1-43DB-9314-D2530149828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255400" y="1958760"/>
                <a:ext cx="363240" cy="487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sp>
        <p:nvSpPr>
          <p:cNvPr id="1068035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295400"/>
            <a:ext cx="11379200" cy="4729164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Variables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B: Burglary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A: Alarm goes off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M: Mary calls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J: John calls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E: Earthquake!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1295400"/>
            <a:ext cx="6759927" cy="4495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Bayes</a:t>
            </a:r>
            <a:r>
              <a:rPr lang="ja-JP" altLang="en-US" dirty="0">
                <a:latin typeface="Calibri"/>
                <a:cs typeface="Calibri"/>
              </a:rPr>
              <a:t>’</a:t>
            </a:r>
            <a:r>
              <a:rPr lang="en-US" dirty="0">
                <a:latin typeface="Calibri"/>
                <a:cs typeface="Calibri"/>
              </a:rPr>
              <a:t> Net Semantics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667000"/>
            <a:ext cx="12382500" cy="8255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Bayes Nets Syntax Review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06400" y="1343870"/>
            <a:ext cx="11379200" cy="139932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  <a:sym typeface="Wingdings"/>
              </a:rPr>
              <a:t>One node per random variable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  <a:sym typeface="Wingdings"/>
              </a:rPr>
              <a:t>DAG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  <a:sym typeface="Wingdings"/>
              </a:rPr>
              <a:t>One CPT per node: P(node | </a:t>
            </a:r>
            <a:r>
              <a:rPr lang="en-US" sz="2800" i="1" dirty="0">
                <a:latin typeface="Calibri"/>
                <a:cs typeface="Calibri"/>
                <a:sym typeface="Wingdings"/>
              </a:rPr>
              <a:t>Parents</a:t>
            </a:r>
            <a:r>
              <a:rPr lang="en-US" sz="2800" dirty="0">
                <a:latin typeface="Calibri"/>
                <a:cs typeface="Calibri"/>
                <a:sym typeface="Wingdings"/>
              </a:rPr>
              <a:t>(node) )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/>
          </p:nvPr>
        </p:nvGraphicFramePr>
        <p:xfrm>
          <a:off x="5036522" y="6019800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/>
          </p:nvPr>
        </p:nvGraphicFramePr>
        <p:xfrm>
          <a:off x="4106247" y="6022973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/>
          </p:nvPr>
        </p:nvGraphicFramePr>
        <p:xfrm>
          <a:off x="5958065" y="6019800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/>
          </p:nvPr>
        </p:nvGraphicFramePr>
        <p:xfrm>
          <a:off x="7744001" y="6019800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7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/>
          </p:nvPr>
        </p:nvGraphicFramePr>
        <p:xfrm>
          <a:off x="6851033" y="6019800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943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43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43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43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943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43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43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43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943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43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43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43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943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43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43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43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337" name="Rectangle 14336"/>
          <p:cNvSpPr/>
          <p:nvPr/>
        </p:nvSpPr>
        <p:spPr>
          <a:xfrm>
            <a:off x="5410200" y="2866513"/>
            <a:ext cx="1790939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Bayes net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410200" y="3500735"/>
            <a:ext cx="2074815" cy="2294326"/>
            <a:chOff x="5410200" y="3500735"/>
            <a:chExt cx="2074815" cy="2294326"/>
          </a:xfrm>
        </p:grpSpPr>
        <p:cxnSp>
          <p:nvCxnSpPr>
            <p:cNvPr id="10" name="AutoShape 6"/>
            <p:cNvCxnSpPr>
              <a:cxnSpLocks noChangeShapeType="1"/>
              <a:stCxn id="5" idx="5"/>
              <a:endCxn id="7" idx="0"/>
            </p:cNvCxnSpPr>
            <p:nvPr/>
          </p:nvCxnSpPr>
          <p:spPr bwMode="auto">
            <a:xfrm>
              <a:off x="6395006" y="3892379"/>
              <a:ext cx="353662" cy="45199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6"/>
            <p:cNvCxnSpPr>
              <a:cxnSpLocks noChangeShapeType="1"/>
              <a:stCxn id="7" idx="5"/>
              <a:endCxn id="9" idx="0"/>
            </p:cNvCxnSpPr>
            <p:nvPr/>
          </p:nvCxnSpPr>
          <p:spPr bwMode="auto">
            <a:xfrm>
              <a:off x="6916179" y="4731556"/>
              <a:ext cx="324049" cy="6060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6"/>
            <p:cNvCxnSpPr>
              <a:cxnSpLocks noChangeShapeType="1"/>
              <a:stCxn id="7" idx="3"/>
              <a:endCxn id="8" idx="0"/>
            </p:cNvCxnSpPr>
            <p:nvPr/>
          </p:nvCxnSpPr>
          <p:spPr bwMode="auto">
            <a:xfrm flipH="1">
              <a:off x="6227494" y="4731556"/>
              <a:ext cx="353662" cy="6060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6"/>
            <p:cNvCxnSpPr>
              <a:cxnSpLocks noChangeShapeType="1"/>
              <a:stCxn id="5" idx="3"/>
              <a:endCxn id="6" idx="0"/>
            </p:cNvCxnSpPr>
            <p:nvPr/>
          </p:nvCxnSpPr>
          <p:spPr bwMode="auto">
            <a:xfrm flipH="1">
              <a:off x="5647097" y="3892379"/>
              <a:ext cx="412886" cy="46239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" name="Group 2"/>
            <p:cNvGrpSpPr/>
            <p:nvPr/>
          </p:nvGrpSpPr>
          <p:grpSpPr>
            <a:xfrm>
              <a:off x="5990597" y="3500735"/>
              <a:ext cx="486403" cy="461665"/>
              <a:chOff x="5990597" y="3500735"/>
              <a:chExt cx="486403" cy="461665"/>
            </a:xfrm>
          </p:grpSpPr>
          <p:sp>
            <p:nvSpPr>
              <p:cNvPr id="5" name="Oval 3"/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" name="Rectangle 1"/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" name="Rectangle 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" name="Group 10"/>
            <p:cNvGrpSpPr/>
            <p:nvPr/>
          </p:nvGrpSpPr>
          <p:grpSpPr>
            <a:xfrm>
              <a:off x="5410200" y="4340347"/>
              <a:ext cx="493941" cy="468035"/>
              <a:chOff x="5410200" y="4340347"/>
              <a:chExt cx="493941" cy="468035"/>
            </a:xfrm>
          </p:grpSpPr>
          <p:sp>
            <p:nvSpPr>
              <p:cNvPr id="6" name="Oval 3"/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Rectangle 28"/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Rectangle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" name="Group 11"/>
            <p:cNvGrpSpPr/>
            <p:nvPr/>
          </p:nvGrpSpPr>
          <p:grpSpPr>
            <a:xfrm>
              <a:off x="6511771" y="4340347"/>
              <a:ext cx="473794" cy="461665"/>
              <a:chOff x="6511771" y="4340347"/>
              <a:chExt cx="473794" cy="461665"/>
            </a:xfrm>
          </p:grpSpPr>
          <p:sp>
            <p:nvSpPr>
              <p:cNvPr id="7" name="Oval 3"/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Rectangle 29"/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0" name="Rectangle 2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" name="Group 15"/>
            <p:cNvGrpSpPr/>
            <p:nvPr/>
          </p:nvGrpSpPr>
          <p:grpSpPr>
            <a:xfrm>
              <a:off x="5990597" y="5326482"/>
              <a:ext cx="497455" cy="464718"/>
              <a:chOff x="5990597" y="5326482"/>
              <a:chExt cx="497455" cy="464718"/>
            </a:xfrm>
          </p:grpSpPr>
          <p:sp>
            <p:nvSpPr>
              <p:cNvPr id="8" name="Oval 3"/>
              <p:cNvSpPr>
                <a:spLocks noChangeArrowheads="1"/>
              </p:cNvSpPr>
              <p:nvPr/>
            </p:nvSpPr>
            <p:spPr bwMode="auto">
              <a:xfrm>
                <a:off x="5990597" y="5337591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9437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 31"/>
                  <p:cNvSpPr/>
                  <p:nvPr/>
                </p:nvSpPr>
                <p:spPr>
                  <a:xfrm>
                    <a:off x="5996186" y="5326482"/>
                    <a:ext cx="491866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7030A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2" name="Rectangle 3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6186" y="5326482"/>
                    <a:ext cx="491866" cy="46166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7" name="Group 16"/>
            <p:cNvGrpSpPr/>
            <p:nvPr/>
          </p:nvGrpSpPr>
          <p:grpSpPr>
            <a:xfrm>
              <a:off x="7003331" y="5333396"/>
              <a:ext cx="481684" cy="461665"/>
              <a:chOff x="7003331" y="5333396"/>
              <a:chExt cx="481684" cy="461665"/>
            </a:xfrm>
          </p:grpSpPr>
          <p:sp>
            <p:nvSpPr>
              <p:cNvPr id="9" name="Oval 3"/>
              <p:cNvSpPr>
                <a:spLocks noChangeArrowheads="1"/>
              </p:cNvSpPr>
              <p:nvPr/>
            </p:nvSpPr>
            <p:spPr bwMode="auto">
              <a:xfrm>
                <a:off x="7003331" y="5337591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E8851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Rectangle 32"/>
                  <p:cNvSpPr/>
                  <p:nvPr/>
                </p:nvSpPr>
                <p:spPr>
                  <a:xfrm>
                    <a:off x="7010975" y="5333396"/>
                    <a:ext cx="474040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E8851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E8851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3" name="Rectangle 3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10975" y="5333396"/>
                    <a:ext cx="474040" cy="46166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9001130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264" y="363520"/>
            <a:ext cx="65532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Bayes Net Global Semantics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7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19100" y="1371600"/>
                <a:ext cx="11391900" cy="4800600"/>
              </a:xfrm>
            </p:spPr>
            <p:txBody>
              <a:bodyPr/>
              <a:lstStyle/>
              <a:p>
                <a:pPr eaLnBrk="1" hangingPunct="1">
                  <a:lnSpc>
                    <a:spcPct val="80000"/>
                  </a:lnSpc>
                </a:pPr>
                <a:r>
                  <a:rPr lang="en-US" sz="2800" dirty="0">
                    <a:latin typeface="Calibri"/>
                    <a:cs typeface="Calibri"/>
                  </a:rPr>
                  <a:t>Bayes nets: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>
                    <a:latin typeface="Calibri"/>
                    <a:cs typeface="Calibri"/>
                  </a:rPr>
                  <a:t>Encode joint distributions as product of conditional distributions on each variable</a:t>
                </a:r>
              </a:p>
              <a:p>
                <a:pPr lvl="1">
                  <a:lnSpc>
                    <a:spcPct val="80000"/>
                  </a:lnSpc>
                </a:pPr>
                <a:endParaRPr lang="en-US" sz="2400" dirty="0">
                  <a:latin typeface="Calibri"/>
                  <a:cs typeface="Calibri"/>
                </a:endParaRPr>
              </a:p>
              <a:p>
                <a:pPr marL="457176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CC00CC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C00CC"/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C00CC"/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CC00CC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C00CC"/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C00CC"/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CC00CC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i="1">
                              <a:solidFill>
                                <a:srgbClr val="CC00CC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CC00CC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i="1">
                              <a:solidFill>
                                <a:srgbClr val="CC00CC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lang="en-US" i="1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CC00CC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  <a:sym typeface="Wingdings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CC00CC"/>
                                      </a:solidFill>
                                      <a:latin typeface="Cambria Math" charset="0"/>
                                      <a:cs typeface="Calibri"/>
                                      <a:sym typeface="Wingdings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CC00CC"/>
                                      </a:solidFill>
                                      <a:latin typeface="Cambria Math" charset="0"/>
                                      <a:cs typeface="Calibri"/>
                                      <a:sym typeface="Wingdings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solidFill>
                                <a:srgbClr val="CC00CC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CC00CC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𝑃𝑎𝑟𝑒𝑛𝑡𝑠</m:t>
                          </m:r>
                          <m:r>
                            <a:rPr lang="en-US" i="1">
                              <a:solidFill>
                                <a:srgbClr val="CC00CC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CC00CC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C00CC"/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C00CC"/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CC00CC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)) </m:t>
                          </m:r>
                        </m:e>
                      </m:nary>
                    </m:oMath>
                  </m:oMathPara>
                </a14:m>
                <a:endParaRPr lang="en-US" sz="2000" dirty="0">
                  <a:latin typeface="Calibri"/>
                  <a:cs typeface="Calibri"/>
                </a:endParaRPr>
              </a:p>
              <a:p>
                <a:pPr marL="457176" lvl="1" indent="0" eaLnBrk="1" hangingPunct="1">
                  <a:lnSpc>
                    <a:spcPct val="80000"/>
                  </a:lnSpc>
                  <a:buNone/>
                </a:pPr>
                <a:endParaRPr lang="en-US" sz="2000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24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9100" y="1371600"/>
                <a:ext cx="11391900" cy="4800600"/>
              </a:xfrm>
              <a:blipFill rotWithShape="0">
                <a:blip r:embed="rId2"/>
                <a:stretch>
                  <a:fillRect l="-963" t="-2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81164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19022" y="369271"/>
            <a:ext cx="65532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Semantics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43870"/>
                <a:ext cx="11379200" cy="5209330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800" dirty="0">
                    <a:latin typeface="Calibri"/>
                    <a:cs typeface="Calibri"/>
                    <a:sym typeface="Wingdings"/>
                  </a:rPr>
                  <a:t>Joint distribution factorization example</a:t>
                </a:r>
              </a:p>
              <a:p>
                <a:pPr>
                  <a:lnSpc>
                    <a:spcPct val="80000"/>
                  </a:lnSpc>
                </a:pPr>
                <a:endParaRPr lang="en-US" sz="2800" dirty="0">
                  <a:latin typeface="Calibri"/>
                  <a:cs typeface="Calibri"/>
                  <a:sym typeface="Wingdings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2800" dirty="0">
                    <a:latin typeface="Calibri"/>
                    <a:cs typeface="Calibri"/>
                    <a:sym typeface="Wingdings"/>
                  </a:rPr>
                  <a:t>Generic chain rule</a:t>
                </a:r>
              </a:p>
              <a:p>
                <a:pPr lvl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C00CC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…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CC00CC"/>
                        </a:solidFill>
                        <a:latin typeface="Cambria Math" charset="0"/>
                        <a:cs typeface="Calibri"/>
                        <a:sym typeface="Wingdings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  <a:sym typeface="Wingdings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CC00CC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CC00CC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…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𝑖</m:t>
                            </m:r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−1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) </m:t>
                        </m:r>
                      </m:e>
                    </m:nary>
                  </m:oMath>
                </a14:m>
                <a:endParaRPr lang="en-US" sz="2400" dirty="0">
                  <a:latin typeface="Calibri"/>
                  <a:cs typeface="Calibri"/>
                  <a:sym typeface="Wingdings"/>
                </a:endParaRPr>
              </a:p>
              <a:p>
                <a:pPr marL="342882" lvl="1" indent="-342882">
                  <a:lnSpc>
                    <a:spcPct val="80000"/>
                  </a:lnSpc>
                  <a:buClr>
                    <a:schemeClr val="accent2"/>
                  </a:buClr>
                </a:pPr>
                <a:endParaRPr lang="en-US" sz="2400" i="1" dirty="0">
                  <a:solidFill>
                    <a:srgbClr val="CC00CC"/>
                  </a:solidFill>
                  <a:latin typeface="Cambria Math" charset="0"/>
                  <a:cs typeface="Calibri"/>
                  <a:sym typeface="Wingdings"/>
                </a:endParaRPr>
              </a:p>
              <a:p>
                <a:pPr marL="0" lvl="1" indent="0">
                  <a:lnSpc>
                    <a:spcPct val="80000"/>
                  </a:lnSpc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𝐽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𝑀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𝐽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𝑀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𝐸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𝐽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800" dirty="0">
                  <a:latin typeface="Calibri"/>
                  <a:cs typeface="Calibri"/>
                  <a:sym typeface="Wingdings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800" dirty="0"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lnSpc>
                    <a:spcPct val="80000"/>
                  </a:lnSpc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𝐽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𝑀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  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𝐽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        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𝑀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800" dirty="0">
                  <a:latin typeface="Calibri"/>
                  <a:cs typeface="Calibri"/>
                  <a:sym typeface="Wingdings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2800" dirty="0">
                    <a:latin typeface="Calibri"/>
                    <a:cs typeface="Calibri"/>
                    <a:sym typeface="Wingdings"/>
                  </a:rPr>
                  <a:t>Bayes nets</a:t>
                </a:r>
              </a:p>
              <a:p>
                <a:pPr lvl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C00CC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…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rgbClr val="CC00CC"/>
                        </a:solidFill>
                        <a:latin typeface="Cambria Math" charset="0"/>
                        <a:cs typeface="Calibri"/>
                        <a:sym typeface="Wingdings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2400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  <a:sym typeface="Wingdings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CC00CC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CC00CC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𝑃𝑎𝑟𝑒𝑛𝑡𝑠</m:t>
                        </m:r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)</m:t>
                        </m:r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)</m:t>
                        </m:r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 </m:t>
                        </m:r>
                      </m:e>
                    </m:nary>
                  </m:oMath>
                </a14:m>
                <a:endParaRPr lang="en-US" sz="2400" dirty="0"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43870"/>
                <a:ext cx="11379200" cy="5209330"/>
              </a:xfrm>
              <a:blipFill rotWithShape="0">
                <a:blip r:embed="rId3"/>
                <a:stretch>
                  <a:fillRect l="-965" t="-2573" b="-6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681" name="Group 24680"/>
          <p:cNvGrpSpPr/>
          <p:nvPr/>
        </p:nvGrpSpPr>
        <p:grpSpPr>
          <a:xfrm>
            <a:off x="9144000" y="2385270"/>
            <a:ext cx="2895600" cy="3126530"/>
            <a:chOff x="8915400" y="1369270"/>
            <a:chExt cx="2895600" cy="3126530"/>
          </a:xfrm>
        </p:grpSpPr>
        <p:sp>
          <p:nvSpPr>
            <p:cNvPr id="7" name="Oval 6"/>
            <p:cNvSpPr/>
            <p:nvPr/>
          </p:nvSpPr>
          <p:spPr>
            <a:xfrm>
              <a:off x="8973312" y="1369270"/>
              <a:ext cx="1158240" cy="589911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B</a:t>
              </a:r>
              <a:r>
                <a:rPr lang="en-US" sz="1400" dirty="0">
                  <a:latin typeface="Calibri"/>
                  <a:cs typeface="Calibri"/>
                </a:rPr>
                <a:t>urglary</a:t>
              </a:r>
              <a:endParaRPr lang="en-US" sz="1400" b="1" dirty="0">
                <a:latin typeface="Calibri"/>
                <a:cs typeface="Calibri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363200" y="1392620"/>
              <a:ext cx="1447800" cy="64890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E</a:t>
              </a:r>
              <a:r>
                <a:rPr lang="en-US" sz="1400" dirty="0">
                  <a:latin typeface="Calibri"/>
                  <a:cs typeface="Calibri"/>
                </a:rPr>
                <a:t>arthquake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9906000" y="2549093"/>
              <a:ext cx="938784" cy="766885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A</a:t>
              </a:r>
              <a:r>
                <a:rPr lang="en-US" sz="1400" dirty="0">
                  <a:latin typeface="Calibri"/>
                  <a:cs typeface="Calibri"/>
                </a:rPr>
                <a:t>larm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8915400" y="3787906"/>
              <a:ext cx="810768" cy="6956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J</a:t>
              </a:r>
              <a:r>
                <a:rPr lang="en-US" sz="1400" dirty="0">
                  <a:latin typeface="Calibri"/>
                  <a:cs typeface="Calibri"/>
                </a:rPr>
                <a:t>ohn calls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11000232" y="3787906"/>
              <a:ext cx="810768" cy="70789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M</a:t>
              </a:r>
              <a:r>
                <a:rPr lang="en-US" sz="1400" dirty="0">
                  <a:latin typeface="Calibri"/>
                  <a:cs typeface="Calibri"/>
                </a:rPr>
                <a:t>ary calls</a:t>
              </a:r>
            </a:p>
          </p:txBody>
        </p:sp>
        <p:cxnSp>
          <p:nvCxnSpPr>
            <p:cNvPr id="12" name="Straight Arrow Connector 11"/>
            <p:cNvCxnSpPr>
              <a:stCxn id="10" idx="4"/>
              <a:endCxn id="12" idx="1"/>
            </p:cNvCxnSpPr>
            <p:nvPr/>
          </p:nvCxnSpPr>
          <p:spPr>
            <a:xfrm>
              <a:off x="9552432" y="1959181"/>
              <a:ext cx="532599" cy="70221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1" idx="4"/>
              <a:endCxn id="12" idx="7"/>
            </p:cNvCxnSpPr>
            <p:nvPr/>
          </p:nvCxnSpPr>
          <p:spPr>
            <a:xfrm flipH="1">
              <a:off x="10699281" y="2041523"/>
              <a:ext cx="387819" cy="61987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2" idx="3"/>
              <a:endCxn id="13" idx="0"/>
            </p:cNvCxnSpPr>
            <p:nvPr/>
          </p:nvCxnSpPr>
          <p:spPr>
            <a:xfrm flipH="1">
              <a:off x="9320784" y="3203670"/>
              <a:ext cx="764247" cy="5842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2" idx="5"/>
              <a:endCxn id="15" idx="0"/>
            </p:cNvCxnSpPr>
            <p:nvPr/>
          </p:nvCxnSpPr>
          <p:spPr>
            <a:xfrm>
              <a:off x="10699281" y="3203670"/>
              <a:ext cx="706335" cy="5842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795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47" name="Text Box 47"/>
          <p:cNvSpPr txBox="1">
            <a:spLocks noChangeArrowheads="1"/>
          </p:cNvSpPr>
          <p:nvPr/>
        </p:nvSpPr>
        <p:spPr bwMode="auto">
          <a:xfrm>
            <a:off x="2286000" y="5943600"/>
            <a:ext cx="6705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dirty="0">
                <a:solidFill>
                  <a:srgbClr val="CC0000"/>
                </a:solidFill>
                <a:latin typeface="Calibri"/>
                <a:cs typeface="Calibri"/>
              </a:rPr>
              <a:t>Only distributions whose variables are absolutely independent can be represented by a Bayes</a:t>
            </a:r>
            <a:r>
              <a:rPr lang="ja-JP" altLang="en-US" i="1" dirty="0">
                <a:solidFill>
                  <a:srgbClr val="CC0000"/>
                </a:solidFill>
                <a:latin typeface="Calibri"/>
                <a:cs typeface="Calibri"/>
              </a:rPr>
              <a:t>’</a:t>
            </a:r>
            <a:r>
              <a:rPr lang="en-US" i="1" dirty="0">
                <a:solidFill>
                  <a:srgbClr val="CC0000"/>
                </a:solidFill>
                <a:latin typeface="Calibri"/>
                <a:cs typeface="Calibri"/>
              </a:rPr>
              <a:t> net with no arcs.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Coin Flips</a:t>
            </a:r>
          </a:p>
        </p:txBody>
      </p:sp>
      <p:graphicFrame>
        <p:nvGraphicFramePr>
          <p:cNvPr id="1071108" name="Group 4"/>
          <p:cNvGraphicFramePr>
            <a:graphicFrameLocks noGrp="1"/>
          </p:cNvGraphicFramePr>
          <p:nvPr>
            <p:extLst/>
          </p:nvPr>
        </p:nvGraphicFramePr>
        <p:xfrm>
          <a:off x="1219200" y="3448050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Picture 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2888" y="3070225"/>
            <a:ext cx="911225" cy="2987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graphicFrame>
        <p:nvGraphicFramePr>
          <p:cNvPr id="1071120" name="Group 16"/>
          <p:cNvGraphicFramePr>
            <a:graphicFrameLocks noGrp="1"/>
          </p:cNvGraphicFramePr>
          <p:nvPr>
            <p:extLst/>
          </p:nvPr>
        </p:nvGraphicFramePr>
        <p:xfrm>
          <a:off x="2990850" y="3444875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71131" name="Group 27"/>
          <p:cNvGraphicFramePr>
            <a:graphicFrameLocks noGrp="1"/>
          </p:cNvGraphicFramePr>
          <p:nvPr>
            <p:extLst/>
          </p:nvPr>
        </p:nvGraphicFramePr>
        <p:xfrm>
          <a:off x="6267450" y="3444875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3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6375" y="3070225"/>
            <a:ext cx="925513" cy="29855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3" name="Picture 2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6125" y="3070225"/>
            <a:ext cx="911225" cy="2987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25640" name="Picture 4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25863"/>
            <a:ext cx="4699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42" name="Oval 42"/>
          <p:cNvSpPr>
            <a:spLocks noChangeArrowheads="1"/>
          </p:cNvSpPr>
          <p:nvPr/>
        </p:nvSpPr>
        <p:spPr bwMode="auto">
          <a:xfrm>
            <a:off x="1600200" y="19050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baseline="-25000">
                <a:latin typeface="Calibri"/>
                <a:cs typeface="Calibri"/>
              </a:rPr>
              <a:t>1</a:t>
            </a:r>
          </a:p>
        </p:txBody>
      </p:sp>
      <p:sp>
        <p:nvSpPr>
          <p:cNvPr id="25643" name="Oval 43"/>
          <p:cNvSpPr>
            <a:spLocks noChangeArrowheads="1"/>
          </p:cNvSpPr>
          <p:nvPr/>
        </p:nvSpPr>
        <p:spPr bwMode="auto">
          <a:xfrm>
            <a:off x="3276600" y="19050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baseline="-25000">
                <a:latin typeface="Calibri"/>
                <a:cs typeface="Calibri"/>
              </a:rPr>
              <a:t>2</a:t>
            </a:r>
          </a:p>
        </p:txBody>
      </p:sp>
      <p:sp>
        <p:nvSpPr>
          <p:cNvPr id="25644" name="Oval 44"/>
          <p:cNvSpPr>
            <a:spLocks noChangeArrowheads="1"/>
          </p:cNvSpPr>
          <p:nvPr/>
        </p:nvSpPr>
        <p:spPr bwMode="auto">
          <a:xfrm>
            <a:off x="6705600" y="19050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i="1" baseline="-25000">
                <a:latin typeface="Calibri"/>
                <a:cs typeface="Calibri"/>
              </a:rPr>
              <a:t>n</a:t>
            </a:r>
          </a:p>
        </p:txBody>
      </p:sp>
      <p:pic>
        <p:nvPicPr>
          <p:cNvPr id="25645" name="Picture 4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09800"/>
            <a:ext cx="4699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5263" y="5108575"/>
            <a:ext cx="1971675" cy="29873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1447798"/>
            <a:ext cx="2893913" cy="27647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D767B-FEE3-4FC3-9931-47744EA2D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7C52D-AA2D-4DBE-9E7C-0E1A4CF95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fill out on Piazza!</a:t>
            </a:r>
          </a:p>
        </p:txBody>
      </p:sp>
    </p:spTree>
    <p:extLst>
      <p:ext uri="{BB962C8B-B14F-4D97-AF65-F5344CB8AC3E}">
        <p14:creationId xmlns:p14="http://schemas.microsoft.com/office/powerpoint/2010/main" val="32881604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Traffic</a:t>
            </a:r>
          </a:p>
        </p:txBody>
      </p:sp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1143000" y="22860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R</a:t>
            </a:r>
            <a:endParaRPr lang="en-US" sz="2800" baseline="-25000">
              <a:latin typeface="Calibri"/>
              <a:cs typeface="Calibri"/>
            </a:endParaRPr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1143000" y="39624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T</a:t>
            </a:r>
            <a:endParaRPr lang="en-US" sz="2800" baseline="-25000">
              <a:latin typeface="Calibri"/>
              <a:cs typeface="Calibri"/>
            </a:endParaRPr>
          </a:p>
        </p:txBody>
      </p:sp>
      <p:cxnSp>
        <p:nvCxnSpPr>
          <p:cNvPr id="26630" name="AutoShape 6"/>
          <p:cNvCxnSpPr>
            <a:cxnSpLocks noChangeShapeType="1"/>
            <a:stCxn id="26628" idx="4"/>
            <a:endCxn id="26629" idx="0"/>
          </p:cNvCxnSpPr>
          <p:nvPr/>
        </p:nvCxnSpPr>
        <p:spPr bwMode="auto">
          <a:xfrm>
            <a:off x="1524000" y="3062288"/>
            <a:ext cx="0" cy="885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072135" name="Group 7"/>
          <p:cNvGraphicFramePr>
            <a:graphicFrameLocks noGrp="1"/>
          </p:cNvGraphicFramePr>
          <p:nvPr>
            <p:extLst/>
          </p:nvPr>
        </p:nvGraphicFramePr>
        <p:xfrm>
          <a:off x="2762250" y="2355850"/>
          <a:ext cx="1428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3/4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Picture 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8013" y="1981200"/>
            <a:ext cx="731837" cy="29870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graphicFrame>
        <p:nvGraphicFramePr>
          <p:cNvPr id="1072181" name="Group 53"/>
          <p:cNvGraphicFramePr>
            <a:graphicFrameLocks noGrp="1"/>
          </p:cNvGraphicFramePr>
          <p:nvPr>
            <p:extLst/>
          </p:nvPr>
        </p:nvGraphicFramePr>
        <p:xfrm>
          <a:off x="2381250" y="3797300"/>
          <a:ext cx="2190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 +r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3/4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3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5600" y="3417888"/>
            <a:ext cx="1060450" cy="3136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graphicFrame>
        <p:nvGraphicFramePr>
          <p:cNvPr id="1072185" name="Group 57"/>
          <p:cNvGraphicFramePr>
            <a:graphicFrameLocks noGrp="1"/>
          </p:cNvGraphicFramePr>
          <p:nvPr>
            <p:extLst/>
          </p:nvPr>
        </p:nvGraphicFramePr>
        <p:xfrm>
          <a:off x="2381250" y="4660900"/>
          <a:ext cx="2190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Picture 5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3135" y="2362200"/>
            <a:ext cx="1810181" cy="29920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419600"/>
            <a:ext cx="5247974" cy="2199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414" y="4572000"/>
            <a:ext cx="2126385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199" y="1143001"/>
            <a:ext cx="2666998" cy="1773729"/>
          </a:xfrm>
          <a:prstGeom prst="rect">
            <a:avLst/>
          </a:prstGeo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sp>
        <p:nvSpPr>
          <p:cNvPr id="5" name="Oval 4"/>
          <p:cNvSpPr/>
          <p:nvPr/>
        </p:nvSpPr>
        <p:spPr>
          <a:xfrm>
            <a:off x="2971800" y="1554162"/>
            <a:ext cx="1524000" cy="762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B</a:t>
            </a:r>
            <a:r>
              <a:rPr lang="en-US" dirty="0">
                <a:latin typeface="Calibri"/>
                <a:cs typeface="Calibri"/>
              </a:rPr>
              <a:t>urglary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6" name="Oval 5"/>
          <p:cNvSpPr/>
          <p:nvPr/>
        </p:nvSpPr>
        <p:spPr>
          <a:xfrm>
            <a:off x="4800600" y="1554162"/>
            <a:ext cx="1447800" cy="838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latin typeface="Calibri"/>
                <a:cs typeface="Calibri"/>
              </a:rPr>
              <a:t>E</a:t>
            </a:r>
            <a:r>
              <a:rPr lang="en-US" dirty="0" err="1">
                <a:latin typeface="Calibri"/>
                <a:cs typeface="Calibri"/>
              </a:rPr>
              <a:t>arthqk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3962400" y="2544762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larm</a:t>
            </a:r>
          </a:p>
        </p:txBody>
      </p:sp>
      <p:sp>
        <p:nvSpPr>
          <p:cNvPr id="8" name="Oval 7"/>
          <p:cNvSpPr/>
          <p:nvPr/>
        </p:nvSpPr>
        <p:spPr>
          <a:xfrm>
            <a:off x="2819400" y="3611562"/>
            <a:ext cx="1066800" cy="8985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J</a:t>
            </a:r>
            <a:r>
              <a:rPr lang="en-US" dirty="0">
                <a:latin typeface="Calibri"/>
                <a:cs typeface="Calibri"/>
              </a:rPr>
              <a:t>ohn calls</a:t>
            </a:r>
          </a:p>
        </p:txBody>
      </p:sp>
      <p:sp>
        <p:nvSpPr>
          <p:cNvPr id="9" name="Oval 8"/>
          <p:cNvSpPr/>
          <p:nvPr/>
        </p:nvSpPr>
        <p:spPr>
          <a:xfrm>
            <a:off x="5105400" y="3611562"/>
            <a:ext cx="10668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M</a:t>
            </a:r>
            <a:r>
              <a:rPr lang="en-US" dirty="0">
                <a:latin typeface="Calibri"/>
                <a:cs typeface="Calibri"/>
              </a:rPr>
              <a:t>ary calls</a:t>
            </a:r>
          </a:p>
        </p:txBody>
      </p:sp>
      <p:cxnSp>
        <p:nvCxnSpPr>
          <p:cNvPr id="11" name="Straight Arrow Connector 10"/>
          <p:cNvCxnSpPr>
            <a:stCxn id="5" idx="4"/>
            <a:endCxn id="7" idx="1"/>
          </p:cNvCxnSpPr>
          <p:nvPr/>
        </p:nvCxnSpPr>
        <p:spPr>
          <a:xfrm rot="16200000" flipH="1">
            <a:off x="3744912" y="2305050"/>
            <a:ext cx="373063" cy="395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4"/>
            <a:endCxn id="7" idx="7"/>
          </p:cNvCxnSpPr>
          <p:nvPr/>
        </p:nvCxnSpPr>
        <p:spPr>
          <a:xfrm rot="5400000">
            <a:off x="5083175" y="2247900"/>
            <a:ext cx="296863" cy="585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  <a:endCxn id="8" idx="0"/>
          </p:cNvCxnSpPr>
          <p:nvPr/>
        </p:nvCxnSpPr>
        <p:spPr>
          <a:xfrm rot="5400000">
            <a:off x="3630613" y="3113087"/>
            <a:ext cx="220662" cy="776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5"/>
            <a:endCxn id="9" idx="0"/>
          </p:cNvCxnSpPr>
          <p:nvPr/>
        </p:nvCxnSpPr>
        <p:spPr>
          <a:xfrm rot="16200000" flipH="1">
            <a:off x="5178426" y="3151187"/>
            <a:ext cx="220662" cy="700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0" name="Table 19"/>
          <p:cNvGraphicFramePr>
            <a:graphicFrameLocks noGrp="1"/>
          </p:cNvGraphicFramePr>
          <p:nvPr>
            <p:extLst/>
          </p:nvPr>
        </p:nvGraphicFramePr>
        <p:xfrm>
          <a:off x="1524000" y="1427162"/>
          <a:ext cx="1295400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/>
          </p:nvPr>
        </p:nvGraphicFramePr>
        <p:xfrm>
          <a:off x="7010400" y="1350962"/>
          <a:ext cx="1298575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P(E)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0.002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0.998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/>
          </p:nvPr>
        </p:nvGraphicFramePr>
        <p:xfrm>
          <a:off x="7010400" y="3200400"/>
          <a:ext cx="2819400" cy="33069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P(A|B,E)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0.94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0.06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0.29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/>
          </p:nvPr>
        </p:nvGraphicFramePr>
        <p:xfrm>
          <a:off x="1676400" y="4678362"/>
          <a:ext cx="19812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P(J|A)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/>
          </p:nvPr>
        </p:nvGraphicFramePr>
        <p:xfrm>
          <a:off x="4267200" y="4678362"/>
          <a:ext cx="20574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P(M|A)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as you walk 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9"/>
            <a:ext cx="6828416" cy="487022"/>
          </a:xfrm>
        </p:spPr>
        <p:txBody>
          <a:bodyPr/>
          <a:lstStyle/>
          <a:p>
            <a:r>
              <a:rPr lang="en-US" dirty="0"/>
              <a:t>When does a probability table sum to 1?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917575" lvl="2" indent="-457200"/>
            <a:endParaRPr lang="en-US" sz="2800" dirty="0"/>
          </a:p>
          <a:p>
            <a:pPr marL="457200" indent="-457200"/>
            <a:endParaRPr lang="en-US" sz="3600" dirty="0"/>
          </a:p>
          <a:p>
            <a:pPr marL="917575" lvl="2" indent="-457200"/>
            <a:endParaRPr lang="en-US" sz="2800" dirty="0"/>
          </a:p>
          <a:p>
            <a:pPr marL="917575" lvl="2" indent="-457200"/>
            <a:endParaRPr lang="en-US" sz="2800" dirty="0"/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0E32F20-9B00-4E39-9A6D-AF328C4416A7}"/>
                  </a:ext>
                </a:extLst>
              </p:cNvPr>
              <p:cNvSpPr/>
              <p:nvPr/>
            </p:nvSpPr>
            <p:spPr>
              <a:xfrm>
                <a:off x="1252476" y="2073865"/>
                <a:ext cx="187839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0E32F20-9B00-4E39-9A6D-AF328C4416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476" y="2073865"/>
                <a:ext cx="1878399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74B31C1-7A87-440A-8A69-6C212E0A4CB4}"/>
                  </a:ext>
                </a:extLst>
              </p:cNvPr>
              <p:cNvSpPr/>
              <p:nvPr/>
            </p:nvSpPr>
            <p:spPr>
              <a:xfrm>
                <a:off x="1693654" y="3694259"/>
                <a:ext cx="209429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74B31C1-7A87-440A-8A69-6C212E0A4C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654" y="3694259"/>
                <a:ext cx="2094291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6733CA2-E165-448C-8B65-AB3E008E9D92}"/>
                  </a:ext>
                </a:extLst>
              </p:cNvPr>
              <p:cNvSpPr/>
              <p:nvPr/>
            </p:nvSpPr>
            <p:spPr>
              <a:xfrm>
                <a:off x="3753315" y="2912586"/>
                <a:ext cx="171733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6733CA2-E165-448C-8B65-AB3E008E9D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315" y="2912586"/>
                <a:ext cx="1717330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3A36ED8-6008-4B72-93EC-594F62C0C476}"/>
                  </a:ext>
                </a:extLst>
              </p:cNvPr>
              <p:cNvSpPr/>
              <p:nvPr/>
            </p:nvSpPr>
            <p:spPr>
              <a:xfrm>
                <a:off x="9016405" y="3569935"/>
                <a:ext cx="201093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3A36ED8-6008-4B72-93EC-594F62C0C4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6405" y="3569935"/>
                <a:ext cx="2010935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50DEB4C-F9EF-4363-933F-BACE5B240770}"/>
                  </a:ext>
                </a:extLst>
              </p:cNvPr>
              <p:cNvSpPr/>
              <p:nvPr/>
            </p:nvSpPr>
            <p:spPr>
              <a:xfrm>
                <a:off x="9898762" y="1512751"/>
                <a:ext cx="167545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50DEB4C-F9EF-4363-933F-BACE5B2407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8762" y="1512751"/>
                <a:ext cx="1675459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BBCC629-5C38-4D59-B8CB-E308D05E4EE7}"/>
                  </a:ext>
                </a:extLst>
              </p:cNvPr>
              <p:cNvSpPr/>
              <p:nvPr/>
            </p:nvSpPr>
            <p:spPr>
              <a:xfrm>
                <a:off x="7136512" y="2615335"/>
                <a:ext cx="212795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BBCC629-5C38-4D59-B8CB-E308D05E4E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6512" y="2615335"/>
                <a:ext cx="2127955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1139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DDF998B8-7A5F-43F7-83B4-B7F76425AB3B}"/>
              </a:ext>
            </a:extLst>
          </p:cNvPr>
          <p:cNvGrpSpPr/>
          <p:nvPr/>
        </p:nvGrpSpPr>
        <p:grpSpPr>
          <a:xfrm>
            <a:off x="6019800" y="2362200"/>
            <a:ext cx="5943593" cy="3427810"/>
            <a:chOff x="5867400" y="3123009"/>
            <a:chExt cx="5943593" cy="342781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1382CA7-2474-44A2-ACCA-4BFA34DC019E}"/>
                </a:ext>
              </a:extLst>
            </p:cNvPr>
            <p:cNvSpPr/>
            <p:nvPr/>
          </p:nvSpPr>
          <p:spPr>
            <a:xfrm>
              <a:off x="5867400" y="3124200"/>
              <a:ext cx="5943593" cy="3426619"/>
            </a:xfrm>
            <a:prstGeom prst="rect">
              <a:avLst/>
            </a:prstGeom>
            <a:solidFill>
              <a:srgbClr val="E9AF6B"/>
            </a:solidFill>
            <a:ln w="127000">
              <a:solidFill>
                <a:srgbClr val="E096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5EA6350-7926-4503-961D-EEC72A2CDB83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396240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7D2245C-1CC9-4480-AD4E-6AEE7D8D6000}"/>
                </a:ext>
              </a:extLst>
            </p:cNvPr>
            <p:cNvCxnSpPr>
              <a:cxnSpLocks/>
              <a:stCxn id="4" idx="1"/>
              <a:endCxn id="4" idx="3"/>
            </p:cNvCxnSpPr>
            <p:nvPr/>
          </p:nvCxnSpPr>
          <p:spPr>
            <a:xfrm>
              <a:off x="5867400" y="483751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3975A8B-0E87-444F-96CF-E09E060AB761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571500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6F4B40D-8D17-4C5C-89DA-2C32D82A1349}"/>
                </a:ext>
              </a:extLst>
            </p:cNvPr>
            <p:cNvCxnSpPr>
              <a:cxnSpLocks/>
            </p:cNvCxnSpPr>
            <p:nvPr/>
          </p:nvCxnSpPr>
          <p:spPr>
            <a:xfrm>
              <a:off x="70104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D876063-13F4-4FC2-AD84-8AB076D8629B}"/>
                </a:ext>
              </a:extLst>
            </p:cNvPr>
            <p:cNvCxnSpPr>
              <a:cxnSpLocks/>
            </p:cNvCxnSpPr>
            <p:nvPr/>
          </p:nvCxnSpPr>
          <p:spPr>
            <a:xfrm>
              <a:off x="82296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533BBF-3CC3-4A58-B7A7-58296E5005AB}"/>
                </a:ext>
              </a:extLst>
            </p:cNvPr>
            <p:cNvCxnSpPr>
              <a:cxnSpLocks/>
            </p:cNvCxnSpPr>
            <p:nvPr/>
          </p:nvCxnSpPr>
          <p:spPr>
            <a:xfrm>
              <a:off x="9448800" y="3124200"/>
              <a:ext cx="0" cy="3426619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8A223F5-66B8-4D1B-880E-8F7A9D74F717}"/>
                </a:ext>
              </a:extLst>
            </p:cNvPr>
            <p:cNvCxnSpPr>
              <a:cxnSpLocks/>
            </p:cNvCxnSpPr>
            <p:nvPr/>
          </p:nvCxnSpPr>
          <p:spPr>
            <a:xfrm>
              <a:off x="106680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6AC4D63-B94C-4649-8548-69BD6C64B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Any Query from Joint Distribution</a:t>
            </a:r>
          </a:p>
        </p:txBody>
      </p:sp>
      <p:pic>
        <p:nvPicPr>
          <p:cNvPr id="43" name="Content Placeholder 42">
            <a:extLst>
              <a:ext uri="{FF2B5EF4-FFF2-40B4-BE49-F238E27FC236}">
                <a16:creationId xmlns:a16="http://schemas.microsoft.com/office/drawing/2014/main" id="{1E67CFBD-F9FD-4641-BB4E-8D6127D8D3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070" y="3227989"/>
            <a:ext cx="432319" cy="420556"/>
          </a:xfr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C4BBE7F-4BB0-496A-9556-B8F3F6750D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589" y="3614513"/>
            <a:ext cx="432317" cy="427907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BC0CCC32-6E2B-4A07-B0BC-906443E1C152}"/>
              </a:ext>
            </a:extLst>
          </p:cNvPr>
          <p:cNvSpPr txBox="1"/>
          <p:nvPr/>
        </p:nvSpPr>
        <p:spPr>
          <a:xfrm>
            <a:off x="6008985" y="6400800"/>
            <a:ext cx="6135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Icons: CC, https://openclipart.org/detail/296791/pizza-slice</a:t>
            </a:r>
          </a:p>
        </p:txBody>
      </p:sp>
      <p:pic>
        <p:nvPicPr>
          <p:cNvPr id="49" name="Content Placeholder 42">
            <a:extLst>
              <a:ext uri="{FF2B5EF4-FFF2-40B4-BE49-F238E27FC236}">
                <a16:creationId xmlns:a16="http://schemas.microsoft.com/office/drawing/2014/main" id="{FC5E3583-D10D-468B-A4B2-0F5C3DA9E6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5797" y="4101204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EA54876-616F-41AB-81BF-07C33BC392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316" y="4487728"/>
            <a:ext cx="432317" cy="42790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32B4E92-DD39-4478-A294-EF739FB8A7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029" y="4481919"/>
            <a:ext cx="456707" cy="427906"/>
          </a:xfrm>
          <a:prstGeom prst="rect">
            <a:avLst/>
          </a:prstGeom>
        </p:spPr>
      </p:pic>
      <p:pic>
        <p:nvPicPr>
          <p:cNvPr id="52" name="Content Placeholder 42">
            <a:extLst>
              <a:ext uri="{FF2B5EF4-FFF2-40B4-BE49-F238E27FC236}">
                <a16:creationId xmlns:a16="http://schemas.microsoft.com/office/drawing/2014/main" id="{1D05830E-AC46-40E3-AC75-20D764CAF3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4825" y="4102173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CFD0794-74F0-4DF6-BB34-70E510E2A2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344" y="4488697"/>
            <a:ext cx="432317" cy="42790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BFAD7C0-F565-4741-8087-203A3C7EC6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057" y="4482888"/>
            <a:ext cx="456707" cy="427906"/>
          </a:xfrm>
          <a:prstGeom prst="rect">
            <a:avLst/>
          </a:prstGeom>
        </p:spPr>
      </p:pic>
      <p:pic>
        <p:nvPicPr>
          <p:cNvPr id="55" name="Content Placeholder 42">
            <a:extLst>
              <a:ext uri="{FF2B5EF4-FFF2-40B4-BE49-F238E27FC236}">
                <a16:creationId xmlns:a16="http://schemas.microsoft.com/office/drawing/2014/main" id="{21B212E1-C503-4433-A3C0-86290DE60E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2269" y="3218873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3E79718-D330-4662-BCA2-036690C272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788" y="3605397"/>
            <a:ext cx="432317" cy="427907"/>
          </a:xfrm>
          <a:prstGeom prst="rect">
            <a:avLst/>
          </a:prstGeom>
        </p:spPr>
      </p:pic>
      <p:pic>
        <p:nvPicPr>
          <p:cNvPr id="58" name="Content Placeholder 42">
            <a:extLst>
              <a:ext uri="{FF2B5EF4-FFF2-40B4-BE49-F238E27FC236}">
                <a16:creationId xmlns:a16="http://schemas.microsoft.com/office/drawing/2014/main" id="{50EB3959-948B-4A0D-AD88-4C054014E3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0632" y="2436410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Content Placeholder 42">
            <a:extLst>
              <a:ext uri="{FF2B5EF4-FFF2-40B4-BE49-F238E27FC236}">
                <a16:creationId xmlns:a16="http://schemas.microsoft.com/office/drawing/2014/main" id="{428CD638-06AD-4328-912E-72B10CF839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5972" y="2434657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91671611-14F5-4041-A6BA-5882C9FE9E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795" y="5263023"/>
            <a:ext cx="456707" cy="427906"/>
          </a:xfrm>
          <a:prstGeom prst="rect">
            <a:avLst/>
          </a:prstGeom>
        </p:spPr>
      </p:pic>
      <p:pic>
        <p:nvPicPr>
          <p:cNvPr id="64" name="Content Placeholder 42">
            <a:extLst>
              <a:ext uri="{FF2B5EF4-FFF2-40B4-BE49-F238E27FC236}">
                <a16:creationId xmlns:a16="http://schemas.microsoft.com/office/drawing/2014/main" id="{C79014A1-22C1-4914-83ED-A0BA05AD28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268" y="4987654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4915FBF6-EBFF-434E-A3DA-DCFCDBC08E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130" y="5263992"/>
            <a:ext cx="456707" cy="427906"/>
          </a:xfrm>
          <a:prstGeom prst="rect">
            <a:avLst/>
          </a:prstGeom>
        </p:spPr>
      </p:pic>
      <p:pic>
        <p:nvPicPr>
          <p:cNvPr id="62" name="Content Placeholder 42">
            <a:extLst>
              <a:ext uri="{FF2B5EF4-FFF2-40B4-BE49-F238E27FC236}">
                <a16:creationId xmlns:a16="http://schemas.microsoft.com/office/drawing/2014/main" id="{2177B112-6067-4A0A-A94B-14C2471B34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4302" y="4986685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DEAEE690-9321-4A7F-ABCF-75AB9567DB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850" y="4476696"/>
            <a:ext cx="456707" cy="42790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677383F6-66F2-4AC1-836C-600426C65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10" y="4476696"/>
            <a:ext cx="456707" cy="427906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0E901E40-A135-422D-B99C-CBB9DF0287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616" y="5257800"/>
            <a:ext cx="456707" cy="42790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E17035C7-1753-49B7-87BA-C282CB393B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606" y="5257800"/>
            <a:ext cx="456707" cy="427906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0BBD4A31-5206-4F33-8491-E2954E0370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787" y="4476696"/>
            <a:ext cx="456707" cy="427906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DD74F819-E8F4-41F3-A0A5-DFC38CE16E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83" y="5257800"/>
            <a:ext cx="456707" cy="427906"/>
          </a:xfrm>
          <a:prstGeom prst="rect">
            <a:avLst/>
          </a:prstGeom>
        </p:spPr>
      </p:pic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700B5F6B-9982-4EAC-82E4-D884BC929EB2}"/>
              </a:ext>
            </a:extLst>
          </p:cNvPr>
          <p:cNvSpPr txBox="1">
            <a:spLocks/>
          </p:cNvSpPr>
          <p:nvPr/>
        </p:nvSpPr>
        <p:spPr bwMode="auto">
          <a:xfrm>
            <a:off x="406399" y="1066800"/>
            <a:ext cx="11252189" cy="83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r>
              <a:rPr lang="en-US" kern="0" dirty="0"/>
              <a:t>What is the probability of getting a slice with:</a:t>
            </a:r>
          </a:p>
        </p:txBody>
      </p: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6DA53CED-3937-415B-BCD4-F5C91F6EF8EE}"/>
              </a:ext>
            </a:extLst>
          </p:cNvPr>
          <p:cNvSpPr txBox="1">
            <a:spLocks/>
          </p:cNvSpPr>
          <p:nvPr/>
        </p:nvSpPr>
        <p:spPr bwMode="auto">
          <a:xfrm>
            <a:off x="21075" y="1879599"/>
            <a:ext cx="5777595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914381" lvl="1" indent="-514350">
              <a:buAutoNum type="arabicParenR"/>
            </a:pPr>
            <a:r>
              <a:rPr lang="en-US" kern="0" dirty="0"/>
              <a:t>No mushrooms</a:t>
            </a:r>
            <a:endParaRPr lang="en-US" sz="3600" kern="0" dirty="0"/>
          </a:p>
          <a:p>
            <a:pPr marL="914381" lvl="1" indent="-514350">
              <a:buAutoNum type="arabicParenR"/>
            </a:pPr>
            <a:r>
              <a:rPr lang="en-US" kern="0" dirty="0"/>
              <a:t>Spinach and no mushrooms</a:t>
            </a:r>
            <a:endParaRPr lang="en-US" sz="3600" kern="0" dirty="0"/>
          </a:p>
          <a:p>
            <a:pPr marL="914381" lvl="1" indent="-514350">
              <a:buAutoNum type="arabicParenR"/>
            </a:pPr>
            <a:r>
              <a:rPr lang="en-US" kern="0" dirty="0"/>
              <a:t>Spinach, when asking for slice with no mushrooms</a:t>
            </a:r>
          </a:p>
          <a:p>
            <a:pPr marL="914381" lvl="1" indent="-514350"/>
            <a:r>
              <a:rPr lang="en-US" sz="2400" kern="0" dirty="0"/>
              <a:t>Mushrooms</a:t>
            </a:r>
          </a:p>
          <a:p>
            <a:pPr marL="914381" lvl="1" indent="-514350"/>
            <a:r>
              <a:rPr lang="en-US" sz="2400" kern="0" dirty="0"/>
              <a:t>Spinach</a:t>
            </a:r>
          </a:p>
          <a:p>
            <a:pPr marL="914381" lvl="1" indent="-514350"/>
            <a:r>
              <a:rPr lang="en-US" sz="2400" kern="0" dirty="0"/>
              <a:t>No spinach</a:t>
            </a:r>
          </a:p>
          <a:p>
            <a:pPr marL="914381" lvl="1" indent="-514350"/>
            <a:r>
              <a:rPr lang="en-US" sz="2400" kern="0" dirty="0"/>
              <a:t>No spinach and mushrooms</a:t>
            </a:r>
          </a:p>
          <a:p>
            <a:pPr marL="914381" lvl="1" indent="-514350"/>
            <a:r>
              <a:rPr lang="en-US" sz="2000" kern="0" dirty="0"/>
              <a:t>No spinach when asking for no mushrooms</a:t>
            </a:r>
          </a:p>
          <a:p>
            <a:pPr marL="914381" lvl="1" indent="-514350"/>
            <a:r>
              <a:rPr lang="en-US" sz="2000" kern="0" dirty="0"/>
              <a:t>No spinach when asking for mushrooms</a:t>
            </a:r>
          </a:p>
          <a:p>
            <a:pPr marL="914381" lvl="1" indent="-514350"/>
            <a:r>
              <a:rPr lang="en-US" sz="2000" kern="0" dirty="0"/>
              <a:t>Spinach when asking for mushrooms</a:t>
            </a:r>
          </a:p>
          <a:p>
            <a:pPr marL="914381" lvl="1" indent="-514350"/>
            <a:r>
              <a:rPr lang="en-US" sz="2000" kern="0" dirty="0"/>
              <a:t>No mushrooms and no spinach</a:t>
            </a:r>
          </a:p>
          <a:p>
            <a:pPr marL="914381" lvl="1" indent="-514350">
              <a:buAutoNum type="arabicParenR"/>
            </a:pPr>
            <a:endParaRPr lang="en-US" kern="0" dirty="0">
              <a:solidFill>
                <a:srgbClr val="7030A0"/>
              </a:solidFill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26407DFD-879C-466C-A289-14D87CABF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107" y="4487728"/>
            <a:ext cx="432317" cy="427907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BEC2A839-AB88-4B14-B248-FCDC870C54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551" y="3604428"/>
            <a:ext cx="432317" cy="42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5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60CC4-CAA4-45AD-94F8-877F8D208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Any Query from Joint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B79C2-5423-481C-A494-71FED692C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11379200" cy="584199"/>
          </a:xfrm>
        </p:spPr>
        <p:txBody>
          <a:bodyPr/>
          <a:lstStyle/>
          <a:p>
            <a:r>
              <a:rPr lang="en-US" dirty="0"/>
              <a:t>You can answer all of these questions: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82E64A3E-843C-4FCC-936E-FA664ABDAA0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57200" y="1981200"/>
              <a:ext cx="1981200" cy="228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42950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238250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32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sz="3200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15579506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82E64A3E-843C-4FCC-936E-FA664ABDAA0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36324968"/>
                  </p:ext>
                </p:extLst>
              </p:nvPr>
            </p:nvGraphicFramePr>
            <p:xfrm>
              <a:off x="457200" y="1981200"/>
              <a:ext cx="1981200" cy="228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42950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238250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0099" r="-1478" b="-2024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5579506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t="-100000" r="-168852" b="-10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t="-200000" r="-168852" b="-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7122933-959D-4FB2-9B7D-5F4BCE8DBE21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57200" y="4317999"/>
              <a:ext cx="1981200" cy="228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42950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238250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32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3200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15579506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7122933-959D-4FB2-9B7D-5F4BCE8DBE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1443289"/>
                  </p:ext>
                </p:extLst>
              </p:nvPr>
            </p:nvGraphicFramePr>
            <p:xfrm>
              <a:off x="457200" y="4317999"/>
              <a:ext cx="1981200" cy="228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42950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238250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0099" r="-1478" b="-2024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5579506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t="-99206" r="-168852" b="-1007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t="-200800" r="-168852" b="-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92BBC1ED-A1F0-40E9-A2F3-157641EAA6CB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3536053" y="2759774"/>
              <a:ext cx="2667000" cy="3048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85800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918841212"/>
                        </a:ext>
                      </a:extLst>
                    </a:gridCol>
                    <a:gridCol w="1295400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34183017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39148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92BBC1ED-A1F0-40E9-A2F3-157641EAA6C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0480268"/>
                  </p:ext>
                </p:extLst>
              </p:nvPr>
            </p:nvGraphicFramePr>
            <p:xfrm>
              <a:off x="3536053" y="2759774"/>
              <a:ext cx="2667000" cy="3048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85800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918841212"/>
                        </a:ext>
                      </a:extLst>
                    </a:gridCol>
                    <a:gridCol w="1295400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800" r="-289381" b="-30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100893" t="-800" r="-191964" b="-30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100000" r="-28938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100893" t="-100000" r="-191964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201600" r="-289381" b="-10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100893" t="-201600" r="-191964" b="-10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34183017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301600" r="-289381" b="-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100893" t="-301600" r="-191964" b="-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39148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BF64219D-747D-4E58-B3F2-F611BED6A003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7239001" y="2286000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BF64219D-747D-4E58-B3F2-F611BED6A0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8652902"/>
                  </p:ext>
                </p:extLst>
              </p:nvPr>
            </p:nvGraphicFramePr>
            <p:xfrm>
              <a:off x="7239001" y="2286000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t="-1600" r="-137681" b="-10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t="-101600" r="-137681" b="-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6650BFE-BCE3-46DB-B9A8-7EE80D9FBC02}"/>
                  </a:ext>
                </a:extLst>
              </p:cNvPr>
              <p:cNvSpPr/>
              <p:nvPr/>
            </p:nvSpPr>
            <p:spPr>
              <a:xfrm>
                <a:off x="7772400" y="1600200"/>
                <a:ext cx="172867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en-US" sz="32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6650BFE-BCE3-46DB-B9A8-7EE80D9FBC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0" y="1600200"/>
                <a:ext cx="1728678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66F25B0A-12D7-4D67-8BB5-5F8E99D43D68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9717296" y="2286000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66F25B0A-12D7-4D67-8BB5-5F8E99D43D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0568883"/>
                  </p:ext>
                </p:extLst>
              </p:nvPr>
            </p:nvGraphicFramePr>
            <p:xfrm>
              <a:off x="9717296" y="2286000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7"/>
                          <a:stretch>
                            <a:fillRect t="-1600" r="-137681" b="-10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7"/>
                          <a:stretch>
                            <a:fillRect t="-101600" r="-137681" b="-2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6F3B1D3-C1D1-4C69-9E85-E9B99E9AE070}"/>
                  </a:ext>
                </a:extLst>
              </p:cNvPr>
              <p:cNvSpPr/>
              <p:nvPr/>
            </p:nvSpPr>
            <p:spPr>
              <a:xfrm>
                <a:off x="10250695" y="1600200"/>
                <a:ext cx="176542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6F3B1D3-C1D1-4C69-9E85-E9B99E9AE0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0695" y="1600200"/>
                <a:ext cx="1765420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E8E27FD2-3098-4EFA-9EA5-2F0B4CC16C26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7275306" y="4775528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E8E27FD2-3098-4EFA-9EA5-2F0B4CC16C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2984435"/>
                  </p:ext>
                </p:extLst>
              </p:nvPr>
            </p:nvGraphicFramePr>
            <p:xfrm>
              <a:off x="7275306" y="4775528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9"/>
                          <a:stretch>
                            <a:fillRect t="-794" r="-137681" b="-1007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9"/>
                          <a:stretch>
                            <a:fillRect t="-101600" r="-137681" b="-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75CAF35-FA28-4BE0-89D9-D5A41AB82FAD}"/>
                  </a:ext>
                </a:extLst>
              </p:cNvPr>
              <p:cNvSpPr/>
              <p:nvPr/>
            </p:nvSpPr>
            <p:spPr>
              <a:xfrm>
                <a:off x="7808705" y="4089728"/>
                <a:ext cx="176356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32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75CAF35-FA28-4BE0-89D9-D5A41AB82F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8705" y="4089728"/>
                <a:ext cx="1763560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26DA183A-37C5-4007-B899-D8F3B2EFEAFD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9753601" y="4775528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3200" b="0" i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a:rPr lang="en-US" sz="32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26DA183A-37C5-4007-B899-D8F3B2EFEAF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1005270"/>
                  </p:ext>
                </p:extLst>
              </p:nvPr>
            </p:nvGraphicFramePr>
            <p:xfrm>
              <a:off x="9753601" y="4775528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11"/>
                          <a:stretch>
                            <a:fillRect t="-794" r="-137681" b="-1007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11"/>
                          <a:stretch>
                            <a:fillRect t="-101600" r="-137681" b="-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B7D8651-A51E-427F-B8E5-B38F0F14336F}"/>
                  </a:ext>
                </a:extLst>
              </p:cNvPr>
              <p:cNvSpPr/>
              <p:nvPr/>
            </p:nvSpPr>
            <p:spPr>
              <a:xfrm>
                <a:off x="10287000" y="4089728"/>
                <a:ext cx="176984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B7D8651-A51E-427F-B8E5-B38F0F1433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0" y="4089728"/>
                <a:ext cx="1769843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E4517D5-8380-4337-BD4C-2262DF69714F}"/>
                  </a:ext>
                </a:extLst>
              </p:cNvPr>
              <p:cNvSpPr/>
              <p:nvPr/>
            </p:nvSpPr>
            <p:spPr>
              <a:xfrm>
                <a:off x="4648201" y="2025935"/>
                <a:ext cx="162121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E4517D5-8380-4337-BD4C-2262DF6971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1" y="2025935"/>
                <a:ext cx="1621213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85FD4E0-7654-4BB5-BB91-FEF0398AC28F}"/>
                  </a:ext>
                </a:extLst>
              </p:cNvPr>
              <p:cNvSpPr/>
              <p:nvPr/>
            </p:nvSpPr>
            <p:spPr>
              <a:xfrm>
                <a:off x="1219200" y="2819400"/>
                <a:ext cx="12554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12/20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85FD4E0-7654-4BB5-BB91-FEF0398AC2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819400"/>
                <a:ext cx="1255472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E65F490-3008-4098-A135-220E7B348E21}"/>
                  </a:ext>
                </a:extLst>
              </p:cNvPr>
              <p:cNvSpPr/>
              <p:nvPr/>
            </p:nvSpPr>
            <p:spPr>
              <a:xfrm>
                <a:off x="5046718" y="3657600"/>
                <a:ext cx="105670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6/20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E65F490-3008-4098-A135-220E7B348E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718" y="3657600"/>
                <a:ext cx="1056700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5409AAD-97D0-44EA-A1AA-304B811D1397}"/>
                  </a:ext>
                </a:extLst>
              </p:cNvPr>
              <p:cNvSpPr/>
              <p:nvPr/>
            </p:nvSpPr>
            <p:spPr>
              <a:xfrm>
                <a:off x="8153400" y="5656523"/>
                <a:ext cx="105670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/12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5409AAD-97D0-44EA-A1AA-304B811D13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5656523"/>
                <a:ext cx="1056700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708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Answer Any Query from Joint Distribution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P(Weather)?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P(Weather | winter)?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P(Weather | winter, hot)?</a:t>
            </a:r>
          </a:p>
        </p:txBody>
      </p:sp>
      <p:graphicFrame>
        <p:nvGraphicFramePr>
          <p:cNvPr id="1037467" name="Group 1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342473"/>
              </p:ext>
            </p:extLst>
          </p:nvPr>
        </p:nvGraphicFramePr>
        <p:xfrm>
          <a:off x="7249886" y="1515801"/>
          <a:ext cx="4580433" cy="3566160"/>
        </p:xfrm>
        <a:graphic>
          <a:graphicData uri="http://schemas.openxmlformats.org/drawingml/2006/table">
            <a:tbl>
              <a:tblPr/>
              <a:tblGrid>
                <a:gridCol w="1273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9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5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Season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Temp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Weather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P(S, T, W)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|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02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+r, - t) =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21"/>
  <p:tag name="PICTUREFILESIZE" val="453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1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1"/>
  <p:tag name="PICTUREFILESIZE" val="368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n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2"/>
  <p:tag name="PICTUREFILESIZE" val="404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2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1"/>
  <p:tag name="PICTUREFILESIZE" val="404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h, h, t, h) =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32"/>
  <p:tag name="PICTUREFILESIZE" val="643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030"/>
</p:tagLst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7030A0"/>
      </a:dk2>
      <a:lt2>
        <a:srgbClr val="E7E6E6"/>
      </a:lt2>
      <a:accent1>
        <a:srgbClr val="2E75B5"/>
      </a:accent1>
      <a:accent2>
        <a:srgbClr val="2E75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2E75B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13368</TotalTime>
  <Words>2443</Words>
  <Application>Microsoft Office PowerPoint</Application>
  <PresentationFormat>Widescreen</PresentationFormat>
  <Paragraphs>741</Paragraphs>
  <Slides>51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Arial</vt:lpstr>
      <vt:lpstr>Calibri Light</vt:lpstr>
      <vt:lpstr>Wingdings</vt:lpstr>
      <vt:lpstr>Calibri</vt:lpstr>
      <vt:lpstr>Cambria Math</vt:lpstr>
      <vt:lpstr>Office Theme</vt:lpstr>
      <vt:lpstr>Warm-up as you walk in</vt:lpstr>
      <vt:lpstr>Announcements</vt:lpstr>
      <vt:lpstr>AI: Representation and Problem Solving </vt:lpstr>
      <vt:lpstr>AI-pril Fool’s! </vt:lpstr>
      <vt:lpstr>Course Survey</vt:lpstr>
      <vt:lpstr>Warm-up as you walk in</vt:lpstr>
      <vt:lpstr>Answer Any Query from Joint Distribution</vt:lpstr>
      <vt:lpstr>Answer Any Query from Joint Distribution</vt:lpstr>
      <vt:lpstr>Answer Any Query from Joint Distribution</vt:lpstr>
      <vt:lpstr>Answer Any Query from Joint Distribution</vt:lpstr>
      <vt:lpstr>Answer Any Query from Joint Distribution</vt:lpstr>
      <vt:lpstr>Answer Any Query from Joint Distribution</vt:lpstr>
      <vt:lpstr>Answer Any Query from Joint Distribution</vt:lpstr>
      <vt:lpstr>Build Joint Distribution Using Chain Rule</vt:lpstr>
      <vt:lpstr>Build Joint Distribution Using Chain Rule</vt:lpstr>
      <vt:lpstr>Answer Any Query from Condition Probability Tables</vt:lpstr>
      <vt:lpstr>Answer Any Query from Condition Probability Tables</vt:lpstr>
      <vt:lpstr>Answer Any Query from Condition Probability Tables</vt:lpstr>
      <vt:lpstr>Answer Any Query from Condition Probability Tables</vt:lpstr>
      <vt:lpstr>Answer Any Query from Condition Probability Tables</vt:lpstr>
      <vt:lpstr>Answer Any Query from Condition Probability Tables</vt:lpstr>
      <vt:lpstr>Answer Any Query from Condition Probability Tables</vt:lpstr>
      <vt:lpstr>Answer Any Query from Condition Probability Tables</vt:lpstr>
      <vt:lpstr>Build Joint Distribution Using Chain Rule</vt:lpstr>
      <vt:lpstr>Independence</vt:lpstr>
      <vt:lpstr>Independence</vt:lpstr>
      <vt:lpstr>Example: Independence</vt:lpstr>
      <vt:lpstr>Example: Independence?</vt:lpstr>
      <vt:lpstr>Conditional Independence</vt:lpstr>
      <vt:lpstr>Conditional Independence</vt:lpstr>
      <vt:lpstr>Conditional Independence</vt:lpstr>
      <vt:lpstr>Conditional Independence</vt:lpstr>
      <vt:lpstr>Conditional Independence and the Chain Rule</vt:lpstr>
      <vt:lpstr>Conditional Independence and the Chain Rule</vt:lpstr>
      <vt:lpstr>Ghostbusters Chain Rule</vt:lpstr>
      <vt:lpstr>Bayes’Nets: Big Picture</vt:lpstr>
      <vt:lpstr>Bayes’ Nets: Big Picture</vt:lpstr>
      <vt:lpstr>Example Bayes’ Net: Insurance</vt:lpstr>
      <vt:lpstr>Example Bayes’ Net: Car</vt:lpstr>
      <vt:lpstr>Graphical Model Notation</vt:lpstr>
      <vt:lpstr>Example: Coin Flips</vt:lpstr>
      <vt:lpstr>Example: Traffic</vt:lpstr>
      <vt:lpstr>Example: Traffic II</vt:lpstr>
      <vt:lpstr>Example: Alarm Network</vt:lpstr>
      <vt:lpstr>Bayes’ Net Semantics</vt:lpstr>
      <vt:lpstr>Bayes Nets Syntax Review</vt:lpstr>
      <vt:lpstr>Bayes Net Global Semantics</vt:lpstr>
      <vt:lpstr>Semantics Example</vt:lpstr>
      <vt:lpstr>Example: Coin Flips</vt:lpstr>
      <vt:lpstr>Example: Traffic</vt:lpstr>
      <vt:lpstr>Example: Alarm Network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 Virtue</cp:lastModifiedBy>
  <cp:revision>1042</cp:revision>
  <cp:lastPrinted>2018-11-27T13:42:27Z</cp:lastPrinted>
  <dcterms:created xsi:type="dcterms:W3CDTF">2018-10-11T11:39:27Z</dcterms:created>
  <dcterms:modified xsi:type="dcterms:W3CDTF">2019-04-03T15:32:21Z</dcterms:modified>
</cp:coreProperties>
</file>