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6"/>
  </p:notesMasterIdLst>
  <p:sldIdLst>
    <p:sldId id="988" r:id="rId2"/>
    <p:sldId id="776" r:id="rId3"/>
    <p:sldId id="663" r:id="rId4"/>
    <p:sldId id="756" r:id="rId5"/>
    <p:sldId id="981" r:id="rId6"/>
    <p:sldId id="766" r:id="rId7"/>
    <p:sldId id="982" r:id="rId8"/>
    <p:sldId id="984" r:id="rId9"/>
    <p:sldId id="848" r:id="rId10"/>
    <p:sldId id="980" r:id="rId11"/>
    <p:sldId id="770" r:id="rId12"/>
    <p:sldId id="795" r:id="rId13"/>
    <p:sldId id="822" r:id="rId14"/>
    <p:sldId id="799" r:id="rId15"/>
    <p:sldId id="796" r:id="rId16"/>
    <p:sldId id="797" r:id="rId17"/>
    <p:sldId id="823" r:id="rId18"/>
    <p:sldId id="825" r:id="rId19"/>
    <p:sldId id="798" r:id="rId20"/>
    <p:sldId id="826" r:id="rId21"/>
    <p:sldId id="800" r:id="rId22"/>
    <p:sldId id="810" r:id="rId23"/>
    <p:sldId id="775" r:id="rId24"/>
    <p:sldId id="827" r:id="rId25"/>
    <p:sldId id="828" r:id="rId26"/>
    <p:sldId id="829" r:id="rId27"/>
    <p:sldId id="830" r:id="rId28"/>
    <p:sldId id="777" r:id="rId29"/>
    <p:sldId id="778" r:id="rId30"/>
    <p:sldId id="844" r:id="rId31"/>
    <p:sldId id="779" r:id="rId32"/>
    <p:sldId id="780" r:id="rId33"/>
    <p:sldId id="831" r:id="rId34"/>
    <p:sldId id="807" r:id="rId35"/>
    <p:sldId id="782" r:id="rId36"/>
    <p:sldId id="783" r:id="rId37"/>
    <p:sldId id="784" r:id="rId38"/>
    <p:sldId id="983" r:id="rId39"/>
    <p:sldId id="834" r:id="rId40"/>
    <p:sldId id="845" r:id="rId41"/>
    <p:sldId id="846" r:id="rId42"/>
    <p:sldId id="986" r:id="rId43"/>
    <p:sldId id="985" r:id="rId44"/>
    <p:sldId id="987" r:id="rId45"/>
  </p:sldIdLst>
  <p:sldSz cx="12192000" cy="6858000"/>
  <p:notesSz cx="7010400" cy="92964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Cambria Math" panose="02040503050406030204" pitchFamily="18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863D"/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6684" autoAdjust="0"/>
  </p:normalViewPr>
  <p:slideViewPr>
    <p:cSldViewPr snapToGrid="0">
      <p:cViewPr varScale="1">
        <p:scale>
          <a:sx n="117" d="100"/>
          <a:sy n="117" d="100"/>
        </p:scale>
        <p:origin x="3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AFB6-BBB0-4A1F-B30B-98094C83B36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:34 in, :40 to</a:t>
            </a:r>
            <a:r>
              <a:rPr lang="en-US" baseline="0" dirty="0"/>
              <a:t>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4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 :57 in,</a:t>
            </a:r>
            <a:r>
              <a:rPr lang="en-US" baseline="0" dirty="0"/>
              <a:t> :17 to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6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71FF5-1E58-4BF1-A395-323151E69486}" type="slidenum">
              <a:rPr lang="en-US" smtClean="0">
                <a:latin typeface="Arial" charset="0"/>
              </a:rPr>
              <a:pPr/>
              <a:t>35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340F1-87EB-42C4-9B92-D21398C38303}" type="slidenum">
              <a:rPr lang="en-US" smtClean="0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igh-level-4.herokuapp.com/experi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ch0012.github.io/humanRL_websit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8.xml"/><Relationship Id="rId7" Type="http://schemas.openxmlformats.org/officeDocument/2006/relationships/image" Target="../media/image2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1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5" Type="http://schemas.openxmlformats.org/officeDocument/2006/relationships/tags" Target="../tags/tag13.xml"/><Relationship Id="rId10" Type="http://schemas.openxmlformats.org/officeDocument/2006/relationships/image" Target="../media/image36.png"/><Relationship Id="rId4" Type="http://schemas.openxmlformats.org/officeDocument/2006/relationships/tags" Target="../tags/tag12.xml"/><Relationship Id="rId9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image" Target="../media/image41.png"/><Relationship Id="rId26" Type="http://schemas.openxmlformats.org/officeDocument/2006/relationships/image" Target="../media/image31.png"/><Relationship Id="rId3" Type="http://schemas.openxmlformats.org/officeDocument/2006/relationships/tags" Target="../tags/tag16.xml"/><Relationship Id="rId21" Type="http://schemas.openxmlformats.org/officeDocument/2006/relationships/image" Target="../media/image44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40.png"/><Relationship Id="rId25" Type="http://schemas.openxmlformats.org/officeDocument/2006/relationships/image" Target="../media/image30.png"/><Relationship Id="rId33" Type="http://schemas.openxmlformats.org/officeDocument/2006/relationships/image" Target="../media/image52.png"/><Relationship Id="rId2" Type="http://schemas.openxmlformats.org/officeDocument/2006/relationships/tags" Target="../tags/tag15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48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29.png"/><Relationship Id="rId32" Type="http://schemas.openxmlformats.org/officeDocument/2006/relationships/image" Target="../media/image51.png"/><Relationship Id="rId5" Type="http://schemas.openxmlformats.org/officeDocument/2006/relationships/tags" Target="../tags/tag1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6.png"/><Relationship Id="rId28" Type="http://schemas.openxmlformats.org/officeDocument/2006/relationships/image" Target="../media/image47.png"/><Relationship Id="rId10" Type="http://schemas.openxmlformats.org/officeDocument/2006/relationships/tags" Target="../tags/tag23.xml"/><Relationship Id="rId19" Type="http://schemas.openxmlformats.org/officeDocument/2006/relationships/image" Target="../media/image42.png"/><Relationship Id="rId31" Type="http://schemas.openxmlformats.org/officeDocument/2006/relationships/image" Target="../media/image50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image" Target="../media/image45.png"/><Relationship Id="rId27" Type="http://schemas.openxmlformats.org/officeDocument/2006/relationships/image" Target="../media/image32.png"/><Relationship Id="rId30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30.xml"/><Relationship Id="rId7" Type="http://schemas.openxmlformats.org/officeDocument/2006/relationships/image" Target="../media/image5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7.png"/><Relationship Id="rId4" Type="http://schemas.openxmlformats.org/officeDocument/2006/relationships/tags" Target="../tags/tag31.xml"/><Relationship Id="rId9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34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62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1.png"/><Relationship Id="rId5" Type="http://schemas.openxmlformats.org/officeDocument/2006/relationships/tags" Target="../tags/tag36.xml"/><Relationship Id="rId10" Type="http://schemas.openxmlformats.org/officeDocument/2006/relationships/image" Target="../media/image60.png"/><Relationship Id="rId4" Type="http://schemas.openxmlformats.org/officeDocument/2006/relationships/tags" Target="../tags/tag35.xml"/><Relationship Id="rId9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39.xml"/><Relationship Id="rId7" Type="http://schemas.openxmlformats.org/officeDocument/2006/relationships/image" Target="../media/image6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6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3.png"/><Relationship Id="rId4" Type="http://schemas.openxmlformats.org/officeDocument/2006/relationships/tags" Target="../tags/tag40.xml"/><Relationship Id="rId9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https://high-level-4.herokuapp.com/experiment</a:t>
            </a:r>
            <a:endParaRPr lang="en-US" dirty="0"/>
          </a:p>
          <a:p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B7BC0-8550-4867-B1CA-29BD3E259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220" y="1837648"/>
            <a:ext cx="5677067" cy="42492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D7CA48-C1E5-4FEC-BB92-4F3518C7458D}"/>
              </a:ext>
            </a:extLst>
          </p:cNvPr>
          <p:cNvSpPr/>
          <p:nvPr/>
        </p:nvSpPr>
        <p:spPr>
          <a:xfrm>
            <a:off x="266838" y="6306203"/>
            <a:ext cx="458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https://rach0012.github.io/humanRL_website/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38889"/>
            <a:ext cx="10515600" cy="627812"/>
          </a:xfrm>
        </p:spPr>
        <p:txBody>
          <a:bodyPr/>
          <a:lstStyle/>
          <a:p>
            <a:r>
              <a:rPr lang="en-US" dirty="0"/>
              <a:t>MDP/RL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:endParaRPr lang="en-US" sz="14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=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limLow>
                      <m:limLow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blipFill>
                <a:blip r:embed="rId3"/>
                <a:stretch>
                  <a:fillRect l="-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84260" y="1570688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72617" y="22347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84260" y="2929790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41213" y="35894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41213" y="49441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41213" y="4249036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41213" y="92356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490A1B-4041-4E76-A952-6EB9BB022494}"/>
              </a:ext>
            </a:extLst>
          </p:cNvPr>
          <p:cNvSpPr txBox="1"/>
          <p:nvPr/>
        </p:nvSpPr>
        <p:spPr>
          <a:xfrm>
            <a:off x="541213" y="629170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Q-learning: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1149C7-8EA2-4CBB-A1FC-2187C1D65521}"/>
              </a:ext>
            </a:extLst>
          </p:cNvPr>
          <p:cNvSpPr txBox="1"/>
          <p:nvPr/>
        </p:nvSpPr>
        <p:spPr>
          <a:xfrm>
            <a:off x="541213" y="5617909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Value (TD) learning:</a:t>
            </a:r>
          </a:p>
        </p:txBody>
      </p:sp>
    </p:spTree>
    <p:extLst>
      <p:ext uri="{BB962C8B-B14F-4D97-AF65-F5344CB8AC3E}">
        <p14:creationId xmlns:p14="http://schemas.microsoft.com/office/powerpoint/2010/main" val="326818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321279"/>
            <a:ext cx="8229600" cy="4525963"/>
          </a:xfrm>
        </p:spPr>
        <p:txBody>
          <a:bodyPr/>
          <a:lstStyle/>
          <a:p>
            <a:r>
              <a:rPr lang="en-US" dirty="0"/>
              <a:t>We’d like to do Q-value updates to each Q-state: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But can’t compute this update without knowing T, R</a:t>
            </a:r>
          </a:p>
          <a:p>
            <a:pPr lvl="4"/>
            <a:endParaRPr lang="en-US" sz="1400" dirty="0"/>
          </a:p>
          <a:p>
            <a:r>
              <a:rPr lang="en-US" dirty="0"/>
              <a:t>Instead, compute average as we go</a:t>
            </a:r>
          </a:p>
          <a:p>
            <a:pPr lvl="1"/>
            <a:r>
              <a:rPr lang="en-US" dirty="0"/>
              <a:t>Receive a sample transition (</a:t>
            </a:r>
            <a:r>
              <a:rPr lang="en-US" dirty="0" err="1"/>
              <a:t>s,a,r,s</a:t>
            </a:r>
            <a:r>
              <a:rPr lang="en-US" dirty="0"/>
              <a:t>’)</a:t>
            </a:r>
          </a:p>
          <a:p>
            <a:pPr lvl="1"/>
            <a:r>
              <a:rPr lang="en-US" dirty="0"/>
              <a:t>This sample suggests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1"/>
            <a:r>
              <a:rPr lang="en-US" dirty="0"/>
              <a:t>But we want to average over results from (</a:t>
            </a:r>
            <a:r>
              <a:rPr lang="en-US" dirty="0" err="1"/>
              <a:t>s,a</a:t>
            </a:r>
            <a:r>
              <a:rPr lang="en-US" dirty="0"/>
              <a:t>)  (Why?)</a:t>
            </a:r>
          </a:p>
          <a:p>
            <a:pPr lvl="1"/>
            <a:r>
              <a:rPr lang="en-US" dirty="0"/>
              <a:t>So keep a running average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9924" y="5934835"/>
            <a:ext cx="7375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9924" y="4639572"/>
            <a:ext cx="4245511" cy="53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0493" y="1760529"/>
            <a:ext cx="8165848" cy="7655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 Properties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10118785" cy="4525962"/>
          </a:xfrm>
        </p:spPr>
        <p:txBody>
          <a:bodyPr/>
          <a:lstStyle/>
          <a:p>
            <a:r>
              <a:rPr lang="en-US" sz="2800" dirty="0"/>
              <a:t>Amazing result: Q-learning converges to optimal policy -- even if you’re acting </a:t>
            </a:r>
            <a:r>
              <a:rPr lang="en-US" sz="2800" dirty="0" err="1"/>
              <a:t>suboptimally</a:t>
            </a:r>
            <a:r>
              <a:rPr lang="en-US" sz="2800" dirty="0"/>
              <a:t>!</a:t>
            </a:r>
          </a:p>
          <a:p>
            <a:pPr lvl="2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off-policy learning</a:t>
            </a:r>
          </a:p>
          <a:p>
            <a:pPr lvl="2"/>
            <a:endParaRPr lang="en-US" sz="2000" dirty="0"/>
          </a:p>
          <a:p>
            <a:r>
              <a:rPr lang="en-US" sz="2800" dirty="0"/>
              <a:t>Caveats:</a:t>
            </a:r>
          </a:p>
          <a:p>
            <a:pPr lvl="1"/>
            <a:r>
              <a:rPr lang="en-US" sz="2800" dirty="0"/>
              <a:t>You have to explore enough</a:t>
            </a:r>
          </a:p>
          <a:p>
            <a:pPr lvl="1"/>
            <a:r>
              <a:rPr lang="en-US" sz="2800" dirty="0"/>
              <a:t>You have to eventually make the learning rate</a:t>
            </a:r>
          </a:p>
          <a:p>
            <a:pPr lvl="1">
              <a:buNone/>
            </a:pPr>
            <a:r>
              <a:rPr lang="en-US" sz="2800" dirty="0"/>
              <a:t>	small enough</a:t>
            </a:r>
          </a:p>
          <a:p>
            <a:pPr lvl="1"/>
            <a:r>
              <a:rPr lang="en-US" sz="2800" dirty="0"/>
              <a:t>… but not decrease it too quickly</a:t>
            </a:r>
          </a:p>
          <a:p>
            <a:pPr lvl="1"/>
            <a:r>
              <a:rPr lang="en-US" sz="2800" dirty="0"/>
              <a:t>Basically, in the limit, it doesn’t matter how you select actions (!)</a:t>
            </a:r>
          </a:p>
          <a:p>
            <a:pPr lvl="3"/>
            <a:endParaRPr lang="en-US" sz="18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042" y="2667000"/>
            <a:ext cx="3884915" cy="2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772400" y="6488112"/>
            <a:ext cx="441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auto – cliff grid (L11D1)]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Q-Learning Auto Cliff Grid</a:t>
            </a:r>
          </a:p>
        </p:txBody>
      </p:sp>
      <p:sp>
        <p:nvSpPr>
          <p:cNvPr id="4" name="Text Box 28">
            <a:extLst>
              <a:ext uri="{FF2B5EF4-FFF2-40B4-BE49-F238E27FC236}">
                <a16:creationId xmlns:a16="http://schemas.microsoft.com/office/drawing/2014/main" id="{5DFE6ED4-2A42-42A1-9324-B5907764A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6488112"/>
            <a:ext cx="441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auto – cliff grid (L11D1)]</a:t>
            </a:r>
          </a:p>
        </p:txBody>
      </p:sp>
    </p:spTree>
    <p:extLst>
      <p:ext uri="{BB962C8B-B14F-4D97-AF65-F5344CB8AC3E}">
        <p14:creationId xmlns:p14="http://schemas.microsoft.com/office/powerpoint/2010/main" val="237336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/>
                <a:cs typeface="Calibri"/>
              </a:rPr>
              <a:t>The Story So Far: MDPs and RL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33400" y="1219200"/>
            <a:ext cx="1097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Known MDP: Offline 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1742420"/>
            <a:ext cx="10972800" cy="191248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5867" y="1816171"/>
            <a:ext cx="817208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	Technique</a:t>
            </a:r>
          </a:p>
          <a:p>
            <a:endParaRPr lang="en-US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	Value / policy iteration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	Policy evaluation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81000" y="38862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Unknown MDP: Model-Based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33400" y="4409420"/>
            <a:ext cx="5334000" cy="1912485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248400" y="38862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Unknown MDP: Model-Free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00800" y="4419600"/>
            <a:ext cx="5584166" cy="1905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4484638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Technique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VI/PI on approx. MDP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PE on approx. MDP</a:t>
            </a: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9566" y="4484638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Technique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Q-learning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TD/Value Learning</a:t>
            </a: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vs.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700" y="9144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Explore?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3208" y="1182469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Several schemes for forcing exploration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Simplest: random actions (</a:t>
            </a:r>
            <a:r>
              <a:rPr lang="en-US" sz="2800" dirty="0">
                <a:sym typeface="Symbol" pitchFamily="18" charset="2"/>
              </a:rPr>
              <a:t>-greedy)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Every time step, flip a coin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(small) probability </a:t>
            </a:r>
            <a:r>
              <a:rPr lang="en-US" sz="2800" dirty="0">
                <a:sym typeface="Symbol" pitchFamily="18" charset="2"/>
              </a:rPr>
              <a:t>, act randomly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(large) probability 1-</a:t>
            </a:r>
            <a:r>
              <a:rPr lang="en-US" sz="2800" dirty="0">
                <a:sym typeface="Symbol" pitchFamily="18" charset="2"/>
              </a:rPr>
              <a:t>, act on current policy</a:t>
            </a:r>
          </a:p>
          <a:p>
            <a:pPr lvl="2">
              <a:lnSpc>
                <a:spcPct val="90000"/>
              </a:lnSpc>
            </a:pPr>
            <a:endParaRPr lang="en-US" sz="24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Problems with random actions?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You do eventually explore the space, but keep thrashing around once learning is done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One solution: lower  over time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Another solution: exploration functions</a:t>
            </a:r>
          </a:p>
          <a:p>
            <a:pPr>
              <a:lnSpc>
                <a:spcPct val="90000"/>
              </a:lnSpc>
            </a:pPr>
            <a:endParaRPr lang="en-US" sz="3200" dirty="0">
              <a:sym typeface="Symbol" pitchFamily="18" charset="2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391" y="1600200"/>
            <a:ext cx="3348017" cy="4267200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5867400" y="6211669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manual exploration – bridge grid (L11D2)] [Demo: Q-learning – epsilon-greedy -- crawler (L11D3)]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Demo Q-learning – Manual Exploration – Bridge Grid </a:t>
            </a:r>
          </a:p>
        </p:txBody>
      </p:sp>
    </p:spTree>
    <p:extLst>
      <p:ext uri="{BB962C8B-B14F-4D97-AF65-F5344CB8AC3E}">
        <p14:creationId xmlns:p14="http://schemas.microsoft.com/office/powerpoint/2010/main" val="888570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Demo Q-learning – Epsilon-Greedy – Crawler </a:t>
            </a:r>
          </a:p>
        </p:txBody>
      </p:sp>
    </p:spTree>
    <p:extLst>
      <p:ext uri="{BB962C8B-B14F-4D97-AF65-F5344CB8AC3E}">
        <p14:creationId xmlns:p14="http://schemas.microsoft.com/office/powerpoint/2010/main" val="3688032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Exploration Functions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11506200" cy="4729164"/>
          </a:xfrm>
        </p:spPr>
        <p:txBody>
          <a:bodyPr/>
          <a:lstStyle/>
          <a:p>
            <a:r>
              <a:rPr lang="en-US" sz="2800" dirty="0"/>
              <a:t>When to explore?</a:t>
            </a:r>
          </a:p>
          <a:p>
            <a:pPr lvl="1"/>
            <a:r>
              <a:rPr lang="en-US" sz="2400" dirty="0"/>
              <a:t>Random actions: explore a fixed amount</a:t>
            </a:r>
          </a:p>
          <a:p>
            <a:pPr lvl="1"/>
            <a:r>
              <a:rPr lang="en-US" sz="2400" dirty="0"/>
              <a:t>Better idea: explore areas whose badness is not</a:t>
            </a:r>
          </a:p>
          <a:p>
            <a:pPr lvl="1">
              <a:spcBef>
                <a:spcPts val="76"/>
              </a:spcBef>
              <a:buNone/>
            </a:pPr>
            <a:r>
              <a:rPr lang="en-US" sz="2400" dirty="0"/>
              <a:t>	(yet) established, eventually stop exploring</a:t>
            </a:r>
          </a:p>
          <a:p>
            <a:pPr lvl="4"/>
            <a:endParaRPr lang="en-US" sz="1600" dirty="0"/>
          </a:p>
          <a:p>
            <a:r>
              <a:rPr lang="en-US" sz="2800" dirty="0"/>
              <a:t>Exploration function</a:t>
            </a:r>
          </a:p>
          <a:p>
            <a:pPr lvl="1"/>
            <a:r>
              <a:rPr lang="en-US" sz="2400" dirty="0"/>
              <a:t>Takes a value estimate u and a visit count n, and</a:t>
            </a:r>
          </a:p>
          <a:p>
            <a:pPr lvl="1">
              <a:spcBef>
                <a:spcPts val="76"/>
              </a:spcBef>
              <a:buNone/>
            </a:pPr>
            <a:r>
              <a:rPr lang="en-US" sz="2400" dirty="0"/>
              <a:t>	returns an optimistic utility, e.g.</a:t>
            </a:r>
          </a:p>
          <a:p>
            <a:pPr lvl="1">
              <a:buNone/>
            </a:pPr>
            <a:endParaRPr lang="en-US" sz="2400" dirty="0"/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Note: this propagates the “bonus” back to states that lead to unknown states as well!</a:t>
            </a:r>
          </a:p>
          <a:p>
            <a:pPr lvl="1">
              <a:buNone/>
            </a:pPr>
            <a:r>
              <a:rPr lang="en-US" sz="2400" dirty="0"/>
              <a:t>				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1512" y="1219564"/>
            <a:ext cx="4621888" cy="3352072"/>
          </a:xfrm>
          <a:prstGeom prst="rect">
            <a:avLst/>
          </a:prstGeom>
          <a:noFill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190978" y="4261336"/>
            <a:ext cx="2495069" cy="304596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175618" y="5422668"/>
            <a:ext cx="6339982" cy="444732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1447800" y="534805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Modified Q-Update:</a:t>
            </a:r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171950" y="4813068"/>
            <a:ext cx="4771074" cy="444715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1447800" y="473845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Regular Q-Update: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4876800" y="6488668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exploration – Q-learning – crawler – exploration function (L11D4)]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HW8 </a:t>
            </a:r>
          </a:p>
          <a:p>
            <a:pPr marL="917575" lvl="2" indent="-457200"/>
            <a:r>
              <a:rPr lang="en-US" sz="2800" dirty="0"/>
              <a:t>Due Tue 3/26, 10 pm</a:t>
            </a:r>
            <a:endParaRPr lang="en-US" sz="3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</a:t>
            </a:r>
          </a:p>
          <a:p>
            <a:pPr marL="917575" lvl="2" indent="-457200"/>
            <a:r>
              <a:rPr lang="en-US" sz="2800" dirty="0"/>
              <a:t>Due Thu 3/28,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 (written)</a:t>
            </a:r>
          </a:p>
          <a:p>
            <a:pPr marL="917575" lvl="2" indent="-457200"/>
            <a:r>
              <a:rPr lang="en-US" sz="2800" dirty="0"/>
              <a:t>Plan: Out tomorrow, due Tue 4/2</a:t>
            </a:r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Demo Q-learning – Exploration Function – Crawler </a:t>
            </a:r>
          </a:p>
        </p:txBody>
      </p:sp>
    </p:spTree>
    <p:extLst>
      <p:ext uri="{BB962C8B-B14F-4D97-AF65-F5344CB8AC3E}">
        <p14:creationId xmlns:p14="http://schemas.microsoft.com/office/powerpoint/2010/main" val="2106872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271" y="843951"/>
            <a:ext cx="6889574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5557328" cy="4729164"/>
          </a:xfrm>
        </p:spPr>
        <p:txBody>
          <a:bodyPr/>
          <a:lstStyle/>
          <a:p>
            <a:r>
              <a:rPr lang="en-US" sz="2400" dirty="0"/>
              <a:t>Even if you learn the optimal policy, you still make mistakes along the way!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Regret</a:t>
            </a:r>
            <a:r>
              <a:rPr lang="en-US" sz="2400" dirty="0"/>
              <a:t> is a measure of your total mistake cost: the difference between your (expected) rewards, including youthful </a:t>
            </a:r>
            <a:r>
              <a:rPr lang="en-US" sz="2400" dirty="0" err="1"/>
              <a:t>suboptimality</a:t>
            </a:r>
            <a:r>
              <a:rPr lang="en-US" sz="2400" dirty="0"/>
              <a:t>, and optimal (expected) rewards</a:t>
            </a:r>
          </a:p>
          <a:p>
            <a:r>
              <a:rPr lang="en-US" sz="2400" dirty="0"/>
              <a:t>Minimizing regret goes beyond learning to be optimal – it requires optimally learning to be optimal</a:t>
            </a:r>
          </a:p>
          <a:p>
            <a:r>
              <a:rPr lang="en-US" sz="2400" dirty="0"/>
              <a:t>Example: random exploration and exploration functions both end up optimal, but random exploration has higher regret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295401"/>
            <a:ext cx="5105400" cy="4941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Across States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850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Basic Q-Learning keeps a table of all q-values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 realistic situations, we cannot possibly learn about every single state!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Too many states to visit them all in training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Too many states to hold the q-tables in memory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Instead, we want to generalize: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Learn about some small number of training states from experience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Generalize that experience to new, similar situations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is a fundamental idea in machine learning, and we’ll see it over and over again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657918"/>
            <a:ext cx="4677116" cy="2914014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192" y="1320003"/>
            <a:ext cx="2971800" cy="2108756"/>
          </a:xfrm>
          <a:prstGeom prst="rect">
            <a:avLst/>
          </a:prstGeom>
          <a:noFill/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0134600" y="6550223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[demo – RL </a:t>
            </a:r>
            <a:r>
              <a:rPr lang="en-US" sz="1600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Pacman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914400" y="2971800"/>
            <a:ext cx="2895600" cy="2835275"/>
            <a:chOff x="3408" y="912"/>
            <a:chExt cx="1584" cy="1551"/>
          </a:xfrm>
        </p:grpSpPr>
        <p:grpSp>
          <p:nvGrpSpPr>
            <p:cNvPr id="14358" name="Group 5"/>
            <p:cNvGrpSpPr>
              <a:grpSpLocks/>
            </p:cNvGrpSpPr>
            <p:nvPr/>
          </p:nvGrpSpPr>
          <p:grpSpPr bwMode="auto">
            <a:xfrm>
              <a:off x="3408" y="912"/>
              <a:ext cx="1584" cy="1551"/>
              <a:chOff x="3360" y="1008"/>
              <a:chExt cx="1584" cy="1551"/>
            </a:xfrm>
          </p:grpSpPr>
          <p:pic>
            <p:nvPicPr>
              <p:cNvPr id="14362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3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0" y="187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216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4" y="216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48200" y="2971800"/>
            <a:ext cx="2895600" cy="2835275"/>
            <a:chOff x="3456" y="2592"/>
            <a:chExt cx="1584" cy="1551"/>
          </a:xfrm>
        </p:grpSpPr>
        <p:grpSp>
          <p:nvGrpSpPr>
            <p:cNvPr id="14352" name="Group 12"/>
            <p:cNvGrpSpPr>
              <a:grpSpLocks/>
            </p:cNvGrpSpPr>
            <p:nvPr/>
          </p:nvGrpSpPr>
          <p:grpSpPr bwMode="auto">
            <a:xfrm>
              <a:off x="3456" y="2592"/>
              <a:ext cx="1584" cy="1551"/>
              <a:chOff x="3360" y="1008"/>
              <a:chExt cx="1584" cy="1551"/>
            </a:xfrm>
          </p:grpSpPr>
          <p:pic>
            <p:nvPicPr>
              <p:cNvPr id="14356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7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3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2" y="283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297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8458200" y="2971800"/>
            <a:ext cx="2895600" cy="2835275"/>
            <a:chOff x="3744" y="3190"/>
            <a:chExt cx="1056" cy="1034"/>
          </a:xfrm>
        </p:grpSpPr>
        <p:grpSp>
          <p:nvGrpSpPr>
            <p:cNvPr id="14345" name="Group 19"/>
            <p:cNvGrpSpPr>
              <a:grpSpLocks/>
            </p:cNvGrpSpPr>
            <p:nvPr/>
          </p:nvGrpSpPr>
          <p:grpSpPr bwMode="auto">
            <a:xfrm>
              <a:off x="3744" y="3190"/>
              <a:ext cx="1056" cy="1034"/>
              <a:chOff x="3360" y="1008"/>
              <a:chExt cx="1584" cy="1551"/>
            </a:xfrm>
          </p:grpSpPr>
          <p:pic>
            <p:nvPicPr>
              <p:cNvPr id="14350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1" name="Picture 2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46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3830"/>
              <a:ext cx="14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0" y="4022"/>
              <a:ext cx="13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8" y="4022"/>
              <a:ext cx="14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Rectangle 25"/>
            <p:cNvSpPr>
              <a:spLocks noChangeArrowheads="1"/>
            </p:cNvSpPr>
            <p:nvPr/>
          </p:nvSpPr>
          <p:spPr bwMode="auto">
            <a:xfrm>
              <a:off x="4512" y="326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4" name="Text Box 28"/>
          <p:cNvSpPr txBox="1">
            <a:spLocks noChangeArrowheads="1"/>
          </p:cNvSpPr>
          <p:nvPr/>
        </p:nvSpPr>
        <p:spPr bwMode="auto">
          <a:xfrm>
            <a:off x="5105400" y="6096000"/>
            <a:ext cx="7086600" cy="8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– tiny – watch all (L11D5)]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– tiny – silent train (L11D6)]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– tricky – watch all (L11D7)]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1524000"/>
            <a:ext cx="2819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Let’s say we discover through experience that this state is bad: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1524000"/>
            <a:ext cx="2819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In naïve q-learning, we know nothing about this state: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58200" y="15240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Or even this 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Q-Learning Pacman – Tiny – Watch All</a:t>
            </a:r>
          </a:p>
        </p:txBody>
      </p:sp>
    </p:spTree>
    <p:extLst>
      <p:ext uri="{BB962C8B-B14F-4D97-AF65-F5344CB8AC3E}">
        <p14:creationId xmlns:p14="http://schemas.microsoft.com/office/powerpoint/2010/main" val="3942551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Q-Learning Pacman – Tiny – Silent Train</a:t>
            </a:r>
          </a:p>
        </p:txBody>
      </p:sp>
    </p:spTree>
    <p:extLst>
      <p:ext uri="{BB962C8B-B14F-4D97-AF65-F5344CB8AC3E}">
        <p14:creationId xmlns:p14="http://schemas.microsoft.com/office/powerpoint/2010/main" val="1965200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Q-Learning Pacman – Tricky – Watch All</a:t>
            </a:r>
          </a:p>
        </p:txBody>
      </p:sp>
    </p:spTree>
    <p:extLst>
      <p:ext uri="{BB962C8B-B14F-4D97-AF65-F5344CB8AC3E}">
        <p14:creationId xmlns:p14="http://schemas.microsoft.com/office/powerpoint/2010/main" val="3091302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Feature-Based Representations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2823" y="1166018"/>
            <a:ext cx="6858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Solution: describe a state using a vector of features (properties)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Features are functions from states to real numbers (often 0/1) that capture important properties of the state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Example features: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Distance to closest ghost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Distance to closest dot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Number of ghosts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1 / (dist to dot)</a:t>
            </a:r>
            <a:r>
              <a:rPr lang="en-US" sz="2400" baseline="30000" dirty="0"/>
              <a:t>2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</a:t>
            </a:r>
            <a:r>
              <a:rPr lang="en-US" sz="2400" dirty="0" err="1"/>
              <a:t>Pacman</a:t>
            </a:r>
            <a:r>
              <a:rPr lang="en-US" sz="2400" dirty="0"/>
              <a:t> in a tunnel? (0/1)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…… etc.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it the exact state on this slide?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Can also describe a q-state (s, a) with features (e.g. action moves closer to food)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543800" y="1752600"/>
            <a:ext cx="4038600" cy="3954463"/>
            <a:chOff x="5943600" y="1524000"/>
            <a:chExt cx="2514600" cy="2462213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5943600" y="1524000"/>
              <a:ext cx="2514600" cy="2462213"/>
              <a:chOff x="3744" y="960"/>
              <a:chExt cx="1584" cy="1551"/>
            </a:xfrm>
          </p:grpSpPr>
          <p:grpSp>
            <p:nvGrpSpPr>
              <p:cNvPr id="15367" name="Group 5"/>
              <p:cNvGrpSpPr>
                <a:grpSpLocks/>
              </p:cNvGrpSpPr>
              <p:nvPr/>
            </p:nvGrpSpPr>
            <p:grpSpPr bwMode="auto">
              <a:xfrm>
                <a:off x="3744" y="960"/>
                <a:ext cx="1584" cy="1551"/>
                <a:chOff x="3408" y="912"/>
                <a:chExt cx="1584" cy="1551"/>
              </a:xfrm>
            </p:grpSpPr>
            <p:grpSp>
              <p:nvGrpSpPr>
                <p:cNvPr id="15371" name="Group 6"/>
                <p:cNvGrpSpPr>
                  <a:grpSpLocks/>
                </p:cNvGrpSpPr>
                <p:nvPr/>
              </p:nvGrpSpPr>
              <p:grpSpPr bwMode="auto">
                <a:xfrm>
                  <a:off x="3408" y="912"/>
                  <a:ext cx="1584" cy="1551"/>
                  <a:chOff x="3360" y="1008"/>
                  <a:chExt cx="1584" cy="1551"/>
                </a:xfrm>
              </p:grpSpPr>
              <p:pic>
                <p:nvPicPr>
                  <p:cNvPr id="1537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r="73026"/>
                  <a:stretch>
                    <a:fillRect/>
                  </a:stretch>
                </p:blipFill>
                <p:spPr bwMode="auto">
                  <a:xfrm>
                    <a:off x="3360" y="1008"/>
                    <a:ext cx="768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7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72498" r="-1158"/>
                  <a:stretch>
                    <a:fillRect/>
                  </a:stretch>
                </p:blipFill>
                <p:spPr bwMode="auto">
                  <a:xfrm>
                    <a:off x="4128" y="1008"/>
                    <a:ext cx="816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5372" name="Picture 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80" y="1872"/>
                  <a:ext cx="21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3" name="Picture 1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792" y="2160"/>
                  <a:ext cx="197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4" name="Picture 1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504" y="2160"/>
                  <a:ext cx="216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68" name="Rectangle 12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Rectangle 13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Rectangle 14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5" name="Rectangle 15"/>
            <p:cNvSpPr>
              <a:spLocks noChangeArrowheads="1"/>
            </p:cNvSpPr>
            <p:nvPr/>
          </p:nvSpPr>
          <p:spPr bwMode="auto">
            <a:xfrm>
              <a:off x="6096000" y="3352800"/>
              <a:ext cx="2286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Value Functions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295400"/>
            <a:ext cx="10972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Using a feature representation, we can write a q function (or value function) for any state using a few weights: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/>
            <a:r>
              <a:rPr lang="en-US" sz="32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32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=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+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+ … +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</a:t>
            </a:r>
          </a:p>
          <a:p>
            <a:pPr lvl="1"/>
            <a:endParaRPr lang="en-US" sz="3200" dirty="0">
              <a:solidFill>
                <a:schemeClr val="tx2"/>
              </a:solidFill>
              <a:cs typeface="Arial" charset="0"/>
            </a:endParaRPr>
          </a:p>
          <a:p>
            <a:pPr lvl="1"/>
            <a:r>
              <a:rPr lang="en-US" sz="32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Q</a:t>
            </a:r>
            <a:r>
              <a:rPr lang="en-US" sz="32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=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+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+ … +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Advantage: our experience is summed up in a few powerful numbers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Disadvantage: states may share features but actually be very different in value!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Reinforcement Learning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CE3F950-BBBD-452D-8E1E-5FF2FBC1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07" y="1425755"/>
            <a:ext cx="12192000" cy="4729164"/>
          </a:xfrm>
        </p:spPr>
        <p:txBody>
          <a:bodyPr/>
          <a:lstStyle/>
          <a:p>
            <a:r>
              <a:rPr lang="en-US" dirty="0"/>
              <a:t>Original Q learning rule tries to reduce prediction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marL="742911" lvl="2" indent="-342882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1800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</a:t>
            </a:r>
          </a:p>
          <a:p>
            <a:pPr marL="742911" lvl="2" indent="-342882">
              <a:lnSpc>
                <a:spcPct val="80000"/>
              </a:lnSpc>
            </a:pPr>
            <a:endParaRPr lang="en-US" sz="2800" dirty="0">
              <a:solidFill>
                <a:srgbClr val="CC00CC"/>
              </a:solidFill>
            </a:endParaRPr>
          </a:p>
          <a:p>
            <a:r>
              <a:rPr lang="en-US" dirty="0"/>
              <a:t>Instead, we update the weights to try to reduce the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lvl="3"/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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Q</a:t>
            </a:r>
            <a:r>
              <a:rPr lang="en-US" sz="28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)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/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sym typeface="Symbol"/>
              </a:rPr>
              <a:t>i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pPr marL="457176" lvl="1" indent="0">
              <a:buNone/>
            </a:pPr>
            <a:r>
              <a:rPr lang="en-US" sz="2800" dirty="0">
                <a:solidFill>
                  <a:srgbClr val="CC00CC"/>
                </a:solidFill>
                <a:sym typeface="Symbol"/>
              </a:rPr>
              <a:t>        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f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s,a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/>
              <a:t>Qualitative justification: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Pleasant surprise: increase weights on +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features, decrease on –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ones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Unpleasant surprise: decrease weights on +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features, increase on –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ones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05A4B49-A051-4FAA-9AEC-835F91AA8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00200" y="1371600"/>
            <a:ext cx="8991600" cy="762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92964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Q-learning with linear Q-functions: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2400" dirty="0"/>
              <a:t>Intuitive interpretation: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Adjust weights of active features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if something unexpectedly bad happens, blame the features that were on: </a:t>
            </a:r>
            <a:r>
              <a:rPr lang="en-US" dirty="0" err="1"/>
              <a:t>disprefer</a:t>
            </a:r>
            <a:r>
              <a:rPr lang="en-US" dirty="0"/>
              <a:t> all states with that state’s features</a:t>
            </a: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2400" dirty="0"/>
              <a:t>Formal justification: online least squares</a:t>
            </a:r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1125" y="3931161"/>
            <a:ext cx="47910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5175" y="4464561"/>
            <a:ext cx="45180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3151188"/>
            <a:ext cx="6129602" cy="6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371600" y="2771955"/>
            <a:ext cx="3512789" cy="389599"/>
          </a:xfrm>
          <a:prstGeom prst="rect">
            <a:avLst/>
          </a:prstGeom>
          <a:noFill/>
          <a:ln/>
          <a:effectLst/>
        </p:spPr>
      </p:pic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6871050" y="3866073"/>
            <a:ext cx="1885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Exact Q’s</a:t>
            </a:r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6837871" y="4399473"/>
            <a:ext cx="2334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Approximate Q’s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1775" y="2761502"/>
            <a:ext cx="2940050" cy="284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Arrow 52"/>
          <p:cNvSpPr/>
          <p:nvPr/>
        </p:nvSpPr>
        <p:spPr>
          <a:xfrm>
            <a:off x="6324600" y="2057400"/>
            <a:ext cx="2362200" cy="16002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Q-Pacman</a:t>
            </a:r>
          </a:p>
        </p:txBody>
      </p:sp>
      <p:pic>
        <p:nvPicPr>
          <p:cNvPr id="18043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71800" y="2209800"/>
            <a:ext cx="2970896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23105" y="3200400"/>
            <a:ext cx="2920495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286000" y="4391048"/>
            <a:ext cx="4298086" cy="485752"/>
          </a:xfrm>
          <a:prstGeom prst="rect">
            <a:avLst/>
          </a:prstGeom>
          <a:noFill/>
          <a:ln/>
          <a:effectLst/>
        </p:spPr>
      </p:pic>
      <p:pic>
        <p:nvPicPr>
          <p:cNvPr id="18441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90056" y="1219200"/>
            <a:ext cx="6906374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919288" y="5334000"/>
            <a:ext cx="2555662" cy="214185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262684" y="5105400"/>
            <a:ext cx="4010033" cy="315396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310159" y="5549165"/>
            <a:ext cx="4205595" cy="315398"/>
          </a:xfrm>
          <a:prstGeom prst="rect">
            <a:avLst/>
          </a:prstGeom>
          <a:noFill/>
          <a:ln/>
          <a:effectLst/>
        </p:spPr>
      </p:pic>
      <p:pic>
        <p:nvPicPr>
          <p:cNvPr id="1804323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67000" y="6248400"/>
            <a:ext cx="690636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571500" y="1981200"/>
            <a:ext cx="2073910" cy="1752600"/>
            <a:chOff x="8534400" y="1279524"/>
            <a:chExt cx="2705100" cy="2286000"/>
          </a:xfrm>
        </p:grpSpPr>
        <p:grpSp>
          <p:nvGrpSpPr>
            <p:cNvPr id="18437" name="Group 14"/>
            <p:cNvGrpSpPr>
              <a:grpSpLocks/>
            </p:cNvGrpSpPr>
            <p:nvPr/>
          </p:nvGrpSpPr>
          <p:grpSpPr bwMode="auto">
            <a:xfrm>
              <a:off x="8904288" y="1279524"/>
              <a:ext cx="2335212" cy="2286000"/>
              <a:chOff x="3984" y="960"/>
              <a:chExt cx="1584" cy="1551"/>
            </a:xfrm>
          </p:grpSpPr>
          <p:grpSp>
            <p:nvGrpSpPr>
              <p:cNvPr id="18453" name="Group 15"/>
              <p:cNvGrpSpPr>
                <a:grpSpLocks/>
              </p:cNvGrpSpPr>
              <p:nvPr/>
            </p:nvGrpSpPr>
            <p:grpSpPr bwMode="auto">
              <a:xfrm>
                <a:off x="3984" y="960"/>
                <a:ext cx="1584" cy="1551"/>
                <a:chOff x="3744" y="960"/>
                <a:chExt cx="1584" cy="1551"/>
              </a:xfrm>
            </p:grpSpPr>
            <p:grpSp>
              <p:nvGrpSpPr>
                <p:cNvPr id="18455" name="Group 16"/>
                <p:cNvGrpSpPr>
                  <a:grpSpLocks/>
                </p:cNvGrpSpPr>
                <p:nvPr/>
              </p:nvGrpSpPr>
              <p:grpSpPr bwMode="auto">
                <a:xfrm>
                  <a:off x="3744" y="960"/>
                  <a:ext cx="1584" cy="1551"/>
                  <a:chOff x="3408" y="912"/>
                  <a:chExt cx="1584" cy="1551"/>
                </a:xfrm>
              </p:grpSpPr>
              <p:grpSp>
                <p:nvGrpSpPr>
                  <p:cNvPr id="184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08" y="912"/>
                    <a:ext cx="1584" cy="1551"/>
                    <a:chOff x="3360" y="1008"/>
                    <a:chExt cx="1584" cy="1551"/>
                  </a:xfrm>
                </p:grpSpPr>
                <p:pic>
                  <p:nvPicPr>
                    <p:cNvPr id="18463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/>
                    <a:srcRect r="73026"/>
                    <a:stretch>
                      <a:fillRect/>
                    </a:stretch>
                  </p:blipFill>
                  <p:spPr bwMode="auto">
                    <a:xfrm>
                      <a:off x="3360" y="1008"/>
                      <a:ext cx="768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64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/>
                    <a:srcRect l="72498" r="-1158"/>
                    <a:stretch>
                      <a:fillRect/>
                    </a:stretch>
                  </p:blipFill>
                  <p:spPr bwMode="auto">
                    <a:xfrm>
                      <a:off x="4128" y="1008"/>
                      <a:ext cx="816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60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/>
                  <a:srcRect/>
                  <a:stretch>
                    <a:fillRect/>
                  </a:stretch>
                </p:blipFill>
                <p:spPr bwMode="auto">
                  <a:xfrm>
                    <a:off x="3480" y="1872"/>
                    <a:ext cx="216" cy="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/>
                  <a:srcRect/>
                  <a:stretch>
                    <a:fillRect/>
                  </a:stretch>
                </p:blipFill>
                <p:spPr bwMode="auto">
                  <a:xfrm>
                    <a:off x="3792" y="2160"/>
                    <a:ext cx="197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/>
                  <a:srcRect/>
                  <a:stretch>
                    <a:fillRect/>
                  </a:stretch>
                </p:blipFill>
                <p:spPr bwMode="auto">
                  <a:xfrm>
                    <a:off x="3504" y="2160"/>
                    <a:ext cx="216" cy="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456" name="Rectangle 23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96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96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528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4" name="Rectangle 26"/>
              <p:cNvSpPr>
                <a:spLocks noChangeArrowheads="1"/>
              </p:cNvSpPr>
              <p:nvPr/>
            </p:nvSpPr>
            <p:spPr bwMode="auto">
              <a:xfrm>
                <a:off x="4080" y="2112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9" name="Picture 40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8534400" y="2193924"/>
              <a:ext cx="228600" cy="28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8991600" y="1981200"/>
            <a:ext cx="2219960" cy="1752600"/>
            <a:chOff x="8610600" y="2057400"/>
            <a:chExt cx="2895600" cy="2286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9170988" y="2057400"/>
              <a:ext cx="2335212" cy="2286000"/>
              <a:chOff x="3984" y="2640"/>
              <a:chExt cx="1584" cy="1551"/>
            </a:xfrm>
          </p:grpSpPr>
          <p:grpSp>
            <p:nvGrpSpPr>
              <p:cNvPr id="18465" name="Group 5"/>
              <p:cNvGrpSpPr>
                <a:grpSpLocks/>
              </p:cNvGrpSpPr>
              <p:nvPr/>
            </p:nvGrpSpPr>
            <p:grpSpPr bwMode="auto">
              <a:xfrm>
                <a:off x="3984" y="2640"/>
                <a:ext cx="1584" cy="1551"/>
                <a:chOff x="3360" y="1008"/>
                <a:chExt cx="1584" cy="1551"/>
              </a:xfrm>
            </p:grpSpPr>
            <p:pic>
              <p:nvPicPr>
                <p:cNvPr id="18472" name="Picture 6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73" name="Picture 7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66" name="Picture 8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4224" y="3888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4056" y="3744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8" name="Rectangle 10"/>
              <p:cNvSpPr>
                <a:spLocks noChangeArrowheads="1"/>
              </p:cNvSpPr>
              <p:nvPr/>
            </p:nvSpPr>
            <p:spPr bwMode="auto">
              <a:xfrm>
                <a:off x="4128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11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12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1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3" name="Picture 42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610600" y="2895600"/>
              <a:ext cx="381000" cy="43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Picture 4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578100"/>
            <a:ext cx="1447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2940050"/>
            <a:ext cx="1104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9753600" y="6324600"/>
            <a:ext cx="2438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[Demo: approximate Q-learning </a:t>
            </a:r>
            <a:r>
              <a:rPr lang="en-US" sz="1600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 (L11D10)]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57200" y="1828800"/>
            <a:ext cx="58674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686800" y="1828800"/>
            <a:ext cx="29718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2285995" y="4015663"/>
            <a:ext cx="2530484" cy="251538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9491953" y="3989926"/>
            <a:ext cx="1359927" cy="277274"/>
          </a:xfrm>
          <a:prstGeom prst="rect">
            <a:avLst/>
          </a:prstGeom>
          <a:noFill/>
          <a:ln/>
          <a:effectLst/>
        </p:spPr>
      </p:pic>
      <p:sp>
        <p:nvSpPr>
          <p:cNvPr id="63" name="Right Arrow 62"/>
          <p:cNvSpPr/>
          <p:nvPr/>
        </p:nvSpPr>
        <p:spPr>
          <a:xfrm>
            <a:off x="4793117" y="5181600"/>
            <a:ext cx="1012371" cy="5334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1752600" y="5029200"/>
            <a:ext cx="8915400" cy="914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52" grpId="0" animBg="1"/>
      <p:bldP spid="63" grpId="0" animBg="1"/>
      <p:bldP spid="6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Approximate Q-Learning -- Pacman</a:t>
            </a:r>
          </a:p>
        </p:txBody>
      </p:sp>
    </p:spTree>
    <p:extLst>
      <p:ext uri="{BB962C8B-B14F-4D97-AF65-F5344CB8AC3E}">
        <p14:creationId xmlns:p14="http://schemas.microsoft.com/office/powerpoint/2010/main" val="398898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and 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750" y="1295800"/>
            <a:ext cx="9837738" cy="4961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398588" y="2198687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398588" y="4419600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98588" y="1676400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398588" y="4378325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93825" y="444341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118100" y="444341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398588" y="44196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323975" y="4352925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398588" y="30480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258888" y="2984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398588" y="16764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258888" y="16129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3692525" y="2795587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11275" y="2701925"/>
            <a:ext cx="2381250" cy="174625"/>
            <a:chOff x="288" y="1897"/>
            <a:chExt cx="1500" cy="110"/>
          </a:xfrm>
        </p:grpSpPr>
        <p:sp>
          <p:nvSpPr>
            <p:cNvPr id="19798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799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6553200" y="1524000"/>
            <a:ext cx="4119563" cy="3743325"/>
            <a:chOff x="4308475" y="1228725"/>
            <a:chExt cx="4119563" cy="3743325"/>
          </a:xfrm>
        </p:grpSpPr>
        <p:sp>
          <p:nvSpPr>
            <p:cNvPr id="19458" name="Oval 2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4308475" y="4338638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12" name="Group 56"/>
            <p:cNvGrpSpPr>
              <a:grpSpLocks/>
            </p:cNvGrpSpPr>
            <p:nvPr/>
          </p:nvGrpSpPr>
          <p:grpSpPr bwMode="auto">
            <a:xfrm>
              <a:off x="5175250" y="1228725"/>
              <a:ext cx="3252788" cy="3743325"/>
              <a:chOff x="2396" y="1789"/>
              <a:chExt cx="2049" cy="2358"/>
            </a:xfrm>
          </p:grpSpPr>
          <p:sp>
            <p:nvSpPr>
              <p:cNvPr id="19800" name="Freeform 57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Freeform 58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2" name="Freeform 59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Freeform 60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4" name="Freeform 61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Freeform 62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Freeform 63"/>
              <p:cNvSpPr>
                <a:spLocks/>
              </p:cNvSpPr>
              <p:nvPr/>
            </p:nvSpPr>
            <p:spPr bwMode="auto">
              <a:xfrm>
                <a:off x="2529" y="2179"/>
                <a:ext cx="790" cy="1648"/>
              </a:xfrm>
              <a:custGeom>
                <a:avLst/>
                <a:gdLst>
                  <a:gd name="T0" fmla="*/ 1013516 w 132"/>
                  <a:gd name="T1" fmla="*/ 2125464 h 275"/>
                  <a:gd name="T2" fmla="*/ 0 w 132"/>
                  <a:gd name="T3" fmla="*/ 1461326 h 275"/>
                  <a:gd name="T4" fmla="*/ 0 w 132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5"/>
                  <a:gd name="T11" fmla="*/ 132 w 132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5">
                    <a:moveTo>
                      <a:pt x="132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Freeform 64"/>
              <p:cNvSpPr>
                <a:spLocks/>
              </p:cNvSpPr>
              <p:nvPr/>
            </p:nvSpPr>
            <p:spPr bwMode="auto">
              <a:xfrm>
                <a:off x="2768" y="2083"/>
                <a:ext cx="796" cy="1654"/>
              </a:xfrm>
              <a:custGeom>
                <a:avLst/>
                <a:gdLst>
                  <a:gd name="T0" fmla="*/ 1021292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8" name="Freeform 65"/>
              <p:cNvSpPr>
                <a:spLocks/>
              </p:cNvSpPr>
              <p:nvPr/>
            </p:nvSpPr>
            <p:spPr bwMode="auto">
              <a:xfrm>
                <a:off x="3014" y="1987"/>
                <a:ext cx="795" cy="1654"/>
              </a:xfrm>
              <a:custGeom>
                <a:avLst/>
                <a:gdLst>
                  <a:gd name="T0" fmla="*/ 1014904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9" name="Freeform 66"/>
              <p:cNvSpPr>
                <a:spLocks/>
              </p:cNvSpPr>
              <p:nvPr/>
            </p:nvSpPr>
            <p:spPr bwMode="auto">
              <a:xfrm>
                <a:off x="3259" y="1897"/>
                <a:ext cx="795" cy="1648"/>
              </a:xfrm>
              <a:custGeom>
                <a:avLst/>
                <a:gdLst>
                  <a:gd name="T0" fmla="*/ 1014904 w 133"/>
                  <a:gd name="T1" fmla="*/ 2125464 h 275"/>
                  <a:gd name="T2" fmla="*/ 0 w 133"/>
                  <a:gd name="T3" fmla="*/ 1461326 h 275"/>
                  <a:gd name="T4" fmla="*/ 0 w 133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5"/>
                  <a:gd name="T11" fmla="*/ 133 w 133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5">
                    <a:moveTo>
                      <a:pt x="133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67"/>
              <p:cNvSpPr>
                <a:spLocks/>
              </p:cNvSpPr>
              <p:nvPr/>
            </p:nvSpPr>
            <p:spPr bwMode="auto">
              <a:xfrm>
                <a:off x="3504" y="1801"/>
                <a:ext cx="789" cy="1655"/>
              </a:xfrm>
              <a:custGeom>
                <a:avLst/>
                <a:gdLst>
                  <a:gd name="T0" fmla="*/ 1007129 w 132"/>
                  <a:gd name="T1" fmla="*/ 2139699 h 276"/>
                  <a:gd name="T2" fmla="*/ 0 w 132"/>
                  <a:gd name="T3" fmla="*/ 1464831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68"/>
              <p:cNvSpPr>
                <a:spLocks/>
              </p:cNvSpPr>
              <p:nvPr/>
            </p:nvSpPr>
            <p:spPr bwMode="auto">
              <a:xfrm>
                <a:off x="3277" y="2292"/>
                <a:ext cx="1040" cy="1529"/>
              </a:xfrm>
              <a:custGeom>
                <a:avLst/>
                <a:gdLst>
                  <a:gd name="T0" fmla="*/ 0 w 174"/>
                  <a:gd name="T1" fmla="*/ 1976404 h 255"/>
                  <a:gd name="T2" fmla="*/ 1327279 w 174"/>
                  <a:gd name="T3" fmla="*/ 1464614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69"/>
              <p:cNvSpPr>
                <a:spLocks/>
              </p:cNvSpPr>
              <p:nvPr/>
            </p:nvSpPr>
            <p:spPr bwMode="auto">
              <a:xfrm>
                <a:off x="3044" y="2137"/>
                <a:ext cx="1040" cy="1528"/>
              </a:xfrm>
              <a:custGeom>
                <a:avLst/>
                <a:gdLst>
                  <a:gd name="T0" fmla="*/ 0 w 174"/>
                  <a:gd name="T1" fmla="*/ 1969946 h 255"/>
                  <a:gd name="T2" fmla="*/ 1327279 w 174"/>
                  <a:gd name="T3" fmla="*/ 1460690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70"/>
              <p:cNvSpPr>
                <a:spLocks/>
              </p:cNvSpPr>
              <p:nvPr/>
            </p:nvSpPr>
            <p:spPr bwMode="auto">
              <a:xfrm>
                <a:off x="2810" y="1987"/>
                <a:ext cx="1035" cy="1528"/>
              </a:xfrm>
              <a:custGeom>
                <a:avLst/>
                <a:gdLst>
                  <a:gd name="T0" fmla="*/ 0 w 173"/>
                  <a:gd name="T1" fmla="*/ 1969946 h 255"/>
                  <a:gd name="T2" fmla="*/ 1325925 w 173"/>
                  <a:gd name="T3" fmla="*/ 1460690 h 255"/>
                  <a:gd name="T4" fmla="*/ 1325925 w 173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5"/>
                  <a:gd name="T11" fmla="*/ 173 w 173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5">
                    <a:moveTo>
                      <a:pt x="0" y="255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71"/>
              <p:cNvSpPr>
                <a:spLocks/>
              </p:cNvSpPr>
              <p:nvPr/>
            </p:nvSpPr>
            <p:spPr bwMode="auto">
              <a:xfrm>
                <a:off x="2577" y="1831"/>
                <a:ext cx="1035" cy="1535"/>
              </a:xfrm>
              <a:custGeom>
                <a:avLst/>
                <a:gdLst>
                  <a:gd name="T0" fmla="*/ 0 w 173"/>
                  <a:gd name="T1" fmla="*/ 1984179 h 256"/>
                  <a:gd name="T2" fmla="*/ 1325925 w 173"/>
                  <a:gd name="T3" fmla="*/ 1464624 h 256"/>
                  <a:gd name="T4" fmla="*/ 1325925 w 173"/>
                  <a:gd name="T5" fmla="*/ 0 h 256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6"/>
                  <a:gd name="T11" fmla="*/ 173 w 173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6">
                    <a:moveTo>
                      <a:pt x="0" y="256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Freeform 72"/>
              <p:cNvSpPr>
                <a:spLocks/>
              </p:cNvSpPr>
              <p:nvPr/>
            </p:nvSpPr>
            <p:spPr bwMode="auto">
              <a:xfrm>
                <a:off x="2511" y="2808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6" name="Freeform 73"/>
              <p:cNvSpPr>
                <a:spLocks/>
              </p:cNvSpPr>
              <p:nvPr/>
            </p:nvSpPr>
            <p:spPr bwMode="auto">
              <a:xfrm>
                <a:off x="2511" y="2544"/>
                <a:ext cx="1824" cy="516"/>
              </a:xfrm>
              <a:custGeom>
                <a:avLst/>
                <a:gdLst>
                  <a:gd name="T0" fmla="*/ 0 w 305"/>
                  <a:gd name="T1" fmla="*/ 513216 h 86"/>
                  <a:gd name="T2" fmla="*/ 1323925 w 305"/>
                  <a:gd name="T3" fmla="*/ 0 h 86"/>
                  <a:gd name="T4" fmla="*/ 2333015 w 305"/>
                  <a:gd name="T5" fmla="*/ 668736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Freeform 74"/>
              <p:cNvSpPr>
                <a:spLocks/>
              </p:cNvSpPr>
              <p:nvPr/>
            </p:nvSpPr>
            <p:spPr bwMode="auto">
              <a:xfrm>
                <a:off x="2511" y="2274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8" name="Freeform 75"/>
              <p:cNvSpPr>
                <a:spLocks/>
              </p:cNvSpPr>
              <p:nvPr/>
            </p:nvSpPr>
            <p:spPr bwMode="auto">
              <a:xfrm>
                <a:off x="2511" y="2011"/>
                <a:ext cx="1824" cy="515"/>
              </a:xfrm>
              <a:custGeom>
                <a:avLst/>
                <a:gdLst>
                  <a:gd name="T0" fmla="*/ 0 w 305"/>
                  <a:gd name="T1" fmla="*/ 507892 h 86"/>
                  <a:gd name="T2" fmla="*/ 1323925 w 305"/>
                  <a:gd name="T3" fmla="*/ 0 h 86"/>
                  <a:gd name="T4" fmla="*/ 2333015 w 305"/>
                  <a:gd name="T5" fmla="*/ 662272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9" name="Line 76"/>
              <p:cNvSpPr>
                <a:spLocks noChangeShapeType="1"/>
              </p:cNvSpPr>
              <p:nvPr/>
            </p:nvSpPr>
            <p:spPr bwMode="auto">
              <a:xfrm flipV="1">
                <a:off x="3301" y="3438"/>
                <a:ext cx="1034" cy="4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0" name="Freeform 77"/>
              <p:cNvSpPr>
                <a:spLocks/>
              </p:cNvSpPr>
              <p:nvPr/>
            </p:nvSpPr>
            <p:spPr bwMode="auto">
              <a:xfrm>
                <a:off x="2511" y="2185"/>
                <a:ext cx="790" cy="1654"/>
              </a:xfrm>
              <a:custGeom>
                <a:avLst/>
                <a:gdLst>
                  <a:gd name="T0" fmla="*/ 1013516 w 132"/>
                  <a:gd name="T1" fmla="*/ 2133240 h 276"/>
                  <a:gd name="T2" fmla="*/ 0 w 132"/>
                  <a:gd name="T3" fmla="*/ 1461339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1" name="Line 78"/>
              <p:cNvSpPr>
                <a:spLocks noChangeShapeType="1"/>
              </p:cNvSpPr>
              <p:nvPr/>
            </p:nvSpPr>
            <p:spPr bwMode="auto">
              <a:xfrm>
                <a:off x="3319" y="3827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Rectangle 79"/>
              <p:cNvSpPr>
                <a:spLocks noChangeArrowheads="1"/>
              </p:cNvSpPr>
              <p:nvPr/>
            </p:nvSpPr>
            <p:spPr bwMode="auto">
              <a:xfrm>
                <a:off x="3384" y="3857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3" name="Line 80"/>
              <p:cNvSpPr>
                <a:spLocks noChangeShapeType="1"/>
              </p:cNvSpPr>
              <p:nvPr/>
            </p:nvSpPr>
            <p:spPr bwMode="auto">
              <a:xfrm>
                <a:off x="3564" y="3737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4" name="Rectangle 81"/>
              <p:cNvSpPr>
                <a:spLocks noChangeArrowheads="1"/>
              </p:cNvSpPr>
              <p:nvPr/>
            </p:nvSpPr>
            <p:spPr bwMode="auto">
              <a:xfrm>
                <a:off x="3622" y="376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5" name="Line 82"/>
              <p:cNvSpPr>
                <a:spLocks noChangeShapeType="1"/>
              </p:cNvSpPr>
              <p:nvPr/>
            </p:nvSpPr>
            <p:spPr bwMode="auto">
              <a:xfrm>
                <a:off x="3809" y="3641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Rectangle 83"/>
              <p:cNvSpPr>
                <a:spLocks noChangeArrowheads="1"/>
              </p:cNvSpPr>
              <p:nvPr/>
            </p:nvSpPr>
            <p:spPr bwMode="auto">
              <a:xfrm>
                <a:off x="3867" y="367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7" name="Line 84"/>
              <p:cNvSpPr>
                <a:spLocks noChangeShapeType="1"/>
              </p:cNvSpPr>
              <p:nvPr/>
            </p:nvSpPr>
            <p:spPr bwMode="auto">
              <a:xfrm>
                <a:off x="4054" y="3545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Rectangle 85"/>
              <p:cNvSpPr>
                <a:spLocks noChangeArrowheads="1"/>
              </p:cNvSpPr>
              <p:nvPr/>
            </p:nvSpPr>
            <p:spPr bwMode="auto">
              <a:xfrm>
                <a:off x="4112" y="3575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9" name="Line 86"/>
              <p:cNvSpPr>
                <a:spLocks noChangeShapeType="1"/>
              </p:cNvSpPr>
              <p:nvPr/>
            </p:nvSpPr>
            <p:spPr bwMode="auto">
              <a:xfrm>
                <a:off x="4293" y="3456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Rectangle 87"/>
              <p:cNvSpPr>
                <a:spLocks noChangeArrowheads="1"/>
              </p:cNvSpPr>
              <p:nvPr/>
            </p:nvSpPr>
            <p:spPr bwMode="auto">
              <a:xfrm>
                <a:off x="4357" y="3480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40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1" name="Line 88"/>
              <p:cNvSpPr>
                <a:spLocks noChangeShapeType="1"/>
              </p:cNvSpPr>
              <p:nvPr/>
            </p:nvSpPr>
            <p:spPr bwMode="auto">
              <a:xfrm flipH="1">
                <a:off x="3253" y="3821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2" name="Rectangle 89"/>
              <p:cNvSpPr>
                <a:spLocks noChangeArrowheads="1"/>
              </p:cNvSpPr>
              <p:nvPr/>
            </p:nvSpPr>
            <p:spPr bwMode="auto">
              <a:xfrm>
                <a:off x="3204" y="3839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3" name="Line 90"/>
              <p:cNvSpPr>
                <a:spLocks noChangeShapeType="1"/>
              </p:cNvSpPr>
              <p:nvPr/>
            </p:nvSpPr>
            <p:spPr bwMode="auto">
              <a:xfrm flipH="1">
                <a:off x="3020" y="366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4" name="Rectangle 91"/>
              <p:cNvSpPr>
                <a:spLocks noChangeArrowheads="1"/>
              </p:cNvSpPr>
              <p:nvPr/>
            </p:nvSpPr>
            <p:spPr bwMode="auto">
              <a:xfrm>
                <a:off x="2928" y="3689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5" name="Line 92"/>
              <p:cNvSpPr>
                <a:spLocks noChangeShapeType="1"/>
              </p:cNvSpPr>
              <p:nvPr/>
            </p:nvSpPr>
            <p:spPr bwMode="auto">
              <a:xfrm flipH="1">
                <a:off x="2786" y="351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Rectangle 93"/>
              <p:cNvSpPr>
                <a:spLocks noChangeArrowheads="1"/>
              </p:cNvSpPr>
              <p:nvPr/>
            </p:nvSpPr>
            <p:spPr bwMode="auto">
              <a:xfrm>
                <a:off x="2695" y="353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7" name="Line 94"/>
              <p:cNvSpPr>
                <a:spLocks noChangeShapeType="1"/>
              </p:cNvSpPr>
              <p:nvPr/>
            </p:nvSpPr>
            <p:spPr bwMode="auto">
              <a:xfrm flipH="1">
                <a:off x="2553" y="3366"/>
                <a:ext cx="2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Rectangle 95"/>
              <p:cNvSpPr>
                <a:spLocks noChangeArrowheads="1"/>
              </p:cNvSpPr>
              <p:nvPr/>
            </p:nvSpPr>
            <p:spPr bwMode="auto">
              <a:xfrm>
                <a:off x="2462" y="3384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9" name="Line 96"/>
              <p:cNvSpPr>
                <a:spLocks noChangeShapeType="1"/>
              </p:cNvSpPr>
              <p:nvPr/>
            </p:nvSpPr>
            <p:spPr bwMode="auto">
              <a:xfrm flipH="1" flipV="1">
                <a:off x="2487" y="319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0" name="Rectangle 97"/>
              <p:cNvSpPr>
                <a:spLocks noChangeArrowheads="1"/>
              </p:cNvSpPr>
              <p:nvPr/>
            </p:nvSpPr>
            <p:spPr bwMode="auto">
              <a:xfrm>
                <a:off x="2396" y="313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1" name="Line 98"/>
              <p:cNvSpPr>
                <a:spLocks noChangeShapeType="1"/>
              </p:cNvSpPr>
              <p:nvPr/>
            </p:nvSpPr>
            <p:spPr bwMode="auto">
              <a:xfrm flipH="1" flipV="1">
                <a:off x="2487" y="292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2" name="Rectangle 99"/>
              <p:cNvSpPr>
                <a:spLocks noChangeArrowheads="1"/>
              </p:cNvSpPr>
              <p:nvPr/>
            </p:nvSpPr>
            <p:spPr bwMode="auto">
              <a:xfrm>
                <a:off x="2396" y="286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22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3" name="Line 100"/>
              <p:cNvSpPr>
                <a:spLocks noChangeShapeType="1"/>
              </p:cNvSpPr>
              <p:nvPr/>
            </p:nvSpPr>
            <p:spPr bwMode="auto">
              <a:xfrm flipH="1" flipV="1">
                <a:off x="2487" y="2658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4" name="Rectangle 101"/>
              <p:cNvSpPr>
                <a:spLocks noChangeArrowheads="1"/>
              </p:cNvSpPr>
              <p:nvPr/>
            </p:nvSpPr>
            <p:spPr bwMode="auto">
              <a:xfrm>
                <a:off x="2396" y="259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24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5" name="Line 102"/>
              <p:cNvSpPr>
                <a:spLocks noChangeShapeType="1"/>
              </p:cNvSpPr>
              <p:nvPr/>
            </p:nvSpPr>
            <p:spPr bwMode="auto">
              <a:xfrm flipH="1" flipV="1">
                <a:off x="2487" y="2394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6" name="Rectangle 103"/>
              <p:cNvSpPr>
                <a:spLocks noChangeArrowheads="1"/>
              </p:cNvSpPr>
              <p:nvPr/>
            </p:nvSpPr>
            <p:spPr bwMode="auto">
              <a:xfrm>
                <a:off x="2396" y="232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26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7" name="Freeform 104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8" name="Freeform 105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9" name="Oval 106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0" name="Oval 107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1" name="Freeform 108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2" name="Freeform 109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3" name="Freeform 110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4" name="Freeform 111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5" name="Freeform 112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Freeform 113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Oval 114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Oval 115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116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117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118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119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Freeform 120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84 w 114"/>
                  <a:gd name="T1" fmla="*/ 162 h 162"/>
                  <a:gd name="T2" fmla="*/ 0 w 114"/>
                  <a:gd name="T3" fmla="*/ 18 h 162"/>
                  <a:gd name="T4" fmla="*/ 114 w 114"/>
                  <a:gd name="T5" fmla="*/ 0 h 162"/>
                  <a:gd name="T6" fmla="*/ 84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84" y="162"/>
                    </a:moveTo>
                    <a:lnTo>
                      <a:pt x="0" y="18"/>
                    </a:lnTo>
                    <a:lnTo>
                      <a:pt x="114" y="0"/>
                    </a:lnTo>
                    <a:lnTo>
                      <a:pt x="84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4" name="Freeform 121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108864 w 19"/>
                  <a:gd name="T1" fmla="*/ 209952 h 27"/>
                  <a:gd name="T2" fmla="*/ 0 w 19"/>
                  <a:gd name="T3" fmla="*/ 23328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4" y="27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Freeform 122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Freeform 123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Freeform 124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29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Freeform 125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37457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Freeform 126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Freeform 127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Oval 128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Oval 129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Freeform 130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Freeform 131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Freeform 132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36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36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Freeform 133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45028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Freeform 134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Freeform 135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Freeform 136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Freeform 137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138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139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140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78 w 114"/>
                  <a:gd name="T1" fmla="*/ 162 h 162"/>
                  <a:gd name="T2" fmla="*/ 0 w 114"/>
                  <a:gd name="T3" fmla="*/ 24 h 162"/>
                  <a:gd name="T4" fmla="*/ 114 w 114"/>
                  <a:gd name="T5" fmla="*/ 0 h 162"/>
                  <a:gd name="T6" fmla="*/ 78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14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141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101088 w 19"/>
                  <a:gd name="T1" fmla="*/ 209952 h 27"/>
                  <a:gd name="T2" fmla="*/ 0 w 19"/>
                  <a:gd name="T3" fmla="*/ 31104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3" y="27"/>
                    </a:moveTo>
                    <a:lnTo>
                      <a:pt x="0" y="4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142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14"/>
                  <a:gd name="T1" fmla="*/ 162 h 162"/>
                  <a:gd name="T2" fmla="*/ 114 w 114"/>
                  <a:gd name="T3" fmla="*/ 138 h 162"/>
                  <a:gd name="T4" fmla="*/ 30 w 114"/>
                  <a:gd name="T5" fmla="*/ 0 h 162"/>
                  <a:gd name="T6" fmla="*/ 0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0" y="162"/>
                    </a:moveTo>
                    <a:lnTo>
                      <a:pt x="114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Freeform 143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9"/>
                  <a:gd name="T1" fmla="*/ 209952 h 27"/>
                  <a:gd name="T2" fmla="*/ 147744 w 19"/>
                  <a:gd name="T3" fmla="*/ 178848 h 27"/>
                  <a:gd name="T4" fmla="*/ 38880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Oval 144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Oval 145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Freeform 146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Freeform 147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Oval 148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Oval 149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Oval 150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Oval 151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Oval 152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Oval 153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Freeform 154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Freeform 155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Freeform 156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Freeform 157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Oval 158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Oval 159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3" name="Freeform 160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4" name="Freeform 161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Freeform 162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Freeform 163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Oval 164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Oval 165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9" name="Freeform 166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0" name="Freeform 167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Freeform 168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Freeform 169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Freeform 170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Freeform 171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5" name="Freeform 172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6" name="Freeform 173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7" name="Freeform 174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Freeform 175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Rectangle 176"/>
              <p:cNvSpPr>
                <a:spLocks noChangeArrowheads="1"/>
              </p:cNvSpPr>
              <p:nvPr/>
            </p:nvSpPr>
            <p:spPr bwMode="auto">
              <a:xfrm>
                <a:off x="3923" y="3917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9920" name="Freeform 177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Freeform 178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2" name="Freeform 179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3" name="Freeform 180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Oval 181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Oval 182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Freeform 183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Freeform 184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8" name="Freeform 185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Freeform 186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0" name="Freeform 187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Freeform 188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Freeform 189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Freeform 190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Oval 191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5" name="Oval 192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6" name="Freeform 193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Freeform 194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Freeform 195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Freeform 196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Freeform 197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1" name="Freeform 198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Freeform 199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Freeform 200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Oval 201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5" name="Oval 202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Oval 203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Oval 204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Freeform 205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Freeform 206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0" name="Freeform 207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1" name="Freeform 208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2" name="Freeform 209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3" name="Freeform 210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4" name="Freeform 211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5" name="Freeform 212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6" name="Freeform 213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7" name="Freeform 214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8" name="Freeform 215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9" name="Freeform 216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0" name="Oval 217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1" name="Oval 218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2" name="Freeform 219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07"/>
                  <a:gd name="T1" fmla="*/ 155 h 155"/>
                  <a:gd name="T2" fmla="*/ 107 w 107"/>
                  <a:gd name="T3" fmla="*/ 138 h 155"/>
                  <a:gd name="T4" fmla="*/ 30 w 107"/>
                  <a:gd name="T5" fmla="*/ 0 h 155"/>
                  <a:gd name="T6" fmla="*/ 0 w 107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5"/>
                  <a:gd name="T14" fmla="*/ 107 w 107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5">
                    <a:moveTo>
                      <a:pt x="0" y="155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3" name="Freeform 220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8"/>
                  <a:gd name="T1" fmla="*/ 195753 h 26"/>
                  <a:gd name="T2" fmla="*/ 133607 w 18"/>
                  <a:gd name="T3" fmla="*/ 173117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4" name="Freeform 221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Freeform 222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6" name="Oval 223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7" name="Oval 224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" name="Freeform 225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08"/>
                  <a:gd name="T1" fmla="*/ 155 h 155"/>
                  <a:gd name="T2" fmla="*/ 108 w 108"/>
                  <a:gd name="T3" fmla="*/ 137 h 155"/>
                  <a:gd name="T4" fmla="*/ 30 w 108"/>
                  <a:gd name="T5" fmla="*/ 0 h 155"/>
                  <a:gd name="T6" fmla="*/ 0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0" y="155"/>
                    </a:moveTo>
                    <a:lnTo>
                      <a:pt x="108" y="137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Freeform 226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8"/>
                  <a:gd name="T1" fmla="*/ 195753 h 26"/>
                  <a:gd name="T2" fmla="*/ 139968 w 18"/>
                  <a:gd name="T3" fmla="*/ 173117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Freeform 227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44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Freeform 228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86624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" name="Freeform 229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" name="Freeform 230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Freeform 231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" name="Freeform 232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" name="Freeform 233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CFFF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" name="Freeform 234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" name="Freeform 235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236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" name="Oval 237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1" name="Oval 238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2" name="Oval 239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" name="Oval 240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" name="Freeform 241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FF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5" name="Freeform 242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6" name="Freeform 243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244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8" name="Freeform 245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Freeform 246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0" name="Freeform 247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78 w 108"/>
                  <a:gd name="T1" fmla="*/ 155 h 155"/>
                  <a:gd name="T2" fmla="*/ 0 w 108"/>
                  <a:gd name="T3" fmla="*/ 18 h 155"/>
                  <a:gd name="T4" fmla="*/ 108 w 108"/>
                  <a:gd name="T5" fmla="*/ 0 h 155"/>
                  <a:gd name="T6" fmla="*/ 78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78" y="155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1" name="Freeform 248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101088 w 18"/>
                  <a:gd name="T1" fmla="*/ 195753 h 26"/>
                  <a:gd name="T2" fmla="*/ 0 w 18"/>
                  <a:gd name="T3" fmla="*/ 22672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2" name="Freeform 249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3" name="Freeform 250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4" name="Freeform 251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252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6" name="Freeform 253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7" name="Freeform 254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8" name="Freeform 255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50F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Freeform 256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13" name="Freeform 257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258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259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260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261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262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263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264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265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266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Oval 267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Oval 268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Oval 269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Oval 270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271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272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273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274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275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276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277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278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279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280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281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282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283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284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285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286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287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288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289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290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Oval 291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Oval 292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293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294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295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296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297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298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299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300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301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302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Oval 303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Oval 304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Oval 305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Oval 306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307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308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309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310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Oval 311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312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313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314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315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Oval 316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Oval 317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318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Freeform 319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Freeform 320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Freeform 321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Freeform 322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Freeform 323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Freeform 324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325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Freeform 326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327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Oval 328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Oval 329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Freeform 330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331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Oval 332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Oval 333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Freeform 334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335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36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37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Oval 338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Oval 339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40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41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42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43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44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45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46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47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48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49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50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51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352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Freeform 353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54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55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56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57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58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59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Oval 360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Oval 361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62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63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Oval 364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65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66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Oval 367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Oval 368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69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370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371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Freeform 372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Freeform 373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Freeform 374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Freeform 375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376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377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378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379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380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Freeform 381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382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383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384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Freeform 385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386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Freeform 387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4" name="Freeform 388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389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390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Oval 391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Oval 392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Oval 393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Freeform 394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Freeform 395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2" name="Freeform 396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Freeform 397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398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399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400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Freeform 401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Oval 402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Oval 403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0" name="Freeform 404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Freeform 405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Freeform 406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Freeform 407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Freeform 408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Freeform 409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Freeform 410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Freeform 411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Freeform 412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Freeform 413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Oval 414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Oval 415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Freeform 416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Freeform 417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Freeform 418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Freeform 419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Oval 420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Oval 421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Freeform 422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Freeform 423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Freeform 424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Freeform 425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Freeform 426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Freeform 427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Freeform 428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Freeform 429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Freeform 430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Freeform 431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Freeform 432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Freeform 433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Oval 434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Oval 435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Freeform 436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Freeform 437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Freeform 438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Freeform 439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Freeform 440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07"/>
                <a:gd name="T1" fmla="*/ 2147483647 h 155"/>
                <a:gd name="T2" fmla="*/ 0 w 107"/>
                <a:gd name="T3" fmla="*/ 2147483647 h 155"/>
                <a:gd name="T4" fmla="*/ 2147483647 w 107"/>
                <a:gd name="T5" fmla="*/ 0 h 155"/>
                <a:gd name="T6" fmla="*/ 2147483647 w 107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5"/>
                <a:gd name="T14" fmla="*/ 107 w 10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5">
                  <a:moveTo>
                    <a:pt x="77" y="155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Freeform 441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Oval 442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Oval 443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Freeform 444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Freeform 445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Freeform 446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Freeform 447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Freeform 448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Freeform 449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Freeform 450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Freeform 451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Freeform 452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Freeform 453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Freeform 454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Freeform 455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Oval 456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Oval 457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Freeform 458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Freeform 459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Freeform 460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8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Freeform 461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Freeform 462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Freeform 463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Freeform 464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Freeform 465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Oval 466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Oval 467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Oval 468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Oval 469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Freeform 470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17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Freeform 471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Oval 472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Oval 473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Freeform 474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Freeform 475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2" name="Freeform 476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78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3" name="Freeform 477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4" name="Freeform 478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14"/>
                <a:gd name="T1" fmla="*/ 2147483647 h 162"/>
                <a:gd name="T2" fmla="*/ 0 w 114"/>
                <a:gd name="T3" fmla="*/ 2147483647 h 162"/>
                <a:gd name="T4" fmla="*/ 2147483647 w 114"/>
                <a:gd name="T5" fmla="*/ 0 h 162"/>
                <a:gd name="T6" fmla="*/ 2147483647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84" y="162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Freeform 479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4" y="27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6" name="Oval 480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7" name="Oval 481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8" name="Freeform 482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Freeform 483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0" name="Freeform 484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1" name="Freeform 485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2" name="Freeform 486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3" name="Freeform 487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4" name="Freeform 488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5" name="Freeform 489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6" name="Freeform 490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14"/>
                <a:gd name="T1" fmla="*/ 2147483647 h 162"/>
                <a:gd name="T2" fmla="*/ 2147483647 w 114"/>
                <a:gd name="T3" fmla="*/ 2147483647 h 162"/>
                <a:gd name="T4" fmla="*/ 2147483647 w 114"/>
                <a:gd name="T5" fmla="*/ 0 h 162"/>
                <a:gd name="T6" fmla="*/ 0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0" y="162"/>
                  </a:moveTo>
                  <a:lnTo>
                    <a:pt x="114" y="144"/>
                  </a:lnTo>
                  <a:lnTo>
                    <a:pt x="36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491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8" name="Oval 492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9" name="Oval 493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0" name="Freeform 494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1" name="Freeform 495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2" name="Oval 496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3" name="Oval 497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4" name="Oval 498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5" name="Oval 499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6" name="Oval 500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7" name="Oval 501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8" name="Freeform 502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9" name="Freeform 503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0" name="Oval 504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1" name="Oval 505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2" name="Freeform 506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13"/>
                <a:gd name="T1" fmla="*/ 2147483647 h 156"/>
                <a:gd name="T2" fmla="*/ 0 w 113"/>
                <a:gd name="T3" fmla="*/ 2147483647 h 156"/>
                <a:gd name="T4" fmla="*/ 2147483647 w 113"/>
                <a:gd name="T5" fmla="*/ 0 h 156"/>
                <a:gd name="T6" fmla="*/ 2147483647 w 113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3" name="Freeform 507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4" name="Freeform 508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84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Freeform 509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4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Oval 510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" name="Oval 511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8" name="Freeform 512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9" name="Freeform 513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514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13"/>
                <a:gd name="T1" fmla="*/ 2147483647 h 162"/>
                <a:gd name="T2" fmla="*/ 2147483647 w 113"/>
                <a:gd name="T3" fmla="*/ 2147483647 h 162"/>
                <a:gd name="T4" fmla="*/ 2147483647 w 113"/>
                <a:gd name="T5" fmla="*/ 0 h 162"/>
                <a:gd name="T6" fmla="*/ 0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1" name="Freeform 515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2" name="Freeform 516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13"/>
                <a:gd name="T1" fmla="*/ 2147483647 h 162"/>
                <a:gd name="T2" fmla="*/ 0 w 113"/>
                <a:gd name="T3" fmla="*/ 2147483647 h 162"/>
                <a:gd name="T4" fmla="*/ 2147483647 w 113"/>
                <a:gd name="T5" fmla="*/ 0 h 162"/>
                <a:gd name="T6" fmla="*/ 2147483647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77" y="162"/>
                  </a:moveTo>
                  <a:lnTo>
                    <a:pt x="0" y="24"/>
                  </a:lnTo>
                  <a:lnTo>
                    <a:pt x="113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3" name="Freeform 517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3" y="27"/>
                  </a:moveTo>
                  <a:lnTo>
                    <a:pt x="0" y="4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4" name="Oval 518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5" name="Oval 519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6" name="Oval 520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7" name="Oval 521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8" name="Freeform 522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9" name="Freeform 523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" name="Freeform 524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" name="Freeform 525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2" name="Oval 526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3" name="Oval 527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6" name="Oval 532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7" name="Oval 533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88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Linear Approximation: Regression</a:t>
            </a:r>
          </a:p>
        </p:txBody>
      </p:sp>
      <p:grpSp>
        <p:nvGrpSpPr>
          <p:cNvPr id="4" name="Group 555"/>
          <p:cNvGrpSpPr>
            <a:grpSpLocks/>
          </p:cNvGrpSpPr>
          <p:nvPr/>
        </p:nvGrpSpPr>
        <p:grpSpPr bwMode="auto">
          <a:xfrm>
            <a:off x="1627035" y="5410200"/>
            <a:ext cx="3173565" cy="841375"/>
            <a:chOff x="-31730" y="5864225"/>
            <a:chExt cx="3173565" cy="840628"/>
          </a:xfrm>
        </p:grpSpPr>
        <p:sp>
          <p:nvSpPr>
            <p:cNvPr id="19796" name="Text Box 536"/>
            <p:cNvSpPr txBox="1">
              <a:spLocks noChangeArrowheads="1"/>
            </p:cNvSpPr>
            <p:nvPr/>
          </p:nvSpPr>
          <p:spPr bwMode="auto">
            <a:xfrm>
              <a:off x="-31730" y="5864225"/>
              <a:ext cx="1640193" cy="46125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cs typeface="Arial" charset="0"/>
                </a:rPr>
                <a:t>Prediction:</a:t>
              </a:r>
            </a:p>
          </p:txBody>
        </p:sp>
        <p:pic>
          <p:nvPicPr>
            <p:cNvPr id="19797" name="Picture 553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750" y="6352437"/>
              <a:ext cx="3069085" cy="35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58"/>
          <p:cNvGrpSpPr>
            <a:grpSpLocks/>
          </p:cNvGrpSpPr>
          <p:nvPr/>
        </p:nvGrpSpPr>
        <p:grpSpPr bwMode="auto">
          <a:xfrm>
            <a:off x="6799856" y="5410200"/>
            <a:ext cx="4863507" cy="855663"/>
            <a:chOff x="4282035" y="5826125"/>
            <a:chExt cx="4864191" cy="856014"/>
          </a:xfrm>
        </p:grpSpPr>
        <p:sp>
          <p:nvSpPr>
            <p:cNvPr id="19794" name="Text Box 539"/>
            <p:cNvSpPr txBox="1">
              <a:spLocks noChangeArrowheads="1"/>
            </p:cNvSpPr>
            <p:nvPr/>
          </p:nvSpPr>
          <p:spPr bwMode="auto">
            <a:xfrm>
              <a:off x="4282035" y="5826125"/>
              <a:ext cx="1640424" cy="4618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cs typeface="Arial" charset="0"/>
                </a:rPr>
                <a:t>Prediction:</a:t>
              </a:r>
            </a:p>
          </p:txBody>
        </p:sp>
        <p:pic>
          <p:nvPicPr>
            <p:cNvPr id="19795" name="Picture 556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6385" y="6333624"/>
              <a:ext cx="4729841" cy="34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" name="Picture 55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0088" y="4575175"/>
            <a:ext cx="9461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" name="Picture 5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7575" y="2535238"/>
            <a:ext cx="225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695825" y="3081338"/>
            <a:ext cx="5106987" cy="2270125"/>
            <a:chOff x="1807" y="1145"/>
            <a:chExt cx="3217" cy="1430"/>
          </a:xfrm>
        </p:grpSpPr>
        <p:sp>
          <p:nvSpPr>
            <p:cNvPr id="20544" name="Line 3"/>
            <p:cNvSpPr>
              <a:spLocks noChangeShapeType="1"/>
            </p:cNvSpPr>
            <p:nvPr/>
          </p:nvSpPr>
          <p:spPr bwMode="auto">
            <a:xfrm>
              <a:off x="1807" y="2115"/>
              <a:ext cx="0" cy="3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45" name="Line 5"/>
            <p:cNvSpPr>
              <a:spLocks noChangeShapeType="1"/>
            </p:cNvSpPr>
            <p:nvPr/>
          </p:nvSpPr>
          <p:spPr bwMode="auto">
            <a:xfrm>
              <a:off x="2188" y="2317"/>
              <a:ext cx="0" cy="2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6" name="Line 6"/>
            <p:cNvSpPr>
              <a:spLocks noChangeShapeType="1"/>
            </p:cNvSpPr>
            <p:nvPr/>
          </p:nvSpPr>
          <p:spPr bwMode="auto">
            <a:xfrm>
              <a:off x="2949" y="2016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7" name="Line 7"/>
            <p:cNvSpPr>
              <a:spLocks noChangeShapeType="1"/>
            </p:cNvSpPr>
            <p:nvPr/>
          </p:nvSpPr>
          <p:spPr bwMode="auto">
            <a:xfrm>
              <a:off x="3323" y="1843"/>
              <a:ext cx="0" cy="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8" name="Line 8"/>
            <p:cNvSpPr>
              <a:spLocks noChangeShapeType="1"/>
            </p:cNvSpPr>
            <p:nvPr/>
          </p:nvSpPr>
          <p:spPr bwMode="auto">
            <a:xfrm>
              <a:off x="3707" y="1682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9" name="Line 9"/>
            <p:cNvSpPr>
              <a:spLocks noChangeShapeType="1"/>
            </p:cNvSpPr>
            <p:nvPr/>
          </p:nvSpPr>
          <p:spPr bwMode="auto">
            <a:xfrm>
              <a:off x="3892" y="1539"/>
              <a:ext cx="0" cy="7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0" name="Line 10"/>
            <p:cNvSpPr>
              <a:spLocks noChangeShapeType="1"/>
            </p:cNvSpPr>
            <p:nvPr/>
          </p:nvSpPr>
          <p:spPr bwMode="auto">
            <a:xfrm>
              <a:off x="4078" y="1545"/>
              <a:ext cx="0" cy="2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1" name="Line 11"/>
            <p:cNvSpPr>
              <a:spLocks noChangeShapeType="1"/>
            </p:cNvSpPr>
            <p:nvPr/>
          </p:nvSpPr>
          <p:spPr bwMode="auto">
            <a:xfrm>
              <a:off x="4839" y="1145"/>
              <a:ext cx="0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2" name="Line 12"/>
            <p:cNvSpPr>
              <a:spLocks noChangeShapeType="1"/>
            </p:cNvSpPr>
            <p:nvPr/>
          </p:nvSpPr>
          <p:spPr bwMode="auto">
            <a:xfrm>
              <a:off x="5024" y="1162"/>
              <a:ext cx="0" cy="2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3" name="Line 13"/>
            <p:cNvSpPr>
              <a:spLocks noChangeShapeType="1"/>
            </p:cNvSpPr>
            <p:nvPr/>
          </p:nvSpPr>
          <p:spPr bwMode="auto">
            <a:xfrm>
              <a:off x="2747" y="1953"/>
              <a:ext cx="0" cy="1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4" name="Line 14"/>
            <p:cNvSpPr>
              <a:spLocks noChangeShapeType="1"/>
            </p:cNvSpPr>
            <p:nvPr/>
          </p:nvSpPr>
          <p:spPr bwMode="auto">
            <a:xfrm>
              <a:off x="1999" y="2387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5" name="Line 15"/>
            <p:cNvSpPr>
              <a:spLocks noChangeShapeType="1"/>
            </p:cNvSpPr>
            <p:nvPr/>
          </p:nvSpPr>
          <p:spPr bwMode="auto">
            <a:xfrm>
              <a:off x="3134" y="1705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83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Optimization: Least Squares</a:t>
            </a:r>
          </a:p>
        </p:txBody>
      </p:sp>
      <p:sp>
        <p:nvSpPr>
          <p:cNvPr id="20484" name="Line 17"/>
          <p:cNvSpPr>
            <a:spLocks noChangeShapeType="1"/>
          </p:cNvSpPr>
          <p:nvPr/>
        </p:nvSpPr>
        <p:spPr bwMode="auto">
          <a:xfrm flipV="1">
            <a:off x="4100512" y="2967038"/>
            <a:ext cx="6029325" cy="2443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18"/>
          <p:cNvSpPr>
            <a:spLocks noChangeShapeType="1"/>
          </p:cNvSpPr>
          <p:nvPr/>
        </p:nvSpPr>
        <p:spPr bwMode="auto">
          <a:xfrm>
            <a:off x="4100512" y="6070600"/>
            <a:ext cx="60007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 flipV="1">
            <a:off x="4100512" y="2743200"/>
            <a:ext cx="12700" cy="332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20"/>
          <p:cNvSpPr>
            <a:spLocks noChangeShapeType="1"/>
          </p:cNvSpPr>
          <p:nvPr/>
        </p:nvSpPr>
        <p:spPr bwMode="auto">
          <a:xfrm flipV="1">
            <a:off x="4100512" y="6005513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21"/>
          <p:cNvSpPr>
            <a:spLocks noChangeArrowheads="1"/>
          </p:cNvSpPr>
          <p:nvPr/>
        </p:nvSpPr>
        <p:spPr bwMode="auto">
          <a:xfrm>
            <a:off x="4113212" y="6108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 flipV="1">
            <a:off x="10101262" y="6005513"/>
            <a:ext cx="3175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Rectangle 23"/>
          <p:cNvSpPr>
            <a:spLocks noChangeArrowheads="1"/>
          </p:cNvSpPr>
          <p:nvPr/>
        </p:nvSpPr>
        <p:spPr bwMode="auto">
          <a:xfrm>
            <a:off x="10071100" y="610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4100512" y="6070600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4002087" y="5964238"/>
            <a:ext cx="68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93" name="Oval 26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Oval 27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Oval 28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Oval 29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Oval 30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Oval 31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32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Oval 33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Oval 34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Oval 35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Oval 39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Oval 40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Oval 41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Oval 42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Oval 43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44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Oval 45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Oval 46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Oval 47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Oval 48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Oval 49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Oval 50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Oval 51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Oval 52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Oval 53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Oval 54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Oval 55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Oval 56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Oval 57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Oval 58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Oval 59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Oval 60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Oval 61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Oval 62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Oval 63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Line 66"/>
          <p:cNvSpPr>
            <a:spLocks noChangeShapeType="1"/>
          </p:cNvSpPr>
          <p:nvPr/>
        </p:nvSpPr>
        <p:spPr bwMode="auto">
          <a:xfrm flipH="1" flipV="1">
            <a:off x="6780212" y="38862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32" name="Line 67"/>
          <p:cNvSpPr>
            <a:spLocks noChangeShapeType="1"/>
          </p:cNvSpPr>
          <p:nvPr/>
        </p:nvSpPr>
        <p:spPr bwMode="auto">
          <a:xfrm flipH="1">
            <a:off x="4075112" y="391160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3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9825" y="4170363"/>
            <a:ext cx="280987" cy="444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4" name="Line 69"/>
          <p:cNvSpPr>
            <a:spLocks noChangeShapeType="1"/>
          </p:cNvSpPr>
          <p:nvPr/>
        </p:nvSpPr>
        <p:spPr bwMode="auto">
          <a:xfrm flipH="1">
            <a:off x="4084637" y="428625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5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89350" y="3619500"/>
            <a:ext cx="268287" cy="3413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6" name="Line 71"/>
          <p:cNvSpPr>
            <a:spLocks noChangeShapeType="1"/>
          </p:cNvSpPr>
          <p:nvPr/>
        </p:nvSpPr>
        <p:spPr bwMode="auto">
          <a:xfrm>
            <a:off x="5253037" y="3894138"/>
            <a:ext cx="0" cy="393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7" name="Text Box 72"/>
          <p:cNvSpPr txBox="1">
            <a:spLocks noChangeArrowheads="1"/>
          </p:cNvSpPr>
          <p:nvPr/>
        </p:nvSpPr>
        <p:spPr bwMode="auto">
          <a:xfrm>
            <a:off x="4333875" y="3300413"/>
            <a:ext cx="25749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cs typeface="Arial" charset="0"/>
              </a:rPr>
              <a:t>Error or “residual”</a:t>
            </a:r>
          </a:p>
        </p:txBody>
      </p:sp>
      <p:sp>
        <p:nvSpPr>
          <p:cNvPr id="20538" name="Text Box 73"/>
          <p:cNvSpPr txBox="1">
            <a:spLocks noChangeArrowheads="1"/>
          </p:cNvSpPr>
          <p:nvPr/>
        </p:nvSpPr>
        <p:spPr bwMode="auto">
          <a:xfrm>
            <a:off x="2128837" y="4135438"/>
            <a:ext cx="154146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Prediction</a:t>
            </a:r>
          </a:p>
        </p:txBody>
      </p:sp>
      <p:sp>
        <p:nvSpPr>
          <p:cNvPr id="20539" name="Text Box 74"/>
          <p:cNvSpPr txBox="1">
            <a:spLocks noChangeArrowheads="1"/>
          </p:cNvSpPr>
          <p:nvPr/>
        </p:nvSpPr>
        <p:spPr bwMode="auto">
          <a:xfrm>
            <a:off x="1858962" y="3502025"/>
            <a:ext cx="18288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Observation</a:t>
            </a:r>
          </a:p>
        </p:txBody>
      </p:sp>
      <p:pic>
        <p:nvPicPr>
          <p:cNvPr id="76" name="Picture 7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253414" y="6146800"/>
            <a:ext cx="985586" cy="393999"/>
          </a:xfrm>
          <a:prstGeom prst="rect">
            <a:avLst/>
          </a:prstGeom>
          <a:noFill/>
          <a:ln/>
          <a:effectLst/>
        </p:spPr>
      </p:pic>
      <p:pic>
        <p:nvPicPr>
          <p:cNvPr id="21565" name="Picture 8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1447800"/>
            <a:ext cx="35671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Picture 8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1676400"/>
            <a:ext cx="472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Error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9763" y="1905001"/>
            <a:ext cx="4264005" cy="9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7627" y="2895600"/>
            <a:ext cx="5270373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457200" y="48006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Approximate q update explained:</a:t>
            </a: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2288" y="3886200"/>
            <a:ext cx="5065712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6100" y="5410200"/>
            <a:ext cx="7556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" y="1295400"/>
            <a:ext cx="1112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Imagine we had only one point x, with features f(x), target value y, and weights w:</a:t>
            </a:r>
          </a:p>
        </p:txBody>
      </p:sp>
      <p:sp>
        <p:nvSpPr>
          <p:cNvPr id="22539" name="TextBox 27"/>
          <p:cNvSpPr txBox="1">
            <a:spLocks noChangeArrowheads="1"/>
          </p:cNvSpPr>
          <p:nvPr/>
        </p:nvSpPr>
        <p:spPr bwMode="auto">
          <a:xfrm>
            <a:off x="4724400" y="60153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“target”</a:t>
            </a:r>
          </a:p>
        </p:txBody>
      </p:sp>
      <p:sp>
        <p:nvSpPr>
          <p:cNvPr id="22540" name="TextBox 28"/>
          <p:cNvSpPr txBox="1">
            <a:spLocks noChangeArrowheads="1"/>
          </p:cNvSpPr>
          <p:nvPr/>
        </p:nvSpPr>
        <p:spPr bwMode="auto">
          <a:xfrm>
            <a:off x="6781800" y="60198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“prediction”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2286169"/>
            <a:ext cx="4148098" cy="2092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17" grpId="0"/>
      <p:bldP spid="22539" grpId="0"/>
      <p:bldP spid="225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Reinforcement Learning Milestones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6CFB77-2CD1-4FE7-B488-F8CC7ACA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082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TDGammon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51164"/>
            <a:ext cx="11639901" cy="4975001"/>
          </a:xfrm>
        </p:spPr>
        <p:txBody>
          <a:bodyPr/>
          <a:lstStyle/>
          <a:p>
            <a:r>
              <a:rPr lang="en-US" dirty="0"/>
              <a:t>1992 by Gerald </a:t>
            </a:r>
            <a:r>
              <a:rPr lang="en-US" dirty="0" err="1"/>
              <a:t>Tesauro</a:t>
            </a:r>
            <a:r>
              <a:rPr lang="en-US" dirty="0"/>
              <a:t>, IBM</a:t>
            </a:r>
          </a:p>
          <a:p>
            <a:r>
              <a:rPr lang="en-US" dirty="0"/>
              <a:t>4-ply lookahead using </a:t>
            </a:r>
            <a:r>
              <a:rPr lang="en-US" dirty="0">
                <a:solidFill>
                  <a:srgbClr val="CC00CC"/>
                </a:solidFill>
              </a:rPr>
              <a:t>V(s) </a:t>
            </a:r>
            <a:r>
              <a:rPr lang="en-US" dirty="0"/>
              <a:t>trained from 1,500,000 games of self-play</a:t>
            </a:r>
          </a:p>
          <a:p>
            <a:r>
              <a:rPr lang="en-US" dirty="0"/>
              <a:t>3 hidden layers, ~100 units each</a:t>
            </a:r>
          </a:p>
          <a:p>
            <a:r>
              <a:rPr lang="en-US" dirty="0"/>
              <a:t>Input: contents of each location </a:t>
            </a:r>
            <a:r>
              <a:rPr lang="en-US" dirty="0">
                <a:solidFill>
                  <a:schemeClr val="tx2"/>
                </a:solidFill>
              </a:rPr>
              <a:t>plus several handcrafted features</a:t>
            </a:r>
          </a:p>
          <a:p>
            <a:r>
              <a:rPr lang="en-US" dirty="0"/>
              <a:t>Experimental results:</a:t>
            </a:r>
          </a:p>
          <a:p>
            <a:pPr lvl="1"/>
            <a:r>
              <a:rPr lang="en-US" dirty="0"/>
              <a:t>Plays approximately at parity with world champion</a:t>
            </a:r>
          </a:p>
          <a:p>
            <a:pPr lvl="1"/>
            <a:r>
              <a:rPr lang="en-US" dirty="0"/>
              <a:t>Led to radical changes in the way humans play backgammon</a:t>
            </a:r>
          </a:p>
        </p:txBody>
      </p:sp>
      <p:pic>
        <p:nvPicPr>
          <p:cNvPr id="5" name="Picture 4" descr="backgammon-position.eps">
            <a:extLst>
              <a:ext uri="{FF2B5EF4-FFF2-40B4-BE49-F238E27FC236}">
                <a16:creationId xmlns:a16="http://schemas.microsoft.com/office/drawing/2014/main" id="{8D2D2512-25D6-4049-A7F5-69E6E5F81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50" y="3731078"/>
            <a:ext cx="3033736" cy="29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3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still assume an MDP: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states s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 </a:t>
            </a:r>
            <a:r>
              <a:rPr lang="en-US" sz="2400" dirty="0">
                <a:solidFill>
                  <a:srgbClr val="C00000"/>
                </a:solidFill>
              </a:rPr>
              <a:t>S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actions (per state) A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model T(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reward function R(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r>
              <a:rPr lang="en-US" sz="2800" dirty="0"/>
              <a:t>Still looking for a policy </a:t>
            </a:r>
            <a:r>
              <a:rPr lang="en-US" sz="2800" dirty="0">
                <a:solidFill>
                  <a:srgbClr val="CC0000"/>
                </a:solidFill>
                <a:sym typeface="Symbol" pitchFamily="18" charset="2"/>
              </a:rPr>
              <a:t>(s)</a:t>
            </a:r>
          </a:p>
          <a:p>
            <a:pPr lvl="1"/>
            <a:endParaRPr lang="en-US" sz="2400" dirty="0"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New twist: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don’t know T or R</a:t>
            </a:r>
            <a:r>
              <a:rPr lang="en-US" sz="2800" dirty="0">
                <a:sym typeface="Symbol" pitchFamily="18" charset="2"/>
              </a:rPr>
              <a:t>, so must try out actions</a:t>
            </a:r>
          </a:p>
          <a:p>
            <a:pPr lvl="1"/>
            <a:endParaRPr lang="en-US" sz="2400" dirty="0">
              <a:solidFill>
                <a:srgbClr val="CC0000"/>
              </a:solidFill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Big idea: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Compute all averages over T using sample outcomes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77" y="1524000"/>
            <a:ext cx="4484846" cy="239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43001"/>
            <a:ext cx="11233501" cy="1752600"/>
          </a:xfrm>
        </p:spPr>
        <p:txBody>
          <a:bodyPr/>
          <a:lstStyle/>
          <a:p>
            <a:r>
              <a:rPr lang="en-US" dirty="0"/>
              <a:t>Deep Mind, 2015</a:t>
            </a:r>
          </a:p>
          <a:p>
            <a:r>
              <a:rPr lang="en-US" dirty="0"/>
              <a:t>Used a deep learning network to represent Q:</a:t>
            </a:r>
          </a:p>
          <a:p>
            <a:pPr lvl="1"/>
            <a:r>
              <a:rPr lang="en-US" dirty="0"/>
              <a:t>Input is last 4 images (84x84 pixel values) plus score</a:t>
            </a:r>
          </a:p>
          <a:p>
            <a:r>
              <a:rPr lang="en-US" dirty="0"/>
              <a:t>49 Atari games, incl. Breakout, Space Invaders, </a:t>
            </a:r>
            <a:r>
              <a:rPr lang="en-US" dirty="0" err="1"/>
              <a:t>Seaquest</a:t>
            </a:r>
            <a:r>
              <a:rPr lang="en-US" dirty="0"/>
              <a:t>, </a:t>
            </a:r>
            <a:r>
              <a:rPr lang="en-US" dirty="0" err="1"/>
              <a:t>Enduro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05A4B49-A051-4FAA-9AEC-835F91AA8D3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154260"/>
            <a:ext cx="6370864" cy="37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67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05A4B49-A051-4FAA-9AEC-835F91AA8D3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4162"/>
            <a:ext cx="4978400" cy="326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-1"/>
            <a:ext cx="5029200" cy="3296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03560"/>
            <a:ext cx="53467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411491"/>
            <a:ext cx="5169764" cy="34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89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5355-C1D3-4DE6-9FDA-969DB5A4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OpenAI</a:t>
            </a:r>
            <a:r>
              <a:rPr lang="en-US" dirty="0"/>
              <a:t> Gym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B60AB-0B45-4B57-B8CE-FDDF9074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2016+</a:t>
            </a:r>
          </a:p>
          <a:p>
            <a:r>
              <a:rPr lang="en-US" dirty="0"/>
              <a:t>Benchmark problems for learning agents</a:t>
            </a:r>
          </a:p>
          <a:p>
            <a:r>
              <a:rPr lang="en-US" dirty="0"/>
              <a:t>https://gym.openai.com/envs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54E6C-340B-4346-8D0F-B7B220BB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201" y="2824843"/>
            <a:ext cx="1761343" cy="3846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0E23D-3C07-4136-9E55-937F8F71D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80" y="2824843"/>
            <a:ext cx="1676662" cy="3846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B91D6-8E88-41AB-BFB9-D6CE4C04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08" y="2750684"/>
            <a:ext cx="1682249" cy="3846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05FF82-E42C-420E-87FC-80A64AB07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203" y="688187"/>
            <a:ext cx="1676662" cy="59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6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AlphaGo, </a:t>
            </a:r>
            <a:r>
              <a:rPr lang="en-US" dirty="0" err="1"/>
              <a:t>AlphaZero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15A5-F79D-4D22-983F-E82E3547B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Mind, 2016+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701E-2569-47FF-8F6B-DACD2B1A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033587"/>
            <a:ext cx="83343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45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Vehicles?</a:t>
            </a:r>
          </a:p>
        </p:txBody>
      </p:sp>
    </p:spTree>
    <p:extLst>
      <p:ext uri="{BB962C8B-B14F-4D97-AF65-F5344CB8AC3E}">
        <p14:creationId xmlns:p14="http://schemas.microsoft.com/office/powerpoint/2010/main" val="14930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Difference Learning</a:t>
            </a:r>
          </a:p>
        </p:txBody>
      </p:sp>
      <p:pic>
        <p:nvPicPr>
          <p:cNvPr id="41987" name="Picture 3" descr="C:\Users\Dan\Dropbox\Office\CS 188\Ketrina Art\RL\TemporalDiffere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47572"/>
            <a:ext cx="5480050" cy="50294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Model-Free Learning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/>
          <a:lstStyle/>
          <a:p>
            <a:r>
              <a:rPr lang="en-US" sz="3200" dirty="0"/>
              <a:t>Model-free (temporal difference) learning</a:t>
            </a:r>
          </a:p>
          <a:p>
            <a:pPr lvl="1"/>
            <a:r>
              <a:rPr lang="en-US" sz="2800" dirty="0"/>
              <a:t>Experience world through episodes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Update estimates each transition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Over time, updates will mimic Bellman updates</a:t>
            </a:r>
          </a:p>
          <a:p>
            <a:pPr lvl="2"/>
            <a:endParaRPr lang="en-US" sz="2400" dirty="0"/>
          </a:p>
          <a:p>
            <a:endParaRPr lang="en-US" sz="40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  <p:pic>
        <p:nvPicPr>
          <p:cNvPr id="7185" name="Picture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3123" y="3454270"/>
            <a:ext cx="1695941" cy="4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739" y="2774042"/>
            <a:ext cx="5733895" cy="4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10181923" y="28194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r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070552" y="1371600"/>
            <a:ext cx="1588048" cy="2366665"/>
            <a:chOff x="9761537" y="1447800"/>
            <a:chExt cx="1347130" cy="2007625"/>
          </a:xfrm>
        </p:grpSpPr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a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982200" y="3676358"/>
            <a:ext cx="1588048" cy="1962441"/>
            <a:chOff x="9761537" y="1790700"/>
            <a:chExt cx="1347130" cy="1664725"/>
          </a:xfrm>
        </p:grpSpPr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a’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s’, a’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59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s’’</a:t>
              </a: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/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𝑠𝑎𝑚𝑝𝑙𝑒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Temporal Difference Learning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28194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Big idea: learn from every experience!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Update V(s) each time we experience a transition (s, a, s’, r)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Likely outcomes s’ will contribute updates more often</a:t>
            </a:r>
          </a:p>
          <a:p>
            <a:pPr lvl="1"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Temporal difference learning of values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Policy still fixed, still doing evaluation!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Move values toward value of whatever successor occurs: running average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296402" y="1371600"/>
            <a:ext cx="1857674" cy="2366665"/>
            <a:chOff x="9532815" y="1447800"/>
            <a:chExt cx="1575852" cy="2007625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9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1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2" name="Text Box 19"/>
            <p:cNvSpPr txBox="1">
              <a:spLocks noChangeArrowheads="1"/>
            </p:cNvSpPr>
            <p:nvPr/>
          </p:nvSpPr>
          <p:spPr bwMode="auto">
            <a:xfrm>
              <a:off x="9532815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(s)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373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5374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(s)</a:t>
              </a:r>
            </a:p>
          </p:txBody>
        </p:sp>
        <p:sp>
          <p:nvSpPr>
            <p:cNvPr id="15375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6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5379" name="TextBox 19"/>
          <p:cNvSpPr txBox="1">
            <a:spLocks noChangeArrowheads="1"/>
          </p:cNvSpPr>
          <p:nvPr/>
        </p:nvSpPr>
        <p:spPr bwMode="auto">
          <a:xfrm>
            <a:off x="705588" y="4099406"/>
            <a:ext cx="206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Sample of V(s):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710108" y="4806333"/>
            <a:ext cx="2065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Update to V(s):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718900" y="5501660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/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𝛾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863D"/>
                  </a:solidFill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  <a:blipFill>
                <a:blip r:embed="rId3"/>
                <a:stretch>
                  <a:fillRect l="-18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/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</m:t>
                      </m:r>
                      <m:r>
                        <a:rPr lang="en-US" sz="2400" i="1" dirty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/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∇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2">
            <a:extLst>
              <a:ext uri="{FF2B5EF4-FFF2-40B4-BE49-F238E27FC236}">
                <a16:creationId xmlns:a16="http://schemas.microsoft.com/office/drawing/2014/main" id="{705AD83F-13C5-4B66-83A8-8C51484A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0" y="6196987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/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𝜋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/>
      <p:bldP spid="15380" grpId="0"/>
      <p:bldP spid="15381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A3B8-51DA-4770-AA4A-52D8AEC4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9C58E-144F-4887-8B43-EA2C4E99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2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1C58-468C-4AAC-8A62-A254AE9B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9AF69-5BD1-4A60-8756-A9D6B200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77" y="2223521"/>
            <a:ext cx="10515600" cy="2039539"/>
          </a:xfrm>
        </p:spPr>
        <p:txBody>
          <a:bodyPr/>
          <a:lstStyle/>
          <a:p>
            <a:r>
              <a:rPr lang="en-US" dirty="0"/>
              <a:t>Which converts TD values into a policy?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E2CD8C-4A22-4AE7-AA0F-DE3341132592}"/>
                  </a:ext>
                </a:extLst>
              </p:cNvPr>
              <p:cNvSpPr txBox="1"/>
              <p:nvPr/>
            </p:nvSpPr>
            <p:spPr>
              <a:xfrm>
                <a:off x="3843398" y="2611334"/>
                <a:ext cx="7668491" cy="4442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E2CD8C-4A22-4AE7-AA0F-DE3341132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398" y="2611334"/>
                <a:ext cx="7668491" cy="44422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CFE5080-3736-406C-B5F6-692546EBD294}"/>
              </a:ext>
            </a:extLst>
          </p:cNvPr>
          <p:cNvSpPr txBox="1"/>
          <p:nvPr/>
        </p:nvSpPr>
        <p:spPr>
          <a:xfrm>
            <a:off x="758431" y="301173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433AF-3AC2-42D0-A2AB-BFD65142C1A6}"/>
              </a:ext>
            </a:extLst>
          </p:cNvPr>
          <p:cNvSpPr txBox="1"/>
          <p:nvPr/>
        </p:nvSpPr>
        <p:spPr>
          <a:xfrm>
            <a:off x="758431" y="3779474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9A69A-95DE-43AE-81CC-D59F00F3BDB7}"/>
              </a:ext>
            </a:extLst>
          </p:cNvPr>
          <p:cNvSpPr txBox="1"/>
          <p:nvPr/>
        </p:nvSpPr>
        <p:spPr>
          <a:xfrm>
            <a:off x="715384" y="452294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84B05-B157-4CEF-8A0C-C18ADC37E7B7}"/>
              </a:ext>
            </a:extLst>
          </p:cNvPr>
          <p:cNvSpPr txBox="1"/>
          <p:nvPr/>
        </p:nvSpPr>
        <p:spPr>
          <a:xfrm>
            <a:off x="715384" y="600568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3556B-553D-4B24-A170-5086D509BC0B}"/>
              </a:ext>
            </a:extLst>
          </p:cNvPr>
          <p:cNvSpPr txBox="1"/>
          <p:nvPr/>
        </p:nvSpPr>
        <p:spPr>
          <a:xfrm>
            <a:off x="715384" y="5262221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90996A34-B680-48E4-B9E8-8A8406A0C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84" y="1321494"/>
            <a:ext cx="155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TD update: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AE9D2C-B501-4B3C-93DA-BD36FCF7910C}"/>
                  </a:ext>
                </a:extLst>
              </p:cNvPr>
              <p:cNvSpPr/>
              <p:nvPr/>
            </p:nvSpPr>
            <p:spPr>
              <a:xfrm>
                <a:off x="3783045" y="1352271"/>
                <a:ext cx="51240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AE9D2C-B501-4B3C-93DA-BD36FCF79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045" y="1352271"/>
                <a:ext cx="5124030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1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)  template TPT1  env TPENV1  fore 0  back 16777215  eqnno 1"/>
  <p:tag name="FILENAME" val="TP_tmp"/>
  <p:tag name="ORIGWIDTH" val="42"/>
  <p:tag name="PICTUREFILESIZE" val="348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i \leftarrow w_i + \alpha \left[ \mbox{difference} \right] f_i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15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\mbox{\rm difference} = \left[ r + \gamma \max_{a'} Q(s',a') \right] - Q(s,a)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13"/>
  <p:tag name="PICTUREFILESIZE" val="385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rm{\sf transition~} = (s,a,r,s')  template TPT1  env TPENV1  fore 0  back 16777215  eqnno 1"/>
  <p:tag name="FILENAME" val="TP_tmp"/>
  <p:tag name="ORIGWIDTH" val="99"/>
  <p:tag name="PICTUREFILESIZE" val="56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DOT}(s,\mbox{NORTH}) = 0.5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6"/>
  <p:tag name="PICTUREFILESIZE" val="167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GST}(s,\mbox{NORTH}) = 1.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2"/>
  <p:tag name="PICTUREFILESIZE" val="164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r + \gamma \max_{a'} Q(s',a') = -500 +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628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4.0 f_{DOT}(s,a) - 1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80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mbox{difference}  = -50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9"/>
  <p:tag name="PICTUREFILESIZE" val="106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DOT} \leftarrow 4.0 + \alpha \left[ -501 \right] 0.5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7"/>
  <p:tag name="PICTUREFILESIZE" val="169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,a',r',s'',a'',r'',s''''\ldots)  template TPT1  env TPENV1  fore 0  back 16777215  eqnno 1"/>
  <p:tag name="FILENAME" val="TP_tmp"/>
  <p:tag name="ORIGWIDTH" val="142"/>
  <p:tag name="PICTUREFILESIZE" val="69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GST} \leftarrow -1.0 + \alpha \left[ -501 \right] 1.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170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3.0 f_{DOT}(s,a) - 3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924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 \mbox{NORTH}  template TPT1  env TPENV1  fore 0  back 16777215  eqnno 1"/>
  <p:tag name="FILENAME" val="TP_tmp"/>
  <p:tag name="ORIGWIDTH" val="55"/>
  <p:tag name="PICTUREFILESIZE" val="29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= -500  template TPT1  env TPENV1  fore 0  back 16777215  eqnno 1"/>
  <p:tag name="FILENAME" val="TP_tmp"/>
  <p:tag name="ORIGWIDTH" val="42"/>
  <p:tag name="PICTUREFILESIZE" val="214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\mbox{NORTH}) = +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1"/>
  <p:tag name="PICTUREFILESIZE" val="128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',\cdot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91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'  template TPT1  env TPENV1  fore 0  back 16777215  eqnno 1"/>
  <p:tag name="FILENAME" val="TP_tmp"/>
  <p:tag name="ORIGWIDTH" val="7"/>
  <p:tag name="PICTUREFILESIZE" val="10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 template TPT1  env TPENV1  fore 0  back 16777215  eqnno 1"/>
  <p:tag name="FILENAME" val="TP_tmp"/>
  <p:tag name="ORIGWIDTH" val="4"/>
  <p:tag name="PICTUREFILESIZE" val="69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11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r + \gamma \max_{a'}Q(s',a')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1"/>
  <p:tag name="PICTUREFILESIZE" val="451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hat{y}_i=w_0 + w_1 f_{1}(x) + w_2 f_{2}(x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5"/>
  <p:tag name="PICTUREFILESIZE" val="140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=w_0+w_1 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4"/>
  <p:tag name="PICTUREFILESIZE" val="820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114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9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= \sum_i\left(y_i - \sum_k w_k f_k(x_i)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135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mbox{total error} = \sum_i\left(y_i - \hat{y_i}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145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 \mbox{error}(w) = \frac{1}{2}\left(y - \sum_k w_k f_k(x)  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375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frac{\partial \mbox{~error}(w)}{\partial w_m} = - \left(y - \sum_k  w_k f_k(x)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4695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w_m \leftarrow w_m + \alpha \left(y - \sum_k w_k f_k(x)  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98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approx r + \gamma \max_{a'}Q(s',a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9"/>
  <p:tag name="PICTUREFILESIZE" val="2694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m \leftarrow w_m + \alpha \left[ \textcolor{OliveGreen}{r + \gamma \max_a Q(s',a')} - \textcolor{BrickRed}{Q(s,a)} \right] f_m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03"/>
  <p:tag name="PICTUREFILESIZE" val="45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_{k+1}(s,a) \leftarrow \sum_{s'} T(s,a,s') \,\left[ R(s, a, s') + \gamma\, \max_{a'} Q_k(s',a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44"/>
  <p:tag name="PICTUREFILESIZE" val="567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&#10;  f(u, n) = u + k/n&#10;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22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f(Q(s',a'), N(s',a')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5"/>
  <p:tag name="PICTUREFILESIZE" val="473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Q(s',a'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5"/>
  <p:tag name="PICTUREFILESIZE" val="374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Q(s,a) + \alpha \left[ \mbox{difference} 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3424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10485</TotalTime>
  <Words>1836</Words>
  <Application>Microsoft Office PowerPoint</Application>
  <PresentationFormat>Widescreen</PresentationFormat>
  <Paragraphs>342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 Light</vt:lpstr>
      <vt:lpstr>Wingdings</vt:lpstr>
      <vt:lpstr>Cambria Math</vt:lpstr>
      <vt:lpstr>Calibri</vt:lpstr>
      <vt:lpstr>Helvetica</vt:lpstr>
      <vt:lpstr>Office Theme</vt:lpstr>
      <vt:lpstr>Warm-up as you walk in</vt:lpstr>
      <vt:lpstr>Announcements</vt:lpstr>
      <vt:lpstr>AI: Representation and Problem Solving </vt:lpstr>
      <vt:lpstr>Reinforcement Learning</vt:lpstr>
      <vt:lpstr>Temporal Difference Learning</vt:lpstr>
      <vt:lpstr>Model-Free Learning</vt:lpstr>
      <vt:lpstr>Temporal Difference Learning</vt:lpstr>
      <vt:lpstr>Gradient Descent</vt:lpstr>
      <vt:lpstr>Piazza Poll 1</vt:lpstr>
      <vt:lpstr>MDP/RL Notation</vt:lpstr>
      <vt:lpstr>Q-Learning</vt:lpstr>
      <vt:lpstr>Q-Learning Properties</vt:lpstr>
      <vt:lpstr>Demo Q-Learning Auto Cliff Grid</vt:lpstr>
      <vt:lpstr>The Story So Far: MDPs and RL</vt:lpstr>
      <vt:lpstr>Exploration vs. Exploitation</vt:lpstr>
      <vt:lpstr>How to Explore?</vt:lpstr>
      <vt:lpstr>Demo Q-learning – Manual Exploration – Bridge Grid </vt:lpstr>
      <vt:lpstr>Demo Q-learning – Epsilon-Greedy – Crawler </vt:lpstr>
      <vt:lpstr>Exploration Functions</vt:lpstr>
      <vt:lpstr>Demo Q-learning – Exploration Function – Crawler </vt:lpstr>
      <vt:lpstr>Regret</vt:lpstr>
      <vt:lpstr>Approximate Q-Learning</vt:lpstr>
      <vt:lpstr>Generalizing Across States</vt:lpstr>
      <vt:lpstr>Example: Pacman</vt:lpstr>
      <vt:lpstr>Demo Q-Learning Pacman – Tiny – Watch All</vt:lpstr>
      <vt:lpstr>Demo Q-Learning Pacman – Tiny – Silent Train</vt:lpstr>
      <vt:lpstr>Demo Q-Learning Pacman – Tricky – Watch All</vt:lpstr>
      <vt:lpstr>Feature-Based Representations</vt:lpstr>
      <vt:lpstr>Linear Value Functions</vt:lpstr>
      <vt:lpstr>Updating a linear value function</vt:lpstr>
      <vt:lpstr>Approximate Q-Learning</vt:lpstr>
      <vt:lpstr>Example: Q-Pacman</vt:lpstr>
      <vt:lpstr>Demo Approximate Q-Learning -- Pacman</vt:lpstr>
      <vt:lpstr>Q-Learning and Least Squares</vt:lpstr>
      <vt:lpstr>Linear Approximation: Regression</vt:lpstr>
      <vt:lpstr>Optimization: Least Squares</vt:lpstr>
      <vt:lpstr>Minimizing Error</vt:lpstr>
      <vt:lpstr>Recent Reinforcement Learning Milestones</vt:lpstr>
      <vt:lpstr>TDGammon</vt:lpstr>
      <vt:lpstr>Deep Q-Networks</vt:lpstr>
      <vt:lpstr> </vt:lpstr>
      <vt:lpstr>OpenAI Gym</vt:lpstr>
      <vt:lpstr>AlphaGo, AlphaZero</vt:lpstr>
      <vt:lpstr>Autonomous Vehicles?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995</cp:revision>
  <cp:lastPrinted>2018-11-27T13:42:27Z</cp:lastPrinted>
  <dcterms:created xsi:type="dcterms:W3CDTF">2018-10-11T11:39:27Z</dcterms:created>
  <dcterms:modified xsi:type="dcterms:W3CDTF">2019-03-25T18:49:48Z</dcterms:modified>
</cp:coreProperties>
</file>