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sldIdLst>
    <p:sldId id="968" r:id="rId2"/>
    <p:sldId id="776" r:id="rId3"/>
    <p:sldId id="663" r:id="rId4"/>
    <p:sldId id="985" r:id="rId5"/>
    <p:sldId id="796" r:id="rId6"/>
    <p:sldId id="738" r:id="rId7"/>
    <p:sldId id="986" r:id="rId8"/>
    <p:sldId id="797" r:id="rId9"/>
    <p:sldId id="871" r:id="rId10"/>
    <p:sldId id="872" r:id="rId11"/>
    <p:sldId id="798" r:id="rId12"/>
    <p:sldId id="799" r:id="rId13"/>
    <p:sldId id="900" r:id="rId14"/>
    <p:sldId id="987" r:id="rId15"/>
    <p:sldId id="988" r:id="rId16"/>
    <p:sldId id="989" r:id="rId17"/>
    <p:sldId id="906" r:id="rId18"/>
    <p:sldId id="982" r:id="rId19"/>
    <p:sldId id="923" r:id="rId20"/>
    <p:sldId id="804" r:id="rId21"/>
    <p:sldId id="868" r:id="rId22"/>
    <p:sldId id="984" r:id="rId23"/>
    <p:sldId id="983" r:id="rId24"/>
    <p:sldId id="990" r:id="rId25"/>
    <p:sldId id="856" r:id="rId26"/>
    <p:sldId id="800" r:id="rId27"/>
    <p:sldId id="845" r:id="rId28"/>
    <p:sldId id="754" r:id="rId29"/>
    <p:sldId id="861" r:id="rId30"/>
    <p:sldId id="862" r:id="rId31"/>
    <p:sldId id="753" r:id="rId32"/>
    <p:sldId id="801" r:id="rId33"/>
    <p:sldId id="847" r:id="rId34"/>
    <p:sldId id="742" r:id="rId35"/>
    <p:sldId id="802" r:id="rId36"/>
    <p:sldId id="849" r:id="rId37"/>
    <p:sldId id="873" r:id="rId38"/>
    <p:sldId id="874" r:id="rId39"/>
    <p:sldId id="875" r:id="rId40"/>
    <p:sldId id="876" r:id="rId41"/>
    <p:sldId id="877" r:id="rId42"/>
    <p:sldId id="878" r:id="rId43"/>
    <p:sldId id="879" r:id="rId44"/>
    <p:sldId id="880" r:id="rId45"/>
    <p:sldId id="881" r:id="rId46"/>
    <p:sldId id="882" r:id="rId47"/>
    <p:sldId id="883" r:id="rId48"/>
    <p:sldId id="884" r:id="rId49"/>
    <p:sldId id="885" r:id="rId50"/>
    <p:sldId id="886" r:id="rId51"/>
    <p:sldId id="749" r:id="rId52"/>
    <p:sldId id="750" r:id="rId53"/>
    <p:sldId id="770" r:id="rId54"/>
    <p:sldId id="848" r:id="rId55"/>
    <p:sldId id="978" r:id="rId56"/>
    <p:sldId id="977" r:id="rId57"/>
    <p:sldId id="980" r:id="rId58"/>
    <p:sldId id="981" r:id="rId59"/>
    <p:sldId id="854" r:id="rId60"/>
    <p:sldId id="855" r:id="rId61"/>
    <p:sldId id="858" r:id="rId62"/>
    <p:sldId id="867" r:id="rId63"/>
    <p:sldId id="860" r:id="rId64"/>
    <p:sldId id="863" r:id="rId65"/>
    <p:sldId id="864" r:id="rId66"/>
    <p:sldId id="865" r:id="rId67"/>
  </p:sldIdLst>
  <p:sldSz cx="12192000" cy="6858000"/>
  <p:notesSz cx="7010400" cy="92964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Cambria Math" panose="02040503050406030204" pitchFamily="18" charset="0"/>
      <p:regular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64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0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0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.xml"/><Relationship Id="rId7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4" name="Picture 3" descr="Screen Shot 2014-08-11 at 12.16.02 AM.png">
            <a:extLst>
              <a:ext uri="{FF2B5EF4-FFF2-40B4-BE49-F238E27FC236}">
                <a16:creationId xmlns:a16="http://schemas.microsoft.com/office/drawing/2014/main" id="{CC0C6DFD-668F-4FC8-B7F4-9C861A6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952734" y="1305464"/>
            <a:ext cx="6286531" cy="55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" name="AutoShape 60">
                <a:extLst>
                  <a:ext uri="{FF2B5EF4-FFF2-40B4-BE49-F238E27FC236}">
                    <a16:creationId xmlns:a16="http://schemas.microsoft.com/office/drawing/2014/main" id="{0F746DB3-598F-4AA7-9F2D-2E5A3973B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967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64" name="AutoShape 64">
            <a:extLst>
              <a:ext uri="{FF2B5EF4-FFF2-40B4-BE49-F238E27FC236}">
                <a16:creationId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667C397-4FE7-4627-880C-E596D7B80A63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409362" cy="2256548"/>
            <a:chOff x="2400" y="1401"/>
            <a:chExt cx="1392" cy="1296"/>
          </a:xfrm>
        </p:grpSpPr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FFA93214-7E67-4692-BDDA-3F270CAE9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781F720D-463C-4F5D-B54E-BBB04DF61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58" name="Line 8">
                <a:extLst>
                  <a:ext uri="{FF2B5EF4-FFF2-40B4-BE49-F238E27FC236}">
                    <a16:creationId xmlns:a16="http://schemas.microsoft.com/office/drawing/2014/main" id="{5A67EB00-090C-4F90-A43C-C2FFEED98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:a16="http://schemas.microsoft.com/office/drawing/2014/main" id="{E9962FBA-A4AD-4BEC-B423-63A23D903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:a16="http://schemas.microsoft.com/office/drawing/2014/main" id="{4A95E172-E7A9-4EE2-8F3D-81357F681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">
                <a:extLst>
                  <a:ext uri="{FF2B5EF4-FFF2-40B4-BE49-F238E27FC236}">
                    <a16:creationId xmlns:a16="http://schemas.microsoft.com/office/drawing/2014/main" id="{54653F7F-140E-4A06-94C6-AAAFB3457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A07B0877-0386-488C-AC69-81F78430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13">
              <a:extLst>
                <a:ext uri="{FF2B5EF4-FFF2-40B4-BE49-F238E27FC236}">
                  <a16:creationId xmlns:a16="http://schemas.microsoft.com/office/drawing/2014/main" id="{C1DE2609-9742-4F54-9920-871A63513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9CDEE947-56A5-4A3D-BC8C-8A189EE04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:a16="http://schemas.microsoft.com/office/drawing/2014/main" id="{BC3E2622-0ABA-49EB-8121-41E9ADF2E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:a16="http://schemas.microsoft.com/office/drawing/2014/main" id="{3D33F75A-396D-4F66-B873-8CF4E300A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:a16="http://schemas.microsoft.com/office/drawing/2014/main" id="{BA7EBF27-4EA0-4849-8DC2-68A33AFA2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8">
              <a:extLst>
                <a:ext uri="{FF2B5EF4-FFF2-40B4-BE49-F238E27FC236}">
                  <a16:creationId xmlns:a16="http://schemas.microsoft.com/office/drawing/2014/main" id="{BE7CFD50-0F75-46B3-B322-9827B0914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49" name="Text Box 19">
              <a:extLst>
                <a:ext uri="{FF2B5EF4-FFF2-40B4-BE49-F238E27FC236}">
                  <a16:creationId xmlns:a16="http://schemas.microsoft.com/office/drawing/2014/main" id="{F33C68F1-70E2-4AF2-9791-20E1B714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0" name="Text Box 20">
              <a:extLst>
                <a:ext uri="{FF2B5EF4-FFF2-40B4-BE49-F238E27FC236}">
                  <a16:creationId xmlns:a16="http://schemas.microsoft.com/office/drawing/2014/main" id="{B32FCCF3-29BA-4E28-8FA2-3A6ED1153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51" name="Text Box 21">
              <a:extLst>
                <a:ext uri="{FF2B5EF4-FFF2-40B4-BE49-F238E27FC236}">
                  <a16:creationId xmlns:a16="http://schemas.microsoft.com/office/drawing/2014/main" id="{D5845E78-EE87-48C9-AB62-AB050B7BF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5936D3BB-076F-4D21-9B6D-A0C1F0D2F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D7CE765F-2E85-489B-9481-61AB718DD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95CD2A7-4CEC-453F-AC98-731264094B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19815" y="2307394"/>
            <a:ext cx="2429891" cy="2254671"/>
            <a:chOff x="2400" y="1401"/>
            <a:chExt cx="1392" cy="1296"/>
          </a:xfrm>
        </p:grpSpPr>
        <p:sp>
          <p:nvSpPr>
            <p:cNvPr id="26" name="AutoShape 25">
              <a:extLst>
                <a:ext uri="{FF2B5EF4-FFF2-40B4-BE49-F238E27FC236}">
                  <a16:creationId xmlns:a16="http://schemas.microsoft.com/office/drawing/2014/main" id="{5E23B97E-5C02-4558-B2C0-ACBE52925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93C3DF6-9523-4722-A002-3909CF988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52012301-7CFB-4323-957B-69DC65935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0730FB3B-7B6F-4CA5-8F50-57A845105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08EA9CF1-CD9E-4BD4-B4D0-FAB9D72F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0">
                <a:extLst>
                  <a:ext uri="{FF2B5EF4-FFF2-40B4-BE49-F238E27FC236}">
                    <a16:creationId xmlns:a16="http://schemas.microsoft.com/office/drawing/2014/main" id="{6FE46109-0BE9-4D1C-8EA7-A3B0FB58B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863994A7-22EB-4FCB-853D-776EB02E3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661D3409-1E3A-4DD5-8695-08F798A0F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7E3315C8-257F-4FD0-AD38-9E34D08B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D1D70584-16A9-4324-AD47-266202F67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FBE855EA-3B33-4763-BDEC-C4722A970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CA0E6B5C-888E-4540-B8E8-A86642743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37">
              <a:extLst>
                <a:ext uri="{FF2B5EF4-FFF2-40B4-BE49-F238E27FC236}">
                  <a16:creationId xmlns:a16="http://schemas.microsoft.com/office/drawing/2014/main" id="{B1B529C9-A1C9-4DAB-884F-D2814C04D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" name="Text Box 38">
              <a:extLst>
                <a:ext uri="{FF2B5EF4-FFF2-40B4-BE49-F238E27FC236}">
                  <a16:creationId xmlns:a16="http://schemas.microsoft.com/office/drawing/2014/main" id="{FF97311C-B8DC-48E2-9C25-D4654E85D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2" name="Text Box 39">
              <a:extLst>
                <a:ext uri="{FF2B5EF4-FFF2-40B4-BE49-F238E27FC236}">
                  <a16:creationId xmlns:a16="http://schemas.microsoft.com/office/drawing/2014/main" id="{E3488549-0442-4B25-865F-7D6965ED7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05F6496C-7275-442D-A81A-FD6A2A34D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" name="AutoShape 41">
              <a:extLst>
                <a:ext uri="{FF2B5EF4-FFF2-40B4-BE49-F238E27FC236}">
                  <a16:creationId xmlns:a16="http://schemas.microsoft.com/office/drawing/2014/main" id="{90D6F13E-EF17-4FEC-BC36-9077F48B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0EFD07F9-04C2-43F5-BD84-4E5F23D36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DF5F902C-3870-47B0-B511-A7E8AE2CA267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4060818"/>
            <a:ext cx="2409362" cy="2256548"/>
            <a:chOff x="2400" y="1401"/>
            <a:chExt cx="1392" cy="1296"/>
          </a:xfrm>
        </p:grpSpPr>
        <p:sp>
          <p:nvSpPr>
            <p:cNvPr id="8" name="AutoShape 44">
              <a:extLst>
                <a:ext uri="{FF2B5EF4-FFF2-40B4-BE49-F238E27FC236}">
                  <a16:creationId xmlns:a16="http://schemas.microsoft.com/office/drawing/2014/main" id="{C97C9217-F4A1-4BA6-A4ED-16036974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" name="Group 45">
              <a:extLst>
                <a:ext uri="{FF2B5EF4-FFF2-40B4-BE49-F238E27FC236}">
                  <a16:creationId xmlns:a16="http://schemas.microsoft.com/office/drawing/2014/main" id="{97B10044-0FDB-4B08-AE33-671706D43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2" name="Line 46">
                <a:extLst>
                  <a:ext uri="{FF2B5EF4-FFF2-40B4-BE49-F238E27FC236}">
                    <a16:creationId xmlns:a16="http://schemas.microsoft.com/office/drawing/2014/main" id="{D2DD59B2-AEB5-4FE5-A5C0-3AA2F94AE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>
                <a:extLst>
                  <a:ext uri="{FF2B5EF4-FFF2-40B4-BE49-F238E27FC236}">
                    <a16:creationId xmlns:a16="http://schemas.microsoft.com/office/drawing/2014/main" id="{670D8CB6-6AC3-4EF7-A27B-AFF12A6F0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>
                <a:extLst>
                  <a:ext uri="{FF2B5EF4-FFF2-40B4-BE49-F238E27FC236}">
                    <a16:creationId xmlns:a16="http://schemas.microsoft.com/office/drawing/2014/main" id="{7D0017D5-796C-4CFD-8FDA-942612128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>
                <a:extLst>
                  <a:ext uri="{FF2B5EF4-FFF2-40B4-BE49-F238E27FC236}">
                    <a16:creationId xmlns:a16="http://schemas.microsoft.com/office/drawing/2014/main" id="{68D2944B-8BFD-4635-B925-4AE65986B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Oval 50">
              <a:extLst>
                <a:ext uri="{FF2B5EF4-FFF2-40B4-BE49-F238E27FC236}">
                  <a16:creationId xmlns:a16="http://schemas.microsoft.com/office/drawing/2014/main" id="{3613C85C-A618-4CF4-86BE-7F36F68C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1">
              <a:extLst>
                <a:ext uri="{FF2B5EF4-FFF2-40B4-BE49-F238E27FC236}">
                  <a16:creationId xmlns:a16="http://schemas.microsoft.com/office/drawing/2014/main" id="{7946626B-EE72-4CFE-83FC-15608D528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8" name="Line 52">
                <a:extLst>
                  <a:ext uri="{FF2B5EF4-FFF2-40B4-BE49-F238E27FC236}">
                    <a16:creationId xmlns:a16="http://schemas.microsoft.com/office/drawing/2014/main" id="{8732BCC8-066E-4974-9E31-E4500A34A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3">
                <a:extLst>
                  <a:ext uri="{FF2B5EF4-FFF2-40B4-BE49-F238E27FC236}">
                    <a16:creationId xmlns:a16="http://schemas.microsoft.com/office/drawing/2014/main" id="{AF942DCD-5F18-40FE-83C8-356EEE800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4">
                <a:extLst>
                  <a:ext uri="{FF2B5EF4-FFF2-40B4-BE49-F238E27FC236}">
                    <a16:creationId xmlns:a16="http://schemas.microsoft.com/office/drawing/2014/main" id="{6756C984-959E-4BA8-8F63-81F28178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5">
                <a:extLst>
                  <a:ext uri="{FF2B5EF4-FFF2-40B4-BE49-F238E27FC236}">
                    <a16:creationId xmlns:a16="http://schemas.microsoft.com/office/drawing/2014/main" id="{84984F0B-B2C5-48F7-BB24-A0CA81ED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C2C3D2A8-D2A4-44E8-A5C7-7EE890BB5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B74C64E7-7BE1-437F-83B7-E8167997F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B6A87A79-63A0-4AE3-8236-F3DB7786F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5" name="Text Box 59">
              <a:extLst>
                <a:ext uri="{FF2B5EF4-FFF2-40B4-BE49-F238E27FC236}">
                  <a16:creationId xmlns:a16="http://schemas.microsoft.com/office/drawing/2014/main" id="{CE6366E6-F0EE-495E-9A0F-234F4FE3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7" name="Text Box 61">
              <a:extLst>
                <a:ext uri="{FF2B5EF4-FFF2-40B4-BE49-F238E27FC236}">
                  <a16:creationId xmlns:a16="http://schemas.microsoft.com/office/drawing/2014/main" id="{EC164697-185A-45A5-9AFF-63F3FE7AF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64" name="AutoShape 64">
            <a:extLst>
              <a:ext uri="{FF2B5EF4-FFF2-40B4-BE49-F238E27FC236}">
                <a16:creationId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CFFF-60BF-4CA1-AE8E-47A045DE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Value Iteration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14BF5F60-3910-4717-ADE4-5E8AFB09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(L8D6)]</a:t>
            </a:r>
          </a:p>
        </p:txBody>
      </p:sp>
      <p:pic>
        <p:nvPicPr>
          <p:cNvPr id="5" name="Picture 4" descr="Screen Shot 2014-08-11 at 12.15.55 AM.png">
            <a:extLst>
              <a:ext uri="{FF2B5EF4-FFF2-40B4-BE49-F238E27FC236}">
                <a16:creationId xmlns:a16="http://schemas.microsoft.com/office/drawing/2014/main" id="{A13E21CB-2CE7-4926-ADC3-97EAD74D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/>
          <a:stretch/>
        </p:blipFill>
        <p:spPr>
          <a:xfrm>
            <a:off x="6486920" y="1515373"/>
            <a:ext cx="5161760" cy="456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7BF3D-DF53-4CFF-AF89-1D459D45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8" y="1515373"/>
            <a:ext cx="5093146" cy="4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</a:t>
            </a:r>
          </a:p>
          <a:p>
            <a:pPr marL="917575" lvl="2" indent="-457200"/>
            <a:r>
              <a:rPr lang="en-US" sz="2800" dirty="0"/>
              <a:t>Due Wed 3/20, 10 pm</a:t>
            </a: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</a:t>
            </a:r>
          </a:p>
          <a:p>
            <a:pPr marL="917575" lvl="2" indent="-457200"/>
            <a:r>
              <a:rPr lang="en-US" sz="2800" dirty="0"/>
              <a:t>Plan: O</a:t>
            </a:r>
            <a:r>
              <a:rPr lang="en-US" sz="2800" dirty="0">
                <a:solidFill>
                  <a:schemeClr val="tx1"/>
                </a:solidFill>
              </a:rPr>
              <a:t>ut tomorrow, due M 3/25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Plan: Out tomorrow, due Thu 3/28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Value Iteration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018068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expectimax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difference is that on the bottom layer,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has actual rewards while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It is at worst R</a:t>
            </a:r>
            <a:r>
              <a:rPr lang="en-US" sz="2000" baseline="-25000" dirty="0">
                <a:latin typeface="Calibri"/>
                <a:cs typeface="Calibri"/>
              </a:rPr>
              <a:t>MIN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11 at 12.15.55 AM.png">
            <a:extLst>
              <a:ext uri="{FF2B5EF4-FFF2-40B4-BE49-F238E27FC236}">
                <a16:creationId xmlns:a16="http://schemas.microsoft.com/office/drawing/2014/main" id="{BD1F096F-32B6-4BEA-B0E0-191C6F890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9" name="Picture 8" descr="Screen Shot 2014-08-11 at 12.16.02 AM.png">
            <a:extLst>
              <a:ext uri="{FF2B5EF4-FFF2-40B4-BE49-F238E27FC236}">
                <a16:creationId xmlns:a16="http://schemas.microsoft.com/office/drawing/2014/main" id="{C51D7C0C-951A-4D83-A5DA-9145DD43C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B32AFA5-0F55-4B79-A137-1C47B0ADD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457200" y="2587954"/>
            <a:ext cx="4950712" cy="38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61B905F-EDDA-4466-802D-00CB9E8FB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6593143" y="2693382"/>
            <a:ext cx="4822103" cy="36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8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597622"/>
            <a:ext cx="3048000" cy="2815896"/>
            <a:chOff x="2400" y="1401"/>
            <a:chExt cx="1392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597622"/>
            <a:ext cx="2590362" cy="2815896"/>
            <a:chOff x="2400" y="1401"/>
            <a:chExt cx="1183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13" y="2274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26634" y="1600200"/>
            <a:ext cx="2631965" cy="2837793"/>
            <a:chOff x="2381" y="1401"/>
            <a:chExt cx="1202" cy="1296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381" y="228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42" y="245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O(S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815896"/>
            <a:chOff x="2400" y="1401"/>
            <a:chExt cx="1183" cy="128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473646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735" y="756249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5430" y="1166019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Walls block the agent’</a:t>
            </a:r>
            <a:r>
              <a:rPr lang="en-US" altLang="ja-JP" sz="2000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4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Small </a:t>
            </a:r>
            <a:r>
              <a:rPr lang="en-US" altLang="ja-JP" sz="20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135" y="757948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3281198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1" y="3270849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2280249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2422" y="2966049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415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5430" y="1166019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Walls block the agent’</a:t>
            </a:r>
            <a:r>
              <a:rPr lang="en-US" altLang="ja-JP" sz="2000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4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Small </a:t>
            </a:r>
            <a:r>
              <a:rPr lang="en-US" altLang="ja-JP" sz="20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27B4680F-A3E0-4B4F-9914-7D659BC7C2CF}"/>
              </a:ext>
            </a:extLst>
          </p:cNvPr>
          <p:cNvGrpSpPr>
            <a:grpSpLocks/>
          </p:cNvGrpSpPr>
          <p:nvPr/>
        </p:nvGrpSpPr>
        <p:grpSpPr bwMode="auto">
          <a:xfrm>
            <a:off x="9831383" y="1705155"/>
            <a:ext cx="2135187" cy="4875213"/>
            <a:chOff x="4085" y="960"/>
            <a:chExt cx="1345" cy="3071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72169FB4-83D2-445E-AE95-1290C99B9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54" name="AutoShape 6">
                <a:extLst>
                  <a:ext uri="{FF2B5EF4-FFF2-40B4-BE49-F238E27FC236}">
                    <a16:creationId xmlns:a16="http://schemas.microsoft.com/office/drawing/2014/main" id="{4B4A349C-CC34-41FD-A51A-165ECDCD0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7">
                <a:extLst>
                  <a:ext uri="{FF2B5EF4-FFF2-40B4-BE49-F238E27FC236}">
                    <a16:creationId xmlns:a16="http://schemas.microsoft.com/office/drawing/2014/main" id="{982622FB-6AFF-4D0D-A849-45EEDAA3E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68" name="Line 8">
                  <a:extLst>
                    <a:ext uri="{FF2B5EF4-FFF2-40B4-BE49-F238E27FC236}">
                      <a16:creationId xmlns:a16="http://schemas.microsoft.com/office/drawing/2014/main" id="{23CFC15E-4302-442B-B86F-48FE9A3382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9">
                  <a:extLst>
                    <a:ext uri="{FF2B5EF4-FFF2-40B4-BE49-F238E27FC236}">
                      <a16:creationId xmlns:a16="http://schemas.microsoft.com/office/drawing/2014/main" id="{F60EB263-9E25-4990-A708-4BE5C9978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0">
                  <a:extLst>
                    <a:ext uri="{FF2B5EF4-FFF2-40B4-BE49-F238E27FC236}">
                      <a16:creationId xmlns:a16="http://schemas.microsoft.com/office/drawing/2014/main" id="{1F8C7C70-B1B5-40F4-9F29-931AC8342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1">
                  <a:extLst>
                    <a:ext uri="{FF2B5EF4-FFF2-40B4-BE49-F238E27FC236}">
                      <a16:creationId xmlns:a16="http://schemas.microsoft.com/office/drawing/2014/main" id="{6DCA0297-F5D1-42BD-B04C-5CB0FEC59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12">
                <a:extLst>
                  <a:ext uri="{FF2B5EF4-FFF2-40B4-BE49-F238E27FC236}">
                    <a16:creationId xmlns:a16="http://schemas.microsoft.com/office/drawing/2014/main" id="{B43ADE6A-B137-4DFC-AAAB-9EA5C2771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" name="Group 13">
                <a:extLst>
                  <a:ext uri="{FF2B5EF4-FFF2-40B4-BE49-F238E27FC236}">
                    <a16:creationId xmlns:a16="http://schemas.microsoft.com/office/drawing/2014/main" id="{BEB16DF4-3E40-4673-891A-77B70CC42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64" name="Line 14">
                  <a:extLst>
                    <a:ext uri="{FF2B5EF4-FFF2-40B4-BE49-F238E27FC236}">
                      <a16:creationId xmlns:a16="http://schemas.microsoft.com/office/drawing/2014/main" id="{D10A6D18-BEB5-4958-BF2F-DC2928D4B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5">
                  <a:extLst>
                    <a:ext uri="{FF2B5EF4-FFF2-40B4-BE49-F238E27FC236}">
                      <a16:creationId xmlns:a16="http://schemas.microsoft.com/office/drawing/2014/main" id="{C7930CC8-5CBA-4801-84D2-C7B7E4877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">
                  <a:extLst>
                    <a:ext uri="{FF2B5EF4-FFF2-40B4-BE49-F238E27FC236}">
                      <a16:creationId xmlns:a16="http://schemas.microsoft.com/office/drawing/2014/main" id="{BF4F2E7B-B93E-4EDE-9387-AC8FD51EF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7">
                  <a:extLst>
                    <a:ext uri="{FF2B5EF4-FFF2-40B4-BE49-F238E27FC236}">
                      <a16:creationId xmlns:a16="http://schemas.microsoft.com/office/drawing/2014/main" id="{664DB7C9-F313-47C2-9F63-5C6250545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18">
                <a:extLst>
                  <a:ext uri="{FF2B5EF4-FFF2-40B4-BE49-F238E27FC236}">
                    <a16:creationId xmlns:a16="http://schemas.microsoft.com/office/drawing/2014/main" id="{7791C2EF-BE0C-40DA-8E3C-C2FF50DA5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9" name="Text Box 19">
                <a:extLst>
                  <a:ext uri="{FF2B5EF4-FFF2-40B4-BE49-F238E27FC236}">
                    <a16:creationId xmlns:a16="http://schemas.microsoft.com/office/drawing/2014/main" id="{E82A3A2B-4AB8-4E36-AD27-F0D84517E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60" name="Text Box 20">
                <a:extLst>
                  <a:ext uri="{FF2B5EF4-FFF2-40B4-BE49-F238E27FC236}">
                    <a16:creationId xmlns:a16="http://schemas.microsoft.com/office/drawing/2014/main" id="{B64C19EF-ACB1-45D6-9BE4-6A273C553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61" name="Text Box 21">
                <a:extLst>
                  <a:ext uri="{FF2B5EF4-FFF2-40B4-BE49-F238E27FC236}">
                    <a16:creationId xmlns:a16="http://schemas.microsoft.com/office/drawing/2014/main" id="{6B904E32-7ECA-4F0C-9799-863CFE1A8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2" name="AutoShape 22">
                <a:extLst>
                  <a:ext uri="{FF2B5EF4-FFF2-40B4-BE49-F238E27FC236}">
                    <a16:creationId xmlns:a16="http://schemas.microsoft.com/office/drawing/2014/main" id="{DDFDF877-DF00-4321-A90A-BAF0278AF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63" name="Text Box 23">
                <a:extLst>
                  <a:ext uri="{FF2B5EF4-FFF2-40B4-BE49-F238E27FC236}">
                    <a16:creationId xmlns:a16="http://schemas.microsoft.com/office/drawing/2014/main" id="{4EA5D80B-960A-4DE9-AF9E-352FBEA7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56666883-B1E9-43A7-9FE9-73F70381D1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6" name="AutoShape 25">
                <a:extLst>
                  <a:ext uri="{FF2B5EF4-FFF2-40B4-BE49-F238E27FC236}">
                    <a16:creationId xmlns:a16="http://schemas.microsoft.com/office/drawing/2014/main" id="{D3F60CD4-4E67-4A57-AF61-6BFBF433A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26">
                <a:extLst>
                  <a:ext uri="{FF2B5EF4-FFF2-40B4-BE49-F238E27FC236}">
                    <a16:creationId xmlns:a16="http://schemas.microsoft.com/office/drawing/2014/main" id="{DAB0E063-19DB-49C0-B018-BD15B6EA7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0" name="Line 27">
                  <a:extLst>
                    <a:ext uri="{FF2B5EF4-FFF2-40B4-BE49-F238E27FC236}">
                      <a16:creationId xmlns:a16="http://schemas.microsoft.com/office/drawing/2014/main" id="{AEAB9CF1-701C-4CAB-BEC2-C466C8FDF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66761053-A1F6-43B1-8B73-3E9E31AF2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9">
                  <a:extLst>
                    <a:ext uri="{FF2B5EF4-FFF2-40B4-BE49-F238E27FC236}">
                      <a16:creationId xmlns:a16="http://schemas.microsoft.com/office/drawing/2014/main" id="{87B9AFE4-4F35-4D88-8BBF-7A782ED6C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0">
                  <a:extLst>
                    <a:ext uri="{FF2B5EF4-FFF2-40B4-BE49-F238E27FC236}">
                      <a16:creationId xmlns:a16="http://schemas.microsoft.com/office/drawing/2014/main" id="{D51BE233-AC79-4F8C-BBA0-6BBF2CDA1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Oval 31">
                <a:extLst>
                  <a:ext uri="{FF2B5EF4-FFF2-40B4-BE49-F238E27FC236}">
                    <a16:creationId xmlns:a16="http://schemas.microsoft.com/office/drawing/2014/main" id="{DBFDBD73-FE54-45E7-9999-1B4D19214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32">
                <a:extLst>
                  <a:ext uri="{FF2B5EF4-FFF2-40B4-BE49-F238E27FC236}">
                    <a16:creationId xmlns:a16="http://schemas.microsoft.com/office/drawing/2014/main" id="{AF3E3A4C-3190-456C-9464-604E506C0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46" name="Line 33">
                  <a:extLst>
                    <a:ext uri="{FF2B5EF4-FFF2-40B4-BE49-F238E27FC236}">
                      <a16:creationId xmlns:a16="http://schemas.microsoft.com/office/drawing/2014/main" id="{AB2E7554-9E36-431C-9A14-C3D98649C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4">
                  <a:extLst>
                    <a:ext uri="{FF2B5EF4-FFF2-40B4-BE49-F238E27FC236}">
                      <a16:creationId xmlns:a16="http://schemas.microsoft.com/office/drawing/2014/main" id="{2B5D4274-C11D-419C-9B42-EC073AE37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5">
                  <a:extLst>
                    <a:ext uri="{FF2B5EF4-FFF2-40B4-BE49-F238E27FC236}">
                      <a16:creationId xmlns:a16="http://schemas.microsoft.com/office/drawing/2014/main" id="{B425E2D2-3881-449F-B8AA-351DD210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6">
                  <a:extLst>
                    <a:ext uri="{FF2B5EF4-FFF2-40B4-BE49-F238E27FC236}">
                      <a16:creationId xmlns:a16="http://schemas.microsoft.com/office/drawing/2014/main" id="{D0772251-C9E9-4B98-A070-40B45378F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37">
                <a:extLst>
                  <a:ext uri="{FF2B5EF4-FFF2-40B4-BE49-F238E27FC236}">
                    <a16:creationId xmlns:a16="http://schemas.microsoft.com/office/drawing/2014/main" id="{DD5A85B4-A936-48E0-9780-EA62E47AD2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Text Box 38">
                <a:extLst>
                  <a:ext uri="{FF2B5EF4-FFF2-40B4-BE49-F238E27FC236}">
                    <a16:creationId xmlns:a16="http://schemas.microsoft.com/office/drawing/2014/main" id="{88098207-6D45-4D19-9B4A-6749F313C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42" name="Text Box 39">
                <a:extLst>
                  <a:ext uri="{FF2B5EF4-FFF2-40B4-BE49-F238E27FC236}">
                    <a16:creationId xmlns:a16="http://schemas.microsoft.com/office/drawing/2014/main" id="{78DAE7AD-5506-4B10-9E72-F5B4714B3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43" name="Text Box 40">
                <a:extLst>
                  <a:ext uri="{FF2B5EF4-FFF2-40B4-BE49-F238E27FC236}">
                    <a16:creationId xmlns:a16="http://schemas.microsoft.com/office/drawing/2014/main" id="{8366D779-7AF0-4DAC-98DA-EA085C643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93747D5C-37D6-4122-93DF-34DB6281D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:a16="http://schemas.microsoft.com/office/drawing/2014/main" id="{F3A48213-F9E1-4843-8314-AAAA29D92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7" name="Group 43">
              <a:extLst>
                <a:ext uri="{FF2B5EF4-FFF2-40B4-BE49-F238E27FC236}">
                  <a16:creationId xmlns:a16="http://schemas.microsoft.com/office/drawing/2014/main" id="{42E25C1C-D2CC-42CD-8CEF-BDE0AAF9D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18" name="AutoShape 44">
                <a:extLst>
                  <a:ext uri="{FF2B5EF4-FFF2-40B4-BE49-F238E27FC236}">
                    <a16:creationId xmlns:a16="http://schemas.microsoft.com/office/drawing/2014/main" id="{D09150A4-FE3C-488D-A225-E3B11560B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45">
                <a:extLst>
                  <a:ext uri="{FF2B5EF4-FFF2-40B4-BE49-F238E27FC236}">
                    <a16:creationId xmlns:a16="http://schemas.microsoft.com/office/drawing/2014/main" id="{0938AEA1-68A7-43E5-8ACF-C73233325F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2" name="Line 46">
                  <a:extLst>
                    <a:ext uri="{FF2B5EF4-FFF2-40B4-BE49-F238E27FC236}">
                      <a16:creationId xmlns:a16="http://schemas.microsoft.com/office/drawing/2014/main" id="{A5BCB255-44D2-4AD9-BE92-5E5EA5A10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7">
                  <a:extLst>
                    <a:ext uri="{FF2B5EF4-FFF2-40B4-BE49-F238E27FC236}">
                      <a16:creationId xmlns:a16="http://schemas.microsoft.com/office/drawing/2014/main" id="{C16EB3A6-2BD5-4218-B375-AC2C5C1B6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48">
                  <a:extLst>
                    <a:ext uri="{FF2B5EF4-FFF2-40B4-BE49-F238E27FC236}">
                      <a16:creationId xmlns:a16="http://schemas.microsoft.com/office/drawing/2014/main" id="{1178C522-44DA-408A-8380-91BDA177A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9">
                  <a:extLst>
                    <a:ext uri="{FF2B5EF4-FFF2-40B4-BE49-F238E27FC236}">
                      <a16:creationId xmlns:a16="http://schemas.microsoft.com/office/drawing/2014/main" id="{44F2065E-3D19-42BF-93E0-0D3525741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Oval 50">
                <a:extLst>
                  <a:ext uri="{FF2B5EF4-FFF2-40B4-BE49-F238E27FC236}">
                    <a16:creationId xmlns:a16="http://schemas.microsoft.com/office/drawing/2014/main" id="{6CABD107-16AF-435B-B056-FF5B72517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51">
                <a:extLst>
                  <a:ext uri="{FF2B5EF4-FFF2-40B4-BE49-F238E27FC236}">
                    <a16:creationId xmlns:a16="http://schemas.microsoft.com/office/drawing/2014/main" id="{8D4DC34F-6307-4286-90ED-213CF8AA5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28" name="Line 52">
                  <a:extLst>
                    <a:ext uri="{FF2B5EF4-FFF2-40B4-BE49-F238E27FC236}">
                      <a16:creationId xmlns:a16="http://schemas.microsoft.com/office/drawing/2014/main" id="{9231810B-B309-43B7-A2FD-FA7B0085B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53">
                  <a:extLst>
                    <a:ext uri="{FF2B5EF4-FFF2-40B4-BE49-F238E27FC236}">
                      <a16:creationId xmlns:a16="http://schemas.microsoft.com/office/drawing/2014/main" id="{E224D19D-31C5-446A-A23C-7F552F9AF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54">
                  <a:extLst>
                    <a:ext uri="{FF2B5EF4-FFF2-40B4-BE49-F238E27FC236}">
                      <a16:creationId xmlns:a16="http://schemas.microsoft.com/office/drawing/2014/main" id="{EDD136A0-2D8E-42FB-B0A1-BD603A90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55">
                  <a:extLst>
                    <a:ext uri="{FF2B5EF4-FFF2-40B4-BE49-F238E27FC236}">
                      <a16:creationId xmlns:a16="http://schemas.microsoft.com/office/drawing/2014/main" id="{DF864C1B-E402-4E3A-B855-1F186CD56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56">
                <a:extLst>
                  <a:ext uri="{FF2B5EF4-FFF2-40B4-BE49-F238E27FC236}">
                    <a16:creationId xmlns:a16="http://schemas.microsoft.com/office/drawing/2014/main" id="{33863DC6-19F8-4D8F-9EDE-FA652FFD2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3" name="Text Box 57">
                <a:extLst>
                  <a:ext uri="{FF2B5EF4-FFF2-40B4-BE49-F238E27FC236}">
                    <a16:creationId xmlns:a16="http://schemas.microsoft.com/office/drawing/2014/main" id="{E07A52A6-B187-4495-9F65-C19E75B21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24" name="Text Box 58">
                <a:extLst>
                  <a:ext uri="{FF2B5EF4-FFF2-40B4-BE49-F238E27FC236}">
                    <a16:creationId xmlns:a16="http://schemas.microsoft.com/office/drawing/2014/main" id="{E4D8D291-6420-433B-838C-7236E61B7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25" name="Text Box 59">
                <a:extLst>
                  <a:ext uri="{FF2B5EF4-FFF2-40B4-BE49-F238E27FC236}">
                    <a16:creationId xmlns:a16="http://schemas.microsoft.com/office/drawing/2014/main" id="{336BACCB-113F-4F1D-8568-1F3293601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6" name="AutoShape 60">
                <a:extLst>
                  <a:ext uri="{FF2B5EF4-FFF2-40B4-BE49-F238E27FC236}">
                    <a16:creationId xmlns:a16="http://schemas.microsoft.com/office/drawing/2014/main" id="{8CB909F6-F359-47D1-8458-A671B4000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27" name="Text Box 61">
                <a:extLst>
                  <a:ext uri="{FF2B5EF4-FFF2-40B4-BE49-F238E27FC236}">
                    <a16:creationId xmlns:a16="http://schemas.microsoft.com/office/drawing/2014/main" id="{F5D8E585-F5A0-44E8-A099-328F368C5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72" name="AutoShape 62">
            <a:extLst>
              <a:ext uri="{FF2B5EF4-FFF2-40B4-BE49-F238E27FC236}">
                <a16:creationId xmlns:a16="http://schemas.microsoft.com/office/drawing/2014/main" id="{F8161C69-2A0B-44DD-9C13-10FBC13C5C55}"/>
              </a:ext>
            </a:extLst>
          </p:cNvPr>
          <p:cNvSpPr>
            <a:spLocks/>
          </p:cNvSpPr>
          <p:nvPr/>
        </p:nvSpPr>
        <p:spPr bwMode="auto">
          <a:xfrm>
            <a:off x="9299570" y="3838755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63">
            <a:extLst>
              <a:ext uri="{FF2B5EF4-FFF2-40B4-BE49-F238E27FC236}">
                <a16:creationId xmlns:a16="http://schemas.microsoft.com/office/drawing/2014/main" id="{030B563E-FF84-4AB3-84EC-95CCF0696869}"/>
              </a:ext>
            </a:extLst>
          </p:cNvPr>
          <p:cNvSpPr>
            <a:spLocks/>
          </p:cNvSpPr>
          <p:nvPr/>
        </p:nvSpPr>
        <p:spPr bwMode="auto">
          <a:xfrm>
            <a:off x="9299570" y="2314755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64">
            <a:extLst>
              <a:ext uri="{FF2B5EF4-FFF2-40B4-BE49-F238E27FC236}">
                <a16:creationId xmlns:a16="http://schemas.microsoft.com/office/drawing/2014/main" id="{736ACF79-8A69-4FB9-99E4-62A5A68292F0}"/>
              </a:ext>
            </a:extLst>
          </p:cNvPr>
          <p:cNvSpPr>
            <a:spLocks/>
          </p:cNvSpPr>
          <p:nvPr/>
        </p:nvSpPr>
        <p:spPr bwMode="auto">
          <a:xfrm>
            <a:off x="9299570" y="5362755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 descr="txp_fig">
            <a:extLst>
              <a:ext uri="{FF2B5EF4-FFF2-40B4-BE49-F238E27FC236}">
                <a16:creationId xmlns:a16="http://schemas.microsoft.com/office/drawing/2014/main" id="{E1984D3C-6CB3-4E37-9DD3-796173782F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689970" y="2646245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>
            <a:extLst>
              <a:ext uri="{FF2B5EF4-FFF2-40B4-BE49-F238E27FC236}">
                <a16:creationId xmlns:a16="http://schemas.microsoft.com/office/drawing/2014/main" id="{203306C4-3328-4244-BCD6-5DEFBB8A97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664869" y="4190321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xp_fig">
            <a:extLst>
              <a:ext uri="{FF2B5EF4-FFF2-40B4-BE49-F238E27FC236}">
                <a16:creationId xmlns:a16="http://schemas.microsoft.com/office/drawing/2014/main" id="{F3F2C9CA-B27F-4D00-976E-AF74FEA075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583542" y="5558615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78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51B5A231-A6CB-461A-BD67-EC776ACD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7013570" y="5515155"/>
            <a:ext cx="1562540" cy="990600"/>
          </a:xfrm>
          <a:prstGeom prst="rect">
            <a:avLst/>
          </a:prstGeom>
          <a:noFill/>
        </p:spPr>
      </p:pic>
      <p:pic>
        <p:nvPicPr>
          <p:cNvPr id="79" name="Picture 3">
            <a:extLst>
              <a:ext uri="{FF2B5EF4-FFF2-40B4-BE49-F238E27FC236}">
                <a16:creationId xmlns:a16="http://schemas.microsoft.com/office/drawing/2014/main" id="{3BF375BD-9374-4532-A2C6-BDDD3A45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70" y="2009955"/>
            <a:ext cx="1761584" cy="1524000"/>
          </a:xfrm>
          <a:prstGeom prst="rect">
            <a:avLst/>
          </a:prstGeom>
          <a:noFill/>
        </p:spPr>
      </p:pic>
      <p:pic>
        <p:nvPicPr>
          <p:cNvPr id="80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943F9C0B-DEFF-4B8A-8510-F69B90E7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7089770" y="3762555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utilities for some fixed policy (not optimal utilities!) 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using one-step look-ahead with resulting converged (but not optimal!) utilities as future values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766204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5151288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dirty="0"/>
              <a:t>After the policy is evaluated, a new policy is chosen (slow like a value iteration pass)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Transitions P(</a:t>
            </a:r>
            <a:r>
              <a:rPr lang="en-US" sz="2800" dirty="0" err="1"/>
              <a:t>s’|s,a</a:t>
            </a:r>
            <a:r>
              <a:rPr lang="en-US" sz="2800" dirty="0"/>
              <a:t>) (or T(</a:t>
            </a:r>
            <a:r>
              <a:rPr lang="en-US" sz="2800" dirty="0" err="1"/>
              <a:t>s,a,s</a:t>
            </a:r>
            <a:r>
              <a:rPr lang="en-US" sz="28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Rewards R(</a:t>
            </a:r>
            <a:r>
              <a:rPr lang="en-US" sz="2800" dirty="0" err="1"/>
              <a:t>s,a,s</a:t>
            </a:r>
            <a:r>
              <a:rPr lang="en-US" sz="2800" dirty="0"/>
              <a:t>’) (and discount </a:t>
            </a:r>
            <a:r>
              <a:rPr lang="en-US" sz="2800" dirty="0">
                <a:sym typeface="Symbol" pitchFamily="18" charset="2"/>
              </a:rPr>
              <a:t>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Start state s</a:t>
            </a:r>
            <a:r>
              <a:rPr lang="en-US" sz="28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6722853" y="506085"/>
            <a:ext cx="4326147" cy="3839526"/>
            <a:chOff x="2400" y="1401"/>
            <a:chExt cx="1392" cy="1255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dirty="0"/>
              <a:t>Actions: </a:t>
            </a:r>
            <a:r>
              <a:rPr lang="en-US" i="1" dirty="0">
                <a:solidFill>
                  <a:srgbClr val="3333FF"/>
                </a:solidFill>
              </a:rPr>
              <a:t>Blue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dirty="0"/>
              <a:t>States: </a:t>
            </a:r>
            <a:r>
              <a:rPr lang="en-US" dirty="0">
                <a:solidFill>
                  <a:srgbClr val="008000"/>
                </a:solidFill>
              </a:rPr>
              <a:t>Win</a:t>
            </a:r>
            <a:r>
              <a:rPr lang="en-US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829853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600" y="382554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2241" y="18621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256143" y="295124"/>
            <a:ext cx="2582173" cy="21529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826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826" y="542038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626" y="36677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31624" y="910028"/>
            <a:ext cx="2510287" cy="19446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2426" y="45059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426" y="5420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22652" y="3304073"/>
            <a:ext cx="6767587" cy="2796691"/>
            <a:chOff x="1485873" y="1815326"/>
            <a:chExt cx="8837671" cy="365215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85873" y="3619501"/>
              <a:ext cx="995082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15911" y="3658836"/>
              <a:ext cx="1007633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	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2305" y="2726177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3136" y="4203525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4977" y="3053932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1626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209871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3550" y="406693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132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45543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050" y="367515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800" dirty="0"/>
              <a:t> Specifically, reinforcement learning</a:t>
            </a:r>
          </a:p>
          <a:p>
            <a:pPr lvl="1"/>
            <a:r>
              <a:rPr lang="en-US" sz="2800" dirty="0"/>
              <a:t> There was an MDP, but you couldn’t solve it with just computation</a:t>
            </a:r>
          </a:p>
          <a:p>
            <a:pPr lvl="1"/>
            <a:r>
              <a:rPr lang="en-US" sz="2800" dirty="0"/>
              <a:t> 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Exploration</a:t>
            </a:r>
            <a:r>
              <a:rPr lang="en-US" sz="2800" dirty="0"/>
              <a:t>: you have to try unknown actions to get information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Exploitation</a:t>
            </a:r>
            <a:r>
              <a:rPr lang="en-US" sz="2800" dirty="0"/>
              <a:t>: eventually, you have to use what you know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Regret</a:t>
            </a:r>
            <a:r>
              <a:rPr lang="en-US" sz="2800" dirty="0"/>
              <a:t>: even if you learn intelligently, you make mistakes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Sampling</a:t>
            </a:r>
            <a:r>
              <a:rPr lang="en-US" sz="2800" dirty="0"/>
              <a:t>: because of chance, you have to try things repeatedly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Difficulty</a:t>
            </a:r>
            <a:r>
              <a:rPr lang="en-US" sz="28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706" y="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2952734" y="1293962"/>
            <a:ext cx="6286531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2765</Words>
  <Application>Microsoft Office PowerPoint</Application>
  <PresentationFormat>Widescreen</PresentationFormat>
  <Paragraphs>609</Paragraphs>
  <Slides>66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Courier New</vt:lpstr>
      <vt:lpstr>Calibri Light</vt:lpstr>
      <vt:lpstr>Wingdings</vt:lpstr>
      <vt:lpstr>Cambria Math</vt:lpstr>
      <vt:lpstr>Arial</vt:lpstr>
      <vt:lpstr>Calibri</vt:lpstr>
      <vt:lpstr>Office Theme</vt:lpstr>
      <vt:lpstr>Warm-up as You Walk In</vt:lpstr>
      <vt:lpstr>Announcements</vt:lpstr>
      <vt:lpstr>AI: Representation and Problem Solving </vt:lpstr>
      <vt:lpstr>Example: Grid World</vt:lpstr>
      <vt:lpstr>Example: Grid World</vt:lpstr>
      <vt:lpstr>Recap: MDPs</vt:lpstr>
      <vt:lpstr>MDP Notation</vt:lpstr>
      <vt:lpstr>Optimal Quantities</vt:lpstr>
      <vt:lpstr>Gridworld Values V*</vt:lpstr>
      <vt:lpstr>Gridworld: Q*</vt:lpstr>
      <vt:lpstr>The Bellman Equations</vt:lpstr>
      <vt:lpstr>The Bellman Equations</vt:lpstr>
      <vt:lpstr>Solving MDPs</vt:lpstr>
      <vt:lpstr>Solving Expectimax</vt:lpstr>
      <vt:lpstr>Solving Expectimax</vt:lpstr>
      <vt:lpstr>Solving Expectimax</vt:lpstr>
      <vt:lpstr>Value Iteration</vt:lpstr>
      <vt:lpstr>Demo Value Iteration</vt:lpstr>
      <vt:lpstr>Value Iteration</vt:lpstr>
      <vt:lpstr>Value Iteration</vt:lpstr>
      <vt:lpstr>Value Iteration Convergence</vt:lpstr>
      <vt:lpstr>Solved MDP! Now what?</vt:lpstr>
      <vt:lpstr>Piazza Poll 1</vt:lpstr>
      <vt:lpstr>Piazza Poll 1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MDP Notation</vt:lpstr>
      <vt:lpstr>MDP Notation</vt:lpstr>
      <vt:lpstr>MDP Notation</vt:lpstr>
      <vt:lpstr>MDP Notation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as You Walk In</dc:title>
  <dc:creator>Pat Virtue</dc:creator>
  <cp:lastModifiedBy>Pat Virtue</cp:lastModifiedBy>
  <cp:revision>957</cp:revision>
  <cp:lastPrinted>2018-11-27T13:42:27Z</cp:lastPrinted>
  <dcterms:created xsi:type="dcterms:W3CDTF">2018-10-11T11:39:27Z</dcterms:created>
  <dcterms:modified xsi:type="dcterms:W3CDTF">2019-03-19T14:08:29Z</dcterms:modified>
</cp:coreProperties>
</file>