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5"/>
  </p:notesMasterIdLst>
  <p:sldIdLst>
    <p:sldId id="776" r:id="rId3"/>
    <p:sldId id="663" r:id="rId4"/>
    <p:sldId id="777" r:id="rId5"/>
    <p:sldId id="894" r:id="rId6"/>
    <p:sldId id="780" r:id="rId7"/>
    <p:sldId id="895" r:id="rId8"/>
    <p:sldId id="259" r:id="rId9"/>
    <p:sldId id="260" r:id="rId10"/>
    <p:sldId id="261" r:id="rId11"/>
    <p:sldId id="262" r:id="rId12"/>
    <p:sldId id="781" r:id="rId13"/>
    <p:sldId id="896" r:id="rId14"/>
    <p:sldId id="897" r:id="rId15"/>
    <p:sldId id="898" r:id="rId16"/>
    <p:sldId id="899" r:id="rId17"/>
    <p:sldId id="900" r:id="rId18"/>
    <p:sldId id="901" r:id="rId19"/>
    <p:sldId id="902" r:id="rId20"/>
    <p:sldId id="903" r:id="rId21"/>
    <p:sldId id="904" r:id="rId22"/>
    <p:sldId id="905" r:id="rId23"/>
    <p:sldId id="906" r:id="rId24"/>
    <p:sldId id="909" r:id="rId25"/>
    <p:sldId id="907" r:id="rId26"/>
    <p:sldId id="908" r:id="rId27"/>
    <p:sldId id="263" r:id="rId28"/>
    <p:sldId id="264" r:id="rId29"/>
    <p:sldId id="265" r:id="rId30"/>
    <p:sldId id="608" r:id="rId31"/>
    <p:sldId id="893" r:id="rId32"/>
    <p:sldId id="794" r:id="rId33"/>
    <p:sldId id="857" r:id="rId34"/>
    <p:sldId id="613" r:id="rId35"/>
    <p:sldId id="614" r:id="rId36"/>
    <p:sldId id="705" r:id="rId37"/>
    <p:sldId id="706" r:id="rId38"/>
    <p:sldId id="707" r:id="rId39"/>
    <p:sldId id="708" r:id="rId40"/>
    <p:sldId id="709" r:id="rId41"/>
    <p:sldId id="710" r:id="rId42"/>
    <p:sldId id="629" r:id="rId43"/>
    <p:sldId id="855" r:id="rId44"/>
    <p:sldId id="638" r:id="rId45"/>
    <p:sldId id="639" r:id="rId46"/>
    <p:sldId id="641" r:id="rId47"/>
    <p:sldId id="642" r:id="rId48"/>
    <p:sldId id="644" r:id="rId49"/>
    <p:sldId id="860" r:id="rId50"/>
    <p:sldId id="861" r:id="rId51"/>
    <p:sldId id="862" r:id="rId52"/>
    <p:sldId id="863" r:id="rId53"/>
    <p:sldId id="859" r:id="rId54"/>
  </p:sldIdLst>
  <p:sldSz cx="12192000" cy="6858000"/>
  <p:notesSz cx="7010400" cy="92964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libri Light" panose="020F0302020204030204" pitchFamily="34" charset="0"/>
      <p:regular r:id="rId60"/>
      <p:italic r:id="rId61"/>
    </p:embeddedFont>
    <p:embeddedFont>
      <p:font typeface="Cambria Math" panose="02040503050406030204" pitchFamily="18" charset="0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6684" autoAdjust="0"/>
  </p:normalViewPr>
  <p:slideViewPr>
    <p:cSldViewPr snapToGrid="0">
      <p:cViewPr varScale="1">
        <p:scale>
          <a:sx n="100" d="100"/>
          <a:sy n="100" d="100"/>
        </p:scale>
        <p:origin x="90" y="4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51592f0f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51592f0f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  <a:ea typeface="+mn-ea"/>
                <a:cs typeface="+mn-cs"/>
              </a:rPr>
              <a:t>8. The result is a knowledge base of 15 million beliefs NELL is currently entertaining, with different levels of confidence.  Beliefs such as “The Maple Leafs is a hockey team in Toronto” and “Toyota is an automobile company that competes with GM,” and “hockey equipment includes skates”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D6D2B-50ED-7A44-A2C1-A06ED5AD73C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C606C-4625-5E40-ABD2-47D5D46B89A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772" name="Text Box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F2137-A7D7-724E-9372-641FC62322F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8308" name="Text Box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400fc5f8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400fc5f8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400fc5f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400fc5f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400fc5f8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400fc5f8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400fc5f8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400fc5f8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51592f0f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51592f0f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51592f0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51592f0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51592f0f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51592f0f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51592f0f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51592f0f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042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181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78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525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75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5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971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31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154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54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583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202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5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06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gsearch.googleapis.com/v1/entities:sear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1.gstatic.com/images?q=tbn:ANd9GcQ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2.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/Pers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hyperlink" Target="https://schema.org/Person" TargetMode="External"/><Relationship Id="rId4" Type="http://schemas.openxmlformats.org/officeDocument/2006/relationships/hyperlink" Target="https://schema.org/Thi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rtw.ml.cmu.edu/rtw/kbbrowser/sport:baseball" TargetMode="External"/><Relationship Id="rId3" Type="http://schemas.openxmlformats.org/officeDocument/2006/relationships/hyperlink" Target="http://rtw.ml.cmu.edu/rtw/kbbrowser/physiologicalcondition:diabetes" TargetMode="External"/><Relationship Id="rId7" Type="http://schemas.openxmlformats.org/officeDocument/2006/relationships/hyperlink" Target="http://rtw.ml.cmu.edu/rtw/kbbrowser/emotion:love" TargetMode="External"/><Relationship Id="rId2" Type="http://schemas.openxmlformats.org/officeDocument/2006/relationships/hyperlink" Target="http://rtw.ml.cmu.ed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rtw.ml.cmu.edu/rtw/kbbrowser/organization:ibm" TargetMode="External"/><Relationship Id="rId5" Type="http://schemas.openxmlformats.org/officeDocument/2006/relationships/hyperlink" Target="http://rtw.ml.cmu.edu/rtw/kbbrowser/food:tea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://rtw.ml.cmu.edu/rtw/kbbrowser/drug:avandia" TargetMode="External"/><Relationship Id="rId9" Type="http://schemas.openxmlformats.org/officeDocument/2006/relationships/hyperlink" Target="http://rtw.ml.cmu.edu/rtw/kbbrowser/pred:bacteriaisthecausativeagentofphysiologicalcondition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lebs.com/" TargetMode="Externa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reliefweb.int/report/world/decision-makers-taxonom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</a:t>
            </a:r>
          </a:p>
          <a:p>
            <a:pPr marL="917575" lvl="2" indent="-457200"/>
            <a:r>
              <a:rPr lang="en-US" sz="2800" dirty="0"/>
              <a:t>Due Tue 3/5,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</a:t>
            </a:r>
          </a:p>
          <a:p>
            <a:pPr marL="917575" lvl="2" indent="-457200"/>
            <a:r>
              <a:rPr lang="en-US" sz="2800" dirty="0"/>
              <a:t>Due Thu 3/7, 10 pm</a:t>
            </a:r>
          </a:p>
          <a:p>
            <a:endParaRPr lang="en-US" dirty="0"/>
          </a:p>
          <a:p>
            <a:r>
              <a:rPr lang="en-US" dirty="0"/>
              <a:t>Spring Break!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recitation this Friday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(online): out Wed 3/6</a:t>
            </a:r>
            <a:r>
              <a:rPr lang="en-US" sz="2800" dirty="0">
                <a:solidFill>
                  <a:schemeClr val="tx1"/>
                </a:solidFill>
              </a:rPr>
              <a:t>, due Tue 3/19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P4: out after break, due Thu 3/28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1" y="0"/>
            <a:ext cx="85724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First-order logic for ontological representations</a:t>
                </a:r>
              </a:p>
              <a:p>
                <a:endParaRPr lang="en-US" sz="500" dirty="0"/>
              </a:p>
              <a:p>
                <a:r>
                  <a:rPr lang="en-US" dirty="0"/>
                  <a:t>Category: Basketball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Predicate: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Object for category: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𝑀𝑒𝑚𝑏𝑒𝑟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1371600" lvl="4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Notation shortcut: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917575" lvl="2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𝑆𝑢𝑏𝑠𝑒𝑡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1371600" lvl="4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Notation shortcut: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⊂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𝐵𝑎𝑙𝑙𝑠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Specific object</a:t>
                </a:r>
              </a:p>
              <a:p>
                <a:pPr marL="1031875" lvl="2" indent="-5715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</m:oMath>
                </a14:m>
                <a:endParaRPr lang="en-US" sz="2400" dirty="0"/>
              </a:p>
              <a:p>
                <a:endParaRPr lang="en-US" sz="1100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Reification</a:t>
                </a:r>
                <a:r>
                  <a:rPr lang="en-US" dirty="0">
                    <a:solidFill>
                      <a:schemeClr val="tx1"/>
                    </a:solidFill>
                  </a:rPr>
                  <a:t>: converting category predicate into an object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7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2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82058" cy="5108008"/>
              </a:xfrm>
            </p:spPr>
            <p:txBody>
              <a:bodyPr/>
              <a:lstStyle/>
              <a:p>
                <a:r>
                  <a:rPr lang="en-US" dirty="0"/>
                  <a:t>Decompositions and Partitions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𝐷𝑖𝑠𝑗𝑜𝑖𝑛𝑡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𝐴𝑛𝑖𝑚𝑎𝑙𝑠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𝑉𝑒𝑔𝑒𝑡𝑎𝑏𝑙𝑒𝑠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𝐸𝑥h𝑎𝑢𝑠𝑡𝑖𝑣𝑒𝐷𝑒𝑐𝑜𝑚𝑝𝑜𝑠𝑖𝑡𝑖𝑜𝑛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𝐶𝑎𝑛𝑎𝑑𝑖𝑎𝑛𝑠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𝐴𝑚𝑒𝑟𝑖𝑐𝑎𝑛𝑠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𝑀𝑒𝑥𝑖𝑐𝑎𝑛𝑠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𝑁𝑜𝑟𝑡h𝐴𝑚𝑒𝑟𝑖𝑐𝑎𝑛𝑠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𝑃𝑎𝑟𝑡𝑖𝑡𝑖𝑜𝑛</m:t>
                    </m:r>
                    <m:d>
                      <m:dPr>
                        <m:endChr m:val="}"/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𝐶𝑎𝑛𝑎𝑑𝑎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𝑈𝑛𝑖𝑡𝑒𝑑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𝑆𝑡𝑎𝑡𝑒𝑠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𝑀𝑒𝑥𝑖𝑐𝑜</m:t>
                            </m:r>
                          </m:e>
                        </m:d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 dirty="0" err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𝑁𝑜𝑟𝑡h𝐴𝑚𝑒𝑟𝑖𝑐𝑎𝑛𝐶𝑜𝑢𝑛𝑡𝑟𝑖𝑒𝑠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82058" cy="5108008"/>
              </a:xfrm>
              <a:blipFill>
                <a:blip r:embed="rId2"/>
                <a:stretch>
                  <a:fillRect l="-1115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84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𝐵𝑢𝑐h𝑎𝑟𝑒𝑠𝑡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𝑅𝑜𝑚𝑎𝑛𝑖𝑎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𝑅𝑜𝑚𝑎𝑛𝑖𝑎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𝐸𝑎𝑠𝑡𝑒𝑟𝑛𝐸𝑢𝑟𝑜𝑝𝑒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𝐸𝑎𝑠𝑡𝑒𝑟𝐸𝑢𝑟𝑜𝑝𝑒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𝐸𝑢𝑟𝑜𝑝𝑒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Transitive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𝑃𝑎𝑟𝑡𝑂𝑓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nary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Reflexive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69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Measurements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Number are objects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Units are typically functions to convert number constants to measurements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𝐿𝑒𝑛𝑔𝑡h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𝐼𝑛𝑐h𝑒𝑠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𝐶𝑒𝑛𝑡𝑖𝑚𝑒𝑡𝑒𝑟𝑠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(3.81)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21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/>
                  <a:t>Which of these measurement statements makes sense?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A)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C)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𝐴𝑝𝑝𝑙𝑒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E)  None of the above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42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Bunches of Things and Stuff</a:t>
                </a: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𝑢𝑛𝑐h𝑂𝑓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400" b="0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Things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Countable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“The” apple, “an” apple</a:t>
                </a: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Stuff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More of a mass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“Some” water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𝐵𝑢𝑡𝑡𝑒𝑟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𝑃𝑎𝑟𝑡𝑂𝑓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𝐵𝑢𝑡𝑡𝑒𝑟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5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7CD44-6720-40C8-A654-D78EF14D5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75" y="170770"/>
            <a:ext cx="6392990" cy="3258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handle </a:t>
                </a:r>
                <a:r>
                  <a:rPr lang="en-US" dirty="0" err="1"/>
                  <a:t>fluents</a:t>
                </a:r>
                <a:r>
                  <a:rPr lang="en-US" dirty="0"/>
                  <a:t>?</a:t>
                </a: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𝑟𝑒𝑠𝑖𝑑𝑒𝑛𝑡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𝑈𝑆𝐴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𝑃𝑟𝑒𝑠𝑖𝑑𝑒𝑛𝑡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𝑈𝑆𝐴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𝐸𝑞𝑢𝑎𝑙𝑠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𝑃𝑟𝑒𝑠𝑖𝑑𝑒𝑛𝑡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𝑈𝑆𝐴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𝐺𝑒𝑜𝑟𝑔𝑒𝑊𝑎𝑠h𝑖𝑛𝑔𝑡𝑜𝑛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1790)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 b="-47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8F0991D-C3C1-43C5-BB0A-13C4EDE028EF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12.3</a:t>
            </a:r>
          </a:p>
        </p:txBody>
      </p:sp>
    </p:spTree>
    <p:extLst>
      <p:ext uri="{BB962C8B-B14F-4D97-AF65-F5344CB8AC3E}">
        <p14:creationId xmlns:p14="http://schemas.microsoft.com/office/powerpoint/2010/main" val="131098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00106B-990E-4E0D-BC65-3485D7672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handle time?</a:t>
            </a:r>
          </a:p>
          <a:p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r>
              <a:rPr lang="en-US" sz="2400" b="0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E7CDB-1593-46C8-9CC3-7839C1717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24" y="1828799"/>
            <a:ext cx="9006951" cy="40066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7E64BF-A7A6-4172-AECE-560C17C5D355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12.2</a:t>
            </a:r>
          </a:p>
        </p:txBody>
      </p:sp>
    </p:spTree>
    <p:extLst>
      <p:ext uri="{BB962C8B-B14F-4D97-AF65-F5344CB8AC3E}">
        <p14:creationId xmlns:p14="http://schemas.microsoft.com/office/powerpoint/2010/main" val="2983958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A graphical representation for some types of knowledge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Once viewed as an “alternative” to logic (it’s not really)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IS-A relation often forms the backbone of a semantic network</a:t>
            </a:r>
          </a:p>
          <a:p>
            <a:endParaRPr lang="en-US" dirty="0"/>
          </a:p>
        </p:txBody>
      </p:sp>
      <p:sp>
        <p:nvSpPr>
          <p:cNvPr id="4" name="Google Shape;107;p20">
            <a:extLst>
              <a:ext uri="{FF2B5EF4-FFF2-40B4-BE49-F238E27FC236}">
                <a16:creationId xmlns:a16="http://schemas.microsoft.com/office/drawing/2014/main" id="{2448DEE1-4EB4-4310-A080-2989D6AC9878}"/>
              </a:ext>
            </a:extLst>
          </p:cNvPr>
          <p:cNvSpPr txBox="1"/>
          <p:nvPr/>
        </p:nvSpPr>
        <p:spPr>
          <a:xfrm>
            <a:off x="1407412" y="6124531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Clyde</a:t>
            </a:r>
            <a:endParaRPr sz="2800"/>
          </a:p>
        </p:txBody>
      </p:sp>
      <p:sp>
        <p:nvSpPr>
          <p:cNvPr id="5" name="Google Shape;108;p20">
            <a:extLst>
              <a:ext uri="{FF2B5EF4-FFF2-40B4-BE49-F238E27FC236}">
                <a16:creationId xmlns:a16="http://schemas.microsoft.com/office/drawing/2014/main" id="{0EB54C86-DC12-4E0E-83D9-C058C7EA959D}"/>
              </a:ext>
            </a:extLst>
          </p:cNvPr>
          <p:cNvSpPr txBox="1"/>
          <p:nvPr/>
        </p:nvSpPr>
        <p:spPr>
          <a:xfrm>
            <a:off x="1407412" y="4932613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Elephant</a:t>
            </a:r>
            <a:endParaRPr sz="2800"/>
          </a:p>
        </p:txBody>
      </p:sp>
      <p:sp>
        <p:nvSpPr>
          <p:cNvPr id="6" name="Google Shape;109;p20">
            <a:extLst>
              <a:ext uri="{FF2B5EF4-FFF2-40B4-BE49-F238E27FC236}">
                <a16:creationId xmlns:a16="http://schemas.microsoft.com/office/drawing/2014/main" id="{474F5D36-21B6-4F60-BF16-E35FC72A94B6}"/>
              </a:ext>
            </a:extLst>
          </p:cNvPr>
          <p:cNvSpPr txBox="1"/>
          <p:nvPr/>
        </p:nvSpPr>
        <p:spPr>
          <a:xfrm>
            <a:off x="1407412" y="3811317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Mammal</a:t>
            </a:r>
            <a:endParaRPr sz="2800"/>
          </a:p>
        </p:txBody>
      </p:sp>
      <p:sp>
        <p:nvSpPr>
          <p:cNvPr id="7" name="Google Shape;110;p20">
            <a:extLst>
              <a:ext uri="{FF2B5EF4-FFF2-40B4-BE49-F238E27FC236}">
                <a16:creationId xmlns:a16="http://schemas.microsoft.com/office/drawing/2014/main" id="{3D5424A2-E2E7-49DE-B100-AE8CDC3CAADB}"/>
              </a:ext>
            </a:extLst>
          </p:cNvPr>
          <p:cNvSpPr txBox="1"/>
          <p:nvPr/>
        </p:nvSpPr>
        <p:spPr>
          <a:xfrm>
            <a:off x="1260585" y="2658717"/>
            <a:ext cx="2184874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 dirty="0"/>
              <a:t>Vertebrate</a:t>
            </a:r>
            <a:endParaRPr sz="2800" dirty="0"/>
          </a:p>
        </p:txBody>
      </p:sp>
      <p:sp>
        <p:nvSpPr>
          <p:cNvPr id="8" name="Google Shape;111;p20">
            <a:extLst>
              <a:ext uri="{FF2B5EF4-FFF2-40B4-BE49-F238E27FC236}">
                <a16:creationId xmlns:a16="http://schemas.microsoft.com/office/drawing/2014/main" id="{3378F80B-8883-44CF-89A3-3296278BBF7F}"/>
              </a:ext>
            </a:extLst>
          </p:cNvPr>
          <p:cNvSpPr/>
          <p:nvPr/>
        </p:nvSpPr>
        <p:spPr>
          <a:xfrm>
            <a:off x="1984513" y="5615027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9" name="Google Shape;112;p20">
            <a:extLst>
              <a:ext uri="{FF2B5EF4-FFF2-40B4-BE49-F238E27FC236}">
                <a16:creationId xmlns:a16="http://schemas.microsoft.com/office/drawing/2014/main" id="{A1D5F810-E959-4D97-8C44-8B65FD61502B}"/>
              </a:ext>
            </a:extLst>
          </p:cNvPr>
          <p:cNvSpPr/>
          <p:nvPr/>
        </p:nvSpPr>
        <p:spPr>
          <a:xfrm>
            <a:off x="1984513" y="4419413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0" name="Google Shape;113;p20">
            <a:extLst>
              <a:ext uri="{FF2B5EF4-FFF2-40B4-BE49-F238E27FC236}">
                <a16:creationId xmlns:a16="http://schemas.microsoft.com/office/drawing/2014/main" id="{4AAEEFD8-5276-452A-97B6-4F51EBD8D0D1}"/>
              </a:ext>
            </a:extLst>
          </p:cNvPr>
          <p:cNvSpPr/>
          <p:nvPr/>
        </p:nvSpPr>
        <p:spPr>
          <a:xfrm>
            <a:off x="1965668" y="3294935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1" name="Google Shape;114;p20">
            <a:extLst>
              <a:ext uri="{FF2B5EF4-FFF2-40B4-BE49-F238E27FC236}">
                <a16:creationId xmlns:a16="http://schemas.microsoft.com/office/drawing/2014/main" id="{F20A2A8E-A3FC-41E3-8680-EE625B787B49}"/>
              </a:ext>
            </a:extLst>
          </p:cNvPr>
          <p:cNvSpPr txBox="1"/>
          <p:nvPr/>
        </p:nvSpPr>
        <p:spPr>
          <a:xfrm>
            <a:off x="2353022" y="5630531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/>
              <a:t>InstanceOf</a:t>
            </a:r>
            <a:endParaRPr sz="2800" dirty="0"/>
          </a:p>
        </p:txBody>
      </p:sp>
      <p:sp>
        <p:nvSpPr>
          <p:cNvPr id="12" name="Google Shape;115;p20">
            <a:extLst>
              <a:ext uri="{FF2B5EF4-FFF2-40B4-BE49-F238E27FC236}">
                <a16:creationId xmlns:a16="http://schemas.microsoft.com/office/drawing/2014/main" id="{CF0E8128-5CE5-4FD5-A0EB-3A81DB04413B}"/>
              </a:ext>
            </a:extLst>
          </p:cNvPr>
          <p:cNvSpPr txBox="1"/>
          <p:nvPr/>
        </p:nvSpPr>
        <p:spPr>
          <a:xfrm>
            <a:off x="2157079" y="4441795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/>
              <a:t>IS-A</a:t>
            </a:r>
            <a:endParaRPr sz="2800"/>
          </a:p>
        </p:txBody>
      </p:sp>
      <p:sp>
        <p:nvSpPr>
          <p:cNvPr id="13" name="Google Shape;116;p20">
            <a:extLst>
              <a:ext uri="{FF2B5EF4-FFF2-40B4-BE49-F238E27FC236}">
                <a16:creationId xmlns:a16="http://schemas.microsoft.com/office/drawing/2014/main" id="{AB7E562C-DC69-4C38-8261-12459790DEF5}"/>
              </a:ext>
            </a:extLst>
          </p:cNvPr>
          <p:cNvSpPr txBox="1"/>
          <p:nvPr/>
        </p:nvSpPr>
        <p:spPr>
          <a:xfrm>
            <a:off x="2138234" y="3317317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/>
              <a:t>IS-A</a:t>
            </a:r>
            <a:endParaRPr sz="2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6F4AB7-702D-4172-A402-1789CD6E2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44" y="3257432"/>
            <a:ext cx="6686550" cy="31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7582F2CD-9B4F-4419-A127-2FB0887A5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7402" r="11154" b="7056"/>
          <a:stretch/>
        </p:blipFill>
        <p:spPr bwMode="auto">
          <a:xfrm>
            <a:off x="4548942" y="2057400"/>
            <a:ext cx="3094116" cy="3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E6E456-5DEA-480A-852C-5E38C076F30B}"/>
              </a:ext>
            </a:extLst>
          </p:cNvPr>
          <p:cNvSpPr/>
          <p:nvPr/>
        </p:nvSpPr>
        <p:spPr>
          <a:xfrm>
            <a:off x="4184072" y="1956416"/>
            <a:ext cx="3931228" cy="360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Knowledge Representation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especially Tom Mitchell (NELL)</a:t>
            </a:r>
          </a:p>
        </p:txBody>
      </p:sp>
      <p:pic>
        <p:nvPicPr>
          <p:cNvPr id="8" name="Picture 1" descr="C:\Temp\ketrina\Today.png">
            <a:extLst>
              <a:ext uri="{FF2B5EF4-FFF2-40B4-BE49-F238E27FC236}">
                <a16:creationId xmlns:a16="http://schemas.microsoft.com/office/drawing/2014/main" id="{6896AB43-BEDD-4686-8D79-290D1749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861" y="2057399"/>
            <a:ext cx="2918277" cy="3267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Reasoning with default information</a:t>
            </a:r>
          </a:p>
          <a:p>
            <a:endParaRPr lang="en-US" dirty="0"/>
          </a:p>
        </p:txBody>
      </p:sp>
      <p:pic>
        <p:nvPicPr>
          <p:cNvPr id="15" name="Picture 14" descr="2236_1096997179213_2218_n.jpg">
            <a:extLst>
              <a:ext uri="{FF2B5EF4-FFF2-40B4-BE49-F238E27FC236}">
                <a16:creationId xmlns:a16="http://schemas.microsoft.com/office/drawing/2014/main" id="{17728B63-31F2-44F4-95CC-D61650D56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204" r="7647" b="-10204"/>
          <a:stretch/>
        </p:blipFill>
        <p:spPr>
          <a:xfrm>
            <a:off x="729343" y="2123621"/>
            <a:ext cx="3342648" cy="362120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919830E-C7B8-47B5-83C5-C4A3D2189D35}"/>
              </a:ext>
            </a:extLst>
          </p:cNvPr>
          <p:cNvSpPr txBox="1">
            <a:spLocks/>
          </p:cNvSpPr>
          <p:nvPr/>
        </p:nvSpPr>
        <p:spPr>
          <a:xfrm>
            <a:off x="5025295" y="2244411"/>
            <a:ext cx="2835224" cy="1816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Dog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Barks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Has Fur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Has four legs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B48A82A-81EC-40CA-8486-FB4D5AA5545F}"/>
              </a:ext>
            </a:extLst>
          </p:cNvPr>
          <p:cNvSpPr txBox="1">
            <a:spLocks/>
          </p:cNvSpPr>
          <p:nvPr/>
        </p:nvSpPr>
        <p:spPr bwMode="auto">
          <a:xfrm>
            <a:off x="7860519" y="2123621"/>
            <a:ext cx="1945318" cy="18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Buster</a:t>
            </a:r>
          </a:p>
        </p:txBody>
      </p:sp>
    </p:spTree>
    <p:extLst>
      <p:ext uri="{BB962C8B-B14F-4D97-AF65-F5344CB8AC3E}">
        <p14:creationId xmlns:p14="http://schemas.microsoft.com/office/powerpoint/2010/main" val="2760476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Reasoning with default information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D8813-BCF5-4B3E-9444-3C8720160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860947"/>
            <a:ext cx="6897557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4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3720-AC60-4AC1-BB2A-6E749B80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Input, More Input!</a:t>
            </a:r>
          </a:p>
        </p:txBody>
      </p:sp>
      <p:pic>
        <p:nvPicPr>
          <p:cNvPr id="6146" name="Picture 2" descr="Image result for short circuit">
            <a:extLst>
              <a:ext uri="{FF2B5EF4-FFF2-40B4-BE49-F238E27FC236}">
                <a16:creationId xmlns:a16="http://schemas.microsoft.com/office/drawing/2014/main" id="{F547EAEE-80A7-42EC-A80C-06CA63CA6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4" y="1233067"/>
            <a:ext cx="3505201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7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A9D9-F048-4CF8-AA63-D11D1240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Representation in the Wild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256D-6EB5-4047-9010-5C46BB569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WordNet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ImageNet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Wikimedia: Wikipedia, </a:t>
            </a:r>
            <a:r>
              <a:rPr lang="en-US" dirty="0" err="1"/>
              <a:t>WikiData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Google Knowledge Graph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Schema.org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The “Semantic Web”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NELL: Never Ending Language Learning</a:t>
            </a:r>
          </a:p>
        </p:txBody>
      </p:sp>
    </p:spTree>
    <p:extLst>
      <p:ext uri="{BB962C8B-B14F-4D97-AF65-F5344CB8AC3E}">
        <p14:creationId xmlns:p14="http://schemas.microsoft.com/office/powerpoint/2010/main" val="1243853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Knowledge panels in</a:t>
            </a:r>
            <a:br>
              <a:rPr lang="en"/>
            </a:br>
            <a:r>
              <a:rPr lang="en"/>
              <a:t>Google search results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24</a:t>
            </a:fld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680400" cy="512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The panels are generated from what’s called the </a:t>
            </a:r>
            <a:r>
              <a:rPr lang="en" b="1" dirty="0"/>
              <a:t>Google Knowledge Graph</a:t>
            </a:r>
            <a:r>
              <a:rPr lang="en" dirty="0"/>
              <a:t>.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Data comes from Wikipedia, CIA World Factbook, and other online sources.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As of Oct. 2016, held 70 billion facts.</a:t>
            </a: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267" y="197201"/>
            <a:ext cx="5137100" cy="65592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Google Knowledge Graph API Access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415600" y="1435033"/>
            <a:ext cx="11360800" cy="542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import json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import urllib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api_key = open('.api_key').read()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query = </a:t>
            </a:r>
            <a:r>
              <a:rPr lang="en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'Taylor Swift'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service_url = '</a:t>
            </a:r>
            <a:r>
              <a:rPr lang="en" sz="1867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https://kgsearch.googleapis.com/v1/entities:search</a:t>
            </a: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'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params = {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'query': query,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'limit': 10,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'indent': True,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'key': api_key,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67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url = service_url + '?' + urllib.urlencode(params)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response = json.loads(urllib.urlopen(url).read())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for element in response['itemListElement']: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print element['result']['name'] + ' (' + str(element['resultScore']) + ')'</a:t>
            </a:r>
            <a:endParaRPr sz="1867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1867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289700" y="5688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Partial result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289700" y="1512133"/>
            <a:ext cx="11360800" cy="5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{ "@type": "EntitySearchResult",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"result": {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"@id": "kg:/m/0dl567",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"name": </a:t>
            </a:r>
            <a:r>
              <a:rPr lang="en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"Taylor Swift"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"@type": [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867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"Thing"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867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"Person"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],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"description": "Singer-songwriter",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"image": {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"contentUrl": "</a:t>
            </a:r>
            <a:r>
              <a:rPr lang="en" sz="1867" u="sng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https://t1.gstatic.com/images?q=tbn:ANd9GcQm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...",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"url": "https://en.wikipedia.org/wiki/Taylor_Swift",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"license": "</a:t>
            </a:r>
            <a:r>
              <a:rPr lang="en" sz="1867" u="sng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http://creativecommons.org/licenses/by-sa/2.0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},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"detailedDescription": { ...</a:t>
            </a:r>
            <a:endParaRPr sz="1867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11170711" y="61931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“Person”</a:t>
            </a:r>
            <a:br>
              <a:rPr lang="en"/>
            </a:br>
            <a:r>
              <a:rPr lang="en"/>
              <a:t>schema</a:t>
            </a:r>
            <a:endParaRPr/>
          </a:p>
          <a:p>
            <a:r>
              <a:rPr lang="en"/>
              <a:t>at schema.org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3200"/>
              </a:spcBef>
              <a:buClr>
                <a:schemeClr val="dk1"/>
              </a:buClr>
              <a:buSzPts val="1100"/>
              <a:buNone/>
            </a:pPr>
            <a:r>
              <a:rPr lang="en" sz="3067" b="1">
                <a:solidFill>
                  <a:schemeClr val="dk1"/>
                </a:solidFill>
              </a:rPr>
              <a:t>Person</a:t>
            </a:r>
            <a:endParaRPr sz="3067" b="1">
              <a:solidFill>
                <a:schemeClr val="dk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Canonical URL: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467" u="sng">
                <a:solidFill>
                  <a:schemeClr val="hlink"/>
                </a:solidFill>
                <a:hlinkClick r:id="rId3"/>
              </a:rPr>
              <a:t>http://schema.org/Person</a:t>
            </a:r>
            <a:endParaRPr sz="1467" u="sng">
              <a:solidFill>
                <a:schemeClr val="hlink"/>
              </a:solidFill>
              <a:hlinkClick r:id="rId3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1467" b="1" u="sng">
                <a:solidFill>
                  <a:schemeClr val="hlink"/>
                </a:solidFill>
                <a:hlinkClick r:id="rId4"/>
              </a:rPr>
              <a:t>Thing</a:t>
            </a:r>
            <a:r>
              <a:rPr lang="en" sz="1467" b="1">
                <a:solidFill>
                  <a:schemeClr val="dk1"/>
                </a:solidFill>
              </a:rPr>
              <a:t> &gt;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1467" b="1" u="sng">
                <a:solidFill>
                  <a:schemeClr val="hlink"/>
                </a:solidFill>
                <a:hlinkClick r:id="rId5"/>
              </a:rPr>
              <a:t>Person</a:t>
            </a:r>
            <a:endParaRPr sz="1467" b="1" u="sng">
              <a:solidFill>
                <a:schemeClr val="hlink"/>
              </a:solidFill>
              <a:hlinkClick r:id="rId5"/>
            </a:endParaRPr>
          </a:p>
          <a:p>
            <a:pPr marL="0" indent="0"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A person (alive, dead, undead, or fictional).</a:t>
            </a:r>
            <a:endParaRPr sz="1467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1467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Usage: Over 1,000,000 domains</a:t>
            </a:r>
            <a:endParaRPr sz="1467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27</a:t>
            </a:fld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2694" y="1"/>
            <a:ext cx="763393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Term coined by Tim Berners-Lee</a:t>
            </a: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Common framework for exchange of data across application, enterprise, and community boundaries</a:t>
            </a:r>
            <a:br>
              <a:rPr lang="en" dirty="0"/>
            </a:b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HTML defines how text should look when presented to humans</a:t>
            </a: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Semantic web markup defines how information should be organized to be interpretable by machines</a:t>
            </a:r>
            <a:br>
              <a:rPr lang="en" dirty="0"/>
            </a:b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“Ontol</a:t>
            </a:r>
            <a:r>
              <a:rPr lang="en-US" dirty="0"/>
              <a:t>o</a:t>
            </a:r>
            <a:r>
              <a:rPr lang="en" dirty="0"/>
              <a:t>gy engineer” is a job description now</a:t>
            </a:r>
            <a:endParaRPr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28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775CE-D560-4C3B-B865-A6188FD1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The </a:t>
            </a:r>
            <a:r>
              <a:rPr lang="en-US" dirty="0"/>
              <a:t>S</a:t>
            </a:r>
            <a:r>
              <a:rPr lang="en" dirty="0"/>
              <a:t>emantic </a:t>
            </a:r>
            <a:r>
              <a:rPr lang="en-US" dirty="0"/>
              <a:t>W</a:t>
            </a:r>
            <a:r>
              <a:rPr lang="en" dirty="0"/>
              <a:t>eb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576943" y="282802"/>
            <a:ext cx="8458200" cy="62071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NELL: Never-Ending Language Learner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729343" y="1055914"/>
            <a:ext cx="8001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Inputs: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initial ontology 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few examples of each ontology predicate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web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occasional interaction with human trainers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task: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run 24x7, forever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each day:</a:t>
            </a:r>
          </a:p>
          <a:p>
            <a:pPr marL="1314450" lvl="2" indent="-457200">
              <a:buFontTx/>
              <a:buAutoNum type="arabicPeriod"/>
            </a:pPr>
            <a:r>
              <a:rPr lang="en-US" dirty="0">
                <a:latin typeface="Arial" charset="0"/>
                <a:ea typeface="ＭＳ Ｐゴシック" charset="0"/>
              </a:rPr>
              <a:t>extract more facts from the web to populate the initial ontology</a:t>
            </a:r>
          </a:p>
          <a:p>
            <a:pPr marL="1314450" lvl="2" indent="-457200">
              <a:buFontTx/>
              <a:buAutoNum type="arabicPeriod"/>
            </a:pPr>
            <a:r>
              <a:rPr lang="en-US" dirty="0">
                <a:latin typeface="Arial" charset="0"/>
                <a:ea typeface="ＭＳ Ｐゴシック" charset="0"/>
              </a:rPr>
              <a:t>learn to read (perform #1) better than yesterday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8478-2847-4CE3-B01B-E713B14F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pic>
        <p:nvPicPr>
          <p:cNvPr id="2052" name="Picture 4" descr="Image result for animals">
            <a:extLst>
              <a:ext uri="{FF2B5EF4-FFF2-40B4-BE49-F238E27FC236}">
                <a16:creationId xmlns:a16="http://schemas.microsoft.com/office/drawing/2014/main" id="{C33983B3-8741-4EDF-9883-7D83630B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5" y="556568"/>
            <a:ext cx="2667000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imals">
            <a:extLst>
              <a:ext uri="{FF2B5EF4-FFF2-40B4-BE49-F238E27FC236}">
                <a16:creationId xmlns:a16="http://schemas.microsoft.com/office/drawing/2014/main" id="{2D29C35A-28CB-4896-8F2A-DE88899B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61" y="4802257"/>
            <a:ext cx="2679239" cy="17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nimals">
            <a:extLst>
              <a:ext uri="{FF2B5EF4-FFF2-40B4-BE49-F238E27FC236}">
                <a16:creationId xmlns:a16="http://schemas.microsoft.com/office/drawing/2014/main" id="{2DBFC40E-F9AD-4993-8D18-916BCDC2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1" y="4810126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nimals">
            <a:extLst>
              <a:ext uri="{FF2B5EF4-FFF2-40B4-BE49-F238E27FC236}">
                <a16:creationId xmlns:a16="http://schemas.microsoft.com/office/drawing/2014/main" id="{C267C0C9-030D-471C-B5E2-DA9EB4B6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4" y="2842855"/>
            <a:ext cx="269147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nimals">
            <a:extLst>
              <a:ext uri="{FF2B5EF4-FFF2-40B4-BE49-F238E27FC236}">
                <a16:creationId xmlns:a16="http://schemas.microsoft.com/office/drawing/2014/main" id="{C9E71527-CCE1-4BB2-B714-C90DC7F07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3"/>
          <a:stretch/>
        </p:blipFill>
        <p:spPr bwMode="auto">
          <a:xfrm>
            <a:off x="5698671" y="2842855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animals">
            <a:extLst>
              <a:ext uri="{FF2B5EF4-FFF2-40B4-BE49-F238E27FC236}">
                <a16:creationId xmlns:a16="http://schemas.microsoft.com/office/drawing/2014/main" id="{C5AF8AB5-8BC0-4574-80A3-EDF5806D4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"/>
          <a:stretch/>
        </p:blipFill>
        <p:spPr bwMode="auto">
          <a:xfrm>
            <a:off x="5698671" y="556569"/>
            <a:ext cx="3214803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olden retriever">
            <a:extLst>
              <a:ext uri="{FF2B5EF4-FFF2-40B4-BE49-F238E27FC236}">
                <a16:creationId xmlns:a16="http://schemas.microsoft.com/office/drawing/2014/main" id="{5C05975D-781D-499C-9461-5571FD54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6" y="1216026"/>
            <a:ext cx="3319461" cy="2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00B52D-F9B3-49EE-8ADF-70602DC499C3}"/>
              </a:ext>
            </a:extLst>
          </p:cNvPr>
          <p:cNvSpPr/>
          <p:nvPr/>
        </p:nvSpPr>
        <p:spPr>
          <a:xfrm>
            <a:off x="552099" y="1110343"/>
            <a:ext cx="3521880" cy="24084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609600" y="307295"/>
            <a:ext cx="8458200" cy="62071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309007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Running 24x7, since January, 12,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Inputs: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ontology defining &gt;600 categories and relations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10-20 seed examples of each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500 million web pages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100,000 web search queries per day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~ 5 minutes/day of human guidance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Result: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KB with &gt; 15 million candidate beliefs, growing daily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learning to reason, as well as read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automatically extending its ontology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34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8889" y="1143001"/>
            <a:ext cx="91440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289" y="5451308"/>
            <a:ext cx="2008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Globe and 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1489" y="3317708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Stanley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8961" y="2007095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hockey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3889" y="468930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NHL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1889" y="263190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Toronto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48762" y="2103106"/>
            <a:ext cx="8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CFRB 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175260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Wilson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604945" y="2391139"/>
            <a:ext cx="576064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32937" y="2679170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play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2" name="Straight Arrow Connector 31"/>
          <p:cNvCxnSpPr>
            <a:stCxn id="4" idx="0"/>
          </p:cNvCxnSpPr>
          <p:nvPr/>
        </p:nvCxnSpPr>
        <p:spPr>
          <a:xfrm flipH="1" flipV="1">
            <a:off x="6019801" y="2133601"/>
            <a:ext cx="9081" cy="1313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68841" y="2775180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hired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868641" y="2967202"/>
            <a:ext cx="1440160" cy="672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32937" y="3639276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won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604945" y="3735287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36793" y="3447255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Maple Leafs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12657" y="3159223"/>
            <a:ext cx="1296144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home town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3" name="Straight Arrow Connector 42"/>
          <p:cNvCxnSpPr>
            <a:endCxn id="5" idx="0"/>
          </p:cNvCxnSpPr>
          <p:nvPr/>
        </p:nvCxnSpPr>
        <p:spPr>
          <a:xfrm>
            <a:off x="3433889" y="3089108"/>
            <a:ext cx="13692" cy="2362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900489" y="4308308"/>
            <a:ext cx="1043136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paper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244905" y="4023320"/>
            <a:ext cx="1152128" cy="768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460929" y="4311351"/>
            <a:ext cx="864096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league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028881" y="4023320"/>
            <a:ext cx="288032" cy="1632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812089" y="4983430"/>
            <a:ext cx="656952" cy="7345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56873" y="5655500"/>
            <a:ext cx="113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Sundin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72089" y="6213308"/>
            <a:ext cx="9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Milson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586289" y="5832308"/>
            <a:ext cx="121920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writer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64" name="Straight Arrow Connector 63"/>
          <p:cNvCxnSpPr>
            <a:stCxn id="5" idx="2"/>
            <a:endCxn id="62" idx="1"/>
          </p:cNvCxnSpPr>
          <p:nvPr/>
        </p:nvCxnSpPr>
        <p:spPr>
          <a:xfrm>
            <a:off x="3447581" y="5789863"/>
            <a:ext cx="824508" cy="5927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886201" y="2391138"/>
            <a:ext cx="1062561" cy="352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891089" y="2327108"/>
            <a:ext cx="841648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radio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12657" y="4695394"/>
            <a:ext cx="1584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Maple Leaf Gardens</a:t>
            </a:r>
          </a:p>
        </p:txBody>
      </p:sp>
      <p:cxnSp>
        <p:nvCxnSpPr>
          <p:cNvPr id="72" name="Straight Arrow Connector 71"/>
          <p:cNvCxnSpPr>
            <a:endCxn id="71" idx="0"/>
          </p:cNvCxnSpPr>
          <p:nvPr/>
        </p:nvCxnSpPr>
        <p:spPr>
          <a:xfrm flipH="1">
            <a:off x="4804745" y="3842476"/>
            <a:ext cx="656456" cy="8529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660729" y="4023319"/>
            <a:ext cx="1059160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team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2140449" y="1911085"/>
            <a:ext cx="1080120" cy="768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004547" y="1142999"/>
            <a:ext cx="928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Canada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3364585" y="1527043"/>
            <a:ext cx="0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580609" y="3063213"/>
            <a:ext cx="792088" cy="1632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508601" y="3639276"/>
            <a:ext cx="1068288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140451" y="2103106"/>
            <a:ext cx="1080121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politician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824290" y="1793708"/>
            <a:ext cx="1048545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country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708401" y="14310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Miller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062290" y="2871191"/>
            <a:ext cx="1014264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airport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5596833" y="4023319"/>
            <a:ext cx="432048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491289" y="4765508"/>
            <a:ext cx="1037456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member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36793" y="5943532"/>
            <a:ext cx="116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Toskala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2356473" y="2871191"/>
            <a:ext cx="7284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528889" y="2583159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852417" y="6039543"/>
            <a:ext cx="1505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Skydome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24000" y="4215340"/>
            <a:ext cx="1259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Connaught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88721" y="1239010"/>
            <a:ext cx="1740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Sunnybrook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3508601" y="1527043"/>
            <a:ext cx="1224136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3724627" y="1719063"/>
            <a:ext cx="1008111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hospital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2428481" y="3063213"/>
            <a:ext cx="728464" cy="12481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1986089" y="3470108"/>
            <a:ext cx="1242864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company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172200" y="914400"/>
            <a:ext cx="9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skates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010400" y="914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helmet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 flipH="1" flipV="1">
            <a:off x="6705601" y="1295401"/>
            <a:ext cx="691433" cy="807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7397034" y="1295401"/>
            <a:ext cx="146767" cy="807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6553200" y="1524000"/>
            <a:ext cx="1338808" cy="4493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uses equipment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973097" y="3639276"/>
            <a:ext cx="648072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won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7901089" y="3735287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8463089" y="3470108"/>
            <a:ext cx="10081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Red Wings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261129" y="200709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Detroit</a:t>
            </a:r>
          </a:p>
        </p:txBody>
      </p:sp>
      <p:cxnSp>
        <p:nvCxnSpPr>
          <p:cNvPr id="163" name="Straight Arrow Connector 162"/>
          <p:cNvCxnSpPr/>
          <p:nvPr/>
        </p:nvCxnSpPr>
        <p:spPr>
          <a:xfrm flipV="1">
            <a:off x="8765185" y="2391139"/>
            <a:ext cx="0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8189121" y="2775180"/>
            <a:ext cx="126456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hometown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9917315" y="2007095"/>
            <a:ext cx="51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GM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920289" y="1676689"/>
            <a:ext cx="1221432" cy="40421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company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9125225" y="2295127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10205345" y="2487148"/>
            <a:ext cx="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9529889" y="2871193"/>
            <a:ext cx="1143000" cy="53963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competes</a:t>
            </a:r>
            <a:b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with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9773297" y="3927310"/>
            <a:ext cx="899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Toyota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32937" y="5175447"/>
            <a:ext cx="1224136" cy="25648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plays in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74" name="Straight Arrow Connector 173"/>
          <p:cNvCxnSpPr/>
          <p:nvPr/>
        </p:nvCxnSpPr>
        <p:spPr>
          <a:xfrm flipH="1">
            <a:off x="7901089" y="4119330"/>
            <a:ext cx="728464" cy="672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7829081" y="4311351"/>
            <a:ext cx="864096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league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77" name="Straight Arrow Connector 176"/>
          <p:cNvCxnSpPr/>
          <p:nvPr/>
        </p:nvCxnSpPr>
        <p:spPr>
          <a:xfrm flipH="1">
            <a:off x="9845305" y="4311351"/>
            <a:ext cx="288032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133337" y="4311351"/>
            <a:ext cx="216024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9341249" y="5751511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Prius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719639" y="613555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Corrola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9520761" y="4887415"/>
            <a:ext cx="115212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created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189121" y="488741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Hino</a:t>
            </a:r>
          </a:p>
        </p:txBody>
      </p:sp>
      <p:cxnSp>
        <p:nvCxnSpPr>
          <p:cNvPr id="188" name="Straight Arrow Connector 187"/>
          <p:cNvCxnSpPr/>
          <p:nvPr/>
        </p:nvCxnSpPr>
        <p:spPr>
          <a:xfrm flipH="1">
            <a:off x="8693177" y="4119329"/>
            <a:ext cx="122413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8615489" y="4503372"/>
            <a:ext cx="115780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acquired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99" name="Straight Arrow Connector 198"/>
          <p:cNvCxnSpPr/>
          <p:nvPr/>
        </p:nvCxnSpPr>
        <p:spPr>
          <a:xfrm flipH="1">
            <a:off x="8693177" y="4322529"/>
            <a:ext cx="1376536" cy="15249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7853489" y="5847522"/>
            <a:ext cx="141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automobile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8539289" y="5222708"/>
            <a:ext cx="1234008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economic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sector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2428481" y="3063213"/>
            <a:ext cx="864096" cy="29763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062289" y="4599383"/>
            <a:ext cx="1086272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 bwMode="auto">
          <a:xfrm>
            <a:off x="504534" y="145976"/>
            <a:ext cx="6324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knowledge fragment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525000" y="762000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climbing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448800" y="228600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football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7924800" y="533400"/>
            <a:ext cx="1676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28" idx="3"/>
          </p:cNvCxnSpPr>
          <p:nvPr/>
        </p:nvCxnSpPr>
        <p:spPr>
          <a:xfrm flipH="1">
            <a:off x="8001000" y="914401"/>
            <a:ext cx="1676400" cy="1692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8153400" y="609600"/>
            <a:ext cx="1262608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uses equipment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617764" y="127680"/>
            <a:ext cx="8229600" cy="7159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Website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617764" y="868364"/>
            <a:ext cx="9906000" cy="5867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http://rtw.ml.cmu.edu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 follow NELL here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diabetes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”,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Avandia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”,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,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5"/>
              </a:rPr>
              <a:t>tea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6"/>
              </a:rPr>
              <a:t>IBM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7"/>
              </a:rPr>
              <a:t>love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8"/>
              </a:rPr>
              <a:t>baseball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 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9"/>
              </a:rPr>
              <a:t>BacteriaCausesCondition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 …</a:t>
            </a:r>
          </a:p>
          <a:p>
            <a:pPr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92B6D-A7A8-47E1-813E-C20DA36E80D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857"/>
          <a:stretch/>
        </p:blipFill>
        <p:spPr>
          <a:xfrm>
            <a:off x="617764" y="1942451"/>
            <a:ext cx="10772095" cy="4686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8716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0"/>
          <p:cNvSpPr>
            <a:spLocks noGrp="1"/>
          </p:cNvSpPr>
          <p:nvPr>
            <p:ph type="title"/>
          </p:nvPr>
        </p:nvSpPr>
        <p:spPr>
          <a:xfrm>
            <a:off x="617561" y="338917"/>
            <a:ext cx="8305800" cy="706438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Default Approach</a:t>
            </a: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138695" y="2168716"/>
            <a:ext cx="28424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Paris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Pittsburgh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Seattle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Cupertino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61030" y="4802782"/>
            <a:ext cx="39240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mayor of  arg1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live in  arg1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890943" y="3878685"/>
            <a:ext cx="1456002" cy="860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4344081" y="3878684"/>
            <a:ext cx="1237744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990319" y="3878685"/>
            <a:ext cx="1237745" cy="727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8000773" y="3878684"/>
            <a:ext cx="1237744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028292" y="2337613"/>
            <a:ext cx="38950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San Francisco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Austin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denial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585516" y="4771586"/>
            <a:ext cx="4883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arg1 is home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traits such as arg1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59138" y="766538"/>
            <a:ext cx="382246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pple Casual" charset="0"/>
                <a:cs typeface="Apple Casual" charset="0"/>
              </a:rPr>
              <a:t>Its </a:t>
            </a:r>
            <a:r>
              <a:rPr lang="en-US" dirty="0" err="1">
                <a:solidFill>
                  <a:srgbClr val="000000"/>
                </a:solidFill>
                <a:latin typeface="Apple Casual" charset="0"/>
                <a:cs typeface="Apple Casual" charset="0"/>
              </a:rPr>
              <a:t>underconstrained</a:t>
            </a:r>
            <a:r>
              <a:rPr lang="en-US" dirty="0">
                <a:solidFill>
                  <a:srgbClr val="000000"/>
                </a:solidFill>
                <a:latin typeface="Apple Casual" charset="0"/>
                <a:cs typeface="Apple Casual" charset="0"/>
              </a:rPr>
              <a:t>!!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48056" y="2337613"/>
            <a:ext cx="27017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anxiety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selfishness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Berlin</a:t>
            </a:r>
          </a:p>
        </p:txBody>
      </p:sp>
      <p:sp>
        <p:nvSpPr>
          <p:cNvPr id="14348" name="Rectangle 4"/>
          <p:cNvSpPr>
            <a:spLocks noChangeArrowheads="1"/>
          </p:cNvSpPr>
          <p:nvPr/>
        </p:nvSpPr>
        <p:spPr bwMode="auto">
          <a:xfrm>
            <a:off x="1138695" y="1247624"/>
            <a:ext cx="3170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Extract cities: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8" grpId="0" animBg="1"/>
      <p:bldP spid="20" grpId="0" animBg="1"/>
      <p:bldP spid="22" grpId="0"/>
      <p:bldP spid="23" grpId="0"/>
      <p:bldP spid="24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22"/>
          <p:cNvSpPr txBox="1">
            <a:spLocks noChangeArrowheads="1"/>
          </p:cNvSpPr>
          <p:nvPr/>
        </p:nvSpPr>
        <p:spPr bwMode="auto">
          <a:xfrm>
            <a:off x="1905000" y="4114800"/>
            <a:ext cx="335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Times New Roman" charset="0"/>
              </a:rPr>
              <a:t>hard 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cs typeface="Times New Roman" charset="0"/>
              </a:rPr>
              <a:t>underconstrained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) semi-supervised learning problem</a:t>
            </a:r>
          </a:p>
        </p:txBody>
      </p:sp>
      <p:sp>
        <p:nvSpPr>
          <p:cNvPr id="15362" name="Title 10"/>
          <p:cNvSpPr txBox="1">
            <a:spLocks/>
          </p:cNvSpPr>
          <p:nvPr/>
        </p:nvSpPr>
        <p:spPr bwMode="auto">
          <a:xfrm>
            <a:off x="647700" y="552451"/>
            <a:ext cx="87630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99"/>
                </a:solidFill>
              </a:rPr>
              <a:t>Key Idea 1: Coupled semi-supervised training of many functions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851070" y="1646010"/>
            <a:ext cx="5520869" cy="4038828"/>
            <a:chOff x="4343400" y="1524000"/>
            <a:chExt cx="4800600" cy="3421797"/>
          </a:xfrm>
        </p:grpSpPr>
        <p:sp>
          <p:nvSpPr>
            <p:cNvPr id="15369" name="TextBox 123"/>
            <p:cNvSpPr txBox="1">
              <a:spLocks noChangeArrowheads="1"/>
            </p:cNvSpPr>
            <p:nvPr/>
          </p:nvSpPr>
          <p:spPr bwMode="auto">
            <a:xfrm>
              <a:off x="4343400" y="4114800"/>
              <a:ext cx="4800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cs typeface="Times New Roman" charset="0"/>
                </a:rPr>
                <a:t>much easier </a:t>
              </a:r>
              <a:r>
                <a:rPr lang="en-US" dirty="0">
                  <a:solidFill>
                    <a:srgbClr val="000000"/>
                  </a:solidFill>
                  <a:cs typeface="Times New Roman" charset="0"/>
                </a:rPr>
                <a:t>(more constrained)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Times New Roman" charset="0"/>
                </a:rPr>
                <a:t>semi-supervised learning problem</a:t>
              </a:r>
            </a:p>
          </p:txBody>
        </p:sp>
        <p:pic>
          <p:nvPicPr>
            <p:cNvPr id="15370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/>
            <a:stretch>
              <a:fillRect/>
            </a:stretch>
          </p:blipFill>
          <p:spPr bwMode="auto">
            <a:xfrm>
              <a:off x="4343400" y="1524000"/>
              <a:ext cx="4419601" cy="253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3124200" y="1905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48" name="Donut 47"/>
          <p:cNvSpPr/>
          <p:nvPr/>
        </p:nvSpPr>
        <p:spPr>
          <a:xfrm>
            <a:off x="3606800" y="34099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 rot="10800000" flipV="1">
            <a:off x="2895600" y="358140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</a:t>
            </a:r>
          </a:p>
        </p:txBody>
      </p:sp>
      <p:cxnSp>
        <p:nvCxnSpPr>
          <p:cNvPr id="50" name="Straight Arrow Connector 49"/>
          <p:cNvCxnSpPr>
            <a:stCxn id="48" idx="0"/>
            <a:endCxn id="51" idx="4"/>
          </p:cNvCxnSpPr>
          <p:nvPr/>
        </p:nvCxnSpPr>
        <p:spPr>
          <a:xfrm rot="16200000" flipV="1">
            <a:off x="3184525" y="2911475"/>
            <a:ext cx="971550" cy="2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Donut 50"/>
          <p:cNvSpPr/>
          <p:nvPr/>
        </p:nvSpPr>
        <p:spPr>
          <a:xfrm>
            <a:off x="35814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onut 68"/>
          <p:cNvSpPr/>
          <p:nvPr/>
        </p:nvSpPr>
        <p:spPr>
          <a:xfrm>
            <a:off x="48768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50" name="TextBox 6"/>
          <p:cNvSpPr txBox="1">
            <a:spLocks noChangeArrowheads="1"/>
          </p:cNvSpPr>
          <p:nvPr/>
        </p:nvSpPr>
        <p:spPr bwMode="auto">
          <a:xfrm rot="10800000" flipV="1">
            <a:off x="1752600" y="41910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Times New Roman" charset="0"/>
              </a:rPr>
              <a:t>NP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:</a:t>
            </a:r>
          </a:p>
        </p:txBody>
      </p:sp>
      <p:sp>
        <p:nvSpPr>
          <p:cNvPr id="78851" name="TextBox 11"/>
          <p:cNvSpPr txBox="1">
            <a:spLocks noChangeArrowheads="1"/>
          </p:cNvSpPr>
          <p:nvPr/>
        </p:nvSpPr>
        <p:spPr bwMode="auto">
          <a:xfrm>
            <a:off x="4419600" y="1905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46" name="Donut 245"/>
          <p:cNvSpPr/>
          <p:nvPr/>
        </p:nvSpPr>
        <p:spPr>
          <a:xfrm>
            <a:off x="4902200" y="38671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4290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2484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 rot="10800000" flipV="1">
            <a:off x="2514600" y="4038601"/>
            <a:ext cx="144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NP text context distribution</a:t>
            </a:r>
          </a:p>
        </p:txBody>
      </p:sp>
      <p:cxnSp>
        <p:nvCxnSpPr>
          <p:cNvPr id="29" name="Straight Arrow Connector 28"/>
          <p:cNvCxnSpPr>
            <a:stCxn id="20" idx="7"/>
            <a:endCxn id="69" idx="3"/>
          </p:cNvCxnSpPr>
          <p:nvPr/>
        </p:nvCxnSpPr>
        <p:spPr>
          <a:xfrm rot="5400000" flipH="1" flipV="1">
            <a:off x="3482975" y="2492375"/>
            <a:ext cx="1492250" cy="13398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6"/>
          <p:cNvSpPr txBox="1">
            <a:spLocks noChangeArrowheads="1"/>
          </p:cNvSpPr>
          <p:nvPr/>
        </p:nvSpPr>
        <p:spPr bwMode="auto">
          <a:xfrm rot="10800000" flipV="1">
            <a:off x="2209800" y="5181601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__ is a friend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rang the __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__ walked in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05201" y="2819400"/>
            <a:ext cx="808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f</a:t>
            </a:r>
            <a:r>
              <a:rPr lang="en-US" baseline="-25000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1</a:t>
            </a:r>
            <a:r>
              <a:rPr lang="en-US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(NP)</a:t>
            </a:r>
            <a:endParaRPr lang="en-US" dirty="0">
              <a:solidFill>
                <a:srgbClr val="C00000"/>
              </a:solidFill>
              <a:latin typeface="Arial" pitchFamily="-108" charset="0"/>
              <a:ea typeface="ＭＳ Ｐゴシック" charset="0"/>
            </a:endParaRPr>
          </a:p>
        </p:txBody>
      </p:sp>
      <p:grpSp>
        <p:nvGrpSpPr>
          <p:cNvPr id="78859" name="Group 31"/>
          <p:cNvGrpSpPr>
            <a:grpSpLocks/>
          </p:cNvGrpSpPr>
          <p:nvPr/>
        </p:nvGrpSpPr>
        <p:grpSpPr bwMode="auto">
          <a:xfrm>
            <a:off x="4038600" y="2438401"/>
            <a:ext cx="2057400" cy="4067175"/>
            <a:chOff x="2514600" y="2438399"/>
            <a:chExt cx="2057400" cy="4066640"/>
          </a:xfrm>
        </p:grpSpPr>
        <p:sp>
          <p:nvSpPr>
            <p:cNvPr id="23" name="TextBox 6"/>
            <p:cNvSpPr txBox="1">
              <a:spLocks noChangeArrowheads="1"/>
            </p:cNvSpPr>
            <p:nvPr/>
          </p:nvSpPr>
          <p:spPr bwMode="auto">
            <a:xfrm rot="10800000" flipV="1">
              <a:off x="2743200" y="4038600"/>
              <a:ext cx="1524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ln>
                    <a:solidFill>
                      <a:srgbClr val="000090"/>
                    </a:solidFill>
                  </a:ln>
                  <a:solidFill>
                    <a:srgbClr val="333399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NP morphology</a:t>
              </a:r>
            </a:p>
          </p:txBody>
        </p:sp>
        <p:cxnSp>
          <p:nvCxnSpPr>
            <p:cNvPr id="15" name="Straight Arrow Connector 14"/>
            <p:cNvCxnSpPr>
              <a:stCxn id="246" idx="0"/>
              <a:endCxn id="69" idx="4"/>
            </p:cNvCxnSpPr>
            <p:nvPr/>
          </p:nvCxnSpPr>
          <p:spPr>
            <a:xfrm rot="16200000" flipV="1">
              <a:off x="2727419" y="3139980"/>
              <a:ext cx="1428562" cy="2540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 rot="10800000" flipV="1">
              <a:off x="2514600" y="5181600"/>
              <a:ext cx="2057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capitalized?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ends with ‘...ski’?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…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contains “</a:t>
              </a:r>
              <a:r>
                <a:rPr lang="en-US" sz="2000" b="1" i="1" dirty="0" err="1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univ</a:t>
              </a: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.”?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67000" y="3429000"/>
              <a:ext cx="808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f</a:t>
              </a:r>
              <a:r>
                <a:rPr lang="en-US" baseline="-25000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2</a:t>
              </a:r>
              <a:r>
                <a:rPr lang="en-US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(NP)</a:t>
              </a:r>
              <a:endParaRPr lang="en-US" dirty="0">
                <a:ln>
                  <a:solidFill>
                    <a:srgbClr val="000090"/>
                  </a:solidFill>
                </a:ln>
                <a:solidFill>
                  <a:srgbClr val="000000"/>
                </a:solidFill>
                <a:latin typeface="Arial" pitchFamily="-108" charset="0"/>
                <a:ea typeface="ＭＳ Ｐゴシック" charset="0"/>
              </a:endParaRPr>
            </a:p>
          </p:txBody>
        </p:sp>
      </p:grpSp>
      <p:grpSp>
        <p:nvGrpSpPr>
          <p:cNvPr id="78860" name="Group 32"/>
          <p:cNvGrpSpPr>
            <a:grpSpLocks/>
          </p:cNvGrpSpPr>
          <p:nvPr/>
        </p:nvGrpSpPr>
        <p:grpSpPr bwMode="auto">
          <a:xfrm>
            <a:off x="5006976" y="2416176"/>
            <a:ext cx="4048125" cy="4321175"/>
            <a:chOff x="3482882" y="2416081"/>
            <a:chExt cx="4048218" cy="4320535"/>
          </a:xfrm>
        </p:grpSpPr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 rot="10800000" flipV="1">
              <a:off x="4724400" y="4038600"/>
              <a:ext cx="1447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NP HTML contexts</a:t>
              </a:r>
            </a:p>
          </p:txBody>
        </p:sp>
        <p:cxnSp>
          <p:nvCxnSpPr>
            <p:cNvPr id="26" name="Straight Arrow Connector 25"/>
            <p:cNvCxnSpPr>
              <a:stCxn id="21" idx="1"/>
              <a:endCxn id="69" idx="5"/>
            </p:cNvCxnSpPr>
            <p:nvPr/>
          </p:nvCxnSpPr>
          <p:spPr>
            <a:xfrm rot="16200000" flipV="1">
              <a:off x="3368707" y="2530256"/>
              <a:ext cx="1492029" cy="1263679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 rot="10800000" flipV="1">
              <a:off x="4648200" y="5105400"/>
              <a:ext cx="288290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  <a:hlinkClick r:id="rId2"/>
                </a:rPr>
                <a:t>www.celebrities.com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&lt;</a:t>
              </a:r>
              <a:r>
                <a:rPr lang="en-US" sz="2000" b="1" i="1" dirty="0" err="1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li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&gt; __ &lt;/</a:t>
              </a:r>
              <a:r>
                <a:rPr lang="en-US" sz="2000" b="1" i="1" dirty="0" err="1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li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&gt;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Times New Roman"/>
                <a:ea typeface="Times New Roman" pitchFamily="-108" charset="0"/>
                <a:cs typeface="Times New Roman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…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Times New Roman"/>
                <a:ea typeface="Times New Roman" pitchFamily="-108" charset="0"/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91000" y="2971800"/>
              <a:ext cx="808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f</a:t>
              </a:r>
              <a:r>
                <a:rPr lang="en-US" baseline="-25000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3</a:t>
              </a:r>
              <a:r>
                <a:rPr lang="en-US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(NP)</a:t>
              </a:r>
              <a:endParaRPr lang="en-US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Arial" pitchFamily="-108" charset="0"/>
                <a:ea typeface="ＭＳ Ｐゴシック" charset="0"/>
              </a:endParaRPr>
            </a:p>
          </p:txBody>
        </p:sp>
      </p:grpSp>
      <p:sp>
        <p:nvSpPr>
          <p:cNvPr id="78861" name="Title 10"/>
          <p:cNvSpPr txBox="1">
            <a:spLocks/>
          </p:cNvSpPr>
          <p:nvPr/>
        </p:nvSpPr>
        <p:spPr bwMode="auto">
          <a:xfrm>
            <a:off x="642257" y="29517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90"/>
                </a:solidFill>
              </a:rPr>
              <a:t>Type 1 Coupling: Co-Training, Multi-View Learning</a:t>
            </a:r>
          </a:p>
        </p:txBody>
      </p:sp>
      <p:sp>
        <p:nvSpPr>
          <p:cNvPr id="78862" name="TextBox 14"/>
          <p:cNvSpPr txBox="1">
            <a:spLocks noChangeArrowheads="1"/>
          </p:cNvSpPr>
          <p:nvPr/>
        </p:nvSpPr>
        <p:spPr bwMode="auto">
          <a:xfrm>
            <a:off x="7848600" y="838201"/>
            <a:ext cx="2819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[Blum &amp; Mitchell; 98]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[Dasgupta et al; 01 ]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[Ganchev et al., 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[Sridharan &amp; Kakade, 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[Wang &amp; Zhou, ICML10]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7"/>
          <p:cNvSpPr txBox="1">
            <a:spLocks noChangeArrowheads="1"/>
          </p:cNvSpPr>
          <p:nvPr/>
        </p:nvSpPr>
        <p:spPr bwMode="auto">
          <a:xfrm>
            <a:off x="4819650" y="25064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4" name="Donut 53"/>
          <p:cNvSpPr/>
          <p:nvPr/>
        </p:nvSpPr>
        <p:spPr>
          <a:xfrm>
            <a:off x="3752850" y="3878036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4362450" y="22778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23050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3219450" y="2125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9720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6766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80" name="TextBox 10"/>
          <p:cNvSpPr txBox="1">
            <a:spLocks noChangeArrowheads="1"/>
          </p:cNvSpPr>
          <p:nvPr/>
        </p:nvSpPr>
        <p:spPr bwMode="auto">
          <a:xfrm>
            <a:off x="2990850" y="18206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79881" name="TextBox 6"/>
          <p:cNvSpPr txBox="1">
            <a:spLocks noChangeArrowheads="1"/>
          </p:cNvSpPr>
          <p:nvPr/>
        </p:nvSpPr>
        <p:spPr bwMode="auto">
          <a:xfrm>
            <a:off x="1771650" y="20492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79882" name="TextBox 11"/>
          <p:cNvSpPr txBox="1">
            <a:spLocks noChangeArrowheads="1"/>
          </p:cNvSpPr>
          <p:nvPr/>
        </p:nvSpPr>
        <p:spPr bwMode="auto">
          <a:xfrm>
            <a:off x="3295650" y="22016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79883" name="TextBox 7"/>
          <p:cNvSpPr txBox="1">
            <a:spLocks noChangeArrowheads="1"/>
          </p:cNvSpPr>
          <p:nvPr/>
        </p:nvSpPr>
        <p:spPr bwMode="auto">
          <a:xfrm>
            <a:off x="3905250" y="19730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3048794" y="3362893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3278188" y="2911249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675857" y="2775518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647157" y="2927918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417763" y="2698524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702050" y="408758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90" name="TextBox 6"/>
          <p:cNvSpPr txBox="1">
            <a:spLocks noChangeArrowheads="1"/>
          </p:cNvSpPr>
          <p:nvPr/>
        </p:nvSpPr>
        <p:spPr bwMode="auto">
          <a:xfrm rot="10800000" flipV="1">
            <a:off x="3067050" y="4259037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cs typeface="Times New Roman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0800000" flipV="1">
            <a:off x="2457450" y="2236561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371850" y="2281011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752850" y="2465162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71850" y="2201637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57450" y="2312761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14850" y="2388961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29050" y="2617561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898" name="TextBox 123"/>
          <p:cNvSpPr txBox="1">
            <a:spLocks noChangeArrowheads="1"/>
          </p:cNvSpPr>
          <p:nvPr/>
        </p:nvSpPr>
        <p:spPr bwMode="auto">
          <a:xfrm>
            <a:off x="4972050" y="38780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 person(NP)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10800000">
            <a:off x="5429250" y="4106636"/>
            <a:ext cx="5334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29250" y="4640036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901" name="TextBox 123"/>
          <p:cNvSpPr txBox="1">
            <a:spLocks noChangeArrowheads="1"/>
          </p:cNvSpPr>
          <p:nvPr/>
        </p:nvSpPr>
        <p:spPr bwMode="auto">
          <a:xfrm>
            <a:off x="5276850" y="44114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 NOT sport(NP)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9902" name="TextBox 123"/>
          <p:cNvSpPr txBox="1">
            <a:spLocks noChangeArrowheads="1"/>
          </p:cNvSpPr>
          <p:nvPr/>
        </p:nvSpPr>
        <p:spPr bwMode="auto">
          <a:xfrm>
            <a:off x="5276850" y="47924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NOT 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 sport(NP)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9903" name="Title 10"/>
          <p:cNvSpPr txBox="1">
            <a:spLocks/>
          </p:cNvSpPr>
          <p:nvPr/>
        </p:nvSpPr>
        <p:spPr bwMode="auto">
          <a:xfrm>
            <a:off x="476250" y="372836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0"/>
                </a:solidFill>
              </a:rPr>
              <a:t>Type 2 Coupling: Multi-task, Structured Outputs</a:t>
            </a:r>
          </a:p>
        </p:txBody>
      </p:sp>
      <p:sp>
        <p:nvSpPr>
          <p:cNvPr id="79904" name="TextBox 15"/>
          <p:cNvSpPr txBox="1">
            <a:spLocks noChangeArrowheads="1"/>
          </p:cNvSpPr>
          <p:nvPr/>
        </p:nvSpPr>
        <p:spPr bwMode="auto">
          <a:xfrm>
            <a:off x="6800850" y="906237"/>
            <a:ext cx="266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[Daume, 2008]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[Bakhir et al., eds. 2007]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[Roth et al., 2008]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[Taskar et al., 2009]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[Carlson et al., 2009]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7"/>
          <p:cNvSpPr txBox="1">
            <a:spLocks noChangeArrowheads="1"/>
          </p:cNvSpPr>
          <p:nvPr/>
        </p:nvSpPr>
        <p:spPr bwMode="auto">
          <a:xfrm>
            <a:off x="6019800" y="2286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4" name="Donut 53"/>
          <p:cNvSpPr/>
          <p:nvPr/>
        </p:nvSpPr>
        <p:spPr>
          <a:xfrm>
            <a:off x="4953000" y="36576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5562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35052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4419600" y="1905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61722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48768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04" name="TextBox 10"/>
          <p:cNvSpPr txBox="1">
            <a:spLocks noChangeArrowheads="1"/>
          </p:cNvSpPr>
          <p:nvPr/>
        </p:nvSpPr>
        <p:spPr bwMode="auto">
          <a:xfrm>
            <a:off x="4191000" y="1600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0905" name="TextBox 6"/>
          <p:cNvSpPr txBox="1">
            <a:spLocks noChangeArrowheads="1"/>
          </p:cNvSpPr>
          <p:nvPr/>
        </p:nvSpPr>
        <p:spPr bwMode="auto">
          <a:xfrm rot="10800000" flipV="1">
            <a:off x="1752600" y="41910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Times New Roman" charset="0"/>
              </a:rPr>
              <a:t>NP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:</a:t>
            </a:r>
          </a:p>
        </p:txBody>
      </p:sp>
      <p:sp>
        <p:nvSpPr>
          <p:cNvPr id="80906" name="TextBox 6"/>
          <p:cNvSpPr txBox="1">
            <a:spLocks noChangeArrowheads="1"/>
          </p:cNvSpPr>
          <p:nvPr/>
        </p:nvSpPr>
        <p:spPr bwMode="auto">
          <a:xfrm>
            <a:off x="2971800" y="1828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0907" name="TextBox 11"/>
          <p:cNvSpPr txBox="1">
            <a:spLocks noChangeArrowheads="1"/>
          </p:cNvSpPr>
          <p:nvPr/>
        </p:nvSpPr>
        <p:spPr bwMode="auto">
          <a:xfrm>
            <a:off x="4495800" y="1981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0908" name="TextBox 7"/>
          <p:cNvSpPr txBox="1">
            <a:spLocks noChangeArrowheads="1"/>
          </p:cNvSpPr>
          <p:nvPr/>
        </p:nvSpPr>
        <p:spPr bwMode="auto">
          <a:xfrm>
            <a:off x="5105400" y="1752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4248944" y="31424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4478338" y="26908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4876007" y="25550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3847307" y="27074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3617913" y="24780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4902200" y="38671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4290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2484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17" name="TextBox 6"/>
          <p:cNvSpPr txBox="1">
            <a:spLocks noChangeArrowheads="1"/>
          </p:cNvSpPr>
          <p:nvPr/>
        </p:nvSpPr>
        <p:spPr bwMode="auto">
          <a:xfrm rot="10800000" flipV="1">
            <a:off x="2743200" y="4038600"/>
            <a:ext cx="144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text context distribution</a:t>
            </a:r>
          </a:p>
        </p:txBody>
      </p:sp>
      <p:sp>
        <p:nvSpPr>
          <p:cNvPr id="80918" name="TextBox 6"/>
          <p:cNvSpPr txBox="1">
            <a:spLocks noChangeArrowheads="1"/>
          </p:cNvSpPr>
          <p:nvPr/>
        </p:nvSpPr>
        <p:spPr bwMode="auto">
          <a:xfrm rot="10800000" flipV="1">
            <a:off x="4267200" y="4038601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morphology</a:t>
            </a:r>
          </a:p>
        </p:txBody>
      </p:sp>
      <p:sp>
        <p:nvSpPr>
          <p:cNvPr id="80919" name="TextBox 6"/>
          <p:cNvSpPr txBox="1">
            <a:spLocks noChangeArrowheads="1"/>
          </p:cNvSpPr>
          <p:nvPr/>
        </p:nvSpPr>
        <p:spPr bwMode="auto">
          <a:xfrm rot="10800000" flipV="1">
            <a:off x="5715000" y="4038601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HTML contexts</a:t>
            </a:r>
          </a:p>
        </p:txBody>
      </p:sp>
      <p:cxnSp>
        <p:nvCxnSpPr>
          <p:cNvPr id="26" name="Straight Arrow Connector 25"/>
          <p:cNvCxnSpPr>
            <a:stCxn id="21" idx="1"/>
            <a:endCxn id="69" idx="5"/>
          </p:cNvCxnSpPr>
          <p:nvPr/>
        </p:nvCxnSpPr>
        <p:spPr>
          <a:xfrm rot="16200000" flipV="1">
            <a:off x="4892675" y="2530475"/>
            <a:ext cx="1492250" cy="12636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7"/>
            <a:endCxn id="69" idx="3"/>
          </p:cNvCxnSpPr>
          <p:nvPr/>
        </p:nvCxnSpPr>
        <p:spPr>
          <a:xfrm rot="5400000" flipH="1" flipV="1">
            <a:off x="3482975" y="2492375"/>
            <a:ext cx="1492250" cy="13398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</p:cNvCxnSpPr>
          <p:nvPr/>
        </p:nvCxnSpPr>
        <p:spPr>
          <a:xfrm rot="10800000">
            <a:off x="3657600" y="2362200"/>
            <a:ext cx="2590800" cy="1600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rot="16200000" flipV="1">
            <a:off x="4457701" y="2095501"/>
            <a:ext cx="1851025" cy="1774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1"/>
          </p:cNvCxnSpPr>
          <p:nvPr/>
        </p:nvCxnSpPr>
        <p:spPr>
          <a:xfrm rot="16200000" flipV="1">
            <a:off x="5105401" y="2743201"/>
            <a:ext cx="1698625" cy="631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0"/>
          </p:cNvCxnSpPr>
          <p:nvPr/>
        </p:nvCxnSpPr>
        <p:spPr>
          <a:xfrm rot="16200000" flipV="1">
            <a:off x="5562600" y="3124200"/>
            <a:ext cx="1447800" cy="76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7"/>
          </p:cNvCxnSpPr>
          <p:nvPr/>
        </p:nvCxnSpPr>
        <p:spPr>
          <a:xfrm rot="5400000" flipH="1" flipV="1">
            <a:off x="3086101" y="2530476"/>
            <a:ext cx="1851025" cy="9048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7"/>
          </p:cNvCxnSpPr>
          <p:nvPr/>
        </p:nvCxnSpPr>
        <p:spPr>
          <a:xfrm rot="5400000" flipH="1" flipV="1">
            <a:off x="3733801" y="2035176"/>
            <a:ext cx="1698625" cy="20478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0"/>
          </p:cNvCxnSpPr>
          <p:nvPr/>
        </p:nvCxnSpPr>
        <p:spPr>
          <a:xfrm rot="5400000" flipH="1" flipV="1">
            <a:off x="2803525" y="3140075"/>
            <a:ext cx="1447800" cy="444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7"/>
          </p:cNvCxnSpPr>
          <p:nvPr/>
        </p:nvCxnSpPr>
        <p:spPr>
          <a:xfrm rot="5400000" flipH="1" flipV="1">
            <a:off x="4152901" y="1844676"/>
            <a:ext cx="1470025" cy="26574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3657600" y="2016125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72000" y="2060575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953000" y="2244726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72000" y="1981201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657600" y="2092325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15000" y="2168525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29200" y="2397125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le 10"/>
          <p:cNvSpPr txBox="1">
            <a:spLocks/>
          </p:cNvSpPr>
          <p:nvPr/>
        </p:nvSpPr>
        <p:spPr bwMode="auto">
          <a:xfrm>
            <a:off x="558800" y="417512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Multi-view, Multi-Task Coupling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9"/>
          <p:cNvSpPr txBox="1">
            <a:spLocks noChangeArrowheads="1"/>
          </p:cNvSpPr>
          <p:nvPr/>
        </p:nvSpPr>
        <p:spPr bwMode="auto">
          <a:xfrm>
            <a:off x="7162800" y="16764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1922" name="TextBox 13"/>
          <p:cNvSpPr txBox="1">
            <a:spLocks noChangeArrowheads="1"/>
          </p:cNvSpPr>
          <p:nvPr/>
        </p:nvSpPr>
        <p:spPr bwMode="auto">
          <a:xfrm>
            <a:off x="2590800" y="17526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1923" name="TextBox 54"/>
          <p:cNvSpPr txBox="1">
            <a:spLocks noChangeArrowheads="1"/>
          </p:cNvSpPr>
          <p:nvPr/>
        </p:nvSpPr>
        <p:spPr bwMode="auto">
          <a:xfrm>
            <a:off x="5105400" y="18288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1924" name="TextBox 8"/>
          <p:cNvSpPr txBox="1">
            <a:spLocks noChangeArrowheads="1"/>
          </p:cNvSpPr>
          <p:nvPr/>
        </p:nvSpPr>
        <p:spPr bwMode="auto">
          <a:xfrm>
            <a:off x="3733800" y="12954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81925" name="TextBox 6"/>
          <p:cNvSpPr txBox="1">
            <a:spLocks noChangeArrowheads="1"/>
          </p:cNvSpPr>
          <p:nvPr/>
        </p:nvSpPr>
        <p:spPr bwMode="auto">
          <a:xfrm rot="10800000" flipV="1">
            <a:off x="2971800" y="52578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sp>
        <p:nvSpPr>
          <p:cNvPr id="127" name="Donut 126"/>
          <p:cNvSpPr/>
          <p:nvPr/>
        </p:nvSpPr>
        <p:spPr>
          <a:xfrm>
            <a:off x="7772400" y="1981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1600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7239000" y="5181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31" name="TextBox 6"/>
          <p:cNvSpPr txBox="1">
            <a:spLocks noChangeArrowheads="1"/>
          </p:cNvSpPr>
          <p:nvPr/>
        </p:nvSpPr>
        <p:spPr bwMode="auto">
          <a:xfrm>
            <a:off x="7032625" y="52927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33909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26670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18446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21113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5400000" flipH="1" flipV="1">
            <a:off x="4075907" y="14501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128" idx="3"/>
          </p:cNvCxnSpPr>
          <p:nvPr/>
        </p:nvCxnSpPr>
        <p:spPr>
          <a:xfrm flipV="1">
            <a:off x="3398839" y="21875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rot="5400000" flipH="1" flipV="1">
            <a:off x="1962944" y="36060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endCxn id="130" idx="3"/>
          </p:cNvCxnSpPr>
          <p:nvPr/>
        </p:nvCxnSpPr>
        <p:spPr>
          <a:xfrm rot="5400000" flipH="1" flipV="1">
            <a:off x="2220913" y="28844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51625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itle 10"/>
          <p:cNvSpPr txBox="1">
            <a:spLocks/>
          </p:cNvSpPr>
          <p:nvPr/>
        </p:nvSpPr>
        <p:spPr bwMode="auto">
          <a:xfrm>
            <a:off x="1676400" y="3048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Learning Relations between NP’s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7"/>
          <p:cNvSpPr txBox="1">
            <a:spLocks noChangeArrowheads="1"/>
          </p:cNvSpPr>
          <p:nvPr/>
        </p:nvSpPr>
        <p:spPr bwMode="auto">
          <a:xfrm>
            <a:off x="44196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82946" name="TextBox 9"/>
          <p:cNvSpPr txBox="1">
            <a:spLocks noChangeArrowheads="1"/>
          </p:cNvSpPr>
          <p:nvPr/>
        </p:nvSpPr>
        <p:spPr bwMode="auto">
          <a:xfrm>
            <a:off x="7162800" y="16764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2947" name="TextBox 13"/>
          <p:cNvSpPr txBox="1">
            <a:spLocks noChangeArrowheads="1"/>
          </p:cNvSpPr>
          <p:nvPr/>
        </p:nvSpPr>
        <p:spPr bwMode="auto">
          <a:xfrm>
            <a:off x="2590800" y="17526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2948" name="TextBox 54"/>
          <p:cNvSpPr txBox="1">
            <a:spLocks noChangeArrowheads="1"/>
          </p:cNvSpPr>
          <p:nvPr/>
        </p:nvSpPr>
        <p:spPr bwMode="auto">
          <a:xfrm>
            <a:off x="5105400" y="18288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2949" name="TextBox 8"/>
          <p:cNvSpPr txBox="1">
            <a:spLocks noChangeArrowheads="1"/>
          </p:cNvSpPr>
          <p:nvPr/>
        </p:nvSpPr>
        <p:spPr bwMode="auto">
          <a:xfrm>
            <a:off x="3733800" y="12954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352800" y="49530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3962400" y="3352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1905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819400" y="3200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572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2766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56" name="TextBox 10"/>
          <p:cNvSpPr txBox="1">
            <a:spLocks noChangeArrowheads="1"/>
          </p:cNvSpPr>
          <p:nvPr/>
        </p:nvSpPr>
        <p:spPr bwMode="auto">
          <a:xfrm>
            <a:off x="2590800" y="2895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2957" name="TextBox 6"/>
          <p:cNvSpPr txBox="1">
            <a:spLocks noChangeArrowheads="1"/>
          </p:cNvSpPr>
          <p:nvPr/>
        </p:nvSpPr>
        <p:spPr bwMode="auto">
          <a:xfrm rot="10800000" flipV="1">
            <a:off x="2971800" y="52578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057400" y="32766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2971800" y="33210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60" name="TextBox 6"/>
          <p:cNvSpPr txBox="1">
            <a:spLocks noChangeArrowheads="1"/>
          </p:cNvSpPr>
          <p:nvPr/>
        </p:nvSpPr>
        <p:spPr bwMode="auto">
          <a:xfrm>
            <a:off x="1371600" y="3124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31115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2962" name="TextBox 7"/>
          <p:cNvSpPr txBox="1">
            <a:spLocks noChangeArrowheads="1"/>
          </p:cNvSpPr>
          <p:nvPr/>
        </p:nvSpPr>
        <p:spPr bwMode="auto">
          <a:xfrm>
            <a:off x="35052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352800" y="35052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2971800" y="32416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057400" y="33528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114800" y="34290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429000" y="36576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648744" y="44378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2878138" y="39862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275807" y="38504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247107" y="40028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017713" y="37734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772400" y="1981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1600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77" name="TextBox 7"/>
          <p:cNvSpPr txBox="1">
            <a:spLocks noChangeArrowheads="1"/>
          </p:cNvSpPr>
          <p:nvPr/>
        </p:nvSpPr>
        <p:spPr bwMode="auto">
          <a:xfrm>
            <a:off x="8305800" y="3352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239000" y="5181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7924800" y="3352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58674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781800" y="3200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5344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239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84" name="TextBox 10"/>
          <p:cNvSpPr txBox="1">
            <a:spLocks noChangeArrowheads="1"/>
          </p:cNvSpPr>
          <p:nvPr/>
        </p:nvSpPr>
        <p:spPr bwMode="auto">
          <a:xfrm>
            <a:off x="59436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2985" name="TextBox 6"/>
          <p:cNvSpPr txBox="1">
            <a:spLocks noChangeArrowheads="1"/>
          </p:cNvSpPr>
          <p:nvPr/>
        </p:nvSpPr>
        <p:spPr bwMode="auto">
          <a:xfrm>
            <a:off x="7032625" y="52927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019800" y="32766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6934200" y="33210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88" name="TextBox 6"/>
          <p:cNvSpPr txBox="1">
            <a:spLocks noChangeArrowheads="1"/>
          </p:cNvSpPr>
          <p:nvPr/>
        </p:nvSpPr>
        <p:spPr bwMode="auto">
          <a:xfrm>
            <a:off x="5334000" y="3276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2989" name="TextBox 11"/>
          <p:cNvSpPr txBox="1">
            <a:spLocks noChangeArrowheads="1"/>
          </p:cNvSpPr>
          <p:nvPr/>
        </p:nvSpPr>
        <p:spPr bwMode="auto">
          <a:xfrm>
            <a:off x="70739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2990" name="TextBox 7"/>
          <p:cNvSpPr txBox="1">
            <a:spLocks noChangeArrowheads="1"/>
          </p:cNvSpPr>
          <p:nvPr/>
        </p:nvSpPr>
        <p:spPr bwMode="auto">
          <a:xfrm>
            <a:off x="76200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315200" y="35052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6934200" y="32416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019800" y="33528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077200" y="34290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391400" y="36576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591301" y="44577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819900" y="40005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239000" y="38100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172200" y="40386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5905500" y="37719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33909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26670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18446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21113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075907" y="14501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398839" y="21875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1962944" y="36060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220913" y="28844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51625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8478-2847-4CE3-B01B-E713B14F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pic>
        <p:nvPicPr>
          <p:cNvPr id="2052" name="Picture 4" descr="Image result for animals">
            <a:extLst>
              <a:ext uri="{FF2B5EF4-FFF2-40B4-BE49-F238E27FC236}">
                <a16:creationId xmlns:a16="http://schemas.microsoft.com/office/drawing/2014/main" id="{C33983B3-8741-4EDF-9883-7D83630B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5" y="556568"/>
            <a:ext cx="2667000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imals">
            <a:extLst>
              <a:ext uri="{FF2B5EF4-FFF2-40B4-BE49-F238E27FC236}">
                <a16:creationId xmlns:a16="http://schemas.microsoft.com/office/drawing/2014/main" id="{2D29C35A-28CB-4896-8F2A-DE88899B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61" y="4802257"/>
            <a:ext cx="2679239" cy="17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nimals">
            <a:extLst>
              <a:ext uri="{FF2B5EF4-FFF2-40B4-BE49-F238E27FC236}">
                <a16:creationId xmlns:a16="http://schemas.microsoft.com/office/drawing/2014/main" id="{2DBFC40E-F9AD-4993-8D18-916BCDC2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1" y="4810126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nimals">
            <a:extLst>
              <a:ext uri="{FF2B5EF4-FFF2-40B4-BE49-F238E27FC236}">
                <a16:creationId xmlns:a16="http://schemas.microsoft.com/office/drawing/2014/main" id="{C267C0C9-030D-471C-B5E2-DA9EB4B6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4" y="2842855"/>
            <a:ext cx="269147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nimals">
            <a:extLst>
              <a:ext uri="{FF2B5EF4-FFF2-40B4-BE49-F238E27FC236}">
                <a16:creationId xmlns:a16="http://schemas.microsoft.com/office/drawing/2014/main" id="{C9E71527-CCE1-4BB2-B714-C90DC7F07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3"/>
          <a:stretch/>
        </p:blipFill>
        <p:spPr bwMode="auto">
          <a:xfrm>
            <a:off x="5698671" y="2842855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animals">
            <a:extLst>
              <a:ext uri="{FF2B5EF4-FFF2-40B4-BE49-F238E27FC236}">
                <a16:creationId xmlns:a16="http://schemas.microsoft.com/office/drawing/2014/main" id="{C5AF8AB5-8BC0-4574-80A3-EDF5806D4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"/>
          <a:stretch/>
        </p:blipFill>
        <p:spPr bwMode="auto">
          <a:xfrm>
            <a:off x="5698671" y="556569"/>
            <a:ext cx="3214803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olden retriever">
            <a:extLst>
              <a:ext uri="{FF2B5EF4-FFF2-40B4-BE49-F238E27FC236}">
                <a16:creationId xmlns:a16="http://schemas.microsoft.com/office/drawing/2014/main" id="{5C05975D-781D-499C-9461-5571FD54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6" y="1216026"/>
            <a:ext cx="3319461" cy="2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00B52D-F9B3-49EE-8ADF-70602DC499C3}"/>
              </a:ext>
            </a:extLst>
          </p:cNvPr>
          <p:cNvSpPr/>
          <p:nvPr/>
        </p:nvSpPr>
        <p:spPr>
          <a:xfrm>
            <a:off x="552099" y="1110343"/>
            <a:ext cx="3521880" cy="24084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dogs">
            <a:extLst>
              <a:ext uri="{FF2B5EF4-FFF2-40B4-BE49-F238E27FC236}">
                <a16:creationId xmlns:a16="http://schemas.microsoft.com/office/drawing/2014/main" id="{A6E21DB4-F420-45EA-AEE2-DD303EBAD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"/>
          <a:stretch/>
        </p:blipFill>
        <p:spPr bwMode="auto">
          <a:xfrm>
            <a:off x="9087547" y="556568"/>
            <a:ext cx="2691477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ogs">
            <a:extLst>
              <a:ext uri="{FF2B5EF4-FFF2-40B4-BE49-F238E27FC236}">
                <a16:creationId xmlns:a16="http://schemas.microsoft.com/office/drawing/2014/main" id="{3E529B42-7B56-4B87-B90E-802AC2F90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5981"/>
          <a:stretch/>
        </p:blipFill>
        <p:spPr bwMode="auto">
          <a:xfrm>
            <a:off x="9087547" y="2842855"/>
            <a:ext cx="2715954" cy="17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dogs">
            <a:extLst>
              <a:ext uri="{FF2B5EF4-FFF2-40B4-BE49-F238E27FC236}">
                <a16:creationId xmlns:a16="http://schemas.microsoft.com/office/drawing/2014/main" id="{C5E69B39-06D6-4791-A263-17B0CD5B2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r="13253"/>
          <a:stretch/>
        </p:blipFill>
        <p:spPr bwMode="auto">
          <a:xfrm>
            <a:off x="9087547" y="4800509"/>
            <a:ext cx="2715953" cy="17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dogs">
            <a:extLst>
              <a:ext uri="{FF2B5EF4-FFF2-40B4-BE49-F238E27FC236}">
                <a16:creationId xmlns:a16="http://schemas.microsoft.com/office/drawing/2014/main" id="{7A2AB5D8-FACE-4F5C-89EC-08CDDA3A0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r="1"/>
          <a:stretch/>
        </p:blipFill>
        <p:spPr bwMode="auto">
          <a:xfrm>
            <a:off x="5693560" y="4845964"/>
            <a:ext cx="3219913" cy="17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dogs">
            <a:extLst>
              <a:ext uri="{FF2B5EF4-FFF2-40B4-BE49-F238E27FC236}">
                <a16:creationId xmlns:a16="http://schemas.microsoft.com/office/drawing/2014/main" id="{34A0AE08-6C74-4ED3-917D-AAAC9DD0D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8"/>
          <a:stretch/>
        </p:blipFill>
        <p:spPr bwMode="auto">
          <a:xfrm>
            <a:off x="5693559" y="556569"/>
            <a:ext cx="3219914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ogs">
            <a:extLst>
              <a:ext uri="{FF2B5EF4-FFF2-40B4-BE49-F238E27FC236}">
                <a16:creationId xmlns:a16="http://schemas.microsoft.com/office/drawing/2014/main" id="{7F665C47-0811-41A5-AEC9-73BB0028F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9206"/>
          <a:stretch/>
        </p:blipFill>
        <p:spPr bwMode="auto">
          <a:xfrm>
            <a:off x="5693559" y="2842301"/>
            <a:ext cx="3225026" cy="17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7"/>
          <p:cNvSpPr txBox="1">
            <a:spLocks noChangeArrowheads="1"/>
          </p:cNvSpPr>
          <p:nvPr/>
        </p:nvSpPr>
        <p:spPr bwMode="auto">
          <a:xfrm>
            <a:off x="45720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83970" name="TextBox 9"/>
          <p:cNvSpPr txBox="1">
            <a:spLocks noChangeArrowheads="1"/>
          </p:cNvSpPr>
          <p:nvPr/>
        </p:nvSpPr>
        <p:spPr bwMode="auto">
          <a:xfrm>
            <a:off x="7315200" y="22098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3971" name="TextBox 13"/>
          <p:cNvSpPr txBox="1">
            <a:spLocks noChangeArrowheads="1"/>
          </p:cNvSpPr>
          <p:nvPr/>
        </p:nvSpPr>
        <p:spPr bwMode="auto">
          <a:xfrm>
            <a:off x="2743200" y="22860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3972" name="TextBox 54"/>
          <p:cNvSpPr txBox="1">
            <a:spLocks noChangeArrowheads="1"/>
          </p:cNvSpPr>
          <p:nvPr/>
        </p:nvSpPr>
        <p:spPr bwMode="auto">
          <a:xfrm>
            <a:off x="5257800" y="23622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3973" name="TextBox 8"/>
          <p:cNvSpPr txBox="1">
            <a:spLocks noChangeArrowheads="1"/>
          </p:cNvSpPr>
          <p:nvPr/>
        </p:nvSpPr>
        <p:spPr bwMode="auto">
          <a:xfrm>
            <a:off x="3886200" y="18288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505200" y="54864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41148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2057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971800" y="3733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724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4290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80" name="TextBox 10"/>
          <p:cNvSpPr txBox="1">
            <a:spLocks noChangeArrowheads="1"/>
          </p:cNvSpPr>
          <p:nvPr/>
        </p:nvSpPr>
        <p:spPr bwMode="auto">
          <a:xfrm>
            <a:off x="2743200" y="3429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3981" name="TextBox 6"/>
          <p:cNvSpPr txBox="1">
            <a:spLocks noChangeArrowheads="1"/>
          </p:cNvSpPr>
          <p:nvPr/>
        </p:nvSpPr>
        <p:spPr bwMode="auto">
          <a:xfrm rot="10800000" flipV="1">
            <a:off x="3124200" y="57912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209800" y="3810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3124200" y="3854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984" name="TextBox 6"/>
          <p:cNvSpPr txBox="1">
            <a:spLocks noChangeArrowheads="1"/>
          </p:cNvSpPr>
          <p:nvPr/>
        </p:nvSpPr>
        <p:spPr bwMode="auto">
          <a:xfrm>
            <a:off x="1524000" y="3657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3985" name="TextBox 11"/>
          <p:cNvSpPr txBox="1">
            <a:spLocks noChangeArrowheads="1"/>
          </p:cNvSpPr>
          <p:nvPr/>
        </p:nvSpPr>
        <p:spPr bwMode="auto">
          <a:xfrm>
            <a:off x="32639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3986" name="TextBox 7"/>
          <p:cNvSpPr txBox="1">
            <a:spLocks noChangeArrowheads="1"/>
          </p:cNvSpPr>
          <p:nvPr/>
        </p:nvSpPr>
        <p:spPr bwMode="auto">
          <a:xfrm>
            <a:off x="36576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505200" y="4038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3124200" y="3775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209800" y="3886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267200" y="3962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581400" y="4191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801144" y="49712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3030538" y="45196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428207" y="43838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399507" y="45362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170113" y="43068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924800" y="2514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334000" y="2590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657600" y="2590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648200" y="2133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1" name="Straight Connector 130"/>
          <p:cNvCxnSpPr>
            <a:stCxn id="130" idx="3"/>
            <a:endCxn id="58" idx="7"/>
          </p:cNvCxnSpPr>
          <p:nvPr/>
        </p:nvCxnSpPr>
        <p:spPr>
          <a:xfrm rot="5400000">
            <a:off x="2492375" y="1958975"/>
            <a:ext cx="1873250" cy="24828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9" idx="2"/>
            <a:endCxn id="58" idx="7"/>
          </p:cNvCxnSpPr>
          <p:nvPr/>
        </p:nvCxnSpPr>
        <p:spPr>
          <a:xfrm rot="10800000" flipV="1">
            <a:off x="2187576" y="2667001"/>
            <a:ext cx="1470025" cy="14700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H="1">
            <a:off x="5638800" y="1371600"/>
            <a:ext cx="1644650" cy="33210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9" idx="5"/>
            <a:endCxn id="56" idx="0"/>
          </p:cNvCxnSpPr>
          <p:nvPr/>
        </p:nvCxnSpPr>
        <p:spPr>
          <a:xfrm rot="16200000" flipH="1">
            <a:off x="5578476" y="930276"/>
            <a:ext cx="1393825" cy="49752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28" idx="4"/>
            <a:endCxn id="66" idx="7"/>
          </p:cNvCxnSpPr>
          <p:nvPr/>
        </p:nvCxnSpPr>
        <p:spPr>
          <a:xfrm rot="5400000">
            <a:off x="4435476" y="3162301"/>
            <a:ext cx="1393825" cy="55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27" idx="4"/>
            <a:endCxn id="56" idx="7"/>
          </p:cNvCxnSpPr>
          <p:nvPr/>
        </p:nvCxnSpPr>
        <p:spPr>
          <a:xfrm rot="16200000" flipH="1">
            <a:off x="7673976" y="2994026"/>
            <a:ext cx="1470025" cy="8159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007" name="TextBox 7"/>
          <p:cNvSpPr txBox="1">
            <a:spLocks noChangeArrowheads="1"/>
          </p:cNvSpPr>
          <p:nvPr/>
        </p:nvSpPr>
        <p:spPr bwMode="auto">
          <a:xfrm>
            <a:off x="85344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391400" y="5715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80772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6019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934200" y="3733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686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391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14" name="TextBox 10"/>
          <p:cNvSpPr txBox="1">
            <a:spLocks noChangeArrowheads="1"/>
          </p:cNvSpPr>
          <p:nvPr/>
        </p:nvSpPr>
        <p:spPr bwMode="auto">
          <a:xfrm>
            <a:off x="60960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4015" name="TextBox 6"/>
          <p:cNvSpPr txBox="1">
            <a:spLocks noChangeArrowheads="1"/>
          </p:cNvSpPr>
          <p:nvPr/>
        </p:nvSpPr>
        <p:spPr bwMode="auto">
          <a:xfrm>
            <a:off x="7185025" y="58261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172200" y="3810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7086600" y="3854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018" name="TextBox 6"/>
          <p:cNvSpPr txBox="1">
            <a:spLocks noChangeArrowheads="1"/>
          </p:cNvSpPr>
          <p:nvPr/>
        </p:nvSpPr>
        <p:spPr bwMode="auto">
          <a:xfrm>
            <a:off x="5486400" y="3810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4019" name="TextBox 11"/>
          <p:cNvSpPr txBox="1">
            <a:spLocks noChangeArrowheads="1"/>
          </p:cNvSpPr>
          <p:nvPr/>
        </p:nvSpPr>
        <p:spPr bwMode="auto">
          <a:xfrm>
            <a:off x="72263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4020" name="TextBox 7"/>
          <p:cNvSpPr txBox="1">
            <a:spLocks noChangeArrowheads="1"/>
          </p:cNvSpPr>
          <p:nvPr/>
        </p:nvSpPr>
        <p:spPr bwMode="auto">
          <a:xfrm>
            <a:off x="77724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467600" y="4038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7086600" y="3775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172200" y="3886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229600" y="3962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543800" y="4191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743701" y="49911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972300" y="45339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391400" y="43434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324600" y="45720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6057900" y="43053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27" idx="3"/>
          </p:cNvCxnSpPr>
          <p:nvPr/>
        </p:nvCxnSpPr>
        <p:spPr>
          <a:xfrm rot="5400000">
            <a:off x="5029201" y="1196976"/>
            <a:ext cx="1470025" cy="436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8" idx="5"/>
            <a:endCxn id="51" idx="1"/>
          </p:cNvCxnSpPr>
          <p:nvPr/>
        </p:nvCxnSpPr>
        <p:spPr>
          <a:xfrm rot="16200000" flipH="1">
            <a:off x="6188075" y="1997075"/>
            <a:ext cx="1187450" cy="26352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210300" y="39243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984750" y="32004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4130676" y="23780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397376" y="26447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228307" y="19835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551239" y="27209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2115344" y="41394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373313" y="34178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454400" y="56959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42" name="TextBox 123"/>
          <p:cNvSpPr txBox="1">
            <a:spLocks noChangeArrowheads="1"/>
          </p:cNvSpPr>
          <p:nvPr/>
        </p:nvSpPr>
        <p:spPr bwMode="auto">
          <a:xfrm>
            <a:off x="3192236" y="1066800"/>
            <a:ext cx="7247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cs typeface="Times New Roman" charset="0"/>
              </a:rPr>
              <a:t>playsSport</a:t>
            </a:r>
            <a:r>
              <a:rPr lang="en-US" sz="2000" b="1" dirty="0">
                <a:solidFill>
                  <a:srgbClr val="000000"/>
                </a:solidFill>
                <a:cs typeface="Times New Roman" charset="0"/>
              </a:rPr>
              <a:t>(NP1,NP2) </a:t>
            </a:r>
            <a:r>
              <a:rPr lang="en-US" sz="2000" b="1" dirty="0">
                <a:solidFill>
                  <a:srgbClr val="000000"/>
                </a:solidFill>
                <a:cs typeface="Times New Roman" charset="0"/>
                <a:sym typeface="Wingdings" charset="0"/>
              </a:rPr>
              <a:t> athlete(NP1), sport(NP2)</a:t>
            </a:r>
            <a:endParaRPr lang="en-US" sz="2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9" name="Title 10"/>
          <p:cNvSpPr txBox="1">
            <a:spLocks/>
          </p:cNvSpPr>
          <p:nvPr/>
        </p:nvSpPr>
        <p:spPr bwMode="auto">
          <a:xfrm>
            <a:off x="358776" y="282573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Type 3 Coupling: Argument Types</a:t>
            </a:r>
          </a:p>
        </p:txBody>
      </p:sp>
      <p:sp>
        <p:nvSpPr>
          <p:cNvPr id="84044" name="Rectangle 80"/>
          <p:cNvSpPr>
            <a:spLocks noChangeArrowheads="1"/>
          </p:cNvSpPr>
          <p:nvPr/>
        </p:nvSpPr>
        <p:spPr bwMode="auto">
          <a:xfrm>
            <a:off x="8229600" y="5257801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over 2500 coupled functions in NELL</a:t>
            </a:r>
            <a:endParaRPr lang="en-US" sz="2000" i="1" dirty="0">
              <a:solidFill>
                <a:srgbClr val="000000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4"/>
          <p:cNvSpPr txBox="1">
            <a:spLocks noChangeArrowheads="1"/>
          </p:cNvSpPr>
          <p:nvPr/>
        </p:nvSpPr>
        <p:spPr bwMode="auto">
          <a:xfrm>
            <a:off x="3124200" y="3810000"/>
            <a:ext cx="6477000" cy="2032000"/>
          </a:xfrm>
          <a:prstGeom prst="rect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Continually Learning Extractors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70115" y="284163"/>
            <a:ext cx="8229600" cy="715963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Basic NELL Architecture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486400" y="1143001"/>
            <a:ext cx="2057400" cy="2308225"/>
          </a:xfrm>
          <a:prstGeom prst="rect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Knowledge Base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(latent variables)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962400"/>
            <a:ext cx="13716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Text Context patterns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(CPL)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3962400"/>
            <a:ext cx="13716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HTML-URL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context patterns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(SEAL)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3962400"/>
            <a:ext cx="14478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Morphology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classifier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(CML)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6019801" y="3505201"/>
            <a:ext cx="9144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1828800"/>
            <a:ext cx="1600200" cy="3698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 Beliefs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1"/>
            <a:ext cx="1600200" cy="64611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66FF"/>
                </a:solidFill>
                <a:latin typeface="Arial" pitchFamily="-108" charset="0"/>
                <a:ea typeface="ＭＳ Ｐゴシック" charset="0"/>
              </a:rPr>
              <a:t>Candidate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66FF"/>
                </a:solidFill>
                <a:latin typeface="Arial" pitchFamily="-108" charset="0"/>
                <a:ea typeface="ＭＳ Ｐゴシック" charset="0"/>
              </a:rPr>
              <a:t>Beliefs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8229601" y="3810001"/>
            <a:ext cx="304800" cy="3175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5791201" y="3352801"/>
            <a:ext cx="6096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553994" y="3352006"/>
            <a:ext cx="6096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858000" y="36576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420394" y="3809206"/>
            <a:ext cx="3048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572000" y="36576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72400" y="1828801"/>
            <a:ext cx="1447800" cy="9239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rgbClr val="000000"/>
                </a:solidFill>
              </a:rPr>
              <a:t>Evidence Integrator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315200" y="2590800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7315200" y="2057400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3009901" y="2933701"/>
            <a:ext cx="17526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3886200" y="20574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23900" y="391885"/>
            <a:ext cx="77724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NELL: Learned reading strategies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3900" y="925285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Plays_Sport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(arg1,arg2):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arg1_was_playing_arg2   arg2_megastar_arg1   arg2_icons_arg1   arg2_player_named_arg1   arg2_prodigy_arg1   arg1_is_the_tiger_woods_of_arg2   arg2_career_of_arg1   arg2_greats_as_arg1   arg1_plays_arg2   arg2_player_is_arg1   arg2_legends_arg1   arg1_announced_his_retirement_from_arg2   arg2_operations_chief_arg1   arg2_player_like_arg1   arg2_and_golfing_personalities_including_arg1   arg2_players_like_arg1   arg2_greats_like_arg1   arg2_players_are_steffi_graf_and_arg1   arg2_great_arg1   arg2_champ_arg1   arg2_greats_such_as_arg1   arg2_professionals_such_as_arg1  arg2_hit_by_arg1 arg2_greats_arg1   arg2_icon_arg1   arg2_stars_like_arg1   arg2_pros_like_arg1   arg1_retires_from_arg2   arg2_phenom_arg1   arg2_lesson_from_arg1   arg2_architects_robert_trent_jones_and_arg1   arg2_sensation_arg1 arg2_pros_arg1   arg2_stars_venus_and_arg1 arg2_hall_of_famer_arg1 arg2_superstar_arg1   arg2_legend_arg1   arg2_legends_such_as_arg1   arg2_players_is_arg1   arg2_pro_arg1   arg2_player_was_arg1   arg2_god_arg1   arg2_idol_arg1   arg1_was_born_to_play_arg2   arg2_star_arg1   arg2_hero_arg1 arg2_players_are_arg1   arg1_retired_from_professional_arg2   arg2_legends_as_arg1   arg2_autographed_by_arg1  arg2_champion_arg1 …</a:t>
            </a:r>
          </a:p>
        </p:txBody>
      </p:sp>
    </p:spTree>
    <p:extLst>
      <p:ext uri="{BB962C8B-B14F-4D97-AF65-F5344CB8AC3E}">
        <p14:creationId xmlns:p14="http://schemas.microsoft.com/office/powerpoint/2010/main" val="1744273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ctrTitle"/>
          </p:nvPr>
        </p:nvSpPr>
        <p:spPr>
          <a:xfrm>
            <a:off x="1015093" y="2154919"/>
            <a:ext cx="8839200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If coupled learning is the key,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can we get new coupling constraints?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40921" y="1121230"/>
            <a:ext cx="8229600" cy="715963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Key Idea 2: </a:t>
            </a: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Discover New Coupling Constraints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917121" y="2950029"/>
            <a:ext cx="8229600" cy="5257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first order, probabilistic horn clause constraints: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connects previously uncoupled relation predicates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infers new beliefs for KB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21" y="587829"/>
            <a:ext cx="2235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21921" y="3559630"/>
            <a:ext cx="9848850" cy="83099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 0.93  athletePlaysSport(?x,?y) 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 athletePlaysForTeam(?x,?z)</a:t>
            </a:r>
          </a:p>
          <a:p>
            <a:pPr fontAlgn="base">
              <a:spcBef>
                <a:spcPct val="0"/>
              </a:spcBef>
              <a:spcAft>
                <a:spcPts val="180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                                                       teamPlaysSport(?z,?y)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 Learned Horn Clauses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1649185" y="1295400"/>
            <a:ext cx="10417629" cy="525780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athletePlaysSport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x,basketball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x,NBA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athletePlaysSport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athletePlaysForTeam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x,?z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1800"/>
              </a:spcAft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  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z,?y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x,NHL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teamWonTrophy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x,Stanley_Cup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athletePlaysForTeam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x,?z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), 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z,?y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cityInState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cityCapitalOfState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),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cityInCountry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y,USA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newspaperInCity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x,New_York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companyEconomicSector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x,media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               generalizations(?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x,blog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1800"/>
              </a:spcAft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Content Placeholder 7"/>
          <p:cNvSpPr txBox="1">
            <a:spLocks/>
          </p:cNvSpPr>
          <p:nvPr/>
        </p:nvSpPr>
        <p:spPr bwMode="auto">
          <a:xfrm>
            <a:off x="887186" y="1295400"/>
            <a:ext cx="86813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0.95</a:t>
            </a:r>
          </a:p>
          <a:p>
            <a:pPr fontAlgn="base">
              <a:spcBef>
                <a:spcPct val="20000"/>
              </a:spcBef>
              <a:spcAft>
                <a:spcPts val="4800"/>
              </a:spcAft>
            </a:pPr>
            <a:r>
              <a:rPr lang="en-US" dirty="0">
                <a:solidFill>
                  <a:srgbClr val="000000"/>
                </a:solidFill>
              </a:rPr>
              <a:t>0.93</a:t>
            </a:r>
          </a:p>
          <a:p>
            <a:pPr fontAlgn="base">
              <a:spcBef>
                <a:spcPct val="20000"/>
              </a:spcBef>
              <a:spcAft>
                <a:spcPts val="3000"/>
              </a:spcAft>
            </a:pPr>
            <a:r>
              <a:rPr lang="en-US" dirty="0">
                <a:solidFill>
                  <a:srgbClr val="000000"/>
                </a:solidFill>
              </a:rPr>
              <a:t>0.91</a:t>
            </a:r>
          </a:p>
          <a:p>
            <a:pPr fontAlgn="base">
              <a:spcBef>
                <a:spcPct val="20000"/>
              </a:spcBef>
              <a:spcAft>
                <a:spcPts val="3000"/>
              </a:spcAft>
            </a:pPr>
            <a:r>
              <a:rPr lang="en-US" dirty="0">
                <a:solidFill>
                  <a:srgbClr val="000000"/>
                </a:solidFill>
              </a:rPr>
              <a:t>0.90</a:t>
            </a:r>
          </a:p>
          <a:p>
            <a:pPr fontAlgn="base">
              <a:spcBef>
                <a:spcPct val="20000"/>
              </a:spcBef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32" name="Content Placeholder 7"/>
          <p:cNvSpPr txBox="1">
            <a:spLocks/>
          </p:cNvSpPr>
          <p:nvPr/>
        </p:nvSpPr>
        <p:spPr bwMode="auto">
          <a:xfrm>
            <a:off x="760639" y="5059362"/>
            <a:ext cx="112122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0.88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0.62*</a:t>
            </a:r>
          </a:p>
          <a:p>
            <a:pPr fontAlgn="base">
              <a:spcBef>
                <a:spcPct val="20000"/>
              </a:spcBef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34092" y="533400"/>
            <a:ext cx="8229600" cy="457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Some rejected learned rules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94657" y="1235529"/>
            <a:ext cx="9220200" cy="5257800"/>
          </a:xfrm>
        </p:spPr>
        <p:txBody>
          <a:bodyPr/>
          <a:lstStyle/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cityCapitalOfState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 ?y}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cityLocatedInState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 ?y}, 					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{?y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nba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}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teamplayssport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{?x, basketball}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generalizations{?x, university}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7"/>
          <p:cNvSpPr txBox="1">
            <a:spLocks noChangeArrowheads="1"/>
          </p:cNvSpPr>
          <p:nvPr/>
        </p:nvSpPr>
        <p:spPr bwMode="auto">
          <a:xfrm>
            <a:off x="44196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25602" name="TextBox 9"/>
          <p:cNvSpPr txBox="1">
            <a:spLocks noChangeArrowheads="1"/>
          </p:cNvSpPr>
          <p:nvPr/>
        </p:nvSpPr>
        <p:spPr bwMode="auto">
          <a:xfrm>
            <a:off x="7162800" y="25908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25603" name="TextBox 13"/>
          <p:cNvSpPr txBox="1">
            <a:spLocks noChangeArrowheads="1"/>
          </p:cNvSpPr>
          <p:nvPr/>
        </p:nvSpPr>
        <p:spPr bwMode="auto">
          <a:xfrm>
            <a:off x="2590800" y="26670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25604" name="TextBox 54"/>
          <p:cNvSpPr txBox="1">
            <a:spLocks noChangeArrowheads="1"/>
          </p:cNvSpPr>
          <p:nvPr/>
        </p:nvSpPr>
        <p:spPr bwMode="auto">
          <a:xfrm>
            <a:off x="5105400" y="27432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3733800" y="22098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352800" y="58674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3962400" y="4267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1905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819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572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2766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12" name="TextBox 10"/>
          <p:cNvSpPr txBox="1">
            <a:spLocks noChangeArrowheads="1"/>
          </p:cNvSpPr>
          <p:nvPr/>
        </p:nvSpPr>
        <p:spPr bwMode="auto">
          <a:xfrm>
            <a:off x="2590800" y="3810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5613" name="TextBox 6"/>
          <p:cNvSpPr txBox="1">
            <a:spLocks noChangeArrowheads="1"/>
          </p:cNvSpPr>
          <p:nvPr/>
        </p:nvSpPr>
        <p:spPr bwMode="auto">
          <a:xfrm rot="10800000" flipV="1">
            <a:off x="2971800" y="61722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057400" y="4191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2971800" y="4235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6" name="TextBox 6"/>
          <p:cNvSpPr txBox="1">
            <a:spLocks noChangeArrowheads="1"/>
          </p:cNvSpPr>
          <p:nvPr/>
        </p:nvSpPr>
        <p:spPr bwMode="auto">
          <a:xfrm>
            <a:off x="1371600" y="4038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25617" name="TextBox 11"/>
          <p:cNvSpPr txBox="1">
            <a:spLocks noChangeArrowheads="1"/>
          </p:cNvSpPr>
          <p:nvPr/>
        </p:nvSpPr>
        <p:spPr bwMode="auto">
          <a:xfrm>
            <a:off x="31115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25618" name="TextBox 7"/>
          <p:cNvSpPr txBox="1">
            <a:spLocks noChangeArrowheads="1"/>
          </p:cNvSpPr>
          <p:nvPr/>
        </p:nvSpPr>
        <p:spPr bwMode="auto">
          <a:xfrm>
            <a:off x="35052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352800" y="4419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2971800" y="4156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057400" y="4267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114800" y="4343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429000" y="4572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648744" y="53522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2878138" y="49006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275807" y="47648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247107" y="49172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017713" y="46878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772400" y="2895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971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971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2514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1" name="Straight Connector 130"/>
          <p:cNvCxnSpPr>
            <a:stCxn id="130" idx="3"/>
            <a:endCxn id="58" idx="7"/>
          </p:cNvCxnSpPr>
          <p:nvPr/>
        </p:nvCxnSpPr>
        <p:spPr>
          <a:xfrm rot="5400000">
            <a:off x="2339975" y="2339975"/>
            <a:ext cx="1873250" cy="24828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9" idx="2"/>
            <a:endCxn id="58" idx="7"/>
          </p:cNvCxnSpPr>
          <p:nvPr/>
        </p:nvCxnSpPr>
        <p:spPr>
          <a:xfrm rot="10800000" flipV="1">
            <a:off x="2035176" y="3048001"/>
            <a:ext cx="1470025" cy="14700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H="1">
            <a:off x="5486400" y="1752600"/>
            <a:ext cx="1644650" cy="33210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9" idx="5"/>
            <a:endCxn id="56" idx="0"/>
          </p:cNvCxnSpPr>
          <p:nvPr/>
        </p:nvCxnSpPr>
        <p:spPr>
          <a:xfrm rot="16200000" flipH="1">
            <a:off x="5426076" y="1311276"/>
            <a:ext cx="1393825" cy="49752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28" idx="4"/>
            <a:endCxn id="66" idx="7"/>
          </p:cNvCxnSpPr>
          <p:nvPr/>
        </p:nvCxnSpPr>
        <p:spPr>
          <a:xfrm rot="5400000">
            <a:off x="4283076" y="3543301"/>
            <a:ext cx="1393825" cy="55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27" idx="4"/>
            <a:endCxn id="56" idx="7"/>
          </p:cNvCxnSpPr>
          <p:nvPr/>
        </p:nvCxnSpPr>
        <p:spPr>
          <a:xfrm rot="16200000" flipH="1">
            <a:off x="7521576" y="3375026"/>
            <a:ext cx="1470025" cy="8159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58"/>
          <p:cNvGrpSpPr>
            <a:grpSpLocks/>
          </p:cNvGrpSpPr>
          <p:nvPr/>
        </p:nvGrpSpPr>
        <p:grpSpPr bwMode="auto">
          <a:xfrm>
            <a:off x="3657600" y="2668588"/>
            <a:ext cx="1524000" cy="381000"/>
            <a:chOff x="2133600" y="2667794"/>
            <a:chExt cx="1524000" cy="381794"/>
          </a:xfrm>
        </p:grpSpPr>
        <p:cxnSp>
          <p:nvCxnSpPr>
            <p:cNvPr id="149" name="Straight Connector 148"/>
            <p:cNvCxnSpPr>
              <a:stCxn id="128" idx="2"/>
            </p:cNvCxnSpPr>
            <p:nvPr/>
          </p:nvCxnSpPr>
          <p:spPr>
            <a:xfrm rot="10800000">
              <a:off x="3048000" y="3047997"/>
              <a:ext cx="609600" cy="1591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endCxn id="129" idx="6"/>
            </p:cNvCxnSpPr>
            <p:nvPr/>
          </p:nvCxnSpPr>
          <p:spPr>
            <a:xfrm rot="10800000">
              <a:off x="2133600" y="3047997"/>
              <a:ext cx="914400" cy="1591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30" idx="4"/>
            </p:cNvCxnSpPr>
            <p:nvPr/>
          </p:nvCxnSpPr>
          <p:spPr>
            <a:xfrm rot="5400000">
              <a:off x="2857104" y="2857103"/>
              <a:ext cx="381794" cy="3175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40" name="TextBox 7"/>
          <p:cNvSpPr txBox="1">
            <a:spLocks noChangeArrowheads="1"/>
          </p:cNvSpPr>
          <p:nvPr/>
        </p:nvSpPr>
        <p:spPr bwMode="auto">
          <a:xfrm>
            <a:off x="8305800" y="4267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239000" y="609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7924800" y="4267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58674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781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5344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239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47" name="TextBox 10"/>
          <p:cNvSpPr txBox="1">
            <a:spLocks noChangeArrowheads="1"/>
          </p:cNvSpPr>
          <p:nvPr/>
        </p:nvSpPr>
        <p:spPr bwMode="auto">
          <a:xfrm>
            <a:off x="59436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5648" name="TextBox 6"/>
          <p:cNvSpPr txBox="1">
            <a:spLocks noChangeArrowheads="1"/>
          </p:cNvSpPr>
          <p:nvPr/>
        </p:nvSpPr>
        <p:spPr bwMode="auto">
          <a:xfrm>
            <a:off x="7032625" y="62071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019800" y="4191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6934200" y="4235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51" name="TextBox 6"/>
          <p:cNvSpPr txBox="1">
            <a:spLocks noChangeArrowheads="1"/>
          </p:cNvSpPr>
          <p:nvPr/>
        </p:nvSpPr>
        <p:spPr bwMode="auto">
          <a:xfrm>
            <a:off x="5334000" y="4191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25652" name="TextBox 11"/>
          <p:cNvSpPr txBox="1">
            <a:spLocks noChangeArrowheads="1"/>
          </p:cNvSpPr>
          <p:nvPr/>
        </p:nvSpPr>
        <p:spPr bwMode="auto">
          <a:xfrm>
            <a:off x="70739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25653" name="TextBox 7"/>
          <p:cNvSpPr txBox="1">
            <a:spLocks noChangeArrowheads="1"/>
          </p:cNvSpPr>
          <p:nvPr/>
        </p:nvSpPr>
        <p:spPr bwMode="auto">
          <a:xfrm>
            <a:off x="76200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315200" y="4419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6934200" y="4156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019800" y="4267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077200" y="4343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391400" y="4572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591301" y="53721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819900" y="49149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239000" y="47244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172200" y="49530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5905500" y="46863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27" idx="3"/>
          </p:cNvCxnSpPr>
          <p:nvPr/>
        </p:nvCxnSpPr>
        <p:spPr>
          <a:xfrm rot="5400000">
            <a:off x="4876801" y="1577976"/>
            <a:ext cx="1470025" cy="436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8" idx="5"/>
            <a:endCxn id="51" idx="1"/>
          </p:cNvCxnSpPr>
          <p:nvPr/>
        </p:nvCxnSpPr>
        <p:spPr>
          <a:xfrm rot="16200000" flipH="1">
            <a:off x="6035675" y="2378075"/>
            <a:ext cx="1187450" cy="26352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43053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35814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27590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30257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075907" y="23645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398839" y="31019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1962944" y="45204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220913" y="37988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6076950"/>
            <a:ext cx="152400" cy="152400"/>
          </a:xfrm>
          <a:prstGeom prst="donut">
            <a:avLst>
              <a:gd name="adj" fmla="val 6250"/>
            </a:avLst>
          </a:prstGeom>
          <a:solidFill>
            <a:srgbClr val="333399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itle 1"/>
          <p:cNvSpPr txBox="1">
            <a:spLocks/>
          </p:cNvSpPr>
          <p:nvPr/>
        </p:nvSpPr>
        <p:spPr bwMode="auto">
          <a:xfrm>
            <a:off x="631825" y="128586"/>
            <a:ext cx="7772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Learned Probabilistic Horn Clause Rules</a:t>
            </a:r>
          </a:p>
        </p:txBody>
      </p:sp>
      <p:sp>
        <p:nvSpPr>
          <p:cNvPr id="25676" name="Rectangle 259"/>
          <p:cNvSpPr>
            <a:spLocks noChangeArrowheads="1"/>
          </p:cNvSpPr>
          <p:nvPr/>
        </p:nvSpPr>
        <p:spPr bwMode="auto">
          <a:xfrm>
            <a:off x="777876" y="1081087"/>
            <a:ext cx="7696200" cy="369888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0.93  playsSport(?x,?y)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 playsForTeam(?x,?z), teamPlaysSport(?z,?y)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Idea 3: </a:t>
            </a:r>
            <a:br>
              <a:rPr lang="en-US" dirty="0"/>
            </a:br>
            <a:r>
              <a:rPr lang="en-US" dirty="0"/>
              <a:t>   Automatically extend ontology</a:t>
            </a:r>
          </a:p>
        </p:txBody>
      </p:sp>
    </p:spTree>
    <p:extLst>
      <p:ext uri="{BB962C8B-B14F-4D97-AF65-F5344CB8AC3E}">
        <p14:creationId xmlns:p14="http://schemas.microsoft.com/office/powerpoint/2010/main" val="387048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772886" y="348117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90"/>
                </a:solidFill>
              </a:rPr>
              <a:t>Ontology Extension (1)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72886" y="1292679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96925" indent="-339725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Goal: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Add new relations to ontology</a:t>
            </a:r>
          </a:p>
          <a:p>
            <a:pPr marL="0" indent="0" eaLnBrk="1" fontAlgn="base" hangingPunct="1">
              <a:spcBef>
                <a:spcPts val="7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Approach: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For each pair of categories C1, C2, </a:t>
            </a:r>
          </a:p>
          <a:p>
            <a:pPr lvl="1"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co-cluster pairs of known instances, and text contexts that connect them  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095774" y="606880"/>
            <a:ext cx="33766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[Mohamed et al.,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EMNLP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2011]</a:t>
            </a:r>
          </a:p>
        </p:txBody>
      </p:sp>
    </p:spTree>
    <p:extLst>
      <p:ext uri="{BB962C8B-B14F-4D97-AF65-F5344CB8AC3E}">
        <p14:creationId xmlns:p14="http://schemas.microsoft.com/office/powerpoint/2010/main" val="1068496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17BA-D9B8-4D91-95B5-007B19A6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BED1-0FC1-40A4-B7FF-60186FDA8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WordNet/ImageNet</a:t>
            </a:r>
          </a:p>
        </p:txBody>
      </p:sp>
      <p:pic>
        <p:nvPicPr>
          <p:cNvPr id="1028" name="Picture 4" descr="http://image-net.org/index_files/logo.jpg">
            <a:extLst>
              <a:ext uri="{FF2B5EF4-FFF2-40B4-BE49-F238E27FC236}">
                <a16:creationId xmlns:a16="http://schemas.microsoft.com/office/drawing/2014/main" id="{6D10534A-5B2A-4E96-A79C-241B0C0B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84730"/>
            <a:ext cx="3728017" cy="5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2764AF-E3F8-486E-ADF6-B5031FEB6C91}"/>
              </a:ext>
            </a:extLst>
          </p:cNvPr>
          <p:cNvSpPr/>
          <p:nvPr/>
        </p:nvSpPr>
        <p:spPr>
          <a:xfrm>
            <a:off x="176652" y="6371256"/>
            <a:ext cx="277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http://www.image-net.org/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9FDFE-CC35-4DC5-9A75-9B312223C88F}"/>
              </a:ext>
            </a:extLst>
          </p:cNvPr>
          <p:cNvSpPr/>
          <p:nvPr/>
        </p:nvSpPr>
        <p:spPr>
          <a:xfrm>
            <a:off x="176652" y="6001924"/>
            <a:ext cx="317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https://wordnet.princeton.edu/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ABE1F-B8D9-4A34-AF37-E97F0AC15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744" y="2114478"/>
            <a:ext cx="3364706" cy="10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30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503465" y="318296"/>
            <a:ext cx="8229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90"/>
                </a:solidFill>
              </a:rPr>
              <a:t>Example Discovered Relations</a:t>
            </a:r>
          </a:p>
        </p:txBody>
      </p:sp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1600200" y="1219200"/>
          <a:ext cx="8991600" cy="5411790"/>
        </p:xfrm>
        <a:graphic>
          <a:graphicData uri="http://schemas.openxmlformats.org/drawingml/2006/table">
            <a:tbl>
              <a:tblPr/>
              <a:tblGrid>
                <a:gridCol w="181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2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Category Pair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Text contexts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Extracted Instances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 w="126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Suggested Name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MusicInstrument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Musician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master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virtuoso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legend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plays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sitar , George Harrison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tenor sax, Stan Getz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trombone, Tommy Dorsey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vibes, Lionel Hampton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Master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2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Disease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Disease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is due to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is caused by ARG2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pinched nerve, herniated disk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tennis elbow, tendonitis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blepharospasm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dystonia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IsDueTo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57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CellType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Chemical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that release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releasing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epithelial cells, surfactant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neurons, serotonin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mast cells,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histomine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ThatRelease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9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Mammals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Plant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eat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eating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koala bears, eucalyptus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sheep, grasses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goats, saplings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Eat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8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River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City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in heart of ARG2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which flows through ARG2</a:t>
                      </a: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Seine, Paris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Nile, Cairo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Tiber river, Rome</a:t>
                      </a: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InHeartOf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8105" name="Rectangle 85"/>
          <p:cNvSpPr>
            <a:spLocks noChangeArrowheads="1"/>
          </p:cNvSpPr>
          <p:nvPr/>
        </p:nvSpPr>
        <p:spPr bwMode="auto">
          <a:xfrm>
            <a:off x="7359650" y="685801"/>
            <a:ext cx="3321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[Mohamed et al.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EMNLP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2011]</a:t>
            </a:r>
          </a:p>
        </p:txBody>
      </p:sp>
    </p:spTree>
    <p:extLst>
      <p:ext uri="{BB962C8B-B14F-4D97-AF65-F5344CB8AC3E}">
        <p14:creationId xmlns:p14="http://schemas.microsoft.com/office/powerpoint/2010/main" val="1426884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NELL: recently self-added relations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err="1"/>
              <a:t>athleteWonAward</a:t>
            </a:r>
            <a:endParaRPr lang="en-US" sz="2000" dirty="0"/>
          </a:p>
          <a:p>
            <a:r>
              <a:rPr lang="en-US" sz="2000" dirty="0" err="1"/>
              <a:t>animalEatsFood</a:t>
            </a:r>
            <a:endParaRPr lang="en-US" sz="2000" dirty="0"/>
          </a:p>
          <a:p>
            <a:r>
              <a:rPr lang="en-US" sz="2000" dirty="0" err="1"/>
              <a:t>languageTaughtInCity</a:t>
            </a:r>
            <a:endParaRPr lang="en-US" sz="2000" dirty="0"/>
          </a:p>
          <a:p>
            <a:r>
              <a:rPr lang="en-US" sz="2000" dirty="0" err="1"/>
              <a:t>clothingMadeFromPlant</a:t>
            </a:r>
            <a:endParaRPr lang="en-US" sz="2000" dirty="0"/>
          </a:p>
          <a:p>
            <a:r>
              <a:rPr lang="en-US" sz="2000" dirty="0" err="1"/>
              <a:t>beverageServedWithFood</a:t>
            </a:r>
            <a:endParaRPr lang="en-US" sz="2000" dirty="0"/>
          </a:p>
          <a:p>
            <a:r>
              <a:rPr lang="en-US" sz="2000" dirty="0" err="1"/>
              <a:t>fishServedWithFood</a:t>
            </a:r>
            <a:endParaRPr lang="en-US" sz="2000" dirty="0"/>
          </a:p>
          <a:p>
            <a:r>
              <a:rPr lang="en-US" sz="2000" dirty="0" err="1"/>
              <a:t>athleteBeatAthlete</a:t>
            </a:r>
            <a:endParaRPr lang="en-US" sz="2000" dirty="0"/>
          </a:p>
          <a:p>
            <a:r>
              <a:rPr lang="en-US" sz="2000" dirty="0" err="1"/>
              <a:t>athleteInjuredBodyPart</a:t>
            </a:r>
            <a:endParaRPr lang="en-US" sz="2000" dirty="0"/>
          </a:p>
          <a:p>
            <a:r>
              <a:rPr lang="en-US" sz="2000" dirty="0" err="1"/>
              <a:t>arthropodFeedsOnInsect</a:t>
            </a:r>
            <a:endParaRPr lang="en-US" sz="2000" dirty="0"/>
          </a:p>
          <a:p>
            <a:r>
              <a:rPr lang="en-US" sz="2000" dirty="0" err="1"/>
              <a:t>animalEatsVegetable</a:t>
            </a:r>
            <a:endParaRPr lang="en-US" sz="2000" dirty="0"/>
          </a:p>
          <a:p>
            <a:r>
              <a:rPr lang="en-US" sz="2000" dirty="0" err="1"/>
              <a:t>plantRepresentsEmotion</a:t>
            </a:r>
            <a:endParaRPr lang="en-US" sz="2000" dirty="0"/>
          </a:p>
          <a:p>
            <a:r>
              <a:rPr lang="en-US" sz="2000" dirty="0" err="1"/>
              <a:t>foodDecreasesRiskOfDisease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4343400" cy="5257800"/>
          </a:xfrm>
        </p:spPr>
        <p:txBody>
          <a:bodyPr/>
          <a:lstStyle/>
          <a:p>
            <a:r>
              <a:rPr lang="en-US" sz="2000" dirty="0" err="1"/>
              <a:t>clothingGoesWithClothing</a:t>
            </a:r>
            <a:endParaRPr lang="en-US" sz="2000" dirty="0"/>
          </a:p>
          <a:p>
            <a:r>
              <a:rPr lang="en-US" sz="2000" dirty="0" err="1"/>
              <a:t>bacteriaCausesPhysCondition</a:t>
            </a:r>
            <a:endParaRPr lang="en-US" sz="2000" dirty="0"/>
          </a:p>
          <a:p>
            <a:r>
              <a:rPr lang="en-US" sz="2000" dirty="0" err="1"/>
              <a:t>buildingMadeOfMaterial</a:t>
            </a:r>
            <a:endParaRPr lang="en-US" sz="2000" dirty="0"/>
          </a:p>
          <a:p>
            <a:r>
              <a:rPr lang="en-US" sz="2000" dirty="0" err="1"/>
              <a:t>emotionAssociatedWithDisease</a:t>
            </a:r>
            <a:endParaRPr lang="en-US" sz="2000" dirty="0"/>
          </a:p>
          <a:p>
            <a:r>
              <a:rPr lang="en-US" sz="2000" dirty="0" err="1"/>
              <a:t>foodCanCauseDisease</a:t>
            </a:r>
            <a:endParaRPr lang="en-US" sz="2000" dirty="0"/>
          </a:p>
          <a:p>
            <a:r>
              <a:rPr lang="en-US" sz="2000" dirty="0" err="1"/>
              <a:t>agriculturalProductAttractsInsect</a:t>
            </a:r>
            <a:endParaRPr lang="en-US" sz="2000" dirty="0"/>
          </a:p>
          <a:p>
            <a:r>
              <a:rPr lang="en-US" sz="2000" dirty="0" err="1"/>
              <a:t>arteryArisesFromArtery</a:t>
            </a:r>
            <a:endParaRPr lang="en-US" sz="2000" dirty="0"/>
          </a:p>
          <a:p>
            <a:r>
              <a:rPr lang="en-US" sz="2000" dirty="0" err="1"/>
              <a:t>countryHasSportsFans</a:t>
            </a:r>
            <a:endParaRPr lang="en-US" sz="2000" dirty="0"/>
          </a:p>
          <a:p>
            <a:r>
              <a:rPr lang="en-US" sz="2000" dirty="0" err="1"/>
              <a:t>bakedGoodServedWithBeverage</a:t>
            </a:r>
            <a:endParaRPr lang="en-US" sz="2000" dirty="0"/>
          </a:p>
          <a:p>
            <a:r>
              <a:rPr lang="en-US" sz="2000" dirty="0" err="1"/>
              <a:t>beverageContainsProtein</a:t>
            </a:r>
            <a:endParaRPr lang="en-US" sz="2000" dirty="0"/>
          </a:p>
          <a:p>
            <a:r>
              <a:rPr lang="en-US" sz="2000" dirty="0" err="1"/>
              <a:t>animalCanDevelopDisease</a:t>
            </a:r>
            <a:endParaRPr lang="en-US" sz="2000" dirty="0"/>
          </a:p>
          <a:p>
            <a:r>
              <a:rPr lang="en-US" sz="2000" dirty="0" err="1"/>
              <a:t>beverageMadeFromBeverage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4745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82600" y="3176"/>
            <a:ext cx="8839200" cy="7159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Key Idea 4:  Cumulative, Staged Learning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442358" y="1597024"/>
            <a:ext cx="8915400" cy="5257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Classify noun phrases (NP’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s) by category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Classify NP pairs by relation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Discover rules to predict new relation instances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which NP’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(co)refer to which concepts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Discover new relations to extend ontology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infer relation instances via targeted random walks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assign temporal scope to beliefs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microread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single sentences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Vision: co-train text and visual object recognition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Goal-driven reading: predict, then read to corroborate/correct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Make NELL a conversational agent on Twitter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Add a robot body to NELL</a:t>
            </a:r>
          </a:p>
          <a:p>
            <a:pPr marL="514350" indent="-514350"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71500" y="809626"/>
            <a:ext cx="612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Learning X improves ability to learn 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5105400"/>
            <a:ext cx="883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17BA-D9B8-4D91-95B5-007B19A6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BED1-0FC1-40A4-B7FF-60186FDA8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2764AF-E3F8-486E-ADF6-B5031FEB6C91}"/>
              </a:ext>
            </a:extLst>
          </p:cNvPr>
          <p:cNvSpPr/>
          <p:nvPr/>
        </p:nvSpPr>
        <p:spPr>
          <a:xfrm>
            <a:off x="176652" y="6371256"/>
            <a:ext cx="277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http://www.image-net.org/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9FDFE-CC35-4DC5-9A75-9B312223C88F}"/>
              </a:ext>
            </a:extLst>
          </p:cNvPr>
          <p:cNvSpPr/>
          <p:nvPr/>
        </p:nvSpPr>
        <p:spPr>
          <a:xfrm>
            <a:off x="176652" y="6001924"/>
            <a:ext cx="317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https://wordnet.princeton.edu/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43E66-05CE-46E0-84D0-52563E1E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35" y="1154749"/>
            <a:ext cx="9609364" cy="46873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409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An “upper ontology” of the world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33EE9-E78C-4F1C-8923-FB6B4C2E0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07" y="1560059"/>
            <a:ext cx="10858500" cy="5076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D27963-1C6D-4A97-9C99-34128D6CA026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15600" y="4917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Taxonomic Hierarchies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t="12832" b="11323"/>
          <a:stretch/>
        </p:blipFill>
        <p:spPr>
          <a:xfrm>
            <a:off x="4652167" y="1187267"/>
            <a:ext cx="7047467" cy="4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4965" y="1333434"/>
            <a:ext cx="2103267" cy="53983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4982100" y="6084100"/>
            <a:ext cx="6114800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10 million living and extinct species.</a:t>
            </a:r>
            <a:endParaRPr sz="2400"/>
          </a:p>
        </p:txBody>
      </p:sp>
      <p:cxnSp>
        <p:nvCxnSpPr>
          <p:cNvPr id="86" name="Google Shape;86;p17"/>
          <p:cNvCxnSpPr/>
          <p:nvPr/>
        </p:nvCxnSpPr>
        <p:spPr>
          <a:xfrm>
            <a:off x="3889767" y="2242333"/>
            <a:ext cx="1600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152" y="1"/>
            <a:ext cx="956769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0" y="0"/>
            <a:ext cx="1893600" cy="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 u="sng">
                <a:solidFill>
                  <a:schemeClr val="hlink"/>
                </a:solidFill>
                <a:hlinkClick r:id="rId4"/>
              </a:rPr>
              <a:t>https://reliefweb.int/report/world/decision-makers-taxonomy</a:t>
            </a:r>
            <a:r>
              <a:rPr lang="en" sz="1067"/>
              <a:t> </a:t>
            </a:r>
            <a:endParaRPr sz="1067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9667</TotalTime>
  <Words>2340</Words>
  <Application>Microsoft Office PowerPoint</Application>
  <PresentationFormat>Widescreen</PresentationFormat>
  <Paragraphs>574</Paragraphs>
  <Slides>52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Wingdings</vt:lpstr>
      <vt:lpstr>Calibri Light</vt:lpstr>
      <vt:lpstr>Courier New</vt:lpstr>
      <vt:lpstr>Arial</vt:lpstr>
      <vt:lpstr>Times New Roman</vt:lpstr>
      <vt:lpstr>Apple Casual</vt:lpstr>
      <vt:lpstr>Calibri</vt:lpstr>
      <vt:lpstr>Cambria Math</vt:lpstr>
      <vt:lpstr>Office Theme</vt:lpstr>
      <vt:lpstr>Default Design</vt:lpstr>
      <vt:lpstr>Announcements</vt:lpstr>
      <vt:lpstr>AI: Representation and Problem Solving </vt:lpstr>
      <vt:lpstr>What is this?</vt:lpstr>
      <vt:lpstr>What is this?</vt:lpstr>
      <vt:lpstr>Ontologies</vt:lpstr>
      <vt:lpstr>Ontologies</vt:lpstr>
      <vt:lpstr>An “upper ontology” of the world</vt:lpstr>
      <vt:lpstr>Taxonomic Hierarchies</vt:lpstr>
      <vt:lpstr>PowerPoint Presentation</vt:lpstr>
      <vt:lpstr>PowerPoint Presentation</vt:lpstr>
      <vt:lpstr>Categories and Objects</vt:lpstr>
      <vt:lpstr>Categories and Objects</vt:lpstr>
      <vt:lpstr>Categories and Objects</vt:lpstr>
      <vt:lpstr>Categories and Objects</vt:lpstr>
      <vt:lpstr>Piazza Poll 1</vt:lpstr>
      <vt:lpstr>Categories and Objects</vt:lpstr>
      <vt:lpstr>Events</vt:lpstr>
      <vt:lpstr>Events</vt:lpstr>
      <vt:lpstr>Semantic Networks</vt:lpstr>
      <vt:lpstr>Semantic Networks</vt:lpstr>
      <vt:lpstr>Semantic Networks</vt:lpstr>
      <vt:lpstr>Input, More Input!</vt:lpstr>
      <vt:lpstr>Knowledge Representation in the Wild</vt:lpstr>
      <vt:lpstr>Knowledge panels in Google search results</vt:lpstr>
      <vt:lpstr>Google Knowledge Graph API Access</vt:lpstr>
      <vt:lpstr>Partial result</vt:lpstr>
      <vt:lpstr>“Person” schema at schema.org</vt:lpstr>
      <vt:lpstr>The Semantic Web</vt:lpstr>
      <vt:lpstr>NELL: Never-Ending Language Learner</vt:lpstr>
      <vt:lpstr>NELL Overview</vt:lpstr>
      <vt:lpstr>PowerPoint Presentation</vt:lpstr>
      <vt:lpstr>NELL Website</vt:lpstr>
      <vt:lpstr>Default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NELL Architecture</vt:lpstr>
      <vt:lpstr>NELL: Learned reading strategies</vt:lpstr>
      <vt:lpstr>If coupled learning is the key, how can we get new coupling constraints?</vt:lpstr>
      <vt:lpstr>Key Idea 2:   Discover New Coupling Constraints</vt:lpstr>
      <vt:lpstr>Example Learned Horn Clauses</vt:lpstr>
      <vt:lpstr>Some rejected learned rules</vt:lpstr>
      <vt:lpstr>PowerPoint Presentation</vt:lpstr>
      <vt:lpstr>Key Idea 3:     Automatically extend ontology</vt:lpstr>
      <vt:lpstr>PowerPoint Presentation</vt:lpstr>
      <vt:lpstr>PowerPoint Presentation</vt:lpstr>
      <vt:lpstr>NELL: recently self-added relations</vt:lpstr>
      <vt:lpstr>Key Idea 4:  Cumulative, Staged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899</cp:revision>
  <cp:lastPrinted>2018-11-27T13:42:27Z</cp:lastPrinted>
  <dcterms:created xsi:type="dcterms:W3CDTF">2018-10-11T11:39:27Z</dcterms:created>
  <dcterms:modified xsi:type="dcterms:W3CDTF">2019-03-04T19:42:59Z</dcterms:modified>
</cp:coreProperties>
</file>