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90" r:id="rId2"/>
    <p:sldId id="324" r:id="rId3"/>
    <p:sldId id="325" r:id="rId4"/>
    <p:sldId id="321" r:id="rId5"/>
    <p:sldId id="295" r:id="rId6"/>
    <p:sldId id="320" r:id="rId7"/>
    <p:sldId id="344" r:id="rId8"/>
    <p:sldId id="297" r:id="rId9"/>
    <p:sldId id="298" r:id="rId10"/>
    <p:sldId id="322" r:id="rId11"/>
    <p:sldId id="299" r:id="rId12"/>
    <p:sldId id="300" r:id="rId13"/>
    <p:sldId id="301" r:id="rId14"/>
    <p:sldId id="302" r:id="rId15"/>
    <p:sldId id="323" r:id="rId16"/>
    <p:sldId id="346" r:id="rId17"/>
    <p:sldId id="315" r:id="rId18"/>
    <p:sldId id="326" r:id="rId19"/>
    <p:sldId id="359" r:id="rId20"/>
    <p:sldId id="316" r:id="rId21"/>
    <p:sldId id="327" r:id="rId22"/>
    <p:sldId id="355" r:id="rId23"/>
    <p:sldId id="329" r:id="rId24"/>
    <p:sldId id="317" r:id="rId25"/>
    <p:sldId id="328" r:id="rId26"/>
    <p:sldId id="354" r:id="rId27"/>
    <p:sldId id="349" r:id="rId28"/>
    <p:sldId id="303" r:id="rId29"/>
    <p:sldId id="305" r:id="rId30"/>
    <p:sldId id="332" r:id="rId31"/>
    <p:sldId id="311" r:id="rId32"/>
    <p:sldId id="312" r:id="rId33"/>
    <p:sldId id="358" r:id="rId34"/>
    <p:sldId id="313" r:id="rId35"/>
    <p:sldId id="314" r:id="rId36"/>
    <p:sldId id="306" r:id="rId37"/>
    <p:sldId id="304" r:id="rId38"/>
    <p:sldId id="348" r:id="rId39"/>
    <p:sldId id="347" r:id="rId40"/>
    <p:sldId id="307" r:id="rId41"/>
    <p:sldId id="351" r:id="rId42"/>
    <p:sldId id="309" r:id="rId43"/>
    <p:sldId id="352" r:id="rId44"/>
    <p:sldId id="356" r:id="rId45"/>
    <p:sldId id="308" r:id="rId46"/>
    <p:sldId id="350" r:id="rId47"/>
    <p:sldId id="318" r:id="rId48"/>
    <p:sldId id="342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6" autoAdjust="0"/>
    <p:restoredTop sz="80623" autoAdjust="0"/>
  </p:normalViewPr>
  <p:slideViewPr>
    <p:cSldViewPr snapToGrid="0">
      <p:cViewPr>
        <p:scale>
          <a:sx n="94" d="100"/>
          <a:sy n="94" d="100"/>
        </p:scale>
        <p:origin x="3944" y="528"/>
      </p:cViewPr>
      <p:guideLst>
        <p:guide orient="horz" pos="2160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40377-CED4-A743-897D-71F6378E4BA4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C144B-0E2C-944E-9DA0-47C4928CC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2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70559E-B2D7-BD4F-ACC2-4A0BBCE2F950}" type="datetimeFigureOut">
              <a:rPr lang="en-US"/>
              <a:pPr>
                <a:defRPr/>
              </a:pPr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422660-5F85-9A49-8582-CA5FC22A1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3304FAA-0709-CB41-944D-E2D93273EB98}" type="slidenum">
              <a:rPr lang="en-US" altLang="en-US">
                <a:latin typeface="Times New Roman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random</a:t>
            </a:r>
            <a:r>
              <a:rPr lang="en-US" baseline="0" dirty="0" smtClean="0"/>
              <a:t> variables (one for color, and one for type of car).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481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0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02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66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3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44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2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52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8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92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400" dirty="0" smtClean="0">
              <a:ea typeface="CMU Serif Roman" charset="0"/>
              <a:cs typeface="CMU Serif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59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785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09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double your chances of winning by switching doors when three conditions are met: (1) Monty never opens the door you chose initially; (2) Monty always opens a door concealing a goat; (3) When the first two rules leave Monty with a choice of doors to open (which happens in those cases where your initial choice was correct) he makes his choice at random. “Switching turns a loss into a win and a win into a loss,” says </a:t>
            </a:r>
            <a:r>
              <a:rPr lang="en-US" dirty="0" err="1" smtClean="0"/>
              <a:t>Rosenhouse</a:t>
            </a:r>
            <a:r>
              <a:rPr lang="en-US" dirty="0" smtClean="0"/>
              <a:t>, “and since my first choice is wrong 2/3rds of the time, I will win that often by switching.”</a:t>
            </a:r>
          </a:p>
          <a:p>
            <a:r>
              <a:rPr lang="en-US" dirty="0" smtClean="0"/>
              <a:t>Here’s why: At the beginning of the game you have a 1/3rd chance of picking the car and a 2/3rds chance of picking a goat. Switching doors is bad only if you initially chose the car, which happens only 1/3rd of the time. Switching doors is good if you initially chose a goat, which happens 2/3rds of the time. Thus, the probability of winning by switching is 2/3rds, or double the odds of not switching (keeping in mind the three rules above). Analogously, if there are 10 doors, initially you have a 1/10th chance of picking the car and a 9/10ths chance of picking a goat. Switching doors is bad only if you initially chose the car, which happens only 1/10th of the time. Switching doors is good if you initially chose a goat, which happens 9/10ths of the time. Thus, the probability of winning by switching is 9/10ths, again, assuming that Monty has shown you 8 other doors with goats.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585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41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556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3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7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25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18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0240-1DB1-C04A-8210-C45C94FE0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0374-D0F2-8649-8A04-7D1685624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5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CA2E-69A4-224A-84C1-1A8D2FB6D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EC9F-DF6E-E641-B0AF-A5D734B77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56AF-3DF7-884B-A90D-E47550E5E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305B-849E-894C-BCAF-AC2FA846A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5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9CAB-7041-334D-8A33-6CC464F0A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77211-1272-C44F-9E1D-7D7E9E148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1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B316E-1EAA-0346-A9B4-3ADA2887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93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A9C2-B859-2448-BD9D-300E1EF49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0657-BEA4-B84C-97AC-0F124985B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8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480646-0B8B-0248-AAE7-5A1D5A0FB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9.jpeg"/><Relationship Id="rId5" Type="http://schemas.openxmlformats.org/officeDocument/2006/relationships/image" Target="../media/image11.jpeg"/><Relationship Id="rId6" Type="http://schemas.openxmlformats.org/officeDocument/2006/relationships/image" Target="../media/image10.jpe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jpeg"/><Relationship Id="rId5" Type="http://schemas.openxmlformats.org/officeDocument/2006/relationships/image" Target="../media/image10.jpeg"/><Relationship Id="rId6" Type="http://schemas.openxmlformats.org/officeDocument/2006/relationships/image" Target="../media/image26.png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jpeg"/><Relationship Id="rId5" Type="http://schemas.openxmlformats.org/officeDocument/2006/relationships/image" Target="../media/image10.jpeg"/><Relationship Id="rId6" Type="http://schemas.openxmlformats.org/officeDocument/2006/relationships/image" Target="../media/image26.png"/><Relationship Id="rId7" Type="http://schemas.openxmlformats.org/officeDocument/2006/relationships/image" Target="../media/image28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jpeg"/><Relationship Id="rId5" Type="http://schemas.openxmlformats.org/officeDocument/2006/relationships/image" Target="../media/image10.jpeg"/><Relationship Id="rId6" Type="http://schemas.openxmlformats.org/officeDocument/2006/relationships/image" Target="../media/image26.png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4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openxmlformats.org/officeDocument/2006/relationships/image" Target="../media/image7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openxmlformats.org/officeDocument/2006/relationships/image" Target="../media/image7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openxmlformats.org/officeDocument/2006/relationships/image" Target="../media/image7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50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8.jpe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8.jpe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9381" y="1316167"/>
            <a:ext cx="8198708" cy="1470025"/>
          </a:xfrm>
        </p:spPr>
        <p:txBody>
          <a:bodyPr/>
          <a:lstStyle/>
          <a:p>
            <a:r>
              <a:rPr lang="en-US" sz="3600" b="1" dirty="0" smtClean="0">
                <a:latin typeface="+mj-lt"/>
                <a:ea typeface="CMU Serif" panose="02000603000000000000" pitchFamily="50" charset="0"/>
                <a:cs typeface="CMU Serif" panose="02000603000000000000" pitchFamily="50" charset="0"/>
              </a:rPr>
              <a:t>Probabilisti</a:t>
            </a:r>
            <a:r>
              <a:rPr lang="en-US" sz="3600" b="1" dirty="0" smtClean="0">
                <a:ea typeface="CMU Serif" panose="02000603000000000000" pitchFamily="50" charset="0"/>
                <a:cs typeface="CMU Serif" panose="02000603000000000000" pitchFamily="50" charset="0"/>
              </a:rPr>
              <a:t>c </a:t>
            </a:r>
            <a:r>
              <a:rPr lang="en-US" sz="3600" b="1" dirty="0" smtClean="0">
                <a:latin typeface="+mj-lt"/>
                <a:ea typeface="CMU Serif" panose="02000603000000000000" pitchFamily="50" charset="0"/>
                <a:cs typeface="CMU Serif" panose="02000603000000000000" pitchFamily="50" charset="0"/>
              </a:rPr>
              <a:t>inference</a:t>
            </a:r>
            <a:r>
              <a:rPr lang="en-US" sz="3600" b="1" dirty="0">
                <a:ea typeface="CMU Serif" panose="02000603000000000000" pitchFamily="50" charset="0"/>
                <a:cs typeface="CMU Serif" panose="02000603000000000000" pitchFamily="50" charset="0"/>
              </a:rPr>
              <a:t/>
            </a:r>
            <a:br>
              <a:rPr lang="en-US" sz="3600" b="1" dirty="0">
                <a:ea typeface="CMU Serif" panose="02000603000000000000" pitchFamily="50" charset="0"/>
                <a:cs typeface="CMU Serif" panose="02000603000000000000" pitchFamily="50" charset="0"/>
              </a:rPr>
            </a:br>
            <a:r>
              <a:rPr lang="en-US" sz="2800" b="1" dirty="0" smtClean="0">
                <a:latin typeface="+mj-lt"/>
                <a:ea typeface="CMU Serif" panose="02000603000000000000" pitchFamily="50" charset="0"/>
                <a:cs typeface="CMU Serif" panose="02000603000000000000" pitchFamily="50" charset="0"/>
              </a:rPr>
              <a:t/>
            </a:r>
            <a:br>
              <a:rPr lang="en-US" sz="2800" b="1" dirty="0" smtClean="0">
                <a:latin typeface="+mj-lt"/>
                <a:ea typeface="CMU Serif" panose="02000603000000000000" pitchFamily="50" charset="0"/>
                <a:cs typeface="CMU Serif" panose="02000603000000000000" pitchFamily="50" charset="0"/>
              </a:rPr>
            </a:br>
            <a:endParaRPr lang="en-US" sz="2800" b="1" dirty="0" smtClean="0">
              <a:latin typeface="+mj-lt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2508937"/>
            <a:ext cx="7915275" cy="1752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Tai Sing Lee</a:t>
            </a:r>
            <a:endParaRPr lang="en-US" altLang="en-US" sz="24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  <a:t>15-381/681 </a:t>
            </a:r>
            <a:r>
              <a:rPr lang="en-US" sz="2400" b="1" dirty="0" smtClean="0">
                <a:ea typeface="CMU Serif" panose="02000603000000000000" pitchFamily="50" charset="0"/>
                <a:cs typeface="CMU Serif" panose="02000603000000000000" pitchFamily="50" charset="0"/>
              </a:rPr>
              <a:t>AI Lecture 9</a:t>
            </a:r>
          </a:p>
          <a:p>
            <a:pPr eaLnBrk="1" hangingPunct="1"/>
            <a: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  <a:t/>
            </a:r>
            <a:b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</a:br>
            <a:r>
              <a:rPr lang="en-US" altLang="en-US" sz="2400" i="1" dirty="0" smtClean="0"/>
              <a:t>Read </a:t>
            </a:r>
            <a:r>
              <a:rPr lang="en-US" altLang="en-US" sz="2400" i="1" dirty="0"/>
              <a:t>Chapter </a:t>
            </a:r>
            <a:r>
              <a:rPr lang="en-US" altLang="en-US" sz="2400" i="1" dirty="0" smtClean="0"/>
              <a:t>13 </a:t>
            </a:r>
            <a:r>
              <a:rPr lang="en-US" altLang="en-US" sz="2400" i="1" dirty="0"/>
              <a:t>of Russell &amp; </a:t>
            </a:r>
            <a:r>
              <a:rPr lang="en-US" altLang="en-US" sz="2400" i="1" dirty="0" err="1"/>
              <a:t>Norvig</a:t>
            </a:r>
            <a:endParaRPr lang="en-US" altLang="en-US" sz="2400" i="1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87690" y="5671751"/>
            <a:ext cx="843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a typeface="PT Serif" charset="0"/>
                <a:cs typeface="PT Serif" charset="0"/>
              </a:rPr>
              <a:t>With thanks to Dan Klein (Berkeley), Percy Liang (Stanford) and Past 15-381 Instructors for slide </a:t>
            </a:r>
            <a:r>
              <a:rPr lang="en-US" sz="1800" dirty="0" smtClean="0">
                <a:ea typeface="PT Serif" charset="0"/>
                <a:cs typeface="PT Serif" charset="0"/>
              </a:rPr>
              <a:t>contents, </a:t>
            </a:r>
            <a:r>
              <a:rPr lang="en-US" sz="1800" dirty="0">
                <a:ea typeface="PT Serif" charset="0"/>
                <a:cs typeface="PT Serif" charset="0"/>
              </a:rPr>
              <a:t>particularly Ariel </a:t>
            </a:r>
            <a:r>
              <a:rPr lang="en-US" sz="1800" dirty="0" err="1" smtClean="0">
                <a:ea typeface="PT Serif" charset="0"/>
                <a:cs typeface="PT Serif" charset="0"/>
              </a:rPr>
              <a:t>Procaccia</a:t>
            </a:r>
            <a:r>
              <a:rPr lang="en-US" sz="1800" dirty="0" smtClean="0">
                <a:ea typeface="PT Serif" charset="0"/>
                <a:cs typeface="PT Serif" charset="0"/>
              </a:rPr>
              <a:t>, Emma </a:t>
            </a:r>
            <a:r>
              <a:rPr lang="en-US" sz="1800" dirty="0" err="1" smtClean="0">
                <a:ea typeface="PT Serif" charset="0"/>
                <a:cs typeface="PT Serif" charset="0"/>
              </a:rPr>
              <a:t>Brunskill</a:t>
            </a:r>
            <a:r>
              <a:rPr lang="en-US" sz="1800" dirty="0" smtClean="0">
                <a:ea typeface="PT Serif" charset="0"/>
                <a:cs typeface="PT Serif" charset="0"/>
              </a:rPr>
              <a:t> and Gianni Di Caro. </a:t>
            </a:r>
            <a:endParaRPr lang="en-US" sz="1800" dirty="0">
              <a:ea typeface="PT Serif" charset="0"/>
              <a:cs typeface="PT Serif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1091713" y="5329895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49" y="58774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Pennies and gold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4385" y="1878701"/>
                <a:ext cx="5459517" cy="4369699"/>
              </a:xfrm>
            </p:spPr>
            <p:txBody>
              <a:bodyPr/>
              <a:lstStyle/>
              <a:p>
                <a:r>
                  <a:rPr lang="en-US" sz="2400" dirty="0" smtClean="0"/>
                  <a:t>Three bags contain two gold coins, two pennies, and one of each</a:t>
                </a:r>
              </a:p>
              <a:p>
                <a:r>
                  <a:rPr lang="en-US" sz="2400" dirty="0" smtClean="0"/>
                  <a:t>Bag is chosen at random, and one coin from it is selected at random; the coin is gold</a:t>
                </a:r>
              </a:p>
              <a:p>
                <a:r>
                  <a:rPr lang="en-US" sz="2400" dirty="0" smtClean="0">
                    <a:solidFill>
                      <a:srgbClr val="920000"/>
                    </a:solidFill>
                  </a:rPr>
                  <a:t>Poll 1: </a:t>
                </a:r>
                <a:r>
                  <a:rPr lang="en-US" sz="2400" dirty="0" smtClean="0"/>
                  <a:t>What is the probability that </a:t>
                </a:r>
                <a:br>
                  <a:rPr lang="en-US" sz="2400" dirty="0" smtClean="0"/>
                </a:br>
                <a:r>
                  <a:rPr lang="en-US" sz="2400" dirty="0" smtClean="0"/>
                  <a:t>the other coin is gold?</a:t>
                </a:r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1/6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1/3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2/3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1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385" y="1878701"/>
                <a:ext cx="5459517" cy="4369699"/>
              </a:xfrm>
              <a:blipFill rotWithShape="0">
                <a:blip r:embed="rId3"/>
                <a:stretch>
                  <a:fillRect l="-1451" t="-1116" r="-2232" b="-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AutoShape 2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9" descr="data:image/jpeg;base64,/9j/4AAQSkZJRgABAQAAAQABAAD/2wCEAAkGBxQSEhQUExQUFRQWFxgXGBgYFBgZHBYZGBoYGB8YFRYYHSogGR0nHBUXITEiJykrMC4uGB8zODMsNygtLisBCgoKDg0OGxAQGy8mICQuMDc0LC81LC8sNyw0LCwsLDQsLDQsLCwsLCwsLCwsLCwsLCwsLzQsLCwsLCwsLywsLP/AABEIAOEA4QMBIgACEQEDEQH/xAAbAAACAgMBAAAAAAAAAAAAAAAABgQFAQMHAv/EAEMQAAIBAgQEBQEFBQYFAwUAAAECEQADBBIhMQUGQVETImFxgTIHFEKRoSNSYrHBM3KC0eHwQ5KywvEXotIVFiRzk//EABoBAAIDAQEAAAAAAAAAAAAAAAACAQMEBQb/xAAyEQACAQMCAgcIAgMBAAAAAAAAAQIDESESMQRBUXGBocHR8AUTIjJCYZHhsfFSYnIz/9oADAMBAAIRAxEAPwDuNFFFABRRRQAUUUUAFFFV/E+M2bCsbjiVGbINWI9FGvztUSkoq7JSvsT5rXfxCJ9bKvuQP51zPmj7TVtlUVgpJJZLTLduxGgJjLbO07n+dLWFxnE8Y7vasm0rwPExBZnCj9zNtvMKIk1jnxkUrxXa8LzfYi2NFvc6tiObbAUsguXQJEpbOUkfuu0KR6gkVQcc+0HwAmYYezn63bpbKPVEAk/4qTeP4DE4TD+G/EVLMuqsgkT+4y6rqdz+kVZ8sfZ/Ytxdb/8AKuFZDNDKZ1lJn4JJ3rFPjajy3bqXi/IuVGKPTfaxbNwqcSuUDQ2cK5zHr9ZbT8qjf+pBIdhdxpY/SFwyBY//AJ77azW/hfFRbxKWLuCt2Bd0tumU+oDAKND37namLmBb6Wg2GW1mJibhgbE6R6A1TLiZXWXn7+SGVOK5Cx/6jQFHi40GRnLYcH3jyfyqZb+0y34gX73kTXW7hmEnpJyr/KrHk3jBxdtvERVuW2yNl1VuxX9dPSqnmLjj2Ly+PgUbDhsviEqzLPWI7QY096hVp6tOp36/0T7uPQi94Pz410Mc2FuBY+h2Rj/haYq7tc3Wwoe9buWlPWBcHv8Aspb9KWeK8tcNNs3Ltiyoj61XIe8grrNU+C5bsXlzcOx963lOqFjdRT0BtuQQN/erYcZVSvq/K8V5CujHoOs4TH27olHVusTr8qdRUma5FicJjbTh7+Gt4tV2fDsy3F0gEWyZ+A1WPL/OxOYC6bjgj9heHh3B38zeaNNyGrXD2gvrVvusrzRTKg+R0yiqjhvH7d0KGBs3G2S4QCSP3TMN8a1bA1vhOM1eLuilprDM0UUUxAUUUUAFFFFABRRRQAUUUUAFFFFABWrEX1RWZiFVQSSdAANZJrTxHHpZXM5OpgACSxPQDvXGObudL+NvXcLhVN0loABBREXqdgXLCcxMCYqirXUMLL9ZfQiyFNyG7nP7R0wuQDOoZc2ijxGMwFVH+kGPqPxrSNhOF8R4jmLs2Gw9xi7A6u+boT9TaaakD0q55T5HtWrniYi4t7FE5jLBsvsDqT6mvX2qNh7aWg/ivcZWyqDCqVywZjuemulcipxDnO277uxeLyaowUUWnBuSrGEtubCJ4gUsbl3XbcnsPQRVbyrzLdbGfdrl21iFYEq9tQMhClspygAiFP6Vc8oI17h6JiQWDqyw0y1uTGY7zH6RW7gPKuGwbM1lWzNoWZixA7DsKyufzandllmVn2h2cS5VbGGt3FdCrXCoZgfnbTrVrylw98PhLdl2hwGBK/hzEkBT6TVrcNeINVOeNJKQqcG5HWxfW89+5eKfQG6ds2pmN/errmHgiYy2qXGdcplcjRrEajY6VPNFDnJu7YWRB5f4Tawdvw7QMTJJMlj3NUvFOT1v4g3WxF0qWzNbYyPYa/G1MpFAFQpyTvcLGrjEnD3FS2txisBWiNdDuO3Slrkvgt23iL190Flbi5RbXQbqZA6AZT/zGmk16VqlTaVgsLHO/FMXhnzWsRZVUVW8PQlszFYIK67SdetWj4XD8Swlq7ibagtbV805Wtkjdbm8T39K8cU5bw2JuC7dt5nHUMQD/eA3qVxhLa4W6GtO6hPKlsaiBoQARoBTqpZJLcGukoL3BLyQ9p14hhho1tivigDbK40ePUg+tW3LnN7ATnFy2pyNaaVu2zvC5tTp0Y94O1LX2fWn+93rtq09nCspGV5+qVIid4h/YGr/AIw2FxVwBbwt4qMoZQVDkagM2WDrsauVSVKXwOz9boVw1LOx0HhnEbeIQXLTBlPwQezA6g+hqXXJsNj8RZv+cHD340lAbd9VOwyEhhrO8jMdetdA5f48mKUj6bq/XbnUfxKfxKe/wYNdjhuMVX4ZYl0eRjqUnHK2LmiiithUFFFFABRRRQAUUUUAFRcdjktLLmJ0A6k7wKkO4AJOgGpriPOfMtziF61YsBoYMukqIYzlPWQFlj027zn4it7tY3LKcNTIfMfMOI4rdSxYBjM5Z5EIGOXKpGwCjfdjO21O/JnK9jCW4tgFjo76ZmI79h2HSscv8sWcLhShJAyzcdZBJG8dQO1J3IWIzcQIw+cWtTcDNMrGjN0BLRFcOdR1L2eF39fgbUkjxxm1m4itvC2biur/ANpD5idJJ7Lvqd66vcthgMwDR3AOvpO1ezWazyndJLkMaCKIrY1YVarJNJWg1vy1rYUAaMtLvOmIK2cokOPMpAMyDoQwYD0iDvTHi7mRGYzAH4RmPuB1jf4pB41hmuZnUKXUa5pIJcgSwYGVMN5d7ZDRpFNHcBq5c4kMTh0ufiiHHZhof8/mp7CucfZtxA28S9iT4dxWZRpoykfqVn/lrpAFPVhplYhHisV7YRqdBXhCDsQfYz/KqiTIaNTtSpjuI3Ld53sOxDNrbdpVj2Uk+Se4/I1b8bxWVIYGGEqQY1DQQ3p/WKUr5VULOSFGrH56DqdoFJqeqyHisZHng/E0vgOvQwysPMhH4WFJPMHC8RicWFTCJYUPmN9QBI0/EInaQBOp6Vc8m4K4ou37isjXiIVtwiABSwGzGJpmDVepaJYKzxxHF4ZlFnEMusESYZD0dSPoYdDpVFjMLcw9y3lcl9TZvAf2nUqxG7Rup0Ya9Kg/aOr3PDS1hC7GIurmkHy/ujTQEawNaZOWsGVwdqxiTLRqQ0FWzFhkYQQyyBI7UyWFK+eXSQMXLXHRik1AS6v1pP8A7k7qf0MjpV1XM8Xh3wt1XDg3lkgxlzrO5AEZSDlYRodR0IfuDcSXEWhcXToy9VYbqf8APqCD1rucFxfvlpl8y38zHVp6crYnUUUVuKQooooAKKKreP8AExhrD3Tssa7xJiT6DellJRi5PkSld2En7UuZ/DCWrTDMWYGROoWMw11yyd9M3qKg8k8svZsFxAvsogvsikjQ+san1jtVBwLBNi8U+Jcfs0ZngiZJJIX/ALiO/vTfw/myxeunDPbu2i8qM4yht9iNpg157iKrqSb9fY3wjpRV8p8yX3xbYe5cW8pLAOFC5SonSNxoRTzbtKs5VCzqYAEn1iqzg3LWHwrM1pIZt2Zix9hO1W1ZpyTeBgArBr1WKQkxFY2r0RVZzBjms2S6iTsJ2BP8/aoJLGvDaUncr8dxN7EvacoyoJYgAETsBB110pwuEASdBUtWA8XEUg5u2g79I/3HvS5zAHQOBlZiIIymZYKczFYUyfMSANq2PxVTf8pzhjbAg7jUsFPpnA9g3evHG8Ghxik5ShDXNNQ6hWfXoQcwlpP0jaofy/jxI+o5lwDFhMdYZjlUPBO2hBWD6CY9gK7RXDLFrPdC5ZzZ9huCGEx/vWur8ucUZ1Fq6ALgtqwIMh12za6gyNQdtNTNauItddQR2LfFibbLAMjSfznTXSJpGxfDmzsPEYEScwMaewp/S6iBmcgIAZJ7HT+tIPHsW2YG3GsNqjmZ0AaNAN9de3WsbUtS0jxatk9X0PhoA7MxJjMZ1C6FpGxJGsiBPUV74HwgYps9yGwqMxtAiDeY/jbrkEHKPWouCX73cFgwFHnuMrAhkB0FttyrEiewGusU+W0VQFUQAAAANABoABVkU4LO5DdwFFZNYpSD0GpP+0i5ZQK2e6t4fSFAKnaAZ6bzTbQ9sNGYAxtIBj2nami7NNgRuUXuX8Fa8YRdElC4nQyIadgyyD6HvWMBfbBXwW0tXAMwkHKAYkx+JCYPde8CoHM3E8Rg2W4Mng6aSJ1MdRqfQVdFRi8Ot1N2XxFGmjRqq+jR+YFXQnKMlOKzy8vx4CyimnfZjmDWaXeTuIZ7XhMZa3t3KE6SP4fp+AetMVekpVY1IKcdmc+UXFtMKKKKsFMGuWfa7xVsyYddnUEwT0YeWNtTA+K6fib4RGY6BRJ+K4vw1TjOJ3HMsqMzjWYCsco9pJI9q5/H1bJR7fXaaKEbu468p8J+7YdEEZiCWJE+c6nTsNviqLC8n4hsccTiLlsoHzgISSxGoH0gKJ1qr+0u3aS5bIuXDemIkgIsaZdN9tj3p75fa4cNZN6fEyDNO/z6xE1xbtLUuZqLGgUUVSSYooooAKoubeJW0w7JnXPOYrIkBR2311FXhpY574Mb2He5m0SIWBptrJ1mfapXrx7gfI08i8IC2lxLSbt5QSZ0CnUAAaDSJqZzdmNvIMxB1YLuUEg/qU9NfSqrk7jVu3gUBaXQsmU9GBJ/5YIM/wBakcS0teLdYZyNQegOoEdNvilrTcZDRVxavYbPcaBNpARoSMwWVzt/CevbxJMia3cUxxI6DKhQEzoNJDKCCrjLDLMSD0MmWUcLIQCQGMiQAyiBA/EVmR+6RptVHcwzAlnksCGIaCWIM+aeugA95oi1K1xiv4ZmttmW4VaIBKrAAgjSDEMwJ9e9WB4tct3rV0BDlDSg8qhWmVETlE+aBoCelbL2AKAHLqFMjbWY/wCokj0Ydq04PAmQ7D0A7jqT/varnVV7sLDNj+InERlBFsbCNS37x/SB0366RsDhbuLi2vhp4QFpnMyM5MFQuhgNImoF3HZXVLbIlxgwLMQFtLqC7TpoNh10qw++4W1hiieIxWWF5iVzXN841ksdgY0ntvXGL+Z8yH0Ih8u28uPKjp4sDsNe+sSBT1SZyTgr5xFy/etsoZIDMACxLAnTf5gU6tTVFZ2FPFZNZIrFIBiiiKxQBScd5Ys4lxcul/LuAxj46j4qdyxzLh3c4e3KeHCAHLpGgEA6bVODEajQ9O0+tKTcHxd7HLfvNbVEMjJEnzFoAGupO59aeLw03tsG+GNGLcYXFre2RpJjorEBwfQMM3wtPNKXHLPi4fP1Q5vdT5WEdtj8Vb8sYvxMOk7rKH/Dtv3XKfmuv7Oq2k4dOV/D789pkrRwn0Y8i2ooorrGYW+fuICzgrpOzDJtP1A0hfZ0ht2b15UZ2LAKoGrBRoAT0ljrV19sOLK2rabqxk67ZdRp/vapfKWBKYO2qHI5tgkjWGYTmg+prg8dO9R/g20VaJC4BzUmKvmzdw4t3VBKlofUbiSoIMa/nTZSvy5ygcPfa/cu+K5zR5coGbcnXU7/AJ00VgqNXwWhWDWRQaQkxFFBrE0AZqNxFM1m4vdf5VIJooeQOZcu4VBduXGQ+HbYM0LJY6wB3UHzfl6Vpxni4++bFkSq+a5MqB/CZGhJ6H/OnLmTgTNbLYcWsu7JqIJ66ddu1ImD4niuGPcf7t4qXcskEnVZ/EJ9RqKenHVLO/IbVi6HrGWAPMwy3HckAjKEQAdATLsANpJAjQAwr4q74l8ZBICqSNO+hYepho20BmNaqcbz1exBHh4VFGpcOxYXCVI1AiR9JgkjyjSpHDuI3HBLWTbBEfsgPMDJIbTMAQY8uutPUpuOWs9aIgxh4tYHi7zAAMxq3xpA+mPT81/i3FRZEAZrrDyr2nqfQdusfNSOIcYVLRcQY2H8Q0yntHb0ql4RYT+3u3rDu+utwSgMeUoQPNv6VTTpXvOSwuQ7fJE+zhFt5AU8fFXZYlmCqp66tooHtOlW3CeE2VbxcViLDm2C4tK6lLcR5jrLke0CoeKCJesuiK5M2XXSHBMW3XpIJI9h7VbHl9jnL2bcm3cUZbh0ZlKiBA6nX0FWKWz6efrbsFZd3+M2ETxDdUr/AAnMSdtANd6r8Nzfh36XFEwCUkH5QmKo+I8Na3buF0fw3uXGyrodwEZyAcwgAlTsZ71UWWBRlU57rHIiIDmJKsTI2Cgrbk+p96lQTwiLYOl2b6uoZGDKdmBkHpXqoPAsEbOHt22ABUGQDIBZi0A9d6n1UAV5r0a8mgANU3NqWvAJuYlrEbBRM+sD6o0/0q5qPjsPbdD4qhlGpkT+QoTs7sCH9nONbEYfzkkaoZJMz5Z1+Pyq85KukM9snWBKltmXQwP8QE/w1VcpcdsXi1uwCvhkiCoUSD0yk9ql4Mi3xCRMFyPfxVza9hmKVs4WWirF/wC1rf8AX9ISsrp9X8DvRWKK9Ic45J9rF0vibST5YAIjrmI99mH61Zc24e39z8917cA5VWRnYRodO1Uf2hMG4nbGk/sgQP751Pqf6CmjjvG7GHtqt62bgIkgIGA982lea4htzfW/5OhBfCiL9nL3DhiHZmUN5CTOnUAnpNNVROE423etI9mMhGgiIjTKV6EdqmRWaTzkcKxWQK1Y7EC0jOQWyiYXc+00tiLmyg1X8E4wmKQugYZWysrCCrQDB+CKsBU7EmDQKi8Wxhs2muBGeOg9e5jQetJ3/wB53jEW7Qn+J2/oKCdxr4taSJYQACWaWACjXUKdde/rSsLLTnYsFaSBmfNIYakZojcRvET1pixuJ8bDYYsIN26gYAkiA0kHbqNqh460WUbSZAnTU6gj1gGq5rS+smDuivKrEEAtqJgHTeT3P+leWZQvlEbT2k9vTStOHvAllPlYAaEyCpjzIfxATB7GtlxTKgQQWCz2B3JHYCSfaq2nzHFO1bGIxjK8ZFMkHQeXQlvTWPkVJxXDF8xyQILtpGX0MfA+T2rPCUDNeuxJa6UUTuqiAI/iY25+atMawh9yDMnTzLZARZH8Tkt+U71rk7NJchUsCnYZsFdFxNNdVI6AjRh3Omo2NdW4RxBcRaW6mzdOxBgg+xrnATxGu3Ghhrlgdz9UdOw7AmO1TeTOIHD3/BaRbu/TP4X/AMjt+VPJ6+tCtHRGWvM1sOtectUAeZoIrArNAGKxWawTQBg1lbhAOWM3SdpGutFAUnQRPrt80MBc5W4Rifvty/fFtQwiFgTB00BP5mrviTZMWpAny2WjuQ2Wfjwwfil6xxLFWcf4b3UuISfKseWIPbSQQRqd6vuYCfvNsqYPhKAfZ7o2+auUrO/P4X3oGr26mP8ARWnPWa9Tc5Zx/wC0FwOKW9DP7LX0LEafFMvNHDsRiMOLdjwoYDNnJB02ggGl77WQyYuy0DLlmdZzBtifYD9aYuMXsQuFz2HRMqEkkSW7Ba85xGKnazoQ+VEvlfhBwthbROZpLMRtmP7s9BAFW9LPIfHLmKsMb0F0bLmAjMCJ22nppTLNZZJp5HM1i9ZDgqZg6aEg/mCDWRXoPEE7A1CFZzXG4G799u2eHvdTUNdPiFbYbUEsTmJJhYgf6PvC7NxLSLdfPcCgM3c99h/KqPgVyeIY8D6ZRvnUGmaKeUrpIYzejI87ZGJ+BNcw5j4WbKi9a/snhgOtttFyk9RXQON41bVsluuVRHqQf6VRYrM7XM+UIF8QJ0dNQS38UdNNVqmU7SXr1+yYLmU/COKC5ZW1my3Ld1LlrNpmOYFkn1Kj86unxyuonRh9andSJAPqCDodjSbjeGBINttCZyE6qB1BPzoa12cS7AiC2UGOjCZ8wb3HSplFSWHgdYGfE2wrIxk5FaBOilgVLH1O2vfaTNVvFuMLZtEyc7KyWh1d38sqOqrrrsdBVBjsddbyi8FEBZKyZJJkkn21jtV7wHluxaQYu4zsch81zzHMk5wABsDoPfSaeNNQWqWfsQ84PHCMCUtW0IIdSdZA/aOWM69lBUdzr0kwcdiGum3hrMm4wBbottRGrdjGUfC9akXsReZiLdpwzt5GYFdVSd21HlOpPpsBRwGzbsopzgPfUFmKEEE7jKY012md9NqbKvKW5O+C0TAZAqwoVFCB0aGiNA2nm+nqOvrS1zIpLKVbzLqCp1kHQmNFNWOKYrqgV/OVOYEjvMMx2HXuetRSHaQYCA6KoWSNO09e1JD4XqbB5wOfKXGfvNmW/tEOV/UgDzD0I/rV6K5pwLF/c8TJA8G8Qh7o0nKY6jX8jXSQaaaW62YgOteRWSa8qKQDFFeiKxFAHk1gwJJ2jWe1eitYYCDK5h+739Kh7Aig4JhcA2KZrbBrw1ILHTbUDr0qz4/BxCCY/ZKJmIzPd69P9aVeB8LZ8e1xcP4FtP8A3GZzHQawYpmxYV8aFMwDaXYzOn9WGu29WP5lFf6kva76GP3h0VtrNetsco5j9suAlbV0aBSQ2u+bbTqZn863cLsWcVgLRxH0i2pY5isFQAZI9Vq9+0jALewVwEfR5wYkjLrp8T8UofZrjg2He3AYo0hW2IbzAH5DCuDx0LTZtou8S85Xx+B1w+EZQUklIIJ7tLfV01pgNIPAeXMR/wDUDiblpbFsFjAYSxIy6AdDuTXQBWGolctMVQ8wXHQq5JCAmFmAWA0Yn0PT56UwEaVR81WVYRqy5GZlB6KB1BB3YDQjeaqmsBF5Fnkji1m1cxAxFxbV+5czDxCFDJGmRjodSf0p+tXFYSpBHcEH9RXJsdhbmchbhdUjMGRXGw6wNZO0mtS37mFuZrBNqTMWzmUjeHst032E769auw7evXeM0dC5v1FpCGyks2nVlgAHsILVTcxufAbKSfIqq2o8jHVvyO07Vvscdt4y1DiLyhjA1V1gozWz2BYT1WPY1XcUuzcsK+tsKyExoGVtie+WNfyqiaamNDY84S7ZtWxiCud4ywfOWZo8oGwJ2Hpt1iJxTBBdSqrqFAnQGJbNlMaaj1M1acRwdrKMuiAh4n6WSSI+ROtUWNxZuNkEuHfMF/eLEACRtMsfYGiLuM0bOH8HVr3hoB9U5so+mAS57KJj1OnWmbiardfD4a2fIpUnrCJDtPeYUeuapNjCrhrRBM3Gg3Hjf0HZR0HYetVPDCf2uIbSAUX3eG/QBPzNEpZ6iEj3evNcN+4hzNZui8F1Ja2UNtwB1gBT/hI61ExttH2IAfzo0+W5O6Mdgw6bSDPUmvPL1/LcuXDotvKCZjKbt1EB9gouGP8ASt/HcCcM7G2A1gt5rcf2bEkRB/DIkdpjtTZsmQrXsLmKtZWAYMB5JIidIDEE7zJI1jTtWqxiWCrFu8czKBkUmScrldJ3QudP4dpIr3iVVjLFiunl2Gk7gAaaTG2lT+WrniYm0w+nz5R6a53j1bKPgVammsolkDEYB3Rj4V4QQpZ7TKTrJEGJZRB001p65VxpvYWy7GXygMe7L5ST2kifmpnFr37LXfp8sq/936Glfgd02byhdr1wq6aaEorrcQdIBZW9h2qL3VrC/ccYrFE0VWQBNYoooAKh8Ze+tlmw9sOy7ydumgJE/npUwVV8We3fDYbxwrtoVVxJ9CJqVuB55G42+Ktv4qBGQwSNj0+I96k8Ac3sZnyhg1xiTOihAYI01khaMJw5MFhHVDspMndidh+ZH5VM5AwbKXYnyhQAP4juZ32VfzrRw0dfEQjyvf8AAtVpQb7Byiis0V6c5poxlrOjL3H5jqPnauKcGc4Lidy0wyK7sgHSMxKEd+3zXcTXKPta4MyumKQxkAB0iNRlIPp/Sufx9O6Uuzy7y+hLNibz9fvrYFyziBaiDlEBm0JOp9qseSeJ3MThEuXfrllJiM2Uxm+f5iofBBY4hh7b3raORuDPlYGCJEGOsetaMVzlbwuITDNhntWohX+kAdCLeX6fY1xbXWnmax0tml7mXhV11bwyDbKtIO+0ZQBHQt5vRRFMCGtOPxgtIzt9KgsYEmBqTA3quyaFV08HNb+MlBc3F9jlXw2XOUMs4ABy6Md+lUd3HKdWuqGgxBGpMqAI11kgxHrTde4pbs+HiApezavYkaaMq3SsHL0guBBjRp7U54G7buKrqEZWAZWAUyDrM08YpO/r+CxydtjlPD7DB7TpntlS0tAEOQ624B3kIZkAagE6im3CYhL4VmyhUP7a2AdGIgHzf8PXMPaDqDW/mrhmQi6IyT5tYChipzMTsMygFvwkq0gZqV3LLkcaXULKYQnxNPou2/3YDBrZkqRmEg6E4qSySnzRKxVlYuB2ytlcFANIYSIneYGteOV8Ob+J8Z9LOHGUNp5ngAAdDGu1Trdm3i7jBPDt3HVTck+IT0zWG2dYgSDpoCOlXWOs28PZW2q5ba9R0/iPXvLdNZqu2hMm9yt5ix+cQNSdAO/p87fNY40BYspb/EqlnPd21J/OtHBbXi4sGQVsguex6DX3Ob4FQucsXmZvWCf1gfp+lVJXsukbmeuH4SeGlm/49xyfZSUHxufmp6YstbtYhvMBlsYgRqI0W58g5T8VK4pY8LAYW2d1tSfkT/Wo/JVjxBetNqro0jedND7z/wBNWPM2un13CfTcoebuGi3fCWz5LgDeynf9DUXhmJCXFu7DOiL2FudfXcTUq/iPEsgP9dubevbpFVVzMEyhSWYhQBrpuEHdiw1AEjKRprTwu1YlnVCARrqO2+2ta7OGRPpVV6aKB+u9YwNnJbRSSSqqDPcCt9KKFFFFQAUUURQACkHmDg638bbGHs3LbAjMxOmkbDprOtMfNd7FWrJu2AgRdyYJPXroBANb+TuMnE4fxLgCuDlY9NIOYdhBmKsipRWpEo88zYz6LXRYuMx2hQR/OT8U4cr4MWrAj/iE3DIg+aIkdPKFHxSRw6ycViBIzLdYhhP02kXU+2qj3uV00Cul7KpNuVV9S8TNxMrJQM0UUV2jGFVfMXC1xNhrTiQwg/5j10q0rBpJwU4uL5kp2dzhnKmOOBxtzDXZCM2UT0b8J+RpTRxjla5jMQly7iJsr+AJr7Zv616+1LlY3VW7ajMpJI01Eaie8gVD5K5jGJs+DcP7RdG7uvQievevPVqcoSb5rfz7TfCV0N+F4jZdjbS7bZ13UMCRHcUrcdVxcug/eYyZU8NXy5iCDIAIIIbsdRpFUScId+KI+HsXLKJcVnZtBAOsd5WRHrXVDdiqHFK1mSm0cowFi9bewPAuvatszkGy41crpDLrAB/OtnD3xWGuKLCYjws0m21olSCTMSPLoRsdI611Fr9ay81Nxk29zXcti9byOCMw2O4kde+8EdaQuP8ADXsMo+oQqyZ8xBMagakBgQw1IBBBgS+M1asbhFvobb7aa+xBAI6iQNKS4LDOcPYEAkkZfMCDBXMJDgr9II66idwu1WuG48zoqXmEDa5liYkTcUE+UqxllkA7jscU4a1l9ZnXKZ8uXYZSdm2JnRpIMiRVVbT9l4ayMk58p1WUYFlE7MHUHp5QCBmMEbPA7yMvCOG3MHZuE5bjXWzOqbBSqgBHaM20wYmT8rGIupfvWkn+0dFOby+XMJE7bGJHerLA8R8MMqhfDP7VCs+SdwjfhExEgwDDDQ1owNu2t9LpuDRjcW21s29YK6OZQklgS2YaqDHYsm22Gxe8z8RsFypupCwo86zoOon3rXypeVBcYDMSGbSIgdiTHXpVfxNMbccxhlyTOt1STAI1y9TpPtVbewuIChbj+ENmFu2wIIyvIuEnedxtlIqHSzqv4gtrFXxDFKrXQSc7sMoUAnXfTodvyq85Ewcu73ILKBkgyqyIJHdtAJ6agdah4/hng218KyfOLgzHQwhUZiTqVPmA7wehmmzlfDWxZV7bFs+pY6GZMrl/CAZEfz3qx2UcevIhlvRWYoqkgxRRRQAVX8b4vbwtvPczR2UCf1IA/OpWLxSWlzXGVB3YxUfF4l72HYYU23LwMxhhoZ06bjY1K+4ELDeBxO0GVnyq0FToQezLqNjuK18Ya3aX7taGUDViTAiAZn1netfBeGDhti4WINy4R5READQAfLV65e4WcXfK3AxWA11ukE6W/XMAw9gfSnVPXP3dPmS5aVd7IbeTOGm3bNxj9f0D922P/kQW+V7Uy1hRAis16ijSVKChHkcycnJtsKKKKsFCiiigDXfshxDCRXEOceXrnD7638OCBrIGu2uaN8pBgjpB+O51X8W4Yl9MrTpsQe+4PcHY1l4qh7xXjuu/7FtOel2Yn8p8xJirYIMOIDLMlT6enY0ocZum3xNPut69cZiAVJbfSQehG+nSKhcW4Nf4Ze8WwDkUkOsNCxrpP1IQCfSO1OvK3HrGLXOoUXQPMIGYfI3X1rhyhoba29bmxZGRloy0k/aJjTZC3LeLZLkgeEu0advfrTPy3inu4azcuDzugZtIknrHSd/mqnGyuMiWazWWFBWkA14m2t1cjgEH9Pak3jPBDZKhSxUmFdZBBYgZWZdYI6/MEaBzoMEEESDoR3FTuSnY5qjMUDKpR4e0GE5XKoHBg9ckzv6funbiMp8MKG1R2HnGpZswKGYJCgAgABux2pq4hwLNJtkAmdGnqMp1APSNSCfKNdKpsLyhe1LXkUN9QRWbrIOZiPMO8a9Zqd/sNdHvky+7MyZibaAaHUAkbCfoMz5QYAXYTTVduqurMB2kgT/dHWtFnCph7RFtNFBaBJLnqSd2Y/rSvxC890+VLz3TGWFIW2SCG1aAoyyPmaWTu8C2uWPMXEUuWLF0MFX9sstE5gjOsidj4ZHfUVV8pY3KlzKAAzfskYkFyAcxBg5Z8o9SM34q8pwtwEVrTllJKzbzBMwjPIkSN41mPapCWL5a5d8G4rCfCHk7AaqToPKo2neYoW2ENZdJccJ42l/YMp2AaNeuh/3sas5pSfA3gcy2rgYZIICjMR5mkZtsxI+Ka7GYqpIhiBImYMaifSosyHYzWvEX0txndEnbMwWfaTrUezxnDtc8JbqG5+6DqY7dDVF9oHD7d1AEtO15o8w2AEabx8AdamyTWohZLbme0r4dh4BvuRCwxXKe8gHSqzknAPgsO7XzlzsCqHcadj3/AKTU7g9w4PBWvvBOcAgAHzbkhR3IEe3WqvEYi7inPlLHoi+uyj/P36CpcpL4Fm5KSPdy8+KuqgINxs2Rd49Y7DqegmulcE4YMPaW2DmYAZ3Igu0QWP5bdBFQ+WeBDDqGcKb7KFdlmABrlSekkmevwIvAK7vA8H7mOqXzMw16ut2WwUUUV0CgKKKKACiiigAooooAr+L8KTEKA2hBlWESD/lXHOZ+VLmEvm5hz4dwNmGpCOCNwYhTOhGxPau51Hx2CS8hS4AVIj/x2NZOI4VVPijh9z6y2nV04exyPg/M1m+62sbZRMQsRnUQeuk/+O1N3HPCfDXPFd0t5STkmTpoDHSYqn5u5FDAHKbqgQGCgXLcbZSo0G+gEegFK3DsfjMCCoBxdldCpEXEA6QZzfH5VxqtLS7Sw+h7djNkZJq6J/2YPc8S8FLnDj6c3R82gH+GZHoKab3NeEF7wDeAecv0tlzds0R/SovL3N+FvwqsqP1ttCsp9u9VnOXAb+NxFvJbs27YEG4IkiZkxrME6e1VtapvVgm/QOSms1E4rauDDt4V1LRVSS7xsBsJ0B03pd5F47dxPi27rBzbI846ySI006b0ii7XJG2sxVBzBzKMI6h7FwoTGfYHvlkQfzFW9vFo1oXQZQqHBAkkESIA6+lRm1wN1Yqh4VzZZxF5rKh0uCYDgDNG+WDv6VK5h4w2FTOLL3B1IkBZ2khTrQ007MC3IrWRUPl/i6Yu2Liabgg65SNxPUUkcycQvWOIItnFPeLFZt+bLBiVy/T6aDSpjFt2IHXjHEVw9prjKzwCYUdBuSdgBUXlnmO1jVYoCCsBkbcBpjUbgwfyqz4hauvYdLbBGYETE6H+VKXArOH4Z4hu31vYi8RKW/MdCdAo21YksYA9Ipkk4vpJIvFOXL1/Hrct4cYe2rISwafpyye06HbeaauJ8w27RKW4uXBuAdE/vHv6DX2GtLfEuOXroJLHD2h0VvNH8d0GB/h/5qncvctXbxUqqpZjW4wOv/6l/H/e+n1bUVMYzqvTBXfd67gbjFXeCEuFv4hwwHiXGIUCQAokT/cQDU79NzFdF5f5dt4bzwDeZQrN2A/Ck7LOvqdewEzhHB7WGTLaWJMsx1Zz+87dTVgK7PCcDGj8Usy6fIx1aznhbBRRRW8oCiiigAooooAKKKKACiiigAooooAxFU3GOW7N+SQUc/jUwZiASNiR33q6opJ04zWmSuiVJp3Rybj3IjkhrlpLgH/EtlxcX1lVzfEEajeqbDX8ZYkYe/4gG9vELBHYZ1Gm0fFdyqBxDg9m/wD2ttWO0xrEzGYa7iufU9n/AOD7Hlfo0R4j/JHKr3N82zbxmDu5SNSgLqdNwV2/MVM5e5l4aqZLDJaBJJUyDP8AESSSfmmfF8hWzPg3blrcgQpAJ9YBO3UmqXHcg3iPMLF4E6ggTHcZhvPc7VjnwdWP0/h+Bcq0HzI/MmETHtbBxoW0u9sEa+2o9N6ZMAUtIEtlQFUKuoMZRAmkfE8gEGDgoG4yEHWTocjaaRrtUZOSwrE/dL6MDoB42vqCpK/maqdKdrNS/H7GvHpRcYHgWTGNisViLRJJFtQVXUj42E6a71b8zMl+z4QxQtA7w41A7xSeeTJ833W8zGJUi9K+hmFMehNS8NyQ0jJgCVO5KokR/DdYE0e7m8qMvx+w1R6UTeEcdwGBtCzbv+K4MnIrXGYnQnKk1obmnO5uWMD5pIFy6VT00iW99KtsFyZipbS3bQgAeeCv95EUgj0DfNWuD5AWCLt4tJk+GgQnsC7FjlA2Aj3q2PB1pZ0/l/0K60FzEfiuNvXgpxV5Utkxktk20J7G4TmaPdfarLgXKl1pW1YCWyAfEY5QT3gjM/faD3610jhvAMPYjw7YzDQMxLsB2DuSQKs610/Zqf8A6Sv9lhFUuJf0oWOC8nWrMG6TfcGQXACqe62xpp0LZiO+9M0VmiujCnGCtFWRmcm8sKKKKcgKKKKACiiigAooooAKKKKACiiigAooooAKKKKACiiigAooooAxRRRQCCgUUUAZooooAKKKKACiiigAooooAKKKKACiiigAooooA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727736" y="5623365"/>
            <a:ext cx="271604" cy="274320"/>
          </a:xfrm>
          <a:prstGeom prst="ellipse">
            <a:avLst/>
          </a:prstGeom>
          <a:noFill/>
          <a:ln w="19050" cap="flat" cmpd="sng" algn="ctr">
            <a:solidFill>
              <a:srgbClr val="9A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1" descr="us-gold-coins-photo-by-kevindoole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62" y="446398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96" y="4429036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 descr="us-gold-coins-photo-by-kevindoole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62" y="446398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996" y="4429036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Oval 42"/>
          <p:cNvSpPr/>
          <p:nvPr/>
        </p:nvSpPr>
        <p:spPr bwMode="auto">
          <a:xfrm>
            <a:off x="7204229" y="2558988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44" name="Straight Arrow Connector 43"/>
          <p:cNvCxnSpPr>
            <a:endCxn id="52" idx="0"/>
          </p:cNvCxnSpPr>
          <p:nvPr/>
        </p:nvCxnSpPr>
        <p:spPr bwMode="auto">
          <a:xfrm flipH="1">
            <a:off x="7318459" y="2787588"/>
            <a:ext cx="7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6175459" y="2787588"/>
            <a:ext cx="114307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>
            <a:endCxn id="56" idx="0"/>
          </p:cNvCxnSpPr>
          <p:nvPr/>
        </p:nvCxnSpPr>
        <p:spPr bwMode="auto">
          <a:xfrm>
            <a:off x="7318529" y="2787588"/>
            <a:ext cx="114293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47" name="Picture 11" descr="us-gold-coins-photo-by-kevindoole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9" y="5413340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73" y="5378388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1" descr="us-gold-coins-photo-by-kevindoole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38" y="5413340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74" y="5378388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5" name="Straight Arrow Connector 54"/>
          <p:cNvCxnSpPr/>
          <p:nvPr/>
        </p:nvCxnSpPr>
        <p:spPr bwMode="auto">
          <a:xfrm>
            <a:off x="8469297" y="4953739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8336131" y="4971495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7334435" y="4955218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7201269" y="4972974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6189215" y="4946341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6056049" y="4964097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61" name="Picture 11" descr="us-gold-coins-photo-by-kevindoole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26" y="446546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1" descr="us-gold-coins-photo-by-kevindoole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81" y="541537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69" y="4421637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4" y="537155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0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Language of probability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2" descr="C:\Users\arielpro\Desktop\futurama-bender_00367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24" y="3786061"/>
            <a:ext cx="1749237" cy="22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 bwMode="auto">
          <a:xfrm>
            <a:off x="362099" y="2156917"/>
            <a:ext cx="6341397" cy="2914492"/>
          </a:xfrm>
          <a:prstGeom prst="cloudCallout">
            <a:avLst>
              <a:gd name="adj1" fmla="val 67188"/>
              <a:gd name="adj2" fmla="val 45902"/>
            </a:avLst>
          </a:prstGeom>
          <a:solidFill>
            <a:srgbClr val="7D94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  <a:ea typeface="CMU Serif" pitchFamily="50" charset="0"/>
                <a:cs typeface="CMU Serif" pitchFamily="50" charset="0"/>
              </a:rPr>
              <a:t>Probability can be counterintuitive; we need a formal language</a:t>
            </a:r>
            <a:r>
              <a:rPr lang="en-US" sz="32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93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026942" y="5322277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438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Language of probability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9928" y="2090355"/>
                <a:ext cx="4724400" cy="4369699"/>
              </a:xfrm>
            </p:spPr>
            <p:txBody>
              <a:bodyPr/>
              <a:lstStyle/>
              <a:p>
                <a:r>
                  <a:rPr lang="en-US" sz="2400" dirty="0" smtClean="0"/>
                  <a:t>The </a:t>
                </a:r>
                <a:r>
                  <a:rPr lang="en-US" sz="2400" dirty="0" smtClean="0">
                    <a:solidFill>
                      <a:srgbClr val="920000"/>
                    </a:solidFill>
                  </a:rPr>
                  <a:t>sample space </a:t>
                </a:r>
                <a:r>
                  <a:rPr lang="en-US" sz="2400" dirty="0" smtClean="0"/>
                  <a:t>is a finite set of elements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A </a:t>
                </a:r>
                <a:r>
                  <a:rPr lang="en-US" sz="2400" dirty="0" smtClean="0">
                    <a:solidFill>
                      <a:srgbClr val="920000"/>
                    </a:solidFill>
                  </a:rPr>
                  <a:t>probability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/>
                  <a:t> assigns a non-negative real probability to each element, such that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928" y="2090355"/>
                <a:ext cx="4724400" cy="4369699"/>
              </a:xfrm>
              <a:blipFill rotWithShape="0">
                <a:blip r:embed="rId2"/>
                <a:stretch>
                  <a:fillRect l="-1677" t="-1116" r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231028" y="1866220"/>
            <a:ext cx="3581400" cy="441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5764428" y="2471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4428" y="2471355"/>
                <a:ext cx="838200" cy="838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7059828" y="2090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0.5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9828" y="2090355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16828" y="5824155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Sample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828" y="5824155"/>
                <a:ext cx="25146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8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 bwMode="auto">
              <a:xfrm>
                <a:off x="5231028" y="46811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1028" y="4681155"/>
                <a:ext cx="838200" cy="838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7821828" y="46811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1828" y="4681155"/>
                <a:ext cx="838200" cy="8382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6602628" y="4376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2628" y="4376355"/>
                <a:ext cx="838200" cy="838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4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026942" y="5322277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Language of probability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1414" y="1968050"/>
                <a:ext cx="4724400" cy="4369699"/>
              </a:xfrm>
            </p:spPr>
            <p:txBody>
              <a:bodyPr/>
              <a:lstStyle/>
              <a:p>
                <a:r>
                  <a:rPr lang="en-US" sz="2400" dirty="0" smtClean="0"/>
                  <a:t>An </a:t>
                </a:r>
                <a:r>
                  <a:rPr lang="en-US" sz="2400" dirty="0" smtClean="0">
                    <a:solidFill>
                      <a:srgbClr val="920000"/>
                    </a:solidFill>
                  </a:rPr>
                  <a:t>event </a:t>
                </a:r>
                <a:r>
                  <a:rPr lang="en-US" sz="2400" dirty="0" smtClean="0"/>
                  <a:t>is a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𝐸</m:t>
                    </m:r>
                    <m:r>
                      <a:rPr lang="en-US" sz="2400" b="0" i="1" smtClean="0">
                        <a:latin typeface="Cambria Math" charset="0"/>
                      </a:rPr>
                      <m:t>⊆</m:t>
                    </m:r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If each element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has equal probability, the distribution is </a:t>
                </a:r>
                <a:r>
                  <a:rPr lang="en-US" sz="2400" dirty="0" smtClean="0">
                    <a:solidFill>
                      <a:srgbClr val="920000"/>
                    </a:solidFill>
                  </a:rPr>
                  <a:t>uniform:</a:t>
                </a:r>
              </a:p>
              <a:p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𝐸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|</m:t>
                                </m:r>
                              </m:den>
                            </m:f>
                          </m:e>
                        </m:nary>
                      </m:e>
                    </m:func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414" y="1968050"/>
                <a:ext cx="4724400" cy="4369699"/>
              </a:xfrm>
              <a:blipFill rotWithShape="0">
                <a:blip r:embed="rId2"/>
                <a:stretch>
                  <a:fillRect l="-1935" t="-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7342" y="6248400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179542" y="1849396"/>
            <a:ext cx="3581400" cy="441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5789142" y="2458996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9142" y="2458996"/>
                <a:ext cx="838200" cy="838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5255742" y="4668796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5742" y="4668796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7084542" y="2077996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0.5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4542" y="2077996"/>
                <a:ext cx="838200" cy="838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7846542" y="4668796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6542" y="4668796"/>
                <a:ext cx="838200" cy="838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6627342" y="4363996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7342" y="4363996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41542" y="5811796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Sample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542" y="5811796"/>
                <a:ext cx="25146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8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5331942" y="1925596"/>
            <a:ext cx="3276600" cy="2057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41542" y="3373396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=0.6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542" y="3373396"/>
                <a:ext cx="220980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026942" y="5322277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Language of probability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7" y="1727093"/>
                <a:ext cx="8229600" cy="4369699"/>
              </a:xfrm>
            </p:spPr>
            <p:txBody>
              <a:bodyPr/>
              <a:lstStyle/>
              <a:p>
                <a:r>
                  <a:rPr lang="en-US" sz="2400" dirty="0" smtClean="0"/>
                  <a:t>We roll a white die and black die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=         {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1,2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1,3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1,4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1,5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1,6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2,1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2,2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2,3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2,4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2,5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2,6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3,1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3,2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3,3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3,4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3,5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3,6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4,1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4,2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4,3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4,4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4,5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4,6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5,1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5,2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5,3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5,4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5,5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5,6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6,1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6,2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6,3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6,4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6,5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,(6,6)}</m:t>
                    </m:r>
                  </m:oMath>
                </a14:m>
                <a:endParaRPr lang="en-US" sz="2400" b="0" i="1" dirty="0" smtClean="0"/>
              </a:p>
              <a:p>
                <a:r>
                  <a:rPr lang="en-US" sz="2400" dirty="0" smtClean="0"/>
                  <a:t>What is </a:t>
                </a:r>
                <a:r>
                  <a:rPr lang="en-US" sz="2400" b="0" dirty="0" smtClean="0"/>
                  <a:t>probability that the sum is 7 or 11?</a:t>
                </a:r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1/9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2/9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3/9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4/9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7" y="1727093"/>
                <a:ext cx="8229600" cy="4369699"/>
              </a:xfrm>
              <a:blipFill rotWithShape="0">
                <a:blip r:embed="rId2"/>
                <a:stretch>
                  <a:fillRect l="-1111" t="-1116" b="-1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026942" y="5322277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Language of probability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0767" y="1727093"/>
                <a:ext cx="8229600" cy="4369699"/>
              </a:xfrm>
            </p:spPr>
            <p:txBody>
              <a:bodyPr/>
              <a:lstStyle/>
              <a:p>
                <a:r>
                  <a:rPr lang="en-US" sz="2400" dirty="0" smtClean="0"/>
                  <a:t>We roll a white die and black die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=         {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1,2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1,3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1,4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1,5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1,6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2,1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2,2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2,3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2,4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2,5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2,6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3,1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3,2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3,3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3,4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3,5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3,6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4,1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4,2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4,3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4,4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4,5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4,6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5,1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5,2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5,3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5,4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5,5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5,6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400" b="0" i="1" dirty="0" smtClean="0"/>
                  <a:t/>
                </a:r>
                <a:br>
                  <a:rPr lang="en-US" sz="2400" b="0" i="1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6,1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6,2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6,3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6,4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6,5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,(6,6)}</m:t>
                    </m:r>
                  </m:oMath>
                </a14:m>
                <a:endParaRPr lang="en-US" sz="2400" b="0" i="1" dirty="0" smtClean="0"/>
              </a:p>
              <a:p>
                <a:r>
                  <a:rPr lang="en-US" sz="2400" b="0" dirty="0" smtClean="0"/>
                  <a:t>Probability that the sum is 7 or 11?</a:t>
                </a:r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1/9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2/9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3/9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4/9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767" y="1727093"/>
                <a:ext cx="8229600" cy="4369699"/>
              </a:xfrm>
              <a:blipFill rotWithShape="0">
                <a:blip r:embed="rId2"/>
                <a:stretch>
                  <a:fillRect l="-1111" t="-1116" b="-1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1061375" y="5413299"/>
            <a:ext cx="271604" cy="274320"/>
          </a:xfrm>
          <a:prstGeom prst="ellipse">
            <a:avLst/>
          </a:prstGeom>
          <a:noFill/>
          <a:ln w="19050" cap="flat" cmpd="sng" algn="ctr">
            <a:solidFill>
              <a:srgbClr val="9A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8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216613" y="1861755"/>
            <a:ext cx="3581400" cy="441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9" name="Oval 12"/>
          <p:cNvSpPr/>
          <p:nvPr/>
        </p:nvSpPr>
        <p:spPr bwMode="auto">
          <a:xfrm>
            <a:off x="5531478" y="3309555"/>
            <a:ext cx="2344507" cy="1219200"/>
          </a:xfrm>
          <a:custGeom>
            <a:avLst/>
            <a:gdLst/>
            <a:ahLst/>
            <a:cxnLst/>
            <a:rect l="l" t="t" r="r" b="b"/>
            <a:pathLst>
              <a:path w="2344507" h="1219200">
                <a:moveTo>
                  <a:pt x="1056736" y="0"/>
                </a:moveTo>
                <a:cubicBezTo>
                  <a:pt x="1725327" y="0"/>
                  <a:pt x="2275614" y="446925"/>
                  <a:pt x="2344507" y="1020696"/>
                </a:cubicBezTo>
                <a:cubicBezTo>
                  <a:pt x="2093201" y="1146951"/>
                  <a:pt x="1795189" y="1219200"/>
                  <a:pt x="1475836" y="1219200"/>
                </a:cubicBezTo>
                <a:cubicBezTo>
                  <a:pt x="824965" y="1219200"/>
                  <a:pt x="262742" y="919088"/>
                  <a:pt x="0" y="483372"/>
                </a:cubicBezTo>
                <a:cubicBezTo>
                  <a:pt x="233872" y="190637"/>
                  <a:pt x="620073" y="0"/>
                  <a:pt x="105673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275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Joint probability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311" y="2107301"/>
                <a:ext cx="4648200" cy="4369699"/>
              </a:xfrm>
            </p:spPr>
            <p:txBody>
              <a:bodyPr/>
              <a:lstStyle/>
              <a:p>
                <a:r>
                  <a:rPr lang="en-US" sz="2400" dirty="0" smtClean="0"/>
                  <a:t>The probability of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and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occurring together</a:t>
                </a:r>
              </a:p>
              <a:p>
                <a:endParaRPr lang="en-US" sz="2400" dirty="0">
                  <a:latin typeface="Cambria Math" charset="0"/>
                </a:endParaRPr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P</m:t>
                    </m:r>
                    <m:r>
                      <a:rPr lang="en-US" sz="2400" b="0" i="0" smtClean="0">
                        <a:latin typeface="Cambria Math" charset="0"/>
                      </a:rPr>
                      <m:t>[</m:t>
                    </m:r>
                    <m:r>
                      <a:rPr lang="en-US" sz="2400" b="0" i="1" smtClean="0">
                        <a:latin typeface="Cambria Math" charset="0"/>
                      </a:rPr>
                      <m:t>𝐴</m:t>
                    </m:r>
                    <m:r>
                      <a:rPr lang="en-US" sz="2400" b="0" i="1" smtClean="0">
                        <a:latin typeface="Cambria Math" charset="0"/>
                      </a:rPr>
                      <m:t>∩</m:t>
                    </m:r>
                    <m:r>
                      <a:rPr lang="en-US" sz="2400" b="0" i="1" smtClean="0">
                        <a:latin typeface="Cambria Math" charset="0"/>
                      </a:rPr>
                      <m:t>𝐵</m:t>
                    </m:r>
                    <m:r>
                      <a:rPr lang="en-US" sz="2400" b="0" i="1" smtClean="0">
                        <a:latin typeface="Cambria Math" charset="0"/>
                      </a:rPr>
                      <m:t>]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>
                    <a:latin typeface="Cambria Math" charset="0"/>
                  </a:rPr>
                  <a:t> </a:t>
                </a:r>
                <a:r>
                  <a:rPr lang="en-US" sz="2400" dirty="0" smtClean="0">
                    <a:latin typeface="Cambria Math" charset="0"/>
                  </a:rPr>
                  <a:t>Joint Probability Distribution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                      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P</m:t>
                    </m:r>
                    <m:r>
                      <a:rPr lang="en-US" sz="2400">
                        <a:latin typeface="Cambria Math" charset="0"/>
                      </a:rPr>
                      <m:t>[</m:t>
                    </m:r>
                    <m:r>
                      <a:rPr lang="en-US" sz="2400" i="1">
                        <a:latin typeface="Cambria Math" charset="0"/>
                      </a:rPr>
                      <m:t>𝐴</m:t>
                    </m:r>
                    <m:r>
                      <a:rPr lang="en-US" sz="2400" i="1">
                        <a:latin typeface="Cambria Math" charset="0"/>
                      </a:rPr>
                      <m:t>,</m:t>
                    </m:r>
                    <m:r>
                      <a:rPr lang="en-US" sz="2400" i="1">
                        <a:latin typeface="Cambria Math" charset="0"/>
                      </a:rPr>
                      <m:t>𝐵</m:t>
                    </m:r>
                    <m:r>
                      <a:rPr lang="en-US" sz="2400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311" y="2107301"/>
                <a:ext cx="4648200" cy="4369699"/>
              </a:xfrm>
              <a:blipFill rotWithShape="0">
                <a:blip r:embed="rId2"/>
                <a:stretch>
                  <a:fillRect l="-1704" t="-1116" b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5826213" y="2471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213" y="2471355"/>
                <a:ext cx="838200" cy="838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5902413" y="46049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413" y="4604955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7121613" y="2090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0.5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1613" y="2090355"/>
                <a:ext cx="838200" cy="838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7883613" y="46811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3613" y="4681155"/>
                <a:ext cx="838200" cy="838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6664413" y="35381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4413" y="3538155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78613" y="5824155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Sample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13" y="5824155"/>
                <a:ext cx="25146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8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5369013" y="1937955"/>
            <a:ext cx="3276600" cy="2590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92813" y="3309555"/>
            <a:ext cx="2590800" cy="2286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78813" y="3233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813" y="3233355"/>
                <a:ext cx="114300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64413" y="4757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413" y="4757355"/>
                <a:ext cx="11430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97613" y="3614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13" y="3614355"/>
                <a:ext cx="114300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49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Joint Probability Distribution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6832" y="6023231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647579" y="25509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3074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3561980" y="2009361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2613233" y="2204954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2647579" y="34653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47579" y="43797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651351" y="52941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565751" y="25509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565751" y="34653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65751" y="43797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561979" y="52941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476379" y="25509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476379" y="34653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476379" y="43797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480151" y="52941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394551" y="25509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394551" y="34653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394551" y="43797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390779" y="529418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3078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5314657" y="2021430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480151" y="2204954"/>
            <a:ext cx="918171" cy="306057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 bwMode="auto">
          <a:xfrm>
            <a:off x="2151917" y="2842582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148958" y="3756982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148958" y="4671382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148958" y="5585782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75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9566" y="1694821"/>
                <a:ext cx="4454635" cy="395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X</a:t>
                </a:r>
                <a:r>
                  <a:rPr lang="en-US" sz="2000" baseline="-250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1</a:t>
                </a:r>
                <a:r>
                  <a:rPr lang="en-US" sz="20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∼Car {Sedan, SUV, Coupe, Truck}</a:t>
                </a:r>
              </a:p>
              <a:p>
                <a:r>
                  <a:rPr lang="en-US" sz="2000" i="1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X</a:t>
                </a:r>
                <a:r>
                  <a:rPr lang="en-US" sz="2000" baseline="-250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2</a:t>
                </a:r>
                <a:r>
                  <a:rPr lang="en-US" sz="20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∼Color {red, blue, yellow, black}</a:t>
                </a:r>
              </a:p>
              <a:p>
                <a:endParaRPr lang="en-US" sz="2000" dirty="0">
                  <a:latin typeface="CMU Serif Roman" charset="0"/>
                  <a:ea typeface="CMU Serif Roman" charset="0"/>
                  <a:cs typeface="CMU Serif Roman" charset="0"/>
                </a:endParaRPr>
              </a:p>
              <a:p>
                <a:endParaRPr lang="is-IS" sz="2300" dirty="0" smtClean="0">
                  <a:latin typeface="CMU Serif Roman" charset="0"/>
                  <a:ea typeface="CMU Serif Roman" charset="0"/>
                  <a:cs typeface="CMU Serif Roman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is-IS" sz="2300" dirty="0" smtClean="0">
                    <a:solidFill>
                      <a:srgbClr val="0070C0"/>
                    </a:solidFill>
                    <a:latin typeface="CMU Serif Roman" charset="0"/>
                    <a:ea typeface="CMU Serif Roman" charset="0"/>
                    <a:cs typeface="CMU Serif Roman" charset="0"/>
                  </a:rPr>
                  <a:t>Joint probability distribution:</a:t>
                </a:r>
                <a:r>
                  <a:rPr lang="is-IS" sz="23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 </a:t>
                </a:r>
                <a:endParaRPr lang="is-IS" sz="2300" dirty="0">
                  <a:latin typeface="CMU Serif Roman" charset="0"/>
                  <a:ea typeface="CMU Serif Roman" charset="0"/>
                  <a:cs typeface="CMU Serif Roman" charset="0"/>
                </a:endParaRPr>
              </a:p>
              <a:p>
                <a:r>
                  <a:rPr lang="is-IS" sz="2300" i="1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P</a:t>
                </a:r>
                <a:r>
                  <a:rPr lang="is-IS" sz="23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(Car=</a:t>
                </a:r>
                <a:r>
                  <a:rPr lang="is-IS" sz="2300" i="1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x</a:t>
                </a:r>
                <a:r>
                  <a:rPr lang="is-IS" sz="23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∩</m:t>
                    </m:r>
                  </m:oMath>
                </a14:m>
                <a:r>
                  <a:rPr lang="is-IS" sz="23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 Color=</a:t>
                </a:r>
                <a:r>
                  <a:rPr lang="is-IS" sz="2300" i="1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y</a:t>
                </a:r>
                <a:r>
                  <a:rPr lang="is-IS" sz="23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) ∀(</a:t>
                </a:r>
                <a:r>
                  <a:rPr lang="is-IS" sz="2300" i="1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x</a:t>
                </a:r>
                <a:r>
                  <a:rPr lang="is-IS" sz="23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,</a:t>
                </a:r>
                <a:r>
                  <a:rPr lang="is-IS" sz="2300" i="1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y</a:t>
                </a:r>
                <a:r>
                  <a:rPr lang="is-IS" sz="23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)</a:t>
                </a:r>
                <a:r>
                  <a:rPr lang="is-IS" sz="2300" i="1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 </a:t>
                </a:r>
                <a:r>
                  <a:rPr lang="is-IS" sz="23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∈</a:t>
                </a:r>
                <a:r>
                  <a:rPr lang="is-IS" sz="2300" i="1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X</a:t>
                </a:r>
                <a:r>
                  <a:rPr lang="is-IS" sz="2300" baseline="-250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1</a:t>
                </a:r>
                <a:r>
                  <a:rPr lang="is-IS" sz="23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×</a:t>
                </a:r>
                <a:r>
                  <a:rPr lang="is-IS" sz="2300" i="1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X</a:t>
                </a:r>
                <a:r>
                  <a:rPr lang="is-IS" sz="2300" baseline="-250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2</a:t>
                </a:r>
              </a:p>
              <a:p>
                <a:pPr marL="69850">
                  <a:spcBef>
                    <a:spcPts val="1200"/>
                  </a:spcBef>
                  <a:tabLst>
                    <a:tab pos="127000" algn="l"/>
                  </a:tabLst>
                </a:pPr>
                <a:endParaRPr lang="is-IS" sz="2300" dirty="0" smtClean="0">
                  <a:solidFill>
                    <a:srgbClr val="0070C0"/>
                  </a:solidFill>
                  <a:latin typeface="CMU Serif Roman" charset="0"/>
                  <a:ea typeface="CMU Serif Roman" charset="0"/>
                  <a:cs typeface="CMU Serif Roman" charset="0"/>
                </a:endParaRPr>
              </a:p>
              <a:p>
                <a:pPr marL="69850">
                  <a:spcBef>
                    <a:spcPts val="1200"/>
                  </a:spcBef>
                  <a:tabLst>
                    <a:tab pos="127000" algn="l"/>
                  </a:tabLst>
                </a:pPr>
                <a:r>
                  <a:rPr lang="is-IS" sz="2300" dirty="0" smtClean="0">
                    <a:solidFill>
                      <a:srgbClr val="0070C0"/>
                    </a:solidFill>
                    <a:latin typeface="CMU Serif Roman" charset="0"/>
                    <a:ea typeface="CMU Serif Roman" charset="0"/>
                    <a:cs typeface="CMU Serif Roman" charset="0"/>
                  </a:rPr>
                  <a:t>Joint probability:</a:t>
                </a:r>
                <a:r>
                  <a:rPr lang="is-IS" sz="23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 </a:t>
                </a:r>
                <a:endParaRPr lang="is-IS" sz="2300" dirty="0">
                  <a:latin typeface="CMU Serif Roman" charset="0"/>
                  <a:ea typeface="CMU Serif Roman" charset="0"/>
                  <a:cs typeface="CMU Serif Roman" charset="0"/>
                </a:endParaRPr>
              </a:p>
              <a:p>
                <a:r>
                  <a:rPr lang="is-IS" sz="2300" i="1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P</a:t>
                </a:r>
                <a:r>
                  <a:rPr lang="is-IS" sz="23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(Car=Sedan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∩</m:t>
                    </m:r>
                  </m:oMath>
                </a14:m>
                <a:r>
                  <a:rPr lang="is-IS" sz="2300" dirty="0">
                    <a:latin typeface="CMU Serif Roman" charset="0"/>
                    <a:ea typeface="CMU Serif Roman" charset="0"/>
                    <a:cs typeface="CMU Serif Roman" charset="0"/>
                  </a:rPr>
                  <a:t> Color=red) = </a:t>
                </a:r>
                <a:r>
                  <a:rPr lang="is-IS" sz="2300" dirty="0" smtClean="0">
                    <a:latin typeface="CMU Serif Roman" charset="0"/>
                    <a:ea typeface="CMU Serif Roman" charset="0"/>
                    <a:cs typeface="CMU Serif Roman" charset="0"/>
                  </a:rPr>
                  <a:t>0.05</a:t>
                </a:r>
                <a:endParaRPr lang="is-IS" sz="2300" dirty="0">
                  <a:latin typeface="CMU Serif Roman" charset="0"/>
                  <a:ea typeface="CMU Serif Roman" charset="0"/>
                  <a:cs typeface="CMU Serif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566" y="1694821"/>
                <a:ext cx="4454635" cy="3954929"/>
              </a:xfrm>
              <a:prstGeom prst="rect">
                <a:avLst/>
              </a:prstGeom>
              <a:blipFill rotWithShape="0">
                <a:blip r:embed="rId3"/>
                <a:stretch>
                  <a:fillRect l="-2055" t="-1079" b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-22806" y="1691594"/>
            <a:ext cx="3451806" cy="3949267"/>
            <a:chOff x="77255" y="1003733"/>
            <a:chExt cx="3756606" cy="3949267"/>
          </a:xfrm>
        </p:grpSpPr>
        <p:grpSp>
          <p:nvGrpSpPr>
            <p:cNvPr id="10" name="Group 9"/>
            <p:cNvGrpSpPr/>
            <p:nvPr/>
          </p:nvGrpSpPr>
          <p:grpSpPr>
            <a:xfrm>
              <a:off x="442059" y="1003733"/>
              <a:ext cx="3391802" cy="3949267"/>
              <a:chOff x="1007130" y="780866"/>
              <a:chExt cx="4232342" cy="498339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007130" y="1565031"/>
                <a:ext cx="4232342" cy="4199225"/>
                <a:chOff x="2532019" y="1218525"/>
                <a:chExt cx="4232342" cy="4199225"/>
              </a:xfrm>
            </p:grpSpPr>
            <p:pic>
              <p:nvPicPr>
                <p:cNvPr id="3074" name="Picture 2" descr="http://imganuncios.mitula.net/2013_honda_cr_v_ex_l_medford_or_101041313114102991.jp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6719"/>
                <a:stretch/>
              </p:blipFill>
              <p:spPr bwMode="auto">
                <a:xfrm>
                  <a:off x="3945041" y="1218525"/>
                  <a:ext cx="910628" cy="5687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8" name="Picture 6" descr="http://cdn.innovativelanguage.com/wordlists/media/thumb/3543_fit512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0296"/>
                <a:stretch/>
              </p:blipFill>
              <p:spPr bwMode="auto">
                <a:xfrm>
                  <a:off x="5697719" y="1230595"/>
                  <a:ext cx="1066642" cy="5139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" name="Group 2"/>
                <p:cNvGrpSpPr/>
                <p:nvPr/>
              </p:nvGrpSpPr>
              <p:grpSpPr>
                <a:xfrm>
                  <a:off x="2532019" y="1414118"/>
                  <a:ext cx="4159993" cy="4003632"/>
                  <a:chOff x="2532019" y="1414118"/>
                  <a:chExt cx="4159993" cy="4003632"/>
                </a:xfrm>
              </p:grpSpPr>
              <p:sp>
                <p:nvSpPr>
                  <p:cNvPr id="6" name="Rectangle 5"/>
                  <p:cNvSpPr/>
                  <p:nvPr/>
                </p:nvSpPr>
                <p:spPr bwMode="auto">
                  <a:xfrm>
                    <a:off x="3030640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.05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pic>
                <p:nvPicPr>
                  <p:cNvPr id="3076" name="Picture 4" descr="http://www.thesupercars.org/wp-content/uploads/2011/04/2011-AC-Schnitzer-BMW-F10-5-Series-Sedan-whit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4304" b="27088"/>
                  <a:stretch/>
                </p:blipFill>
                <p:spPr bwMode="auto">
                  <a:xfrm>
                    <a:off x="2996294" y="1414118"/>
                    <a:ext cx="948746" cy="3460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3030640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3030640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3034412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3948812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.2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3948812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3948812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945040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4859440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4859440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4859440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.05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4863212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5777612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5777612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5777612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5773840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 flipH="1">
                    <a:off x="4863212" y="1414118"/>
                    <a:ext cx="918171" cy="306057"/>
                  </a:xfrm>
                  <a:prstGeom prst="rect">
                    <a:avLst/>
                  </a:prstGeom>
                </p:spPr>
              </p:pic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534978" y="2051746"/>
                    <a:ext cx="329184" cy="331207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 bwMode="auto">
                  <a:xfrm>
                    <a:off x="2532019" y="2966146"/>
                    <a:ext cx="329184" cy="331207"/>
                  </a:xfrm>
                  <a:prstGeom prst="ellipse">
                    <a:avLst/>
                  </a:prstGeom>
                  <a:solidFill>
                    <a:srgbClr val="0070C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 bwMode="auto">
                  <a:xfrm>
                    <a:off x="2532019" y="3880546"/>
                    <a:ext cx="329184" cy="33120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 bwMode="auto">
                  <a:xfrm>
                    <a:off x="2532019" y="4794946"/>
                    <a:ext cx="329184" cy="33120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1856692" y="780866"/>
                <a:ext cx="2940971" cy="823321"/>
                <a:chOff x="1856692" y="482139"/>
                <a:chExt cx="2940971" cy="823321"/>
              </a:xfrm>
            </p:grpSpPr>
            <p:sp>
              <p:nvSpPr>
                <p:cNvPr id="44" name="Rectangle 65"/>
                <p:cNvSpPr>
                  <a:spLocks/>
                </p:cNvSpPr>
                <p:nvPr/>
              </p:nvSpPr>
              <p:spPr bwMode="auto">
                <a:xfrm rot="5400000">
                  <a:off x="1675553" y="754262"/>
                  <a:ext cx="670056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Sedan</a:t>
                  </a:r>
                </a:p>
              </p:txBody>
            </p:sp>
            <p:sp>
              <p:nvSpPr>
                <p:cNvPr id="45" name="Rectangle 66"/>
                <p:cNvSpPr>
                  <a:spLocks/>
                </p:cNvSpPr>
                <p:nvPr/>
              </p:nvSpPr>
              <p:spPr bwMode="auto">
                <a:xfrm rot="5400000">
                  <a:off x="2630891" y="787165"/>
                  <a:ext cx="52738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SUV</a:t>
                  </a:r>
                </a:p>
              </p:txBody>
            </p:sp>
            <p:sp>
              <p:nvSpPr>
                <p:cNvPr id="46" name="Rectangle 67"/>
                <p:cNvSpPr>
                  <a:spLocks/>
                </p:cNvSpPr>
                <p:nvPr/>
              </p:nvSpPr>
              <p:spPr bwMode="auto">
                <a:xfrm rot="5400000">
                  <a:off x="3412511" y="794903"/>
                  <a:ext cx="71333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Coupe</a:t>
                  </a:r>
                </a:p>
              </p:txBody>
            </p:sp>
            <p:sp>
              <p:nvSpPr>
                <p:cNvPr id="47" name="Rectangle 68"/>
                <p:cNvSpPr>
                  <a:spLocks/>
                </p:cNvSpPr>
                <p:nvPr/>
              </p:nvSpPr>
              <p:spPr bwMode="auto">
                <a:xfrm rot="5400000">
                  <a:off x="4304739" y="667286"/>
                  <a:ext cx="67807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Truck</a:t>
                  </a:r>
                </a:p>
              </p:txBody>
            </p:sp>
          </p:grpSp>
        </p:grpSp>
        <p:cxnSp>
          <p:nvCxnSpPr>
            <p:cNvPr id="17" name="Straight Connector 16"/>
            <p:cNvCxnSpPr/>
            <p:nvPr/>
          </p:nvCxnSpPr>
          <p:spPr bwMode="auto">
            <a:xfrm flipH="1" flipV="1">
              <a:off x="146692" y="1129824"/>
              <a:ext cx="691508" cy="9275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42059" y="1184958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i="1" dirty="0" smtClean="0">
                  <a:latin typeface="CMU Serif Roman" charset="0"/>
                  <a:ea typeface="CMU Serif Roman" charset="0"/>
                  <a:cs typeface="CMU Serif Roman" charset="0"/>
                </a:rPr>
                <a:t>X</a:t>
              </a:r>
              <a:r>
                <a:rPr lang="is-IS" sz="2000" i="1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255" y="1620332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i="1" dirty="0" smtClean="0">
                  <a:latin typeface="CMU Serif Roman" charset="0"/>
                  <a:ea typeface="CMU Serif Roman" charset="0"/>
                  <a:cs typeface="CMU Serif Roman" charset="0"/>
                </a:rPr>
                <a:t>X</a:t>
              </a:r>
              <a:r>
                <a:rPr lang="is-IS" sz="2000" i="1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endParaRPr lang="en-US" sz="2000" dirty="0"/>
            </a:p>
          </p:txBody>
        </p:sp>
      </p:grp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76200" y="232253"/>
            <a:ext cx="8915400" cy="939167"/>
          </a:xfrm>
        </p:spPr>
        <p:txBody>
          <a:bodyPr/>
          <a:lstStyle/>
          <a:p>
            <a:r>
              <a:rPr lang="en-US" sz="3500" dirty="0" smtClean="0">
                <a:solidFill>
                  <a:srgbClr val="C00000"/>
                </a:solidFill>
              </a:rPr>
              <a:t>Joint Probability Distribution</a:t>
            </a:r>
            <a:endParaRPr lang="en-US" sz="35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7998" y="5874603"/>
            <a:ext cx="7261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probability of a vehicle is a SUV if it is red?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What is the probability of a vehicle is red if it is a SUV? 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7914" y="6189390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064956" y="23525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6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5979357" y="1810920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5030610" y="2006513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064956" y="32669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64956" y="41813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68728" y="50957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83128" y="23525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83128" y="32669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83128" y="41813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79356" y="50957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93756" y="23525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93756" y="41813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897528" y="50957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11928" y="23525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11928" y="32669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811928" y="41813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08156" y="50957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23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7732034" y="1822989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897528" y="2006513"/>
            <a:ext cx="918171" cy="306057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 bwMode="auto">
          <a:xfrm>
            <a:off x="4569294" y="2644141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566335" y="3558541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566335" y="4472941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566335" y="5387341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30787" y="23772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30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1545188" y="1835634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596441" y="2031227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630787" y="32916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30787" y="42060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34559" y="51204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548959" y="23772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548959" y="32916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548959" y="42060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545187" y="51204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59587" y="23772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459587" y="32916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59587" y="42060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463359" y="51204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377759" y="23772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377759" y="32916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377759" y="42060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373987" y="51204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47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3297865" y="1847703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63359" y="2031227"/>
            <a:ext cx="918171" cy="306057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 bwMode="auto">
          <a:xfrm>
            <a:off x="135125" y="2668855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32166" y="3583255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32166" y="4497655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32166" y="5412055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2175" y="982190"/>
            <a:ext cx="361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ea typeface="CMU Serif" panose="02000603000000000000" pitchFamily="50" charset="0"/>
                <a:cs typeface="CMU Serif" panose="02000603000000000000" pitchFamily="50" charset="0"/>
              </a:rPr>
              <a:t>Joint Probabilities:</a:t>
            </a:r>
            <a:endParaRPr lang="en-US" dirty="0">
              <a:latin typeface="+mn-lt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82060" y="957476"/>
            <a:ext cx="439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ea typeface="CMU Serif" panose="02000603000000000000" pitchFamily="50" charset="0"/>
                <a:cs typeface="CMU Serif" panose="02000603000000000000" pitchFamily="50" charset="0"/>
              </a:rPr>
              <a:t>Probability of type given color:</a:t>
            </a:r>
            <a:endParaRPr lang="en-US" dirty="0">
              <a:latin typeface="+mn-lt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6992" y="262603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914"/>
            <a:ext cx="89916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Need for </a:t>
            </a:r>
            <a:r>
              <a:rPr lang="en-US" sz="3600" dirty="0">
                <a:solidFill>
                  <a:srgbClr val="C00000"/>
                </a:solidFill>
              </a:rPr>
              <a:t>P</a:t>
            </a:r>
            <a:r>
              <a:rPr lang="en-US" sz="3600" dirty="0" smtClean="0">
                <a:solidFill>
                  <a:srgbClr val="C00000"/>
                </a:solidFill>
              </a:rPr>
              <a:t>robabilistic </a:t>
            </a:r>
            <a:r>
              <a:rPr lang="en-US" sz="3600" dirty="0">
                <a:solidFill>
                  <a:srgbClr val="C00000"/>
                </a:solidFill>
              </a:rPr>
              <a:t>M</a:t>
            </a:r>
            <a:r>
              <a:rPr lang="en-US" sz="3600" dirty="0" smtClean="0">
                <a:solidFill>
                  <a:srgbClr val="C00000"/>
                </a:solidFill>
              </a:rPr>
              <a:t>odeling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483" y="2052005"/>
            <a:ext cx="7929820" cy="4424995"/>
          </a:xfrm>
        </p:spPr>
        <p:txBody>
          <a:bodyPr/>
          <a:lstStyle/>
          <a:p>
            <a:r>
              <a:rPr lang="en-US" sz="2400" dirty="0" smtClean="0"/>
              <a:t>Rational problem-solving or planning agent enjoyed:</a:t>
            </a:r>
          </a:p>
          <a:p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0070C0"/>
                </a:solidFill>
                <a:ea typeface="CMU Serif Roman" charset="0"/>
                <a:cs typeface="CMU Serif Roman" charset="0"/>
              </a:rPr>
              <a:t>Known environment.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  <a:ea typeface="CMU Serif Roman" charset="0"/>
                <a:cs typeface="CMU Serif Roman" charset="0"/>
              </a:rPr>
              <a:t>Full observability.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  <a:ea typeface="CMU Serif Roman" charset="0"/>
                <a:cs typeface="CMU Serif Roman" charset="0"/>
              </a:rPr>
              <a:t>Deterministic world: </a:t>
            </a:r>
          </a:p>
          <a:p>
            <a:pPr lvl="1"/>
            <a:endParaRPr lang="en-US" sz="2400" dirty="0">
              <a:solidFill>
                <a:srgbClr val="0070C0"/>
              </a:solidFill>
              <a:ea typeface="CMU Serif Roman" charset="0"/>
              <a:cs typeface="CMU Serif Roman" charset="0"/>
            </a:endParaRP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Unfortunately, ignorance, laziness, sensing limitations, make </a:t>
            </a:r>
            <a:r>
              <a:rPr lang="en-US" sz="2400" dirty="0" smtClean="0">
                <a:solidFill>
                  <a:srgbClr val="C00000"/>
                </a:solidFill>
                <a:ea typeface="CMU Serif Roman" charset="0"/>
                <a:cs typeface="CMU Serif Roman" charset="0"/>
              </a:rPr>
              <a:t>uncertainty</a:t>
            </a:r>
            <a:r>
              <a:rPr lang="en-US" sz="2400" dirty="0" smtClean="0">
                <a:ea typeface="CMU Serif Roman" charset="0"/>
                <a:cs typeface="CMU Serif Roman" charset="0"/>
              </a:rPr>
              <a:t> the signature of real-world scenarios. 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→ need </a:t>
            </a:r>
            <a:r>
              <a:rPr lang="en-US" sz="2400" dirty="0" smtClean="0">
                <a:solidFill>
                  <a:srgbClr val="C00000"/>
                </a:solidFill>
                <a:ea typeface="CMU Serif Roman" charset="0"/>
                <a:cs typeface="CMU Serif Roman" charset="0"/>
              </a:rPr>
              <a:t>Probabilistic Models </a:t>
            </a:r>
            <a:r>
              <a:rPr lang="en-US" sz="2400" dirty="0" smtClean="0">
                <a:ea typeface="CMU Serif Roman" charset="0"/>
                <a:cs typeface="CMU Serif Roman" charset="0"/>
              </a:rPr>
              <a:t>for knowledge representation &amp; reasoning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026942" y="5322277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26942" y="5322277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The Sum Rule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7212" y="1943100"/>
                <a:ext cx="7772400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 What is the probability of a red car of any type?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2400" dirty="0" smtClean="0"/>
                  <a:t> is known as the </a:t>
                </a:r>
                <a:r>
                  <a:rPr lang="en-US" sz="2400" dirty="0" smtClean="0">
                    <a:solidFill>
                      <a:srgbClr val="9A0000"/>
                    </a:solidFill>
                  </a:rPr>
                  <a:t>marginal probability </a:t>
                </a:r>
                <a:r>
                  <a:rPr lang="en-US" sz="2400" dirty="0" smtClean="0"/>
                  <a:t>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7212" y="1943100"/>
                <a:ext cx="7772400" cy="4114800"/>
              </a:xfrm>
              <a:blipFill rotWithShape="0">
                <a:blip r:embed="rId2"/>
                <a:stretch>
                  <a:fillRect l="-314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2338086" y="3810747"/>
                <a:ext cx="3889094" cy="9789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endParaRPr lang="en-US" i="1" dirty="0" smtClean="0">
                  <a:latin typeface="+mn-lt"/>
                  <a:ea typeface="CMU Serif" pitchFamily="50" charset="0"/>
                  <a:cs typeface="CMU Serif" pitchFamily="50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𝑌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charset="0"/>
                                    </a:rPr>
                                    <m:t>P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𝑋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∩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+mn-lt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8086" y="3810747"/>
                <a:ext cx="3889094" cy="9789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84069" y="2998226"/>
            <a:ext cx="318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0000"/>
                </a:solidFill>
                <a:latin typeface="+mn-lt"/>
                <a:ea typeface="CMU Serif" pitchFamily="50" charset="0"/>
                <a:cs typeface="CMU Serif" pitchFamily="50" charset="0"/>
              </a:rPr>
              <a:t>The Sum Rule:</a:t>
            </a:r>
            <a:endParaRPr lang="en-US" sz="2800" dirty="0">
              <a:solidFill>
                <a:srgbClr val="920000"/>
              </a:solidFill>
              <a:latin typeface="+mn-lt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052"/>
            <a:ext cx="9372600" cy="939167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Marginal Probability Distribution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1756" y="1792787"/>
            <a:ext cx="53766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s-I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Marginal probability:</a:t>
            </a:r>
          </a:p>
          <a:p>
            <a:pPr>
              <a:spcBef>
                <a:spcPts val="0"/>
              </a:spcBef>
            </a:pPr>
            <a:r>
              <a:rPr lang="is-IS" dirty="0" smtClean="0">
                <a:latin typeface="CMU Serif Roman" charset="0"/>
                <a:ea typeface="CMU Serif Roman" charset="0"/>
                <a:cs typeface="CMU Serif Roman" charset="0"/>
              </a:rPr>
              <a:t>   </a:t>
            </a:r>
            <a:r>
              <a:rPr lang="is-IS" i="1" dirty="0" smtClean="0">
                <a:latin typeface="CMU Serif Roman" charset="0"/>
                <a:ea typeface="CMU Serif Roman" charset="0"/>
                <a:cs typeface="CMU Serif Roman" charset="0"/>
              </a:rPr>
              <a:t>Pr</a:t>
            </a:r>
            <a:r>
              <a:rPr lang="is-IS" dirty="0" smtClean="0">
                <a:latin typeface="CMU Serif Roman" charset="0"/>
                <a:ea typeface="CMU Serif Roman" charset="0"/>
                <a:cs typeface="CMU Serif Roman" charset="0"/>
              </a:rPr>
              <a:t>(Car=Sedan)?    </a:t>
            </a:r>
            <a:r>
              <a:rPr lang="is-IS" i="1" dirty="0" smtClean="0">
                <a:latin typeface="CMU Serif Roman" charset="0"/>
                <a:ea typeface="CMU Serif Roman" charset="0"/>
                <a:cs typeface="CMU Serif Roman" charset="0"/>
              </a:rPr>
              <a:t>Pr</a:t>
            </a:r>
            <a:r>
              <a:rPr lang="is-IS" dirty="0" smtClean="0">
                <a:latin typeface="CMU Serif Roman" charset="0"/>
                <a:ea typeface="CMU Serif Roman" charset="0"/>
                <a:cs typeface="CMU Serif Roman" charset="0"/>
              </a:rPr>
              <a:t>(Color=red)?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Marginal probability distribution: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the distribution of 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one variable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ignoring all other variables</a:t>
            </a: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(i.e., given all their possible outcomes)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8575" y="1624510"/>
            <a:ext cx="2957407" cy="3474884"/>
            <a:chOff x="77255" y="1003733"/>
            <a:chExt cx="3756606" cy="3949267"/>
          </a:xfrm>
        </p:grpSpPr>
        <p:grpSp>
          <p:nvGrpSpPr>
            <p:cNvPr id="53" name="Group 52"/>
            <p:cNvGrpSpPr/>
            <p:nvPr/>
          </p:nvGrpSpPr>
          <p:grpSpPr>
            <a:xfrm>
              <a:off x="442059" y="1003733"/>
              <a:ext cx="3391802" cy="3949267"/>
              <a:chOff x="1007130" y="780866"/>
              <a:chExt cx="4232342" cy="498339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007130" y="1565031"/>
                <a:ext cx="4232342" cy="4199225"/>
                <a:chOff x="2532019" y="1218525"/>
                <a:chExt cx="4232342" cy="4199225"/>
              </a:xfrm>
            </p:grpSpPr>
            <p:pic>
              <p:nvPicPr>
                <p:cNvPr id="63" name="Picture 2" descr="http://imganuncios.mitula.net/2013_honda_cr_v_ex_l_medford_or_101041313114102991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6719"/>
                <a:stretch/>
              </p:blipFill>
              <p:spPr bwMode="auto">
                <a:xfrm>
                  <a:off x="3945041" y="1218525"/>
                  <a:ext cx="910628" cy="5687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http://cdn.innovativelanguage.com/wordlists/media/thumb/3543_fit512.jp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0296"/>
                <a:stretch/>
              </p:blipFill>
              <p:spPr bwMode="auto">
                <a:xfrm>
                  <a:off x="5697719" y="1230595"/>
                  <a:ext cx="1066642" cy="5139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5" name="Group 64"/>
                <p:cNvGrpSpPr/>
                <p:nvPr/>
              </p:nvGrpSpPr>
              <p:grpSpPr>
                <a:xfrm>
                  <a:off x="2532019" y="1414118"/>
                  <a:ext cx="4159993" cy="4003632"/>
                  <a:chOff x="2532019" y="1414118"/>
                  <a:chExt cx="4159993" cy="4003632"/>
                </a:xfrm>
              </p:grpSpPr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3030640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.05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pic>
                <p:nvPicPr>
                  <p:cNvPr id="67" name="Picture 4" descr="http://www.thesupercars.org/wp-content/uploads/2011/04/2011-AC-Schnitzer-BMW-F10-5-Series-Sedan-whit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4304" b="27088"/>
                  <a:stretch/>
                </p:blipFill>
                <p:spPr bwMode="auto">
                  <a:xfrm>
                    <a:off x="2996294" y="1414118"/>
                    <a:ext cx="948746" cy="3460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3030640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3030640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3034412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3948812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.2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3948812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948812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945040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4859440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4859440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4859440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.05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4863212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5777612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 bwMode="auto">
                  <a:xfrm>
                    <a:off x="5777612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 bwMode="auto">
                  <a:xfrm>
                    <a:off x="5777612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5773840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flipH="1">
                    <a:off x="4863212" y="1414118"/>
                    <a:ext cx="918171" cy="306057"/>
                  </a:xfrm>
                  <a:prstGeom prst="rect">
                    <a:avLst/>
                  </a:prstGeom>
                </p:spPr>
              </p:pic>
              <p:sp>
                <p:nvSpPr>
                  <p:cNvPr id="84" name="Oval 83"/>
                  <p:cNvSpPr/>
                  <p:nvPr/>
                </p:nvSpPr>
                <p:spPr bwMode="auto">
                  <a:xfrm>
                    <a:off x="2534978" y="2051746"/>
                    <a:ext cx="329184" cy="331207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 bwMode="auto">
                  <a:xfrm>
                    <a:off x="2532019" y="2966146"/>
                    <a:ext cx="329184" cy="331207"/>
                  </a:xfrm>
                  <a:prstGeom prst="ellipse">
                    <a:avLst/>
                  </a:prstGeom>
                  <a:solidFill>
                    <a:srgbClr val="0070C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 bwMode="auto">
                  <a:xfrm>
                    <a:off x="2532019" y="3880546"/>
                    <a:ext cx="329184" cy="33120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 bwMode="auto">
                  <a:xfrm>
                    <a:off x="2532019" y="4794946"/>
                    <a:ext cx="329184" cy="33120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</p:grpSp>
          </p:grpSp>
          <p:grpSp>
            <p:nvGrpSpPr>
              <p:cNvPr id="58" name="Group 57"/>
              <p:cNvGrpSpPr/>
              <p:nvPr/>
            </p:nvGrpSpPr>
            <p:grpSpPr>
              <a:xfrm>
                <a:off x="1856692" y="780866"/>
                <a:ext cx="2940971" cy="823321"/>
                <a:chOff x="1856692" y="482139"/>
                <a:chExt cx="2940971" cy="823321"/>
              </a:xfrm>
            </p:grpSpPr>
            <p:sp>
              <p:nvSpPr>
                <p:cNvPr id="59" name="Rectangle 65"/>
                <p:cNvSpPr>
                  <a:spLocks/>
                </p:cNvSpPr>
                <p:nvPr/>
              </p:nvSpPr>
              <p:spPr bwMode="auto">
                <a:xfrm rot="5400000">
                  <a:off x="1675553" y="754262"/>
                  <a:ext cx="670056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Sedan</a:t>
                  </a:r>
                </a:p>
              </p:txBody>
            </p:sp>
            <p:sp>
              <p:nvSpPr>
                <p:cNvPr id="60" name="Rectangle 66"/>
                <p:cNvSpPr>
                  <a:spLocks/>
                </p:cNvSpPr>
                <p:nvPr/>
              </p:nvSpPr>
              <p:spPr bwMode="auto">
                <a:xfrm rot="5400000">
                  <a:off x="2630891" y="787165"/>
                  <a:ext cx="52738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SUV</a:t>
                  </a:r>
                </a:p>
              </p:txBody>
            </p:sp>
            <p:sp>
              <p:nvSpPr>
                <p:cNvPr id="61" name="Rectangle 67"/>
                <p:cNvSpPr>
                  <a:spLocks/>
                </p:cNvSpPr>
                <p:nvPr/>
              </p:nvSpPr>
              <p:spPr bwMode="auto">
                <a:xfrm rot="5400000">
                  <a:off x="3412511" y="794903"/>
                  <a:ext cx="71333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Coupe</a:t>
                  </a:r>
                </a:p>
              </p:txBody>
            </p:sp>
            <p:sp>
              <p:nvSpPr>
                <p:cNvPr id="62" name="Rectangle 68"/>
                <p:cNvSpPr>
                  <a:spLocks/>
                </p:cNvSpPr>
                <p:nvPr/>
              </p:nvSpPr>
              <p:spPr bwMode="auto">
                <a:xfrm rot="5400000">
                  <a:off x="4304739" y="667286"/>
                  <a:ext cx="67807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Truck</a:t>
                  </a:r>
                </a:p>
              </p:txBody>
            </p:sp>
          </p:grpSp>
        </p:grpSp>
        <p:cxnSp>
          <p:nvCxnSpPr>
            <p:cNvPr id="54" name="Straight Connector 53"/>
            <p:cNvCxnSpPr/>
            <p:nvPr/>
          </p:nvCxnSpPr>
          <p:spPr bwMode="auto">
            <a:xfrm flipH="1" flipV="1">
              <a:off x="146692" y="1129824"/>
              <a:ext cx="691508" cy="9275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442059" y="1184958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i="1" dirty="0" smtClean="0">
                  <a:latin typeface="CMU Serif Roman" charset="0"/>
                  <a:ea typeface="CMU Serif Roman" charset="0"/>
                  <a:cs typeface="CMU Serif Roman" charset="0"/>
                </a:rPr>
                <a:t>X</a:t>
              </a:r>
              <a:r>
                <a:rPr lang="is-IS" sz="2000" i="1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  <a:endParaRPr lang="en-US" sz="2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7255" y="1620332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i="1" dirty="0" smtClean="0">
                  <a:latin typeface="CMU Serif Roman" charset="0"/>
                  <a:ea typeface="CMU Serif Roman" charset="0"/>
                  <a:cs typeface="CMU Serif Roman" charset="0"/>
                </a:rPr>
                <a:t>X</a:t>
              </a:r>
              <a:r>
                <a:rPr lang="is-IS" sz="2000" i="1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endParaRPr lang="en-US" sz="20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478" y="4507928"/>
            <a:ext cx="4755853" cy="8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052"/>
            <a:ext cx="9372600" cy="939167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Marginal Probability Distribution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1756" y="1792787"/>
            <a:ext cx="53766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s-I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Marginal probability:</a:t>
            </a:r>
          </a:p>
          <a:p>
            <a:pPr>
              <a:spcBef>
                <a:spcPts val="0"/>
              </a:spcBef>
            </a:pPr>
            <a:r>
              <a:rPr lang="is-IS" dirty="0" smtClean="0">
                <a:latin typeface="CMU Serif Roman" charset="0"/>
                <a:ea typeface="CMU Serif Roman" charset="0"/>
                <a:cs typeface="CMU Serif Roman" charset="0"/>
              </a:rPr>
              <a:t>   Pr(Car=Sedan)?    Pr(Color=red)?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Marginal probability distribution: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the distribution of 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one variable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ignoring all other variables</a:t>
            </a: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(i.e., given all their possible outcomes)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8575" y="1624510"/>
            <a:ext cx="2957407" cy="3474884"/>
            <a:chOff x="77255" y="1003733"/>
            <a:chExt cx="3756606" cy="3949267"/>
          </a:xfrm>
        </p:grpSpPr>
        <p:grpSp>
          <p:nvGrpSpPr>
            <p:cNvPr id="53" name="Group 52"/>
            <p:cNvGrpSpPr/>
            <p:nvPr/>
          </p:nvGrpSpPr>
          <p:grpSpPr>
            <a:xfrm>
              <a:off x="442059" y="1003733"/>
              <a:ext cx="3391802" cy="3949267"/>
              <a:chOff x="1007130" y="780866"/>
              <a:chExt cx="4232342" cy="498339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007130" y="1565031"/>
                <a:ext cx="4232342" cy="4199225"/>
                <a:chOff x="2532019" y="1218525"/>
                <a:chExt cx="4232342" cy="4199225"/>
              </a:xfrm>
            </p:grpSpPr>
            <p:pic>
              <p:nvPicPr>
                <p:cNvPr id="63" name="Picture 2" descr="http://imganuncios.mitula.net/2013_honda_cr_v_ex_l_medford_or_101041313114102991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6719"/>
                <a:stretch/>
              </p:blipFill>
              <p:spPr bwMode="auto">
                <a:xfrm>
                  <a:off x="3945041" y="1218525"/>
                  <a:ext cx="910628" cy="5687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http://cdn.innovativelanguage.com/wordlists/media/thumb/3543_fit512.jp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0296"/>
                <a:stretch/>
              </p:blipFill>
              <p:spPr bwMode="auto">
                <a:xfrm>
                  <a:off x="5697719" y="1230595"/>
                  <a:ext cx="1066642" cy="5139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5" name="Group 64"/>
                <p:cNvGrpSpPr/>
                <p:nvPr/>
              </p:nvGrpSpPr>
              <p:grpSpPr>
                <a:xfrm>
                  <a:off x="2532019" y="1414118"/>
                  <a:ext cx="4159993" cy="4003632"/>
                  <a:chOff x="2532019" y="1414118"/>
                  <a:chExt cx="4159993" cy="4003632"/>
                </a:xfrm>
              </p:grpSpPr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3030640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.05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pic>
                <p:nvPicPr>
                  <p:cNvPr id="67" name="Picture 4" descr="http://www.thesupercars.org/wp-content/uploads/2011/04/2011-AC-Schnitzer-BMW-F10-5-Series-Sedan-whit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4304" b="27088"/>
                  <a:stretch/>
                </p:blipFill>
                <p:spPr bwMode="auto">
                  <a:xfrm>
                    <a:off x="2996294" y="1414118"/>
                    <a:ext cx="948746" cy="3460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3030640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3030640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3034412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3948812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.2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3948812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948812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945040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4859440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4859440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4859440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.05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4863212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5777612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 bwMode="auto">
                  <a:xfrm>
                    <a:off x="5777612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 bwMode="auto">
                  <a:xfrm>
                    <a:off x="5777612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5773840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flipH="1">
                    <a:off x="4863212" y="1414118"/>
                    <a:ext cx="918171" cy="306057"/>
                  </a:xfrm>
                  <a:prstGeom prst="rect">
                    <a:avLst/>
                  </a:prstGeom>
                </p:spPr>
              </p:pic>
              <p:sp>
                <p:nvSpPr>
                  <p:cNvPr id="84" name="Oval 83"/>
                  <p:cNvSpPr/>
                  <p:nvPr/>
                </p:nvSpPr>
                <p:spPr bwMode="auto">
                  <a:xfrm>
                    <a:off x="2534978" y="2051746"/>
                    <a:ext cx="329184" cy="331207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 bwMode="auto">
                  <a:xfrm>
                    <a:off x="2532019" y="2966146"/>
                    <a:ext cx="329184" cy="331207"/>
                  </a:xfrm>
                  <a:prstGeom prst="ellipse">
                    <a:avLst/>
                  </a:prstGeom>
                  <a:solidFill>
                    <a:srgbClr val="0070C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 bwMode="auto">
                  <a:xfrm>
                    <a:off x="2532019" y="3880546"/>
                    <a:ext cx="329184" cy="33120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 bwMode="auto">
                  <a:xfrm>
                    <a:off x="2532019" y="4794946"/>
                    <a:ext cx="329184" cy="33120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</p:grpSp>
          </p:grpSp>
          <p:grpSp>
            <p:nvGrpSpPr>
              <p:cNvPr id="58" name="Group 57"/>
              <p:cNvGrpSpPr/>
              <p:nvPr/>
            </p:nvGrpSpPr>
            <p:grpSpPr>
              <a:xfrm>
                <a:off x="1856692" y="780866"/>
                <a:ext cx="2940971" cy="823321"/>
                <a:chOff x="1856692" y="482139"/>
                <a:chExt cx="2940971" cy="823321"/>
              </a:xfrm>
            </p:grpSpPr>
            <p:sp>
              <p:nvSpPr>
                <p:cNvPr id="59" name="Rectangle 65"/>
                <p:cNvSpPr>
                  <a:spLocks/>
                </p:cNvSpPr>
                <p:nvPr/>
              </p:nvSpPr>
              <p:spPr bwMode="auto">
                <a:xfrm rot="5400000">
                  <a:off x="1675553" y="754262"/>
                  <a:ext cx="670056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Sedan</a:t>
                  </a:r>
                </a:p>
              </p:txBody>
            </p:sp>
            <p:sp>
              <p:nvSpPr>
                <p:cNvPr id="60" name="Rectangle 66"/>
                <p:cNvSpPr>
                  <a:spLocks/>
                </p:cNvSpPr>
                <p:nvPr/>
              </p:nvSpPr>
              <p:spPr bwMode="auto">
                <a:xfrm rot="5400000">
                  <a:off x="2630891" y="787165"/>
                  <a:ext cx="52738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SUV</a:t>
                  </a:r>
                </a:p>
              </p:txBody>
            </p:sp>
            <p:sp>
              <p:nvSpPr>
                <p:cNvPr id="61" name="Rectangle 67"/>
                <p:cNvSpPr>
                  <a:spLocks/>
                </p:cNvSpPr>
                <p:nvPr/>
              </p:nvSpPr>
              <p:spPr bwMode="auto">
                <a:xfrm rot="5400000">
                  <a:off x="3412511" y="794903"/>
                  <a:ext cx="71333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Coupe</a:t>
                  </a:r>
                </a:p>
              </p:txBody>
            </p:sp>
            <p:sp>
              <p:nvSpPr>
                <p:cNvPr id="62" name="Rectangle 68"/>
                <p:cNvSpPr>
                  <a:spLocks/>
                </p:cNvSpPr>
                <p:nvPr/>
              </p:nvSpPr>
              <p:spPr bwMode="auto">
                <a:xfrm rot="5400000">
                  <a:off x="4304739" y="667286"/>
                  <a:ext cx="67807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Truck</a:t>
                  </a:r>
                </a:p>
              </p:txBody>
            </p:sp>
          </p:grpSp>
        </p:grpSp>
        <p:cxnSp>
          <p:nvCxnSpPr>
            <p:cNvPr id="54" name="Straight Connector 53"/>
            <p:cNvCxnSpPr/>
            <p:nvPr/>
          </p:nvCxnSpPr>
          <p:spPr bwMode="auto">
            <a:xfrm flipH="1" flipV="1">
              <a:off x="146692" y="1129824"/>
              <a:ext cx="691508" cy="9275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442059" y="1184958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i="1" dirty="0" smtClean="0">
                  <a:latin typeface="CMU Serif Roman" charset="0"/>
                  <a:ea typeface="CMU Serif Roman" charset="0"/>
                  <a:cs typeface="CMU Serif Roman" charset="0"/>
                </a:rPr>
                <a:t>X</a:t>
              </a:r>
              <a:r>
                <a:rPr lang="is-IS" sz="2000" i="1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  <a:endParaRPr lang="en-US" sz="2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7255" y="1620332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i="1" dirty="0" smtClean="0">
                  <a:latin typeface="CMU Serif Roman" charset="0"/>
                  <a:ea typeface="CMU Serif Roman" charset="0"/>
                  <a:cs typeface="CMU Serif Roman" charset="0"/>
                </a:rPr>
                <a:t>X</a:t>
              </a:r>
              <a:r>
                <a:rPr lang="is-IS" sz="2000" i="1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endParaRPr lang="en-US" sz="20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453" y="5715486"/>
            <a:ext cx="7948389" cy="6354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2478" y="4507928"/>
            <a:ext cx="4755853" cy="8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393"/>
            <a:ext cx="9372600" cy="939167"/>
          </a:xfrm>
        </p:spPr>
        <p:txBody>
          <a:bodyPr/>
          <a:lstStyle/>
          <a:p>
            <a:r>
              <a:rPr lang="en-US" sz="3000" dirty="0" smtClean="0">
                <a:solidFill>
                  <a:srgbClr val="C00000"/>
                </a:solidFill>
              </a:rPr>
              <a:t>Conditional Probability Distribution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0763" y="6185853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72624" y="1699952"/>
            <a:ext cx="52647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Bef>
                <a:spcPts val="1200"/>
              </a:spcBef>
              <a:buFont typeface="Arial" charset="0"/>
              <a:buChar char="•"/>
            </a:pPr>
            <a:r>
              <a:rPr lang="is-I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Conditional probability:</a:t>
            </a:r>
          </a:p>
          <a:p>
            <a:pPr marL="225425" indent="-225425">
              <a:spcBef>
                <a:spcPts val="0"/>
              </a:spcBef>
            </a:pPr>
            <a:r>
              <a:rPr lang="is-IS" dirty="0" smtClean="0">
                <a:latin typeface="CMU Serif Roman" charset="0"/>
                <a:ea typeface="CMU Serif Roman" charset="0"/>
                <a:cs typeface="CMU Serif Roman" charset="0"/>
              </a:rPr>
              <a:t>   </a:t>
            </a:r>
            <a:r>
              <a:rPr lang="is-IS" i="1" dirty="0" smtClean="0">
                <a:latin typeface="CMU Serif Roman" charset="0"/>
                <a:ea typeface="CMU Serif Roman" charset="0"/>
                <a:cs typeface="CMU Serif Roman" charset="0"/>
              </a:rPr>
              <a:t>P</a:t>
            </a:r>
            <a:r>
              <a:rPr lang="is-IS" dirty="0" smtClean="0">
                <a:latin typeface="CMU Serif Roman" charset="0"/>
                <a:ea typeface="CMU Serif Roman" charset="0"/>
                <a:cs typeface="CMU Serif Roman" charset="0"/>
              </a:rPr>
              <a:t>(Car=SUV | Color=red)?</a:t>
            </a:r>
            <a:endParaRPr lang="en-US" dirty="0"/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Conditional probability distribution: 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the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joint distribution of 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X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1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 given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 the value of the other variable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 X</a:t>
            </a:r>
            <a:r>
              <a:rPr lang="en-US" i="1" baseline="-25000" dirty="0" smtClean="0">
                <a:latin typeface="CMU Serif Roman" charset="0"/>
                <a:ea typeface="CMU Serif Roman" charset="0"/>
                <a:cs typeface="CMU Serif Roman" charset="0"/>
              </a:rPr>
              <a:t>2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5304" y="1464008"/>
            <a:ext cx="3000376" cy="3474884"/>
            <a:chOff x="77255" y="1003733"/>
            <a:chExt cx="3756606" cy="3949267"/>
          </a:xfrm>
        </p:grpSpPr>
        <p:grpSp>
          <p:nvGrpSpPr>
            <p:cNvPr id="53" name="Group 52"/>
            <p:cNvGrpSpPr/>
            <p:nvPr/>
          </p:nvGrpSpPr>
          <p:grpSpPr>
            <a:xfrm>
              <a:off x="442059" y="1003733"/>
              <a:ext cx="3391802" cy="3949267"/>
              <a:chOff x="1007130" y="780866"/>
              <a:chExt cx="4232342" cy="498339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007130" y="1565031"/>
                <a:ext cx="4232342" cy="4199225"/>
                <a:chOff x="2532019" y="1218525"/>
                <a:chExt cx="4232342" cy="4199225"/>
              </a:xfrm>
            </p:grpSpPr>
            <p:pic>
              <p:nvPicPr>
                <p:cNvPr id="63" name="Picture 2" descr="http://imganuncios.mitula.net/2013_honda_cr_v_ex_l_medford_or_101041313114102991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6719"/>
                <a:stretch/>
              </p:blipFill>
              <p:spPr bwMode="auto">
                <a:xfrm>
                  <a:off x="3945041" y="1218525"/>
                  <a:ext cx="910628" cy="5687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http://cdn.innovativelanguage.com/wordlists/media/thumb/3543_fit512.jp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0296"/>
                <a:stretch/>
              </p:blipFill>
              <p:spPr bwMode="auto">
                <a:xfrm>
                  <a:off x="5697719" y="1230595"/>
                  <a:ext cx="1066642" cy="5139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5" name="Group 64"/>
                <p:cNvGrpSpPr/>
                <p:nvPr/>
              </p:nvGrpSpPr>
              <p:grpSpPr>
                <a:xfrm>
                  <a:off x="2532019" y="1414118"/>
                  <a:ext cx="4159993" cy="4003632"/>
                  <a:chOff x="2532019" y="1414118"/>
                  <a:chExt cx="4159993" cy="4003632"/>
                </a:xfrm>
              </p:grpSpPr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3030640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.05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pic>
                <p:nvPicPr>
                  <p:cNvPr id="67" name="Picture 4" descr="http://www.thesupercars.org/wp-content/uploads/2011/04/2011-AC-Schnitzer-BMW-F10-5-Series-Sedan-white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4304" b="27088"/>
                  <a:stretch/>
                </p:blipFill>
                <p:spPr bwMode="auto">
                  <a:xfrm>
                    <a:off x="2996294" y="1414118"/>
                    <a:ext cx="948746" cy="3460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3030640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3030640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3034412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3948812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.2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3948812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948812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945040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4859440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4859440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4859440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.05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4863212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5777612" y="17601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 bwMode="auto">
                  <a:xfrm>
                    <a:off x="5777612" y="26745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 bwMode="auto">
                  <a:xfrm>
                    <a:off x="5777612" y="35889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.1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5773840" y="4503350"/>
                    <a:ext cx="914400" cy="9144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anose="02000603000000000000" pitchFamily="50" charset="0"/>
                        <a:ea typeface="CMU Serif" panose="02000603000000000000" pitchFamily="50" charset="0"/>
                        <a:cs typeface="CMU Serif" panose="02000603000000000000" pitchFamily="50" charset="0"/>
                      </a:rPr>
                      <a:t>0</a:t>
                    </a: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MU Serif" panose="02000603000000000000" pitchFamily="50" charset="0"/>
                      <a:ea typeface="CMU Serif" panose="02000603000000000000" pitchFamily="50" charset="0"/>
                      <a:cs typeface="CMU Serif" panose="02000603000000000000" pitchFamily="50" charset="0"/>
                    </a:endParaRPr>
                  </a:p>
                </p:txBody>
              </p:sp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flipH="1">
                    <a:off x="4863212" y="1414118"/>
                    <a:ext cx="918171" cy="306057"/>
                  </a:xfrm>
                  <a:prstGeom prst="rect">
                    <a:avLst/>
                  </a:prstGeom>
                </p:spPr>
              </p:pic>
              <p:sp>
                <p:nvSpPr>
                  <p:cNvPr id="84" name="Oval 83"/>
                  <p:cNvSpPr/>
                  <p:nvPr/>
                </p:nvSpPr>
                <p:spPr bwMode="auto">
                  <a:xfrm>
                    <a:off x="2534978" y="2051746"/>
                    <a:ext cx="329184" cy="331207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 bwMode="auto">
                  <a:xfrm>
                    <a:off x="2532019" y="2966146"/>
                    <a:ext cx="329184" cy="331207"/>
                  </a:xfrm>
                  <a:prstGeom prst="ellipse">
                    <a:avLst/>
                  </a:prstGeom>
                  <a:solidFill>
                    <a:srgbClr val="0070C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 bwMode="auto">
                  <a:xfrm>
                    <a:off x="2532019" y="3880546"/>
                    <a:ext cx="329184" cy="33120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 bwMode="auto">
                  <a:xfrm>
                    <a:off x="2532019" y="4794946"/>
                    <a:ext cx="329184" cy="331207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45 Helvetica Light" pitchFamily="-110" charset="0"/>
                      <a:ea typeface="Geneva" pitchFamily="-110" charset="-128"/>
                      <a:cs typeface="Geneva" pitchFamily="-110" charset="-128"/>
                    </a:endParaRPr>
                  </a:p>
                </p:txBody>
              </p:sp>
            </p:grpSp>
          </p:grpSp>
          <p:grpSp>
            <p:nvGrpSpPr>
              <p:cNvPr id="58" name="Group 57"/>
              <p:cNvGrpSpPr/>
              <p:nvPr/>
            </p:nvGrpSpPr>
            <p:grpSpPr>
              <a:xfrm>
                <a:off x="1856692" y="780866"/>
                <a:ext cx="2940971" cy="823321"/>
                <a:chOff x="1856692" y="482139"/>
                <a:chExt cx="2940971" cy="823321"/>
              </a:xfrm>
            </p:grpSpPr>
            <p:sp>
              <p:nvSpPr>
                <p:cNvPr id="59" name="Rectangle 65"/>
                <p:cNvSpPr>
                  <a:spLocks/>
                </p:cNvSpPr>
                <p:nvPr/>
              </p:nvSpPr>
              <p:spPr bwMode="auto">
                <a:xfrm rot="5400000">
                  <a:off x="1675553" y="754262"/>
                  <a:ext cx="670056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Sedan</a:t>
                  </a:r>
                </a:p>
              </p:txBody>
            </p:sp>
            <p:sp>
              <p:nvSpPr>
                <p:cNvPr id="60" name="Rectangle 66"/>
                <p:cNvSpPr>
                  <a:spLocks/>
                </p:cNvSpPr>
                <p:nvPr/>
              </p:nvSpPr>
              <p:spPr bwMode="auto">
                <a:xfrm rot="5400000">
                  <a:off x="2630891" y="787165"/>
                  <a:ext cx="52738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SUV</a:t>
                  </a:r>
                </a:p>
              </p:txBody>
            </p:sp>
            <p:sp>
              <p:nvSpPr>
                <p:cNvPr id="61" name="Rectangle 67"/>
                <p:cNvSpPr>
                  <a:spLocks/>
                </p:cNvSpPr>
                <p:nvPr/>
              </p:nvSpPr>
              <p:spPr bwMode="auto">
                <a:xfrm rot="5400000">
                  <a:off x="3412511" y="794903"/>
                  <a:ext cx="71333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Coupe</a:t>
                  </a:r>
                </a:p>
              </p:txBody>
            </p:sp>
            <p:sp>
              <p:nvSpPr>
                <p:cNvPr id="62" name="Rectangle 68"/>
                <p:cNvSpPr>
                  <a:spLocks/>
                </p:cNvSpPr>
                <p:nvPr/>
              </p:nvSpPr>
              <p:spPr bwMode="auto">
                <a:xfrm rot="5400000">
                  <a:off x="4304739" y="667286"/>
                  <a:ext cx="67807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  <a:latin typeface="CMU Serif Roman" charset="0"/>
                      <a:ea typeface="CMU Serif Roman" charset="0"/>
                      <a:cs typeface="CMU Serif Roman" charset="0"/>
                    </a:rPr>
                    <a:t>Truck</a:t>
                  </a:r>
                </a:p>
              </p:txBody>
            </p:sp>
          </p:grpSp>
        </p:grpSp>
        <p:cxnSp>
          <p:nvCxnSpPr>
            <p:cNvPr id="54" name="Straight Connector 53"/>
            <p:cNvCxnSpPr/>
            <p:nvPr/>
          </p:nvCxnSpPr>
          <p:spPr bwMode="auto">
            <a:xfrm flipH="1" flipV="1">
              <a:off x="146692" y="1129824"/>
              <a:ext cx="691508" cy="9275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442059" y="1184958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i="1" dirty="0" smtClean="0">
                  <a:latin typeface="CMU Serif Roman" charset="0"/>
                  <a:ea typeface="CMU Serif Roman" charset="0"/>
                  <a:cs typeface="CMU Serif Roman" charset="0"/>
                </a:rPr>
                <a:t>X</a:t>
              </a:r>
              <a:r>
                <a:rPr lang="is-IS" sz="2000" i="1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1</a:t>
              </a:r>
              <a:endParaRPr lang="en-US" sz="2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7255" y="1620332"/>
              <a:ext cx="463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i="1" dirty="0" smtClean="0">
                  <a:latin typeface="CMU Serif Roman" charset="0"/>
                  <a:ea typeface="CMU Serif Roman" charset="0"/>
                  <a:cs typeface="CMU Serif Roman" charset="0"/>
                </a:rPr>
                <a:t>X</a:t>
              </a:r>
              <a:r>
                <a:rPr lang="is-IS" sz="2000" i="1" baseline="-25000" dirty="0" smtClean="0">
                  <a:latin typeface="CMU Serif Roman" charset="0"/>
                  <a:ea typeface="CMU Serif Roman" charset="0"/>
                  <a:cs typeface="CMU Serif Roman" charset="0"/>
                </a:rPr>
                <a:t>2</a:t>
              </a:r>
              <a:endParaRPr lang="en-US" sz="20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694" y="4069004"/>
            <a:ext cx="4957328" cy="665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763" y="5354230"/>
            <a:ext cx="8581279" cy="5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7914" y="6189390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064956" y="23525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6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5979357" y="1810920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5030610" y="2006513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064956" y="32669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64956" y="41813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68728" y="50957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83128" y="23525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83128" y="32669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83128" y="41813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79356" y="50957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93756" y="23525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93756" y="41813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897528" y="50957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11928" y="23525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11928" y="32669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811928" y="41813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08156" y="50957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23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7732034" y="1822989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897528" y="2006513"/>
            <a:ext cx="918171" cy="306057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 bwMode="auto">
          <a:xfrm>
            <a:off x="4569294" y="2644141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566335" y="3558541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566335" y="4472941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566335" y="5387341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30787" y="23772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30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1545188" y="1835634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596441" y="2031227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630787" y="32916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30787" y="42060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34559" y="51204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548959" y="23772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548959" y="32916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548959" y="42060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545187" y="51204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59587" y="23772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459587" y="32916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59587" y="42060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463359" y="51204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377759" y="23772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377759" y="32916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377759" y="42060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373987" y="51204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47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3297865" y="1847703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63359" y="2031227"/>
            <a:ext cx="918171" cy="306057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 bwMode="auto">
          <a:xfrm>
            <a:off x="135125" y="2668855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32166" y="3583255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32166" y="4497655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32166" y="5412055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2175" y="982190"/>
            <a:ext cx="361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ea typeface="CMU Serif" panose="02000603000000000000" pitchFamily="50" charset="0"/>
                <a:cs typeface="CMU Serif" panose="02000603000000000000" pitchFamily="50" charset="0"/>
              </a:rPr>
              <a:t>Joint Probabilities:</a:t>
            </a:r>
            <a:endParaRPr lang="en-US" dirty="0">
              <a:latin typeface="+mn-lt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82060" y="957476"/>
            <a:ext cx="439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ea typeface="CMU Serif" panose="02000603000000000000" pitchFamily="50" charset="0"/>
                <a:cs typeface="CMU Serif" panose="02000603000000000000" pitchFamily="50" charset="0"/>
              </a:rPr>
              <a:t>Probability of type given color:</a:t>
            </a:r>
            <a:endParaRPr lang="en-US" dirty="0">
              <a:latin typeface="+mn-lt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1434" y="2603625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654" y="532804"/>
            <a:ext cx="9372600" cy="939167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Marginal Probability Distribution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497" y="2288841"/>
            <a:ext cx="773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                Marginal distribution of a subset of variables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82" y="3376412"/>
            <a:ext cx="7108527" cy="1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462" y="267150"/>
            <a:ext cx="9372600" cy="939167"/>
          </a:xfrm>
        </p:spPr>
        <p:txBody>
          <a:bodyPr/>
          <a:lstStyle/>
          <a:p>
            <a:r>
              <a:rPr lang="en-US" sz="3000" dirty="0" smtClean="0">
                <a:solidFill>
                  <a:srgbClr val="C00000"/>
                </a:solidFill>
              </a:rPr>
              <a:t>Normalization constants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669" y="2041980"/>
            <a:ext cx="6536337" cy="2130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5330" y="4794834"/>
            <a:ext cx="833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Marginal is a </a:t>
            </a:r>
            <a:r>
              <a:rPr lang="en-US" b="1" dirty="0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normalization</a:t>
            </a:r>
            <a:r>
              <a:rPr lang="en-US" dirty="0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 constant for the distribution </a:t>
            </a:r>
          </a:p>
          <a:p>
            <a:r>
              <a:rPr lang="en-US" i="1" dirty="0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P</a:t>
            </a:r>
            <a:r>
              <a:rPr lang="en-US" dirty="0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(X</a:t>
            </a:r>
            <a:r>
              <a:rPr lang="en-US" baseline="-25000" dirty="0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 | X</a:t>
            </a:r>
            <a:r>
              <a:rPr lang="en-US" baseline="-25000" dirty="0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=blue) </a:t>
            </a:r>
            <a:endParaRPr lang="en-US" dirty="0">
              <a:solidFill>
                <a:srgbClr val="0070C0"/>
              </a:solidFill>
              <a:latin typeface="+mn-lt"/>
              <a:ea typeface="CMU Serif Roman" charset="0"/>
              <a:cs typeface="CMU Serif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7914" y="6189390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064956" y="23525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6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5979357" y="1810920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5030610" y="2006513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064956" y="32669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64956" y="41813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68728" y="50957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83128" y="23525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.667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83128" y="32669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983128" y="41813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.333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79356" y="50957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93756" y="23525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93756" y="32669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93756" y="41813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897528" y="50957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.4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11928" y="23525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811928" y="32669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811928" y="41813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08156" y="5095745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23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7732034" y="1822989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897528" y="2006513"/>
            <a:ext cx="918171" cy="306057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 bwMode="auto">
          <a:xfrm>
            <a:off x="4569294" y="2644141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566335" y="3558541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566335" y="4472941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566335" y="5387341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30787" y="23772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30" name="Picture 2" descr="http://imganuncios.mitula.net/2013_honda_cr_v_ex_l_medford_or_1010413131141029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9"/>
          <a:stretch/>
        </p:blipFill>
        <p:spPr bwMode="auto">
          <a:xfrm>
            <a:off x="1545188" y="1835634"/>
            <a:ext cx="910628" cy="56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www.thesupercars.org/wp-content/uploads/2011/04/2011-AC-Schnitzer-BMW-F10-5-Series-Sedan-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4" b="27088"/>
          <a:stretch/>
        </p:blipFill>
        <p:spPr bwMode="auto">
          <a:xfrm>
            <a:off x="596441" y="2031227"/>
            <a:ext cx="948746" cy="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630787" y="32916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30787" y="42060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34559" y="51204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548959" y="23772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548959" y="32916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548959" y="42060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545187" y="51204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459587" y="23772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459587" y="32916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59587" y="42060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.05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463359" y="51204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377759" y="23772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377759" y="32916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377759" y="42060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.1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373987" y="5120459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MU Serif" panose="02000603000000000000" pitchFamily="50" charset="0"/>
                <a:ea typeface="CMU Serif" panose="02000603000000000000" pitchFamily="50" charset="0"/>
                <a:cs typeface="CMU Serif" panose="02000603000000000000" pitchFamily="50" charset="0"/>
              </a:rPr>
              <a:t>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anose="02000603000000000000" pitchFamily="50" charset="0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pic>
        <p:nvPicPr>
          <p:cNvPr id="47" name="Picture 6" descr="http://cdn.innovativelanguage.com/wordlists/media/thumb/3543_fit5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 bwMode="auto">
          <a:xfrm>
            <a:off x="3297865" y="1847703"/>
            <a:ext cx="1066643" cy="5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63359" y="2031227"/>
            <a:ext cx="918171" cy="306057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 bwMode="auto">
          <a:xfrm>
            <a:off x="135125" y="2668855"/>
            <a:ext cx="329184" cy="33120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32166" y="3583255"/>
            <a:ext cx="329184" cy="33120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32166" y="4497655"/>
            <a:ext cx="329184" cy="331207"/>
          </a:xfrm>
          <a:prstGeom prst="ellipse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32166" y="5412055"/>
            <a:ext cx="329184" cy="33120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1350" y="995383"/>
            <a:ext cx="361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ea typeface="CMU Serif" panose="02000603000000000000" pitchFamily="50" charset="0"/>
                <a:cs typeface="CMU Serif" panose="02000603000000000000" pitchFamily="50" charset="0"/>
              </a:rPr>
              <a:t>Joint Probabilities:</a:t>
            </a:r>
            <a:endParaRPr lang="en-US" dirty="0">
              <a:latin typeface="+mn-lt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82060" y="957476"/>
            <a:ext cx="439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ea typeface="CMU Serif" panose="02000603000000000000" pitchFamily="50" charset="0"/>
                <a:cs typeface="CMU Serif" panose="02000603000000000000" pitchFamily="50" charset="0"/>
              </a:rPr>
              <a:t>Probability of color given type:</a:t>
            </a:r>
            <a:endParaRPr lang="en-US" dirty="0">
              <a:latin typeface="+mn-lt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216613" y="1861755"/>
            <a:ext cx="3581400" cy="441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9" name="Oval 12"/>
          <p:cNvSpPr/>
          <p:nvPr/>
        </p:nvSpPr>
        <p:spPr bwMode="auto">
          <a:xfrm>
            <a:off x="5531478" y="3309555"/>
            <a:ext cx="2344507" cy="1219200"/>
          </a:xfrm>
          <a:custGeom>
            <a:avLst/>
            <a:gdLst/>
            <a:ahLst/>
            <a:cxnLst/>
            <a:rect l="l" t="t" r="r" b="b"/>
            <a:pathLst>
              <a:path w="2344507" h="1219200">
                <a:moveTo>
                  <a:pt x="1056736" y="0"/>
                </a:moveTo>
                <a:cubicBezTo>
                  <a:pt x="1725327" y="0"/>
                  <a:pt x="2275614" y="446925"/>
                  <a:pt x="2344507" y="1020696"/>
                </a:cubicBezTo>
                <a:cubicBezTo>
                  <a:pt x="2093201" y="1146951"/>
                  <a:pt x="1795189" y="1219200"/>
                  <a:pt x="1475836" y="1219200"/>
                </a:cubicBezTo>
                <a:cubicBezTo>
                  <a:pt x="824965" y="1219200"/>
                  <a:pt x="262742" y="919088"/>
                  <a:pt x="0" y="483372"/>
                </a:cubicBezTo>
                <a:cubicBezTo>
                  <a:pt x="233872" y="190637"/>
                  <a:pt x="620073" y="0"/>
                  <a:pt x="105673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Conditional probability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311" y="2107301"/>
                <a:ext cx="4648200" cy="4369699"/>
              </a:xfrm>
            </p:spPr>
            <p:txBody>
              <a:bodyPr/>
              <a:lstStyle/>
              <a:p>
                <a:r>
                  <a:rPr lang="en-US" sz="2400" dirty="0" smtClean="0"/>
                  <a:t>The probability of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given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is defined as</a:t>
                </a:r>
              </a:p>
              <a:p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box>
                          <m:box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P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𝐴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∩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𝐵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]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charset="0"/>
                                      </a:rPr>
                                      <m:t>P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[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]</m:t>
                                    </m:r>
                                  </m:e>
                                </m:func>
                              </m:den>
                            </m:f>
                          </m:e>
                        </m:box>
                      </m:e>
                    </m:func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Think of it as the proportion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𝐴</m:t>
                    </m:r>
                    <m:r>
                      <a:rPr lang="en-US" sz="2400" b="0" i="1" smtClean="0">
                        <a:latin typeface="Cambria Math" charset="0"/>
                      </a:rPr>
                      <m:t>∩</m:t>
                    </m:r>
                    <m:r>
                      <a:rPr lang="en-US" sz="2400" b="0" i="1" smtClean="0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𝐵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311" y="2107301"/>
                <a:ext cx="4648200" cy="4369699"/>
              </a:xfrm>
              <a:blipFill rotWithShape="0">
                <a:blip r:embed="rId2"/>
                <a:stretch>
                  <a:fillRect l="-1704" t="-1116" r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5826213" y="2471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213" y="2471355"/>
                <a:ext cx="838200" cy="838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5902413" y="46049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2413" y="4604955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7121613" y="20903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0.5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1613" y="2090355"/>
                <a:ext cx="838200" cy="838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7883613" y="46811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3613" y="4681155"/>
                <a:ext cx="838200" cy="838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6664413" y="3538155"/>
                <a:ext cx="838200" cy="838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2880" tIns="45720" rIns="9144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Geneva" pitchFamily="-110" charset="-128"/>
                          <a:cs typeface="Geneva" pitchFamily="-110" charset="-128"/>
                        </a:rPr>
                        <m:t>0.2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4413" y="3538155"/>
                <a:ext cx="838200" cy="838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78613" y="5824155"/>
                <a:ext cx="251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Sample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13" y="5824155"/>
                <a:ext cx="251460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8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 bwMode="auto">
          <a:xfrm>
            <a:off x="5369013" y="1937955"/>
            <a:ext cx="3276600" cy="2590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92813" y="3309555"/>
            <a:ext cx="2590800" cy="2286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78813" y="3233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813" y="3233355"/>
                <a:ext cx="114300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64413" y="4757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413" y="4757355"/>
                <a:ext cx="11430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97613" y="3614355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∩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13" y="3614355"/>
                <a:ext cx="114300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7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The Chain Rule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0129" y="1752600"/>
                <a:ext cx="8458200" cy="4369699"/>
              </a:xfrm>
            </p:spPr>
            <p:txBody>
              <a:bodyPr/>
              <a:lstStyle/>
              <a:p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2400" dirty="0"/>
                  <a:t> to occur,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2400" dirty="0"/>
                  <a:t> must occur,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400" dirty="0"/>
                  <a:t> must occur given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occurred; formally: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sz="2400" b="0" dirty="0" smtClean="0"/>
              </a:p>
              <a:p>
                <a:endParaRPr lang="en-US" sz="2400" dirty="0"/>
              </a:p>
              <a:p>
                <a:r>
                  <a:rPr lang="en-US" sz="2400" b="0" dirty="0" smtClean="0"/>
                  <a:t>Applying iteratively: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charset="0"/>
                              </a:rPr>
                              <m:t>∩⋯∩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charset="0"/>
                              </a:rPr>
                              <m:t>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latin typeface="Cambria Math" charset="0"/>
                              </a:rPr>
                              <m:t>×⋯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charset="0"/>
                                  </a:rPr>
                                  <m:t>P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,⋯,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]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129" y="1752600"/>
                <a:ext cx="8458200" cy="4369699"/>
              </a:xfrm>
              <a:blipFill rotWithShape="0">
                <a:blip r:embed="rId2"/>
                <a:stretch>
                  <a:fillRect l="-1009" t="-1117" r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911085" y="3120112"/>
                <a:ext cx="7074438" cy="18249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altLang="zh-CN" i="1" dirty="0" smtClean="0">
                  <a:latin typeface="Cambria Math" panose="02000503000000000000" pitchFamily="2" charset="0"/>
                  <a:ea typeface="CMU Serif" pitchFamily="50" charset="0"/>
                  <a:cs typeface="CMU Serif" pitchFamily="50" charset="0"/>
                </a:endParaRPr>
              </a:p>
              <a:p>
                <a:endParaRPr lang="en-US" i="1" dirty="0">
                  <a:latin typeface="Cambria Math" panose="02000503000000000000" pitchFamily="2" charset="0"/>
                  <a:ea typeface="CMU Serif" pitchFamily="50" charset="0"/>
                  <a:cs typeface="CMU Serif" pitchFamily="50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i="1">
                              <a:latin typeface="Cambria Math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P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]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800" dirty="0"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085" y="3120112"/>
                <a:ext cx="7074438" cy="18249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57454" y="3321261"/>
            <a:ext cx="318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0000"/>
                </a:solidFill>
                <a:latin typeface="+mn-lt"/>
                <a:ea typeface="CMU Serif" pitchFamily="50" charset="0"/>
                <a:cs typeface="CMU Serif" pitchFamily="50" charset="0"/>
              </a:rPr>
              <a:t>The Chain Rule:</a:t>
            </a:r>
            <a:endParaRPr lang="en-US" sz="2800" dirty="0">
              <a:solidFill>
                <a:srgbClr val="920000"/>
              </a:solidFill>
              <a:latin typeface="+mn-lt"/>
              <a:ea typeface="CMU Serif" pitchFamily="50" charset="0"/>
              <a:cs typeface="CMU Serif" pitchFamily="50" charset="0"/>
            </a:endParaRPr>
          </a:p>
        </p:txBody>
      </p:sp>
      <p:pic>
        <p:nvPicPr>
          <p:cNvPr id="2050" name="Picture 2" descr="https://encrypted-tbn2.gstatic.com/images?q=tbn:ANd9GcTF-tiy5DVsFjKsAOMZh52gW8MamUEgfs7WXHchiKcsrUVRJrO6O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8"/>
          <a:stretch/>
        </p:blipFill>
        <p:spPr bwMode="auto">
          <a:xfrm>
            <a:off x="6842828" y="3033615"/>
            <a:ext cx="1648662" cy="1621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Probabilistic Inference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78701"/>
            <a:ext cx="8496300" cy="436969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/>
              <a:t>A probability model is completely determined by the </a:t>
            </a:r>
            <a:r>
              <a:rPr lang="en-US" sz="2400" b="1" dirty="0" smtClean="0"/>
              <a:t>joint probability distribution</a:t>
            </a:r>
            <a:r>
              <a:rPr lang="en-US" sz="2400" dirty="0" smtClean="0"/>
              <a:t> for all the random </a:t>
            </a:r>
            <a:r>
              <a:rPr lang="en-US" sz="2400" dirty="0"/>
              <a:t>variables </a:t>
            </a:r>
            <a:r>
              <a:rPr lang="en-US" sz="2400" dirty="0" smtClean="0"/>
              <a:t>{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/>
              <a:t>, </a:t>
            </a:r>
            <a:r>
              <a:rPr lang="en-US" sz="2400" i="1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is-IS" sz="2400" dirty="0"/>
              <a:t>…, </a:t>
            </a:r>
            <a:r>
              <a:rPr lang="is-IS" sz="2400" i="1" dirty="0" smtClean="0"/>
              <a:t>X</a:t>
            </a:r>
            <a:r>
              <a:rPr lang="is-IS" sz="2400" baseline="-25000" dirty="0" smtClean="0"/>
              <a:t>n</a:t>
            </a:r>
            <a:r>
              <a:rPr lang="is-IS" sz="2400" dirty="0" smtClean="0"/>
              <a:t>} </a:t>
            </a:r>
            <a:r>
              <a:rPr lang="en-US" sz="2400" dirty="0">
                <a:latin typeface="CMU Serif Roman" charset="0"/>
                <a:ea typeface="CMU Serif Roman" charset="0"/>
                <a:cs typeface="CMU Serif Roman" charset="0"/>
              </a:rPr>
              <a:t>→</a:t>
            </a:r>
            <a:r>
              <a:rPr lang="is-IS" sz="2400" dirty="0" smtClean="0"/>
              <a:t> 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/>
              <a:t>X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is-IS" sz="2400" dirty="0" smtClean="0"/>
              <a:t>…, </a:t>
            </a:r>
            <a:r>
              <a:rPr lang="is-IS" sz="2400" i="1" dirty="0" smtClean="0"/>
              <a:t>X</a:t>
            </a:r>
            <a:r>
              <a:rPr lang="is-IS" sz="2400" baseline="-25000" dirty="0" smtClean="0"/>
              <a:t>n </a:t>
            </a:r>
            <a:r>
              <a:rPr lang="is-IS" sz="2400" dirty="0" smtClean="0"/>
              <a:t>)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The joint probability distribution is the “</a:t>
            </a:r>
            <a:r>
              <a:rPr lang="en-US" sz="2400" i="1" dirty="0" smtClean="0"/>
              <a:t>knowledge base</a:t>
            </a:r>
            <a:r>
              <a:rPr lang="en-US" sz="2400" dirty="0" smtClean="0"/>
              <a:t>” from which answers to all questions may be derived</a:t>
            </a:r>
          </a:p>
          <a:p>
            <a:pPr marL="342900" lvl="1" indent="-342900">
              <a:spcBef>
                <a:spcPts val="1800"/>
              </a:spcBef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Probabilistic inference: </a:t>
            </a: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Compute </a:t>
            </a:r>
            <a:r>
              <a:rPr lang="en-US" sz="2400" dirty="0">
                <a:latin typeface="CMU Serif Roman" charset="0"/>
                <a:ea typeface="CMU Serif Roman" charset="0"/>
                <a:cs typeface="CMU Serif Roman" charset="0"/>
              </a:rPr>
              <a:t>probability of a </a:t>
            </a:r>
            <a:r>
              <a:rPr lang="en-US" sz="2400" b="1" dirty="0">
                <a:latin typeface="CMU Serif Roman" charset="0"/>
                <a:ea typeface="CMU Serif Roman" charset="0"/>
                <a:cs typeface="CMU Serif Roman" charset="0"/>
              </a:rPr>
              <a:t>query </a:t>
            </a:r>
            <a:r>
              <a:rPr lang="en-US" sz="2400" dirty="0">
                <a:latin typeface="CMU Serif Roman" charset="0"/>
                <a:ea typeface="CMU Serif Roman" charset="0"/>
                <a:cs typeface="CMU Serif Roman" charset="0"/>
              </a:rPr>
              <a:t>variable (or </a:t>
            </a: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variable set) </a:t>
            </a:r>
            <a:r>
              <a:rPr lang="en-US" sz="2400" dirty="0">
                <a:latin typeface="CMU Serif Roman" charset="0"/>
                <a:ea typeface="CMU Serif Roman" charset="0"/>
                <a:cs typeface="CMU Serif Roman" charset="0"/>
              </a:rPr>
              <a:t>taking on a value (or set of values) given some </a:t>
            </a:r>
            <a:r>
              <a:rPr lang="en-US" sz="2400" b="1" dirty="0" smtClean="0">
                <a:latin typeface="CMU Serif Roman" charset="0"/>
                <a:ea typeface="CMU Serif Roman" charset="0"/>
                <a:cs typeface="CMU Serif Roman" charset="0"/>
              </a:rPr>
              <a:t>evidence </a:t>
            </a: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on a subset of variables</a:t>
            </a:r>
          </a:p>
          <a:p>
            <a:pPr marL="342900" lvl="1" indent="-342900">
              <a:spcBef>
                <a:spcPts val="1800"/>
              </a:spcBef>
              <a:buSzPct val="100000"/>
              <a:buFont typeface="Arial" pitchFamily="34" charset="0"/>
              <a:buChar char="•"/>
            </a:pPr>
            <a:r>
              <a:rPr lang="en-US" sz="2400" i="1" dirty="0" smtClean="0">
                <a:latin typeface="CMU Serif Roman" charset="0"/>
                <a:ea typeface="CMU Serif Roman" charset="0"/>
                <a:cs typeface="CMU Serif Roman" charset="0"/>
              </a:rPr>
              <a:t>Posterior probability  </a:t>
            </a:r>
            <a:r>
              <a:rPr lang="en-US" sz="2400" i="1" dirty="0" err="1" smtClean="0">
                <a:latin typeface="CMU Serif Roman" charset="0"/>
                <a:ea typeface="CMU Serif Roman" charset="0"/>
                <a:cs typeface="CMU Serif Roman" charset="0"/>
              </a:rPr>
              <a:t>Pr</a:t>
            </a:r>
            <a:r>
              <a:rPr lang="en-US" sz="2400" i="1" dirty="0" smtClean="0">
                <a:latin typeface="CMU Serif Roman" charset="0"/>
                <a:ea typeface="CMU Serif Roman" charset="0"/>
                <a:cs typeface="CMU Serif Roman" charset="0"/>
              </a:rPr>
              <a:t>[</a:t>
            </a:r>
            <a:r>
              <a:rPr lang="en-US" sz="2400" i="1" dirty="0" err="1" smtClean="0">
                <a:latin typeface="CMU Serif Roman" charset="0"/>
                <a:ea typeface="CMU Serif Roman" charset="0"/>
                <a:cs typeface="CMU Serif Roman" charset="0"/>
              </a:rPr>
              <a:t>X</a:t>
            </a:r>
            <a:r>
              <a:rPr lang="en-US" sz="2400" i="1" baseline="-25000" dirty="0" err="1" smtClean="0">
                <a:latin typeface="CMU Serif Roman" charset="0"/>
                <a:ea typeface="CMU Serif Roman" charset="0"/>
                <a:cs typeface="CMU Serif Roman" charset="0"/>
              </a:rPr>
              <a:t>j</a:t>
            </a:r>
            <a:r>
              <a:rPr lang="en-US" sz="2400" i="1" dirty="0" smtClean="0">
                <a:latin typeface="CMU Serif Roman" charset="0"/>
                <a:ea typeface="CMU Serif Roman" charset="0"/>
                <a:cs typeface="CMU Serif Roman" charset="0"/>
              </a:rPr>
              <a:t> = </a:t>
            </a:r>
            <a:r>
              <a:rPr lang="en-US" sz="2400" i="1" dirty="0" err="1" smtClean="0">
                <a:latin typeface="CMU Serif Roman" charset="0"/>
                <a:ea typeface="CMU Serif Roman" charset="0"/>
                <a:cs typeface="CMU Serif Roman" charset="0"/>
              </a:rPr>
              <a:t>x</a:t>
            </a:r>
            <a:r>
              <a:rPr lang="en-US" sz="2400" i="1" baseline="-25000" dirty="0" err="1" smtClean="0">
                <a:latin typeface="CMU Serif Roman" charset="0"/>
                <a:ea typeface="CMU Serif Roman" charset="0"/>
                <a:cs typeface="CMU Serif Roman" charset="0"/>
              </a:rPr>
              <a:t>j</a:t>
            </a:r>
            <a:r>
              <a:rPr lang="en-US" sz="2400" i="1" dirty="0" smtClean="0">
                <a:latin typeface="CMU Serif Roman" charset="0"/>
                <a:ea typeface="CMU Serif Roman" charset="0"/>
                <a:cs typeface="CMU Serif Roman" charset="0"/>
              </a:rPr>
              <a:t> | X</a:t>
            </a:r>
            <a:r>
              <a:rPr lang="en-US" sz="2400" i="1" baseline="-25000" dirty="0" smtClean="0">
                <a:latin typeface="CMU Serif Roman" charset="0"/>
                <a:ea typeface="CMU Serif Roman" charset="0"/>
                <a:cs typeface="CMU Serif Roman" charset="0"/>
              </a:rPr>
              <a:t>1</a:t>
            </a:r>
            <a:r>
              <a:rPr lang="en-US" sz="2400" i="1" dirty="0" smtClean="0">
                <a:latin typeface="CMU Serif Roman" charset="0"/>
                <a:ea typeface="CMU Serif Roman" charset="0"/>
                <a:cs typeface="CMU Serif Roman" charset="0"/>
              </a:rPr>
              <a:t>=e</a:t>
            </a:r>
            <a:r>
              <a:rPr lang="en-US" sz="2400" i="1" baseline="-25000" dirty="0" smtClean="0">
                <a:latin typeface="CMU Serif Roman" charset="0"/>
                <a:ea typeface="CMU Serif Roman" charset="0"/>
                <a:cs typeface="CMU Serif Roman" charset="0"/>
              </a:rPr>
              <a:t>1</a:t>
            </a:r>
            <a:r>
              <a:rPr lang="en-US" sz="2400" i="1" dirty="0" smtClean="0">
                <a:latin typeface="CMU Serif Roman" charset="0"/>
                <a:ea typeface="CMU Serif Roman" charset="0"/>
                <a:cs typeface="CMU Serif Roman" charset="0"/>
              </a:rPr>
              <a:t>,..., </a:t>
            </a:r>
            <a:r>
              <a:rPr lang="en-US" sz="2400" i="1" dirty="0" err="1">
                <a:latin typeface="CMU Serif Roman" charset="0"/>
                <a:ea typeface="CMU Serif Roman" charset="0"/>
                <a:cs typeface="CMU Serif Roman" charset="0"/>
              </a:rPr>
              <a:t>X</a:t>
            </a:r>
            <a:r>
              <a:rPr lang="en-US" sz="2400" i="1" baseline="-25000" dirty="0" err="1" smtClean="0">
                <a:latin typeface="CMU Serif Roman" charset="0"/>
                <a:ea typeface="CMU Serif Roman" charset="0"/>
                <a:cs typeface="CMU Serif Roman" charset="0"/>
              </a:rPr>
              <a:t>k</a:t>
            </a:r>
            <a:r>
              <a:rPr lang="en-US" sz="2400" i="1" dirty="0" smtClean="0">
                <a:latin typeface="CMU Serif Roman" charset="0"/>
                <a:ea typeface="CMU Serif Roman" charset="0"/>
                <a:cs typeface="CMU Serif Roman" charset="0"/>
              </a:rPr>
              <a:t>=</a:t>
            </a:r>
            <a:r>
              <a:rPr lang="en-US" sz="2400" i="1" dirty="0" err="1" smtClean="0">
                <a:latin typeface="CMU Serif Roman" charset="0"/>
                <a:ea typeface="CMU Serif Roman" charset="0"/>
                <a:cs typeface="CMU Serif Roman" charset="0"/>
              </a:rPr>
              <a:t>e</a:t>
            </a:r>
            <a:r>
              <a:rPr lang="en-US" sz="2400" i="1" baseline="-25000" dirty="0" err="1" smtClean="0">
                <a:latin typeface="CMU Serif Roman" charset="0"/>
                <a:ea typeface="CMU Serif Roman" charset="0"/>
                <a:cs typeface="CMU Serif Roman" charset="0"/>
              </a:rPr>
              <a:t>k</a:t>
            </a:r>
            <a:r>
              <a:rPr lang="en-US" sz="2400" i="1" dirty="0" smtClean="0">
                <a:latin typeface="CMU Serif Roman" charset="0"/>
                <a:ea typeface="CMU Serif Roman" charset="0"/>
                <a:cs typeface="CMU Serif Roman" charset="0"/>
              </a:rPr>
              <a:t>]</a:t>
            </a:r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515693"/>
            <a:ext cx="93726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Factorization using Chain rule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29" y="2292126"/>
            <a:ext cx="8212009" cy="282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The birthday paradox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8411" y="1878701"/>
                <a:ext cx="8229600" cy="43696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people in a room; suppose all birthdays are equally likely (excluding Feb 29); what is the probability that two people have the same birthday?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1,…,365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𝑚</m:t>
                        </m:r>
                      </m:sup>
                    </m:sSup>
                    <m:r>
                      <a:rPr lang="en-US" sz="2400" b="0" i="0" smtClean="0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s</m:t>
                    </m:r>
                  </m:oMath>
                </a14:m>
                <a:r>
                  <a:rPr lang="en-US" sz="2400" dirty="0" smtClean="0"/>
                  <a:t>ample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b="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𝐸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 ∃</m:t>
                    </m:r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𝑗</m:t>
                    </m:r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b="0" i="0" smtClean="0"/>
                      <m:t>s</m:t>
                    </m:r>
                    <m:r>
                      <m:rPr>
                        <m:nor/>
                      </m:rPr>
                      <a:rPr lang="en-US" sz="2400" b="0" i="0" smtClean="0"/>
                      <m:t>.</m:t>
                    </m:r>
                    <m:r>
                      <m:rPr>
                        <m:nor/>
                      </m:rPr>
                      <a:rPr lang="en-US" sz="2400" b="0" i="0" smtClean="0"/>
                      <m:t>t</m:t>
                    </m:r>
                    <m:r>
                      <m:rPr>
                        <m:nor/>
                      </m:rPr>
                      <a:rPr lang="en-US" sz="2400" b="0" i="0" smtClean="0"/>
                      <m:t>.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be the event that person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400" dirty="0"/>
                  <a:t>’s birthday differs from the birthdays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1,…,</m:t>
                    </m:r>
                    <m:r>
                      <a:rPr lang="en-US" sz="2400" i="1">
                        <a:latin typeface="Cambria Math" charset="0"/>
                      </a:rPr>
                      <m:t>𝑖</m:t>
                    </m:r>
                    <m:r>
                      <a:rPr lang="en-US" sz="2400" i="1">
                        <a:latin typeface="Cambria Math" charset="0"/>
                      </a:rPr>
                      <m:t>−1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charset="0"/>
                          </a:rPr>
                          <m:t>𝐸</m:t>
                        </m:r>
                      </m:e>
                    </m:acc>
                    <m:r>
                      <a:rPr lang="en-US" sz="24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∩⋯∩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probability of not having same B-day up to m person.</a:t>
                </a:r>
                <a:endParaRPr lang="en-US" sz="2400" dirty="0"/>
              </a:p>
              <a:p>
                <a:r>
                  <a:rPr lang="en-US" sz="2400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hat</m:t>
                    </m:r>
                    <m:r>
                      <a:rPr lang="en-US" sz="24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is</m:t>
                    </m:r>
                    <m:r>
                      <a:rPr lang="en-US" sz="2400" b="0" i="0" smtClean="0">
                        <a:latin typeface="Cambria Math" charset="0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 ?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8411" y="1878701"/>
                <a:ext cx="8229600" cy="4369699"/>
              </a:xfrm>
              <a:blipFill rotWithShape="0">
                <a:blip r:embed="rId2"/>
                <a:stretch>
                  <a:fillRect l="-1111" t="-1116" r="-1630" b="-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091713" y="5329895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The birthday paradox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∩⋯∩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/>
                  <a:t> means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sz="2400" dirty="0" smtClean="0"/>
                  <a:t> students had different birthdays</a:t>
                </a:r>
              </a:p>
              <a:p>
                <a:r>
                  <a:rPr lang="en-US" sz="2400" dirty="0" smtClean="0"/>
                  <a:t>What is </a:t>
                </a:r>
                <a:r>
                  <a:rPr lang="en-US" sz="2400" dirty="0" err="1" smtClean="0"/>
                  <a:t>Pr</a:t>
                </a:r>
                <a:r>
                  <a:rPr lang="en-US" sz="24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∩⋯∩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latin typeface="Cambria Math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/>
                  <a:t>]? </a:t>
                </a:r>
              </a:p>
              <a:p>
                <a:endParaRPr lang="en-US" sz="24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8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The birthday paradox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0567" y="2528405"/>
                <a:ext cx="8229600" cy="4369699"/>
              </a:xfrm>
            </p:spPr>
            <p:txBody>
              <a:bodyPr/>
              <a:lstStyle/>
              <a:p>
                <a:r>
                  <a:rPr lang="en-US" sz="2400" dirty="0" smtClean="0"/>
                  <a:t>Using </a:t>
                </a:r>
                <a:r>
                  <a:rPr lang="en-US" sz="2400" dirty="0"/>
                  <a:t>the chain rule: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400" i="1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</a:rPr>
                              <m:t>×⋯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charset="0"/>
                                  </a:rPr>
                                  <m:t>Pr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,⋯,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𝑚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</a:rPr>
                                  <m:t>]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567" y="2528405"/>
                <a:ext cx="8229600" cy="4369699"/>
              </a:xfrm>
              <a:blipFill rotWithShape="0">
                <a:blip r:embed="rId2"/>
                <a:stretch>
                  <a:fillRect l="-963"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568410" y="3263015"/>
                <a:ext cx="77724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endParaRPr lang="en-US" sz="2400" kern="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𝑖</m:t>
                    </m:r>
                    <m:r>
                      <a:rPr lang="en-US" sz="2400" i="1"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sz="2400" dirty="0"/>
                  <a:t> out of 365 occupied 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sz="2400" baseline="30000" dirty="0" err="1"/>
                  <a:t>th</a:t>
                </a:r>
                <a:r>
                  <a:rPr lang="en-US" sz="2400" dirty="0"/>
                  <a:t> birthday is </a:t>
                </a:r>
                <a:r>
                  <a:rPr lang="en-US" sz="2400" dirty="0" smtClean="0"/>
                  <a:t>chosen</a:t>
                </a:r>
                <a:endParaRPr lang="en-US" sz="2400" kern="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ker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ker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 ker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 ker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 ker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kern="0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 ker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ker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 ker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2400" i="1" kern="0">
                                    <a:latin typeface="Cambria Math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 kern="0" smtClean="0">
                        <a:latin typeface="Cambria Math" charset="0"/>
                      </a:rPr>
                      <m:t>=</m:t>
                    </m:r>
                    <m:box>
                      <m:boxPr>
                        <m:ctrlPr>
                          <a:rPr lang="en-US" sz="2400" i="1" kern="0" smtClean="0">
                            <a:latin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kern="0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 kern="0" smtClean="0">
                                <a:latin typeface="Cambria Math" charset="0"/>
                              </a:rPr>
                              <m:t>365−(</m:t>
                            </m:r>
                            <m:r>
                              <a:rPr lang="en-US" sz="2400" i="1" kern="0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2400" i="1" kern="0" smtClean="0">
                                <a:latin typeface="Cambria Math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en-US" sz="2400" i="1" kern="0" smtClean="0">
                                <a:latin typeface="Cambria Math" charset="0"/>
                              </a:rPr>
                              <m:t>365</m:t>
                            </m:r>
                          </m:den>
                        </m:f>
                      </m:e>
                    </m:box>
                    <m:r>
                      <a:rPr lang="en-US" sz="2400" i="1" kern="0" smtClean="0">
                        <a:latin typeface="Cambria Math" charset="0"/>
                      </a:rPr>
                      <m:t>=1−</m:t>
                    </m:r>
                    <m:f>
                      <m:fPr>
                        <m:ctrlPr>
                          <a:rPr lang="en-US" sz="2400" i="1" kern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 kern="0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400" i="1" kern="0" smtClean="0">
                            <a:latin typeface="Cambria Math" charset="0"/>
                          </a:rPr>
                          <m:t>−1</m:t>
                        </m:r>
                      </m:num>
                      <m:den>
                        <m:r>
                          <a:rPr lang="en-US" sz="2400" i="1" kern="0" smtClean="0">
                            <a:latin typeface="Cambria Math" charset="0"/>
                          </a:rPr>
                          <m:t>365</m:t>
                        </m:r>
                      </m:den>
                    </m:f>
                  </m:oMath>
                </a14:m>
                <a:endParaRPr lang="en-US" sz="2400" kern="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 smtClean="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kern="0" smtClean="0">
                                <a:latin typeface="Cambria Math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i="1" kern="0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kern="0" smtClean="0">
                                    <a:latin typeface="Cambria Math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  <m:r>
                          <a:rPr lang="en-US" sz="2400" i="1" kern="0" smtClean="0">
                            <a:latin typeface="Cambria Math" charset="0"/>
                          </a:rPr>
                          <m:t>=1×</m:t>
                        </m:r>
                        <m:d>
                          <m:dPr>
                            <m:ctrlPr>
                              <a:rPr lang="en-US" sz="2400" i="1" kern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kern="0" smtClean="0"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400" i="1" kern="0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kern="0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kern="0" smtClean="0">
                                    <a:latin typeface="Cambria Math" charset="0"/>
                                  </a:rPr>
                                  <m:t>365</m:t>
                                </m:r>
                              </m:den>
                            </m:f>
                          </m:e>
                        </m:d>
                        <m:r>
                          <a:rPr lang="en-US" sz="2400" i="1" kern="0" smtClean="0">
                            <a:latin typeface="Cambria Math" charset="0"/>
                          </a:rPr>
                          <m:t>×⋯</m:t>
                        </m:r>
                        <m:r>
                          <a:rPr lang="en-US" sz="2400" i="1" kern="0">
                            <a:latin typeface="Cambria Math" charset="0"/>
                          </a:rPr>
                          <m:t>×</m:t>
                        </m:r>
                        <m:d>
                          <m:dPr>
                            <m:ctrlPr>
                              <a:rPr lang="en-US" sz="2400" i="1" ker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kern="0"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400" i="1" ker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kern="0" smtClean="0">
                                    <a:latin typeface="Cambria Math" charset="0"/>
                                  </a:rPr>
                                  <m:t>𝑚</m:t>
                                </m:r>
                                <m:r>
                                  <a:rPr lang="en-US" sz="2400" i="1" kern="0" smtClean="0">
                                    <a:latin typeface="Cambria Math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400" i="1" kern="0">
                                    <a:latin typeface="Cambria Math" charset="0"/>
                                  </a:rPr>
                                  <m:t>365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kern="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 smtClean="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kern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kern="0" smtClean="0">
                                <a:latin typeface="Cambria Math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en-US" sz="2400" i="1" kern="0" smtClean="0">
                        <a:latin typeface="Cambria Math" charset="0"/>
                      </a:rPr>
                      <m:t>=1−</m:t>
                    </m:r>
                    <m:func>
                      <m:funcPr>
                        <m:ctrlPr>
                          <a:rPr lang="en-US" sz="2400" i="1" kern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kern="0" smtClean="0">
                            <a:latin typeface="Cambria Math" charset="0"/>
                          </a:rPr>
                          <m:t>Pr</m:t>
                        </m:r>
                      </m:fName>
                      <m:e>
                        <m:r>
                          <a:rPr lang="en-US" sz="2400" i="1" kern="0" smtClean="0">
                            <a:latin typeface="Cambria Math" charset="0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sz="2400" i="1" kern="0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 kern="0" smtClean="0">
                                <a:latin typeface="Cambria Math" charset="0"/>
                              </a:rPr>
                              <m:t>𝐸</m:t>
                            </m:r>
                          </m:e>
                        </m:acc>
                        <m:r>
                          <a:rPr lang="en-US" sz="2400" i="1" kern="0" smtClean="0">
                            <a:latin typeface="Cambria Math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2400" kern="0" dirty="0" smtClean="0"/>
                  <a:t>   probability of two person have the same birthday. </a:t>
                </a:r>
                <a:endParaRPr lang="en-US" sz="2400" kern="0" dirty="0"/>
              </a:p>
              <a:p>
                <a:endParaRPr lang="en-US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410" y="3263015"/>
                <a:ext cx="7772400" cy="4114800"/>
              </a:xfrm>
              <a:prstGeom prst="rect">
                <a:avLst/>
              </a:prstGeom>
              <a:blipFill rotWithShape="0">
                <a:blip r:embed="rId3"/>
                <a:stretch>
                  <a:fillRect l="-1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86832" y="1944522"/>
                <a:ext cx="27355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Pr[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</a:rPr>
                      <m:t>∩⋯∩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+mn-lt"/>
                  </a:rPr>
                  <a:t>]?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832" y="1944522"/>
                <a:ext cx="273555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341" t="-10526" r="-22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2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birthday paradox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146" name="Picture 2" descr="File:Birthday paradox probabilit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96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95800" y="3048000"/>
            <a:ext cx="240215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9600" y="2989555"/>
                <a:ext cx="35510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400" dirty="0" smtClean="0"/>
                  <a:t>: </a:t>
                </a:r>
                <a:r>
                  <a:rPr lang="en-US" sz="1200" dirty="0" smtClean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prob. of matching </a:t>
                </a:r>
                <a:r>
                  <a:rPr lang="en-US" sz="1200" dirty="0" err="1" smtClean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bdays</a:t>
                </a:r>
                <a:endParaRPr lang="en-US" sz="1200" dirty="0">
                  <a:latin typeface="CMU Serif" pitchFamily="50" charset="0"/>
                  <a:ea typeface="CMU Serif" pitchFamily="50" charset="0"/>
                  <a:cs typeface="CMU Serif" pitchFamily="50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989555"/>
                <a:ext cx="3551068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9600" y="3200400"/>
                <a:ext cx="24966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2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200" i="1">
                                <a:latin typeface="Cambria Math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1200" i="1" smtClean="0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1400" dirty="0"/>
                  <a:t>: </a:t>
                </a:r>
                <a:r>
                  <a:rPr lang="en-US" sz="1200" dirty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prob. </a:t>
                </a:r>
                <a:r>
                  <a:rPr lang="en-US" sz="1200" dirty="0" smtClean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of no </a:t>
                </a:r>
                <a:r>
                  <a:rPr lang="en-US" sz="1200" dirty="0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matching </a:t>
                </a:r>
                <a:r>
                  <a:rPr lang="en-US" sz="1200" dirty="0" err="1">
                    <a:latin typeface="CMU Serif" pitchFamily="50" charset="0"/>
                    <a:ea typeface="CMU Serif" pitchFamily="50" charset="0"/>
                    <a:cs typeface="CMU Serif" pitchFamily="50" charset="0"/>
                  </a:rPr>
                  <a:t>bdays</a:t>
                </a:r>
                <a:endParaRPr lang="en-US" sz="1200" dirty="0">
                  <a:latin typeface="CMU Serif" pitchFamily="50" charset="0"/>
                  <a:ea typeface="CMU Serif" pitchFamily="50" charset="0"/>
                  <a:cs typeface="CMU Serif" pitchFamily="50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200400"/>
                <a:ext cx="2496646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4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8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026942" y="5322277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The birthday paradox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>
                    <a:solidFill>
                      <a:srgbClr val="920000"/>
                    </a:solidFill>
                  </a:rPr>
                  <a:t>Poll 2: </a:t>
                </a:r>
                <a:r>
                  <a:rPr lang="en-US" sz="2400" dirty="0" smtClean="0"/>
                  <a:t>What is the probability that two people have the same birthday if there are 730 people? </a:t>
                </a:r>
              </a:p>
              <a:p>
                <a:endParaRPr lang="en-US" sz="2400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1/2</m:t>
                    </m:r>
                  </m:oMath>
                </a14:m>
                <a:endParaRPr lang="en-US" sz="2400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0.75</m:t>
                    </m:r>
                  </m:oMath>
                </a14:m>
                <a:endParaRPr lang="en-US" sz="2400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0.99999999999997</m:t>
                    </m:r>
                  </m:oMath>
                </a14:m>
                <a:endParaRPr lang="en-US" sz="2400" dirty="0" smtClean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1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8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026942" y="5322277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B</a:t>
            </a:r>
            <a:r>
              <a:rPr lang="en-US" sz="3200" dirty="0" smtClean="0">
                <a:solidFill>
                  <a:srgbClr val="C00000"/>
                </a:solidFill>
              </a:rPr>
              <a:t>ayes’ rule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6438" y="2240692"/>
                <a:ext cx="7772400" cy="4114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charset="0"/>
                              </a:rPr>
                              <m:t>B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charset="0"/>
                              </a:rPr>
                              <m:t>A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charset="0"/>
                              </a:rPr>
                              <m:t>B</m:t>
                            </m:r>
                          </m:e>
                        </m:d>
                        <m:r>
                          <a:rPr lang="en-US" sz="2400" b="0" i="0" smtClean="0">
                            <a:latin typeface="Cambria Math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∩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charset="0"/>
                              </a:rPr>
                              <m:t>P</m:t>
                            </m:r>
                          </m:fName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[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𝐵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Therefore,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438" y="2240692"/>
                <a:ext cx="7772400" cy="4114800"/>
              </a:xfrm>
              <a:blipFill rotWithShape="0">
                <a:blip r:embed="rId2"/>
                <a:stretch>
                  <a:fillRect l="-1176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7342" y="6137187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1119821" y="3789508"/>
                <a:ext cx="7057170" cy="206419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altLang="zh-CN" sz="2800" i="1" dirty="0" smtClean="0">
                  <a:latin typeface="Cambria Math" panose="02000503000000000000" pitchFamily="2" charset="0"/>
                  <a:ea typeface="CMU Serif" pitchFamily="50" charset="0"/>
                  <a:cs typeface="CMU Serif" pitchFamily="50" charset="0"/>
                </a:endParaRPr>
              </a:p>
              <a:p>
                <a:endParaRPr lang="en-US" altLang="zh-CN" sz="2800" i="1" dirty="0" smtClean="0">
                  <a:latin typeface="Cambria Math" panose="02000503000000000000" pitchFamily="2" charset="0"/>
                  <a:ea typeface="CMU Serif" pitchFamily="50" charset="0"/>
                  <a:cs typeface="CMU Serif" pitchFamily="50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i="1">
                              <a:latin typeface="Cambria Math" charset="0"/>
                              <a:ea typeface="CMU Serif" pitchFamily="50" charset="0"/>
                              <a:cs typeface="CMU Serif" pitchFamily="50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/>
                              <a:ea typeface="CMU Serif" pitchFamily="50" charset="0"/>
                              <a:cs typeface="CMU Serif" pitchFamily="50" charset="0"/>
                            </a:rPr>
                            <m:t>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i="1">
                                  <a:latin typeface="Cambria Math" charset="0"/>
                                  <a:ea typeface="CMU Serif" pitchFamily="50" charset="0"/>
                                  <a:cs typeface="CMU Serif" pitchFamily="50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zh-CN" sz="2800" i="1"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zh-CN" sz="2800" i="1">
                              <a:latin typeface="Cambria Math"/>
                              <a:ea typeface="CMU Serif" pitchFamily="50" charset="0"/>
                              <a:cs typeface="CMU Serif" pitchFamily="50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800" i="1">
                                  <a:latin typeface="Cambria Math" charset="0"/>
                                  <a:ea typeface="CMU Serif" pitchFamily="50" charset="0"/>
                                  <a:cs typeface="CMU Serif" pitchFamily="50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zh-CN" sz="2800" i="1">
                                      <a:latin typeface="Cambria Math" charset="0"/>
                                      <a:ea typeface="CMU Serif" pitchFamily="50" charset="0"/>
                                      <a:cs typeface="CMU Serif" pitchFamily="50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/>
                                      <a:ea typeface="CMU Serif" pitchFamily="50" charset="0"/>
                                      <a:cs typeface="CMU Serif" pitchFamily="50" charset="0"/>
                                    </a:rPr>
                                    <m:t>P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2800" i="1">
                                          <a:latin typeface="Cambria Math" charset="0"/>
                                          <a:ea typeface="CMU Serif" pitchFamily="50" charset="0"/>
                                          <a:cs typeface="CMU Serif" pitchFamily="50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i="1">
                                          <a:latin typeface="Cambria Math"/>
                                          <a:ea typeface="CMU Serif" pitchFamily="50" charset="0"/>
                                          <a:cs typeface="CMU Serif" pitchFamily="50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P</m:t>
                              </m:r>
                              <m:r>
                                <a:rPr lang="en-US" altLang="zh-CN" sz="2800" i="1"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⁡[</m:t>
                              </m:r>
                              <m:r>
                                <a:rPr lang="en-US" altLang="zh-CN" sz="2800" i="1"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𝐵</m:t>
                              </m:r>
                              <m:r>
                                <a:rPr lang="en-US" altLang="zh-CN" sz="2800" i="1"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|</m:t>
                              </m:r>
                              <m:r>
                                <a:rPr lang="en-US" altLang="zh-CN" sz="2800" i="1"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𝐴</m:t>
                              </m:r>
                              <m:r>
                                <a:rPr lang="en-US" altLang="zh-CN" sz="2800" i="1"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P</m:t>
                              </m:r>
                              <m:r>
                                <a:rPr lang="en-US" altLang="zh-CN" sz="2800" i="1"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[</m:t>
                              </m:r>
                              <m:r>
                                <a:rPr lang="en-US" altLang="zh-CN" sz="2800" i="1"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𝐵</m:t>
                              </m:r>
                              <m:r>
                                <a:rPr lang="en-US" altLang="zh-CN" sz="2800" i="1"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]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9821" y="3789508"/>
                <a:ext cx="7057170" cy="2064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05173" y="387430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0000"/>
                </a:solidFill>
                <a:latin typeface="+mn-lt"/>
                <a:ea typeface="CMU Serif" pitchFamily="50" charset="0"/>
                <a:cs typeface="CMU Serif" pitchFamily="50" charset="0"/>
              </a:rPr>
              <a:t>Bayes’ Rule:</a:t>
            </a:r>
            <a:endParaRPr lang="en-US" sz="2800" dirty="0">
              <a:solidFill>
                <a:srgbClr val="920000"/>
              </a:solidFill>
              <a:latin typeface="+mn-lt"/>
              <a:ea typeface="CMU Serif" pitchFamily="50" charset="0"/>
              <a:cs typeface="CMU Serif" pitchFamily="50" charset="0"/>
            </a:endParaRPr>
          </a:p>
        </p:txBody>
      </p:sp>
      <p:pic>
        <p:nvPicPr>
          <p:cNvPr id="1026" name="Picture 2" descr="https://priorprobability.files.wordpress.com/2013/12/dab25-thomas_bay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58" y="3839296"/>
            <a:ext cx="1832033" cy="1964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1091713" y="5329895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51" y="532576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Pennies and gold, revisited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2433" y="1675576"/>
                <a:ext cx="4940635" cy="4369699"/>
              </a:xfrm>
            </p:spPr>
            <p:txBody>
              <a:bodyPr/>
              <a:lstStyle/>
              <a:p>
                <a:r>
                  <a:rPr lang="en-US" sz="2400" dirty="0" smtClean="0"/>
                  <a:t>Three bags contain two gold coins, two pennies, and one of each</a:t>
                </a:r>
              </a:p>
              <a:p>
                <a:r>
                  <a:rPr lang="en-US" sz="2400" dirty="0" smtClean="0"/>
                  <a:t>Bag is chosen at random, and one coin from it is selected at random; the coin is gold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: coin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latin typeface="Cambria Math" charset="0"/>
                      </a:rPr>
                      <m:t>∈{1,2}</m:t>
                    </m:r>
                  </m:oMath>
                </a14:m>
                <a:r>
                  <a:rPr lang="en-US" sz="2400" dirty="0" smtClean="0"/>
                  <a:t> is gold</a:t>
                </a:r>
              </a:p>
              <a:p>
                <a:endParaRPr lang="en-US" sz="2400" b="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𝑊h𝑎𝑡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𝑝𝑟𝑜𝑏𝑎𝑏𝑖𝑙𝑖𝑡𝑦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𝑡𝑜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𝑐𝑜𝑚𝑝𝑢𝑡𝑒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?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endParaRPr lang="en-US" sz="2400" b="0" dirty="0" smtClean="0"/>
              </a:p>
              <a:p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433" y="1675576"/>
                <a:ext cx="4940635" cy="4369699"/>
              </a:xfrm>
              <a:blipFill rotWithShape="0">
                <a:blip r:embed="rId2"/>
                <a:stretch>
                  <a:fillRect l="-1850" t="-111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AutoShape 2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9" descr="data:image/jpeg;base64,/9j/4AAQSkZJRgABAQAAAQABAAD/2wCEAAkGBxQSEhQUExQUFRQWFxgXGBgYFBgZHBYZGBoYGB8YFRYYHSogGR0nHBUXITEiJykrMC4uGB8zODMsNygtLisBCgoKDg0OGxAQGy8mICQuMDc0LC81LC8sNyw0LCwsLDQsLDQsLCwsLCwsLCwsLCwsLCwsLzQsLCwsLCwsLywsLP/AABEIAOEA4QMBIgACEQEDEQH/xAAbAAACAgMBAAAAAAAAAAAAAAAABgQFAQMHAv/EAEMQAAIBAgQEBQEFBQYFAwUAAAECEQADBBIhMQUGQVETImFxgTIHFEKRoSNSYrHBM3KC0eHwQ5KywvEXotIVFiRzk//EABoBAAIDAQEAAAAAAAAAAAAAAAACAQMEBQb/xAAyEQACAQMCAgcIAgMBAAAAAAAAAQIDESESMQRBUXGBocHR8AUTIjJCYZHhsfFSYnIz/9oADAMBAAIRAxEAPwDuNFFFABRRRQAUUUUAFFFV/E+M2bCsbjiVGbINWI9FGvztUSkoq7JSvsT5rXfxCJ9bKvuQP51zPmj7TVtlUVgpJJZLTLduxGgJjLbO07n+dLWFxnE8Y7vasm0rwPExBZnCj9zNtvMKIk1jnxkUrxXa8LzfYi2NFvc6tiObbAUsguXQJEpbOUkfuu0KR6gkVQcc+0HwAmYYezn63bpbKPVEAk/4qTeP4DE4TD+G/EVLMuqsgkT+4y6rqdz+kVZ8sfZ/Ytxdb/8AKuFZDNDKZ1lJn4JJ3rFPjajy3bqXi/IuVGKPTfaxbNwqcSuUDQ2cK5zHr9ZbT8qjf+pBIdhdxpY/SFwyBY//AJ77azW/hfFRbxKWLuCt2Bd0tumU+oDAKND37namLmBb6Wg2GW1mJibhgbE6R6A1TLiZXWXn7+SGVOK5Cx/6jQFHi40GRnLYcH3jyfyqZb+0y34gX73kTXW7hmEnpJyr/KrHk3jBxdtvERVuW2yNl1VuxX9dPSqnmLjj2Ly+PgUbDhsviEqzLPWI7QY096hVp6tOp36/0T7uPQi94Pz410Mc2FuBY+h2Rj/haYq7tc3Wwoe9buWlPWBcHv8Aspb9KWeK8tcNNs3Ltiyoj61XIe8grrNU+C5bsXlzcOx963lOqFjdRT0BtuQQN/erYcZVSvq/K8V5CujHoOs4TH27olHVusTr8qdRUma5FicJjbTh7+Gt4tV2fDsy3F0gEWyZ+A1WPL/OxOYC6bjgj9heHh3B38zeaNNyGrXD2gvrVvusrzRTKg+R0yiqjhvH7d0KGBs3G2S4QCSP3TMN8a1bA1vhOM1eLuilprDM0UUUxAUUUUAFFFFABRRRQAUUUUAFFFFABWrEX1RWZiFVQSSdAANZJrTxHHpZXM5OpgACSxPQDvXGObudL+NvXcLhVN0loABBREXqdgXLCcxMCYqirXUMLL9ZfQiyFNyG7nP7R0wuQDOoZc2ijxGMwFVH+kGPqPxrSNhOF8R4jmLs2Gw9xi7A6u+boT9TaaakD0q55T5HtWrniYi4t7FE5jLBsvsDqT6mvX2qNh7aWg/ivcZWyqDCqVywZjuemulcipxDnO277uxeLyaowUUWnBuSrGEtubCJ4gUsbl3XbcnsPQRVbyrzLdbGfdrl21iFYEq9tQMhClspygAiFP6Vc8oI17h6JiQWDqyw0y1uTGY7zH6RW7gPKuGwbM1lWzNoWZixA7DsKyufzandllmVn2h2cS5VbGGt3FdCrXCoZgfnbTrVrylw98PhLdl2hwGBK/hzEkBT6TVrcNeINVOeNJKQqcG5HWxfW89+5eKfQG6ds2pmN/errmHgiYy2qXGdcplcjRrEajY6VPNFDnJu7YWRB5f4Tawdvw7QMTJJMlj3NUvFOT1v4g3WxF0qWzNbYyPYa/G1MpFAFQpyTvcLGrjEnD3FS2txisBWiNdDuO3Slrkvgt23iL190Flbi5RbXQbqZA6AZT/zGmk16VqlTaVgsLHO/FMXhnzWsRZVUVW8PQlszFYIK67SdetWj4XD8Swlq7ibagtbV805Wtkjdbm8T39K8cU5bw2JuC7dt5nHUMQD/eA3qVxhLa4W6GtO6hPKlsaiBoQARoBTqpZJLcGukoL3BLyQ9p14hhho1tivigDbK40ePUg+tW3LnN7ATnFy2pyNaaVu2zvC5tTp0Y94O1LX2fWn+93rtq09nCspGV5+qVIid4h/YGr/AIw2FxVwBbwt4qMoZQVDkagM2WDrsauVSVKXwOz9boVw1LOx0HhnEbeIQXLTBlPwQezA6g+hqXXJsNj8RZv+cHD340lAbd9VOwyEhhrO8jMdetdA5f48mKUj6bq/XbnUfxKfxKe/wYNdjhuMVX4ZYl0eRjqUnHK2LmiiithUFFFFABRRRQAUUUUAFRcdjktLLmJ0A6k7wKkO4AJOgGpriPOfMtziF61YsBoYMukqIYzlPWQFlj027zn4it7tY3LKcNTIfMfMOI4rdSxYBjM5Z5EIGOXKpGwCjfdjO21O/JnK9jCW4tgFjo76ZmI79h2HSscv8sWcLhShJAyzcdZBJG8dQO1J3IWIzcQIw+cWtTcDNMrGjN0BLRFcOdR1L2eF39fgbUkjxxm1m4itvC2biur/ANpD5idJJ7Lvqd66vcthgMwDR3AOvpO1ezWazyndJLkMaCKIrY1YVarJNJWg1vy1rYUAaMtLvOmIK2cokOPMpAMyDoQwYD0iDvTHi7mRGYzAH4RmPuB1jf4pB41hmuZnUKXUa5pIJcgSwYGVMN5d7ZDRpFNHcBq5c4kMTh0ufiiHHZhof8/mp7CucfZtxA28S9iT4dxWZRpoykfqVn/lrpAFPVhplYhHisV7YRqdBXhCDsQfYz/KqiTIaNTtSpjuI3Ld53sOxDNrbdpVj2Uk+Se4/I1b8bxWVIYGGEqQY1DQQ3p/WKUr5VULOSFGrH56DqdoFJqeqyHisZHng/E0vgOvQwysPMhH4WFJPMHC8RicWFTCJYUPmN9QBI0/EInaQBOp6Vc8m4K4ou37isjXiIVtwiABSwGzGJpmDVepaJYKzxxHF4ZlFnEMusESYZD0dSPoYdDpVFjMLcw9y3lcl9TZvAf2nUqxG7Rup0Ya9Kg/aOr3PDS1hC7GIurmkHy/ujTQEawNaZOWsGVwdqxiTLRqQ0FWzFhkYQQyyBI7UyWFK+eXSQMXLXHRik1AS6v1pP8A7k7qf0MjpV1XM8Xh3wt1XDg3lkgxlzrO5AEZSDlYRodR0IfuDcSXEWhcXToy9VYbqf8APqCD1rucFxfvlpl8y38zHVp6crYnUUUVuKQooooAKKKreP8AExhrD3Tssa7xJiT6DellJRi5PkSld2En7UuZ/DCWrTDMWYGROoWMw11yyd9M3qKg8k8svZsFxAvsogvsikjQ+san1jtVBwLBNi8U+Jcfs0ZngiZJJIX/ALiO/vTfw/myxeunDPbu2i8qM4yht9iNpg157iKrqSb9fY3wjpRV8p8yX3xbYe5cW8pLAOFC5SonSNxoRTzbtKs5VCzqYAEn1iqzg3LWHwrM1pIZt2Zix9hO1W1ZpyTeBgArBr1WKQkxFY2r0RVZzBjms2S6iTsJ2BP8/aoJLGvDaUncr8dxN7EvacoyoJYgAETsBB110pwuEASdBUtWA8XEUg5u2g79I/3HvS5zAHQOBlZiIIymZYKczFYUyfMSANq2PxVTf8pzhjbAg7jUsFPpnA9g3evHG8Ghxik5ShDXNNQ6hWfXoQcwlpP0jaofy/jxI+o5lwDFhMdYZjlUPBO2hBWD6CY9gK7RXDLFrPdC5ZzZ9huCGEx/vWur8ucUZ1Fq6ALgtqwIMh12za6gyNQdtNTNauItddQR2LfFibbLAMjSfznTXSJpGxfDmzsPEYEScwMaewp/S6iBmcgIAZJ7HT+tIPHsW2YG3GsNqjmZ0AaNAN9de3WsbUtS0jxatk9X0PhoA7MxJjMZ1C6FpGxJGsiBPUV74HwgYps9yGwqMxtAiDeY/jbrkEHKPWouCX73cFgwFHnuMrAhkB0FttyrEiewGusU+W0VQFUQAAAANABoABVkU4LO5DdwFFZNYpSD0GpP+0i5ZQK2e6t4fSFAKnaAZ6bzTbQ9sNGYAxtIBj2nami7NNgRuUXuX8Fa8YRdElC4nQyIadgyyD6HvWMBfbBXwW0tXAMwkHKAYkx+JCYPde8CoHM3E8Rg2W4Mng6aSJ1MdRqfQVdFRi8Ot1N2XxFGmjRqq+jR+YFXQnKMlOKzy8vx4CyimnfZjmDWaXeTuIZ7XhMZa3t3KE6SP4fp+AetMVekpVY1IKcdmc+UXFtMKKKKsFMGuWfa7xVsyYddnUEwT0YeWNtTA+K6fib4RGY6BRJ+K4vw1TjOJ3HMsqMzjWYCsco9pJI9q5/H1bJR7fXaaKEbu468p8J+7YdEEZiCWJE+c6nTsNviqLC8n4hsccTiLlsoHzgISSxGoH0gKJ1qr+0u3aS5bIuXDemIkgIsaZdN9tj3p75fa4cNZN6fEyDNO/z6xE1xbtLUuZqLGgUUVSSYooooAKoubeJW0w7JnXPOYrIkBR2311FXhpY574Mb2He5m0SIWBptrJ1mfapXrx7gfI08i8IC2lxLSbt5QSZ0CnUAAaDSJqZzdmNvIMxB1YLuUEg/qU9NfSqrk7jVu3gUBaXQsmU9GBJ/5YIM/wBakcS0teLdYZyNQegOoEdNvilrTcZDRVxavYbPcaBNpARoSMwWVzt/CevbxJMia3cUxxI6DKhQEzoNJDKCCrjLDLMSD0MmWUcLIQCQGMiQAyiBA/EVmR+6RptVHcwzAlnksCGIaCWIM+aeugA95oi1K1xiv4ZmttmW4VaIBKrAAgjSDEMwJ9e9WB4tct3rV0BDlDSg8qhWmVETlE+aBoCelbL2AKAHLqFMjbWY/wCokj0Ydq04PAmQ7D0A7jqT/varnVV7sLDNj+InERlBFsbCNS37x/SB0366RsDhbuLi2vhp4QFpnMyM5MFQuhgNImoF3HZXVLbIlxgwLMQFtLqC7TpoNh10qw++4W1hiieIxWWF5iVzXN841ksdgY0ntvXGL+Z8yH0Ih8u28uPKjp4sDsNe+sSBT1SZyTgr5xFy/etsoZIDMACxLAnTf5gU6tTVFZ2FPFZNZIrFIBiiiKxQBScd5Ys4lxcul/LuAxj46j4qdyxzLh3c4e3KeHCAHLpGgEA6bVODEajQ9O0+tKTcHxd7HLfvNbVEMjJEnzFoAGupO59aeLw03tsG+GNGLcYXFre2RpJjorEBwfQMM3wtPNKXHLPi4fP1Q5vdT5WEdtj8Vb8sYvxMOk7rKH/Dtv3XKfmuv7Oq2k4dOV/D789pkrRwn0Y8i2ooorrGYW+fuICzgrpOzDJtP1A0hfZ0ht2b15UZ2LAKoGrBRoAT0ljrV19sOLK2rabqxk67ZdRp/vapfKWBKYO2qHI5tgkjWGYTmg+prg8dO9R/g20VaJC4BzUmKvmzdw4t3VBKlofUbiSoIMa/nTZSvy5ygcPfa/cu+K5zR5coGbcnXU7/AJ00VgqNXwWhWDWRQaQkxFFBrE0AZqNxFM1m4vdf5VIJooeQOZcu4VBduXGQ+HbYM0LJY6wB3UHzfl6Vpxni4++bFkSq+a5MqB/CZGhJ6H/OnLmTgTNbLYcWsu7JqIJ66ddu1ImD4niuGPcf7t4qXcskEnVZ/EJ9RqKenHVLO/IbVi6HrGWAPMwy3HckAjKEQAdATLsANpJAjQAwr4q74l8ZBICqSNO+hYepho20BmNaqcbz1exBHh4VFGpcOxYXCVI1AiR9JgkjyjSpHDuI3HBLWTbBEfsgPMDJIbTMAQY8uutPUpuOWs9aIgxh4tYHi7zAAMxq3xpA+mPT81/i3FRZEAZrrDyr2nqfQdusfNSOIcYVLRcQY2H8Q0yntHb0ql4RYT+3u3rDu+utwSgMeUoQPNv6VTTpXvOSwuQ7fJE+zhFt5AU8fFXZYlmCqp66tooHtOlW3CeE2VbxcViLDm2C4tK6lLcR5jrLke0CoeKCJesuiK5M2XXSHBMW3XpIJI9h7VbHl9jnL2bcm3cUZbh0ZlKiBA6nX0FWKWz6efrbsFZd3+M2ETxDdUr/AAnMSdtANd6r8Nzfh36XFEwCUkH5QmKo+I8Na3buF0fw3uXGyrodwEZyAcwgAlTsZ71UWWBRlU57rHIiIDmJKsTI2Cgrbk+p96lQTwiLYOl2b6uoZGDKdmBkHpXqoPAsEbOHt22ABUGQDIBZi0A9d6n1UAV5r0a8mgANU3NqWvAJuYlrEbBRM+sD6o0/0q5qPjsPbdD4qhlGpkT+QoTs7sCH9nONbEYfzkkaoZJMz5Z1+Pyq85KukM9snWBKltmXQwP8QE/w1VcpcdsXi1uwCvhkiCoUSD0yk9ql4Mi3xCRMFyPfxVza9hmKVs4WWirF/wC1rf8AX9ISsrp9X8DvRWKK9Ic45J9rF0vibST5YAIjrmI99mH61Zc24e39z8917cA5VWRnYRodO1Uf2hMG4nbGk/sgQP751Pqf6CmjjvG7GHtqt62bgIkgIGA982lea4htzfW/5OhBfCiL9nL3DhiHZmUN5CTOnUAnpNNVROE423etI9mMhGgiIjTKV6EdqmRWaTzkcKxWQK1Y7EC0jOQWyiYXc+00tiLmyg1X8E4wmKQugYZWysrCCrQDB+CKsBU7EmDQKi8Wxhs2muBGeOg9e5jQetJ3/wB53jEW7Qn+J2/oKCdxr4taSJYQACWaWACjXUKdde/rSsLLTnYsFaSBmfNIYakZojcRvET1pixuJ8bDYYsIN26gYAkiA0kHbqNqh460WUbSZAnTU6gj1gGq5rS+smDuivKrEEAtqJgHTeT3P+leWZQvlEbT2k9vTStOHvAllPlYAaEyCpjzIfxATB7GtlxTKgQQWCz2B3JHYCSfaq2nzHFO1bGIxjK8ZFMkHQeXQlvTWPkVJxXDF8xyQILtpGX0MfA+T2rPCUDNeuxJa6UUTuqiAI/iY25+atMawh9yDMnTzLZARZH8Tkt+U71rk7NJchUsCnYZsFdFxNNdVI6AjRh3Omo2NdW4RxBcRaW6mzdOxBgg+xrnATxGu3Ghhrlgdz9UdOw7AmO1TeTOIHD3/BaRbu/TP4X/AMjt+VPJ6+tCtHRGWvM1sOtectUAeZoIrArNAGKxWawTQBg1lbhAOWM3SdpGutFAUnQRPrt80MBc5W4Rifvty/fFtQwiFgTB00BP5mrviTZMWpAny2WjuQ2Wfjwwfil6xxLFWcf4b3UuISfKseWIPbSQQRqd6vuYCfvNsqYPhKAfZ7o2+auUrO/P4X3oGr26mP8ARWnPWa9Tc5Zx/wC0FwOKW9DP7LX0LEafFMvNHDsRiMOLdjwoYDNnJB02ggGl77WQyYuy0DLlmdZzBtifYD9aYuMXsQuFz2HRMqEkkSW7Ba85xGKnazoQ+VEvlfhBwthbROZpLMRtmP7s9BAFW9LPIfHLmKsMb0F0bLmAjMCJ22nppTLNZZJp5HM1i9ZDgqZg6aEg/mCDWRXoPEE7A1CFZzXG4G799u2eHvdTUNdPiFbYbUEsTmJJhYgf6PvC7NxLSLdfPcCgM3c99h/KqPgVyeIY8D6ZRvnUGmaKeUrpIYzejI87ZGJ+BNcw5j4WbKi9a/snhgOtttFyk9RXQON41bVsluuVRHqQf6VRYrM7XM+UIF8QJ0dNQS38UdNNVqmU7SXr1+yYLmU/COKC5ZW1my3Ld1LlrNpmOYFkn1Kj86unxyuonRh9andSJAPqCDodjSbjeGBINttCZyE6qB1BPzoa12cS7AiC2UGOjCZ8wb3HSplFSWHgdYGfE2wrIxk5FaBOilgVLH1O2vfaTNVvFuMLZtEyc7KyWh1d38sqOqrrrsdBVBjsddbyi8FEBZKyZJJkkn21jtV7wHluxaQYu4zsch81zzHMk5wABsDoPfSaeNNQWqWfsQ84PHCMCUtW0IIdSdZA/aOWM69lBUdzr0kwcdiGum3hrMm4wBbottRGrdjGUfC9akXsReZiLdpwzt5GYFdVSd21HlOpPpsBRwGzbsopzgPfUFmKEEE7jKY012md9NqbKvKW5O+C0TAZAqwoVFCB0aGiNA2nm+nqOvrS1zIpLKVbzLqCp1kHQmNFNWOKYrqgV/OVOYEjvMMx2HXuetRSHaQYCA6KoWSNO09e1JD4XqbB5wOfKXGfvNmW/tEOV/UgDzD0I/rV6K5pwLF/c8TJA8G8Qh7o0nKY6jX8jXSQaaaW62YgOteRWSa8qKQDFFeiKxFAHk1gwJJ2jWe1eitYYCDK5h+739Kh7Aig4JhcA2KZrbBrw1ILHTbUDr0qz4/BxCCY/ZKJmIzPd69P9aVeB8LZ8e1xcP4FtP8A3GZzHQawYpmxYV8aFMwDaXYzOn9WGu29WP5lFf6kva76GP3h0VtrNetsco5j9suAlbV0aBSQ2u+bbTqZn863cLsWcVgLRxH0i2pY5isFQAZI9Vq9+0jALewVwEfR5wYkjLrp8T8UofZrjg2He3AYo0hW2IbzAH5DCuDx0LTZtou8S85Xx+B1w+EZQUklIIJ7tLfV01pgNIPAeXMR/wDUDiblpbFsFjAYSxIy6AdDuTXQBWGolctMVQ8wXHQq5JCAmFmAWA0Yn0PT56UwEaVR81WVYRqy5GZlB6KB1BB3YDQjeaqmsBF5Fnkji1m1cxAxFxbV+5czDxCFDJGmRjodSf0p+tXFYSpBHcEH9RXJsdhbmchbhdUjMGRXGw6wNZO0mtS37mFuZrBNqTMWzmUjeHst032E769auw7evXeM0dC5v1FpCGyks2nVlgAHsILVTcxufAbKSfIqq2o8jHVvyO07Vvscdt4y1DiLyhjA1V1gozWz2BYT1WPY1XcUuzcsK+tsKyExoGVtie+WNfyqiaamNDY84S7ZtWxiCud4ywfOWZo8oGwJ2Hpt1iJxTBBdSqrqFAnQGJbNlMaaj1M1acRwdrKMuiAh4n6WSSI+ROtUWNxZuNkEuHfMF/eLEACRtMsfYGiLuM0bOH8HVr3hoB9U5so+mAS57KJj1OnWmbiardfD4a2fIpUnrCJDtPeYUeuapNjCrhrRBM3Gg3Hjf0HZR0HYetVPDCf2uIbSAUX3eG/QBPzNEpZ6iEj3evNcN+4hzNZui8F1Ja2UNtwB1gBT/hI61ExttH2IAfzo0+W5O6Mdgw6bSDPUmvPL1/LcuXDotvKCZjKbt1EB9gouGP8ASt/HcCcM7G2A1gt5rcf2bEkRB/DIkdpjtTZsmQrXsLmKtZWAYMB5JIidIDEE7zJI1jTtWqxiWCrFu8czKBkUmScrldJ3QudP4dpIr3iVVjLFiunl2Gk7gAaaTG2lT+WrniYm0w+nz5R6a53j1bKPgVammsolkDEYB3Rj4V4QQpZ7TKTrJEGJZRB001p65VxpvYWy7GXygMe7L5ST2kifmpnFr37LXfp8sq/936Glfgd02byhdr1wq6aaEorrcQdIBZW9h2qL3VrC/ccYrFE0VWQBNYoooAKh8Ze+tlmw9sOy7ydumgJE/npUwVV8We3fDYbxwrtoVVxJ9CJqVuB55G42+Ktv4qBGQwSNj0+I96k8Ac3sZnyhg1xiTOihAYI01khaMJw5MFhHVDspMndidh+ZH5VM5AwbKXYnyhQAP4juZ32VfzrRw0dfEQjyvf8AAtVpQb7Byiis0V6c5poxlrOjL3H5jqPnauKcGc4Lidy0wyK7sgHSMxKEd+3zXcTXKPta4MyumKQxkAB0iNRlIPp/Sufx9O6Uuzy7y+hLNibz9fvrYFyziBaiDlEBm0JOp9qseSeJ3MThEuXfrllJiM2Uxm+f5iofBBY4hh7b3raORuDPlYGCJEGOsetaMVzlbwuITDNhntWohX+kAdCLeX6fY1xbXWnmax0tml7mXhV11bwyDbKtIO+0ZQBHQt5vRRFMCGtOPxgtIzt9KgsYEmBqTA3quyaFV08HNb+MlBc3F9jlXw2XOUMs4ABy6Md+lUd3HKdWuqGgxBGpMqAI11kgxHrTde4pbs+HiApezavYkaaMq3SsHL0guBBjRp7U54G7buKrqEZWAZWAUyDrM08YpO/r+CxydtjlPD7DB7TpntlS0tAEOQ624B3kIZkAagE6im3CYhL4VmyhUP7a2AdGIgHzf8PXMPaDqDW/mrhmQi6IyT5tYChipzMTsMygFvwkq0gZqV3LLkcaXULKYQnxNPou2/3YDBrZkqRmEg6E4qSySnzRKxVlYuB2ytlcFANIYSIneYGteOV8Ob+J8Z9LOHGUNp5ngAAdDGu1Trdm3i7jBPDt3HVTck+IT0zWG2dYgSDpoCOlXWOs28PZW2q5ba9R0/iPXvLdNZqu2hMm9yt5ix+cQNSdAO/p87fNY40BYspb/EqlnPd21J/OtHBbXi4sGQVsguex6DX3Ob4FQucsXmZvWCf1gfp+lVJXsukbmeuH4SeGlm/49xyfZSUHxufmp6YstbtYhvMBlsYgRqI0W58g5T8VK4pY8LAYW2d1tSfkT/Wo/JVjxBetNqro0jedND7z/wBNWPM2un13CfTcoebuGi3fCWz5LgDeynf9DUXhmJCXFu7DOiL2FudfXcTUq/iPEsgP9dubevbpFVVzMEyhSWYhQBrpuEHdiw1AEjKRprTwu1YlnVCARrqO2+2ta7OGRPpVV6aKB+u9YwNnJbRSSSqqDPcCt9KKFFFFQAUUURQACkHmDg638bbGHs3LbAjMxOmkbDprOtMfNd7FWrJu2AgRdyYJPXroBANb+TuMnE4fxLgCuDlY9NIOYdhBmKsipRWpEo88zYz6LXRYuMx2hQR/OT8U4cr4MWrAj/iE3DIg+aIkdPKFHxSRw6ycViBIzLdYhhP02kXU+2qj3uV00Cul7KpNuVV9S8TNxMrJQM0UUV2jGFVfMXC1xNhrTiQwg/5j10q0rBpJwU4uL5kp2dzhnKmOOBxtzDXZCM2UT0b8J+RpTRxjla5jMQly7iJsr+AJr7Zv616+1LlY3VW7ajMpJI01Eaie8gVD5K5jGJs+DcP7RdG7uvQievevPVqcoSb5rfz7TfCV0N+F4jZdjbS7bZ13UMCRHcUrcdVxcug/eYyZU8NXy5iCDIAIIIbsdRpFUScId+KI+HsXLKJcVnZtBAOsd5WRHrXVDdiqHFK1mSm0cowFi9bewPAuvatszkGy41crpDLrAB/OtnD3xWGuKLCYjws0m21olSCTMSPLoRsdI611Fr9ay81Nxk29zXcti9byOCMw2O4kde+8EdaQuP8ADXsMo+oQqyZ8xBMagakBgQw1IBBBgS+M1asbhFvobb7aa+xBAI6iQNKS4LDOcPYEAkkZfMCDBXMJDgr9II66idwu1WuG48zoqXmEDa5liYkTcUE+UqxllkA7jscU4a1l9ZnXKZ8uXYZSdm2JnRpIMiRVVbT9l4ayMk58p1WUYFlE7MHUHp5QCBmMEbPA7yMvCOG3MHZuE5bjXWzOqbBSqgBHaM20wYmT8rGIupfvWkn+0dFOby+XMJE7bGJHerLA8R8MMqhfDP7VCs+SdwjfhExEgwDDDQ1owNu2t9LpuDRjcW21s29YK6OZQklgS2YaqDHYsm22Gxe8z8RsFypupCwo86zoOon3rXypeVBcYDMSGbSIgdiTHXpVfxNMbccxhlyTOt1STAI1y9TpPtVbewuIChbj+ENmFu2wIIyvIuEnedxtlIqHSzqv4gtrFXxDFKrXQSc7sMoUAnXfTodvyq85Ewcu73ILKBkgyqyIJHdtAJ6agdah4/hng218KyfOLgzHQwhUZiTqVPmA7wehmmzlfDWxZV7bFs+pY6GZMrl/CAZEfz3qx2UcevIhlvRWYoqkgxRRRQAVX8b4vbwtvPczR2UCf1IA/OpWLxSWlzXGVB3YxUfF4l72HYYU23LwMxhhoZ06bjY1K+4ELDeBxO0GVnyq0FToQezLqNjuK18Ya3aX7taGUDViTAiAZn1netfBeGDhti4WINy4R5READQAfLV65e4WcXfK3AxWA11ukE6W/XMAw9gfSnVPXP3dPmS5aVd7IbeTOGm3bNxj9f0D922P/kQW+V7Uy1hRAis16ijSVKChHkcycnJtsKKKKsFCiiigDXfshxDCRXEOceXrnD7638OCBrIGu2uaN8pBgjpB+O51X8W4Yl9MrTpsQe+4PcHY1l4qh7xXjuu/7FtOel2Yn8p8xJirYIMOIDLMlT6enY0ocZum3xNPut69cZiAVJbfSQehG+nSKhcW4Nf4Ze8WwDkUkOsNCxrpP1IQCfSO1OvK3HrGLXOoUXQPMIGYfI3X1rhyhoba29bmxZGRloy0k/aJjTZC3LeLZLkgeEu0advfrTPy3inu4azcuDzugZtIknrHSd/mqnGyuMiWazWWFBWkA14m2t1cjgEH9Pak3jPBDZKhSxUmFdZBBYgZWZdYI6/MEaBzoMEEESDoR3FTuSnY5qjMUDKpR4e0GE5XKoHBg9ckzv6funbiMp8MKG1R2HnGpZswKGYJCgAgABux2pq4hwLNJtkAmdGnqMp1APSNSCfKNdKpsLyhe1LXkUN9QRWbrIOZiPMO8a9Zqd/sNdHvky+7MyZibaAaHUAkbCfoMz5QYAXYTTVduqurMB2kgT/dHWtFnCph7RFtNFBaBJLnqSd2Y/rSvxC890+VLz3TGWFIW2SCG1aAoyyPmaWTu8C2uWPMXEUuWLF0MFX9sstE5gjOsidj4ZHfUVV8pY3KlzKAAzfskYkFyAcxBg5Z8o9SM34q8pwtwEVrTllJKzbzBMwjPIkSN41mPapCWL5a5d8G4rCfCHk7AaqToPKo2neYoW2ENZdJccJ42l/YMp2AaNeuh/3sas5pSfA3gcy2rgYZIICjMR5mkZtsxI+Ka7GYqpIhiBImYMaifSosyHYzWvEX0txndEnbMwWfaTrUezxnDtc8JbqG5+6DqY7dDVF9oHD7d1AEtO15o8w2AEabx8AdamyTWohZLbme0r4dh4BvuRCwxXKe8gHSqzknAPgsO7XzlzsCqHcadj3/AKTU7g9w4PBWvvBOcAgAHzbkhR3IEe3WqvEYi7inPlLHoi+uyj/P36CpcpL4Fm5KSPdy8+KuqgINxs2Rd49Y7DqegmulcE4YMPaW2DmYAZ3Igu0QWP5bdBFQ+WeBDDqGcKb7KFdlmABrlSekkmevwIvAK7vA8H7mOqXzMw16ut2WwUUUV0CgKKKKACiiigAooooAr+L8KTEKA2hBlWESD/lXHOZ+VLmEvm5hz4dwNmGpCOCNwYhTOhGxPau51Hx2CS8hS4AVIj/x2NZOI4VVPijh9z6y2nV04exyPg/M1m+62sbZRMQsRnUQeuk/+O1N3HPCfDXPFd0t5STkmTpoDHSYqn5u5FDAHKbqgQGCgXLcbZSo0G+gEegFK3DsfjMCCoBxdldCpEXEA6QZzfH5VxqtLS7Sw+h7djNkZJq6J/2YPc8S8FLnDj6c3R82gH+GZHoKab3NeEF7wDeAecv0tlzds0R/SovL3N+FvwqsqP1ttCsp9u9VnOXAb+NxFvJbs27YEG4IkiZkxrME6e1VtapvVgm/QOSms1E4rauDDt4V1LRVSS7xsBsJ0B03pd5F47dxPi27rBzbI846ySI006b0ii7XJG2sxVBzBzKMI6h7FwoTGfYHvlkQfzFW9vFo1oXQZQqHBAkkESIA6+lRm1wN1Yqh4VzZZxF5rKh0uCYDgDNG+WDv6VK5h4w2FTOLL3B1IkBZ2khTrQ007MC3IrWRUPl/i6Yu2Liabgg65SNxPUUkcycQvWOIItnFPeLFZt+bLBiVy/T6aDSpjFt2IHXjHEVw9prjKzwCYUdBuSdgBUXlnmO1jVYoCCsBkbcBpjUbgwfyqz4hauvYdLbBGYETE6H+VKXArOH4Z4hu31vYi8RKW/MdCdAo21YksYA9Ipkk4vpJIvFOXL1/Hrct4cYe2rISwafpyye06HbeaauJ8w27RKW4uXBuAdE/vHv6DX2GtLfEuOXroJLHD2h0VvNH8d0GB/h/5qncvctXbxUqqpZjW4wOv/6l/H/e+n1bUVMYzqvTBXfd67gbjFXeCEuFv4hwwHiXGIUCQAokT/cQDU79NzFdF5f5dt4bzwDeZQrN2A/Ck7LOvqdewEzhHB7WGTLaWJMsx1Zz+87dTVgK7PCcDGj8Usy6fIx1aznhbBRRRW8oCiiigAooooAKKKKACiiigAooooAxFU3GOW7N+SQUc/jUwZiASNiR33q6opJ04zWmSuiVJp3Rybj3IjkhrlpLgH/EtlxcX1lVzfEEajeqbDX8ZYkYe/4gG9vELBHYZ1Gm0fFdyqBxDg9m/wD2ttWO0xrEzGYa7iufU9n/AOD7Hlfo0R4j/JHKr3N82zbxmDu5SNSgLqdNwV2/MVM5e5l4aqZLDJaBJJUyDP8AESSSfmmfF8hWzPg3blrcgQpAJ9YBO3UmqXHcg3iPMLF4E6ggTHcZhvPc7VjnwdWP0/h+Bcq0HzI/MmETHtbBxoW0u9sEa+2o9N6ZMAUtIEtlQFUKuoMZRAmkfE8gEGDgoG4yEHWTocjaaRrtUZOSwrE/dL6MDoB42vqCpK/maqdKdrNS/H7GvHpRcYHgWTGNisViLRJJFtQVXUj42E6a71b8zMl+z4QxQtA7w41A7xSeeTJ833W8zGJUi9K+hmFMehNS8NyQ0jJgCVO5KokR/DdYE0e7m8qMvx+w1R6UTeEcdwGBtCzbv+K4MnIrXGYnQnKk1obmnO5uWMD5pIFy6VT00iW99KtsFyZipbS3bQgAeeCv95EUgj0DfNWuD5AWCLt4tJk+GgQnsC7FjlA2Aj3q2PB1pZ0/l/0K60FzEfiuNvXgpxV5Utkxktk20J7G4TmaPdfarLgXKl1pW1YCWyAfEY5QT3gjM/faD3610jhvAMPYjw7YzDQMxLsB2DuSQKs610/Zqf8A6Sv9lhFUuJf0oWOC8nWrMG6TfcGQXACqe62xpp0LZiO+9M0VmiujCnGCtFWRmcm8sKKKKcgKKKKACiiigAooooAKKKKACiiigAooooAKKKKACiiigAooooAxRRRQCCgUUUAZooooAKKKKACiiigAooooAKKKKACiiigAooooA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62" y="446398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96" y="4429036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62" y="446398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996" y="4429036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/>
          <p:cNvSpPr/>
          <p:nvPr/>
        </p:nvSpPr>
        <p:spPr bwMode="auto">
          <a:xfrm>
            <a:off x="7204229" y="2558988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3075" name="Straight Arrow Connector 3074"/>
          <p:cNvCxnSpPr>
            <a:stCxn id="27" idx="4"/>
            <a:endCxn id="15" idx="0"/>
          </p:cNvCxnSpPr>
          <p:nvPr/>
        </p:nvCxnSpPr>
        <p:spPr bwMode="auto">
          <a:xfrm flipH="1">
            <a:off x="7318459" y="2787588"/>
            <a:ext cx="7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78" name="Straight Arrow Connector 3077"/>
          <p:cNvCxnSpPr>
            <a:stCxn id="27" idx="4"/>
            <a:endCxn id="3079" idx="0"/>
          </p:cNvCxnSpPr>
          <p:nvPr/>
        </p:nvCxnSpPr>
        <p:spPr bwMode="auto">
          <a:xfrm flipH="1">
            <a:off x="6175459" y="2787588"/>
            <a:ext cx="114307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81" name="Straight Arrow Connector 3080"/>
          <p:cNvCxnSpPr>
            <a:stCxn id="27" idx="4"/>
            <a:endCxn id="18" idx="0"/>
          </p:cNvCxnSpPr>
          <p:nvPr/>
        </p:nvCxnSpPr>
        <p:spPr bwMode="auto">
          <a:xfrm>
            <a:off x="7318529" y="2787588"/>
            <a:ext cx="114293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49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9" y="5413340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73" y="5378388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38" y="5413340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74" y="5378388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99" name="Straight Arrow Connector 3098"/>
          <p:cNvCxnSpPr/>
          <p:nvPr/>
        </p:nvCxnSpPr>
        <p:spPr bwMode="auto">
          <a:xfrm>
            <a:off x="8469297" y="4953739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01" name="Straight Arrow Connector 3100"/>
          <p:cNvCxnSpPr/>
          <p:nvPr/>
        </p:nvCxnSpPr>
        <p:spPr bwMode="auto">
          <a:xfrm flipH="1">
            <a:off x="8336131" y="4971495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7334435" y="4955218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7201269" y="4972974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189215" y="4946341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H="1">
            <a:off x="6056049" y="4964097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74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26" y="446546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81" y="541537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69" y="4421637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4" y="537155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1091713" y="5329895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51" y="532576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Pennies and gold, revisited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28" y="1743014"/>
                <a:ext cx="5789791" cy="4369699"/>
              </a:xfrm>
            </p:spPr>
            <p:txBody>
              <a:bodyPr/>
              <a:lstStyle/>
              <a:p>
                <a:r>
                  <a:rPr lang="en-US" sz="2400" dirty="0" smtClean="0"/>
                  <a:t>Three bags contain two gold coins, two pennies, and one of each</a:t>
                </a:r>
              </a:p>
              <a:p>
                <a:r>
                  <a:rPr lang="en-US" sz="2400" dirty="0" smtClean="0"/>
                  <a:t>Bag is chosen at random, and one coin from it is selected at random; the coin is gold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: coin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latin typeface="Cambria Math" charset="0"/>
                      </a:rPr>
                      <m:t>∈{1,2}</m:t>
                    </m:r>
                  </m:oMath>
                </a14:m>
                <a:r>
                  <a:rPr lang="en-US" sz="2400" dirty="0" smtClean="0"/>
                  <a:t> is gold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/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𝑃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=? 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=? ,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charset="0"/>
                              </a:rPr>
                              <m:t>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charset="0"/>
                          </a:rPr>
                          <m:t>=?</m:t>
                        </m:r>
                        <m:r>
                          <a:rPr lang="en-US" sz="2400" b="0" i="0" smtClean="0">
                            <a:latin typeface="Cambria Math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=? </m:t>
                    </m:r>
                  </m:oMath>
                </a14:m>
                <a:endParaRPr lang="en-US" sz="2400" b="0" dirty="0" smtClean="0"/>
              </a:p>
              <a:p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28" y="1743014"/>
                <a:ext cx="5789791" cy="4369699"/>
              </a:xfrm>
              <a:blipFill rotWithShape="0">
                <a:blip r:embed="rId2"/>
                <a:stretch>
                  <a:fillRect l="-1368" t="-1116" b="-9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AutoShape 2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9" descr="data:image/jpeg;base64,/9j/4AAQSkZJRgABAQAAAQABAAD/2wCEAAkGBxQSEhQUExQUFRQWFxgXGBgYFBgZHBYZGBoYGB8YFRYYHSogGR0nHBUXITEiJykrMC4uGB8zODMsNygtLisBCgoKDg0OGxAQGy8mICQuMDc0LC81LC8sNyw0LCwsLDQsLDQsLCwsLCwsLCwsLCwsLCwsLzQsLCwsLCwsLywsLP/AABEIAOEA4QMBIgACEQEDEQH/xAAbAAACAgMBAAAAAAAAAAAAAAAABgQFAQMHAv/EAEMQAAIBAgQEBQEFBQYFAwUAAAECEQADBBIhMQUGQVETImFxgTIHFEKRoSNSYrHBM3KC0eHwQ5KywvEXotIVFiRzk//EABoBAAIDAQEAAAAAAAAAAAAAAAACAQMEBQb/xAAyEQACAQMCAgcIAgMBAAAAAAAAAQIDESESMQRBUXGBocHR8AUTIjJCYZHhsfFSYnIz/9oADAMBAAIRAxEAPwDuNFFFABRRRQAUUUUAFFFV/E+M2bCsbjiVGbINWI9FGvztUSkoq7JSvsT5rXfxCJ9bKvuQP51zPmj7TVtlUVgpJJZLTLduxGgJjLbO07n+dLWFxnE8Y7vasm0rwPExBZnCj9zNtvMKIk1jnxkUrxXa8LzfYi2NFvc6tiObbAUsguXQJEpbOUkfuu0KR6gkVQcc+0HwAmYYezn63bpbKPVEAk/4qTeP4DE4TD+G/EVLMuqsgkT+4y6rqdz+kVZ8sfZ/Ytxdb/8AKuFZDNDKZ1lJn4JJ3rFPjajy3bqXi/IuVGKPTfaxbNwqcSuUDQ2cK5zHr9ZbT8qjf+pBIdhdxpY/SFwyBY//AJ77azW/hfFRbxKWLuCt2Bd0tumU+oDAKND37namLmBb6Wg2GW1mJibhgbE6R6A1TLiZXWXn7+SGVOK5Cx/6jQFHi40GRnLYcH3jyfyqZb+0y34gX73kTXW7hmEnpJyr/KrHk3jBxdtvERVuW2yNl1VuxX9dPSqnmLjj2Ly+PgUbDhsviEqzLPWI7QY096hVp6tOp36/0T7uPQi94Pz410Mc2FuBY+h2Rj/haYq7tc3Wwoe9buWlPWBcHv8Aspb9KWeK8tcNNs3Ltiyoj61XIe8grrNU+C5bsXlzcOx963lOqFjdRT0BtuQQN/erYcZVSvq/K8V5CujHoOs4TH27olHVusTr8qdRUma5FicJjbTh7+Gt4tV2fDsy3F0gEWyZ+A1WPL/OxOYC6bjgj9heHh3B38zeaNNyGrXD2gvrVvusrzRTKg+R0yiqjhvH7d0KGBs3G2S4QCSP3TMN8a1bA1vhOM1eLuilprDM0UUUxAUUUUAFFFFABRRRQAUUUUAFFFFABWrEX1RWZiFVQSSdAANZJrTxHHpZXM5OpgACSxPQDvXGObudL+NvXcLhVN0loABBREXqdgXLCcxMCYqirXUMLL9ZfQiyFNyG7nP7R0wuQDOoZc2ijxGMwFVH+kGPqPxrSNhOF8R4jmLs2Gw9xi7A6u+boT9TaaakD0q55T5HtWrniYi4t7FE5jLBsvsDqT6mvX2qNh7aWg/ivcZWyqDCqVywZjuemulcipxDnO277uxeLyaowUUWnBuSrGEtubCJ4gUsbl3XbcnsPQRVbyrzLdbGfdrl21iFYEq9tQMhClspygAiFP6Vc8oI17h6JiQWDqyw0y1uTGY7zH6RW7gPKuGwbM1lWzNoWZixA7DsKyufzandllmVn2h2cS5VbGGt3FdCrXCoZgfnbTrVrylw98PhLdl2hwGBK/hzEkBT6TVrcNeINVOeNJKQqcG5HWxfW89+5eKfQG6ds2pmN/errmHgiYy2qXGdcplcjRrEajY6VPNFDnJu7YWRB5f4Tawdvw7QMTJJMlj3NUvFOT1v4g3WxF0qWzNbYyPYa/G1MpFAFQpyTvcLGrjEnD3FS2txisBWiNdDuO3Slrkvgt23iL190Flbi5RbXQbqZA6AZT/zGmk16VqlTaVgsLHO/FMXhnzWsRZVUVW8PQlszFYIK67SdetWj4XD8Swlq7ibagtbV805Wtkjdbm8T39K8cU5bw2JuC7dt5nHUMQD/eA3qVxhLa4W6GtO6hPKlsaiBoQARoBTqpZJLcGukoL3BLyQ9p14hhho1tivigDbK40ePUg+tW3LnN7ATnFy2pyNaaVu2zvC5tTp0Y94O1LX2fWn+93rtq09nCspGV5+qVIid4h/YGr/AIw2FxVwBbwt4qMoZQVDkagM2WDrsauVSVKXwOz9boVw1LOx0HhnEbeIQXLTBlPwQezA6g+hqXXJsNj8RZv+cHD340lAbd9VOwyEhhrO8jMdetdA5f48mKUj6bq/XbnUfxKfxKe/wYNdjhuMVX4ZYl0eRjqUnHK2LmiiithUFFFFABRRRQAUUUUAFRcdjktLLmJ0A6k7wKkO4AJOgGpriPOfMtziF61YsBoYMukqIYzlPWQFlj027zn4it7tY3LKcNTIfMfMOI4rdSxYBjM5Z5EIGOXKpGwCjfdjO21O/JnK9jCW4tgFjo76ZmI79h2HSscv8sWcLhShJAyzcdZBJG8dQO1J3IWIzcQIw+cWtTcDNMrGjN0BLRFcOdR1L2eF39fgbUkjxxm1m4itvC2biur/ANpD5idJJ7Lvqd66vcthgMwDR3AOvpO1ezWazyndJLkMaCKIrY1YVarJNJWg1vy1rYUAaMtLvOmIK2cokOPMpAMyDoQwYD0iDvTHi7mRGYzAH4RmPuB1jf4pB41hmuZnUKXUa5pIJcgSwYGVMN5d7ZDRpFNHcBq5c4kMTh0ufiiHHZhof8/mp7CucfZtxA28S9iT4dxWZRpoykfqVn/lrpAFPVhplYhHisV7YRqdBXhCDsQfYz/KqiTIaNTtSpjuI3Ld53sOxDNrbdpVj2Uk+Se4/I1b8bxWVIYGGEqQY1DQQ3p/WKUr5VULOSFGrH56DqdoFJqeqyHisZHng/E0vgOvQwysPMhH4WFJPMHC8RicWFTCJYUPmN9QBI0/EInaQBOp6Vc8m4K4ou37isjXiIVtwiABSwGzGJpmDVepaJYKzxxHF4ZlFnEMusESYZD0dSPoYdDpVFjMLcw9y3lcl9TZvAf2nUqxG7Rup0Ya9Kg/aOr3PDS1hC7GIurmkHy/ujTQEawNaZOWsGVwdqxiTLRqQ0FWzFhkYQQyyBI7UyWFK+eXSQMXLXHRik1AS6v1pP8A7k7qf0MjpV1XM8Xh3wt1XDg3lkgxlzrO5AEZSDlYRodR0IfuDcSXEWhcXToy9VYbqf8APqCD1rucFxfvlpl8y38zHVp6crYnUUUVuKQooooAKKKreP8AExhrD3Tssa7xJiT6DellJRi5PkSld2En7UuZ/DCWrTDMWYGROoWMw11yyd9M3qKg8k8svZsFxAvsogvsikjQ+san1jtVBwLBNi8U+Jcfs0ZngiZJJIX/ALiO/vTfw/myxeunDPbu2i8qM4yht9iNpg157iKrqSb9fY3wjpRV8p8yX3xbYe5cW8pLAOFC5SonSNxoRTzbtKs5VCzqYAEn1iqzg3LWHwrM1pIZt2Zix9hO1W1ZpyTeBgArBr1WKQkxFY2r0RVZzBjms2S6iTsJ2BP8/aoJLGvDaUncr8dxN7EvacoyoJYgAETsBB110pwuEASdBUtWA8XEUg5u2g79I/3HvS5zAHQOBlZiIIymZYKczFYUyfMSANq2PxVTf8pzhjbAg7jUsFPpnA9g3evHG8Ghxik5ShDXNNQ6hWfXoQcwlpP0jaofy/jxI+o5lwDFhMdYZjlUPBO2hBWD6CY9gK7RXDLFrPdC5ZzZ9huCGEx/vWur8ucUZ1Fq6ALgtqwIMh12za6gyNQdtNTNauItddQR2LfFibbLAMjSfznTXSJpGxfDmzsPEYEScwMaewp/S6iBmcgIAZJ7HT+tIPHsW2YG3GsNqjmZ0AaNAN9de3WsbUtS0jxatk9X0PhoA7MxJjMZ1C6FpGxJGsiBPUV74HwgYps9yGwqMxtAiDeY/jbrkEHKPWouCX73cFgwFHnuMrAhkB0FttyrEiewGusU+W0VQFUQAAAANABoABVkU4LO5DdwFFZNYpSD0GpP+0i5ZQK2e6t4fSFAKnaAZ6bzTbQ9sNGYAxtIBj2nami7NNgRuUXuX8Fa8YRdElC4nQyIadgyyD6HvWMBfbBXwW0tXAMwkHKAYkx+JCYPde8CoHM3E8Rg2W4Mng6aSJ1MdRqfQVdFRi8Ot1N2XxFGmjRqq+jR+YFXQnKMlOKzy8vx4CyimnfZjmDWaXeTuIZ7XhMZa3t3KE6SP4fp+AetMVekpVY1IKcdmc+UXFtMKKKKsFMGuWfa7xVsyYddnUEwT0YeWNtTA+K6fib4RGY6BRJ+K4vw1TjOJ3HMsqMzjWYCsco9pJI9q5/H1bJR7fXaaKEbu468p8J+7YdEEZiCWJE+c6nTsNviqLC8n4hsccTiLlsoHzgISSxGoH0gKJ1qr+0u3aS5bIuXDemIkgIsaZdN9tj3p75fa4cNZN6fEyDNO/z6xE1xbtLUuZqLGgUUVSSYooooAKoubeJW0w7JnXPOYrIkBR2311FXhpY574Mb2He5m0SIWBptrJ1mfapXrx7gfI08i8IC2lxLSbt5QSZ0CnUAAaDSJqZzdmNvIMxB1YLuUEg/qU9NfSqrk7jVu3gUBaXQsmU9GBJ/5YIM/wBakcS0teLdYZyNQegOoEdNvilrTcZDRVxavYbPcaBNpARoSMwWVzt/CevbxJMia3cUxxI6DKhQEzoNJDKCCrjLDLMSD0MmWUcLIQCQGMiQAyiBA/EVmR+6RptVHcwzAlnksCGIaCWIM+aeugA95oi1K1xiv4ZmttmW4VaIBKrAAgjSDEMwJ9e9WB4tct3rV0BDlDSg8qhWmVETlE+aBoCelbL2AKAHLqFMjbWY/wCokj0Ydq04PAmQ7D0A7jqT/varnVV7sLDNj+InERlBFsbCNS37x/SB0366RsDhbuLi2vhp4QFpnMyM5MFQuhgNImoF3HZXVLbIlxgwLMQFtLqC7TpoNh10qw++4W1hiieIxWWF5iVzXN841ksdgY0ntvXGL+Z8yH0Ih8u28uPKjp4sDsNe+sSBT1SZyTgr5xFy/etsoZIDMACxLAnTf5gU6tTVFZ2FPFZNZIrFIBiiiKxQBScd5Ys4lxcul/LuAxj46j4qdyxzLh3c4e3KeHCAHLpGgEA6bVODEajQ9O0+tKTcHxd7HLfvNbVEMjJEnzFoAGupO59aeLw03tsG+GNGLcYXFre2RpJjorEBwfQMM3wtPNKXHLPi4fP1Q5vdT5WEdtj8Vb8sYvxMOk7rKH/Dtv3XKfmuv7Oq2k4dOV/D789pkrRwn0Y8i2ooorrGYW+fuICzgrpOzDJtP1A0hfZ0ht2b15UZ2LAKoGrBRoAT0ljrV19sOLK2rabqxk67ZdRp/vapfKWBKYO2qHI5tgkjWGYTmg+prg8dO9R/g20VaJC4BzUmKvmzdw4t3VBKlofUbiSoIMa/nTZSvy5ygcPfa/cu+K5zR5coGbcnXU7/AJ00VgqNXwWhWDWRQaQkxFFBrE0AZqNxFM1m4vdf5VIJooeQOZcu4VBduXGQ+HbYM0LJY6wB3UHzfl6Vpxni4++bFkSq+a5MqB/CZGhJ6H/OnLmTgTNbLYcWsu7JqIJ66ddu1ImD4niuGPcf7t4qXcskEnVZ/EJ9RqKenHVLO/IbVi6HrGWAPMwy3HckAjKEQAdATLsANpJAjQAwr4q74l8ZBICqSNO+hYepho20BmNaqcbz1exBHh4VFGpcOxYXCVI1AiR9JgkjyjSpHDuI3HBLWTbBEfsgPMDJIbTMAQY8uutPUpuOWs9aIgxh4tYHi7zAAMxq3xpA+mPT81/i3FRZEAZrrDyr2nqfQdusfNSOIcYVLRcQY2H8Q0yntHb0ql4RYT+3u3rDu+utwSgMeUoQPNv6VTTpXvOSwuQ7fJE+zhFt5AU8fFXZYlmCqp66tooHtOlW3CeE2VbxcViLDm2C4tK6lLcR5jrLke0CoeKCJesuiK5M2XXSHBMW3XpIJI9h7VbHl9jnL2bcm3cUZbh0ZlKiBA6nX0FWKWz6efrbsFZd3+M2ETxDdUr/AAnMSdtANd6r8Nzfh36XFEwCUkH5QmKo+I8Na3buF0fw3uXGyrodwEZyAcwgAlTsZ71UWWBRlU57rHIiIDmJKsTI2Cgrbk+p96lQTwiLYOl2b6uoZGDKdmBkHpXqoPAsEbOHt22ABUGQDIBZi0A9d6n1UAV5r0a8mgANU3NqWvAJuYlrEbBRM+sD6o0/0q5qPjsPbdD4qhlGpkT+QoTs7sCH9nONbEYfzkkaoZJMz5Z1+Pyq85KukM9snWBKltmXQwP8QE/w1VcpcdsXi1uwCvhkiCoUSD0yk9ql4Mi3xCRMFyPfxVza9hmKVs4WWirF/wC1rf8AX9ISsrp9X8DvRWKK9Ic45J9rF0vibST5YAIjrmI99mH61Zc24e39z8917cA5VWRnYRodO1Uf2hMG4nbGk/sgQP751Pqf6CmjjvG7GHtqt62bgIkgIGA982lea4htzfW/5OhBfCiL9nL3DhiHZmUN5CTOnUAnpNNVROE423etI9mMhGgiIjTKV6EdqmRWaTzkcKxWQK1Y7EC0jOQWyiYXc+00tiLmyg1X8E4wmKQugYZWysrCCrQDB+CKsBU7EmDQKi8Wxhs2muBGeOg9e5jQetJ3/wB53jEW7Qn+J2/oKCdxr4taSJYQACWaWACjXUKdde/rSsLLTnYsFaSBmfNIYakZojcRvET1pixuJ8bDYYsIN26gYAkiA0kHbqNqh460WUbSZAnTU6gj1gGq5rS+smDuivKrEEAtqJgHTeT3P+leWZQvlEbT2k9vTStOHvAllPlYAaEyCpjzIfxATB7GtlxTKgQQWCz2B3JHYCSfaq2nzHFO1bGIxjK8ZFMkHQeXQlvTWPkVJxXDF8xyQILtpGX0MfA+T2rPCUDNeuxJa6UUTuqiAI/iY25+atMawh9yDMnTzLZARZH8Tkt+U71rk7NJchUsCnYZsFdFxNNdVI6AjRh3Omo2NdW4RxBcRaW6mzdOxBgg+xrnATxGu3Ghhrlgdz9UdOw7AmO1TeTOIHD3/BaRbu/TP4X/AMjt+VPJ6+tCtHRGWvM1sOtectUAeZoIrArNAGKxWawTQBg1lbhAOWM3SdpGutFAUnQRPrt80MBc5W4Rifvty/fFtQwiFgTB00BP5mrviTZMWpAny2WjuQ2Wfjwwfil6xxLFWcf4b3UuISfKseWIPbSQQRqd6vuYCfvNsqYPhKAfZ7o2+auUrO/P4X3oGr26mP8ARWnPWa9Tc5Zx/wC0FwOKW9DP7LX0LEafFMvNHDsRiMOLdjwoYDNnJB02ggGl77WQyYuy0DLlmdZzBtifYD9aYuMXsQuFz2HRMqEkkSW7Ba85xGKnazoQ+VEvlfhBwthbROZpLMRtmP7s9BAFW9LPIfHLmKsMb0F0bLmAjMCJ22nppTLNZZJp5HM1i9ZDgqZg6aEg/mCDWRXoPEE7A1CFZzXG4G799u2eHvdTUNdPiFbYbUEsTmJJhYgf6PvC7NxLSLdfPcCgM3c99h/KqPgVyeIY8D6ZRvnUGmaKeUrpIYzejI87ZGJ+BNcw5j4WbKi9a/snhgOtttFyk9RXQON41bVsluuVRHqQf6VRYrM7XM+UIF8QJ0dNQS38UdNNVqmU7SXr1+yYLmU/COKC5ZW1my3Ld1LlrNpmOYFkn1Kj86unxyuonRh9andSJAPqCDodjSbjeGBINttCZyE6qB1BPzoa12cS7AiC2UGOjCZ8wb3HSplFSWHgdYGfE2wrIxk5FaBOilgVLH1O2vfaTNVvFuMLZtEyc7KyWh1d38sqOqrrrsdBVBjsddbyi8FEBZKyZJJkkn21jtV7wHluxaQYu4zsch81zzHMk5wABsDoPfSaeNNQWqWfsQ84PHCMCUtW0IIdSdZA/aOWM69lBUdzr0kwcdiGum3hrMm4wBbottRGrdjGUfC9akXsReZiLdpwzt5GYFdVSd21HlOpPpsBRwGzbsopzgPfUFmKEEE7jKY012md9NqbKvKW5O+C0TAZAqwoVFCB0aGiNA2nm+nqOvrS1zIpLKVbzLqCp1kHQmNFNWOKYrqgV/OVOYEjvMMx2HXuetRSHaQYCA6KoWSNO09e1JD4XqbB5wOfKXGfvNmW/tEOV/UgDzD0I/rV6K5pwLF/c8TJA8G8Qh7o0nKY6jX8jXSQaaaW62YgOteRWSa8qKQDFFeiKxFAHk1gwJJ2jWe1eitYYCDK5h+739Kh7Aig4JhcA2KZrbBrw1ILHTbUDr0qz4/BxCCY/ZKJmIzPd69P9aVeB8LZ8e1xcP4FtP8A3GZzHQawYpmxYV8aFMwDaXYzOn9WGu29WP5lFf6kva76GP3h0VtrNetsco5j9suAlbV0aBSQ2u+bbTqZn863cLsWcVgLRxH0i2pY5isFQAZI9Vq9+0jALewVwEfR5wYkjLrp8T8UofZrjg2He3AYo0hW2IbzAH5DCuDx0LTZtou8S85Xx+B1w+EZQUklIIJ7tLfV01pgNIPAeXMR/wDUDiblpbFsFjAYSxIy6AdDuTXQBWGolctMVQ8wXHQq5JCAmFmAWA0Yn0PT56UwEaVR81WVYRqy5GZlB6KB1BB3YDQjeaqmsBF5Fnkji1m1cxAxFxbV+5czDxCFDJGmRjodSf0p+tXFYSpBHcEH9RXJsdhbmchbhdUjMGRXGw6wNZO0mtS37mFuZrBNqTMWzmUjeHst032E769auw7evXeM0dC5v1FpCGyks2nVlgAHsILVTcxufAbKSfIqq2o8jHVvyO07Vvscdt4y1DiLyhjA1V1gozWz2BYT1WPY1XcUuzcsK+tsKyExoGVtie+WNfyqiaamNDY84S7ZtWxiCud4ywfOWZo8oGwJ2Hpt1iJxTBBdSqrqFAnQGJbNlMaaj1M1acRwdrKMuiAh4n6WSSI+ROtUWNxZuNkEuHfMF/eLEACRtMsfYGiLuM0bOH8HVr3hoB9U5so+mAS57KJj1OnWmbiardfD4a2fIpUnrCJDtPeYUeuapNjCrhrRBM3Gg3Hjf0HZR0HYetVPDCf2uIbSAUX3eG/QBPzNEpZ6iEj3evNcN+4hzNZui8F1Ja2UNtwB1gBT/hI61ExttH2IAfzo0+W5O6Mdgw6bSDPUmvPL1/LcuXDotvKCZjKbt1EB9gouGP8ASt/HcCcM7G2A1gt5rcf2bEkRB/DIkdpjtTZsmQrXsLmKtZWAYMB5JIidIDEE7zJI1jTtWqxiWCrFu8czKBkUmScrldJ3QudP4dpIr3iVVjLFiunl2Gk7gAaaTG2lT+WrniYm0w+nz5R6a53j1bKPgVammsolkDEYB3Rj4V4QQpZ7TKTrJEGJZRB001p65VxpvYWy7GXygMe7L5ST2kifmpnFr37LXfp8sq/936Glfgd02byhdr1wq6aaEorrcQdIBZW9h2qL3VrC/ccYrFE0VWQBNYoooAKh8Ze+tlmw9sOy7ydumgJE/npUwVV8We3fDYbxwrtoVVxJ9CJqVuB55G42+Ktv4qBGQwSNj0+I96k8Ac3sZnyhg1xiTOihAYI01khaMJw5MFhHVDspMndidh+ZH5VM5AwbKXYnyhQAP4juZ32VfzrRw0dfEQjyvf8AAtVpQb7Byiis0V6c5poxlrOjL3H5jqPnauKcGc4Lidy0wyK7sgHSMxKEd+3zXcTXKPta4MyumKQxkAB0iNRlIPp/Sufx9O6Uuzy7y+hLNibz9fvrYFyziBaiDlEBm0JOp9qseSeJ3MThEuXfrllJiM2Uxm+f5iofBBY4hh7b3raORuDPlYGCJEGOsetaMVzlbwuITDNhntWohX+kAdCLeX6fY1xbXWnmax0tml7mXhV11bwyDbKtIO+0ZQBHQt5vRRFMCGtOPxgtIzt9KgsYEmBqTA3quyaFV08HNb+MlBc3F9jlXw2XOUMs4ABy6Md+lUd3HKdWuqGgxBGpMqAI11kgxHrTde4pbs+HiApezavYkaaMq3SsHL0guBBjRp7U54G7buKrqEZWAZWAUyDrM08YpO/r+CxydtjlPD7DB7TpntlS0tAEOQ624B3kIZkAagE6im3CYhL4VmyhUP7a2AdGIgHzf8PXMPaDqDW/mrhmQi6IyT5tYChipzMTsMygFvwkq0gZqV3LLkcaXULKYQnxNPou2/3YDBrZkqRmEg6E4qSySnzRKxVlYuB2ytlcFANIYSIneYGteOV8Ob+J8Z9LOHGUNp5ngAAdDGu1Trdm3i7jBPDt3HVTck+IT0zWG2dYgSDpoCOlXWOs28PZW2q5ba9R0/iPXvLdNZqu2hMm9yt5ix+cQNSdAO/p87fNY40BYspb/EqlnPd21J/OtHBbXi4sGQVsguex6DX3Ob4FQucsXmZvWCf1gfp+lVJXsukbmeuH4SeGlm/49xyfZSUHxufmp6YstbtYhvMBlsYgRqI0W58g5T8VK4pY8LAYW2d1tSfkT/Wo/JVjxBetNqro0jedND7z/wBNWPM2un13CfTcoebuGi3fCWz5LgDeynf9DUXhmJCXFu7DOiL2FudfXcTUq/iPEsgP9dubevbpFVVzMEyhSWYhQBrpuEHdiw1AEjKRprTwu1YlnVCARrqO2+2ta7OGRPpVV6aKB+u9YwNnJbRSSSqqDPcCt9KKFFFFQAUUURQACkHmDg638bbGHs3LbAjMxOmkbDprOtMfNd7FWrJu2AgRdyYJPXroBANb+TuMnE4fxLgCuDlY9NIOYdhBmKsipRWpEo88zYz6LXRYuMx2hQR/OT8U4cr4MWrAj/iE3DIg+aIkdPKFHxSRw6ycViBIzLdYhhP02kXU+2qj3uV00Cul7KpNuVV9S8TNxMrJQM0UUV2jGFVfMXC1xNhrTiQwg/5j10q0rBpJwU4uL5kp2dzhnKmOOBxtzDXZCM2UT0b8J+RpTRxjla5jMQly7iJsr+AJr7Zv616+1LlY3VW7ajMpJI01Eaie8gVD5K5jGJs+DcP7RdG7uvQievevPVqcoSb5rfz7TfCV0N+F4jZdjbS7bZ13UMCRHcUrcdVxcug/eYyZU8NXy5iCDIAIIIbsdRpFUScId+KI+HsXLKJcVnZtBAOsd5WRHrXVDdiqHFK1mSm0cowFi9bewPAuvatszkGy41crpDLrAB/OtnD3xWGuKLCYjws0m21olSCTMSPLoRsdI611Fr9ay81Nxk29zXcti9byOCMw2O4kde+8EdaQuP8ADXsMo+oQqyZ8xBMagakBgQw1IBBBgS+M1asbhFvobb7aa+xBAI6iQNKS4LDOcPYEAkkZfMCDBXMJDgr9II66idwu1WuG48zoqXmEDa5liYkTcUE+UqxllkA7jscU4a1l9ZnXKZ8uXYZSdm2JnRpIMiRVVbT9l4ayMk58p1WUYFlE7MHUHp5QCBmMEbPA7yMvCOG3MHZuE5bjXWzOqbBSqgBHaM20wYmT8rGIupfvWkn+0dFOby+XMJE7bGJHerLA8R8MMqhfDP7VCs+SdwjfhExEgwDDDQ1owNu2t9LpuDRjcW21s29YK6OZQklgS2YaqDHYsm22Gxe8z8RsFypupCwo86zoOon3rXypeVBcYDMSGbSIgdiTHXpVfxNMbccxhlyTOt1STAI1y9TpPtVbewuIChbj+ENmFu2wIIyvIuEnedxtlIqHSzqv4gtrFXxDFKrXQSc7sMoUAnXfTodvyq85Ewcu73ILKBkgyqyIJHdtAJ6agdah4/hng218KyfOLgzHQwhUZiTqVPmA7wehmmzlfDWxZV7bFs+pY6GZMrl/CAZEfz3qx2UcevIhlvRWYoqkgxRRRQAVX8b4vbwtvPczR2UCf1IA/OpWLxSWlzXGVB3YxUfF4l72HYYU23LwMxhhoZ06bjY1K+4ELDeBxO0GVnyq0FToQezLqNjuK18Ya3aX7taGUDViTAiAZn1netfBeGDhti4WINy4R5READQAfLV65e4WcXfK3AxWA11ukE6W/XMAw9gfSnVPXP3dPmS5aVd7IbeTOGm3bNxj9f0D922P/kQW+V7Uy1hRAis16ijSVKChHkcycnJtsKKKKsFCiiigDXfshxDCRXEOceXrnD7638OCBrIGu2uaN8pBgjpB+O51X8W4Yl9MrTpsQe+4PcHY1l4qh7xXjuu/7FtOel2Yn8p8xJirYIMOIDLMlT6enY0ocZum3xNPut69cZiAVJbfSQehG+nSKhcW4Nf4Ze8WwDkUkOsNCxrpP1IQCfSO1OvK3HrGLXOoUXQPMIGYfI3X1rhyhoba29bmxZGRloy0k/aJjTZC3LeLZLkgeEu0advfrTPy3inu4azcuDzugZtIknrHSd/mqnGyuMiWazWWFBWkA14m2t1cjgEH9Pak3jPBDZKhSxUmFdZBBYgZWZdYI6/MEaBzoMEEESDoR3FTuSnY5qjMUDKpR4e0GE5XKoHBg9ckzv6funbiMp8MKG1R2HnGpZswKGYJCgAgABux2pq4hwLNJtkAmdGnqMp1APSNSCfKNdKpsLyhe1LXkUN9QRWbrIOZiPMO8a9Zqd/sNdHvky+7MyZibaAaHUAkbCfoMz5QYAXYTTVduqurMB2kgT/dHWtFnCph7RFtNFBaBJLnqSd2Y/rSvxC890+VLz3TGWFIW2SCG1aAoyyPmaWTu8C2uWPMXEUuWLF0MFX9sstE5gjOsidj4ZHfUVV8pY3KlzKAAzfskYkFyAcxBg5Z8o9SM34q8pwtwEVrTllJKzbzBMwjPIkSN41mPapCWL5a5d8G4rCfCHk7AaqToPKo2neYoW2ENZdJccJ42l/YMp2AaNeuh/3sas5pSfA3gcy2rgYZIICjMR5mkZtsxI+Ka7GYqpIhiBImYMaifSosyHYzWvEX0txndEnbMwWfaTrUezxnDtc8JbqG5+6DqY7dDVF9oHD7d1AEtO15o8w2AEabx8AdamyTWohZLbme0r4dh4BvuRCwxXKe8gHSqzknAPgsO7XzlzsCqHcadj3/AKTU7g9w4PBWvvBOcAgAHzbkhR3IEe3WqvEYi7inPlLHoi+uyj/P36CpcpL4Fm5KSPdy8+KuqgINxs2Rd49Y7DqegmulcE4YMPaW2DmYAZ3Igu0QWP5bdBFQ+WeBDDqGcKb7KFdlmABrlSekkmevwIvAK7vA8H7mOqXzMw16ut2WwUUUV0CgKKKKACiiigAooooAr+L8KTEKA2hBlWESD/lXHOZ+VLmEvm5hz4dwNmGpCOCNwYhTOhGxPau51Hx2CS8hS4AVIj/x2NZOI4VVPijh9z6y2nV04exyPg/M1m+62sbZRMQsRnUQeuk/+O1N3HPCfDXPFd0t5STkmTpoDHSYqn5u5FDAHKbqgQGCgXLcbZSo0G+gEegFK3DsfjMCCoBxdldCpEXEA6QZzfH5VxqtLS7Sw+h7djNkZJq6J/2YPc8S8FLnDj6c3R82gH+GZHoKab3NeEF7wDeAecv0tlzds0R/SovL3N+FvwqsqP1ttCsp9u9VnOXAb+NxFvJbs27YEG4IkiZkxrME6e1VtapvVgm/QOSms1E4rauDDt4V1LRVSS7xsBsJ0B03pd5F47dxPi27rBzbI846ySI006b0ii7XJG2sxVBzBzKMI6h7FwoTGfYHvlkQfzFW9vFo1oXQZQqHBAkkESIA6+lRm1wN1Yqh4VzZZxF5rKh0uCYDgDNG+WDv6VK5h4w2FTOLL3B1IkBZ2khTrQ007MC3IrWRUPl/i6Yu2Liabgg65SNxPUUkcycQvWOIItnFPeLFZt+bLBiVy/T6aDSpjFt2IHXjHEVw9prjKzwCYUdBuSdgBUXlnmO1jVYoCCsBkbcBpjUbgwfyqz4hauvYdLbBGYETE6H+VKXArOH4Z4hu31vYi8RKW/MdCdAo21YksYA9Ipkk4vpJIvFOXL1/Hrct4cYe2rISwafpyye06HbeaauJ8w27RKW4uXBuAdE/vHv6DX2GtLfEuOXroJLHD2h0VvNH8d0GB/h/5qncvctXbxUqqpZjW4wOv/6l/H/e+n1bUVMYzqvTBXfd67gbjFXeCEuFv4hwwHiXGIUCQAokT/cQDU79NzFdF5f5dt4bzwDeZQrN2A/Ck7LOvqdewEzhHB7WGTLaWJMsx1Zz+87dTVgK7PCcDGj8Usy6fIx1aznhbBRRRW8oCiiigAooooAKKKKACiiigAooooAxFU3GOW7N+SQUc/jUwZiASNiR33q6opJ04zWmSuiVJp3Rybj3IjkhrlpLgH/EtlxcX1lVzfEEajeqbDX8ZYkYe/4gG9vELBHYZ1Gm0fFdyqBxDg9m/wD2ttWO0xrEzGYa7iufU9n/AOD7Hlfo0R4j/JHKr3N82zbxmDu5SNSgLqdNwV2/MVM5e5l4aqZLDJaBJJUyDP8AESSSfmmfF8hWzPg3blrcgQpAJ9YBO3UmqXHcg3iPMLF4E6ggTHcZhvPc7VjnwdWP0/h+Bcq0HzI/MmETHtbBxoW0u9sEa+2o9N6ZMAUtIEtlQFUKuoMZRAmkfE8gEGDgoG4yEHWTocjaaRrtUZOSwrE/dL6MDoB42vqCpK/maqdKdrNS/H7GvHpRcYHgWTGNisViLRJJFtQVXUj42E6a71b8zMl+z4QxQtA7w41A7xSeeTJ833W8zGJUi9K+hmFMehNS8NyQ0jJgCVO5KokR/DdYE0e7m8qMvx+w1R6UTeEcdwGBtCzbv+K4MnIrXGYnQnKk1obmnO5uWMD5pIFy6VT00iW99KtsFyZipbS3bQgAeeCv95EUgj0DfNWuD5AWCLt4tJk+GgQnsC7FjlA2Aj3q2PB1pZ0/l/0K60FzEfiuNvXgpxV5Utkxktk20J7G4TmaPdfarLgXKl1pW1YCWyAfEY5QT3gjM/faD3610jhvAMPYjw7YzDQMxLsB2DuSQKs610/Zqf8A6Sv9lhFUuJf0oWOC8nWrMG6TfcGQXACqe62xpp0LZiO+9M0VmiujCnGCtFWRmcm8sKKKKcgKKKKACiiigAooooAKKKKACiiigAooooAKKKKACiiigAooooAxRRRQCCgUUUAZooooAKKKKACiiigAooooAKKKKACiiigAooooA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62" y="446398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96" y="4429036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62" y="446398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996" y="4429036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/>
          <p:cNvSpPr/>
          <p:nvPr/>
        </p:nvSpPr>
        <p:spPr bwMode="auto">
          <a:xfrm>
            <a:off x="7204229" y="2558988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3075" name="Straight Arrow Connector 3074"/>
          <p:cNvCxnSpPr>
            <a:stCxn id="27" idx="4"/>
            <a:endCxn id="15" idx="0"/>
          </p:cNvCxnSpPr>
          <p:nvPr/>
        </p:nvCxnSpPr>
        <p:spPr bwMode="auto">
          <a:xfrm flipH="1">
            <a:off x="7318459" y="2787588"/>
            <a:ext cx="7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78" name="Straight Arrow Connector 3077"/>
          <p:cNvCxnSpPr>
            <a:stCxn id="27" idx="4"/>
            <a:endCxn id="3079" idx="0"/>
          </p:cNvCxnSpPr>
          <p:nvPr/>
        </p:nvCxnSpPr>
        <p:spPr bwMode="auto">
          <a:xfrm flipH="1">
            <a:off x="6175459" y="2787588"/>
            <a:ext cx="114307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81" name="Straight Arrow Connector 3080"/>
          <p:cNvCxnSpPr>
            <a:stCxn id="27" idx="4"/>
            <a:endCxn id="18" idx="0"/>
          </p:cNvCxnSpPr>
          <p:nvPr/>
        </p:nvCxnSpPr>
        <p:spPr bwMode="auto">
          <a:xfrm>
            <a:off x="7318529" y="2787588"/>
            <a:ext cx="114293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49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9" y="5413340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73" y="5378388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38" y="5413340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74" y="5378388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99" name="Straight Arrow Connector 3098"/>
          <p:cNvCxnSpPr/>
          <p:nvPr/>
        </p:nvCxnSpPr>
        <p:spPr bwMode="auto">
          <a:xfrm>
            <a:off x="8469297" y="4953739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01" name="Straight Arrow Connector 3100"/>
          <p:cNvCxnSpPr/>
          <p:nvPr/>
        </p:nvCxnSpPr>
        <p:spPr bwMode="auto">
          <a:xfrm flipH="1">
            <a:off x="8336131" y="4971495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7334435" y="4955218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7201269" y="4972974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189215" y="4946341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H="1">
            <a:off x="6056049" y="4964097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74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26" y="446546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81" y="541537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69" y="4421637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4" y="537155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1091713" y="5329895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51" y="532576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Pennies and gold, revisited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2433" y="1675576"/>
                <a:ext cx="5958467" cy="4572824"/>
              </a:xfrm>
            </p:spPr>
            <p:txBody>
              <a:bodyPr/>
              <a:lstStyle/>
              <a:p>
                <a:r>
                  <a:rPr lang="en-US" sz="2400" dirty="0" smtClean="0"/>
                  <a:t>Three bags contain two gold coins, two pennies, and one of each</a:t>
                </a:r>
              </a:p>
              <a:p>
                <a:r>
                  <a:rPr lang="en-US" sz="2400" dirty="0" smtClean="0"/>
                  <a:t>Bag is chosen at random, and one coin from it is selected at random; the coin is gold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: coin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latin typeface="Cambria Math" charset="0"/>
                      </a:rPr>
                      <m:t>∈{1,2}</m:t>
                    </m:r>
                  </m:oMath>
                </a14:m>
                <a:r>
                  <a:rPr lang="en-US" sz="2400" dirty="0" smtClean="0"/>
                  <a:t> is gold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1/3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1/2</m:t>
                        </m:r>
                      </m:den>
                    </m:f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sz="2400" b="0" i="0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433" y="1675576"/>
                <a:ext cx="5958467" cy="4572824"/>
              </a:xfrm>
              <a:blipFill rotWithShape="0">
                <a:blip r:embed="rId2"/>
                <a:stretch>
                  <a:fillRect l="-1534" t="-1067" r="-1738" b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AutoShape 2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9" descr="data:image/jpeg;base64,/9j/4AAQSkZJRgABAQAAAQABAAD/2wCEAAkGBxQSEhQUExQUFRQWFxgXGBgYFBgZHBYZGBoYGB8YFRYYHSogGR0nHBUXITEiJykrMC4uGB8zODMsNygtLisBCgoKDg0OGxAQGy8mICQuMDc0LC81LC8sNyw0LCwsLDQsLDQsLCwsLCwsLCwsLCwsLCwsLzQsLCwsLCwsLywsLP/AABEIAOEA4QMBIgACEQEDEQH/xAAbAAACAgMBAAAAAAAAAAAAAAAABgQFAQMHAv/EAEMQAAIBAgQEBQEFBQYFAwUAAAECEQADBBIhMQUGQVETImFxgTIHFEKRoSNSYrHBM3KC0eHwQ5KywvEXotIVFiRzk//EABoBAAIDAQEAAAAAAAAAAAAAAAACAQMEBQb/xAAyEQACAQMCAgcIAgMBAAAAAAAAAQIDESESMQRBUXGBocHR8AUTIjJCYZHhsfFSYnIz/9oADAMBAAIRAxEAPwDuNFFFABRRRQAUUUUAFFFV/E+M2bCsbjiVGbINWI9FGvztUSkoq7JSvsT5rXfxCJ9bKvuQP51zPmj7TVtlUVgpJJZLTLduxGgJjLbO07n+dLWFxnE8Y7vasm0rwPExBZnCj9zNtvMKIk1jnxkUrxXa8LzfYi2NFvc6tiObbAUsguXQJEpbOUkfuu0KR6gkVQcc+0HwAmYYezn63bpbKPVEAk/4qTeP4DE4TD+G/EVLMuqsgkT+4y6rqdz+kVZ8sfZ/Ytxdb/8AKuFZDNDKZ1lJn4JJ3rFPjajy3bqXi/IuVGKPTfaxbNwqcSuUDQ2cK5zHr9ZbT8qjf+pBIdhdxpY/SFwyBY//AJ77azW/hfFRbxKWLuCt2Bd0tumU+oDAKND37namLmBb6Wg2GW1mJibhgbE6R6A1TLiZXWXn7+SGVOK5Cx/6jQFHi40GRnLYcH3jyfyqZb+0y34gX73kTXW7hmEnpJyr/KrHk3jBxdtvERVuW2yNl1VuxX9dPSqnmLjj2Ly+PgUbDhsviEqzLPWI7QY096hVp6tOp36/0T7uPQi94Pz410Mc2FuBY+h2Rj/haYq7tc3Wwoe9buWlPWBcHv8Aspb9KWeK8tcNNs3Ltiyoj61XIe8grrNU+C5bsXlzcOx963lOqFjdRT0BtuQQN/erYcZVSvq/K8V5CujHoOs4TH27olHVusTr8qdRUma5FicJjbTh7+Gt4tV2fDsy3F0gEWyZ+A1WPL/OxOYC6bjgj9heHh3B38zeaNNyGrXD2gvrVvusrzRTKg+R0yiqjhvH7d0KGBs3G2S4QCSP3TMN8a1bA1vhOM1eLuilprDM0UUUxAUUUUAFFFFABRRRQAUUUUAFFFFABWrEX1RWZiFVQSSdAANZJrTxHHpZXM5OpgACSxPQDvXGObudL+NvXcLhVN0loABBREXqdgXLCcxMCYqirXUMLL9ZfQiyFNyG7nP7R0wuQDOoZc2ijxGMwFVH+kGPqPxrSNhOF8R4jmLs2Gw9xi7A6u+boT9TaaakD0q55T5HtWrniYi4t7FE5jLBsvsDqT6mvX2qNh7aWg/ivcZWyqDCqVywZjuemulcipxDnO277uxeLyaowUUWnBuSrGEtubCJ4gUsbl3XbcnsPQRVbyrzLdbGfdrl21iFYEq9tQMhClspygAiFP6Vc8oI17h6JiQWDqyw0y1uTGY7zH6RW7gPKuGwbM1lWzNoWZixA7DsKyufzandllmVn2h2cS5VbGGt3FdCrXCoZgfnbTrVrylw98PhLdl2hwGBK/hzEkBT6TVrcNeINVOeNJKQqcG5HWxfW89+5eKfQG6ds2pmN/errmHgiYy2qXGdcplcjRrEajY6VPNFDnJu7YWRB5f4Tawdvw7QMTJJMlj3NUvFOT1v4g3WxF0qWzNbYyPYa/G1MpFAFQpyTvcLGrjEnD3FS2txisBWiNdDuO3Slrkvgt23iL190Flbi5RbXQbqZA6AZT/zGmk16VqlTaVgsLHO/FMXhnzWsRZVUVW8PQlszFYIK67SdetWj4XD8Swlq7ibagtbV805Wtkjdbm8T39K8cU5bw2JuC7dt5nHUMQD/eA3qVxhLa4W6GtO6hPKlsaiBoQARoBTqpZJLcGukoL3BLyQ9p14hhho1tivigDbK40ePUg+tW3LnN7ATnFy2pyNaaVu2zvC5tTp0Y94O1LX2fWn+93rtq09nCspGV5+qVIid4h/YGr/AIw2FxVwBbwt4qMoZQVDkagM2WDrsauVSVKXwOz9boVw1LOx0HhnEbeIQXLTBlPwQezA6g+hqXXJsNj8RZv+cHD340lAbd9VOwyEhhrO8jMdetdA5f48mKUj6bq/XbnUfxKfxKe/wYNdjhuMVX4ZYl0eRjqUnHK2LmiiithUFFFFABRRRQAUUUUAFRcdjktLLmJ0A6k7wKkO4AJOgGpriPOfMtziF61YsBoYMukqIYzlPWQFlj027zn4it7tY3LKcNTIfMfMOI4rdSxYBjM5Z5EIGOXKpGwCjfdjO21O/JnK9jCW4tgFjo76ZmI79h2HSscv8sWcLhShJAyzcdZBJG8dQO1J3IWIzcQIw+cWtTcDNMrGjN0BLRFcOdR1L2eF39fgbUkjxxm1m4itvC2biur/ANpD5idJJ7Lvqd66vcthgMwDR3AOvpO1ezWazyndJLkMaCKIrY1YVarJNJWg1vy1rYUAaMtLvOmIK2cokOPMpAMyDoQwYD0iDvTHi7mRGYzAH4RmPuB1jf4pB41hmuZnUKXUa5pIJcgSwYGVMN5d7ZDRpFNHcBq5c4kMTh0ufiiHHZhof8/mp7CucfZtxA28S9iT4dxWZRpoykfqVn/lrpAFPVhplYhHisV7YRqdBXhCDsQfYz/KqiTIaNTtSpjuI3Ld53sOxDNrbdpVj2Uk+Se4/I1b8bxWVIYGGEqQY1DQQ3p/WKUr5VULOSFGrH56DqdoFJqeqyHisZHng/E0vgOvQwysPMhH4WFJPMHC8RicWFTCJYUPmN9QBI0/EInaQBOp6Vc8m4K4ou37isjXiIVtwiABSwGzGJpmDVepaJYKzxxHF4ZlFnEMusESYZD0dSPoYdDpVFjMLcw9y3lcl9TZvAf2nUqxG7Rup0Ya9Kg/aOr3PDS1hC7GIurmkHy/ujTQEawNaZOWsGVwdqxiTLRqQ0FWzFhkYQQyyBI7UyWFK+eXSQMXLXHRik1AS6v1pP8A7k7qf0MjpV1XM8Xh3wt1XDg3lkgxlzrO5AEZSDlYRodR0IfuDcSXEWhcXToy9VYbqf8APqCD1rucFxfvlpl8y38zHVp6crYnUUUVuKQooooAKKKreP8AExhrD3Tssa7xJiT6DellJRi5PkSld2En7UuZ/DCWrTDMWYGROoWMw11yyd9M3qKg8k8svZsFxAvsogvsikjQ+san1jtVBwLBNi8U+Jcfs0ZngiZJJIX/ALiO/vTfw/myxeunDPbu2i8qM4yht9iNpg157iKrqSb9fY3wjpRV8p8yX3xbYe5cW8pLAOFC5SonSNxoRTzbtKs5VCzqYAEn1iqzg3LWHwrM1pIZt2Zix9hO1W1ZpyTeBgArBr1WKQkxFY2r0RVZzBjms2S6iTsJ2BP8/aoJLGvDaUncr8dxN7EvacoyoJYgAETsBB110pwuEASdBUtWA8XEUg5u2g79I/3HvS5zAHQOBlZiIIymZYKczFYUyfMSANq2PxVTf8pzhjbAg7jUsFPpnA9g3evHG8Ghxik5ShDXNNQ6hWfXoQcwlpP0jaofy/jxI+o5lwDFhMdYZjlUPBO2hBWD6CY9gK7RXDLFrPdC5ZzZ9huCGEx/vWur8ucUZ1Fq6ALgtqwIMh12za6gyNQdtNTNauItddQR2LfFibbLAMjSfznTXSJpGxfDmzsPEYEScwMaewp/S6iBmcgIAZJ7HT+tIPHsW2YG3GsNqjmZ0AaNAN9de3WsbUtS0jxatk9X0PhoA7MxJjMZ1C6FpGxJGsiBPUV74HwgYps9yGwqMxtAiDeY/jbrkEHKPWouCX73cFgwFHnuMrAhkB0FttyrEiewGusU+W0VQFUQAAAANABoABVkU4LO5DdwFFZNYpSD0GpP+0i5ZQK2e6t4fSFAKnaAZ6bzTbQ9sNGYAxtIBj2nami7NNgRuUXuX8Fa8YRdElC4nQyIadgyyD6HvWMBfbBXwW0tXAMwkHKAYkx+JCYPde8CoHM3E8Rg2W4Mng6aSJ1MdRqfQVdFRi8Ot1N2XxFGmjRqq+jR+YFXQnKMlOKzy8vx4CyimnfZjmDWaXeTuIZ7XhMZa3t3KE6SP4fp+AetMVekpVY1IKcdmc+UXFtMKKKKsFMGuWfa7xVsyYddnUEwT0YeWNtTA+K6fib4RGY6BRJ+K4vw1TjOJ3HMsqMzjWYCsco9pJI9q5/H1bJR7fXaaKEbu468p8J+7YdEEZiCWJE+c6nTsNviqLC8n4hsccTiLlsoHzgISSxGoH0gKJ1qr+0u3aS5bIuXDemIkgIsaZdN9tj3p75fa4cNZN6fEyDNO/z6xE1xbtLUuZqLGgUUVSSYooooAKoubeJW0w7JnXPOYrIkBR2311FXhpY574Mb2He5m0SIWBptrJ1mfapXrx7gfI08i8IC2lxLSbt5QSZ0CnUAAaDSJqZzdmNvIMxB1YLuUEg/qU9NfSqrk7jVu3gUBaXQsmU9GBJ/5YIM/wBakcS0teLdYZyNQegOoEdNvilrTcZDRVxavYbPcaBNpARoSMwWVzt/CevbxJMia3cUxxI6DKhQEzoNJDKCCrjLDLMSD0MmWUcLIQCQGMiQAyiBA/EVmR+6RptVHcwzAlnksCGIaCWIM+aeugA95oi1K1xiv4ZmttmW4VaIBKrAAgjSDEMwJ9e9WB4tct3rV0BDlDSg8qhWmVETlE+aBoCelbL2AKAHLqFMjbWY/wCokj0Ydq04PAmQ7D0A7jqT/varnVV7sLDNj+InERlBFsbCNS37x/SB0366RsDhbuLi2vhp4QFpnMyM5MFQuhgNImoF3HZXVLbIlxgwLMQFtLqC7TpoNh10qw++4W1hiieIxWWF5iVzXN841ksdgY0ntvXGL+Z8yH0Ih8u28uPKjp4sDsNe+sSBT1SZyTgr5xFy/etsoZIDMACxLAnTf5gU6tTVFZ2FPFZNZIrFIBiiiKxQBScd5Ys4lxcul/LuAxj46j4qdyxzLh3c4e3KeHCAHLpGgEA6bVODEajQ9O0+tKTcHxd7HLfvNbVEMjJEnzFoAGupO59aeLw03tsG+GNGLcYXFre2RpJjorEBwfQMM3wtPNKXHLPi4fP1Q5vdT5WEdtj8Vb8sYvxMOk7rKH/Dtv3XKfmuv7Oq2k4dOV/D789pkrRwn0Y8i2ooorrGYW+fuICzgrpOzDJtP1A0hfZ0ht2b15UZ2LAKoGrBRoAT0ljrV19sOLK2rabqxk67ZdRp/vapfKWBKYO2qHI5tgkjWGYTmg+prg8dO9R/g20VaJC4BzUmKvmzdw4t3VBKlofUbiSoIMa/nTZSvy5ygcPfa/cu+K5zR5coGbcnXU7/AJ00VgqNXwWhWDWRQaQkxFFBrE0AZqNxFM1m4vdf5VIJooeQOZcu4VBduXGQ+HbYM0LJY6wB3UHzfl6Vpxni4++bFkSq+a5MqB/CZGhJ6H/OnLmTgTNbLYcWsu7JqIJ66ddu1ImD4niuGPcf7t4qXcskEnVZ/EJ9RqKenHVLO/IbVi6HrGWAPMwy3HckAjKEQAdATLsANpJAjQAwr4q74l8ZBICqSNO+hYepho20BmNaqcbz1exBHh4VFGpcOxYXCVI1AiR9JgkjyjSpHDuI3HBLWTbBEfsgPMDJIbTMAQY8uutPUpuOWs9aIgxh4tYHi7zAAMxq3xpA+mPT81/i3FRZEAZrrDyr2nqfQdusfNSOIcYVLRcQY2H8Q0yntHb0ql4RYT+3u3rDu+utwSgMeUoQPNv6VTTpXvOSwuQ7fJE+zhFt5AU8fFXZYlmCqp66tooHtOlW3CeE2VbxcViLDm2C4tK6lLcR5jrLke0CoeKCJesuiK5M2XXSHBMW3XpIJI9h7VbHl9jnL2bcm3cUZbh0ZlKiBA6nX0FWKWz6efrbsFZd3+M2ETxDdUr/AAnMSdtANd6r8Nzfh36XFEwCUkH5QmKo+I8Na3buF0fw3uXGyrodwEZyAcwgAlTsZ71UWWBRlU57rHIiIDmJKsTI2Cgrbk+p96lQTwiLYOl2b6uoZGDKdmBkHpXqoPAsEbOHt22ABUGQDIBZi0A9d6n1UAV5r0a8mgANU3NqWvAJuYlrEbBRM+sD6o0/0q5qPjsPbdD4qhlGpkT+QoTs7sCH9nONbEYfzkkaoZJMz5Z1+Pyq85KukM9snWBKltmXQwP8QE/w1VcpcdsXi1uwCvhkiCoUSD0yk9ql4Mi3xCRMFyPfxVza9hmKVs4WWirF/wC1rf8AX9ISsrp9X8DvRWKK9Ic45J9rF0vibST5YAIjrmI99mH61Zc24e39z8917cA5VWRnYRodO1Uf2hMG4nbGk/sgQP751Pqf6CmjjvG7GHtqt62bgIkgIGA982lea4htzfW/5OhBfCiL9nL3DhiHZmUN5CTOnUAnpNNVROE423etI9mMhGgiIjTKV6EdqmRWaTzkcKxWQK1Y7EC0jOQWyiYXc+00tiLmyg1X8E4wmKQugYZWysrCCrQDB+CKsBU7EmDQKi8Wxhs2muBGeOg9e5jQetJ3/wB53jEW7Qn+J2/oKCdxr4taSJYQACWaWACjXUKdde/rSsLLTnYsFaSBmfNIYakZojcRvET1pixuJ8bDYYsIN26gYAkiA0kHbqNqh460WUbSZAnTU6gj1gGq5rS+smDuivKrEEAtqJgHTeT3P+leWZQvlEbT2k9vTStOHvAllPlYAaEyCpjzIfxATB7GtlxTKgQQWCz2B3JHYCSfaq2nzHFO1bGIxjK8ZFMkHQeXQlvTWPkVJxXDF8xyQILtpGX0MfA+T2rPCUDNeuxJa6UUTuqiAI/iY25+atMawh9yDMnTzLZARZH8Tkt+U71rk7NJchUsCnYZsFdFxNNdVI6AjRh3Omo2NdW4RxBcRaW6mzdOxBgg+xrnATxGu3Ghhrlgdz9UdOw7AmO1TeTOIHD3/BaRbu/TP4X/AMjt+VPJ6+tCtHRGWvM1sOtectUAeZoIrArNAGKxWawTQBg1lbhAOWM3SdpGutFAUnQRPrt80MBc5W4Rifvty/fFtQwiFgTB00BP5mrviTZMWpAny2WjuQ2Wfjwwfil6xxLFWcf4b3UuISfKseWIPbSQQRqd6vuYCfvNsqYPhKAfZ7o2+auUrO/P4X3oGr26mP8ARWnPWa9Tc5Zx/wC0FwOKW9DP7LX0LEafFMvNHDsRiMOLdjwoYDNnJB02ggGl77WQyYuy0DLlmdZzBtifYD9aYuMXsQuFz2HRMqEkkSW7Ba85xGKnazoQ+VEvlfhBwthbROZpLMRtmP7s9BAFW9LPIfHLmKsMb0F0bLmAjMCJ22nppTLNZZJp5HM1i9ZDgqZg6aEg/mCDWRXoPEE7A1CFZzXG4G799u2eHvdTUNdPiFbYbUEsTmJJhYgf6PvC7NxLSLdfPcCgM3c99h/KqPgVyeIY8D6ZRvnUGmaKeUrpIYzejI87ZGJ+BNcw5j4WbKi9a/snhgOtttFyk9RXQON41bVsluuVRHqQf6VRYrM7XM+UIF8QJ0dNQS38UdNNVqmU7SXr1+yYLmU/COKC5ZW1my3Ld1LlrNpmOYFkn1Kj86unxyuonRh9andSJAPqCDodjSbjeGBINttCZyE6qB1BPzoa12cS7AiC2UGOjCZ8wb3HSplFSWHgdYGfE2wrIxk5FaBOilgVLH1O2vfaTNVvFuMLZtEyc7KyWh1d38sqOqrrrsdBVBjsddbyi8FEBZKyZJJkkn21jtV7wHluxaQYu4zsch81zzHMk5wABsDoPfSaeNNQWqWfsQ84PHCMCUtW0IIdSdZA/aOWM69lBUdzr0kwcdiGum3hrMm4wBbottRGrdjGUfC9akXsReZiLdpwzt5GYFdVSd21HlOpPpsBRwGzbsopzgPfUFmKEEE7jKY012md9NqbKvKW5O+C0TAZAqwoVFCB0aGiNA2nm+nqOvrS1zIpLKVbzLqCp1kHQmNFNWOKYrqgV/OVOYEjvMMx2HXuetRSHaQYCA6KoWSNO09e1JD4XqbB5wOfKXGfvNmW/tEOV/UgDzD0I/rV6K5pwLF/c8TJA8G8Qh7o0nKY6jX8jXSQaaaW62YgOteRWSa8qKQDFFeiKxFAHk1gwJJ2jWe1eitYYCDK5h+739Kh7Aig4JhcA2KZrbBrw1ILHTbUDr0qz4/BxCCY/ZKJmIzPd69P9aVeB8LZ8e1xcP4FtP8A3GZzHQawYpmxYV8aFMwDaXYzOn9WGu29WP5lFf6kva76GP3h0VtrNetsco5j9suAlbV0aBSQ2u+bbTqZn863cLsWcVgLRxH0i2pY5isFQAZI9Vq9+0jALewVwEfR5wYkjLrp8T8UofZrjg2He3AYo0hW2IbzAH5DCuDx0LTZtou8S85Xx+B1w+EZQUklIIJ7tLfV01pgNIPAeXMR/wDUDiblpbFsFjAYSxIy6AdDuTXQBWGolctMVQ8wXHQq5JCAmFmAWA0Yn0PT56UwEaVR81WVYRqy5GZlB6KB1BB3YDQjeaqmsBF5Fnkji1m1cxAxFxbV+5czDxCFDJGmRjodSf0p+tXFYSpBHcEH9RXJsdhbmchbhdUjMGRXGw6wNZO0mtS37mFuZrBNqTMWzmUjeHst032E769auw7evXeM0dC5v1FpCGyks2nVlgAHsILVTcxufAbKSfIqq2o8jHVvyO07Vvscdt4y1DiLyhjA1V1gozWz2BYT1WPY1XcUuzcsK+tsKyExoGVtie+WNfyqiaamNDY84S7ZtWxiCud4ywfOWZo8oGwJ2Hpt1iJxTBBdSqrqFAnQGJbNlMaaj1M1acRwdrKMuiAh4n6WSSI+ROtUWNxZuNkEuHfMF/eLEACRtMsfYGiLuM0bOH8HVr3hoB9U5so+mAS57KJj1OnWmbiardfD4a2fIpUnrCJDtPeYUeuapNjCrhrRBM3Gg3Hjf0HZR0HYetVPDCf2uIbSAUX3eG/QBPzNEpZ6iEj3evNcN+4hzNZui8F1Ja2UNtwB1gBT/hI61ExttH2IAfzo0+W5O6Mdgw6bSDPUmvPL1/LcuXDotvKCZjKbt1EB9gouGP8ASt/HcCcM7G2A1gt5rcf2bEkRB/DIkdpjtTZsmQrXsLmKtZWAYMB5JIidIDEE7zJI1jTtWqxiWCrFu8czKBkUmScrldJ3QudP4dpIr3iVVjLFiunl2Gk7gAaaTG2lT+WrniYm0w+nz5R6a53j1bKPgVammsolkDEYB3Rj4V4QQpZ7TKTrJEGJZRB001p65VxpvYWy7GXygMe7L5ST2kifmpnFr37LXfp8sq/936Glfgd02byhdr1wq6aaEorrcQdIBZW9h2qL3VrC/ccYrFE0VWQBNYoooAKh8Ze+tlmw9sOy7ydumgJE/npUwVV8We3fDYbxwrtoVVxJ9CJqVuB55G42+Ktv4qBGQwSNj0+I96k8Ac3sZnyhg1xiTOihAYI01khaMJw5MFhHVDspMndidh+ZH5VM5AwbKXYnyhQAP4juZ32VfzrRw0dfEQjyvf8AAtVpQb7Byiis0V6c5poxlrOjL3H5jqPnauKcGc4Lidy0wyK7sgHSMxKEd+3zXcTXKPta4MyumKQxkAB0iNRlIPp/Sufx9O6Uuzy7y+hLNibz9fvrYFyziBaiDlEBm0JOp9qseSeJ3MThEuXfrllJiM2Uxm+f5iofBBY4hh7b3raORuDPlYGCJEGOsetaMVzlbwuITDNhntWohX+kAdCLeX6fY1xbXWnmax0tml7mXhV11bwyDbKtIO+0ZQBHQt5vRRFMCGtOPxgtIzt9KgsYEmBqTA3quyaFV08HNb+MlBc3F9jlXw2XOUMs4ABy6Md+lUd3HKdWuqGgxBGpMqAI11kgxHrTde4pbs+HiApezavYkaaMq3SsHL0guBBjRp7U54G7buKrqEZWAZWAUyDrM08YpO/r+CxydtjlPD7DB7TpntlS0tAEOQ624B3kIZkAagE6im3CYhL4VmyhUP7a2AdGIgHzf8PXMPaDqDW/mrhmQi6IyT5tYChipzMTsMygFvwkq0gZqV3LLkcaXULKYQnxNPou2/3YDBrZkqRmEg6E4qSySnzRKxVlYuB2ytlcFANIYSIneYGteOV8Ob+J8Z9LOHGUNp5ngAAdDGu1Trdm3i7jBPDt3HVTck+IT0zWG2dYgSDpoCOlXWOs28PZW2q5ba9R0/iPXvLdNZqu2hMm9yt5ix+cQNSdAO/p87fNY40BYspb/EqlnPd21J/OtHBbXi4sGQVsguex6DX3Ob4FQucsXmZvWCf1gfp+lVJXsukbmeuH4SeGlm/49xyfZSUHxufmp6YstbtYhvMBlsYgRqI0W58g5T8VK4pY8LAYW2d1tSfkT/Wo/JVjxBetNqro0jedND7z/wBNWPM2un13CfTcoebuGi3fCWz5LgDeynf9DUXhmJCXFu7DOiL2FudfXcTUq/iPEsgP9dubevbpFVVzMEyhSWYhQBrpuEHdiw1AEjKRprTwu1YlnVCARrqO2+2ta7OGRPpVV6aKB+u9YwNnJbRSSSqqDPcCt9KKFFFFQAUUURQACkHmDg638bbGHs3LbAjMxOmkbDprOtMfNd7FWrJu2AgRdyYJPXroBANb+TuMnE4fxLgCuDlY9NIOYdhBmKsipRWpEo88zYz6LXRYuMx2hQR/OT8U4cr4MWrAj/iE3DIg+aIkdPKFHxSRw6ycViBIzLdYhhP02kXU+2qj3uV00Cul7KpNuVV9S8TNxMrJQM0UUV2jGFVfMXC1xNhrTiQwg/5j10q0rBpJwU4uL5kp2dzhnKmOOBxtzDXZCM2UT0b8J+RpTRxjla5jMQly7iJsr+AJr7Zv616+1LlY3VW7ajMpJI01Eaie8gVD5K5jGJs+DcP7RdG7uvQievevPVqcoSb5rfz7TfCV0N+F4jZdjbS7bZ13UMCRHcUrcdVxcug/eYyZU8NXy5iCDIAIIIbsdRpFUScId+KI+HsXLKJcVnZtBAOsd5WRHrXVDdiqHFK1mSm0cowFi9bewPAuvatszkGy41crpDLrAB/OtnD3xWGuKLCYjws0m21olSCTMSPLoRsdI611Fr9ay81Nxk29zXcti9byOCMw2O4kde+8EdaQuP8ADXsMo+oQqyZ8xBMagakBgQw1IBBBgS+M1asbhFvobb7aa+xBAI6iQNKS4LDOcPYEAkkZfMCDBXMJDgr9II66idwu1WuG48zoqXmEDa5liYkTcUE+UqxllkA7jscU4a1l9ZnXKZ8uXYZSdm2JnRpIMiRVVbT9l4ayMk58p1WUYFlE7MHUHp5QCBmMEbPA7yMvCOG3MHZuE5bjXWzOqbBSqgBHaM20wYmT8rGIupfvWkn+0dFOby+XMJE7bGJHerLA8R8MMqhfDP7VCs+SdwjfhExEgwDDDQ1owNu2t9LpuDRjcW21s29YK6OZQklgS2YaqDHYsm22Gxe8z8RsFypupCwo86zoOon3rXypeVBcYDMSGbSIgdiTHXpVfxNMbccxhlyTOt1STAI1y9TpPtVbewuIChbj+ENmFu2wIIyvIuEnedxtlIqHSzqv4gtrFXxDFKrXQSc7sMoUAnXfTodvyq85Ewcu73ILKBkgyqyIJHdtAJ6agdah4/hng218KyfOLgzHQwhUZiTqVPmA7wehmmzlfDWxZV7bFs+pY6GZMrl/CAZEfz3qx2UcevIhlvRWYoqkgxRRRQAVX8b4vbwtvPczR2UCf1IA/OpWLxSWlzXGVB3YxUfF4l72HYYU23LwMxhhoZ06bjY1K+4ELDeBxO0GVnyq0FToQezLqNjuK18Ya3aX7taGUDViTAiAZn1netfBeGDhti4WINy4R5READQAfLV65e4WcXfK3AxWA11ukE6W/XMAw9gfSnVPXP3dPmS5aVd7IbeTOGm3bNxj9f0D922P/kQW+V7Uy1hRAis16ijSVKChHkcycnJtsKKKKsFCiiigDXfshxDCRXEOceXrnD7638OCBrIGu2uaN8pBgjpB+O51X8W4Yl9MrTpsQe+4PcHY1l4qh7xXjuu/7FtOel2Yn8p8xJirYIMOIDLMlT6enY0ocZum3xNPut69cZiAVJbfSQehG+nSKhcW4Nf4Ze8WwDkUkOsNCxrpP1IQCfSO1OvK3HrGLXOoUXQPMIGYfI3X1rhyhoba29bmxZGRloy0k/aJjTZC3LeLZLkgeEu0advfrTPy3inu4azcuDzugZtIknrHSd/mqnGyuMiWazWWFBWkA14m2t1cjgEH9Pak3jPBDZKhSxUmFdZBBYgZWZdYI6/MEaBzoMEEESDoR3FTuSnY5qjMUDKpR4e0GE5XKoHBg9ckzv6funbiMp8MKG1R2HnGpZswKGYJCgAgABux2pq4hwLNJtkAmdGnqMp1APSNSCfKNdKpsLyhe1LXkUN9QRWbrIOZiPMO8a9Zqd/sNdHvky+7MyZibaAaHUAkbCfoMz5QYAXYTTVduqurMB2kgT/dHWtFnCph7RFtNFBaBJLnqSd2Y/rSvxC890+VLz3TGWFIW2SCG1aAoyyPmaWTu8C2uWPMXEUuWLF0MFX9sstE5gjOsidj4ZHfUVV8pY3KlzKAAzfskYkFyAcxBg5Z8o9SM34q8pwtwEVrTllJKzbzBMwjPIkSN41mPapCWL5a5d8G4rCfCHk7AaqToPKo2neYoW2ENZdJccJ42l/YMp2AaNeuh/3sas5pSfA3gcy2rgYZIICjMR5mkZtsxI+Ka7GYqpIhiBImYMaifSosyHYzWvEX0txndEnbMwWfaTrUezxnDtc8JbqG5+6DqY7dDVF9oHD7d1AEtO15o8w2AEabx8AdamyTWohZLbme0r4dh4BvuRCwxXKe8gHSqzknAPgsO7XzlzsCqHcadj3/AKTU7g9w4PBWvvBOcAgAHzbkhR3IEe3WqvEYi7inPlLHoi+uyj/P36CpcpL4Fm5KSPdy8+KuqgINxs2Rd49Y7DqegmulcE4YMPaW2DmYAZ3Igu0QWP5bdBFQ+WeBDDqGcKb7KFdlmABrlSekkmevwIvAK7vA8H7mOqXzMw16ut2WwUUUV0CgKKKKACiiigAooooAr+L8KTEKA2hBlWESD/lXHOZ+VLmEvm5hz4dwNmGpCOCNwYhTOhGxPau51Hx2CS8hS4AVIj/x2NZOI4VVPijh9z6y2nV04exyPg/M1m+62sbZRMQsRnUQeuk/+O1N3HPCfDXPFd0t5STkmTpoDHSYqn5u5FDAHKbqgQGCgXLcbZSo0G+gEegFK3DsfjMCCoBxdldCpEXEA6QZzfH5VxqtLS7Sw+h7djNkZJq6J/2YPc8S8FLnDj6c3R82gH+GZHoKab3NeEF7wDeAecv0tlzds0R/SovL3N+FvwqsqP1ttCsp9u9VnOXAb+NxFvJbs27YEG4IkiZkxrME6e1VtapvVgm/QOSms1E4rauDDt4V1LRVSS7xsBsJ0B03pd5F47dxPi27rBzbI846ySI006b0ii7XJG2sxVBzBzKMI6h7FwoTGfYHvlkQfzFW9vFo1oXQZQqHBAkkESIA6+lRm1wN1Yqh4VzZZxF5rKh0uCYDgDNG+WDv6VK5h4w2FTOLL3B1IkBZ2khTrQ007MC3IrWRUPl/i6Yu2Liabgg65SNxPUUkcycQvWOIItnFPeLFZt+bLBiVy/T6aDSpjFt2IHXjHEVw9prjKzwCYUdBuSdgBUXlnmO1jVYoCCsBkbcBpjUbgwfyqz4hauvYdLbBGYETE6H+VKXArOH4Z4hu31vYi8RKW/MdCdAo21YksYA9Ipkk4vpJIvFOXL1/Hrct4cYe2rISwafpyye06HbeaauJ8w27RKW4uXBuAdE/vHv6DX2GtLfEuOXroJLHD2h0VvNH8d0GB/h/5qncvctXbxUqqpZjW4wOv/6l/H/e+n1bUVMYzqvTBXfd67gbjFXeCEuFv4hwwHiXGIUCQAokT/cQDU79NzFdF5f5dt4bzwDeZQrN2A/Ck7LOvqdewEzhHB7WGTLaWJMsx1Zz+87dTVgK7PCcDGj8Usy6fIx1aznhbBRRRW8oCiiigAooooAKKKKACiiigAooooAxFU3GOW7N+SQUc/jUwZiASNiR33q6opJ04zWmSuiVJp3Rybj3IjkhrlpLgH/EtlxcX1lVzfEEajeqbDX8ZYkYe/4gG9vELBHYZ1Gm0fFdyqBxDg9m/wD2ttWO0xrEzGYa7iufU9n/AOD7Hlfo0R4j/JHKr3N82zbxmDu5SNSgLqdNwV2/MVM5e5l4aqZLDJaBJJUyDP8AESSSfmmfF8hWzPg3blrcgQpAJ9YBO3UmqXHcg3iPMLF4E6ggTHcZhvPc7VjnwdWP0/h+Bcq0HzI/MmETHtbBxoW0u9sEa+2o9N6ZMAUtIEtlQFUKuoMZRAmkfE8gEGDgoG4yEHWTocjaaRrtUZOSwrE/dL6MDoB42vqCpK/maqdKdrNS/H7GvHpRcYHgWTGNisViLRJJFtQVXUj42E6a71b8zMl+z4QxQtA7w41A7xSeeTJ833W8zGJUi9K+hmFMehNS8NyQ0jJgCVO5KokR/DdYE0e7m8qMvx+w1R6UTeEcdwGBtCzbv+K4MnIrXGYnQnKk1obmnO5uWMD5pIFy6VT00iW99KtsFyZipbS3bQgAeeCv95EUgj0DfNWuD5AWCLt4tJk+GgQnsC7FjlA2Aj3q2PB1pZ0/l/0K60FzEfiuNvXgpxV5Utkxktk20J7G4TmaPdfarLgXKl1pW1YCWyAfEY5QT3gjM/faD3610jhvAMPYjw7YzDQMxLsB2DuSQKs610/Zqf8A6Sv9lhFUuJf0oWOC8nWrMG6TfcGQXACqe62xpp0LZiO+9M0VmiujCnGCtFWRmcm8sKKKKcgKKKKACiiigAooooAKKKKACiiigAooooAKKKKACiiigAooooAxRRRQCCgUUUAZooooAKKKKACiiigAooooAKKKKACiiigAooooA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62" y="446398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96" y="4429036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62" y="446398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996" y="4429036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/>
          <p:cNvSpPr/>
          <p:nvPr/>
        </p:nvSpPr>
        <p:spPr bwMode="auto">
          <a:xfrm>
            <a:off x="7204229" y="2558988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3075" name="Straight Arrow Connector 3074"/>
          <p:cNvCxnSpPr>
            <a:stCxn id="27" idx="4"/>
            <a:endCxn id="15" idx="0"/>
          </p:cNvCxnSpPr>
          <p:nvPr/>
        </p:nvCxnSpPr>
        <p:spPr bwMode="auto">
          <a:xfrm flipH="1">
            <a:off x="7318459" y="2787588"/>
            <a:ext cx="7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78" name="Straight Arrow Connector 3077"/>
          <p:cNvCxnSpPr>
            <a:stCxn id="27" idx="4"/>
            <a:endCxn id="3079" idx="0"/>
          </p:cNvCxnSpPr>
          <p:nvPr/>
        </p:nvCxnSpPr>
        <p:spPr bwMode="auto">
          <a:xfrm flipH="1">
            <a:off x="6175459" y="2787588"/>
            <a:ext cx="114307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81" name="Straight Arrow Connector 3080"/>
          <p:cNvCxnSpPr>
            <a:stCxn id="27" idx="4"/>
            <a:endCxn id="18" idx="0"/>
          </p:cNvCxnSpPr>
          <p:nvPr/>
        </p:nvCxnSpPr>
        <p:spPr bwMode="auto">
          <a:xfrm>
            <a:off x="7318529" y="2787588"/>
            <a:ext cx="114293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49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9" y="5413340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73" y="5378388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38" y="5413340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74" y="5378388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99" name="Straight Arrow Connector 3098"/>
          <p:cNvCxnSpPr/>
          <p:nvPr/>
        </p:nvCxnSpPr>
        <p:spPr bwMode="auto">
          <a:xfrm>
            <a:off x="8469297" y="4953739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01" name="Straight Arrow Connector 3100"/>
          <p:cNvCxnSpPr/>
          <p:nvPr/>
        </p:nvCxnSpPr>
        <p:spPr bwMode="auto">
          <a:xfrm flipH="1">
            <a:off x="8336131" y="4971495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7334435" y="4955218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7201269" y="4972974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189215" y="4946341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H="1">
            <a:off x="6056049" y="4964097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74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26" y="446546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1" descr="us-gold-coins-photo-by-kevindoole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81" y="541537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69" y="4421637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4" y="537155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6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2" y="691218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Gambling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12" y="2060097"/>
            <a:ext cx="5701613" cy="4188303"/>
          </a:xfrm>
        </p:spPr>
        <p:txBody>
          <a:bodyPr/>
          <a:lstStyle/>
          <a:p>
            <a:r>
              <a:rPr lang="en-US" sz="2400" dirty="0" smtClean="0"/>
              <a:t>Antoine </a:t>
            </a:r>
            <a:r>
              <a:rPr lang="en-US" sz="2400" dirty="0" err="1" smtClean="0"/>
              <a:t>Gombaud</a:t>
            </a:r>
            <a:r>
              <a:rPr lang="en-US" sz="2400" dirty="0" smtClean="0"/>
              <a:t> (1607-1684) made history for being a loser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Would he make money?</a:t>
            </a:r>
            <a:endParaRPr lang="en-US" sz="2400" i="1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z="1200" smtClean="0"/>
              <a:pPr/>
              <a:t>4</a:t>
            </a:fld>
            <a:endParaRPr lang="en-US" sz="1200" dirty="0"/>
          </a:p>
        </p:txBody>
      </p:sp>
      <p:pic>
        <p:nvPicPr>
          <p:cNvPr id="6" name="Picture 2" descr="Antoine Gomba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1036" y="2498565"/>
            <a:ext cx="2267164" cy="208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 bwMode="auto">
          <a:xfrm>
            <a:off x="978244" y="3082937"/>
            <a:ext cx="4724400" cy="99060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a die four times; I win if I get a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4919706"/>
            <a:ext cx="1572333" cy="14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Monty Hall problem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13" y="2107301"/>
            <a:ext cx="5066270" cy="4369699"/>
          </a:xfrm>
        </p:spPr>
        <p:txBody>
          <a:bodyPr/>
          <a:lstStyle/>
          <a:p>
            <a:r>
              <a:rPr lang="en-US" sz="2400" dirty="0" smtClean="0"/>
              <a:t>Announcer hides prize behind one of three doors at random</a:t>
            </a:r>
          </a:p>
          <a:p>
            <a:r>
              <a:rPr lang="en-US" sz="2400" dirty="0" smtClean="0"/>
              <a:t>You choose a door</a:t>
            </a:r>
          </a:p>
          <a:p>
            <a:r>
              <a:rPr lang="en-US" sz="2400" dirty="0" smtClean="0"/>
              <a:t>Announcer opens a door with no prize</a:t>
            </a:r>
          </a:p>
          <a:p>
            <a:r>
              <a:rPr lang="en-US" sz="2400" dirty="0" smtClean="0"/>
              <a:t>Should you stay with your choice or switch?</a:t>
            </a:r>
          </a:p>
          <a:p>
            <a:endParaRPr lang="en-US" sz="2400" dirty="0"/>
          </a:p>
          <a:p>
            <a:r>
              <a:rPr lang="en-US" sz="2400" dirty="0" smtClean="0"/>
              <a:t>How many of you would say “switch” ?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050" name="Picture 2" descr="Monty hall abc t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11"/>
          <a:stretch/>
        </p:blipFill>
        <p:spPr bwMode="auto">
          <a:xfrm>
            <a:off x="6553200" y="2460038"/>
            <a:ext cx="2040777" cy="273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Monty Hall problem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9210" y="6535798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9" name="Picture 2" descr="C:\Users\arielpro\Desktop\futurama-bender_00367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31" y="5060640"/>
            <a:ext cx="1200755" cy="15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 bwMode="auto">
          <a:xfrm>
            <a:off x="3455933" y="1982219"/>
            <a:ext cx="3741584" cy="1919577"/>
          </a:xfrm>
          <a:prstGeom prst="cloudCallout">
            <a:avLst>
              <a:gd name="adj1" fmla="val 36724"/>
              <a:gd name="adj2" fmla="val 117338"/>
            </a:avLst>
          </a:prstGeom>
          <a:solidFill>
            <a:srgbClr val="7D94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altLang="zh-CN" sz="1800" i="1" dirty="0" smtClean="0">
              <a:solidFill>
                <a:schemeClr val="bg1"/>
              </a:solidFill>
              <a:latin typeface="Cambria Math" panose="02000503000000000000" pitchFamily="2" charset="0"/>
              <a:ea typeface="CMU Serif" pitchFamily="50" charset="0"/>
              <a:cs typeface="CMU Serif" pitchFamily="50" charset="0"/>
            </a:endParaRPr>
          </a:p>
          <a:p>
            <a:endParaRPr lang="en-US" sz="1200" dirty="0">
              <a:solidFill>
                <a:schemeClr val="bg1"/>
              </a:solidFill>
              <a:cs typeface="Geneva" pitchFamily="-110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946" y="4766829"/>
            <a:ext cx="530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probabilities that prize is behind door 3 or door 2 given the door 1 is ”picked”, and door 2 is now opened?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535" y="2053623"/>
            <a:ext cx="1412419" cy="16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2498" y="4690813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Monty Hall problem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9210" y="6535798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9" name="Picture 2" descr="C:\Users\arielpro\Desktop\futurama-bender_00367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31" y="5060640"/>
            <a:ext cx="1200755" cy="15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 bwMode="auto">
              <a:xfrm>
                <a:off x="3455933" y="1982219"/>
                <a:ext cx="3741584" cy="1919577"/>
              </a:xfrm>
              <a:prstGeom prst="cloudCallout">
                <a:avLst>
                  <a:gd name="adj1" fmla="val 36724"/>
                  <a:gd name="adj2" fmla="val 117338"/>
                </a:avLst>
              </a:prstGeom>
              <a:solidFill>
                <a:srgbClr val="7D948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altLang="zh-CN" sz="1800" i="1" dirty="0" smtClean="0">
                  <a:solidFill>
                    <a:schemeClr val="bg1"/>
                  </a:solidFill>
                  <a:latin typeface="Cambria Math" panose="02000503000000000000" pitchFamily="2" charset="0"/>
                  <a:ea typeface="CMU Serif" pitchFamily="50" charset="0"/>
                  <a:cs typeface="CMU Serif" pitchFamily="50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80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MU Serif" pitchFamily="50" charset="0"/>
                              <a:cs typeface="CMU Serif" pitchFamily="50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solidFill>
                                <a:schemeClr val="bg1"/>
                              </a:solidFill>
                              <a:latin typeface="Cambria Math"/>
                              <a:ea typeface="CMU Serif" pitchFamily="50" charset="0"/>
                              <a:cs typeface="CMU Serif" pitchFamily="50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MU Serif" pitchFamily="50" charset="0"/>
                                  <a:cs typeface="CMU Serif" pitchFamily="50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zh-CN" sz="1800" i="1">
                              <a:solidFill>
                                <a:schemeClr val="bg1"/>
                              </a:solidFill>
                              <a:latin typeface="Cambria Math"/>
                              <a:ea typeface="CMU Serif" pitchFamily="50" charset="0"/>
                              <a:cs typeface="CMU Serif" pitchFamily="50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MU Serif" pitchFamily="50" charset="0"/>
                                  <a:cs typeface="CMU Serif" pitchFamily="50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zh-CN" sz="1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MU Serif" pitchFamily="50" charset="0"/>
                                      <a:cs typeface="CMU Serif" pitchFamily="50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MU Serif" pitchFamily="50" charset="0"/>
                                      <a:cs typeface="CMU Serif" pitchFamily="50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MU Serif" pitchFamily="50" charset="0"/>
                                          <a:cs typeface="CMU Serif" pitchFamily="50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MU Serif" pitchFamily="50" charset="0"/>
                                          <a:cs typeface="CMU Serif" pitchFamily="50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Pr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⁡[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𝐵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|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𝐴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Pr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⁡[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𝐵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]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5933" y="1982219"/>
                <a:ext cx="3741584" cy="1919577"/>
              </a:xfrm>
              <a:prstGeom prst="cloudCallout">
                <a:avLst>
                  <a:gd name="adj1" fmla="val 36724"/>
                  <a:gd name="adj2" fmla="val 117338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5800" y="4041349"/>
                <a:ext cx="20836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41349"/>
                <a:ext cx="208364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5800" y="4621287"/>
                <a:ext cx="1513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21287"/>
                <a:ext cx="151355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5800" y="3485107"/>
                <a:ext cx="1513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85107"/>
                <a:ext cx="151355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2051" y="2212739"/>
            <a:ext cx="3203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Given door 1 is picked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door 2 is opened.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498" y="5334861"/>
            <a:ext cx="530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Probabilities that prize is behind door 3, and door 1  are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091713" y="5329895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Monty Hall problem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5737" y="1979083"/>
                <a:ext cx="8229600" cy="4369699"/>
              </a:xfrm>
            </p:spPr>
            <p:txBody>
              <a:bodyPr/>
              <a:lstStyle/>
              <a:p>
                <a:r>
                  <a:rPr lang="en-US" sz="2400" dirty="0" smtClean="0"/>
                  <a:t>Choose door 1, door 2 opens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1">
                            <a:latin typeface="Cambria Math" charset="0"/>
                          </a:rPr>
                          <m:t>Pr</m:t>
                        </m:r>
                        <m:r>
                          <a:rPr lang="en-US" sz="2400" i="1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]</m:t>
                        </m:r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400" i="1">
                            <a:latin typeface="Cambria Math" charset="0"/>
                          </a:rPr>
                          <m:t>Pr</m:t>
                        </m:r>
                        <m:r>
                          <a:rPr lang="en-US" sz="2400" i="1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endParaRPr lang="en-US" sz="2400" i="1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Pr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]</m:t>
                        </m:r>
                      </m:e>
                    </m:func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? </m:t>
                    </m:r>
                  </m:oMath>
                </a14:m>
                <a:endParaRPr lang="en-US" sz="2400" b="0" i="1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=?</m:t>
                    </m:r>
                  </m:oMath>
                </a14:m>
                <a:endParaRPr lang="en-US" sz="2400" b="0" i="1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Pr</m:t>
                        </m:r>
                      </m:fName>
                      <m:e>
                        <m:r>
                          <a:rPr lang="en-US" sz="2400" i="1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]</m:t>
                        </m:r>
                      </m:e>
                    </m:func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?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=?</m:t>
                    </m:r>
                  </m:oMath>
                </a14:m>
                <a:r>
                  <a:rPr lang="en-US" sz="2400" dirty="0" smtClean="0"/>
                  <a:t> -- given choice was door 1</a:t>
                </a:r>
              </a:p>
              <a:p>
                <a:endParaRPr lang="en-US" sz="2400" dirty="0" smtClean="0">
                  <a:solidFill>
                    <a:srgbClr val="92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737" y="1979083"/>
                <a:ext cx="8229600" cy="4369699"/>
              </a:xfrm>
              <a:blipFill rotWithShape="0">
                <a:blip r:embed="rId3"/>
                <a:stretch>
                  <a:fillRect l="-963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9210" y="6535798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9" name="Picture 2" descr="C:\Users\arielpro\Desktop\futurama-bender_003674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60" y="4615795"/>
            <a:ext cx="1200755" cy="15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 bwMode="auto">
              <a:xfrm>
                <a:off x="4876962" y="1537374"/>
                <a:ext cx="3741584" cy="1919577"/>
              </a:xfrm>
              <a:prstGeom prst="cloudCallout">
                <a:avLst>
                  <a:gd name="adj1" fmla="val 36724"/>
                  <a:gd name="adj2" fmla="val 117338"/>
                </a:avLst>
              </a:prstGeom>
              <a:solidFill>
                <a:srgbClr val="7D948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altLang="zh-CN" sz="1800" i="1" dirty="0" smtClean="0">
                  <a:solidFill>
                    <a:schemeClr val="bg1"/>
                  </a:solidFill>
                  <a:latin typeface="Cambria Math" panose="02000503000000000000" pitchFamily="2" charset="0"/>
                  <a:ea typeface="CMU Serif" pitchFamily="50" charset="0"/>
                  <a:cs typeface="CMU Serif" pitchFamily="50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80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MU Serif" pitchFamily="50" charset="0"/>
                              <a:cs typeface="CMU Serif" pitchFamily="50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solidFill>
                                <a:schemeClr val="bg1"/>
                              </a:solidFill>
                              <a:latin typeface="Cambria Math"/>
                              <a:ea typeface="CMU Serif" pitchFamily="50" charset="0"/>
                              <a:cs typeface="CMU Serif" pitchFamily="50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MU Serif" pitchFamily="50" charset="0"/>
                                  <a:cs typeface="CMU Serif" pitchFamily="50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zh-CN" sz="1800" i="1">
                              <a:solidFill>
                                <a:schemeClr val="bg1"/>
                              </a:solidFill>
                              <a:latin typeface="Cambria Math"/>
                              <a:ea typeface="CMU Serif" pitchFamily="50" charset="0"/>
                              <a:cs typeface="CMU Serif" pitchFamily="50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MU Serif" pitchFamily="50" charset="0"/>
                                  <a:cs typeface="CMU Serif" pitchFamily="50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zh-CN" sz="1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MU Serif" pitchFamily="50" charset="0"/>
                                      <a:cs typeface="CMU Serif" pitchFamily="50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MU Serif" pitchFamily="50" charset="0"/>
                                      <a:cs typeface="CMU Serif" pitchFamily="50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MU Serif" pitchFamily="50" charset="0"/>
                                          <a:cs typeface="CMU Serif" pitchFamily="50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MU Serif" pitchFamily="50" charset="0"/>
                                          <a:cs typeface="CMU Serif" pitchFamily="50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Pr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⁡[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𝐵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|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𝐴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Pr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⁡[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𝐵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]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962" y="1537374"/>
                <a:ext cx="3741584" cy="1919577"/>
              </a:xfrm>
              <a:prstGeom prst="cloudCallout">
                <a:avLst>
                  <a:gd name="adj1" fmla="val 36724"/>
                  <a:gd name="adj2" fmla="val 117338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091713" y="5329895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Monty Hall problem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5737" y="1752600"/>
                <a:ext cx="8229600" cy="4369699"/>
              </a:xfrm>
            </p:spPr>
            <p:txBody>
              <a:bodyPr/>
              <a:lstStyle/>
              <a:p>
                <a:r>
                  <a:rPr lang="en-US" sz="2400" dirty="0" smtClean="0"/>
                  <a:t>Chose door 1, door 2 </a:t>
                </a:r>
                <a:r>
                  <a:rPr lang="en-US" sz="2400" dirty="0" err="1" smtClean="0"/>
                  <a:t>openned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1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1">
                            <a:latin typeface="Cambria Math" charset="0"/>
                          </a:rPr>
                          <m:t>Pr</m:t>
                        </m:r>
                        <m:r>
                          <a:rPr lang="en-US" sz="2400" i="1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]</m:t>
                        </m:r>
                        <m:func>
                          <m:func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400" i="1">
                            <a:latin typeface="Cambria Math" charset="0"/>
                          </a:rPr>
                          <m:t>Pr</m:t>
                        </m:r>
                        <m:r>
                          <a:rPr lang="en-US" sz="2400" i="1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Pr</m:t>
                        </m:r>
                      </m:fName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]</m:t>
                        </m:r>
                      </m:e>
                    </m:func>
                    <m:r>
                      <a:rPr lang="en-US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charset="0"/>
                      </a:rPr>
                      <m:t>,</m:t>
                    </m:r>
                    <m:func>
                      <m:func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charset="0"/>
                      </a:rPr>
                      <m:t>=1,</m:t>
                    </m:r>
                    <m:func>
                      <m:funcPr>
                        <m:ctrlPr>
                          <a:rPr lang="en-US" sz="20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Pr</m:t>
                        </m:r>
                      </m:fName>
                      <m:e>
                        <m:r>
                          <a:rPr lang="en-US" sz="2000" i="1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</a:rPr>
                          <m:t>]</m:t>
                        </m:r>
                      </m:e>
                    </m:func>
                    <m:r>
                      <a:rPr lang="en-US" sz="2000" i="1">
                        <a:latin typeface="Cambria Math" charset="0"/>
                      </a:rPr>
                      <m:t>=1/2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=2/3</m:t>
                    </m:r>
                  </m:oMath>
                </a14:m>
                <a:r>
                  <a:rPr lang="en-US" sz="2400" dirty="0" smtClean="0"/>
                  <a:t>  </a:t>
                </a:r>
              </a:p>
              <a:p>
                <a:endParaRPr lang="en-US" sz="2400" dirty="0">
                  <a:solidFill>
                    <a:srgbClr val="92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737" y="1752600"/>
                <a:ext cx="8229600" cy="4369699"/>
              </a:xfrm>
              <a:blipFill rotWithShape="0">
                <a:blip r:embed="rId3"/>
                <a:stretch>
                  <a:fillRect l="-963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9210" y="6535798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9" name="Picture 2" descr="C:\Users\arielpro\Desktop\futurama-bender_003674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60" y="4615795"/>
            <a:ext cx="1200755" cy="154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loud Callout 7"/>
              <p:cNvSpPr/>
              <p:nvPr/>
            </p:nvSpPr>
            <p:spPr bwMode="auto">
              <a:xfrm>
                <a:off x="4876962" y="1537374"/>
                <a:ext cx="3741584" cy="1919577"/>
              </a:xfrm>
              <a:prstGeom prst="cloudCallout">
                <a:avLst>
                  <a:gd name="adj1" fmla="val 36724"/>
                  <a:gd name="adj2" fmla="val 117338"/>
                </a:avLst>
              </a:prstGeom>
              <a:solidFill>
                <a:srgbClr val="7D948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altLang="zh-CN" sz="1800" i="1" dirty="0" smtClean="0">
                  <a:solidFill>
                    <a:schemeClr val="bg1"/>
                  </a:solidFill>
                  <a:latin typeface="Cambria Math" panose="02000503000000000000" pitchFamily="2" charset="0"/>
                  <a:ea typeface="CMU Serif" pitchFamily="50" charset="0"/>
                  <a:cs typeface="CMU Serif" pitchFamily="50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80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MU Serif" pitchFamily="50" charset="0"/>
                              <a:cs typeface="CMU Serif" pitchFamily="50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>
                              <a:solidFill>
                                <a:schemeClr val="bg1"/>
                              </a:solidFill>
                              <a:latin typeface="Cambria Math"/>
                              <a:ea typeface="CMU Serif" pitchFamily="50" charset="0"/>
                              <a:cs typeface="CMU Serif" pitchFamily="50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MU Serif" pitchFamily="50" charset="0"/>
                                  <a:cs typeface="CMU Serif" pitchFamily="50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zh-CN" sz="1800" i="1">
                              <a:solidFill>
                                <a:schemeClr val="bg1"/>
                              </a:solidFill>
                              <a:latin typeface="Cambria Math"/>
                              <a:ea typeface="CMU Serif" pitchFamily="50" charset="0"/>
                              <a:cs typeface="CMU Serif" pitchFamily="50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MU Serif" pitchFamily="50" charset="0"/>
                                  <a:cs typeface="CMU Serif" pitchFamily="50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zh-CN" sz="1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MU Serif" pitchFamily="50" charset="0"/>
                                      <a:cs typeface="CMU Serif" pitchFamily="50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MU Serif" pitchFamily="50" charset="0"/>
                                      <a:cs typeface="CMU Serif" pitchFamily="50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MU Serif" pitchFamily="50" charset="0"/>
                                          <a:cs typeface="CMU Serif" pitchFamily="50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MU Serif" pitchFamily="50" charset="0"/>
                                          <a:cs typeface="CMU Serif" pitchFamily="50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Pr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⁡[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𝐵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|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𝐴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Pr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⁡[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𝐵</m:t>
                              </m:r>
                              <m:r>
                                <a:rPr lang="en-US" altLang="zh-CN" sz="1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MU Serif" pitchFamily="50" charset="0"/>
                                  <a:cs typeface="CMU Serif" pitchFamily="50" charset="0"/>
                                </a:rPr>
                                <m:t>]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8" name="Cloud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962" y="1537374"/>
                <a:ext cx="3741584" cy="1919577"/>
              </a:xfrm>
              <a:prstGeom prst="cloudCallout">
                <a:avLst>
                  <a:gd name="adj1" fmla="val 36724"/>
                  <a:gd name="adj2" fmla="val 117338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9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279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Monty Hall problem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026" name="Picture 2" descr="http://upload.wikimedia.org/wikipedia/commons/c/c3/Monty_Hall_solution_expand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96" y="1645510"/>
            <a:ext cx="4171520" cy="494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478809" y="5333441"/>
            <a:ext cx="701336" cy="1953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44778" y="5388187"/>
            <a:ext cx="701336" cy="1953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482" y="5343799"/>
            <a:ext cx="701336" cy="2470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3854" y="5379309"/>
            <a:ext cx="148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MU Serif" pitchFamily="50" charset="0"/>
                <a:ea typeface="CMU Serif" pitchFamily="50" charset="0"/>
                <a:cs typeface="CMU Serif" pitchFamily="50" charset="0"/>
              </a:rPr>
              <a:t>switch</a:t>
            </a:r>
            <a:endParaRPr lang="en-US" dirty="0"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2254" y="5379309"/>
            <a:ext cx="148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MU Serif" pitchFamily="50" charset="0"/>
                <a:ea typeface="CMU Serif" pitchFamily="50" charset="0"/>
                <a:cs typeface="CMU Serif" pitchFamily="50" charset="0"/>
              </a:rPr>
              <a:t>keep</a:t>
            </a:r>
            <a:endParaRPr lang="en-US" dirty="0"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442" y="1645509"/>
            <a:ext cx="11557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6766719" y="2395659"/>
            <a:ext cx="2752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Indicates initial choice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81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091713" y="5329895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Monty Hall problem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9081" y="1768997"/>
                <a:ext cx="7485129" cy="4369699"/>
              </a:xfrm>
            </p:spPr>
            <p:txBody>
              <a:bodyPr/>
              <a:lstStyle/>
              <a:p>
                <a:endParaRPr lang="en-US" sz="2400" dirty="0" smtClean="0">
                  <a:solidFill>
                    <a:srgbClr val="92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920000"/>
                    </a:solidFill>
                  </a:rPr>
                  <a:t>Poll 3:</a:t>
                </a:r>
                <a:r>
                  <a:rPr lang="en-US" sz="2400" dirty="0" smtClean="0"/>
                  <a:t> Assuming there are five doors, what is  the probability of winning when switching? </a:t>
                </a:r>
              </a:p>
              <a:p>
                <a:endParaRPr lang="en-US" sz="240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3/15</m:t>
                    </m:r>
                  </m:oMath>
                </a14:m>
                <a:endParaRPr lang="en-US" sz="240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4/15</m:t>
                    </m:r>
                  </m:oMath>
                </a14:m>
                <a:endParaRPr lang="en-US" sz="240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5/15</m:t>
                    </m:r>
                  </m:oMath>
                </a14:m>
                <a:endParaRPr lang="en-US" sz="240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6/15</m:t>
                    </m:r>
                  </m:oMath>
                </a14:m>
                <a:endParaRPr lang="en-US" sz="2400" dirty="0" smtClean="0"/>
              </a:p>
              <a:p>
                <a:pPr lvl="1">
                  <a:buFont typeface="+mj-lt"/>
                  <a:buAutoNum type="arabicPeriod"/>
                </a:pPr>
                <a:endParaRPr lang="en-US" sz="2400" dirty="0" smtClean="0"/>
              </a:p>
              <a:p>
                <a:pPr marL="57150" indent="0">
                  <a:buNone/>
                </a:pPr>
                <a:r>
                  <a:rPr lang="en-US" sz="2400" dirty="0" smtClean="0"/>
                  <a:t>So, should I switch?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081" y="1768997"/>
                <a:ext cx="7485129" cy="4369699"/>
              </a:xfrm>
              <a:blipFill rotWithShape="0">
                <a:blip r:embed="rId3"/>
                <a:stretch>
                  <a:fillRect l="-1221" b="-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9210" y="6535798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091713" y="5329895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546" y="1971377"/>
            <a:ext cx="8229600" cy="4369699"/>
          </a:xfrm>
        </p:spPr>
        <p:txBody>
          <a:bodyPr/>
          <a:lstStyle/>
          <a:p>
            <a:r>
              <a:rPr lang="en-US" sz="2400" dirty="0" smtClean="0"/>
              <a:t>Definitions / facts</a:t>
            </a:r>
          </a:p>
          <a:p>
            <a:pPr lvl="1"/>
            <a:r>
              <a:rPr lang="en-US" sz="2400" dirty="0" smtClean="0">
                <a:ea typeface="CMU Serif" pitchFamily="50" charset="0"/>
                <a:cs typeface="CMU Serif" pitchFamily="50" charset="0"/>
              </a:rPr>
              <a:t>Language of probability</a:t>
            </a:r>
          </a:p>
          <a:p>
            <a:pPr lvl="1"/>
            <a:r>
              <a:rPr lang="en-US" sz="2400" dirty="0" smtClean="0">
                <a:ea typeface="CMU Serif" pitchFamily="50" charset="0"/>
                <a:cs typeface="CMU Serif" pitchFamily="50" charset="0"/>
              </a:rPr>
              <a:t>Conditional probability</a:t>
            </a:r>
          </a:p>
          <a:p>
            <a:pPr lvl="1"/>
            <a:r>
              <a:rPr lang="en-US" sz="2400" dirty="0" smtClean="0">
                <a:ea typeface="CMU Serif" pitchFamily="50" charset="0"/>
                <a:cs typeface="CMU Serif" pitchFamily="50" charset="0"/>
              </a:rPr>
              <a:t>Probabilistic inference</a:t>
            </a:r>
          </a:p>
          <a:p>
            <a:r>
              <a:rPr lang="en-US" sz="2400" dirty="0" smtClean="0"/>
              <a:t>Three useful rules:</a:t>
            </a:r>
          </a:p>
          <a:p>
            <a:pPr lvl="1"/>
            <a:r>
              <a:rPr lang="en-US" sz="2400" dirty="0" smtClean="0">
                <a:ea typeface="CMU Serif" pitchFamily="50" charset="0"/>
                <a:cs typeface="CMU Serif" pitchFamily="50" charset="0"/>
              </a:rPr>
              <a:t>Chain Rule</a:t>
            </a:r>
          </a:p>
          <a:p>
            <a:pPr lvl="1"/>
            <a:r>
              <a:rPr lang="en-US" sz="2400" dirty="0" smtClean="0">
                <a:ea typeface="CMU Serif" pitchFamily="50" charset="0"/>
                <a:cs typeface="CMU Serif" pitchFamily="50" charset="0"/>
              </a:rPr>
              <a:t>Bayes’ Rule</a:t>
            </a:r>
          </a:p>
          <a:p>
            <a:pPr lvl="1"/>
            <a:r>
              <a:rPr lang="en-US" sz="2400" dirty="0" smtClean="0">
                <a:ea typeface="CMU Serif" pitchFamily="50" charset="0"/>
                <a:cs typeface="CMU Serif" pitchFamily="50" charset="0"/>
              </a:rPr>
              <a:t>Sum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Picture 4" descr="http://www.macosxtips.co.uk/geeklets/modules/upload/attachments/Bender_righ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20" y="2576500"/>
            <a:ext cx="2058458" cy="390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38" y="22654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Next time : a more complicated scenario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81" y="1265368"/>
            <a:ext cx="8089557" cy="1902303"/>
          </a:xfrm>
        </p:spPr>
        <p:txBody>
          <a:bodyPr/>
          <a:lstStyle/>
          <a:p>
            <a:r>
              <a:rPr lang="en-US" sz="2400" dirty="0" smtClean="0"/>
              <a:t>I’m </a:t>
            </a:r>
            <a:r>
              <a:rPr lang="en-US" sz="2400" dirty="0"/>
              <a:t>at work, neighbor John calls to say my alarm is ringing, but neighbor Mary doesn’t call. Sometimes it’s set off by minor earthquakes. Is there a burglar? </a:t>
            </a:r>
            <a:endParaRPr lang="en-US" sz="2400" dirty="0" smtClean="0"/>
          </a:p>
          <a:p>
            <a:endParaRPr lang="en-US" sz="2600" dirty="0" smtClean="0"/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Variables: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Burglar, Earthquake, Alarm,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JohnCalls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accent2">
                    <a:lumMod val="75000"/>
                  </a:schemeClr>
                </a:solidFill>
              </a:rPr>
              <a:t>MaryCalls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i="1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How do we model this situation?</a:t>
            </a:r>
            <a:r>
              <a:rPr lang="en-US" sz="2400" dirty="0" smtClean="0"/>
              <a:t>	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A </a:t>
            </a:r>
            <a:r>
              <a:rPr lang="en-US" sz="2400" dirty="0">
                <a:ea typeface="CMU Serif Roman" charset="0"/>
                <a:cs typeface="CMU Serif Roman" charset="0"/>
              </a:rPr>
              <a:t>burglar can set the alarm </a:t>
            </a:r>
            <a:r>
              <a:rPr lang="en-US" sz="2400" dirty="0" smtClean="0">
                <a:ea typeface="CMU Serif Roman" charset="0"/>
                <a:cs typeface="CMU Serif Roman" charset="0"/>
              </a:rPr>
              <a:t>off</a:t>
            </a:r>
            <a:endParaRPr lang="en-US" sz="2400" dirty="0">
              <a:ea typeface="CMU Serif Roman" charset="0"/>
              <a:cs typeface="CMU Serif Roman" charset="0"/>
            </a:endParaRP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An </a:t>
            </a:r>
            <a:r>
              <a:rPr lang="en-US" sz="2400" dirty="0">
                <a:ea typeface="CMU Serif Roman" charset="0"/>
                <a:cs typeface="CMU Serif Roman" charset="0"/>
              </a:rPr>
              <a:t>earthquake can set the alarm off 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The </a:t>
            </a:r>
            <a:r>
              <a:rPr lang="en-US" sz="2400" dirty="0">
                <a:ea typeface="CMU Serif Roman" charset="0"/>
                <a:cs typeface="CMU Serif Roman" charset="0"/>
              </a:rPr>
              <a:t>alarm can cause Mary to </a:t>
            </a:r>
            <a:r>
              <a:rPr lang="en-US" sz="2400" dirty="0" smtClean="0">
                <a:ea typeface="CMU Serif Roman" charset="0"/>
                <a:cs typeface="CMU Serif Roman" charset="0"/>
              </a:rPr>
              <a:t>call</a:t>
            </a:r>
            <a:endParaRPr lang="en-US" sz="2400" dirty="0">
              <a:ea typeface="CMU Serif Roman" charset="0"/>
              <a:cs typeface="CMU Serif Roman" charset="0"/>
            </a:endParaRP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The </a:t>
            </a:r>
            <a:r>
              <a:rPr lang="en-US" sz="2400" dirty="0">
                <a:ea typeface="CMU Serif Roman" charset="0"/>
                <a:cs typeface="CMU Serif Roman" charset="0"/>
              </a:rPr>
              <a:t>alarm can cause John to call 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0397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Gambling 101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7912" y="2060097"/>
                <a:ext cx="5701613" cy="4188303"/>
              </a:xfrm>
            </p:spPr>
            <p:txBody>
              <a:bodyPr/>
              <a:lstStyle/>
              <a:p>
                <a:r>
                  <a:rPr lang="en-US" sz="2400" dirty="0" smtClean="0"/>
                  <a:t>Antoine </a:t>
                </a:r>
                <a:r>
                  <a:rPr lang="en-US" sz="2400" dirty="0" err="1" smtClean="0"/>
                  <a:t>Gombaud</a:t>
                </a:r>
                <a:r>
                  <a:rPr lang="en-US" sz="2400" dirty="0" smtClean="0"/>
                  <a:t> (1607-1684) made history for being a loser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smtClean="0"/>
                  <a:t>After </a:t>
                </a:r>
                <a:r>
                  <a:rPr lang="en-US" sz="2400" dirty="0"/>
                  <a:t>a while no one would </a:t>
                </a:r>
                <a:r>
                  <a:rPr lang="en-US" sz="2400" dirty="0" smtClean="0"/>
                  <a:t>take</a:t>
                </a:r>
                <a:br>
                  <a:rPr lang="en-US" sz="2400" dirty="0" smtClean="0"/>
                </a:br>
                <a:r>
                  <a:rPr lang="en-US" sz="2400" dirty="0" smtClean="0"/>
                  <a:t>the bet </a:t>
                </a:r>
                <a:r>
                  <a:rPr lang="mr-IN" sz="2400" dirty="0" smtClean="0"/>
                  <a:t>–</a:t>
                </a:r>
                <a:r>
                  <a:rPr lang="en-US" sz="2400" dirty="0" smtClean="0"/>
                  <a:t> why?</a:t>
                </a:r>
                <a:endParaRPr lang="en-US" sz="2400" i="1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1−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=0.518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912" y="2060097"/>
                <a:ext cx="5701613" cy="4188303"/>
              </a:xfrm>
              <a:blipFill rotWithShape="0">
                <a:blip r:embed="rId3"/>
                <a:stretch>
                  <a:fillRect l="-1497" t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z="1200" smtClean="0"/>
              <a:pPr/>
              <a:t>5</a:t>
            </a:fld>
            <a:endParaRPr lang="en-US" sz="1200" dirty="0"/>
          </a:p>
        </p:txBody>
      </p:sp>
      <p:pic>
        <p:nvPicPr>
          <p:cNvPr id="6" name="Picture 2" descr="Antoine Gomba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1036" y="2498565"/>
            <a:ext cx="2267164" cy="208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 bwMode="auto">
          <a:xfrm>
            <a:off x="978244" y="3082937"/>
            <a:ext cx="4724400" cy="990600"/>
          </a:xfrm>
          <a:prstGeom prst="wedgeEllipseCallout">
            <a:avLst>
              <a:gd name="adj1" fmla="val 75754"/>
              <a:gd name="adj2" fmla="val -1006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a die four times; I win if I get a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199" y="4919706"/>
            <a:ext cx="1572333" cy="14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0397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Gambling 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z="1200" smtClean="0"/>
              <a:pPr/>
              <a:t>6</a:t>
            </a:fld>
            <a:endParaRPr lang="en-US" sz="1200" dirty="0"/>
          </a:p>
        </p:txBody>
      </p:sp>
      <p:pic>
        <p:nvPicPr>
          <p:cNvPr id="6" name="Picture 2" descr="Antoine Gomba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1036" y="2498565"/>
            <a:ext cx="2267164" cy="208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1342" y="1896983"/>
            <a:ext cx="7772400" cy="4114800"/>
          </a:xfrm>
        </p:spPr>
        <p:txBody>
          <a:bodyPr/>
          <a:lstStyle/>
          <a:p>
            <a:r>
              <a:rPr lang="en-US" sz="2400" dirty="0" err="1" smtClean="0"/>
              <a:t>Gombaud</a:t>
            </a:r>
            <a:r>
              <a:rPr lang="en-US" sz="2400" dirty="0" smtClean="0"/>
              <a:t> invented a new scam: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Would he make money?</a:t>
            </a:r>
          </a:p>
          <a:p>
            <a:endParaRPr lang="en-US" sz="2400" dirty="0"/>
          </a:p>
          <a:p>
            <a:r>
              <a:rPr lang="en-US" sz="2400" dirty="0" smtClean="0"/>
              <a:t>Wait, there is no math for probability at the time </a:t>
            </a:r>
            <a:r>
              <a:rPr lang="mr-IN" sz="2400" dirty="0" smtClean="0"/>
              <a:t>–</a:t>
            </a:r>
            <a:r>
              <a:rPr lang="en-US" sz="2400" dirty="0" smtClean="0"/>
              <a:t> how did he find out?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800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918670" y="2963783"/>
            <a:ext cx="4724400" cy="990600"/>
          </a:xfrm>
          <a:prstGeom prst="wedgeEllipseCallout">
            <a:avLst>
              <a:gd name="adj1" fmla="val 77757"/>
              <a:gd name="adj2" fmla="val 1937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two dice 24 times; I win if I get a double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0397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Gambling 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z="1200" smtClean="0"/>
              <a:pPr/>
              <a:t>7</a:t>
            </a:fld>
            <a:endParaRPr lang="en-US" sz="1200" dirty="0"/>
          </a:p>
        </p:txBody>
      </p:sp>
      <p:pic>
        <p:nvPicPr>
          <p:cNvPr id="6" name="Picture 2" descr="Antoine Gomba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1036" y="2498565"/>
            <a:ext cx="2267164" cy="208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1342" y="1896983"/>
            <a:ext cx="7772400" cy="4114800"/>
          </a:xfrm>
        </p:spPr>
        <p:txBody>
          <a:bodyPr/>
          <a:lstStyle/>
          <a:p>
            <a:r>
              <a:rPr lang="en-US" sz="2400" dirty="0" err="1" smtClean="0"/>
              <a:t>Gombaud</a:t>
            </a:r>
            <a:r>
              <a:rPr lang="en-US" sz="2400" dirty="0" smtClean="0"/>
              <a:t> invented a new scam: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Why was he losing money?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Gombaud</a:t>
            </a:r>
            <a:r>
              <a:rPr lang="en-US" sz="2400" dirty="0" smtClean="0"/>
              <a:t> wrote to Pascal and Fermat, who subsequently created probability theory.</a:t>
            </a:r>
            <a:endParaRPr lang="en-US" sz="2400" b="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800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918670" y="2963783"/>
            <a:ext cx="4724400" cy="990600"/>
          </a:xfrm>
          <a:prstGeom prst="wedgeEllipseCallout">
            <a:avLst>
              <a:gd name="adj1" fmla="val 77757"/>
              <a:gd name="adj2" fmla="val 1937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MU Serif" pitchFamily="50" charset="0"/>
                <a:ea typeface="CMU Serif" pitchFamily="50" charset="0"/>
                <a:cs typeface="CMU Serif" pitchFamily="50" charset="0"/>
              </a:rPr>
              <a:t>I will roll two dice 24 times; I win if I get a double 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Gambling 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http://hollywoodhatesme.files.wordpress.com/2011/09/pimp-ben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/>
          <a:stretch/>
        </p:blipFill>
        <p:spPr bwMode="auto">
          <a:xfrm flipH="1">
            <a:off x="6116595" y="3670079"/>
            <a:ext cx="2868604" cy="24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 bwMode="auto">
          <a:xfrm>
            <a:off x="685800" y="2026508"/>
            <a:ext cx="5430795" cy="3101546"/>
          </a:xfrm>
          <a:prstGeom prst="wedgeEllipseCallout">
            <a:avLst>
              <a:gd name="adj1" fmla="val 78987"/>
              <a:gd name="adj2" fmla="val 51931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920000"/>
                </a:solidFill>
                <a:latin typeface="+mn-lt"/>
                <a:ea typeface="CMU Serif" pitchFamily="50" charset="0"/>
                <a:cs typeface="CMU Serif" pitchFamily="50" charset="0"/>
              </a:rPr>
              <a:t>Morale of the story: </a:t>
            </a:r>
            <a:r>
              <a:rPr lang="en-US" dirty="0">
                <a:latin typeface="+mn-lt"/>
                <a:ea typeface="CMU Serif" pitchFamily="50" charset="0"/>
                <a:cs typeface="CMU Serif" pitchFamily="50" charset="0"/>
              </a:rPr>
              <a:t>Analyzing gambling is not a side-benefit of probability theory;</a:t>
            </a:r>
          </a:p>
          <a:p>
            <a:pPr algn="ctr"/>
            <a:r>
              <a:rPr lang="en-US" dirty="0">
                <a:latin typeface="+mn-lt"/>
                <a:ea typeface="CMU Serif" pitchFamily="50" charset="0"/>
                <a:cs typeface="CMU Serif" pitchFamily="50" charset="0"/>
              </a:rPr>
              <a:t>probability theory was created to analyze gambling!</a:t>
            </a:r>
          </a:p>
        </p:txBody>
      </p:sp>
    </p:spTree>
    <p:extLst>
      <p:ext uri="{BB962C8B-B14F-4D97-AF65-F5344CB8AC3E}">
        <p14:creationId xmlns:p14="http://schemas.microsoft.com/office/powerpoint/2010/main" val="1025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1091713" y="5329895"/>
            <a:ext cx="1143000" cy="6181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49" y="58774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Pennies and gold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4385" y="1878701"/>
                <a:ext cx="5459517" cy="4369699"/>
              </a:xfrm>
            </p:spPr>
            <p:txBody>
              <a:bodyPr/>
              <a:lstStyle/>
              <a:p>
                <a:r>
                  <a:rPr lang="en-US" sz="2400" dirty="0" smtClean="0"/>
                  <a:t>Three bags contain two gold coins, two pennies, and one of each</a:t>
                </a:r>
              </a:p>
              <a:p>
                <a:r>
                  <a:rPr lang="en-US" sz="2400" dirty="0" smtClean="0"/>
                  <a:t>Bag is chosen at random, and one coin from it is selected at random; the coin is gold</a:t>
                </a:r>
              </a:p>
              <a:p>
                <a:r>
                  <a:rPr lang="en-US" sz="2400" dirty="0" smtClean="0">
                    <a:solidFill>
                      <a:srgbClr val="920000"/>
                    </a:solidFill>
                  </a:rPr>
                  <a:t>Poll 1: </a:t>
                </a:r>
                <a:r>
                  <a:rPr lang="en-US" sz="2400" dirty="0" smtClean="0"/>
                  <a:t>What is the probability that </a:t>
                </a:r>
                <a:br>
                  <a:rPr lang="en-US" sz="2400" dirty="0" smtClean="0"/>
                </a:br>
                <a:r>
                  <a:rPr lang="en-US" sz="2400" dirty="0" smtClean="0"/>
                  <a:t>the other coin is gold?</a:t>
                </a:r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1/6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1/3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2/3</m:t>
                    </m:r>
                  </m:oMath>
                </a14:m>
                <a:endParaRPr lang="en-US" sz="2400" b="0" dirty="0" smtClean="0"/>
              </a:p>
              <a:p>
                <a:pPr lvl="1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1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385" y="1878701"/>
                <a:ext cx="5459517" cy="4369699"/>
              </a:xfrm>
              <a:blipFill rotWithShape="0">
                <a:blip r:embed="rId3"/>
                <a:stretch>
                  <a:fillRect l="-1451" t="-1116" r="-2232" b="-7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AutoShape 2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BUUEhQWExUWFBQQFxUXFxIUFBUXFRUVFxYXFBcXHCYeFxkjGRQUIC8gIycpLCwsFR4yNTAqNSYrLCkBCQoKDgwOGg8PGiwcHxwpKSwpKSksKSkpKSwpKSkpKSksKSksKSksLCwpKSkpKSkpKSwpLCksKSksKSksKSkpKf/AABEIAOEA4QMBIgACEQEDEQH/xAAbAAEAAgMBAQAAAAAAAAAAAAAABQYCBAcBA//EAEkQAAIBAgMDBwkEBwUIAwAAAAECAAMRBBIhBQYxEyJBUWFxkQcVMlKBobHB0RRCkqIjQ2JygtLhJFNjwvAzNURzo7Li8RY0VP/EABcBAQEBAQAAAAAAAAAAAAAAAAABAgP/xAAdEQEBAQEBAQEBAQEAAAAAAAAAARECMSFRQXES/9oADAMBAAIRAxEAPwDuMREBERAREQEREBERAREQE1NpbTpUKZqVnWmg4sxsJtGcn35xlTaOI+z0kdFo1WpKWI/TVQSDZOlAFJvfr6DM9XIsmrbsryiYevXp0luOVUtTbTo6Kg+4T0Dp7Ja7zme9W4S4bAK+Epl61Pk87avdALVGyfe0va2ovccJa9xXJwa3flAHfKc+chC11VmJJ0B6TwtJLfKWLFERNoREQEREBERAREQEREBERAREQEREBERAREQEREBERAi95NomhhKtQEBlQlSeGbo9soXkv2e9eu+NqVcxBZCBezFlHcOGUk21PVJDytY5Ps4o3u91qZLsuYE5LXGl7FjrfgOi8tO6ezUo4WmEpmmWVarqfSDsouG7RoPYJj3r/Gv4lKlMMpB4EEHuOk5FunVq0NoNQwtYsn2w0qq1MgDhVLEoMt75VYAAgjJ05gZ2Gcd31UYLaLNSRlFTLiswVtKlmBysPuk/dsTmYx3+kdhE9mjsXaPL4elVtl5RFfL1EjUeM3ptkiIgIiICIiAiIgIiICIiAiIgIiICIiAiIgIiICeXnsgN89tph8K2ZrNUBpJ06lTc9wFzJbgodE1dobZUNly0KzOxUG3JIeYpzDnXYJra181iZ1oSi+TnDcq9XF3H/wCQAXseTN2ftBJFuqxl7mePFpKL5WFdcNQq0/Sp4hdbcA6suptYLrrfQ9PRL1NLbOzRiMPUok5eUQpmHEX4HXqM1ZsIhdwccHwxTMp5Nyoy24HUcNON9ZZ5xbcx61DFUVpMrXqNQdXNyOflfVNKgIQsG/Z4DWdoEzxfhY9iIm0IiICIiAiIgIiICIiAiIgIiICIiAiIgIiICc38pNOpiHyowKUBmKob1OUZX4i/CwAsNdT7b7tXHCjReobnKDYDiTwAHebTk3k9wT4nHh2Y2os1YsSxeoLkJcnjcm56rdoMx1+Nc/rqO7eyxh8LSpBQmVFzAeuRdye0sTJOeWns2yTwz2IHH9qo2zcYaVCmSl0rpUdQVRRe1NSF6Dm14nS+up6rsraSV6S1Evla+jCzAqxUgjrBBEqPlLwz/wBnqKLKjOhqAFmU1SiKjC9gjXYliDYqvC95u7h7ZWqtWkhutJro1lF0Ym2i9N1Y9t5znzrGr9i2REToyREQEREBERAREQEREBERAREQEREBERAQYkZt7ba4WkHYFizLTVbqt2a5FyxAAADEkngDApHlQ20xqJQ5nIjK9Qta5qAkqliedpY2HX2S17nbLFPDK5ULUqqHfS2mpUdgAPDtM5vu9srzjXBeoWcEu1Rgb2ZOcaaE2tmvlb9oXE7Mo0nPn7davyY9iInRkiIgR28Gy1xOGqUX9F1IvcrYjUEkcBcCc23EAp1aTAugzWqEMDSsUqc3oupujBiDoBa06w63FjqDoZxre3ZNShinoU78kVNWmLsSq5VXJxGijMBxtYerOff61Px2eJDbrbUevQzVMuZXZLrezAWKsASSLg9PVJmbn1kiIlCIiAiIgIiICIiAiIgIiICIiAiIgJzPypbSZ6i0M6LRRUrVMx9J2ZgiEgFl0X7uvP8AHo+JxK00Z3NlVSzHqAFyfCci2RSXF7RSmzsQ1StiihHPSmeeocrzTmzW14AAdOuO/wAai6+TnY70sMXrplruzFiRrlLEqALAqo6AdZbZ4J7NSYyREShERASieUvDFeTxGUFEp1KTsALjOUK5+kpzTa33rdcvcjd4dn8vhatKwOZGAzeje1xfQ2F7dBk6mxY5zuRvcExIQ6U2AVsovqzBabseIGveMw0426uDOIYMovJujMLKL9BNhnQrckC2W9z8Z2HYeP5fD06ptd0VjboJGomOL/F6jfiInRkiIgIiICIiAiIgIiICIiAiYVagUFibAAknqA4ysv5R8KGZTygKkqbp0j2yW4LTEqo8pmCvq7jvRvlNlN/cEwuK69xDA+8RsXK0vKNtComGNOmAQ4blCSvNpqLnQ9euoBPNNgTPPJvshqeHNaqP0tY59Wz2TKoUA9AOW/aTKPi9vJjq6irloq7E1av6Q/oDYpSTm85jYi9gLG9502hvTgwoC1ksAANTwAsOMxLt1bPiaiQ53vwv98vvnq72YU/rl983sTKl4kau8WHPCqniJ428mHH61fGNhlScSK/+UYb+9X3/AEg71YUfrk98bDErEiRvXhT+vTxmY3lw398njGwxzDe/dPJjBSoplpsOUF3YnsADaUwtigI+61u+c8mePSmxo6qaiq4B05yBgdB0lQNenKOybHlCx1KthwaNWk1Sk3KlSdSgU5rG3Qcp465TOfbDxNVsVRqUWUVC1RsrC9MFbKCnrc0kkjQZgZyvzr437HfxE0MBtRXpIzlUYqCylhzSRqvsM2VxiHg6/iE665vtE+RxSesviJklUMLggjrBuJRnERAREQEREBERAQYgwKVvpvkKL/ZwEbMtnzOFIBtf3HpEiXxLU6PKkjK5LAFaWW51IQ6Xt1TU30w2bEIy2Y1q9Wmb21FNkAB7P0bT619m0mKq9NWQAhFYXVOkhQdBe9/ZOV9bnxFVd5kY85KJHalMma1XeCipXLRVdbllCrYWPORluD972i3Gb22sRhMGFZ8MjlyyqoVBcgX5xsSF7gTKTtHKopkWU1W4WzKGDXOXoAGe3DiJmtRc9iCg3KO1Km2eozICyMQvACzOpGgHRLNS2ZQyZjQS3QcmnbqGMj9k7O5FCCczMxdmta7G17AcBpJ/Z+LdUsGIBJNvd8pZGdV6vXw44YVG/F9Jq1MXS+7gQfx/SW289vLhqqU8YCP/AKNvZU+k+q0gf+CH5x8+Es4EiqO8+Eeo6JiaLMlywDiygcSW9HTvjDWmuFHRgl8T9Zq4jCPfm4Gn7Qx/zSS2XvbhMS5ShiKdR/VBIY29UMBm9l5LiMNVLzdW4/Y6Q/hP88yGyap/4amvs/8AOWy0WjD/AKVd9gsATkVTYi/H0gVOmbqNpA16lbZy8i6qrooKNlDl7qQozcfRYrbs6eM6FiPRPdfw1la8prLUp03yqQ70qZdtBTDaNmYahMwUHsN+qSxZ0ham9ByqzOwDMV1yBgVH30Ql1XqJE2MTWxRQMiGqpFwUqob34WBsZUds7Jdqx5Gm+anz6h1KqL2F3HEHTv42nUPJs483t9oICs5CE8WC6Z1Hf85JNW3FRbbFcKUqYeqQeObPp3WBEsnk52gxrWYMpYAWNwCqqw1B6dAbjq7Js4irbQa3igwV0Nv0qPTq5tNVLZWHhmHtlZt10aIidmCIiAiIgIiICY1GsCeoXmU+OMa1NifVPwgcn2zVtXwuY2C1cQ5JOgBr1Nde6bmJ2rRtpVp34jnDiOEh98Tmq07eox4dLVapOkru0NnuU9B+zmt9JybWTeCnh8fQCivTSopzoWYDK1rEMDrYjQ+PRNHYe5GZV5fIvJurXFQEMRzlVBmuSRc2AHG5OlpA7sJRaqwxNzTFJ20vmDaZbW7fZJzd/MMTTS5C8lTLL0HLTupPcWlwXi+s38OtlHcJH4alcnu+Onzm+EERl9rT20+OSZqso+W1NmLiKTUqmbI9gwRmQsAb2JGuU9I6ZSt4Nk0X2hQwhSnSoDCVq6BVRVaqpOW4tZggXNY34HrMuG1tnivRekzOgdcpZGKuO0EfDgZVsRuLWrZVxGNaqiBlBFGmtcqwsymtqwBAANuImbFlfXdHZlPGbOwlXE01aonOVwMj3p1GVGzLY2IVdOm0uEqeE3LaypXxLVaFNlZMOqJRpDJ6Ctl5zqNNCdbanjLPaWFfXMJ5mHXPlaZASozfUHhwtI16CujK4DKwsykXUjtBkjmmliEA8SD43B+XshWtQ2XTSjyKouT1TmYW425xIt2WtPeSy6CQe3cc61qSoxW4N7E63dR9ZYTIr4rR1v0yP2vieSek3WcvgyN8jJcGV7e882n0c9j+X+slI66DPZrbOrZ6NNvWRG8VBmzOrBERAREQEREBI7eCtkw7n90eLAfOSMrm/dfLgz2ug8CW/wAsl8WeqHXP9tw//KU+IqH5yeq1LD/31yDxK22hRHVST3U3kxi25p9nxE5q+GJ2VSqavTUnrtZvxDWfDD7HFHEtWqkB6qlaVK12CKFU1W9UaAAdN5KIbWIlbwlUttHEFiSbEXJJOmSUWrBpZb9Z9y3+ZPhNy0+GGQ5Rf/XUJsLKjArMhpMxDCB855MiItAwtEztPLQMbzK8QhgeT5PRzMB182/USOb77TYyzGrSuPh3jhApO2aN8bRB6l9n6TX4SzSKx/Px1NjxIBPfdifhJrIJFa5le3ufSkO1z4KJZKiStb1pz6fYrnxKiSrPXTd06ubBUD/hqPDT5SWlc8n1bNs6j2Z18HaWOdJ4zfSIiVCIiAiIgJUPKW39kA63+R+st8pnlL/2VEddW3wmevF59VTHf71QdVIf9jyYxA5tusqPEiRON/3uP+SD+RpO8ndh+yC/wVfe3umFBILYuGzY3EN0Zrfm/wDGTwEid36l8Q3Uy1Kp7y6hfBf+4yizoNJleYrM7SoLECLSAZ5PQItA8nlplaeWgeATJRMZkGlGWWGWeZ58zUkEDjKY+2Kw6CabdhtceNzJIkdchsPTNTFYjsYsB1lCgHxPjJJWuLxFrYa1r/60lZ2qc+NROqkT+Wof8ssaC9gL31/paQNCnm2m37NIj8lv88Ui1+S+pfA29WrUX4H5y3Sm+THTD1V6qze8D6S5TfPiX0iIlQiIgIiICU7yiLdcOP8AF+UuMqO/v6j98n3TPXiz1U9oADatM+tQ+HKD5SfonmsfWbIO6mNfzN7pX94Wy7QoN6tJyf8AqfOWCnTyBVPFaY/G3Ob3sR7JmKwqJcZRxbm+PE+wXkZs1MmPqqNOa4A7LoQPCTmET73sHzkbtnZFQVhiKFywADAC/DS5A4gjQ21ikTKmfUCfLZlGtUHOoNT7SVy+y5B90mKWxfWbw+plRHql9ALzYpbNY/6+J6Jsvj8PRFi69wOY+CzTq760F4LUbuUAe8iPi4kqOyVA52p8B7J8W2Ob6EW98in3/p9FKofwD5z4tv8Ak+jhnPew+QjYmVPU9k2+97v6zM7IU8SfcJWn32xB9HCn25z8BNZ95cc3Chb8Q+kbFxaX2IOhiO8Az4PsVugg+IlY857QOopge36tNrDba2gp5yI46jlHvDXk2GJStgnXip+I901KjhQSSAALk9AHTeWbBYg1Kasy5CRqtwbHquOMhN593RVAYMVUHnL909RsOJ79JbEV3dumGerV9Ym38TXt32A8Zt4vD5HJ6Dr3HiZu4egtNAiiwHiT0k9sVaYYEHpkV8tkugqA1DYDUceMzwO7lFsRWr0avKPqjLdbA83TQXHoyPp0iXyfeuAO250I7JbNi4GjRzpSIL5s9TUFsx9bq4WAln0Re41HIK6/4x+APzlokBu9/t8UP8YnxRJPzXPidekREqEREBERASo7+fqf3j8pbpU99CC9FT0/M/0mevFnqDr7PFbH0lIvYKp7BmLH3X8ZYqmwXLEsyLck8esyHweLVTVqIRyjMUB9RFAF+wsR4CbWGU+kxJJ6zraZEvRwlJBZnzW6F4eM2BtNVFkUD3fCREyEuiRfabnpA7h9Zr1aob0+d+8RbwmNMHoAP8N5sJQqdAt/AB8pBp8ivQq+xV+kzXCdSeC/0m6MLW6z4gfCZDZzfecD2k/GUagwpH3beAnvJ9bAe0n4Tb+x0xxqD3T3JRHST4xg0mA6yfZ9TMCZIjkP9ZpmmIpDgB4fWBE2goRxFpNcugN/5frIzH1szk9HASD4CsRwJ04ambTVnqgL1cT0d59k0jN3Zj2D/uE+H/uUR7TEz6VG6hYeJ9pnzkGviKRPOU2ZdQdQe7SRu755KvVy81ms47tb9/GTfI9MjcbhGBDr6S6jtHSDAkt1sdnxeIF+cSGI7QApPdoJbJznd/EhdpBgebUBQjqLLex/iW3tnRprm7F6IiJpkiIgIiICUPygMftFKx4JfxZvpL5NPGbIpVWVqlNXK+iTrb2dPtk6mxZcU3ZuEQKCEy3PKG7l7kjuGgkwuOPUn4BJx9m0jxRfAD4T5+ZqXqe9vrM4ai1xp9Wn+ETMbQf9n8Ikh5kpdR/E31nnmOn1v+Iy5Rpfb6nre4Cefa39cze8yJ1v4j5ieeZV9Z/FP5YyjRNZjxY+MwIv0yS8zL67/k/ljzOvrv8Ak/lkyiOt2xbtkl5nX1n/ACfyx5nX1n/L/LGCMNp5pJPzOvrP+X+We+Z19Z/EfSMoirCY2El/MydbfiM98z0+pvxN9YyiGKxTrFL2I1BU36pN+aKXqX7yx+czXZ1Mfq1/CD8ZcFbzL6w8RPogJ4Kzdytb4SzJSA4ADuAEzjDVbXA1W4IR3kL87+6fZNgOfSZV7gW+NpPRGGq7gdyqVKstUNUJBzWJBW/hfTqvLEIiWTEIiJQ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9" descr="data:image/jpeg;base64,/9j/4AAQSkZJRgABAQAAAQABAAD/2wCEAAkGBxQSEhQUExQUFRQWFxgXGBgYFBgZHBYZGBoYGB8YFRYYHSogGR0nHBUXITEiJykrMC4uGB8zODMsNygtLisBCgoKDg0OGxAQGy8mICQuMDc0LC81LC8sNyw0LCwsLDQsLDQsLCwsLCwsLCwsLCwsLCwsLzQsLCwsLCwsLywsLP/AABEIAOEA4QMBIgACEQEDEQH/xAAbAAACAgMBAAAAAAAAAAAAAAAABgQFAQMHAv/EAEMQAAIBAgQEBQEFBQYFAwUAAAECEQADBBIhMQUGQVETImFxgTIHFEKRoSNSYrHBM3KC0eHwQ5KywvEXotIVFiRzk//EABoBAAIDAQEAAAAAAAAAAAAAAAACAQMEBQb/xAAyEQACAQMCAgcIAgMBAAAAAAAAAQIDESESMQRBUXGBocHR8AUTIjJCYZHhsfFSYnIz/9oADAMBAAIRAxEAPwDuNFFFABRRRQAUUUUAFFFV/E+M2bCsbjiVGbINWI9FGvztUSkoq7JSvsT5rXfxCJ9bKvuQP51zPmj7TVtlUVgpJJZLTLduxGgJjLbO07n+dLWFxnE8Y7vasm0rwPExBZnCj9zNtvMKIk1jnxkUrxXa8LzfYi2NFvc6tiObbAUsguXQJEpbOUkfuu0KR6gkVQcc+0HwAmYYezn63bpbKPVEAk/4qTeP4DE4TD+G/EVLMuqsgkT+4y6rqdz+kVZ8sfZ/Ytxdb/8AKuFZDNDKZ1lJn4JJ3rFPjajy3bqXi/IuVGKPTfaxbNwqcSuUDQ2cK5zHr9ZbT8qjf+pBIdhdxpY/SFwyBY//AJ77azW/hfFRbxKWLuCt2Bd0tumU+oDAKND37namLmBb6Wg2GW1mJibhgbE6R6A1TLiZXWXn7+SGVOK5Cx/6jQFHi40GRnLYcH3jyfyqZb+0y34gX73kTXW7hmEnpJyr/KrHk3jBxdtvERVuW2yNl1VuxX9dPSqnmLjj2Ly+PgUbDhsviEqzLPWI7QY096hVp6tOp36/0T7uPQi94Pz410Mc2FuBY+h2Rj/haYq7tc3Wwoe9buWlPWBcHv8Aspb9KWeK8tcNNs3Ltiyoj61XIe8grrNU+C5bsXlzcOx963lOqFjdRT0BtuQQN/erYcZVSvq/K8V5CujHoOs4TH27olHVusTr8qdRUma5FicJjbTh7+Gt4tV2fDsy3F0gEWyZ+A1WPL/OxOYC6bjgj9heHh3B38zeaNNyGrXD2gvrVvusrzRTKg+R0yiqjhvH7d0KGBs3G2S4QCSP3TMN8a1bA1vhOM1eLuilprDM0UUUxAUUUUAFFFFABRRRQAUUUUAFFFFABWrEX1RWZiFVQSSdAANZJrTxHHpZXM5OpgACSxPQDvXGObudL+NvXcLhVN0loABBREXqdgXLCcxMCYqirXUMLL9ZfQiyFNyG7nP7R0wuQDOoZc2ijxGMwFVH+kGPqPxrSNhOF8R4jmLs2Gw9xi7A6u+boT9TaaakD0q55T5HtWrniYi4t7FE5jLBsvsDqT6mvX2qNh7aWg/ivcZWyqDCqVywZjuemulcipxDnO277uxeLyaowUUWnBuSrGEtubCJ4gUsbl3XbcnsPQRVbyrzLdbGfdrl21iFYEq9tQMhClspygAiFP6Vc8oI17h6JiQWDqyw0y1uTGY7zH6RW7gPKuGwbM1lWzNoWZixA7DsKyufzandllmVn2h2cS5VbGGt3FdCrXCoZgfnbTrVrylw98PhLdl2hwGBK/hzEkBT6TVrcNeINVOeNJKQqcG5HWxfW89+5eKfQG6ds2pmN/errmHgiYy2qXGdcplcjRrEajY6VPNFDnJu7YWRB5f4Tawdvw7QMTJJMlj3NUvFOT1v4g3WxF0qWzNbYyPYa/G1MpFAFQpyTvcLGrjEnD3FS2txisBWiNdDuO3Slrkvgt23iL190Flbi5RbXQbqZA6AZT/zGmk16VqlTaVgsLHO/FMXhnzWsRZVUVW8PQlszFYIK67SdetWj4XD8Swlq7ibagtbV805Wtkjdbm8T39K8cU5bw2JuC7dt5nHUMQD/eA3qVxhLa4W6GtO6hPKlsaiBoQARoBTqpZJLcGukoL3BLyQ9p14hhho1tivigDbK40ePUg+tW3LnN7ATnFy2pyNaaVu2zvC5tTp0Y94O1LX2fWn+93rtq09nCspGV5+qVIid4h/YGr/AIw2FxVwBbwt4qMoZQVDkagM2WDrsauVSVKXwOz9boVw1LOx0HhnEbeIQXLTBlPwQezA6g+hqXXJsNj8RZv+cHD340lAbd9VOwyEhhrO8jMdetdA5f48mKUj6bq/XbnUfxKfxKe/wYNdjhuMVX4ZYl0eRjqUnHK2LmiiithUFFFFABRRRQAUUUUAFRcdjktLLmJ0A6k7wKkO4AJOgGpriPOfMtziF61YsBoYMukqIYzlPWQFlj027zn4it7tY3LKcNTIfMfMOI4rdSxYBjM5Z5EIGOXKpGwCjfdjO21O/JnK9jCW4tgFjo76ZmI79h2HSscv8sWcLhShJAyzcdZBJG8dQO1J3IWIzcQIw+cWtTcDNMrGjN0BLRFcOdR1L2eF39fgbUkjxxm1m4itvC2biur/ANpD5idJJ7Lvqd66vcthgMwDR3AOvpO1ezWazyndJLkMaCKIrY1YVarJNJWg1vy1rYUAaMtLvOmIK2cokOPMpAMyDoQwYD0iDvTHi7mRGYzAH4RmPuB1jf4pB41hmuZnUKXUa5pIJcgSwYGVMN5d7ZDRpFNHcBq5c4kMTh0ufiiHHZhof8/mp7CucfZtxA28S9iT4dxWZRpoykfqVn/lrpAFPVhplYhHisV7YRqdBXhCDsQfYz/KqiTIaNTtSpjuI3Ld53sOxDNrbdpVj2Uk+Se4/I1b8bxWVIYGGEqQY1DQQ3p/WKUr5VULOSFGrH56DqdoFJqeqyHisZHng/E0vgOvQwysPMhH4WFJPMHC8RicWFTCJYUPmN9QBI0/EInaQBOp6Vc8m4K4ou37isjXiIVtwiABSwGzGJpmDVepaJYKzxxHF4ZlFnEMusESYZD0dSPoYdDpVFjMLcw9y3lcl9TZvAf2nUqxG7Rup0Ya9Kg/aOr3PDS1hC7GIurmkHy/ujTQEawNaZOWsGVwdqxiTLRqQ0FWzFhkYQQyyBI7UyWFK+eXSQMXLXHRik1AS6v1pP8A7k7qf0MjpV1XM8Xh3wt1XDg3lkgxlzrO5AEZSDlYRodR0IfuDcSXEWhcXToy9VYbqf8APqCD1rucFxfvlpl8y38zHVp6crYnUUUVuKQooooAKKKreP8AExhrD3Tssa7xJiT6DellJRi5PkSld2En7UuZ/DCWrTDMWYGROoWMw11yyd9M3qKg8k8svZsFxAvsogvsikjQ+san1jtVBwLBNi8U+Jcfs0ZngiZJJIX/ALiO/vTfw/myxeunDPbu2i8qM4yht9iNpg157iKrqSb9fY3wjpRV8p8yX3xbYe5cW8pLAOFC5SonSNxoRTzbtKs5VCzqYAEn1iqzg3LWHwrM1pIZt2Zix9hO1W1ZpyTeBgArBr1WKQkxFY2r0RVZzBjms2S6iTsJ2BP8/aoJLGvDaUncr8dxN7EvacoyoJYgAETsBB110pwuEASdBUtWA8XEUg5u2g79I/3HvS5zAHQOBlZiIIymZYKczFYUyfMSANq2PxVTf8pzhjbAg7jUsFPpnA9g3evHG8Ghxik5ShDXNNQ6hWfXoQcwlpP0jaofy/jxI+o5lwDFhMdYZjlUPBO2hBWD6CY9gK7RXDLFrPdC5ZzZ9huCGEx/vWur8ucUZ1Fq6ALgtqwIMh12za6gyNQdtNTNauItddQR2LfFibbLAMjSfznTXSJpGxfDmzsPEYEScwMaewp/S6iBmcgIAZJ7HT+tIPHsW2YG3GsNqjmZ0AaNAN9de3WsbUtS0jxatk9X0PhoA7MxJjMZ1C6FpGxJGsiBPUV74HwgYps9yGwqMxtAiDeY/jbrkEHKPWouCX73cFgwFHnuMrAhkB0FttyrEiewGusU+W0VQFUQAAAANABoABVkU4LO5DdwFFZNYpSD0GpP+0i5ZQK2e6t4fSFAKnaAZ6bzTbQ9sNGYAxtIBj2nami7NNgRuUXuX8Fa8YRdElC4nQyIadgyyD6HvWMBfbBXwW0tXAMwkHKAYkx+JCYPde8CoHM3E8Rg2W4Mng6aSJ1MdRqfQVdFRi8Ot1N2XxFGmjRqq+jR+YFXQnKMlOKzy8vx4CyimnfZjmDWaXeTuIZ7XhMZa3t3KE6SP4fp+AetMVekpVY1IKcdmc+UXFtMKKKKsFMGuWfa7xVsyYddnUEwT0YeWNtTA+K6fib4RGY6BRJ+K4vw1TjOJ3HMsqMzjWYCsco9pJI9q5/H1bJR7fXaaKEbu468p8J+7YdEEZiCWJE+c6nTsNviqLC8n4hsccTiLlsoHzgISSxGoH0gKJ1qr+0u3aS5bIuXDemIkgIsaZdN9tj3p75fa4cNZN6fEyDNO/z6xE1xbtLUuZqLGgUUVSSYooooAKoubeJW0w7JnXPOYrIkBR2311FXhpY574Mb2He5m0SIWBptrJ1mfapXrx7gfI08i8IC2lxLSbt5QSZ0CnUAAaDSJqZzdmNvIMxB1YLuUEg/qU9NfSqrk7jVu3gUBaXQsmU9GBJ/5YIM/wBakcS0teLdYZyNQegOoEdNvilrTcZDRVxavYbPcaBNpARoSMwWVzt/CevbxJMia3cUxxI6DKhQEzoNJDKCCrjLDLMSD0MmWUcLIQCQGMiQAyiBA/EVmR+6RptVHcwzAlnksCGIaCWIM+aeugA95oi1K1xiv4ZmttmW4VaIBKrAAgjSDEMwJ9e9WB4tct3rV0BDlDSg8qhWmVETlE+aBoCelbL2AKAHLqFMjbWY/wCokj0Ydq04PAmQ7D0A7jqT/varnVV7sLDNj+InERlBFsbCNS37x/SB0366RsDhbuLi2vhp4QFpnMyM5MFQuhgNImoF3HZXVLbIlxgwLMQFtLqC7TpoNh10qw++4W1hiieIxWWF5iVzXN841ksdgY0ntvXGL+Z8yH0Ih8u28uPKjp4sDsNe+sSBT1SZyTgr5xFy/etsoZIDMACxLAnTf5gU6tTVFZ2FPFZNZIrFIBiiiKxQBScd5Ys4lxcul/LuAxj46j4qdyxzLh3c4e3KeHCAHLpGgEA6bVODEajQ9O0+tKTcHxd7HLfvNbVEMjJEnzFoAGupO59aeLw03tsG+GNGLcYXFre2RpJjorEBwfQMM3wtPNKXHLPi4fP1Q5vdT5WEdtj8Vb8sYvxMOk7rKH/Dtv3XKfmuv7Oq2k4dOV/D789pkrRwn0Y8i2ooorrGYW+fuICzgrpOzDJtP1A0hfZ0ht2b15UZ2LAKoGrBRoAT0ljrV19sOLK2rabqxk67ZdRp/vapfKWBKYO2qHI5tgkjWGYTmg+prg8dO9R/g20VaJC4BzUmKvmzdw4t3VBKlofUbiSoIMa/nTZSvy5ygcPfa/cu+K5zR5coGbcnXU7/AJ00VgqNXwWhWDWRQaQkxFFBrE0AZqNxFM1m4vdf5VIJooeQOZcu4VBduXGQ+HbYM0LJY6wB3UHzfl6Vpxni4++bFkSq+a5MqB/CZGhJ6H/OnLmTgTNbLYcWsu7JqIJ66ddu1ImD4niuGPcf7t4qXcskEnVZ/EJ9RqKenHVLO/IbVi6HrGWAPMwy3HckAjKEQAdATLsANpJAjQAwr4q74l8ZBICqSNO+hYepho20BmNaqcbz1exBHh4VFGpcOxYXCVI1AiR9JgkjyjSpHDuI3HBLWTbBEfsgPMDJIbTMAQY8uutPUpuOWs9aIgxh4tYHi7zAAMxq3xpA+mPT81/i3FRZEAZrrDyr2nqfQdusfNSOIcYVLRcQY2H8Q0yntHb0ql4RYT+3u3rDu+utwSgMeUoQPNv6VTTpXvOSwuQ7fJE+zhFt5AU8fFXZYlmCqp66tooHtOlW3CeE2VbxcViLDm2C4tK6lLcR5jrLke0CoeKCJesuiK5M2XXSHBMW3XpIJI9h7VbHl9jnL2bcm3cUZbh0ZlKiBA6nX0FWKWz6efrbsFZd3+M2ETxDdUr/AAnMSdtANd6r8Nzfh36XFEwCUkH5QmKo+I8Na3buF0fw3uXGyrodwEZyAcwgAlTsZ71UWWBRlU57rHIiIDmJKsTI2Cgrbk+p96lQTwiLYOl2b6uoZGDKdmBkHpXqoPAsEbOHt22ABUGQDIBZi0A9d6n1UAV5r0a8mgANU3NqWvAJuYlrEbBRM+sD6o0/0q5qPjsPbdD4qhlGpkT+QoTs7sCH9nONbEYfzkkaoZJMz5Z1+Pyq85KukM9snWBKltmXQwP8QE/w1VcpcdsXi1uwCvhkiCoUSD0yk9ql4Mi3xCRMFyPfxVza9hmKVs4WWirF/wC1rf8AX9ISsrp9X8DvRWKK9Ic45J9rF0vibST5YAIjrmI99mH61Zc24e39z8917cA5VWRnYRodO1Uf2hMG4nbGk/sgQP751Pqf6CmjjvG7GHtqt62bgIkgIGA982lea4htzfW/5OhBfCiL9nL3DhiHZmUN5CTOnUAnpNNVROE423etI9mMhGgiIjTKV6EdqmRWaTzkcKxWQK1Y7EC0jOQWyiYXc+00tiLmyg1X8E4wmKQugYZWysrCCrQDB+CKsBU7EmDQKi8Wxhs2muBGeOg9e5jQetJ3/wB53jEW7Qn+J2/oKCdxr4taSJYQACWaWACjXUKdde/rSsLLTnYsFaSBmfNIYakZojcRvET1pixuJ8bDYYsIN26gYAkiA0kHbqNqh460WUbSZAnTU6gj1gGq5rS+smDuivKrEEAtqJgHTeT3P+leWZQvlEbT2k9vTStOHvAllPlYAaEyCpjzIfxATB7GtlxTKgQQWCz2B3JHYCSfaq2nzHFO1bGIxjK8ZFMkHQeXQlvTWPkVJxXDF8xyQILtpGX0MfA+T2rPCUDNeuxJa6UUTuqiAI/iY25+atMawh9yDMnTzLZARZH8Tkt+U71rk7NJchUsCnYZsFdFxNNdVI6AjRh3Omo2NdW4RxBcRaW6mzdOxBgg+xrnATxGu3Ghhrlgdz9UdOw7AmO1TeTOIHD3/BaRbu/TP4X/AMjt+VPJ6+tCtHRGWvM1sOtectUAeZoIrArNAGKxWawTQBg1lbhAOWM3SdpGutFAUnQRPrt80MBc5W4Rifvty/fFtQwiFgTB00BP5mrviTZMWpAny2WjuQ2Wfjwwfil6xxLFWcf4b3UuISfKseWIPbSQQRqd6vuYCfvNsqYPhKAfZ7o2+auUrO/P4X3oGr26mP8ARWnPWa9Tc5Zx/wC0FwOKW9DP7LX0LEafFMvNHDsRiMOLdjwoYDNnJB02ggGl77WQyYuy0DLlmdZzBtifYD9aYuMXsQuFz2HRMqEkkSW7Ba85xGKnazoQ+VEvlfhBwthbROZpLMRtmP7s9BAFW9LPIfHLmKsMb0F0bLmAjMCJ22nppTLNZZJp5HM1i9ZDgqZg6aEg/mCDWRXoPEE7A1CFZzXG4G799u2eHvdTUNdPiFbYbUEsTmJJhYgf6PvC7NxLSLdfPcCgM3c99h/KqPgVyeIY8D6ZRvnUGmaKeUrpIYzejI87ZGJ+BNcw5j4WbKi9a/snhgOtttFyk9RXQON41bVsluuVRHqQf6VRYrM7XM+UIF8QJ0dNQS38UdNNVqmU7SXr1+yYLmU/COKC5ZW1my3Ld1LlrNpmOYFkn1Kj86unxyuonRh9andSJAPqCDodjSbjeGBINttCZyE6qB1BPzoa12cS7AiC2UGOjCZ8wb3HSplFSWHgdYGfE2wrIxk5FaBOilgVLH1O2vfaTNVvFuMLZtEyc7KyWh1d38sqOqrrrsdBVBjsddbyi8FEBZKyZJJkkn21jtV7wHluxaQYu4zsch81zzHMk5wABsDoPfSaeNNQWqWfsQ84PHCMCUtW0IIdSdZA/aOWM69lBUdzr0kwcdiGum3hrMm4wBbottRGrdjGUfC9akXsReZiLdpwzt5GYFdVSd21HlOpPpsBRwGzbsopzgPfUFmKEEE7jKY012md9NqbKvKW5O+C0TAZAqwoVFCB0aGiNA2nm+nqOvrS1zIpLKVbzLqCp1kHQmNFNWOKYrqgV/OVOYEjvMMx2HXuetRSHaQYCA6KoWSNO09e1JD4XqbB5wOfKXGfvNmW/tEOV/UgDzD0I/rV6K5pwLF/c8TJA8G8Qh7o0nKY6jX8jXSQaaaW62YgOteRWSa8qKQDFFeiKxFAHk1gwJJ2jWe1eitYYCDK5h+739Kh7Aig4JhcA2KZrbBrw1ILHTbUDr0qz4/BxCCY/ZKJmIzPd69P9aVeB8LZ8e1xcP4FtP8A3GZzHQawYpmxYV8aFMwDaXYzOn9WGu29WP5lFf6kva76GP3h0VtrNetsco5j9suAlbV0aBSQ2u+bbTqZn863cLsWcVgLRxH0i2pY5isFQAZI9Vq9+0jALewVwEfR5wYkjLrp8T8UofZrjg2He3AYo0hW2IbzAH5DCuDx0LTZtou8S85Xx+B1w+EZQUklIIJ7tLfV01pgNIPAeXMR/wDUDiblpbFsFjAYSxIy6AdDuTXQBWGolctMVQ8wXHQq5JCAmFmAWA0Yn0PT56UwEaVR81WVYRqy5GZlB6KB1BB3YDQjeaqmsBF5Fnkji1m1cxAxFxbV+5czDxCFDJGmRjodSf0p+tXFYSpBHcEH9RXJsdhbmchbhdUjMGRXGw6wNZO0mtS37mFuZrBNqTMWzmUjeHst032E769auw7evXeM0dC5v1FpCGyks2nVlgAHsILVTcxufAbKSfIqq2o8jHVvyO07Vvscdt4y1DiLyhjA1V1gozWz2BYT1WPY1XcUuzcsK+tsKyExoGVtie+WNfyqiaamNDY84S7ZtWxiCud4ywfOWZo8oGwJ2Hpt1iJxTBBdSqrqFAnQGJbNlMaaj1M1acRwdrKMuiAh4n6WSSI+ROtUWNxZuNkEuHfMF/eLEACRtMsfYGiLuM0bOH8HVr3hoB9U5so+mAS57KJj1OnWmbiardfD4a2fIpUnrCJDtPeYUeuapNjCrhrRBM3Gg3Hjf0HZR0HYetVPDCf2uIbSAUX3eG/QBPzNEpZ6iEj3evNcN+4hzNZui8F1Ja2UNtwB1gBT/hI61ExttH2IAfzo0+W5O6Mdgw6bSDPUmvPL1/LcuXDotvKCZjKbt1EB9gouGP8ASt/HcCcM7G2A1gt5rcf2bEkRB/DIkdpjtTZsmQrXsLmKtZWAYMB5JIidIDEE7zJI1jTtWqxiWCrFu8czKBkUmScrldJ3QudP4dpIr3iVVjLFiunl2Gk7gAaaTG2lT+WrniYm0w+nz5R6a53j1bKPgVammsolkDEYB3Rj4V4QQpZ7TKTrJEGJZRB001p65VxpvYWy7GXygMe7L5ST2kifmpnFr37LXfp8sq/936Glfgd02byhdr1wq6aaEorrcQdIBZW9h2qL3VrC/ccYrFE0VWQBNYoooAKh8Ze+tlmw9sOy7ydumgJE/npUwVV8We3fDYbxwrtoVVxJ9CJqVuB55G42+Ktv4qBGQwSNj0+I96k8Ac3sZnyhg1xiTOihAYI01khaMJw5MFhHVDspMndidh+ZH5VM5AwbKXYnyhQAP4juZ32VfzrRw0dfEQjyvf8AAtVpQb7Byiis0V6c5poxlrOjL3H5jqPnauKcGc4Lidy0wyK7sgHSMxKEd+3zXcTXKPta4MyumKQxkAB0iNRlIPp/Sufx9O6Uuzy7y+hLNibz9fvrYFyziBaiDlEBm0JOp9qseSeJ3MThEuXfrllJiM2Uxm+f5iofBBY4hh7b3raORuDPlYGCJEGOsetaMVzlbwuITDNhntWohX+kAdCLeX6fY1xbXWnmax0tml7mXhV11bwyDbKtIO+0ZQBHQt5vRRFMCGtOPxgtIzt9KgsYEmBqTA3quyaFV08HNb+MlBc3F9jlXw2XOUMs4ABy6Md+lUd3HKdWuqGgxBGpMqAI11kgxHrTde4pbs+HiApezavYkaaMq3SsHL0guBBjRp7U54G7buKrqEZWAZWAUyDrM08YpO/r+CxydtjlPD7DB7TpntlS0tAEOQ624B3kIZkAagE6im3CYhL4VmyhUP7a2AdGIgHzf8PXMPaDqDW/mrhmQi6IyT5tYChipzMTsMygFvwkq0gZqV3LLkcaXULKYQnxNPou2/3YDBrZkqRmEg6E4qSySnzRKxVlYuB2ytlcFANIYSIneYGteOV8Ob+J8Z9LOHGUNp5ngAAdDGu1Trdm3i7jBPDt3HVTck+IT0zWG2dYgSDpoCOlXWOs28PZW2q5ba9R0/iPXvLdNZqu2hMm9yt5ix+cQNSdAO/p87fNY40BYspb/EqlnPd21J/OtHBbXi4sGQVsguex6DX3Ob4FQucsXmZvWCf1gfp+lVJXsukbmeuH4SeGlm/49xyfZSUHxufmp6YstbtYhvMBlsYgRqI0W58g5T8VK4pY8LAYW2d1tSfkT/Wo/JVjxBetNqro0jedND7z/wBNWPM2un13CfTcoebuGi3fCWz5LgDeynf9DUXhmJCXFu7DOiL2FudfXcTUq/iPEsgP9dubevbpFVVzMEyhSWYhQBrpuEHdiw1AEjKRprTwu1YlnVCARrqO2+2ta7OGRPpVV6aKB+u9YwNnJbRSSSqqDPcCt9KKFFFFQAUUURQACkHmDg638bbGHs3LbAjMxOmkbDprOtMfNd7FWrJu2AgRdyYJPXroBANb+TuMnE4fxLgCuDlY9NIOYdhBmKsipRWpEo88zYz6LXRYuMx2hQR/OT8U4cr4MWrAj/iE3DIg+aIkdPKFHxSRw6ycViBIzLdYhhP02kXU+2qj3uV00Cul7KpNuVV9S8TNxMrJQM0UUV2jGFVfMXC1xNhrTiQwg/5j10q0rBpJwU4uL5kp2dzhnKmOOBxtzDXZCM2UT0b8J+RpTRxjla5jMQly7iJsr+AJr7Zv616+1LlY3VW7ajMpJI01Eaie8gVD5K5jGJs+DcP7RdG7uvQievevPVqcoSb5rfz7TfCV0N+F4jZdjbS7bZ13UMCRHcUrcdVxcug/eYyZU8NXy5iCDIAIIIbsdRpFUScId+KI+HsXLKJcVnZtBAOsd5WRHrXVDdiqHFK1mSm0cowFi9bewPAuvatszkGy41crpDLrAB/OtnD3xWGuKLCYjws0m21olSCTMSPLoRsdI611Fr9ay81Nxk29zXcti9byOCMw2O4kde+8EdaQuP8ADXsMo+oQqyZ8xBMagakBgQw1IBBBgS+M1asbhFvobb7aa+xBAI6iQNKS4LDOcPYEAkkZfMCDBXMJDgr9II66idwu1WuG48zoqXmEDa5liYkTcUE+UqxllkA7jscU4a1l9ZnXKZ8uXYZSdm2JnRpIMiRVVbT9l4ayMk58p1WUYFlE7MHUHp5QCBmMEbPA7yMvCOG3MHZuE5bjXWzOqbBSqgBHaM20wYmT8rGIupfvWkn+0dFOby+XMJE7bGJHerLA8R8MMqhfDP7VCs+SdwjfhExEgwDDDQ1owNu2t9LpuDRjcW21s29YK6OZQklgS2YaqDHYsm22Gxe8z8RsFypupCwo86zoOon3rXypeVBcYDMSGbSIgdiTHXpVfxNMbccxhlyTOt1STAI1y9TpPtVbewuIChbj+ENmFu2wIIyvIuEnedxtlIqHSzqv4gtrFXxDFKrXQSc7sMoUAnXfTodvyq85Ewcu73ILKBkgyqyIJHdtAJ6agdah4/hng218KyfOLgzHQwhUZiTqVPmA7wehmmzlfDWxZV7bFs+pY6GZMrl/CAZEfz3qx2UcevIhlvRWYoqkgxRRRQAVX8b4vbwtvPczR2UCf1IA/OpWLxSWlzXGVB3YxUfF4l72HYYU23LwMxhhoZ06bjY1K+4ELDeBxO0GVnyq0FToQezLqNjuK18Ya3aX7taGUDViTAiAZn1netfBeGDhti4WINy4R5READQAfLV65e4WcXfK3AxWA11ukE6W/XMAw9gfSnVPXP3dPmS5aVd7IbeTOGm3bNxj9f0D922P/kQW+V7Uy1hRAis16ijSVKChHkcycnJtsKKKKsFCiiigDXfshxDCRXEOceXrnD7638OCBrIGu2uaN8pBgjpB+O51X8W4Yl9MrTpsQe+4PcHY1l4qh7xXjuu/7FtOel2Yn8p8xJirYIMOIDLMlT6enY0ocZum3xNPut69cZiAVJbfSQehG+nSKhcW4Nf4Ze8WwDkUkOsNCxrpP1IQCfSO1OvK3HrGLXOoUXQPMIGYfI3X1rhyhoba29bmxZGRloy0k/aJjTZC3LeLZLkgeEu0advfrTPy3inu4azcuDzugZtIknrHSd/mqnGyuMiWazWWFBWkA14m2t1cjgEH9Pak3jPBDZKhSxUmFdZBBYgZWZdYI6/MEaBzoMEEESDoR3FTuSnY5qjMUDKpR4e0GE5XKoHBg9ckzv6funbiMp8MKG1R2HnGpZswKGYJCgAgABux2pq4hwLNJtkAmdGnqMp1APSNSCfKNdKpsLyhe1LXkUN9QRWbrIOZiPMO8a9Zqd/sNdHvky+7MyZibaAaHUAkbCfoMz5QYAXYTTVduqurMB2kgT/dHWtFnCph7RFtNFBaBJLnqSd2Y/rSvxC890+VLz3TGWFIW2SCG1aAoyyPmaWTu8C2uWPMXEUuWLF0MFX9sstE5gjOsidj4ZHfUVV8pY3KlzKAAzfskYkFyAcxBg5Z8o9SM34q8pwtwEVrTllJKzbzBMwjPIkSN41mPapCWL5a5d8G4rCfCHk7AaqToPKo2neYoW2ENZdJccJ42l/YMp2AaNeuh/3sas5pSfA3gcy2rgYZIICjMR5mkZtsxI+Ka7GYqpIhiBImYMaifSosyHYzWvEX0txndEnbMwWfaTrUezxnDtc8JbqG5+6DqY7dDVF9oHD7d1AEtO15o8w2AEabx8AdamyTWohZLbme0r4dh4BvuRCwxXKe8gHSqzknAPgsO7XzlzsCqHcadj3/AKTU7g9w4PBWvvBOcAgAHzbkhR3IEe3WqvEYi7inPlLHoi+uyj/P36CpcpL4Fm5KSPdy8+KuqgINxs2Rd49Y7DqegmulcE4YMPaW2DmYAZ3Igu0QWP5bdBFQ+WeBDDqGcKb7KFdlmABrlSekkmevwIvAK7vA8H7mOqXzMw16ut2WwUUUV0CgKKKKACiiigAooooAr+L8KTEKA2hBlWESD/lXHOZ+VLmEvm5hz4dwNmGpCOCNwYhTOhGxPau51Hx2CS8hS4AVIj/x2NZOI4VVPijh9z6y2nV04exyPg/M1m+62sbZRMQsRnUQeuk/+O1N3HPCfDXPFd0t5STkmTpoDHSYqn5u5FDAHKbqgQGCgXLcbZSo0G+gEegFK3DsfjMCCoBxdldCpEXEA6QZzfH5VxqtLS7Sw+h7djNkZJq6J/2YPc8S8FLnDj6c3R82gH+GZHoKab3NeEF7wDeAecv0tlzds0R/SovL3N+FvwqsqP1ttCsp9u9VnOXAb+NxFvJbs27YEG4IkiZkxrME6e1VtapvVgm/QOSms1E4rauDDt4V1LRVSS7xsBsJ0B03pd5F47dxPi27rBzbI846ySI006b0ii7XJG2sxVBzBzKMI6h7FwoTGfYHvlkQfzFW9vFo1oXQZQqHBAkkESIA6+lRm1wN1Yqh4VzZZxF5rKh0uCYDgDNG+WDv6VK5h4w2FTOLL3B1IkBZ2khTrQ007MC3IrWRUPl/i6Yu2Liabgg65SNxPUUkcycQvWOIItnFPeLFZt+bLBiVy/T6aDSpjFt2IHXjHEVw9prjKzwCYUdBuSdgBUXlnmO1jVYoCCsBkbcBpjUbgwfyqz4hauvYdLbBGYETE6H+VKXArOH4Z4hu31vYi8RKW/MdCdAo21YksYA9Ipkk4vpJIvFOXL1/Hrct4cYe2rISwafpyye06HbeaauJ8w27RKW4uXBuAdE/vHv6DX2GtLfEuOXroJLHD2h0VvNH8d0GB/h/5qncvctXbxUqqpZjW4wOv/6l/H/e+n1bUVMYzqvTBXfd67gbjFXeCEuFv4hwwHiXGIUCQAokT/cQDU79NzFdF5f5dt4bzwDeZQrN2A/Ck7LOvqdewEzhHB7WGTLaWJMsx1Zz+87dTVgK7PCcDGj8Usy6fIx1aznhbBRRRW8oCiiigAooooAKKKKACiiigAooooAxFU3GOW7N+SQUc/jUwZiASNiR33q6opJ04zWmSuiVJp3Rybj3IjkhrlpLgH/EtlxcX1lVzfEEajeqbDX8ZYkYe/4gG9vELBHYZ1Gm0fFdyqBxDg9m/wD2ttWO0xrEzGYa7iufU9n/AOD7Hlfo0R4j/JHKr3N82zbxmDu5SNSgLqdNwV2/MVM5e5l4aqZLDJaBJJUyDP8AESSSfmmfF8hWzPg3blrcgQpAJ9YBO3UmqXHcg3iPMLF4E6ggTHcZhvPc7VjnwdWP0/h+Bcq0HzI/MmETHtbBxoW0u9sEa+2o9N6ZMAUtIEtlQFUKuoMZRAmkfE8gEGDgoG4yEHWTocjaaRrtUZOSwrE/dL6MDoB42vqCpK/maqdKdrNS/H7GvHpRcYHgWTGNisViLRJJFtQVXUj42E6a71b8zMl+z4QxQtA7w41A7xSeeTJ833W8zGJUi9K+hmFMehNS8NyQ0jJgCVO5KokR/DdYE0e7m8qMvx+w1R6UTeEcdwGBtCzbv+K4MnIrXGYnQnKk1obmnO5uWMD5pIFy6VT00iW99KtsFyZipbS3bQgAeeCv95EUgj0DfNWuD5AWCLt4tJk+GgQnsC7FjlA2Aj3q2PB1pZ0/l/0K60FzEfiuNvXgpxV5Utkxktk20J7G4TmaPdfarLgXKl1pW1YCWyAfEY5QT3gjM/faD3610jhvAMPYjw7YzDQMxLsB2DuSQKs610/Zqf8A6Sv9lhFUuJf0oWOC8nWrMG6TfcGQXACqe62xpp0LZiO+9M0VmiujCnGCtFWRmcm8sKKKKcgKKKKACiiigAooooAKKKKACiiigAooooAKKKKACiiigAooooAxRRRQCCgUUUAZooooAKKKKACiiigAooooAKKKKACiiigAooooA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us-gold-coins-photo-by-kevindoole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62" y="446398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96" y="4429036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us-gold-coins-photo-by-kevindoole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62" y="446398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62" y="3854388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996" y="4429036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/>
          <p:cNvSpPr/>
          <p:nvPr/>
        </p:nvSpPr>
        <p:spPr bwMode="auto">
          <a:xfrm>
            <a:off x="7204229" y="2558988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3075" name="Straight Arrow Connector 3074"/>
          <p:cNvCxnSpPr>
            <a:stCxn id="27" idx="4"/>
            <a:endCxn id="15" idx="0"/>
          </p:cNvCxnSpPr>
          <p:nvPr/>
        </p:nvCxnSpPr>
        <p:spPr bwMode="auto">
          <a:xfrm flipH="1">
            <a:off x="7318459" y="2787588"/>
            <a:ext cx="7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78" name="Straight Arrow Connector 3077"/>
          <p:cNvCxnSpPr>
            <a:stCxn id="27" idx="4"/>
            <a:endCxn id="3079" idx="0"/>
          </p:cNvCxnSpPr>
          <p:nvPr/>
        </p:nvCxnSpPr>
        <p:spPr bwMode="auto">
          <a:xfrm flipH="1">
            <a:off x="6175459" y="2787588"/>
            <a:ext cx="114307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81" name="Straight Arrow Connector 3080"/>
          <p:cNvCxnSpPr>
            <a:stCxn id="27" idx="4"/>
            <a:endCxn id="18" idx="0"/>
          </p:cNvCxnSpPr>
          <p:nvPr/>
        </p:nvCxnSpPr>
        <p:spPr bwMode="auto">
          <a:xfrm>
            <a:off x="7318529" y="2787588"/>
            <a:ext cx="114293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49" name="Picture 11" descr="us-gold-coins-photo-by-kevindoole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9" y="5413340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73" y="5378388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1" descr="us-gold-coins-photo-by-kevindoole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38" y="5413340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74" y="5378388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99" name="Straight Arrow Connector 3098"/>
          <p:cNvCxnSpPr/>
          <p:nvPr/>
        </p:nvCxnSpPr>
        <p:spPr bwMode="auto">
          <a:xfrm>
            <a:off x="8469297" y="4953739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01" name="Straight Arrow Connector 3100"/>
          <p:cNvCxnSpPr/>
          <p:nvPr/>
        </p:nvCxnSpPr>
        <p:spPr bwMode="auto">
          <a:xfrm flipH="1">
            <a:off x="8336131" y="4971495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7334435" y="4955218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7201269" y="4972974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189215" y="4946341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H="1">
            <a:off x="6056049" y="4964097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74" name="Picture 11" descr="us-gold-coins-photo-by-kevindoole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26" y="446546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1" descr="us-gold-coins-photo-by-kevindoole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481" y="5415378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69" y="4421637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4" y="537155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2789</Words>
  <Application>Microsoft Macintosh PowerPoint</Application>
  <PresentationFormat>On-screen Show (4:3)</PresentationFormat>
  <Paragraphs>581</Paragraphs>
  <Slides>48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45 Helvetica Light</vt:lpstr>
      <vt:lpstr>Calibri</vt:lpstr>
      <vt:lpstr>Cambria Math</vt:lpstr>
      <vt:lpstr>CMU Serif</vt:lpstr>
      <vt:lpstr>CMU Serif Roman</vt:lpstr>
      <vt:lpstr>Geneva</vt:lpstr>
      <vt:lpstr>PT Serif</vt:lpstr>
      <vt:lpstr>Times New Roman</vt:lpstr>
      <vt:lpstr>Arial</vt:lpstr>
      <vt:lpstr>Default Design</vt:lpstr>
      <vt:lpstr>Probabilistic inference  </vt:lpstr>
      <vt:lpstr>Need for Probabilistic Modeling</vt:lpstr>
      <vt:lpstr>Probabilistic Inference</vt:lpstr>
      <vt:lpstr>Gambling </vt:lpstr>
      <vt:lpstr>Gambling 101</vt:lpstr>
      <vt:lpstr>Gambling 101</vt:lpstr>
      <vt:lpstr>Gambling 101</vt:lpstr>
      <vt:lpstr>Gambling 101</vt:lpstr>
      <vt:lpstr>Pennies and gold</vt:lpstr>
      <vt:lpstr>Pennies and gold</vt:lpstr>
      <vt:lpstr>Language of probability</vt:lpstr>
      <vt:lpstr>Language of probability</vt:lpstr>
      <vt:lpstr>Language of probability</vt:lpstr>
      <vt:lpstr>Language of probability</vt:lpstr>
      <vt:lpstr>Language of probability</vt:lpstr>
      <vt:lpstr>Joint probability</vt:lpstr>
      <vt:lpstr>Joint Probability Distribution</vt:lpstr>
      <vt:lpstr>Joint Probability Distribution</vt:lpstr>
      <vt:lpstr>PowerPoint Presentation</vt:lpstr>
      <vt:lpstr>The Sum Rule</vt:lpstr>
      <vt:lpstr>Marginal Probability Distribution</vt:lpstr>
      <vt:lpstr>Marginal Probability Distribution</vt:lpstr>
      <vt:lpstr>Conditional Probability Distribution</vt:lpstr>
      <vt:lpstr>PowerPoint Presentation</vt:lpstr>
      <vt:lpstr>Marginal Probability Distribution</vt:lpstr>
      <vt:lpstr>Normalization constants</vt:lpstr>
      <vt:lpstr>PowerPoint Presentation</vt:lpstr>
      <vt:lpstr>Conditional probability</vt:lpstr>
      <vt:lpstr>The Chain Rule</vt:lpstr>
      <vt:lpstr>Factorization using Chain rule</vt:lpstr>
      <vt:lpstr>The birthday paradox</vt:lpstr>
      <vt:lpstr>The birthday paradox</vt:lpstr>
      <vt:lpstr>The birthday paradox</vt:lpstr>
      <vt:lpstr>The birthday paradox</vt:lpstr>
      <vt:lpstr>The birthday paradox</vt:lpstr>
      <vt:lpstr>Bayes’ rule</vt:lpstr>
      <vt:lpstr>Pennies and gold, revisited</vt:lpstr>
      <vt:lpstr>Pennies and gold, revisited</vt:lpstr>
      <vt:lpstr>Pennies and gold, revisited</vt:lpstr>
      <vt:lpstr>Monty Hall problem</vt:lpstr>
      <vt:lpstr>Monty Hall problem</vt:lpstr>
      <vt:lpstr>Monty Hall problem</vt:lpstr>
      <vt:lpstr>Monty Hall problem</vt:lpstr>
      <vt:lpstr>Monty Hall problem</vt:lpstr>
      <vt:lpstr>Monty Hall problem</vt:lpstr>
      <vt:lpstr>Monty Hall problem</vt:lpstr>
      <vt:lpstr>Summary</vt:lpstr>
      <vt:lpstr>Next time : a more complicated scenario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 Satisfaction Problems (CSPs)</dc:title>
  <dc:creator>hi</dc:creator>
  <cp:lastModifiedBy>Microsoft Office User</cp:lastModifiedBy>
  <cp:revision>633</cp:revision>
  <cp:lastPrinted>2017-09-26T20:30:38Z</cp:lastPrinted>
  <dcterms:created xsi:type="dcterms:W3CDTF">2002-07-26T03:28:00Z</dcterms:created>
  <dcterms:modified xsi:type="dcterms:W3CDTF">2017-09-29T20:58:50Z</dcterms:modified>
</cp:coreProperties>
</file>