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07" r:id="rId2"/>
    <p:sldId id="330" r:id="rId3"/>
    <p:sldId id="379" r:id="rId4"/>
    <p:sldId id="331" r:id="rId5"/>
    <p:sldId id="358" r:id="rId6"/>
    <p:sldId id="359" r:id="rId7"/>
    <p:sldId id="332" r:id="rId8"/>
    <p:sldId id="419" r:id="rId9"/>
    <p:sldId id="420" r:id="rId10"/>
    <p:sldId id="394" r:id="rId11"/>
    <p:sldId id="391" r:id="rId12"/>
    <p:sldId id="363" r:id="rId13"/>
    <p:sldId id="364" r:id="rId14"/>
    <p:sldId id="425" r:id="rId15"/>
    <p:sldId id="426" r:id="rId16"/>
    <p:sldId id="428" r:id="rId17"/>
    <p:sldId id="429" r:id="rId18"/>
    <p:sldId id="430" r:id="rId19"/>
    <p:sldId id="431" r:id="rId20"/>
    <p:sldId id="433" r:id="rId21"/>
    <p:sldId id="434" r:id="rId22"/>
    <p:sldId id="508" r:id="rId23"/>
    <p:sldId id="509" r:id="rId24"/>
    <p:sldId id="510" r:id="rId25"/>
    <p:sldId id="511" r:id="rId26"/>
    <p:sldId id="512" r:id="rId27"/>
    <p:sldId id="513" r:id="rId28"/>
    <p:sldId id="514" r:id="rId29"/>
    <p:sldId id="397" r:id="rId30"/>
    <p:sldId id="398" r:id="rId31"/>
    <p:sldId id="399" r:id="rId32"/>
    <p:sldId id="482" r:id="rId33"/>
    <p:sldId id="515" r:id="rId34"/>
    <p:sldId id="485" r:id="rId35"/>
    <p:sldId id="503" r:id="rId36"/>
    <p:sldId id="486" r:id="rId37"/>
    <p:sldId id="539" r:id="rId38"/>
    <p:sldId id="516" r:id="rId39"/>
    <p:sldId id="519" r:id="rId40"/>
    <p:sldId id="517" r:id="rId41"/>
    <p:sldId id="520" r:id="rId42"/>
    <p:sldId id="526" r:id="rId43"/>
    <p:sldId id="521" r:id="rId44"/>
    <p:sldId id="522" r:id="rId45"/>
    <p:sldId id="527" r:id="rId46"/>
    <p:sldId id="528" r:id="rId47"/>
    <p:sldId id="529" r:id="rId48"/>
    <p:sldId id="530" r:id="rId49"/>
    <p:sldId id="532" r:id="rId50"/>
    <p:sldId id="525" r:id="rId51"/>
    <p:sldId id="524" r:id="rId52"/>
    <p:sldId id="534" r:id="rId53"/>
    <p:sldId id="536" r:id="rId54"/>
    <p:sldId id="537" r:id="rId55"/>
    <p:sldId id="535" r:id="rId56"/>
    <p:sldId id="538" r:id="rId57"/>
    <p:sldId id="393" r:id="rId58"/>
    <p:sldId id="476" r:id="rId59"/>
    <p:sldId id="412" r:id="rId60"/>
    <p:sldId id="413" r:id="rId61"/>
    <p:sldId id="414" r:id="rId62"/>
    <p:sldId id="477" r:id="rId63"/>
    <p:sldId id="540" r:id="rId64"/>
    <p:sldId id="417" r:id="rId65"/>
    <p:sldId id="480" r:id="rId66"/>
    <p:sldId id="269" r:id="rId67"/>
    <p:sldId id="388" r:id="rId68"/>
    <p:sldId id="37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54" autoAdjust="0"/>
  </p:normalViewPr>
  <p:slideViewPr>
    <p:cSldViewPr showGuides="1">
      <p:cViewPr varScale="1">
        <p:scale>
          <a:sx n="58" d="100"/>
          <a:sy n="58" d="100"/>
        </p:scale>
        <p:origin x="-148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2D132-216A-4EAA-942C-CDCC853C0D66}" type="datetimeFigureOut">
              <a:rPr lang="en-US" smtClean="0"/>
              <a:t>11/30/2017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B3FB8-1D49-4568-838D-87B2229C8C3E}" type="slidenum">
              <a:rPr lang="en-US" smtClean="0"/>
              <a:t>‹#›</a:t>
            </a:fld>
            <a:endParaRPr lang="en-US"/>
          </a:p>
        </p:txBody>
      </p:sp>
    </p:spTree>
    <p:extLst>
      <p:ext uri="{BB962C8B-B14F-4D97-AF65-F5344CB8AC3E}">
        <p14:creationId xmlns:p14="http://schemas.microsoft.com/office/powerpoint/2010/main" val="414289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Provably correct techniques</a:t>
            </a:r>
          </a:p>
        </p:txBody>
      </p:sp>
      <p:sp>
        <p:nvSpPr>
          <p:cNvPr id="4" name="Slide Number Placeholder 3"/>
          <p:cNvSpPr>
            <a:spLocks noGrp="1"/>
          </p:cNvSpPr>
          <p:nvPr>
            <p:ph type="sldNum" sz="quarter" idx="10"/>
          </p:nvPr>
        </p:nvSpPr>
        <p:spPr/>
        <p:txBody>
          <a:bodyPr/>
          <a:lstStyle/>
          <a:p>
            <a:fld id="{A17B3FB8-1D49-4568-838D-87B2229C8C3E}" type="slidenum">
              <a:rPr lang="en-US" smtClean="0"/>
              <a:t>3</a:t>
            </a:fld>
            <a:endParaRPr lang="en-US"/>
          </a:p>
        </p:txBody>
      </p:sp>
    </p:spTree>
    <p:extLst>
      <p:ext uri="{BB962C8B-B14F-4D97-AF65-F5344CB8AC3E}">
        <p14:creationId xmlns:p14="http://schemas.microsoft.com/office/powerpoint/2010/main" val="291771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18</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19</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20</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21</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23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a:t>Key idea: Have a </a:t>
            </a:r>
            <a:r>
              <a:rPr lang="en-US" b="1" dirty="0"/>
              <a:t>really good</a:t>
            </a:r>
            <a:r>
              <a:rPr lang="en-US" b="0" baseline="0" dirty="0"/>
              <a:t> abstraction (ideally, no abstraction) for the first two rounds (which is a tiny fraction of the whole game). We only play according to the abstract strategy for those two rounds.</a:t>
            </a:r>
            <a:endParaRPr lang="en-US" dirty="0"/>
          </a:p>
        </p:txBody>
      </p:sp>
    </p:spTree>
    <p:extLst>
      <p:ext uri="{BB962C8B-B14F-4D97-AF65-F5344CB8AC3E}">
        <p14:creationId xmlns:p14="http://schemas.microsoft.com/office/powerpoint/2010/main" val="145749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a:t>
            </a:r>
            <a:r>
              <a:rPr lang="en-US" baseline="0" dirty="0"/>
              <a:t> </a:t>
            </a:r>
            <a:r>
              <a:rPr lang="en-US" dirty="0"/>
              <a:t>aware, imperfect recall, earthmover distance</a:t>
            </a:r>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28</a:t>
            </a:fld>
            <a:endParaRPr lang="en-US"/>
          </a:p>
        </p:txBody>
      </p:sp>
    </p:spTree>
    <p:extLst>
      <p:ext uri="{BB962C8B-B14F-4D97-AF65-F5344CB8AC3E}">
        <p14:creationId xmlns:p14="http://schemas.microsoft.com/office/powerpoint/2010/main" val="262300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Sam’s AAMAS</a:t>
            </a:r>
            <a:r>
              <a:rPr lang="en-US" baseline="0" dirty="0" smtClean="0"/>
              <a:t> paper</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29</a:t>
            </a:fld>
            <a:endParaRPr lang="en-US"/>
          </a:p>
        </p:txBody>
      </p:sp>
    </p:spTree>
    <p:extLst>
      <p:ext uri="{BB962C8B-B14F-4D97-AF65-F5344CB8AC3E}">
        <p14:creationId xmlns:p14="http://schemas.microsoft.com/office/powerpoint/2010/main" val="2872928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32</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33</a:t>
            </a:fld>
            <a:endParaRPr lang="en-US"/>
          </a:p>
        </p:txBody>
      </p:sp>
    </p:spTree>
    <p:extLst>
      <p:ext uri="{BB962C8B-B14F-4D97-AF65-F5344CB8AC3E}">
        <p14:creationId xmlns:p14="http://schemas.microsoft.com/office/powerpoint/2010/main" val="337356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34</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linked chain. Replace dotted lines.</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9</a:t>
            </a:fld>
            <a:endParaRPr lang="en-US"/>
          </a:p>
        </p:txBody>
      </p:sp>
    </p:spTree>
    <p:extLst>
      <p:ext uri="{BB962C8B-B14F-4D97-AF65-F5344CB8AC3E}">
        <p14:creationId xmlns:p14="http://schemas.microsoft.com/office/powerpoint/2010/main" val="185958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35</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36</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37</a:t>
            </a:fld>
            <a:endParaRPr lang="en-US"/>
          </a:p>
        </p:txBody>
      </p:sp>
    </p:spTree>
    <p:extLst>
      <p:ext uri="{BB962C8B-B14F-4D97-AF65-F5344CB8AC3E}">
        <p14:creationId xmlns:p14="http://schemas.microsoft.com/office/powerpoint/2010/main" val="419679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the triangles not go out of frame</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38</a:t>
            </a:fld>
            <a:endParaRPr lang="en-US"/>
          </a:p>
        </p:txBody>
      </p:sp>
    </p:spTree>
    <p:extLst>
      <p:ext uri="{BB962C8B-B14F-4D97-AF65-F5344CB8AC3E}">
        <p14:creationId xmlns:p14="http://schemas.microsoft.com/office/powerpoint/2010/main" val="1616627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39</a:t>
            </a:fld>
            <a:endParaRPr lang="en-US"/>
          </a:p>
        </p:txBody>
      </p:sp>
    </p:spTree>
    <p:extLst>
      <p:ext uri="{BB962C8B-B14F-4D97-AF65-F5344CB8AC3E}">
        <p14:creationId xmlns:p14="http://schemas.microsoft.com/office/powerpoint/2010/main" val="420312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40</a:t>
            </a:fld>
            <a:endParaRPr lang="en-US"/>
          </a:p>
        </p:txBody>
      </p:sp>
    </p:spTree>
    <p:extLst>
      <p:ext uri="{BB962C8B-B14F-4D97-AF65-F5344CB8AC3E}">
        <p14:creationId xmlns:p14="http://schemas.microsoft.com/office/powerpoint/2010/main" val="322967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41</a:t>
            </a:fld>
            <a:endParaRPr lang="en-US"/>
          </a:p>
        </p:txBody>
      </p:sp>
    </p:spTree>
    <p:extLst>
      <p:ext uri="{BB962C8B-B14F-4D97-AF65-F5344CB8AC3E}">
        <p14:creationId xmlns:p14="http://schemas.microsoft.com/office/powerpoint/2010/main" val="3712544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43</a:t>
            </a:fld>
            <a:endParaRPr lang="en-US"/>
          </a:p>
        </p:txBody>
      </p:sp>
    </p:spTree>
    <p:extLst>
      <p:ext uri="{BB962C8B-B14F-4D97-AF65-F5344CB8AC3E}">
        <p14:creationId xmlns:p14="http://schemas.microsoft.com/office/powerpoint/2010/main" val="2424786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44</a:t>
            </a:fld>
            <a:endParaRPr lang="en-US"/>
          </a:p>
        </p:txBody>
      </p:sp>
    </p:spTree>
    <p:extLst>
      <p:ext uri="{BB962C8B-B14F-4D97-AF65-F5344CB8AC3E}">
        <p14:creationId xmlns:p14="http://schemas.microsoft.com/office/powerpoint/2010/main" val="1815310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45</a:t>
            </a:fld>
            <a:endParaRPr lang="en-US"/>
          </a:p>
        </p:txBody>
      </p:sp>
    </p:spTree>
    <p:extLst>
      <p:ext uri="{BB962C8B-B14F-4D97-AF65-F5344CB8AC3E}">
        <p14:creationId xmlns:p14="http://schemas.microsoft.com/office/powerpoint/2010/main" val="160977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it lands Heads</a:t>
            </a:r>
            <a:r>
              <a:rPr lang="en-US" baseline="0" dirty="0"/>
              <a:t> the coin is considered lucky and P1 can sell it. If it lands Tails the coin is unlucky and P1 can pay someone to take it. Or, P1 can play, and P2 can try to guess how the coin landed.</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10</a:t>
            </a:fld>
            <a:endParaRPr lang="en-US"/>
          </a:p>
        </p:txBody>
      </p:sp>
    </p:spTree>
    <p:extLst>
      <p:ext uri="{BB962C8B-B14F-4D97-AF65-F5344CB8AC3E}">
        <p14:creationId xmlns:p14="http://schemas.microsoft.com/office/powerpoint/2010/main" val="2123213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46</a:t>
            </a:fld>
            <a:endParaRPr lang="en-US"/>
          </a:p>
        </p:txBody>
      </p:sp>
    </p:spTree>
    <p:extLst>
      <p:ext uri="{BB962C8B-B14F-4D97-AF65-F5344CB8AC3E}">
        <p14:creationId xmlns:p14="http://schemas.microsoft.com/office/powerpoint/2010/main" val="4288071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47</a:t>
            </a:fld>
            <a:endParaRPr lang="en-US"/>
          </a:p>
        </p:txBody>
      </p:sp>
    </p:spTree>
    <p:extLst>
      <p:ext uri="{BB962C8B-B14F-4D97-AF65-F5344CB8AC3E}">
        <p14:creationId xmlns:p14="http://schemas.microsoft.com/office/powerpoint/2010/main" val="1145299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48</a:t>
            </a:fld>
            <a:endParaRPr lang="en-US"/>
          </a:p>
        </p:txBody>
      </p:sp>
    </p:spTree>
    <p:extLst>
      <p:ext uri="{BB962C8B-B14F-4D97-AF65-F5344CB8AC3E}">
        <p14:creationId xmlns:p14="http://schemas.microsoft.com/office/powerpoint/2010/main" val="945364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49</a:t>
            </a:fld>
            <a:endParaRPr lang="en-US"/>
          </a:p>
        </p:txBody>
      </p:sp>
    </p:spTree>
    <p:extLst>
      <p:ext uri="{BB962C8B-B14F-4D97-AF65-F5344CB8AC3E}">
        <p14:creationId xmlns:p14="http://schemas.microsoft.com/office/powerpoint/2010/main" val="3857021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50</a:t>
            </a:fld>
            <a:endParaRPr lang="en-US"/>
          </a:p>
        </p:txBody>
      </p:sp>
    </p:spTree>
    <p:extLst>
      <p:ext uri="{BB962C8B-B14F-4D97-AF65-F5344CB8AC3E}">
        <p14:creationId xmlns:p14="http://schemas.microsoft.com/office/powerpoint/2010/main" val="1920833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51</a:t>
            </a:fld>
            <a:endParaRPr lang="en-US"/>
          </a:p>
        </p:txBody>
      </p:sp>
    </p:spTree>
    <p:extLst>
      <p:ext uri="{BB962C8B-B14F-4D97-AF65-F5344CB8AC3E}">
        <p14:creationId xmlns:p14="http://schemas.microsoft.com/office/powerpoint/2010/main" val="96423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52</a:t>
            </a:fld>
            <a:endParaRPr lang="en-US"/>
          </a:p>
        </p:txBody>
      </p:sp>
    </p:spTree>
    <p:extLst>
      <p:ext uri="{BB962C8B-B14F-4D97-AF65-F5344CB8AC3E}">
        <p14:creationId xmlns:p14="http://schemas.microsoft.com/office/powerpoint/2010/main" val="294866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53</a:t>
            </a:fld>
            <a:endParaRPr lang="en-US"/>
          </a:p>
        </p:txBody>
      </p:sp>
    </p:spTree>
    <p:extLst>
      <p:ext uri="{BB962C8B-B14F-4D97-AF65-F5344CB8AC3E}">
        <p14:creationId xmlns:p14="http://schemas.microsoft.com/office/powerpoint/2010/main" val="2446626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54</a:t>
            </a:fld>
            <a:endParaRPr lang="en-US"/>
          </a:p>
        </p:txBody>
      </p:sp>
    </p:spTree>
    <p:extLst>
      <p:ext uri="{BB962C8B-B14F-4D97-AF65-F5344CB8AC3E}">
        <p14:creationId xmlns:p14="http://schemas.microsoft.com/office/powerpoint/2010/main" val="423507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it clear this is not a separate technique, but applies to all techniques (same with reach subgame solving)</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56</a:t>
            </a:fld>
            <a:endParaRPr lang="en-US"/>
          </a:p>
        </p:txBody>
      </p:sp>
    </p:spTree>
    <p:extLst>
      <p:ext uri="{BB962C8B-B14F-4D97-AF65-F5344CB8AC3E}">
        <p14:creationId xmlns:p14="http://schemas.microsoft.com/office/powerpoint/2010/main" val="68704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12</a:t>
            </a:fld>
            <a:endParaRPr lang="en-US"/>
          </a:p>
        </p:txBody>
      </p:sp>
    </p:spTree>
    <p:extLst>
      <p:ext uri="{BB962C8B-B14F-4D97-AF65-F5344CB8AC3E}">
        <p14:creationId xmlns:p14="http://schemas.microsoft.com/office/powerpoint/2010/main" val="2527727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row for Reach-Estimate, and another for just Distributional (or leave Distributional out for some </a:t>
            </a:r>
            <a:r>
              <a:rPr lang="en-US" dirty="0" err="1" smtClean="0"/>
              <a:t>slidedecks</a:t>
            </a:r>
            <a:r>
              <a:rPr lang="en-US" dirty="0" smtClean="0"/>
              <a:t>)</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58</a:t>
            </a:fld>
            <a:endParaRPr lang="en-US"/>
          </a:p>
        </p:txBody>
      </p:sp>
    </p:spTree>
    <p:extLst>
      <p:ext uri="{BB962C8B-B14F-4D97-AF65-F5344CB8AC3E}">
        <p14:creationId xmlns:p14="http://schemas.microsoft.com/office/powerpoint/2010/main" val="525195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62</a:t>
            </a:fld>
            <a:endParaRPr lang="en-US"/>
          </a:p>
        </p:txBody>
      </p:sp>
    </p:spTree>
    <p:extLst>
      <p:ext uri="{BB962C8B-B14F-4D97-AF65-F5344CB8AC3E}">
        <p14:creationId xmlns:p14="http://schemas.microsoft.com/office/powerpoint/2010/main" val="3335476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63</a:t>
            </a:fld>
            <a:endParaRPr lang="en-US"/>
          </a:p>
        </p:txBody>
      </p:sp>
    </p:spTree>
    <p:extLst>
      <p:ext uri="{BB962C8B-B14F-4D97-AF65-F5344CB8AC3E}">
        <p14:creationId xmlns:p14="http://schemas.microsoft.com/office/powerpoint/2010/main" val="2726890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all the rows (also </a:t>
            </a:r>
            <a:r>
              <a:rPr lang="en-US" baseline="0" smtClean="0"/>
              <a:t>update numbers)</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64</a:t>
            </a:fld>
            <a:endParaRPr lang="en-US"/>
          </a:p>
        </p:txBody>
      </p:sp>
    </p:spTree>
    <p:extLst>
      <p:ext uri="{BB962C8B-B14F-4D97-AF65-F5344CB8AC3E}">
        <p14:creationId xmlns:p14="http://schemas.microsoft.com/office/powerpoint/2010/main" val="268043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13</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14</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15</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16</a:t>
            </a:fld>
            <a:endParaRPr lang="en-US"/>
          </a:p>
        </p:txBody>
      </p:sp>
    </p:spTree>
    <p:extLst>
      <p:ext uri="{BB962C8B-B14F-4D97-AF65-F5344CB8AC3E}">
        <p14:creationId xmlns:p14="http://schemas.microsoft.com/office/powerpoint/2010/main" val="9175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17</a:t>
            </a:fld>
            <a:endParaRPr lang="en-US"/>
          </a:p>
        </p:txBody>
      </p:sp>
    </p:spTree>
    <p:extLst>
      <p:ext uri="{BB962C8B-B14F-4D97-AF65-F5344CB8AC3E}">
        <p14:creationId xmlns:p14="http://schemas.microsoft.com/office/powerpoint/2010/main" val="91758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1A2523-5B89-477A-8F17-6164C48496BE}"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96019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A2523-5B89-477A-8F17-6164C48496BE}"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9856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A2523-5B89-477A-8F17-6164C48496BE}"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155623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A2523-5B89-477A-8F17-6164C48496BE}"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57149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A2523-5B89-477A-8F17-6164C48496BE}"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23602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1A2523-5B89-477A-8F17-6164C48496BE}"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149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1A2523-5B89-477A-8F17-6164C48496BE}"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09718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1A2523-5B89-477A-8F17-6164C48496BE}"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14518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A2523-5B89-477A-8F17-6164C48496BE}"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6855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A2523-5B89-477A-8F17-6164C48496BE}"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96011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A2523-5B89-477A-8F17-6164C48496BE}"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18829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2523-5B89-477A-8F17-6164C48496BE}" type="datetimeFigureOut">
              <a:rPr lang="en-US" smtClean="0"/>
              <a:t>11/30/2017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D856-D5A6-4676-BD80-A623E5E76604}" type="slidenum">
              <a:rPr lang="en-US" smtClean="0"/>
              <a:t>‹#›</a:t>
            </a:fld>
            <a:endParaRPr lang="en-US"/>
          </a:p>
        </p:txBody>
      </p:sp>
    </p:spTree>
    <p:extLst>
      <p:ext uri="{BB962C8B-B14F-4D97-AF65-F5344CB8AC3E}">
        <p14:creationId xmlns:p14="http://schemas.microsoft.com/office/powerpoint/2010/main" val="134412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D87F4D-2B8E-49E7-95B3-FD89E487BF59}"/>
              </a:ext>
            </a:extLst>
          </p:cNvPr>
          <p:cNvSpPr>
            <a:spLocks noGrp="1"/>
          </p:cNvSpPr>
          <p:nvPr>
            <p:ph type="ctrTitle"/>
          </p:nvPr>
        </p:nvSpPr>
        <p:spPr/>
        <p:txBody>
          <a:bodyPr>
            <a:normAutofit fontScale="90000"/>
          </a:bodyPr>
          <a:lstStyle/>
          <a:p>
            <a:r>
              <a:rPr lang="en-US" dirty="0"/>
              <a:t>Safe and Nested Subgame Solving for Imperfect-Information Games</a:t>
            </a:r>
            <a:br>
              <a:rPr lang="en-US" dirty="0"/>
            </a:br>
            <a:r>
              <a:rPr lang="en-US" sz="2400" dirty="0"/>
              <a:t>NIPS 2017 Best Paper Award</a:t>
            </a:r>
            <a:endParaRPr lang="en-US" dirty="0"/>
          </a:p>
        </p:txBody>
      </p:sp>
      <p:sp>
        <p:nvSpPr>
          <p:cNvPr id="3" name="Subtitle 2">
            <a:extLst>
              <a:ext uri="{FF2B5EF4-FFF2-40B4-BE49-F238E27FC236}">
                <a16:creationId xmlns:a16="http://schemas.microsoft.com/office/drawing/2014/main" xmlns="" id="{F34149ED-DCA8-4A28-B461-DA0CD47DAD67}"/>
              </a:ext>
            </a:extLst>
          </p:cNvPr>
          <p:cNvSpPr>
            <a:spLocks noGrp="1"/>
          </p:cNvSpPr>
          <p:nvPr>
            <p:ph type="subTitle" idx="1"/>
          </p:nvPr>
        </p:nvSpPr>
        <p:spPr/>
        <p:txBody>
          <a:bodyPr/>
          <a:lstStyle/>
          <a:p>
            <a:r>
              <a:rPr lang="en-US" b="1" dirty="0">
                <a:solidFill>
                  <a:schemeClr val="tx1"/>
                </a:solidFill>
              </a:rPr>
              <a:t>Noam Brown</a:t>
            </a:r>
            <a:r>
              <a:rPr lang="en-US" dirty="0">
                <a:solidFill>
                  <a:schemeClr val="tx1"/>
                </a:solidFill>
              </a:rPr>
              <a:t> and </a:t>
            </a:r>
            <a:r>
              <a:rPr lang="en-US" dirty="0" err="1">
                <a:solidFill>
                  <a:schemeClr val="tx1"/>
                </a:solidFill>
              </a:rPr>
              <a:t>Tuomas</a:t>
            </a:r>
            <a:r>
              <a:rPr lang="en-US" dirty="0">
                <a:solidFill>
                  <a:schemeClr val="tx1"/>
                </a:solidFill>
              </a:rPr>
              <a:t> </a:t>
            </a:r>
            <a:r>
              <a:rPr lang="en-US" dirty="0" err="1">
                <a:solidFill>
                  <a:schemeClr val="tx1"/>
                </a:solidFill>
              </a:rPr>
              <a:t>Sandholm</a:t>
            </a:r>
            <a:endParaRPr lang="en-US" b="1" dirty="0">
              <a:solidFill>
                <a:schemeClr val="tx1"/>
              </a:solidFill>
            </a:endParaRPr>
          </a:p>
          <a:p>
            <a:r>
              <a:rPr lang="en-US" dirty="0">
                <a:solidFill>
                  <a:schemeClr val="tx1"/>
                </a:solidFill>
              </a:rPr>
              <a:t>Computer Science Department</a:t>
            </a:r>
          </a:p>
          <a:p>
            <a:r>
              <a:rPr lang="en-US" dirty="0">
                <a:solidFill>
                  <a:schemeClr val="tx1"/>
                </a:solidFill>
              </a:rPr>
              <a:t>Carnegie Mellon University</a:t>
            </a:r>
          </a:p>
          <a:p>
            <a:endParaRPr lang="en-US" dirty="0"/>
          </a:p>
        </p:txBody>
      </p:sp>
    </p:spTree>
    <p:extLst>
      <p:ext uri="{BB962C8B-B14F-4D97-AF65-F5344CB8AC3E}">
        <p14:creationId xmlns:p14="http://schemas.microsoft.com/office/powerpoint/2010/main" val="396431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sosceles Triangle 56">
            <a:extLst>
              <a:ext uri="{FF2B5EF4-FFF2-40B4-BE49-F238E27FC236}">
                <a16:creationId xmlns:a16="http://schemas.microsoft.com/office/drawing/2014/main" xmlns="" id="{909704E3-6EA1-4802-9EE2-303668A5A356}"/>
              </a:ext>
            </a:extLst>
          </p:cNvPr>
          <p:cNvSpPr/>
          <p:nvPr/>
        </p:nvSpPr>
        <p:spPr>
          <a:xfrm>
            <a:off x="1330720" y="3835241"/>
            <a:ext cx="2286000" cy="301203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xmlns="" id="{CF5AE203-C5C4-4932-B8D7-AF1E536A36CF}"/>
              </a:ext>
            </a:extLst>
          </p:cNvPr>
          <p:cNvSpPr/>
          <p:nvPr/>
        </p:nvSpPr>
        <p:spPr>
          <a:xfrm>
            <a:off x="3857595" y="3835241"/>
            <a:ext cx="2286000" cy="301203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Example Game: Coin Toss</a:t>
            </a:r>
          </a:p>
        </p:txBody>
      </p:sp>
      <p:sp>
        <p:nvSpPr>
          <p:cNvPr id="65" name="TextBox 64"/>
          <p:cNvSpPr txBox="1"/>
          <p:nvPr/>
        </p:nvSpPr>
        <p:spPr>
          <a:xfrm rot="18467458">
            <a:off x="4768908" y="3356456"/>
            <a:ext cx="511679" cy="369332"/>
          </a:xfrm>
          <a:prstGeom prst="rect">
            <a:avLst/>
          </a:prstGeom>
          <a:noFill/>
        </p:spPr>
        <p:txBody>
          <a:bodyPr wrap="none" rtlCol="0">
            <a:spAutoFit/>
          </a:bodyPr>
          <a:lstStyle/>
          <a:p>
            <a:r>
              <a:rPr lang="en-US" dirty="0"/>
              <a:t>Sell</a:t>
            </a:r>
          </a:p>
        </p:txBody>
      </p:sp>
      <p:sp>
        <p:nvSpPr>
          <p:cNvPr id="69" name="TextBox 68"/>
          <p:cNvSpPr txBox="1"/>
          <p:nvPr/>
        </p:nvSpPr>
        <p:spPr>
          <a:xfrm rot="18467458">
            <a:off x="2270882" y="3355949"/>
            <a:ext cx="511679" cy="369332"/>
          </a:xfrm>
          <a:prstGeom prst="rect">
            <a:avLst/>
          </a:prstGeom>
          <a:noFill/>
        </p:spPr>
        <p:txBody>
          <a:bodyPr wrap="none" rtlCol="0">
            <a:spAutoFit/>
          </a:bodyPr>
          <a:lstStyle/>
          <a:p>
            <a:r>
              <a:rPr lang="en-US" dirty="0"/>
              <a:t>Sell</a:t>
            </a:r>
          </a:p>
        </p:txBody>
      </p:sp>
      <p:sp>
        <p:nvSpPr>
          <p:cNvPr id="70" name="Oval 69"/>
          <p:cNvSpPr>
            <a:spLocks/>
          </p:cNvSpPr>
          <p:nvPr/>
        </p:nvSpPr>
        <p:spPr bwMode="auto">
          <a:xfrm>
            <a:off x="2185863" y="5696763"/>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037597" y="5709853"/>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Oval 71"/>
          <p:cNvSpPr>
            <a:spLocks/>
          </p:cNvSpPr>
          <p:nvPr/>
        </p:nvSpPr>
        <p:spPr bwMode="auto">
          <a:xfrm>
            <a:off x="5179337" y="2880423"/>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3" name="TextBox 72"/>
          <p:cNvSpPr txBox="1"/>
          <p:nvPr/>
        </p:nvSpPr>
        <p:spPr>
          <a:xfrm>
            <a:off x="5295991" y="3034327"/>
            <a:ext cx="425116" cy="369332"/>
          </a:xfrm>
          <a:prstGeom prst="rect">
            <a:avLst/>
          </a:prstGeom>
          <a:noFill/>
        </p:spPr>
        <p:txBody>
          <a:bodyPr wrap="none" rtlCol="0">
            <a:spAutoFit/>
          </a:bodyPr>
          <a:lstStyle/>
          <a:p>
            <a:r>
              <a:rPr lang="en-US" b="1" dirty="0"/>
              <a:t>P1</a:t>
            </a:r>
          </a:p>
        </p:txBody>
      </p:sp>
      <p:cxnSp>
        <p:nvCxnSpPr>
          <p:cNvPr id="74" name="Straight Arrow Connector 73"/>
          <p:cNvCxnSpPr>
            <a:stCxn id="72" idx="5"/>
            <a:endCxn id="132" idx="0"/>
          </p:cNvCxnSpPr>
          <p:nvPr/>
        </p:nvCxnSpPr>
        <p:spPr>
          <a:xfrm>
            <a:off x="5775544" y="3476630"/>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9" idx="6"/>
            <a:endCxn id="132" idx="2"/>
          </p:cNvCxnSpPr>
          <p:nvPr/>
        </p:nvCxnSpPr>
        <p:spPr>
          <a:xfrm flipV="1">
            <a:off x="3836622" y="4698660"/>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Oval 75"/>
          <p:cNvSpPr>
            <a:spLocks/>
          </p:cNvSpPr>
          <p:nvPr/>
        </p:nvSpPr>
        <p:spPr bwMode="auto">
          <a:xfrm>
            <a:off x="2673441" y="2880423"/>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8" name="TextBox 77"/>
          <p:cNvSpPr txBox="1"/>
          <p:nvPr/>
        </p:nvSpPr>
        <p:spPr>
          <a:xfrm>
            <a:off x="2790095" y="3034327"/>
            <a:ext cx="425116" cy="369332"/>
          </a:xfrm>
          <a:prstGeom prst="rect">
            <a:avLst/>
          </a:prstGeom>
          <a:noFill/>
        </p:spPr>
        <p:txBody>
          <a:bodyPr wrap="none" rtlCol="0">
            <a:spAutoFit/>
          </a:bodyPr>
          <a:lstStyle/>
          <a:p>
            <a:r>
              <a:rPr lang="en-US" b="1" dirty="0"/>
              <a:t>P1</a:t>
            </a:r>
          </a:p>
        </p:txBody>
      </p:sp>
      <p:sp>
        <p:nvSpPr>
          <p:cNvPr id="79" name="Oval 78"/>
          <p:cNvSpPr>
            <a:spLocks/>
          </p:cNvSpPr>
          <p:nvPr/>
        </p:nvSpPr>
        <p:spPr bwMode="auto">
          <a:xfrm>
            <a:off x="3138122" y="4350456"/>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0" name="TextBox 79"/>
          <p:cNvSpPr txBox="1"/>
          <p:nvPr/>
        </p:nvSpPr>
        <p:spPr>
          <a:xfrm>
            <a:off x="3244946" y="4504360"/>
            <a:ext cx="425116" cy="369332"/>
          </a:xfrm>
          <a:prstGeom prst="rect">
            <a:avLst/>
          </a:prstGeom>
          <a:noFill/>
        </p:spPr>
        <p:txBody>
          <a:bodyPr wrap="none" rtlCol="0">
            <a:spAutoFit/>
          </a:bodyPr>
          <a:lstStyle/>
          <a:p>
            <a:r>
              <a:rPr lang="en-US" b="1" dirty="0"/>
              <a:t>P2</a:t>
            </a:r>
          </a:p>
        </p:txBody>
      </p:sp>
      <p:cxnSp>
        <p:nvCxnSpPr>
          <p:cNvPr id="95" name="Straight Arrow Connector 94"/>
          <p:cNvCxnSpPr>
            <a:stCxn id="76" idx="5"/>
            <a:endCxn id="79" idx="0"/>
          </p:cNvCxnSpPr>
          <p:nvPr/>
        </p:nvCxnSpPr>
        <p:spPr>
          <a:xfrm>
            <a:off x="3269648" y="3476630"/>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330797" y="5859586"/>
            <a:ext cx="372218" cy="369332"/>
          </a:xfrm>
          <a:prstGeom prst="rect">
            <a:avLst/>
          </a:prstGeom>
          <a:noFill/>
        </p:spPr>
        <p:txBody>
          <a:bodyPr wrap="none" rtlCol="0">
            <a:spAutoFit/>
          </a:bodyPr>
          <a:lstStyle/>
          <a:p>
            <a:r>
              <a:rPr lang="en-US" dirty="0"/>
              <a:t>-1</a:t>
            </a:r>
          </a:p>
        </p:txBody>
      </p:sp>
      <p:sp>
        <p:nvSpPr>
          <p:cNvPr id="97" name="TextBox 96"/>
          <p:cNvSpPr txBox="1"/>
          <p:nvPr/>
        </p:nvSpPr>
        <p:spPr>
          <a:xfrm>
            <a:off x="4236004" y="5863935"/>
            <a:ext cx="301686" cy="369332"/>
          </a:xfrm>
          <a:prstGeom prst="rect">
            <a:avLst/>
          </a:prstGeom>
          <a:noFill/>
        </p:spPr>
        <p:txBody>
          <a:bodyPr wrap="none" rtlCol="0">
            <a:spAutoFit/>
          </a:bodyPr>
          <a:lstStyle/>
          <a:p>
            <a:r>
              <a:rPr lang="en-US" dirty="0"/>
              <a:t>1</a:t>
            </a:r>
          </a:p>
        </p:txBody>
      </p:sp>
      <p:cxnSp>
        <p:nvCxnSpPr>
          <p:cNvPr id="98" name="Straight Arrow Connector 97"/>
          <p:cNvCxnSpPr>
            <a:stCxn id="79" idx="3"/>
            <a:endCxn id="70" idx="0"/>
          </p:cNvCxnSpPr>
          <p:nvPr/>
        </p:nvCxnSpPr>
        <p:spPr>
          <a:xfrm flipH="1">
            <a:off x="2535113" y="4946663"/>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9" idx="5"/>
            <a:endCxn id="71" idx="0"/>
          </p:cNvCxnSpPr>
          <p:nvPr/>
        </p:nvCxnSpPr>
        <p:spPr>
          <a:xfrm>
            <a:off x="3734329" y="4946663"/>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76" idx="3"/>
          </p:cNvCxnSpPr>
          <p:nvPr/>
        </p:nvCxnSpPr>
        <p:spPr>
          <a:xfrm flipH="1">
            <a:off x="2642280" y="3476630"/>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2480619" y="3674862"/>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4" name="Oval 103"/>
          <p:cNvSpPr>
            <a:spLocks/>
          </p:cNvSpPr>
          <p:nvPr/>
        </p:nvSpPr>
        <p:spPr bwMode="auto">
          <a:xfrm>
            <a:off x="3918971" y="2076345"/>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05" name="TextBox 104"/>
          <p:cNvSpPr txBox="1"/>
          <p:nvPr/>
        </p:nvSpPr>
        <p:spPr>
          <a:xfrm>
            <a:off x="4082914" y="2221984"/>
            <a:ext cx="306494" cy="369332"/>
          </a:xfrm>
          <a:prstGeom prst="rect">
            <a:avLst/>
          </a:prstGeom>
          <a:noFill/>
        </p:spPr>
        <p:txBody>
          <a:bodyPr wrap="none" rtlCol="0">
            <a:spAutoFit/>
          </a:bodyPr>
          <a:lstStyle/>
          <a:p>
            <a:r>
              <a:rPr lang="en-US" b="1" dirty="0"/>
              <a:t>C</a:t>
            </a:r>
          </a:p>
        </p:txBody>
      </p:sp>
      <p:cxnSp>
        <p:nvCxnSpPr>
          <p:cNvPr id="106" name="Straight Arrow Connector 105"/>
          <p:cNvCxnSpPr>
            <a:stCxn id="104" idx="3"/>
            <a:endCxn id="76" idx="7"/>
          </p:cNvCxnSpPr>
          <p:nvPr/>
        </p:nvCxnSpPr>
        <p:spPr>
          <a:xfrm flipH="1">
            <a:off x="3269648" y="2672552"/>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4" idx="5"/>
            <a:endCxn id="72" idx="1"/>
          </p:cNvCxnSpPr>
          <p:nvPr/>
        </p:nvCxnSpPr>
        <p:spPr>
          <a:xfrm>
            <a:off x="4515178" y="2672552"/>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20302675">
            <a:off x="3189030" y="2536758"/>
            <a:ext cx="766557" cy="369332"/>
          </a:xfrm>
          <a:prstGeom prst="rect">
            <a:avLst/>
          </a:prstGeom>
          <a:noFill/>
        </p:spPr>
        <p:txBody>
          <a:bodyPr wrap="none" rtlCol="0">
            <a:spAutoFit/>
          </a:bodyPr>
          <a:lstStyle/>
          <a:p>
            <a:r>
              <a:rPr lang="en-US" dirty="0"/>
              <a:t>Heads</a:t>
            </a:r>
          </a:p>
        </p:txBody>
      </p:sp>
      <p:sp>
        <p:nvSpPr>
          <p:cNvPr id="109" name="TextBox 108"/>
          <p:cNvSpPr txBox="1"/>
          <p:nvPr/>
        </p:nvSpPr>
        <p:spPr>
          <a:xfrm rot="1354170">
            <a:off x="4693947" y="2534762"/>
            <a:ext cx="585032" cy="369332"/>
          </a:xfrm>
          <a:prstGeom prst="rect">
            <a:avLst/>
          </a:prstGeom>
          <a:noFill/>
        </p:spPr>
        <p:txBody>
          <a:bodyPr wrap="none" rtlCol="0">
            <a:spAutoFit/>
          </a:bodyPr>
          <a:lstStyle/>
          <a:p>
            <a:r>
              <a:rPr lang="en-US" dirty="0"/>
              <a:t>Tails</a:t>
            </a:r>
          </a:p>
        </p:txBody>
      </p:sp>
      <p:sp>
        <p:nvSpPr>
          <p:cNvPr id="110" name="TextBox 109"/>
          <p:cNvSpPr txBox="1"/>
          <p:nvPr/>
        </p:nvSpPr>
        <p:spPr>
          <a:xfrm rot="4553186">
            <a:off x="3274798" y="3533936"/>
            <a:ext cx="566694" cy="369332"/>
          </a:xfrm>
          <a:prstGeom prst="rect">
            <a:avLst/>
          </a:prstGeom>
          <a:noFill/>
        </p:spPr>
        <p:txBody>
          <a:bodyPr wrap="none" rtlCol="0">
            <a:spAutoFit/>
          </a:bodyPr>
          <a:lstStyle/>
          <a:p>
            <a:r>
              <a:rPr lang="en-US" dirty="0"/>
              <a:t>Play</a:t>
            </a:r>
          </a:p>
        </p:txBody>
      </p:sp>
      <p:sp>
        <p:nvSpPr>
          <p:cNvPr id="111" name="TextBox 110"/>
          <p:cNvSpPr txBox="1"/>
          <p:nvPr/>
        </p:nvSpPr>
        <p:spPr>
          <a:xfrm rot="3010513">
            <a:off x="5871188" y="3501005"/>
            <a:ext cx="566694" cy="369332"/>
          </a:xfrm>
          <a:prstGeom prst="rect">
            <a:avLst/>
          </a:prstGeom>
          <a:noFill/>
        </p:spPr>
        <p:txBody>
          <a:bodyPr wrap="none" rtlCol="0">
            <a:spAutoFit/>
          </a:bodyPr>
          <a:lstStyle/>
          <a:p>
            <a:r>
              <a:rPr lang="en-US" dirty="0"/>
              <a:t>Play</a:t>
            </a:r>
          </a:p>
        </p:txBody>
      </p:sp>
      <p:sp>
        <p:nvSpPr>
          <p:cNvPr id="112" name="TextBox 111"/>
          <p:cNvSpPr txBox="1"/>
          <p:nvPr/>
        </p:nvSpPr>
        <p:spPr>
          <a:xfrm rot="18816139">
            <a:off x="2375099" y="5022652"/>
            <a:ext cx="766557" cy="369332"/>
          </a:xfrm>
          <a:prstGeom prst="rect">
            <a:avLst/>
          </a:prstGeom>
          <a:noFill/>
        </p:spPr>
        <p:txBody>
          <a:bodyPr wrap="none" rtlCol="0">
            <a:spAutoFit/>
          </a:bodyPr>
          <a:lstStyle/>
          <a:p>
            <a:r>
              <a:rPr lang="en-US" dirty="0"/>
              <a:t>Heads</a:t>
            </a:r>
          </a:p>
        </p:txBody>
      </p:sp>
      <p:sp>
        <p:nvSpPr>
          <p:cNvPr id="113" name="TextBox 112"/>
          <p:cNvSpPr txBox="1"/>
          <p:nvPr/>
        </p:nvSpPr>
        <p:spPr>
          <a:xfrm rot="2994847">
            <a:off x="3905743" y="5058174"/>
            <a:ext cx="585032" cy="369332"/>
          </a:xfrm>
          <a:prstGeom prst="rect">
            <a:avLst/>
          </a:prstGeom>
          <a:noFill/>
        </p:spPr>
        <p:txBody>
          <a:bodyPr wrap="none" rtlCol="0">
            <a:spAutoFit/>
          </a:bodyPr>
          <a:lstStyle/>
          <a:p>
            <a:r>
              <a:rPr lang="en-US" dirty="0"/>
              <a:t>Tails</a:t>
            </a:r>
          </a:p>
        </p:txBody>
      </p:sp>
      <p:sp>
        <p:nvSpPr>
          <p:cNvPr id="114" name="TextBox 113"/>
          <p:cNvSpPr txBox="1"/>
          <p:nvPr/>
        </p:nvSpPr>
        <p:spPr>
          <a:xfrm rot="20343673">
            <a:off x="3127146" y="2385895"/>
            <a:ext cx="692562" cy="307777"/>
          </a:xfrm>
          <a:prstGeom prst="rect">
            <a:avLst/>
          </a:prstGeom>
          <a:noFill/>
        </p:spPr>
        <p:txBody>
          <a:bodyPr wrap="none" rtlCol="0">
            <a:spAutoFit/>
          </a:bodyPr>
          <a:lstStyle/>
          <a:p>
            <a:r>
              <a:rPr lang="en-US" sz="1400" dirty="0"/>
              <a:t>P = 0.5</a:t>
            </a:r>
          </a:p>
        </p:txBody>
      </p:sp>
      <p:sp>
        <p:nvSpPr>
          <p:cNvPr id="115" name="TextBox 114"/>
          <p:cNvSpPr txBox="1"/>
          <p:nvPr/>
        </p:nvSpPr>
        <p:spPr>
          <a:xfrm rot="1352542">
            <a:off x="4773425" y="2371531"/>
            <a:ext cx="692562" cy="307777"/>
          </a:xfrm>
          <a:prstGeom prst="rect">
            <a:avLst/>
          </a:prstGeom>
          <a:noFill/>
        </p:spPr>
        <p:txBody>
          <a:bodyPr wrap="none" rtlCol="0">
            <a:spAutoFit/>
          </a:bodyPr>
          <a:lstStyle/>
          <a:p>
            <a:r>
              <a:rPr lang="en-US" sz="1400" dirty="0"/>
              <a:t>P = 0.5</a:t>
            </a:r>
          </a:p>
        </p:txBody>
      </p:sp>
      <p:cxnSp>
        <p:nvCxnSpPr>
          <p:cNvPr id="116" name="Straight Arrow Connector 115"/>
          <p:cNvCxnSpPr>
            <a:stCxn id="72" idx="3"/>
          </p:cNvCxnSpPr>
          <p:nvPr/>
        </p:nvCxnSpPr>
        <p:spPr>
          <a:xfrm flipH="1">
            <a:off x="5149892" y="3476630"/>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5000595" y="3674862"/>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6844949" y="3639426"/>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965778" y="3204438"/>
            <a:ext cx="1935210" cy="369332"/>
          </a:xfrm>
          <a:prstGeom prst="rect">
            <a:avLst/>
          </a:prstGeom>
          <a:noFill/>
        </p:spPr>
        <p:txBody>
          <a:bodyPr wrap="none" rtlCol="0">
            <a:spAutoFit/>
          </a:bodyPr>
          <a:lstStyle/>
          <a:p>
            <a:r>
              <a:rPr lang="en-US" dirty="0"/>
              <a:t>P2 Information Set</a:t>
            </a:r>
          </a:p>
        </p:txBody>
      </p:sp>
      <p:sp>
        <p:nvSpPr>
          <p:cNvPr id="120" name="Oval 119"/>
          <p:cNvSpPr/>
          <p:nvPr/>
        </p:nvSpPr>
        <p:spPr>
          <a:xfrm>
            <a:off x="2463343" y="2719429"/>
            <a:ext cx="1094802" cy="988285"/>
          </a:xfrm>
          <a:prstGeom prst="ellipse">
            <a:avLst/>
          </a:prstGeom>
          <a:noFill/>
          <a:ln>
            <a:solidFill>
              <a:srgbClr val="7030A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979794" y="2740240"/>
            <a:ext cx="1094802" cy="988285"/>
          </a:xfrm>
          <a:prstGeom prst="ellipse">
            <a:avLst/>
          </a:prstGeom>
          <a:noFill/>
          <a:ln>
            <a:solidFill>
              <a:srgbClr val="7030A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p:nvPr/>
        </p:nvCxnSpPr>
        <p:spPr>
          <a:xfrm flipH="1">
            <a:off x="6010929" y="2139752"/>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131758" y="1704764"/>
            <a:ext cx="1935210" cy="369332"/>
          </a:xfrm>
          <a:prstGeom prst="rect">
            <a:avLst/>
          </a:prstGeom>
          <a:noFill/>
        </p:spPr>
        <p:txBody>
          <a:bodyPr wrap="none" rtlCol="0">
            <a:spAutoFit/>
          </a:bodyPr>
          <a:lstStyle/>
          <a:p>
            <a:r>
              <a:rPr lang="en-US" dirty="0"/>
              <a:t>P1 Information Set</a:t>
            </a:r>
          </a:p>
        </p:txBody>
      </p:sp>
      <p:cxnSp>
        <p:nvCxnSpPr>
          <p:cNvPr id="124" name="Straight Arrow Connector 123"/>
          <p:cNvCxnSpPr/>
          <p:nvPr/>
        </p:nvCxnSpPr>
        <p:spPr>
          <a:xfrm>
            <a:off x="1777649" y="2404558"/>
            <a:ext cx="685695" cy="57815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50653" y="1983177"/>
            <a:ext cx="1935210" cy="369332"/>
          </a:xfrm>
          <a:prstGeom prst="rect">
            <a:avLst/>
          </a:prstGeom>
          <a:noFill/>
        </p:spPr>
        <p:txBody>
          <a:bodyPr wrap="none" rtlCol="0">
            <a:spAutoFit/>
          </a:bodyPr>
          <a:lstStyle/>
          <a:p>
            <a:r>
              <a:rPr lang="en-US" dirty="0"/>
              <a:t>P1 Information Set</a:t>
            </a:r>
          </a:p>
        </p:txBody>
      </p:sp>
      <p:sp>
        <p:nvSpPr>
          <p:cNvPr id="130" name="Oval 129"/>
          <p:cNvSpPr>
            <a:spLocks/>
          </p:cNvSpPr>
          <p:nvPr/>
        </p:nvSpPr>
        <p:spPr bwMode="auto">
          <a:xfrm>
            <a:off x="5076999" y="569571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1" name="Oval 130"/>
          <p:cNvSpPr>
            <a:spLocks/>
          </p:cNvSpPr>
          <p:nvPr/>
        </p:nvSpPr>
        <p:spPr bwMode="auto">
          <a:xfrm>
            <a:off x="6928733" y="570880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2" name="Oval 131"/>
          <p:cNvSpPr>
            <a:spLocks/>
          </p:cNvSpPr>
          <p:nvPr/>
        </p:nvSpPr>
        <p:spPr bwMode="auto">
          <a:xfrm>
            <a:off x="6029258" y="434941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p:cNvSpPr txBox="1"/>
          <p:nvPr/>
        </p:nvSpPr>
        <p:spPr>
          <a:xfrm>
            <a:off x="6136082" y="4503314"/>
            <a:ext cx="425116" cy="369332"/>
          </a:xfrm>
          <a:prstGeom prst="rect">
            <a:avLst/>
          </a:prstGeom>
          <a:noFill/>
        </p:spPr>
        <p:txBody>
          <a:bodyPr wrap="none" rtlCol="0">
            <a:spAutoFit/>
          </a:bodyPr>
          <a:lstStyle/>
          <a:p>
            <a:r>
              <a:rPr lang="en-US" b="1" dirty="0"/>
              <a:t>P2</a:t>
            </a:r>
          </a:p>
        </p:txBody>
      </p:sp>
      <p:sp>
        <p:nvSpPr>
          <p:cNvPr id="134" name="TextBox 133"/>
          <p:cNvSpPr txBox="1"/>
          <p:nvPr/>
        </p:nvSpPr>
        <p:spPr>
          <a:xfrm>
            <a:off x="5263684" y="5864450"/>
            <a:ext cx="301686" cy="369332"/>
          </a:xfrm>
          <a:prstGeom prst="rect">
            <a:avLst/>
          </a:prstGeom>
          <a:noFill/>
        </p:spPr>
        <p:txBody>
          <a:bodyPr wrap="none" rtlCol="0">
            <a:spAutoFit/>
          </a:bodyPr>
          <a:lstStyle/>
          <a:p>
            <a:r>
              <a:rPr lang="en-US" dirty="0"/>
              <a:t>1</a:t>
            </a:r>
          </a:p>
        </p:txBody>
      </p:sp>
      <p:sp>
        <p:nvSpPr>
          <p:cNvPr id="135" name="TextBox 134"/>
          <p:cNvSpPr txBox="1"/>
          <p:nvPr/>
        </p:nvSpPr>
        <p:spPr>
          <a:xfrm>
            <a:off x="7076185" y="5863935"/>
            <a:ext cx="372218" cy="369332"/>
          </a:xfrm>
          <a:prstGeom prst="rect">
            <a:avLst/>
          </a:prstGeom>
          <a:noFill/>
        </p:spPr>
        <p:txBody>
          <a:bodyPr wrap="none" rtlCol="0">
            <a:spAutoFit/>
          </a:bodyPr>
          <a:lstStyle/>
          <a:p>
            <a:r>
              <a:rPr lang="en-US" dirty="0"/>
              <a:t>-1</a:t>
            </a:r>
          </a:p>
        </p:txBody>
      </p:sp>
      <p:cxnSp>
        <p:nvCxnSpPr>
          <p:cNvPr id="136" name="Straight Arrow Connector 135"/>
          <p:cNvCxnSpPr>
            <a:stCxn id="132" idx="3"/>
            <a:endCxn id="130" idx="0"/>
          </p:cNvCxnSpPr>
          <p:nvPr/>
        </p:nvCxnSpPr>
        <p:spPr>
          <a:xfrm flipH="1">
            <a:off x="5426249" y="494561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2" idx="5"/>
            <a:endCxn id="131" idx="0"/>
          </p:cNvCxnSpPr>
          <p:nvPr/>
        </p:nvCxnSpPr>
        <p:spPr>
          <a:xfrm>
            <a:off x="6625465" y="494561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rot="18816139">
            <a:off x="5266235" y="5021606"/>
            <a:ext cx="766557" cy="369332"/>
          </a:xfrm>
          <a:prstGeom prst="rect">
            <a:avLst/>
          </a:prstGeom>
          <a:noFill/>
        </p:spPr>
        <p:txBody>
          <a:bodyPr wrap="none" rtlCol="0">
            <a:spAutoFit/>
          </a:bodyPr>
          <a:lstStyle/>
          <a:p>
            <a:r>
              <a:rPr lang="en-US" dirty="0"/>
              <a:t>Heads</a:t>
            </a:r>
          </a:p>
        </p:txBody>
      </p:sp>
      <p:sp>
        <p:nvSpPr>
          <p:cNvPr id="139" name="TextBox 138"/>
          <p:cNvSpPr txBox="1"/>
          <p:nvPr/>
        </p:nvSpPr>
        <p:spPr>
          <a:xfrm rot="2994847">
            <a:off x="6796879" y="5057128"/>
            <a:ext cx="585032" cy="369332"/>
          </a:xfrm>
          <a:prstGeom prst="rect">
            <a:avLst/>
          </a:prstGeom>
          <a:noFill/>
        </p:spPr>
        <p:txBody>
          <a:bodyPr wrap="none" rtlCol="0">
            <a:spAutoFit/>
          </a:bodyPr>
          <a:lstStyle/>
          <a:p>
            <a:r>
              <a:rPr lang="en-US" dirty="0"/>
              <a:t>Tails</a:t>
            </a:r>
          </a:p>
        </p:txBody>
      </p:sp>
      <p:sp>
        <p:nvSpPr>
          <p:cNvPr id="146" name="Oval 145"/>
          <p:cNvSpPr/>
          <p:nvPr/>
        </p:nvSpPr>
        <p:spPr>
          <a:xfrm>
            <a:off x="2487885" y="4130387"/>
            <a:ext cx="5054730" cy="1044835"/>
          </a:xfrm>
          <a:prstGeom prst="ellipse">
            <a:avLst/>
          </a:prstGeom>
          <a:noFill/>
          <a:ln>
            <a:solidFill>
              <a:srgbClr val="7030A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62" name="TextBox 61"/>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Tree>
    <p:extLst>
      <p:ext uri="{BB962C8B-B14F-4D97-AF65-F5344CB8AC3E}">
        <p14:creationId xmlns:p14="http://schemas.microsoft.com/office/powerpoint/2010/main" val="12752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5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2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9" grpId="0" animBg="1"/>
      <p:bldP spid="59" grpId="1" animBg="1"/>
      <p:bldP spid="65" grpId="0"/>
      <p:bldP spid="69" grpId="0"/>
      <p:bldP spid="70" grpId="0" animBg="1"/>
      <p:bldP spid="71" grpId="0" animBg="1"/>
      <p:bldP spid="72" grpId="0" animBg="1"/>
      <p:bldP spid="73" grpId="0"/>
      <p:bldP spid="76" grpId="0" animBg="1"/>
      <p:bldP spid="78" grpId="0"/>
      <p:bldP spid="79" grpId="0" animBg="1"/>
      <p:bldP spid="80" grpId="0"/>
      <p:bldP spid="96" grpId="0"/>
      <p:bldP spid="97" grpId="0"/>
      <p:bldP spid="110" grpId="0"/>
      <p:bldP spid="111" grpId="0"/>
      <p:bldP spid="112" grpId="0"/>
      <p:bldP spid="113" grpId="0"/>
      <p:bldP spid="119" grpId="0"/>
      <p:bldP spid="120" grpId="0" animBg="1"/>
      <p:bldP spid="121" grpId="0" animBg="1"/>
      <p:bldP spid="123" grpId="0"/>
      <p:bldP spid="125" grpId="0"/>
      <p:bldP spid="130" grpId="0" animBg="1"/>
      <p:bldP spid="131" grpId="0" animBg="1"/>
      <p:bldP spid="132" grpId="0" animBg="1"/>
      <p:bldP spid="133" grpId="0"/>
      <p:bldP spid="134" grpId="0"/>
      <p:bldP spid="135" grpId="0"/>
      <p:bldP spid="138" grpId="0"/>
      <p:bldP spid="139" grpId="0"/>
      <p:bldP spid="146" grpId="0" animBg="1"/>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idx="1"/>
          </p:nvPr>
        </p:nvSpPr>
        <p:spPr/>
        <p:txBody>
          <a:bodyPr>
            <a:normAutofit/>
          </a:bodyPr>
          <a:lstStyle/>
          <a:p>
            <a:r>
              <a:rPr lang="en-US" b="1" dirty="0"/>
              <a:t>Nash Equilibrium:</a:t>
            </a:r>
            <a:r>
              <a:rPr lang="en-US" dirty="0"/>
              <a:t> a profile of strategies in which no player can improve by deviating</a:t>
            </a:r>
          </a:p>
          <a:p>
            <a:endParaRPr lang="en-US" dirty="0"/>
          </a:p>
          <a:p>
            <a:r>
              <a:rPr lang="en-US" dirty="0"/>
              <a:t>In two-player zero-sum games, playing a Nash equilibrium ensures the opponent can at best tie in expectation.</a:t>
            </a:r>
          </a:p>
        </p:txBody>
      </p:sp>
    </p:spTree>
    <p:extLst>
      <p:ext uri="{BB962C8B-B14F-4D97-AF65-F5344CB8AC3E}">
        <p14:creationId xmlns:p14="http://schemas.microsoft.com/office/powerpoint/2010/main" val="233181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124" name="Rectangle 123"/>
          <p:cNvSpPr/>
          <p:nvPr/>
        </p:nvSpPr>
        <p:spPr>
          <a:xfrm>
            <a:off x="1827920" y="4242957"/>
            <a:ext cx="6213230" cy="234124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flipH="1">
            <a:off x="6900666" y="3548369"/>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634760" y="2969730"/>
            <a:ext cx="2281715" cy="646331"/>
          </a:xfrm>
          <a:prstGeom prst="rect">
            <a:avLst/>
          </a:prstGeom>
          <a:noFill/>
        </p:spPr>
        <p:txBody>
          <a:bodyPr wrap="none" rtlCol="0">
            <a:spAutoFit/>
          </a:bodyPr>
          <a:lstStyle/>
          <a:p>
            <a:pPr algn="ctr"/>
            <a:r>
              <a:rPr lang="en-US" dirty="0"/>
              <a:t>Imperfect-Information</a:t>
            </a:r>
          </a:p>
          <a:p>
            <a:pPr algn="ctr"/>
            <a:r>
              <a:rPr lang="en-US" dirty="0"/>
              <a:t>Subgame</a:t>
            </a:r>
          </a:p>
        </p:txBody>
      </p:sp>
      <p:sp>
        <p:nvSpPr>
          <p:cNvPr id="51" name="Oval 50"/>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2" name="TextBox 51"/>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53" name="Straight Arrow Connector 52"/>
          <p:cNvCxnSpPr>
            <a:stCxn id="51" idx="5"/>
            <a:endCxn id="87"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7" idx="6"/>
            <a:endCxn id="87"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Oval 54"/>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6" name="TextBox 55"/>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57" name="Oval 56"/>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8" name="TextBox 57"/>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64" name="Straight Arrow Connector 63"/>
          <p:cNvCxnSpPr>
            <a:stCxn id="55" idx="5"/>
            <a:endCxn id="57"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7"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5"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Oval 69"/>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72" name="Straight Arrow Connector 71"/>
          <p:cNvCxnSpPr>
            <a:stCxn id="70" idx="3"/>
            <a:endCxn id="55"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0" idx="5"/>
            <a:endCxn id="51"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75" name="TextBox 74"/>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76" name="TextBox 75"/>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77" name="TextBox 76"/>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78" name="TextBox 77"/>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79" name="TextBox 78"/>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80" name="TextBox 79"/>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83" name="TextBox 82"/>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84" name="Straight Arrow Connector 83"/>
          <p:cNvCxnSpPr>
            <a:stCxn id="51"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7" name="Oval 86"/>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8" name="TextBox 87"/>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89" name="Straight Arrow Connector 88"/>
          <p:cNvCxnSpPr>
            <a:stCxn id="87"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7"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94" name="TextBox 93"/>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95" name="Oval 94"/>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Oval 95"/>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7" name="TextBox 96"/>
          <p:cNvSpPr txBox="1"/>
          <p:nvPr/>
        </p:nvSpPr>
        <p:spPr>
          <a:xfrm>
            <a:off x="2313517" y="5842120"/>
            <a:ext cx="372218" cy="369332"/>
          </a:xfrm>
          <a:prstGeom prst="rect">
            <a:avLst/>
          </a:prstGeom>
          <a:noFill/>
        </p:spPr>
        <p:txBody>
          <a:bodyPr wrap="none" rtlCol="0">
            <a:spAutoFit/>
          </a:bodyPr>
          <a:lstStyle/>
          <a:p>
            <a:r>
              <a:rPr lang="en-US" dirty="0"/>
              <a:t>-1</a:t>
            </a:r>
          </a:p>
        </p:txBody>
      </p:sp>
      <p:sp>
        <p:nvSpPr>
          <p:cNvPr id="98" name="TextBox 97"/>
          <p:cNvSpPr txBox="1"/>
          <p:nvPr/>
        </p:nvSpPr>
        <p:spPr>
          <a:xfrm>
            <a:off x="4218724" y="5846469"/>
            <a:ext cx="301686" cy="369332"/>
          </a:xfrm>
          <a:prstGeom prst="rect">
            <a:avLst/>
          </a:prstGeom>
          <a:noFill/>
        </p:spPr>
        <p:txBody>
          <a:bodyPr wrap="none" rtlCol="0">
            <a:spAutoFit/>
          </a:bodyPr>
          <a:lstStyle/>
          <a:p>
            <a:r>
              <a:rPr lang="en-US" dirty="0"/>
              <a:t>1</a:t>
            </a:r>
          </a:p>
        </p:txBody>
      </p:sp>
      <p:sp>
        <p:nvSpPr>
          <p:cNvPr id="99" name="Oval 98"/>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0" name="Oval 99"/>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TextBox 100"/>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14" name="TextBox 113"/>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15" name="TextBox 114"/>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22" name="TextBox 121"/>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23" name="Straight Arrow Connector 122"/>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62" name="TextBox 61"/>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Tree>
    <p:extLst>
      <p:ext uri="{BB962C8B-B14F-4D97-AF65-F5344CB8AC3E}">
        <p14:creationId xmlns:p14="http://schemas.microsoft.com/office/powerpoint/2010/main" val="426847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61712" y="4922259"/>
            <a:ext cx="816249" cy="369332"/>
          </a:xfrm>
          <a:prstGeom prst="rect">
            <a:avLst/>
          </a:prstGeom>
          <a:noFill/>
        </p:spPr>
        <p:txBody>
          <a:bodyPr wrap="none" rtlCol="0">
            <a:spAutoFit/>
          </a:bodyPr>
          <a:lstStyle/>
          <a:p>
            <a:r>
              <a:rPr lang="en-US" dirty="0">
                <a:solidFill>
                  <a:srgbClr val="0070C0"/>
                </a:solidFill>
              </a:rPr>
              <a:t>P = 1.0</a:t>
            </a:r>
          </a:p>
        </p:txBody>
      </p:sp>
      <p:sp>
        <p:nvSpPr>
          <p:cNvPr id="67" name="TextBox 66"/>
          <p:cNvSpPr txBox="1"/>
          <p:nvPr/>
        </p:nvSpPr>
        <p:spPr>
          <a:xfrm rot="18773746">
            <a:off x="5073121" y="4917844"/>
            <a:ext cx="816249" cy="369332"/>
          </a:xfrm>
          <a:prstGeom prst="rect">
            <a:avLst/>
          </a:prstGeom>
          <a:noFill/>
        </p:spPr>
        <p:txBody>
          <a:bodyPr wrap="none" rtlCol="0">
            <a:spAutoFit/>
          </a:bodyPr>
          <a:lstStyle/>
          <a:p>
            <a:r>
              <a:rPr lang="en-US" dirty="0">
                <a:solidFill>
                  <a:srgbClr val="0070C0"/>
                </a:solidFill>
              </a:rPr>
              <a:t>P = 1.0</a:t>
            </a:r>
          </a:p>
        </p:txBody>
      </p:sp>
      <p:sp>
        <p:nvSpPr>
          <p:cNvPr id="68" name="TextBox 67"/>
          <p:cNvSpPr txBox="1"/>
          <p:nvPr/>
        </p:nvSpPr>
        <p:spPr>
          <a:xfrm rot="3068784">
            <a:off x="3964002" y="4922260"/>
            <a:ext cx="816249" cy="369332"/>
          </a:xfrm>
          <a:prstGeom prst="rect">
            <a:avLst/>
          </a:prstGeom>
          <a:noFill/>
        </p:spPr>
        <p:txBody>
          <a:bodyPr wrap="none" rtlCol="0">
            <a:spAutoFit/>
          </a:bodyPr>
          <a:lstStyle/>
          <a:p>
            <a:r>
              <a:rPr lang="en-US" dirty="0">
                <a:solidFill>
                  <a:srgbClr val="0070C0"/>
                </a:solidFill>
              </a:rPr>
              <a:t>P = 0.0</a:t>
            </a:r>
          </a:p>
        </p:txBody>
      </p:sp>
      <p:sp>
        <p:nvSpPr>
          <p:cNvPr id="69" name="TextBox 68"/>
          <p:cNvSpPr txBox="1"/>
          <p:nvPr/>
        </p:nvSpPr>
        <p:spPr>
          <a:xfrm rot="3000970">
            <a:off x="6865206" y="4911924"/>
            <a:ext cx="816249" cy="369332"/>
          </a:xfrm>
          <a:prstGeom prst="rect">
            <a:avLst/>
          </a:prstGeom>
          <a:noFill/>
        </p:spPr>
        <p:txBody>
          <a:bodyPr wrap="none" rtlCol="0">
            <a:spAutoFit/>
          </a:bodyPr>
          <a:lstStyle/>
          <a:p>
            <a:r>
              <a:rPr lang="en-US" dirty="0">
                <a:solidFill>
                  <a:srgbClr val="0070C0"/>
                </a:solidFill>
              </a:rPr>
              <a:t>P = 0.0</a:t>
            </a:r>
          </a:p>
        </p:txBody>
      </p:sp>
      <p:sp>
        <p:nvSpPr>
          <p:cNvPr id="3" name="TextBox 2"/>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
        <p:nvSpPr>
          <p:cNvPr id="56" name="TextBox 55"/>
          <p:cNvSpPr txBox="1"/>
          <p:nvPr/>
        </p:nvSpPr>
        <p:spPr>
          <a:xfrm rot="3226239">
            <a:off x="3262835" y="3377063"/>
            <a:ext cx="1011815" cy="369332"/>
          </a:xfrm>
          <a:prstGeom prst="rect">
            <a:avLst/>
          </a:prstGeom>
          <a:noFill/>
        </p:spPr>
        <p:txBody>
          <a:bodyPr wrap="none" rtlCol="0">
            <a:spAutoFit/>
          </a:bodyPr>
          <a:lstStyle/>
          <a:p>
            <a:r>
              <a:rPr lang="en-US" dirty="0">
                <a:solidFill>
                  <a:srgbClr val="FF0000"/>
                </a:solidFill>
              </a:rPr>
              <a:t>EV = -1.0</a:t>
            </a:r>
          </a:p>
        </p:txBody>
      </p:sp>
      <p:sp>
        <p:nvSpPr>
          <p:cNvPr id="57" name="TextBox 56"/>
          <p:cNvSpPr txBox="1"/>
          <p:nvPr/>
        </p:nvSpPr>
        <p:spPr>
          <a:xfrm rot="3226239">
            <a:off x="5893347" y="3274498"/>
            <a:ext cx="941283" cy="369332"/>
          </a:xfrm>
          <a:prstGeom prst="rect">
            <a:avLst/>
          </a:prstGeom>
          <a:noFill/>
        </p:spPr>
        <p:txBody>
          <a:bodyPr wrap="none" rtlCol="0">
            <a:spAutoFit/>
          </a:bodyPr>
          <a:lstStyle/>
          <a:p>
            <a:r>
              <a:rPr lang="en-US" dirty="0">
                <a:solidFill>
                  <a:srgbClr val="FF0000"/>
                </a:solidFill>
              </a:rPr>
              <a:t>EV = 1.0</a:t>
            </a:r>
          </a:p>
        </p:txBody>
      </p:sp>
    </p:spTree>
    <p:extLst>
      <p:ext uri="{BB962C8B-B14F-4D97-AF65-F5344CB8AC3E}">
        <p14:creationId xmlns:p14="http://schemas.microsoft.com/office/powerpoint/2010/main" val="360724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45829" y="3483539"/>
            <a:ext cx="582852" cy="369332"/>
          </a:xfrm>
          <a:prstGeom prst="rect">
            <a:avLst/>
          </a:prstGeom>
          <a:noFill/>
        </p:spPr>
        <p:txBody>
          <a:bodyPr wrap="none" rtlCol="0">
            <a:spAutoFit/>
          </a:bodyPr>
          <a:lstStyle/>
          <a:p>
            <a:r>
              <a:rPr lang="en-US" b="1"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48793" y="3338483"/>
            <a:ext cx="521297" cy="369332"/>
          </a:xfrm>
          <a:prstGeom prst="rect">
            <a:avLst/>
          </a:prstGeom>
          <a:noFill/>
        </p:spPr>
        <p:txBody>
          <a:bodyPr wrap="none" rtlCol="0">
            <a:spAutoFit/>
          </a:bodyPr>
          <a:lstStyle/>
          <a:p>
            <a:r>
              <a:rPr lang="en-US" b="1"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61712" y="4922259"/>
            <a:ext cx="816249" cy="369332"/>
          </a:xfrm>
          <a:prstGeom prst="rect">
            <a:avLst/>
          </a:prstGeom>
          <a:noFill/>
        </p:spPr>
        <p:txBody>
          <a:bodyPr wrap="none" rtlCol="0">
            <a:spAutoFit/>
          </a:bodyPr>
          <a:lstStyle/>
          <a:p>
            <a:r>
              <a:rPr lang="en-US" dirty="0">
                <a:solidFill>
                  <a:srgbClr val="0070C0"/>
                </a:solidFill>
              </a:rPr>
              <a:t>P = 1.0</a:t>
            </a:r>
          </a:p>
        </p:txBody>
      </p:sp>
      <p:sp>
        <p:nvSpPr>
          <p:cNvPr id="67" name="TextBox 66"/>
          <p:cNvSpPr txBox="1"/>
          <p:nvPr/>
        </p:nvSpPr>
        <p:spPr>
          <a:xfrm rot="18773746">
            <a:off x="5073121" y="4917844"/>
            <a:ext cx="816249" cy="369332"/>
          </a:xfrm>
          <a:prstGeom prst="rect">
            <a:avLst/>
          </a:prstGeom>
          <a:noFill/>
        </p:spPr>
        <p:txBody>
          <a:bodyPr wrap="none" rtlCol="0">
            <a:spAutoFit/>
          </a:bodyPr>
          <a:lstStyle/>
          <a:p>
            <a:r>
              <a:rPr lang="en-US" dirty="0">
                <a:solidFill>
                  <a:srgbClr val="0070C0"/>
                </a:solidFill>
              </a:rPr>
              <a:t>P = 1.0</a:t>
            </a:r>
          </a:p>
        </p:txBody>
      </p:sp>
      <p:sp>
        <p:nvSpPr>
          <p:cNvPr id="68" name="TextBox 67"/>
          <p:cNvSpPr txBox="1"/>
          <p:nvPr/>
        </p:nvSpPr>
        <p:spPr>
          <a:xfrm rot="3068784">
            <a:off x="3964002" y="4922260"/>
            <a:ext cx="816249" cy="369332"/>
          </a:xfrm>
          <a:prstGeom prst="rect">
            <a:avLst/>
          </a:prstGeom>
          <a:noFill/>
        </p:spPr>
        <p:txBody>
          <a:bodyPr wrap="none" rtlCol="0">
            <a:spAutoFit/>
          </a:bodyPr>
          <a:lstStyle/>
          <a:p>
            <a:r>
              <a:rPr lang="en-US" dirty="0">
                <a:solidFill>
                  <a:srgbClr val="0070C0"/>
                </a:solidFill>
              </a:rPr>
              <a:t>P = 0.0</a:t>
            </a:r>
          </a:p>
        </p:txBody>
      </p:sp>
      <p:sp>
        <p:nvSpPr>
          <p:cNvPr id="69" name="TextBox 68"/>
          <p:cNvSpPr txBox="1"/>
          <p:nvPr/>
        </p:nvSpPr>
        <p:spPr>
          <a:xfrm rot="3000970">
            <a:off x="6865206" y="4911924"/>
            <a:ext cx="816249" cy="369332"/>
          </a:xfrm>
          <a:prstGeom prst="rect">
            <a:avLst/>
          </a:prstGeom>
          <a:noFill/>
        </p:spPr>
        <p:txBody>
          <a:bodyPr wrap="none" rtlCol="0">
            <a:spAutoFit/>
          </a:bodyPr>
          <a:lstStyle/>
          <a:p>
            <a:r>
              <a:rPr lang="en-US" dirty="0">
                <a:solidFill>
                  <a:srgbClr val="0070C0"/>
                </a:solidFill>
              </a:rPr>
              <a:t>P = 0.0</a:t>
            </a:r>
          </a:p>
        </p:txBody>
      </p:sp>
      <p:sp>
        <p:nvSpPr>
          <p:cNvPr id="3" name="TextBox 2"/>
          <p:cNvSpPr txBox="1"/>
          <p:nvPr/>
        </p:nvSpPr>
        <p:spPr>
          <a:xfrm rot="19018492">
            <a:off x="1587794" y="3236713"/>
            <a:ext cx="941283" cy="369332"/>
          </a:xfrm>
          <a:prstGeom prst="rect">
            <a:avLst/>
          </a:prstGeom>
          <a:noFill/>
          <a:effectLst>
            <a:glow rad="1905000">
              <a:schemeClr val="accent1">
                <a:lumMod val="75000"/>
              </a:schemeClr>
            </a:glow>
            <a:outerShdw blurRad="50800" dist="50800" dir="5400000" algn="ctr" rotWithShape="0">
              <a:srgbClr val="000000">
                <a:alpha val="0"/>
              </a:srgbClr>
            </a:outerShdw>
            <a:reflection stA="0" endPos="65000" dist="50800" dir="5400000" sy="-100000" algn="bl" rotWithShape="0"/>
            <a:softEdge rad="622300"/>
          </a:effectLst>
        </p:spPr>
        <p:txBody>
          <a:bodyPr wrap="none" rtlCol="0">
            <a:spAutoFit/>
          </a:bodyPr>
          <a:lstStyle/>
          <a:p>
            <a:r>
              <a:rPr lang="en-US" b="1"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
        <p:nvSpPr>
          <p:cNvPr id="56" name="TextBox 55"/>
          <p:cNvSpPr txBox="1"/>
          <p:nvPr/>
        </p:nvSpPr>
        <p:spPr>
          <a:xfrm rot="3226239">
            <a:off x="3262835" y="3377063"/>
            <a:ext cx="1011815" cy="369332"/>
          </a:xfrm>
          <a:prstGeom prst="rect">
            <a:avLst/>
          </a:prstGeom>
          <a:noFill/>
        </p:spPr>
        <p:txBody>
          <a:bodyPr wrap="none" rtlCol="0">
            <a:spAutoFit/>
          </a:bodyPr>
          <a:lstStyle/>
          <a:p>
            <a:r>
              <a:rPr lang="en-US" dirty="0">
                <a:solidFill>
                  <a:srgbClr val="FF0000"/>
                </a:solidFill>
              </a:rPr>
              <a:t>EV = -1.0</a:t>
            </a:r>
          </a:p>
        </p:txBody>
      </p:sp>
      <p:sp>
        <p:nvSpPr>
          <p:cNvPr id="57" name="TextBox 56"/>
          <p:cNvSpPr txBox="1"/>
          <p:nvPr/>
        </p:nvSpPr>
        <p:spPr>
          <a:xfrm rot="3226239">
            <a:off x="5893347" y="3274498"/>
            <a:ext cx="941283" cy="369332"/>
          </a:xfrm>
          <a:prstGeom prst="rect">
            <a:avLst/>
          </a:prstGeom>
          <a:noFill/>
        </p:spPr>
        <p:txBody>
          <a:bodyPr wrap="none" rtlCol="0">
            <a:spAutoFit/>
          </a:bodyPr>
          <a:lstStyle/>
          <a:p>
            <a:r>
              <a:rPr lang="en-US" b="1" dirty="0">
                <a:solidFill>
                  <a:srgbClr val="FF0000"/>
                </a:solidFill>
              </a:rPr>
              <a:t>EV = 1.0</a:t>
            </a:r>
          </a:p>
        </p:txBody>
      </p:sp>
      <p:sp>
        <p:nvSpPr>
          <p:cNvPr id="4" name="Oval 3"/>
          <p:cNvSpPr/>
          <p:nvPr/>
        </p:nvSpPr>
        <p:spPr>
          <a:xfrm rot="19126704">
            <a:off x="1487004" y="3189145"/>
            <a:ext cx="1167727" cy="401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273281">
            <a:off x="5777365" y="3259818"/>
            <a:ext cx="1167727" cy="401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524000"/>
            <a:ext cx="1692195" cy="923330"/>
          </a:xfrm>
          <a:prstGeom prst="rect">
            <a:avLst/>
          </a:prstGeom>
          <a:noFill/>
        </p:spPr>
        <p:txBody>
          <a:bodyPr wrap="none" rtlCol="0">
            <a:spAutoFit/>
          </a:bodyPr>
          <a:lstStyle/>
          <a:p>
            <a:r>
              <a:rPr lang="en-US" b="1" dirty="0">
                <a:solidFill>
                  <a:srgbClr val="FF0000"/>
                </a:solidFill>
              </a:rPr>
              <a:t>Heads EV = 0.5</a:t>
            </a:r>
          </a:p>
          <a:p>
            <a:r>
              <a:rPr lang="en-US" b="1" dirty="0">
                <a:solidFill>
                  <a:srgbClr val="FF0000"/>
                </a:solidFill>
              </a:rPr>
              <a:t>Tails    EV = 1.0</a:t>
            </a:r>
          </a:p>
          <a:p>
            <a:r>
              <a:rPr lang="en-US" b="1" dirty="0">
                <a:solidFill>
                  <a:srgbClr val="FF0000"/>
                </a:solidFill>
              </a:rPr>
              <a:t>Average   = 0.75</a:t>
            </a:r>
          </a:p>
        </p:txBody>
      </p:sp>
    </p:spTree>
    <p:extLst>
      <p:ext uri="{BB962C8B-B14F-4D97-AF65-F5344CB8AC3E}">
        <p14:creationId xmlns:p14="http://schemas.microsoft.com/office/powerpoint/2010/main" val="1814162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61712" y="4922259"/>
            <a:ext cx="816249" cy="369332"/>
          </a:xfrm>
          <a:prstGeom prst="rect">
            <a:avLst/>
          </a:prstGeom>
          <a:noFill/>
        </p:spPr>
        <p:txBody>
          <a:bodyPr wrap="none" rtlCol="0">
            <a:spAutoFit/>
          </a:bodyPr>
          <a:lstStyle/>
          <a:p>
            <a:r>
              <a:rPr lang="en-US" dirty="0">
                <a:solidFill>
                  <a:srgbClr val="0070C0"/>
                </a:solidFill>
              </a:rPr>
              <a:t>P = 0.0</a:t>
            </a:r>
          </a:p>
        </p:txBody>
      </p:sp>
      <p:sp>
        <p:nvSpPr>
          <p:cNvPr id="67" name="TextBox 66"/>
          <p:cNvSpPr txBox="1"/>
          <p:nvPr/>
        </p:nvSpPr>
        <p:spPr>
          <a:xfrm rot="18773746">
            <a:off x="5073121" y="4917844"/>
            <a:ext cx="816249" cy="369332"/>
          </a:xfrm>
          <a:prstGeom prst="rect">
            <a:avLst/>
          </a:prstGeom>
          <a:noFill/>
        </p:spPr>
        <p:txBody>
          <a:bodyPr wrap="none" rtlCol="0">
            <a:spAutoFit/>
          </a:bodyPr>
          <a:lstStyle/>
          <a:p>
            <a:r>
              <a:rPr lang="en-US" dirty="0">
                <a:solidFill>
                  <a:srgbClr val="0070C0"/>
                </a:solidFill>
              </a:rPr>
              <a:t>P = 0.0</a:t>
            </a:r>
          </a:p>
        </p:txBody>
      </p:sp>
      <p:sp>
        <p:nvSpPr>
          <p:cNvPr id="68" name="TextBox 67"/>
          <p:cNvSpPr txBox="1"/>
          <p:nvPr/>
        </p:nvSpPr>
        <p:spPr>
          <a:xfrm rot="3068784">
            <a:off x="3964002" y="4922260"/>
            <a:ext cx="816249" cy="369332"/>
          </a:xfrm>
          <a:prstGeom prst="rect">
            <a:avLst/>
          </a:prstGeom>
          <a:noFill/>
        </p:spPr>
        <p:txBody>
          <a:bodyPr wrap="none" rtlCol="0">
            <a:spAutoFit/>
          </a:bodyPr>
          <a:lstStyle/>
          <a:p>
            <a:r>
              <a:rPr lang="en-US" dirty="0">
                <a:solidFill>
                  <a:srgbClr val="0070C0"/>
                </a:solidFill>
              </a:rPr>
              <a:t>P = 1.0</a:t>
            </a:r>
          </a:p>
        </p:txBody>
      </p:sp>
      <p:sp>
        <p:nvSpPr>
          <p:cNvPr id="69" name="TextBox 68"/>
          <p:cNvSpPr txBox="1"/>
          <p:nvPr/>
        </p:nvSpPr>
        <p:spPr>
          <a:xfrm rot="3000970">
            <a:off x="6865206" y="4911924"/>
            <a:ext cx="816249" cy="369332"/>
          </a:xfrm>
          <a:prstGeom prst="rect">
            <a:avLst/>
          </a:prstGeom>
          <a:noFill/>
        </p:spPr>
        <p:txBody>
          <a:bodyPr wrap="none" rtlCol="0">
            <a:spAutoFit/>
          </a:bodyPr>
          <a:lstStyle/>
          <a:p>
            <a:r>
              <a:rPr lang="en-US" dirty="0">
                <a:solidFill>
                  <a:srgbClr val="0070C0"/>
                </a:solidFill>
              </a:rPr>
              <a:t>P = 1.0</a:t>
            </a:r>
          </a:p>
        </p:txBody>
      </p:sp>
      <p:sp>
        <p:nvSpPr>
          <p:cNvPr id="3" name="TextBox 2"/>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
        <p:nvSpPr>
          <p:cNvPr id="56" name="TextBox 55"/>
          <p:cNvSpPr txBox="1"/>
          <p:nvPr/>
        </p:nvSpPr>
        <p:spPr>
          <a:xfrm rot="3226239">
            <a:off x="3298101" y="3377063"/>
            <a:ext cx="941283" cy="369332"/>
          </a:xfrm>
          <a:prstGeom prst="rect">
            <a:avLst/>
          </a:prstGeom>
          <a:noFill/>
        </p:spPr>
        <p:txBody>
          <a:bodyPr wrap="none" rtlCol="0">
            <a:spAutoFit/>
          </a:bodyPr>
          <a:lstStyle/>
          <a:p>
            <a:r>
              <a:rPr lang="en-US" dirty="0">
                <a:solidFill>
                  <a:srgbClr val="FF0000"/>
                </a:solidFill>
              </a:rPr>
              <a:t>EV = 1.0</a:t>
            </a:r>
          </a:p>
        </p:txBody>
      </p:sp>
      <p:sp>
        <p:nvSpPr>
          <p:cNvPr id="57" name="TextBox 56"/>
          <p:cNvSpPr txBox="1"/>
          <p:nvPr/>
        </p:nvSpPr>
        <p:spPr>
          <a:xfrm rot="3226239">
            <a:off x="5858081" y="3274498"/>
            <a:ext cx="1011815" cy="369332"/>
          </a:xfrm>
          <a:prstGeom prst="rect">
            <a:avLst/>
          </a:prstGeom>
          <a:noFill/>
        </p:spPr>
        <p:txBody>
          <a:bodyPr wrap="none" rtlCol="0">
            <a:spAutoFit/>
          </a:bodyPr>
          <a:lstStyle/>
          <a:p>
            <a:r>
              <a:rPr lang="en-US" dirty="0">
                <a:solidFill>
                  <a:srgbClr val="FF0000"/>
                </a:solidFill>
              </a:rPr>
              <a:t>EV = -1.0</a:t>
            </a:r>
          </a:p>
        </p:txBody>
      </p:sp>
    </p:spTree>
    <p:extLst>
      <p:ext uri="{BB962C8B-B14F-4D97-AF65-F5344CB8AC3E}">
        <p14:creationId xmlns:p14="http://schemas.microsoft.com/office/powerpoint/2010/main" val="16879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49439" y="3516470"/>
            <a:ext cx="582852" cy="369332"/>
          </a:xfrm>
          <a:prstGeom prst="rect">
            <a:avLst/>
          </a:prstGeom>
          <a:noFill/>
        </p:spPr>
        <p:txBody>
          <a:bodyPr wrap="none" rtlCol="0">
            <a:spAutoFit/>
          </a:bodyPr>
          <a:lstStyle/>
          <a:p>
            <a:r>
              <a:rPr lang="en-US" b="1"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46819" y="3338990"/>
            <a:ext cx="521297" cy="369332"/>
          </a:xfrm>
          <a:prstGeom prst="rect">
            <a:avLst/>
          </a:prstGeom>
          <a:noFill/>
        </p:spPr>
        <p:txBody>
          <a:bodyPr wrap="none" rtlCol="0">
            <a:spAutoFit/>
          </a:bodyPr>
          <a:lstStyle/>
          <a:p>
            <a:r>
              <a:rPr lang="en-US" b="1"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61712" y="4922259"/>
            <a:ext cx="816249" cy="369332"/>
          </a:xfrm>
          <a:prstGeom prst="rect">
            <a:avLst/>
          </a:prstGeom>
          <a:noFill/>
        </p:spPr>
        <p:txBody>
          <a:bodyPr wrap="none" rtlCol="0">
            <a:spAutoFit/>
          </a:bodyPr>
          <a:lstStyle/>
          <a:p>
            <a:r>
              <a:rPr lang="en-US" dirty="0">
                <a:solidFill>
                  <a:srgbClr val="0070C0"/>
                </a:solidFill>
              </a:rPr>
              <a:t>P = 0.0</a:t>
            </a:r>
          </a:p>
        </p:txBody>
      </p:sp>
      <p:sp>
        <p:nvSpPr>
          <p:cNvPr id="67" name="TextBox 66"/>
          <p:cNvSpPr txBox="1"/>
          <p:nvPr/>
        </p:nvSpPr>
        <p:spPr>
          <a:xfrm rot="18773746">
            <a:off x="5073121" y="4917844"/>
            <a:ext cx="816249" cy="369332"/>
          </a:xfrm>
          <a:prstGeom prst="rect">
            <a:avLst/>
          </a:prstGeom>
          <a:noFill/>
        </p:spPr>
        <p:txBody>
          <a:bodyPr wrap="none" rtlCol="0">
            <a:spAutoFit/>
          </a:bodyPr>
          <a:lstStyle/>
          <a:p>
            <a:r>
              <a:rPr lang="en-US" dirty="0">
                <a:solidFill>
                  <a:srgbClr val="0070C0"/>
                </a:solidFill>
              </a:rPr>
              <a:t>P = 0.0</a:t>
            </a:r>
          </a:p>
        </p:txBody>
      </p:sp>
      <p:sp>
        <p:nvSpPr>
          <p:cNvPr id="68" name="TextBox 67"/>
          <p:cNvSpPr txBox="1"/>
          <p:nvPr/>
        </p:nvSpPr>
        <p:spPr>
          <a:xfrm rot="3068784">
            <a:off x="3964002" y="4922260"/>
            <a:ext cx="816249" cy="369332"/>
          </a:xfrm>
          <a:prstGeom prst="rect">
            <a:avLst/>
          </a:prstGeom>
          <a:noFill/>
        </p:spPr>
        <p:txBody>
          <a:bodyPr wrap="none" rtlCol="0">
            <a:spAutoFit/>
          </a:bodyPr>
          <a:lstStyle/>
          <a:p>
            <a:r>
              <a:rPr lang="en-US" dirty="0">
                <a:solidFill>
                  <a:srgbClr val="0070C0"/>
                </a:solidFill>
              </a:rPr>
              <a:t>P = 1.0</a:t>
            </a:r>
          </a:p>
        </p:txBody>
      </p:sp>
      <p:sp>
        <p:nvSpPr>
          <p:cNvPr id="69" name="TextBox 68"/>
          <p:cNvSpPr txBox="1"/>
          <p:nvPr/>
        </p:nvSpPr>
        <p:spPr>
          <a:xfrm rot="3000970">
            <a:off x="6865206" y="4911924"/>
            <a:ext cx="816249" cy="369332"/>
          </a:xfrm>
          <a:prstGeom prst="rect">
            <a:avLst/>
          </a:prstGeom>
          <a:noFill/>
        </p:spPr>
        <p:txBody>
          <a:bodyPr wrap="none" rtlCol="0">
            <a:spAutoFit/>
          </a:bodyPr>
          <a:lstStyle/>
          <a:p>
            <a:r>
              <a:rPr lang="en-US" dirty="0">
                <a:solidFill>
                  <a:srgbClr val="0070C0"/>
                </a:solidFill>
              </a:rPr>
              <a:t>P = 1.0</a:t>
            </a:r>
          </a:p>
        </p:txBody>
      </p:sp>
      <p:sp>
        <p:nvSpPr>
          <p:cNvPr id="3" name="TextBox 2"/>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b="1" dirty="0">
                <a:solidFill>
                  <a:srgbClr val="FF0000"/>
                </a:solidFill>
              </a:rPr>
              <a:t>EV = -0.5</a:t>
            </a:r>
          </a:p>
        </p:txBody>
      </p:sp>
      <p:sp>
        <p:nvSpPr>
          <p:cNvPr id="56" name="TextBox 55"/>
          <p:cNvSpPr txBox="1"/>
          <p:nvPr/>
        </p:nvSpPr>
        <p:spPr>
          <a:xfrm rot="3226239">
            <a:off x="3298101" y="3377063"/>
            <a:ext cx="941283" cy="369332"/>
          </a:xfrm>
          <a:prstGeom prst="rect">
            <a:avLst/>
          </a:prstGeom>
          <a:noFill/>
        </p:spPr>
        <p:txBody>
          <a:bodyPr wrap="none" rtlCol="0">
            <a:spAutoFit/>
          </a:bodyPr>
          <a:lstStyle/>
          <a:p>
            <a:r>
              <a:rPr lang="en-US" b="1" dirty="0">
                <a:solidFill>
                  <a:srgbClr val="FF0000"/>
                </a:solidFill>
              </a:rPr>
              <a:t>EV = 1.0</a:t>
            </a:r>
          </a:p>
        </p:txBody>
      </p:sp>
      <p:sp>
        <p:nvSpPr>
          <p:cNvPr id="57" name="TextBox 56"/>
          <p:cNvSpPr txBox="1"/>
          <p:nvPr/>
        </p:nvSpPr>
        <p:spPr>
          <a:xfrm rot="3226239">
            <a:off x="5858081" y="3274498"/>
            <a:ext cx="1011815" cy="369332"/>
          </a:xfrm>
          <a:prstGeom prst="rect">
            <a:avLst/>
          </a:prstGeom>
          <a:noFill/>
        </p:spPr>
        <p:txBody>
          <a:bodyPr wrap="none" rtlCol="0">
            <a:spAutoFit/>
          </a:bodyPr>
          <a:lstStyle/>
          <a:p>
            <a:r>
              <a:rPr lang="en-US" dirty="0">
                <a:solidFill>
                  <a:srgbClr val="FF0000"/>
                </a:solidFill>
              </a:rPr>
              <a:t>EV = -1.0</a:t>
            </a:r>
          </a:p>
        </p:txBody>
      </p:sp>
      <p:sp>
        <p:nvSpPr>
          <p:cNvPr id="58" name="Oval 57"/>
          <p:cNvSpPr/>
          <p:nvPr/>
        </p:nvSpPr>
        <p:spPr>
          <a:xfrm rot="3345318">
            <a:off x="3235479" y="3336008"/>
            <a:ext cx="1167727" cy="401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961650">
            <a:off x="4099314" y="3194152"/>
            <a:ext cx="1167727" cy="401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04800" y="1524000"/>
            <a:ext cx="1692195" cy="923330"/>
          </a:xfrm>
          <a:prstGeom prst="rect">
            <a:avLst/>
          </a:prstGeom>
          <a:noFill/>
        </p:spPr>
        <p:txBody>
          <a:bodyPr wrap="none" rtlCol="0">
            <a:spAutoFit/>
          </a:bodyPr>
          <a:lstStyle/>
          <a:p>
            <a:r>
              <a:rPr lang="en-US" b="1" dirty="0">
                <a:solidFill>
                  <a:srgbClr val="FF0000"/>
                </a:solidFill>
              </a:rPr>
              <a:t>Heads EV = 1.0</a:t>
            </a:r>
          </a:p>
          <a:p>
            <a:r>
              <a:rPr lang="en-US" b="1" dirty="0">
                <a:solidFill>
                  <a:srgbClr val="FF0000"/>
                </a:solidFill>
              </a:rPr>
              <a:t>Tails    EV = -0.5</a:t>
            </a:r>
          </a:p>
          <a:p>
            <a:r>
              <a:rPr lang="en-US" b="1" dirty="0">
                <a:solidFill>
                  <a:srgbClr val="FF0000"/>
                </a:solidFill>
              </a:rPr>
              <a:t>Average   = 0.25</a:t>
            </a:r>
          </a:p>
        </p:txBody>
      </p:sp>
    </p:spTree>
    <p:extLst>
      <p:ext uri="{BB962C8B-B14F-4D97-AF65-F5344CB8AC3E}">
        <p14:creationId xmlns:p14="http://schemas.microsoft.com/office/powerpoint/2010/main" val="3969051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0.25</a:t>
            </a:r>
          </a:p>
        </p:txBody>
      </p:sp>
      <p:sp>
        <p:nvSpPr>
          <p:cNvPr id="67" name="TextBox 6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0.25</a:t>
            </a:r>
          </a:p>
        </p:txBody>
      </p:sp>
      <p:sp>
        <p:nvSpPr>
          <p:cNvPr id="68" name="TextBox 6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0.75</a:t>
            </a:r>
          </a:p>
        </p:txBody>
      </p:sp>
      <p:sp>
        <p:nvSpPr>
          <p:cNvPr id="69" name="TextBox 6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0.75</a:t>
            </a:r>
          </a:p>
        </p:txBody>
      </p:sp>
      <p:sp>
        <p:nvSpPr>
          <p:cNvPr id="3" name="TextBox 2"/>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
        <p:nvSpPr>
          <p:cNvPr id="56" name="TextBox 55"/>
          <p:cNvSpPr txBox="1"/>
          <p:nvPr/>
        </p:nvSpPr>
        <p:spPr>
          <a:xfrm rot="3226239">
            <a:off x="3298101" y="3377063"/>
            <a:ext cx="941283" cy="369332"/>
          </a:xfrm>
          <a:prstGeom prst="rect">
            <a:avLst/>
          </a:prstGeom>
          <a:noFill/>
        </p:spPr>
        <p:txBody>
          <a:bodyPr wrap="none" rtlCol="0">
            <a:spAutoFit/>
          </a:bodyPr>
          <a:lstStyle/>
          <a:p>
            <a:r>
              <a:rPr lang="en-US" dirty="0">
                <a:solidFill>
                  <a:srgbClr val="FF0000"/>
                </a:solidFill>
              </a:rPr>
              <a:t>EV = 0.5</a:t>
            </a:r>
          </a:p>
        </p:txBody>
      </p:sp>
      <p:sp>
        <p:nvSpPr>
          <p:cNvPr id="57" name="TextBox 56"/>
          <p:cNvSpPr txBox="1"/>
          <p:nvPr/>
        </p:nvSpPr>
        <p:spPr>
          <a:xfrm rot="3226239">
            <a:off x="5858081" y="3274498"/>
            <a:ext cx="1011815" cy="369332"/>
          </a:xfrm>
          <a:prstGeom prst="rect">
            <a:avLst/>
          </a:prstGeom>
          <a:noFill/>
        </p:spPr>
        <p:txBody>
          <a:bodyPr wrap="none" rtlCol="0">
            <a:spAutoFit/>
          </a:bodyPr>
          <a:lstStyle/>
          <a:p>
            <a:r>
              <a:rPr lang="en-US" dirty="0">
                <a:solidFill>
                  <a:srgbClr val="FF0000"/>
                </a:solidFill>
              </a:rPr>
              <a:t>EV = -0.5</a:t>
            </a:r>
          </a:p>
        </p:txBody>
      </p:sp>
    </p:spTree>
    <p:extLst>
      <p:ext uri="{BB962C8B-B14F-4D97-AF65-F5344CB8AC3E}">
        <p14:creationId xmlns:p14="http://schemas.microsoft.com/office/powerpoint/2010/main" val="14383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0.25</a:t>
            </a:r>
          </a:p>
        </p:txBody>
      </p:sp>
      <p:sp>
        <p:nvSpPr>
          <p:cNvPr id="67" name="TextBox 6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0.25</a:t>
            </a:r>
          </a:p>
        </p:txBody>
      </p:sp>
      <p:sp>
        <p:nvSpPr>
          <p:cNvPr id="68" name="TextBox 6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0.75</a:t>
            </a:r>
          </a:p>
        </p:txBody>
      </p:sp>
      <p:sp>
        <p:nvSpPr>
          <p:cNvPr id="69" name="TextBox 6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0.75</a:t>
            </a:r>
          </a:p>
        </p:txBody>
      </p:sp>
      <p:sp>
        <p:nvSpPr>
          <p:cNvPr id="3" name="TextBox 2"/>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
        <p:nvSpPr>
          <p:cNvPr id="56" name="TextBox 55"/>
          <p:cNvSpPr txBox="1"/>
          <p:nvPr/>
        </p:nvSpPr>
        <p:spPr>
          <a:xfrm rot="3226239">
            <a:off x="3298101" y="3377063"/>
            <a:ext cx="941283" cy="369332"/>
          </a:xfrm>
          <a:prstGeom prst="rect">
            <a:avLst/>
          </a:prstGeom>
          <a:noFill/>
        </p:spPr>
        <p:txBody>
          <a:bodyPr wrap="none" rtlCol="0">
            <a:spAutoFit/>
          </a:bodyPr>
          <a:lstStyle/>
          <a:p>
            <a:r>
              <a:rPr lang="en-US" dirty="0">
                <a:solidFill>
                  <a:srgbClr val="FF0000"/>
                </a:solidFill>
              </a:rPr>
              <a:t>EV = 0.5</a:t>
            </a:r>
          </a:p>
        </p:txBody>
      </p:sp>
      <p:sp>
        <p:nvSpPr>
          <p:cNvPr id="57" name="TextBox 56"/>
          <p:cNvSpPr txBox="1"/>
          <p:nvPr/>
        </p:nvSpPr>
        <p:spPr>
          <a:xfrm rot="3226239">
            <a:off x="5858081" y="3274498"/>
            <a:ext cx="1011815" cy="369332"/>
          </a:xfrm>
          <a:prstGeom prst="rect">
            <a:avLst/>
          </a:prstGeom>
          <a:noFill/>
        </p:spPr>
        <p:txBody>
          <a:bodyPr wrap="none" rtlCol="0">
            <a:spAutoFit/>
          </a:bodyPr>
          <a:lstStyle/>
          <a:p>
            <a:r>
              <a:rPr lang="en-US" dirty="0">
                <a:solidFill>
                  <a:srgbClr val="FF0000"/>
                </a:solidFill>
              </a:rPr>
              <a:t>EV = -0.5</a:t>
            </a:r>
          </a:p>
        </p:txBody>
      </p:sp>
      <p:sp>
        <p:nvSpPr>
          <p:cNvPr id="58" name="TextBox 57"/>
          <p:cNvSpPr txBox="1"/>
          <p:nvPr/>
        </p:nvSpPr>
        <p:spPr>
          <a:xfrm>
            <a:off x="304800" y="1524000"/>
            <a:ext cx="1692195" cy="923330"/>
          </a:xfrm>
          <a:prstGeom prst="rect">
            <a:avLst/>
          </a:prstGeom>
          <a:noFill/>
        </p:spPr>
        <p:txBody>
          <a:bodyPr wrap="none" rtlCol="0">
            <a:spAutoFit/>
          </a:bodyPr>
          <a:lstStyle/>
          <a:p>
            <a:r>
              <a:rPr lang="en-US" b="1" dirty="0">
                <a:solidFill>
                  <a:srgbClr val="FF0000"/>
                </a:solidFill>
              </a:rPr>
              <a:t>Heads EV = 0.5</a:t>
            </a:r>
          </a:p>
          <a:p>
            <a:r>
              <a:rPr lang="en-US" b="1" dirty="0">
                <a:solidFill>
                  <a:srgbClr val="FF0000"/>
                </a:solidFill>
              </a:rPr>
              <a:t>Tails    EV = -0.5</a:t>
            </a:r>
          </a:p>
          <a:p>
            <a:r>
              <a:rPr lang="en-US" b="1" dirty="0">
                <a:solidFill>
                  <a:srgbClr val="FF0000"/>
                </a:solidFill>
              </a:rPr>
              <a:t>Average   = 0.0</a:t>
            </a:r>
          </a:p>
        </p:txBody>
      </p:sp>
    </p:spTree>
    <p:extLst>
      <p:ext uri="{BB962C8B-B14F-4D97-AF65-F5344CB8AC3E}">
        <p14:creationId xmlns:p14="http://schemas.microsoft.com/office/powerpoint/2010/main" val="2397671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0.25</a:t>
            </a:r>
          </a:p>
        </p:txBody>
      </p:sp>
      <p:sp>
        <p:nvSpPr>
          <p:cNvPr id="67" name="TextBox 6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0.25</a:t>
            </a:r>
          </a:p>
        </p:txBody>
      </p:sp>
      <p:sp>
        <p:nvSpPr>
          <p:cNvPr id="68" name="TextBox 6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0.75</a:t>
            </a:r>
          </a:p>
        </p:txBody>
      </p:sp>
      <p:sp>
        <p:nvSpPr>
          <p:cNvPr id="69" name="TextBox 6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0.75</a:t>
            </a:r>
          </a:p>
        </p:txBody>
      </p:sp>
      <p:sp>
        <p:nvSpPr>
          <p:cNvPr id="54" name="TextBox 53"/>
          <p:cNvSpPr txBox="1"/>
          <p:nvPr/>
        </p:nvSpPr>
        <p:spPr>
          <a:xfrm rot="19018492">
            <a:off x="1587794" y="3236713"/>
            <a:ext cx="941283" cy="369332"/>
          </a:xfrm>
          <a:prstGeom prst="rect">
            <a:avLst/>
          </a:prstGeom>
          <a:noFill/>
        </p:spPr>
        <p:txBody>
          <a:bodyPr wrap="none" rtlCol="0">
            <a:spAutoFit/>
          </a:bodyPr>
          <a:lstStyle/>
          <a:p>
            <a:r>
              <a:rPr lang="en-US" dirty="0">
                <a:solidFill>
                  <a:srgbClr val="FF0000"/>
                </a:solidFill>
              </a:rPr>
              <a:t>EV = 0.5</a:t>
            </a:r>
          </a:p>
        </p:txBody>
      </p:sp>
      <p:sp>
        <p:nvSpPr>
          <p:cNvPr id="55" name="TextBox 54"/>
          <p:cNvSpPr txBox="1"/>
          <p:nvPr/>
        </p:nvSpPr>
        <p:spPr>
          <a:xfrm rot="19018492">
            <a:off x="4158432" y="3236713"/>
            <a:ext cx="1011815" cy="369332"/>
          </a:xfrm>
          <a:prstGeom prst="rect">
            <a:avLst/>
          </a:prstGeom>
          <a:noFill/>
        </p:spPr>
        <p:txBody>
          <a:bodyPr wrap="none" rtlCol="0">
            <a:spAutoFit/>
          </a:bodyPr>
          <a:lstStyle/>
          <a:p>
            <a:r>
              <a:rPr lang="en-US" dirty="0">
                <a:solidFill>
                  <a:srgbClr val="FF0000"/>
                </a:solidFill>
              </a:rPr>
              <a:t>EV = -0.5</a:t>
            </a:r>
          </a:p>
        </p:txBody>
      </p:sp>
    </p:spTree>
    <p:extLst>
      <p:ext uri="{BB962C8B-B14F-4D97-AF65-F5344CB8AC3E}">
        <p14:creationId xmlns:p14="http://schemas.microsoft.com/office/powerpoint/2010/main" val="12858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Imperfect-Information Games</a:t>
            </a:r>
          </a:p>
        </p:txBody>
      </p:sp>
      <p:pic>
        <p:nvPicPr>
          <p:cNvPr id="15" name="Picture 2" descr="C:\Users\Noam\AppData\Local\Microsoft\Windows\INetCache\IE\LXPNKQYV\Go_board_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2" y="1664489"/>
            <a:ext cx="1233487"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Noam\AppData\Local\Microsoft\Windows\INetCache\IE\NI19E0PC\Chess-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019" y="1858267"/>
            <a:ext cx="1451534" cy="965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Noam\AppData\Local\Microsoft\Windows\INetCache\IE\NI19E0PC\Poker_cards_and_chip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3535131"/>
            <a:ext cx="1492250" cy="9916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Noam\AppData\Local\Microsoft\Windows\INetCache\IE\NI19E0PC\320px-US_Navy_050826-C-2023P-796_U.S._Coast_Guard_assets,_a_47-foot_motor_lifeboat_from_Coast_Guard_Station_Gloucest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855" y="4406317"/>
            <a:ext cx="1886902" cy="1326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Noam\AppData\Local\Microsoft\Windows\INetCache\IE\CK9STUVH\Saludo_203D_8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2647" y="3448050"/>
            <a:ext cx="2162175" cy="162163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2619375" y="1504950"/>
            <a:ext cx="1581150" cy="15621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19376" y="1571625"/>
            <a:ext cx="1581149" cy="142875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36527" y="1466850"/>
            <a:ext cx="1581150" cy="15621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236528" y="1533525"/>
            <a:ext cx="1581149" cy="142875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88281" y="4669571"/>
            <a:ext cx="782587" cy="400110"/>
          </a:xfrm>
          <a:prstGeom prst="rect">
            <a:avLst/>
          </a:prstGeom>
          <a:noFill/>
        </p:spPr>
        <p:txBody>
          <a:bodyPr wrap="none" rtlCol="0">
            <a:spAutoFit/>
          </a:bodyPr>
          <a:lstStyle/>
          <a:p>
            <a:r>
              <a:rPr lang="en-US" dirty="0">
                <a:solidFill>
                  <a:schemeClr val="tx1"/>
                </a:solidFill>
              </a:rPr>
              <a:t>Poker</a:t>
            </a:r>
          </a:p>
        </p:txBody>
      </p:sp>
      <p:sp>
        <p:nvSpPr>
          <p:cNvPr id="30" name="TextBox 29"/>
          <p:cNvSpPr txBox="1"/>
          <p:nvPr/>
        </p:nvSpPr>
        <p:spPr>
          <a:xfrm>
            <a:off x="2733295" y="5822096"/>
            <a:ext cx="3264035" cy="400110"/>
          </a:xfrm>
          <a:prstGeom prst="rect">
            <a:avLst/>
          </a:prstGeom>
          <a:noFill/>
        </p:spPr>
        <p:txBody>
          <a:bodyPr wrap="none" rtlCol="0">
            <a:spAutoFit/>
          </a:bodyPr>
          <a:lstStyle/>
          <a:p>
            <a:r>
              <a:rPr lang="en-US" dirty="0">
                <a:solidFill>
                  <a:schemeClr val="tx1"/>
                </a:solidFill>
              </a:rPr>
              <a:t>Security (Physical and Cyber)</a:t>
            </a:r>
          </a:p>
        </p:txBody>
      </p:sp>
      <p:sp>
        <p:nvSpPr>
          <p:cNvPr id="14" name="TextBox 13"/>
          <p:cNvSpPr txBox="1"/>
          <p:nvPr/>
        </p:nvSpPr>
        <p:spPr>
          <a:xfrm>
            <a:off x="6378621" y="5181600"/>
            <a:ext cx="1290225" cy="369332"/>
          </a:xfrm>
          <a:prstGeom prst="rect">
            <a:avLst/>
          </a:prstGeom>
          <a:noFill/>
        </p:spPr>
        <p:txBody>
          <a:bodyPr wrap="none" rtlCol="0">
            <a:spAutoFit/>
          </a:bodyPr>
          <a:lstStyle/>
          <a:p>
            <a:r>
              <a:rPr lang="en-US" dirty="0">
                <a:solidFill>
                  <a:schemeClr val="tx1"/>
                </a:solidFill>
              </a:rPr>
              <a:t>Negotiation</a:t>
            </a:r>
          </a:p>
        </p:txBody>
      </p:sp>
      <p:sp>
        <p:nvSpPr>
          <p:cNvPr id="17" name="TextBox 16"/>
          <p:cNvSpPr txBox="1"/>
          <p:nvPr/>
        </p:nvSpPr>
        <p:spPr>
          <a:xfrm>
            <a:off x="3183766" y="2933837"/>
            <a:ext cx="452368" cy="369332"/>
          </a:xfrm>
          <a:prstGeom prst="rect">
            <a:avLst/>
          </a:prstGeom>
          <a:noFill/>
        </p:spPr>
        <p:txBody>
          <a:bodyPr wrap="none" rtlCol="0">
            <a:spAutoFit/>
          </a:bodyPr>
          <a:lstStyle/>
          <a:p>
            <a:r>
              <a:rPr lang="en-US" dirty="0"/>
              <a:t>Go</a:t>
            </a:r>
            <a:endParaRPr lang="en-US" dirty="0">
              <a:solidFill>
                <a:schemeClr val="tx1"/>
              </a:solidFill>
            </a:endParaRPr>
          </a:p>
        </p:txBody>
      </p:sp>
      <p:sp>
        <p:nvSpPr>
          <p:cNvPr id="21" name="TextBox 20"/>
          <p:cNvSpPr txBox="1"/>
          <p:nvPr/>
        </p:nvSpPr>
        <p:spPr>
          <a:xfrm>
            <a:off x="5664663" y="2897976"/>
            <a:ext cx="724878" cy="369332"/>
          </a:xfrm>
          <a:prstGeom prst="rect">
            <a:avLst/>
          </a:prstGeom>
          <a:noFill/>
        </p:spPr>
        <p:txBody>
          <a:bodyPr wrap="none" rtlCol="0">
            <a:spAutoFit/>
          </a:bodyPr>
          <a:lstStyle/>
          <a:p>
            <a:r>
              <a:rPr lang="en-US" dirty="0"/>
              <a:t>Chess</a:t>
            </a:r>
            <a:endParaRPr lang="en-US" dirty="0">
              <a:solidFill>
                <a:schemeClr val="tx1"/>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521" y="5008173"/>
            <a:ext cx="2275854" cy="1449743"/>
          </a:xfrm>
          <a:prstGeom prst="rect">
            <a:avLst/>
          </a:prstGeom>
        </p:spPr>
      </p:pic>
      <p:sp>
        <p:nvSpPr>
          <p:cNvPr id="3" name="TextBox 2"/>
          <p:cNvSpPr txBox="1"/>
          <p:nvPr/>
        </p:nvSpPr>
        <p:spPr>
          <a:xfrm>
            <a:off x="498871" y="6460802"/>
            <a:ext cx="1965153" cy="369332"/>
          </a:xfrm>
          <a:prstGeom prst="rect">
            <a:avLst/>
          </a:prstGeom>
          <a:noFill/>
        </p:spPr>
        <p:txBody>
          <a:bodyPr wrap="none" rtlCol="0">
            <a:spAutoFit/>
          </a:bodyPr>
          <a:lstStyle/>
          <a:p>
            <a:r>
              <a:rPr lang="en-US" dirty="0"/>
              <a:t>Political campaigns</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3733" y="1182382"/>
            <a:ext cx="2078121" cy="1189497"/>
          </a:xfrm>
          <a:prstGeom prst="rect">
            <a:avLst/>
          </a:prstGeom>
        </p:spPr>
      </p:pic>
      <p:sp>
        <p:nvSpPr>
          <p:cNvPr id="7" name="TextBox 6"/>
          <p:cNvSpPr txBox="1"/>
          <p:nvPr/>
        </p:nvSpPr>
        <p:spPr>
          <a:xfrm>
            <a:off x="6958099" y="2354044"/>
            <a:ext cx="2209387" cy="646331"/>
          </a:xfrm>
          <a:prstGeom prst="rect">
            <a:avLst/>
          </a:prstGeom>
          <a:noFill/>
        </p:spPr>
        <p:txBody>
          <a:bodyPr wrap="none" rtlCol="0">
            <a:spAutoFit/>
          </a:bodyPr>
          <a:lstStyle/>
          <a:p>
            <a:pPr algn="ctr"/>
            <a:r>
              <a:rPr lang="en-US" dirty="0"/>
              <a:t>Military</a:t>
            </a:r>
          </a:p>
          <a:p>
            <a:pPr algn="ctr"/>
            <a:r>
              <a:rPr lang="en-US" dirty="0"/>
              <a:t>(spending, allocation)</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199" y="1261443"/>
            <a:ext cx="1911882" cy="1275225"/>
          </a:xfrm>
          <a:prstGeom prst="rect">
            <a:avLst/>
          </a:prstGeom>
        </p:spPr>
      </p:pic>
      <p:sp>
        <p:nvSpPr>
          <p:cNvPr id="9" name="TextBox 8"/>
          <p:cNvSpPr txBox="1"/>
          <p:nvPr/>
        </p:nvSpPr>
        <p:spPr>
          <a:xfrm>
            <a:off x="498871" y="2543737"/>
            <a:ext cx="1817485" cy="369332"/>
          </a:xfrm>
          <a:prstGeom prst="rect">
            <a:avLst/>
          </a:prstGeom>
          <a:noFill/>
        </p:spPr>
        <p:txBody>
          <a:bodyPr wrap="none" rtlCol="0">
            <a:spAutoFit/>
          </a:bodyPr>
          <a:lstStyle/>
          <a:p>
            <a:r>
              <a:rPr lang="en-US" dirty="0"/>
              <a:t>Financial markets</a:t>
            </a:r>
          </a:p>
        </p:txBody>
      </p:sp>
    </p:spTree>
    <p:extLst>
      <p:ext uri="{BB962C8B-B14F-4D97-AF65-F5344CB8AC3E}">
        <p14:creationId xmlns:p14="http://schemas.microsoft.com/office/powerpoint/2010/main" val="216963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4" grpId="0"/>
      <p:bldP spid="17" grpId="0"/>
      <p:bldP spid="21" grpId="0"/>
      <p:bldP spid="3"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0.25</a:t>
            </a:r>
          </a:p>
        </p:txBody>
      </p:sp>
      <p:sp>
        <p:nvSpPr>
          <p:cNvPr id="67" name="TextBox 6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0.25</a:t>
            </a:r>
          </a:p>
        </p:txBody>
      </p:sp>
      <p:sp>
        <p:nvSpPr>
          <p:cNvPr id="68" name="TextBox 6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0.75</a:t>
            </a:r>
          </a:p>
        </p:txBody>
      </p:sp>
      <p:sp>
        <p:nvSpPr>
          <p:cNvPr id="69" name="TextBox 6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0.75</a:t>
            </a:r>
          </a:p>
        </p:txBody>
      </p:sp>
      <p:sp>
        <p:nvSpPr>
          <p:cNvPr id="54" name="TextBox 53"/>
          <p:cNvSpPr txBox="1"/>
          <p:nvPr/>
        </p:nvSpPr>
        <p:spPr>
          <a:xfrm rot="19018492">
            <a:off x="1552528" y="3236713"/>
            <a:ext cx="1011815" cy="369332"/>
          </a:xfrm>
          <a:prstGeom prst="rect">
            <a:avLst/>
          </a:prstGeom>
          <a:noFill/>
        </p:spPr>
        <p:txBody>
          <a:bodyPr wrap="none" rtlCol="0">
            <a:spAutoFit/>
          </a:bodyPr>
          <a:lstStyle/>
          <a:p>
            <a:r>
              <a:rPr lang="en-US" b="1" dirty="0">
                <a:solidFill>
                  <a:srgbClr val="FF0000"/>
                </a:solidFill>
              </a:rPr>
              <a:t>EV = -0.5</a:t>
            </a:r>
          </a:p>
        </p:txBody>
      </p:sp>
      <p:sp>
        <p:nvSpPr>
          <p:cNvPr id="55" name="TextBox 54"/>
          <p:cNvSpPr txBox="1"/>
          <p:nvPr/>
        </p:nvSpPr>
        <p:spPr>
          <a:xfrm rot="19018492">
            <a:off x="4193698" y="3236713"/>
            <a:ext cx="941283" cy="369332"/>
          </a:xfrm>
          <a:prstGeom prst="rect">
            <a:avLst/>
          </a:prstGeom>
          <a:noFill/>
        </p:spPr>
        <p:txBody>
          <a:bodyPr wrap="none" rtlCol="0">
            <a:spAutoFit/>
          </a:bodyPr>
          <a:lstStyle/>
          <a:p>
            <a:r>
              <a:rPr lang="en-US" b="1" dirty="0">
                <a:solidFill>
                  <a:srgbClr val="FF0000"/>
                </a:solidFill>
              </a:rPr>
              <a:t>EV = 0.5</a:t>
            </a:r>
          </a:p>
        </p:txBody>
      </p:sp>
    </p:spTree>
    <p:extLst>
      <p:ext uri="{BB962C8B-B14F-4D97-AF65-F5344CB8AC3E}">
        <p14:creationId xmlns:p14="http://schemas.microsoft.com/office/powerpoint/2010/main" val="4141666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0.75</a:t>
            </a:r>
          </a:p>
        </p:txBody>
      </p:sp>
      <p:sp>
        <p:nvSpPr>
          <p:cNvPr id="67" name="TextBox 6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0.75</a:t>
            </a:r>
          </a:p>
        </p:txBody>
      </p:sp>
      <p:sp>
        <p:nvSpPr>
          <p:cNvPr id="68" name="TextBox 6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0.25</a:t>
            </a:r>
          </a:p>
        </p:txBody>
      </p:sp>
      <p:sp>
        <p:nvSpPr>
          <p:cNvPr id="69" name="TextBox 6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0.25</a:t>
            </a:r>
          </a:p>
        </p:txBody>
      </p:sp>
      <p:sp>
        <p:nvSpPr>
          <p:cNvPr id="56" name="TextBox 55"/>
          <p:cNvSpPr txBox="1"/>
          <p:nvPr/>
        </p:nvSpPr>
        <p:spPr>
          <a:xfrm rot="19018492">
            <a:off x="1552528" y="3236713"/>
            <a:ext cx="1011815" cy="369332"/>
          </a:xfrm>
          <a:prstGeom prst="rect">
            <a:avLst/>
          </a:prstGeom>
          <a:noFill/>
        </p:spPr>
        <p:txBody>
          <a:bodyPr wrap="none" rtlCol="0">
            <a:spAutoFit/>
          </a:bodyPr>
          <a:lstStyle/>
          <a:p>
            <a:r>
              <a:rPr lang="en-US" b="1" dirty="0">
                <a:solidFill>
                  <a:srgbClr val="FF0000"/>
                </a:solidFill>
              </a:rPr>
              <a:t>EV = -0.5</a:t>
            </a:r>
          </a:p>
        </p:txBody>
      </p:sp>
      <p:sp>
        <p:nvSpPr>
          <p:cNvPr id="57" name="TextBox 56"/>
          <p:cNvSpPr txBox="1"/>
          <p:nvPr/>
        </p:nvSpPr>
        <p:spPr>
          <a:xfrm rot="19018492">
            <a:off x="4193698" y="3236713"/>
            <a:ext cx="941283" cy="369332"/>
          </a:xfrm>
          <a:prstGeom prst="rect">
            <a:avLst/>
          </a:prstGeom>
          <a:noFill/>
        </p:spPr>
        <p:txBody>
          <a:bodyPr wrap="none" rtlCol="0">
            <a:spAutoFit/>
          </a:bodyPr>
          <a:lstStyle/>
          <a:p>
            <a:r>
              <a:rPr lang="en-US" b="1" dirty="0">
                <a:solidFill>
                  <a:srgbClr val="FF0000"/>
                </a:solidFill>
              </a:rPr>
              <a:t>EV = 0.5</a:t>
            </a:r>
          </a:p>
        </p:txBody>
      </p:sp>
    </p:spTree>
    <p:extLst>
      <p:ext uri="{BB962C8B-B14F-4D97-AF65-F5344CB8AC3E}">
        <p14:creationId xmlns:p14="http://schemas.microsoft.com/office/powerpoint/2010/main" val="455812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the Whole Game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a:t>Rhode Island </a:t>
                </a:r>
                <a:r>
                  <a:rPr lang="en-US" dirty="0" err="1"/>
                  <a:t>Hold’em</a:t>
                </a:r>
                <a:r>
                  <a:rPr lang="en-US" dirty="0"/>
                  <a:t>: </a:t>
                </a:r>
                <a14:m>
                  <m:oMath xmlns:m="http://schemas.openxmlformats.org/officeDocument/2006/math">
                    <m:sSup>
                      <m:sSupPr>
                        <m:ctrlPr>
                          <a:rPr lang="en-US" b="0" i="1" smtClean="0">
                            <a:latin typeface="Cambria Math"/>
                          </a:rPr>
                        </m:ctrlPr>
                      </m:sSupPr>
                      <m:e>
                        <m:r>
                          <a:rPr lang="en-US" b="0" i="1" smtClean="0">
                            <a:latin typeface="Cambria Math"/>
                          </a:rPr>
                          <m:t>10</m:t>
                        </m:r>
                      </m:e>
                      <m:sup>
                        <m:r>
                          <a:rPr lang="en-US" b="0" i="1" smtClean="0">
                            <a:latin typeface="Cambria Math"/>
                          </a:rPr>
                          <m:t>9</m:t>
                        </m:r>
                      </m:sup>
                    </m:sSup>
                  </m:oMath>
                </a14:m>
                <a:r>
                  <a:rPr lang="en-US" dirty="0"/>
                  <a:t> decisions</a:t>
                </a:r>
              </a:p>
              <a:p>
                <a:pPr lvl="1"/>
                <a:r>
                  <a:rPr lang="en-US" dirty="0"/>
                  <a:t>Solved with lossless compression and linear programming </a:t>
                </a:r>
                <a:r>
                  <a:rPr lang="en-US" sz="1600" dirty="0"/>
                  <a:t>[Gilpin &amp; </a:t>
                </a:r>
                <a:r>
                  <a:rPr lang="en-US" sz="1600" dirty="0" err="1"/>
                  <a:t>Sandholm</a:t>
                </a:r>
                <a:r>
                  <a:rPr lang="en-US" sz="1600" dirty="0"/>
                  <a:t> 2005]</a:t>
                </a:r>
              </a:p>
              <a:p>
                <a:endParaRPr lang="en-US" dirty="0"/>
              </a:p>
              <a:p>
                <a:r>
                  <a:rPr lang="en-US" dirty="0"/>
                  <a:t>Limit Texas </a:t>
                </a:r>
                <a:r>
                  <a:rPr lang="en-US" dirty="0" err="1"/>
                  <a:t>Hold’em</a:t>
                </a:r>
                <a:r>
                  <a:rPr lang="en-US" dirty="0"/>
                  <a:t>: </a:t>
                </a:r>
                <a14:m>
                  <m:oMath xmlns:m="http://schemas.openxmlformats.org/officeDocument/2006/math">
                    <m:sSup>
                      <m:sSupPr>
                        <m:ctrlPr>
                          <a:rPr lang="en-US" b="0" i="1" smtClean="0">
                            <a:latin typeface="Cambria Math"/>
                          </a:rPr>
                        </m:ctrlPr>
                      </m:sSupPr>
                      <m:e>
                        <m:r>
                          <a:rPr lang="en-US" b="0" i="1" smtClean="0">
                            <a:latin typeface="Cambria Math"/>
                          </a:rPr>
                          <m:t>10</m:t>
                        </m:r>
                      </m:e>
                      <m:sup>
                        <m:r>
                          <a:rPr lang="en-US" b="0" i="1" smtClean="0">
                            <a:latin typeface="Cambria Math"/>
                          </a:rPr>
                          <m:t>13</m:t>
                        </m:r>
                      </m:sup>
                    </m:sSup>
                  </m:oMath>
                </a14:m>
                <a:r>
                  <a:rPr lang="en-US" dirty="0"/>
                  <a:t> decisions</a:t>
                </a:r>
              </a:p>
              <a:p>
                <a:pPr lvl="1"/>
                <a:r>
                  <a:rPr lang="en-US" dirty="0"/>
                  <a:t>Essentially solved with Counterfactual Regret Minimization+ </a:t>
                </a:r>
                <a:r>
                  <a:rPr lang="en-US" sz="1600" dirty="0"/>
                  <a:t>[</a:t>
                </a:r>
                <a:r>
                  <a:rPr lang="en-US" sz="1600" dirty="0" err="1"/>
                  <a:t>Zinkevich</a:t>
                </a:r>
                <a:r>
                  <a:rPr lang="en-US" sz="1600" dirty="0"/>
                  <a:t> </a:t>
                </a:r>
                <a:r>
                  <a:rPr lang="en-US" sz="1600" i="1" dirty="0"/>
                  <a:t>et al.</a:t>
                </a:r>
                <a:r>
                  <a:rPr lang="en-US" sz="1600" dirty="0"/>
                  <a:t> 2007, Bowling </a:t>
                </a:r>
                <a:r>
                  <a:rPr lang="en-US" sz="1600" i="1" dirty="0"/>
                  <a:t>et al.</a:t>
                </a:r>
                <a:r>
                  <a:rPr lang="en-US" sz="1600" dirty="0"/>
                  <a:t> 2015, </a:t>
                </a:r>
                <a:r>
                  <a:rPr lang="en-US" sz="1600" dirty="0" err="1"/>
                  <a:t>Tammelin</a:t>
                </a:r>
                <a:r>
                  <a:rPr lang="en-US" sz="1600" dirty="0"/>
                  <a:t> </a:t>
                </a:r>
                <a:r>
                  <a:rPr lang="en-US" sz="1600" i="1" dirty="0"/>
                  <a:t>et al.</a:t>
                </a:r>
                <a:r>
                  <a:rPr lang="en-US" sz="1600" dirty="0"/>
                  <a:t> 2015]</a:t>
                </a:r>
              </a:p>
              <a:p>
                <a:pPr lvl="1"/>
                <a:r>
                  <a:rPr lang="en-US" sz="2600" dirty="0"/>
                  <a:t>Required 262TB compressed to 11TB</a:t>
                </a:r>
                <a:endParaRPr lang="en-US" dirty="0"/>
              </a:p>
              <a:p>
                <a:endParaRPr lang="en-US" dirty="0"/>
              </a:p>
              <a:p>
                <a:r>
                  <a:rPr lang="en-US" dirty="0"/>
                  <a:t>No-Limit Texas </a:t>
                </a:r>
                <a:r>
                  <a:rPr lang="en-US" dirty="0" err="1"/>
                  <a:t>Holdem</a:t>
                </a:r>
                <a:r>
                  <a:rPr lang="en-US" dirty="0"/>
                  <a:t>: </a:t>
                </a:r>
                <a14:m>
                  <m:oMath xmlns:m="http://schemas.openxmlformats.org/officeDocument/2006/math">
                    <m:sSup>
                      <m:sSupPr>
                        <m:ctrlPr>
                          <a:rPr lang="en-US" i="1">
                            <a:latin typeface="Cambria Math"/>
                          </a:rPr>
                        </m:ctrlPr>
                      </m:sSupPr>
                      <m:e>
                        <m:r>
                          <a:rPr lang="en-US" i="1">
                            <a:latin typeface="Cambria Math"/>
                          </a:rPr>
                          <m:t>10</m:t>
                        </m:r>
                      </m:e>
                      <m:sup>
                        <m:r>
                          <a:rPr lang="en-US" i="1">
                            <a:latin typeface="Cambria Math"/>
                          </a:rPr>
                          <m:t>1</m:t>
                        </m:r>
                        <m:r>
                          <a:rPr lang="en-US" b="0" i="1" smtClean="0">
                            <a:latin typeface="Cambria Math"/>
                          </a:rPr>
                          <m:t>61</m:t>
                        </m:r>
                      </m:sup>
                    </m:sSup>
                  </m:oMath>
                </a14:m>
                <a:r>
                  <a:rPr lang="en-US" dirty="0"/>
                  <a:t> decisions</a:t>
                </a:r>
              </a:p>
              <a:p>
                <a:pPr lvl="1"/>
                <a:r>
                  <a:rPr lang="en-US" dirty="0"/>
                  <a:t>Way too big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525963"/>
              </a:xfrm>
              <a:blipFill>
                <a:blip r:embed="rId2"/>
                <a:stretch>
                  <a:fillRect l="-1455" t="-3504" b="-2561"/>
                </a:stretch>
              </a:blipFill>
            </p:spPr>
            <p:txBody>
              <a:bodyPr/>
              <a:lstStyle/>
              <a:p>
                <a:r>
                  <a:rPr lang="en-US">
                    <a:noFill/>
                  </a:rPr>
                  <a:t> </a:t>
                </a:r>
              </a:p>
            </p:txBody>
          </p:sp>
        </mc:Fallback>
      </mc:AlternateContent>
    </p:spTree>
    <p:extLst>
      <p:ext uri="{BB962C8B-B14F-4D97-AF65-F5344CB8AC3E}">
        <p14:creationId xmlns:p14="http://schemas.microsoft.com/office/powerpoint/2010/main" val="1344648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normAutofit fontScale="90000"/>
          </a:bodyPr>
          <a:lstStyle/>
          <a:p>
            <a:pPr>
              <a:defRPr/>
            </a:pPr>
            <a:r>
              <a:rPr lang="en-US" sz="4900" dirty="0"/>
              <a:t>Abstraction</a:t>
            </a:r>
            <a:r>
              <a:rPr lang="en-US" dirty="0"/>
              <a:t> </a:t>
            </a:r>
            <a:r>
              <a:rPr lang="en-US" sz="2000" dirty="0">
                <a:solidFill>
                  <a:schemeClr val="tx2">
                    <a:lumMod val="40000"/>
                    <a:lumOff val="60000"/>
                  </a:schemeClr>
                </a:solidFill>
              </a:rPr>
              <a:t>[Gilpin &amp; Sandholm EC-06, </a:t>
            </a:r>
            <a:r>
              <a:rPr lang="en-US" sz="2000" i="1" dirty="0">
                <a:solidFill>
                  <a:schemeClr val="tx2">
                    <a:lumMod val="40000"/>
                    <a:lumOff val="60000"/>
                  </a:schemeClr>
                </a:solidFill>
              </a:rPr>
              <a:t>J. of the ACM </a:t>
            </a:r>
            <a:r>
              <a:rPr lang="en-US" sz="2000" dirty="0">
                <a:solidFill>
                  <a:schemeClr val="tx2">
                    <a:lumMod val="40000"/>
                    <a:lumOff val="60000"/>
                  </a:schemeClr>
                </a:solidFill>
              </a:rPr>
              <a:t>2007…]</a:t>
            </a:r>
            <a:endParaRPr lang="en-US" dirty="0">
              <a:solidFill>
                <a:srgbClr val="FF0000"/>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solidFill>
            <a:srgbClr val="0070C0"/>
          </a:solidFill>
          <a:ln w="38100">
            <a:solidFill>
              <a:srgbClr val="0070C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6197816" y="5802868"/>
            <a:ext cx="1422184" cy="369332"/>
          </a:xfrm>
          <a:prstGeom prst="rect">
            <a:avLst/>
          </a:prstGeom>
          <a:noFill/>
          <a:ln w="38100">
            <a:noFill/>
            <a:miter lim="800000"/>
            <a:headEnd/>
            <a:tailEnd/>
          </a:ln>
        </p:spPr>
        <p:txBody>
          <a:bodyPr wrap="none">
            <a:spAutoFit/>
          </a:bodyPr>
          <a:lstStyle/>
          <a:p>
            <a:r>
              <a:rPr lang="el-GR" dirty="0"/>
              <a:t>ε</a:t>
            </a:r>
            <a:r>
              <a:rPr lang="en-US" dirty="0"/>
              <a:t> equilibrium</a:t>
            </a:r>
          </a:p>
        </p:txBody>
      </p:sp>
      <mc:AlternateContent xmlns:mc="http://schemas.openxmlformats.org/markup-compatibility/2006" xmlns:a14="http://schemas.microsoft.com/office/drawing/2010/main">
        <mc:Choice Requires="a14">
          <p:sp>
            <p:nvSpPr>
              <p:cNvPr id="50184" name="Text Box 8"/>
              <p:cNvSpPr txBox="1">
                <a:spLocks noChangeArrowheads="1"/>
              </p:cNvSpPr>
              <p:nvPr/>
            </p:nvSpPr>
            <p:spPr bwMode="auto">
              <a:xfrm>
                <a:off x="1196555" y="5625373"/>
                <a:ext cx="2395207" cy="584775"/>
              </a:xfrm>
              <a:prstGeom prst="rect">
                <a:avLst/>
              </a:prstGeom>
              <a:noFill/>
              <a:ln w="38100">
                <a:noFill/>
                <a:miter lim="800000"/>
                <a:headEnd/>
                <a:tailEnd/>
              </a:ln>
            </p:spPr>
            <p:txBody>
              <a:bodyPr wrap="none">
                <a:spAutoFit/>
              </a:bodyPr>
              <a:lstStyle/>
              <a:p>
                <a14:m>
                  <m:oMath xmlns:m="http://schemas.openxmlformats.org/officeDocument/2006/math">
                    <m:r>
                      <a:rPr lang="en-US" sz="3200" i="1" smtClean="0">
                        <a:latin typeface="Cambria Math"/>
                        <a:ea typeface="Cambria Math"/>
                      </a:rPr>
                      <m:t>~</m:t>
                    </m:r>
                  </m:oMath>
                </a14:m>
                <a:r>
                  <a:rPr lang="en-US" sz="3200" dirty="0"/>
                  <a:t>equilibrium</a:t>
                </a:r>
              </a:p>
            </p:txBody>
          </p:sp>
        </mc:Choice>
        <mc:Fallback xmlns="">
          <p:sp>
            <p:nvSpPr>
              <p:cNvPr id="50184" name="Text Box 8"/>
              <p:cNvSpPr txBox="1">
                <a:spLocks noRot="1" noChangeAspect="1" noMove="1" noResize="1" noEditPoints="1" noAdjustHandles="1" noChangeArrowheads="1" noChangeShapeType="1" noTextEdit="1"/>
              </p:cNvSpPr>
              <p:nvPr/>
            </p:nvSpPr>
            <p:spPr bwMode="auto">
              <a:xfrm>
                <a:off x="1196555" y="5625373"/>
                <a:ext cx="2395207" cy="584775"/>
              </a:xfrm>
              <a:prstGeom prst="rect">
                <a:avLst/>
              </a:prstGeom>
              <a:blipFill rotWithShape="1">
                <a:blip r:embed="rId3"/>
                <a:stretch>
                  <a:fillRect t="-12500" r="-5089" b="-34375"/>
                </a:stretch>
              </a:blipFill>
              <a:ln w="38100">
                <a:noFill/>
                <a:miter lim="800000"/>
                <a:headEnd/>
                <a:tailEnd/>
              </a:ln>
            </p:spPr>
            <p:txBody>
              <a:bodyPr/>
              <a:lstStyle/>
              <a:p>
                <a:r>
                  <a:rPr lang="en-US">
                    <a:noFill/>
                  </a:rPr>
                  <a:t> </a:t>
                </a:r>
              </a:p>
            </p:txBody>
          </p:sp>
        </mc:Fallback>
      </mc:AlternateContent>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solidFill>
            <a:srgbClr val="0070C0"/>
          </a:solidFill>
          <a:ln w="38100">
            <a:solidFill>
              <a:srgbClr val="0070C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a:t>Custom </a:t>
            </a:r>
          </a:p>
          <a:p>
            <a:pPr algn="l"/>
            <a:r>
              <a:rPr lang="en-US" dirty="0"/>
              <a:t>equilibrium-finding </a:t>
            </a:r>
          </a:p>
          <a:p>
            <a:pPr algn="l"/>
            <a:r>
              <a:rPr lang="en-US" dirty="0"/>
              <a:t>algorithm</a:t>
            </a:r>
          </a:p>
        </p:txBody>
      </p:sp>
      <p:sp>
        <p:nvSpPr>
          <p:cNvPr id="17" name="Rectangle 16"/>
          <p:cNvSpPr>
            <a:spLocks noChangeArrowheads="1"/>
          </p:cNvSpPr>
          <p:nvPr/>
        </p:nvSpPr>
        <p:spPr bwMode="auto">
          <a:xfrm>
            <a:off x="4007040" y="5532665"/>
            <a:ext cx="1793889" cy="369332"/>
          </a:xfrm>
          <a:prstGeom prst="rect">
            <a:avLst/>
          </a:prstGeom>
          <a:noFill/>
          <a:ln w="9525">
            <a:noFill/>
            <a:miter lim="800000"/>
            <a:headEnd/>
            <a:tailEnd/>
          </a:ln>
        </p:spPr>
        <p:txBody>
          <a:bodyPr wrap="none">
            <a:spAutoFit/>
          </a:bodyPr>
          <a:lstStyle/>
          <a:p>
            <a:r>
              <a:rPr lang="en-US" dirty="0"/>
              <a:t>Reverse mapping</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
        <p:nvSpPr>
          <p:cNvPr id="2" name="TextBox 1"/>
          <p:cNvSpPr txBox="1"/>
          <p:nvPr/>
        </p:nvSpPr>
        <p:spPr>
          <a:xfrm>
            <a:off x="1671565" y="6372108"/>
            <a:ext cx="5538376" cy="369332"/>
          </a:xfrm>
          <a:prstGeom prst="rect">
            <a:avLst/>
          </a:prstGeom>
          <a:noFill/>
        </p:spPr>
        <p:txBody>
          <a:bodyPr wrap="none" rtlCol="0">
            <a:spAutoFit/>
          </a:bodyPr>
          <a:lstStyle/>
          <a:p>
            <a:r>
              <a:rPr lang="en-US" sz="1800" dirty="0">
                <a:solidFill>
                  <a:schemeClr val="accent2"/>
                </a:solidFill>
              </a:rPr>
              <a:t>Foreshadowed by Shi &amp; Littman 01, Billings </a:t>
            </a:r>
            <a:r>
              <a:rPr lang="en-US" sz="1800" i="1" dirty="0">
                <a:solidFill>
                  <a:schemeClr val="accent2"/>
                </a:solidFill>
              </a:rPr>
              <a:t>et al. </a:t>
            </a:r>
            <a:r>
              <a:rPr lang="en-US" sz="1800" dirty="0">
                <a:solidFill>
                  <a:schemeClr val="accent2"/>
                </a:solidFill>
              </a:rPr>
              <a:t>IJCAI-03</a:t>
            </a:r>
          </a:p>
        </p:txBody>
      </p:sp>
      <p:sp>
        <p:nvSpPr>
          <p:cNvPr id="3" name="TextBox 2"/>
          <p:cNvSpPr txBox="1"/>
          <p:nvPr/>
        </p:nvSpPr>
        <p:spPr>
          <a:xfrm>
            <a:off x="1437056" y="3165999"/>
            <a:ext cx="1435008" cy="830997"/>
          </a:xfrm>
          <a:prstGeom prst="rect">
            <a:avLst/>
          </a:prstGeom>
          <a:noFill/>
        </p:spPr>
        <p:txBody>
          <a:bodyPr wrap="none" rtlCol="0">
            <a:spAutoFit/>
          </a:bodyPr>
          <a:lstStyle/>
          <a:p>
            <a:r>
              <a:rPr lang="en-US" sz="4800" dirty="0">
                <a:solidFill>
                  <a:schemeClr val="bg1"/>
                </a:solidFill>
              </a:rPr>
              <a:t>10</a:t>
            </a:r>
            <a:r>
              <a:rPr lang="en-US" sz="4800" baseline="30000" dirty="0">
                <a:solidFill>
                  <a:schemeClr val="bg1"/>
                </a:solidFill>
              </a:rPr>
              <a:t>161</a:t>
            </a:r>
          </a:p>
        </p:txBody>
      </p:sp>
    </p:spTree>
    <p:extLst>
      <p:ext uri="{BB962C8B-B14F-4D97-AF65-F5344CB8AC3E}">
        <p14:creationId xmlns:p14="http://schemas.microsoft.com/office/powerpoint/2010/main" val="361683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a:spLocks/>
          </p:cNvSpPr>
          <p:nvPr/>
        </p:nvSpPr>
        <p:spPr bwMode="auto">
          <a:xfrm>
            <a:off x="710341" y="389269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a:t>Action Abstraction</a:t>
            </a:r>
          </a:p>
        </p:txBody>
      </p:sp>
      <p:sp>
        <p:nvSpPr>
          <p:cNvPr id="35" name="Oval 34"/>
          <p:cNvSpPr>
            <a:spLocks/>
          </p:cNvSpPr>
          <p:nvPr/>
        </p:nvSpPr>
        <p:spPr bwMode="auto">
          <a:xfrm>
            <a:off x="4240193" y="158488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102899" y="2292496"/>
            <a:ext cx="3512158"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87594" y="2292496"/>
            <a:ext cx="2214655"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602250" y="2292498"/>
            <a:ext cx="12807"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602249" y="2292498"/>
            <a:ext cx="88960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94920" y="2292498"/>
            <a:ext cx="1107329"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602250" y="2292495"/>
            <a:ext cx="1962491"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602250" y="2292497"/>
            <a:ext cx="348847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04800" y="4583944"/>
            <a:ext cx="754791"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059590" y="4583939"/>
            <a:ext cx="69301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089488"/>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089488"/>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089488"/>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089488"/>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61656" y="1734084"/>
            <a:ext cx="455574" cy="400110"/>
          </a:xfrm>
          <a:prstGeom prst="rect">
            <a:avLst/>
          </a:prstGeom>
          <a:noFill/>
        </p:spPr>
        <p:txBody>
          <a:bodyPr wrap="none" rtlCol="0">
            <a:spAutoFit/>
          </a:bodyPr>
          <a:lstStyle/>
          <a:p>
            <a:r>
              <a:rPr lang="en-US" dirty="0">
                <a:solidFill>
                  <a:srgbClr val="000000"/>
                </a:solidFill>
              </a:rPr>
              <a:t>P1</a:t>
            </a:r>
          </a:p>
        </p:txBody>
      </p:sp>
      <p:sp>
        <p:nvSpPr>
          <p:cNvPr id="65" name="TextBox 64"/>
          <p:cNvSpPr txBox="1"/>
          <p:nvPr/>
        </p:nvSpPr>
        <p:spPr>
          <a:xfrm>
            <a:off x="831804" y="4041893"/>
            <a:ext cx="455574" cy="400110"/>
          </a:xfrm>
          <a:prstGeom prst="rect">
            <a:avLst/>
          </a:prstGeom>
          <a:noFill/>
        </p:spPr>
        <p:txBody>
          <a:bodyPr wrap="none" rtlCol="0">
            <a:spAutoFit/>
          </a:bodyPr>
          <a:lstStyle/>
          <a:p>
            <a:r>
              <a:rPr lang="en-US" dirty="0">
                <a:solidFill>
                  <a:srgbClr val="000000"/>
                </a:solidFill>
              </a:rPr>
              <a:t>P2</a:t>
            </a:r>
          </a:p>
        </p:txBody>
      </p:sp>
      <p:sp>
        <p:nvSpPr>
          <p:cNvPr id="68" name="Line 3"/>
          <p:cNvSpPr>
            <a:spLocks noChangeShapeType="1"/>
          </p:cNvSpPr>
          <p:nvPr/>
        </p:nvSpPr>
        <p:spPr bwMode="auto">
          <a:xfrm rot="10800000">
            <a:off x="1059588" y="4583945"/>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3"/>
          <p:cNvSpPr>
            <a:spLocks noChangeShapeType="1"/>
          </p:cNvSpPr>
          <p:nvPr/>
        </p:nvSpPr>
        <p:spPr bwMode="auto">
          <a:xfrm rot="10800000" flipH="1">
            <a:off x="682194" y="4583941"/>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3"/>
          <p:cNvSpPr>
            <a:spLocks noChangeShapeType="1"/>
          </p:cNvSpPr>
          <p:nvPr/>
        </p:nvSpPr>
        <p:spPr bwMode="auto">
          <a:xfrm rot="10800000" flipH="1">
            <a:off x="1059589" y="4583944"/>
            <a:ext cx="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265807" y="3885445"/>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1"/>
          <p:cNvSpPr>
            <a:spLocks noChangeShapeType="1"/>
          </p:cNvSpPr>
          <p:nvPr/>
        </p:nvSpPr>
        <p:spPr bwMode="auto">
          <a:xfrm rot="10800000" flipH="1">
            <a:off x="3860266" y="4576691"/>
            <a:ext cx="754791"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3"/>
          <p:cNvSpPr>
            <a:spLocks noChangeShapeType="1"/>
          </p:cNvSpPr>
          <p:nvPr/>
        </p:nvSpPr>
        <p:spPr bwMode="auto">
          <a:xfrm rot="10800000">
            <a:off x="4615056" y="4576686"/>
            <a:ext cx="69301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4387270" y="4034640"/>
            <a:ext cx="455574" cy="400110"/>
          </a:xfrm>
          <a:prstGeom prst="rect">
            <a:avLst/>
          </a:prstGeom>
          <a:noFill/>
        </p:spPr>
        <p:txBody>
          <a:bodyPr wrap="none" rtlCol="0">
            <a:spAutoFit/>
          </a:bodyPr>
          <a:lstStyle/>
          <a:p>
            <a:r>
              <a:rPr lang="en-US" dirty="0">
                <a:solidFill>
                  <a:srgbClr val="000000"/>
                </a:solidFill>
              </a:rPr>
              <a:t>P2</a:t>
            </a:r>
          </a:p>
        </p:txBody>
      </p:sp>
      <p:sp>
        <p:nvSpPr>
          <p:cNvPr id="75" name="Line 3"/>
          <p:cNvSpPr>
            <a:spLocks noChangeShapeType="1"/>
          </p:cNvSpPr>
          <p:nvPr/>
        </p:nvSpPr>
        <p:spPr bwMode="auto">
          <a:xfrm rot="10800000">
            <a:off x="4615054" y="4576692"/>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3"/>
          <p:cNvSpPr>
            <a:spLocks noChangeShapeType="1"/>
          </p:cNvSpPr>
          <p:nvPr/>
        </p:nvSpPr>
        <p:spPr bwMode="auto">
          <a:xfrm rot="10800000" flipH="1">
            <a:off x="4237660" y="4576688"/>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3"/>
          <p:cNvSpPr>
            <a:spLocks noChangeShapeType="1"/>
          </p:cNvSpPr>
          <p:nvPr/>
        </p:nvSpPr>
        <p:spPr bwMode="auto">
          <a:xfrm rot="10800000" flipH="1">
            <a:off x="4615055" y="4576691"/>
            <a:ext cx="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7741474" y="389590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11"/>
          <p:cNvSpPr>
            <a:spLocks noChangeShapeType="1"/>
          </p:cNvSpPr>
          <p:nvPr/>
        </p:nvSpPr>
        <p:spPr bwMode="auto">
          <a:xfrm rot="10800000" flipH="1">
            <a:off x="7335933" y="4587149"/>
            <a:ext cx="754791"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8090723" y="4587144"/>
            <a:ext cx="69301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TextBox 80"/>
          <p:cNvSpPr txBox="1"/>
          <p:nvPr/>
        </p:nvSpPr>
        <p:spPr>
          <a:xfrm>
            <a:off x="7862937" y="4045098"/>
            <a:ext cx="455574" cy="400110"/>
          </a:xfrm>
          <a:prstGeom prst="rect">
            <a:avLst/>
          </a:prstGeom>
          <a:noFill/>
        </p:spPr>
        <p:txBody>
          <a:bodyPr wrap="none" rtlCol="0">
            <a:spAutoFit/>
          </a:bodyPr>
          <a:lstStyle/>
          <a:p>
            <a:r>
              <a:rPr lang="en-US" dirty="0">
                <a:solidFill>
                  <a:srgbClr val="000000"/>
                </a:solidFill>
              </a:rPr>
              <a:t>P2</a:t>
            </a:r>
          </a:p>
        </p:txBody>
      </p:sp>
      <p:sp>
        <p:nvSpPr>
          <p:cNvPr id="82" name="Line 3"/>
          <p:cNvSpPr>
            <a:spLocks noChangeShapeType="1"/>
          </p:cNvSpPr>
          <p:nvPr/>
        </p:nvSpPr>
        <p:spPr bwMode="auto">
          <a:xfrm rot="10800000">
            <a:off x="8090721" y="4587150"/>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flipH="1">
            <a:off x="7713327" y="4587146"/>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p:cNvSpPr>
            <a:spLocks noChangeShapeType="1"/>
          </p:cNvSpPr>
          <p:nvPr/>
        </p:nvSpPr>
        <p:spPr bwMode="auto">
          <a:xfrm rot="10800000" flipH="1">
            <a:off x="8090722" y="4587149"/>
            <a:ext cx="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500989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a:spLocks/>
          </p:cNvSpPr>
          <p:nvPr/>
        </p:nvSpPr>
        <p:spPr bwMode="auto">
          <a:xfrm>
            <a:off x="710341" y="389269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a:t>Action Abstraction</a:t>
            </a:r>
          </a:p>
        </p:txBody>
      </p:sp>
      <p:sp>
        <p:nvSpPr>
          <p:cNvPr id="35" name="Oval 34"/>
          <p:cNvSpPr>
            <a:spLocks/>
          </p:cNvSpPr>
          <p:nvPr/>
        </p:nvSpPr>
        <p:spPr bwMode="auto">
          <a:xfrm>
            <a:off x="4240193" y="158488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102899" y="2292496"/>
            <a:ext cx="3512158"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87594" y="2292496"/>
            <a:ext cx="2214655"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602250" y="2292498"/>
            <a:ext cx="12807"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602249" y="2292498"/>
            <a:ext cx="889604"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94920" y="2292498"/>
            <a:ext cx="1107329"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602250" y="2292495"/>
            <a:ext cx="1962491"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602250" y="2292497"/>
            <a:ext cx="348847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04800" y="4583944"/>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059590" y="4583939"/>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089488"/>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089488"/>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089488"/>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089488"/>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61656" y="1734084"/>
            <a:ext cx="455574" cy="400110"/>
          </a:xfrm>
          <a:prstGeom prst="rect">
            <a:avLst/>
          </a:prstGeom>
          <a:noFill/>
        </p:spPr>
        <p:txBody>
          <a:bodyPr wrap="none" rtlCol="0">
            <a:spAutoFit/>
          </a:bodyPr>
          <a:lstStyle/>
          <a:p>
            <a:r>
              <a:rPr lang="en-US" dirty="0">
                <a:solidFill>
                  <a:srgbClr val="000000"/>
                </a:solidFill>
              </a:rPr>
              <a:t>P1</a:t>
            </a:r>
          </a:p>
        </p:txBody>
      </p:sp>
      <p:sp>
        <p:nvSpPr>
          <p:cNvPr id="65" name="TextBox 64"/>
          <p:cNvSpPr txBox="1"/>
          <p:nvPr/>
        </p:nvSpPr>
        <p:spPr>
          <a:xfrm>
            <a:off x="831804" y="4041893"/>
            <a:ext cx="455574" cy="400110"/>
          </a:xfrm>
          <a:prstGeom prst="rect">
            <a:avLst/>
          </a:prstGeom>
          <a:noFill/>
        </p:spPr>
        <p:txBody>
          <a:bodyPr wrap="none" rtlCol="0">
            <a:spAutoFit/>
          </a:bodyPr>
          <a:lstStyle/>
          <a:p>
            <a:r>
              <a:rPr lang="en-US" dirty="0">
                <a:solidFill>
                  <a:srgbClr val="000000"/>
                </a:solidFill>
              </a:rPr>
              <a:t>P2</a:t>
            </a:r>
          </a:p>
        </p:txBody>
      </p:sp>
      <p:sp>
        <p:nvSpPr>
          <p:cNvPr id="68" name="Line 3"/>
          <p:cNvSpPr>
            <a:spLocks noChangeShapeType="1"/>
          </p:cNvSpPr>
          <p:nvPr/>
        </p:nvSpPr>
        <p:spPr bwMode="auto">
          <a:xfrm rot="10800000">
            <a:off x="1059588" y="4583945"/>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3"/>
          <p:cNvSpPr>
            <a:spLocks noChangeShapeType="1"/>
          </p:cNvSpPr>
          <p:nvPr/>
        </p:nvSpPr>
        <p:spPr bwMode="auto">
          <a:xfrm rot="10800000" flipH="1">
            <a:off x="682194" y="4583941"/>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3"/>
          <p:cNvSpPr>
            <a:spLocks noChangeShapeType="1"/>
          </p:cNvSpPr>
          <p:nvPr/>
        </p:nvSpPr>
        <p:spPr bwMode="auto">
          <a:xfrm rot="10800000" flipH="1">
            <a:off x="1059589" y="4583944"/>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265807" y="3885445"/>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1"/>
          <p:cNvSpPr>
            <a:spLocks noChangeShapeType="1"/>
          </p:cNvSpPr>
          <p:nvPr/>
        </p:nvSpPr>
        <p:spPr bwMode="auto">
          <a:xfrm rot="10800000" flipH="1">
            <a:off x="3860266" y="4576691"/>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3"/>
          <p:cNvSpPr>
            <a:spLocks noChangeShapeType="1"/>
          </p:cNvSpPr>
          <p:nvPr/>
        </p:nvSpPr>
        <p:spPr bwMode="auto">
          <a:xfrm rot="10800000">
            <a:off x="4615056" y="4576686"/>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4387270" y="4034640"/>
            <a:ext cx="455574" cy="400110"/>
          </a:xfrm>
          <a:prstGeom prst="rect">
            <a:avLst/>
          </a:prstGeom>
          <a:noFill/>
        </p:spPr>
        <p:txBody>
          <a:bodyPr wrap="none" rtlCol="0">
            <a:spAutoFit/>
          </a:bodyPr>
          <a:lstStyle/>
          <a:p>
            <a:r>
              <a:rPr lang="en-US" dirty="0">
                <a:solidFill>
                  <a:srgbClr val="000000"/>
                </a:solidFill>
              </a:rPr>
              <a:t>P2</a:t>
            </a:r>
          </a:p>
        </p:txBody>
      </p:sp>
      <p:sp>
        <p:nvSpPr>
          <p:cNvPr id="75" name="Line 3"/>
          <p:cNvSpPr>
            <a:spLocks noChangeShapeType="1"/>
          </p:cNvSpPr>
          <p:nvPr/>
        </p:nvSpPr>
        <p:spPr bwMode="auto">
          <a:xfrm rot="10800000">
            <a:off x="4615054" y="4576692"/>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3"/>
          <p:cNvSpPr>
            <a:spLocks noChangeShapeType="1"/>
          </p:cNvSpPr>
          <p:nvPr/>
        </p:nvSpPr>
        <p:spPr bwMode="auto">
          <a:xfrm rot="10800000" flipH="1">
            <a:off x="4237660" y="4576688"/>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3"/>
          <p:cNvSpPr>
            <a:spLocks noChangeShapeType="1"/>
          </p:cNvSpPr>
          <p:nvPr/>
        </p:nvSpPr>
        <p:spPr bwMode="auto">
          <a:xfrm rot="10800000" flipH="1">
            <a:off x="4615055" y="4576691"/>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7741474" y="389590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11"/>
          <p:cNvSpPr>
            <a:spLocks noChangeShapeType="1"/>
          </p:cNvSpPr>
          <p:nvPr/>
        </p:nvSpPr>
        <p:spPr bwMode="auto">
          <a:xfrm rot="10800000" flipH="1">
            <a:off x="7335933" y="4587149"/>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8090723" y="4587144"/>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TextBox 80"/>
          <p:cNvSpPr txBox="1"/>
          <p:nvPr/>
        </p:nvSpPr>
        <p:spPr>
          <a:xfrm>
            <a:off x="7862937" y="4045098"/>
            <a:ext cx="455574" cy="400110"/>
          </a:xfrm>
          <a:prstGeom prst="rect">
            <a:avLst/>
          </a:prstGeom>
          <a:noFill/>
        </p:spPr>
        <p:txBody>
          <a:bodyPr wrap="none" rtlCol="0">
            <a:spAutoFit/>
          </a:bodyPr>
          <a:lstStyle/>
          <a:p>
            <a:r>
              <a:rPr lang="en-US" dirty="0">
                <a:solidFill>
                  <a:srgbClr val="000000"/>
                </a:solidFill>
              </a:rPr>
              <a:t>P2</a:t>
            </a:r>
          </a:p>
        </p:txBody>
      </p:sp>
      <p:sp>
        <p:nvSpPr>
          <p:cNvPr id="82" name="Line 3"/>
          <p:cNvSpPr>
            <a:spLocks noChangeShapeType="1"/>
          </p:cNvSpPr>
          <p:nvPr/>
        </p:nvSpPr>
        <p:spPr bwMode="auto">
          <a:xfrm rot="10800000">
            <a:off x="8090721" y="4587150"/>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flipH="1">
            <a:off x="7713327" y="4587146"/>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p:cNvSpPr>
            <a:spLocks noChangeShapeType="1"/>
          </p:cNvSpPr>
          <p:nvPr/>
        </p:nvSpPr>
        <p:spPr bwMode="auto">
          <a:xfrm rot="10800000" flipH="1">
            <a:off x="8090722" y="4587149"/>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TextBox 40"/>
          <p:cNvSpPr txBox="1"/>
          <p:nvPr/>
        </p:nvSpPr>
        <p:spPr>
          <a:xfrm>
            <a:off x="3192635" y="5404488"/>
            <a:ext cx="3242041" cy="923330"/>
          </a:xfrm>
          <a:prstGeom prst="rect">
            <a:avLst/>
          </a:prstGeom>
          <a:noFill/>
        </p:spPr>
        <p:txBody>
          <a:bodyPr wrap="none" rtlCol="0">
            <a:spAutoFit/>
          </a:bodyPr>
          <a:lstStyle/>
          <a:p>
            <a:r>
              <a:rPr lang="en-US" dirty="0">
                <a:solidFill>
                  <a:schemeClr val="accent2"/>
                </a:solidFill>
              </a:rPr>
              <a:t>[Gilpin </a:t>
            </a:r>
            <a:r>
              <a:rPr lang="en-US" i="1" dirty="0">
                <a:solidFill>
                  <a:schemeClr val="accent2"/>
                </a:solidFill>
              </a:rPr>
              <a:t>et al. </a:t>
            </a:r>
            <a:r>
              <a:rPr lang="en-US" dirty="0">
                <a:solidFill>
                  <a:schemeClr val="accent2"/>
                </a:solidFill>
              </a:rPr>
              <a:t>AAMAS-08]</a:t>
            </a:r>
          </a:p>
          <a:p>
            <a:r>
              <a:rPr lang="en-US" dirty="0">
                <a:solidFill>
                  <a:schemeClr val="accent2"/>
                </a:solidFill>
              </a:rPr>
              <a:t>[</a:t>
            </a:r>
            <a:r>
              <a:rPr lang="en-US" dirty="0" err="1">
                <a:solidFill>
                  <a:schemeClr val="accent2"/>
                </a:solidFill>
              </a:rPr>
              <a:t>Hawkin</a:t>
            </a:r>
            <a:r>
              <a:rPr lang="en-US" dirty="0">
                <a:solidFill>
                  <a:schemeClr val="accent2"/>
                </a:solidFill>
              </a:rPr>
              <a:t> </a:t>
            </a:r>
            <a:r>
              <a:rPr lang="en-US" i="1" dirty="0">
                <a:solidFill>
                  <a:schemeClr val="accent2"/>
                </a:solidFill>
              </a:rPr>
              <a:t>et al. </a:t>
            </a:r>
            <a:r>
              <a:rPr lang="en-US" dirty="0">
                <a:solidFill>
                  <a:schemeClr val="accent2"/>
                </a:solidFill>
              </a:rPr>
              <a:t>AAAI-11 AAAI-12]</a:t>
            </a:r>
          </a:p>
          <a:p>
            <a:r>
              <a:rPr lang="en-US" dirty="0">
                <a:solidFill>
                  <a:schemeClr val="accent2"/>
                </a:solidFill>
              </a:rPr>
              <a:t>[Brown &amp; </a:t>
            </a:r>
            <a:r>
              <a:rPr lang="en-US" dirty="0" err="1">
                <a:solidFill>
                  <a:schemeClr val="accent2"/>
                </a:solidFill>
              </a:rPr>
              <a:t>Sandholm</a:t>
            </a:r>
            <a:r>
              <a:rPr lang="en-US" dirty="0">
                <a:solidFill>
                  <a:schemeClr val="accent2"/>
                </a:solidFill>
              </a:rPr>
              <a:t> AAAI-14]</a:t>
            </a:r>
          </a:p>
        </p:txBody>
      </p:sp>
    </p:spTree>
    <p:extLst>
      <p:ext uri="{BB962C8B-B14F-4D97-AF65-F5344CB8AC3E}">
        <p14:creationId xmlns:p14="http://schemas.microsoft.com/office/powerpoint/2010/main" val="2991141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a:spLocks/>
          </p:cNvSpPr>
          <p:nvPr/>
        </p:nvSpPr>
        <p:spPr bwMode="auto">
          <a:xfrm>
            <a:off x="710341" y="389269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a:t>Action Translation</a:t>
            </a:r>
          </a:p>
        </p:txBody>
      </p:sp>
      <p:sp>
        <p:nvSpPr>
          <p:cNvPr id="35" name="Oval 34"/>
          <p:cNvSpPr>
            <a:spLocks/>
          </p:cNvSpPr>
          <p:nvPr/>
        </p:nvSpPr>
        <p:spPr bwMode="auto">
          <a:xfrm>
            <a:off x="4240193" y="158488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102899" y="2292496"/>
            <a:ext cx="3512158"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87594" y="2292496"/>
            <a:ext cx="2214655"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602250" y="2292498"/>
            <a:ext cx="12807"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602249" y="2292498"/>
            <a:ext cx="889604"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94920" y="2292498"/>
            <a:ext cx="1107329" cy="1600200"/>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602250" y="2292495"/>
            <a:ext cx="1962491"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602250" y="2292497"/>
            <a:ext cx="348847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04800" y="4583944"/>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059590" y="4583939"/>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089488"/>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089488"/>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089488"/>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089488"/>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61656" y="1734084"/>
            <a:ext cx="455574" cy="400110"/>
          </a:xfrm>
          <a:prstGeom prst="rect">
            <a:avLst/>
          </a:prstGeom>
          <a:noFill/>
        </p:spPr>
        <p:txBody>
          <a:bodyPr wrap="none" rtlCol="0">
            <a:spAutoFit/>
          </a:bodyPr>
          <a:lstStyle/>
          <a:p>
            <a:r>
              <a:rPr lang="en-US" dirty="0">
                <a:solidFill>
                  <a:srgbClr val="000000"/>
                </a:solidFill>
              </a:rPr>
              <a:t>P1</a:t>
            </a:r>
          </a:p>
        </p:txBody>
      </p:sp>
      <p:sp>
        <p:nvSpPr>
          <p:cNvPr id="65" name="TextBox 64"/>
          <p:cNvSpPr txBox="1"/>
          <p:nvPr/>
        </p:nvSpPr>
        <p:spPr>
          <a:xfrm>
            <a:off x="831804" y="4041893"/>
            <a:ext cx="455574" cy="400110"/>
          </a:xfrm>
          <a:prstGeom prst="rect">
            <a:avLst/>
          </a:prstGeom>
          <a:noFill/>
        </p:spPr>
        <p:txBody>
          <a:bodyPr wrap="none" rtlCol="0">
            <a:spAutoFit/>
          </a:bodyPr>
          <a:lstStyle/>
          <a:p>
            <a:r>
              <a:rPr lang="en-US" dirty="0">
                <a:solidFill>
                  <a:srgbClr val="000000"/>
                </a:solidFill>
              </a:rPr>
              <a:t>P2</a:t>
            </a:r>
          </a:p>
        </p:txBody>
      </p:sp>
      <p:sp>
        <p:nvSpPr>
          <p:cNvPr id="68" name="Line 3"/>
          <p:cNvSpPr>
            <a:spLocks noChangeShapeType="1"/>
          </p:cNvSpPr>
          <p:nvPr/>
        </p:nvSpPr>
        <p:spPr bwMode="auto">
          <a:xfrm rot="10800000">
            <a:off x="1059588" y="4583945"/>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3"/>
          <p:cNvSpPr>
            <a:spLocks noChangeShapeType="1"/>
          </p:cNvSpPr>
          <p:nvPr/>
        </p:nvSpPr>
        <p:spPr bwMode="auto">
          <a:xfrm rot="10800000" flipH="1">
            <a:off x="682194" y="4583941"/>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3"/>
          <p:cNvSpPr>
            <a:spLocks noChangeShapeType="1"/>
          </p:cNvSpPr>
          <p:nvPr/>
        </p:nvSpPr>
        <p:spPr bwMode="auto">
          <a:xfrm rot="10800000" flipH="1">
            <a:off x="1059589" y="4583944"/>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265807" y="3885445"/>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1"/>
          <p:cNvSpPr>
            <a:spLocks noChangeShapeType="1"/>
          </p:cNvSpPr>
          <p:nvPr/>
        </p:nvSpPr>
        <p:spPr bwMode="auto">
          <a:xfrm rot="10800000" flipH="1">
            <a:off x="3860266" y="4576691"/>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3"/>
          <p:cNvSpPr>
            <a:spLocks noChangeShapeType="1"/>
          </p:cNvSpPr>
          <p:nvPr/>
        </p:nvSpPr>
        <p:spPr bwMode="auto">
          <a:xfrm rot="10800000">
            <a:off x="4615056" y="4576686"/>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4387270" y="4034640"/>
            <a:ext cx="455574" cy="400110"/>
          </a:xfrm>
          <a:prstGeom prst="rect">
            <a:avLst/>
          </a:prstGeom>
          <a:noFill/>
        </p:spPr>
        <p:txBody>
          <a:bodyPr wrap="none" rtlCol="0">
            <a:spAutoFit/>
          </a:bodyPr>
          <a:lstStyle/>
          <a:p>
            <a:r>
              <a:rPr lang="en-US" dirty="0">
                <a:solidFill>
                  <a:srgbClr val="000000"/>
                </a:solidFill>
              </a:rPr>
              <a:t>P2</a:t>
            </a:r>
          </a:p>
        </p:txBody>
      </p:sp>
      <p:sp>
        <p:nvSpPr>
          <p:cNvPr id="75" name="Line 3"/>
          <p:cNvSpPr>
            <a:spLocks noChangeShapeType="1"/>
          </p:cNvSpPr>
          <p:nvPr/>
        </p:nvSpPr>
        <p:spPr bwMode="auto">
          <a:xfrm rot="10800000">
            <a:off x="4615054" y="4576692"/>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3"/>
          <p:cNvSpPr>
            <a:spLocks noChangeShapeType="1"/>
          </p:cNvSpPr>
          <p:nvPr/>
        </p:nvSpPr>
        <p:spPr bwMode="auto">
          <a:xfrm rot="10800000" flipH="1">
            <a:off x="4237660" y="4576688"/>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3"/>
          <p:cNvSpPr>
            <a:spLocks noChangeShapeType="1"/>
          </p:cNvSpPr>
          <p:nvPr/>
        </p:nvSpPr>
        <p:spPr bwMode="auto">
          <a:xfrm rot="10800000" flipH="1">
            <a:off x="4615055" y="4576691"/>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7741474" y="389590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11"/>
          <p:cNvSpPr>
            <a:spLocks noChangeShapeType="1"/>
          </p:cNvSpPr>
          <p:nvPr/>
        </p:nvSpPr>
        <p:spPr bwMode="auto">
          <a:xfrm rot="10800000" flipH="1">
            <a:off x="7335933" y="4587149"/>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8090723" y="4587144"/>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TextBox 80"/>
          <p:cNvSpPr txBox="1"/>
          <p:nvPr/>
        </p:nvSpPr>
        <p:spPr>
          <a:xfrm>
            <a:off x="7862937" y="4045098"/>
            <a:ext cx="455574" cy="400110"/>
          </a:xfrm>
          <a:prstGeom prst="rect">
            <a:avLst/>
          </a:prstGeom>
          <a:noFill/>
        </p:spPr>
        <p:txBody>
          <a:bodyPr wrap="none" rtlCol="0">
            <a:spAutoFit/>
          </a:bodyPr>
          <a:lstStyle/>
          <a:p>
            <a:r>
              <a:rPr lang="en-US" dirty="0">
                <a:solidFill>
                  <a:srgbClr val="000000"/>
                </a:solidFill>
              </a:rPr>
              <a:t>P2</a:t>
            </a:r>
          </a:p>
        </p:txBody>
      </p:sp>
      <p:sp>
        <p:nvSpPr>
          <p:cNvPr id="82" name="Line 3"/>
          <p:cNvSpPr>
            <a:spLocks noChangeShapeType="1"/>
          </p:cNvSpPr>
          <p:nvPr/>
        </p:nvSpPr>
        <p:spPr bwMode="auto">
          <a:xfrm rot="10800000">
            <a:off x="8090721" y="4587150"/>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flipH="1">
            <a:off x="7713327" y="4587146"/>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p:cNvSpPr>
            <a:spLocks noChangeShapeType="1"/>
          </p:cNvSpPr>
          <p:nvPr/>
        </p:nvSpPr>
        <p:spPr bwMode="auto">
          <a:xfrm rot="10800000" flipH="1">
            <a:off x="8090722" y="4587149"/>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Line 16"/>
          <p:cNvSpPr>
            <a:spLocks noChangeShapeType="1"/>
          </p:cNvSpPr>
          <p:nvPr/>
        </p:nvSpPr>
        <p:spPr bwMode="auto">
          <a:xfrm rot="10800000">
            <a:off x="3494921" y="3892698"/>
            <a:ext cx="770886" cy="298302"/>
          </a:xfrm>
          <a:prstGeom prst="line">
            <a:avLst/>
          </a:prstGeom>
          <a:noFill/>
          <a:ln w="25400">
            <a:solidFill>
              <a:srgbClr val="00B05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TextBox 42"/>
          <p:cNvSpPr txBox="1"/>
          <p:nvPr/>
        </p:nvSpPr>
        <p:spPr>
          <a:xfrm>
            <a:off x="3192635" y="5404488"/>
            <a:ext cx="3242041" cy="923330"/>
          </a:xfrm>
          <a:prstGeom prst="rect">
            <a:avLst/>
          </a:prstGeom>
          <a:noFill/>
        </p:spPr>
        <p:txBody>
          <a:bodyPr wrap="none" rtlCol="0">
            <a:spAutoFit/>
          </a:bodyPr>
          <a:lstStyle/>
          <a:p>
            <a:r>
              <a:rPr lang="en-US" dirty="0">
                <a:solidFill>
                  <a:schemeClr val="accent2"/>
                </a:solidFill>
              </a:rPr>
              <a:t>[Gilpin </a:t>
            </a:r>
            <a:r>
              <a:rPr lang="en-US" i="1" dirty="0">
                <a:solidFill>
                  <a:schemeClr val="accent2"/>
                </a:solidFill>
              </a:rPr>
              <a:t>et al. </a:t>
            </a:r>
            <a:r>
              <a:rPr lang="en-US" dirty="0">
                <a:solidFill>
                  <a:schemeClr val="accent2"/>
                </a:solidFill>
              </a:rPr>
              <a:t>AAMAS-08]</a:t>
            </a:r>
          </a:p>
          <a:p>
            <a:r>
              <a:rPr lang="en-US" dirty="0">
                <a:solidFill>
                  <a:schemeClr val="accent2"/>
                </a:solidFill>
              </a:rPr>
              <a:t>[</a:t>
            </a:r>
            <a:r>
              <a:rPr lang="en-US" dirty="0" err="1">
                <a:solidFill>
                  <a:schemeClr val="accent2"/>
                </a:solidFill>
              </a:rPr>
              <a:t>Schnizlein</a:t>
            </a:r>
            <a:r>
              <a:rPr lang="en-US" dirty="0">
                <a:solidFill>
                  <a:schemeClr val="accent2"/>
                </a:solidFill>
              </a:rPr>
              <a:t> </a:t>
            </a:r>
            <a:r>
              <a:rPr lang="en-US" i="1" dirty="0">
                <a:solidFill>
                  <a:schemeClr val="accent2"/>
                </a:solidFill>
              </a:rPr>
              <a:t>et al. </a:t>
            </a:r>
            <a:r>
              <a:rPr lang="en-US" dirty="0">
                <a:solidFill>
                  <a:schemeClr val="accent2"/>
                </a:solidFill>
              </a:rPr>
              <a:t>IJCAI-09]</a:t>
            </a:r>
          </a:p>
          <a:p>
            <a:r>
              <a:rPr lang="en-US" dirty="0">
                <a:solidFill>
                  <a:schemeClr val="accent2"/>
                </a:solidFill>
              </a:rPr>
              <a:t>[</a:t>
            </a:r>
            <a:r>
              <a:rPr lang="en-US" dirty="0" err="1">
                <a:solidFill>
                  <a:schemeClr val="accent2"/>
                </a:solidFill>
              </a:rPr>
              <a:t>Ganzfried</a:t>
            </a:r>
            <a:r>
              <a:rPr lang="en-US" dirty="0">
                <a:solidFill>
                  <a:schemeClr val="accent2"/>
                </a:solidFill>
              </a:rPr>
              <a:t> &amp; </a:t>
            </a:r>
            <a:r>
              <a:rPr lang="en-US" dirty="0" err="1">
                <a:solidFill>
                  <a:schemeClr val="accent2"/>
                </a:solidFill>
              </a:rPr>
              <a:t>Sandholm</a:t>
            </a:r>
            <a:r>
              <a:rPr lang="en-US" dirty="0">
                <a:solidFill>
                  <a:schemeClr val="accent2"/>
                </a:solidFill>
              </a:rPr>
              <a:t> IJCAI-13]</a:t>
            </a:r>
          </a:p>
        </p:txBody>
      </p:sp>
    </p:spTree>
    <p:extLst>
      <p:ext uri="{BB962C8B-B14F-4D97-AF65-F5344CB8AC3E}">
        <p14:creationId xmlns:p14="http://schemas.microsoft.com/office/powerpoint/2010/main" val="1754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Card Abstraction</a:t>
            </a:r>
            <a:br>
              <a:rPr lang="en-US" sz="3600" dirty="0"/>
            </a:br>
            <a:r>
              <a:rPr lang="en-US" sz="2000" dirty="0"/>
              <a:t>[</a:t>
            </a:r>
            <a:r>
              <a:rPr lang="en-US" sz="2000" dirty="0" err="1"/>
              <a:t>Johanson</a:t>
            </a:r>
            <a:r>
              <a:rPr lang="en-US" sz="2000" dirty="0"/>
              <a:t> </a:t>
            </a:r>
            <a:r>
              <a:rPr lang="en-US" sz="2000" i="1" dirty="0"/>
              <a:t>et al.</a:t>
            </a:r>
            <a:r>
              <a:rPr lang="en-US" sz="2000" dirty="0"/>
              <a:t> AAMAS-13, </a:t>
            </a:r>
            <a:r>
              <a:rPr lang="en-US" sz="2000" dirty="0" err="1"/>
              <a:t>Ganzfried</a:t>
            </a:r>
            <a:r>
              <a:rPr lang="en-US" sz="2000" dirty="0"/>
              <a:t> &amp; </a:t>
            </a:r>
            <a:r>
              <a:rPr lang="en-US" sz="2000" dirty="0" err="1"/>
              <a:t>Sandholm</a:t>
            </a:r>
            <a:r>
              <a:rPr lang="en-US" sz="2000" dirty="0"/>
              <a:t> AAAI-14]</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852" y="3096523"/>
            <a:ext cx="1214323" cy="15179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643" y="3096524"/>
            <a:ext cx="1214323" cy="1517904"/>
          </a:xfrm>
          <a:prstGeom prst="rect">
            <a:avLst/>
          </a:prstGeom>
        </p:spPr>
      </p:pic>
      <p:grpSp>
        <p:nvGrpSpPr>
          <p:cNvPr id="3" name="Group 2"/>
          <p:cNvGrpSpPr/>
          <p:nvPr/>
        </p:nvGrpSpPr>
        <p:grpSpPr>
          <a:xfrm>
            <a:off x="1191445" y="1389166"/>
            <a:ext cx="6761111" cy="1519978"/>
            <a:chOff x="1440156" y="1389166"/>
            <a:chExt cx="6761111" cy="1519978"/>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947" y="1389166"/>
              <a:ext cx="1215982" cy="15199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590" y="1389166"/>
              <a:ext cx="1215983" cy="151997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5284" y="1389166"/>
              <a:ext cx="1215983" cy="151997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0156" y="1389166"/>
              <a:ext cx="1215982" cy="151997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5779" y="1389166"/>
              <a:ext cx="1215982" cy="1519978"/>
            </a:xfrm>
            <a:prstGeom prst="rect">
              <a:avLst/>
            </a:prstGeom>
          </p:spPr>
        </p:pic>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852" y="4882617"/>
            <a:ext cx="1214323" cy="151790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2643" y="4882617"/>
            <a:ext cx="1214323" cy="1517904"/>
          </a:xfrm>
          <a:prstGeom prst="rect">
            <a:avLst/>
          </a:prstGeom>
        </p:spPr>
      </p:pic>
      <p:sp>
        <p:nvSpPr>
          <p:cNvPr id="20" name="Rectangle 19"/>
          <p:cNvSpPr/>
          <p:nvPr/>
        </p:nvSpPr>
        <p:spPr>
          <a:xfrm>
            <a:off x="1987857" y="4834094"/>
            <a:ext cx="2964162" cy="1614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39312" y="3388754"/>
            <a:ext cx="1330814" cy="400110"/>
          </a:xfrm>
          <a:prstGeom prst="rect">
            <a:avLst/>
          </a:prstGeom>
          <a:noFill/>
        </p:spPr>
        <p:txBody>
          <a:bodyPr wrap="none" rtlCol="0">
            <a:spAutoFit/>
          </a:bodyPr>
          <a:lstStyle/>
          <a:p>
            <a:r>
              <a:rPr lang="en-US" dirty="0">
                <a:solidFill>
                  <a:schemeClr val="tx1"/>
                </a:solidFill>
              </a:rPr>
              <a:t>Best Hand:</a:t>
            </a:r>
          </a:p>
        </p:txBody>
      </p:sp>
      <p:sp>
        <p:nvSpPr>
          <p:cNvPr id="24" name="Rectangle 23"/>
          <p:cNvSpPr/>
          <p:nvPr/>
        </p:nvSpPr>
        <p:spPr>
          <a:xfrm>
            <a:off x="5722638" y="3855475"/>
            <a:ext cx="2964162" cy="1614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4368" y="3903997"/>
            <a:ext cx="1214323" cy="1517904"/>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0747" y="3903997"/>
            <a:ext cx="1214323" cy="1517904"/>
          </a:xfrm>
          <a:prstGeom prst="rect">
            <a:avLst/>
          </a:prstGeom>
        </p:spPr>
      </p:pic>
      <p:sp>
        <p:nvSpPr>
          <p:cNvPr id="4" name="Left Brace 3"/>
          <p:cNvSpPr/>
          <p:nvPr/>
        </p:nvSpPr>
        <p:spPr>
          <a:xfrm>
            <a:off x="1147553" y="3779800"/>
            <a:ext cx="609600" cy="192761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rot="16200000">
            <a:off x="54499" y="4572675"/>
            <a:ext cx="1874744" cy="369332"/>
          </a:xfrm>
          <a:prstGeom prst="rect">
            <a:avLst/>
          </a:prstGeom>
          <a:noFill/>
        </p:spPr>
        <p:txBody>
          <a:bodyPr wrap="none" rtlCol="0">
            <a:spAutoFit/>
          </a:bodyPr>
          <a:lstStyle/>
          <a:p>
            <a:r>
              <a:rPr lang="en-US" dirty="0"/>
              <a:t>Grouped together</a:t>
            </a:r>
          </a:p>
        </p:txBody>
      </p:sp>
      <p:sp>
        <p:nvSpPr>
          <p:cNvPr id="22" name="Rectangle 21"/>
          <p:cNvSpPr/>
          <p:nvPr/>
        </p:nvSpPr>
        <p:spPr>
          <a:xfrm>
            <a:off x="1987857" y="3048000"/>
            <a:ext cx="2964162" cy="1614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131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Libratus</a:t>
            </a:r>
            <a:r>
              <a:rPr lang="en-US" dirty="0"/>
              <a:t> Abstraction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839200" cy="4525963"/>
              </a:xfrm>
            </p:spPr>
            <p:txBody>
              <a:bodyPr>
                <a:normAutofit/>
              </a:bodyPr>
              <a:lstStyle/>
              <a:p>
                <a:r>
                  <a:rPr lang="en-US" dirty="0"/>
                  <a:t>1</a:t>
                </a:r>
                <a:r>
                  <a:rPr lang="en-US" baseline="30000" dirty="0"/>
                  <a:t>st</a:t>
                </a:r>
                <a:r>
                  <a:rPr lang="en-US" dirty="0"/>
                  <a:t> and 2</a:t>
                </a:r>
                <a:r>
                  <a:rPr lang="en-US" baseline="30000" dirty="0"/>
                  <a:t>nd</a:t>
                </a:r>
                <a:r>
                  <a:rPr lang="en-US" dirty="0"/>
                  <a:t> round: </a:t>
                </a:r>
                <a:r>
                  <a:rPr lang="en-US" b="1" dirty="0"/>
                  <a:t>no card abstraction, dense action abstraction</a:t>
                </a:r>
                <a:endParaRPr lang="en-US" dirty="0"/>
              </a:p>
              <a:p>
                <a:endParaRPr lang="en-US" dirty="0"/>
              </a:p>
              <a:p>
                <a:r>
                  <a:rPr lang="en-US" dirty="0"/>
                  <a:t>3</a:t>
                </a:r>
                <a:r>
                  <a:rPr lang="en-US" baseline="30000" dirty="0"/>
                  <a:t>rd</a:t>
                </a:r>
                <a:r>
                  <a:rPr lang="en-US" dirty="0"/>
                  <a:t> and 4</a:t>
                </a:r>
                <a:r>
                  <a:rPr lang="en-US" baseline="30000" dirty="0"/>
                  <a:t>th</a:t>
                </a:r>
                <a:r>
                  <a:rPr lang="en-US" dirty="0"/>
                  <a:t> round: </a:t>
                </a:r>
                <a:r>
                  <a:rPr lang="en-US" b="1" dirty="0"/>
                  <a:t>card abstraction, sparse action abstraction</a:t>
                </a:r>
              </a:p>
              <a:p>
                <a:pPr lvl="1"/>
                <a:r>
                  <a:rPr lang="en-US" dirty="0"/>
                  <a:t>Helps reduce exponential blowup</a:t>
                </a:r>
              </a:p>
              <a:p>
                <a:endParaRPr lang="en-US" dirty="0"/>
              </a:p>
              <a:p>
                <a:r>
                  <a:rPr lang="en-US" dirty="0"/>
                  <a:t>Total size of abstract strategy: </a:t>
                </a:r>
                <a14:m>
                  <m:oMath xmlns:m="http://schemas.openxmlformats.org/officeDocument/2006/math">
                    <m:r>
                      <a:rPr lang="en-US" i="1" smtClean="0">
                        <a:latin typeface="Cambria Math"/>
                        <a:ea typeface="Cambria Math"/>
                      </a:rPr>
                      <m:t>~</m:t>
                    </m:r>
                  </m:oMath>
                </a14:m>
                <a:r>
                  <a:rPr lang="en-US" dirty="0"/>
                  <a:t>50TB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4525963"/>
              </a:xfrm>
              <a:blipFill rotWithShape="1">
                <a:blip r:embed="rId3"/>
                <a:stretch>
                  <a:fillRect l="-1517" t="-1752" r="-483" b="-1887"/>
                </a:stretch>
              </a:blipFill>
            </p:spPr>
            <p:txBody>
              <a:bodyPr/>
              <a:lstStyle/>
              <a:p>
                <a:r>
                  <a:rPr lang="en-US">
                    <a:noFill/>
                  </a:rPr>
                  <a:t> </a:t>
                </a:r>
              </a:p>
            </p:txBody>
          </p:sp>
        </mc:Fallback>
      </mc:AlternateContent>
    </p:spTree>
    <p:extLst>
      <p:ext uri="{BB962C8B-B14F-4D97-AF65-F5344CB8AC3E}">
        <p14:creationId xmlns:p14="http://schemas.microsoft.com/office/powerpoint/2010/main" val="1526098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a:off x="-14657832" y="1426464"/>
            <a:ext cx="38596824" cy="5509552"/>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Subgame Solving</a:t>
            </a:r>
            <a:br>
              <a:rPr lang="en-US" dirty="0"/>
            </a:br>
            <a:r>
              <a:rPr lang="en-US" sz="2000" dirty="0" smtClean="0"/>
              <a:t>[Burch </a:t>
            </a:r>
            <a:r>
              <a:rPr lang="en-US" sz="2000" i="1" dirty="0"/>
              <a:t>et al.</a:t>
            </a:r>
            <a:r>
              <a:rPr lang="en-US" sz="2000" dirty="0"/>
              <a:t> AAAI-14, </a:t>
            </a:r>
            <a:r>
              <a:rPr lang="en-US" sz="2000" dirty="0" err="1"/>
              <a:t>Moravcik</a:t>
            </a:r>
            <a:r>
              <a:rPr lang="en-US" sz="2000" dirty="0"/>
              <a:t> </a:t>
            </a:r>
            <a:r>
              <a:rPr lang="en-US" sz="2000" i="1" dirty="0"/>
              <a:t>et al.</a:t>
            </a:r>
            <a:r>
              <a:rPr lang="en-US" sz="2000" dirty="0"/>
              <a:t> AAAI-16, Brown &amp; </a:t>
            </a:r>
            <a:r>
              <a:rPr lang="en-US" sz="2000" dirty="0" err="1"/>
              <a:t>Sandholm</a:t>
            </a:r>
            <a:r>
              <a:rPr lang="en-US" sz="2000" dirty="0"/>
              <a:t> NIPS-17]</a:t>
            </a:r>
            <a:endParaRPr lang="en-US" dirty="0"/>
          </a:p>
        </p:txBody>
      </p:sp>
    </p:spTree>
    <p:extLst>
      <p:ext uri="{BB962C8B-B14F-4D97-AF65-F5344CB8AC3E}">
        <p14:creationId xmlns:p14="http://schemas.microsoft.com/office/powerpoint/2010/main" val="43305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normAutofit/>
          </a:bodyPr>
          <a:lstStyle/>
          <a:p>
            <a:r>
              <a:rPr lang="en-US" dirty="0"/>
              <a:t>Why is Poker hard?</a:t>
            </a:r>
          </a:p>
        </p:txBody>
      </p:sp>
    </p:spTree>
    <p:extLst>
      <p:ext uri="{BB962C8B-B14F-4D97-AF65-F5344CB8AC3E}">
        <p14:creationId xmlns:p14="http://schemas.microsoft.com/office/powerpoint/2010/main" val="1523039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447800" y="1424648"/>
            <a:ext cx="64008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70866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4864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8862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858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2860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4" idx="0"/>
          </p:cNvCxnSpPr>
          <p:nvPr/>
        </p:nvCxnSpPr>
        <p:spPr>
          <a:xfrm flipH="1">
            <a:off x="4419600" y="1424648"/>
            <a:ext cx="228600" cy="32795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9600" y="1752600"/>
            <a:ext cx="457200" cy="3048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0"/>
          </p:cNvCxnSpPr>
          <p:nvPr/>
        </p:nvCxnSpPr>
        <p:spPr>
          <a:xfrm flipH="1">
            <a:off x="4648200" y="2057400"/>
            <a:ext cx="228601" cy="30060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274638"/>
            <a:ext cx="8229600" cy="1143000"/>
          </a:xfrm>
        </p:spPr>
        <p:txBody>
          <a:bodyPr>
            <a:normAutofit/>
          </a:bodyPr>
          <a:lstStyle/>
          <a:p>
            <a:r>
              <a:rPr lang="en-US" dirty="0"/>
              <a:t>Subgame Solving</a:t>
            </a:r>
            <a:br>
              <a:rPr lang="en-US" dirty="0"/>
            </a:br>
            <a:r>
              <a:rPr lang="en-US" sz="2000" dirty="0"/>
              <a:t>[Burch </a:t>
            </a:r>
            <a:r>
              <a:rPr lang="en-US" sz="2000" i="1" dirty="0"/>
              <a:t>et al.</a:t>
            </a:r>
            <a:r>
              <a:rPr lang="en-US" sz="2000" dirty="0"/>
              <a:t> AAAI-14, </a:t>
            </a:r>
            <a:r>
              <a:rPr lang="en-US" sz="2000" dirty="0" err="1"/>
              <a:t>Moravcik</a:t>
            </a:r>
            <a:r>
              <a:rPr lang="en-US" sz="2000" dirty="0"/>
              <a:t> </a:t>
            </a:r>
            <a:r>
              <a:rPr lang="en-US" sz="2000" i="1" dirty="0"/>
              <a:t>et al.</a:t>
            </a:r>
            <a:r>
              <a:rPr lang="en-US" sz="2000" dirty="0"/>
              <a:t> AAAI-16, Brown &amp; </a:t>
            </a:r>
            <a:r>
              <a:rPr lang="en-US" sz="2000" dirty="0" err="1"/>
              <a:t>Sandholm</a:t>
            </a:r>
            <a:r>
              <a:rPr lang="en-US" sz="2000" dirty="0"/>
              <a:t> NIPS-17]</a:t>
            </a:r>
            <a:endParaRPr lang="en-US" dirty="0"/>
          </a:p>
        </p:txBody>
      </p:sp>
    </p:spTree>
    <p:extLst>
      <p:ext uri="{BB962C8B-B14F-4D97-AF65-F5344CB8AC3E}">
        <p14:creationId xmlns:p14="http://schemas.microsoft.com/office/powerpoint/2010/main" val="6557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447800" y="1424648"/>
            <a:ext cx="64008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70866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4864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124200" y="2358007"/>
            <a:ext cx="3054096" cy="18288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858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286000" y="2358007"/>
            <a:ext cx="1524000" cy="9144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4419600" y="1424648"/>
            <a:ext cx="228600" cy="32795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19600" y="1752600"/>
            <a:ext cx="457200" cy="3048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48200" y="2057400"/>
            <a:ext cx="228601" cy="30060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457200" y="274638"/>
            <a:ext cx="8229600" cy="1143000"/>
          </a:xfrm>
        </p:spPr>
        <p:txBody>
          <a:bodyPr>
            <a:normAutofit/>
          </a:bodyPr>
          <a:lstStyle/>
          <a:p>
            <a:r>
              <a:rPr lang="en-US" dirty="0"/>
              <a:t>Subgame Solving</a:t>
            </a:r>
            <a:br>
              <a:rPr lang="en-US" dirty="0"/>
            </a:br>
            <a:r>
              <a:rPr lang="en-US" sz="2000" dirty="0"/>
              <a:t>[Burch </a:t>
            </a:r>
            <a:r>
              <a:rPr lang="en-US" sz="2000" i="1" dirty="0"/>
              <a:t>et al.</a:t>
            </a:r>
            <a:r>
              <a:rPr lang="en-US" sz="2000" dirty="0"/>
              <a:t> AAAI-14, </a:t>
            </a:r>
            <a:r>
              <a:rPr lang="en-US" sz="2000" dirty="0" err="1"/>
              <a:t>Moravcik</a:t>
            </a:r>
            <a:r>
              <a:rPr lang="en-US" sz="2000" dirty="0"/>
              <a:t> </a:t>
            </a:r>
            <a:r>
              <a:rPr lang="en-US" sz="2000" i="1" dirty="0"/>
              <a:t>et al.</a:t>
            </a:r>
            <a:r>
              <a:rPr lang="en-US" sz="2000" dirty="0"/>
              <a:t> AAAI-16, Brown &amp; </a:t>
            </a:r>
            <a:r>
              <a:rPr lang="en-US" sz="2000" dirty="0" err="1"/>
              <a:t>Sandholm</a:t>
            </a:r>
            <a:r>
              <a:rPr lang="en-US" sz="2000" dirty="0"/>
              <a:t> NIPS-17]</a:t>
            </a:r>
            <a:endParaRPr lang="en-US" dirty="0"/>
          </a:p>
        </p:txBody>
      </p:sp>
    </p:spTree>
    <p:extLst>
      <p:ext uri="{BB962C8B-B14F-4D97-AF65-F5344CB8AC3E}">
        <p14:creationId xmlns:p14="http://schemas.microsoft.com/office/powerpoint/2010/main" val="1652570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Coin Toss</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21584511">
            <a:off x="1984283" y="3831120"/>
            <a:ext cx="779381" cy="307777"/>
          </a:xfrm>
          <a:prstGeom prst="rect">
            <a:avLst/>
          </a:prstGeom>
          <a:noFill/>
        </p:spPr>
        <p:txBody>
          <a:bodyPr wrap="none" rtlCol="0">
            <a:spAutoFit/>
          </a:bodyPr>
          <a:lstStyle/>
          <a:p>
            <a:r>
              <a:rPr lang="en-US" sz="1400" b="1" dirty="0">
                <a:solidFill>
                  <a:srgbClr val="FF0000"/>
                </a:solidFill>
              </a:rPr>
              <a:t>EV = 0.5</a:t>
            </a:r>
          </a:p>
        </p:txBody>
      </p:sp>
      <p:sp>
        <p:nvSpPr>
          <p:cNvPr id="71" name="TextBox 70"/>
          <p:cNvSpPr txBox="1"/>
          <p:nvPr/>
        </p:nvSpPr>
        <p:spPr>
          <a:xfrm rot="21584511">
            <a:off x="4475601" y="3831120"/>
            <a:ext cx="833883"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3566125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Blueprint Strategy</a:t>
            </a:r>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0.75</a:t>
            </a:r>
          </a:p>
        </p:txBody>
      </p:sp>
      <p:sp>
        <p:nvSpPr>
          <p:cNvPr id="67" name="TextBox 6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0.75</a:t>
            </a:r>
          </a:p>
        </p:txBody>
      </p:sp>
      <p:sp>
        <p:nvSpPr>
          <p:cNvPr id="68" name="TextBox 6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0.25</a:t>
            </a:r>
          </a:p>
        </p:txBody>
      </p:sp>
      <p:sp>
        <p:nvSpPr>
          <p:cNvPr id="69" name="TextBox 6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0.25</a:t>
            </a:r>
          </a:p>
        </p:txBody>
      </p:sp>
      <p:sp>
        <p:nvSpPr>
          <p:cNvPr id="53" name="TextBox 52"/>
          <p:cNvSpPr txBox="1"/>
          <p:nvPr/>
        </p:nvSpPr>
        <p:spPr>
          <a:xfrm rot="18773746">
            <a:off x="1878859" y="3201526"/>
            <a:ext cx="816249" cy="369332"/>
          </a:xfrm>
          <a:prstGeom prst="rect">
            <a:avLst/>
          </a:prstGeom>
          <a:noFill/>
        </p:spPr>
        <p:txBody>
          <a:bodyPr wrap="none" rtlCol="0">
            <a:spAutoFit/>
          </a:bodyPr>
          <a:lstStyle/>
          <a:p>
            <a:r>
              <a:rPr lang="en-US" dirty="0">
                <a:solidFill>
                  <a:srgbClr val="0070C0"/>
                </a:solidFill>
              </a:rPr>
              <a:t>P = 0.2</a:t>
            </a:r>
          </a:p>
        </p:txBody>
      </p:sp>
      <p:sp>
        <p:nvSpPr>
          <p:cNvPr id="54" name="TextBox 53"/>
          <p:cNvSpPr txBox="1"/>
          <p:nvPr/>
        </p:nvSpPr>
        <p:spPr>
          <a:xfrm rot="18773746">
            <a:off x="4412975" y="3147659"/>
            <a:ext cx="816249" cy="369332"/>
          </a:xfrm>
          <a:prstGeom prst="rect">
            <a:avLst/>
          </a:prstGeom>
          <a:noFill/>
        </p:spPr>
        <p:txBody>
          <a:bodyPr wrap="none" rtlCol="0">
            <a:spAutoFit/>
          </a:bodyPr>
          <a:lstStyle/>
          <a:p>
            <a:r>
              <a:rPr lang="en-US" dirty="0">
                <a:solidFill>
                  <a:srgbClr val="0070C0"/>
                </a:solidFill>
              </a:rPr>
              <a:t>P = 0.7</a:t>
            </a:r>
          </a:p>
        </p:txBody>
      </p:sp>
      <p:sp>
        <p:nvSpPr>
          <p:cNvPr id="55" name="TextBox 54"/>
          <p:cNvSpPr txBox="1"/>
          <p:nvPr/>
        </p:nvSpPr>
        <p:spPr>
          <a:xfrm rot="3186844">
            <a:off x="3380927" y="3338989"/>
            <a:ext cx="816249" cy="369332"/>
          </a:xfrm>
          <a:prstGeom prst="rect">
            <a:avLst/>
          </a:prstGeom>
          <a:noFill/>
        </p:spPr>
        <p:txBody>
          <a:bodyPr wrap="none" rtlCol="0">
            <a:spAutoFit/>
          </a:bodyPr>
          <a:lstStyle/>
          <a:p>
            <a:r>
              <a:rPr lang="en-US" dirty="0">
                <a:solidFill>
                  <a:srgbClr val="0070C0"/>
                </a:solidFill>
              </a:rPr>
              <a:t>P = 0.8</a:t>
            </a:r>
          </a:p>
        </p:txBody>
      </p:sp>
      <p:sp>
        <p:nvSpPr>
          <p:cNvPr id="58" name="TextBox 57"/>
          <p:cNvSpPr txBox="1"/>
          <p:nvPr/>
        </p:nvSpPr>
        <p:spPr>
          <a:xfrm rot="3186844">
            <a:off x="5894373" y="3182804"/>
            <a:ext cx="816249" cy="369332"/>
          </a:xfrm>
          <a:prstGeom prst="rect">
            <a:avLst/>
          </a:prstGeom>
          <a:noFill/>
        </p:spPr>
        <p:txBody>
          <a:bodyPr wrap="none" rtlCol="0">
            <a:spAutoFit/>
          </a:bodyPr>
          <a:lstStyle/>
          <a:p>
            <a:r>
              <a:rPr lang="en-US" dirty="0">
                <a:solidFill>
                  <a:srgbClr val="0070C0"/>
                </a:solidFill>
              </a:rPr>
              <a:t>P = 0.3</a:t>
            </a:r>
          </a:p>
        </p:txBody>
      </p:sp>
      <p:sp>
        <p:nvSpPr>
          <p:cNvPr id="70" name="TextBox 69"/>
          <p:cNvSpPr txBox="1"/>
          <p:nvPr/>
        </p:nvSpPr>
        <p:spPr>
          <a:xfrm rot="21584511">
            <a:off x="1984283" y="3831120"/>
            <a:ext cx="779381" cy="307777"/>
          </a:xfrm>
          <a:prstGeom prst="rect">
            <a:avLst/>
          </a:prstGeom>
          <a:noFill/>
        </p:spPr>
        <p:txBody>
          <a:bodyPr wrap="none" rtlCol="0">
            <a:spAutoFit/>
          </a:bodyPr>
          <a:lstStyle/>
          <a:p>
            <a:r>
              <a:rPr lang="en-US" sz="1400" b="1" dirty="0">
                <a:solidFill>
                  <a:srgbClr val="FF0000"/>
                </a:solidFill>
              </a:rPr>
              <a:t>EV = 0.5</a:t>
            </a:r>
          </a:p>
        </p:txBody>
      </p:sp>
      <p:sp>
        <p:nvSpPr>
          <p:cNvPr id="71" name="TextBox 70"/>
          <p:cNvSpPr txBox="1"/>
          <p:nvPr/>
        </p:nvSpPr>
        <p:spPr>
          <a:xfrm rot="21584511">
            <a:off x="4475601" y="3831120"/>
            <a:ext cx="833883" cy="307777"/>
          </a:xfrm>
          <a:prstGeom prst="rect">
            <a:avLst/>
          </a:prstGeom>
          <a:noFill/>
        </p:spPr>
        <p:txBody>
          <a:bodyPr wrap="none" rtlCol="0">
            <a:spAutoFit/>
          </a:bodyPr>
          <a:lstStyle/>
          <a:p>
            <a:r>
              <a:rPr lang="en-US" sz="1400" b="1" dirty="0">
                <a:solidFill>
                  <a:srgbClr val="FF0000"/>
                </a:solidFill>
              </a:rPr>
              <a:t>EV = -0.5</a:t>
            </a:r>
          </a:p>
        </p:txBody>
      </p:sp>
      <p:sp>
        <p:nvSpPr>
          <p:cNvPr id="72" name="TextBox 71"/>
          <p:cNvSpPr txBox="1"/>
          <p:nvPr/>
        </p:nvSpPr>
        <p:spPr>
          <a:xfrm rot="21584511">
            <a:off x="3440935" y="4029239"/>
            <a:ext cx="833883" cy="307777"/>
          </a:xfrm>
          <a:prstGeom prst="rect">
            <a:avLst/>
          </a:prstGeom>
          <a:noFill/>
        </p:spPr>
        <p:txBody>
          <a:bodyPr wrap="none" rtlCol="0">
            <a:spAutoFit/>
          </a:bodyPr>
          <a:lstStyle/>
          <a:p>
            <a:r>
              <a:rPr lang="en-US" sz="1400" b="1" dirty="0">
                <a:solidFill>
                  <a:srgbClr val="FF0000"/>
                </a:solidFill>
              </a:rPr>
              <a:t>EV = -0.5</a:t>
            </a:r>
          </a:p>
        </p:txBody>
      </p:sp>
      <p:sp>
        <p:nvSpPr>
          <p:cNvPr id="73" name="TextBox 72"/>
          <p:cNvSpPr txBox="1"/>
          <p:nvPr/>
        </p:nvSpPr>
        <p:spPr>
          <a:xfrm rot="21584511">
            <a:off x="6391449" y="4029239"/>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24587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91" y="0"/>
            <a:ext cx="8229600" cy="1143000"/>
          </a:xfrm>
        </p:spPr>
        <p:txBody>
          <a:bodyPr>
            <a:normAutofit/>
          </a:bodyPr>
          <a:lstStyle/>
          <a:p>
            <a:r>
              <a:rPr lang="en-US" dirty="0"/>
              <a:t>Unsafe Subgame Solving</a:t>
            </a:r>
            <a:br>
              <a:rPr lang="en-US" dirty="0"/>
            </a:br>
            <a:r>
              <a:rPr lang="en-US" sz="2000" dirty="0">
                <a:solidFill>
                  <a:schemeClr val="tx2">
                    <a:lumMod val="40000"/>
                    <a:lumOff val="60000"/>
                  </a:schemeClr>
                </a:solidFill>
              </a:rPr>
              <a:t>[</a:t>
            </a:r>
            <a:r>
              <a:rPr lang="en-US" sz="2000" dirty="0" err="1">
                <a:solidFill>
                  <a:schemeClr val="tx2">
                    <a:lumMod val="40000"/>
                    <a:lumOff val="60000"/>
                  </a:schemeClr>
                </a:solidFill>
              </a:rPr>
              <a:t>Ganzfried</a:t>
            </a:r>
            <a:r>
              <a:rPr lang="en-US" sz="2000" dirty="0">
                <a:solidFill>
                  <a:schemeClr val="tx2">
                    <a:lumMod val="40000"/>
                    <a:lumOff val="60000"/>
                  </a:schemeClr>
                </a:solidFill>
              </a:rPr>
              <a:t> &amp; </a:t>
            </a:r>
            <a:r>
              <a:rPr lang="en-US" sz="2000" dirty="0" err="1">
                <a:solidFill>
                  <a:schemeClr val="tx2">
                    <a:lumMod val="40000"/>
                    <a:lumOff val="60000"/>
                  </a:schemeClr>
                </a:solidFill>
              </a:rPr>
              <a:t>Sandholm</a:t>
            </a:r>
            <a:r>
              <a:rPr lang="en-US" sz="2000" dirty="0">
                <a:solidFill>
                  <a:schemeClr val="tx2">
                    <a:lumMod val="40000"/>
                    <a:lumOff val="60000"/>
                  </a:schemeClr>
                </a:solidFill>
              </a:rPr>
              <a:t> AAMAS 2015]</a:t>
            </a:r>
            <a:endParaRPr lang="en-US" sz="2000" dirty="0"/>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28600" y="1043216"/>
            <a:ext cx="8806496" cy="784830"/>
          </a:xfrm>
          <a:prstGeom prst="rect">
            <a:avLst/>
          </a:prstGeom>
        </p:spPr>
        <p:txBody>
          <a:bodyPr wrap="square">
            <a:spAutoFit/>
          </a:bodyPr>
          <a:lstStyle/>
          <a:p>
            <a:pPr marL="285750" indent="-285750" algn="l">
              <a:buFont typeface="Arial" panose="020B0604020202020204" pitchFamily="34" charset="0"/>
              <a:buChar char="•"/>
            </a:pPr>
            <a:r>
              <a:rPr lang="en-US" sz="1500" dirty="0"/>
              <a:t>Assume the opponent plays according to the trunk strategy</a:t>
            </a:r>
          </a:p>
          <a:p>
            <a:pPr marL="285750" indent="-285750" algn="l">
              <a:buFont typeface="Arial" panose="020B0604020202020204" pitchFamily="34" charset="0"/>
              <a:buChar char="•"/>
            </a:pPr>
            <a:r>
              <a:rPr lang="en-US" sz="1500" dirty="0"/>
              <a:t>This gives a belief distribution over states</a:t>
            </a:r>
          </a:p>
          <a:p>
            <a:pPr marL="285750" indent="-285750" algn="l">
              <a:buFont typeface="Arial" panose="020B0604020202020204" pitchFamily="34" charset="0"/>
              <a:buChar char="•"/>
            </a:pPr>
            <a:r>
              <a:rPr lang="en-US" sz="1500" dirty="0"/>
              <a:t>Update beliefs via Bayes Rule</a:t>
            </a:r>
          </a:p>
        </p:txBody>
      </p:sp>
      <p:sp>
        <p:nvSpPr>
          <p:cNvPr id="70" name="TextBox 69"/>
          <p:cNvSpPr txBox="1"/>
          <p:nvPr/>
        </p:nvSpPr>
        <p:spPr>
          <a:xfrm rot="21584511">
            <a:off x="1984283" y="3831120"/>
            <a:ext cx="779381" cy="307777"/>
          </a:xfrm>
          <a:prstGeom prst="rect">
            <a:avLst/>
          </a:prstGeom>
          <a:noFill/>
        </p:spPr>
        <p:txBody>
          <a:bodyPr wrap="none" rtlCol="0">
            <a:spAutoFit/>
          </a:bodyPr>
          <a:lstStyle/>
          <a:p>
            <a:r>
              <a:rPr lang="en-US" sz="1400" b="1" dirty="0">
                <a:solidFill>
                  <a:srgbClr val="FF0000"/>
                </a:solidFill>
              </a:rPr>
              <a:t>EV = 0.5</a:t>
            </a:r>
          </a:p>
        </p:txBody>
      </p:sp>
      <p:sp>
        <p:nvSpPr>
          <p:cNvPr id="71" name="TextBox 70"/>
          <p:cNvSpPr txBox="1"/>
          <p:nvPr/>
        </p:nvSpPr>
        <p:spPr>
          <a:xfrm rot="21584511">
            <a:off x="4475601" y="3831120"/>
            <a:ext cx="833883" cy="307777"/>
          </a:xfrm>
          <a:prstGeom prst="rect">
            <a:avLst/>
          </a:prstGeom>
          <a:noFill/>
        </p:spPr>
        <p:txBody>
          <a:bodyPr wrap="none" rtlCol="0">
            <a:spAutoFit/>
          </a:bodyPr>
          <a:lstStyle/>
          <a:p>
            <a:r>
              <a:rPr lang="en-US" sz="1400" b="1" dirty="0">
                <a:solidFill>
                  <a:srgbClr val="FF0000"/>
                </a:solidFill>
              </a:rPr>
              <a:t>EV = -0.5</a:t>
            </a:r>
          </a:p>
        </p:txBody>
      </p:sp>
      <p:sp>
        <p:nvSpPr>
          <p:cNvPr id="74" name="TextBox 73"/>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0.75</a:t>
            </a:r>
          </a:p>
        </p:txBody>
      </p:sp>
      <p:sp>
        <p:nvSpPr>
          <p:cNvPr id="77" name="TextBox 7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0.75</a:t>
            </a:r>
          </a:p>
        </p:txBody>
      </p:sp>
      <p:sp>
        <p:nvSpPr>
          <p:cNvPr id="78" name="TextBox 7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0.25</a:t>
            </a:r>
          </a:p>
        </p:txBody>
      </p:sp>
      <p:sp>
        <p:nvSpPr>
          <p:cNvPr id="79" name="TextBox 7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0.25</a:t>
            </a:r>
          </a:p>
        </p:txBody>
      </p:sp>
      <p:sp>
        <p:nvSpPr>
          <p:cNvPr id="81" name="TextBox 80"/>
          <p:cNvSpPr txBox="1"/>
          <p:nvPr/>
        </p:nvSpPr>
        <p:spPr>
          <a:xfrm rot="21584511">
            <a:off x="3440935" y="4029239"/>
            <a:ext cx="833883" cy="307777"/>
          </a:xfrm>
          <a:prstGeom prst="rect">
            <a:avLst/>
          </a:prstGeom>
          <a:noFill/>
        </p:spPr>
        <p:txBody>
          <a:bodyPr wrap="none" rtlCol="0">
            <a:spAutoFit/>
          </a:bodyPr>
          <a:lstStyle/>
          <a:p>
            <a:r>
              <a:rPr lang="en-US" sz="1400" b="1" dirty="0">
                <a:solidFill>
                  <a:srgbClr val="FF0000"/>
                </a:solidFill>
              </a:rPr>
              <a:t>EV = -0.5</a:t>
            </a:r>
          </a:p>
        </p:txBody>
      </p:sp>
      <p:sp>
        <p:nvSpPr>
          <p:cNvPr id="82" name="TextBox 81"/>
          <p:cNvSpPr txBox="1"/>
          <p:nvPr/>
        </p:nvSpPr>
        <p:spPr>
          <a:xfrm rot="21584511">
            <a:off x="6391449" y="4029239"/>
            <a:ext cx="779381" cy="307777"/>
          </a:xfrm>
          <a:prstGeom prst="rect">
            <a:avLst/>
          </a:prstGeom>
          <a:noFill/>
        </p:spPr>
        <p:txBody>
          <a:bodyPr wrap="none" rtlCol="0">
            <a:spAutoFit/>
          </a:bodyPr>
          <a:lstStyle/>
          <a:p>
            <a:r>
              <a:rPr lang="en-US" sz="1400" b="1" dirty="0">
                <a:solidFill>
                  <a:srgbClr val="FF0000"/>
                </a:solidFill>
              </a:rPr>
              <a:t>EV = 0.5</a:t>
            </a:r>
          </a:p>
        </p:txBody>
      </p:sp>
      <p:sp>
        <p:nvSpPr>
          <p:cNvPr id="83" name="TextBox 82"/>
          <p:cNvSpPr txBox="1"/>
          <p:nvPr/>
        </p:nvSpPr>
        <p:spPr>
          <a:xfrm rot="18773746">
            <a:off x="1878859" y="3201526"/>
            <a:ext cx="816249" cy="369332"/>
          </a:xfrm>
          <a:prstGeom prst="rect">
            <a:avLst/>
          </a:prstGeom>
          <a:noFill/>
        </p:spPr>
        <p:txBody>
          <a:bodyPr wrap="none" rtlCol="0">
            <a:spAutoFit/>
          </a:bodyPr>
          <a:lstStyle/>
          <a:p>
            <a:r>
              <a:rPr lang="en-US" dirty="0">
                <a:solidFill>
                  <a:srgbClr val="0070C0"/>
                </a:solidFill>
              </a:rPr>
              <a:t>P = 0.2</a:t>
            </a:r>
          </a:p>
        </p:txBody>
      </p:sp>
      <p:sp>
        <p:nvSpPr>
          <p:cNvPr id="84" name="TextBox 83"/>
          <p:cNvSpPr txBox="1"/>
          <p:nvPr/>
        </p:nvSpPr>
        <p:spPr>
          <a:xfrm rot="18773746">
            <a:off x="4412975" y="3147659"/>
            <a:ext cx="816249" cy="369332"/>
          </a:xfrm>
          <a:prstGeom prst="rect">
            <a:avLst/>
          </a:prstGeom>
          <a:noFill/>
        </p:spPr>
        <p:txBody>
          <a:bodyPr wrap="none" rtlCol="0">
            <a:spAutoFit/>
          </a:bodyPr>
          <a:lstStyle/>
          <a:p>
            <a:r>
              <a:rPr lang="en-US" dirty="0">
                <a:solidFill>
                  <a:srgbClr val="0070C0"/>
                </a:solidFill>
              </a:rPr>
              <a:t>P = 0.7</a:t>
            </a:r>
          </a:p>
        </p:txBody>
      </p:sp>
      <p:sp>
        <p:nvSpPr>
          <p:cNvPr id="85" name="TextBox 84"/>
          <p:cNvSpPr txBox="1"/>
          <p:nvPr/>
        </p:nvSpPr>
        <p:spPr>
          <a:xfrm rot="3186844">
            <a:off x="3380927" y="3338989"/>
            <a:ext cx="816249" cy="369332"/>
          </a:xfrm>
          <a:prstGeom prst="rect">
            <a:avLst/>
          </a:prstGeom>
          <a:noFill/>
        </p:spPr>
        <p:txBody>
          <a:bodyPr wrap="none" rtlCol="0">
            <a:spAutoFit/>
          </a:bodyPr>
          <a:lstStyle/>
          <a:p>
            <a:r>
              <a:rPr lang="en-US" dirty="0">
                <a:solidFill>
                  <a:srgbClr val="0070C0"/>
                </a:solidFill>
              </a:rPr>
              <a:t>P = 0.8</a:t>
            </a:r>
          </a:p>
        </p:txBody>
      </p:sp>
      <p:sp>
        <p:nvSpPr>
          <p:cNvPr id="86" name="TextBox 85"/>
          <p:cNvSpPr txBox="1"/>
          <p:nvPr/>
        </p:nvSpPr>
        <p:spPr>
          <a:xfrm rot="3186844">
            <a:off x="5894373" y="3182804"/>
            <a:ext cx="816249" cy="369332"/>
          </a:xfrm>
          <a:prstGeom prst="rect">
            <a:avLst/>
          </a:prstGeom>
          <a:noFill/>
        </p:spPr>
        <p:txBody>
          <a:bodyPr wrap="none" rtlCol="0">
            <a:spAutoFit/>
          </a:bodyPr>
          <a:lstStyle/>
          <a:p>
            <a:r>
              <a:rPr lang="en-US" dirty="0">
                <a:solidFill>
                  <a:srgbClr val="0070C0"/>
                </a:solidFill>
              </a:rPr>
              <a:t>P = 0.3</a:t>
            </a:r>
          </a:p>
        </p:txBody>
      </p:sp>
      <p:sp>
        <p:nvSpPr>
          <p:cNvPr id="66" name="TextBox 65"/>
          <p:cNvSpPr txBox="1"/>
          <p:nvPr/>
        </p:nvSpPr>
        <p:spPr>
          <a:xfrm>
            <a:off x="815644" y="2070174"/>
            <a:ext cx="1683859" cy="369332"/>
          </a:xfrm>
          <a:prstGeom prst="rect">
            <a:avLst/>
          </a:prstGeom>
          <a:noFill/>
        </p:spPr>
        <p:txBody>
          <a:bodyPr wrap="none" rtlCol="0">
            <a:spAutoFit/>
          </a:bodyPr>
          <a:lstStyle/>
          <a:p>
            <a:r>
              <a:rPr lang="en-US" b="1" dirty="0">
                <a:solidFill>
                  <a:srgbClr val="FFC000"/>
                </a:solidFill>
              </a:rPr>
              <a:t>50% Probability</a:t>
            </a:r>
          </a:p>
        </p:txBody>
      </p:sp>
      <p:sp>
        <p:nvSpPr>
          <p:cNvPr id="68" name="TextBox 67"/>
          <p:cNvSpPr txBox="1"/>
          <p:nvPr/>
        </p:nvSpPr>
        <p:spPr>
          <a:xfrm>
            <a:off x="5873024" y="2070174"/>
            <a:ext cx="1683859" cy="369332"/>
          </a:xfrm>
          <a:prstGeom prst="rect">
            <a:avLst/>
          </a:prstGeom>
          <a:noFill/>
        </p:spPr>
        <p:txBody>
          <a:bodyPr wrap="none" rtlCol="0">
            <a:spAutoFit/>
          </a:bodyPr>
          <a:lstStyle/>
          <a:p>
            <a:r>
              <a:rPr lang="en-US" b="1" dirty="0">
                <a:solidFill>
                  <a:srgbClr val="FFC000"/>
                </a:solidFill>
              </a:rPr>
              <a:t>50% Probability</a:t>
            </a:r>
          </a:p>
        </p:txBody>
      </p:sp>
      <p:cxnSp>
        <p:nvCxnSpPr>
          <p:cNvPr id="69" name="Straight Arrow Connector 68"/>
          <p:cNvCxnSpPr>
            <a:stCxn id="66" idx="2"/>
            <a:endCxn id="63" idx="1"/>
          </p:cNvCxnSpPr>
          <p:nvPr/>
        </p:nvCxnSpPr>
        <p:spPr>
          <a:xfrm>
            <a:off x="1657574" y="2439506"/>
            <a:ext cx="1100880" cy="525744"/>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2"/>
            <a:endCxn id="59" idx="7"/>
          </p:cNvCxnSpPr>
          <p:nvPr/>
        </p:nvCxnSpPr>
        <p:spPr>
          <a:xfrm flipH="1">
            <a:off x="5758264" y="2439506"/>
            <a:ext cx="956690" cy="525744"/>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91" y="0"/>
            <a:ext cx="8229600" cy="1143000"/>
          </a:xfrm>
        </p:spPr>
        <p:txBody>
          <a:bodyPr>
            <a:normAutofit/>
          </a:bodyPr>
          <a:lstStyle/>
          <a:p>
            <a:r>
              <a:rPr lang="en-US" dirty="0"/>
              <a:t>Unsafe Subgame Solving</a:t>
            </a:r>
            <a:br>
              <a:rPr lang="en-US" dirty="0"/>
            </a:br>
            <a:r>
              <a:rPr lang="en-US" sz="2000" dirty="0">
                <a:solidFill>
                  <a:schemeClr val="tx2">
                    <a:lumMod val="40000"/>
                    <a:lumOff val="60000"/>
                  </a:schemeClr>
                </a:solidFill>
              </a:rPr>
              <a:t>[</a:t>
            </a:r>
            <a:r>
              <a:rPr lang="en-US" sz="2000" dirty="0" err="1">
                <a:solidFill>
                  <a:schemeClr val="tx2">
                    <a:lumMod val="40000"/>
                    <a:lumOff val="60000"/>
                  </a:schemeClr>
                </a:solidFill>
              </a:rPr>
              <a:t>Ganzfried</a:t>
            </a:r>
            <a:r>
              <a:rPr lang="en-US" sz="2000" dirty="0">
                <a:solidFill>
                  <a:schemeClr val="tx2">
                    <a:lumMod val="40000"/>
                    <a:lumOff val="60000"/>
                  </a:schemeClr>
                </a:solidFill>
              </a:rPr>
              <a:t> &amp; </a:t>
            </a:r>
            <a:r>
              <a:rPr lang="en-US" sz="2000" dirty="0" err="1">
                <a:solidFill>
                  <a:schemeClr val="tx2">
                    <a:lumMod val="40000"/>
                    <a:lumOff val="60000"/>
                  </a:schemeClr>
                </a:solidFill>
              </a:rPr>
              <a:t>Sandholm</a:t>
            </a:r>
            <a:r>
              <a:rPr lang="en-US" sz="2000" dirty="0">
                <a:solidFill>
                  <a:schemeClr val="tx2">
                    <a:lumMod val="40000"/>
                    <a:lumOff val="60000"/>
                  </a:schemeClr>
                </a:solidFill>
              </a:rPr>
              <a:t> AAMAS 2015]</a:t>
            </a:r>
            <a:endParaRPr lang="en-US" sz="2000" dirty="0"/>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28600" y="1043216"/>
            <a:ext cx="8806496" cy="784830"/>
          </a:xfrm>
          <a:prstGeom prst="rect">
            <a:avLst/>
          </a:prstGeom>
        </p:spPr>
        <p:txBody>
          <a:bodyPr wrap="square">
            <a:spAutoFit/>
          </a:bodyPr>
          <a:lstStyle/>
          <a:p>
            <a:pPr marL="285750" indent="-285750" algn="l">
              <a:buFont typeface="Arial" panose="020B0604020202020204" pitchFamily="34" charset="0"/>
              <a:buChar char="•"/>
            </a:pPr>
            <a:r>
              <a:rPr lang="en-US" sz="1500" dirty="0"/>
              <a:t>Assume the opponent plays according to the trunk strategy</a:t>
            </a:r>
          </a:p>
          <a:p>
            <a:pPr marL="285750" indent="-285750" algn="l">
              <a:buFont typeface="Arial" panose="020B0604020202020204" pitchFamily="34" charset="0"/>
              <a:buChar char="•"/>
            </a:pPr>
            <a:r>
              <a:rPr lang="en-US" sz="1500" dirty="0"/>
              <a:t>This gives a belief distribution over states</a:t>
            </a:r>
          </a:p>
          <a:p>
            <a:pPr marL="285750" indent="-285750" algn="l">
              <a:buFont typeface="Arial" panose="020B0604020202020204" pitchFamily="34" charset="0"/>
              <a:buChar char="•"/>
            </a:pPr>
            <a:r>
              <a:rPr lang="en-US" sz="1500" dirty="0"/>
              <a:t>Update beliefs via Bayes Rule</a:t>
            </a:r>
          </a:p>
        </p:txBody>
      </p:sp>
      <p:sp>
        <p:nvSpPr>
          <p:cNvPr id="70" name="TextBox 69"/>
          <p:cNvSpPr txBox="1"/>
          <p:nvPr/>
        </p:nvSpPr>
        <p:spPr>
          <a:xfrm rot="21584511">
            <a:off x="1984283" y="3831120"/>
            <a:ext cx="779381" cy="307777"/>
          </a:xfrm>
          <a:prstGeom prst="rect">
            <a:avLst/>
          </a:prstGeom>
          <a:noFill/>
        </p:spPr>
        <p:txBody>
          <a:bodyPr wrap="none" rtlCol="0">
            <a:spAutoFit/>
          </a:bodyPr>
          <a:lstStyle/>
          <a:p>
            <a:r>
              <a:rPr lang="en-US" sz="1400" b="1" dirty="0">
                <a:solidFill>
                  <a:srgbClr val="FF0000"/>
                </a:solidFill>
              </a:rPr>
              <a:t>EV = 0.5</a:t>
            </a:r>
          </a:p>
        </p:txBody>
      </p:sp>
      <p:sp>
        <p:nvSpPr>
          <p:cNvPr id="71" name="TextBox 70"/>
          <p:cNvSpPr txBox="1"/>
          <p:nvPr/>
        </p:nvSpPr>
        <p:spPr>
          <a:xfrm rot="21584511">
            <a:off x="4475601" y="3831120"/>
            <a:ext cx="833883" cy="307777"/>
          </a:xfrm>
          <a:prstGeom prst="rect">
            <a:avLst/>
          </a:prstGeom>
          <a:noFill/>
        </p:spPr>
        <p:txBody>
          <a:bodyPr wrap="none" rtlCol="0">
            <a:spAutoFit/>
          </a:bodyPr>
          <a:lstStyle/>
          <a:p>
            <a:r>
              <a:rPr lang="en-US" sz="1400" b="1" dirty="0">
                <a:solidFill>
                  <a:srgbClr val="FF0000"/>
                </a:solidFill>
              </a:rPr>
              <a:t>EV = -0.5</a:t>
            </a:r>
          </a:p>
        </p:txBody>
      </p:sp>
      <p:sp>
        <p:nvSpPr>
          <p:cNvPr id="74" name="TextBox 73"/>
          <p:cNvSpPr txBox="1"/>
          <p:nvPr/>
        </p:nvSpPr>
        <p:spPr>
          <a:xfrm rot="18773746">
            <a:off x="2103202" y="4922259"/>
            <a:ext cx="933269" cy="369332"/>
          </a:xfrm>
          <a:prstGeom prst="rect">
            <a:avLst/>
          </a:prstGeom>
          <a:noFill/>
        </p:spPr>
        <p:txBody>
          <a:bodyPr wrap="none" rtlCol="0">
            <a:spAutoFit/>
          </a:bodyPr>
          <a:lstStyle/>
          <a:p>
            <a:r>
              <a:rPr lang="en-US" dirty="0">
                <a:solidFill>
                  <a:srgbClr val="0070C0"/>
                </a:solidFill>
              </a:rPr>
              <a:t>P = 0.75</a:t>
            </a:r>
          </a:p>
        </p:txBody>
      </p:sp>
      <p:sp>
        <p:nvSpPr>
          <p:cNvPr id="77" name="TextBox 76"/>
          <p:cNvSpPr txBox="1"/>
          <p:nvPr/>
        </p:nvSpPr>
        <p:spPr>
          <a:xfrm rot="18773746">
            <a:off x="5014611" y="4917844"/>
            <a:ext cx="933269" cy="369332"/>
          </a:xfrm>
          <a:prstGeom prst="rect">
            <a:avLst/>
          </a:prstGeom>
          <a:noFill/>
        </p:spPr>
        <p:txBody>
          <a:bodyPr wrap="none" rtlCol="0">
            <a:spAutoFit/>
          </a:bodyPr>
          <a:lstStyle/>
          <a:p>
            <a:r>
              <a:rPr lang="en-US" dirty="0">
                <a:solidFill>
                  <a:srgbClr val="0070C0"/>
                </a:solidFill>
              </a:rPr>
              <a:t>P = 0.75</a:t>
            </a:r>
          </a:p>
        </p:txBody>
      </p:sp>
      <p:sp>
        <p:nvSpPr>
          <p:cNvPr id="78" name="TextBox 77"/>
          <p:cNvSpPr txBox="1"/>
          <p:nvPr/>
        </p:nvSpPr>
        <p:spPr>
          <a:xfrm rot="3068784">
            <a:off x="3905492" y="4922260"/>
            <a:ext cx="933269" cy="369332"/>
          </a:xfrm>
          <a:prstGeom prst="rect">
            <a:avLst/>
          </a:prstGeom>
          <a:noFill/>
        </p:spPr>
        <p:txBody>
          <a:bodyPr wrap="none" rtlCol="0">
            <a:spAutoFit/>
          </a:bodyPr>
          <a:lstStyle/>
          <a:p>
            <a:r>
              <a:rPr lang="en-US" dirty="0">
                <a:solidFill>
                  <a:srgbClr val="0070C0"/>
                </a:solidFill>
              </a:rPr>
              <a:t>P = 0.25</a:t>
            </a:r>
          </a:p>
        </p:txBody>
      </p:sp>
      <p:sp>
        <p:nvSpPr>
          <p:cNvPr id="79" name="TextBox 78"/>
          <p:cNvSpPr txBox="1"/>
          <p:nvPr/>
        </p:nvSpPr>
        <p:spPr>
          <a:xfrm rot="3000970">
            <a:off x="6806696" y="4911924"/>
            <a:ext cx="933269" cy="369332"/>
          </a:xfrm>
          <a:prstGeom prst="rect">
            <a:avLst/>
          </a:prstGeom>
          <a:noFill/>
        </p:spPr>
        <p:txBody>
          <a:bodyPr wrap="none" rtlCol="0">
            <a:spAutoFit/>
          </a:bodyPr>
          <a:lstStyle/>
          <a:p>
            <a:r>
              <a:rPr lang="en-US" dirty="0">
                <a:solidFill>
                  <a:srgbClr val="0070C0"/>
                </a:solidFill>
              </a:rPr>
              <a:t>P = 0.25</a:t>
            </a:r>
          </a:p>
        </p:txBody>
      </p:sp>
      <p:sp>
        <p:nvSpPr>
          <p:cNvPr id="81" name="TextBox 80"/>
          <p:cNvSpPr txBox="1"/>
          <p:nvPr/>
        </p:nvSpPr>
        <p:spPr>
          <a:xfrm rot="21584511">
            <a:off x="3440935" y="4029239"/>
            <a:ext cx="833883" cy="307777"/>
          </a:xfrm>
          <a:prstGeom prst="rect">
            <a:avLst/>
          </a:prstGeom>
          <a:noFill/>
        </p:spPr>
        <p:txBody>
          <a:bodyPr wrap="none" rtlCol="0">
            <a:spAutoFit/>
          </a:bodyPr>
          <a:lstStyle/>
          <a:p>
            <a:r>
              <a:rPr lang="en-US" sz="1400" b="1" dirty="0">
                <a:solidFill>
                  <a:srgbClr val="FF0000"/>
                </a:solidFill>
              </a:rPr>
              <a:t>EV = -0.5</a:t>
            </a:r>
          </a:p>
        </p:txBody>
      </p:sp>
      <p:sp>
        <p:nvSpPr>
          <p:cNvPr id="82" name="TextBox 81"/>
          <p:cNvSpPr txBox="1"/>
          <p:nvPr/>
        </p:nvSpPr>
        <p:spPr>
          <a:xfrm rot="21584511">
            <a:off x="6391449" y="4029239"/>
            <a:ext cx="779381" cy="307777"/>
          </a:xfrm>
          <a:prstGeom prst="rect">
            <a:avLst/>
          </a:prstGeom>
          <a:noFill/>
        </p:spPr>
        <p:txBody>
          <a:bodyPr wrap="none" rtlCol="0">
            <a:spAutoFit/>
          </a:bodyPr>
          <a:lstStyle/>
          <a:p>
            <a:r>
              <a:rPr lang="en-US" sz="1400" b="1" dirty="0">
                <a:solidFill>
                  <a:srgbClr val="FF0000"/>
                </a:solidFill>
              </a:rPr>
              <a:t>EV = 0.5</a:t>
            </a:r>
          </a:p>
        </p:txBody>
      </p:sp>
      <p:sp>
        <p:nvSpPr>
          <p:cNvPr id="83" name="TextBox 82"/>
          <p:cNvSpPr txBox="1"/>
          <p:nvPr/>
        </p:nvSpPr>
        <p:spPr>
          <a:xfrm rot="18773746">
            <a:off x="1878859" y="3201526"/>
            <a:ext cx="816249" cy="369332"/>
          </a:xfrm>
          <a:prstGeom prst="rect">
            <a:avLst/>
          </a:prstGeom>
          <a:noFill/>
        </p:spPr>
        <p:txBody>
          <a:bodyPr wrap="none" rtlCol="0">
            <a:spAutoFit/>
          </a:bodyPr>
          <a:lstStyle/>
          <a:p>
            <a:r>
              <a:rPr lang="en-US" dirty="0">
                <a:solidFill>
                  <a:srgbClr val="0070C0"/>
                </a:solidFill>
              </a:rPr>
              <a:t>P = 0.2</a:t>
            </a:r>
          </a:p>
        </p:txBody>
      </p:sp>
      <p:sp>
        <p:nvSpPr>
          <p:cNvPr id="84" name="TextBox 83"/>
          <p:cNvSpPr txBox="1"/>
          <p:nvPr/>
        </p:nvSpPr>
        <p:spPr>
          <a:xfrm rot="18773746">
            <a:off x="4412975" y="3147659"/>
            <a:ext cx="816249" cy="369332"/>
          </a:xfrm>
          <a:prstGeom prst="rect">
            <a:avLst/>
          </a:prstGeom>
          <a:noFill/>
        </p:spPr>
        <p:txBody>
          <a:bodyPr wrap="none" rtlCol="0">
            <a:spAutoFit/>
          </a:bodyPr>
          <a:lstStyle/>
          <a:p>
            <a:r>
              <a:rPr lang="en-US" dirty="0">
                <a:solidFill>
                  <a:srgbClr val="0070C0"/>
                </a:solidFill>
              </a:rPr>
              <a:t>P = 0.7</a:t>
            </a:r>
          </a:p>
        </p:txBody>
      </p:sp>
      <p:sp>
        <p:nvSpPr>
          <p:cNvPr id="85" name="TextBox 84"/>
          <p:cNvSpPr txBox="1"/>
          <p:nvPr/>
        </p:nvSpPr>
        <p:spPr>
          <a:xfrm rot="3186844">
            <a:off x="3376919" y="3338989"/>
            <a:ext cx="824265" cy="369332"/>
          </a:xfrm>
          <a:prstGeom prst="rect">
            <a:avLst/>
          </a:prstGeom>
          <a:noFill/>
        </p:spPr>
        <p:txBody>
          <a:bodyPr wrap="none" rtlCol="0">
            <a:spAutoFit/>
          </a:bodyPr>
          <a:lstStyle/>
          <a:p>
            <a:r>
              <a:rPr lang="en-US" b="1" u="sng" dirty="0">
                <a:solidFill>
                  <a:srgbClr val="0070C0"/>
                </a:solidFill>
              </a:rPr>
              <a:t>P = 0.8</a:t>
            </a:r>
          </a:p>
        </p:txBody>
      </p:sp>
      <p:sp>
        <p:nvSpPr>
          <p:cNvPr id="86" name="TextBox 85"/>
          <p:cNvSpPr txBox="1"/>
          <p:nvPr/>
        </p:nvSpPr>
        <p:spPr>
          <a:xfrm rot="3186844">
            <a:off x="5890365" y="3182804"/>
            <a:ext cx="824265" cy="369332"/>
          </a:xfrm>
          <a:prstGeom prst="rect">
            <a:avLst/>
          </a:prstGeom>
          <a:noFill/>
        </p:spPr>
        <p:txBody>
          <a:bodyPr wrap="none" rtlCol="0">
            <a:spAutoFit/>
          </a:bodyPr>
          <a:lstStyle/>
          <a:p>
            <a:r>
              <a:rPr lang="en-US" b="1" u="sng" dirty="0">
                <a:solidFill>
                  <a:srgbClr val="0070C0"/>
                </a:solidFill>
              </a:rPr>
              <a:t>P = 0.3</a:t>
            </a:r>
          </a:p>
        </p:txBody>
      </p:sp>
      <p:sp>
        <p:nvSpPr>
          <p:cNvPr id="66" name="TextBox 65"/>
          <p:cNvSpPr txBox="1"/>
          <p:nvPr/>
        </p:nvSpPr>
        <p:spPr>
          <a:xfrm>
            <a:off x="629658" y="4265628"/>
            <a:ext cx="1683859" cy="369332"/>
          </a:xfrm>
          <a:prstGeom prst="rect">
            <a:avLst/>
          </a:prstGeom>
          <a:noFill/>
        </p:spPr>
        <p:txBody>
          <a:bodyPr wrap="none" rtlCol="0">
            <a:spAutoFit/>
          </a:bodyPr>
          <a:lstStyle/>
          <a:p>
            <a:r>
              <a:rPr lang="en-US" b="1" dirty="0">
                <a:solidFill>
                  <a:srgbClr val="FFC000"/>
                </a:solidFill>
              </a:rPr>
              <a:t>73% Probability</a:t>
            </a:r>
          </a:p>
        </p:txBody>
      </p:sp>
      <p:cxnSp>
        <p:nvCxnSpPr>
          <p:cNvPr id="67" name="Straight Arrow Connector 66"/>
          <p:cNvCxnSpPr>
            <a:stCxn id="66" idx="3"/>
            <a:endCxn id="65" idx="2"/>
          </p:cNvCxnSpPr>
          <p:nvPr/>
        </p:nvCxnSpPr>
        <p:spPr>
          <a:xfrm>
            <a:off x="2313517" y="4450294"/>
            <a:ext cx="807325" cy="23194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245014" y="4257648"/>
            <a:ext cx="1683859" cy="369332"/>
          </a:xfrm>
          <a:prstGeom prst="rect">
            <a:avLst/>
          </a:prstGeom>
          <a:noFill/>
        </p:spPr>
        <p:txBody>
          <a:bodyPr wrap="none" rtlCol="0">
            <a:spAutoFit/>
          </a:bodyPr>
          <a:lstStyle/>
          <a:p>
            <a:r>
              <a:rPr lang="en-US" b="1" dirty="0">
                <a:solidFill>
                  <a:srgbClr val="FFC000"/>
                </a:solidFill>
              </a:rPr>
              <a:t>27% Probability</a:t>
            </a:r>
          </a:p>
        </p:txBody>
      </p:sp>
      <p:cxnSp>
        <p:nvCxnSpPr>
          <p:cNvPr id="69" name="Straight Arrow Connector 68"/>
          <p:cNvCxnSpPr>
            <a:stCxn id="68" idx="1"/>
            <a:endCxn id="115" idx="6"/>
          </p:cNvCxnSpPr>
          <p:nvPr/>
        </p:nvCxnSpPr>
        <p:spPr>
          <a:xfrm flipH="1">
            <a:off x="6710478" y="4442314"/>
            <a:ext cx="534536" cy="23888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0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91" y="0"/>
            <a:ext cx="8229600" cy="1143000"/>
          </a:xfrm>
        </p:spPr>
        <p:txBody>
          <a:bodyPr>
            <a:normAutofit/>
          </a:bodyPr>
          <a:lstStyle/>
          <a:p>
            <a:r>
              <a:rPr lang="en-US" dirty="0"/>
              <a:t>Unsafe Subgame Solving</a:t>
            </a:r>
            <a:br>
              <a:rPr lang="en-US" dirty="0"/>
            </a:br>
            <a:r>
              <a:rPr lang="en-US" sz="2000" dirty="0">
                <a:solidFill>
                  <a:schemeClr val="tx2">
                    <a:lumMod val="40000"/>
                    <a:lumOff val="60000"/>
                  </a:schemeClr>
                </a:solidFill>
              </a:rPr>
              <a:t>[</a:t>
            </a:r>
            <a:r>
              <a:rPr lang="en-US" sz="2000" dirty="0" err="1">
                <a:solidFill>
                  <a:schemeClr val="tx2">
                    <a:lumMod val="40000"/>
                    <a:lumOff val="60000"/>
                  </a:schemeClr>
                </a:solidFill>
              </a:rPr>
              <a:t>Ganzfried</a:t>
            </a:r>
            <a:r>
              <a:rPr lang="en-US" sz="2000" dirty="0">
                <a:solidFill>
                  <a:schemeClr val="tx2">
                    <a:lumMod val="40000"/>
                    <a:lumOff val="60000"/>
                  </a:schemeClr>
                </a:solidFill>
              </a:rPr>
              <a:t> &amp; </a:t>
            </a:r>
            <a:r>
              <a:rPr lang="en-US" sz="2000" dirty="0" err="1">
                <a:solidFill>
                  <a:schemeClr val="tx2">
                    <a:lumMod val="40000"/>
                    <a:lumOff val="60000"/>
                  </a:schemeClr>
                </a:solidFill>
              </a:rPr>
              <a:t>Sandholm</a:t>
            </a:r>
            <a:r>
              <a:rPr lang="en-US" sz="2000" dirty="0">
                <a:solidFill>
                  <a:schemeClr val="tx2">
                    <a:lumMod val="40000"/>
                    <a:lumOff val="60000"/>
                  </a:schemeClr>
                </a:solidFill>
              </a:rPr>
              <a:t> AAMAS 2015]</a:t>
            </a:r>
            <a:endParaRPr lang="en-US" sz="2000" dirty="0"/>
          </a:p>
        </p:txBody>
      </p:sp>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983315" y="3657396"/>
            <a:ext cx="119114"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8773746">
            <a:off x="2157704" y="4922259"/>
            <a:ext cx="824265" cy="369332"/>
          </a:xfrm>
          <a:prstGeom prst="rect">
            <a:avLst/>
          </a:prstGeom>
          <a:noFill/>
        </p:spPr>
        <p:txBody>
          <a:bodyPr wrap="none" rtlCol="0">
            <a:spAutoFit/>
          </a:bodyPr>
          <a:lstStyle/>
          <a:p>
            <a:r>
              <a:rPr lang="en-US" b="1" dirty="0">
                <a:solidFill>
                  <a:srgbClr val="0070C0"/>
                </a:solidFill>
              </a:rPr>
              <a:t>P = 1.0</a:t>
            </a:r>
          </a:p>
        </p:txBody>
      </p:sp>
      <p:sp>
        <p:nvSpPr>
          <p:cNvPr id="67" name="TextBox 66"/>
          <p:cNvSpPr txBox="1"/>
          <p:nvPr/>
        </p:nvSpPr>
        <p:spPr>
          <a:xfrm rot="18773746">
            <a:off x="5069113" y="4917844"/>
            <a:ext cx="824265" cy="369332"/>
          </a:xfrm>
          <a:prstGeom prst="rect">
            <a:avLst/>
          </a:prstGeom>
          <a:noFill/>
        </p:spPr>
        <p:txBody>
          <a:bodyPr wrap="none" rtlCol="0">
            <a:spAutoFit/>
          </a:bodyPr>
          <a:lstStyle/>
          <a:p>
            <a:r>
              <a:rPr lang="en-US" b="1" dirty="0">
                <a:solidFill>
                  <a:srgbClr val="0070C0"/>
                </a:solidFill>
              </a:rPr>
              <a:t>P = 1.0</a:t>
            </a:r>
          </a:p>
        </p:txBody>
      </p:sp>
      <p:sp>
        <p:nvSpPr>
          <p:cNvPr id="68" name="TextBox 67"/>
          <p:cNvSpPr txBox="1"/>
          <p:nvPr/>
        </p:nvSpPr>
        <p:spPr>
          <a:xfrm rot="3068784">
            <a:off x="3959994" y="4922260"/>
            <a:ext cx="824265" cy="369332"/>
          </a:xfrm>
          <a:prstGeom prst="rect">
            <a:avLst/>
          </a:prstGeom>
          <a:noFill/>
        </p:spPr>
        <p:txBody>
          <a:bodyPr wrap="none" rtlCol="0">
            <a:spAutoFit/>
          </a:bodyPr>
          <a:lstStyle/>
          <a:p>
            <a:r>
              <a:rPr lang="en-US" b="1" dirty="0">
                <a:solidFill>
                  <a:srgbClr val="0070C0"/>
                </a:solidFill>
              </a:rPr>
              <a:t>P = 0.0</a:t>
            </a:r>
          </a:p>
        </p:txBody>
      </p:sp>
      <p:sp>
        <p:nvSpPr>
          <p:cNvPr id="69" name="TextBox 68"/>
          <p:cNvSpPr txBox="1"/>
          <p:nvPr/>
        </p:nvSpPr>
        <p:spPr>
          <a:xfrm rot="3000970">
            <a:off x="6861198" y="4911924"/>
            <a:ext cx="824265" cy="369332"/>
          </a:xfrm>
          <a:prstGeom prst="rect">
            <a:avLst/>
          </a:prstGeom>
          <a:noFill/>
        </p:spPr>
        <p:txBody>
          <a:bodyPr wrap="none" rtlCol="0">
            <a:spAutoFit/>
          </a:bodyPr>
          <a:lstStyle/>
          <a:p>
            <a:r>
              <a:rPr lang="en-US" b="1" dirty="0">
                <a:solidFill>
                  <a:srgbClr val="0070C0"/>
                </a:solidFill>
              </a:rPr>
              <a:t>P = 0.0</a:t>
            </a:r>
          </a:p>
        </p:txBody>
      </p:sp>
      <p:sp>
        <p:nvSpPr>
          <p:cNvPr id="56" name="Rectangle 55"/>
          <p:cNvSpPr/>
          <p:nvPr/>
        </p:nvSpPr>
        <p:spPr>
          <a:xfrm>
            <a:off x="228600" y="1043216"/>
            <a:ext cx="8806496" cy="784830"/>
          </a:xfrm>
          <a:prstGeom prst="rect">
            <a:avLst/>
          </a:prstGeom>
        </p:spPr>
        <p:txBody>
          <a:bodyPr wrap="square">
            <a:spAutoFit/>
          </a:bodyPr>
          <a:lstStyle/>
          <a:p>
            <a:pPr marL="285750" indent="-285750" algn="l">
              <a:buFont typeface="Arial" panose="020B0604020202020204" pitchFamily="34" charset="0"/>
              <a:buChar char="•"/>
            </a:pPr>
            <a:r>
              <a:rPr lang="en-US" sz="1500" dirty="0"/>
              <a:t>Assume the opponent plays according to the trunk strategy</a:t>
            </a:r>
          </a:p>
          <a:p>
            <a:pPr marL="285750" indent="-285750" algn="l">
              <a:buFont typeface="Arial" panose="020B0604020202020204" pitchFamily="34" charset="0"/>
              <a:buChar char="•"/>
            </a:pPr>
            <a:r>
              <a:rPr lang="en-US" sz="1500" dirty="0"/>
              <a:t>This gives a belief distribution over states</a:t>
            </a:r>
          </a:p>
          <a:p>
            <a:pPr marL="285750" indent="-285750" algn="l">
              <a:buFont typeface="Arial" panose="020B0604020202020204" pitchFamily="34" charset="0"/>
              <a:buChar char="•"/>
            </a:pPr>
            <a:r>
              <a:rPr lang="en-US" sz="1500" dirty="0"/>
              <a:t>Update beliefs via Bayes Rule</a:t>
            </a:r>
          </a:p>
        </p:txBody>
      </p:sp>
      <p:sp>
        <p:nvSpPr>
          <p:cNvPr id="57" name="TextBox 56"/>
          <p:cNvSpPr txBox="1"/>
          <p:nvPr/>
        </p:nvSpPr>
        <p:spPr>
          <a:xfrm rot="21584511">
            <a:off x="1984283" y="3831120"/>
            <a:ext cx="779381" cy="307777"/>
          </a:xfrm>
          <a:prstGeom prst="rect">
            <a:avLst/>
          </a:prstGeom>
          <a:noFill/>
        </p:spPr>
        <p:txBody>
          <a:bodyPr wrap="none" rtlCol="0">
            <a:spAutoFit/>
          </a:bodyPr>
          <a:lstStyle/>
          <a:p>
            <a:r>
              <a:rPr lang="en-US" sz="1400" b="1" dirty="0">
                <a:solidFill>
                  <a:srgbClr val="FF0000"/>
                </a:solidFill>
              </a:rPr>
              <a:t>EV = 0.5</a:t>
            </a:r>
          </a:p>
        </p:txBody>
      </p:sp>
      <p:sp>
        <p:nvSpPr>
          <p:cNvPr id="70" name="TextBox 69"/>
          <p:cNvSpPr txBox="1"/>
          <p:nvPr/>
        </p:nvSpPr>
        <p:spPr>
          <a:xfrm rot="21584511">
            <a:off x="4475601" y="3831120"/>
            <a:ext cx="833883" cy="307777"/>
          </a:xfrm>
          <a:prstGeom prst="rect">
            <a:avLst/>
          </a:prstGeom>
          <a:noFill/>
        </p:spPr>
        <p:txBody>
          <a:bodyPr wrap="none" rtlCol="0">
            <a:spAutoFit/>
          </a:bodyPr>
          <a:lstStyle/>
          <a:p>
            <a:r>
              <a:rPr lang="en-US" sz="1400" b="1" dirty="0">
                <a:solidFill>
                  <a:srgbClr val="FF0000"/>
                </a:solidFill>
              </a:rPr>
              <a:t>EV = -0.5</a:t>
            </a:r>
          </a:p>
        </p:txBody>
      </p:sp>
      <p:sp>
        <p:nvSpPr>
          <p:cNvPr id="71" name="TextBox 70"/>
          <p:cNvSpPr txBox="1"/>
          <p:nvPr/>
        </p:nvSpPr>
        <p:spPr>
          <a:xfrm rot="21584511">
            <a:off x="3440935" y="4029239"/>
            <a:ext cx="833883" cy="307777"/>
          </a:xfrm>
          <a:prstGeom prst="rect">
            <a:avLst/>
          </a:prstGeom>
          <a:noFill/>
        </p:spPr>
        <p:txBody>
          <a:bodyPr wrap="none" rtlCol="0">
            <a:spAutoFit/>
          </a:bodyPr>
          <a:lstStyle/>
          <a:p>
            <a:r>
              <a:rPr lang="en-US" sz="1400" b="1" dirty="0">
                <a:solidFill>
                  <a:srgbClr val="FF0000"/>
                </a:solidFill>
              </a:rPr>
              <a:t>EV = -1.0</a:t>
            </a:r>
          </a:p>
        </p:txBody>
      </p:sp>
      <p:sp>
        <p:nvSpPr>
          <p:cNvPr id="72" name="TextBox 71"/>
          <p:cNvSpPr txBox="1"/>
          <p:nvPr/>
        </p:nvSpPr>
        <p:spPr>
          <a:xfrm rot="21584511">
            <a:off x="6391449" y="4029239"/>
            <a:ext cx="779381" cy="307777"/>
          </a:xfrm>
          <a:prstGeom prst="rect">
            <a:avLst/>
          </a:prstGeom>
          <a:noFill/>
        </p:spPr>
        <p:txBody>
          <a:bodyPr wrap="none" rtlCol="0">
            <a:spAutoFit/>
          </a:bodyPr>
          <a:lstStyle/>
          <a:p>
            <a:r>
              <a:rPr lang="en-US" sz="1400" b="1" dirty="0">
                <a:solidFill>
                  <a:srgbClr val="FF0000"/>
                </a:solidFill>
              </a:rPr>
              <a:t>EV = 1.0</a:t>
            </a:r>
          </a:p>
        </p:txBody>
      </p:sp>
      <p:sp>
        <p:nvSpPr>
          <p:cNvPr id="73" name="TextBox 72"/>
          <p:cNvSpPr txBox="1"/>
          <p:nvPr/>
        </p:nvSpPr>
        <p:spPr>
          <a:xfrm rot="18773746">
            <a:off x="1878859" y="3201526"/>
            <a:ext cx="816249" cy="369332"/>
          </a:xfrm>
          <a:prstGeom prst="rect">
            <a:avLst/>
          </a:prstGeom>
          <a:noFill/>
        </p:spPr>
        <p:txBody>
          <a:bodyPr wrap="none" rtlCol="0">
            <a:spAutoFit/>
          </a:bodyPr>
          <a:lstStyle/>
          <a:p>
            <a:r>
              <a:rPr lang="en-US" dirty="0">
                <a:solidFill>
                  <a:srgbClr val="0070C0"/>
                </a:solidFill>
              </a:rPr>
              <a:t>P = 0.2</a:t>
            </a:r>
          </a:p>
        </p:txBody>
      </p:sp>
      <p:sp>
        <p:nvSpPr>
          <p:cNvPr id="74" name="TextBox 73"/>
          <p:cNvSpPr txBox="1"/>
          <p:nvPr/>
        </p:nvSpPr>
        <p:spPr>
          <a:xfrm rot="18773746">
            <a:off x="4412975" y="3147659"/>
            <a:ext cx="816249" cy="369332"/>
          </a:xfrm>
          <a:prstGeom prst="rect">
            <a:avLst/>
          </a:prstGeom>
          <a:noFill/>
        </p:spPr>
        <p:txBody>
          <a:bodyPr wrap="none" rtlCol="0">
            <a:spAutoFit/>
          </a:bodyPr>
          <a:lstStyle/>
          <a:p>
            <a:r>
              <a:rPr lang="en-US" dirty="0">
                <a:solidFill>
                  <a:srgbClr val="0070C0"/>
                </a:solidFill>
              </a:rPr>
              <a:t>P = 0.7</a:t>
            </a:r>
          </a:p>
        </p:txBody>
      </p:sp>
      <p:sp>
        <p:nvSpPr>
          <p:cNvPr id="77" name="TextBox 76"/>
          <p:cNvSpPr txBox="1"/>
          <p:nvPr/>
        </p:nvSpPr>
        <p:spPr>
          <a:xfrm rot="3186844">
            <a:off x="3380927" y="3338989"/>
            <a:ext cx="816249" cy="369332"/>
          </a:xfrm>
          <a:prstGeom prst="rect">
            <a:avLst/>
          </a:prstGeom>
          <a:noFill/>
        </p:spPr>
        <p:txBody>
          <a:bodyPr wrap="none" rtlCol="0">
            <a:spAutoFit/>
          </a:bodyPr>
          <a:lstStyle/>
          <a:p>
            <a:r>
              <a:rPr lang="en-US" dirty="0">
                <a:solidFill>
                  <a:srgbClr val="0070C0"/>
                </a:solidFill>
              </a:rPr>
              <a:t>P = 0.8</a:t>
            </a:r>
          </a:p>
        </p:txBody>
      </p:sp>
      <p:sp>
        <p:nvSpPr>
          <p:cNvPr id="78" name="TextBox 77"/>
          <p:cNvSpPr txBox="1"/>
          <p:nvPr/>
        </p:nvSpPr>
        <p:spPr>
          <a:xfrm rot="3186844">
            <a:off x="5894373" y="3182804"/>
            <a:ext cx="816249" cy="369332"/>
          </a:xfrm>
          <a:prstGeom prst="rect">
            <a:avLst/>
          </a:prstGeom>
          <a:noFill/>
        </p:spPr>
        <p:txBody>
          <a:bodyPr wrap="none" rtlCol="0">
            <a:spAutoFit/>
          </a:bodyPr>
          <a:lstStyle/>
          <a:p>
            <a:r>
              <a:rPr lang="en-US" dirty="0">
                <a:solidFill>
                  <a:srgbClr val="0070C0"/>
                </a:solidFill>
              </a:rPr>
              <a:t>P = 0.3</a:t>
            </a:r>
          </a:p>
        </p:txBody>
      </p:sp>
      <p:sp>
        <p:nvSpPr>
          <p:cNvPr id="79" name="TextBox 78"/>
          <p:cNvSpPr txBox="1"/>
          <p:nvPr/>
        </p:nvSpPr>
        <p:spPr>
          <a:xfrm>
            <a:off x="629658" y="4265628"/>
            <a:ext cx="1683859" cy="369332"/>
          </a:xfrm>
          <a:prstGeom prst="rect">
            <a:avLst/>
          </a:prstGeom>
          <a:noFill/>
        </p:spPr>
        <p:txBody>
          <a:bodyPr wrap="none" rtlCol="0">
            <a:spAutoFit/>
          </a:bodyPr>
          <a:lstStyle/>
          <a:p>
            <a:r>
              <a:rPr lang="en-US" b="1" dirty="0">
                <a:solidFill>
                  <a:srgbClr val="FFC000"/>
                </a:solidFill>
              </a:rPr>
              <a:t>73% Probability</a:t>
            </a:r>
          </a:p>
        </p:txBody>
      </p:sp>
      <p:cxnSp>
        <p:nvCxnSpPr>
          <p:cNvPr id="81" name="Straight Arrow Connector 80"/>
          <p:cNvCxnSpPr>
            <a:stCxn id="79" idx="3"/>
          </p:cNvCxnSpPr>
          <p:nvPr/>
        </p:nvCxnSpPr>
        <p:spPr>
          <a:xfrm>
            <a:off x="2313517" y="4450294"/>
            <a:ext cx="807325" cy="23194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245014" y="4257648"/>
            <a:ext cx="1683859" cy="369332"/>
          </a:xfrm>
          <a:prstGeom prst="rect">
            <a:avLst/>
          </a:prstGeom>
          <a:noFill/>
        </p:spPr>
        <p:txBody>
          <a:bodyPr wrap="none" rtlCol="0">
            <a:spAutoFit/>
          </a:bodyPr>
          <a:lstStyle/>
          <a:p>
            <a:r>
              <a:rPr lang="en-US" b="1" dirty="0">
                <a:solidFill>
                  <a:srgbClr val="FFC000"/>
                </a:solidFill>
              </a:rPr>
              <a:t>27% Probability</a:t>
            </a:r>
          </a:p>
        </p:txBody>
      </p:sp>
      <p:cxnSp>
        <p:nvCxnSpPr>
          <p:cNvPr id="83" name="Straight Arrow Connector 82"/>
          <p:cNvCxnSpPr>
            <a:stCxn id="82" idx="1"/>
          </p:cNvCxnSpPr>
          <p:nvPr/>
        </p:nvCxnSpPr>
        <p:spPr>
          <a:xfrm flipH="1">
            <a:off x="6710478" y="4442314"/>
            <a:ext cx="534536" cy="23888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58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Unsafe Subgame Solving</a:t>
            </a:r>
            <a:br>
              <a:rPr lang="en-US" dirty="0"/>
            </a:br>
            <a:r>
              <a:rPr lang="en-US" sz="2000" dirty="0">
                <a:solidFill>
                  <a:schemeClr val="tx2">
                    <a:lumMod val="40000"/>
                    <a:lumOff val="60000"/>
                  </a:schemeClr>
                </a:solidFill>
              </a:rPr>
              <a:t>[</a:t>
            </a:r>
            <a:r>
              <a:rPr lang="en-US" sz="2000" dirty="0" err="1">
                <a:solidFill>
                  <a:schemeClr val="tx2">
                    <a:lumMod val="40000"/>
                    <a:lumOff val="60000"/>
                  </a:schemeClr>
                </a:solidFill>
              </a:rPr>
              <a:t>Ganzfried</a:t>
            </a:r>
            <a:r>
              <a:rPr lang="en-US" sz="2000" dirty="0">
                <a:solidFill>
                  <a:schemeClr val="tx2">
                    <a:lumMod val="40000"/>
                    <a:lumOff val="60000"/>
                  </a:schemeClr>
                </a:solidFill>
              </a:rPr>
              <a:t> &amp; </a:t>
            </a:r>
            <a:r>
              <a:rPr lang="en-US" sz="2000" dirty="0" err="1">
                <a:solidFill>
                  <a:schemeClr val="tx2">
                    <a:lumMod val="40000"/>
                    <a:lumOff val="60000"/>
                  </a:schemeClr>
                </a:solidFill>
              </a:rPr>
              <a:t>Sandholm</a:t>
            </a:r>
            <a:r>
              <a:rPr lang="en-US" sz="2000" dirty="0">
                <a:solidFill>
                  <a:schemeClr val="tx2">
                    <a:lumMod val="40000"/>
                    <a:lumOff val="60000"/>
                  </a:schemeClr>
                </a:solidFill>
              </a:rPr>
              <a:t> AAMAS 2015]</a:t>
            </a:r>
            <a:endParaRPr lang="en-US" sz="2000" dirty="0"/>
          </a:p>
        </p:txBody>
      </p:sp>
      <p:sp>
        <p:nvSpPr>
          <p:cNvPr id="8" name="Rectangle 7">
            <a:extLst>
              <a:ext uri="{FF2B5EF4-FFF2-40B4-BE49-F238E27FC236}">
                <a16:creationId xmlns:a16="http://schemas.microsoft.com/office/drawing/2014/main" xmlns="" id="{8523CAD5-5BA6-4DDE-9762-DA37BF1A51C4}"/>
              </a:ext>
            </a:extLst>
          </p:cNvPr>
          <p:cNvSpPr/>
          <p:nvPr/>
        </p:nvSpPr>
        <p:spPr>
          <a:xfrm>
            <a:off x="196943" y="1066800"/>
            <a:ext cx="8806496" cy="1015663"/>
          </a:xfrm>
          <a:prstGeom prst="rect">
            <a:avLst/>
          </a:prstGeom>
        </p:spPr>
        <p:txBody>
          <a:bodyPr wrap="square">
            <a:spAutoFit/>
          </a:bodyPr>
          <a:lstStyle/>
          <a:p>
            <a:pPr marL="285750" indent="-285750" algn="l">
              <a:buFont typeface="Arial" panose="020B0604020202020204" pitchFamily="34" charset="0"/>
              <a:buChar char="•"/>
            </a:pPr>
            <a:r>
              <a:rPr lang="en-US" sz="1500" dirty="0"/>
              <a:t>Create an </a:t>
            </a:r>
            <a:r>
              <a:rPr lang="en-US" sz="1500" b="1" dirty="0"/>
              <a:t>augmented subgame</a:t>
            </a:r>
            <a:r>
              <a:rPr lang="en-US" sz="1500" dirty="0"/>
              <a:t> that contains the subgame and a few additional nodes</a:t>
            </a:r>
          </a:p>
          <a:p>
            <a:pPr marL="285750" indent="-285750" algn="l">
              <a:buFont typeface="Arial" panose="020B0604020202020204" pitchFamily="34" charset="0"/>
              <a:buChar char="•"/>
            </a:pPr>
            <a:r>
              <a:rPr lang="en-US" sz="1500" dirty="0"/>
              <a:t>In the augmented subgame, chance reaches one of the subgame roots with probability proportional to both players playing the blueprint strategy</a:t>
            </a:r>
            <a:endParaRPr lang="en-US" sz="1500" b="1" dirty="0"/>
          </a:p>
          <a:p>
            <a:pPr marL="742950" lvl="1" indent="-285750">
              <a:buFont typeface="Arial" panose="020B0604020202020204" pitchFamily="34" charset="0"/>
              <a:buChar char="•"/>
            </a:pPr>
            <a:endParaRPr lang="en-US" sz="15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14" name="Straight Arrow Connector 13">
            <a:extLst>
              <a:ext uri="{FF2B5EF4-FFF2-40B4-BE49-F238E27FC236}">
                <a16:creationId xmlns:a16="http://schemas.microsoft.com/office/drawing/2014/main" xmlns="" id="{01D7E57F-019A-43EF-BCB7-B8AA3518BBF4}"/>
              </a:ext>
            </a:extLst>
          </p:cNvPr>
          <p:cNvCxnSpPr>
            <a:stCxn id="12" idx="5"/>
            <a:endCxn id="30"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18" name="Straight Arrow Connector 17">
            <a:extLst>
              <a:ext uri="{FF2B5EF4-FFF2-40B4-BE49-F238E27FC236}">
                <a16:creationId xmlns:a16="http://schemas.microsoft.com/office/drawing/2014/main" xmlns="" id="{38F7F671-83C3-49FE-A2C8-76116CE19AA0}"/>
              </a:ext>
            </a:extLst>
          </p:cNvPr>
          <p:cNvCxnSpPr>
            <a:stCxn id="16" idx="5"/>
            <a:endCxn id="44"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 name="TextBox 24">
            <a:extLst>
              <a:ext uri="{FF2B5EF4-FFF2-40B4-BE49-F238E27FC236}">
                <a16:creationId xmlns:a16="http://schemas.microsoft.com/office/drawing/2014/main" xmlns="" id="{9011A999-385F-47F3-8589-93019AC71ABC}"/>
              </a:ext>
            </a:extLst>
          </p:cNvPr>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6" name="TextBox 25">
            <a:extLst>
              <a:ext uri="{FF2B5EF4-FFF2-40B4-BE49-F238E27FC236}">
                <a16:creationId xmlns:a16="http://schemas.microsoft.com/office/drawing/2014/main" xmlns="" id="{E5656666-7A64-4825-B207-9B7020DE52CC}"/>
              </a:ext>
            </a:extLst>
          </p:cNvPr>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95010"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56772" y="476515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50650"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63304"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0AD6CA7-3250-4912-8546-034E7152C49E}"/>
              </a:ext>
            </a:extLst>
          </p:cNvPr>
          <p:cNvSpPr txBox="1"/>
          <p:nvPr/>
        </p:nvSpPr>
        <p:spPr>
          <a:xfrm rot="18816139">
            <a:off x="2530953" y="5287616"/>
            <a:ext cx="766557" cy="369332"/>
          </a:xfrm>
          <a:prstGeom prst="rect">
            <a:avLst/>
          </a:prstGeom>
          <a:noFill/>
        </p:spPr>
        <p:txBody>
          <a:bodyPr wrap="none" rtlCol="0">
            <a:spAutoFit/>
          </a:bodyPr>
          <a:lstStyle/>
          <a:p>
            <a:r>
              <a:rPr lang="en-US" dirty="0"/>
              <a:t>Heads</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76567" y="5223007"/>
            <a:ext cx="585032" cy="369332"/>
          </a:xfrm>
          <a:prstGeom prst="rect">
            <a:avLst/>
          </a:prstGeom>
          <a:noFill/>
        </p:spPr>
        <p:txBody>
          <a:bodyPr wrap="none" rtlCol="0">
            <a:spAutoFit/>
          </a:bodyPr>
          <a:lstStyle/>
          <a:p>
            <a:r>
              <a:rPr lang="en-US" dirty="0"/>
              <a:t>Tails</a:t>
            </a:r>
          </a:p>
        </p:txBody>
      </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76330"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31046"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9807" y="61079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9257" y="6110783"/>
            <a:ext cx="372218"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2372357"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41" name="TextBox 40">
            <a:extLst>
              <a:ext uri="{FF2B5EF4-FFF2-40B4-BE49-F238E27FC236}">
                <a16:creationId xmlns:a16="http://schemas.microsoft.com/office/drawing/2014/main" xmlns="" id="{A4966340-58A5-4F03-BA3A-EBB99D059F8E}"/>
              </a:ext>
            </a:extLst>
          </p:cNvPr>
          <p:cNvSpPr txBox="1"/>
          <p:nvPr/>
        </p:nvSpPr>
        <p:spPr>
          <a:xfrm rot="3036645">
            <a:off x="3740776"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78311"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40073" y="476515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33951"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46605"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55846B65-5F27-4AE3-A5CD-7C4F9D2F7B0C}"/>
              </a:ext>
            </a:extLst>
          </p:cNvPr>
          <p:cNvSpPr txBox="1"/>
          <p:nvPr/>
        </p:nvSpPr>
        <p:spPr>
          <a:xfrm rot="18816139">
            <a:off x="314254" y="5287616"/>
            <a:ext cx="766557" cy="369332"/>
          </a:xfrm>
          <a:prstGeom prst="rect">
            <a:avLst/>
          </a:prstGeom>
          <a:noFill/>
        </p:spPr>
        <p:txBody>
          <a:bodyPr wrap="none" rtlCol="0">
            <a:spAutoFit/>
          </a:bodyPr>
          <a:lstStyle/>
          <a:p>
            <a:r>
              <a:rPr lang="en-US" dirty="0"/>
              <a:t>Heads</a:t>
            </a:r>
          </a:p>
        </p:txBody>
      </p:sp>
      <p:sp>
        <p:nvSpPr>
          <p:cNvPr id="49" name="TextBox 48">
            <a:extLst>
              <a:ext uri="{FF2B5EF4-FFF2-40B4-BE49-F238E27FC236}">
                <a16:creationId xmlns:a16="http://schemas.microsoft.com/office/drawing/2014/main" xmlns="" id="{D6DB7B72-BF90-4348-9ED8-37EE4DA8C3ED}"/>
              </a:ext>
            </a:extLst>
          </p:cNvPr>
          <p:cNvSpPr txBox="1"/>
          <p:nvPr/>
        </p:nvSpPr>
        <p:spPr>
          <a:xfrm rot="2994847">
            <a:off x="1459868" y="5223007"/>
            <a:ext cx="585032" cy="369332"/>
          </a:xfrm>
          <a:prstGeom prst="rect">
            <a:avLst/>
          </a:prstGeom>
          <a:noFill/>
        </p:spPr>
        <p:txBody>
          <a:bodyPr wrap="none" rtlCol="0">
            <a:spAutoFit/>
          </a:bodyPr>
          <a:lstStyle/>
          <a:p>
            <a:r>
              <a:rPr lang="en-US" dirty="0"/>
              <a:t>Tails</a:t>
            </a:r>
          </a:p>
        </p:txBody>
      </p: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963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14347"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47842" y="6107945"/>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37824" y="6110783"/>
            <a:ext cx="301686" cy="369332"/>
          </a:xfrm>
          <a:prstGeom prst="rect">
            <a:avLst/>
          </a:prstGeom>
          <a:noFill/>
        </p:spPr>
        <p:txBody>
          <a:bodyPr wrap="none" rtlCol="0">
            <a:spAutoFit/>
          </a:bodyPr>
          <a:lstStyle/>
          <a:p>
            <a:r>
              <a:rPr lang="en-US" dirty="0"/>
              <a:t>1</a:t>
            </a:r>
          </a:p>
        </p:txBody>
      </p:sp>
      <p:sp>
        <p:nvSpPr>
          <p:cNvPr id="54" name="TextBox 53">
            <a:extLst>
              <a:ext uri="{FF2B5EF4-FFF2-40B4-BE49-F238E27FC236}">
                <a16:creationId xmlns:a16="http://schemas.microsoft.com/office/drawing/2014/main" xmlns="" id="{7D5A83EA-80BF-4065-A30B-A5130D3A90C3}"/>
              </a:ext>
            </a:extLst>
          </p:cNvPr>
          <p:cNvSpPr txBox="1"/>
          <p:nvPr/>
        </p:nvSpPr>
        <p:spPr>
          <a:xfrm rot="3036645">
            <a:off x="1524077"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172784" y="5181229"/>
            <a:ext cx="772969" cy="307777"/>
          </a:xfrm>
          <a:prstGeom prst="rect">
            <a:avLst/>
          </a:prstGeom>
          <a:noFill/>
        </p:spPr>
        <p:txBody>
          <a:bodyPr wrap="none" rtlCol="0">
            <a:spAutoFit/>
          </a:bodyPr>
          <a:lstStyle/>
          <a:p>
            <a:r>
              <a:rPr lang="en-US" sz="1400" b="1" dirty="0">
                <a:solidFill>
                  <a:srgbClr val="7030A0"/>
                </a:solidFill>
              </a:rPr>
              <a:t>P = 0.75</a:t>
            </a:r>
          </a:p>
        </p:txBody>
      </p:sp>
      <p:cxnSp>
        <p:nvCxnSpPr>
          <p:cNvPr id="61" name="Straight Connector 60">
            <a:extLst>
              <a:ext uri="{FF2B5EF4-FFF2-40B4-BE49-F238E27FC236}">
                <a16:creationId xmlns:a16="http://schemas.microsoft.com/office/drawing/2014/main" xmlns="" id="{187449EF-C4BC-41B3-A861-496BE493C091}"/>
              </a:ext>
            </a:extLst>
          </p:cNvPr>
          <p:cNvCxnSpPr>
            <a:endCxn id="76" idx="2"/>
          </p:cNvCxnSpPr>
          <p:nvPr/>
        </p:nvCxnSpPr>
        <p:spPr>
          <a:xfrm flipV="1">
            <a:off x="5928743"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xmlns="" id="{294CC166-22E3-4731-A116-3B2FFD98FBE0}"/>
              </a:ext>
            </a:extLst>
          </p:cNvPr>
          <p:cNvSpPr>
            <a:spLocks/>
          </p:cNvSpPr>
          <p:nvPr/>
        </p:nvSpPr>
        <p:spPr bwMode="auto">
          <a:xfrm>
            <a:off x="6735439" y="344823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6" name="TextBox 65">
            <a:extLst>
              <a:ext uri="{FF2B5EF4-FFF2-40B4-BE49-F238E27FC236}">
                <a16:creationId xmlns:a16="http://schemas.microsoft.com/office/drawing/2014/main" xmlns="" id="{537DD3B1-C146-413C-AF42-F807DDF69E4E}"/>
              </a:ext>
            </a:extLst>
          </p:cNvPr>
          <p:cNvSpPr txBox="1"/>
          <p:nvPr/>
        </p:nvSpPr>
        <p:spPr>
          <a:xfrm>
            <a:off x="6856512" y="3537888"/>
            <a:ext cx="306494" cy="369332"/>
          </a:xfrm>
          <a:prstGeom prst="rect">
            <a:avLst/>
          </a:prstGeom>
          <a:noFill/>
        </p:spPr>
        <p:txBody>
          <a:bodyPr wrap="none" rtlCol="0">
            <a:spAutoFit/>
          </a:bodyPr>
          <a:lstStyle/>
          <a:p>
            <a:r>
              <a:rPr lang="en-US" b="1" dirty="0"/>
              <a:t>C</a:t>
            </a:r>
          </a:p>
        </p:txBody>
      </p:sp>
      <p:cxnSp>
        <p:nvCxnSpPr>
          <p:cNvPr id="67" name="Straight Arrow Connector 66">
            <a:extLst>
              <a:ext uri="{FF2B5EF4-FFF2-40B4-BE49-F238E27FC236}">
                <a16:creationId xmlns:a16="http://schemas.microsoft.com/office/drawing/2014/main" xmlns="" id="{6C975708-6903-4FA5-B731-69BDB52BDC66}"/>
              </a:ext>
            </a:extLst>
          </p:cNvPr>
          <p:cNvCxnSpPr>
            <a:cxnSpLocks/>
            <a:stCxn id="65" idx="3"/>
            <a:endCxn id="89" idx="0"/>
          </p:cNvCxnSpPr>
          <p:nvPr/>
        </p:nvCxnSpPr>
        <p:spPr>
          <a:xfrm flipH="1">
            <a:off x="5836903" y="3916528"/>
            <a:ext cx="978882" cy="758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52AC78AC-A222-4D49-8C0B-7392A092F7FD}"/>
              </a:ext>
            </a:extLst>
          </p:cNvPr>
          <p:cNvCxnSpPr>
            <a:cxnSpLocks/>
            <a:stCxn id="65" idx="5"/>
            <a:endCxn id="76" idx="0"/>
          </p:cNvCxnSpPr>
          <p:nvPr/>
        </p:nvCxnSpPr>
        <p:spPr>
          <a:xfrm>
            <a:off x="7203733" y="3916528"/>
            <a:ext cx="849869" cy="758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xmlns="" id="{6798D1F0-6820-478A-932C-114E3072CACD}"/>
                  </a:ext>
                </a:extLst>
              </p:cNvPr>
              <p:cNvSpPr txBox="1"/>
              <p:nvPr/>
            </p:nvSpPr>
            <p:spPr>
              <a:xfrm rot="19331227">
                <a:off x="5145783" y="3930142"/>
                <a:ext cx="1665841" cy="489814"/>
              </a:xfrm>
              <a:prstGeom prst="rect">
                <a:avLst/>
              </a:prstGeom>
              <a:noFill/>
            </p:spPr>
            <p:txBody>
              <a:bodyPr wrap="none" rtlCol="0">
                <a:spAutoFit/>
              </a:bodyPr>
              <a:lstStyle/>
              <a:p>
                <a:r>
                  <a:rPr lang="en-US" dirty="0"/>
                  <a:t>P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0.5⋅0.8</m:t>
                        </m:r>
                      </m:num>
                      <m:den>
                        <m:r>
                          <a:rPr lang="en-US" b="0" i="1" smtClean="0">
                            <a:latin typeface="Cambria Math" panose="02040503050406030204" pitchFamily="18" charset="0"/>
                          </a:rPr>
                          <m:t>0.5⋅0.8+0.5⋅0.3</m:t>
                        </m:r>
                      </m:den>
                    </m:f>
                  </m:oMath>
                </a14:m>
                <a:endParaRPr lang="en-US" dirty="0"/>
              </a:p>
            </p:txBody>
          </p:sp>
        </mc:Choice>
        <mc:Fallback xmlns="">
          <p:sp>
            <p:nvSpPr>
              <p:cNvPr id="73" name="TextBox 72">
                <a:extLst>
                  <a:ext uri="{FF2B5EF4-FFF2-40B4-BE49-F238E27FC236}">
                    <a16:creationId xmlns:a16="http://schemas.microsoft.com/office/drawing/2014/main" id="{6798D1F0-6820-478A-932C-114E3072CACD}"/>
                  </a:ext>
                </a:extLst>
              </p:cNvPr>
              <p:cNvSpPr txBox="1">
                <a:spLocks noRot="1" noChangeAspect="1" noMove="1" noResize="1" noEditPoints="1" noAdjustHandles="1" noChangeArrowheads="1" noChangeShapeType="1" noTextEdit="1"/>
              </p:cNvSpPr>
              <p:nvPr/>
            </p:nvSpPr>
            <p:spPr>
              <a:xfrm rot="19331227">
                <a:off x="5145783" y="3930142"/>
                <a:ext cx="1665841" cy="489814"/>
              </a:xfrm>
              <a:prstGeom prst="rect">
                <a:avLst/>
              </a:prstGeom>
              <a:blipFill>
                <a:blip r:embed="rId3"/>
                <a:stretch>
                  <a:fillRect l="-1504" b="-3879"/>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xmlns="" id="{68FA99A6-F853-4DF5-8EDB-FF14286D70AF}"/>
              </a:ext>
            </a:extLst>
          </p:cNvPr>
          <p:cNvSpPr>
            <a:spLocks/>
          </p:cNvSpPr>
          <p:nvPr/>
        </p:nvSpPr>
        <p:spPr bwMode="auto">
          <a:xfrm>
            <a:off x="7779282"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a:extLst>
              <a:ext uri="{FF2B5EF4-FFF2-40B4-BE49-F238E27FC236}">
                <a16:creationId xmlns:a16="http://schemas.microsoft.com/office/drawing/2014/main" xmlns="" id="{847BB1A1-62EA-42F4-8F43-897E16903B63}"/>
              </a:ext>
            </a:extLst>
          </p:cNvPr>
          <p:cNvSpPr txBox="1"/>
          <p:nvPr/>
        </p:nvSpPr>
        <p:spPr>
          <a:xfrm>
            <a:off x="7841044" y="4765159"/>
            <a:ext cx="425116" cy="369332"/>
          </a:xfrm>
          <a:prstGeom prst="rect">
            <a:avLst/>
          </a:prstGeom>
          <a:noFill/>
        </p:spPr>
        <p:txBody>
          <a:bodyPr wrap="none" rtlCol="0">
            <a:spAutoFit/>
          </a:bodyPr>
          <a:lstStyle/>
          <a:p>
            <a:r>
              <a:rPr lang="en-US" b="1" dirty="0"/>
              <a:t>P2</a:t>
            </a:r>
          </a:p>
        </p:txBody>
      </p:sp>
      <p:cxnSp>
        <p:nvCxnSpPr>
          <p:cNvPr id="78" name="Straight Arrow Connector 77">
            <a:extLst>
              <a:ext uri="{FF2B5EF4-FFF2-40B4-BE49-F238E27FC236}">
                <a16:creationId xmlns:a16="http://schemas.microsoft.com/office/drawing/2014/main" xmlns="" id="{9C35F164-1E65-46CB-892B-3A97BEA82E27}"/>
              </a:ext>
            </a:extLst>
          </p:cNvPr>
          <p:cNvCxnSpPr>
            <a:stCxn id="76" idx="3"/>
            <a:endCxn id="82" idx="0"/>
          </p:cNvCxnSpPr>
          <p:nvPr/>
        </p:nvCxnSpPr>
        <p:spPr>
          <a:xfrm flipH="1">
            <a:off x="7434922"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89AD33C8-1F64-41BA-B45E-41C26962A5D3}"/>
              </a:ext>
            </a:extLst>
          </p:cNvPr>
          <p:cNvCxnSpPr>
            <a:stCxn id="76" idx="5"/>
            <a:endCxn id="83" idx="0"/>
          </p:cNvCxnSpPr>
          <p:nvPr/>
        </p:nvCxnSpPr>
        <p:spPr>
          <a:xfrm>
            <a:off x="8247576"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E40A9136-B461-438D-994C-C26C7B465A63}"/>
              </a:ext>
            </a:extLst>
          </p:cNvPr>
          <p:cNvSpPr txBox="1"/>
          <p:nvPr/>
        </p:nvSpPr>
        <p:spPr>
          <a:xfrm rot="18816139">
            <a:off x="7115225" y="5287616"/>
            <a:ext cx="766557" cy="369332"/>
          </a:xfrm>
          <a:prstGeom prst="rect">
            <a:avLst/>
          </a:prstGeom>
          <a:noFill/>
        </p:spPr>
        <p:txBody>
          <a:bodyPr wrap="none" rtlCol="0">
            <a:spAutoFit/>
          </a:bodyPr>
          <a:lstStyle/>
          <a:p>
            <a:r>
              <a:rPr lang="en-US" dirty="0"/>
              <a:t>Heads</a:t>
            </a:r>
          </a:p>
        </p:txBody>
      </p:sp>
      <p:sp>
        <p:nvSpPr>
          <p:cNvPr id="81" name="TextBox 80">
            <a:extLst>
              <a:ext uri="{FF2B5EF4-FFF2-40B4-BE49-F238E27FC236}">
                <a16:creationId xmlns:a16="http://schemas.microsoft.com/office/drawing/2014/main" xmlns="" id="{32A67389-AD90-4B0A-98C7-BAD8D78C69A7}"/>
              </a:ext>
            </a:extLst>
          </p:cNvPr>
          <p:cNvSpPr txBox="1"/>
          <p:nvPr/>
        </p:nvSpPr>
        <p:spPr>
          <a:xfrm rot="2994847">
            <a:off x="8260839" y="5223007"/>
            <a:ext cx="585032" cy="369332"/>
          </a:xfrm>
          <a:prstGeom prst="rect">
            <a:avLst/>
          </a:prstGeom>
          <a:noFill/>
        </p:spPr>
        <p:txBody>
          <a:bodyPr wrap="none" rtlCol="0">
            <a:spAutoFit/>
          </a:bodyPr>
          <a:lstStyle/>
          <a:p>
            <a:r>
              <a:rPr lang="en-US" dirty="0"/>
              <a:t>Tails</a:t>
            </a:r>
          </a:p>
        </p:txBody>
      </p:sp>
      <p:sp>
        <p:nvSpPr>
          <p:cNvPr id="82" name="Oval 81">
            <a:extLst>
              <a:ext uri="{FF2B5EF4-FFF2-40B4-BE49-F238E27FC236}">
                <a16:creationId xmlns:a16="http://schemas.microsoft.com/office/drawing/2014/main" xmlns="" id="{87EBBD0C-A1EB-44E2-AD63-5448C271F84D}"/>
              </a:ext>
            </a:extLst>
          </p:cNvPr>
          <p:cNvSpPr>
            <a:spLocks/>
          </p:cNvSpPr>
          <p:nvPr/>
        </p:nvSpPr>
        <p:spPr bwMode="auto">
          <a:xfrm>
            <a:off x="716060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Oval 82">
            <a:extLst>
              <a:ext uri="{FF2B5EF4-FFF2-40B4-BE49-F238E27FC236}">
                <a16:creationId xmlns:a16="http://schemas.microsoft.com/office/drawing/2014/main" xmlns="" id="{281CF1EA-C7C1-43A8-AC9F-5FB11AA37764}"/>
              </a:ext>
            </a:extLst>
          </p:cNvPr>
          <p:cNvSpPr>
            <a:spLocks/>
          </p:cNvSpPr>
          <p:nvPr/>
        </p:nvSpPr>
        <p:spPr bwMode="auto">
          <a:xfrm>
            <a:off x="8415318"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TextBox 83">
            <a:extLst>
              <a:ext uri="{FF2B5EF4-FFF2-40B4-BE49-F238E27FC236}">
                <a16:creationId xmlns:a16="http://schemas.microsoft.com/office/drawing/2014/main" xmlns="" id="{16D63243-F25D-4684-ACAD-D53D72A2A41C}"/>
              </a:ext>
            </a:extLst>
          </p:cNvPr>
          <p:cNvSpPr txBox="1"/>
          <p:nvPr/>
        </p:nvSpPr>
        <p:spPr>
          <a:xfrm>
            <a:off x="7284079" y="6107945"/>
            <a:ext cx="301686" cy="369332"/>
          </a:xfrm>
          <a:prstGeom prst="rect">
            <a:avLst/>
          </a:prstGeom>
          <a:noFill/>
        </p:spPr>
        <p:txBody>
          <a:bodyPr wrap="none" rtlCol="0">
            <a:spAutoFit/>
          </a:bodyPr>
          <a:lstStyle/>
          <a:p>
            <a:r>
              <a:rPr lang="en-US" dirty="0"/>
              <a:t>1</a:t>
            </a:r>
          </a:p>
        </p:txBody>
      </p:sp>
      <p:sp>
        <p:nvSpPr>
          <p:cNvPr id="85" name="TextBox 84">
            <a:extLst>
              <a:ext uri="{FF2B5EF4-FFF2-40B4-BE49-F238E27FC236}">
                <a16:creationId xmlns:a16="http://schemas.microsoft.com/office/drawing/2014/main" xmlns="" id="{2FEA4684-5A96-4E92-9702-29CF9D21A90B}"/>
              </a:ext>
            </a:extLst>
          </p:cNvPr>
          <p:cNvSpPr txBox="1"/>
          <p:nvPr/>
        </p:nvSpPr>
        <p:spPr>
          <a:xfrm>
            <a:off x="8503529" y="6110783"/>
            <a:ext cx="372218" cy="369332"/>
          </a:xfrm>
          <a:prstGeom prst="rect">
            <a:avLst/>
          </a:prstGeom>
          <a:noFill/>
        </p:spPr>
        <p:txBody>
          <a:bodyPr wrap="none" rtlCol="0">
            <a:spAutoFit/>
          </a:bodyPr>
          <a:lstStyle/>
          <a:p>
            <a:r>
              <a:rPr lang="en-US" dirty="0"/>
              <a:t>-1</a:t>
            </a:r>
          </a:p>
        </p:txBody>
      </p:sp>
      <p:sp>
        <p:nvSpPr>
          <p:cNvPr id="89" name="Oval 88">
            <a:extLst>
              <a:ext uri="{FF2B5EF4-FFF2-40B4-BE49-F238E27FC236}">
                <a16:creationId xmlns:a16="http://schemas.microsoft.com/office/drawing/2014/main" xmlns="" id="{D4038B6E-53C8-409A-81C0-6026B51A0411}"/>
              </a:ext>
            </a:extLst>
          </p:cNvPr>
          <p:cNvSpPr>
            <a:spLocks/>
          </p:cNvSpPr>
          <p:nvPr/>
        </p:nvSpPr>
        <p:spPr bwMode="auto">
          <a:xfrm>
            <a:off x="5562583"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0" name="TextBox 89">
            <a:extLst>
              <a:ext uri="{FF2B5EF4-FFF2-40B4-BE49-F238E27FC236}">
                <a16:creationId xmlns:a16="http://schemas.microsoft.com/office/drawing/2014/main" xmlns="" id="{115596F5-8F87-46AE-955B-B2F2C3369C8D}"/>
              </a:ext>
            </a:extLst>
          </p:cNvPr>
          <p:cNvSpPr txBox="1"/>
          <p:nvPr/>
        </p:nvSpPr>
        <p:spPr>
          <a:xfrm>
            <a:off x="5624345" y="4765159"/>
            <a:ext cx="425116" cy="369332"/>
          </a:xfrm>
          <a:prstGeom prst="rect">
            <a:avLst/>
          </a:prstGeom>
          <a:noFill/>
        </p:spPr>
        <p:txBody>
          <a:bodyPr wrap="none" rtlCol="0">
            <a:spAutoFit/>
          </a:bodyPr>
          <a:lstStyle/>
          <a:p>
            <a:r>
              <a:rPr lang="en-US" b="1" dirty="0"/>
              <a:t>P2</a:t>
            </a:r>
          </a:p>
        </p:txBody>
      </p:sp>
      <p:cxnSp>
        <p:nvCxnSpPr>
          <p:cNvPr id="91" name="Straight Arrow Connector 90">
            <a:extLst>
              <a:ext uri="{FF2B5EF4-FFF2-40B4-BE49-F238E27FC236}">
                <a16:creationId xmlns:a16="http://schemas.microsoft.com/office/drawing/2014/main" xmlns="" id="{1A02932C-C2E6-4F0D-A3EC-AB2BA09246F8}"/>
              </a:ext>
            </a:extLst>
          </p:cNvPr>
          <p:cNvCxnSpPr>
            <a:stCxn id="89" idx="3"/>
            <a:endCxn id="95" idx="0"/>
          </p:cNvCxnSpPr>
          <p:nvPr/>
        </p:nvCxnSpPr>
        <p:spPr>
          <a:xfrm flipH="1">
            <a:off x="5218223"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xmlns="" id="{C8764010-0E34-4D4B-AAD6-FE46EB6951F6}"/>
              </a:ext>
            </a:extLst>
          </p:cNvPr>
          <p:cNvCxnSpPr>
            <a:stCxn id="89" idx="5"/>
            <a:endCxn id="96" idx="0"/>
          </p:cNvCxnSpPr>
          <p:nvPr/>
        </p:nvCxnSpPr>
        <p:spPr>
          <a:xfrm>
            <a:off x="6030877"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3F0538C6-ACB4-487A-BAC1-B994C6374603}"/>
              </a:ext>
            </a:extLst>
          </p:cNvPr>
          <p:cNvSpPr txBox="1"/>
          <p:nvPr/>
        </p:nvSpPr>
        <p:spPr>
          <a:xfrm rot="18816139">
            <a:off x="4898526" y="5287616"/>
            <a:ext cx="766557" cy="369332"/>
          </a:xfrm>
          <a:prstGeom prst="rect">
            <a:avLst/>
          </a:prstGeom>
          <a:noFill/>
        </p:spPr>
        <p:txBody>
          <a:bodyPr wrap="none" rtlCol="0">
            <a:spAutoFit/>
          </a:bodyPr>
          <a:lstStyle/>
          <a:p>
            <a:r>
              <a:rPr lang="en-US" dirty="0"/>
              <a:t>Heads</a:t>
            </a:r>
          </a:p>
        </p:txBody>
      </p:sp>
      <p:sp>
        <p:nvSpPr>
          <p:cNvPr id="94" name="TextBox 93">
            <a:extLst>
              <a:ext uri="{FF2B5EF4-FFF2-40B4-BE49-F238E27FC236}">
                <a16:creationId xmlns:a16="http://schemas.microsoft.com/office/drawing/2014/main" xmlns="" id="{D851BECE-0D50-4BAA-97C7-6F68AAC8B3D3}"/>
              </a:ext>
            </a:extLst>
          </p:cNvPr>
          <p:cNvSpPr txBox="1"/>
          <p:nvPr/>
        </p:nvSpPr>
        <p:spPr>
          <a:xfrm rot="2994847">
            <a:off x="6044140" y="5223007"/>
            <a:ext cx="585032" cy="369332"/>
          </a:xfrm>
          <a:prstGeom prst="rect">
            <a:avLst/>
          </a:prstGeom>
          <a:noFill/>
        </p:spPr>
        <p:txBody>
          <a:bodyPr wrap="none" rtlCol="0">
            <a:spAutoFit/>
          </a:bodyPr>
          <a:lstStyle/>
          <a:p>
            <a:r>
              <a:rPr lang="en-US" dirty="0"/>
              <a:t>Tails</a:t>
            </a:r>
          </a:p>
        </p:txBody>
      </p:sp>
      <p:sp>
        <p:nvSpPr>
          <p:cNvPr id="95" name="Oval 94">
            <a:extLst>
              <a:ext uri="{FF2B5EF4-FFF2-40B4-BE49-F238E27FC236}">
                <a16:creationId xmlns:a16="http://schemas.microsoft.com/office/drawing/2014/main" xmlns="" id="{D7356F3C-A061-47E0-9EA5-F4C877ECF90C}"/>
              </a:ext>
            </a:extLst>
          </p:cNvPr>
          <p:cNvSpPr>
            <a:spLocks/>
          </p:cNvSpPr>
          <p:nvPr/>
        </p:nvSpPr>
        <p:spPr bwMode="auto">
          <a:xfrm>
            <a:off x="4943903"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Oval 95">
            <a:extLst>
              <a:ext uri="{FF2B5EF4-FFF2-40B4-BE49-F238E27FC236}">
                <a16:creationId xmlns:a16="http://schemas.microsoft.com/office/drawing/2014/main" xmlns="" id="{C5AE6EEA-A4FB-41FD-A225-EF0F3D882AF7}"/>
              </a:ext>
            </a:extLst>
          </p:cNvPr>
          <p:cNvSpPr>
            <a:spLocks/>
          </p:cNvSpPr>
          <p:nvPr/>
        </p:nvSpPr>
        <p:spPr bwMode="auto">
          <a:xfrm>
            <a:off x="6198619"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9" name="Right Arrow 445">
            <a:extLst>
              <a:ext uri="{FF2B5EF4-FFF2-40B4-BE49-F238E27FC236}">
                <a16:creationId xmlns:a16="http://schemas.microsoft.com/office/drawing/2014/main" xmlns="" id="{957717A4-D1A3-4E75-872E-69886FB4F34C}"/>
              </a:ext>
            </a:extLst>
          </p:cNvPr>
          <p:cNvSpPr/>
          <p:nvPr/>
        </p:nvSpPr>
        <p:spPr>
          <a:xfrm>
            <a:off x="4379686" y="4001864"/>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xmlns="" id="{B3179909-2EC5-4ABC-B5BA-24F20413C42B}"/>
              </a:ext>
            </a:extLst>
          </p:cNvPr>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3329751">
            <a:off x="1083312" y="3659652"/>
            <a:ext cx="833883" cy="307777"/>
          </a:xfrm>
          <a:prstGeom prst="rect">
            <a:avLst/>
          </a:prstGeom>
          <a:noFill/>
        </p:spPr>
        <p:txBody>
          <a:bodyPr wrap="none" rtlCol="0">
            <a:spAutoFit/>
          </a:bodyPr>
          <a:lstStyle/>
          <a:p>
            <a:r>
              <a:rPr lang="en-US" sz="1400" b="1" dirty="0">
                <a:solidFill>
                  <a:srgbClr val="FF0000"/>
                </a:solidFill>
              </a:rPr>
              <a:t>EV = -0.5</a:t>
            </a:r>
          </a:p>
        </p:txBody>
      </p:sp>
      <p:sp>
        <p:nvSpPr>
          <p:cNvPr id="106" name="TextBox 105">
            <a:extLst>
              <a:ext uri="{FF2B5EF4-FFF2-40B4-BE49-F238E27FC236}">
                <a16:creationId xmlns:a16="http://schemas.microsoft.com/office/drawing/2014/main" xmlns="" id="{56934ACF-8B22-4F25-A011-B25DA2DA8CF5}"/>
              </a:ext>
            </a:extLst>
          </p:cNvPr>
          <p:cNvSpPr txBox="1"/>
          <p:nvPr/>
        </p:nvSpPr>
        <p:spPr>
          <a:xfrm>
            <a:off x="1316384" y="2079676"/>
            <a:ext cx="1913409" cy="369332"/>
          </a:xfrm>
          <a:prstGeom prst="rect">
            <a:avLst/>
          </a:prstGeom>
          <a:noFill/>
        </p:spPr>
        <p:txBody>
          <a:bodyPr wrap="none" rtlCol="0">
            <a:spAutoFit/>
          </a:bodyPr>
          <a:lstStyle/>
          <a:p>
            <a:r>
              <a:rPr lang="en-US" b="1" dirty="0"/>
              <a:t>Blueprint Strategy</a:t>
            </a:r>
          </a:p>
        </p:txBody>
      </p:sp>
      <p:sp>
        <p:nvSpPr>
          <p:cNvPr id="107" name="TextBox 106">
            <a:extLst>
              <a:ext uri="{FF2B5EF4-FFF2-40B4-BE49-F238E27FC236}">
                <a16:creationId xmlns:a16="http://schemas.microsoft.com/office/drawing/2014/main" xmlns="" id="{7DD76D3E-6A27-40B8-8EAF-FE2CF05061E2}"/>
              </a:ext>
            </a:extLst>
          </p:cNvPr>
          <p:cNvSpPr txBox="1"/>
          <p:nvPr/>
        </p:nvSpPr>
        <p:spPr>
          <a:xfrm>
            <a:off x="5911299" y="2079676"/>
            <a:ext cx="2227597" cy="369332"/>
          </a:xfrm>
          <a:prstGeom prst="rect">
            <a:avLst/>
          </a:prstGeom>
          <a:noFill/>
        </p:spPr>
        <p:txBody>
          <a:bodyPr wrap="none" rtlCol="0">
            <a:spAutoFit/>
          </a:bodyPr>
          <a:lstStyle/>
          <a:p>
            <a:r>
              <a:rPr lang="en-US" b="1" dirty="0"/>
              <a:t>Augmented Subgame</a:t>
            </a:r>
          </a:p>
        </p:txBody>
      </p:sp>
      <p:sp>
        <p:nvSpPr>
          <p:cNvPr id="108" name="TextBox 107">
            <a:extLst>
              <a:ext uri="{FF2B5EF4-FFF2-40B4-BE49-F238E27FC236}">
                <a16:creationId xmlns:a16="http://schemas.microsoft.com/office/drawing/2014/main" xmlns="" id="{EAC1DB37-45FA-4AC7-A40C-DF4F1D6AEB28}"/>
              </a:ext>
            </a:extLst>
          </p:cNvPr>
          <p:cNvSpPr txBox="1"/>
          <p:nvPr/>
        </p:nvSpPr>
        <p:spPr>
          <a:xfrm>
            <a:off x="5031339" y="6107582"/>
            <a:ext cx="372218" cy="369332"/>
          </a:xfrm>
          <a:prstGeom prst="rect">
            <a:avLst/>
          </a:prstGeom>
          <a:noFill/>
        </p:spPr>
        <p:txBody>
          <a:bodyPr wrap="none" rtlCol="0">
            <a:spAutoFit/>
          </a:bodyPr>
          <a:lstStyle/>
          <a:p>
            <a:r>
              <a:rPr lang="en-US" dirty="0"/>
              <a:t>-1</a:t>
            </a:r>
          </a:p>
        </p:txBody>
      </p:sp>
      <p:sp>
        <p:nvSpPr>
          <p:cNvPr id="109" name="TextBox 108">
            <a:extLst>
              <a:ext uri="{FF2B5EF4-FFF2-40B4-BE49-F238E27FC236}">
                <a16:creationId xmlns:a16="http://schemas.microsoft.com/office/drawing/2014/main" xmlns="" id="{B0D2CFB0-9520-4921-996F-BAAE60E60D7B}"/>
              </a:ext>
            </a:extLst>
          </p:cNvPr>
          <p:cNvSpPr txBox="1"/>
          <p:nvPr/>
        </p:nvSpPr>
        <p:spPr>
          <a:xfrm>
            <a:off x="6343990" y="6107582"/>
            <a:ext cx="301686" cy="369332"/>
          </a:xfrm>
          <a:prstGeom prst="rect">
            <a:avLst/>
          </a:prstGeom>
          <a:noFill/>
        </p:spPr>
        <p:txBody>
          <a:bodyPr wrap="none" rtlCol="0">
            <a:spAutoFit/>
          </a:bodyPr>
          <a:lstStyle/>
          <a:p>
            <a:r>
              <a:rPr lang="en-US" dirty="0"/>
              <a:t>1</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68447" y="4018585"/>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2312904" y="3996874"/>
            <a:ext cx="833883" cy="307777"/>
          </a:xfrm>
          <a:prstGeom prst="rect">
            <a:avLst/>
          </a:prstGeom>
          <a:noFill/>
        </p:spPr>
        <p:txBody>
          <a:bodyPr wrap="none" rtlCol="0">
            <a:spAutoFit/>
          </a:bodyPr>
          <a:lstStyle/>
          <a:p>
            <a:r>
              <a:rPr lang="en-US" sz="1400" b="1" dirty="0">
                <a:solidFill>
                  <a:srgbClr val="FF0000"/>
                </a:solidFill>
              </a:rPr>
              <a:t>EV = -0.5</a:t>
            </a:r>
          </a:p>
        </p:txBody>
      </p:sp>
      <p:sp>
        <p:nvSpPr>
          <p:cNvPr id="111" name="Rectangle 110">
            <a:extLst>
              <a:ext uri="{FF2B5EF4-FFF2-40B4-BE49-F238E27FC236}">
                <a16:creationId xmlns:a16="http://schemas.microsoft.com/office/drawing/2014/main" xmlns="" id="{F5860248-553E-4C32-9774-45338B3B21EA}"/>
              </a:ext>
            </a:extLst>
          </p:cNvPr>
          <p:cNvSpPr/>
          <p:nvPr/>
        </p:nvSpPr>
        <p:spPr>
          <a:xfrm>
            <a:off x="299479" y="4621781"/>
            <a:ext cx="4150123" cy="20838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5C63EB5C-D1DB-4759-B89F-80C35DBEE131}"/>
              </a:ext>
            </a:extLst>
          </p:cNvPr>
          <p:cNvSpPr txBox="1"/>
          <p:nvPr/>
        </p:nvSpPr>
        <p:spPr>
          <a:xfrm rot="18773746">
            <a:off x="-126805" y="3514313"/>
            <a:ext cx="816249" cy="369332"/>
          </a:xfrm>
          <a:prstGeom prst="rect">
            <a:avLst/>
          </a:prstGeom>
          <a:noFill/>
        </p:spPr>
        <p:txBody>
          <a:bodyPr wrap="none" rtlCol="0">
            <a:spAutoFit/>
          </a:bodyPr>
          <a:lstStyle/>
          <a:p>
            <a:r>
              <a:rPr lang="en-US" dirty="0">
                <a:solidFill>
                  <a:srgbClr val="0070C0"/>
                </a:solidFill>
              </a:rPr>
              <a:t>P = 0.2</a:t>
            </a:r>
          </a:p>
        </p:txBody>
      </p:sp>
      <p:sp>
        <p:nvSpPr>
          <p:cNvPr id="114" name="TextBox 113">
            <a:extLst>
              <a:ext uri="{FF2B5EF4-FFF2-40B4-BE49-F238E27FC236}">
                <a16:creationId xmlns:a16="http://schemas.microsoft.com/office/drawing/2014/main" xmlns="" id="{4F866068-98E7-43F7-BF70-B55AF4F617EF}"/>
              </a:ext>
            </a:extLst>
          </p:cNvPr>
          <p:cNvSpPr txBox="1"/>
          <p:nvPr/>
        </p:nvSpPr>
        <p:spPr>
          <a:xfrm rot="18773746">
            <a:off x="2155059" y="3501389"/>
            <a:ext cx="816249" cy="369332"/>
          </a:xfrm>
          <a:prstGeom prst="rect">
            <a:avLst/>
          </a:prstGeom>
          <a:noFill/>
        </p:spPr>
        <p:txBody>
          <a:bodyPr wrap="none" rtlCol="0">
            <a:spAutoFit/>
          </a:bodyPr>
          <a:lstStyle/>
          <a:p>
            <a:r>
              <a:rPr lang="en-US" dirty="0">
                <a:solidFill>
                  <a:srgbClr val="0070C0"/>
                </a:solidFill>
              </a:rPr>
              <a:t>P = 0.7</a:t>
            </a:r>
          </a:p>
        </p:txBody>
      </p:sp>
      <p:sp>
        <p:nvSpPr>
          <p:cNvPr id="115" name="TextBox 114">
            <a:extLst>
              <a:ext uri="{FF2B5EF4-FFF2-40B4-BE49-F238E27FC236}">
                <a16:creationId xmlns:a16="http://schemas.microsoft.com/office/drawing/2014/main" xmlns="" id="{5F620B20-A200-4C65-A239-24AD91B37BE6}"/>
              </a:ext>
            </a:extLst>
          </p:cNvPr>
          <p:cNvSpPr txBox="1"/>
          <p:nvPr/>
        </p:nvSpPr>
        <p:spPr>
          <a:xfrm rot="3186844">
            <a:off x="1229352" y="3504928"/>
            <a:ext cx="816249" cy="369332"/>
          </a:xfrm>
          <a:prstGeom prst="rect">
            <a:avLst/>
          </a:prstGeom>
          <a:noFill/>
        </p:spPr>
        <p:txBody>
          <a:bodyPr wrap="none" rtlCol="0">
            <a:spAutoFit/>
          </a:bodyPr>
          <a:lstStyle/>
          <a:p>
            <a:r>
              <a:rPr lang="en-US" dirty="0">
                <a:solidFill>
                  <a:srgbClr val="0070C0"/>
                </a:solidFill>
              </a:rPr>
              <a:t>P = 0.8</a:t>
            </a:r>
          </a:p>
        </p:txBody>
      </p:sp>
      <p:sp>
        <p:nvSpPr>
          <p:cNvPr id="116" name="TextBox 115">
            <a:extLst>
              <a:ext uri="{FF2B5EF4-FFF2-40B4-BE49-F238E27FC236}">
                <a16:creationId xmlns:a16="http://schemas.microsoft.com/office/drawing/2014/main" xmlns="" id="{E047BCFF-B143-42FD-83BA-687170930166}"/>
              </a:ext>
            </a:extLst>
          </p:cNvPr>
          <p:cNvSpPr txBox="1"/>
          <p:nvPr/>
        </p:nvSpPr>
        <p:spPr>
          <a:xfrm rot="2864265">
            <a:off x="3537751" y="3493891"/>
            <a:ext cx="816249" cy="369332"/>
          </a:xfrm>
          <a:prstGeom prst="rect">
            <a:avLst/>
          </a:prstGeom>
          <a:noFill/>
        </p:spPr>
        <p:txBody>
          <a:bodyPr wrap="none" rtlCol="0">
            <a:spAutoFit/>
          </a:bodyPr>
          <a:lstStyle/>
          <a:p>
            <a:r>
              <a:rPr lang="en-US" dirty="0">
                <a:solidFill>
                  <a:srgbClr val="0070C0"/>
                </a:solidFill>
              </a:rPr>
              <a:t>P = 0.3</a:t>
            </a: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xmlns="" id="{A774343F-ABAA-4DE6-9E85-C886E36954CA}"/>
                  </a:ext>
                </a:extLst>
              </p:cNvPr>
              <p:cNvSpPr txBox="1"/>
              <p:nvPr/>
            </p:nvSpPr>
            <p:spPr>
              <a:xfrm rot="2448519">
                <a:off x="7113561" y="3904358"/>
                <a:ext cx="1665841" cy="489814"/>
              </a:xfrm>
              <a:prstGeom prst="rect">
                <a:avLst/>
              </a:prstGeom>
              <a:noFill/>
            </p:spPr>
            <p:txBody>
              <a:bodyPr wrap="none" rtlCol="0">
                <a:spAutoFit/>
              </a:bodyPr>
              <a:lstStyle/>
              <a:p>
                <a:r>
                  <a:rPr lang="en-US" dirty="0"/>
                  <a:t>P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0.3⋅0.8</m:t>
                        </m:r>
                      </m:num>
                      <m:den>
                        <m:r>
                          <a:rPr lang="en-US" b="0" i="1" smtClean="0">
                            <a:latin typeface="Cambria Math" panose="02040503050406030204" pitchFamily="18" charset="0"/>
                          </a:rPr>
                          <m:t>0.5⋅0.8+0.5⋅0.3</m:t>
                        </m:r>
                      </m:den>
                    </m:f>
                  </m:oMath>
                </a14:m>
                <a:endParaRPr lang="en-US" dirty="0"/>
              </a:p>
            </p:txBody>
          </p:sp>
        </mc:Choice>
        <mc:Fallback xmlns="">
          <p:sp>
            <p:nvSpPr>
              <p:cNvPr id="117" name="TextBox 116">
                <a:extLst>
                  <a:ext uri="{FF2B5EF4-FFF2-40B4-BE49-F238E27FC236}">
                    <a16:creationId xmlns:a16="http://schemas.microsoft.com/office/drawing/2014/main" id="{A774343F-ABAA-4DE6-9E85-C886E36954CA}"/>
                  </a:ext>
                </a:extLst>
              </p:cNvPr>
              <p:cNvSpPr txBox="1">
                <a:spLocks noRot="1" noChangeAspect="1" noMove="1" noResize="1" noEditPoints="1" noAdjustHandles="1" noChangeArrowheads="1" noChangeShapeType="1" noTextEdit="1"/>
              </p:cNvSpPr>
              <p:nvPr/>
            </p:nvSpPr>
            <p:spPr>
              <a:xfrm rot="2448519">
                <a:off x="7113561" y="3904358"/>
                <a:ext cx="1665841" cy="489814"/>
              </a:xfrm>
              <a:prstGeom prst="rect">
                <a:avLst/>
              </a:prstGeom>
              <a:blipFill>
                <a:blip r:embed="rId4"/>
                <a:stretch>
                  <a:fillRect l="-3448" t="-415"/>
                </a:stretch>
              </a:blipFill>
            </p:spPr>
            <p:txBody>
              <a:bodyPr/>
              <a:lstStyle/>
              <a:p>
                <a:r>
                  <a:rPr lang="en-US">
                    <a:noFill/>
                  </a:rPr>
                  <a:t> </a:t>
                </a:r>
              </a:p>
            </p:txBody>
          </p:sp>
        </mc:Fallback>
      </mc:AlternateContent>
      <p:sp>
        <p:nvSpPr>
          <p:cNvPr id="118" name="TextBox 117">
            <a:extLst>
              <a:ext uri="{FF2B5EF4-FFF2-40B4-BE49-F238E27FC236}">
                <a16:creationId xmlns:a16="http://schemas.microsoft.com/office/drawing/2014/main" xmlns="" id="{B6ED6145-6B39-4A53-971C-6E4887D8CCDA}"/>
              </a:ext>
            </a:extLst>
          </p:cNvPr>
          <p:cNvSpPr txBox="1"/>
          <p:nvPr/>
        </p:nvSpPr>
        <p:spPr>
          <a:xfrm rot="18805400">
            <a:off x="6985398" y="5251376"/>
            <a:ext cx="681597" cy="307777"/>
          </a:xfrm>
          <a:prstGeom prst="rect">
            <a:avLst/>
          </a:prstGeom>
          <a:noFill/>
        </p:spPr>
        <p:txBody>
          <a:bodyPr wrap="none" rtlCol="0">
            <a:spAutoFit/>
          </a:bodyPr>
          <a:lstStyle/>
          <a:p>
            <a:r>
              <a:rPr lang="en-US" sz="1400" b="1" dirty="0">
                <a:solidFill>
                  <a:srgbClr val="7030A0"/>
                </a:solidFill>
              </a:rPr>
              <a:t>P = 1.0</a:t>
            </a:r>
          </a:p>
        </p:txBody>
      </p:sp>
      <p:sp>
        <p:nvSpPr>
          <p:cNvPr id="119" name="TextBox 118">
            <a:extLst>
              <a:ext uri="{FF2B5EF4-FFF2-40B4-BE49-F238E27FC236}">
                <a16:creationId xmlns:a16="http://schemas.microsoft.com/office/drawing/2014/main" xmlns="" id="{223718E6-A619-49A8-8981-FDD4CB17711D}"/>
              </a:ext>
            </a:extLst>
          </p:cNvPr>
          <p:cNvSpPr txBox="1"/>
          <p:nvPr/>
        </p:nvSpPr>
        <p:spPr>
          <a:xfrm rot="3036645">
            <a:off x="8353817" y="5180707"/>
            <a:ext cx="681597" cy="307777"/>
          </a:xfrm>
          <a:prstGeom prst="rect">
            <a:avLst/>
          </a:prstGeom>
          <a:noFill/>
        </p:spPr>
        <p:txBody>
          <a:bodyPr wrap="none" rtlCol="0">
            <a:spAutoFit/>
          </a:bodyPr>
          <a:lstStyle/>
          <a:p>
            <a:r>
              <a:rPr lang="en-US" sz="1400" b="1" dirty="0">
                <a:solidFill>
                  <a:srgbClr val="7030A0"/>
                </a:solidFill>
              </a:rPr>
              <a:t>P = 0.0</a:t>
            </a:r>
          </a:p>
        </p:txBody>
      </p:sp>
      <p:sp>
        <p:nvSpPr>
          <p:cNvPr id="120" name="TextBox 119">
            <a:extLst>
              <a:ext uri="{FF2B5EF4-FFF2-40B4-BE49-F238E27FC236}">
                <a16:creationId xmlns:a16="http://schemas.microsoft.com/office/drawing/2014/main" xmlns="" id="{F4D7DEB5-77E5-490F-AD0F-AFFDFAB414D7}"/>
              </a:ext>
            </a:extLst>
          </p:cNvPr>
          <p:cNvSpPr txBox="1"/>
          <p:nvPr/>
        </p:nvSpPr>
        <p:spPr>
          <a:xfrm rot="3036645">
            <a:off x="6137118" y="5180707"/>
            <a:ext cx="681597" cy="307777"/>
          </a:xfrm>
          <a:prstGeom prst="rect">
            <a:avLst/>
          </a:prstGeom>
          <a:noFill/>
        </p:spPr>
        <p:txBody>
          <a:bodyPr wrap="none" rtlCol="0">
            <a:spAutoFit/>
          </a:bodyPr>
          <a:lstStyle/>
          <a:p>
            <a:r>
              <a:rPr lang="en-US" sz="1400" b="1" dirty="0">
                <a:solidFill>
                  <a:srgbClr val="7030A0"/>
                </a:solidFill>
              </a:rPr>
              <a:t>P = 0.0</a:t>
            </a:r>
          </a:p>
        </p:txBody>
      </p:sp>
      <p:sp>
        <p:nvSpPr>
          <p:cNvPr id="121" name="TextBox 120">
            <a:extLst>
              <a:ext uri="{FF2B5EF4-FFF2-40B4-BE49-F238E27FC236}">
                <a16:creationId xmlns:a16="http://schemas.microsoft.com/office/drawing/2014/main" xmlns="" id="{0F987784-EA4D-4244-8339-00D3AB6313AC}"/>
              </a:ext>
            </a:extLst>
          </p:cNvPr>
          <p:cNvSpPr txBox="1"/>
          <p:nvPr/>
        </p:nvSpPr>
        <p:spPr>
          <a:xfrm rot="18805400">
            <a:off x="4785825" y="5245348"/>
            <a:ext cx="681597" cy="307777"/>
          </a:xfrm>
          <a:prstGeom prst="rect">
            <a:avLst/>
          </a:prstGeom>
          <a:noFill/>
        </p:spPr>
        <p:txBody>
          <a:bodyPr wrap="none" rtlCol="0">
            <a:spAutoFit/>
          </a:bodyPr>
          <a:lstStyle/>
          <a:p>
            <a:r>
              <a:rPr lang="en-US" sz="1400" b="1" dirty="0">
                <a:solidFill>
                  <a:srgbClr val="7030A0"/>
                </a:solidFill>
              </a:rPr>
              <a:t>P = 1.0</a:t>
            </a:r>
          </a:p>
        </p:txBody>
      </p:sp>
    </p:spTree>
    <p:extLst>
      <p:ext uri="{BB962C8B-B14F-4D97-AF65-F5344CB8AC3E}">
        <p14:creationId xmlns:p14="http://schemas.microsoft.com/office/powerpoint/2010/main" val="12455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73" grpId="0"/>
      <p:bldP spid="76" grpId="0" animBg="1"/>
      <p:bldP spid="77" grpId="0"/>
      <p:bldP spid="80" grpId="0"/>
      <p:bldP spid="81" grpId="0"/>
      <p:bldP spid="82" grpId="0" animBg="1"/>
      <p:bldP spid="83" grpId="0" animBg="1"/>
      <p:bldP spid="84" grpId="0"/>
      <p:bldP spid="85" grpId="0"/>
      <p:bldP spid="89" grpId="0" animBg="1"/>
      <p:bldP spid="90" grpId="0"/>
      <p:bldP spid="93" grpId="0"/>
      <p:bldP spid="94" grpId="0"/>
      <p:bldP spid="95" grpId="0" animBg="1"/>
      <p:bldP spid="96" grpId="0" animBg="1"/>
      <p:bldP spid="108" grpId="0"/>
      <p:bldP spid="109" grpId="0"/>
      <p:bldP spid="111" grpId="0" animBg="1"/>
      <p:bldP spid="117" grpId="0"/>
      <p:bldP spid="118" grpId="0"/>
      <p:bldP spid="119" grpId="0"/>
      <p:bldP spid="120" grpId="0"/>
      <p:bldP spid="1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Subgame Resolving</a:t>
            </a:r>
            <a:br>
              <a:rPr lang="en-US" dirty="0"/>
            </a:br>
            <a:r>
              <a:rPr lang="en-US" sz="2000" dirty="0">
                <a:solidFill>
                  <a:schemeClr val="tx2">
                    <a:lumMod val="40000"/>
                    <a:lumOff val="60000"/>
                  </a:schemeClr>
                </a:solidFill>
              </a:rPr>
              <a:t>[Burch et al. AAAI 2014]</a:t>
            </a:r>
            <a:endParaRPr lang="en-US" sz="2000" dirty="0"/>
          </a:p>
        </p:txBody>
      </p:sp>
      <p:sp>
        <p:nvSpPr>
          <p:cNvPr id="8" name="Rectangle 7">
            <a:extLst>
              <a:ext uri="{FF2B5EF4-FFF2-40B4-BE49-F238E27FC236}">
                <a16:creationId xmlns:a16="http://schemas.microsoft.com/office/drawing/2014/main" xmlns="" id="{8523CAD5-5BA6-4DDE-9762-DA37BF1A51C4}"/>
              </a:ext>
            </a:extLst>
          </p:cNvPr>
          <p:cNvSpPr/>
          <p:nvPr/>
        </p:nvSpPr>
        <p:spPr>
          <a:xfrm>
            <a:off x="196943" y="1066800"/>
            <a:ext cx="8806496" cy="1246495"/>
          </a:xfrm>
          <a:prstGeom prst="rect">
            <a:avLst/>
          </a:prstGeom>
        </p:spPr>
        <p:txBody>
          <a:bodyPr wrap="square">
            <a:spAutoFit/>
          </a:bodyPr>
          <a:lstStyle/>
          <a:p>
            <a:pPr marL="285750" indent="-285750" algn="l">
              <a:buFont typeface="Arial" panose="020B0604020202020204" pitchFamily="34" charset="0"/>
              <a:buChar char="•"/>
            </a:pPr>
            <a:r>
              <a:rPr lang="en-US" sz="1500" dirty="0"/>
              <a:t>In the augmented subgame, chance reaches one of the subgame roots with probability proportional to </a:t>
            </a:r>
            <a:r>
              <a:rPr lang="en-US" sz="1500" b="1" dirty="0"/>
              <a:t>P1 attempting to reach the subgame</a:t>
            </a:r>
            <a:r>
              <a:rPr lang="en-US" sz="1500" dirty="0"/>
              <a:t>, and P2 playing the blueprint. P1 then chooses between actions:</a:t>
            </a:r>
          </a:p>
          <a:p>
            <a:pPr marL="742950" lvl="1" indent="-285750">
              <a:buFont typeface="Arial" panose="020B0604020202020204" pitchFamily="34" charset="0"/>
              <a:buChar char="•"/>
            </a:pPr>
            <a:r>
              <a:rPr lang="en-US" sz="1500" b="1" dirty="0"/>
              <a:t>Enter</a:t>
            </a:r>
            <a:r>
              <a:rPr lang="en-US" sz="1500" dirty="0"/>
              <a:t>: Enter the subgame, proceed normally thereafter</a:t>
            </a:r>
            <a:endParaRPr lang="en-US" sz="1500" b="1" dirty="0"/>
          </a:p>
          <a:p>
            <a:pPr marL="742950" lvl="1" indent="-285750">
              <a:buFont typeface="Arial" panose="020B0604020202020204" pitchFamily="34" charset="0"/>
              <a:buChar char="•"/>
            </a:pPr>
            <a:r>
              <a:rPr lang="en-US" sz="1500" b="1" dirty="0"/>
              <a:t>Alt</a:t>
            </a:r>
            <a:r>
              <a:rPr lang="en-US" sz="1500" dirty="0"/>
              <a:t>: Take the EV (at this P1 </a:t>
            </a:r>
            <a:r>
              <a:rPr lang="en-US" sz="1500" dirty="0" err="1"/>
              <a:t>infoset</a:t>
            </a:r>
            <a:r>
              <a:rPr lang="en-US" sz="1500" dirty="0"/>
              <a:t>) of playing optimally against P2’s blueprint subgame strategy</a:t>
            </a:r>
            <a:endParaRPr lang="en-US" sz="1500" b="1" dirty="0"/>
          </a:p>
          <a:p>
            <a:pPr marL="742950" lvl="1" indent="-285750">
              <a:buFont typeface="Arial" panose="020B0604020202020204" pitchFamily="34" charset="0"/>
              <a:buChar char="•"/>
            </a:pPr>
            <a:endParaRPr lang="en-US" sz="15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14" name="Straight Arrow Connector 13">
            <a:extLst>
              <a:ext uri="{FF2B5EF4-FFF2-40B4-BE49-F238E27FC236}">
                <a16:creationId xmlns:a16="http://schemas.microsoft.com/office/drawing/2014/main" xmlns="" id="{01D7E57F-019A-43EF-BCB7-B8AA3518BBF4}"/>
              </a:ext>
            </a:extLst>
          </p:cNvPr>
          <p:cNvCxnSpPr>
            <a:stCxn id="12" idx="5"/>
            <a:endCxn id="30"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18" name="Straight Arrow Connector 17">
            <a:extLst>
              <a:ext uri="{FF2B5EF4-FFF2-40B4-BE49-F238E27FC236}">
                <a16:creationId xmlns:a16="http://schemas.microsoft.com/office/drawing/2014/main" xmlns="" id="{38F7F671-83C3-49FE-A2C8-76116CE19AA0}"/>
              </a:ext>
            </a:extLst>
          </p:cNvPr>
          <p:cNvCxnSpPr>
            <a:stCxn id="16" idx="5"/>
            <a:endCxn id="44"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 name="TextBox 24">
            <a:extLst>
              <a:ext uri="{FF2B5EF4-FFF2-40B4-BE49-F238E27FC236}">
                <a16:creationId xmlns:a16="http://schemas.microsoft.com/office/drawing/2014/main" xmlns="" id="{9011A999-385F-47F3-8589-93019AC71ABC}"/>
              </a:ext>
            </a:extLst>
          </p:cNvPr>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6" name="TextBox 25">
            <a:extLst>
              <a:ext uri="{FF2B5EF4-FFF2-40B4-BE49-F238E27FC236}">
                <a16:creationId xmlns:a16="http://schemas.microsoft.com/office/drawing/2014/main" xmlns="" id="{E5656666-7A64-4825-B207-9B7020DE52CC}"/>
              </a:ext>
            </a:extLst>
          </p:cNvPr>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95010"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56772" y="476515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50650"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63304"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0AD6CA7-3250-4912-8546-034E7152C49E}"/>
              </a:ext>
            </a:extLst>
          </p:cNvPr>
          <p:cNvSpPr txBox="1"/>
          <p:nvPr/>
        </p:nvSpPr>
        <p:spPr>
          <a:xfrm rot="18816139">
            <a:off x="2530953" y="5287616"/>
            <a:ext cx="766557" cy="369332"/>
          </a:xfrm>
          <a:prstGeom prst="rect">
            <a:avLst/>
          </a:prstGeom>
          <a:noFill/>
        </p:spPr>
        <p:txBody>
          <a:bodyPr wrap="none" rtlCol="0">
            <a:spAutoFit/>
          </a:bodyPr>
          <a:lstStyle/>
          <a:p>
            <a:r>
              <a:rPr lang="en-US" dirty="0"/>
              <a:t>Heads</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76567" y="5223007"/>
            <a:ext cx="585032" cy="369332"/>
          </a:xfrm>
          <a:prstGeom prst="rect">
            <a:avLst/>
          </a:prstGeom>
          <a:noFill/>
        </p:spPr>
        <p:txBody>
          <a:bodyPr wrap="none" rtlCol="0">
            <a:spAutoFit/>
          </a:bodyPr>
          <a:lstStyle/>
          <a:p>
            <a:r>
              <a:rPr lang="en-US" dirty="0"/>
              <a:t>Tails</a:t>
            </a:r>
          </a:p>
        </p:txBody>
      </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76330"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31046"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9807" y="61079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9257" y="6110783"/>
            <a:ext cx="372218"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2372357"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41" name="TextBox 40">
            <a:extLst>
              <a:ext uri="{FF2B5EF4-FFF2-40B4-BE49-F238E27FC236}">
                <a16:creationId xmlns:a16="http://schemas.microsoft.com/office/drawing/2014/main" xmlns="" id="{A4966340-58A5-4F03-BA3A-EBB99D059F8E}"/>
              </a:ext>
            </a:extLst>
          </p:cNvPr>
          <p:cNvSpPr txBox="1"/>
          <p:nvPr/>
        </p:nvSpPr>
        <p:spPr>
          <a:xfrm rot="3036645">
            <a:off x="3740776"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78311"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40073" y="476515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33951"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46605"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55846B65-5F27-4AE3-A5CD-7C4F9D2F7B0C}"/>
              </a:ext>
            </a:extLst>
          </p:cNvPr>
          <p:cNvSpPr txBox="1"/>
          <p:nvPr/>
        </p:nvSpPr>
        <p:spPr>
          <a:xfrm rot="18816139">
            <a:off x="314254" y="5287616"/>
            <a:ext cx="766557" cy="369332"/>
          </a:xfrm>
          <a:prstGeom prst="rect">
            <a:avLst/>
          </a:prstGeom>
          <a:noFill/>
        </p:spPr>
        <p:txBody>
          <a:bodyPr wrap="none" rtlCol="0">
            <a:spAutoFit/>
          </a:bodyPr>
          <a:lstStyle/>
          <a:p>
            <a:r>
              <a:rPr lang="en-US" dirty="0"/>
              <a:t>Heads</a:t>
            </a:r>
          </a:p>
        </p:txBody>
      </p:sp>
      <p:sp>
        <p:nvSpPr>
          <p:cNvPr id="49" name="TextBox 48">
            <a:extLst>
              <a:ext uri="{FF2B5EF4-FFF2-40B4-BE49-F238E27FC236}">
                <a16:creationId xmlns:a16="http://schemas.microsoft.com/office/drawing/2014/main" xmlns="" id="{D6DB7B72-BF90-4348-9ED8-37EE4DA8C3ED}"/>
              </a:ext>
            </a:extLst>
          </p:cNvPr>
          <p:cNvSpPr txBox="1"/>
          <p:nvPr/>
        </p:nvSpPr>
        <p:spPr>
          <a:xfrm rot="2994847">
            <a:off x="1459868" y="5223007"/>
            <a:ext cx="585032" cy="369332"/>
          </a:xfrm>
          <a:prstGeom prst="rect">
            <a:avLst/>
          </a:prstGeom>
          <a:noFill/>
        </p:spPr>
        <p:txBody>
          <a:bodyPr wrap="none" rtlCol="0">
            <a:spAutoFit/>
          </a:bodyPr>
          <a:lstStyle/>
          <a:p>
            <a:r>
              <a:rPr lang="en-US" dirty="0"/>
              <a:t>Tails</a:t>
            </a:r>
          </a:p>
        </p:txBody>
      </p: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963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14347"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47842" y="6107945"/>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37824" y="6110783"/>
            <a:ext cx="301686" cy="369332"/>
          </a:xfrm>
          <a:prstGeom prst="rect">
            <a:avLst/>
          </a:prstGeom>
          <a:noFill/>
        </p:spPr>
        <p:txBody>
          <a:bodyPr wrap="none" rtlCol="0">
            <a:spAutoFit/>
          </a:bodyPr>
          <a:lstStyle/>
          <a:p>
            <a:r>
              <a:rPr lang="en-US" dirty="0"/>
              <a:t>1</a:t>
            </a:r>
          </a:p>
        </p:txBody>
      </p:sp>
      <p:sp>
        <p:nvSpPr>
          <p:cNvPr id="54" name="TextBox 53">
            <a:extLst>
              <a:ext uri="{FF2B5EF4-FFF2-40B4-BE49-F238E27FC236}">
                <a16:creationId xmlns:a16="http://schemas.microsoft.com/office/drawing/2014/main" xmlns="" id="{7D5A83EA-80BF-4065-A30B-A5130D3A90C3}"/>
              </a:ext>
            </a:extLst>
          </p:cNvPr>
          <p:cNvSpPr txBox="1"/>
          <p:nvPr/>
        </p:nvSpPr>
        <p:spPr>
          <a:xfrm rot="3036645">
            <a:off x="1524077"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172784"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104" name="TextBox 103">
            <a:extLst>
              <a:ext uri="{FF2B5EF4-FFF2-40B4-BE49-F238E27FC236}">
                <a16:creationId xmlns:a16="http://schemas.microsoft.com/office/drawing/2014/main" xmlns="" id="{B3179909-2EC5-4ABC-B5BA-24F20413C42B}"/>
              </a:ext>
            </a:extLst>
          </p:cNvPr>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3329751">
            <a:off x="1083312" y="3659652"/>
            <a:ext cx="833883" cy="307777"/>
          </a:xfrm>
          <a:prstGeom prst="rect">
            <a:avLst/>
          </a:prstGeom>
          <a:noFill/>
        </p:spPr>
        <p:txBody>
          <a:bodyPr wrap="none" rtlCol="0">
            <a:spAutoFit/>
          </a:bodyPr>
          <a:lstStyle/>
          <a:p>
            <a:r>
              <a:rPr lang="en-US" sz="1400" b="1" dirty="0">
                <a:solidFill>
                  <a:srgbClr val="FF0000"/>
                </a:solidFill>
              </a:rPr>
              <a:t>EV = -0.5</a:t>
            </a:r>
          </a:p>
        </p:txBody>
      </p:sp>
      <p:sp>
        <p:nvSpPr>
          <p:cNvPr id="106" name="TextBox 105">
            <a:extLst>
              <a:ext uri="{FF2B5EF4-FFF2-40B4-BE49-F238E27FC236}">
                <a16:creationId xmlns:a16="http://schemas.microsoft.com/office/drawing/2014/main" xmlns="" id="{56934ACF-8B22-4F25-A011-B25DA2DA8CF5}"/>
              </a:ext>
            </a:extLst>
          </p:cNvPr>
          <p:cNvSpPr txBox="1"/>
          <p:nvPr/>
        </p:nvSpPr>
        <p:spPr>
          <a:xfrm>
            <a:off x="1316384" y="2079676"/>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68447" y="4018585"/>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2312904" y="3996874"/>
            <a:ext cx="833883" cy="307777"/>
          </a:xfrm>
          <a:prstGeom prst="rect">
            <a:avLst/>
          </a:prstGeom>
          <a:noFill/>
        </p:spPr>
        <p:txBody>
          <a:bodyPr wrap="none" rtlCol="0">
            <a:spAutoFit/>
          </a:bodyPr>
          <a:lstStyle/>
          <a:p>
            <a:r>
              <a:rPr lang="en-US" sz="1400" b="1" dirty="0">
                <a:solidFill>
                  <a:srgbClr val="FF0000"/>
                </a:solidFill>
              </a:rPr>
              <a:t>EV = -0.5</a:t>
            </a:r>
          </a:p>
        </p:txBody>
      </p:sp>
      <p:sp>
        <p:nvSpPr>
          <p:cNvPr id="115" name="Isosceles Triangle 114">
            <a:extLst>
              <a:ext uri="{FF2B5EF4-FFF2-40B4-BE49-F238E27FC236}">
                <a16:creationId xmlns:a16="http://schemas.microsoft.com/office/drawing/2014/main" xmlns="" id="{5E212A71-CBEA-4A05-B6E1-F3346D7AA62E}"/>
              </a:ext>
            </a:extLst>
          </p:cNvPr>
          <p:cNvSpPr/>
          <p:nvPr/>
        </p:nvSpPr>
        <p:spPr>
          <a:xfrm>
            <a:off x="-633259" y="4013605"/>
            <a:ext cx="2286000" cy="301203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xmlns="" id="{FEBA58D0-AA7E-4F66-97C8-D1F965E10103}"/>
              </a:ext>
            </a:extLst>
          </p:cNvPr>
          <p:cNvSpPr/>
          <p:nvPr/>
        </p:nvSpPr>
        <p:spPr>
          <a:xfrm>
            <a:off x="1583375" y="4001163"/>
            <a:ext cx="2286000" cy="301203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69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0" grpId="1"/>
      <p:bldP spid="112" grpId="0"/>
      <p:bldP spid="112" grpId="1"/>
      <p:bldP spid="115" grpId="0" animBg="1"/>
      <p:bldP spid="115" grpId="1" animBg="1"/>
      <p:bldP spid="116" grpId="0" animBg="1"/>
      <p:bldP spid="1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Subgame Resolving</a:t>
            </a:r>
            <a:br>
              <a:rPr lang="en-US" dirty="0"/>
            </a:br>
            <a:r>
              <a:rPr lang="en-US" sz="2000" dirty="0">
                <a:solidFill>
                  <a:schemeClr val="tx2">
                    <a:lumMod val="40000"/>
                    <a:lumOff val="60000"/>
                  </a:schemeClr>
                </a:solidFill>
              </a:rPr>
              <a:t>[Burch et al. AAAI 2014]</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14" name="Straight Arrow Connector 13">
            <a:extLst>
              <a:ext uri="{FF2B5EF4-FFF2-40B4-BE49-F238E27FC236}">
                <a16:creationId xmlns:a16="http://schemas.microsoft.com/office/drawing/2014/main" xmlns="" id="{01D7E57F-019A-43EF-BCB7-B8AA3518BBF4}"/>
              </a:ext>
            </a:extLst>
          </p:cNvPr>
          <p:cNvCxnSpPr>
            <a:stCxn id="12" idx="5"/>
            <a:endCxn id="30"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18" name="Straight Arrow Connector 17">
            <a:extLst>
              <a:ext uri="{FF2B5EF4-FFF2-40B4-BE49-F238E27FC236}">
                <a16:creationId xmlns:a16="http://schemas.microsoft.com/office/drawing/2014/main" xmlns="" id="{38F7F671-83C3-49FE-A2C8-76116CE19AA0}"/>
              </a:ext>
            </a:extLst>
          </p:cNvPr>
          <p:cNvCxnSpPr>
            <a:stCxn id="16" idx="5"/>
            <a:endCxn id="44"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 name="TextBox 24">
            <a:extLst>
              <a:ext uri="{FF2B5EF4-FFF2-40B4-BE49-F238E27FC236}">
                <a16:creationId xmlns:a16="http://schemas.microsoft.com/office/drawing/2014/main" xmlns="" id="{9011A999-385F-47F3-8589-93019AC71ABC}"/>
              </a:ext>
            </a:extLst>
          </p:cNvPr>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6" name="TextBox 25">
            <a:extLst>
              <a:ext uri="{FF2B5EF4-FFF2-40B4-BE49-F238E27FC236}">
                <a16:creationId xmlns:a16="http://schemas.microsoft.com/office/drawing/2014/main" xmlns="" id="{E5656666-7A64-4825-B207-9B7020DE52CC}"/>
              </a:ext>
            </a:extLst>
          </p:cNvPr>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95010"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56772" y="476515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50650"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63304"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0AD6CA7-3250-4912-8546-034E7152C49E}"/>
              </a:ext>
            </a:extLst>
          </p:cNvPr>
          <p:cNvSpPr txBox="1"/>
          <p:nvPr/>
        </p:nvSpPr>
        <p:spPr>
          <a:xfrm rot="18816139">
            <a:off x="2530953" y="5287616"/>
            <a:ext cx="766557" cy="369332"/>
          </a:xfrm>
          <a:prstGeom prst="rect">
            <a:avLst/>
          </a:prstGeom>
          <a:noFill/>
        </p:spPr>
        <p:txBody>
          <a:bodyPr wrap="none" rtlCol="0">
            <a:spAutoFit/>
          </a:bodyPr>
          <a:lstStyle/>
          <a:p>
            <a:r>
              <a:rPr lang="en-US" dirty="0"/>
              <a:t>Heads</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76567" y="5223007"/>
            <a:ext cx="585032" cy="369332"/>
          </a:xfrm>
          <a:prstGeom prst="rect">
            <a:avLst/>
          </a:prstGeom>
          <a:noFill/>
        </p:spPr>
        <p:txBody>
          <a:bodyPr wrap="none" rtlCol="0">
            <a:spAutoFit/>
          </a:bodyPr>
          <a:lstStyle/>
          <a:p>
            <a:r>
              <a:rPr lang="en-US" dirty="0"/>
              <a:t>Tails</a:t>
            </a:r>
          </a:p>
        </p:txBody>
      </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76330"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31046"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9807" y="61079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9257" y="6110783"/>
            <a:ext cx="372218"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2372357"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41" name="TextBox 40">
            <a:extLst>
              <a:ext uri="{FF2B5EF4-FFF2-40B4-BE49-F238E27FC236}">
                <a16:creationId xmlns:a16="http://schemas.microsoft.com/office/drawing/2014/main" xmlns="" id="{A4966340-58A5-4F03-BA3A-EBB99D059F8E}"/>
              </a:ext>
            </a:extLst>
          </p:cNvPr>
          <p:cNvSpPr txBox="1"/>
          <p:nvPr/>
        </p:nvSpPr>
        <p:spPr>
          <a:xfrm rot="3036645">
            <a:off x="3740776"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78311"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40073" y="476515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33951"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46605"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55846B65-5F27-4AE3-A5CD-7C4F9D2F7B0C}"/>
              </a:ext>
            </a:extLst>
          </p:cNvPr>
          <p:cNvSpPr txBox="1"/>
          <p:nvPr/>
        </p:nvSpPr>
        <p:spPr>
          <a:xfrm rot="18816139">
            <a:off x="314254" y="5287616"/>
            <a:ext cx="766557" cy="369332"/>
          </a:xfrm>
          <a:prstGeom prst="rect">
            <a:avLst/>
          </a:prstGeom>
          <a:noFill/>
        </p:spPr>
        <p:txBody>
          <a:bodyPr wrap="none" rtlCol="0">
            <a:spAutoFit/>
          </a:bodyPr>
          <a:lstStyle/>
          <a:p>
            <a:r>
              <a:rPr lang="en-US" dirty="0"/>
              <a:t>Heads</a:t>
            </a:r>
          </a:p>
        </p:txBody>
      </p:sp>
      <p:sp>
        <p:nvSpPr>
          <p:cNvPr id="49" name="TextBox 48">
            <a:extLst>
              <a:ext uri="{FF2B5EF4-FFF2-40B4-BE49-F238E27FC236}">
                <a16:creationId xmlns:a16="http://schemas.microsoft.com/office/drawing/2014/main" xmlns="" id="{D6DB7B72-BF90-4348-9ED8-37EE4DA8C3ED}"/>
              </a:ext>
            </a:extLst>
          </p:cNvPr>
          <p:cNvSpPr txBox="1"/>
          <p:nvPr/>
        </p:nvSpPr>
        <p:spPr>
          <a:xfrm rot="2994847">
            <a:off x="1459868" y="5223007"/>
            <a:ext cx="585032" cy="369332"/>
          </a:xfrm>
          <a:prstGeom prst="rect">
            <a:avLst/>
          </a:prstGeom>
          <a:noFill/>
        </p:spPr>
        <p:txBody>
          <a:bodyPr wrap="none" rtlCol="0">
            <a:spAutoFit/>
          </a:bodyPr>
          <a:lstStyle/>
          <a:p>
            <a:r>
              <a:rPr lang="en-US" dirty="0"/>
              <a:t>Tails</a:t>
            </a:r>
          </a:p>
        </p:txBody>
      </p: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963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14347"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47842" y="6107945"/>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37824" y="6110783"/>
            <a:ext cx="301686" cy="369332"/>
          </a:xfrm>
          <a:prstGeom prst="rect">
            <a:avLst/>
          </a:prstGeom>
          <a:noFill/>
        </p:spPr>
        <p:txBody>
          <a:bodyPr wrap="none" rtlCol="0">
            <a:spAutoFit/>
          </a:bodyPr>
          <a:lstStyle/>
          <a:p>
            <a:r>
              <a:rPr lang="en-US" dirty="0"/>
              <a:t>1</a:t>
            </a:r>
          </a:p>
        </p:txBody>
      </p:sp>
      <p:sp>
        <p:nvSpPr>
          <p:cNvPr id="54" name="TextBox 53">
            <a:extLst>
              <a:ext uri="{FF2B5EF4-FFF2-40B4-BE49-F238E27FC236}">
                <a16:creationId xmlns:a16="http://schemas.microsoft.com/office/drawing/2014/main" xmlns="" id="{7D5A83EA-80BF-4065-A30B-A5130D3A90C3}"/>
              </a:ext>
            </a:extLst>
          </p:cNvPr>
          <p:cNvSpPr txBox="1"/>
          <p:nvPr/>
        </p:nvSpPr>
        <p:spPr>
          <a:xfrm rot="3036645">
            <a:off x="1524077"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172784"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56" name="TextBox 55">
            <a:extLst>
              <a:ext uri="{FF2B5EF4-FFF2-40B4-BE49-F238E27FC236}">
                <a16:creationId xmlns:a16="http://schemas.microsoft.com/office/drawing/2014/main" xmlns="" id="{5B27B5EA-F2F8-4E21-87C3-04D24B794CD0}"/>
              </a:ext>
            </a:extLst>
          </p:cNvPr>
          <p:cNvSpPr txBox="1"/>
          <p:nvPr/>
        </p:nvSpPr>
        <p:spPr>
          <a:xfrm rot="18467458">
            <a:off x="4797924" y="3685291"/>
            <a:ext cx="447558" cy="369332"/>
          </a:xfrm>
          <a:prstGeom prst="rect">
            <a:avLst/>
          </a:prstGeom>
          <a:noFill/>
        </p:spPr>
        <p:txBody>
          <a:bodyPr wrap="none" rtlCol="0">
            <a:spAutoFit/>
          </a:bodyPr>
          <a:lstStyle/>
          <a:p>
            <a:r>
              <a:rPr lang="en-US" dirty="0"/>
              <a:t>Alt</a:t>
            </a:r>
          </a:p>
        </p:txBody>
      </p:sp>
      <p:sp>
        <p:nvSpPr>
          <p:cNvPr id="57" name="TextBox 56">
            <a:extLst>
              <a:ext uri="{FF2B5EF4-FFF2-40B4-BE49-F238E27FC236}">
                <a16:creationId xmlns:a16="http://schemas.microsoft.com/office/drawing/2014/main" xmlns="" id="{9790EF49-C60C-457A-B35C-C19467CA3D91}"/>
              </a:ext>
            </a:extLst>
          </p:cNvPr>
          <p:cNvSpPr txBox="1"/>
          <p:nvPr/>
        </p:nvSpPr>
        <p:spPr>
          <a:xfrm rot="18467458">
            <a:off x="7055011" y="3685291"/>
            <a:ext cx="447558" cy="369332"/>
          </a:xfrm>
          <a:prstGeom prst="rect">
            <a:avLst/>
          </a:prstGeom>
          <a:noFill/>
        </p:spPr>
        <p:txBody>
          <a:bodyPr wrap="none" rtlCol="0">
            <a:spAutoFit/>
          </a:bodyPr>
          <a:lstStyle/>
          <a:p>
            <a:r>
              <a:rPr lang="en-US" dirty="0"/>
              <a:t>Alt</a:t>
            </a:r>
          </a:p>
        </p:txBody>
      </p:sp>
      <p:sp>
        <p:nvSpPr>
          <p:cNvPr id="58" name="Oval 57">
            <a:extLst>
              <a:ext uri="{FF2B5EF4-FFF2-40B4-BE49-F238E27FC236}">
                <a16:creationId xmlns:a16="http://schemas.microsoft.com/office/drawing/2014/main" xmlns="" id="{FAB4D178-BE27-40C5-AC5D-40C05E3A2F72}"/>
              </a:ext>
            </a:extLst>
          </p:cNvPr>
          <p:cNvSpPr>
            <a:spLocks/>
          </p:cNvSpPr>
          <p:nvPr/>
        </p:nvSpPr>
        <p:spPr bwMode="auto">
          <a:xfrm>
            <a:off x="7467688"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9" name="TextBox 58">
            <a:extLst>
              <a:ext uri="{FF2B5EF4-FFF2-40B4-BE49-F238E27FC236}">
                <a16:creationId xmlns:a16="http://schemas.microsoft.com/office/drawing/2014/main" xmlns="" id="{8471445B-5659-4910-AEA6-4025393BA5F1}"/>
              </a:ext>
            </a:extLst>
          </p:cNvPr>
          <p:cNvSpPr txBox="1"/>
          <p:nvPr/>
        </p:nvSpPr>
        <p:spPr>
          <a:xfrm>
            <a:off x="7529450" y="3406253"/>
            <a:ext cx="425116" cy="369332"/>
          </a:xfrm>
          <a:prstGeom prst="rect">
            <a:avLst/>
          </a:prstGeom>
          <a:noFill/>
        </p:spPr>
        <p:txBody>
          <a:bodyPr wrap="none" rtlCol="0">
            <a:spAutoFit/>
          </a:bodyPr>
          <a:lstStyle/>
          <a:p>
            <a:r>
              <a:rPr lang="en-US" b="1" dirty="0"/>
              <a:t>P1</a:t>
            </a:r>
          </a:p>
        </p:txBody>
      </p:sp>
      <p:cxnSp>
        <p:nvCxnSpPr>
          <p:cNvPr id="60" name="Straight Arrow Connector 59">
            <a:extLst>
              <a:ext uri="{FF2B5EF4-FFF2-40B4-BE49-F238E27FC236}">
                <a16:creationId xmlns:a16="http://schemas.microsoft.com/office/drawing/2014/main" xmlns="" id="{331CB8EB-543E-44FA-841F-62CF6F6C3A1A}"/>
              </a:ext>
            </a:extLst>
          </p:cNvPr>
          <p:cNvCxnSpPr>
            <a:stCxn id="58" idx="5"/>
            <a:endCxn id="76" idx="0"/>
          </p:cNvCxnSpPr>
          <p:nvPr/>
        </p:nvCxnSpPr>
        <p:spPr>
          <a:xfrm>
            <a:off x="7935982"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187449EF-C4BC-41B3-A861-496BE493C091}"/>
              </a:ext>
            </a:extLst>
          </p:cNvPr>
          <p:cNvCxnSpPr>
            <a:endCxn id="76" idx="2"/>
          </p:cNvCxnSpPr>
          <p:nvPr/>
        </p:nvCxnSpPr>
        <p:spPr>
          <a:xfrm flipV="1">
            <a:off x="5928743"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E4BB67DC-4175-489E-B889-AED7E13D9DD7}"/>
              </a:ext>
            </a:extLst>
          </p:cNvPr>
          <p:cNvSpPr>
            <a:spLocks/>
          </p:cNvSpPr>
          <p:nvPr/>
        </p:nvSpPr>
        <p:spPr bwMode="auto">
          <a:xfrm>
            <a:off x="5252714"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3" name="TextBox 62">
            <a:extLst>
              <a:ext uri="{FF2B5EF4-FFF2-40B4-BE49-F238E27FC236}">
                <a16:creationId xmlns:a16="http://schemas.microsoft.com/office/drawing/2014/main" xmlns="" id="{4637F755-979E-4428-888C-26533B300A3C}"/>
              </a:ext>
            </a:extLst>
          </p:cNvPr>
          <p:cNvSpPr txBox="1"/>
          <p:nvPr/>
        </p:nvSpPr>
        <p:spPr>
          <a:xfrm>
            <a:off x="5314476" y="3411269"/>
            <a:ext cx="425116" cy="369332"/>
          </a:xfrm>
          <a:prstGeom prst="rect">
            <a:avLst/>
          </a:prstGeom>
          <a:noFill/>
        </p:spPr>
        <p:txBody>
          <a:bodyPr wrap="none" rtlCol="0">
            <a:spAutoFit/>
          </a:bodyPr>
          <a:lstStyle/>
          <a:p>
            <a:r>
              <a:rPr lang="en-US" b="1" dirty="0"/>
              <a:t>P1</a:t>
            </a:r>
          </a:p>
        </p:txBody>
      </p:sp>
      <p:cxnSp>
        <p:nvCxnSpPr>
          <p:cNvPr id="64" name="Straight Arrow Connector 63">
            <a:extLst>
              <a:ext uri="{FF2B5EF4-FFF2-40B4-BE49-F238E27FC236}">
                <a16:creationId xmlns:a16="http://schemas.microsoft.com/office/drawing/2014/main" xmlns="" id="{A4842A7A-A15B-4C34-AB32-B07C5C2D7BF1}"/>
              </a:ext>
            </a:extLst>
          </p:cNvPr>
          <p:cNvCxnSpPr>
            <a:stCxn id="62" idx="5"/>
            <a:endCxn id="89" idx="0"/>
          </p:cNvCxnSpPr>
          <p:nvPr/>
        </p:nvCxnSpPr>
        <p:spPr>
          <a:xfrm>
            <a:off x="5721008"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xmlns="" id="{294CC166-22E3-4731-A116-3B2FFD98FBE0}"/>
              </a:ext>
            </a:extLst>
          </p:cNvPr>
          <p:cNvSpPr>
            <a:spLocks/>
          </p:cNvSpPr>
          <p:nvPr/>
        </p:nvSpPr>
        <p:spPr bwMode="auto">
          <a:xfrm>
            <a:off x="6352319"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6" name="TextBox 65">
            <a:extLst>
              <a:ext uri="{FF2B5EF4-FFF2-40B4-BE49-F238E27FC236}">
                <a16:creationId xmlns:a16="http://schemas.microsoft.com/office/drawing/2014/main" xmlns="" id="{537DD3B1-C146-413C-AF42-F807DDF69E4E}"/>
              </a:ext>
            </a:extLst>
          </p:cNvPr>
          <p:cNvSpPr txBox="1"/>
          <p:nvPr/>
        </p:nvSpPr>
        <p:spPr>
          <a:xfrm>
            <a:off x="6473392" y="2607191"/>
            <a:ext cx="306494" cy="369332"/>
          </a:xfrm>
          <a:prstGeom prst="rect">
            <a:avLst/>
          </a:prstGeom>
          <a:noFill/>
        </p:spPr>
        <p:txBody>
          <a:bodyPr wrap="none" rtlCol="0">
            <a:spAutoFit/>
          </a:bodyPr>
          <a:lstStyle/>
          <a:p>
            <a:r>
              <a:rPr lang="en-US" b="1" dirty="0"/>
              <a:t>C</a:t>
            </a:r>
          </a:p>
        </p:txBody>
      </p:sp>
      <p:cxnSp>
        <p:nvCxnSpPr>
          <p:cNvPr id="67" name="Straight Arrow Connector 66">
            <a:extLst>
              <a:ext uri="{FF2B5EF4-FFF2-40B4-BE49-F238E27FC236}">
                <a16:creationId xmlns:a16="http://schemas.microsoft.com/office/drawing/2014/main" xmlns="" id="{6C975708-6903-4FA5-B731-69BDB52BDC66}"/>
              </a:ext>
            </a:extLst>
          </p:cNvPr>
          <p:cNvCxnSpPr>
            <a:stCxn id="65" idx="3"/>
            <a:endCxn id="62" idx="7"/>
          </p:cNvCxnSpPr>
          <p:nvPr/>
        </p:nvCxnSpPr>
        <p:spPr>
          <a:xfrm flipH="1">
            <a:off x="5721008"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52AC78AC-A222-4D49-8C0B-7392A092F7FD}"/>
              </a:ext>
            </a:extLst>
          </p:cNvPr>
          <p:cNvCxnSpPr>
            <a:stCxn id="65" idx="5"/>
            <a:endCxn id="58" idx="1"/>
          </p:cNvCxnSpPr>
          <p:nvPr/>
        </p:nvCxnSpPr>
        <p:spPr>
          <a:xfrm>
            <a:off x="6820613"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7D0045D-308D-43D2-87CF-3C043DB13C1C}"/>
              </a:ext>
            </a:extLst>
          </p:cNvPr>
          <p:cNvSpPr txBox="1"/>
          <p:nvPr/>
        </p:nvSpPr>
        <p:spPr>
          <a:xfrm rot="3444943">
            <a:off x="5585835" y="3819997"/>
            <a:ext cx="686598" cy="369332"/>
          </a:xfrm>
          <a:prstGeom prst="rect">
            <a:avLst/>
          </a:prstGeom>
          <a:noFill/>
        </p:spPr>
        <p:txBody>
          <a:bodyPr wrap="none" rtlCol="0">
            <a:spAutoFit/>
          </a:bodyPr>
          <a:lstStyle/>
          <a:p>
            <a:r>
              <a:rPr lang="en-US" dirty="0"/>
              <a:t>Enter</a:t>
            </a:r>
          </a:p>
        </p:txBody>
      </p:sp>
      <p:sp>
        <p:nvSpPr>
          <p:cNvPr id="72" name="TextBox 71">
            <a:extLst>
              <a:ext uri="{FF2B5EF4-FFF2-40B4-BE49-F238E27FC236}">
                <a16:creationId xmlns:a16="http://schemas.microsoft.com/office/drawing/2014/main" xmlns="" id="{26F1C9BF-64D5-400E-85FD-ECE077BBE151}"/>
              </a:ext>
            </a:extLst>
          </p:cNvPr>
          <p:cNvSpPr txBox="1"/>
          <p:nvPr/>
        </p:nvSpPr>
        <p:spPr>
          <a:xfrm rot="3010513">
            <a:off x="7841670" y="3817679"/>
            <a:ext cx="686598" cy="369332"/>
          </a:xfrm>
          <a:prstGeom prst="rect">
            <a:avLst/>
          </a:prstGeom>
          <a:noFill/>
        </p:spPr>
        <p:txBody>
          <a:bodyPr wrap="none" rtlCol="0">
            <a:spAutoFit/>
          </a:bodyPr>
          <a:lstStyle/>
          <a:p>
            <a:r>
              <a:rPr lang="en-US" dirty="0"/>
              <a:t>Enter</a:t>
            </a:r>
          </a:p>
        </p:txBody>
      </p:sp>
      <p:sp>
        <p:nvSpPr>
          <p:cNvPr id="73" name="TextBox 72">
            <a:extLst>
              <a:ext uri="{FF2B5EF4-FFF2-40B4-BE49-F238E27FC236}">
                <a16:creationId xmlns:a16="http://schemas.microsoft.com/office/drawing/2014/main" xmlns="" id="{6798D1F0-6820-478A-932C-114E3072CACD}"/>
              </a:ext>
            </a:extLst>
          </p:cNvPr>
          <p:cNvSpPr txBox="1"/>
          <p:nvPr/>
        </p:nvSpPr>
        <p:spPr>
          <a:xfrm rot="19816762">
            <a:off x="5634510" y="2885192"/>
            <a:ext cx="692562" cy="307777"/>
          </a:xfrm>
          <a:prstGeom prst="rect">
            <a:avLst/>
          </a:prstGeom>
          <a:noFill/>
        </p:spPr>
        <p:txBody>
          <a:bodyPr wrap="none" rtlCol="0">
            <a:spAutoFit/>
          </a:bodyPr>
          <a:lstStyle/>
          <a:p>
            <a:r>
              <a:rPr lang="en-US" sz="1400" dirty="0"/>
              <a:t>P = 0.5</a:t>
            </a:r>
          </a:p>
        </p:txBody>
      </p:sp>
      <p:sp>
        <p:nvSpPr>
          <p:cNvPr id="74" name="TextBox 73">
            <a:extLst>
              <a:ext uri="{FF2B5EF4-FFF2-40B4-BE49-F238E27FC236}">
                <a16:creationId xmlns:a16="http://schemas.microsoft.com/office/drawing/2014/main" xmlns="" id="{A25FF592-A905-4226-B847-E44C4A7A9365}"/>
              </a:ext>
            </a:extLst>
          </p:cNvPr>
          <p:cNvSpPr txBox="1"/>
          <p:nvPr/>
        </p:nvSpPr>
        <p:spPr>
          <a:xfrm rot="1879797">
            <a:off x="6932283" y="2897996"/>
            <a:ext cx="692562" cy="307777"/>
          </a:xfrm>
          <a:prstGeom prst="rect">
            <a:avLst/>
          </a:prstGeom>
          <a:noFill/>
        </p:spPr>
        <p:txBody>
          <a:bodyPr wrap="none" rtlCol="0">
            <a:spAutoFit/>
          </a:bodyPr>
          <a:lstStyle/>
          <a:p>
            <a:r>
              <a:rPr lang="en-US" sz="1400" dirty="0"/>
              <a:t>P = 0.5</a:t>
            </a:r>
          </a:p>
        </p:txBody>
      </p:sp>
      <p:cxnSp>
        <p:nvCxnSpPr>
          <p:cNvPr id="75" name="Straight Arrow Connector 74">
            <a:extLst>
              <a:ext uri="{FF2B5EF4-FFF2-40B4-BE49-F238E27FC236}">
                <a16:creationId xmlns:a16="http://schemas.microsoft.com/office/drawing/2014/main" xmlns="" id="{AACD5EC5-81CE-4DBA-AA99-E9BDBE95DD2F}"/>
              </a:ext>
            </a:extLst>
          </p:cNvPr>
          <p:cNvCxnSpPr>
            <a:stCxn id="58" idx="3"/>
            <a:endCxn id="102" idx="0"/>
          </p:cNvCxnSpPr>
          <p:nvPr/>
        </p:nvCxnSpPr>
        <p:spPr>
          <a:xfrm flipH="1">
            <a:off x="7504962" y="3784893"/>
            <a:ext cx="43072" cy="35851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xmlns="" id="{68FA99A6-F853-4DF5-8EDB-FF14286D70AF}"/>
              </a:ext>
            </a:extLst>
          </p:cNvPr>
          <p:cNvSpPr>
            <a:spLocks/>
          </p:cNvSpPr>
          <p:nvPr/>
        </p:nvSpPr>
        <p:spPr bwMode="auto">
          <a:xfrm>
            <a:off x="7779282"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a:extLst>
              <a:ext uri="{FF2B5EF4-FFF2-40B4-BE49-F238E27FC236}">
                <a16:creationId xmlns:a16="http://schemas.microsoft.com/office/drawing/2014/main" xmlns="" id="{847BB1A1-62EA-42F4-8F43-897E16903B63}"/>
              </a:ext>
            </a:extLst>
          </p:cNvPr>
          <p:cNvSpPr txBox="1"/>
          <p:nvPr/>
        </p:nvSpPr>
        <p:spPr>
          <a:xfrm>
            <a:off x="7841044" y="4765159"/>
            <a:ext cx="425116" cy="369332"/>
          </a:xfrm>
          <a:prstGeom prst="rect">
            <a:avLst/>
          </a:prstGeom>
          <a:noFill/>
        </p:spPr>
        <p:txBody>
          <a:bodyPr wrap="none" rtlCol="0">
            <a:spAutoFit/>
          </a:bodyPr>
          <a:lstStyle/>
          <a:p>
            <a:r>
              <a:rPr lang="en-US" b="1" dirty="0"/>
              <a:t>P2</a:t>
            </a:r>
          </a:p>
        </p:txBody>
      </p:sp>
      <p:cxnSp>
        <p:nvCxnSpPr>
          <p:cNvPr id="78" name="Straight Arrow Connector 77">
            <a:extLst>
              <a:ext uri="{FF2B5EF4-FFF2-40B4-BE49-F238E27FC236}">
                <a16:creationId xmlns:a16="http://schemas.microsoft.com/office/drawing/2014/main" xmlns="" id="{9C35F164-1E65-46CB-892B-3A97BEA82E27}"/>
              </a:ext>
            </a:extLst>
          </p:cNvPr>
          <p:cNvCxnSpPr>
            <a:stCxn id="76" idx="3"/>
            <a:endCxn id="82" idx="0"/>
          </p:cNvCxnSpPr>
          <p:nvPr/>
        </p:nvCxnSpPr>
        <p:spPr>
          <a:xfrm flipH="1">
            <a:off x="7434922"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89AD33C8-1F64-41BA-B45E-41C26962A5D3}"/>
              </a:ext>
            </a:extLst>
          </p:cNvPr>
          <p:cNvCxnSpPr>
            <a:stCxn id="76" idx="5"/>
            <a:endCxn id="83" idx="0"/>
          </p:cNvCxnSpPr>
          <p:nvPr/>
        </p:nvCxnSpPr>
        <p:spPr>
          <a:xfrm>
            <a:off x="8247576"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E40A9136-B461-438D-994C-C26C7B465A63}"/>
              </a:ext>
            </a:extLst>
          </p:cNvPr>
          <p:cNvSpPr txBox="1"/>
          <p:nvPr/>
        </p:nvSpPr>
        <p:spPr>
          <a:xfrm rot="18816139">
            <a:off x="7115225" y="5287616"/>
            <a:ext cx="766557" cy="369332"/>
          </a:xfrm>
          <a:prstGeom prst="rect">
            <a:avLst/>
          </a:prstGeom>
          <a:noFill/>
        </p:spPr>
        <p:txBody>
          <a:bodyPr wrap="none" rtlCol="0">
            <a:spAutoFit/>
          </a:bodyPr>
          <a:lstStyle/>
          <a:p>
            <a:r>
              <a:rPr lang="en-US" dirty="0"/>
              <a:t>Heads</a:t>
            </a:r>
          </a:p>
        </p:txBody>
      </p:sp>
      <p:sp>
        <p:nvSpPr>
          <p:cNvPr id="81" name="TextBox 80">
            <a:extLst>
              <a:ext uri="{FF2B5EF4-FFF2-40B4-BE49-F238E27FC236}">
                <a16:creationId xmlns:a16="http://schemas.microsoft.com/office/drawing/2014/main" xmlns="" id="{32A67389-AD90-4B0A-98C7-BAD8D78C69A7}"/>
              </a:ext>
            </a:extLst>
          </p:cNvPr>
          <p:cNvSpPr txBox="1"/>
          <p:nvPr/>
        </p:nvSpPr>
        <p:spPr>
          <a:xfrm rot="2994847">
            <a:off x="8260839" y="5223007"/>
            <a:ext cx="585032" cy="369332"/>
          </a:xfrm>
          <a:prstGeom prst="rect">
            <a:avLst/>
          </a:prstGeom>
          <a:noFill/>
        </p:spPr>
        <p:txBody>
          <a:bodyPr wrap="none" rtlCol="0">
            <a:spAutoFit/>
          </a:bodyPr>
          <a:lstStyle/>
          <a:p>
            <a:r>
              <a:rPr lang="en-US" dirty="0"/>
              <a:t>Tails</a:t>
            </a:r>
          </a:p>
        </p:txBody>
      </p:sp>
      <p:sp>
        <p:nvSpPr>
          <p:cNvPr id="82" name="Oval 81">
            <a:extLst>
              <a:ext uri="{FF2B5EF4-FFF2-40B4-BE49-F238E27FC236}">
                <a16:creationId xmlns:a16="http://schemas.microsoft.com/office/drawing/2014/main" xmlns="" id="{87EBBD0C-A1EB-44E2-AD63-5448C271F84D}"/>
              </a:ext>
            </a:extLst>
          </p:cNvPr>
          <p:cNvSpPr>
            <a:spLocks/>
          </p:cNvSpPr>
          <p:nvPr/>
        </p:nvSpPr>
        <p:spPr bwMode="auto">
          <a:xfrm>
            <a:off x="716060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Oval 82">
            <a:extLst>
              <a:ext uri="{FF2B5EF4-FFF2-40B4-BE49-F238E27FC236}">
                <a16:creationId xmlns:a16="http://schemas.microsoft.com/office/drawing/2014/main" xmlns="" id="{281CF1EA-C7C1-43A8-AC9F-5FB11AA37764}"/>
              </a:ext>
            </a:extLst>
          </p:cNvPr>
          <p:cNvSpPr>
            <a:spLocks/>
          </p:cNvSpPr>
          <p:nvPr/>
        </p:nvSpPr>
        <p:spPr bwMode="auto">
          <a:xfrm>
            <a:off x="8415318"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TextBox 83">
            <a:extLst>
              <a:ext uri="{FF2B5EF4-FFF2-40B4-BE49-F238E27FC236}">
                <a16:creationId xmlns:a16="http://schemas.microsoft.com/office/drawing/2014/main" xmlns="" id="{16D63243-F25D-4684-ACAD-D53D72A2A41C}"/>
              </a:ext>
            </a:extLst>
          </p:cNvPr>
          <p:cNvSpPr txBox="1"/>
          <p:nvPr/>
        </p:nvSpPr>
        <p:spPr>
          <a:xfrm>
            <a:off x="7284079" y="6107945"/>
            <a:ext cx="301686" cy="369332"/>
          </a:xfrm>
          <a:prstGeom prst="rect">
            <a:avLst/>
          </a:prstGeom>
          <a:noFill/>
        </p:spPr>
        <p:txBody>
          <a:bodyPr wrap="none" rtlCol="0">
            <a:spAutoFit/>
          </a:bodyPr>
          <a:lstStyle/>
          <a:p>
            <a:r>
              <a:rPr lang="en-US" dirty="0"/>
              <a:t>1</a:t>
            </a:r>
          </a:p>
        </p:txBody>
      </p:sp>
      <p:sp>
        <p:nvSpPr>
          <p:cNvPr id="85" name="TextBox 84">
            <a:extLst>
              <a:ext uri="{FF2B5EF4-FFF2-40B4-BE49-F238E27FC236}">
                <a16:creationId xmlns:a16="http://schemas.microsoft.com/office/drawing/2014/main" xmlns="" id="{2FEA4684-5A96-4E92-9702-29CF9D21A90B}"/>
              </a:ext>
            </a:extLst>
          </p:cNvPr>
          <p:cNvSpPr txBox="1"/>
          <p:nvPr/>
        </p:nvSpPr>
        <p:spPr>
          <a:xfrm>
            <a:off x="8503529" y="6110783"/>
            <a:ext cx="372218" cy="369332"/>
          </a:xfrm>
          <a:prstGeom prst="rect">
            <a:avLst/>
          </a:prstGeom>
          <a:noFill/>
        </p:spPr>
        <p:txBody>
          <a:bodyPr wrap="none" rtlCol="0">
            <a:spAutoFit/>
          </a:bodyPr>
          <a:lstStyle/>
          <a:p>
            <a:r>
              <a:rPr lang="en-US" dirty="0"/>
              <a:t>-1</a:t>
            </a:r>
          </a:p>
        </p:txBody>
      </p:sp>
      <p:cxnSp>
        <p:nvCxnSpPr>
          <p:cNvPr id="88" name="Straight Arrow Connector 87">
            <a:extLst>
              <a:ext uri="{FF2B5EF4-FFF2-40B4-BE49-F238E27FC236}">
                <a16:creationId xmlns:a16="http://schemas.microsoft.com/office/drawing/2014/main" xmlns="" id="{C99A2BF5-1262-430D-BD92-F79975C11BF8}"/>
              </a:ext>
            </a:extLst>
          </p:cNvPr>
          <p:cNvCxnSpPr>
            <a:stCxn id="62" idx="3"/>
            <a:endCxn id="100" idx="0"/>
          </p:cNvCxnSpPr>
          <p:nvPr/>
        </p:nvCxnSpPr>
        <p:spPr>
          <a:xfrm flipH="1">
            <a:off x="5252714" y="3789909"/>
            <a:ext cx="80346" cy="3535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xmlns="" id="{D4038B6E-53C8-409A-81C0-6026B51A0411}"/>
              </a:ext>
            </a:extLst>
          </p:cNvPr>
          <p:cNvSpPr>
            <a:spLocks/>
          </p:cNvSpPr>
          <p:nvPr/>
        </p:nvSpPr>
        <p:spPr bwMode="auto">
          <a:xfrm>
            <a:off x="5562583"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0" name="TextBox 89">
            <a:extLst>
              <a:ext uri="{FF2B5EF4-FFF2-40B4-BE49-F238E27FC236}">
                <a16:creationId xmlns:a16="http://schemas.microsoft.com/office/drawing/2014/main" xmlns="" id="{115596F5-8F87-46AE-955B-B2F2C3369C8D}"/>
              </a:ext>
            </a:extLst>
          </p:cNvPr>
          <p:cNvSpPr txBox="1"/>
          <p:nvPr/>
        </p:nvSpPr>
        <p:spPr>
          <a:xfrm>
            <a:off x="5624345" y="4765159"/>
            <a:ext cx="425116" cy="369332"/>
          </a:xfrm>
          <a:prstGeom prst="rect">
            <a:avLst/>
          </a:prstGeom>
          <a:noFill/>
        </p:spPr>
        <p:txBody>
          <a:bodyPr wrap="none" rtlCol="0">
            <a:spAutoFit/>
          </a:bodyPr>
          <a:lstStyle/>
          <a:p>
            <a:r>
              <a:rPr lang="en-US" b="1" dirty="0"/>
              <a:t>P2</a:t>
            </a:r>
          </a:p>
        </p:txBody>
      </p:sp>
      <p:cxnSp>
        <p:nvCxnSpPr>
          <p:cNvPr id="91" name="Straight Arrow Connector 90">
            <a:extLst>
              <a:ext uri="{FF2B5EF4-FFF2-40B4-BE49-F238E27FC236}">
                <a16:creationId xmlns:a16="http://schemas.microsoft.com/office/drawing/2014/main" xmlns="" id="{1A02932C-C2E6-4F0D-A3EC-AB2BA09246F8}"/>
              </a:ext>
            </a:extLst>
          </p:cNvPr>
          <p:cNvCxnSpPr>
            <a:stCxn id="89" idx="3"/>
            <a:endCxn id="95" idx="0"/>
          </p:cNvCxnSpPr>
          <p:nvPr/>
        </p:nvCxnSpPr>
        <p:spPr>
          <a:xfrm flipH="1">
            <a:off x="5218223"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xmlns="" id="{C8764010-0E34-4D4B-AAD6-FE46EB6951F6}"/>
              </a:ext>
            </a:extLst>
          </p:cNvPr>
          <p:cNvCxnSpPr>
            <a:stCxn id="89" idx="5"/>
            <a:endCxn id="96" idx="0"/>
          </p:cNvCxnSpPr>
          <p:nvPr/>
        </p:nvCxnSpPr>
        <p:spPr>
          <a:xfrm>
            <a:off x="6030877"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3F0538C6-ACB4-487A-BAC1-B994C6374603}"/>
              </a:ext>
            </a:extLst>
          </p:cNvPr>
          <p:cNvSpPr txBox="1"/>
          <p:nvPr/>
        </p:nvSpPr>
        <p:spPr>
          <a:xfrm rot="18816139">
            <a:off x="4898526" y="5287616"/>
            <a:ext cx="766557" cy="369332"/>
          </a:xfrm>
          <a:prstGeom prst="rect">
            <a:avLst/>
          </a:prstGeom>
          <a:noFill/>
        </p:spPr>
        <p:txBody>
          <a:bodyPr wrap="none" rtlCol="0">
            <a:spAutoFit/>
          </a:bodyPr>
          <a:lstStyle/>
          <a:p>
            <a:r>
              <a:rPr lang="en-US" dirty="0"/>
              <a:t>Heads</a:t>
            </a:r>
          </a:p>
        </p:txBody>
      </p:sp>
      <p:sp>
        <p:nvSpPr>
          <p:cNvPr id="94" name="TextBox 93">
            <a:extLst>
              <a:ext uri="{FF2B5EF4-FFF2-40B4-BE49-F238E27FC236}">
                <a16:creationId xmlns:a16="http://schemas.microsoft.com/office/drawing/2014/main" xmlns="" id="{D851BECE-0D50-4BAA-97C7-6F68AAC8B3D3}"/>
              </a:ext>
            </a:extLst>
          </p:cNvPr>
          <p:cNvSpPr txBox="1"/>
          <p:nvPr/>
        </p:nvSpPr>
        <p:spPr>
          <a:xfrm rot="2994847">
            <a:off x="6044140" y="5223007"/>
            <a:ext cx="585032" cy="369332"/>
          </a:xfrm>
          <a:prstGeom prst="rect">
            <a:avLst/>
          </a:prstGeom>
          <a:noFill/>
        </p:spPr>
        <p:txBody>
          <a:bodyPr wrap="none" rtlCol="0">
            <a:spAutoFit/>
          </a:bodyPr>
          <a:lstStyle/>
          <a:p>
            <a:r>
              <a:rPr lang="en-US" dirty="0"/>
              <a:t>Tails</a:t>
            </a:r>
          </a:p>
        </p:txBody>
      </p:sp>
      <p:sp>
        <p:nvSpPr>
          <p:cNvPr id="95" name="Oval 94">
            <a:extLst>
              <a:ext uri="{FF2B5EF4-FFF2-40B4-BE49-F238E27FC236}">
                <a16:creationId xmlns:a16="http://schemas.microsoft.com/office/drawing/2014/main" xmlns="" id="{D7356F3C-A061-47E0-9EA5-F4C877ECF90C}"/>
              </a:ext>
            </a:extLst>
          </p:cNvPr>
          <p:cNvSpPr>
            <a:spLocks/>
          </p:cNvSpPr>
          <p:nvPr/>
        </p:nvSpPr>
        <p:spPr bwMode="auto">
          <a:xfrm>
            <a:off x="4943903"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Oval 95">
            <a:extLst>
              <a:ext uri="{FF2B5EF4-FFF2-40B4-BE49-F238E27FC236}">
                <a16:creationId xmlns:a16="http://schemas.microsoft.com/office/drawing/2014/main" xmlns="" id="{C5AE6EEA-A4FB-41FD-A225-EF0F3D882AF7}"/>
              </a:ext>
            </a:extLst>
          </p:cNvPr>
          <p:cNvSpPr>
            <a:spLocks/>
          </p:cNvSpPr>
          <p:nvPr/>
        </p:nvSpPr>
        <p:spPr bwMode="auto">
          <a:xfrm>
            <a:off x="6198619"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9" name="Right Arrow 445">
            <a:extLst>
              <a:ext uri="{FF2B5EF4-FFF2-40B4-BE49-F238E27FC236}">
                <a16:creationId xmlns:a16="http://schemas.microsoft.com/office/drawing/2014/main" xmlns="" id="{957717A4-D1A3-4E75-872E-69886FB4F34C}"/>
              </a:ext>
            </a:extLst>
          </p:cNvPr>
          <p:cNvSpPr/>
          <p:nvPr/>
        </p:nvSpPr>
        <p:spPr>
          <a:xfrm>
            <a:off x="3969083" y="4040075"/>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84F37377-ECDC-4B21-AEDF-2B782E21B536}"/>
              </a:ext>
            </a:extLst>
          </p:cNvPr>
          <p:cNvSpPr>
            <a:spLocks/>
          </p:cNvSpPr>
          <p:nvPr/>
        </p:nvSpPr>
        <p:spPr bwMode="auto">
          <a:xfrm>
            <a:off x="4978394"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TextBox 100">
            <a:extLst>
              <a:ext uri="{FF2B5EF4-FFF2-40B4-BE49-F238E27FC236}">
                <a16:creationId xmlns:a16="http://schemas.microsoft.com/office/drawing/2014/main" xmlns="" id="{7527089A-E105-435E-AF2B-BE30E9475D03}"/>
              </a:ext>
            </a:extLst>
          </p:cNvPr>
          <p:cNvSpPr txBox="1"/>
          <p:nvPr/>
        </p:nvSpPr>
        <p:spPr>
          <a:xfrm>
            <a:off x="4975896" y="4232884"/>
            <a:ext cx="546945" cy="369332"/>
          </a:xfrm>
          <a:prstGeom prst="rect">
            <a:avLst/>
          </a:prstGeom>
          <a:noFill/>
        </p:spPr>
        <p:txBody>
          <a:bodyPr wrap="none" rtlCol="0">
            <a:spAutoFit/>
          </a:bodyPr>
          <a:lstStyle/>
          <a:p>
            <a:r>
              <a:rPr lang="en-US" dirty="0">
                <a:solidFill>
                  <a:srgbClr val="FF0000"/>
                </a:solidFill>
              </a:rPr>
              <a:t>-0.5</a:t>
            </a:r>
          </a:p>
        </p:txBody>
      </p:sp>
      <p:sp>
        <p:nvSpPr>
          <p:cNvPr id="102" name="Oval 101">
            <a:extLst>
              <a:ext uri="{FF2B5EF4-FFF2-40B4-BE49-F238E27FC236}">
                <a16:creationId xmlns:a16="http://schemas.microsoft.com/office/drawing/2014/main" xmlns="" id="{277279A6-8B61-4159-AF54-637D389D8016}"/>
              </a:ext>
            </a:extLst>
          </p:cNvPr>
          <p:cNvSpPr>
            <a:spLocks/>
          </p:cNvSpPr>
          <p:nvPr/>
        </p:nvSpPr>
        <p:spPr bwMode="auto">
          <a:xfrm>
            <a:off x="7230642"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3" name="TextBox 102">
            <a:extLst>
              <a:ext uri="{FF2B5EF4-FFF2-40B4-BE49-F238E27FC236}">
                <a16:creationId xmlns:a16="http://schemas.microsoft.com/office/drawing/2014/main" xmlns="" id="{D0CEEAC0-E3B5-4DFC-9209-7452F5712BA8}"/>
              </a:ext>
            </a:extLst>
          </p:cNvPr>
          <p:cNvSpPr txBox="1"/>
          <p:nvPr/>
        </p:nvSpPr>
        <p:spPr>
          <a:xfrm>
            <a:off x="7266756" y="4232884"/>
            <a:ext cx="476412" cy="369332"/>
          </a:xfrm>
          <a:prstGeom prst="rect">
            <a:avLst/>
          </a:prstGeom>
          <a:noFill/>
        </p:spPr>
        <p:txBody>
          <a:bodyPr wrap="none" rtlCol="0">
            <a:spAutoFit/>
          </a:bodyPr>
          <a:lstStyle/>
          <a:p>
            <a:r>
              <a:rPr lang="en-US" dirty="0">
                <a:solidFill>
                  <a:srgbClr val="FF0000"/>
                </a:solidFill>
              </a:rPr>
              <a:t>0.5</a:t>
            </a:r>
          </a:p>
        </p:txBody>
      </p:sp>
      <p:sp>
        <p:nvSpPr>
          <p:cNvPr id="104" name="TextBox 103">
            <a:extLst>
              <a:ext uri="{FF2B5EF4-FFF2-40B4-BE49-F238E27FC236}">
                <a16:creationId xmlns:a16="http://schemas.microsoft.com/office/drawing/2014/main" xmlns="" id="{B3179909-2EC5-4ABC-B5BA-24F20413C42B}"/>
              </a:ext>
            </a:extLst>
          </p:cNvPr>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3329751">
            <a:off x="1083312" y="3659652"/>
            <a:ext cx="833883" cy="307777"/>
          </a:xfrm>
          <a:prstGeom prst="rect">
            <a:avLst/>
          </a:prstGeom>
          <a:noFill/>
        </p:spPr>
        <p:txBody>
          <a:bodyPr wrap="none" rtlCol="0">
            <a:spAutoFit/>
          </a:bodyPr>
          <a:lstStyle/>
          <a:p>
            <a:r>
              <a:rPr lang="en-US" sz="1400" b="1" dirty="0">
                <a:solidFill>
                  <a:srgbClr val="FF0000"/>
                </a:solidFill>
              </a:rPr>
              <a:t>EV = -0.5</a:t>
            </a:r>
          </a:p>
        </p:txBody>
      </p:sp>
      <p:sp>
        <p:nvSpPr>
          <p:cNvPr id="106" name="TextBox 105">
            <a:extLst>
              <a:ext uri="{FF2B5EF4-FFF2-40B4-BE49-F238E27FC236}">
                <a16:creationId xmlns:a16="http://schemas.microsoft.com/office/drawing/2014/main" xmlns="" id="{56934ACF-8B22-4F25-A011-B25DA2DA8CF5}"/>
              </a:ext>
            </a:extLst>
          </p:cNvPr>
          <p:cNvSpPr txBox="1"/>
          <p:nvPr/>
        </p:nvSpPr>
        <p:spPr>
          <a:xfrm>
            <a:off x="1316384" y="2079676"/>
            <a:ext cx="1913409" cy="369332"/>
          </a:xfrm>
          <a:prstGeom prst="rect">
            <a:avLst/>
          </a:prstGeom>
          <a:noFill/>
        </p:spPr>
        <p:txBody>
          <a:bodyPr wrap="none" rtlCol="0">
            <a:spAutoFit/>
          </a:bodyPr>
          <a:lstStyle/>
          <a:p>
            <a:r>
              <a:rPr lang="en-US" b="1" dirty="0"/>
              <a:t>Blueprint Strategy</a:t>
            </a:r>
          </a:p>
        </p:txBody>
      </p:sp>
      <p:sp>
        <p:nvSpPr>
          <p:cNvPr id="107" name="TextBox 106">
            <a:extLst>
              <a:ext uri="{FF2B5EF4-FFF2-40B4-BE49-F238E27FC236}">
                <a16:creationId xmlns:a16="http://schemas.microsoft.com/office/drawing/2014/main" xmlns="" id="{7DD76D3E-6A27-40B8-8EAF-FE2CF05061E2}"/>
              </a:ext>
            </a:extLst>
          </p:cNvPr>
          <p:cNvSpPr txBox="1"/>
          <p:nvPr/>
        </p:nvSpPr>
        <p:spPr>
          <a:xfrm>
            <a:off x="5911299" y="2079676"/>
            <a:ext cx="2227597" cy="369332"/>
          </a:xfrm>
          <a:prstGeom prst="rect">
            <a:avLst/>
          </a:prstGeom>
          <a:noFill/>
        </p:spPr>
        <p:txBody>
          <a:bodyPr wrap="none" rtlCol="0">
            <a:spAutoFit/>
          </a:bodyPr>
          <a:lstStyle/>
          <a:p>
            <a:r>
              <a:rPr lang="en-US" b="1" dirty="0"/>
              <a:t>Augmented Subgame</a:t>
            </a:r>
          </a:p>
        </p:txBody>
      </p:sp>
      <p:sp>
        <p:nvSpPr>
          <p:cNvPr id="108" name="TextBox 107">
            <a:extLst>
              <a:ext uri="{FF2B5EF4-FFF2-40B4-BE49-F238E27FC236}">
                <a16:creationId xmlns:a16="http://schemas.microsoft.com/office/drawing/2014/main" xmlns="" id="{EAC1DB37-45FA-4AC7-A40C-DF4F1D6AEB28}"/>
              </a:ext>
            </a:extLst>
          </p:cNvPr>
          <p:cNvSpPr txBox="1"/>
          <p:nvPr/>
        </p:nvSpPr>
        <p:spPr>
          <a:xfrm>
            <a:off x="5031339" y="6107582"/>
            <a:ext cx="372218" cy="369332"/>
          </a:xfrm>
          <a:prstGeom prst="rect">
            <a:avLst/>
          </a:prstGeom>
          <a:noFill/>
        </p:spPr>
        <p:txBody>
          <a:bodyPr wrap="none" rtlCol="0">
            <a:spAutoFit/>
          </a:bodyPr>
          <a:lstStyle/>
          <a:p>
            <a:r>
              <a:rPr lang="en-US" dirty="0"/>
              <a:t>-1</a:t>
            </a:r>
          </a:p>
        </p:txBody>
      </p:sp>
      <p:sp>
        <p:nvSpPr>
          <p:cNvPr id="109" name="TextBox 108">
            <a:extLst>
              <a:ext uri="{FF2B5EF4-FFF2-40B4-BE49-F238E27FC236}">
                <a16:creationId xmlns:a16="http://schemas.microsoft.com/office/drawing/2014/main" xmlns="" id="{B0D2CFB0-9520-4921-996F-BAAE60E60D7B}"/>
              </a:ext>
            </a:extLst>
          </p:cNvPr>
          <p:cNvSpPr txBox="1"/>
          <p:nvPr/>
        </p:nvSpPr>
        <p:spPr>
          <a:xfrm>
            <a:off x="6343990" y="6107582"/>
            <a:ext cx="301686" cy="369332"/>
          </a:xfrm>
          <a:prstGeom prst="rect">
            <a:avLst/>
          </a:prstGeom>
          <a:noFill/>
        </p:spPr>
        <p:txBody>
          <a:bodyPr wrap="none" rtlCol="0">
            <a:spAutoFit/>
          </a:bodyPr>
          <a:lstStyle/>
          <a:p>
            <a:r>
              <a:rPr lang="en-US" dirty="0"/>
              <a:t>1</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68447" y="4018585"/>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2312904" y="3996874"/>
            <a:ext cx="833883" cy="307777"/>
          </a:xfrm>
          <a:prstGeom prst="rect">
            <a:avLst/>
          </a:prstGeom>
          <a:noFill/>
        </p:spPr>
        <p:txBody>
          <a:bodyPr wrap="none" rtlCol="0">
            <a:spAutoFit/>
          </a:bodyPr>
          <a:lstStyle/>
          <a:p>
            <a:r>
              <a:rPr lang="en-US" sz="1400" b="1" dirty="0">
                <a:solidFill>
                  <a:srgbClr val="FF0000"/>
                </a:solidFill>
              </a:rPr>
              <a:t>EV = -0.5</a:t>
            </a:r>
          </a:p>
        </p:txBody>
      </p:sp>
      <p:sp>
        <p:nvSpPr>
          <p:cNvPr id="111" name="Rectangle 110">
            <a:extLst>
              <a:ext uri="{FF2B5EF4-FFF2-40B4-BE49-F238E27FC236}">
                <a16:creationId xmlns:a16="http://schemas.microsoft.com/office/drawing/2014/main" xmlns="" id="{F5860248-553E-4C32-9774-45338B3B21EA}"/>
              </a:ext>
            </a:extLst>
          </p:cNvPr>
          <p:cNvSpPr/>
          <p:nvPr/>
        </p:nvSpPr>
        <p:spPr>
          <a:xfrm>
            <a:off x="299479" y="4621781"/>
            <a:ext cx="4150123" cy="20838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xmlns="" id="{86383A42-799A-4D2D-99FF-63A29EE1477E}"/>
              </a:ext>
            </a:extLst>
          </p:cNvPr>
          <p:cNvSpPr/>
          <p:nvPr/>
        </p:nvSpPr>
        <p:spPr>
          <a:xfrm>
            <a:off x="196943" y="1066800"/>
            <a:ext cx="8806496" cy="1246495"/>
          </a:xfrm>
          <a:prstGeom prst="rect">
            <a:avLst/>
          </a:prstGeom>
        </p:spPr>
        <p:txBody>
          <a:bodyPr wrap="square">
            <a:spAutoFit/>
          </a:bodyPr>
          <a:lstStyle/>
          <a:p>
            <a:pPr marL="285750" indent="-285750" algn="l">
              <a:buFont typeface="Arial" panose="020B0604020202020204" pitchFamily="34" charset="0"/>
              <a:buChar char="•"/>
            </a:pPr>
            <a:r>
              <a:rPr lang="en-US" sz="1500" dirty="0"/>
              <a:t>In the augmented subgame, chance reaches one of the subgame roots with probability proportional to </a:t>
            </a:r>
            <a:r>
              <a:rPr lang="en-US" sz="1500" b="1" dirty="0"/>
              <a:t>P1 attempting to reach the subgame</a:t>
            </a:r>
            <a:r>
              <a:rPr lang="en-US" sz="1500" dirty="0"/>
              <a:t>, and P2 playing the blueprint. P1 then chooses between actions:</a:t>
            </a:r>
          </a:p>
          <a:p>
            <a:pPr marL="742950" lvl="1" indent="-285750">
              <a:buFont typeface="Arial" panose="020B0604020202020204" pitchFamily="34" charset="0"/>
              <a:buChar char="•"/>
            </a:pPr>
            <a:r>
              <a:rPr lang="en-US" sz="1500" b="1" dirty="0"/>
              <a:t>Enter</a:t>
            </a:r>
            <a:r>
              <a:rPr lang="en-US" sz="1500" dirty="0"/>
              <a:t>: Enter the subgame, proceed normally thereafter</a:t>
            </a:r>
            <a:endParaRPr lang="en-US" sz="1500" b="1" dirty="0"/>
          </a:p>
          <a:p>
            <a:pPr marL="742950" lvl="1" indent="-285750">
              <a:buFont typeface="Arial" panose="020B0604020202020204" pitchFamily="34" charset="0"/>
              <a:buChar char="•"/>
            </a:pPr>
            <a:r>
              <a:rPr lang="en-US" sz="1500" b="1" dirty="0"/>
              <a:t>Alt</a:t>
            </a:r>
            <a:r>
              <a:rPr lang="en-US" sz="1500" dirty="0"/>
              <a:t>: Take the EV (at this P1 </a:t>
            </a:r>
            <a:r>
              <a:rPr lang="en-US" sz="1500" dirty="0" err="1"/>
              <a:t>infoset</a:t>
            </a:r>
            <a:r>
              <a:rPr lang="en-US" sz="1500" dirty="0"/>
              <a:t>) of playing optimally against P2’s blueprint subgame strategy</a:t>
            </a:r>
            <a:endParaRPr lang="en-US" sz="1500" b="1" dirty="0"/>
          </a:p>
          <a:p>
            <a:pPr marL="742950" lvl="1"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33506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P spid="59" grpId="0"/>
      <p:bldP spid="62" grpId="0" animBg="1"/>
      <p:bldP spid="63" grpId="0"/>
      <p:bldP spid="65" grpId="0" animBg="1"/>
      <p:bldP spid="66" grpId="0"/>
      <p:bldP spid="71" grpId="0"/>
      <p:bldP spid="72" grpId="0"/>
      <p:bldP spid="73" grpId="0"/>
      <p:bldP spid="74" grpId="0"/>
      <p:bldP spid="76" grpId="0" animBg="1"/>
      <p:bldP spid="77" grpId="0"/>
      <p:bldP spid="80" grpId="0"/>
      <p:bldP spid="81" grpId="0"/>
      <p:bldP spid="82" grpId="0" animBg="1"/>
      <p:bldP spid="83" grpId="0" animBg="1"/>
      <p:bldP spid="84" grpId="0"/>
      <p:bldP spid="85" grpId="0"/>
      <p:bldP spid="89" grpId="0" animBg="1"/>
      <p:bldP spid="90" grpId="0"/>
      <p:bldP spid="93" grpId="0"/>
      <p:bldP spid="94" grpId="0"/>
      <p:bldP spid="95" grpId="0" animBg="1"/>
      <p:bldP spid="96" grpId="0" animBg="1"/>
      <p:bldP spid="100" grpId="0" animBg="1"/>
      <p:bldP spid="101" grpId="0"/>
      <p:bldP spid="102" grpId="0" animBg="1"/>
      <p:bldP spid="103" grpId="0"/>
      <p:bldP spid="108" grpId="0"/>
      <p:bldP spid="109" grpId="0"/>
      <p:bldP spid="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AlphaGo</a:t>
            </a:r>
            <a:endParaRPr lang="en-US" dirty="0"/>
          </a:p>
        </p:txBody>
      </p:sp>
      <p:sp>
        <p:nvSpPr>
          <p:cNvPr id="3" name="TextBox 2"/>
          <p:cNvSpPr txBox="1"/>
          <p:nvPr/>
        </p:nvSpPr>
        <p:spPr>
          <a:xfrm>
            <a:off x="683258" y="5754741"/>
            <a:ext cx="7790787" cy="461665"/>
          </a:xfrm>
          <a:prstGeom prst="rect">
            <a:avLst/>
          </a:prstGeom>
          <a:noFill/>
        </p:spPr>
        <p:txBody>
          <a:bodyPr wrap="none" rtlCol="0">
            <a:spAutoFit/>
          </a:bodyPr>
          <a:lstStyle/>
          <a:p>
            <a:r>
              <a:rPr lang="en-US" sz="2400" dirty="0" err="1"/>
              <a:t>AlphaGo</a:t>
            </a:r>
            <a:r>
              <a:rPr lang="en-US" sz="2400" dirty="0"/>
              <a:t> techniques extend to all </a:t>
            </a:r>
            <a:r>
              <a:rPr lang="en-US" sz="2400" b="1" dirty="0"/>
              <a:t>perfect-information</a:t>
            </a:r>
            <a:r>
              <a:rPr lang="en-US" sz="2400" dirty="0"/>
              <a:t> games</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75" y="1531794"/>
            <a:ext cx="7399754" cy="4069580"/>
          </a:xfrm>
          <a:prstGeom prst="rect">
            <a:avLst/>
          </a:prstGeom>
        </p:spPr>
      </p:pic>
    </p:spTree>
    <p:extLst>
      <p:ext uri="{BB962C8B-B14F-4D97-AF65-F5344CB8AC3E}">
        <p14:creationId xmlns:p14="http://schemas.microsoft.com/office/powerpoint/2010/main" val="5862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Subgame Resolving</a:t>
            </a:r>
            <a:br>
              <a:rPr lang="en-US" dirty="0"/>
            </a:br>
            <a:r>
              <a:rPr lang="en-US" sz="2000" dirty="0">
                <a:solidFill>
                  <a:schemeClr val="tx2">
                    <a:lumMod val="40000"/>
                    <a:lumOff val="60000"/>
                  </a:schemeClr>
                </a:solidFill>
              </a:rPr>
              <a:t>[Burch et al. AAAI 2014]</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14" name="Straight Arrow Connector 13">
            <a:extLst>
              <a:ext uri="{FF2B5EF4-FFF2-40B4-BE49-F238E27FC236}">
                <a16:creationId xmlns:a16="http://schemas.microsoft.com/office/drawing/2014/main" xmlns="" id="{01D7E57F-019A-43EF-BCB7-B8AA3518BBF4}"/>
              </a:ext>
            </a:extLst>
          </p:cNvPr>
          <p:cNvCxnSpPr>
            <a:stCxn id="12" idx="5"/>
            <a:endCxn id="30"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18" name="Straight Arrow Connector 17">
            <a:extLst>
              <a:ext uri="{FF2B5EF4-FFF2-40B4-BE49-F238E27FC236}">
                <a16:creationId xmlns:a16="http://schemas.microsoft.com/office/drawing/2014/main" xmlns="" id="{38F7F671-83C3-49FE-A2C8-76116CE19AA0}"/>
              </a:ext>
            </a:extLst>
          </p:cNvPr>
          <p:cNvCxnSpPr>
            <a:stCxn id="16" idx="5"/>
            <a:endCxn id="44"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 name="TextBox 24">
            <a:extLst>
              <a:ext uri="{FF2B5EF4-FFF2-40B4-BE49-F238E27FC236}">
                <a16:creationId xmlns:a16="http://schemas.microsoft.com/office/drawing/2014/main" xmlns="" id="{9011A999-385F-47F3-8589-93019AC71ABC}"/>
              </a:ext>
            </a:extLst>
          </p:cNvPr>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6" name="TextBox 25">
            <a:extLst>
              <a:ext uri="{FF2B5EF4-FFF2-40B4-BE49-F238E27FC236}">
                <a16:creationId xmlns:a16="http://schemas.microsoft.com/office/drawing/2014/main" xmlns="" id="{E5656666-7A64-4825-B207-9B7020DE52CC}"/>
              </a:ext>
            </a:extLst>
          </p:cNvPr>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95010"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56772" y="476515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50650"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63304"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0AD6CA7-3250-4912-8546-034E7152C49E}"/>
              </a:ext>
            </a:extLst>
          </p:cNvPr>
          <p:cNvSpPr txBox="1"/>
          <p:nvPr/>
        </p:nvSpPr>
        <p:spPr>
          <a:xfrm rot="18816139">
            <a:off x="2530953" y="5287616"/>
            <a:ext cx="766557" cy="369332"/>
          </a:xfrm>
          <a:prstGeom prst="rect">
            <a:avLst/>
          </a:prstGeom>
          <a:noFill/>
        </p:spPr>
        <p:txBody>
          <a:bodyPr wrap="none" rtlCol="0">
            <a:spAutoFit/>
          </a:bodyPr>
          <a:lstStyle/>
          <a:p>
            <a:r>
              <a:rPr lang="en-US" dirty="0"/>
              <a:t>Heads</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76567" y="5223007"/>
            <a:ext cx="585032" cy="369332"/>
          </a:xfrm>
          <a:prstGeom prst="rect">
            <a:avLst/>
          </a:prstGeom>
          <a:noFill/>
        </p:spPr>
        <p:txBody>
          <a:bodyPr wrap="none" rtlCol="0">
            <a:spAutoFit/>
          </a:bodyPr>
          <a:lstStyle/>
          <a:p>
            <a:r>
              <a:rPr lang="en-US" dirty="0"/>
              <a:t>Tails</a:t>
            </a:r>
          </a:p>
        </p:txBody>
      </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76330"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31046"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9807" y="61079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9257" y="6110783"/>
            <a:ext cx="372218"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2372357"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41" name="TextBox 40">
            <a:extLst>
              <a:ext uri="{FF2B5EF4-FFF2-40B4-BE49-F238E27FC236}">
                <a16:creationId xmlns:a16="http://schemas.microsoft.com/office/drawing/2014/main" xmlns="" id="{A4966340-58A5-4F03-BA3A-EBB99D059F8E}"/>
              </a:ext>
            </a:extLst>
          </p:cNvPr>
          <p:cNvSpPr txBox="1"/>
          <p:nvPr/>
        </p:nvSpPr>
        <p:spPr>
          <a:xfrm rot="3036645">
            <a:off x="3740776"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78311"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40073" y="476515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33951"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46605"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55846B65-5F27-4AE3-A5CD-7C4F9D2F7B0C}"/>
              </a:ext>
            </a:extLst>
          </p:cNvPr>
          <p:cNvSpPr txBox="1"/>
          <p:nvPr/>
        </p:nvSpPr>
        <p:spPr>
          <a:xfrm rot="18816139">
            <a:off x="314254" y="5287616"/>
            <a:ext cx="766557" cy="369332"/>
          </a:xfrm>
          <a:prstGeom prst="rect">
            <a:avLst/>
          </a:prstGeom>
          <a:noFill/>
        </p:spPr>
        <p:txBody>
          <a:bodyPr wrap="none" rtlCol="0">
            <a:spAutoFit/>
          </a:bodyPr>
          <a:lstStyle/>
          <a:p>
            <a:r>
              <a:rPr lang="en-US" dirty="0"/>
              <a:t>Heads</a:t>
            </a:r>
          </a:p>
        </p:txBody>
      </p:sp>
      <p:sp>
        <p:nvSpPr>
          <p:cNvPr id="49" name="TextBox 48">
            <a:extLst>
              <a:ext uri="{FF2B5EF4-FFF2-40B4-BE49-F238E27FC236}">
                <a16:creationId xmlns:a16="http://schemas.microsoft.com/office/drawing/2014/main" xmlns="" id="{D6DB7B72-BF90-4348-9ED8-37EE4DA8C3ED}"/>
              </a:ext>
            </a:extLst>
          </p:cNvPr>
          <p:cNvSpPr txBox="1"/>
          <p:nvPr/>
        </p:nvSpPr>
        <p:spPr>
          <a:xfrm rot="2994847">
            <a:off x="1459868" y="5223007"/>
            <a:ext cx="585032" cy="369332"/>
          </a:xfrm>
          <a:prstGeom prst="rect">
            <a:avLst/>
          </a:prstGeom>
          <a:noFill/>
        </p:spPr>
        <p:txBody>
          <a:bodyPr wrap="none" rtlCol="0">
            <a:spAutoFit/>
          </a:bodyPr>
          <a:lstStyle/>
          <a:p>
            <a:r>
              <a:rPr lang="en-US" dirty="0"/>
              <a:t>Tails</a:t>
            </a:r>
          </a:p>
        </p:txBody>
      </p: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963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14347"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47842" y="6107945"/>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37824" y="6110783"/>
            <a:ext cx="301686" cy="369332"/>
          </a:xfrm>
          <a:prstGeom prst="rect">
            <a:avLst/>
          </a:prstGeom>
          <a:noFill/>
        </p:spPr>
        <p:txBody>
          <a:bodyPr wrap="none" rtlCol="0">
            <a:spAutoFit/>
          </a:bodyPr>
          <a:lstStyle/>
          <a:p>
            <a:r>
              <a:rPr lang="en-US" dirty="0"/>
              <a:t>1</a:t>
            </a:r>
          </a:p>
        </p:txBody>
      </p:sp>
      <p:sp>
        <p:nvSpPr>
          <p:cNvPr id="54" name="TextBox 53">
            <a:extLst>
              <a:ext uri="{FF2B5EF4-FFF2-40B4-BE49-F238E27FC236}">
                <a16:creationId xmlns:a16="http://schemas.microsoft.com/office/drawing/2014/main" xmlns="" id="{7D5A83EA-80BF-4065-A30B-A5130D3A90C3}"/>
              </a:ext>
            </a:extLst>
          </p:cNvPr>
          <p:cNvSpPr txBox="1"/>
          <p:nvPr/>
        </p:nvSpPr>
        <p:spPr>
          <a:xfrm rot="3036645">
            <a:off x="1524077"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172784"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56" name="TextBox 55">
            <a:extLst>
              <a:ext uri="{FF2B5EF4-FFF2-40B4-BE49-F238E27FC236}">
                <a16:creationId xmlns:a16="http://schemas.microsoft.com/office/drawing/2014/main" xmlns="" id="{5B27B5EA-F2F8-4E21-87C3-04D24B794CD0}"/>
              </a:ext>
            </a:extLst>
          </p:cNvPr>
          <p:cNvSpPr txBox="1"/>
          <p:nvPr/>
        </p:nvSpPr>
        <p:spPr>
          <a:xfrm rot="18467458">
            <a:off x="4797924" y="3685291"/>
            <a:ext cx="447558" cy="369332"/>
          </a:xfrm>
          <a:prstGeom prst="rect">
            <a:avLst/>
          </a:prstGeom>
          <a:noFill/>
        </p:spPr>
        <p:txBody>
          <a:bodyPr wrap="none" rtlCol="0">
            <a:spAutoFit/>
          </a:bodyPr>
          <a:lstStyle/>
          <a:p>
            <a:r>
              <a:rPr lang="en-US" dirty="0"/>
              <a:t>Alt</a:t>
            </a:r>
          </a:p>
        </p:txBody>
      </p:sp>
      <p:sp>
        <p:nvSpPr>
          <p:cNvPr id="57" name="TextBox 56">
            <a:extLst>
              <a:ext uri="{FF2B5EF4-FFF2-40B4-BE49-F238E27FC236}">
                <a16:creationId xmlns:a16="http://schemas.microsoft.com/office/drawing/2014/main" xmlns="" id="{9790EF49-C60C-457A-B35C-C19467CA3D91}"/>
              </a:ext>
            </a:extLst>
          </p:cNvPr>
          <p:cNvSpPr txBox="1"/>
          <p:nvPr/>
        </p:nvSpPr>
        <p:spPr>
          <a:xfrm rot="18467458">
            <a:off x="7055011" y="3685291"/>
            <a:ext cx="447558" cy="369332"/>
          </a:xfrm>
          <a:prstGeom prst="rect">
            <a:avLst/>
          </a:prstGeom>
          <a:noFill/>
        </p:spPr>
        <p:txBody>
          <a:bodyPr wrap="none" rtlCol="0">
            <a:spAutoFit/>
          </a:bodyPr>
          <a:lstStyle/>
          <a:p>
            <a:r>
              <a:rPr lang="en-US" dirty="0"/>
              <a:t>Alt</a:t>
            </a:r>
          </a:p>
        </p:txBody>
      </p:sp>
      <p:sp>
        <p:nvSpPr>
          <p:cNvPr id="58" name="Oval 57">
            <a:extLst>
              <a:ext uri="{FF2B5EF4-FFF2-40B4-BE49-F238E27FC236}">
                <a16:creationId xmlns:a16="http://schemas.microsoft.com/office/drawing/2014/main" xmlns="" id="{FAB4D178-BE27-40C5-AC5D-40C05E3A2F72}"/>
              </a:ext>
            </a:extLst>
          </p:cNvPr>
          <p:cNvSpPr>
            <a:spLocks/>
          </p:cNvSpPr>
          <p:nvPr/>
        </p:nvSpPr>
        <p:spPr bwMode="auto">
          <a:xfrm>
            <a:off x="7467688"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9" name="TextBox 58">
            <a:extLst>
              <a:ext uri="{FF2B5EF4-FFF2-40B4-BE49-F238E27FC236}">
                <a16:creationId xmlns:a16="http://schemas.microsoft.com/office/drawing/2014/main" xmlns="" id="{8471445B-5659-4910-AEA6-4025393BA5F1}"/>
              </a:ext>
            </a:extLst>
          </p:cNvPr>
          <p:cNvSpPr txBox="1"/>
          <p:nvPr/>
        </p:nvSpPr>
        <p:spPr>
          <a:xfrm>
            <a:off x="7529450" y="3406253"/>
            <a:ext cx="425116" cy="369332"/>
          </a:xfrm>
          <a:prstGeom prst="rect">
            <a:avLst/>
          </a:prstGeom>
          <a:noFill/>
        </p:spPr>
        <p:txBody>
          <a:bodyPr wrap="none" rtlCol="0">
            <a:spAutoFit/>
          </a:bodyPr>
          <a:lstStyle/>
          <a:p>
            <a:r>
              <a:rPr lang="en-US" b="1" dirty="0"/>
              <a:t>P1</a:t>
            </a:r>
          </a:p>
        </p:txBody>
      </p:sp>
      <p:cxnSp>
        <p:nvCxnSpPr>
          <p:cNvPr id="60" name="Straight Arrow Connector 59">
            <a:extLst>
              <a:ext uri="{FF2B5EF4-FFF2-40B4-BE49-F238E27FC236}">
                <a16:creationId xmlns:a16="http://schemas.microsoft.com/office/drawing/2014/main" xmlns="" id="{331CB8EB-543E-44FA-841F-62CF6F6C3A1A}"/>
              </a:ext>
            </a:extLst>
          </p:cNvPr>
          <p:cNvCxnSpPr>
            <a:stCxn id="58" idx="5"/>
            <a:endCxn id="76" idx="0"/>
          </p:cNvCxnSpPr>
          <p:nvPr/>
        </p:nvCxnSpPr>
        <p:spPr>
          <a:xfrm>
            <a:off x="7935982"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187449EF-C4BC-41B3-A861-496BE493C091}"/>
              </a:ext>
            </a:extLst>
          </p:cNvPr>
          <p:cNvCxnSpPr>
            <a:endCxn id="76" idx="2"/>
          </p:cNvCxnSpPr>
          <p:nvPr/>
        </p:nvCxnSpPr>
        <p:spPr>
          <a:xfrm flipV="1">
            <a:off x="5928743"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E4BB67DC-4175-489E-B889-AED7E13D9DD7}"/>
              </a:ext>
            </a:extLst>
          </p:cNvPr>
          <p:cNvSpPr>
            <a:spLocks/>
          </p:cNvSpPr>
          <p:nvPr/>
        </p:nvSpPr>
        <p:spPr bwMode="auto">
          <a:xfrm>
            <a:off x="5252714"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3" name="TextBox 62">
            <a:extLst>
              <a:ext uri="{FF2B5EF4-FFF2-40B4-BE49-F238E27FC236}">
                <a16:creationId xmlns:a16="http://schemas.microsoft.com/office/drawing/2014/main" xmlns="" id="{4637F755-979E-4428-888C-26533B300A3C}"/>
              </a:ext>
            </a:extLst>
          </p:cNvPr>
          <p:cNvSpPr txBox="1"/>
          <p:nvPr/>
        </p:nvSpPr>
        <p:spPr>
          <a:xfrm>
            <a:off x="5314476" y="3411269"/>
            <a:ext cx="425116" cy="369332"/>
          </a:xfrm>
          <a:prstGeom prst="rect">
            <a:avLst/>
          </a:prstGeom>
          <a:noFill/>
        </p:spPr>
        <p:txBody>
          <a:bodyPr wrap="none" rtlCol="0">
            <a:spAutoFit/>
          </a:bodyPr>
          <a:lstStyle/>
          <a:p>
            <a:r>
              <a:rPr lang="en-US" b="1" dirty="0"/>
              <a:t>P1</a:t>
            </a:r>
          </a:p>
        </p:txBody>
      </p:sp>
      <p:cxnSp>
        <p:nvCxnSpPr>
          <p:cNvPr id="64" name="Straight Arrow Connector 63">
            <a:extLst>
              <a:ext uri="{FF2B5EF4-FFF2-40B4-BE49-F238E27FC236}">
                <a16:creationId xmlns:a16="http://schemas.microsoft.com/office/drawing/2014/main" xmlns="" id="{A4842A7A-A15B-4C34-AB32-B07C5C2D7BF1}"/>
              </a:ext>
            </a:extLst>
          </p:cNvPr>
          <p:cNvCxnSpPr>
            <a:stCxn id="62" idx="5"/>
            <a:endCxn id="89" idx="0"/>
          </p:cNvCxnSpPr>
          <p:nvPr/>
        </p:nvCxnSpPr>
        <p:spPr>
          <a:xfrm>
            <a:off x="5721008"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xmlns="" id="{294CC166-22E3-4731-A116-3B2FFD98FBE0}"/>
              </a:ext>
            </a:extLst>
          </p:cNvPr>
          <p:cNvSpPr>
            <a:spLocks/>
          </p:cNvSpPr>
          <p:nvPr/>
        </p:nvSpPr>
        <p:spPr bwMode="auto">
          <a:xfrm>
            <a:off x="6352319"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6" name="TextBox 65">
            <a:extLst>
              <a:ext uri="{FF2B5EF4-FFF2-40B4-BE49-F238E27FC236}">
                <a16:creationId xmlns:a16="http://schemas.microsoft.com/office/drawing/2014/main" xmlns="" id="{537DD3B1-C146-413C-AF42-F807DDF69E4E}"/>
              </a:ext>
            </a:extLst>
          </p:cNvPr>
          <p:cNvSpPr txBox="1"/>
          <p:nvPr/>
        </p:nvSpPr>
        <p:spPr>
          <a:xfrm>
            <a:off x="6473392" y="2607191"/>
            <a:ext cx="306494" cy="369332"/>
          </a:xfrm>
          <a:prstGeom prst="rect">
            <a:avLst/>
          </a:prstGeom>
          <a:noFill/>
        </p:spPr>
        <p:txBody>
          <a:bodyPr wrap="none" rtlCol="0">
            <a:spAutoFit/>
          </a:bodyPr>
          <a:lstStyle/>
          <a:p>
            <a:r>
              <a:rPr lang="en-US" b="1" dirty="0"/>
              <a:t>C</a:t>
            </a:r>
          </a:p>
        </p:txBody>
      </p:sp>
      <p:cxnSp>
        <p:nvCxnSpPr>
          <p:cNvPr id="67" name="Straight Arrow Connector 66">
            <a:extLst>
              <a:ext uri="{FF2B5EF4-FFF2-40B4-BE49-F238E27FC236}">
                <a16:creationId xmlns:a16="http://schemas.microsoft.com/office/drawing/2014/main" xmlns="" id="{6C975708-6903-4FA5-B731-69BDB52BDC66}"/>
              </a:ext>
            </a:extLst>
          </p:cNvPr>
          <p:cNvCxnSpPr>
            <a:stCxn id="65" idx="3"/>
            <a:endCxn id="62" idx="7"/>
          </p:cNvCxnSpPr>
          <p:nvPr/>
        </p:nvCxnSpPr>
        <p:spPr>
          <a:xfrm flipH="1">
            <a:off x="5721008"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52AC78AC-A222-4D49-8C0B-7392A092F7FD}"/>
              </a:ext>
            </a:extLst>
          </p:cNvPr>
          <p:cNvCxnSpPr>
            <a:stCxn id="65" idx="5"/>
            <a:endCxn id="58" idx="1"/>
          </p:cNvCxnSpPr>
          <p:nvPr/>
        </p:nvCxnSpPr>
        <p:spPr>
          <a:xfrm>
            <a:off x="6820613"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7D0045D-308D-43D2-87CF-3C043DB13C1C}"/>
              </a:ext>
            </a:extLst>
          </p:cNvPr>
          <p:cNvSpPr txBox="1"/>
          <p:nvPr/>
        </p:nvSpPr>
        <p:spPr>
          <a:xfrm rot="3444943">
            <a:off x="5585835" y="3819997"/>
            <a:ext cx="686598" cy="369332"/>
          </a:xfrm>
          <a:prstGeom prst="rect">
            <a:avLst/>
          </a:prstGeom>
          <a:noFill/>
        </p:spPr>
        <p:txBody>
          <a:bodyPr wrap="none" rtlCol="0">
            <a:spAutoFit/>
          </a:bodyPr>
          <a:lstStyle/>
          <a:p>
            <a:r>
              <a:rPr lang="en-US" dirty="0"/>
              <a:t>Enter</a:t>
            </a:r>
          </a:p>
        </p:txBody>
      </p:sp>
      <p:sp>
        <p:nvSpPr>
          <p:cNvPr id="72" name="TextBox 71">
            <a:extLst>
              <a:ext uri="{FF2B5EF4-FFF2-40B4-BE49-F238E27FC236}">
                <a16:creationId xmlns:a16="http://schemas.microsoft.com/office/drawing/2014/main" xmlns="" id="{26F1C9BF-64D5-400E-85FD-ECE077BBE151}"/>
              </a:ext>
            </a:extLst>
          </p:cNvPr>
          <p:cNvSpPr txBox="1"/>
          <p:nvPr/>
        </p:nvSpPr>
        <p:spPr>
          <a:xfrm rot="3010513">
            <a:off x="7841670" y="3817679"/>
            <a:ext cx="686598" cy="369332"/>
          </a:xfrm>
          <a:prstGeom prst="rect">
            <a:avLst/>
          </a:prstGeom>
          <a:noFill/>
        </p:spPr>
        <p:txBody>
          <a:bodyPr wrap="none" rtlCol="0">
            <a:spAutoFit/>
          </a:bodyPr>
          <a:lstStyle/>
          <a:p>
            <a:r>
              <a:rPr lang="en-US" dirty="0"/>
              <a:t>Enter</a:t>
            </a:r>
          </a:p>
        </p:txBody>
      </p:sp>
      <p:sp>
        <p:nvSpPr>
          <p:cNvPr id="73" name="TextBox 72">
            <a:extLst>
              <a:ext uri="{FF2B5EF4-FFF2-40B4-BE49-F238E27FC236}">
                <a16:creationId xmlns:a16="http://schemas.microsoft.com/office/drawing/2014/main" xmlns="" id="{6798D1F0-6820-478A-932C-114E3072CACD}"/>
              </a:ext>
            </a:extLst>
          </p:cNvPr>
          <p:cNvSpPr txBox="1"/>
          <p:nvPr/>
        </p:nvSpPr>
        <p:spPr>
          <a:xfrm rot="19816762">
            <a:off x="5634510" y="2885192"/>
            <a:ext cx="692562" cy="307777"/>
          </a:xfrm>
          <a:prstGeom prst="rect">
            <a:avLst/>
          </a:prstGeom>
          <a:noFill/>
        </p:spPr>
        <p:txBody>
          <a:bodyPr wrap="none" rtlCol="0">
            <a:spAutoFit/>
          </a:bodyPr>
          <a:lstStyle/>
          <a:p>
            <a:r>
              <a:rPr lang="en-US" sz="1400" dirty="0"/>
              <a:t>P = 0.5</a:t>
            </a:r>
          </a:p>
        </p:txBody>
      </p:sp>
      <p:sp>
        <p:nvSpPr>
          <p:cNvPr id="74" name="TextBox 73">
            <a:extLst>
              <a:ext uri="{FF2B5EF4-FFF2-40B4-BE49-F238E27FC236}">
                <a16:creationId xmlns:a16="http://schemas.microsoft.com/office/drawing/2014/main" xmlns="" id="{A25FF592-A905-4226-B847-E44C4A7A9365}"/>
              </a:ext>
            </a:extLst>
          </p:cNvPr>
          <p:cNvSpPr txBox="1"/>
          <p:nvPr/>
        </p:nvSpPr>
        <p:spPr>
          <a:xfrm rot="1879797">
            <a:off x="6932283" y="2897996"/>
            <a:ext cx="692562" cy="307777"/>
          </a:xfrm>
          <a:prstGeom prst="rect">
            <a:avLst/>
          </a:prstGeom>
          <a:noFill/>
        </p:spPr>
        <p:txBody>
          <a:bodyPr wrap="none" rtlCol="0">
            <a:spAutoFit/>
          </a:bodyPr>
          <a:lstStyle/>
          <a:p>
            <a:r>
              <a:rPr lang="en-US" sz="1400" dirty="0"/>
              <a:t>P = 0.5</a:t>
            </a:r>
          </a:p>
        </p:txBody>
      </p:sp>
      <p:cxnSp>
        <p:nvCxnSpPr>
          <p:cNvPr id="75" name="Straight Arrow Connector 74">
            <a:extLst>
              <a:ext uri="{FF2B5EF4-FFF2-40B4-BE49-F238E27FC236}">
                <a16:creationId xmlns:a16="http://schemas.microsoft.com/office/drawing/2014/main" xmlns="" id="{AACD5EC5-81CE-4DBA-AA99-E9BDBE95DD2F}"/>
              </a:ext>
            </a:extLst>
          </p:cNvPr>
          <p:cNvCxnSpPr>
            <a:stCxn id="58" idx="3"/>
            <a:endCxn id="102" idx="0"/>
          </p:cNvCxnSpPr>
          <p:nvPr/>
        </p:nvCxnSpPr>
        <p:spPr>
          <a:xfrm flipH="1">
            <a:off x="7504962" y="3784893"/>
            <a:ext cx="43072" cy="35851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xmlns="" id="{68FA99A6-F853-4DF5-8EDB-FF14286D70AF}"/>
              </a:ext>
            </a:extLst>
          </p:cNvPr>
          <p:cNvSpPr>
            <a:spLocks/>
          </p:cNvSpPr>
          <p:nvPr/>
        </p:nvSpPr>
        <p:spPr bwMode="auto">
          <a:xfrm>
            <a:off x="7779282"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a:extLst>
              <a:ext uri="{FF2B5EF4-FFF2-40B4-BE49-F238E27FC236}">
                <a16:creationId xmlns:a16="http://schemas.microsoft.com/office/drawing/2014/main" xmlns="" id="{847BB1A1-62EA-42F4-8F43-897E16903B63}"/>
              </a:ext>
            </a:extLst>
          </p:cNvPr>
          <p:cNvSpPr txBox="1"/>
          <p:nvPr/>
        </p:nvSpPr>
        <p:spPr>
          <a:xfrm>
            <a:off x="7841044" y="4765159"/>
            <a:ext cx="425116" cy="369332"/>
          </a:xfrm>
          <a:prstGeom prst="rect">
            <a:avLst/>
          </a:prstGeom>
          <a:noFill/>
        </p:spPr>
        <p:txBody>
          <a:bodyPr wrap="none" rtlCol="0">
            <a:spAutoFit/>
          </a:bodyPr>
          <a:lstStyle/>
          <a:p>
            <a:r>
              <a:rPr lang="en-US" b="1" dirty="0"/>
              <a:t>P2</a:t>
            </a:r>
          </a:p>
        </p:txBody>
      </p:sp>
      <p:cxnSp>
        <p:nvCxnSpPr>
          <p:cNvPr id="78" name="Straight Arrow Connector 77">
            <a:extLst>
              <a:ext uri="{FF2B5EF4-FFF2-40B4-BE49-F238E27FC236}">
                <a16:creationId xmlns:a16="http://schemas.microsoft.com/office/drawing/2014/main" xmlns="" id="{9C35F164-1E65-46CB-892B-3A97BEA82E27}"/>
              </a:ext>
            </a:extLst>
          </p:cNvPr>
          <p:cNvCxnSpPr>
            <a:stCxn id="76" idx="3"/>
            <a:endCxn id="82" idx="0"/>
          </p:cNvCxnSpPr>
          <p:nvPr/>
        </p:nvCxnSpPr>
        <p:spPr>
          <a:xfrm flipH="1">
            <a:off x="7434922"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89AD33C8-1F64-41BA-B45E-41C26962A5D3}"/>
              </a:ext>
            </a:extLst>
          </p:cNvPr>
          <p:cNvCxnSpPr>
            <a:stCxn id="76" idx="5"/>
            <a:endCxn id="83" idx="0"/>
          </p:cNvCxnSpPr>
          <p:nvPr/>
        </p:nvCxnSpPr>
        <p:spPr>
          <a:xfrm>
            <a:off x="8247576"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E40A9136-B461-438D-994C-C26C7B465A63}"/>
              </a:ext>
            </a:extLst>
          </p:cNvPr>
          <p:cNvSpPr txBox="1"/>
          <p:nvPr/>
        </p:nvSpPr>
        <p:spPr>
          <a:xfrm rot="18816139">
            <a:off x="7115225" y="5287616"/>
            <a:ext cx="766557" cy="369332"/>
          </a:xfrm>
          <a:prstGeom prst="rect">
            <a:avLst/>
          </a:prstGeom>
          <a:noFill/>
        </p:spPr>
        <p:txBody>
          <a:bodyPr wrap="none" rtlCol="0">
            <a:spAutoFit/>
          </a:bodyPr>
          <a:lstStyle/>
          <a:p>
            <a:r>
              <a:rPr lang="en-US" dirty="0"/>
              <a:t>Heads</a:t>
            </a:r>
          </a:p>
        </p:txBody>
      </p:sp>
      <p:sp>
        <p:nvSpPr>
          <p:cNvPr id="81" name="TextBox 80">
            <a:extLst>
              <a:ext uri="{FF2B5EF4-FFF2-40B4-BE49-F238E27FC236}">
                <a16:creationId xmlns:a16="http://schemas.microsoft.com/office/drawing/2014/main" xmlns="" id="{32A67389-AD90-4B0A-98C7-BAD8D78C69A7}"/>
              </a:ext>
            </a:extLst>
          </p:cNvPr>
          <p:cNvSpPr txBox="1"/>
          <p:nvPr/>
        </p:nvSpPr>
        <p:spPr>
          <a:xfrm rot="2994847">
            <a:off x="8260839" y="5223007"/>
            <a:ext cx="585032" cy="369332"/>
          </a:xfrm>
          <a:prstGeom prst="rect">
            <a:avLst/>
          </a:prstGeom>
          <a:noFill/>
        </p:spPr>
        <p:txBody>
          <a:bodyPr wrap="none" rtlCol="0">
            <a:spAutoFit/>
          </a:bodyPr>
          <a:lstStyle/>
          <a:p>
            <a:r>
              <a:rPr lang="en-US" dirty="0"/>
              <a:t>Tails</a:t>
            </a:r>
          </a:p>
        </p:txBody>
      </p:sp>
      <p:sp>
        <p:nvSpPr>
          <p:cNvPr id="82" name="Oval 81">
            <a:extLst>
              <a:ext uri="{FF2B5EF4-FFF2-40B4-BE49-F238E27FC236}">
                <a16:creationId xmlns:a16="http://schemas.microsoft.com/office/drawing/2014/main" xmlns="" id="{87EBBD0C-A1EB-44E2-AD63-5448C271F84D}"/>
              </a:ext>
            </a:extLst>
          </p:cNvPr>
          <p:cNvSpPr>
            <a:spLocks/>
          </p:cNvSpPr>
          <p:nvPr/>
        </p:nvSpPr>
        <p:spPr bwMode="auto">
          <a:xfrm>
            <a:off x="716060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Oval 82">
            <a:extLst>
              <a:ext uri="{FF2B5EF4-FFF2-40B4-BE49-F238E27FC236}">
                <a16:creationId xmlns:a16="http://schemas.microsoft.com/office/drawing/2014/main" xmlns="" id="{281CF1EA-C7C1-43A8-AC9F-5FB11AA37764}"/>
              </a:ext>
            </a:extLst>
          </p:cNvPr>
          <p:cNvSpPr>
            <a:spLocks/>
          </p:cNvSpPr>
          <p:nvPr/>
        </p:nvSpPr>
        <p:spPr bwMode="auto">
          <a:xfrm>
            <a:off x="8415318"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TextBox 83">
            <a:extLst>
              <a:ext uri="{FF2B5EF4-FFF2-40B4-BE49-F238E27FC236}">
                <a16:creationId xmlns:a16="http://schemas.microsoft.com/office/drawing/2014/main" xmlns="" id="{16D63243-F25D-4684-ACAD-D53D72A2A41C}"/>
              </a:ext>
            </a:extLst>
          </p:cNvPr>
          <p:cNvSpPr txBox="1"/>
          <p:nvPr/>
        </p:nvSpPr>
        <p:spPr>
          <a:xfrm>
            <a:off x="7284079" y="6107945"/>
            <a:ext cx="301686" cy="369332"/>
          </a:xfrm>
          <a:prstGeom prst="rect">
            <a:avLst/>
          </a:prstGeom>
          <a:noFill/>
        </p:spPr>
        <p:txBody>
          <a:bodyPr wrap="none" rtlCol="0">
            <a:spAutoFit/>
          </a:bodyPr>
          <a:lstStyle/>
          <a:p>
            <a:r>
              <a:rPr lang="en-US" dirty="0"/>
              <a:t>1</a:t>
            </a:r>
          </a:p>
        </p:txBody>
      </p:sp>
      <p:sp>
        <p:nvSpPr>
          <p:cNvPr id="85" name="TextBox 84">
            <a:extLst>
              <a:ext uri="{FF2B5EF4-FFF2-40B4-BE49-F238E27FC236}">
                <a16:creationId xmlns:a16="http://schemas.microsoft.com/office/drawing/2014/main" xmlns="" id="{2FEA4684-5A96-4E92-9702-29CF9D21A90B}"/>
              </a:ext>
            </a:extLst>
          </p:cNvPr>
          <p:cNvSpPr txBox="1"/>
          <p:nvPr/>
        </p:nvSpPr>
        <p:spPr>
          <a:xfrm>
            <a:off x="8503529" y="6110783"/>
            <a:ext cx="372218" cy="369332"/>
          </a:xfrm>
          <a:prstGeom prst="rect">
            <a:avLst/>
          </a:prstGeom>
          <a:noFill/>
        </p:spPr>
        <p:txBody>
          <a:bodyPr wrap="none" rtlCol="0">
            <a:spAutoFit/>
          </a:bodyPr>
          <a:lstStyle/>
          <a:p>
            <a:r>
              <a:rPr lang="en-US" dirty="0"/>
              <a:t>-1</a:t>
            </a:r>
          </a:p>
        </p:txBody>
      </p:sp>
      <p:sp>
        <p:nvSpPr>
          <p:cNvPr id="86" name="TextBox 85">
            <a:extLst>
              <a:ext uri="{FF2B5EF4-FFF2-40B4-BE49-F238E27FC236}">
                <a16:creationId xmlns:a16="http://schemas.microsoft.com/office/drawing/2014/main" xmlns="" id="{1DA70819-C700-4826-A5F7-8FF7BA8B11F6}"/>
              </a:ext>
            </a:extLst>
          </p:cNvPr>
          <p:cNvSpPr txBox="1"/>
          <p:nvPr/>
        </p:nvSpPr>
        <p:spPr>
          <a:xfrm rot="18805400">
            <a:off x="6956629" y="5187257"/>
            <a:ext cx="772969" cy="307777"/>
          </a:xfrm>
          <a:prstGeom prst="rect">
            <a:avLst/>
          </a:prstGeom>
          <a:noFill/>
        </p:spPr>
        <p:txBody>
          <a:bodyPr wrap="none" rtlCol="0">
            <a:spAutoFit/>
          </a:bodyPr>
          <a:lstStyle/>
          <a:p>
            <a:r>
              <a:rPr lang="en-US" sz="1400" b="1" dirty="0">
                <a:solidFill>
                  <a:srgbClr val="7030A0"/>
                </a:solidFill>
              </a:rPr>
              <a:t>P = 1.00</a:t>
            </a:r>
          </a:p>
        </p:txBody>
      </p:sp>
      <p:sp>
        <p:nvSpPr>
          <p:cNvPr id="87" name="TextBox 86">
            <a:extLst>
              <a:ext uri="{FF2B5EF4-FFF2-40B4-BE49-F238E27FC236}">
                <a16:creationId xmlns:a16="http://schemas.microsoft.com/office/drawing/2014/main" xmlns="" id="{3E76DDF3-7CE7-4541-83EC-0F901D47BDA6}"/>
              </a:ext>
            </a:extLst>
          </p:cNvPr>
          <p:cNvSpPr txBox="1"/>
          <p:nvPr/>
        </p:nvSpPr>
        <p:spPr>
          <a:xfrm rot="3036645">
            <a:off x="8325048" y="5116588"/>
            <a:ext cx="772969" cy="307777"/>
          </a:xfrm>
          <a:prstGeom prst="rect">
            <a:avLst/>
          </a:prstGeom>
          <a:noFill/>
        </p:spPr>
        <p:txBody>
          <a:bodyPr wrap="none" rtlCol="0">
            <a:spAutoFit/>
          </a:bodyPr>
          <a:lstStyle/>
          <a:p>
            <a:r>
              <a:rPr lang="en-US" sz="1400" b="1" dirty="0">
                <a:solidFill>
                  <a:srgbClr val="7030A0"/>
                </a:solidFill>
              </a:rPr>
              <a:t>P = 0.00</a:t>
            </a:r>
          </a:p>
        </p:txBody>
      </p:sp>
      <p:cxnSp>
        <p:nvCxnSpPr>
          <p:cNvPr id="88" name="Straight Arrow Connector 87">
            <a:extLst>
              <a:ext uri="{FF2B5EF4-FFF2-40B4-BE49-F238E27FC236}">
                <a16:creationId xmlns:a16="http://schemas.microsoft.com/office/drawing/2014/main" xmlns="" id="{C99A2BF5-1262-430D-BD92-F79975C11BF8}"/>
              </a:ext>
            </a:extLst>
          </p:cNvPr>
          <p:cNvCxnSpPr>
            <a:stCxn id="62" idx="3"/>
            <a:endCxn id="100" idx="0"/>
          </p:cNvCxnSpPr>
          <p:nvPr/>
        </p:nvCxnSpPr>
        <p:spPr>
          <a:xfrm flipH="1">
            <a:off x="5252714" y="3789909"/>
            <a:ext cx="80346" cy="3535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xmlns="" id="{D4038B6E-53C8-409A-81C0-6026B51A0411}"/>
              </a:ext>
            </a:extLst>
          </p:cNvPr>
          <p:cNvSpPr>
            <a:spLocks/>
          </p:cNvSpPr>
          <p:nvPr/>
        </p:nvSpPr>
        <p:spPr bwMode="auto">
          <a:xfrm>
            <a:off x="5562583"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0" name="TextBox 89">
            <a:extLst>
              <a:ext uri="{FF2B5EF4-FFF2-40B4-BE49-F238E27FC236}">
                <a16:creationId xmlns:a16="http://schemas.microsoft.com/office/drawing/2014/main" xmlns="" id="{115596F5-8F87-46AE-955B-B2F2C3369C8D}"/>
              </a:ext>
            </a:extLst>
          </p:cNvPr>
          <p:cNvSpPr txBox="1"/>
          <p:nvPr/>
        </p:nvSpPr>
        <p:spPr>
          <a:xfrm>
            <a:off x="5624345" y="4765159"/>
            <a:ext cx="425116" cy="369332"/>
          </a:xfrm>
          <a:prstGeom prst="rect">
            <a:avLst/>
          </a:prstGeom>
          <a:noFill/>
        </p:spPr>
        <p:txBody>
          <a:bodyPr wrap="none" rtlCol="0">
            <a:spAutoFit/>
          </a:bodyPr>
          <a:lstStyle/>
          <a:p>
            <a:r>
              <a:rPr lang="en-US" b="1" dirty="0"/>
              <a:t>P2</a:t>
            </a:r>
          </a:p>
        </p:txBody>
      </p:sp>
      <p:cxnSp>
        <p:nvCxnSpPr>
          <p:cNvPr id="91" name="Straight Arrow Connector 90">
            <a:extLst>
              <a:ext uri="{FF2B5EF4-FFF2-40B4-BE49-F238E27FC236}">
                <a16:creationId xmlns:a16="http://schemas.microsoft.com/office/drawing/2014/main" xmlns="" id="{1A02932C-C2E6-4F0D-A3EC-AB2BA09246F8}"/>
              </a:ext>
            </a:extLst>
          </p:cNvPr>
          <p:cNvCxnSpPr>
            <a:stCxn id="89" idx="3"/>
            <a:endCxn id="95" idx="0"/>
          </p:cNvCxnSpPr>
          <p:nvPr/>
        </p:nvCxnSpPr>
        <p:spPr>
          <a:xfrm flipH="1">
            <a:off x="5218223"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xmlns="" id="{C8764010-0E34-4D4B-AAD6-FE46EB6951F6}"/>
              </a:ext>
            </a:extLst>
          </p:cNvPr>
          <p:cNvCxnSpPr>
            <a:stCxn id="89" idx="5"/>
            <a:endCxn id="96" idx="0"/>
          </p:cNvCxnSpPr>
          <p:nvPr/>
        </p:nvCxnSpPr>
        <p:spPr>
          <a:xfrm>
            <a:off x="6030877"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3F0538C6-ACB4-487A-BAC1-B994C6374603}"/>
              </a:ext>
            </a:extLst>
          </p:cNvPr>
          <p:cNvSpPr txBox="1"/>
          <p:nvPr/>
        </p:nvSpPr>
        <p:spPr>
          <a:xfrm rot="18816139">
            <a:off x="4898526" y="5287616"/>
            <a:ext cx="766557" cy="369332"/>
          </a:xfrm>
          <a:prstGeom prst="rect">
            <a:avLst/>
          </a:prstGeom>
          <a:noFill/>
        </p:spPr>
        <p:txBody>
          <a:bodyPr wrap="none" rtlCol="0">
            <a:spAutoFit/>
          </a:bodyPr>
          <a:lstStyle/>
          <a:p>
            <a:r>
              <a:rPr lang="en-US" dirty="0"/>
              <a:t>Heads</a:t>
            </a:r>
          </a:p>
        </p:txBody>
      </p:sp>
      <p:sp>
        <p:nvSpPr>
          <p:cNvPr id="94" name="TextBox 93">
            <a:extLst>
              <a:ext uri="{FF2B5EF4-FFF2-40B4-BE49-F238E27FC236}">
                <a16:creationId xmlns:a16="http://schemas.microsoft.com/office/drawing/2014/main" xmlns="" id="{D851BECE-0D50-4BAA-97C7-6F68AAC8B3D3}"/>
              </a:ext>
            </a:extLst>
          </p:cNvPr>
          <p:cNvSpPr txBox="1"/>
          <p:nvPr/>
        </p:nvSpPr>
        <p:spPr>
          <a:xfrm rot="2994847">
            <a:off x="6044140" y="5223007"/>
            <a:ext cx="585032" cy="369332"/>
          </a:xfrm>
          <a:prstGeom prst="rect">
            <a:avLst/>
          </a:prstGeom>
          <a:noFill/>
        </p:spPr>
        <p:txBody>
          <a:bodyPr wrap="none" rtlCol="0">
            <a:spAutoFit/>
          </a:bodyPr>
          <a:lstStyle/>
          <a:p>
            <a:r>
              <a:rPr lang="en-US" dirty="0"/>
              <a:t>Tails</a:t>
            </a:r>
          </a:p>
        </p:txBody>
      </p:sp>
      <p:sp>
        <p:nvSpPr>
          <p:cNvPr id="95" name="Oval 94">
            <a:extLst>
              <a:ext uri="{FF2B5EF4-FFF2-40B4-BE49-F238E27FC236}">
                <a16:creationId xmlns:a16="http://schemas.microsoft.com/office/drawing/2014/main" xmlns="" id="{D7356F3C-A061-47E0-9EA5-F4C877ECF90C}"/>
              </a:ext>
            </a:extLst>
          </p:cNvPr>
          <p:cNvSpPr>
            <a:spLocks/>
          </p:cNvSpPr>
          <p:nvPr/>
        </p:nvSpPr>
        <p:spPr bwMode="auto">
          <a:xfrm>
            <a:off x="4943903"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Oval 95">
            <a:extLst>
              <a:ext uri="{FF2B5EF4-FFF2-40B4-BE49-F238E27FC236}">
                <a16:creationId xmlns:a16="http://schemas.microsoft.com/office/drawing/2014/main" xmlns="" id="{C5AE6EEA-A4FB-41FD-A225-EF0F3D882AF7}"/>
              </a:ext>
            </a:extLst>
          </p:cNvPr>
          <p:cNvSpPr>
            <a:spLocks/>
          </p:cNvSpPr>
          <p:nvPr/>
        </p:nvSpPr>
        <p:spPr bwMode="auto">
          <a:xfrm>
            <a:off x="6198619"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7" name="TextBox 96">
            <a:extLst>
              <a:ext uri="{FF2B5EF4-FFF2-40B4-BE49-F238E27FC236}">
                <a16:creationId xmlns:a16="http://schemas.microsoft.com/office/drawing/2014/main" xmlns="" id="{7B1F24C3-CFA9-4052-BF05-A24754D02C5D}"/>
              </a:ext>
            </a:extLst>
          </p:cNvPr>
          <p:cNvSpPr txBox="1"/>
          <p:nvPr/>
        </p:nvSpPr>
        <p:spPr>
          <a:xfrm rot="3036645">
            <a:off x="6108349" y="5116588"/>
            <a:ext cx="772969" cy="307777"/>
          </a:xfrm>
          <a:prstGeom prst="rect">
            <a:avLst/>
          </a:prstGeom>
          <a:noFill/>
        </p:spPr>
        <p:txBody>
          <a:bodyPr wrap="none" rtlCol="0">
            <a:spAutoFit/>
          </a:bodyPr>
          <a:lstStyle/>
          <a:p>
            <a:r>
              <a:rPr lang="en-US" sz="1400" b="1" dirty="0">
                <a:solidFill>
                  <a:srgbClr val="7030A0"/>
                </a:solidFill>
              </a:rPr>
              <a:t>P = 0.00</a:t>
            </a:r>
          </a:p>
        </p:txBody>
      </p:sp>
      <p:sp>
        <p:nvSpPr>
          <p:cNvPr id="98" name="TextBox 97">
            <a:extLst>
              <a:ext uri="{FF2B5EF4-FFF2-40B4-BE49-F238E27FC236}">
                <a16:creationId xmlns:a16="http://schemas.microsoft.com/office/drawing/2014/main" xmlns="" id="{EB711996-C19A-4CEF-94B6-A8FE218EB93A}"/>
              </a:ext>
            </a:extLst>
          </p:cNvPr>
          <p:cNvSpPr txBox="1"/>
          <p:nvPr/>
        </p:nvSpPr>
        <p:spPr>
          <a:xfrm rot="18805400">
            <a:off x="4757056" y="5181229"/>
            <a:ext cx="772969" cy="307777"/>
          </a:xfrm>
          <a:prstGeom prst="rect">
            <a:avLst/>
          </a:prstGeom>
          <a:noFill/>
        </p:spPr>
        <p:txBody>
          <a:bodyPr wrap="none" rtlCol="0">
            <a:spAutoFit/>
          </a:bodyPr>
          <a:lstStyle/>
          <a:p>
            <a:r>
              <a:rPr lang="en-US" sz="1400" b="1" dirty="0">
                <a:solidFill>
                  <a:srgbClr val="7030A0"/>
                </a:solidFill>
              </a:rPr>
              <a:t>P = 1.00</a:t>
            </a:r>
          </a:p>
        </p:txBody>
      </p:sp>
      <p:sp>
        <p:nvSpPr>
          <p:cNvPr id="99" name="Right Arrow 445">
            <a:extLst>
              <a:ext uri="{FF2B5EF4-FFF2-40B4-BE49-F238E27FC236}">
                <a16:creationId xmlns:a16="http://schemas.microsoft.com/office/drawing/2014/main" xmlns="" id="{957717A4-D1A3-4E75-872E-69886FB4F34C}"/>
              </a:ext>
            </a:extLst>
          </p:cNvPr>
          <p:cNvSpPr/>
          <p:nvPr/>
        </p:nvSpPr>
        <p:spPr>
          <a:xfrm>
            <a:off x="3969083" y="4040075"/>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84F37377-ECDC-4B21-AEDF-2B782E21B536}"/>
              </a:ext>
            </a:extLst>
          </p:cNvPr>
          <p:cNvSpPr>
            <a:spLocks/>
          </p:cNvSpPr>
          <p:nvPr/>
        </p:nvSpPr>
        <p:spPr bwMode="auto">
          <a:xfrm>
            <a:off x="4978394"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TextBox 100">
            <a:extLst>
              <a:ext uri="{FF2B5EF4-FFF2-40B4-BE49-F238E27FC236}">
                <a16:creationId xmlns:a16="http://schemas.microsoft.com/office/drawing/2014/main" xmlns="" id="{7527089A-E105-435E-AF2B-BE30E9475D03}"/>
              </a:ext>
            </a:extLst>
          </p:cNvPr>
          <p:cNvSpPr txBox="1"/>
          <p:nvPr/>
        </p:nvSpPr>
        <p:spPr>
          <a:xfrm>
            <a:off x="4975896" y="4232884"/>
            <a:ext cx="546945" cy="369332"/>
          </a:xfrm>
          <a:prstGeom prst="rect">
            <a:avLst/>
          </a:prstGeom>
          <a:noFill/>
        </p:spPr>
        <p:txBody>
          <a:bodyPr wrap="none" rtlCol="0">
            <a:spAutoFit/>
          </a:bodyPr>
          <a:lstStyle/>
          <a:p>
            <a:r>
              <a:rPr lang="en-US" dirty="0">
                <a:solidFill>
                  <a:srgbClr val="FF0000"/>
                </a:solidFill>
              </a:rPr>
              <a:t>-0.5</a:t>
            </a:r>
          </a:p>
        </p:txBody>
      </p:sp>
      <p:sp>
        <p:nvSpPr>
          <p:cNvPr id="102" name="Oval 101">
            <a:extLst>
              <a:ext uri="{FF2B5EF4-FFF2-40B4-BE49-F238E27FC236}">
                <a16:creationId xmlns:a16="http://schemas.microsoft.com/office/drawing/2014/main" xmlns="" id="{277279A6-8B61-4159-AF54-637D389D8016}"/>
              </a:ext>
            </a:extLst>
          </p:cNvPr>
          <p:cNvSpPr>
            <a:spLocks/>
          </p:cNvSpPr>
          <p:nvPr/>
        </p:nvSpPr>
        <p:spPr bwMode="auto">
          <a:xfrm>
            <a:off x="7230642"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3" name="TextBox 102">
            <a:extLst>
              <a:ext uri="{FF2B5EF4-FFF2-40B4-BE49-F238E27FC236}">
                <a16:creationId xmlns:a16="http://schemas.microsoft.com/office/drawing/2014/main" xmlns="" id="{D0CEEAC0-E3B5-4DFC-9209-7452F5712BA8}"/>
              </a:ext>
            </a:extLst>
          </p:cNvPr>
          <p:cNvSpPr txBox="1"/>
          <p:nvPr/>
        </p:nvSpPr>
        <p:spPr>
          <a:xfrm>
            <a:off x="7266756" y="4232884"/>
            <a:ext cx="476412" cy="369332"/>
          </a:xfrm>
          <a:prstGeom prst="rect">
            <a:avLst/>
          </a:prstGeom>
          <a:noFill/>
        </p:spPr>
        <p:txBody>
          <a:bodyPr wrap="none" rtlCol="0">
            <a:spAutoFit/>
          </a:bodyPr>
          <a:lstStyle/>
          <a:p>
            <a:r>
              <a:rPr lang="en-US" dirty="0">
                <a:solidFill>
                  <a:srgbClr val="FF0000"/>
                </a:solidFill>
              </a:rPr>
              <a:t>0.5</a:t>
            </a:r>
          </a:p>
        </p:txBody>
      </p:sp>
      <p:sp>
        <p:nvSpPr>
          <p:cNvPr id="104" name="TextBox 103">
            <a:extLst>
              <a:ext uri="{FF2B5EF4-FFF2-40B4-BE49-F238E27FC236}">
                <a16:creationId xmlns:a16="http://schemas.microsoft.com/office/drawing/2014/main" xmlns="" id="{B3179909-2EC5-4ABC-B5BA-24F20413C42B}"/>
              </a:ext>
            </a:extLst>
          </p:cNvPr>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3329751">
            <a:off x="1083312" y="3659652"/>
            <a:ext cx="833883" cy="307777"/>
          </a:xfrm>
          <a:prstGeom prst="rect">
            <a:avLst/>
          </a:prstGeom>
          <a:noFill/>
        </p:spPr>
        <p:txBody>
          <a:bodyPr wrap="none" rtlCol="0">
            <a:spAutoFit/>
          </a:bodyPr>
          <a:lstStyle/>
          <a:p>
            <a:r>
              <a:rPr lang="en-US" sz="1400" b="1" dirty="0">
                <a:solidFill>
                  <a:srgbClr val="FF0000"/>
                </a:solidFill>
              </a:rPr>
              <a:t>EV = -0.5</a:t>
            </a:r>
          </a:p>
        </p:txBody>
      </p:sp>
      <p:sp>
        <p:nvSpPr>
          <p:cNvPr id="106" name="TextBox 105">
            <a:extLst>
              <a:ext uri="{FF2B5EF4-FFF2-40B4-BE49-F238E27FC236}">
                <a16:creationId xmlns:a16="http://schemas.microsoft.com/office/drawing/2014/main" xmlns="" id="{56934ACF-8B22-4F25-A011-B25DA2DA8CF5}"/>
              </a:ext>
            </a:extLst>
          </p:cNvPr>
          <p:cNvSpPr txBox="1"/>
          <p:nvPr/>
        </p:nvSpPr>
        <p:spPr>
          <a:xfrm>
            <a:off x="1316384" y="2079676"/>
            <a:ext cx="1913409" cy="369332"/>
          </a:xfrm>
          <a:prstGeom prst="rect">
            <a:avLst/>
          </a:prstGeom>
          <a:noFill/>
        </p:spPr>
        <p:txBody>
          <a:bodyPr wrap="none" rtlCol="0">
            <a:spAutoFit/>
          </a:bodyPr>
          <a:lstStyle/>
          <a:p>
            <a:r>
              <a:rPr lang="en-US" b="1" dirty="0"/>
              <a:t>Blueprint Strategy</a:t>
            </a:r>
          </a:p>
        </p:txBody>
      </p:sp>
      <p:sp>
        <p:nvSpPr>
          <p:cNvPr id="107" name="TextBox 106">
            <a:extLst>
              <a:ext uri="{FF2B5EF4-FFF2-40B4-BE49-F238E27FC236}">
                <a16:creationId xmlns:a16="http://schemas.microsoft.com/office/drawing/2014/main" xmlns="" id="{7DD76D3E-6A27-40B8-8EAF-FE2CF05061E2}"/>
              </a:ext>
            </a:extLst>
          </p:cNvPr>
          <p:cNvSpPr txBox="1"/>
          <p:nvPr/>
        </p:nvSpPr>
        <p:spPr>
          <a:xfrm>
            <a:off x="5911299" y="2079676"/>
            <a:ext cx="2227597" cy="369332"/>
          </a:xfrm>
          <a:prstGeom prst="rect">
            <a:avLst/>
          </a:prstGeom>
          <a:noFill/>
        </p:spPr>
        <p:txBody>
          <a:bodyPr wrap="none" rtlCol="0">
            <a:spAutoFit/>
          </a:bodyPr>
          <a:lstStyle/>
          <a:p>
            <a:r>
              <a:rPr lang="en-US" b="1" dirty="0"/>
              <a:t>Augmented Subgame</a:t>
            </a:r>
          </a:p>
        </p:txBody>
      </p:sp>
      <p:sp>
        <p:nvSpPr>
          <p:cNvPr id="108" name="TextBox 107">
            <a:extLst>
              <a:ext uri="{FF2B5EF4-FFF2-40B4-BE49-F238E27FC236}">
                <a16:creationId xmlns:a16="http://schemas.microsoft.com/office/drawing/2014/main" xmlns="" id="{EAC1DB37-45FA-4AC7-A40C-DF4F1D6AEB28}"/>
              </a:ext>
            </a:extLst>
          </p:cNvPr>
          <p:cNvSpPr txBox="1"/>
          <p:nvPr/>
        </p:nvSpPr>
        <p:spPr>
          <a:xfrm>
            <a:off x="5031339" y="6107582"/>
            <a:ext cx="372218" cy="369332"/>
          </a:xfrm>
          <a:prstGeom prst="rect">
            <a:avLst/>
          </a:prstGeom>
          <a:noFill/>
        </p:spPr>
        <p:txBody>
          <a:bodyPr wrap="none" rtlCol="0">
            <a:spAutoFit/>
          </a:bodyPr>
          <a:lstStyle/>
          <a:p>
            <a:r>
              <a:rPr lang="en-US" dirty="0"/>
              <a:t>-1</a:t>
            </a:r>
          </a:p>
        </p:txBody>
      </p:sp>
      <p:sp>
        <p:nvSpPr>
          <p:cNvPr id="109" name="TextBox 108">
            <a:extLst>
              <a:ext uri="{FF2B5EF4-FFF2-40B4-BE49-F238E27FC236}">
                <a16:creationId xmlns:a16="http://schemas.microsoft.com/office/drawing/2014/main" xmlns="" id="{B0D2CFB0-9520-4921-996F-BAAE60E60D7B}"/>
              </a:ext>
            </a:extLst>
          </p:cNvPr>
          <p:cNvSpPr txBox="1"/>
          <p:nvPr/>
        </p:nvSpPr>
        <p:spPr>
          <a:xfrm>
            <a:off x="6343990" y="6107582"/>
            <a:ext cx="301686" cy="369332"/>
          </a:xfrm>
          <a:prstGeom prst="rect">
            <a:avLst/>
          </a:prstGeom>
          <a:noFill/>
        </p:spPr>
        <p:txBody>
          <a:bodyPr wrap="none" rtlCol="0">
            <a:spAutoFit/>
          </a:bodyPr>
          <a:lstStyle/>
          <a:p>
            <a:r>
              <a:rPr lang="en-US" dirty="0"/>
              <a:t>1</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68447" y="4018585"/>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2312904" y="3996874"/>
            <a:ext cx="833883" cy="307777"/>
          </a:xfrm>
          <a:prstGeom prst="rect">
            <a:avLst/>
          </a:prstGeom>
          <a:noFill/>
        </p:spPr>
        <p:txBody>
          <a:bodyPr wrap="none" rtlCol="0">
            <a:spAutoFit/>
          </a:bodyPr>
          <a:lstStyle/>
          <a:p>
            <a:r>
              <a:rPr lang="en-US" sz="1400" b="1" dirty="0">
                <a:solidFill>
                  <a:srgbClr val="FF0000"/>
                </a:solidFill>
              </a:rPr>
              <a:t>EV = -0.5</a:t>
            </a:r>
          </a:p>
        </p:txBody>
      </p:sp>
      <p:sp>
        <p:nvSpPr>
          <p:cNvPr id="113" name="TextBox 112">
            <a:extLst>
              <a:ext uri="{FF2B5EF4-FFF2-40B4-BE49-F238E27FC236}">
                <a16:creationId xmlns:a16="http://schemas.microsoft.com/office/drawing/2014/main" xmlns="" id="{5F53C0A0-7A3D-43E2-BC28-3DECC87772A8}"/>
              </a:ext>
            </a:extLst>
          </p:cNvPr>
          <p:cNvSpPr txBox="1"/>
          <p:nvPr/>
        </p:nvSpPr>
        <p:spPr>
          <a:xfrm>
            <a:off x="5834233" y="4425085"/>
            <a:ext cx="833883" cy="307777"/>
          </a:xfrm>
          <a:prstGeom prst="rect">
            <a:avLst/>
          </a:prstGeom>
          <a:noFill/>
        </p:spPr>
        <p:txBody>
          <a:bodyPr wrap="none" rtlCol="0">
            <a:spAutoFit/>
          </a:bodyPr>
          <a:lstStyle/>
          <a:p>
            <a:r>
              <a:rPr lang="en-US" sz="1400" b="1" dirty="0">
                <a:solidFill>
                  <a:srgbClr val="FF0000"/>
                </a:solidFill>
              </a:rPr>
              <a:t>EV = -1.0</a:t>
            </a:r>
          </a:p>
        </p:txBody>
      </p:sp>
      <p:sp>
        <p:nvSpPr>
          <p:cNvPr id="114" name="TextBox 113">
            <a:extLst>
              <a:ext uri="{FF2B5EF4-FFF2-40B4-BE49-F238E27FC236}">
                <a16:creationId xmlns:a16="http://schemas.microsoft.com/office/drawing/2014/main" xmlns="" id="{C9F6D6F5-6FF1-4B05-BC8F-31D0FF98F94D}"/>
              </a:ext>
            </a:extLst>
          </p:cNvPr>
          <p:cNvSpPr txBox="1"/>
          <p:nvPr/>
        </p:nvSpPr>
        <p:spPr>
          <a:xfrm>
            <a:off x="8067680" y="4420941"/>
            <a:ext cx="779381" cy="307777"/>
          </a:xfrm>
          <a:prstGeom prst="rect">
            <a:avLst/>
          </a:prstGeom>
          <a:noFill/>
        </p:spPr>
        <p:txBody>
          <a:bodyPr wrap="none" rtlCol="0">
            <a:spAutoFit/>
          </a:bodyPr>
          <a:lstStyle/>
          <a:p>
            <a:r>
              <a:rPr lang="en-US" sz="1400" b="1" dirty="0">
                <a:solidFill>
                  <a:srgbClr val="FF0000"/>
                </a:solidFill>
              </a:rPr>
              <a:t>EV = 1.0</a:t>
            </a:r>
          </a:p>
        </p:txBody>
      </p:sp>
      <p:sp>
        <p:nvSpPr>
          <p:cNvPr id="116" name="Oval 115">
            <a:extLst>
              <a:ext uri="{FF2B5EF4-FFF2-40B4-BE49-F238E27FC236}">
                <a16:creationId xmlns:a16="http://schemas.microsoft.com/office/drawing/2014/main" xmlns="" id="{C9606720-89F2-4C7B-9980-B96BEC7D08F9}"/>
              </a:ext>
            </a:extLst>
          </p:cNvPr>
          <p:cNvSpPr/>
          <p:nvPr/>
        </p:nvSpPr>
        <p:spPr>
          <a:xfrm rot="3273281">
            <a:off x="7770518" y="3832215"/>
            <a:ext cx="906383" cy="401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xmlns="" id="{36403E1D-DBA0-4256-9C0F-623EA2572F9B}"/>
              </a:ext>
            </a:extLst>
          </p:cNvPr>
          <p:cNvSpPr/>
          <p:nvPr/>
        </p:nvSpPr>
        <p:spPr>
          <a:xfrm rot="18250460">
            <a:off x="4673420" y="3678027"/>
            <a:ext cx="708043" cy="401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xmlns="" id="{6FEAFEE8-06B3-4DCD-96E2-2744259E1592}"/>
              </a:ext>
            </a:extLst>
          </p:cNvPr>
          <p:cNvSpPr/>
          <p:nvPr/>
        </p:nvSpPr>
        <p:spPr>
          <a:xfrm>
            <a:off x="196943" y="1066800"/>
            <a:ext cx="8806496" cy="1246495"/>
          </a:xfrm>
          <a:prstGeom prst="rect">
            <a:avLst/>
          </a:prstGeom>
        </p:spPr>
        <p:txBody>
          <a:bodyPr wrap="square">
            <a:spAutoFit/>
          </a:bodyPr>
          <a:lstStyle/>
          <a:p>
            <a:pPr marL="285750" indent="-285750" algn="l">
              <a:buFont typeface="Arial" panose="020B0604020202020204" pitchFamily="34" charset="0"/>
              <a:buChar char="•"/>
            </a:pPr>
            <a:r>
              <a:rPr lang="en-US" sz="1500" dirty="0"/>
              <a:t>In the augmented subgame, chance reaches one of the subgame roots with probability proportional to </a:t>
            </a:r>
            <a:r>
              <a:rPr lang="en-US" sz="1500" b="1" dirty="0"/>
              <a:t>P1 attempting to reach the subgame</a:t>
            </a:r>
            <a:r>
              <a:rPr lang="en-US" sz="1500" dirty="0"/>
              <a:t>, and P2 playing the blueprint. P1 then chooses between actions:</a:t>
            </a:r>
          </a:p>
          <a:p>
            <a:pPr marL="742950" lvl="1" indent="-285750">
              <a:buFont typeface="Arial" panose="020B0604020202020204" pitchFamily="34" charset="0"/>
              <a:buChar char="•"/>
            </a:pPr>
            <a:r>
              <a:rPr lang="en-US" sz="1500" b="1" dirty="0"/>
              <a:t>Enter</a:t>
            </a:r>
            <a:r>
              <a:rPr lang="en-US" sz="1500" dirty="0"/>
              <a:t>: Enter the subgame, proceed normally thereafter</a:t>
            </a:r>
            <a:endParaRPr lang="en-US" sz="1500" b="1" dirty="0"/>
          </a:p>
          <a:p>
            <a:pPr marL="742950" lvl="1" indent="-285750">
              <a:buFont typeface="Arial" panose="020B0604020202020204" pitchFamily="34" charset="0"/>
              <a:buChar char="•"/>
            </a:pPr>
            <a:r>
              <a:rPr lang="en-US" sz="1500" b="1" dirty="0"/>
              <a:t>Alt</a:t>
            </a:r>
            <a:r>
              <a:rPr lang="en-US" sz="1500" dirty="0"/>
              <a:t>: Take the EV (at this P1 </a:t>
            </a:r>
            <a:r>
              <a:rPr lang="en-US" sz="1500" dirty="0" err="1"/>
              <a:t>infoset</a:t>
            </a:r>
            <a:r>
              <a:rPr lang="en-US" sz="1500" dirty="0"/>
              <a:t>) of playing optimally against P2’s blueprint subgame strategy</a:t>
            </a:r>
            <a:endParaRPr lang="en-US" sz="1500" b="1" dirty="0"/>
          </a:p>
          <a:p>
            <a:pPr marL="742950" lvl="1"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286942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6" grpId="0" animBg="1"/>
      <p:bldP spid="1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Subgame Resolving</a:t>
            </a:r>
            <a:br>
              <a:rPr lang="en-US" dirty="0"/>
            </a:br>
            <a:r>
              <a:rPr lang="en-US" sz="2000" dirty="0">
                <a:solidFill>
                  <a:schemeClr val="tx2">
                    <a:lumMod val="40000"/>
                    <a:lumOff val="60000"/>
                  </a:schemeClr>
                </a:solidFill>
              </a:rPr>
              <a:t>[Burch et al. AAAI 2014]</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14" name="Straight Arrow Connector 13">
            <a:extLst>
              <a:ext uri="{FF2B5EF4-FFF2-40B4-BE49-F238E27FC236}">
                <a16:creationId xmlns:a16="http://schemas.microsoft.com/office/drawing/2014/main" xmlns="" id="{01D7E57F-019A-43EF-BCB7-B8AA3518BBF4}"/>
              </a:ext>
            </a:extLst>
          </p:cNvPr>
          <p:cNvCxnSpPr>
            <a:stCxn id="12" idx="5"/>
            <a:endCxn id="30"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18" name="Straight Arrow Connector 17">
            <a:extLst>
              <a:ext uri="{FF2B5EF4-FFF2-40B4-BE49-F238E27FC236}">
                <a16:creationId xmlns:a16="http://schemas.microsoft.com/office/drawing/2014/main" xmlns="" id="{38F7F671-83C3-49FE-A2C8-76116CE19AA0}"/>
              </a:ext>
            </a:extLst>
          </p:cNvPr>
          <p:cNvCxnSpPr>
            <a:stCxn id="16" idx="5"/>
            <a:endCxn id="44"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 name="TextBox 24">
            <a:extLst>
              <a:ext uri="{FF2B5EF4-FFF2-40B4-BE49-F238E27FC236}">
                <a16:creationId xmlns:a16="http://schemas.microsoft.com/office/drawing/2014/main" xmlns="" id="{9011A999-385F-47F3-8589-93019AC71ABC}"/>
              </a:ext>
            </a:extLst>
          </p:cNvPr>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6" name="TextBox 25">
            <a:extLst>
              <a:ext uri="{FF2B5EF4-FFF2-40B4-BE49-F238E27FC236}">
                <a16:creationId xmlns:a16="http://schemas.microsoft.com/office/drawing/2014/main" xmlns="" id="{E5656666-7A64-4825-B207-9B7020DE52CC}"/>
              </a:ext>
            </a:extLst>
          </p:cNvPr>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95010"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56772" y="476515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50650"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63304"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0AD6CA7-3250-4912-8546-034E7152C49E}"/>
              </a:ext>
            </a:extLst>
          </p:cNvPr>
          <p:cNvSpPr txBox="1"/>
          <p:nvPr/>
        </p:nvSpPr>
        <p:spPr>
          <a:xfrm rot="18816139">
            <a:off x="2530953" y="5287616"/>
            <a:ext cx="766557" cy="369332"/>
          </a:xfrm>
          <a:prstGeom prst="rect">
            <a:avLst/>
          </a:prstGeom>
          <a:noFill/>
        </p:spPr>
        <p:txBody>
          <a:bodyPr wrap="none" rtlCol="0">
            <a:spAutoFit/>
          </a:bodyPr>
          <a:lstStyle/>
          <a:p>
            <a:r>
              <a:rPr lang="en-US" dirty="0"/>
              <a:t>Heads</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76567" y="5223007"/>
            <a:ext cx="585032" cy="369332"/>
          </a:xfrm>
          <a:prstGeom prst="rect">
            <a:avLst/>
          </a:prstGeom>
          <a:noFill/>
        </p:spPr>
        <p:txBody>
          <a:bodyPr wrap="none" rtlCol="0">
            <a:spAutoFit/>
          </a:bodyPr>
          <a:lstStyle/>
          <a:p>
            <a:r>
              <a:rPr lang="en-US" dirty="0"/>
              <a:t>Tails</a:t>
            </a:r>
          </a:p>
        </p:txBody>
      </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76330"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31046"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9807" y="61079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9257" y="6110783"/>
            <a:ext cx="372218"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2372357"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41" name="TextBox 40">
            <a:extLst>
              <a:ext uri="{FF2B5EF4-FFF2-40B4-BE49-F238E27FC236}">
                <a16:creationId xmlns:a16="http://schemas.microsoft.com/office/drawing/2014/main" xmlns="" id="{A4966340-58A5-4F03-BA3A-EBB99D059F8E}"/>
              </a:ext>
            </a:extLst>
          </p:cNvPr>
          <p:cNvSpPr txBox="1"/>
          <p:nvPr/>
        </p:nvSpPr>
        <p:spPr>
          <a:xfrm rot="3036645">
            <a:off x="3740776"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78311"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40073" y="476515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33951"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46605"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55846B65-5F27-4AE3-A5CD-7C4F9D2F7B0C}"/>
              </a:ext>
            </a:extLst>
          </p:cNvPr>
          <p:cNvSpPr txBox="1"/>
          <p:nvPr/>
        </p:nvSpPr>
        <p:spPr>
          <a:xfrm rot="18816139">
            <a:off x="314254" y="5287616"/>
            <a:ext cx="766557" cy="369332"/>
          </a:xfrm>
          <a:prstGeom prst="rect">
            <a:avLst/>
          </a:prstGeom>
          <a:noFill/>
        </p:spPr>
        <p:txBody>
          <a:bodyPr wrap="none" rtlCol="0">
            <a:spAutoFit/>
          </a:bodyPr>
          <a:lstStyle/>
          <a:p>
            <a:r>
              <a:rPr lang="en-US" dirty="0"/>
              <a:t>Heads</a:t>
            </a:r>
          </a:p>
        </p:txBody>
      </p:sp>
      <p:sp>
        <p:nvSpPr>
          <p:cNvPr id="49" name="TextBox 48">
            <a:extLst>
              <a:ext uri="{FF2B5EF4-FFF2-40B4-BE49-F238E27FC236}">
                <a16:creationId xmlns:a16="http://schemas.microsoft.com/office/drawing/2014/main" xmlns="" id="{D6DB7B72-BF90-4348-9ED8-37EE4DA8C3ED}"/>
              </a:ext>
            </a:extLst>
          </p:cNvPr>
          <p:cNvSpPr txBox="1"/>
          <p:nvPr/>
        </p:nvSpPr>
        <p:spPr>
          <a:xfrm rot="2994847">
            <a:off x="1459868" y="5223007"/>
            <a:ext cx="585032" cy="369332"/>
          </a:xfrm>
          <a:prstGeom prst="rect">
            <a:avLst/>
          </a:prstGeom>
          <a:noFill/>
        </p:spPr>
        <p:txBody>
          <a:bodyPr wrap="none" rtlCol="0">
            <a:spAutoFit/>
          </a:bodyPr>
          <a:lstStyle/>
          <a:p>
            <a:r>
              <a:rPr lang="en-US" dirty="0"/>
              <a:t>Tails</a:t>
            </a:r>
          </a:p>
        </p:txBody>
      </p: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963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14347"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47842" y="6107945"/>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37824" y="6110783"/>
            <a:ext cx="301686" cy="369332"/>
          </a:xfrm>
          <a:prstGeom prst="rect">
            <a:avLst/>
          </a:prstGeom>
          <a:noFill/>
        </p:spPr>
        <p:txBody>
          <a:bodyPr wrap="none" rtlCol="0">
            <a:spAutoFit/>
          </a:bodyPr>
          <a:lstStyle/>
          <a:p>
            <a:r>
              <a:rPr lang="en-US" dirty="0"/>
              <a:t>1</a:t>
            </a:r>
          </a:p>
        </p:txBody>
      </p:sp>
      <p:sp>
        <p:nvSpPr>
          <p:cNvPr id="54" name="TextBox 53">
            <a:extLst>
              <a:ext uri="{FF2B5EF4-FFF2-40B4-BE49-F238E27FC236}">
                <a16:creationId xmlns:a16="http://schemas.microsoft.com/office/drawing/2014/main" xmlns="" id="{7D5A83EA-80BF-4065-A30B-A5130D3A90C3}"/>
              </a:ext>
            </a:extLst>
          </p:cNvPr>
          <p:cNvSpPr txBox="1"/>
          <p:nvPr/>
        </p:nvSpPr>
        <p:spPr>
          <a:xfrm rot="3036645">
            <a:off x="1524077"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172784"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56" name="TextBox 55">
            <a:extLst>
              <a:ext uri="{FF2B5EF4-FFF2-40B4-BE49-F238E27FC236}">
                <a16:creationId xmlns:a16="http://schemas.microsoft.com/office/drawing/2014/main" xmlns="" id="{5B27B5EA-F2F8-4E21-87C3-04D24B794CD0}"/>
              </a:ext>
            </a:extLst>
          </p:cNvPr>
          <p:cNvSpPr txBox="1"/>
          <p:nvPr/>
        </p:nvSpPr>
        <p:spPr>
          <a:xfrm rot="18467458">
            <a:off x="4797924" y="3685291"/>
            <a:ext cx="447558" cy="369332"/>
          </a:xfrm>
          <a:prstGeom prst="rect">
            <a:avLst/>
          </a:prstGeom>
          <a:noFill/>
        </p:spPr>
        <p:txBody>
          <a:bodyPr wrap="none" rtlCol="0">
            <a:spAutoFit/>
          </a:bodyPr>
          <a:lstStyle/>
          <a:p>
            <a:r>
              <a:rPr lang="en-US" dirty="0"/>
              <a:t>Alt</a:t>
            </a:r>
          </a:p>
        </p:txBody>
      </p:sp>
      <p:sp>
        <p:nvSpPr>
          <p:cNvPr id="57" name="TextBox 56">
            <a:extLst>
              <a:ext uri="{FF2B5EF4-FFF2-40B4-BE49-F238E27FC236}">
                <a16:creationId xmlns:a16="http://schemas.microsoft.com/office/drawing/2014/main" xmlns="" id="{9790EF49-C60C-457A-B35C-C19467CA3D91}"/>
              </a:ext>
            </a:extLst>
          </p:cNvPr>
          <p:cNvSpPr txBox="1"/>
          <p:nvPr/>
        </p:nvSpPr>
        <p:spPr>
          <a:xfrm rot="18467458">
            <a:off x="7055011" y="3685291"/>
            <a:ext cx="447558" cy="369332"/>
          </a:xfrm>
          <a:prstGeom prst="rect">
            <a:avLst/>
          </a:prstGeom>
          <a:noFill/>
        </p:spPr>
        <p:txBody>
          <a:bodyPr wrap="none" rtlCol="0">
            <a:spAutoFit/>
          </a:bodyPr>
          <a:lstStyle/>
          <a:p>
            <a:r>
              <a:rPr lang="en-US" dirty="0"/>
              <a:t>Alt</a:t>
            </a:r>
          </a:p>
        </p:txBody>
      </p:sp>
      <p:sp>
        <p:nvSpPr>
          <p:cNvPr id="58" name="Oval 57">
            <a:extLst>
              <a:ext uri="{FF2B5EF4-FFF2-40B4-BE49-F238E27FC236}">
                <a16:creationId xmlns:a16="http://schemas.microsoft.com/office/drawing/2014/main" xmlns="" id="{FAB4D178-BE27-40C5-AC5D-40C05E3A2F72}"/>
              </a:ext>
            </a:extLst>
          </p:cNvPr>
          <p:cNvSpPr>
            <a:spLocks/>
          </p:cNvSpPr>
          <p:nvPr/>
        </p:nvSpPr>
        <p:spPr bwMode="auto">
          <a:xfrm>
            <a:off x="7467688"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9" name="TextBox 58">
            <a:extLst>
              <a:ext uri="{FF2B5EF4-FFF2-40B4-BE49-F238E27FC236}">
                <a16:creationId xmlns:a16="http://schemas.microsoft.com/office/drawing/2014/main" xmlns="" id="{8471445B-5659-4910-AEA6-4025393BA5F1}"/>
              </a:ext>
            </a:extLst>
          </p:cNvPr>
          <p:cNvSpPr txBox="1"/>
          <p:nvPr/>
        </p:nvSpPr>
        <p:spPr>
          <a:xfrm>
            <a:off x="7529450" y="3406253"/>
            <a:ext cx="425116" cy="369332"/>
          </a:xfrm>
          <a:prstGeom prst="rect">
            <a:avLst/>
          </a:prstGeom>
          <a:noFill/>
        </p:spPr>
        <p:txBody>
          <a:bodyPr wrap="none" rtlCol="0">
            <a:spAutoFit/>
          </a:bodyPr>
          <a:lstStyle/>
          <a:p>
            <a:r>
              <a:rPr lang="en-US" b="1" dirty="0"/>
              <a:t>P1</a:t>
            </a:r>
          </a:p>
        </p:txBody>
      </p:sp>
      <p:cxnSp>
        <p:nvCxnSpPr>
          <p:cNvPr id="60" name="Straight Arrow Connector 59">
            <a:extLst>
              <a:ext uri="{FF2B5EF4-FFF2-40B4-BE49-F238E27FC236}">
                <a16:creationId xmlns:a16="http://schemas.microsoft.com/office/drawing/2014/main" xmlns="" id="{331CB8EB-543E-44FA-841F-62CF6F6C3A1A}"/>
              </a:ext>
            </a:extLst>
          </p:cNvPr>
          <p:cNvCxnSpPr>
            <a:stCxn id="58" idx="5"/>
            <a:endCxn id="76" idx="0"/>
          </p:cNvCxnSpPr>
          <p:nvPr/>
        </p:nvCxnSpPr>
        <p:spPr>
          <a:xfrm>
            <a:off x="7935982"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187449EF-C4BC-41B3-A861-496BE493C091}"/>
              </a:ext>
            </a:extLst>
          </p:cNvPr>
          <p:cNvCxnSpPr>
            <a:endCxn id="76" idx="2"/>
          </p:cNvCxnSpPr>
          <p:nvPr/>
        </p:nvCxnSpPr>
        <p:spPr>
          <a:xfrm flipV="1">
            <a:off x="5928743"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E4BB67DC-4175-489E-B889-AED7E13D9DD7}"/>
              </a:ext>
            </a:extLst>
          </p:cNvPr>
          <p:cNvSpPr>
            <a:spLocks/>
          </p:cNvSpPr>
          <p:nvPr/>
        </p:nvSpPr>
        <p:spPr bwMode="auto">
          <a:xfrm>
            <a:off x="5252714"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3" name="TextBox 62">
            <a:extLst>
              <a:ext uri="{FF2B5EF4-FFF2-40B4-BE49-F238E27FC236}">
                <a16:creationId xmlns:a16="http://schemas.microsoft.com/office/drawing/2014/main" xmlns="" id="{4637F755-979E-4428-888C-26533B300A3C}"/>
              </a:ext>
            </a:extLst>
          </p:cNvPr>
          <p:cNvSpPr txBox="1"/>
          <p:nvPr/>
        </p:nvSpPr>
        <p:spPr>
          <a:xfrm>
            <a:off x="5314476" y="3411269"/>
            <a:ext cx="425116" cy="369332"/>
          </a:xfrm>
          <a:prstGeom prst="rect">
            <a:avLst/>
          </a:prstGeom>
          <a:noFill/>
        </p:spPr>
        <p:txBody>
          <a:bodyPr wrap="none" rtlCol="0">
            <a:spAutoFit/>
          </a:bodyPr>
          <a:lstStyle/>
          <a:p>
            <a:r>
              <a:rPr lang="en-US" b="1" dirty="0"/>
              <a:t>P1</a:t>
            </a:r>
          </a:p>
        </p:txBody>
      </p:sp>
      <p:cxnSp>
        <p:nvCxnSpPr>
          <p:cNvPr id="64" name="Straight Arrow Connector 63">
            <a:extLst>
              <a:ext uri="{FF2B5EF4-FFF2-40B4-BE49-F238E27FC236}">
                <a16:creationId xmlns:a16="http://schemas.microsoft.com/office/drawing/2014/main" xmlns="" id="{A4842A7A-A15B-4C34-AB32-B07C5C2D7BF1}"/>
              </a:ext>
            </a:extLst>
          </p:cNvPr>
          <p:cNvCxnSpPr>
            <a:stCxn id="62" idx="5"/>
            <a:endCxn id="89" idx="0"/>
          </p:cNvCxnSpPr>
          <p:nvPr/>
        </p:nvCxnSpPr>
        <p:spPr>
          <a:xfrm>
            <a:off x="5721008"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xmlns="" id="{294CC166-22E3-4731-A116-3B2FFD98FBE0}"/>
              </a:ext>
            </a:extLst>
          </p:cNvPr>
          <p:cNvSpPr>
            <a:spLocks/>
          </p:cNvSpPr>
          <p:nvPr/>
        </p:nvSpPr>
        <p:spPr bwMode="auto">
          <a:xfrm>
            <a:off x="6352319"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6" name="TextBox 65">
            <a:extLst>
              <a:ext uri="{FF2B5EF4-FFF2-40B4-BE49-F238E27FC236}">
                <a16:creationId xmlns:a16="http://schemas.microsoft.com/office/drawing/2014/main" xmlns="" id="{537DD3B1-C146-413C-AF42-F807DDF69E4E}"/>
              </a:ext>
            </a:extLst>
          </p:cNvPr>
          <p:cNvSpPr txBox="1"/>
          <p:nvPr/>
        </p:nvSpPr>
        <p:spPr>
          <a:xfrm>
            <a:off x="6473392" y="2607191"/>
            <a:ext cx="306494" cy="369332"/>
          </a:xfrm>
          <a:prstGeom prst="rect">
            <a:avLst/>
          </a:prstGeom>
          <a:noFill/>
        </p:spPr>
        <p:txBody>
          <a:bodyPr wrap="none" rtlCol="0">
            <a:spAutoFit/>
          </a:bodyPr>
          <a:lstStyle/>
          <a:p>
            <a:r>
              <a:rPr lang="en-US" b="1" dirty="0"/>
              <a:t>C</a:t>
            </a:r>
          </a:p>
        </p:txBody>
      </p:sp>
      <p:cxnSp>
        <p:nvCxnSpPr>
          <p:cNvPr id="67" name="Straight Arrow Connector 66">
            <a:extLst>
              <a:ext uri="{FF2B5EF4-FFF2-40B4-BE49-F238E27FC236}">
                <a16:creationId xmlns:a16="http://schemas.microsoft.com/office/drawing/2014/main" xmlns="" id="{6C975708-6903-4FA5-B731-69BDB52BDC66}"/>
              </a:ext>
            </a:extLst>
          </p:cNvPr>
          <p:cNvCxnSpPr>
            <a:stCxn id="65" idx="3"/>
            <a:endCxn id="62" idx="7"/>
          </p:cNvCxnSpPr>
          <p:nvPr/>
        </p:nvCxnSpPr>
        <p:spPr>
          <a:xfrm flipH="1">
            <a:off x="5721008"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52AC78AC-A222-4D49-8C0B-7392A092F7FD}"/>
              </a:ext>
            </a:extLst>
          </p:cNvPr>
          <p:cNvCxnSpPr>
            <a:stCxn id="65" idx="5"/>
            <a:endCxn id="58" idx="1"/>
          </p:cNvCxnSpPr>
          <p:nvPr/>
        </p:nvCxnSpPr>
        <p:spPr>
          <a:xfrm>
            <a:off x="6820613"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7D0045D-308D-43D2-87CF-3C043DB13C1C}"/>
              </a:ext>
            </a:extLst>
          </p:cNvPr>
          <p:cNvSpPr txBox="1"/>
          <p:nvPr/>
        </p:nvSpPr>
        <p:spPr>
          <a:xfrm rot="3444943">
            <a:off x="5585835" y="3819997"/>
            <a:ext cx="686598" cy="369332"/>
          </a:xfrm>
          <a:prstGeom prst="rect">
            <a:avLst/>
          </a:prstGeom>
          <a:noFill/>
        </p:spPr>
        <p:txBody>
          <a:bodyPr wrap="none" rtlCol="0">
            <a:spAutoFit/>
          </a:bodyPr>
          <a:lstStyle/>
          <a:p>
            <a:r>
              <a:rPr lang="en-US" dirty="0"/>
              <a:t>Enter</a:t>
            </a:r>
          </a:p>
        </p:txBody>
      </p:sp>
      <p:sp>
        <p:nvSpPr>
          <p:cNvPr id="72" name="TextBox 71">
            <a:extLst>
              <a:ext uri="{FF2B5EF4-FFF2-40B4-BE49-F238E27FC236}">
                <a16:creationId xmlns:a16="http://schemas.microsoft.com/office/drawing/2014/main" xmlns="" id="{26F1C9BF-64D5-400E-85FD-ECE077BBE151}"/>
              </a:ext>
            </a:extLst>
          </p:cNvPr>
          <p:cNvSpPr txBox="1"/>
          <p:nvPr/>
        </p:nvSpPr>
        <p:spPr>
          <a:xfrm rot="3010513">
            <a:off x="7841670" y="3817679"/>
            <a:ext cx="686598" cy="369332"/>
          </a:xfrm>
          <a:prstGeom prst="rect">
            <a:avLst/>
          </a:prstGeom>
          <a:noFill/>
        </p:spPr>
        <p:txBody>
          <a:bodyPr wrap="none" rtlCol="0">
            <a:spAutoFit/>
          </a:bodyPr>
          <a:lstStyle/>
          <a:p>
            <a:r>
              <a:rPr lang="en-US" dirty="0"/>
              <a:t>Enter</a:t>
            </a:r>
          </a:p>
        </p:txBody>
      </p:sp>
      <p:sp>
        <p:nvSpPr>
          <p:cNvPr id="73" name="TextBox 72">
            <a:extLst>
              <a:ext uri="{FF2B5EF4-FFF2-40B4-BE49-F238E27FC236}">
                <a16:creationId xmlns:a16="http://schemas.microsoft.com/office/drawing/2014/main" xmlns="" id="{6798D1F0-6820-478A-932C-114E3072CACD}"/>
              </a:ext>
            </a:extLst>
          </p:cNvPr>
          <p:cNvSpPr txBox="1"/>
          <p:nvPr/>
        </p:nvSpPr>
        <p:spPr>
          <a:xfrm rot="19816762">
            <a:off x="5634510" y="2885192"/>
            <a:ext cx="692562" cy="307777"/>
          </a:xfrm>
          <a:prstGeom prst="rect">
            <a:avLst/>
          </a:prstGeom>
          <a:noFill/>
        </p:spPr>
        <p:txBody>
          <a:bodyPr wrap="none" rtlCol="0">
            <a:spAutoFit/>
          </a:bodyPr>
          <a:lstStyle/>
          <a:p>
            <a:r>
              <a:rPr lang="en-US" sz="1400" dirty="0"/>
              <a:t>P = 0.5</a:t>
            </a:r>
          </a:p>
        </p:txBody>
      </p:sp>
      <p:sp>
        <p:nvSpPr>
          <p:cNvPr id="74" name="TextBox 73">
            <a:extLst>
              <a:ext uri="{FF2B5EF4-FFF2-40B4-BE49-F238E27FC236}">
                <a16:creationId xmlns:a16="http://schemas.microsoft.com/office/drawing/2014/main" xmlns="" id="{A25FF592-A905-4226-B847-E44C4A7A9365}"/>
              </a:ext>
            </a:extLst>
          </p:cNvPr>
          <p:cNvSpPr txBox="1"/>
          <p:nvPr/>
        </p:nvSpPr>
        <p:spPr>
          <a:xfrm rot="1879797">
            <a:off x="6932283" y="2897996"/>
            <a:ext cx="692562" cy="307777"/>
          </a:xfrm>
          <a:prstGeom prst="rect">
            <a:avLst/>
          </a:prstGeom>
          <a:noFill/>
        </p:spPr>
        <p:txBody>
          <a:bodyPr wrap="none" rtlCol="0">
            <a:spAutoFit/>
          </a:bodyPr>
          <a:lstStyle/>
          <a:p>
            <a:r>
              <a:rPr lang="en-US" sz="1400" dirty="0"/>
              <a:t>P = 0.5</a:t>
            </a:r>
          </a:p>
        </p:txBody>
      </p:sp>
      <p:cxnSp>
        <p:nvCxnSpPr>
          <p:cNvPr id="75" name="Straight Arrow Connector 74">
            <a:extLst>
              <a:ext uri="{FF2B5EF4-FFF2-40B4-BE49-F238E27FC236}">
                <a16:creationId xmlns:a16="http://schemas.microsoft.com/office/drawing/2014/main" xmlns="" id="{AACD5EC5-81CE-4DBA-AA99-E9BDBE95DD2F}"/>
              </a:ext>
            </a:extLst>
          </p:cNvPr>
          <p:cNvCxnSpPr>
            <a:stCxn id="58" idx="3"/>
            <a:endCxn id="102" idx="0"/>
          </p:cNvCxnSpPr>
          <p:nvPr/>
        </p:nvCxnSpPr>
        <p:spPr>
          <a:xfrm flipH="1">
            <a:off x="7504962" y="3784893"/>
            <a:ext cx="43072" cy="35851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xmlns="" id="{68FA99A6-F853-4DF5-8EDB-FF14286D70AF}"/>
              </a:ext>
            </a:extLst>
          </p:cNvPr>
          <p:cNvSpPr>
            <a:spLocks/>
          </p:cNvSpPr>
          <p:nvPr/>
        </p:nvSpPr>
        <p:spPr bwMode="auto">
          <a:xfrm>
            <a:off x="7779282"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a:extLst>
              <a:ext uri="{FF2B5EF4-FFF2-40B4-BE49-F238E27FC236}">
                <a16:creationId xmlns:a16="http://schemas.microsoft.com/office/drawing/2014/main" xmlns="" id="{847BB1A1-62EA-42F4-8F43-897E16903B63}"/>
              </a:ext>
            </a:extLst>
          </p:cNvPr>
          <p:cNvSpPr txBox="1"/>
          <p:nvPr/>
        </p:nvSpPr>
        <p:spPr>
          <a:xfrm>
            <a:off x="7841044" y="4765159"/>
            <a:ext cx="425116" cy="369332"/>
          </a:xfrm>
          <a:prstGeom prst="rect">
            <a:avLst/>
          </a:prstGeom>
          <a:noFill/>
        </p:spPr>
        <p:txBody>
          <a:bodyPr wrap="none" rtlCol="0">
            <a:spAutoFit/>
          </a:bodyPr>
          <a:lstStyle/>
          <a:p>
            <a:r>
              <a:rPr lang="en-US" b="1" dirty="0"/>
              <a:t>P2</a:t>
            </a:r>
          </a:p>
        </p:txBody>
      </p:sp>
      <p:cxnSp>
        <p:nvCxnSpPr>
          <p:cNvPr id="78" name="Straight Arrow Connector 77">
            <a:extLst>
              <a:ext uri="{FF2B5EF4-FFF2-40B4-BE49-F238E27FC236}">
                <a16:creationId xmlns:a16="http://schemas.microsoft.com/office/drawing/2014/main" xmlns="" id="{9C35F164-1E65-46CB-892B-3A97BEA82E27}"/>
              </a:ext>
            </a:extLst>
          </p:cNvPr>
          <p:cNvCxnSpPr>
            <a:stCxn id="76" idx="3"/>
            <a:endCxn id="82" idx="0"/>
          </p:cNvCxnSpPr>
          <p:nvPr/>
        </p:nvCxnSpPr>
        <p:spPr>
          <a:xfrm flipH="1">
            <a:off x="7434922"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89AD33C8-1F64-41BA-B45E-41C26962A5D3}"/>
              </a:ext>
            </a:extLst>
          </p:cNvPr>
          <p:cNvCxnSpPr>
            <a:stCxn id="76" idx="5"/>
            <a:endCxn id="83" idx="0"/>
          </p:cNvCxnSpPr>
          <p:nvPr/>
        </p:nvCxnSpPr>
        <p:spPr>
          <a:xfrm>
            <a:off x="8247576"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E40A9136-B461-438D-994C-C26C7B465A63}"/>
              </a:ext>
            </a:extLst>
          </p:cNvPr>
          <p:cNvSpPr txBox="1"/>
          <p:nvPr/>
        </p:nvSpPr>
        <p:spPr>
          <a:xfrm rot="18816139">
            <a:off x="7115225" y="5287616"/>
            <a:ext cx="766557" cy="369332"/>
          </a:xfrm>
          <a:prstGeom prst="rect">
            <a:avLst/>
          </a:prstGeom>
          <a:noFill/>
        </p:spPr>
        <p:txBody>
          <a:bodyPr wrap="none" rtlCol="0">
            <a:spAutoFit/>
          </a:bodyPr>
          <a:lstStyle/>
          <a:p>
            <a:r>
              <a:rPr lang="en-US" dirty="0"/>
              <a:t>Heads</a:t>
            </a:r>
          </a:p>
        </p:txBody>
      </p:sp>
      <p:sp>
        <p:nvSpPr>
          <p:cNvPr id="81" name="TextBox 80">
            <a:extLst>
              <a:ext uri="{FF2B5EF4-FFF2-40B4-BE49-F238E27FC236}">
                <a16:creationId xmlns:a16="http://schemas.microsoft.com/office/drawing/2014/main" xmlns="" id="{32A67389-AD90-4B0A-98C7-BAD8D78C69A7}"/>
              </a:ext>
            </a:extLst>
          </p:cNvPr>
          <p:cNvSpPr txBox="1"/>
          <p:nvPr/>
        </p:nvSpPr>
        <p:spPr>
          <a:xfrm rot="2994847">
            <a:off x="8260839" y="5223007"/>
            <a:ext cx="585032" cy="369332"/>
          </a:xfrm>
          <a:prstGeom prst="rect">
            <a:avLst/>
          </a:prstGeom>
          <a:noFill/>
        </p:spPr>
        <p:txBody>
          <a:bodyPr wrap="none" rtlCol="0">
            <a:spAutoFit/>
          </a:bodyPr>
          <a:lstStyle/>
          <a:p>
            <a:r>
              <a:rPr lang="en-US" dirty="0"/>
              <a:t>Tails</a:t>
            </a:r>
          </a:p>
        </p:txBody>
      </p:sp>
      <p:sp>
        <p:nvSpPr>
          <p:cNvPr id="82" name="Oval 81">
            <a:extLst>
              <a:ext uri="{FF2B5EF4-FFF2-40B4-BE49-F238E27FC236}">
                <a16:creationId xmlns:a16="http://schemas.microsoft.com/office/drawing/2014/main" xmlns="" id="{87EBBD0C-A1EB-44E2-AD63-5448C271F84D}"/>
              </a:ext>
            </a:extLst>
          </p:cNvPr>
          <p:cNvSpPr>
            <a:spLocks/>
          </p:cNvSpPr>
          <p:nvPr/>
        </p:nvSpPr>
        <p:spPr bwMode="auto">
          <a:xfrm>
            <a:off x="716060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Oval 82">
            <a:extLst>
              <a:ext uri="{FF2B5EF4-FFF2-40B4-BE49-F238E27FC236}">
                <a16:creationId xmlns:a16="http://schemas.microsoft.com/office/drawing/2014/main" xmlns="" id="{281CF1EA-C7C1-43A8-AC9F-5FB11AA37764}"/>
              </a:ext>
            </a:extLst>
          </p:cNvPr>
          <p:cNvSpPr>
            <a:spLocks/>
          </p:cNvSpPr>
          <p:nvPr/>
        </p:nvSpPr>
        <p:spPr bwMode="auto">
          <a:xfrm>
            <a:off x="8415318"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TextBox 83">
            <a:extLst>
              <a:ext uri="{FF2B5EF4-FFF2-40B4-BE49-F238E27FC236}">
                <a16:creationId xmlns:a16="http://schemas.microsoft.com/office/drawing/2014/main" xmlns="" id="{16D63243-F25D-4684-ACAD-D53D72A2A41C}"/>
              </a:ext>
            </a:extLst>
          </p:cNvPr>
          <p:cNvSpPr txBox="1"/>
          <p:nvPr/>
        </p:nvSpPr>
        <p:spPr>
          <a:xfrm>
            <a:off x="7284079" y="6107945"/>
            <a:ext cx="301686" cy="369332"/>
          </a:xfrm>
          <a:prstGeom prst="rect">
            <a:avLst/>
          </a:prstGeom>
          <a:noFill/>
        </p:spPr>
        <p:txBody>
          <a:bodyPr wrap="none" rtlCol="0">
            <a:spAutoFit/>
          </a:bodyPr>
          <a:lstStyle/>
          <a:p>
            <a:r>
              <a:rPr lang="en-US" dirty="0"/>
              <a:t>1</a:t>
            </a:r>
          </a:p>
        </p:txBody>
      </p:sp>
      <p:sp>
        <p:nvSpPr>
          <p:cNvPr id="85" name="TextBox 84">
            <a:extLst>
              <a:ext uri="{FF2B5EF4-FFF2-40B4-BE49-F238E27FC236}">
                <a16:creationId xmlns:a16="http://schemas.microsoft.com/office/drawing/2014/main" xmlns="" id="{2FEA4684-5A96-4E92-9702-29CF9D21A90B}"/>
              </a:ext>
            </a:extLst>
          </p:cNvPr>
          <p:cNvSpPr txBox="1"/>
          <p:nvPr/>
        </p:nvSpPr>
        <p:spPr>
          <a:xfrm>
            <a:off x="8503529" y="6110783"/>
            <a:ext cx="372218" cy="369332"/>
          </a:xfrm>
          <a:prstGeom prst="rect">
            <a:avLst/>
          </a:prstGeom>
          <a:noFill/>
        </p:spPr>
        <p:txBody>
          <a:bodyPr wrap="none" rtlCol="0">
            <a:spAutoFit/>
          </a:bodyPr>
          <a:lstStyle/>
          <a:p>
            <a:r>
              <a:rPr lang="en-US" dirty="0"/>
              <a:t>-1</a:t>
            </a:r>
          </a:p>
        </p:txBody>
      </p:sp>
      <p:sp>
        <p:nvSpPr>
          <p:cNvPr id="86" name="TextBox 85">
            <a:extLst>
              <a:ext uri="{FF2B5EF4-FFF2-40B4-BE49-F238E27FC236}">
                <a16:creationId xmlns:a16="http://schemas.microsoft.com/office/drawing/2014/main" xmlns="" id="{1DA70819-C700-4826-A5F7-8FF7BA8B11F6}"/>
              </a:ext>
            </a:extLst>
          </p:cNvPr>
          <p:cNvSpPr txBox="1"/>
          <p:nvPr/>
        </p:nvSpPr>
        <p:spPr>
          <a:xfrm rot="18805400">
            <a:off x="6956629"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87" name="TextBox 86">
            <a:extLst>
              <a:ext uri="{FF2B5EF4-FFF2-40B4-BE49-F238E27FC236}">
                <a16:creationId xmlns:a16="http://schemas.microsoft.com/office/drawing/2014/main" xmlns="" id="{3E76DDF3-7CE7-4541-83EC-0F901D47BDA6}"/>
              </a:ext>
            </a:extLst>
          </p:cNvPr>
          <p:cNvSpPr txBox="1"/>
          <p:nvPr/>
        </p:nvSpPr>
        <p:spPr>
          <a:xfrm rot="3036645">
            <a:off x="8325048"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88" name="Straight Arrow Connector 87">
            <a:extLst>
              <a:ext uri="{FF2B5EF4-FFF2-40B4-BE49-F238E27FC236}">
                <a16:creationId xmlns:a16="http://schemas.microsoft.com/office/drawing/2014/main" xmlns="" id="{C99A2BF5-1262-430D-BD92-F79975C11BF8}"/>
              </a:ext>
            </a:extLst>
          </p:cNvPr>
          <p:cNvCxnSpPr>
            <a:stCxn id="62" idx="3"/>
            <a:endCxn id="100" idx="0"/>
          </p:cNvCxnSpPr>
          <p:nvPr/>
        </p:nvCxnSpPr>
        <p:spPr>
          <a:xfrm flipH="1">
            <a:off x="5252714" y="3789909"/>
            <a:ext cx="80346" cy="3535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xmlns="" id="{D4038B6E-53C8-409A-81C0-6026B51A0411}"/>
              </a:ext>
            </a:extLst>
          </p:cNvPr>
          <p:cNvSpPr>
            <a:spLocks/>
          </p:cNvSpPr>
          <p:nvPr/>
        </p:nvSpPr>
        <p:spPr bwMode="auto">
          <a:xfrm>
            <a:off x="5562583"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0" name="TextBox 89">
            <a:extLst>
              <a:ext uri="{FF2B5EF4-FFF2-40B4-BE49-F238E27FC236}">
                <a16:creationId xmlns:a16="http://schemas.microsoft.com/office/drawing/2014/main" xmlns="" id="{115596F5-8F87-46AE-955B-B2F2C3369C8D}"/>
              </a:ext>
            </a:extLst>
          </p:cNvPr>
          <p:cNvSpPr txBox="1"/>
          <p:nvPr/>
        </p:nvSpPr>
        <p:spPr>
          <a:xfrm>
            <a:off x="5624345" y="4765159"/>
            <a:ext cx="425116" cy="369332"/>
          </a:xfrm>
          <a:prstGeom prst="rect">
            <a:avLst/>
          </a:prstGeom>
          <a:noFill/>
        </p:spPr>
        <p:txBody>
          <a:bodyPr wrap="none" rtlCol="0">
            <a:spAutoFit/>
          </a:bodyPr>
          <a:lstStyle/>
          <a:p>
            <a:r>
              <a:rPr lang="en-US" b="1" dirty="0"/>
              <a:t>P2</a:t>
            </a:r>
          </a:p>
        </p:txBody>
      </p:sp>
      <p:cxnSp>
        <p:nvCxnSpPr>
          <p:cNvPr id="91" name="Straight Arrow Connector 90">
            <a:extLst>
              <a:ext uri="{FF2B5EF4-FFF2-40B4-BE49-F238E27FC236}">
                <a16:creationId xmlns:a16="http://schemas.microsoft.com/office/drawing/2014/main" xmlns="" id="{1A02932C-C2E6-4F0D-A3EC-AB2BA09246F8}"/>
              </a:ext>
            </a:extLst>
          </p:cNvPr>
          <p:cNvCxnSpPr>
            <a:stCxn id="89" idx="3"/>
            <a:endCxn id="95" idx="0"/>
          </p:cNvCxnSpPr>
          <p:nvPr/>
        </p:nvCxnSpPr>
        <p:spPr>
          <a:xfrm flipH="1">
            <a:off x="5218223"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xmlns="" id="{C8764010-0E34-4D4B-AAD6-FE46EB6951F6}"/>
              </a:ext>
            </a:extLst>
          </p:cNvPr>
          <p:cNvCxnSpPr>
            <a:stCxn id="89" idx="5"/>
            <a:endCxn id="96" idx="0"/>
          </p:cNvCxnSpPr>
          <p:nvPr/>
        </p:nvCxnSpPr>
        <p:spPr>
          <a:xfrm>
            <a:off x="6030877"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3F0538C6-ACB4-487A-BAC1-B994C6374603}"/>
              </a:ext>
            </a:extLst>
          </p:cNvPr>
          <p:cNvSpPr txBox="1"/>
          <p:nvPr/>
        </p:nvSpPr>
        <p:spPr>
          <a:xfrm rot="18816139">
            <a:off x="4898526" y="5287616"/>
            <a:ext cx="766557" cy="369332"/>
          </a:xfrm>
          <a:prstGeom prst="rect">
            <a:avLst/>
          </a:prstGeom>
          <a:noFill/>
        </p:spPr>
        <p:txBody>
          <a:bodyPr wrap="none" rtlCol="0">
            <a:spAutoFit/>
          </a:bodyPr>
          <a:lstStyle/>
          <a:p>
            <a:r>
              <a:rPr lang="en-US" dirty="0"/>
              <a:t>Heads</a:t>
            </a:r>
          </a:p>
        </p:txBody>
      </p:sp>
      <p:sp>
        <p:nvSpPr>
          <p:cNvPr id="94" name="TextBox 93">
            <a:extLst>
              <a:ext uri="{FF2B5EF4-FFF2-40B4-BE49-F238E27FC236}">
                <a16:creationId xmlns:a16="http://schemas.microsoft.com/office/drawing/2014/main" xmlns="" id="{D851BECE-0D50-4BAA-97C7-6F68AAC8B3D3}"/>
              </a:ext>
            </a:extLst>
          </p:cNvPr>
          <p:cNvSpPr txBox="1"/>
          <p:nvPr/>
        </p:nvSpPr>
        <p:spPr>
          <a:xfrm rot="2994847">
            <a:off x="6044140" y="5223007"/>
            <a:ext cx="585032" cy="369332"/>
          </a:xfrm>
          <a:prstGeom prst="rect">
            <a:avLst/>
          </a:prstGeom>
          <a:noFill/>
        </p:spPr>
        <p:txBody>
          <a:bodyPr wrap="none" rtlCol="0">
            <a:spAutoFit/>
          </a:bodyPr>
          <a:lstStyle/>
          <a:p>
            <a:r>
              <a:rPr lang="en-US" dirty="0"/>
              <a:t>Tails</a:t>
            </a:r>
          </a:p>
        </p:txBody>
      </p:sp>
      <p:sp>
        <p:nvSpPr>
          <p:cNvPr id="95" name="Oval 94">
            <a:extLst>
              <a:ext uri="{FF2B5EF4-FFF2-40B4-BE49-F238E27FC236}">
                <a16:creationId xmlns:a16="http://schemas.microsoft.com/office/drawing/2014/main" xmlns="" id="{D7356F3C-A061-47E0-9EA5-F4C877ECF90C}"/>
              </a:ext>
            </a:extLst>
          </p:cNvPr>
          <p:cNvSpPr>
            <a:spLocks/>
          </p:cNvSpPr>
          <p:nvPr/>
        </p:nvSpPr>
        <p:spPr bwMode="auto">
          <a:xfrm>
            <a:off x="4943903"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Oval 95">
            <a:extLst>
              <a:ext uri="{FF2B5EF4-FFF2-40B4-BE49-F238E27FC236}">
                <a16:creationId xmlns:a16="http://schemas.microsoft.com/office/drawing/2014/main" xmlns="" id="{C5AE6EEA-A4FB-41FD-A225-EF0F3D882AF7}"/>
              </a:ext>
            </a:extLst>
          </p:cNvPr>
          <p:cNvSpPr>
            <a:spLocks/>
          </p:cNvSpPr>
          <p:nvPr/>
        </p:nvSpPr>
        <p:spPr bwMode="auto">
          <a:xfrm>
            <a:off x="6198619"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7" name="TextBox 96">
            <a:extLst>
              <a:ext uri="{FF2B5EF4-FFF2-40B4-BE49-F238E27FC236}">
                <a16:creationId xmlns:a16="http://schemas.microsoft.com/office/drawing/2014/main" xmlns="" id="{7B1F24C3-CFA9-4052-BF05-A24754D02C5D}"/>
              </a:ext>
            </a:extLst>
          </p:cNvPr>
          <p:cNvSpPr txBox="1"/>
          <p:nvPr/>
        </p:nvSpPr>
        <p:spPr>
          <a:xfrm rot="3036645">
            <a:off x="6108349"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98" name="TextBox 97">
            <a:extLst>
              <a:ext uri="{FF2B5EF4-FFF2-40B4-BE49-F238E27FC236}">
                <a16:creationId xmlns:a16="http://schemas.microsoft.com/office/drawing/2014/main" xmlns="" id="{EB711996-C19A-4CEF-94B6-A8FE218EB93A}"/>
              </a:ext>
            </a:extLst>
          </p:cNvPr>
          <p:cNvSpPr txBox="1"/>
          <p:nvPr/>
        </p:nvSpPr>
        <p:spPr>
          <a:xfrm rot="18805400">
            <a:off x="4757056"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99" name="Right Arrow 445">
            <a:extLst>
              <a:ext uri="{FF2B5EF4-FFF2-40B4-BE49-F238E27FC236}">
                <a16:creationId xmlns:a16="http://schemas.microsoft.com/office/drawing/2014/main" xmlns="" id="{957717A4-D1A3-4E75-872E-69886FB4F34C}"/>
              </a:ext>
            </a:extLst>
          </p:cNvPr>
          <p:cNvSpPr/>
          <p:nvPr/>
        </p:nvSpPr>
        <p:spPr>
          <a:xfrm>
            <a:off x="3969083" y="4040075"/>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84F37377-ECDC-4B21-AEDF-2B782E21B536}"/>
              </a:ext>
            </a:extLst>
          </p:cNvPr>
          <p:cNvSpPr>
            <a:spLocks/>
          </p:cNvSpPr>
          <p:nvPr/>
        </p:nvSpPr>
        <p:spPr bwMode="auto">
          <a:xfrm>
            <a:off x="4978394"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TextBox 100">
            <a:extLst>
              <a:ext uri="{FF2B5EF4-FFF2-40B4-BE49-F238E27FC236}">
                <a16:creationId xmlns:a16="http://schemas.microsoft.com/office/drawing/2014/main" xmlns="" id="{7527089A-E105-435E-AF2B-BE30E9475D03}"/>
              </a:ext>
            </a:extLst>
          </p:cNvPr>
          <p:cNvSpPr txBox="1"/>
          <p:nvPr/>
        </p:nvSpPr>
        <p:spPr>
          <a:xfrm>
            <a:off x="4975896" y="4232884"/>
            <a:ext cx="546945" cy="369332"/>
          </a:xfrm>
          <a:prstGeom prst="rect">
            <a:avLst/>
          </a:prstGeom>
          <a:noFill/>
        </p:spPr>
        <p:txBody>
          <a:bodyPr wrap="none" rtlCol="0">
            <a:spAutoFit/>
          </a:bodyPr>
          <a:lstStyle/>
          <a:p>
            <a:r>
              <a:rPr lang="en-US" dirty="0">
                <a:solidFill>
                  <a:srgbClr val="FF0000"/>
                </a:solidFill>
              </a:rPr>
              <a:t>-0.5</a:t>
            </a:r>
          </a:p>
        </p:txBody>
      </p:sp>
      <p:sp>
        <p:nvSpPr>
          <p:cNvPr id="102" name="Oval 101">
            <a:extLst>
              <a:ext uri="{FF2B5EF4-FFF2-40B4-BE49-F238E27FC236}">
                <a16:creationId xmlns:a16="http://schemas.microsoft.com/office/drawing/2014/main" xmlns="" id="{277279A6-8B61-4159-AF54-637D389D8016}"/>
              </a:ext>
            </a:extLst>
          </p:cNvPr>
          <p:cNvSpPr>
            <a:spLocks/>
          </p:cNvSpPr>
          <p:nvPr/>
        </p:nvSpPr>
        <p:spPr bwMode="auto">
          <a:xfrm>
            <a:off x="7230642"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3" name="TextBox 102">
            <a:extLst>
              <a:ext uri="{FF2B5EF4-FFF2-40B4-BE49-F238E27FC236}">
                <a16:creationId xmlns:a16="http://schemas.microsoft.com/office/drawing/2014/main" xmlns="" id="{D0CEEAC0-E3B5-4DFC-9209-7452F5712BA8}"/>
              </a:ext>
            </a:extLst>
          </p:cNvPr>
          <p:cNvSpPr txBox="1"/>
          <p:nvPr/>
        </p:nvSpPr>
        <p:spPr>
          <a:xfrm>
            <a:off x="7266756" y="4232884"/>
            <a:ext cx="476412" cy="369332"/>
          </a:xfrm>
          <a:prstGeom prst="rect">
            <a:avLst/>
          </a:prstGeom>
          <a:noFill/>
        </p:spPr>
        <p:txBody>
          <a:bodyPr wrap="none" rtlCol="0">
            <a:spAutoFit/>
          </a:bodyPr>
          <a:lstStyle/>
          <a:p>
            <a:r>
              <a:rPr lang="en-US" dirty="0">
                <a:solidFill>
                  <a:srgbClr val="FF0000"/>
                </a:solidFill>
              </a:rPr>
              <a:t>0.5</a:t>
            </a:r>
          </a:p>
        </p:txBody>
      </p:sp>
      <p:sp>
        <p:nvSpPr>
          <p:cNvPr id="104" name="TextBox 103">
            <a:extLst>
              <a:ext uri="{FF2B5EF4-FFF2-40B4-BE49-F238E27FC236}">
                <a16:creationId xmlns:a16="http://schemas.microsoft.com/office/drawing/2014/main" xmlns="" id="{B3179909-2EC5-4ABC-B5BA-24F20413C42B}"/>
              </a:ext>
            </a:extLst>
          </p:cNvPr>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3329751">
            <a:off x="1083312" y="3659652"/>
            <a:ext cx="833883" cy="307777"/>
          </a:xfrm>
          <a:prstGeom prst="rect">
            <a:avLst/>
          </a:prstGeom>
          <a:noFill/>
        </p:spPr>
        <p:txBody>
          <a:bodyPr wrap="none" rtlCol="0">
            <a:spAutoFit/>
          </a:bodyPr>
          <a:lstStyle/>
          <a:p>
            <a:r>
              <a:rPr lang="en-US" sz="1400" b="1" dirty="0">
                <a:solidFill>
                  <a:srgbClr val="FF0000"/>
                </a:solidFill>
              </a:rPr>
              <a:t>EV = -0.5</a:t>
            </a:r>
          </a:p>
        </p:txBody>
      </p:sp>
      <p:sp>
        <p:nvSpPr>
          <p:cNvPr id="106" name="TextBox 105">
            <a:extLst>
              <a:ext uri="{FF2B5EF4-FFF2-40B4-BE49-F238E27FC236}">
                <a16:creationId xmlns:a16="http://schemas.microsoft.com/office/drawing/2014/main" xmlns="" id="{56934ACF-8B22-4F25-A011-B25DA2DA8CF5}"/>
              </a:ext>
            </a:extLst>
          </p:cNvPr>
          <p:cNvSpPr txBox="1"/>
          <p:nvPr/>
        </p:nvSpPr>
        <p:spPr>
          <a:xfrm>
            <a:off x="1316384" y="2079676"/>
            <a:ext cx="1913409" cy="369332"/>
          </a:xfrm>
          <a:prstGeom prst="rect">
            <a:avLst/>
          </a:prstGeom>
          <a:noFill/>
        </p:spPr>
        <p:txBody>
          <a:bodyPr wrap="none" rtlCol="0">
            <a:spAutoFit/>
          </a:bodyPr>
          <a:lstStyle/>
          <a:p>
            <a:r>
              <a:rPr lang="en-US" b="1" dirty="0"/>
              <a:t>Blueprint Strategy</a:t>
            </a:r>
          </a:p>
        </p:txBody>
      </p:sp>
      <p:sp>
        <p:nvSpPr>
          <p:cNvPr id="107" name="TextBox 106">
            <a:extLst>
              <a:ext uri="{FF2B5EF4-FFF2-40B4-BE49-F238E27FC236}">
                <a16:creationId xmlns:a16="http://schemas.microsoft.com/office/drawing/2014/main" xmlns="" id="{7DD76D3E-6A27-40B8-8EAF-FE2CF05061E2}"/>
              </a:ext>
            </a:extLst>
          </p:cNvPr>
          <p:cNvSpPr txBox="1"/>
          <p:nvPr/>
        </p:nvSpPr>
        <p:spPr>
          <a:xfrm>
            <a:off x="5911299" y="2079676"/>
            <a:ext cx="2227597" cy="369332"/>
          </a:xfrm>
          <a:prstGeom prst="rect">
            <a:avLst/>
          </a:prstGeom>
          <a:noFill/>
        </p:spPr>
        <p:txBody>
          <a:bodyPr wrap="none" rtlCol="0">
            <a:spAutoFit/>
          </a:bodyPr>
          <a:lstStyle/>
          <a:p>
            <a:r>
              <a:rPr lang="en-US" b="1" dirty="0"/>
              <a:t>Augmented Subgame</a:t>
            </a:r>
          </a:p>
        </p:txBody>
      </p:sp>
      <p:sp>
        <p:nvSpPr>
          <p:cNvPr id="108" name="TextBox 107">
            <a:extLst>
              <a:ext uri="{FF2B5EF4-FFF2-40B4-BE49-F238E27FC236}">
                <a16:creationId xmlns:a16="http://schemas.microsoft.com/office/drawing/2014/main" xmlns="" id="{EAC1DB37-45FA-4AC7-A40C-DF4F1D6AEB28}"/>
              </a:ext>
            </a:extLst>
          </p:cNvPr>
          <p:cNvSpPr txBox="1"/>
          <p:nvPr/>
        </p:nvSpPr>
        <p:spPr>
          <a:xfrm>
            <a:off x="5031339" y="6107582"/>
            <a:ext cx="372218" cy="369332"/>
          </a:xfrm>
          <a:prstGeom prst="rect">
            <a:avLst/>
          </a:prstGeom>
          <a:noFill/>
        </p:spPr>
        <p:txBody>
          <a:bodyPr wrap="none" rtlCol="0">
            <a:spAutoFit/>
          </a:bodyPr>
          <a:lstStyle/>
          <a:p>
            <a:r>
              <a:rPr lang="en-US" dirty="0"/>
              <a:t>-1</a:t>
            </a:r>
          </a:p>
        </p:txBody>
      </p:sp>
      <p:sp>
        <p:nvSpPr>
          <p:cNvPr id="109" name="TextBox 108">
            <a:extLst>
              <a:ext uri="{FF2B5EF4-FFF2-40B4-BE49-F238E27FC236}">
                <a16:creationId xmlns:a16="http://schemas.microsoft.com/office/drawing/2014/main" xmlns="" id="{B0D2CFB0-9520-4921-996F-BAAE60E60D7B}"/>
              </a:ext>
            </a:extLst>
          </p:cNvPr>
          <p:cNvSpPr txBox="1"/>
          <p:nvPr/>
        </p:nvSpPr>
        <p:spPr>
          <a:xfrm>
            <a:off x="6343990" y="6107582"/>
            <a:ext cx="301686" cy="369332"/>
          </a:xfrm>
          <a:prstGeom prst="rect">
            <a:avLst/>
          </a:prstGeom>
          <a:noFill/>
        </p:spPr>
        <p:txBody>
          <a:bodyPr wrap="none" rtlCol="0">
            <a:spAutoFit/>
          </a:bodyPr>
          <a:lstStyle/>
          <a:p>
            <a:r>
              <a:rPr lang="en-US" dirty="0"/>
              <a:t>1</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68447" y="4018585"/>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2312904" y="3996874"/>
            <a:ext cx="833883" cy="307777"/>
          </a:xfrm>
          <a:prstGeom prst="rect">
            <a:avLst/>
          </a:prstGeom>
          <a:noFill/>
        </p:spPr>
        <p:txBody>
          <a:bodyPr wrap="none" rtlCol="0">
            <a:spAutoFit/>
          </a:bodyPr>
          <a:lstStyle/>
          <a:p>
            <a:r>
              <a:rPr lang="en-US" sz="1400" b="1" dirty="0">
                <a:solidFill>
                  <a:srgbClr val="FF0000"/>
                </a:solidFill>
              </a:rPr>
              <a:t>EV = -0.5</a:t>
            </a:r>
          </a:p>
        </p:txBody>
      </p:sp>
      <p:sp>
        <p:nvSpPr>
          <p:cNvPr id="113" name="TextBox 112">
            <a:extLst>
              <a:ext uri="{FF2B5EF4-FFF2-40B4-BE49-F238E27FC236}">
                <a16:creationId xmlns:a16="http://schemas.microsoft.com/office/drawing/2014/main" xmlns="" id="{5F53C0A0-7A3D-43E2-BC28-3DECC87772A8}"/>
              </a:ext>
            </a:extLst>
          </p:cNvPr>
          <p:cNvSpPr txBox="1"/>
          <p:nvPr/>
        </p:nvSpPr>
        <p:spPr>
          <a:xfrm>
            <a:off x="5834233" y="4425085"/>
            <a:ext cx="833883" cy="307777"/>
          </a:xfrm>
          <a:prstGeom prst="rect">
            <a:avLst/>
          </a:prstGeom>
          <a:noFill/>
        </p:spPr>
        <p:txBody>
          <a:bodyPr wrap="none" rtlCol="0">
            <a:spAutoFit/>
          </a:bodyPr>
          <a:lstStyle/>
          <a:p>
            <a:r>
              <a:rPr lang="en-US" sz="1400" b="1" dirty="0">
                <a:solidFill>
                  <a:srgbClr val="FF0000"/>
                </a:solidFill>
              </a:rPr>
              <a:t>EV = -0.5</a:t>
            </a:r>
          </a:p>
        </p:txBody>
      </p:sp>
      <p:sp>
        <p:nvSpPr>
          <p:cNvPr id="114" name="TextBox 113">
            <a:extLst>
              <a:ext uri="{FF2B5EF4-FFF2-40B4-BE49-F238E27FC236}">
                <a16:creationId xmlns:a16="http://schemas.microsoft.com/office/drawing/2014/main" xmlns="" id="{C9F6D6F5-6FF1-4B05-BC8F-31D0FF98F94D}"/>
              </a:ext>
            </a:extLst>
          </p:cNvPr>
          <p:cNvSpPr txBox="1"/>
          <p:nvPr/>
        </p:nvSpPr>
        <p:spPr>
          <a:xfrm>
            <a:off x="8067680" y="4420941"/>
            <a:ext cx="779381" cy="307777"/>
          </a:xfrm>
          <a:prstGeom prst="rect">
            <a:avLst/>
          </a:prstGeom>
          <a:noFill/>
        </p:spPr>
        <p:txBody>
          <a:bodyPr wrap="none" rtlCol="0">
            <a:spAutoFit/>
          </a:bodyPr>
          <a:lstStyle/>
          <a:p>
            <a:r>
              <a:rPr lang="en-US" sz="1400" b="1" dirty="0">
                <a:solidFill>
                  <a:srgbClr val="FF0000"/>
                </a:solidFill>
              </a:rPr>
              <a:t>EV = 0.5</a:t>
            </a:r>
          </a:p>
        </p:txBody>
      </p:sp>
      <p:sp>
        <p:nvSpPr>
          <p:cNvPr id="115" name="Rectangle 114">
            <a:extLst>
              <a:ext uri="{FF2B5EF4-FFF2-40B4-BE49-F238E27FC236}">
                <a16:creationId xmlns:a16="http://schemas.microsoft.com/office/drawing/2014/main" xmlns="" id="{682C99E2-AF98-489B-8A3F-E9B07AB5C54A}"/>
              </a:ext>
            </a:extLst>
          </p:cNvPr>
          <p:cNvSpPr/>
          <p:nvPr/>
        </p:nvSpPr>
        <p:spPr>
          <a:xfrm>
            <a:off x="196943" y="1066800"/>
            <a:ext cx="8806496" cy="1246495"/>
          </a:xfrm>
          <a:prstGeom prst="rect">
            <a:avLst/>
          </a:prstGeom>
        </p:spPr>
        <p:txBody>
          <a:bodyPr wrap="square">
            <a:spAutoFit/>
          </a:bodyPr>
          <a:lstStyle/>
          <a:p>
            <a:pPr marL="285750" indent="-285750" algn="l">
              <a:buFont typeface="Arial" panose="020B0604020202020204" pitchFamily="34" charset="0"/>
              <a:buChar char="•"/>
            </a:pPr>
            <a:r>
              <a:rPr lang="en-US" sz="1500" dirty="0"/>
              <a:t>In the augmented subgame, chance reaches one of the subgame roots with probability proportional to </a:t>
            </a:r>
            <a:r>
              <a:rPr lang="en-US" sz="1500" b="1" dirty="0"/>
              <a:t>P1 attempting to reach the subgame</a:t>
            </a:r>
            <a:r>
              <a:rPr lang="en-US" sz="1500" dirty="0"/>
              <a:t>, and P2 playing the blueprint. P1 then chooses between actions:</a:t>
            </a:r>
          </a:p>
          <a:p>
            <a:pPr marL="742950" lvl="1" indent="-285750">
              <a:buFont typeface="Arial" panose="020B0604020202020204" pitchFamily="34" charset="0"/>
              <a:buChar char="•"/>
            </a:pPr>
            <a:r>
              <a:rPr lang="en-US" sz="1500" b="1" dirty="0"/>
              <a:t>Enter</a:t>
            </a:r>
            <a:r>
              <a:rPr lang="en-US" sz="1500" dirty="0"/>
              <a:t>: Enter the subgame, proceed normally thereafter</a:t>
            </a:r>
            <a:endParaRPr lang="en-US" sz="1500" b="1" dirty="0"/>
          </a:p>
          <a:p>
            <a:pPr marL="742950" lvl="1" indent="-285750">
              <a:buFont typeface="Arial" panose="020B0604020202020204" pitchFamily="34" charset="0"/>
              <a:buChar char="•"/>
            </a:pPr>
            <a:r>
              <a:rPr lang="en-US" sz="1500" b="1" dirty="0"/>
              <a:t>Alt</a:t>
            </a:r>
            <a:r>
              <a:rPr lang="en-US" sz="1500" dirty="0"/>
              <a:t>: Take the EV (at this P1 </a:t>
            </a:r>
            <a:r>
              <a:rPr lang="en-US" sz="1500" dirty="0" err="1"/>
              <a:t>infoset</a:t>
            </a:r>
            <a:r>
              <a:rPr lang="en-US" sz="1500" dirty="0"/>
              <a:t>) of playing optimally against P2’s blueprint subgame strategy</a:t>
            </a:r>
            <a:endParaRPr lang="en-US" sz="1500" b="1" dirty="0"/>
          </a:p>
          <a:p>
            <a:pPr marL="742950" lvl="1"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15848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5D998A-EF06-4CB2-8476-C111B9C74B35}"/>
              </a:ext>
            </a:extLst>
          </p:cNvPr>
          <p:cNvSpPr>
            <a:spLocks noGrp="1"/>
          </p:cNvSpPr>
          <p:nvPr>
            <p:ph idx="1"/>
          </p:nvPr>
        </p:nvSpPr>
        <p:spPr/>
        <p:txBody>
          <a:bodyPr>
            <a:normAutofit lnSpcReduction="10000"/>
          </a:bodyPr>
          <a:lstStyle/>
          <a:p>
            <a:r>
              <a:rPr lang="en-US" b="1" dirty="0"/>
              <a:t>Theorem</a:t>
            </a:r>
            <a:r>
              <a:rPr lang="en-US" dirty="0"/>
              <a:t>: Resolving will produce a strategy with exploitability </a:t>
            </a:r>
            <a:r>
              <a:rPr lang="en-US" i="1" dirty="0"/>
              <a:t>no higher</a:t>
            </a:r>
            <a:r>
              <a:rPr lang="en-US" dirty="0"/>
              <a:t> than the blueprint</a:t>
            </a:r>
          </a:p>
          <a:p>
            <a:endParaRPr lang="en-US" b="1" dirty="0"/>
          </a:p>
          <a:p>
            <a:r>
              <a:rPr lang="en-US" dirty="0"/>
              <a:t>Why not just use the blueprint then?</a:t>
            </a:r>
          </a:p>
          <a:p>
            <a:pPr lvl="1"/>
            <a:r>
              <a:rPr lang="en-US" dirty="0"/>
              <a:t>Don’t need to store the entire subgame strategy. Just store the root EVs and reconstruct the strategy in real time</a:t>
            </a:r>
          </a:p>
          <a:p>
            <a:pPr lvl="1"/>
            <a:r>
              <a:rPr lang="en-US" dirty="0"/>
              <a:t>Guaranteed to do no worse, but may do better!</a:t>
            </a:r>
          </a:p>
        </p:txBody>
      </p:sp>
      <p:sp>
        <p:nvSpPr>
          <p:cNvPr id="4" name="Title 1">
            <a:extLst>
              <a:ext uri="{FF2B5EF4-FFF2-40B4-BE49-F238E27FC236}">
                <a16:creationId xmlns:a16="http://schemas.microsoft.com/office/drawing/2014/main" xmlns="" id="{A80FC35D-654B-4640-A682-6044D049B822}"/>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Subgame Resolving</a:t>
            </a:r>
            <a:br>
              <a:rPr lang="en-US" dirty="0"/>
            </a:br>
            <a:r>
              <a:rPr lang="en-US" sz="2000" dirty="0">
                <a:solidFill>
                  <a:schemeClr val="tx2">
                    <a:lumMod val="40000"/>
                    <a:lumOff val="60000"/>
                  </a:schemeClr>
                </a:solidFill>
              </a:rPr>
              <a:t>[Burch et al. AAAI 2014]</a:t>
            </a:r>
            <a:endParaRPr lang="en-US" sz="2000" dirty="0"/>
          </a:p>
        </p:txBody>
      </p:sp>
    </p:spTree>
    <p:extLst>
      <p:ext uri="{BB962C8B-B14F-4D97-AF65-F5344CB8AC3E}">
        <p14:creationId xmlns:p14="http://schemas.microsoft.com/office/powerpoint/2010/main" val="4067905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4853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Subgame Resolving</a:t>
            </a:r>
            <a:br>
              <a:rPr lang="en-US" dirty="0"/>
            </a:br>
            <a:r>
              <a:rPr lang="en-US" sz="2000" dirty="0">
                <a:solidFill>
                  <a:schemeClr val="tx2">
                    <a:lumMod val="40000"/>
                    <a:lumOff val="60000"/>
                  </a:schemeClr>
                </a:solidFill>
              </a:rPr>
              <a:t>[Burch et al. AAAI 2014]</a:t>
            </a:r>
            <a:endParaRPr lang="en-US" sz="2000" dirty="0"/>
          </a:p>
        </p:txBody>
      </p:sp>
      <p:sp>
        <p:nvSpPr>
          <p:cNvPr id="8" name="Rectangle 7">
            <a:extLst>
              <a:ext uri="{FF2B5EF4-FFF2-40B4-BE49-F238E27FC236}">
                <a16:creationId xmlns:a16="http://schemas.microsoft.com/office/drawing/2014/main" xmlns="" id="{8523CAD5-5BA6-4DDE-9762-DA37BF1A51C4}"/>
              </a:ext>
            </a:extLst>
          </p:cNvPr>
          <p:cNvSpPr/>
          <p:nvPr/>
        </p:nvSpPr>
        <p:spPr>
          <a:xfrm>
            <a:off x="134724" y="1066800"/>
            <a:ext cx="9009276" cy="1184940"/>
          </a:xfrm>
          <a:prstGeom prst="rect">
            <a:avLst/>
          </a:prstGeom>
        </p:spPr>
        <p:txBody>
          <a:bodyPr wrap="square">
            <a:spAutoFit/>
          </a:bodyPr>
          <a:lstStyle/>
          <a:p>
            <a:pPr algn="l"/>
            <a:r>
              <a:rPr lang="en-US" sz="1500" dirty="0"/>
              <a:t>Question: Why set the value of “Alt” according to the “Play” subgame? Why not to the “Sell” subgame?</a:t>
            </a:r>
          </a:p>
          <a:p>
            <a:pPr algn="l"/>
            <a:endParaRPr lang="en-US" sz="1000" dirty="0"/>
          </a:p>
          <a:p>
            <a:pPr algn="l"/>
            <a:r>
              <a:rPr lang="en-US" sz="1500" dirty="0"/>
              <a:t>Answer: If P1 chose the “Sell” action, we would have applied subgame solving to the “Sell” subgame, so the P1 EV for “Sell” would not be what the blueprint says. Resolving guarantees the EVs of a subgame will never increase.</a:t>
            </a:r>
          </a:p>
          <a:p>
            <a:pPr lvl="1"/>
            <a:endParaRPr lang="en-US" sz="15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14" name="Straight Arrow Connector 13">
            <a:extLst>
              <a:ext uri="{FF2B5EF4-FFF2-40B4-BE49-F238E27FC236}">
                <a16:creationId xmlns:a16="http://schemas.microsoft.com/office/drawing/2014/main" xmlns="" id="{01D7E57F-019A-43EF-BCB7-B8AA3518BBF4}"/>
              </a:ext>
            </a:extLst>
          </p:cNvPr>
          <p:cNvCxnSpPr>
            <a:stCxn id="12" idx="5"/>
            <a:endCxn id="30"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18" name="Straight Arrow Connector 17">
            <a:extLst>
              <a:ext uri="{FF2B5EF4-FFF2-40B4-BE49-F238E27FC236}">
                <a16:creationId xmlns:a16="http://schemas.microsoft.com/office/drawing/2014/main" xmlns="" id="{38F7F671-83C3-49FE-A2C8-76116CE19AA0}"/>
              </a:ext>
            </a:extLst>
          </p:cNvPr>
          <p:cNvCxnSpPr>
            <a:stCxn id="16" idx="5"/>
            <a:endCxn id="44"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 name="TextBox 24">
            <a:extLst>
              <a:ext uri="{FF2B5EF4-FFF2-40B4-BE49-F238E27FC236}">
                <a16:creationId xmlns:a16="http://schemas.microsoft.com/office/drawing/2014/main" xmlns="" id="{9011A999-385F-47F3-8589-93019AC71ABC}"/>
              </a:ext>
            </a:extLst>
          </p:cNvPr>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6" name="TextBox 25">
            <a:extLst>
              <a:ext uri="{FF2B5EF4-FFF2-40B4-BE49-F238E27FC236}">
                <a16:creationId xmlns:a16="http://schemas.microsoft.com/office/drawing/2014/main" xmlns="" id="{E5656666-7A64-4825-B207-9B7020DE52CC}"/>
              </a:ext>
            </a:extLst>
          </p:cNvPr>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95010"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56772" y="476515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50650"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63304"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0AD6CA7-3250-4912-8546-034E7152C49E}"/>
              </a:ext>
            </a:extLst>
          </p:cNvPr>
          <p:cNvSpPr txBox="1"/>
          <p:nvPr/>
        </p:nvSpPr>
        <p:spPr>
          <a:xfrm rot="18816139">
            <a:off x="2530953" y="5287616"/>
            <a:ext cx="766557" cy="369332"/>
          </a:xfrm>
          <a:prstGeom prst="rect">
            <a:avLst/>
          </a:prstGeom>
          <a:noFill/>
        </p:spPr>
        <p:txBody>
          <a:bodyPr wrap="none" rtlCol="0">
            <a:spAutoFit/>
          </a:bodyPr>
          <a:lstStyle/>
          <a:p>
            <a:r>
              <a:rPr lang="en-US" dirty="0"/>
              <a:t>Heads</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76567" y="5223007"/>
            <a:ext cx="585032" cy="369332"/>
          </a:xfrm>
          <a:prstGeom prst="rect">
            <a:avLst/>
          </a:prstGeom>
          <a:noFill/>
        </p:spPr>
        <p:txBody>
          <a:bodyPr wrap="none" rtlCol="0">
            <a:spAutoFit/>
          </a:bodyPr>
          <a:lstStyle/>
          <a:p>
            <a:r>
              <a:rPr lang="en-US" dirty="0"/>
              <a:t>Tails</a:t>
            </a:r>
          </a:p>
        </p:txBody>
      </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76330"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31046"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9807" y="61079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9257" y="6110783"/>
            <a:ext cx="372218"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2372357"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41" name="TextBox 40">
            <a:extLst>
              <a:ext uri="{FF2B5EF4-FFF2-40B4-BE49-F238E27FC236}">
                <a16:creationId xmlns:a16="http://schemas.microsoft.com/office/drawing/2014/main" xmlns="" id="{A4966340-58A5-4F03-BA3A-EBB99D059F8E}"/>
              </a:ext>
            </a:extLst>
          </p:cNvPr>
          <p:cNvSpPr txBox="1"/>
          <p:nvPr/>
        </p:nvSpPr>
        <p:spPr>
          <a:xfrm rot="3036645">
            <a:off x="3740776"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78311"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40073" y="476515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33951"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46605"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55846B65-5F27-4AE3-A5CD-7C4F9D2F7B0C}"/>
              </a:ext>
            </a:extLst>
          </p:cNvPr>
          <p:cNvSpPr txBox="1"/>
          <p:nvPr/>
        </p:nvSpPr>
        <p:spPr>
          <a:xfrm rot="18816139">
            <a:off x="314254" y="5287616"/>
            <a:ext cx="766557" cy="369332"/>
          </a:xfrm>
          <a:prstGeom prst="rect">
            <a:avLst/>
          </a:prstGeom>
          <a:noFill/>
        </p:spPr>
        <p:txBody>
          <a:bodyPr wrap="none" rtlCol="0">
            <a:spAutoFit/>
          </a:bodyPr>
          <a:lstStyle/>
          <a:p>
            <a:r>
              <a:rPr lang="en-US" dirty="0"/>
              <a:t>Heads</a:t>
            </a:r>
          </a:p>
        </p:txBody>
      </p:sp>
      <p:sp>
        <p:nvSpPr>
          <p:cNvPr id="49" name="TextBox 48">
            <a:extLst>
              <a:ext uri="{FF2B5EF4-FFF2-40B4-BE49-F238E27FC236}">
                <a16:creationId xmlns:a16="http://schemas.microsoft.com/office/drawing/2014/main" xmlns="" id="{D6DB7B72-BF90-4348-9ED8-37EE4DA8C3ED}"/>
              </a:ext>
            </a:extLst>
          </p:cNvPr>
          <p:cNvSpPr txBox="1"/>
          <p:nvPr/>
        </p:nvSpPr>
        <p:spPr>
          <a:xfrm rot="2994847">
            <a:off x="1459868" y="5223007"/>
            <a:ext cx="585032" cy="369332"/>
          </a:xfrm>
          <a:prstGeom prst="rect">
            <a:avLst/>
          </a:prstGeom>
          <a:noFill/>
        </p:spPr>
        <p:txBody>
          <a:bodyPr wrap="none" rtlCol="0">
            <a:spAutoFit/>
          </a:bodyPr>
          <a:lstStyle/>
          <a:p>
            <a:r>
              <a:rPr lang="en-US" dirty="0"/>
              <a:t>Tails</a:t>
            </a:r>
          </a:p>
        </p:txBody>
      </p: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963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14347"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47842" y="6107945"/>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37824" y="6110783"/>
            <a:ext cx="301686" cy="369332"/>
          </a:xfrm>
          <a:prstGeom prst="rect">
            <a:avLst/>
          </a:prstGeom>
          <a:noFill/>
        </p:spPr>
        <p:txBody>
          <a:bodyPr wrap="none" rtlCol="0">
            <a:spAutoFit/>
          </a:bodyPr>
          <a:lstStyle/>
          <a:p>
            <a:r>
              <a:rPr lang="en-US" dirty="0"/>
              <a:t>1</a:t>
            </a:r>
          </a:p>
        </p:txBody>
      </p:sp>
      <p:sp>
        <p:nvSpPr>
          <p:cNvPr id="54" name="TextBox 53">
            <a:extLst>
              <a:ext uri="{FF2B5EF4-FFF2-40B4-BE49-F238E27FC236}">
                <a16:creationId xmlns:a16="http://schemas.microsoft.com/office/drawing/2014/main" xmlns="" id="{7D5A83EA-80BF-4065-A30B-A5130D3A90C3}"/>
              </a:ext>
            </a:extLst>
          </p:cNvPr>
          <p:cNvSpPr txBox="1"/>
          <p:nvPr/>
        </p:nvSpPr>
        <p:spPr>
          <a:xfrm rot="3036645">
            <a:off x="1524077"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172784"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56" name="TextBox 55">
            <a:extLst>
              <a:ext uri="{FF2B5EF4-FFF2-40B4-BE49-F238E27FC236}">
                <a16:creationId xmlns:a16="http://schemas.microsoft.com/office/drawing/2014/main" xmlns="" id="{5B27B5EA-F2F8-4E21-87C3-04D24B794CD0}"/>
              </a:ext>
            </a:extLst>
          </p:cNvPr>
          <p:cNvSpPr txBox="1"/>
          <p:nvPr/>
        </p:nvSpPr>
        <p:spPr>
          <a:xfrm rot="18467458">
            <a:off x="4797924" y="3685291"/>
            <a:ext cx="447558" cy="369332"/>
          </a:xfrm>
          <a:prstGeom prst="rect">
            <a:avLst/>
          </a:prstGeom>
          <a:noFill/>
        </p:spPr>
        <p:txBody>
          <a:bodyPr wrap="none" rtlCol="0">
            <a:spAutoFit/>
          </a:bodyPr>
          <a:lstStyle/>
          <a:p>
            <a:r>
              <a:rPr lang="en-US" dirty="0"/>
              <a:t>Alt</a:t>
            </a:r>
          </a:p>
        </p:txBody>
      </p:sp>
      <p:sp>
        <p:nvSpPr>
          <p:cNvPr id="57" name="TextBox 56">
            <a:extLst>
              <a:ext uri="{FF2B5EF4-FFF2-40B4-BE49-F238E27FC236}">
                <a16:creationId xmlns:a16="http://schemas.microsoft.com/office/drawing/2014/main" xmlns="" id="{9790EF49-C60C-457A-B35C-C19467CA3D91}"/>
              </a:ext>
            </a:extLst>
          </p:cNvPr>
          <p:cNvSpPr txBox="1"/>
          <p:nvPr/>
        </p:nvSpPr>
        <p:spPr>
          <a:xfrm rot="18467458">
            <a:off x="7055011" y="3685291"/>
            <a:ext cx="447558" cy="369332"/>
          </a:xfrm>
          <a:prstGeom prst="rect">
            <a:avLst/>
          </a:prstGeom>
          <a:noFill/>
        </p:spPr>
        <p:txBody>
          <a:bodyPr wrap="none" rtlCol="0">
            <a:spAutoFit/>
          </a:bodyPr>
          <a:lstStyle/>
          <a:p>
            <a:r>
              <a:rPr lang="en-US" dirty="0"/>
              <a:t>Alt</a:t>
            </a:r>
          </a:p>
        </p:txBody>
      </p:sp>
      <p:sp>
        <p:nvSpPr>
          <p:cNvPr id="58" name="Oval 57">
            <a:extLst>
              <a:ext uri="{FF2B5EF4-FFF2-40B4-BE49-F238E27FC236}">
                <a16:creationId xmlns:a16="http://schemas.microsoft.com/office/drawing/2014/main" xmlns="" id="{FAB4D178-BE27-40C5-AC5D-40C05E3A2F72}"/>
              </a:ext>
            </a:extLst>
          </p:cNvPr>
          <p:cNvSpPr>
            <a:spLocks/>
          </p:cNvSpPr>
          <p:nvPr/>
        </p:nvSpPr>
        <p:spPr bwMode="auto">
          <a:xfrm>
            <a:off x="7467688"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9" name="TextBox 58">
            <a:extLst>
              <a:ext uri="{FF2B5EF4-FFF2-40B4-BE49-F238E27FC236}">
                <a16:creationId xmlns:a16="http://schemas.microsoft.com/office/drawing/2014/main" xmlns="" id="{8471445B-5659-4910-AEA6-4025393BA5F1}"/>
              </a:ext>
            </a:extLst>
          </p:cNvPr>
          <p:cNvSpPr txBox="1"/>
          <p:nvPr/>
        </p:nvSpPr>
        <p:spPr>
          <a:xfrm>
            <a:off x="7529450" y="3406253"/>
            <a:ext cx="425116" cy="369332"/>
          </a:xfrm>
          <a:prstGeom prst="rect">
            <a:avLst/>
          </a:prstGeom>
          <a:noFill/>
        </p:spPr>
        <p:txBody>
          <a:bodyPr wrap="none" rtlCol="0">
            <a:spAutoFit/>
          </a:bodyPr>
          <a:lstStyle/>
          <a:p>
            <a:r>
              <a:rPr lang="en-US" b="1" dirty="0"/>
              <a:t>P1</a:t>
            </a:r>
          </a:p>
        </p:txBody>
      </p:sp>
      <p:cxnSp>
        <p:nvCxnSpPr>
          <p:cNvPr id="60" name="Straight Arrow Connector 59">
            <a:extLst>
              <a:ext uri="{FF2B5EF4-FFF2-40B4-BE49-F238E27FC236}">
                <a16:creationId xmlns:a16="http://schemas.microsoft.com/office/drawing/2014/main" xmlns="" id="{331CB8EB-543E-44FA-841F-62CF6F6C3A1A}"/>
              </a:ext>
            </a:extLst>
          </p:cNvPr>
          <p:cNvCxnSpPr>
            <a:stCxn id="58" idx="5"/>
            <a:endCxn id="76" idx="0"/>
          </p:cNvCxnSpPr>
          <p:nvPr/>
        </p:nvCxnSpPr>
        <p:spPr>
          <a:xfrm>
            <a:off x="7935982"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187449EF-C4BC-41B3-A861-496BE493C091}"/>
              </a:ext>
            </a:extLst>
          </p:cNvPr>
          <p:cNvCxnSpPr>
            <a:endCxn id="76" idx="2"/>
          </p:cNvCxnSpPr>
          <p:nvPr/>
        </p:nvCxnSpPr>
        <p:spPr>
          <a:xfrm flipV="1">
            <a:off x="5928743"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E4BB67DC-4175-489E-B889-AED7E13D9DD7}"/>
              </a:ext>
            </a:extLst>
          </p:cNvPr>
          <p:cNvSpPr>
            <a:spLocks/>
          </p:cNvSpPr>
          <p:nvPr/>
        </p:nvSpPr>
        <p:spPr bwMode="auto">
          <a:xfrm>
            <a:off x="5252714"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3" name="TextBox 62">
            <a:extLst>
              <a:ext uri="{FF2B5EF4-FFF2-40B4-BE49-F238E27FC236}">
                <a16:creationId xmlns:a16="http://schemas.microsoft.com/office/drawing/2014/main" xmlns="" id="{4637F755-979E-4428-888C-26533B300A3C}"/>
              </a:ext>
            </a:extLst>
          </p:cNvPr>
          <p:cNvSpPr txBox="1"/>
          <p:nvPr/>
        </p:nvSpPr>
        <p:spPr>
          <a:xfrm>
            <a:off x="5314476" y="3411269"/>
            <a:ext cx="425116" cy="369332"/>
          </a:xfrm>
          <a:prstGeom prst="rect">
            <a:avLst/>
          </a:prstGeom>
          <a:noFill/>
        </p:spPr>
        <p:txBody>
          <a:bodyPr wrap="none" rtlCol="0">
            <a:spAutoFit/>
          </a:bodyPr>
          <a:lstStyle/>
          <a:p>
            <a:r>
              <a:rPr lang="en-US" b="1" dirty="0"/>
              <a:t>P1</a:t>
            </a:r>
          </a:p>
        </p:txBody>
      </p:sp>
      <p:cxnSp>
        <p:nvCxnSpPr>
          <p:cNvPr id="64" name="Straight Arrow Connector 63">
            <a:extLst>
              <a:ext uri="{FF2B5EF4-FFF2-40B4-BE49-F238E27FC236}">
                <a16:creationId xmlns:a16="http://schemas.microsoft.com/office/drawing/2014/main" xmlns="" id="{A4842A7A-A15B-4C34-AB32-B07C5C2D7BF1}"/>
              </a:ext>
            </a:extLst>
          </p:cNvPr>
          <p:cNvCxnSpPr>
            <a:stCxn id="62" idx="5"/>
            <a:endCxn id="89" idx="0"/>
          </p:cNvCxnSpPr>
          <p:nvPr/>
        </p:nvCxnSpPr>
        <p:spPr>
          <a:xfrm>
            <a:off x="5721008"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xmlns="" id="{294CC166-22E3-4731-A116-3B2FFD98FBE0}"/>
              </a:ext>
            </a:extLst>
          </p:cNvPr>
          <p:cNvSpPr>
            <a:spLocks/>
          </p:cNvSpPr>
          <p:nvPr/>
        </p:nvSpPr>
        <p:spPr bwMode="auto">
          <a:xfrm>
            <a:off x="6352319"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6" name="TextBox 65">
            <a:extLst>
              <a:ext uri="{FF2B5EF4-FFF2-40B4-BE49-F238E27FC236}">
                <a16:creationId xmlns:a16="http://schemas.microsoft.com/office/drawing/2014/main" xmlns="" id="{537DD3B1-C146-413C-AF42-F807DDF69E4E}"/>
              </a:ext>
            </a:extLst>
          </p:cNvPr>
          <p:cNvSpPr txBox="1"/>
          <p:nvPr/>
        </p:nvSpPr>
        <p:spPr>
          <a:xfrm>
            <a:off x="6473392" y="2607191"/>
            <a:ext cx="306494" cy="369332"/>
          </a:xfrm>
          <a:prstGeom prst="rect">
            <a:avLst/>
          </a:prstGeom>
          <a:noFill/>
        </p:spPr>
        <p:txBody>
          <a:bodyPr wrap="none" rtlCol="0">
            <a:spAutoFit/>
          </a:bodyPr>
          <a:lstStyle/>
          <a:p>
            <a:r>
              <a:rPr lang="en-US" b="1" dirty="0"/>
              <a:t>C</a:t>
            </a:r>
          </a:p>
        </p:txBody>
      </p:sp>
      <p:cxnSp>
        <p:nvCxnSpPr>
          <p:cNvPr id="67" name="Straight Arrow Connector 66">
            <a:extLst>
              <a:ext uri="{FF2B5EF4-FFF2-40B4-BE49-F238E27FC236}">
                <a16:creationId xmlns:a16="http://schemas.microsoft.com/office/drawing/2014/main" xmlns="" id="{6C975708-6903-4FA5-B731-69BDB52BDC66}"/>
              </a:ext>
            </a:extLst>
          </p:cNvPr>
          <p:cNvCxnSpPr>
            <a:stCxn id="65" idx="3"/>
            <a:endCxn id="62" idx="7"/>
          </p:cNvCxnSpPr>
          <p:nvPr/>
        </p:nvCxnSpPr>
        <p:spPr>
          <a:xfrm flipH="1">
            <a:off x="5721008"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52AC78AC-A222-4D49-8C0B-7392A092F7FD}"/>
              </a:ext>
            </a:extLst>
          </p:cNvPr>
          <p:cNvCxnSpPr>
            <a:stCxn id="65" idx="5"/>
            <a:endCxn id="58" idx="1"/>
          </p:cNvCxnSpPr>
          <p:nvPr/>
        </p:nvCxnSpPr>
        <p:spPr>
          <a:xfrm>
            <a:off x="6820613"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7D0045D-308D-43D2-87CF-3C043DB13C1C}"/>
              </a:ext>
            </a:extLst>
          </p:cNvPr>
          <p:cNvSpPr txBox="1"/>
          <p:nvPr/>
        </p:nvSpPr>
        <p:spPr>
          <a:xfrm rot="3444943">
            <a:off x="5585835" y="3819997"/>
            <a:ext cx="686598" cy="369332"/>
          </a:xfrm>
          <a:prstGeom prst="rect">
            <a:avLst/>
          </a:prstGeom>
          <a:noFill/>
        </p:spPr>
        <p:txBody>
          <a:bodyPr wrap="none" rtlCol="0">
            <a:spAutoFit/>
          </a:bodyPr>
          <a:lstStyle/>
          <a:p>
            <a:r>
              <a:rPr lang="en-US" dirty="0"/>
              <a:t>Enter</a:t>
            </a:r>
          </a:p>
        </p:txBody>
      </p:sp>
      <p:sp>
        <p:nvSpPr>
          <p:cNvPr id="72" name="TextBox 71">
            <a:extLst>
              <a:ext uri="{FF2B5EF4-FFF2-40B4-BE49-F238E27FC236}">
                <a16:creationId xmlns:a16="http://schemas.microsoft.com/office/drawing/2014/main" xmlns="" id="{26F1C9BF-64D5-400E-85FD-ECE077BBE151}"/>
              </a:ext>
            </a:extLst>
          </p:cNvPr>
          <p:cNvSpPr txBox="1"/>
          <p:nvPr/>
        </p:nvSpPr>
        <p:spPr>
          <a:xfrm rot="3010513">
            <a:off x="7841670" y="3817679"/>
            <a:ext cx="686598" cy="369332"/>
          </a:xfrm>
          <a:prstGeom prst="rect">
            <a:avLst/>
          </a:prstGeom>
          <a:noFill/>
        </p:spPr>
        <p:txBody>
          <a:bodyPr wrap="none" rtlCol="0">
            <a:spAutoFit/>
          </a:bodyPr>
          <a:lstStyle/>
          <a:p>
            <a:r>
              <a:rPr lang="en-US" dirty="0"/>
              <a:t>Enter</a:t>
            </a:r>
          </a:p>
        </p:txBody>
      </p:sp>
      <p:sp>
        <p:nvSpPr>
          <p:cNvPr id="73" name="TextBox 72">
            <a:extLst>
              <a:ext uri="{FF2B5EF4-FFF2-40B4-BE49-F238E27FC236}">
                <a16:creationId xmlns:a16="http://schemas.microsoft.com/office/drawing/2014/main" xmlns="" id="{6798D1F0-6820-478A-932C-114E3072CACD}"/>
              </a:ext>
            </a:extLst>
          </p:cNvPr>
          <p:cNvSpPr txBox="1"/>
          <p:nvPr/>
        </p:nvSpPr>
        <p:spPr>
          <a:xfrm rot="19816762">
            <a:off x="5634510" y="2885192"/>
            <a:ext cx="692562" cy="307777"/>
          </a:xfrm>
          <a:prstGeom prst="rect">
            <a:avLst/>
          </a:prstGeom>
          <a:noFill/>
        </p:spPr>
        <p:txBody>
          <a:bodyPr wrap="none" rtlCol="0">
            <a:spAutoFit/>
          </a:bodyPr>
          <a:lstStyle/>
          <a:p>
            <a:r>
              <a:rPr lang="en-US" sz="1400" dirty="0"/>
              <a:t>P = 0.5</a:t>
            </a:r>
          </a:p>
        </p:txBody>
      </p:sp>
      <p:sp>
        <p:nvSpPr>
          <p:cNvPr id="74" name="TextBox 73">
            <a:extLst>
              <a:ext uri="{FF2B5EF4-FFF2-40B4-BE49-F238E27FC236}">
                <a16:creationId xmlns:a16="http://schemas.microsoft.com/office/drawing/2014/main" xmlns="" id="{A25FF592-A905-4226-B847-E44C4A7A9365}"/>
              </a:ext>
            </a:extLst>
          </p:cNvPr>
          <p:cNvSpPr txBox="1"/>
          <p:nvPr/>
        </p:nvSpPr>
        <p:spPr>
          <a:xfrm rot="1879797">
            <a:off x="6932283" y="2897996"/>
            <a:ext cx="692562" cy="307777"/>
          </a:xfrm>
          <a:prstGeom prst="rect">
            <a:avLst/>
          </a:prstGeom>
          <a:noFill/>
        </p:spPr>
        <p:txBody>
          <a:bodyPr wrap="none" rtlCol="0">
            <a:spAutoFit/>
          </a:bodyPr>
          <a:lstStyle/>
          <a:p>
            <a:r>
              <a:rPr lang="en-US" sz="1400" dirty="0"/>
              <a:t>P = 0.5</a:t>
            </a:r>
          </a:p>
        </p:txBody>
      </p:sp>
      <p:cxnSp>
        <p:nvCxnSpPr>
          <p:cNvPr id="75" name="Straight Arrow Connector 74">
            <a:extLst>
              <a:ext uri="{FF2B5EF4-FFF2-40B4-BE49-F238E27FC236}">
                <a16:creationId xmlns:a16="http://schemas.microsoft.com/office/drawing/2014/main" xmlns="" id="{AACD5EC5-81CE-4DBA-AA99-E9BDBE95DD2F}"/>
              </a:ext>
            </a:extLst>
          </p:cNvPr>
          <p:cNvCxnSpPr>
            <a:stCxn id="58" idx="3"/>
            <a:endCxn id="102" idx="0"/>
          </p:cNvCxnSpPr>
          <p:nvPr/>
        </p:nvCxnSpPr>
        <p:spPr>
          <a:xfrm flipH="1">
            <a:off x="7504962" y="3784893"/>
            <a:ext cx="43072" cy="35851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xmlns="" id="{68FA99A6-F853-4DF5-8EDB-FF14286D70AF}"/>
              </a:ext>
            </a:extLst>
          </p:cNvPr>
          <p:cNvSpPr>
            <a:spLocks/>
          </p:cNvSpPr>
          <p:nvPr/>
        </p:nvSpPr>
        <p:spPr bwMode="auto">
          <a:xfrm>
            <a:off x="7779282"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a:extLst>
              <a:ext uri="{FF2B5EF4-FFF2-40B4-BE49-F238E27FC236}">
                <a16:creationId xmlns:a16="http://schemas.microsoft.com/office/drawing/2014/main" xmlns="" id="{847BB1A1-62EA-42F4-8F43-897E16903B63}"/>
              </a:ext>
            </a:extLst>
          </p:cNvPr>
          <p:cNvSpPr txBox="1"/>
          <p:nvPr/>
        </p:nvSpPr>
        <p:spPr>
          <a:xfrm>
            <a:off x="7841044" y="4765159"/>
            <a:ext cx="425116" cy="369332"/>
          </a:xfrm>
          <a:prstGeom prst="rect">
            <a:avLst/>
          </a:prstGeom>
          <a:noFill/>
        </p:spPr>
        <p:txBody>
          <a:bodyPr wrap="none" rtlCol="0">
            <a:spAutoFit/>
          </a:bodyPr>
          <a:lstStyle/>
          <a:p>
            <a:r>
              <a:rPr lang="en-US" b="1" dirty="0"/>
              <a:t>P2</a:t>
            </a:r>
          </a:p>
        </p:txBody>
      </p:sp>
      <p:cxnSp>
        <p:nvCxnSpPr>
          <p:cNvPr id="78" name="Straight Arrow Connector 77">
            <a:extLst>
              <a:ext uri="{FF2B5EF4-FFF2-40B4-BE49-F238E27FC236}">
                <a16:creationId xmlns:a16="http://schemas.microsoft.com/office/drawing/2014/main" xmlns="" id="{9C35F164-1E65-46CB-892B-3A97BEA82E27}"/>
              </a:ext>
            </a:extLst>
          </p:cNvPr>
          <p:cNvCxnSpPr>
            <a:stCxn id="76" idx="3"/>
            <a:endCxn id="82" idx="0"/>
          </p:cNvCxnSpPr>
          <p:nvPr/>
        </p:nvCxnSpPr>
        <p:spPr>
          <a:xfrm flipH="1">
            <a:off x="7434922"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89AD33C8-1F64-41BA-B45E-41C26962A5D3}"/>
              </a:ext>
            </a:extLst>
          </p:cNvPr>
          <p:cNvCxnSpPr>
            <a:stCxn id="76" idx="5"/>
            <a:endCxn id="83" idx="0"/>
          </p:cNvCxnSpPr>
          <p:nvPr/>
        </p:nvCxnSpPr>
        <p:spPr>
          <a:xfrm>
            <a:off x="8247576"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E40A9136-B461-438D-994C-C26C7B465A63}"/>
              </a:ext>
            </a:extLst>
          </p:cNvPr>
          <p:cNvSpPr txBox="1"/>
          <p:nvPr/>
        </p:nvSpPr>
        <p:spPr>
          <a:xfrm rot="18816139">
            <a:off x="7115225" y="5287616"/>
            <a:ext cx="766557" cy="369332"/>
          </a:xfrm>
          <a:prstGeom prst="rect">
            <a:avLst/>
          </a:prstGeom>
          <a:noFill/>
        </p:spPr>
        <p:txBody>
          <a:bodyPr wrap="none" rtlCol="0">
            <a:spAutoFit/>
          </a:bodyPr>
          <a:lstStyle/>
          <a:p>
            <a:r>
              <a:rPr lang="en-US" dirty="0"/>
              <a:t>Heads</a:t>
            </a:r>
          </a:p>
        </p:txBody>
      </p:sp>
      <p:sp>
        <p:nvSpPr>
          <p:cNvPr id="81" name="TextBox 80">
            <a:extLst>
              <a:ext uri="{FF2B5EF4-FFF2-40B4-BE49-F238E27FC236}">
                <a16:creationId xmlns:a16="http://schemas.microsoft.com/office/drawing/2014/main" xmlns="" id="{32A67389-AD90-4B0A-98C7-BAD8D78C69A7}"/>
              </a:ext>
            </a:extLst>
          </p:cNvPr>
          <p:cNvSpPr txBox="1"/>
          <p:nvPr/>
        </p:nvSpPr>
        <p:spPr>
          <a:xfrm rot="2994847">
            <a:off x="8260839" y="5223007"/>
            <a:ext cx="585032" cy="369332"/>
          </a:xfrm>
          <a:prstGeom prst="rect">
            <a:avLst/>
          </a:prstGeom>
          <a:noFill/>
        </p:spPr>
        <p:txBody>
          <a:bodyPr wrap="none" rtlCol="0">
            <a:spAutoFit/>
          </a:bodyPr>
          <a:lstStyle/>
          <a:p>
            <a:r>
              <a:rPr lang="en-US" dirty="0"/>
              <a:t>Tails</a:t>
            </a:r>
          </a:p>
        </p:txBody>
      </p:sp>
      <p:sp>
        <p:nvSpPr>
          <p:cNvPr id="82" name="Oval 81">
            <a:extLst>
              <a:ext uri="{FF2B5EF4-FFF2-40B4-BE49-F238E27FC236}">
                <a16:creationId xmlns:a16="http://schemas.microsoft.com/office/drawing/2014/main" xmlns="" id="{87EBBD0C-A1EB-44E2-AD63-5448C271F84D}"/>
              </a:ext>
            </a:extLst>
          </p:cNvPr>
          <p:cNvSpPr>
            <a:spLocks/>
          </p:cNvSpPr>
          <p:nvPr/>
        </p:nvSpPr>
        <p:spPr bwMode="auto">
          <a:xfrm>
            <a:off x="716060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Oval 82">
            <a:extLst>
              <a:ext uri="{FF2B5EF4-FFF2-40B4-BE49-F238E27FC236}">
                <a16:creationId xmlns:a16="http://schemas.microsoft.com/office/drawing/2014/main" xmlns="" id="{281CF1EA-C7C1-43A8-AC9F-5FB11AA37764}"/>
              </a:ext>
            </a:extLst>
          </p:cNvPr>
          <p:cNvSpPr>
            <a:spLocks/>
          </p:cNvSpPr>
          <p:nvPr/>
        </p:nvSpPr>
        <p:spPr bwMode="auto">
          <a:xfrm>
            <a:off x="8415318"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TextBox 83">
            <a:extLst>
              <a:ext uri="{FF2B5EF4-FFF2-40B4-BE49-F238E27FC236}">
                <a16:creationId xmlns:a16="http://schemas.microsoft.com/office/drawing/2014/main" xmlns="" id="{16D63243-F25D-4684-ACAD-D53D72A2A41C}"/>
              </a:ext>
            </a:extLst>
          </p:cNvPr>
          <p:cNvSpPr txBox="1"/>
          <p:nvPr/>
        </p:nvSpPr>
        <p:spPr>
          <a:xfrm>
            <a:off x="7284079" y="6107945"/>
            <a:ext cx="301686" cy="369332"/>
          </a:xfrm>
          <a:prstGeom prst="rect">
            <a:avLst/>
          </a:prstGeom>
          <a:noFill/>
        </p:spPr>
        <p:txBody>
          <a:bodyPr wrap="none" rtlCol="0">
            <a:spAutoFit/>
          </a:bodyPr>
          <a:lstStyle/>
          <a:p>
            <a:r>
              <a:rPr lang="en-US" dirty="0"/>
              <a:t>1</a:t>
            </a:r>
          </a:p>
        </p:txBody>
      </p:sp>
      <p:sp>
        <p:nvSpPr>
          <p:cNvPr id="85" name="TextBox 84">
            <a:extLst>
              <a:ext uri="{FF2B5EF4-FFF2-40B4-BE49-F238E27FC236}">
                <a16:creationId xmlns:a16="http://schemas.microsoft.com/office/drawing/2014/main" xmlns="" id="{2FEA4684-5A96-4E92-9702-29CF9D21A90B}"/>
              </a:ext>
            </a:extLst>
          </p:cNvPr>
          <p:cNvSpPr txBox="1"/>
          <p:nvPr/>
        </p:nvSpPr>
        <p:spPr>
          <a:xfrm>
            <a:off x="8503529" y="6110783"/>
            <a:ext cx="372218" cy="369332"/>
          </a:xfrm>
          <a:prstGeom prst="rect">
            <a:avLst/>
          </a:prstGeom>
          <a:noFill/>
        </p:spPr>
        <p:txBody>
          <a:bodyPr wrap="none" rtlCol="0">
            <a:spAutoFit/>
          </a:bodyPr>
          <a:lstStyle/>
          <a:p>
            <a:r>
              <a:rPr lang="en-US" dirty="0"/>
              <a:t>-1</a:t>
            </a:r>
          </a:p>
        </p:txBody>
      </p:sp>
      <p:sp>
        <p:nvSpPr>
          <p:cNvPr id="86" name="TextBox 85">
            <a:extLst>
              <a:ext uri="{FF2B5EF4-FFF2-40B4-BE49-F238E27FC236}">
                <a16:creationId xmlns:a16="http://schemas.microsoft.com/office/drawing/2014/main" xmlns="" id="{1DA70819-C700-4826-A5F7-8FF7BA8B11F6}"/>
              </a:ext>
            </a:extLst>
          </p:cNvPr>
          <p:cNvSpPr txBox="1"/>
          <p:nvPr/>
        </p:nvSpPr>
        <p:spPr>
          <a:xfrm rot="18805400">
            <a:off x="6956629" y="5187257"/>
            <a:ext cx="772969" cy="307777"/>
          </a:xfrm>
          <a:prstGeom prst="rect">
            <a:avLst/>
          </a:prstGeom>
          <a:noFill/>
        </p:spPr>
        <p:txBody>
          <a:bodyPr wrap="none" rtlCol="0">
            <a:spAutoFit/>
          </a:bodyPr>
          <a:lstStyle/>
          <a:p>
            <a:r>
              <a:rPr lang="en-US" sz="1400" b="1" dirty="0">
                <a:solidFill>
                  <a:srgbClr val="7030A0"/>
                </a:solidFill>
              </a:rPr>
              <a:t>P = 0.75</a:t>
            </a:r>
          </a:p>
        </p:txBody>
      </p:sp>
      <p:sp>
        <p:nvSpPr>
          <p:cNvPr id="87" name="TextBox 86">
            <a:extLst>
              <a:ext uri="{FF2B5EF4-FFF2-40B4-BE49-F238E27FC236}">
                <a16:creationId xmlns:a16="http://schemas.microsoft.com/office/drawing/2014/main" xmlns="" id="{3E76DDF3-7CE7-4541-83EC-0F901D47BDA6}"/>
              </a:ext>
            </a:extLst>
          </p:cNvPr>
          <p:cNvSpPr txBox="1"/>
          <p:nvPr/>
        </p:nvSpPr>
        <p:spPr>
          <a:xfrm rot="3036645">
            <a:off x="8325048"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88" name="Straight Arrow Connector 87">
            <a:extLst>
              <a:ext uri="{FF2B5EF4-FFF2-40B4-BE49-F238E27FC236}">
                <a16:creationId xmlns:a16="http://schemas.microsoft.com/office/drawing/2014/main" xmlns="" id="{C99A2BF5-1262-430D-BD92-F79975C11BF8}"/>
              </a:ext>
            </a:extLst>
          </p:cNvPr>
          <p:cNvCxnSpPr>
            <a:stCxn id="62" idx="3"/>
            <a:endCxn id="100" idx="0"/>
          </p:cNvCxnSpPr>
          <p:nvPr/>
        </p:nvCxnSpPr>
        <p:spPr>
          <a:xfrm flipH="1">
            <a:off x="5252714" y="3789909"/>
            <a:ext cx="80346" cy="3535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xmlns="" id="{D4038B6E-53C8-409A-81C0-6026B51A0411}"/>
              </a:ext>
            </a:extLst>
          </p:cNvPr>
          <p:cNvSpPr>
            <a:spLocks/>
          </p:cNvSpPr>
          <p:nvPr/>
        </p:nvSpPr>
        <p:spPr bwMode="auto">
          <a:xfrm>
            <a:off x="5562583"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0" name="TextBox 89">
            <a:extLst>
              <a:ext uri="{FF2B5EF4-FFF2-40B4-BE49-F238E27FC236}">
                <a16:creationId xmlns:a16="http://schemas.microsoft.com/office/drawing/2014/main" xmlns="" id="{115596F5-8F87-46AE-955B-B2F2C3369C8D}"/>
              </a:ext>
            </a:extLst>
          </p:cNvPr>
          <p:cNvSpPr txBox="1"/>
          <p:nvPr/>
        </p:nvSpPr>
        <p:spPr>
          <a:xfrm>
            <a:off x="5624345" y="4765159"/>
            <a:ext cx="425116" cy="369332"/>
          </a:xfrm>
          <a:prstGeom prst="rect">
            <a:avLst/>
          </a:prstGeom>
          <a:noFill/>
        </p:spPr>
        <p:txBody>
          <a:bodyPr wrap="none" rtlCol="0">
            <a:spAutoFit/>
          </a:bodyPr>
          <a:lstStyle/>
          <a:p>
            <a:r>
              <a:rPr lang="en-US" b="1" dirty="0"/>
              <a:t>P2</a:t>
            </a:r>
          </a:p>
        </p:txBody>
      </p:sp>
      <p:cxnSp>
        <p:nvCxnSpPr>
          <p:cNvPr id="91" name="Straight Arrow Connector 90">
            <a:extLst>
              <a:ext uri="{FF2B5EF4-FFF2-40B4-BE49-F238E27FC236}">
                <a16:creationId xmlns:a16="http://schemas.microsoft.com/office/drawing/2014/main" xmlns="" id="{1A02932C-C2E6-4F0D-A3EC-AB2BA09246F8}"/>
              </a:ext>
            </a:extLst>
          </p:cNvPr>
          <p:cNvCxnSpPr>
            <a:stCxn id="89" idx="3"/>
            <a:endCxn id="95" idx="0"/>
          </p:cNvCxnSpPr>
          <p:nvPr/>
        </p:nvCxnSpPr>
        <p:spPr>
          <a:xfrm flipH="1">
            <a:off x="5218223"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xmlns="" id="{C8764010-0E34-4D4B-AAD6-FE46EB6951F6}"/>
              </a:ext>
            </a:extLst>
          </p:cNvPr>
          <p:cNvCxnSpPr>
            <a:stCxn id="89" idx="5"/>
            <a:endCxn id="96" idx="0"/>
          </p:cNvCxnSpPr>
          <p:nvPr/>
        </p:nvCxnSpPr>
        <p:spPr>
          <a:xfrm>
            <a:off x="6030877"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3F0538C6-ACB4-487A-BAC1-B994C6374603}"/>
              </a:ext>
            </a:extLst>
          </p:cNvPr>
          <p:cNvSpPr txBox="1"/>
          <p:nvPr/>
        </p:nvSpPr>
        <p:spPr>
          <a:xfrm rot="18816139">
            <a:off x="4898526" y="5287616"/>
            <a:ext cx="766557" cy="369332"/>
          </a:xfrm>
          <a:prstGeom prst="rect">
            <a:avLst/>
          </a:prstGeom>
          <a:noFill/>
        </p:spPr>
        <p:txBody>
          <a:bodyPr wrap="none" rtlCol="0">
            <a:spAutoFit/>
          </a:bodyPr>
          <a:lstStyle/>
          <a:p>
            <a:r>
              <a:rPr lang="en-US" dirty="0"/>
              <a:t>Heads</a:t>
            </a:r>
          </a:p>
        </p:txBody>
      </p:sp>
      <p:sp>
        <p:nvSpPr>
          <p:cNvPr id="94" name="TextBox 93">
            <a:extLst>
              <a:ext uri="{FF2B5EF4-FFF2-40B4-BE49-F238E27FC236}">
                <a16:creationId xmlns:a16="http://schemas.microsoft.com/office/drawing/2014/main" xmlns="" id="{D851BECE-0D50-4BAA-97C7-6F68AAC8B3D3}"/>
              </a:ext>
            </a:extLst>
          </p:cNvPr>
          <p:cNvSpPr txBox="1"/>
          <p:nvPr/>
        </p:nvSpPr>
        <p:spPr>
          <a:xfrm rot="2994847">
            <a:off x="6044140" y="5223007"/>
            <a:ext cx="585032" cy="369332"/>
          </a:xfrm>
          <a:prstGeom prst="rect">
            <a:avLst/>
          </a:prstGeom>
          <a:noFill/>
        </p:spPr>
        <p:txBody>
          <a:bodyPr wrap="none" rtlCol="0">
            <a:spAutoFit/>
          </a:bodyPr>
          <a:lstStyle/>
          <a:p>
            <a:r>
              <a:rPr lang="en-US" dirty="0"/>
              <a:t>Tails</a:t>
            </a:r>
          </a:p>
        </p:txBody>
      </p:sp>
      <p:sp>
        <p:nvSpPr>
          <p:cNvPr id="95" name="Oval 94">
            <a:extLst>
              <a:ext uri="{FF2B5EF4-FFF2-40B4-BE49-F238E27FC236}">
                <a16:creationId xmlns:a16="http://schemas.microsoft.com/office/drawing/2014/main" xmlns="" id="{D7356F3C-A061-47E0-9EA5-F4C877ECF90C}"/>
              </a:ext>
            </a:extLst>
          </p:cNvPr>
          <p:cNvSpPr>
            <a:spLocks/>
          </p:cNvSpPr>
          <p:nvPr/>
        </p:nvSpPr>
        <p:spPr bwMode="auto">
          <a:xfrm>
            <a:off x="4943903"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Oval 95">
            <a:extLst>
              <a:ext uri="{FF2B5EF4-FFF2-40B4-BE49-F238E27FC236}">
                <a16:creationId xmlns:a16="http://schemas.microsoft.com/office/drawing/2014/main" xmlns="" id="{C5AE6EEA-A4FB-41FD-A225-EF0F3D882AF7}"/>
              </a:ext>
            </a:extLst>
          </p:cNvPr>
          <p:cNvSpPr>
            <a:spLocks/>
          </p:cNvSpPr>
          <p:nvPr/>
        </p:nvSpPr>
        <p:spPr bwMode="auto">
          <a:xfrm>
            <a:off x="6198619"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7" name="TextBox 96">
            <a:extLst>
              <a:ext uri="{FF2B5EF4-FFF2-40B4-BE49-F238E27FC236}">
                <a16:creationId xmlns:a16="http://schemas.microsoft.com/office/drawing/2014/main" xmlns="" id="{7B1F24C3-CFA9-4052-BF05-A24754D02C5D}"/>
              </a:ext>
            </a:extLst>
          </p:cNvPr>
          <p:cNvSpPr txBox="1"/>
          <p:nvPr/>
        </p:nvSpPr>
        <p:spPr>
          <a:xfrm rot="3036645">
            <a:off x="6108349"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98" name="TextBox 97">
            <a:extLst>
              <a:ext uri="{FF2B5EF4-FFF2-40B4-BE49-F238E27FC236}">
                <a16:creationId xmlns:a16="http://schemas.microsoft.com/office/drawing/2014/main" xmlns="" id="{EB711996-C19A-4CEF-94B6-A8FE218EB93A}"/>
              </a:ext>
            </a:extLst>
          </p:cNvPr>
          <p:cNvSpPr txBox="1"/>
          <p:nvPr/>
        </p:nvSpPr>
        <p:spPr>
          <a:xfrm rot="18805400">
            <a:off x="4757056" y="5181229"/>
            <a:ext cx="772969" cy="307777"/>
          </a:xfrm>
          <a:prstGeom prst="rect">
            <a:avLst/>
          </a:prstGeom>
          <a:noFill/>
        </p:spPr>
        <p:txBody>
          <a:bodyPr wrap="none" rtlCol="0">
            <a:spAutoFit/>
          </a:bodyPr>
          <a:lstStyle/>
          <a:p>
            <a:r>
              <a:rPr lang="en-US" sz="1400" b="1" dirty="0">
                <a:solidFill>
                  <a:srgbClr val="7030A0"/>
                </a:solidFill>
              </a:rPr>
              <a:t>P = 0.75</a:t>
            </a:r>
          </a:p>
        </p:txBody>
      </p:sp>
      <p:sp>
        <p:nvSpPr>
          <p:cNvPr id="99" name="Right Arrow 445">
            <a:extLst>
              <a:ext uri="{FF2B5EF4-FFF2-40B4-BE49-F238E27FC236}">
                <a16:creationId xmlns:a16="http://schemas.microsoft.com/office/drawing/2014/main" xmlns="" id="{957717A4-D1A3-4E75-872E-69886FB4F34C}"/>
              </a:ext>
            </a:extLst>
          </p:cNvPr>
          <p:cNvSpPr/>
          <p:nvPr/>
        </p:nvSpPr>
        <p:spPr>
          <a:xfrm>
            <a:off x="3969083" y="4040075"/>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84F37377-ECDC-4B21-AEDF-2B782E21B536}"/>
              </a:ext>
            </a:extLst>
          </p:cNvPr>
          <p:cNvSpPr>
            <a:spLocks/>
          </p:cNvSpPr>
          <p:nvPr/>
        </p:nvSpPr>
        <p:spPr bwMode="auto">
          <a:xfrm>
            <a:off x="4978394"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TextBox 100">
            <a:extLst>
              <a:ext uri="{FF2B5EF4-FFF2-40B4-BE49-F238E27FC236}">
                <a16:creationId xmlns:a16="http://schemas.microsoft.com/office/drawing/2014/main" xmlns="" id="{7527089A-E105-435E-AF2B-BE30E9475D03}"/>
              </a:ext>
            </a:extLst>
          </p:cNvPr>
          <p:cNvSpPr txBox="1"/>
          <p:nvPr/>
        </p:nvSpPr>
        <p:spPr>
          <a:xfrm>
            <a:off x="4975896" y="4232884"/>
            <a:ext cx="546945" cy="369332"/>
          </a:xfrm>
          <a:prstGeom prst="rect">
            <a:avLst/>
          </a:prstGeom>
          <a:noFill/>
        </p:spPr>
        <p:txBody>
          <a:bodyPr wrap="none" rtlCol="0">
            <a:spAutoFit/>
          </a:bodyPr>
          <a:lstStyle/>
          <a:p>
            <a:r>
              <a:rPr lang="en-US" dirty="0">
                <a:solidFill>
                  <a:srgbClr val="FF0000"/>
                </a:solidFill>
              </a:rPr>
              <a:t>-0.5</a:t>
            </a:r>
          </a:p>
        </p:txBody>
      </p:sp>
      <p:sp>
        <p:nvSpPr>
          <p:cNvPr id="102" name="Oval 101">
            <a:extLst>
              <a:ext uri="{FF2B5EF4-FFF2-40B4-BE49-F238E27FC236}">
                <a16:creationId xmlns:a16="http://schemas.microsoft.com/office/drawing/2014/main" xmlns="" id="{277279A6-8B61-4159-AF54-637D389D8016}"/>
              </a:ext>
            </a:extLst>
          </p:cNvPr>
          <p:cNvSpPr>
            <a:spLocks/>
          </p:cNvSpPr>
          <p:nvPr/>
        </p:nvSpPr>
        <p:spPr bwMode="auto">
          <a:xfrm>
            <a:off x="7230642" y="414341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3" name="TextBox 102">
            <a:extLst>
              <a:ext uri="{FF2B5EF4-FFF2-40B4-BE49-F238E27FC236}">
                <a16:creationId xmlns:a16="http://schemas.microsoft.com/office/drawing/2014/main" xmlns="" id="{D0CEEAC0-E3B5-4DFC-9209-7452F5712BA8}"/>
              </a:ext>
            </a:extLst>
          </p:cNvPr>
          <p:cNvSpPr txBox="1"/>
          <p:nvPr/>
        </p:nvSpPr>
        <p:spPr>
          <a:xfrm>
            <a:off x="7266756" y="4232884"/>
            <a:ext cx="476412" cy="369332"/>
          </a:xfrm>
          <a:prstGeom prst="rect">
            <a:avLst/>
          </a:prstGeom>
          <a:noFill/>
        </p:spPr>
        <p:txBody>
          <a:bodyPr wrap="none" rtlCol="0">
            <a:spAutoFit/>
          </a:bodyPr>
          <a:lstStyle/>
          <a:p>
            <a:r>
              <a:rPr lang="en-US" dirty="0">
                <a:solidFill>
                  <a:srgbClr val="FF0000"/>
                </a:solidFill>
              </a:rPr>
              <a:t>0.5</a:t>
            </a:r>
          </a:p>
        </p:txBody>
      </p:sp>
      <p:sp>
        <p:nvSpPr>
          <p:cNvPr id="104" name="TextBox 103">
            <a:extLst>
              <a:ext uri="{FF2B5EF4-FFF2-40B4-BE49-F238E27FC236}">
                <a16:creationId xmlns:a16="http://schemas.microsoft.com/office/drawing/2014/main" xmlns="" id="{B3179909-2EC5-4ABC-B5BA-24F20413C42B}"/>
              </a:ext>
            </a:extLst>
          </p:cNvPr>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3329751">
            <a:off x="1083312" y="3659652"/>
            <a:ext cx="833883" cy="307777"/>
          </a:xfrm>
          <a:prstGeom prst="rect">
            <a:avLst/>
          </a:prstGeom>
          <a:noFill/>
        </p:spPr>
        <p:txBody>
          <a:bodyPr wrap="none" rtlCol="0">
            <a:spAutoFit/>
          </a:bodyPr>
          <a:lstStyle/>
          <a:p>
            <a:r>
              <a:rPr lang="en-US" sz="1400" b="1" dirty="0">
                <a:solidFill>
                  <a:srgbClr val="FF0000"/>
                </a:solidFill>
              </a:rPr>
              <a:t>EV = -0.5</a:t>
            </a:r>
          </a:p>
        </p:txBody>
      </p:sp>
      <p:sp>
        <p:nvSpPr>
          <p:cNvPr id="106" name="TextBox 105">
            <a:extLst>
              <a:ext uri="{FF2B5EF4-FFF2-40B4-BE49-F238E27FC236}">
                <a16:creationId xmlns:a16="http://schemas.microsoft.com/office/drawing/2014/main" xmlns="" id="{56934ACF-8B22-4F25-A011-B25DA2DA8CF5}"/>
              </a:ext>
            </a:extLst>
          </p:cNvPr>
          <p:cNvSpPr txBox="1"/>
          <p:nvPr/>
        </p:nvSpPr>
        <p:spPr>
          <a:xfrm>
            <a:off x="1316384" y="2079676"/>
            <a:ext cx="1913409" cy="369332"/>
          </a:xfrm>
          <a:prstGeom prst="rect">
            <a:avLst/>
          </a:prstGeom>
          <a:noFill/>
        </p:spPr>
        <p:txBody>
          <a:bodyPr wrap="none" rtlCol="0">
            <a:spAutoFit/>
          </a:bodyPr>
          <a:lstStyle/>
          <a:p>
            <a:r>
              <a:rPr lang="en-US" b="1" dirty="0"/>
              <a:t>Blueprint Strategy</a:t>
            </a:r>
          </a:p>
        </p:txBody>
      </p:sp>
      <p:sp>
        <p:nvSpPr>
          <p:cNvPr id="107" name="TextBox 106">
            <a:extLst>
              <a:ext uri="{FF2B5EF4-FFF2-40B4-BE49-F238E27FC236}">
                <a16:creationId xmlns:a16="http://schemas.microsoft.com/office/drawing/2014/main" xmlns="" id="{7DD76D3E-6A27-40B8-8EAF-FE2CF05061E2}"/>
              </a:ext>
            </a:extLst>
          </p:cNvPr>
          <p:cNvSpPr txBox="1"/>
          <p:nvPr/>
        </p:nvSpPr>
        <p:spPr>
          <a:xfrm>
            <a:off x="5911299" y="2079676"/>
            <a:ext cx="2227597" cy="369332"/>
          </a:xfrm>
          <a:prstGeom prst="rect">
            <a:avLst/>
          </a:prstGeom>
          <a:noFill/>
        </p:spPr>
        <p:txBody>
          <a:bodyPr wrap="none" rtlCol="0">
            <a:spAutoFit/>
          </a:bodyPr>
          <a:lstStyle/>
          <a:p>
            <a:r>
              <a:rPr lang="en-US" b="1" dirty="0"/>
              <a:t>Augmented Subgame</a:t>
            </a:r>
          </a:p>
        </p:txBody>
      </p:sp>
      <p:sp>
        <p:nvSpPr>
          <p:cNvPr id="108" name="TextBox 107">
            <a:extLst>
              <a:ext uri="{FF2B5EF4-FFF2-40B4-BE49-F238E27FC236}">
                <a16:creationId xmlns:a16="http://schemas.microsoft.com/office/drawing/2014/main" xmlns="" id="{EAC1DB37-45FA-4AC7-A40C-DF4F1D6AEB28}"/>
              </a:ext>
            </a:extLst>
          </p:cNvPr>
          <p:cNvSpPr txBox="1"/>
          <p:nvPr/>
        </p:nvSpPr>
        <p:spPr>
          <a:xfrm>
            <a:off x="5031339" y="6107582"/>
            <a:ext cx="372218" cy="369332"/>
          </a:xfrm>
          <a:prstGeom prst="rect">
            <a:avLst/>
          </a:prstGeom>
          <a:noFill/>
        </p:spPr>
        <p:txBody>
          <a:bodyPr wrap="none" rtlCol="0">
            <a:spAutoFit/>
          </a:bodyPr>
          <a:lstStyle/>
          <a:p>
            <a:r>
              <a:rPr lang="en-US" dirty="0"/>
              <a:t>-1</a:t>
            </a:r>
          </a:p>
        </p:txBody>
      </p:sp>
      <p:sp>
        <p:nvSpPr>
          <p:cNvPr id="109" name="TextBox 108">
            <a:extLst>
              <a:ext uri="{FF2B5EF4-FFF2-40B4-BE49-F238E27FC236}">
                <a16:creationId xmlns:a16="http://schemas.microsoft.com/office/drawing/2014/main" xmlns="" id="{B0D2CFB0-9520-4921-996F-BAAE60E60D7B}"/>
              </a:ext>
            </a:extLst>
          </p:cNvPr>
          <p:cNvSpPr txBox="1"/>
          <p:nvPr/>
        </p:nvSpPr>
        <p:spPr>
          <a:xfrm>
            <a:off x="6343990" y="6107582"/>
            <a:ext cx="301686" cy="369332"/>
          </a:xfrm>
          <a:prstGeom prst="rect">
            <a:avLst/>
          </a:prstGeom>
          <a:noFill/>
        </p:spPr>
        <p:txBody>
          <a:bodyPr wrap="none" rtlCol="0">
            <a:spAutoFit/>
          </a:bodyPr>
          <a:lstStyle/>
          <a:p>
            <a:r>
              <a:rPr lang="en-US" dirty="0"/>
              <a:t>1</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68447" y="4018585"/>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2312904" y="3996874"/>
            <a:ext cx="833883" cy="307777"/>
          </a:xfrm>
          <a:prstGeom prst="rect">
            <a:avLst/>
          </a:prstGeom>
          <a:noFill/>
        </p:spPr>
        <p:txBody>
          <a:bodyPr wrap="none" rtlCol="0">
            <a:spAutoFit/>
          </a:bodyPr>
          <a:lstStyle/>
          <a:p>
            <a:r>
              <a:rPr lang="en-US" sz="1400" b="1" dirty="0">
                <a:solidFill>
                  <a:srgbClr val="FF0000"/>
                </a:solidFill>
              </a:rPr>
              <a:t>EV = -0.5</a:t>
            </a:r>
          </a:p>
        </p:txBody>
      </p:sp>
      <p:sp>
        <p:nvSpPr>
          <p:cNvPr id="113" name="TextBox 112">
            <a:extLst>
              <a:ext uri="{FF2B5EF4-FFF2-40B4-BE49-F238E27FC236}">
                <a16:creationId xmlns:a16="http://schemas.microsoft.com/office/drawing/2014/main" xmlns="" id="{5F53C0A0-7A3D-43E2-BC28-3DECC87772A8}"/>
              </a:ext>
            </a:extLst>
          </p:cNvPr>
          <p:cNvSpPr txBox="1"/>
          <p:nvPr/>
        </p:nvSpPr>
        <p:spPr>
          <a:xfrm>
            <a:off x="5834233" y="4425085"/>
            <a:ext cx="833883" cy="307777"/>
          </a:xfrm>
          <a:prstGeom prst="rect">
            <a:avLst/>
          </a:prstGeom>
          <a:noFill/>
        </p:spPr>
        <p:txBody>
          <a:bodyPr wrap="none" rtlCol="0">
            <a:spAutoFit/>
          </a:bodyPr>
          <a:lstStyle/>
          <a:p>
            <a:r>
              <a:rPr lang="en-US" sz="1400" b="1" dirty="0">
                <a:solidFill>
                  <a:srgbClr val="FF0000"/>
                </a:solidFill>
              </a:rPr>
              <a:t>EV = -0.5</a:t>
            </a:r>
          </a:p>
        </p:txBody>
      </p:sp>
      <p:sp>
        <p:nvSpPr>
          <p:cNvPr id="114" name="TextBox 113">
            <a:extLst>
              <a:ext uri="{FF2B5EF4-FFF2-40B4-BE49-F238E27FC236}">
                <a16:creationId xmlns:a16="http://schemas.microsoft.com/office/drawing/2014/main" xmlns="" id="{C9F6D6F5-6FF1-4B05-BC8F-31D0FF98F94D}"/>
              </a:ext>
            </a:extLst>
          </p:cNvPr>
          <p:cNvSpPr txBox="1"/>
          <p:nvPr/>
        </p:nvSpPr>
        <p:spPr>
          <a:xfrm>
            <a:off x="8067680" y="4420941"/>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391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68837" y="310470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xmlns="" id="{9FD2D479-945D-4922-8FFA-23E72DB41E8D}"/>
              </a:ext>
            </a:extLst>
          </p:cNvPr>
          <p:cNvSpPr/>
          <p:nvPr/>
        </p:nvSpPr>
        <p:spPr>
          <a:xfrm>
            <a:off x="202127" y="4167598"/>
            <a:ext cx="4366508" cy="163018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1.0</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0.0</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0.0</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1.0</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68837" y="310470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74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1.0</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0.0</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0.0</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0.5</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1.0</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57288" y="3104700"/>
            <a:ext cx="833883" cy="470047"/>
            <a:chOff x="5589015" y="2682657"/>
            <a:chExt cx="8338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589015" y="2682657"/>
              <a:ext cx="833883" cy="307777"/>
            </a:xfrm>
            <a:prstGeom prst="rect">
              <a:avLst/>
            </a:prstGeom>
            <a:noFill/>
          </p:spPr>
          <p:txBody>
            <a:bodyPr wrap="none" rtlCol="0">
              <a:spAutoFit/>
            </a:bodyPr>
            <a:lstStyle/>
            <a:p>
              <a:r>
                <a:rPr lang="en-US" sz="1400" b="1" dirty="0">
                  <a:solidFill>
                    <a:srgbClr val="FF0000"/>
                  </a:solidFill>
                </a:rPr>
                <a:t>EV = -0.5</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898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68837" y="310470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xmlns="" id="{9FD2D479-945D-4922-8FFA-23E72DB41E8D}"/>
              </a:ext>
            </a:extLst>
          </p:cNvPr>
          <p:cNvSpPr/>
          <p:nvPr/>
        </p:nvSpPr>
        <p:spPr>
          <a:xfrm>
            <a:off x="4521256" y="4167597"/>
            <a:ext cx="4366508" cy="163018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0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0.0</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0.0</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1.0</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1.0</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68837" y="310470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39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0.5</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0.0</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0.0</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1.0</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1.0</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57288" y="3104700"/>
            <a:ext cx="833883" cy="470047"/>
            <a:chOff x="5589015" y="2682657"/>
            <a:chExt cx="8338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589015" y="2682657"/>
              <a:ext cx="833883" cy="307777"/>
            </a:xfrm>
            <a:prstGeom prst="rect">
              <a:avLst/>
            </a:prstGeom>
            <a:noFill/>
          </p:spPr>
          <p:txBody>
            <a:bodyPr wrap="none" rtlCol="0">
              <a:spAutoFit/>
            </a:bodyPr>
            <a:lstStyle/>
            <a:p>
              <a:r>
                <a:rPr lang="en-US" sz="1400" b="1" dirty="0">
                  <a:solidFill>
                    <a:srgbClr val="FF0000"/>
                  </a:solidFill>
                </a:rPr>
                <a:t>EV = -0.5</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203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Perfect-Information Games</a:t>
            </a:r>
          </a:p>
        </p:txBody>
      </p:sp>
      <p:sp>
        <p:nvSpPr>
          <p:cNvPr id="4" name="Isosceles Triangle 3"/>
          <p:cNvSpPr/>
          <p:nvPr/>
        </p:nvSpPr>
        <p:spPr>
          <a:xfrm>
            <a:off x="2286000" y="1676400"/>
            <a:ext cx="4038600" cy="32766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H="1">
            <a:off x="4114800" y="1676400"/>
            <a:ext cx="190500" cy="6858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2362200"/>
            <a:ext cx="381000" cy="457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352800" y="2819400"/>
            <a:ext cx="2286000" cy="21336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7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59465" y="3274255"/>
            <a:ext cx="511679" cy="369332"/>
          </a:xfrm>
          <a:prstGeom prst="rect">
            <a:avLst/>
          </a:prstGeom>
          <a:noFill/>
        </p:spPr>
        <p:txBody>
          <a:bodyPr wrap="none" rtlCol="0">
            <a:spAutoFit/>
          </a:bodyPr>
          <a:lstStyle/>
          <a:p>
            <a:r>
              <a:rPr lang="en-US" dirty="0"/>
              <a:t>Sell</a:t>
            </a:r>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40325" y="326436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14306" y="293560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50295" y="404691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25436" y="456259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899332" y="293560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33596" y="404691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38600" y="234902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367626" y="281731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06894" y="281731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294263" y="255356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15199" y="257006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59869" y="240270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63886" y="240618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03008" y="340389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175975"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37737" y="437792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42758"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44269"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35459" y="446296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1.0</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568438"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23154"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691915" y="515544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11365" y="515828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583900" y="441575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0.0</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42256" y="340389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59276" y="42882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21038" y="437792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26059" y="475656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27570" y="475656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51739" y="50657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06455" y="506862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39950" y="515544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29932" y="515828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384019" y="441273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0.0</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474442" y="310470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1.0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3356215" y="1456939"/>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52565" y="359924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486066" y="359924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57237" y="45759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07776"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569538" y="439128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174559"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7976070"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00239"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54955"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23716" y="516879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43166" y="517163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15701" y="442910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0.0</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291077" y="43016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52839" y="439128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57860" y="476992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59371" y="476992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683540" y="507914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38256" y="508198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771751" y="516879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61733" y="517163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15820" y="442609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0.0</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54144" y="444960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1.0</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54052" y="450329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1.0</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20753" y="447080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1.0</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14444" y="357862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01904" y="357862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657288" y="3104700"/>
            <a:ext cx="833883" cy="470047"/>
            <a:chOff x="5589015" y="2682657"/>
            <a:chExt cx="8338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589015" y="2682657"/>
              <a:ext cx="833883" cy="307777"/>
            </a:xfrm>
            <a:prstGeom prst="rect">
              <a:avLst/>
            </a:prstGeom>
            <a:noFill/>
          </p:spPr>
          <p:txBody>
            <a:bodyPr wrap="none" rtlCol="0">
              <a:spAutoFit/>
            </a:bodyPr>
            <a:lstStyle/>
            <a:p>
              <a:r>
                <a:rPr lang="en-US" sz="1400" b="1" dirty="0">
                  <a:solidFill>
                    <a:srgbClr val="FF0000"/>
                  </a:solidFill>
                </a:rPr>
                <a:t>EV = -1.0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082738" y="404691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370198" y="404691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10040" y="381584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12386" y="381312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15763" y="384681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474850" y="388316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367626" y="340389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582600" y="340389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xmlns="" id="{7B9EB3EB-7291-4CE8-B678-F0197835375A}"/>
              </a:ext>
            </a:extLst>
          </p:cNvPr>
          <p:cNvSpPr/>
          <p:nvPr/>
        </p:nvSpPr>
        <p:spPr>
          <a:xfrm>
            <a:off x="4521256" y="4167597"/>
            <a:ext cx="4366508" cy="163018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xmlns="" id="{BD40D858-1CE8-4B57-84EA-F1ED08E50887}"/>
              </a:ext>
            </a:extLst>
          </p:cNvPr>
          <p:cNvSpPr/>
          <p:nvPr/>
        </p:nvSpPr>
        <p:spPr>
          <a:xfrm>
            <a:off x="202127" y="4167598"/>
            <a:ext cx="4366508" cy="163018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38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73970" y="168163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47951" y="135287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83940" y="246418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59081" y="297986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932977" y="135287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67241" y="246418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72245" y="76629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401271" y="123458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40539" y="123458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327908" y="97083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48844" y="98733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93514" y="81997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97531" y="82345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36653" y="182116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209620"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71382" y="279519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76403"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77914"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69104" y="288023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602083"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56799"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725560" y="357271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45010" y="357555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617545" y="283302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75901" y="182116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92921"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54683" y="279519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59704"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61215"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85384"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40100"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73595" y="357271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63577" y="357555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417664" y="283000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508087" y="152197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433501" y="1415775"/>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86210" y="201651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519711" y="201651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90882" y="299321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41421"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603183" y="280855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208204"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8009715"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33884"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88600"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57361" y="358606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76811" y="358890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49346" y="284637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324722"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86484" y="280855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91505"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93016"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717185"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71901"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805396" y="358606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95378" y="358890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49465" y="284336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87789" y="286687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87697" y="292056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54398" y="288807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48089" y="199589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35549" y="199589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702482" y="152197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116383" y="246418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403843" y="246418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43685" y="223311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46031" y="223039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49408" y="226408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508495" y="230043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401271" y="182116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616245" y="182116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xmlns="" id="{A9FEAFD1-AD5A-49B4-8CFB-51A2E666E20B}"/>
              </a:ext>
            </a:extLst>
          </p:cNvPr>
          <p:cNvSpPr txBox="1"/>
          <p:nvPr/>
        </p:nvSpPr>
        <p:spPr>
          <a:xfrm>
            <a:off x="119313" y="5027512"/>
            <a:ext cx="2227597" cy="646331"/>
          </a:xfrm>
          <a:prstGeom prst="rect">
            <a:avLst/>
          </a:prstGeom>
          <a:noFill/>
        </p:spPr>
        <p:txBody>
          <a:bodyPr wrap="none" rtlCol="0">
            <a:spAutoFit/>
          </a:bodyPr>
          <a:lstStyle/>
          <a:p>
            <a:pPr algn="ctr"/>
            <a:r>
              <a:rPr lang="en-US" b="1" dirty="0"/>
              <a:t>Resolving</a:t>
            </a:r>
          </a:p>
          <a:p>
            <a:pPr algn="ctr"/>
            <a:r>
              <a:rPr lang="en-US" b="1" dirty="0"/>
              <a:t>Augmented Subgame</a:t>
            </a:r>
          </a:p>
        </p:txBody>
      </p:sp>
      <p:cxnSp>
        <p:nvCxnSpPr>
          <p:cNvPr id="206" name="Straight Connector 205">
            <a:extLst>
              <a:ext uri="{FF2B5EF4-FFF2-40B4-BE49-F238E27FC236}">
                <a16:creationId xmlns:a16="http://schemas.microsoft.com/office/drawing/2014/main" xmlns="" id="{51B67AA8-DD17-49FD-B483-6E1676BBB7F6}"/>
              </a:ext>
            </a:extLst>
          </p:cNvPr>
          <p:cNvCxnSpPr>
            <a:endCxn id="207" idx="2"/>
          </p:cNvCxnSpPr>
          <p:nvPr/>
        </p:nvCxnSpPr>
        <p:spPr>
          <a:xfrm flipV="1">
            <a:off x="4025172" y="5737296"/>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xmlns="" id="{432E7F82-9EF8-463F-837C-0A106DD2EBFF}"/>
              </a:ext>
            </a:extLst>
          </p:cNvPr>
          <p:cNvSpPr>
            <a:spLocks/>
          </p:cNvSpPr>
          <p:nvPr/>
        </p:nvSpPr>
        <p:spPr bwMode="auto">
          <a:xfrm>
            <a:off x="5875711"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8" name="TextBox 207">
            <a:extLst>
              <a:ext uri="{FF2B5EF4-FFF2-40B4-BE49-F238E27FC236}">
                <a16:creationId xmlns:a16="http://schemas.microsoft.com/office/drawing/2014/main" xmlns="" id="{F1078EB5-B05C-47DC-BFD7-DDDF9068ADD4}"/>
              </a:ext>
            </a:extLst>
          </p:cNvPr>
          <p:cNvSpPr txBox="1"/>
          <p:nvPr/>
        </p:nvSpPr>
        <p:spPr>
          <a:xfrm>
            <a:off x="5937473" y="5552630"/>
            <a:ext cx="425116" cy="369332"/>
          </a:xfrm>
          <a:prstGeom prst="rect">
            <a:avLst/>
          </a:prstGeom>
          <a:noFill/>
        </p:spPr>
        <p:txBody>
          <a:bodyPr wrap="none" rtlCol="0">
            <a:spAutoFit/>
          </a:bodyPr>
          <a:lstStyle/>
          <a:p>
            <a:r>
              <a:rPr lang="en-US" b="1" dirty="0"/>
              <a:t>P2</a:t>
            </a:r>
          </a:p>
        </p:txBody>
      </p:sp>
      <p:cxnSp>
        <p:nvCxnSpPr>
          <p:cNvPr id="209" name="Straight Arrow Connector 208">
            <a:extLst>
              <a:ext uri="{FF2B5EF4-FFF2-40B4-BE49-F238E27FC236}">
                <a16:creationId xmlns:a16="http://schemas.microsoft.com/office/drawing/2014/main" xmlns="" id="{485AEA76-530E-4A87-B0A7-CA4AC0F2E585}"/>
              </a:ext>
            </a:extLst>
          </p:cNvPr>
          <p:cNvCxnSpPr>
            <a:stCxn id="207" idx="3"/>
            <a:endCxn id="214" idx="0"/>
          </p:cNvCxnSpPr>
          <p:nvPr/>
        </p:nvCxnSpPr>
        <p:spPr>
          <a:xfrm flipH="1">
            <a:off x="5542494"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xmlns="" id="{88AFD290-7309-4419-BA62-B3B17B2F6E21}"/>
              </a:ext>
            </a:extLst>
          </p:cNvPr>
          <p:cNvCxnSpPr>
            <a:stCxn id="207" idx="5"/>
            <a:endCxn id="215" idx="0"/>
          </p:cNvCxnSpPr>
          <p:nvPr/>
        </p:nvCxnSpPr>
        <p:spPr>
          <a:xfrm>
            <a:off x="6344005"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xmlns="" id="{60BC6234-A651-46CC-99C1-4539BBE1FDED}"/>
              </a:ext>
            </a:extLst>
          </p:cNvPr>
          <p:cNvGrpSpPr/>
          <p:nvPr/>
        </p:nvGrpSpPr>
        <p:grpSpPr>
          <a:xfrm rot="20535499">
            <a:off x="6435195" y="5637667"/>
            <a:ext cx="732713" cy="838729"/>
            <a:chOff x="3607276" y="3661392"/>
            <a:chExt cx="732713" cy="838729"/>
          </a:xfrm>
        </p:grpSpPr>
        <p:sp>
          <p:nvSpPr>
            <p:cNvPr id="212" name="TextBox 211">
              <a:extLst>
                <a:ext uri="{FF2B5EF4-FFF2-40B4-BE49-F238E27FC236}">
                  <a16:creationId xmlns:a16="http://schemas.microsoft.com/office/drawing/2014/main" xmlns="" id="{CCB7FCF0-CB4C-459B-AAE9-2FA88A6450B8}"/>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213" name="TextBox 212">
              <a:extLst>
                <a:ext uri="{FF2B5EF4-FFF2-40B4-BE49-F238E27FC236}">
                  <a16:creationId xmlns:a16="http://schemas.microsoft.com/office/drawing/2014/main" xmlns="" id="{56B1CBDD-A81B-4E97-BFD1-E3C96FC78FB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214" name="Oval 213">
            <a:extLst>
              <a:ext uri="{FF2B5EF4-FFF2-40B4-BE49-F238E27FC236}">
                <a16:creationId xmlns:a16="http://schemas.microsoft.com/office/drawing/2014/main" xmlns="" id="{ED074A51-1695-4C6B-8895-D93483888528}"/>
              </a:ext>
            </a:extLst>
          </p:cNvPr>
          <p:cNvSpPr>
            <a:spLocks/>
          </p:cNvSpPr>
          <p:nvPr/>
        </p:nvSpPr>
        <p:spPr bwMode="auto">
          <a:xfrm>
            <a:off x="5268174"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15" name="Oval 214">
            <a:extLst>
              <a:ext uri="{FF2B5EF4-FFF2-40B4-BE49-F238E27FC236}">
                <a16:creationId xmlns:a16="http://schemas.microsoft.com/office/drawing/2014/main" xmlns="" id="{86A3BA95-3FBA-482E-B652-9120E5C2F74A}"/>
              </a:ext>
            </a:extLst>
          </p:cNvPr>
          <p:cNvSpPr>
            <a:spLocks/>
          </p:cNvSpPr>
          <p:nvPr/>
        </p:nvSpPr>
        <p:spPr bwMode="auto">
          <a:xfrm>
            <a:off x="6522890"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16" name="TextBox 215">
            <a:extLst>
              <a:ext uri="{FF2B5EF4-FFF2-40B4-BE49-F238E27FC236}">
                <a16:creationId xmlns:a16="http://schemas.microsoft.com/office/drawing/2014/main" xmlns="" id="{BE8DEEC8-4677-4360-84BB-FCD7D21945EA}"/>
              </a:ext>
            </a:extLst>
          </p:cNvPr>
          <p:cNvSpPr txBox="1"/>
          <p:nvPr/>
        </p:nvSpPr>
        <p:spPr>
          <a:xfrm>
            <a:off x="5391651" y="6330144"/>
            <a:ext cx="301686" cy="369332"/>
          </a:xfrm>
          <a:prstGeom prst="rect">
            <a:avLst/>
          </a:prstGeom>
          <a:noFill/>
        </p:spPr>
        <p:txBody>
          <a:bodyPr wrap="none" rtlCol="0">
            <a:spAutoFit/>
          </a:bodyPr>
          <a:lstStyle/>
          <a:p>
            <a:r>
              <a:rPr lang="en-US" dirty="0"/>
              <a:t>1</a:t>
            </a:r>
          </a:p>
        </p:txBody>
      </p:sp>
      <p:sp>
        <p:nvSpPr>
          <p:cNvPr id="217" name="TextBox 216">
            <a:extLst>
              <a:ext uri="{FF2B5EF4-FFF2-40B4-BE49-F238E27FC236}">
                <a16:creationId xmlns:a16="http://schemas.microsoft.com/office/drawing/2014/main" xmlns="" id="{D16A25B7-2973-4FEE-9DCB-70A4B52C4FB2}"/>
              </a:ext>
            </a:extLst>
          </p:cNvPr>
          <p:cNvSpPr txBox="1"/>
          <p:nvPr/>
        </p:nvSpPr>
        <p:spPr>
          <a:xfrm>
            <a:off x="6611101" y="6332982"/>
            <a:ext cx="372218" cy="369332"/>
          </a:xfrm>
          <a:prstGeom prst="rect">
            <a:avLst/>
          </a:prstGeom>
          <a:noFill/>
        </p:spPr>
        <p:txBody>
          <a:bodyPr wrap="none" rtlCol="0">
            <a:spAutoFit/>
          </a:bodyPr>
          <a:lstStyle/>
          <a:p>
            <a:r>
              <a:rPr lang="en-US" dirty="0"/>
              <a:t>-1</a:t>
            </a:r>
          </a:p>
        </p:txBody>
      </p:sp>
      <p:grpSp>
        <p:nvGrpSpPr>
          <p:cNvPr id="218" name="Group 217">
            <a:extLst>
              <a:ext uri="{FF2B5EF4-FFF2-40B4-BE49-F238E27FC236}">
                <a16:creationId xmlns:a16="http://schemas.microsoft.com/office/drawing/2014/main" xmlns="" id="{A9E4D690-3E7C-4B22-A798-C40C3787CCA8}"/>
              </a:ext>
            </a:extLst>
          </p:cNvPr>
          <p:cNvGrpSpPr/>
          <p:nvPr/>
        </p:nvGrpSpPr>
        <p:grpSpPr>
          <a:xfrm rot="721009">
            <a:off x="5283636" y="5590454"/>
            <a:ext cx="493945" cy="855213"/>
            <a:chOff x="4803168" y="3939956"/>
            <a:chExt cx="493945" cy="855213"/>
          </a:xfrm>
        </p:grpSpPr>
        <p:sp>
          <p:nvSpPr>
            <p:cNvPr id="219" name="TextBox 218">
              <a:extLst>
                <a:ext uri="{FF2B5EF4-FFF2-40B4-BE49-F238E27FC236}">
                  <a16:creationId xmlns:a16="http://schemas.microsoft.com/office/drawing/2014/main" xmlns="" id="{9EB842CF-B344-422A-8832-4005D4F2A89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220" name="TextBox 219">
              <a:extLst>
                <a:ext uri="{FF2B5EF4-FFF2-40B4-BE49-F238E27FC236}">
                  <a16:creationId xmlns:a16="http://schemas.microsoft.com/office/drawing/2014/main" xmlns="" id="{ED2F29AD-5DCD-4DA3-B190-FBEB8DBF65CD}"/>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221" name="Oval 220">
            <a:extLst>
              <a:ext uri="{FF2B5EF4-FFF2-40B4-BE49-F238E27FC236}">
                <a16:creationId xmlns:a16="http://schemas.microsoft.com/office/drawing/2014/main" xmlns="" id="{E5D8F172-23DE-4B20-A309-4EBB9C1D3D26}"/>
              </a:ext>
            </a:extLst>
          </p:cNvPr>
          <p:cNvSpPr>
            <a:spLocks/>
          </p:cNvSpPr>
          <p:nvPr/>
        </p:nvSpPr>
        <p:spPr bwMode="auto">
          <a:xfrm>
            <a:off x="3659012"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22" name="TextBox 221">
            <a:extLst>
              <a:ext uri="{FF2B5EF4-FFF2-40B4-BE49-F238E27FC236}">
                <a16:creationId xmlns:a16="http://schemas.microsoft.com/office/drawing/2014/main" xmlns="" id="{7A387D1C-2A1F-4B58-B4DB-3889057140ED}"/>
              </a:ext>
            </a:extLst>
          </p:cNvPr>
          <p:cNvSpPr txBox="1"/>
          <p:nvPr/>
        </p:nvSpPr>
        <p:spPr>
          <a:xfrm>
            <a:off x="3720774" y="5552630"/>
            <a:ext cx="425116" cy="369332"/>
          </a:xfrm>
          <a:prstGeom prst="rect">
            <a:avLst/>
          </a:prstGeom>
          <a:noFill/>
        </p:spPr>
        <p:txBody>
          <a:bodyPr wrap="none" rtlCol="0">
            <a:spAutoFit/>
          </a:bodyPr>
          <a:lstStyle/>
          <a:p>
            <a:r>
              <a:rPr lang="en-US" b="1" dirty="0"/>
              <a:t>P2</a:t>
            </a:r>
          </a:p>
        </p:txBody>
      </p:sp>
      <p:cxnSp>
        <p:nvCxnSpPr>
          <p:cNvPr id="223" name="Straight Arrow Connector 222">
            <a:extLst>
              <a:ext uri="{FF2B5EF4-FFF2-40B4-BE49-F238E27FC236}">
                <a16:creationId xmlns:a16="http://schemas.microsoft.com/office/drawing/2014/main" xmlns="" id="{1D93AD86-2BFF-48BF-94B9-04FD0B969500}"/>
              </a:ext>
            </a:extLst>
          </p:cNvPr>
          <p:cNvCxnSpPr>
            <a:stCxn id="221" idx="3"/>
            <a:endCxn id="225" idx="0"/>
          </p:cNvCxnSpPr>
          <p:nvPr/>
        </p:nvCxnSpPr>
        <p:spPr>
          <a:xfrm flipH="1">
            <a:off x="3325795"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xmlns="" id="{4335FFAE-DBE9-4C08-92BD-632B3A67B75A}"/>
              </a:ext>
            </a:extLst>
          </p:cNvPr>
          <p:cNvCxnSpPr>
            <a:stCxn id="221" idx="5"/>
            <a:endCxn id="226" idx="0"/>
          </p:cNvCxnSpPr>
          <p:nvPr/>
        </p:nvCxnSpPr>
        <p:spPr>
          <a:xfrm>
            <a:off x="4127306"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xmlns="" id="{998036AE-6BF1-42F5-B0A5-BAE19240ED1E}"/>
              </a:ext>
            </a:extLst>
          </p:cNvPr>
          <p:cNvSpPr>
            <a:spLocks/>
          </p:cNvSpPr>
          <p:nvPr/>
        </p:nvSpPr>
        <p:spPr bwMode="auto">
          <a:xfrm>
            <a:off x="3051475"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6" name="Oval 225">
            <a:extLst>
              <a:ext uri="{FF2B5EF4-FFF2-40B4-BE49-F238E27FC236}">
                <a16:creationId xmlns:a16="http://schemas.microsoft.com/office/drawing/2014/main" xmlns="" id="{82321E23-21EA-4F33-A362-CEA0ABF06305}"/>
              </a:ext>
            </a:extLst>
          </p:cNvPr>
          <p:cNvSpPr>
            <a:spLocks/>
          </p:cNvSpPr>
          <p:nvPr/>
        </p:nvSpPr>
        <p:spPr bwMode="auto">
          <a:xfrm>
            <a:off x="4306191"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7" name="TextBox 226">
            <a:extLst>
              <a:ext uri="{FF2B5EF4-FFF2-40B4-BE49-F238E27FC236}">
                <a16:creationId xmlns:a16="http://schemas.microsoft.com/office/drawing/2014/main" xmlns="" id="{2F8F5ADE-D1F1-4827-9735-F2010FD38E83}"/>
              </a:ext>
            </a:extLst>
          </p:cNvPr>
          <p:cNvSpPr txBox="1"/>
          <p:nvPr/>
        </p:nvSpPr>
        <p:spPr>
          <a:xfrm>
            <a:off x="3139686" y="6330144"/>
            <a:ext cx="372218" cy="369332"/>
          </a:xfrm>
          <a:prstGeom prst="rect">
            <a:avLst/>
          </a:prstGeom>
          <a:noFill/>
        </p:spPr>
        <p:txBody>
          <a:bodyPr wrap="none" rtlCol="0">
            <a:spAutoFit/>
          </a:bodyPr>
          <a:lstStyle/>
          <a:p>
            <a:r>
              <a:rPr lang="en-US" dirty="0"/>
              <a:t>-1</a:t>
            </a:r>
          </a:p>
        </p:txBody>
      </p:sp>
      <p:sp>
        <p:nvSpPr>
          <p:cNvPr id="228" name="TextBox 227">
            <a:extLst>
              <a:ext uri="{FF2B5EF4-FFF2-40B4-BE49-F238E27FC236}">
                <a16:creationId xmlns:a16="http://schemas.microsoft.com/office/drawing/2014/main" xmlns="" id="{E8665CB3-2834-4BB7-9D26-EE9370087D99}"/>
              </a:ext>
            </a:extLst>
          </p:cNvPr>
          <p:cNvSpPr txBox="1"/>
          <p:nvPr/>
        </p:nvSpPr>
        <p:spPr>
          <a:xfrm>
            <a:off x="4429668" y="6332982"/>
            <a:ext cx="301686" cy="369332"/>
          </a:xfrm>
          <a:prstGeom prst="rect">
            <a:avLst/>
          </a:prstGeom>
          <a:noFill/>
        </p:spPr>
        <p:txBody>
          <a:bodyPr wrap="none" rtlCol="0">
            <a:spAutoFit/>
          </a:bodyPr>
          <a:lstStyle/>
          <a:p>
            <a:r>
              <a:rPr lang="en-US" dirty="0"/>
              <a:t>1</a:t>
            </a:r>
          </a:p>
        </p:txBody>
      </p:sp>
      <p:grpSp>
        <p:nvGrpSpPr>
          <p:cNvPr id="229" name="Group 228">
            <a:extLst>
              <a:ext uri="{FF2B5EF4-FFF2-40B4-BE49-F238E27FC236}">
                <a16:creationId xmlns:a16="http://schemas.microsoft.com/office/drawing/2014/main" xmlns="" id="{F253B528-D665-4ED6-AA6C-5B29F9DA4858}"/>
              </a:ext>
            </a:extLst>
          </p:cNvPr>
          <p:cNvGrpSpPr/>
          <p:nvPr/>
        </p:nvGrpSpPr>
        <p:grpSpPr>
          <a:xfrm rot="721009">
            <a:off x="3083755" y="5587440"/>
            <a:ext cx="476819" cy="861241"/>
            <a:chOff x="2603287" y="3956022"/>
            <a:chExt cx="476819" cy="861241"/>
          </a:xfrm>
        </p:grpSpPr>
        <p:sp>
          <p:nvSpPr>
            <p:cNvPr id="230" name="TextBox 229">
              <a:extLst>
                <a:ext uri="{FF2B5EF4-FFF2-40B4-BE49-F238E27FC236}">
                  <a16:creationId xmlns:a16="http://schemas.microsoft.com/office/drawing/2014/main" xmlns="" id="{6C8A8C80-5EB2-4E6D-AE35-0EB751134A59}"/>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231" name="TextBox 230">
              <a:extLst>
                <a:ext uri="{FF2B5EF4-FFF2-40B4-BE49-F238E27FC236}">
                  <a16:creationId xmlns:a16="http://schemas.microsoft.com/office/drawing/2014/main" xmlns="" id="{2C999335-B94D-485F-8CA3-EA7D77727CD7}"/>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32" name="Group 231">
            <a:extLst>
              <a:ext uri="{FF2B5EF4-FFF2-40B4-BE49-F238E27FC236}">
                <a16:creationId xmlns:a16="http://schemas.microsoft.com/office/drawing/2014/main" xmlns="" id="{9AA004C1-2716-422C-BE37-6A823A53202B}"/>
              </a:ext>
            </a:extLst>
          </p:cNvPr>
          <p:cNvGrpSpPr/>
          <p:nvPr/>
        </p:nvGrpSpPr>
        <p:grpSpPr>
          <a:xfrm rot="20535499">
            <a:off x="4153880" y="5624310"/>
            <a:ext cx="732713" cy="838729"/>
            <a:chOff x="1325961" y="3648035"/>
            <a:chExt cx="732713" cy="838729"/>
          </a:xfrm>
        </p:grpSpPr>
        <p:sp>
          <p:nvSpPr>
            <p:cNvPr id="233" name="TextBox 232">
              <a:extLst>
                <a:ext uri="{FF2B5EF4-FFF2-40B4-BE49-F238E27FC236}">
                  <a16:creationId xmlns:a16="http://schemas.microsoft.com/office/drawing/2014/main" xmlns="" id="{00B7CDFC-A200-4021-8DB7-3215EF4F60F8}"/>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234" name="TextBox 233">
              <a:extLst>
                <a:ext uri="{FF2B5EF4-FFF2-40B4-BE49-F238E27FC236}">
                  <a16:creationId xmlns:a16="http://schemas.microsoft.com/office/drawing/2014/main" xmlns="" id="{B41B535D-6601-45F8-A798-075B2A569395}"/>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sp>
        <p:nvSpPr>
          <p:cNvPr id="235" name="TextBox 234">
            <a:extLst>
              <a:ext uri="{FF2B5EF4-FFF2-40B4-BE49-F238E27FC236}">
                <a16:creationId xmlns:a16="http://schemas.microsoft.com/office/drawing/2014/main" xmlns="" id="{1CEEA299-EA5D-4F76-920D-A25E7E16553A}"/>
              </a:ext>
            </a:extLst>
          </p:cNvPr>
          <p:cNvSpPr txBox="1"/>
          <p:nvPr/>
        </p:nvSpPr>
        <p:spPr>
          <a:xfrm rot="19284284">
            <a:off x="2738996" y="5072830"/>
            <a:ext cx="447558" cy="369332"/>
          </a:xfrm>
          <a:prstGeom prst="rect">
            <a:avLst/>
          </a:prstGeom>
          <a:noFill/>
        </p:spPr>
        <p:txBody>
          <a:bodyPr wrap="none" rtlCol="0">
            <a:spAutoFit/>
          </a:bodyPr>
          <a:lstStyle/>
          <a:p>
            <a:r>
              <a:rPr lang="en-US" dirty="0"/>
              <a:t>Alt</a:t>
            </a:r>
          </a:p>
        </p:txBody>
      </p:sp>
      <p:sp>
        <p:nvSpPr>
          <p:cNvPr id="236" name="TextBox 235">
            <a:extLst>
              <a:ext uri="{FF2B5EF4-FFF2-40B4-BE49-F238E27FC236}">
                <a16:creationId xmlns:a16="http://schemas.microsoft.com/office/drawing/2014/main" xmlns="" id="{E1B5EEF2-B716-4954-860E-D087A2A4E58C}"/>
              </a:ext>
            </a:extLst>
          </p:cNvPr>
          <p:cNvSpPr txBox="1"/>
          <p:nvPr/>
        </p:nvSpPr>
        <p:spPr>
          <a:xfrm rot="19514386">
            <a:off x="4919856" y="5062937"/>
            <a:ext cx="447558" cy="369332"/>
          </a:xfrm>
          <a:prstGeom prst="rect">
            <a:avLst/>
          </a:prstGeom>
          <a:noFill/>
        </p:spPr>
        <p:txBody>
          <a:bodyPr wrap="none" rtlCol="0">
            <a:spAutoFit/>
          </a:bodyPr>
          <a:lstStyle/>
          <a:p>
            <a:r>
              <a:rPr lang="en-US" dirty="0"/>
              <a:t>Alt</a:t>
            </a:r>
          </a:p>
        </p:txBody>
      </p:sp>
      <p:grpSp>
        <p:nvGrpSpPr>
          <p:cNvPr id="237" name="Group 236">
            <a:extLst>
              <a:ext uri="{FF2B5EF4-FFF2-40B4-BE49-F238E27FC236}">
                <a16:creationId xmlns:a16="http://schemas.microsoft.com/office/drawing/2014/main" xmlns="" id="{908E6850-5B4A-463F-B14B-B41C8C0A5C5C}"/>
              </a:ext>
            </a:extLst>
          </p:cNvPr>
          <p:cNvGrpSpPr/>
          <p:nvPr/>
        </p:nvGrpSpPr>
        <p:grpSpPr>
          <a:xfrm>
            <a:off x="5361777" y="4734180"/>
            <a:ext cx="548640" cy="548640"/>
            <a:chOff x="5072232" y="2345876"/>
            <a:chExt cx="548640" cy="548640"/>
          </a:xfrm>
        </p:grpSpPr>
        <p:sp>
          <p:nvSpPr>
            <p:cNvPr id="238" name="Oval 237">
              <a:extLst>
                <a:ext uri="{FF2B5EF4-FFF2-40B4-BE49-F238E27FC236}">
                  <a16:creationId xmlns:a16="http://schemas.microsoft.com/office/drawing/2014/main" xmlns="" id="{C2501963-9825-41DE-85C0-D530CB913EAD}"/>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39" name="TextBox 238">
              <a:extLst>
                <a:ext uri="{FF2B5EF4-FFF2-40B4-BE49-F238E27FC236}">
                  <a16:creationId xmlns:a16="http://schemas.microsoft.com/office/drawing/2014/main" xmlns="" id="{0C5F548D-1B20-4A4C-9DDB-C02C0034D56F}"/>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grpSp>
        <p:nvGrpSpPr>
          <p:cNvPr id="240" name="Group 239">
            <a:extLst>
              <a:ext uri="{FF2B5EF4-FFF2-40B4-BE49-F238E27FC236}">
                <a16:creationId xmlns:a16="http://schemas.microsoft.com/office/drawing/2014/main" xmlns="" id="{C2FC716C-4D85-4DEC-8043-4253AE3334FE}"/>
              </a:ext>
            </a:extLst>
          </p:cNvPr>
          <p:cNvGrpSpPr/>
          <p:nvPr/>
        </p:nvGrpSpPr>
        <p:grpSpPr>
          <a:xfrm>
            <a:off x="3146803" y="4734180"/>
            <a:ext cx="548640" cy="548640"/>
            <a:chOff x="2857258" y="2350892"/>
            <a:chExt cx="548640" cy="548640"/>
          </a:xfrm>
        </p:grpSpPr>
        <p:sp>
          <p:nvSpPr>
            <p:cNvPr id="241" name="Oval 240">
              <a:extLst>
                <a:ext uri="{FF2B5EF4-FFF2-40B4-BE49-F238E27FC236}">
                  <a16:creationId xmlns:a16="http://schemas.microsoft.com/office/drawing/2014/main" xmlns="" id="{E33DAB91-7164-4F67-B490-C31C85DB5913}"/>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42" name="TextBox 241">
              <a:extLst>
                <a:ext uri="{FF2B5EF4-FFF2-40B4-BE49-F238E27FC236}">
                  <a16:creationId xmlns:a16="http://schemas.microsoft.com/office/drawing/2014/main" xmlns="" id="{896CAD08-A866-458E-83E5-D3A371BFF6A9}"/>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grpSp>
        <p:nvGrpSpPr>
          <p:cNvPr id="243" name="Group 242">
            <a:extLst>
              <a:ext uri="{FF2B5EF4-FFF2-40B4-BE49-F238E27FC236}">
                <a16:creationId xmlns:a16="http://schemas.microsoft.com/office/drawing/2014/main" xmlns="" id="{557B0ABB-F20B-455F-82E3-E0A9D96BF112}"/>
              </a:ext>
            </a:extLst>
          </p:cNvPr>
          <p:cNvGrpSpPr/>
          <p:nvPr/>
        </p:nvGrpSpPr>
        <p:grpSpPr>
          <a:xfrm>
            <a:off x="4286071" y="4147600"/>
            <a:ext cx="548640" cy="548640"/>
            <a:chOff x="3996526" y="1761804"/>
            <a:chExt cx="548640" cy="548640"/>
          </a:xfrm>
        </p:grpSpPr>
        <p:sp>
          <p:nvSpPr>
            <p:cNvPr id="244" name="Oval 243">
              <a:extLst>
                <a:ext uri="{FF2B5EF4-FFF2-40B4-BE49-F238E27FC236}">
                  <a16:creationId xmlns:a16="http://schemas.microsoft.com/office/drawing/2014/main" xmlns="" id="{3FBCCF69-C45C-4472-96A3-7EF64CB19066}"/>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45" name="TextBox 244">
              <a:extLst>
                <a:ext uri="{FF2B5EF4-FFF2-40B4-BE49-F238E27FC236}">
                  <a16:creationId xmlns:a16="http://schemas.microsoft.com/office/drawing/2014/main" xmlns="" id="{40091067-B266-4197-903B-68B40BB50BC1}"/>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46" name="Straight Arrow Connector 245">
            <a:extLst>
              <a:ext uri="{FF2B5EF4-FFF2-40B4-BE49-F238E27FC236}">
                <a16:creationId xmlns:a16="http://schemas.microsoft.com/office/drawing/2014/main" xmlns="" id="{A2F10254-C2C0-4227-B979-308B7C499A7E}"/>
              </a:ext>
            </a:extLst>
          </p:cNvPr>
          <p:cNvCxnSpPr>
            <a:stCxn id="244" idx="3"/>
            <a:endCxn id="241" idx="7"/>
          </p:cNvCxnSpPr>
          <p:nvPr/>
        </p:nvCxnSpPr>
        <p:spPr>
          <a:xfrm flipH="1">
            <a:off x="3615097" y="4615894"/>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xmlns="" id="{82E967F8-EC03-44B4-85B4-1F982A6963BD}"/>
              </a:ext>
            </a:extLst>
          </p:cNvPr>
          <p:cNvCxnSpPr>
            <a:stCxn id="244" idx="5"/>
            <a:endCxn id="238" idx="1"/>
          </p:cNvCxnSpPr>
          <p:nvPr/>
        </p:nvCxnSpPr>
        <p:spPr>
          <a:xfrm>
            <a:off x="4754365" y="4615894"/>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xmlns="" id="{95FF67EA-9E10-4376-8DD6-704C04BBBEDE}"/>
              </a:ext>
            </a:extLst>
          </p:cNvPr>
          <p:cNvSpPr txBox="1"/>
          <p:nvPr/>
        </p:nvSpPr>
        <p:spPr>
          <a:xfrm rot="20680954">
            <a:off x="3606157" y="4387391"/>
            <a:ext cx="692562" cy="307777"/>
          </a:xfrm>
          <a:prstGeom prst="rect">
            <a:avLst/>
          </a:prstGeom>
          <a:noFill/>
        </p:spPr>
        <p:txBody>
          <a:bodyPr wrap="none" rtlCol="0">
            <a:spAutoFit/>
          </a:bodyPr>
          <a:lstStyle/>
          <a:p>
            <a:r>
              <a:rPr lang="en-US" sz="1400" dirty="0"/>
              <a:t>P = 0.5</a:t>
            </a:r>
          </a:p>
        </p:txBody>
      </p:sp>
      <p:sp>
        <p:nvSpPr>
          <p:cNvPr id="251" name="TextBox 250">
            <a:extLst>
              <a:ext uri="{FF2B5EF4-FFF2-40B4-BE49-F238E27FC236}">
                <a16:creationId xmlns:a16="http://schemas.microsoft.com/office/drawing/2014/main" xmlns="" id="{B83518FF-964C-4BF7-AFEE-7A4E066233A3}"/>
              </a:ext>
            </a:extLst>
          </p:cNvPr>
          <p:cNvSpPr txBox="1"/>
          <p:nvPr/>
        </p:nvSpPr>
        <p:spPr>
          <a:xfrm rot="899972">
            <a:off x="4876377" y="4379942"/>
            <a:ext cx="692562" cy="307777"/>
          </a:xfrm>
          <a:prstGeom prst="rect">
            <a:avLst/>
          </a:prstGeom>
          <a:noFill/>
        </p:spPr>
        <p:txBody>
          <a:bodyPr wrap="none" rtlCol="0">
            <a:spAutoFit/>
          </a:bodyPr>
          <a:lstStyle/>
          <a:p>
            <a:r>
              <a:rPr lang="en-US" sz="1400" dirty="0"/>
              <a:t>P = 0.5</a:t>
            </a:r>
          </a:p>
        </p:txBody>
      </p:sp>
      <p:cxnSp>
        <p:nvCxnSpPr>
          <p:cNvPr id="252" name="Straight Arrow Connector 251">
            <a:extLst>
              <a:ext uri="{FF2B5EF4-FFF2-40B4-BE49-F238E27FC236}">
                <a16:creationId xmlns:a16="http://schemas.microsoft.com/office/drawing/2014/main" xmlns="" id="{888AC2FB-9CFE-46B8-B738-6918A7346C6F}"/>
              </a:ext>
            </a:extLst>
          </p:cNvPr>
          <p:cNvCxnSpPr>
            <a:cxnSpLocks/>
            <a:stCxn id="238" idx="3"/>
            <a:endCxn id="258" idx="0"/>
          </p:cNvCxnSpPr>
          <p:nvPr/>
        </p:nvCxnSpPr>
        <p:spPr>
          <a:xfrm flipH="1">
            <a:off x="5123228" y="5202474"/>
            <a:ext cx="318895"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xmlns="" id="{CBA31A87-A51A-4D36-AF8A-C9BF7C2FF411}"/>
              </a:ext>
            </a:extLst>
          </p:cNvPr>
          <p:cNvCxnSpPr>
            <a:cxnSpLocks/>
            <a:stCxn id="241" idx="3"/>
            <a:endCxn id="257" idx="0"/>
          </p:cNvCxnSpPr>
          <p:nvPr/>
        </p:nvCxnSpPr>
        <p:spPr>
          <a:xfrm flipH="1">
            <a:off x="2989727" y="5202474"/>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xmlns="" id="{A55CC57B-8D07-421B-9624-5607314707CC}"/>
              </a:ext>
            </a:extLst>
          </p:cNvPr>
          <p:cNvGrpSpPr/>
          <p:nvPr/>
        </p:nvGrpSpPr>
        <p:grpSpPr>
          <a:xfrm>
            <a:off x="3661962" y="4903275"/>
            <a:ext cx="855034" cy="470047"/>
            <a:chOff x="3346218" y="2621582"/>
            <a:chExt cx="855034" cy="470047"/>
          </a:xfrm>
        </p:grpSpPr>
        <p:sp>
          <p:nvSpPr>
            <p:cNvPr id="255" name="TextBox 254">
              <a:extLst>
                <a:ext uri="{FF2B5EF4-FFF2-40B4-BE49-F238E27FC236}">
                  <a16:creationId xmlns:a16="http://schemas.microsoft.com/office/drawing/2014/main" xmlns="" id="{EC006AC8-9A07-45DA-BFD6-86CFD0EE9DA1}"/>
                </a:ext>
              </a:extLst>
            </p:cNvPr>
            <p:cNvSpPr txBox="1"/>
            <p:nvPr/>
          </p:nvSpPr>
          <p:spPr>
            <a:xfrm rot="1026332">
              <a:off x="3346218" y="2722297"/>
              <a:ext cx="686598" cy="369332"/>
            </a:xfrm>
            <a:prstGeom prst="rect">
              <a:avLst/>
            </a:prstGeom>
            <a:noFill/>
          </p:spPr>
          <p:txBody>
            <a:bodyPr wrap="none" rtlCol="0">
              <a:spAutoFit/>
            </a:bodyPr>
            <a:lstStyle/>
            <a:p>
              <a:r>
                <a:rPr lang="en-US" dirty="0"/>
                <a:t>Enter</a:t>
              </a:r>
            </a:p>
          </p:txBody>
        </p:sp>
        <p:sp>
          <p:nvSpPr>
            <p:cNvPr id="256" name="TextBox 255">
              <a:extLst>
                <a:ext uri="{FF2B5EF4-FFF2-40B4-BE49-F238E27FC236}">
                  <a16:creationId xmlns:a16="http://schemas.microsoft.com/office/drawing/2014/main" xmlns="" id="{F6D68C0C-F4F9-44F0-B47A-4F3DF5325322}"/>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257" name="TextBox 256">
            <a:extLst>
              <a:ext uri="{FF2B5EF4-FFF2-40B4-BE49-F238E27FC236}">
                <a16:creationId xmlns:a16="http://schemas.microsoft.com/office/drawing/2014/main" xmlns="" id="{D6B49745-0A19-4DC1-A0E0-DD86BAC31421}"/>
              </a:ext>
            </a:extLst>
          </p:cNvPr>
          <p:cNvSpPr txBox="1"/>
          <p:nvPr/>
        </p:nvSpPr>
        <p:spPr>
          <a:xfrm>
            <a:off x="2600036" y="5397819"/>
            <a:ext cx="779381" cy="307777"/>
          </a:xfrm>
          <a:prstGeom prst="rect">
            <a:avLst/>
          </a:prstGeom>
          <a:noFill/>
        </p:spPr>
        <p:txBody>
          <a:bodyPr wrap="none" rtlCol="0">
            <a:spAutoFit/>
          </a:bodyPr>
          <a:lstStyle/>
          <a:p>
            <a:r>
              <a:rPr lang="en-US" sz="1400" b="1" dirty="0">
                <a:solidFill>
                  <a:srgbClr val="FF0000"/>
                </a:solidFill>
              </a:rPr>
              <a:t>EV = 0.0</a:t>
            </a:r>
          </a:p>
        </p:txBody>
      </p:sp>
      <p:sp>
        <p:nvSpPr>
          <p:cNvPr id="258" name="TextBox 257">
            <a:extLst>
              <a:ext uri="{FF2B5EF4-FFF2-40B4-BE49-F238E27FC236}">
                <a16:creationId xmlns:a16="http://schemas.microsoft.com/office/drawing/2014/main" xmlns="" id="{B37F0BE2-682E-4862-9484-F2BDADF2209C}"/>
              </a:ext>
            </a:extLst>
          </p:cNvPr>
          <p:cNvSpPr txBox="1"/>
          <p:nvPr/>
        </p:nvSpPr>
        <p:spPr>
          <a:xfrm>
            <a:off x="4733537" y="5397819"/>
            <a:ext cx="779381" cy="307777"/>
          </a:xfrm>
          <a:prstGeom prst="rect">
            <a:avLst/>
          </a:prstGeom>
          <a:noFill/>
        </p:spPr>
        <p:txBody>
          <a:bodyPr wrap="none" rtlCol="0">
            <a:spAutoFit/>
          </a:bodyPr>
          <a:lstStyle/>
          <a:p>
            <a:r>
              <a:rPr lang="en-US" sz="1400" b="1" dirty="0">
                <a:solidFill>
                  <a:srgbClr val="FF0000"/>
                </a:solidFill>
              </a:rPr>
              <a:t>EV = 0.0</a:t>
            </a:r>
          </a:p>
        </p:txBody>
      </p:sp>
      <p:grpSp>
        <p:nvGrpSpPr>
          <p:cNvPr id="259" name="Group 258">
            <a:extLst>
              <a:ext uri="{FF2B5EF4-FFF2-40B4-BE49-F238E27FC236}">
                <a16:creationId xmlns:a16="http://schemas.microsoft.com/office/drawing/2014/main" xmlns="" id="{C97CC46F-C062-4BB1-B80D-45D45A2C5B9A}"/>
              </a:ext>
            </a:extLst>
          </p:cNvPr>
          <p:cNvGrpSpPr/>
          <p:nvPr/>
        </p:nvGrpSpPr>
        <p:grpSpPr>
          <a:xfrm>
            <a:off x="5856357" y="4903275"/>
            <a:ext cx="855034" cy="470047"/>
            <a:chOff x="5540613" y="2682657"/>
            <a:chExt cx="855034" cy="470047"/>
          </a:xfrm>
        </p:grpSpPr>
        <p:sp>
          <p:nvSpPr>
            <p:cNvPr id="260" name="TextBox 259">
              <a:extLst>
                <a:ext uri="{FF2B5EF4-FFF2-40B4-BE49-F238E27FC236}">
                  <a16:creationId xmlns:a16="http://schemas.microsoft.com/office/drawing/2014/main" xmlns="" id="{0DED3DAF-FD8D-43EB-B0BF-1946CD019A14}"/>
                </a:ext>
              </a:extLst>
            </p:cNvPr>
            <p:cNvSpPr txBox="1"/>
            <p:nvPr/>
          </p:nvSpPr>
          <p:spPr>
            <a:xfrm rot="1026332">
              <a:off x="5540613" y="2783372"/>
              <a:ext cx="686598" cy="369332"/>
            </a:xfrm>
            <a:prstGeom prst="rect">
              <a:avLst/>
            </a:prstGeom>
            <a:noFill/>
          </p:spPr>
          <p:txBody>
            <a:bodyPr wrap="none" rtlCol="0">
              <a:spAutoFit/>
            </a:bodyPr>
            <a:lstStyle/>
            <a:p>
              <a:r>
                <a:rPr lang="en-US" dirty="0"/>
                <a:t>Enter</a:t>
              </a:r>
            </a:p>
          </p:txBody>
        </p:sp>
        <p:sp>
          <p:nvSpPr>
            <p:cNvPr id="261" name="TextBox 260">
              <a:extLst>
                <a:ext uri="{FF2B5EF4-FFF2-40B4-BE49-F238E27FC236}">
                  <a16:creationId xmlns:a16="http://schemas.microsoft.com/office/drawing/2014/main" xmlns="" id="{B15709B1-9978-425F-9D3F-BF6CBD3FD5B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262" name="Straight Arrow Connector 261">
            <a:extLst>
              <a:ext uri="{FF2B5EF4-FFF2-40B4-BE49-F238E27FC236}">
                <a16:creationId xmlns:a16="http://schemas.microsoft.com/office/drawing/2014/main" xmlns="" id="{96E20DA8-B4F6-42D4-A7B5-EE7916490FB5}"/>
              </a:ext>
            </a:extLst>
          </p:cNvPr>
          <p:cNvCxnSpPr>
            <a:cxnSpLocks/>
            <a:stCxn id="241" idx="5"/>
          </p:cNvCxnSpPr>
          <p:nvPr/>
        </p:nvCxnSpPr>
        <p:spPr>
          <a:xfrm>
            <a:off x="3615097" y="5202474"/>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xmlns="" id="{B4E4DDD7-D3C6-48F4-A21D-AC26DDB1D622}"/>
              </a:ext>
            </a:extLst>
          </p:cNvPr>
          <p:cNvCxnSpPr>
            <a:cxnSpLocks/>
            <a:stCxn id="238" idx="5"/>
          </p:cNvCxnSpPr>
          <p:nvPr/>
        </p:nvCxnSpPr>
        <p:spPr>
          <a:xfrm>
            <a:off x="5830071" y="5202474"/>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xmlns="" id="{3F275EC4-AFF9-4A1D-B862-AD71CD1C60EE}"/>
              </a:ext>
            </a:extLst>
          </p:cNvPr>
          <p:cNvSpPr/>
          <p:nvPr/>
        </p:nvSpPr>
        <p:spPr>
          <a:xfrm>
            <a:off x="211434" y="2599626"/>
            <a:ext cx="4366508" cy="150822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B012637-2AC5-437A-889A-BAF40D8C6D4E}"/>
              </a:ext>
            </a:extLst>
          </p:cNvPr>
          <p:cNvSpPr txBox="1"/>
          <p:nvPr/>
        </p:nvSpPr>
        <p:spPr>
          <a:xfrm>
            <a:off x="115429" y="1694961"/>
            <a:ext cx="1935786" cy="646331"/>
          </a:xfrm>
          <a:prstGeom prst="rect">
            <a:avLst/>
          </a:prstGeom>
          <a:noFill/>
        </p:spPr>
        <p:txBody>
          <a:bodyPr wrap="none" rtlCol="0">
            <a:spAutoFit/>
          </a:bodyPr>
          <a:lstStyle/>
          <a:p>
            <a:r>
              <a:rPr lang="en-US" dirty="0">
                <a:solidFill>
                  <a:srgbClr val="FF0000"/>
                </a:solidFill>
              </a:rPr>
              <a:t>Difference is a </a:t>
            </a:r>
            <a:r>
              <a:rPr lang="en-US" b="1" dirty="0">
                <a:solidFill>
                  <a:srgbClr val="FF0000"/>
                </a:solidFill>
              </a:rPr>
              <a:t>gift</a:t>
            </a:r>
          </a:p>
          <a:p>
            <a:r>
              <a:rPr lang="en-US" dirty="0">
                <a:solidFill>
                  <a:srgbClr val="FF0000"/>
                </a:solidFill>
              </a:rPr>
              <a:t>Increase alt by this</a:t>
            </a:r>
          </a:p>
        </p:txBody>
      </p:sp>
      <p:sp>
        <p:nvSpPr>
          <p:cNvPr id="168" name="Rectangle 167">
            <a:extLst>
              <a:ext uri="{FF2B5EF4-FFF2-40B4-BE49-F238E27FC236}">
                <a16:creationId xmlns:a16="http://schemas.microsoft.com/office/drawing/2014/main" xmlns="" id="{4585B840-63F9-4899-A123-C24DB3290B2D}"/>
              </a:ext>
            </a:extLst>
          </p:cNvPr>
          <p:cNvSpPr/>
          <p:nvPr/>
        </p:nvSpPr>
        <p:spPr>
          <a:xfrm>
            <a:off x="2416198" y="2002160"/>
            <a:ext cx="701411" cy="313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xmlns="" id="{E52C0D7C-3E6A-47D5-AB46-2820DB11507F}"/>
              </a:ext>
            </a:extLst>
          </p:cNvPr>
          <p:cNvSpPr/>
          <p:nvPr/>
        </p:nvSpPr>
        <p:spPr>
          <a:xfrm rot="1462675">
            <a:off x="3579659" y="1491955"/>
            <a:ext cx="701411" cy="313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xmlns="" id="{BC88788A-F3D6-4450-BA0D-ACB1A585833A}"/>
              </a:ext>
            </a:extLst>
          </p:cNvPr>
          <p:cNvCxnSpPr>
            <a:stCxn id="2" idx="3"/>
            <a:endCxn id="168" idx="1"/>
          </p:cNvCxnSpPr>
          <p:nvPr/>
        </p:nvCxnSpPr>
        <p:spPr>
          <a:xfrm>
            <a:off x="2051215" y="2018127"/>
            <a:ext cx="364983" cy="140731"/>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0" name="Straight Arrow Connector 169">
            <a:extLst>
              <a:ext uri="{FF2B5EF4-FFF2-40B4-BE49-F238E27FC236}">
                <a16:creationId xmlns:a16="http://schemas.microsoft.com/office/drawing/2014/main" xmlns="" id="{553FA993-2D01-405D-B2D5-459BA9705587}"/>
              </a:ext>
            </a:extLst>
          </p:cNvPr>
          <p:cNvCxnSpPr>
            <a:cxnSpLocks/>
            <a:stCxn id="2" idx="3"/>
            <a:endCxn id="105" idx="1"/>
          </p:cNvCxnSpPr>
          <p:nvPr/>
        </p:nvCxnSpPr>
        <p:spPr>
          <a:xfrm flipV="1">
            <a:off x="2051215" y="1534142"/>
            <a:ext cx="1499256" cy="483985"/>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93110" y="1691525"/>
            <a:ext cx="511679" cy="369332"/>
          </a:xfrm>
          <a:prstGeom prst="rect">
            <a:avLst/>
          </a:prstGeom>
          <a:noFill/>
        </p:spPr>
        <p:txBody>
          <a:bodyPr wrap="none" rtlCol="0">
            <a:spAutoFit/>
          </a:bodyPr>
          <a:lstStyle/>
          <a:p>
            <a:r>
              <a:rPr lang="en-US" dirty="0"/>
              <a:t>Sell</a:t>
            </a:r>
          </a:p>
        </p:txBody>
      </p:sp>
    </p:spTree>
    <p:extLst>
      <p:ext uri="{BB962C8B-B14F-4D97-AF65-F5344CB8AC3E}">
        <p14:creationId xmlns:p14="http://schemas.microsoft.com/office/powerpoint/2010/main" val="4012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8" grpId="0" animBg="1"/>
      <p:bldP spid="16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73970" y="168163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47951" y="135287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83940" y="246418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59081" y="297986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932977" y="135287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67241" y="246418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72245" y="76629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401271" y="123458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40539" y="123458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327908" y="97083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48844" y="98733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93514" y="81997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97531" y="82345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36653" y="182116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209620"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71382" y="279519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76403"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77914"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69104" y="288023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602083"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56799"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725560" y="357271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45010" y="357555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617545" y="283302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75901" y="182116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92921"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54683" y="279519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59704"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61215"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85384"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40100"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73595" y="357271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63577" y="357555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417664" y="283000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508087" y="152197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433501" y="1415775"/>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86210" y="201651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519711" y="201651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90882" y="299321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41421"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603183" y="280855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208204"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8009715"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33884"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88600"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57361" y="358606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76811" y="358890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49346" y="284637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324722"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86484" y="280855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91505"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93016"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717185"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71901"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805396" y="358606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95378" y="358890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49465" y="284336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87789" y="286687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87697" y="292056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54398" y="288807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48089" y="199589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35549" y="199589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702482" y="152197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116383" y="246418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403843" y="246418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43685" y="223311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46031" y="223039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49408" y="226408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508495" y="230043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401271" y="182116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616245" y="182116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xmlns="" id="{A9FEAFD1-AD5A-49B4-8CFB-51A2E666E20B}"/>
              </a:ext>
            </a:extLst>
          </p:cNvPr>
          <p:cNvSpPr txBox="1"/>
          <p:nvPr/>
        </p:nvSpPr>
        <p:spPr>
          <a:xfrm>
            <a:off x="119313" y="5027512"/>
            <a:ext cx="2227597" cy="646331"/>
          </a:xfrm>
          <a:prstGeom prst="rect">
            <a:avLst/>
          </a:prstGeom>
          <a:noFill/>
        </p:spPr>
        <p:txBody>
          <a:bodyPr wrap="none" rtlCol="0">
            <a:spAutoFit/>
          </a:bodyPr>
          <a:lstStyle/>
          <a:p>
            <a:pPr algn="ctr"/>
            <a:r>
              <a:rPr lang="en-US" b="1" dirty="0"/>
              <a:t>Reach</a:t>
            </a:r>
          </a:p>
          <a:p>
            <a:pPr algn="ctr"/>
            <a:r>
              <a:rPr lang="en-US" b="1" dirty="0"/>
              <a:t>Augmented Subgame</a:t>
            </a:r>
          </a:p>
        </p:txBody>
      </p:sp>
      <p:cxnSp>
        <p:nvCxnSpPr>
          <p:cNvPr id="206" name="Straight Connector 205">
            <a:extLst>
              <a:ext uri="{FF2B5EF4-FFF2-40B4-BE49-F238E27FC236}">
                <a16:creationId xmlns:a16="http://schemas.microsoft.com/office/drawing/2014/main" xmlns="" id="{51B67AA8-DD17-49FD-B483-6E1676BBB7F6}"/>
              </a:ext>
            </a:extLst>
          </p:cNvPr>
          <p:cNvCxnSpPr>
            <a:endCxn id="207" idx="2"/>
          </p:cNvCxnSpPr>
          <p:nvPr/>
        </p:nvCxnSpPr>
        <p:spPr>
          <a:xfrm flipV="1">
            <a:off x="4025172" y="5737296"/>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xmlns="" id="{432E7F82-9EF8-463F-837C-0A106DD2EBFF}"/>
              </a:ext>
            </a:extLst>
          </p:cNvPr>
          <p:cNvSpPr>
            <a:spLocks/>
          </p:cNvSpPr>
          <p:nvPr/>
        </p:nvSpPr>
        <p:spPr bwMode="auto">
          <a:xfrm>
            <a:off x="5875711"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8" name="TextBox 207">
            <a:extLst>
              <a:ext uri="{FF2B5EF4-FFF2-40B4-BE49-F238E27FC236}">
                <a16:creationId xmlns:a16="http://schemas.microsoft.com/office/drawing/2014/main" xmlns="" id="{F1078EB5-B05C-47DC-BFD7-DDDF9068ADD4}"/>
              </a:ext>
            </a:extLst>
          </p:cNvPr>
          <p:cNvSpPr txBox="1"/>
          <p:nvPr/>
        </p:nvSpPr>
        <p:spPr>
          <a:xfrm>
            <a:off x="5937473" y="5552630"/>
            <a:ext cx="425116" cy="369332"/>
          </a:xfrm>
          <a:prstGeom prst="rect">
            <a:avLst/>
          </a:prstGeom>
          <a:noFill/>
        </p:spPr>
        <p:txBody>
          <a:bodyPr wrap="none" rtlCol="0">
            <a:spAutoFit/>
          </a:bodyPr>
          <a:lstStyle/>
          <a:p>
            <a:r>
              <a:rPr lang="en-US" b="1" dirty="0"/>
              <a:t>P2</a:t>
            </a:r>
          </a:p>
        </p:txBody>
      </p:sp>
      <p:cxnSp>
        <p:nvCxnSpPr>
          <p:cNvPr id="209" name="Straight Arrow Connector 208">
            <a:extLst>
              <a:ext uri="{FF2B5EF4-FFF2-40B4-BE49-F238E27FC236}">
                <a16:creationId xmlns:a16="http://schemas.microsoft.com/office/drawing/2014/main" xmlns="" id="{485AEA76-530E-4A87-B0A7-CA4AC0F2E585}"/>
              </a:ext>
            </a:extLst>
          </p:cNvPr>
          <p:cNvCxnSpPr>
            <a:stCxn id="207" idx="3"/>
            <a:endCxn id="214" idx="0"/>
          </p:cNvCxnSpPr>
          <p:nvPr/>
        </p:nvCxnSpPr>
        <p:spPr>
          <a:xfrm flipH="1">
            <a:off x="5542494"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xmlns="" id="{88AFD290-7309-4419-BA62-B3B17B2F6E21}"/>
              </a:ext>
            </a:extLst>
          </p:cNvPr>
          <p:cNvCxnSpPr>
            <a:stCxn id="207" idx="5"/>
            <a:endCxn id="215" idx="0"/>
          </p:cNvCxnSpPr>
          <p:nvPr/>
        </p:nvCxnSpPr>
        <p:spPr>
          <a:xfrm>
            <a:off x="6344005"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xmlns="" id="{60BC6234-A651-46CC-99C1-4539BBE1FDED}"/>
              </a:ext>
            </a:extLst>
          </p:cNvPr>
          <p:cNvGrpSpPr/>
          <p:nvPr/>
        </p:nvGrpSpPr>
        <p:grpSpPr>
          <a:xfrm rot="20535499">
            <a:off x="6435195" y="5637667"/>
            <a:ext cx="732713" cy="838729"/>
            <a:chOff x="3607276" y="3661392"/>
            <a:chExt cx="732713" cy="838729"/>
          </a:xfrm>
        </p:grpSpPr>
        <p:sp>
          <p:nvSpPr>
            <p:cNvPr id="212" name="TextBox 211">
              <a:extLst>
                <a:ext uri="{FF2B5EF4-FFF2-40B4-BE49-F238E27FC236}">
                  <a16:creationId xmlns:a16="http://schemas.microsoft.com/office/drawing/2014/main" xmlns="" id="{CCB7FCF0-CB4C-459B-AAE9-2FA88A6450B8}"/>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0.75</a:t>
              </a:r>
            </a:p>
          </p:txBody>
        </p:sp>
        <p:sp>
          <p:nvSpPr>
            <p:cNvPr id="213" name="TextBox 212">
              <a:extLst>
                <a:ext uri="{FF2B5EF4-FFF2-40B4-BE49-F238E27FC236}">
                  <a16:creationId xmlns:a16="http://schemas.microsoft.com/office/drawing/2014/main" xmlns="" id="{56B1CBDD-A81B-4E97-BFD1-E3C96FC78FB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214" name="Oval 213">
            <a:extLst>
              <a:ext uri="{FF2B5EF4-FFF2-40B4-BE49-F238E27FC236}">
                <a16:creationId xmlns:a16="http://schemas.microsoft.com/office/drawing/2014/main" xmlns="" id="{ED074A51-1695-4C6B-8895-D93483888528}"/>
              </a:ext>
            </a:extLst>
          </p:cNvPr>
          <p:cNvSpPr>
            <a:spLocks/>
          </p:cNvSpPr>
          <p:nvPr/>
        </p:nvSpPr>
        <p:spPr bwMode="auto">
          <a:xfrm>
            <a:off x="5268174"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15" name="Oval 214">
            <a:extLst>
              <a:ext uri="{FF2B5EF4-FFF2-40B4-BE49-F238E27FC236}">
                <a16:creationId xmlns:a16="http://schemas.microsoft.com/office/drawing/2014/main" xmlns="" id="{86A3BA95-3FBA-482E-B652-9120E5C2F74A}"/>
              </a:ext>
            </a:extLst>
          </p:cNvPr>
          <p:cNvSpPr>
            <a:spLocks/>
          </p:cNvSpPr>
          <p:nvPr/>
        </p:nvSpPr>
        <p:spPr bwMode="auto">
          <a:xfrm>
            <a:off x="6522890"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16" name="TextBox 215">
            <a:extLst>
              <a:ext uri="{FF2B5EF4-FFF2-40B4-BE49-F238E27FC236}">
                <a16:creationId xmlns:a16="http://schemas.microsoft.com/office/drawing/2014/main" xmlns="" id="{BE8DEEC8-4677-4360-84BB-FCD7D21945EA}"/>
              </a:ext>
            </a:extLst>
          </p:cNvPr>
          <p:cNvSpPr txBox="1"/>
          <p:nvPr/>
        </p:nvSpPr>
        <p:spPr>
          <a:xfrm>
            <a:off x="5391651" y="6330144"/>
            <a:ext cx="301686" cy="369332"/>
          </a:xfrm>
          <a:prstGeom prst="rect">
            <a:avLst/>
          </a:prstGeom>
          <a:noFill/>
        </p:spPr>
        <p:txBody>
          <a:bodyPr wrap="none" rtlCol="0">
            <a:spAutoFit/>
          </a:bodyPr>
          <a:lstStyle/>
          <a:p>
            <a:r>
              <a:rPr lang="en-US" dirty="0"/>
              <a:t>1</a:t>
            </a:r>
          </a:p>
        </p:txBody>
      </p:sp>
      <p:sp>
        <p:nvSpPr>
          <p:cNvPr id="217" name="TextBox 216">
            <a:extLst>
              <a:ext uri="{FF2B5EF4-FFF2-40B4-BE49-F238E27FC236}">
                <a16:creationId xmlns:a16="http://schemas.microsoft.com/office/drawing/2014/main" xmlns="" id="{D16A25B7-2973-4FEE-9DCB-70A4B52C4FB2}"/>
              </a:ext>
            </a:extLst>
          </p:cNvPr>
          <p:cNvSpPr txBox="1"/>
          <p:nvPr/>
        </p:nvSpPr>
        <p:spPr>
          <a:xfrm>
            <a:off x="6611101" y="6332982"/>
            <a:ext cx="372218" cy="369332"/>
          </a:xfrm>
          <a:prstGeom prst="rect">
            <a:avLst/>
          </a:prstGeom>
          <a:noFill/>
        </p:spPr>
        <p:txBody>
          <a:bodyPr wrap="none" rtlCol="0">
            <a:spAutoFit/>
          </a:bodyPr>
          <a:lstStyle/>
          <a:p>
            <a:r>
              <a:rPr lang="en-US" dirty="0"/>
              <a:t>-1</a:t>
            </a:r>
          </a:p>
        </p:txBody>
      </p:sp>
      <p:grpSp>
        <p:nvGrpSpPr>
          <p:cNvPr id="218" name="Group 217">
            <a:extLst>
              <a:ext uri="{FF2B5EF4-FFF2-40B4-BE49-F238E27FC236}">
                <a16:creationId xmlns:a16="http://schemas.microsoft.com/office/drawing/2014/main" xmlns="" id="{A9E4D690-3E7C-4B22-A798-C40C3787CCA8}"/>
              </a:ext>
            </a:extLst>
          </p:cNvPr>
          <p:cNvGrpSpPr/>
          <p:nvPr/>
        </p:nvGrpSpPr>
        <p:grpSpPr>
          <a:xfrm rot="721009">
            <a:off x="5288392" y="5545269"/>
            <a:ext cx="493945" cy="900899"/>
            <a:chOff x="4803168" y="3894270"/>
            <a:chExt cx="493945" cy="900899"/>
          </a:xfrm>
        </p:grpSpPr>
        <p:sp>
          <p:nvSpPr>
            <p:cNvPr id="219" name="TextBox 218">
              <a:extLst>
                <a:ext uri="{FF2B5EF4-FFF2-40B4-BE49-F238E27FC236}">
                  <a16:creationId xmlns:a16="http://schemas.microsoft.com/office/drawing/2014/main" xmlns="" id="{9EB842CF-B344-422A-8832-4005D4F2A89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220" name="TextBox 219">
              <a:extLst>
                <a:ext uri="{FF2B5EF4-FFF2-40B4-BE49-F238E27FC236}">
                  <a16:creationId xmlns:a16="http://schemas.microsoft.com/office/drawing/2014/main" xmlns="" id="{ED2F29AD-5DCD-4DA3-B190-FBEB8DBF65CD}"/>
                </a:ext>
              </a:extLst>
            </p:cNvPr>
            <p:cNvSpPr txBox="1"/>
            <p:nvPr/>
          </p:nvSpPr>
          <p:spPr>
            <a:xfrm rot="18805400">
              <a:off x="4570572" y="4126866"/>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221" name="Oval 220">
            <a:extLst>
              <a:ext uri="{FF2B5EF4-FFF2-40B4-BE49-F238E27FC236}">
                <a16:creationId xmlns:a16="http://schemas.microsoft.com/office/drawing/2014/main" xmlns="" id="{E5D8F172-23DE-4B20-A309-4EBB9C1D3D26}"/>
              </a:ext>
            </a:extLst>
          </p:cNvPr>
          <p:cNvSpPr>
            <a:spLocks/>
          </p:cNvSpPr>
          <p:nvPr/>
        </p:nvSpPr>
        <p:spPr bwMode="auto">
          <a:xfrm>
            <a:off x="3659012"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22" name="TextBox 221">
            <a:extLst>
              <a:ext uri="{FF2B5EF4-FFF2-40B4-BE49-F238E27FC236}">
                <a16:creationId xmlns:a16="http://schemas.microsoft.com/office/drawing/2014/main" xmlns="" id="{7A387D1C-2A1F-4B58-B4DB-3889057140ED}"/>
              </a:ext>
            </a:extLst>
          </p:cNvPr>
          <p:cNvSpPr txBox="1"/>
          <p:nvPr/>
        </p:nvSpPr>
        <p:spPr>
          <a:xfrm>
            <a:off x="3720774" y="5552630"/>
            <a:ext cx="425116" cy="369332"/>
          </a:xfrm>
          <a:prstGeom prst="rect">
            <a:avLst/>
          </a:prstGeom>
          <a:noFill/>
        </p:spPr>
        <p:txBody>
          <a:bodyPr wrap="none" rtlCol="0">
            <a:spAutoFit/>
          </a:bodyPr>
          <a:lstStyle/>
          <a:p>
            <a:r>
              <a:rPr lang="en-US" b="1" dirty="0"/>
              <a:t>P2</a:t>
            </a:r>
          </a:p>
        </p:txBody>
      </p:sp>
      <p:cxnSp>
        <p:nvCxnSpPr>
          <p:cNvPr id="223" name="Straight Arrow Connector 222">
            <a:extLst>
              <a:ext uri="{FF2B5EF4-FFF2-40B4-BE49-F238E27FC236}">
                <a16:creationId xmlns:a16="http://schemas.microsoft.com/office/drawing/2014/main" xmlns="" id="{1D93AD86-2BFF-48BF-94B9-04FD0B969500}"/>
              </a:ext>
            </a:extLst>
          </p:cNvPr>
          <p:cNvCxnSpPr>
            <a:stCxn id="221" idx="3"/>
            <a:endCxn id="225" idx="0"/>
          </p:cNvCxnSpPr>
          <p:nvPr/>
        </p:nvCxnSpPr>
        <p:spPr>
          <a:xfrm flipH="1">
            <a:off x="3325795"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xmlns="" id="{4335FFAE-DBE9-4C08-92BD-632B3A67B75A}"/>
              </a:ext>
            </a:extLst>
          </p:cNvPr>
          <p:cNvCxnSpPr>
            <a:stCxn id="221" idx="5"/>
            <a:endCxn id="226" idx="0"/>
          </p:cNvCxnSpPr>
          <p:nvPr/>
        </p:nvCxnSpPr>
        <p:spPr>
          <a:xfrm>
            <a:off x="4127306"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xmlns="" id="{998036AE-6BF1-42F5-B0A5-BAE19240ED1E}"/>
              </a:ext>
            </a:extLst>
          </p:cNvPr>
          <p:cNvSpPr>
            <a:spLocks/>
          </p:cNvSpPr>
          <p:nvPr/>
        </p:nvSpPr>
        <p:spPr bwMode="auto">
          <a:xfrm>
            <a:off x="3051475"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6" name="Oval 225">
            <a:extLst>
              <a:ext uri="{FF2B5EF4-FFF2-40B4-BE49-F238E27FC236}">
                <a16:creationId xmlns:a16="http://schemas.microsoft.com/office/drawing/2014/main" xmlns="" id="{82321E23-21EA-4F33-A362-CEA0ABF06305}"/>
              </a:ext>
            </a:extLst>
          </p:cNvPr>
          <p:cNvSpPr>
            <a:spLocks/>
          </p:cNvSpPr>
          <p:nvPr/>
        </p:nvSpPr>
        <p:spPr bwMode="auto">
          <a:xfrm>
            <a:off x="4306191"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7" name="TextBox 226">
            <a:extLst>
              <a:ext uri="{FF2B5EF4-FFF2-40B4-BE49-F238E27FC236}">
                <a16:creationId xmlns:a16="http://schemas.microsoft.com/office/drawing/2014/main" xmlns="" id="{2F8F5ADE-D1F1-4827-9735-F2010FD38E83}"/>
              </a:ext>
            </a:extLst>
          </p:cNvPr>
          <p:cNvSpPr txBox="1"/>
          <p:nvPr/>
        </p:nvSpPr>
        <p:spPr>
          <a:xfrm>
            <a:off x="3139686" y="6330144"/>
            <a:ext cx="372218" cy="369332"/>
          </a:xfrm>
          <a:prstGeom prst="rect">
            <a:avLst/>
          </a:prstGeom>
          <a:noFill/>
        </p:spPr>
        <p:txBody>
          <a:bodyPr wrap="none" rtlCol="0">
            <a:spAutoFit/>
          </a:bodyPr>
          <a:lstStyle/>
          <a:p>
            <a:r>
              <a:rPr lang="en-US" dirty="0"/>
              <a:t>-1</a:t>
            </a:r>
          </a:p>
        </p:txBody>
      </p:sp>
      <p:sp>
        <p:nvSpPr>
          <p:cNvPr id="228" name="TextBox 227">
            <a:extLst>
              <a:ext uri="{FF2B5EF4-FFF2-40B4-BE49-F238E27FC236}">
                <a16:creationId xmlns:a16="http://schemas.microsoft.com/office/drawing/2014/main" xmlns="" id="{E8665CB3-2834-4BB7-9D26-EE9370087D99}"/>
              </a:ext>
            </a:extLst>
          </p:cNvPr>
          <p:cNvSpPr txBox="1"/>
          <p:nvPr/>
        </p:nvSpPr>
        <p:spPr>
          <a:xfrm>
            <a:off x="4429668" y="6332982"/>
            <a:ext cx="301686" cy="369332"/>
          </a:xfrm>
          <a:prstGeom prst="rect">
            <a:avLst/>
          </a:prstGeom>
          <a:noFill/>
        </p:spPr>
        <p:txBody>
          <a:bodyPr wrap="none" rtlCol="0">
            <a:spAutoFit/>
          </a:bodyPr>
          <a:lstStyle/>
          <a:p>
            <a:r>
              <a:rPr lang="en-US" dirty="0"/>
              <a:t>1</a:t>
            </a:r>
          </a:p>
        </p:txBody>
      </p:sp>
      <p:grpSp>
        <p:nvGrpSpPr>
          <p:cNvPr id="229" name="Group 228">
            <a:extLst>
              <a:ext uri="{FF2B5EF4-FFF2-40B4-BE49-F238E27FC236}">
                <a16:creationId xmlns:a16="http://schemas.microsoft.com/office/drawing/2014/main" xmlns="" id="{F253B528-D665-4ED6-AA6C-5B29F9DA4858}"/>
              </a:ext>
            </a:extLst>
          </p:cNvPr>
          <p:cNvGrpSpPr/>
          <p:nvPr/>
        </p:nvGrpSpPr>
        <p:grpSpPr>
          <a:xfrm rot="721009">
            <a:off x="3088511" y="5542255"/>
            <a:ext cx="476819" cy="906927"/>
            <a:chOff x="2603287" y="3910336"/>
            <a:chExt cx="476819" cy="906927"/>
          </a:xfrm>
        </p:grpSpPr>
        <p:sp>
          <p:nvSpPr>
            <p:cNvPr id="230" name="TextBox 229">
              <a:extLst>
                <a:ext uri="{FF2B5EF4-FFF2-40B4-BE49-F238E27FC236}">
                  <a16:creationId xmlns:a16="http://schemas.microsoft.com/office/drawing/2014/main" xmlns="" id="{6C8A8C80-5EB2-4E6D-AE35-0EB751134A59}"/>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231" name="TextBox 230">
              <a:extLst>
                <a:ext uri="{FF2B5EF4-FFF2-40B4-BE49-F238E27FC236}">
                  <a16:creationId xmlns:a16="http://schemas.microsoft.com/office/drawing/2014/main" xmlns="" id="{2C999335-B94D-485F-8CA3-EA7D77727CD7}"/>
                </a:ext>
              </a:extLst>
            </p:cNvPr>
            <p:cNvSpPr txBox="1"/>
            <p:nvPr/>
          </p:nvSpPr>
          <p:spPr>
            <a:xfrm rot="18805400">
              <a:off x="2370691" y="4142932"/>
              <a:ext cx="772969" cy="307777"/>
            </a:xfrm>
            <a:prstGeom prst="rect">
              <a:avLst/>
            </a:prstGeom>
            <a:noFill/>
          </p:spPr>
          <p:txBody>
            <a:bodyPr wrap="none" rtlCol="0">
              <a:spAutoFit/>
            </a:bodyPr>
            <a:lstStyle/>
            <a:p>
              <a:r>
                <a:rPr lang="en-US" sz="1400" b="1" dirty="0">
                  <a:solidFill>
                    <a:srgbClr val="7030A0"/>
                  </a:solidFill>
                </a:rPr>
                <a:t>P = 0.25</a:t>
              </a:r>
            </a:p>
          </p:txBody>
        </p:sp>
      </p:grpSp>
      <p:grpSp>
        <p:nvGrpSpPr>
          <p:cNvPr id="232" name="Group 231">
            <a:extLst>
              <a:ext uri="{FF2B5EF4-FFF2-40B4-BE49-F238E27FC236}">
                <a16:creationId xmlns:a16="http://schemas.microsoft.com/office/drawing/2014/main" xmlns="" id="{9AA004C1-2716-422C-BE37-6A823A53202B}"/>
              </a:ext>
            </a:extLst>
          </p:cNvPr>
          <p:cNvGrpSpPr/>
          <p:nvPr/>
        </p:nvGrpSpPr>
        <p:grpSpPr>
          <a:xfrm rot="20535499">
            <a:off x="4153880" y="5624310"/>
            <a:ext cx="732713" cy="838729"/>
            <a:chOff x="1325961" y="3648035"/>
            <a:chExt cx="732713" cy="838729"/>
          </a:xfrm>
        </p:grpSpPr>
        <p:sp>
          <p:nvSpPr>
            <p:cNvPr id="233" name="TextBox 232">
              <a:extLst>
                <a:ext uri="{FF2B5EF4-FFF2-40B4-BE49-F238E27FC236}">
                  <a16:creationId xmlns:a16="http://schemas.microsoft.com/office/drawing/2014/main" xmlns="" id="{00B7CDFC-A200-4021-8DB7-3215EF4F60F8}"/>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0.75</a:t>
              </a:r>
            </a:p>
          </p:txBody>
        </p:sp>
        <p:sp>
          <p:nvSpPr>
            <p:cNvPr id="234" name="TextBox 233">
              <a:extLst>
                <a:ext uri="{FF2B5EF4-FFF2-40B4-BE49-F238E27FC236}">
                  <a16:creationId xmlns:a16="http://schemas.microsoft.com/office/drawing/2014/main" xmlns="" id="{B41B535D-6601-45F8-A798-075B2A569395}"/>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sp>
        <p:nvSpPr>
          <p:cNvPr id="235" name="TextBox 234">
            <a:extLst>
              <a:ext uri="{FF2B5EF4-FFF2-40B4-BE49-F238E27FC236}">
                <a16:creationId xmlns:a16="http://schemas.microsoft.com/office/drawing/2014/main" xmlns="" id="{1CEEA299-EA5D-4F76-920D-A25E7E16553A}"/>
              </a:ext>
            </a:extLst>
          </p:cNvPr>
          <p:cNvSpPr txBox="1"/>
          <p:nvPr/>
        </p:nvSpPr>
        <p:spPr>
          <a:xfrm rot="19284284">
            <a:off x="2738996" y="5072830"/>
            <a:ext cx="447558" cy="369332"/>
          </a:xfrm>
          <a:prstGeom prst="rect">
            <a:avLst/>
          </a:prstGeom>
          <a:noFill/>
        </p:spPr>
        <p:txBody>
          <a:bodyPr wrap="none" rtlCol="0">
            <a:spAutoFit/>
          </a:bodyPr>
          <a:lstStyle/>
          <a:p>
            <a:r>
              <a:rPr lang="en-US" dirty="0"/>
              <a:t>Alt</a:t>
            </a:r>
          </a:p>
        </p:txBody>
      </p:sp>
      <p:sp>
        <p:nvSpPr>
          <p:cNvPr id="236" name="TextBox 235">
            <a:extLst>
              <a:ext uri="{FF2B5EF4-FFF2-40B4-BE49-F238E27FC236}">
                <a16:creationId xmlns:a16="http://schemas.microsoft.com/office/drawing/2014/main" xmlns="" id="{E1B5EEF2-B716-4954-860E-D087A2A4E58C}"/>
              </a:ext>
            </a:extLst>
          </p:cNvPr>
          <p:cNvSpPr txBox="1"/>
          <p:nvPr/>
        </p:nvSpPr>
        <p:spPr>
          <a:xfrm rot="19514386">
            <a:off x="4919856" y="5062937"/>
            <a:ext cx="447558" cy="369332"/>
          </a:xfrm>
          <a:prstGeom prst="rect">
            <a:avLst/>
          </a:prstGeom>
          <a:noFill/>
        </p:spPr>
        <p:txBody>
          <a:bodyPr wrap="none" rtlCol="0">
            <a:spAutoFit/>
          </a:bodyPr>
          <a:lstStyle/>
          <a:p>
            <a:r>
              <a:rPr lang="en-US" dirty="0"/>
              <a:t>Alt</a:t>
            </a:r>
          </a:p>
        </p:txBody>
      </p:sp>
      <p:grpSp>
        <p:nvGrpSpPr>
          <p:cNvPr id="237" name="Group 236">
            <a:extLst>
              <a:ext uri="{FF2B5EF4-FFF2-40B4-BE49-F238E27FC236}">
                <a16:creationId xmlns:a16="http://schemas.microsoft.com/office/drawing/2014/main" xmlns="" id="{908E6850-5B4A-463F-B14B-B41C8C0A5C5C}"/>
              </a:ext>
            </a:extLst>
          </p:cNvPr>
          <p:cNvGrpSpPr/>
          <p:nvPr/>
        </p:nvGrpSpPr>
        <p:grpSpPr>
          <a:xfrm>
            <a:off x="5361777" y="4734180"/>
            <a:ext cx="548640" cy="548640"/>
            <a:chOff x="5072232" y="2345876"/>
            <a:chExt cx="548640" cy="548640"/>
          </a:xfrm>
        </p:grpSpPr>
        <p:sp>
          <p:nvSpPr>
            <p:cNvPr id="238" name="Oval 237">
              <a:extLst>
                <a:ext uri="{FF2B5EF4-FFF2-40B4-BE49-F238E27FC236}">
                  <a16:creationId xmlns:a16="http://schemas.microsoft.com/office/drawing/2014/main" xmlns="" id="{C2501963-9825-41DE-85C0-D530CB913EAD}"/>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39" name="TextBox 238">
              <a:extLst>
                <a:ext uri="{FF2B5EF4-FFF2-40B4-BE49-F238E27FC236}">
                  <a16:creationId xmlns:a16="http://schemas.microsoft.com/office/drawing/2014/main" xmlns="" id="{0C5F548D-1B20-4A4C-9DDB-C02C0034D56F}"/>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grpSp>
        <p:nvGrpSpPr>
          <p:cNvPr id="240" name="Group 239">
            <a:extLst>
              <a:ext uri="{FF2B5EF4-FFF2-40B4-BE49-F238E27FC236}">
                <a16:creationId xmlns:a16="http://schemas.microsoft.com/office/drawing/2014/main" xmlns="" id="{C2FC716C-4D85-4DEC-8043-4253AE3334FE}"/>
              </a:ext>
            </a:extLst>
          </p:cNvPr>
          <p:cNvGrpSpPr/>
          <p:nvPr/>
        </p:nvGrpSpPr>
        <p:grpSpPr>
          <a:xfrm>
            <a:off x="3146803" y="4734180"/>
            <a:ext cx="548640" cy="548640"/>
            <a:chOff x="2857258" y="2350892"/>
            <a:chExt cx="548640" cy="548640"/>
          </a:xfrm>
        </p:grpSpPr>
        <p:sp>
          <p:nvSpPr>
            <p:cNvPr id="241" name="Oval 240">
              <a:extLst>
                <a:ext uri="{FF2B5EF4-FFF2-40B4-BE49-F238E27FC236}">
                  <a16:creationId xmlns:a16="http://schemas.microsoft.com/office/drawing/2014/main" xmlns="" id="{E33DAB91-7164-4F67-B490-C31C85DB5913}"/>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42" name="TextBox 241">
              <a:extLst>
                <a:ext uri="{FF2B5EF4-FFF2-40B4-BE49-F238E27FC236}">
                  <a16:creationId xmlns:a16="http://schemas.microsoft.com/office/drawing/2014/main" xmlns="" id="{896CAD08-A866-458E-83E5-D3A371BFF6A9}"/>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grpSp>
        <p:nvGrpSpPr>
          <p:cNvPr id="243" name="Group 242">
            <a:extLst>
              <a:ext uri="{FF2B5EF4-FFF2-40B4-BE49-F238E27FC236}">
                <a16:creationId xmlns:a16="http://schemas.microsoft.com/office/drawing/2014/main" xmlns="" id="{557B0ABB-F20B-455F-82E3-E0A9D96BF112}"/>
              </a:ext>
            </a:extLst>
          </p:cNvPr>
          <p:cNvGrpSpPr/>
          <p:nvPr/>
        </p:nvGrpSpPr>
        <p:grpSpPr>
          <a:xfrm>
            <a:off x="4286071" y="4147600"/>
            <a:ext cx="548640" cy="548640"/>
            <a:chOff x="3996526" y="1761804"/>
            <a:chExt cx="548640" cy="548640"/>
          </a:xfrm>
        </p:grpSpPr>
        <p:sp>
          <p:nvSpPr>
            <p:cNvPr id="244" name="Oval 243">
              <a:extLst>
                <a:ext uri="{FF2B5EF4-FFF2-40B4-BE49-F238E27FC236}">
                  <a16:creationId xmlns:a16="http://schemas.microsoft.com/office/drawing/2014/main" xmlns="" id="{3FBCCF69-C45C-4472-96A3-7EF64CB19066}"/>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45" name="TextBox 244">
              <a:extLst>
                <a:ext uri="{FF2B5EF4-FFF2-40B4-BE49-F238E27FC236}">
                  <a16:creationId xmlns:a16="http://schemas.microsoft.com/office/drawing/2014/main" xmlns="" id="{40091067-B266-4197-903B-68B40BB50BC1}"/>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46" name="Straight Arrow Connector 245">
            <a:extLst>
              <a:ext uri="{FF2B5EF4-FFF2-40B4-BE49-F238E27FC236}">
                <a16:creationId xmlns:a16="http://schemas.microsoft.com/office/drawing/2014/main" xmlns="" id="{A2F10254-C2C0-4227-B979-308B7C499A7E}"/>
              </a:ext>
            </a:extLst>
          </p:cNvPr>
          <p:cNvCxnSpPr>
            <a:stCxn id="244" idx="3"/>
            <a:endCxn id="241" idx="7"/>
          </p:cNvCxnSpPr>
          <p:nvPr/>
        </p:nvCxnSpPr>
        <p:spPr>
          <a:xfrm flipH="1">
            <a:off x="3615097" y="4615894"/>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xmlns="" id="{82E967F8-EC03-44B4-85B4-1F982A6963BD}"/>
              </a:ext>
            </a:extLst>
          </p:cNvPr>
          <p:cNvCxnSpPr>
            <a:stCxn id="244" idx="5"/>
            <a:endCxn id="238" idx="1"/>
          </p:cNvCxnSpPr>
          <p:nvPr/>
        </p:nvCxnSpPr>
        <p:spPr>
          <a:xfrm>
            <a:off x="4754365" y="4615894"/>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xmlns="" id="{95FF67EA-9E10-4376-8DD6-704C04BBBEDE}"/>
              </a:ext>
            </a:extLst>
          </p:cNvPr>
          <p:cNvSpPr txBox="1"/>
          <p:nvPr/>
        </p:nvSpPr>
        <p:spPr>
          <a:xfrm rot="20680954">
            <a:off x="3606157" y="4387391"/>
            <a:ext cx="692562" cy="307777"/>
          </a:xfrm>
          <a:prstGeom prst="rect">
            <a:avLst/>
          </a:prstGeom>
          <a:noFill/>
        </p:spPr>
        <p:txBody>
          <a:bodyPr wrap="none" rtlCol="0">
            <a:spAutoFit/>
          </a:bodyPr>
          <a:lstStyle/>
          <a:p>
            <a:r>
              <a:rPr lang="en-US" sz="1400" dirty="0"/>
              <a:t>P = 0.5</a:t>
            </a:r>
          </a:p>
        </p:txBody>
      </p:sp>
      <p:sp>
        <p:nvSpPr>
          <p:cNvPr id="251" name="TextBox 250">
            <a:extLst>
              <a:ext uri="{FF2B5EF4-FFF2-40B4-BE49-F238E27FC236}">
                <a16:creationId xmlns:a16="http://schemas.microsoft.com/office/drawing/2014/main" xmlns="" id="{B83518FF-964C-4BF7-AFEE-7A4E066233A3}"/>
              </a:ext>
            </a:extLst>
          </p:cNvPr>
          <p:cNvSpPr txBox="1"/>
          <p:nvPr/>
        </p:nvSpPr>
        <p:spPr>
          <a:xfrm rot="899972">
            <a:off x="4876377" y="4379942"/>
            <a:ext cx="692562" cy="307777"/>
          </a:xfrm>
          <a:prstGeom prst="rect">
            <a:avLst/>
          </a:prstGeom>
          <a:noFill/>
        </p:spPr>
        <p:txBody>
          <a:bodyPr wrap="none" rtlCol="0">
            <a:spAutoFit/>
          </a:bodyPr>
          <a:lstStyle/>
          <a:p>
            <a:r>
              <a:rPr lang="en-US" sz="1400" dirty="0"/>
              <a:t>P = 0.5</a:t>
            </a:r>
          </a:p>
        </p:txBody>
      </p:sp>
      <p:cxnSp>
        <p:nvCxnSpPr>
          <p:cNvPr id="252" name="Straight Arrow Connector 251">
            <a:extLst>
              <a:ext uri="{FF2B5EF4-FFF2-40B4-BE49-F238E27FC236}">
                <a16:creationId xmlns:a16="http://schemas.microsoft.com/office/drawing/2014/main" xmlns="" id="{888AC2FB-9CFE-46B8-B738-6918A7346C6F}"/>
              </a:ext>
            </a:extLst>
          </p:cNvPr>
          <p:cNvCxnSpPr>
            <a:cxnSpLocks/>
            <a:stCxn id="238" idx="3"/>
            <a:endCxn id="258" idx="0"/>
          </p:cNvCxnSpPr>
          <p:nvPr/>
        </p:nvCxnSpPr>
        <p:spPr>
          <a:xfrm flipH="1">
            <a:off x="5123228" y="5202474"/>
            <a:ext cx="318895"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xmlns="" id="{CBA31A87-A51A-4D36-AF8A-C9BF7C2FF411}"/>
              </a:ext>
            </a:extLst>
          </p:cNvPr>
          <p:cNvCxnSpPr>
            <a:cxnSpLocks/>
            <a:stCxn id="241" idx="3"/>
            <a:endCxn id="257" idx="0"/>
          </p:cNvCxnSpPr>
          <p:nvPr/>
        </p:nvCxnSpPr>
        <p:spPr>
          <a:xfrm flipH="1">
            <a:off x="2989727" y="5202474"/>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xmlns="" id="{A55CC57B-8D07-421B-9624-5607314707CC}"/>
              </a:ext>
            </a:extLst>
          </p:cNvPr>
          <p:cNvGrpSpPr/>
          <p:nvPr/>
        </p:nvGrpSpPr>
        <p:grpSpPr>
          <a:xfrm>
            <a:off x="3661962" y="4903275"/>
            <a:ext cx="855034" cy="470047"/>
            <a:chOff x="3346218" y="2621582"/>
            <a:chExt cx="855034" cy="470047"/>
          </a:xfrm>
        </p:grpSpPr>
        <p:sp>
          <p:nvSpPr>
            <p:cNvPr id="255" name="TextBox 254">
              <a:extLst>
                <a:ext uri="{FF2B5EF4-FFF2-40B4-BE49-F238E27FC236}">
                  <a16:creationId xmlns:a16="http://schemas.microsoft.com/office/drawing/2014/main" xmlns="" id="{EC006AC8-9A07-45DA-BFD6-86CFD0EE9DA1}"/>
                </a:ext>
              </a:extLst>
            </p:cNvPr>
            <p:cNvSpPr txBox="1"/>
            <p:nvPr/>
          </p:nvSpPr>
          <p:spPr>
            <a:xfrm rot="1026332">
              <a:off x="3346218" y="2722297"/>
              <a:ext cx="686598" cy="369332"/>
            </a:xfrm>
            <a:prstGeom prst="rect">
              <a:avLst/>
            </a:prstGeom>
            <a:noFill/>
          </p:spPr>
          <p:txBody>
            <a:bodyPr wrap="none" rtlCol="0">
              <a:spAutoFit/>
            </a:bodyPr>
            <a:lstStyle/>
            <a:p>
              <a:r>
                <a:rPr lang="en-US" dirty="0"/>
                <a:t>Enter</a:t>
              </a:r>
            </a:p>
          </p:txBody>
        </p:sp>
        <p:sp>
          <p:nvSpPr>
            <p:cNvPr id="256" name="TextBox 255">
              <a:extLst>
                <a:ext uri="{FF2B5EF4-FFF2-40B4-BE49-F238E27FC236}">
                  <a16:creationId xmlns:a16="http://schemas.microsoft.com/office/drawing/2014/main" xmlns="" id="{F6D68C0C-F4F9-44F0-B47A-4F3DF5325322}"/>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0.5</a:t>
              </a:r>
            </a:p>
          </p:txBody>
        </p:sp>
      </p:grpSp>
      <p:sp>
        <p:nvSpPr>
          <p:cNvPr id="257" name="TextBox 256">
            <a:extLst>
              <a:ext uri="{FF2B5EF4-FFF2-40B4-BE49-F238E27FC236}">
                <a16:creationId xmlns:a16="http://schemas.microsoft.com/office/drawing/2014/main" xmlns="" id="{D6B49745-0A19-4DC1-A0E0-DD86BAC31421}"/>
              </a:ext>
            </a:extLst>
          </p:cNvPr>
          <p:cNvSpPr txBox="1"/>
          <p:nvPr/>
        </p:nvSpPr>
        <p:spPr>
          <a:xfrm>
            <a:off x="2600036" y="5397819"/>
            <a:ext cx="779381" cy="307777"/>
          </a:xfrm>
          <a:prstGeom prst="rect">
            <a:avLst/>
          </a:prstGeom>
          <a:noFill/>
        </p:spPr>
        <p:txBody>
          <a:bodyPr wrap="none" rtlCol="0">
            <a:spAutoFit/>
          </a:bodyPr>
          <a:lstStyle/>
          <a:p>
            <a:r>
              <a:rPr lang="en-US" sz="1400" b="1" dirty="0">
                <a:solidFill>
                  <a:srgbClr val="FF0000"/>
                </a:solidFill>
              </a:rPr>
              <a:t>EV = 0.5</a:t>
            </a:r>
          </a:p>
        </p:txBody>
      </p:sp>
      <p:sp>
        <p:nvSpPr>
          <p:cNvPr id="258" name="TextBox 257">
            <a:extLst>
              <a:ext uri="{FF2B5EF4-FFF2-40B4-BE49-F238E27FC236}">
                <a16:creationId xmlns:a16="http://schemas.microsoft.com/office/drawing/2014/main" xmlns="" id="{B37F0BE2-682E-4862-9484-F2BDADF2209C}"/>
              </a:ext>
            </a:extLst>
          </p:cNvPr>
          <p:cNvSpPr txBox="1"/>
          <p:nvPr/>
        </p:nvSpPr>
        <p:spPr>
          <a:xfrm>
            <a:off x="4733537" y="5397819"/>
            <a:ext cx="779381" cy="307777"/>
          </a:xfrm>
          <a:prstGeom prst="rect">
            <a:avLst/>
          </a:prstGeom>
          <a:noFill/>
        </p:spPr>
        <p:txBody>
          <a:bodyPr wrap="none" rtlCol="0">
            <a:spAutoFit/>
          </a:bodyPr>
          <a:lstStyle/>
          <a:p>
            <a:r>
              <a:rPr lang="en-US" sz="1400" b="1" dirty="0">
                <a:solidFill>
                  <a:srgbClr val="FF0000"/>
                </a:solidFill>
              </a:rPr>
              <a:t>EV = 0.0</a:t>
            </a:r>
          </a:p>
        </p:txBody>
      </p:sp>
      <p:grpSp>
        <p:nvGrpSpPr>
          <p:cNvPr id="259" name="Group 258">
            <a:extLst>
              <a:ext uri="{FF2B5EF4-FFF2-40B4-BE49-F238E27FC236}">
                <a16:creationId xmlns:a16="http://schemas.microsoft.com/office/drawing/2014/main" xmlns="" id="{C97CC46F-C062-4BB1-B80D-45D45A2C5B9A}"/>
              </a:ext>
            </a:extLst>
          </p:cNvPr>
          <p:cNvGrpSpPr/>
          <p:nvPr/>
        </p:nvGrpSpPr>
        <p:grpSpPr>
          <a:xfrm>
            <a:off x="5856357" y="4903275"/>
            <a:ext cx="882285" cy="470047"/>
            <a:chOff x="5540613" y="2682657"/>
            <a:chExt cx="882285" cy="470047"/>
          </a:xfrm>
        </p:grpSpPr>
        <p:sp>
          <p:nvSpPr>
            <p:cNvPr id="260" name="TextBox 259">
              <a:extLst>
                <a:ext uri="{FF2B5EF4-FFF2-40B4-BE49-F238E27FC236}">
                  <a16:creationId xmlns:a16="http://schemas.microsoft.com/office/drawing/2014/main" xmlns="" id="{0DED3DAF-FD8D-43EB-B0BF-1946CD019A14}"/>
                </a:ext>
              </a:extLst>
            </p:cNvPr>
            <p:cNvSpPr txBox="1"/>
            <p:nvPr/>
          </p:nvSpPr>
          <p:spPr>
            <a:xfrm rot="1026332">
              <a:off x="5540613" y="2783372"/>
              <a:ext cx="686598" cy="369332"/>
            </a:xfrm>
            <a:prstGeom prst="rect">
              <a:avLst/>
            </a:prstGeom>
            <a:noFill/>
          </p:spPr>
          <p:txBody>
            <a:bodyPr wrap="none" rtlCol="0">
              <a:spAutoFit/>
            </a:bodyPr>
            <a:lstStyle/>
            <a:p>
              <a:r>
                <a:rPr lang="en-US" dirty="0"/>
                <a:t>Enter</a:t>
              </a:r>
            </a:p>
          </p:txBody>
        </p:sp>
        <p:sp>
          <p:nvSpPr>
            <p:cNvPr id="261" name="TextBox 260">
              <a:extLst>
                <a:ext uri="{FF2B5EF4-FFF2-40B4-BE49-F238E27FC236}">
                  <a16:creationId xmlns:a16="http://schemas.microsoft.com/office/drawing/2014/main" xmlns="" id="{B15709B1-9978-425F-9D3F-BF6CBD3FD5B5}"/>
                </a:ext>
              </a:extLst>
            </p:cNvPr>
            <p:cNvSpPr txBox="1"/>
            <p:nvPr/>
          </p:nvSpPr>
          <p:spPr>
            <a:xfrm rot="1279530">
              <a:off x="5589015" y="2682657"/>
              <a:ext cx="833883" cy="307777"/>
            </a:xfrm>
            <a:prstGeom prst="rect">
              <a:avLst/>
            </a:prstGeom>
            <a:noFill/>
          </p:spPr>
          <p:txBody>
            <a:bodyPr wrap="none" rtlCol="0">
              <a:spAutoFit/>
            </a:bodyPr>
            <a:lstStyle/>
            <a:p>
              <a:r>
                <a:rPr lang="en-US" sz="1400" b="1" dirty="0">
                  <a:solidFill>
                    <a:srgbClr val="FF0000"/>
                  </a:solidFill>
                </a:rPr>
                <a:t>EV = -0.5</a:t>
              </a:r>
            </a:p>
          </p:txBody>
        </p:sp>
      </p:grpSp>
      <p:cxnSp>
        <p:nvCxnSpPr>
          <p:cNvPr id="262" name="Straight Arrow Connector 261">
            <a:extLst>
              <a:ext uri="{FF2B5EF4-FFF2-40B4-BE49-F238E27FC236}">
                <a16:creationId xmlns:a16="http://schemas.microsoft.com/office/drawing/2014/main" xmlns="" id="{96E20DA8-B4F6-42D4-A7B5-EE7916490FB5}"/>
              </a:ext>
            </a:extLst>
          </p:cNvPr>
          <p:cNvCxnSpPr>
            <a:cxnSpLocks/>
            <a:stCxn id="241" idx="5"/>
          </p:cNvCxnSpPr>
          <p:nvPr/>
        </p:nvCxnSpPr>
        <p:spPr>
          <a:xfrm>
            <a:off x="3615097" y="5202474"/>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xmlns="" id="{B4E4DDD7-D3C6-48F4-A21D-AC26DDB1D622}"/>
              </a:ext>
            </a:extLst>
          </p:cNvPr>
          <p:cNvCxnSpPr>
            <a:cxnSpLocks/>
            <a:stCxn id="238" idx="5"/>
          </p:cNvCxnSpPr>
          <p:nvPr/>
        </p:nvCxnSpPr>
        <p:spPr>
          <a:xfrm>
            <a:off x="5830071" y="5202474"/>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xmlns="" id="{3F275EC4-AFF9-4A1D-B862-AD71CD1C60EE}"/>
              </a:ext>
            </a:extLst>
          </p:cNvPr>
          <p:cNvSpPr/>
          <p:nvPr/>
        </p:nvSpPr>
        <p:spPr>
          <a:xfrm>
            <a:off x="211434" y="2599626"/>
            <a:ext cx="4366508" cy="150822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B012637-2AC5-437A-889A-BAF40D8C6D4E}"/>
              </a:ext>
            </a:extLst>
          </p:cNvPr>
          <p:cNvSpPr txBox="1"/>
          <p:nvPr/>
        </p:nvSpPr>
        <p:spPr>
          <a:xfrm>
            <a:off x="115429" y="1694961"/>
            <a:ext cx="1935786" cy="646331"/>
          </a:xfrm>
          <a:prstGeom prst="rect">
            <a:avLst/>
          </a:prstGeom>
          <a:noFill/>
        </p:spPr>
        <p:txBody>
          <a:bodyPr wrap="none" rtlCol="0">
            <a:spAutoFit/>
          </a:bodyPr>
          <a:lstStyle/>
          <a:p>
            <a:r>
              <a:rPr lang="en-US" dirty="0">
                <a:solidFill>
                  <a:srgbClr val="FF0000"/>
                </a:solidFill>
              </a:rPr>
              <a:t>Difference is a </a:t>
            </a:r>
            <a:r>
              <a:rPr lang="en-US" b="1" dirty="0">
                <a:solidFill>
                  <a:srgbClr val="FF0000"/>
                </a:solidFill>
              </a:rPr>
              <a:t>gift</a:t>
            </a:r>
          </a:p>
          <a:p>
            <a:r>
              <a:rPr lang="en-US" dirty="0">
                <a:solidFill>
                  <a:srgbClr val="FF0000"/>
                </a:solidFill>
              </a:rPr>
              <a:t>Increase alt by this</a:t>
            </a:r>
          </a:p>
        </p:txBody>
      </p:sp>
      <p:sp>
        <p:nvSpPr>
          <p:cNvPr id="168" name="Rectangle 167">
            <a:extLst>
              <a:ext uri="{FF2B5EF4-FFF2-40B4-BE49-F238E27FC236}">
                <a16:creationId xmlns:a16="http://schemas.microsoft.com/office/drawing/2014/main" xmlns="" id="{4585B840-63F9-4899-A123-C24DB3290B2D}"/>
              </a:ext>
            </a:extLst>
          </p:cNvPr>
          <p:cNvSpPr/>
          <p:nvPr/>
        </p:nvSpPr>
        <p:spPr>
          <a:xfrm>
            <a:off x="2416198" y="2002160"/>
            <a:ext cx="701411" cy="313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xmlns="" id="{E52C0D7C-3E6A-47D5-AB46-2820DB11507F}"/>
              </a:ext>
            </a:extLst>
          </p:cNvPr>
          <p:cNvSpPr/>
          <p:nvPr/>
        </p:nvSpPr>
        <p:spPr>
          <a:xfrm rot="1462675">
            <a:off x="3579659" y="1491955"/>
            <a:ext cx="701411" cy="313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xmlns="" id="{BC88788A-F3D6-4450-BA0D-ACB1A585833A}"/>
              </a:ext>
            </a:extLst>
          </p:cNvPr>
          <p:cNvCxnSpPr>
            <a:stCxn id="2" idx="3"/>
            <a:endCxn id="168" idx="1"/>
          </p:cNvCxnSpPr>
          <p:nvPr/>
        </p:nvCxnSpPr>
        <p:spPr>
          <a:xfrm>
            <a:off x="2051215" y="2018127"/>
            <a:ext cx="364983" cy="140731"/>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0" name="Straight Arrow Connector 169">
            <a:extLst>
              <a:ext uri="{FF2B5EF4-FFF2-40B4-BE49-F238E27FC236}">
                <a16:creationId xmlns:a16="http://schemas.microsoft.com/office/drawing/2014/main" xmlns="" id="{553FA993-2D01-405D-B2D5-459BA9705587}"/>
              </a:ext>
            </a:extLst>
          </p:cNvPr>
          <p:cNvCxnSpPr>
            <a:cxnSpLocks/>
            <a:stCxn id="2" idx="3"/>
            <a:endCxn id="105" idx="1"/>
          </p:cNvCxnSpPr>
          <p:nvPr/>
        </p:nvCxnSpPr>
        <p:spPr>
          <a:xfrm flipV="1">
            <a:off x="2051215" y="1534142"/>
            <a:ext cx="1499256" cy="483985"/>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93110" y="1691525"/>
            <a:ext cx="511679" cy="369332"/>
          </a:xfrm>
          <a:prstGeom prst="rect">
            <a:avLst/>
          </a:prstGeom>
          <a:noFill/>
        </p:spPr>
        <p:txBody>
          <a:bodyPr wrap="none" rtlCol="0">
            <a:spAutoFit/>
          </a:bodyPr>
          <a:lstStyle/>
          <a:p>
            <a:r>
              <a:rPr lang="en-US" dirty="0"/>
              <a:t>Sell</a:t>
            </a:r>
          </a:p>
        </p:txBody>
      </p:sp>
    </p:spTree>
    <p:extLst>
      <p:ext uri="{BB962C8B-B14F-4D97-AF65-F5344CB8AC3E}">
        <p14:creationId xmlns:p14="http://schemas.microsoft.com/office/powerpoint/2010/main" val="133660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73970" y="168163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47951" y="135287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83940" y="246418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59081" y="297986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932977" y="135287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67241" y="246418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72245" y="76629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401271" y="123458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40539" y="123458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327908" y="97083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48844" y="98733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93514" y="81997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97531" y="82345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36653" y="182116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209620"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71382" y="279519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76403"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77914"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69104" y="288023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602083"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56799"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725560" y="357271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45010" y="357555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617545" y="283302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775901" y="1821169"/>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92921"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54683" y="279519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59704"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61215"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85384"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40100"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73595" y="357271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63577" y="357555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417664" y="283000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508087" y="152197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433501" y="1415775"/>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86210" y="2016514"/>
            <a:ext cx="779381" cy="307777"/>
          </a:xfrm>
          <a:prstGeom prst="rect">
            <a:avLst/>
          </a:prstGeom>
          <a:noFill/>
        </p:spPr>
        <p:txBody>
          <a:bodyPr wrap="none" rtlCol="0">
            <a:spAutoFit/>
          </a:bodyPr>
          <a:lstStyle/>
          <a:p>
            <a:r>
              <a:rPr lang="en-US" sz="1400" b="1" dirty="0">
                <a:solidFill>
                  <a:srgbClr val="FF0000"/>
                </a:solidFill>
              </a:rPr>
              <a:t>EV = 0.5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519711" y="201651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90882" y="299321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41421"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603183" y="280855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208204"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8009715"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33884"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88600"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57361" y="358606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76811" y="358890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49346" y="284637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324722"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86484" y="280855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91505"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93016"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717185"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71901"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805396" y="358606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95378" y="358890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49465" y="284336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87789" y="286687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87697" y="292056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54398" y="288807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48089" y="199589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35549" y="199589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702482" y="152197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116383" y="246418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403843" y="246418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43685" y="223311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46031" y="223039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49408" y="226408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508495" y="230043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401271" y="182116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616245" y="182116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xmlns="" id="{3F275EC4-AFF9-4A1D-B862-AD71CD1C60EE}"/>
              </a:ext>
            </a:extLst>
          </p:cNvPr>
          <p:cNvSpPr/>
          <p:nvPr/>
        </p:nvSpPr>
        <p:spPr>
          <a:xfrm>
            <a:off x="211434" y="2599626"/>
            <a:ext cx="4366508" cy="150822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B012637-2AC5-437A-889A-BAF40D8C6D4E}"/>
              </a:ext>
            </a:extLst>
          </p:cNvPr>
          <p:cNvSpPr txBox="1"/>
          <p:nvPr/>
        </p:nvSpPr>
        <p:spPr>
          <a:xfrm>
            <a:off x="193618" y="1803809"/>
            <a:ext cx="1923860" cy="523220"/>
          </a:xfrm>
          <a:prstGeom prst="rect">
            <a:avLst/>
          </a:prstGeom>
          <a:noFill/>
        </p:spPr>
        <p:txBody>
          <a:bodyPr wrap="none" rtlCol="0">
            <a:spAutoFit/>
          </a:bodyPr>
          <a:lstStyle/>
          <a:p>
            <a:r>
              <a:rPr lang="en-US" sz="1400" dirty="0">
                <a:solidFill>
                  <a:srgbClr val="FF0000"/>
                </a:solidFill>
              </a:rPr>
              <a:t>Actual EV might be less,</a:t>
            </a:r>
          </a:p>
          <a:p>
            <a:r>
              <a:rPr lang="en-US" sz="1400" dirty="0">
                <a:solidFill>
                  <a:srgbClr val="FF0000"/>
                </a:solidFill>
              </a:rPr>
              <a:t>so use a lower bound</a:t>
            </a:r>
          </a:p>
        </p:txBody>
      </p:sp>
      <p:sp>
        <p:nvSpPr>
          <p:cNvPr id="168" name="Rectangle 167">
            <a:extLst>
              <a:ext uri="{FF2B5EF4-FFF2-40B4-BE49-F238E27FC236}">
                <a16:creationId xmlns:a16="http://schemas.microsoft.com/office/drawing/2014/main" xmlns="" id="{4585B840-63F9-4899-A123-C24DB3290B2D}"/>
              </a:ext>
            </a:extLst>
          </p:cNvPr>
          <p:cNvSpPr/>
          <p:nvPr/>
        </p:nvSpPr>
        <p:spPr>
          <a:xfrm>
            <a:off x="2416198" y="2002160"/>
            <a:ext cx="701411" cy="313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xmlns="" id="{BC88788A-F3D6-4450-BA0D-ACB1A585833A}"/>
              </a:ext>
            </a:extLst>
          </p:cNvPr>
          <p:cNvCxnSpPr>
            <a:stCxn id="2" idx="3"/>
            <a:endCxn id="168" idx="1"/>
          </p:cNvCxnSpPr>
          <p:nvPr/>
        </p:nvCxnSpPr>
        <p:spPr>
          <a:xfrm>
            <a:off x="2117478" y="2065419"/>
            <a:ext cx="298720" cy="93439"/>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93110" y="1691525"/>
            <a:ext cx="511679" cy="369332"/>
          </a:xfrm>
          <a:prstGeom prst="rect">
            <a:avLst/>
          </a:prstGeom>
          <a:noFill/>
        </p:spPr>
        <p:txBody>
          <a:bodyPr wrap="none" rtlCol="0">
            <a:spAutoFit/>
          </a:bodyPr>
          <a:lstStyle/>
          <a:p>
            <a:r>
              <a:rPr lang="en-US" dirty="0"/>
              <a:t>Sell</a:t>
            </a:r>
          </a:p>
        </p:txBody>
      </p:sp>
      <p:sp>
        <p:nvSpPr>
          <p:cNvPr id="171" name="TextBox 170">
            <a:extLst>
              <a:ext uri="{FF2B5EF4-FFF2-40B4-BE49-F238E27FC236}">
                <a16:creationId xmlns:a16="http://schemas.microsoft.com/office/drawing/2014/main" xmlns="" id="{A04AA350-D345-460A-9977-555B2760CAFA}"/>
              </a:ext>
            </a:extLst>
          </p:cNvPr>
          <p:cNvSpPr txBox="1"/>
          <p:nvPr/>
        </p:nvSpPr>
        <p:spPr>
          <a:xfrm>
            <a:off x="119313" y="5027512"/>
            <a:ext cx="2227597" cy="646331"/>
          </a:xfrm>
          <a:prstGeom prst="rect">
            <a:avLst/>
          </a:prstGeom>
          <a:noFill/>
        </p:spPr>
        <p:txBody>
          <a:bodyPr wrap="none" rtlCol="0">
            <a:spAutoFit/>
          </a:bodyPr>
          <a:lstStyle/>
          <a:p>
            <a:pPr algn="ctr"/>
            <a:r>
              <a:rPr lang="en-US" b="1" dirty="0"/>
              <a:t>Reach</a:t>
            </a:r>
          </a:p>
          <a:p>
            <a:pPr algn="ctr"/>
            <a:r>
              <a:rPr lang="en-US" b="1" dirty="0"/>
              <a:t>Augmented Subgame</a:t>
            </a:r>
          </a:p>
        </p:txBody>
      </p:sp>
      <p:cxnSp>
        <p:nvCxnSpPr>
          <p:cNvPr id="172" name="Straight Connector 171">
            <a:extLst>
              <a:ext uri="{FF2B5EF4-FFF2-40B4-BE49-F238E27FC236}">
                <a16:creationId xmlns:a16="http://schemas.microsoft.com/office/drawing/2014/main" xmlns="" id="{AD63DB50-4C09-48EF-98C1-2F0CDCAE6E8C}"/>
              </a:ext>
            </a:extLst>
          </p:cNvPr>
          <p:cNvCxnSpPr>
            <a:endCxn id="174" idx="2"/>
          </p:cNvCxnSpPr>
          <p:nvPr/>
        </p:nvCxnSpPr>
        <p:spPr>
          <a:xfrm flipV="1">
            <a:off x="4025172" y="5737296"/>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xmlns="" id="{1139AED2-5581-4DCD-A7B3-4A3C46CC06AF}"/>
              </a:ext>
            </a:extLst>
          </p:cNvPr>
          <p:cNvSpPr>
            <a:spLocks/>
          </p:cNvSpPr>
          <p:nvPr/>
        </p:nvSpPr>
        <p:spPr bwMode="auto">
          <a:xfrm>
            <a:off x="5875711"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5" name="TextBox 174">
            <a:extLst>
              <a:ext uri="{FF2B5EF4-FFF2-40B4-BE49-F238E27FC236}">
                <a16:creationId xmlns:a16="http://schemas.microsoft.com/office/drawing/2014/main" xmlns="" id="{7E8185FF-6927-415E-A940-B6ABC4571AB6}"/>
              </a:ext>
            </a:extLst>
          </p:cNvPr>
          <p:cNvSpPr txBox="1"/>
          <p:nvPr/>
        </p:nvSpPr>
        <p:spPr>
          <a:xfrm>
            <a:off x="5937473" y="5552630"/>
            <a:ext cx="425116" cy="369332"/>
          </a:xfrm>
          <a:prstGeom prst="rect">
            <a:avLst/>
          </a:prstGeom>
          <a:noFill/>
        </p:spPr>
        <p:txBody>
          <a:bodyPr wrap="none" rtlCol="0">
            <a:spAutoFit/>
          </a:bodyPr>
          <a:lstStyle/>
          <a:p>
            <a:r>
              <a:rPr lang="en-US" b="1" dirty="0"/>
              <a:t>P2</a:t>
            </a:r>
          </a:p>
        </p:txBody>
      </p:sp>
      <p:cxnSp>
        <p:nvCxnSpPr>
          <p:cNvPr id="177" name="Straight Arrow Connector 176">
            <a:extLst>
              <a:ext uri="{FF2B5EF4-FFF2-40B4-BE49-F238E27FC236}">
                <a16:creationId xmlns:a16="http://schemas.microsoft.com/office/drawing/2014/main" xmlns="" id="{495C816F-2D23-49F0-93EC-82B22D8047D1}"/>
              </a:ext>
            </a:extLst>
          </p:cNvPr>
          <p:cNvCxnSpPr>
            <a:stCxn id="174" idx="3"/>
            <a:endCxn id="188" idx="0"/>
          </p:cNvCxnSpPr>
          <p:nvPr/>
        </p:nvCxnSpPr>
        <p:spPr>
          <a:xfrm flipH="1">
            <a:off x="5542494"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xmlns="" id="{2C2C9778-4B0B-44C2-AE7C-A7827A91D636}"/>
              </a:ext>
            </a:extLst>
          </p:cNvPr>
          <p:cNvCxnSpPr>
            <a:stCxn id="174" idx="5"/>
            <a:endCxn id="189" idx="0"/>
          </p:cNvCxnSpPr>
          <p:nvPr/>
        </p:nvCxnSpPr>
        <p:spPr>
          <a:xfrm>
            <a:off x="6344005"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xmlns="" id="{CEAA69DC-9913-433F-B63A-E131A6F0D224}"/>
              </a:ext>
            </a:extLst>
          </p:cNvPr>
          <p:cNvGrpSpPr/>
          <p:nvPr/>
        </p:nvGrpSpPr>
        <p:grpSpPr>
          <a:xfrm rot="20535499">
            <a:off x="6435195" y="5637667"/>
            <a:ext cx="732713" cy="838729"/>
            <a:chOff x="3607276" y="3661392"/>
            <a:chExt cx="732713" cy="838729"/>
          </a:xfrm>
        </p:grpSpPr>
        <p:sp>
          <p:nvSpPr>
            <p:cNvPr id="185" name="TextBox 184">
              <a:extLst>
                <a:ext uri="{FF2B5EF4-FFF2-40B4-BE49-F238E27FC236}">
                  <a16:creationId xmlns:a16="http://schemas.microsoft.com/office/drawing/2014/main" xmlns="" id="{58DE7312-6F56-4CE6-B639-6140A0D8FC28}"/>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0.75</a:t>
              </a:r>
            </a:p>
          </p:txBody>
        </p:sp>
        <p:sp>
          <p:nvSpPr>
            <p:cNvPr id="187" name="TextBox 186">
              <a:extLst>
                <a:ext uri="{FF2B5EF4-FFF2-40B4-BE49-F238E27FC236}">
                  <a16:creationId xmlns:a16="http://schemas.microsoft.com/office/drawing/2014/main" xmlns="" id="{4DBF2DEB-A8AE-4397-8FDA-DA82B7D98CF9}"/>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188" name="Oval 187">
            <a:extLst>
              <a:ext uri="{FF2B5EF4-FFF2-40B4-BE49-F238E27FC236}">
                <a16:creationId xmlns:a16="http://schemas.microsoft.com/office/drawing/2014/main" xmlns="" id="{8EE8E633-5B7E-447A-B8EC-B94CF5FFE58A}"/>
              </a:ext>
            </a:extLst>
          </p:cNvPr>
          <p:cNvSpPr>
            <a:spLocks/>
          </p:cNvSpPr>
          <p:nvPr/>
        </p:nvSpPr>
        <p:spPr bwMode="auto">
          <a:xfrm>
            <a:off x="5268174"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9" name="Oval 188">
            <a:extLst>
              <a:ext uri="{FF2B5EF4-FFF2-40B4-BE49-F238E27FC236}">
                <a16:creationId xmlns:a16="http://schemas.microsoft.com/office/drawing/2014/main" xmlns="" id="{56BABE19-9917-4655-BA72-570F8E9D6545}"/>
              </a:ext>
            </a:extLst>
          </p:cNvPr>
          <p:cNvSpPr>
            <a:spLocks/>
          </p:cNvSpPr>
          <p:nvPr/>
        </p:nvSpPr>
        <p:spPr bwMode="auto">
          <a:xfrm>
            <a:off x="6522890"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0" name="TextBox 189">
            <a:extLst>
              <a:ext uri="{FF2B5EF4-FFF2-40B4-BE49-F238E27FC236}">
                <a16:creationId xmlns:a16="http://schemas.microsoft.com/office/drawing/2014/main" xmlns="" id="{7CF920D3-1A18-4173-A2AE-5CADD156BD59}"/>
              </a:ext>
            </a:extLst>
          </p:cNvPr>
          <p:cNvSpPr txBox="1"/>
          <p:nvPr/>
        </p:nvSpPr>
        <p:spPr>
          <a:xfrm>
            <a:off x="5391651" y="6330144"/>
            <a:ext cx="301686" cy="369332"/>
          </a:xfrm>
          <a:prstGeom prst="rect">
            <a:avLst/>
          </a:prstGeom>
          <a:noFill/>
        </p:spPr>
        <p:txBody>
          <a:bodyPr wrap="none" rtlCol="0">
            <a:spAutoFit/>
          </a:bodyPr>
          <a:lstStyle/>
          <a:p>
            <a:r>
              <a:rPr lang="en-US" dirty="0"/>
              <a:t>1</a:t>
            </a:r>
          </a:p>
        </p:txBody>
      </p:sp>
      <p:sp>
        <p:nvSpPr>
          <p:cNvPr id="191" name="TextBox 190">
            <a:extLst>
              <a:ext uri="{FF2B5EF4-FFF2-40B4-BE49-F238E27FC236}">
                <a16:creationId xmlns:a16="http://schemas.microsoft.com/office/drawing/2014/main" xmlns="" id="{8562682D-6B80-42F2-B5E0-006E7E6E608C}"/>
              </a:ext>
            </a:extLst>
          </p:cNvPr>
          <p:cNvSpPr txBox="1"/>
          <p:nvPr/>
        </p:nvSpPr>
        <p:spPr>
          <a:xfrm>
            <a:off x="6611101" y="6332982"/>
            <a:ext cx="372218" cy="369332"/>
          </a:xfrm>
          <a:prstGeom prst="rect">
            <a:avLst/>
          </a:prstGeom>
          <a:noFill/>
        </p:spPr>
        <p:txBody>
          <a:bodyPr wrap="none" rtlCol="0">
            <a:spAutoFit/>
          </a:bodyPr>
          <a:lstStyle/>
          <a:p>
            <a:r>
              <a:rPr lang="en-US" dirty="0"/>
              <a:t>-1</a:t>
            </a:r>
          </a:p>
        </p:txBody>
      </p:sp>
      <p:grpSp>
        <p:nvGrpSpPr>
          <p:cNvPr id="192" name="Group 191">
            <a:extLst>
              <a:ext uri="{FF2B5EF4-FFF2-40B4-BE49-F238E27FC236}">
                <a16:creationId xmlns:a16="http://schemas.microsoft.com/office/drawing/2014/main" xmlns="" id="{B867B887-0586-4E19-A389-5BDEC9CB15C9}"/>
              </a:ext>
            </a:extLst>
          </p:cNvPr>
          <p:cNvGrpSpPr/>
          <p:nvPr/>
        </p:nvGrpSpPr>
        <p:grpSpPr>
          <a:xfrm rot="721009">
            <a:off x="5288392" y="5545269"/>
            <a:ext cx="493945" cy="900899"/>
            <a:chOff x="4803168" y="3894270"/>
            <a:chExt cx="493945" cy="900899"/>
          </a:xfrm>
        </p:grpSpPr>
        <p:sp>
          <p:nvSpPr>
            <p:cNvPr id="193" name="TextBox 192">
              <a:extLst>
                <a:ext uri="{FF2B5EF4-FFF2-40B4-BE49-F238E27FC236}">
                  <a16:creationId xmlns:a16="http://schemas.microsoft.com/office/drawing/2014/main" xmlns="" id="{8B782D39-26D5-4E86-8818-BB803B99F552}"/>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94" name="TextBox 193">
              <a:extLst>
                <a:ext uri="{FF2B5EF4-FFF2-40B4-BE49-F238E27FC236}">
                  <a16:creationId xmlns:a16="http://schemas.microsoft.com/office/drawing/2014/main" xmlns="" id="{D51E60E8-2584-4764-B2C0-9444589E826A}"/>
                </a:ext>
              </a:extLst>
            </p:cNvPr>
            <p:cNvSpPr txBox="1"/>
            <p:nvPr/>
          </p:nvSpPr>
          <p:spPr>
            <a:xfrm rot="18805400">
              <a:off x="4570572" y="4126866"/>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195" name="Oval 194">
            <a:extLst>
              <a:ext uri="{FF2B5EF4-FFF2-40B4-BE49-F238E27FC236}">
                <a16:creationId xmlns:a16="http://schemas.microsoft.com/office/drawing/2014/main" xmlns="" id="{BC07C3B9-52C6-44B2-AB4B-075E87C994E2}"/>
              </a:ext>
            </a:extLst>
          </p:cNvPr>
          <p:cNvSpPr>
            <a:spLocks/>
          </p:cNvSpPr>
          <p:nvPr/>
        </p:nvSpPr>
        <p:spPr bwMode="auto">
          <a:xfrm>
            <a:off x="3659012"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96" name="TextBox 195">
            <a:extLst>
              <a:ext uri="{FF2B5EF4-FFF2-40B4-BE49-F238E27FC236}">
                <a16:creationId xmlns:a16="http://schemas.microsoft.com/office/drawing/2014/main" xmlns="" id="{9A2960D1-CBE6-42BE-8619-CF62CF207EB3}"/>
              </a:ext>
            </a:extLst>
          </p:cNvPr>
          <p:cNvSpPr txBox="1"/>
          <p:nvPr/>
        </p:nvSpPr>
        <p:spPr>
          <a:xfrm>
            <a:off x="3720774" y="5552630"/>
            <a:ext cx="425116" cy="369332"/>
          </a:xfrm>
          <a:prstGeom prst="rect">
            <a:avLst/>
          </a:prstGeom>
          <a:noFill/>
        </p:spPr>
        <p:txBody>
          <a:bodyPr wrap="none" rtlCol="0">
            <a:spAutoFit/>
          </a:bodyPr>
          <a:lstStyle/>
          <a:p>
            <a:r>
              <a:rPr lang="en-US" b="1" dirty="0"/>
              <a:t>P2</a:t>
            </a:r>
          </a:p>
        </p:txBody>
      </p:sp>
      <p:cxnSp>
        <p:nvCxnSpPr>
          <p:cNvPr id="197" name="Straight Arrow Connector 196">
            <a:extLst>
              <a:ext uri="{FF2B5EF4-FFF2-40B4-BE49-F238E27FC236}">
                <a16:creationId xmlns:a16="http://schemas.microsoft.com/office/drawing/2014/main" xmlns="" id="{9FCBFEA8-FD34-4EB7-B8FB-A85649A19B6A}"/>
              </a:ext>
            </a:extLst>
          </p:cNvPr>
          <p:cNvCxnSpPr>
            <a:stCxn id="195" idx="3"/>
            <a:endCxn id="199" idx="0"/>
          </p:cNvCxnSpPr>
          <p:nvPr/>
        </p:nvCxnSpPr>
        <p:spPr>
          <a:xfrm flipH="1">
            <a:off x="3325795"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xmlns="" id="{9AC65ED5-CD9A-4C86-9A8E-EDF4D7BCC5D4}"/>
              </a:ext>
            </a:extLst>
          </p:cNvPr>
          <p:cNvCxnSpPr>
            <a:stCxn id="195" idx="5"/>
            <a:endCxn id="200" idx="0"/>
          </p:cNvCxnSpPr>
          <p:nvPr/>
        </p:nvCxnSpPr>
        <p:spPr>
          <a:xfrm>
            <a:off x="4127306"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xmlns="" id="{C39DC92C-3377-4498-9D29-F2ECE83550D6}"/>
              </a:ext>
            </a:extLst>
          </p:cNvPr>
          <p:cNvSpPr>
            <a:spLocks/>
          </p:cNvSpPr>
          <p:nvPr/>
        </p:nvSpPr>
        <p:spPr bwMode="auto">
          <a:xfrm>
            <a:off x="3051475"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00" name="Oval 199">
            <a:extLst>
              <a:ext uri="{FF2B5EF4-FFF2-40B4-BE49-F238E27FC236}">
                <a16:creationId xmlns:a16="http://schemas.microsoft.com/office/drawing/2014/main" xmlns="" id="{61BDA0DD-B535-43DF-8718-5CCBC5D5B123}"/>
              </a:ext>
            </a:extLst>
          </p:cNvPr>
          <p:cNvSpPr>
            <a:spLocks/>
          </p:cNvSpPr>
          <p:nvPr/>
        </p:nvSpPr>
        <p:spPr bwMode="auto">
          <a:xfrm>
            <a:off x="4306191"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48" name="TextBox 247">
            <a:extLst>
              <a:ext uri="{FF2B5EF4-FFF2-40B4-BE49-F238E27FC236}">
                <a16:creationId xmlns:a16="http://schemas.microsoft.com/office/drawing/2014/main" xmlns="" id="{9C38B30D-E088-4D93-8A77-5D12DA363CED}"/>
              </a:ext>
            </a:extLst>
          </p:cNvPr>
          <p:cNvSpPr txBox="1"/>
          <p:nvPr/>
        </p:nvSpPr>
        <p:spPr>
          <a:xfrm>
            <a:off x="3139686" y="6330144"/>
            <a:ext cx="372218" cy="369332"/>
          </a:xfrm>
          <a:prstGeom prst="rect">
            <a:avLst/>
          </a:prstGeom>
          <a:noFill/>
        </p:spPr>
        <p:txBody>
          <a:bodyPr wrap="none" rtlCol="0">
            <a:spAutoFit/>
          </a:bodyPr>
          <a:lstStyle/>
          <a:p>
            <a:r>
              <a:rPr lang="en-US" dirty="0"/>
              <a:t>-1</a:t>
            </a:r>
          </a:p>
        </p:txBody>
      </p:sp>
      <p:sp>
        <p:nvSpPr>
          <p:cNvPr id="249" name="TextBox 248">
            <a:extLst>
              <a:ext uri="{FF2B5EF4-FFF2-40B4-BE49-F238E27FC236}">
                <a16:creationId xmlns:a16="http://schemas.microsoft.com/office/drawing/2014/main" xmlns="" id="{229959F8-0A14-4351-B915-3FBAFF569787}"/>
              </a:ext>
            </a:extLst>
          </p:cNvPr>
          <p:cNvSpPr txBox="1"/>
          <p:nvPr/>
        </p:nvSpPr>
        <p:spPr>
          <a:xfrm>
            <a:off x="4429668" y="6332982"/>
            <a:ext cx="301686" cy="369332"/>
          </a:xfrm>
          <a:prstGeom prst="rect">
            <a:avLst/>
          </a:prstGeom>
          <a:noFill/>
        </p:spPr>
        <p:txBody>
          <a:bodyPr wrap="none" rtlCol="0">
            <a:spAutoFit/>
          </a:bodyPr>
          <a:lstStyle/>
          <a:p>
            <a:r>
              <a:rPr lang="en-US" dirty="0"/>
              <a:t>1</a:t>
            </a:r>
          </a:p>
        </p:txBody>
      </p:sp>
      <p:grpSp>
        <p:nvGrpSpPr>
          <p:cNvPr id="264" name="Group 263">
            <a:extLst>
              <a:ext uri="{FF2B5EF4-FFF2-40B4-BE49-F238E27FC236}">
                <a16:creationId xmlns:a16="http://schemas.microsoft.com/office/drawing/2014/main" xmlns="" id="{5D0F807D-640E-4013-9156-3BE2D4597B5E}"/>
              </a:ext>
            </a:extLst>
          </p:cNvPr>
          <p:cNvGrpSpPr/>
          <p:nvPr/>
        </p:nvGrpSpPr>
        <p:grpSpPr>
          <a:xfrm rot="721009">
            <a:off x="3088511" y="5542255"/>
            <a:ext cx="476819" cy="906927"/>
            <a:chOff x="2603287" y="3910336"/>
            <a:chExt cx="476819" cy="906927"/>
          </a:xfrm>
        </p:grpSpPr>
        <p:sp>
          <p:nvSpPr>
            <p:cNvPr id="265" name="TextBox 264">
              <a:extLst>
                <a:ext uri="{FF2B5EF4-FFF2-40B4-BE49-F238E27FC236}">
                  <a16:creationId xmlns:a16="http://schemas.microsoft.com/office/drawing/2014/main" xmlns="" id="{A9BBF273-ECA7-4742-9FBF-957C9FEEE29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266" name="TextBox 265">
              <a:extLst>
                <a:ext uri="{FF2B5EF4-FFF2-40B4-BE49-F238E27FC236}">
                  <a16:creationId xmlns:a16="http://schemas.microsoft.com/office/drawing/2014/main" xmlns="" id="{EA177179-FBCA-4DEB-ABFB-38C4B890408F}"/>
                </a:ext>
              </a:extLst>
            </p:cNvPr>
            <p:cNvSpPr txBox="1"/>
            <p:nvPr/>
          </p:nvSpPr>
          <p:spPr>
            <a:xfrm rot="18805400">
              <a:off x="2370691" y="4142932"/>
              <a:ext cx="772969" cy="307777"/>
            </a:xfrm>
            <a:prstGeom prst="rect">
              <a:avLst/>
            </a:prstGeom>
            <a:noFill/>
          </p:spPr>
          <p:txBody>
            <a:bodyPr wrap="none" rtlCol="0">
              <a:spAutoFit/>
            </a:bodyPr>
            <a:lstStyle/>
            <a:p>
              <a:r>
                <a:rPr lang="en-US" sz="1400" b="1" dirty="0">
                  <a:solidFill>
                    <a:srgbClr val="7030A0"/>
                  </a:solidFill>
                </a:rPr>
                <a:t>P = 0.25</a:t>
              </a:r>
            </a:p>
          </p:txBody>
        </p:sp>
      </p:grpSp>
      <p:grpSp>
        <p:nvGrpSpPr>
          <p:cNvPr id="267" name="Group 266">
            <a:extLst>
              <a:ext uri="{FF2B5EF4-FFF2-40B4-BE49-F238E27FC236}">
                <a16:creationId xmlns:a16="http://schemas.microsoft.com/office/drawing/2014/main" xmlns="" id="{3539B7D5-EAA6-4FF1-99A3-580A6ABCE5E2}"/>
              </a:ext>
            </a:extLst>
          </p:cNvPr>
          <p:cNvGrpSpPr/>
          <p:nvPr/>
        </p:nvGrpSpPr>
        <p:grpSpPr>
          <a:xfrm rot="20535499">
            <a:off x="4153880" y="5624310"/>
            <a:ext cx="732713" cy="838729"/>
            <a:chOff x="1325961" y="3648035"/>
            <a:chExt cx="732713" cy="838729"/>
          </a:xfrm>
        </p:grpSpPr>
        <p:sp>
          <p:nvSpPr>
            <p:cNvPr id="268" name="TextBox 267">
              <a:extLst>
                <a:ext uri="{FF2B5EF4-FFF2-40B4-BE49-F238E27FC236}">
                  <a16:creationId xmlns:a16="http://schemas.microsoft.com/office/drawing/2014/main" xmlns="" id="{9235C205-28EC-476F-AE69-82AA056D5CEC}"/>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0.75</a:t>
              </a:r>
            </a:p>
          </p:txBody>
        </p:sp>
        <p:sp>
          <p:nvSpPr>
            <p:cNvPr id="269" name="TextBox 268">
              <a:extLst>
                <a:ext uri="{FF2B5EF4-FFF2-40B4-BE49-F238E27FC236}">
                  <a16:creationId xmlns:a16="http://schemas.microsoft.com/office/drawing/2014/main" xmlns="" id="{3573CDE4-F107-4AFB-9606-8DF07ECE3D90}"/>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sp>
        <p:nvSpPr>
          <p:cNvPr id="270" name="TextBox 269">
            <a:extLst>
              <a:ext uri="{FF2B5EF4-FFF2-40B4-BE49-F238E27FC236}">
                <a16:creationId xmlns:a16="http://schemas.microsoft.com/office/drawing/2014/main" xmlns="" id="{1E52008A-52A6-4EBF-99AF-694616E8E7E4}"/>
              </a:ext>
            </a:extLst>
          </p:cNvPr>
          <p:cNvSpPr txBox="1"/>
          <p:nvPr/>
        </p:nvSpPr>
        <p:spPr>
          <a:xfrm rot="19284284">
            <a:off x="2738996" y="5072830"/>
            <a:ext cx="447558" cy="369332"/>
          </a:xfrm>
          <a:prstGeom prst="rect">
            <a:avLst/>
          </a:prstGeom>
          <a:noFill/>
        </p:spPr>
        <p:txBody>
          <a:bodyPr wrap="none" rtlCol="0">
            <a:spAutoFit/>
          </a:bodyPr>
          <a:lstStyle/>
          <a:p>
            <a:r>
              <a:rPr lang="en-US" dirty="0"/>
              <a:t>Alt</a:t>
            </a:r>
          </a:p>
        </p:txBody>
      </p:sp>
      <p:sp>
        <p:nvSpPr>
          <p:cNvPr id="271" name="TextBox 270">
            <a:extLst>
              <a:ext uri="{FF2B5EF4-FFF2-40B4-BE49-F238E27FC236}">
                <a16:creationId xmlns:a16="http://schemas.microsoft.com/office/drawing/2014/main" xmlns="" id="{36DA1447-E178-4370-B600-0C1DF0ECBC29}"/>
              </a:ext>
            </a:extLst>
          </p:cNvPr>
          <p:cNvSpPr txBox="1"/>
          <p:nvPr/>
        </p:nvSpPr>
        <p:spPr>
          <a:xfrm rot="19514386">
            <a:off x="4919856" y="5062937"/>
            <a:ext cx="447558" cy="369332"/>
          </a:xfrm>
          <a:prstGeom prst="rect">
            <a:avLst/>
          </a:prstGeom>
          <a:noFill/>
        </p:spPr>
        <p:txBody>
          <a:bodyPr wrap="none" rtlCol="0">
            <a:spAutoFit/>
          </a:bodyPr>
          <a:lstStyle/>
          <a:p>
            <a:r>
              <a:rPr lang="en-US" dirty="0"/>
              <a:t>Alt</a:t>
            </a:r>
          </a:p>
        </p:txBody>
      </p:sp>
      <p:grpSp>
        <p:nvGrpSpPr>
          <p:cNvPr id="272" name="Group 271">
            <a:extLst>
              <a:ext uri="{FF2B5EF4-FFF2-40B4-BE49-F238E27FC236}">
                <a16:creationId xmlns:a16="http://schemas.microsoft.com/office/drawing/2014/main" xmlns="" id="{FDAEAF0C-90E9-447B-966E-D7C65836F6BF}"/>
              </a:ext>
            </a:extLst>
          </p:cNvPr>
          <p:cNvGrpSpPr/>
          <p:nvPr/>
        </p:nvGrpSpPr>
        <p:grpSpPr>
          <a:xfrm>
            <a:off x="5361777" y="4734180"/>
            <a:ext cx="548640" cy="548640"/>
            <a:chOff x="5072232" y="2345876"/>
            <a:chExt cx="548640" cy="548640"/>
          </a:xfrm>
        </p:grpSpPr>
        <p:sp>
          <p:nvSpPr>
            <p:cNvPr id="273" name="Oval 272">
              <a:extLst>
                <a:ext uri="{FF2B5EF4-FFF2-40B4-BE49-F238E27FC236}">
                  <a16:creationId xmlns:a16="http://schemas.microsoft.com/office/drawing/2014/main" xmlns="" id="{AD7564B5-D69B-464E-A03D-EEE580D0EBA4}"/>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74" name="TextBox 273">
              <a:extLst>
                <a:ext uri="{FF2B5EF4-FFF2-40B4-BE49-F238E27FC236}">
                  <a16:creationId xmlns:a16="http://schemas.microsoft.com/office/drawing/2014/main" xmlns="" id="{6A8BB584-3FE0-4B93-A3A1-98574D7603F8}"/>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grpSp>
        <p:nvGrpSpPr>
          <p:cNvPr id="275" name="Group 274">
            <a:extLst>
              <a:ext uri="{FF2B5EF4-FFF2-40B4-BE49-F238E27FC236}">
                <a16:creationId xmlns:a16="http://schemas.microsoft.com/office/drawing/2014/main" xmlns="" id="{AE8F9C39-5C0D-482C-B28D-F21774F7CE94}"/>
              </a:ext>
            </a:extLst>
          </p:cNvPr>
          <p:cNvGrpSpPr/>
          <p:nvPr/>
        </p:nvGrpSpPr>
        <p:grpSpPr>
          <a:xfrm>
            <a:off x="3146803" y="4734180"/>
            <a:ext cx="548640" cy="548640"/>
            <a:chOff x="2857258" y="2350892"/>
            <a:chExt cx="548640" cy="548640"/>
          </a:xfrm>
        </p:grpSpPr>
        <p:sp>
          <p:nvSpPr>
            <p:cNvPr id="276" name="Oval 275">
              <a:extLst>
                <a:ext uri="{FF2B5EF4-FFF2-40B4-BE49-F238E27FC236}">
                  <a16:creationId xmlns:a16="http://schemas.microsoft.com/office/drawing/2014/main" xmlns="" id="{96B97F46-6296-4AEA-8526-7B9904CB8052}"/>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77" name="TextBox 276">
              <a:extLst>
                <a:ext uri="{FF2B5EF4-FFF2-40B4-BE49-F238E27FC236}">
                  <a16:creationId xmlns:a16="http://schemas.microsoft.com/office/drawing/2014/main" xmlns="" id="{19D7059C-DBD3-4FF9-AE5E-4F1598A24E69}"/>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grpSp>
        <p:nvGrpSpPr>
          <p:cNvPr id="278" name="Group 277">
            <a:extLst>
              <a:ext uri="{FF2B5EF4-FFF2-40B4-BE49-F238E27FC236}">
                <a16:creationId xmlns:a16="http://schemas.microsoft.com/office/drawing/2014/main" xmlns="" id="{947F4E0F-4576-4901-A39D-62BE5D73CFC6}"/>
              </a:ext>
            </a:extLst>
          </p:cNvPr>
          <p:cNvGrpSpPr/>
          <p:nvPr/>
        </p:nvGrpSpPr>
        <p:grpSpPr>
          <a:xfrm>
            <a:off x="4286071" y="4147600"/>
            <a:ext cx="548640" cy="548640"/>
            <a:chOff x="3996526" y="1761804"/>
            <a:chExt cx="548640" cy="548640"/>
          </a:xfrm>
        </p:grpSpPr>
        <p:sp>
          <p:nvSpPr>
            <p:cNvPr id="279" name="Oval 278">
              <a:extLst>
                <a:ext uri="{FF2B5EF4-FFF2-40B4-BE49-F238E27FC236}">
                  <a16:creationId xmlns:a16="http://schemas.microsoft.com/office/drawing/2014/main" xmlns="" id="{B9668BC6-0F7D-4C60-9ACE-64E736FF8E3A}"/>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80" name="TextBox 279">
              <a:extLst>
                <a:ext uri="{FF2B5EF4-FFF2-40B4-BE49-F238E27FC236}">
                  <a16:creationId xmlns:a16="http://schemas.microsoft.com/office/drawing/2014/main" xmlns="" id="{B748BA21-296C-4472-9018-67091CA458AA}"/>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81" name="Straight Arrow Connector 280">
            <a:extLst>
              <a:ext uri="{FF2B5EF4-FFF2-40B4-BE49-F238E27FC236}">
                <a16:creationId xmlns:a16="http://schemas.microsoft.com/office/drawing/2014/main" xmlns="" id="{2B0E1380-4D4F-4603-8B5C-521BC89E4BFC}"/>
              </a:ext>
            </a:extLst>
          </p:cNvPr>
          <p:cNvCxnSpPr>
            <a:stCxn id="279" idx="3"/>
            <a:endCxn id="276" idx="7"/>
          </p:cNvCxnSpPr>
          <p:nvPr/>
        </p:nvCxnSpPr>
        <p:spPr>
          <a:xfrm flipH="1">
            <a:off x="3615097" y="4615894"/>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xmlns="" id="{970E4DF1-DC98-4415-8F2A-5B9CF335F0AF}"/>
              </a:ext>
            </a:extLst>
          </p:cNvPr>
          <p:cNvCxnSpPr>
            <a:stCxn id="279" idx="5"/>
            <a:endCxn id="273" idx="1"/>
          </p:cNvCxnSpPr>
          <p:nvPr/>
        </p:nvCxnSpPr>
        <p:spPr>
          <a:xfrm>
            <a:off x="4754365" y="4615894"/>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xmlns="" id="{E1A7714F-CDB9-4151-8A21-636C97D4D357}"/>
              </a:ext>
            </a:extLst>
          </p:cNvPr>
          <p:cNvSpPr txBox="1"/>
          <p:nvPr/>
        </p:nvSpPr>
        <p:spPr>
          <a:xfrm rot="20680954">
            <a:off x="3606157" y="4387391"/>
            <a:ext cx="692562" cy="307777"/>
          </a:xfrm>
          <a:prstGeom prst="rect">
            <a:avLst/>
          </a:prstGeom>
          <a:noFill/>
        </p:spPr>
        <p:txBody>
          <a:bodyPr wrap="none" rtlCol="0">
            <a:spAutoFit/>
          </a:bodyPr>
          <a:lstStyle/>
          <a:p>
            <a:r>
              <a:rPr lang="en-US" sz="1400" dirty="0"/>
              <a:t>P = 0.5</a:t>
            </a:r>
          </a:p>
        </p:txBody>
      </p:sp>
      <p:sp>
        <p:nvSpPr>
          <p:cNvPr id="284" name="TextBox 283">
            <a:extLst>
              <a:ext uri="{FF2B5EF4-FFF2-40B4-BE49-F238E27FC236}">
                <a16:creationId xmlns:a16="http://schemas.microsoft.com/office/drawing/2014/main" xmlns="" id="{2D62F8AB-6E53-4E71-9CC5-95632C6C83C6}"/>
              </a:ext>
            </a:extLst>
          </p:cNvPr>
          <p:cNvSpPr txBox="1"/>
          <p:nvPr/>
        </p:nvSpPr>
        <p:spPr>
          <a:xfrm rot="899972">
            <a:off x="4876377" y="4379942"/>
            <a:ext cx="692562" cy="307777"/>
          </a:xfrm>
          <a:prstGeom prst="rect">
            <a:avLst/>
          </a:prstGeom>
          <a:noFill/>
        </p:spPr>
        <p:txBody>
          <a:bodyPr wrap="none" rtlCol="0">
            <a:spAutoFit/>
          </a:bodyPr>
          <a:lstStyle/>
          <a:p>
            <a:r>
              <a:rPr lang="en-US" sz="1400" dirty="0"/>
              <a:t>P = 0.5</a:t>
            </a:r>
          </a:p>
        </p:txBody>
      </p:sp>
      <p:cxnSp>
        <p:nvCxnSpPr>
          <p:cNvPr id="285" name="Straight Arrow Connector 284">
            <a:extLst>
              <a:ext uri="{FF2B5EF4-FFF2-40B4-BE49-F238E27FC236}">
                <a16:creationId xmlns:a16="http://schemas.microsoft.com/office/drawing/2014/main" xmlns="" id="{961B16B8-73ED-482C-B733-8DC32532CD89}"/>
              </a:ext>
            </a:extLst>
          </p:cNvPr>
          <p:cNvCxnSpPr>
            <a:cxnSpLocks/>
            <a:stCxn id="273" idx="3"/>
            <a:endCxn id="291" idx="0"/>
          </p:cNvCxnSpPr>
          <p:nvPr/>
        </p:nvCxnSpPr>
        <p:spPr>
          <a:xfrm flipH="1">
            <a:off x="5123228" y="5202474"/>
            <a:ext cx="318895"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xmlns="" id="{74A7CD2F-BCBE-4F65-9EE5-818DD3E7AAC4}"/>
              </a:ext>
            </a:extLst>
          </p:cNvPr>
          <p:cNvCxnSpPr>
            <a:cxnSpLocks/>
            <a:stCxn id="276" idx="3"/>
            <a:endCxn id="290" idx="0"/>
          </p:cNvCxnSpPr>
          <p:nvPr/>
        </p:nvCxnSpPr>
        <p:spPr>
          <a:xfrm flipH="1">
            <a:off x="2989727" y="5202474"/>
            <a:ext cx="237422"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87" name="Group 286">
            <a:extLst>
              <a:ext uri="{FF2B5EF4-FFF2-40B4-BE49-F238E27FC236}">
                <a16:creationId xmlns:a16="http://schemas.microsoft.com/office/drawing/2014/main" xmlns="" id="{8943A2BA-60AA-4727-8C17-E9423B26710D}"/>
              </a:ext>
            </a:extLst>
          </p:cNvPr>
          <p:cNvGrpSpPr/>
          <p:nvPr/>
        </p:nvGrpSpPr>
        <p:grpSpPr>
          <a:xfrm>
            <a:off x="3661962" y="4903275"/>
            <a:ext cx="855034" cy="470047"/>
            <a:chOff x="3346218" y="2621582"/>
            <a:chExt cx="855034" cy="470047"/>
          </a:xfrm>
        </p:grpSpPr>
        <p:sp>
          <p:nvSpPr>
            <p:cNvPr id="288" name="TextBox 287">
              <a:extLst>
                <a:ext uri="{FF2B5EF4-FFF2-40B4-BE49-F238E27FC236}">
                  <a16:creationId xmlns:a16="http://schemas.microsoft.com/office/drawing/2014/main" xmlns="" id="{945B4DC5-6F80-452E-ADE4-F7B96138CD3A}"/>
                </a:ext>
              </a:extLst>
            </p:cNvPr>
            <p:cNvSpPr txBox="1"/>
            <p:nvPr/>
          </p:nvSpPr>
          <p:spPr>
            <a:xfrm rot="1026332">
              <a:off x="3346218" y="2722297"/>
              <a:ext cx="686598" cy="369332"/>
            </a:xfrm>
            <a:prstGeom prst="rect">
              <a:avLst/>
            </a:prstGeom>
            <a:noFill/>
          </p:spPr>
          <p:txBody>
            <a:bodyPr wrap="none" rtlCol="0">
              <a:spAutoFit/>
            </a:bodyPr>
            <a:lstStyle/>
            <a:p>
              <a:r>
                <a:rPr lang="en-US" dirty="0"/>
                <a:t>Enter</a:t>
              </a:r>
            </a:p>
          </p:txBody>
        </p:sp>
        <p:sp>
          <p:nvSpPr>
            <p:cNvPr id="289" name="TextBox 288">
              <a:extLst>
                <a:ext uri="{FF2B5EF4-FFF2-40B4-BE49-F238E27FC236}">
                  <a16:creationId xmlns:a16="http://schemas.microsoft.com/office/drawing/2014/main" xmlns="" id="{9DAA1269-FE88-47DB-AAF6-6563EA540F5D}"/>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0.5</a:t>
              </a:r>
            </a:p>
          </p:txBody>
        </p:sp>
      </p:grpSp>
      <p:sp>
        <p:nvSpPr>
          <p:cNvPr id="290" name="TextBox 289">
            <a:extLst>
              <a:ext uri="{FF2B5EF4-FFF2-40B4-BE49-F238E27FC236}">
                <a16:creationId xmlns:a16="http://schemas.microsoft.com/office/drawing/2014/main" xmlns="" id="{F3353DF9-E773-4A3A-AB7C-932ACC94E504}"/>
              </a:ext>
            </a:extLst>
          </p:cNvPr>
          <p:cNvSpPr txBox="1"/>
          <p:nvPr/>
        </p:nvSpPr>
        <p:spPr>
          <a:xfrm>
            <a:off x="2600036" y="5397819"/>
            <a:ext cx="779381" cy="307777"/>
          </a:xfrm>
          <a:prstGeom prst="rect">
            <a:avLst/>
          </a:prstGeom>
          <a:noFill/>
        </p:spPr>
        <p:txBody>
          <a:bodyPr wrap="none" rtlCol="0">
            <a:spAutoFit/>
          </a:bodyPr>
          <a:lstStyle/>
          <a:p>
            <a:r>
              <a:rPr lang="en-US" sz="1400" b="1" dirty="0">
                <a:solidFill>
                  <a:srgbClr val="FF0000"/>
                </a:solidFill>
              </a:rPr>
              <a:t>EV = 0.5</a:t>
            </a:r>
          </a:p>
        </p:txBody>
      </p:sp>
      <p:sp>
        <p:nvSpPr>
          <p:cNvPr id="291" name="TextBox 290">
            <a:extLst>
              <a:ext uri="{FF2B5EF4-FFF2-40B4-BE49-F238E27FC236}">
                <a16:creationId xmlns:a16="http://schemas.microsoft.com/office/drawing/2014/main" xmlns="" id="{5E99AC19-1E7D-4CA3-9E22-67CE52859AC6}"/>
              </a:ext>
            </a:extLst>
          </p:cNvPr>
          <p:cNvSpPr txBox="1"/>
          <p:nvPr/>
        </p:nvSpPr>
        <p:spPr>
          <a:xfrm>
            <a:off x="4733537" y="5397819"/>
            <a:ext cx="779381" cy="307777"/>
          </a:xfrm>
          <a:prstGeom prst="rect">
            <a:avLst/>
          </a:prstGeom>
          <a:noFill/>
        </p:spPr>
        <p:txBody>
          <a:bodyPr wrap="none" rtlCol="0">
            <a:spAutoFit/>
          </a:bodyPr>
          <a:lstStyle/>
          <a:p>
            <a:r>
              <a:rPr lang="en-US" sz="1400" b="1" dirty="0">
                <a:solidFill>
                  <a:srgbClr val="FF0000"/>
                </a:solidFill>
              </a:rPr>
              <a:t>EV = 0.0</a:t>
            </a:r>
          </a:p>
        </p:txBody>
      </p:sp>
      <p:grpSp>
        <p:nvGrpSpPr>
          <p:cNvPr id="292" name="Group 291">
            <a:extLst>
              <a:ext uri="{FF2B5EF4-FFF2-40B4-BE49-F238E27FC236}">
                <a16:creationId xmlns:a16="http://schemas.microsoft.com/office/drawing/2014/main" xmlns="" id="{AC3D3BE7-88BF-49AD-8C60-D5EFC74B6969}"/>
              </a:ext>
            </a:extLst>
          </p:cNvPr>
          <p:cNvGrpSpPr/>
          <p:nvPr/>
        </p:nvGrpSpPr>
        <p:grpSpPr>
          <a:xfrm>
            <a:off x="5856357" y="4903275"/>
            <a:ext cx="882285" cy="470047"/>
            <a:chOff x="5540613" y="2682657"/>
            <a:chExt cx="882285" cy="470047"/>
          </a:xfrm>
        </p:grpSpPr>
        <p:sp>
          <p:nvSpPr>
            <p:cNvPr id="293" name="TextBox 292">
              <a:extLst>
                <a:ext uri="{FF2B5EF4-FFF2-40B4-BE49-F238E27FC236}">
                  <a16:creationId xmlns:a16="http://schemas.microsoft.com/office/drawing/2014/main" xmlns="" id="{83F392EA-1D0E-46EF-A471-D0EEE8C8434C}"/>
                </a:ext>
              </a:extLst>
            </p:cNvPr>
            <p:cNvSpPr txBox="1"/>
            <p:nvPr/>
          </p:nvSpPr>
          <p:spPr>
            <a:xfrm rot="1026332">
              <a:off x="5540613" y="2783372"/>
              <a:ext cx="686598" cy="369332"/>
            </a:xfrm>
            <a:prstGeom prst="rect">
              <a:avLst/>
            </a:prstGeom>
            <a:noFill/>
          </p:spPr>
          <p:txBody>
            <a:bodyPr wrap="none" rtlCol="0">
              <a:spAutoFit/>
            </a:bodyPr>
            <a:lstStyle/>
            <a:p>
              <a:r>
                <a:rPr lang="en-US" dirty="0"/>
                <a:t>Enter</a:t>
              </a:r>
            </a:p>
          </p:txBody>
        </p:sp>
        <p:sp>
          <p:nvSpPr>
            <p:cNvPr id="294" name="TextBox 293">
              <a:extLst>
                <a:ext uri="{FF2B5EF4-FFF2-40B4-BE49-F238E27FC236}">
                  <a16:creationId xmlns:a16="http://schemas.microsoft.com/office/drawing/2014/main" xmlns="" id="{92C45442-BF2E-4AD9-890C-2037E9AFF506}"/>
                </a:ext>
              </a:extLst>
            </p:cNvPr>
            <p:cNvSpPr txBox="1"/>
            <p:nvPr/>
          </p:nvSpPr>
          <p:spPr>
            <a:xfrm rot="1279530">
              <a:off x="5589015" y="2682657"/>
              <a:ext cx="833883" cy="307777"/>
            </a:xfrm>
            <a:prstGeom prst="rect">
              <a:avLst/>
            </a:prstGeom>
            <a:noFill/>
          </p:spPr>
          <p:txBody>
            <a:bodyPr wrap="none" rtlCol="0">
              <a:spAutoFit/>
            </a:bodyPr>
            <a:lstStyle/>
            <a:p>
              <a:r>
                <a:rPr lang="en-US" sz="1400" b="1" dirty="0">
                  <a:solidFill>
                    <a:srgbClr val="FF0000"/>
                  </a:solidFill>
                </a:rPr>
                <a:t>EV = -0.5</a:t>
              </a:r>
            </a:p>
          </p:txBody>
        </p:sp>
      </p:grpSp>
      <p:cxnSp>
        <p:nvCxnSpPr>
          <p:cNvPr id="295" name="Straight Arrow Connector 294">
            <a:extLst>
              <a:ext uri="{FF2B5EF4-FFF2-40B4-BE49-F238E27FC236}">
                <a16:creationId xmlns:a16="http://schemas.microsoft.com/office/drawing/2014/main" xmlns="" id="{A1258D1F-B3F9-4723-9428-93FB0EB64700}"/>
              </a:ext>
            </a:extLst>
          </p:cNvPr>
          <p:cNvCxnSpPr>
            <a:cxnSpLocks/>
            <a:stCxn id="276" idx="5"/>
          </p:cNvCxnSpPr>
          <p:nvPr/>
        </p:nvCxnSpPr>
        <p:spPr>
          <a:xfrm>
            <a:off x="3615097" y="5202474"/>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xmlns="" id="{A596C21A-3893-4034-BF32-5924BE157495}"/>
              </a:ext>
            </a:extLst>
          </p:cNvPr>
          <p:cNvCxnSpPr>
            <a:cxnSpLocks/>
            <a:stCxn id="273" idx="5"/>
          </p:cNvCxnSpPr>
          <p:nvPr/>
        </p:nvCxnSpPr>
        <p:spPr>
          <a:xfrm>
            <a:off x="5830071" y="5202474"/>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451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8CF49FC-2B89-4F73-82F5-A95670A117DA}"/>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11" name="TextBox 10">
            <a:extLst>
              <a:ext uri="{FF2B5EF4-FFF2-40B4-BE49-F238E27FC236}">
                <a16:creationId xmlns:a16="http://schemas.microsoft.com/office/drawing/2014/main" xmlns="" id="{0FA929C1-DF12-4631-90EC-D2B3FBA1D4C9}"/>
              </a:ext>
            </a:extLst>
          </p:cNvPr>
          <p:cNvSpPr txBox="1"/>
          <p:nvPr/>
        </p:nvSpPr>
        <p:spPr>
          <a:xfrm rot="19514386">
            <a:off x="4673970" y="1681632"/>
            <a:ext cx="511679" cy="369332"/>
          </a:xfrm>
          <a:prstGeom prst="rect">
            <a:avLst/>
          </a:prstGeom>
          <a:noFill/>
        </p:spPr>
        <p:txBody>
          <a:bodyPr wrap="none" rtlCol="0">
            <a:spAutoFit/>
          </a:bodyPr>
          <a:lstStyle/>
          <a:p>
            <a:r>
              <a:rPr lang="en-US" dirty="0"/>
              <a:t>Sell</a:t>
            </a:r>
          </a:p>
        </p:txBody>
      </p:sp>
      <p:grpSp>
        <p:nvGrpSpPr>
          <p:cNvPr id="163" name="Group 162">
            <a:extLst>
              <a:ext uri="{FF2B5EF4-FFF2-40B4-BE49-F238E27FC236}">
                <a16:creationId xmlns:a16="http://schemas.microsoft.com/office/drawing/2014/main" xmlns="" id="{35B639EC-F9BE-4286-9D85-D20E72955AAC}"/>
              </a:ext>
            </a:extLst>
          </p:cNvPr>
          <p:cNvGrpSpPr/>
          <p:nvPr/>
        </p:nvGrpSpPr>
        <p:grpSpPr>
          <a:xfrm>
            <a:off x="5147951" y="1352875"/>
            <a:ext cx="548640" cy="548640"/>
            <a:chOff x="5072232" y="2345876"/>
            <a:chExt cx="548640" cy="548640"/>
          </a:xfrm>
        </p:grpSpPr>
        <p:sp>
          <p:nvSpPr>
            <p:cNvPr id="12" name="Oval 11">
              <a:extLst>
                <a:ext uri="{FF2B5EF4-FFF2-40B4-BE49-F238E27FC236}">
                  <a16:creationId xmlns:a16="http://schemas.microsoft.com/office/drawing/2014/main" xmlns="" id="{CD4DF7D1-B649-4F79-9126-E5B34D3C376B}"/>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 name="TextBox 12">
              <a:extLst>
                <a:ext uri="{FF2B5EF4-FFF2-40B4-BE49-F238E27FC236}">
                  <a16:creationId xmlns:a16="http://schemas.microsoft.com/office/drawing/2014/main" xmlns="" id="{F709B82C-FB23-44EB-B408-51DB812995A5}"/>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cxnSp>
        <p:nvCxnSpPr>
          <p:cNvPr id="14" name="Straight Arrow Connector 13">
            <a:extLst>
              <a:ext uri="{FF2B5EF4-FFF2-40B4-BE49-F238E27FC236}">
                <a16:creationId xmlns:a16="http://schemas.microsoft.com/office/drawing/2014/main" xmlns="" id="{01D7E57F-019A-43EF-BCB7-B8AA3518BBF4}"/>
              </a:ext>
            </a:extLst>
          </p:cNvPr>
          <p:cNvCxnSpPr>
            <a:cxnSpLocks/>
            <a:stCxn id="156" idx="3"/>
            <a:endCxn id="30" idx="0"/>
          </p:cNvCxnSpPr>
          <p:nvPr/>
        </p:nvCxnSpPr>
        <p:spPr>
          <a:xfrm flipH="1">
            <a:off x="3483940" y="2464189"/>
            <a:ext cx="2531955"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ADD53CE-AEB4-4562-9B26-A20852100A2F}"/>
              </a:ext>
            </a:extLst>
          </p:cNvPr>
          <p:cNvCxnSpPr>
            <a:endCxn id="30" idx="2"/>
          </p:cNvCxnSpPr>
          <p:nvPr/>
        </p:nvCxnSpPr>
        <p:spPr>
          <a:xfrm flipV="1">
            <a:off x="1359081" y="297986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4BE3D7F0-2F85-41D3-98DA-A6D88D8F27D5}"/>
              </a:ext>
            </a:extLst>
          </p:cNvPr>
          <p:cNvGrpSpPr/>
          <p:nvPr/>
        </p:nvGrpSpPr>
        <p:grpSpPr>
          <a:xfrm>
            <a:off x="2932977" y="1352875"/>
            <a:ext cx="548640" cy="548640"/>
            <a:chOff x="2857258" y="2350892"/>
            <a:chExt cx="548640" cy="548640"/>
          </a:xfrm>
        </p:grpSpPr>
        <p:sp>
          <p:nvSpPr>
            <p:cNvPr id="16" name="Oval 15">
              <a:extLst>
                <a:ext uri="{FF2B5EF4-FFF2-40B4-BE49-F238E27FC236}">
                  <a16:creationId xmlns:a16="http://schemas.microsoft.com/office/drawing/2014/main" xmlns="" id="{CAD0BAA2-34EC-41FB-B11D-B4B69643DDEC}"/>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a:extLst>
                <a:ext uri="{FF2B5EF4-FFF2-40B4-BE49-F238E27FC236}">
                  <a16:creationId xmlns:a16="http://schemas.microsoft.com/office/drawing/2014/main" xmlns="" id="{D7ED7706-CD0C-4CFF-98FB-ADA1FACC6ADF}"/>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cxnSp>
        <p:nvCxnSpPr>
          <p:cNvPr id="18" name="Straight Arrow Connector 17">
            <a:extLst>
              <a:ext uri="{FF2B5EF4-FFF2-40B4-BE49-F238E27FC236}">
                <a16:creationId xmlns:a16="http://schemas.microsoft.com/office/drawing/2014/main" xmlns="" id="{38F7F671-83C3-49FE-A2C8-76116CE19AA0}"/>
              </a:ext>
            </a:extLst>
          </p:cNvPr>
          <p:cNvCxnSpPr>
            <a:cxnSpLocks/>
            <a:stCxn id="154" idx="3"/>
            <a:endCxn id="44" idx="0"/>
          </p:cNvCxnSpPr>
          <p:nvPr/>
        </p:nvCxnSpPr>
        <p:spPr>
          <a:xfrm flipH="1">
            <a:off x="1267241" y="2464189"/>
            <a:ext cx="2461194" cy="241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xmlns="" id="{868E9A52-CCD9-41BF-9F76-CF0431B59AD3}"/>
              </a:ext>
            </a:extLst>
          </p:cNvPr>
          <p:cNvGrpSpPr/>
          <p:nvPr/>
        </p:nvGrpSpPr>
        <p:grpSpPr>
          <a:xfrm>
            <a:off x="4072245" y="766295"/>
            <a:ext cx="548640" cy="548640"/>
            <a:chOff x="3996526" y="1761804"/>
            <a:chExt cx="548640" cy="548640"/>
          </a:xfrm>
        </p:grpSpPr>
        <p:sp>
          <p:nvSpPr>
            <p:cNvPr id="19" name="Oval 18">
              <a:extLst>
                <a:ext uri="{FF2B5EF4-FFF2-40B4-BE49-F238E27FC236}">
                  <a16:creationId xmlns:a16="http://schemas.microsoft.com/office/drawing/2014/main" xmlns="" id="{FD5C0B2C-CAEF-48D7-A9F3-634C8668FE02}"/>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0" name="TextBox 19">
              <a:extLst>
                <a:ext uri="{FF2B5EF4-FFF2-40B4-BE49-F238E27FC236}">
                  <a16:creationId xmlns:a16="http://schemas.microsoft.com/office/drawing/2014/main" xmlns="" id="{2722FDAE-CF8C-49B0-A583-C3B62A04DBB0}"/>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1" name="Straight Arrow Connector 20">
            <a:extLst>
              <a:ext uri="{FF2B5EF4-FFF2-40B4-BE49-F238E27FC236}">
                <a16:creationId xmlns:a16="http://schemas.microsoft.com/office/drawing/2014/main" xmlns="" id="{D7273577-9A57-41F9-ADB3-B5BC06DE2A42}"/>
              </a:ext>
            </a:extLst>
          </p:cNvPr>
          <p:cNvCxnSpPr>
            <a:stCxn id="19" idx="3"/>
            <a:endCxn id="16" idx="7"/>
          </p:cNvCxnSpPr>
          <p:nvPr/>
        </p:nvCxnSpPr>
        <p:spPr>
          <a:xfrm flipH="1">
            <a:off x="3401271" y="1234589"/>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8D99E4E-8BA0-4D76-9AC4-71FB150BECBB}"/>
              </a:ext>
            </a:extLst>
          </p:cNvPr>
          <p:cNvCxnSpPr>
            <a:stCxn id="19" idx="5"/>
            <a:endCxn id="12" idx="1"/>
          </p:cNvCxnSpPr>
          <p:nvPr/>
        </p:nvCxnSpPr>
        <p:spPr>
          <a:xfrm>
            <a:off x="4540539" y="1234589"/>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EBFE90E-4E09-47FC-ADB7-54F5D5FA4274}"/>
              </a:ext>
            </a:extLst>
          </p:cNvPr>
          <p:cNvSpPr txBox="1"/>
          <p:nvPr/>
        </p:nvSpPr>
        <p:spPr>
          <a:xfrm rot="20683962">
            <a:off x="3327908" y="970839"/>
            <a:ext cx="766557" cy="369332"/>
          </a:xfrm>
          <a:prstGeom prst="rect">
            <a:avLst/>
          </a:prstGeom>
          <a:noFill/>
        </p:spPr>
        <p:txBody>
          <a:bodyPr wrap="none" rtlCol="0">
            <a:spAutoFit/>
          </a:bodyPr>
          <a:lstStyle/>
          <a:p>
            <a:r>
              <a:rPr lang="en-US" dirty="0"/>
              <a:t>Heads</a:t>
            </a:r>
          </a:p>
        </p:txBody>
      </p:sp>
      <p:sp>
        <p:nvSpPr>
          <p:cNvPr id="24" name="TextBox 23">
            <a:extLst>
              <a:ext uri="{FF2B5EF4-FFF2-40B4-BE49-F238E27FC236}">
                <a16:creationId xmlns:a16="http://schemas.microsoft.com/office/drawing/2014/main" xmlns="" id="{FABA3AB0-CDC0-49BA-AD86-60B18C850A33}"/>
              </a:ext>
            </a:extLst>
          </p:cNvPr>
          <p:cNvSpPr txBox="1"/>
          <p:nvPr/>
        </p:nvSpPr>
        <p:spPr>
          <a:xfrm rot="986557">
            <a:off x="4648844" y="987331"/>
            <a:ext cx="585032" cy="369332"/>
          </a:xfrm>
          <a:prstGeom prst="rect">
            <a:avLst/>
          </a:prstGeom>
          <a:noFill/>
        </p:spPr>
        <p:txBody>
          <a:bodyPr wrap="none" rtlCol="0">
            <a:spAutoFit/>
          </a:bodyPr>
          <a:lstStyle/>
          <a:p>
            <a:r>
              <a:rPr lang="en-US" dirty="0"/>
              <a:t>Tails</a:t>
            </a:r>
          </a:p>
        </p:txBody>
      </p:sp>
      <p:sp>
        <p:nvSpPr>
          <p:cNvPr id="27" name="TextBox 26">
            <a:extLst>
              <a:ext uri="{FF2B5EF4-FFF2-40B4-BE49-F238E27FC236}">
                <a16:creationId xmlns:a16="http://schemas.microsoft.com/office/drawing/2014/main" xmlns="" id="{E345AD76-63C3-4B13-ADA3-80F751060DAA}"/>
              </a:ext>
            </a:extLst>
          </p:cNvPr>
          <p:cNvSpPr txBox="1"/>
          <p:nvPr/>
        </p:nvSpPr>
        <p:spPr>
          <a:xfrm rot="20724960">
            <a:off x="3293514" y="819975"/>
            <a:ext cx="692562" cy="307777"/>
          </a:xfrm>
          <a:prstGeom prst="rect">
            <a:avLst/>
          </a:prstGeom>
          <a:noFill/>
        </p:spPr>
        <p:txBody>
          <a:bodyPr wrap="none" rtlCol="0">
            <a:spAutoFit/>
          </a:bodyPr>
          <a:lstStyle/>
          <a:p>
            <a:r>
              <a:rPr lang="en-US" sz="1400" dirty="0"/>
              <a:t>P = 0.5</a:t>
            </a:r>
          </a:p>
        </p:txBody>
      </p:sp>
      <p:sp>
        <p:nvSpPr>
          <p:cNvPr id="28" name="TextBox 27">
            <a:extLst>
              <a:ext uri="{FF2B5EF4-FFF2-40B4-BE49-F238E27FC236}">
                <a16:creationId xmlns:a16="http://schemas.microsoft.com/office/drawing/2014/main" xmlns="" id="{FB6F521C-3FDA-422D-8618-3ACDD19C7FA7}"/>
              </a:ext>
            </a:extLst>
          </p:cNvPr>
          <p:cNvSpPr txBox="1"/>
          <p:nvPr/>
        </p:nvSpPr>
        <p:spPr>
          <a:xfrm rot="984929">
            <a:off x="4697531" y="823458"/>
            <a:ext cx="692562" cy="307777"/>
          </a:xfrm>
          <a:prstGeom prst="rect">
            <a:avLst/>
          </a:prstGeom>
          <a:noFill/>
        </p:spPr>
        <p:txBody>
          <a:bodyPr wrap="none" rtlCol="0">
            <a:spAutoFit/>
          </a:bodyPr>
          <a:lstStyle/>
          <a:p>
            <a:r>
              <a:rPr lang="en-US" sz="1400" dirty="0"/>
              <a:t>P = 0.5</a:t>
            </a:r>
          </a:p>
        </p:txBody>
      </p:sp>
      <p:cxnSp>
        <p:nvCxnSpPr>
          <p:cNvPr id="29" name="Straight Arrow Connector 28">
            <a:extLst>
              <a:ext uri="{FF2B5EF4-FFF2-40B4-BE49-F238E27FC236}">
                <a16:creationId xmlns:a16="http://schemas.microsoft.com/office/drawing/2014/main" xmlns="" id="{7BCDCEC7-4FA4-4579-A69C-DD1D8276C593}"/>
              </a:ext>
            </a:extLst>
          </p:cNvPr>
          <p:cNvCxnSpPr>
            <a:cxnSpLocks/>
            <a:stCxn id="12" idx="3"/>
            <a:endCxn id="112" idx="0"/>
          </p:cNvCxnSpPr>
          <p:nvPr/>
        </p:nvCxnSpPr>
        <p:spPr>
          <a:xfrm flipH="1">
            <a:off x="4936653" y="1821169"/>
            <a:ext cx="291644"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0B5AD3A6-BAC3-42DD-A176-0522A9DE6AAB}"/>
              </a:ext>
            </a:extLst>
          </p:cNvPr>
          <p:cNvSpPr>
            <a:spLocks/>
          </p:cNvSpPr>
          <p:nvPr/>
        </p:nvSpPr>
        <p:spPr bwMode="auto">
          <a:xfrm>
            <a:off x="3209620"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a:extLst>
              <a:ext uri="{FF2B5EF4-FFF2-40B4-BE49-F238E27FC236}">
                <a16:creationId xmlns:a16="http://schemas.microsoft.com/office/drawing/2014/main" xmlns="" id="{AF0D352C-7071-4952-A5DC-FB0646D51618}"/>
              </a:ext>
            </a:extLst>
          </p:cNvPr>
          <p:cNvSpPr txBox="1"/>
          <p:nvPr/>
        </p:nvSpPr>
        <p:spPr>
          <a:xfrm>
            <a:off x="3271382" y="2795199"/>
            <a:ext cx="425116" cy="369332"/>
          </a:xfrm>
          <a:prstGeom prst="rect">
            <a:avLst/>
          </a:prstGeom>
          <a:noFill/>
        </p:spPr>
        <p:txBody>
          <a:bodyPr wrap="none" rtlCol="0">
            <a:spAutoFit/>
          </a:bodyPr>
          <a:lstStyle/>
          <a:p>
            <a:r>
              <a:rPr lang="en-US" b="1" dirty="0"/>
              <a:t>P2</a:t>
            </a:r>
          </a:p>
        </p:txBody>
      </p:sp>
      <p:cxnSp>
        <p:nvCxnSpPr>
          <p:cNvPr id="32" name="Straight Arrow Connector 31">
            <a:extLst>
              <a:ext uri="{FF2B5EF4-FFF2-40B4-BE49-F238E27FC236}">
                <a16:creationId xmlns:a16="http://schemas.microsoft.com/office/drawing/2014/main" xmlns="" id="{9B89EE71-7F3E-49B1-AFFD-01ACCAD1BE19}"/>
              </a:ext>
            </a:extLst>
          </p:cNvPr>
          <p:cNvCxnSpPr>
            <a:stCxn id="30" idx="3"/>
            <a:endCxn id="36" idx="0"/>
          </p:cNvCxnSpPr>
          <p:nvPr/>
        </p:nvCxnSpPr>
        <p:spPr>
          <a:xfrm flipH="1">
            <a:off x="2876403"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333F97E-6BC9-46D0-8E57-ABF91078CDD9}"/>
              </a:ext>
            </a:extLst>
          </p:cNvPr>
          <p:cNvCxnSpPr>
            <a:stCxn id="30" idx="5"/>
            <a:endCxn id="37" idx="0"/>
          </p:cNvCxnSpPr>
          <p:nvPr/>
        </p:nvCxnSpPr>
        <p:spPr>
          <a:xfrm>
            <a:off x="3677914"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9AE1A862-1BC1-4A01-A7EE-23A7018E2A1A}"/>
              </a:ext>
            </a:extLst>
          </p:cNvPr>
          <p:cNvGrpSpPr/>
          <p:nvPr/>
        </p:nvGrpSpPr>
        <p:grpSpPr>
          <a:xfrm rot="20535499">
            <a:off x="3769104" y="2880236"/>
            <a:ext cx="732713" cy="838729"/>
            <a:chOff x="3607276" y="3661392"/>
            <a:chExt cx="732713" cy="838729"/>
          </a:xfrm>
        </p:grpSpPr>
        <p:sp>
          <p:nvSpPr>
            <p:cNvPr id="41" name="TextBox 40">
              <a:extLst>
                <a:ext uri="{FF2B5EF4-FFF2-40B4-BE49-F238E27FC236}">
                  <a16:creationId xmlns:a16="http://schemas.microsoft.com/office/drawing/2014/main" xmlns="" id="{A4966340-58A5-4F03-BA3A-EBB99D059F8E}"/>
                </a:ext>
              </a:extLst>
            </p:cNvPr>
            <p:cNvSpPr txBox="1"/>
            <p:nvPr/>
          </p:nvSpPr>
          <p:spPr>
            <a:xfrm rot="3036645">
              <a:off x="3799616" y="3893988"/>
              <a:ext cx="772969" cy="307777"/>
            </a:xfrm>
            <a:prstGeom prst="rect">
              <a:avLst/>
            </a:prstGeom>
            <a:noFill/>
          </p:spPr>
          <p:txBody>
            <a:bodyPr wrap="square" rtlCol="0">
              <a:spAutoFit/>
            </a:bodyPr>
            <a:lstStyle/>
            <a:p>
              <a:r>
                <a:rPr lang="en-US" sz="1400" b="1" dirty="0">
                  <a:solidFill>
                    <a:srgbClr val="7030A0"/>
                  </a:solidFill>
                </a:rPr>
                <a:t>P = 0.5</a:t>
              </a:r>
            </a:p>
          </p:txBody>
        </p:sp>
        <p:sp>
          <p:nvSpPr>
            <p:cNvPr id="35" name="TextBox 34">
              <a:extLst>
                <a:ext uri="{FF2B5EF4-FFF2-40B4-BE49-F238E27FC236}">
                  <a16:creationId xmlns:a16="http://schemas.microsoft.com/office/drawing/2014/main" xmlns="" id="{493278D8-E273-4E99-943B-1DE54712CDAC}"/>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36" name="Oval 35">
            <a:extLst>
              <a:ext uri="{FF2B5EF4-FFF2-40B4-BE49-F238E27FC236}">
                <a16:creationId xmlns:a16="http://schemas.microsoft.com/office/drawing/2014/main" xmlns="" id="{08EF3150-C71C-4C01-B520-13BBE5EBC660}"/>
              </a:ext>
            </a:extLst>
          </p:cNvPr>
          <p:cNvSpPr>
            <a:spLocks/>
          </p:cNvSpPr>
          <p:nvPr/>
        </p:nvSpPr>
        <p:spPr bwMode="auto">
          <a:xfrm>
            <a:off x="2602083"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a:extLst>
              <a:ext uri="{FF2B5EF4-FFF2-40B4-BE49-F238E27FC236}">
                <a16:creationId xmlns:a16="http://schemas.microsoft.com/office/drawing/2014/main" xmlns="" id="{B1E3C9BA-A275-4E2E-9482-668EA5CDB219}"/>
              </a:ext>
            </a:extLst>
          </p:cNvPr>
          <p:cNvSpPr>
            <a:spLocks/>
          </p:cNvSpPr>
          <p:nvPr/>
        </p:nvSpPr>
        <p:spPr bwMode="auto">
          <a:xfrm>
            <a:off x="3856799"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a:extLst>
              <a:ext uri="{FF2B5EF4-FFF2-40B4-BE49-F238E27FC236}">
                <a16:creationId xmlns:a16="http://schemas.microsoft.com/office/drawing/2014/main" xmlns="" id="{5F041486-2BE0-4929-8D6B-2C4E37AD8B9E}"/>
              </a:ext>
            </a:extLst>
          </p:cNvPr>
          <p:cNvSpPr txBox="1"/>
          <p:nvPr/>
        </p:nvSpPr>
        <p:spPr>
          <a:xfrm>
            <a:off x="2725560" y="3572713"/>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xmlns="" id="{93F880D5-6794-47DB-AECE-1C5A654A1943}"/>
              </a:ext>
            </a:extLst>
          </p:cNvPr>
          <p:cNvSpPr txBox="1"/>
          <p:nvPr/>
        </p:nvSpPr>
        <p:spPr>
          <a:xfrm>
            <a:off x="3945010" y="3575551"/>
            <a:ext cx="372218" cy="369332"/>
          </a:xfrm>
          <a:prstGeom prst="rect">
            <a:avLst/>
          </a:prstGeom>
          <a:noFill/>
        </p:spPr>
        <p:txBody>
          <a:bodyPr wrap="none" rtlCol="0">
            <a:spAutoFit/>
          </a:bodyPr>
          <a:lstStyle/>
          <a:p>
            <a:r>
              <a:rPr lang="en-US" dirty="0"/>
              <a:t>-1</a:t>
            </a:r>
          </a:p>
        </p:txBody>
      </p:sp>
      <p:grpSp>
        <p:nvGrpSpPr>
          <p:cNvPr id="43" name="Group 42">
            <a:extLst>
              <a:ext uri="{FF2B5EF4-FFF2-40B4-BE49-F238E27FC236}">
                <a16:creationId xmlns:a16="http://schemas.microsoft.com/office/drawing/2014/main" xmlns="" id="{CF50CFBF-2BCF-4DC7-BF7B-D923DDCD6581}"/>
              </a:ext>
            </a:extLst>
          </p:cNvPr>
          <p:cNvGrpSpPr/>
          <p:nvPr/>
        </p:nvGrpSpPr>
        <p:grpSpPr>
          <a:xfrm rot="721009">
            <a:off x="2617545" y="2833023"/>
            <a:ext cx="493945" cy="855213"/>
            <a:chOff x="4803168" y="3939956"/>
            <a:chExt cx="493945" cy="855213"/>
          </a:xfrm>
        </p:grpSpPr>
        <p:sp>
          <p:nvSpPr>
            <p:cNvPr id="34" name="TextBox 33">
              <a:extLst>
                <a:ext uri="{FF2B5EF4-FFF2-40B4-BE49-F238E27FC236}">
                  <a16:creationId xmlns:a16="http://schemas.microsoft.com/office/drawing/2014/main" xmlns="" id="{D0AD6CA7-3250-4912-8546-034E7152C49E}"/>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40" name="TextBox 39">
              <a:extLst>
                <a:ext uri="{FF2B5EF4-FFF2-40B4-BE49-F238E27FC236}">
                  <a16:creationId xmlns:a16="http://schemas.microsoft.com/office/drawing/2014/main" xmlns="" id="{39F9A97A-28A2-4677-8143-FDF70BA62A42}"/>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cxnSp>
        <p:nvCxnSpPr>
          <p:cNvPr id="42" name="Straight Arrow Connector 41">
            <a:extLst>
              <a:ext uri="{FF2B5EF4-FFF2-40B4-BE49-F238E27FC236}">
                <a16:creationId xmlns:a16="http://schemas.microsoft.com/office/drawing/2014/main" xmlns="" id="{23717ADC-9B63-4A70-B6FC-DC644EE55AF7}"/>
              </a:ext>
            </a:extLst>
          </p:cNvPr>
          <p:cNvCxnSpPr>
            <a:cxnSpLocks/>
            <a:stCxn id="16" idx="3"/>
            <a:endCxn id="110" idx="0"/>
          </p:cNvCxnSpPr>
          <p:nvPr/>
        </p:nvCxnSpPr>
        <p:spPr>
          <a:xfrm flipH="1">
            <a:off x="2821586" y="1821169"/>
            <a:ext cx="191737"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xmlns="" id="{A382F95B-E380-4C90-9BD9-4FFE46319B86}"/>
              </a:ext>
            </a:extLst>
          </p:cNvPr>
          <p:cNvSpPr>
            <a:spLocks/>
          </p:cNvSpPr>
          <p:nvPr/>
        </p:nvSpPr>
        <p:spPr bwMode="auto">
          <a:xfrm>
            <a:off x="992921" y="270554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a:extLst>
              <a:ext uri="{FF2B5EF4-FFF2-40B4-BE49-F238E27FC236}">
                <a16:creationId xmlns:a16="http://schemas.microsoft.com/office/drawing/2014/main" xmlns="" id="{C0464E6B-3DC0-4B87-8F0A-62E99501EE02}"/>
              </a:ext>
            </a:extLst>
          </p:cNvPr>
          <p:cNvSpPr txBox="1"/>
          <p:nvPr/>
        </p:nvSpPr>
        <p:spPr>
          <a:xfrm>
            <a:off x="1054683" y="2795199"/>
            <a:ext cx="425116" cy="369332"/>
          </a:xfrm>
          <a:prstGeom prst="rect">
            <a:avLst/>
          </a:prstGeom>
          <a:noFill/>
        </p:spPr>
        <p:txBody>
          <a:bodyPr wrap="none" rtlCol="0">
            <a:spAutoFit/>
          </a:bodyPr>
          <a:lstStyle/>
          <a:p>
            <a:r>
              <a:rPr lang="en-US" b="1" dirty="0"/>
              <a:t>P2</a:t>
            </a:r>
          </a:p>
        </p:txBody>
      </p:sp>
      <p:cxnSp>
        <p:nvCxnSpPr>
          <p:cNvPr id="46" name="Straight Arrow Connector 45">
            <a:extLst>
              <a:ext uri="{FF2B5EF4-FFF2-40B4-BE49-F238E27FC236}">
                <a16:creationId xmlns:a16="http://schemas.microsoft.com/office/drawing/2014/main" xmlns="" id="{6BEAD6AA-C488-478C-BD23-949FF0C3A033}"/>
              </a:ext>
            </a:extLst>
          </p:cNvPr>
          <p:cNvCxnSpPr>
            <a:stCxn id="44" idx="3"/>
            <a:endCxn id="50" idx="0"/>
          </p:cNvCxnSpPr>
          <p:nvPr/>
        </p:nvCxnSpPr>
        <p:spPr>
          <a:xfrm flipH="1">
            <a:off x="659704" y="3173839"/>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4DB8BB4-BC1E-42A6-B42D-DD13A7F24CB5}"/>
              </a:ext>
            </a:extLst>
          </p:cNvPr>
          <p:cNvCxnSpPr>
            <a:stCxn id="44" idx="5"/>
            <a:endCxn id="51" idx="0"/>
          </p:cNvCxnSpPr>
          <p:nvPr/>
        </p:nvCxnSpPr>
        <p:spPr>
          <a:xfrm>
            <a:off x="1461215" y="3173839"/>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2E0D36B6-84E1-4F47-A66A-C15A756159A3}"/>
              </a:ext>
            </a:extLst>
          </p:cNvPr>
          <p:cNvSpPr>
            <a:spLocks/>
          </p:cNvSpPr>
          <p:nvPr/>
        </p:nvSpPr>
        <p:spPr bwMode="auto">
          <a:xfrm>
            <a:off x="385384" y="34830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a:extLst>
              <a:ext uri="{FF2B5EF4-FFF2-40B4-BE49-F238E27FC236}">
                <a16:creationId xmlns:a16="http://schemas.microsoft.com/office/drawing/2014/main" xmlns="" id="{75D3E313-78BA-4662-93D2-9A34BD5ED5D5}"/>
              </a:ext>
            </a:extLst>
          </p:cNvPr>
          <p:cNvSpPr>
            <a:spLocks/>
          </p:cNvSpPr>
          <p:nvPr/>
        </p:nvSpPr>
        <p:spPr bwMode="auto">
          <a:xfrm>
            <a:off x="1640100" y="348589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TextBox 51">
            <a:extLst>
              <a:ext uri="{FF2B5EF4-FFF2-40B4-BE49-F238E27FC236}">
                <a16:creationId xmlns:a16="http://schemas.microsoft.com/office/drawing/2014/main" xmlns="" id="{B24BD544-CCE9-4259-86A7-7FB7FA162BD2}"/>
              </a:ext>
            </a:extLst>
          </p:cNvPr>
          <p:cNvSpPr txBox="1"/>
          <p:nvPr/>
        </p:nvSpPr>
        <p:spPr>
          <a:xfrm>
            <a:off x="473595" y="3572713"/>
            <a:ext cx="372218"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xmlns="" id="{167D6EF1-69FF-4873-A91F-0C29557225EB}"/>
              </a:ext>
            </a:extLst>
          </p:cNvPr>
          <p:cNvSpPr txBox="1"/>
          <p:nvPr/>
        </p:nvSpPr>
        <p:spPr>
          <a:xfrm>
            <a:off x="1763577" y="3575551"/>
            <a:ext cx="301686" cy="369332"/>
          </a:xfrm>
          <a:prstGeom prst="rect">
            <a:avLst/>
          </a:prstGeom>
          <a:noFill/>
        </p:spPr>
        <p:txBody>
          <a:bodyPr wrap="none" rtlCol="0">
            <a:spAutoFit/>
          </a:bodyPr>
          <a:lstStyle/>
          <a:p>
            <a:r>
              <a:rPr lang="en-US" dirty="0"/>
              <a:t>1</a:t>
            </a:r>
          </a:p>
        </p:txBody>
      </p:sp>
      <p:grpSp>
        <p:nvGrpSpPr>
          <p:cNvPr id="111" name="Group 110">
            <a:extLst>
              <a:ext uri="{FF2B5EF4-FFF2-40B4-BE49-F238E27FC236}">
                <a16:creationId xmlns:a16="http://schemas.microsoft.com/office/drawing/2014/main" xmlns="" id="{01231813-1417-41A6-933D-9FE592171E12}"/>
              </a:ext>
            </a:extLst>
          </p:cNvPr>
          <p:cNvGrpSpPr/>
          <p:nvPr/>
        </p:nvGrpSpPr>
        <p:grpSpPr>
          <a:xfrm rot="721009">
            <a:off x="417664" y="2830009"/>
            <a:ext cx="476819" cy="861241"/>
            <a:chOff x="2603287" y="3956022"/>
            <a:chExt cx="476819" cy="861241"/>
          </a:xfrm>
        </p:grpSpPr>
        <p:sp>
          <p:nvSpPr>
            <p:cNvPr id="48" name="TextBox 47">
              <a:extLst>
                <a:ext uri="{FF2B5EF4-FFF2-40B4-BE49-F238E27FC236}">
                  <a16:creationId xmlns:a16="http://schemas.microsoft.com/office/drawing/2014/main" xmlns="" id="{55846B65-5F27-4AE3-A5CD-7C4F9D2F7B0C}"/>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55" name="TextBox 54">
              <a:extLst>
                <a:ext uri="{FF2B5EF4-FFF2-40B4-BE49-F238E27FC236}">
                  <a16:creationId xmlns:a16="http://schemas.microsoft.com/office/drawing/2014/main" xmlns="" id="{086FF223-0F00-4FFA-BF17-1CFBF3303414}"/>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165" name="Group 164">
            <a:extLst>
              <a:ext uri="{FF2B5EF4-FFF2-40B4-BE49-F238E27FC236}">
                <a16:creationId xmlns:a16="http://schemas.microsoft.com/office/drawing/2014/main" xmlns="" id="{2F97E128-EFCA-4ACB-AC93-1979ABF0791E}"/>
              </a:ext>
            </a:extLst>
          </p:cNvPr>
          <p:cNvGrpSpPr/>
          <p:nvPr/>
        </p:nvGrpSpPr>
        <p:grpSpPr>
          <a:xfrm>
            <a:off x="3508087" y="1521970"/>
            <a:ext cx="795083" cy="470047"/>
            <a:chOff x="3406169" y="2621582"/>
            <a:chExt cx="795083" cy="470047"/>
          </a:xfrm>
        </p:grpSpPr>
        <p:sp>
          <p:nvSpPr>
            <p:cNvPr id="25" name="TextBox 24">
              <a:extLst>
                <a:ext uri="{FF2B5EF4-FFF2-40B4-BE49-F238E27FC236}">
                  <a16:creationId xmlns:a16="http://schemas.microsoft.com/office/drawing/2014/main" xmlns="" id="{9011A999-385F-47F3-8589-93019AC71ABC}"/>
                </a:ext>
              </a:extLst>
            </p:cNvPr>
            <p:cNvSpPr txBox="1"/>
            <p:nvPr/>
          </p:nvSpPr>
          <p:spPr>
            <a:xfrm rot="1026332">
              <a:off x="3406169" y="2722297"/>
              <a:ext cx="566694" cy="369332"/>
            </a:xfrm>
            <a:prstGeom prst="rect">
              <a:avLst/>
            </a:prstGeom>
            <a:noFill/>
          </p:spPr>
          <p:txBody>
            <a:bodyPr wrap="none" rtlCol="0">
              <a:spAutoFit/>
            </a:bodyPr>
            <a:lstStyle/>
            <a:p>
              <a:r>
                <a:rPr lang="en-US" dirty="0"/>
                <a:t>Play</a:t>
              </a:r>
            </a:p>
          </p:txBody>
        </p:sp>
        <p:sp>
          <p:nvSpPr>
            <p:cNvPr id="105" name="TextBox 104">
              <a:extLst>
                <a:ext uri="{FF2B5EF4-FFF2-40B4-BE49-F238E27FC236}">
                  <a16:creationId xmlns:a16="http://schemas.microsoft.com/office/drawing/2014/main" xmlns="" id="{B4DB468E-078C-444D-91D8-732C4325EB80}"/>
                </a:ext>
              </a:extLst>
            </p:cNvPr>
            <p:cNvSpPr txBox="1"/>
            <p:nvPr/>
          </p:nvSpPr>
          <p:spPr>
            <a:xfrm rot="1279530">
              <a:off x="3421871" y="2621582"/>
              <a:ext cx="779381" cy="307777"/>
            </a:xfrm>
            <a:prstGeom prst="rect">
              <a:avLst/>
            </a:prstGeom>
            <a:noFill/>
          </p:spPr>
          <p:txBody>
            <a:bodyPr wrap="none" rtlCol="0">
              <a:spAutoFit/>
            </a:bodyPr>
            <a:lstStyle/>
            <a:p>
              <a:r>
                <a:rPr lang="en-US" sz="1400" b="1" dirty="0">
                  <a:solidFill>
                    <a:srgbClr val="FF0000"/>
                  </a:solidFill>
                </a:rPr>
                <a:t>EV = 0.0</a:t>
              </a:r>
            </a:p>
          </p:txBody>
        </p:sp>
      </p:grpSp>
      <p:sp>
        <p:nvSpPr>
          <p:cNvPr id="106" name="TextBox 105">
            <a:extLst>
              <a:ext uri="{FF2B5EF4-FFF2-40B4-BE49-F238E27FC236}">
                <a16:creationId xmlns:a16="http://schemas.microsoft.com/office/drawing/2014/main" xmlns="" id="{56934ACF-8B22-4F25-A011-B25DA2DA8CF5}"/>
              </a:ext>
            </a:extLst>
          </p:cNvPr>
          <p:cNvSpPr txBox="1"/>
          <p:nvPr/>
        </p:nvSpPr>
        <p:spPr>
          <a:xfrm>
            <a:off x="433501" y="1415775"/>
            <a:ext cx="1913409" cy="369332"/>
          </a:xfrm>
          <a:prstGeom prst="rect">
            <a:avLst/>
          </a:prstGeom>
          <a:noFill/>
        </p:spPr>
        <p:txBody>
          <a:bodyPr wrap="none" rtlCol="0">
            <a:spAutoFit/>
          </a:bodyPr>
          <a:lstStyle/>
          <a:p>
            <a:r>
              <a:rPr lang="en-US" b="1" dirty="0"/>
              <a:t>Blueprint Strategy</a:t>
            </a:r>
          </a:p>
        </p:txBody>
      </p:sp>
      <p:sp>
        <p:nvSpPr>
          <p:cNvPr id="110" name="TextBox 109">
            <a:extLst>
              <a:ext uri="{FF2B5EF4-FFF2-40B4-BE49-F238E27FC236}">
                <a16:creationId xmlns:a16="http://schemas.microsoft.com/office/drawing/2014/main" xmlns="" id="{F69C7035-8609-4275-AEDB-0A5D75217DB0}"/>
              </a:ext>
            </a:extLst>
          </p:cNvPr>
          <p:cNvSpPr txBox="1"/>
          <p:nvPr/>
        </p:nvSpPr>
        <p:spPr>
          <a:xfrm>
            <a:off x="2386210" y="2016514"/>
            <a:ext cx="870751" cy="307777"/>
          </a:xfrm>
          <a:prstGeom prst="rect">
            <a:avLst/>
          </a:prstGeom>
          <a:noFill/>
        </p:spPr>
        <p:txBody>
          <a:bodyPr wrap="none" rtlCol="0">
            <a:spAutoFit/>
          </a:bodyPr>
          <a:lstStyle/>
          <a:p>
            <a:r>
              <a:rPr lang="en-US" sz="1400" b="1" dirty="0">
                <a:solidFill>
                  <a:srgbClr val="FF0000"/>
                </a:solidFill>
              </a:rPr>
              <a:t>EV = 0.25</a:t>
            </a:r>
          </a:p>
        </p:txBody>
      </p:sp>
      <p:sp>
        <p:nvSpPr>
          <p:cNvPr id="112" name="TextBox 111">
            <a:extLst>
              <a:ext uri="{FF2B5EF4-FFF2-40B4-BE49-F238E27FC236}">
                <a16:creationId xmlns:a16="http://schemas.microsoft.com/office/drawing/2014/main" xmlns="" id="{A765520A-478D-4576-809C-195C8352CAFA}"/>
              </a:ext>
            </a:extLst>
          </p:cNvPr>
          <p:cNvSpPr txBox="1"/>
          <p:nvPr/>
        </p:nvSpPr>
        <p:spPr>
          <a:xfrm>
            <a:off x="4519711" y="2016514"/>
            <a:ext cx="833883" cy="307777"/>
          </a:xfrm>
          <a:prstGeom prst="rect">
            <a:avLst/>
          </a:prstGeom>
          <a:noFill/>
        </p:spPr>
        <p:txBody>
          <a:bodyPr wrap="none" rtlCol="0">
            <a:spAutoFit/>
          </a:bodyPr>
          <a:lstStyle/>
          <a:p>
            <a:r>
              <a:rPr lang="en-US" sz="1400" b="1" dirty="0">
                <a:solidFill>
                  <a:srgbClr val="FF0000"/>
                </a:solidFill>
              </a:rPr>
              <a:t>EV = -0.5</a:t>
            </a:r>
          </a:p>
        </p:txBody>
      </p:sp>
      <p:cxnSp>
        <p:nvCxnSpPr>
          <p:cNvPr id="117" name="Straight Connector 116">
            <a:extLst>
              <a:ext uri="{FF2B5EF4-FFF2-40B4-BE49-F238E27FC236}">
                <a16:creationId xmlns:a16="http://schemas.microsoft.com/office/drawing/2014/main" xmlns="" id="{7F3D7716-107D-4404-9B00-7A126CF491AC}"/>
              </a:ext>
            </a:extLst>
          </p:cNvPr>
          <p:cNvCxnSpPr>
            <a:endCxn id="118" idx="2"/>
          </p:cNvCxnSpPr>
          <p:nvPr/>
        </p:nvCxnSpPr>
        <p:spPr>
          <a:xfrm flipV="1">
            <a:off x="5690882" y="299321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xmlns="" id="{C642107B-9B66-4ED1-85FE-6325A54379F7}"/>
              </a:ext>
            </a:extLst>
          </p:cNvPr>
          <p:cNvSpPr>
            <a:spLocks/>
          </p:cNvSpPr>
          <p:nvPr/>
        </p:nvSpPr>
        <p:spPr bwMode="auto">
          <a:xfrm>
            <a:off x="7541421"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9" name="TextBox 118">
            <a:extLst>
              <a:ext uri="{FF2B5EF4-FFF2-40B4-BE49-F238E27FC236}">
                <a16:creationId xmlns:a16="http://schemas.microsoft.com/office/drawing/2014/main" xmlns="" id="{3C75318A-10AA-4C85-8037-3B330AF4F926}"/>
              </a:ext>
            </a:extLst>
          </p:cNvPr>
          <p:cNvSpPr txBox="1"/>
          <p:nvPr/>
        </p:nvSpPr>
        <p:spPr>
          <a:xfrm>
            <a:off x="7603183" y="2808553"/>
            <a:ext cx="425116" cy="369332"/>
          </a:xfrm>
          <a:prstGeom prst="rect">
            <a:avLst/>
          </a:prstGeom>
          <a:noFill/>
        </p:spPr>
        <p:txBody>
          <a:bodyPr wrap="none" rtlCol="0">
            <a:spAutoFit/>
          </a:bodyPr>
          <a:lstStyle/>
          <a:p>
            <a:r>
              <a:rPr lang="en-US" b="1" dirty="0"/>
              <a:t>P2</a:t>
            </a:r>
          </a:p>
        </p:txBody>
      </p:sp>
      <p:cxnSp>
        <p:nvCxnSpPr>
          <p:cNvPr id="120" name="Straight Arrow Connector 119">
            <a:extLst>
              <a:ext uri="{FF2B5EF4-FFF2-40B4-BE49-F238E27FC236}">
                <a16:creationId xmlns:a16="http://schemas.microsoft.com/office/drawing/2014/main" xmlns="" id="{D4A4777D-C336-423D-A3B0-926B178E16E7}"/>
              </a:ext>
            </a:extLst>
          </p:cNvPr>
          <p:cNvCxnSpPr>
            <a:stCxn id="118" idx="3"/>
            <a:endCxn id="125" idx="0"/>
          </p:cNvCxnSpPr>
          <p:nvPr/>
        </p:nvCxnSpPr>
        <p:spPr>
          <a:xfrm flipH="1">
            <a:off x="7208204"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xmlns="" id="{E6219954-94A0-4589-AD34-44BB6401F6D6}"/>
              </a:ext>
            </a:extLst>
          </p:cNvPr>
          <p:cNvCxnSpPr>
            <a:stCxn id="118" idx="5"/>
            <a:endCxn id="126" idx="0"/>
          </p:cNvCxnSpPr>
          <p:nvPr/>
        </p:nvCxnSpPr>
        <p:spPr>
          <a:xfrm>
            <a:off x="8009715"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xmlns="" id="{602F14BD-EE96-401E-AE72-E2E372DF9D9F}"/>
              </a:ext>
            </a:extLst>
          </p:cNvPr>
          <p:cNvSpPr>
            <a:spLocks/>
          </p:cNvSpPr>
          <p:nvPr/>
        </p:nvSpPr>
        <p:spPr bwMode="auto">
          <a:xfrm>
            <a:off x="6933884"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Oval 125">
            <a:extLst>
              <a:ext uri="{FF2B5EF4-FFF2-40B4-BE49-F238E27FC236}">
                <a16:creationId xmlns:a16="http://schemas.microsoft.com/office/drawing/2014/main" xmlns="" id="{A9FD7A97-7708-4613-892F-5FF523EC093B}"/>
              </a:ext>
            </a:extLst>
          </p:cNvPr>
          <p:cNvSpPr>
            <a:spLocks/>
          </p:cNvSpPr>
          <p:nvPr/>
        </p:nvSpPr>
        <p:spPr bwMode="auto">
          <a:xfrm>
            <a:off x="8188600"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a:extLst>
              <a:ext uri="{FF2B5EF4-FFF2-40B4-BE49-F238E27FC236}">
                <a16:creationId xmlns:a16="http://schemas.microsoft.com/office/drawing/2014/main" xmlns="" id="{F0D0F575-C906-419F-8B5A-1B459AD211DC}"/>
              </a:ext>
            </a:extLst>
          </p:cNvPr>
          <p:cNvSpPr txBox="1"/>
          <p:nvPr/>
        </p:nvSpPr>
        <p:spPr>
          <a:xfrm>
            <a:off x="7057361" y="3586067"/>
            <a:ext cx="301686" cy="369332"/>
          </a:xfrm>
          <a:prstGeom prst="rect">
            <a:avLst/>
          </a:prstGeom>
          <a:noFill/>
        </p:spPr>
        <p:txBody>
          <a:bodyPr wrap="none" rtlCol="0">
            <a:spAutoFit/>
          </a:bodyPr>
          <a:lstStyle/>
          <a:p>
            <a:r>
              <a:rPr lang="en-US" dirty="0"/>
              <a:t>1</a:t>
            </a:r>
          </a:p>
        </p:txBody>
      </p:sp>
      <p:sp>
        <p:nvSpPr>
          <p:cNvPr id="128" name="TextBox 127">
            <a:extLst>
              <a:ext uri="{FF2B5EF4-FFF2-40B4-BE49-F238E27FC236}">
                <a16:creationId xmlns:a16="http://schemas.microsoft.com/office/drawing/2014/main" xmlns="" id="{074E9C5A-339E-4462-85F0-1088D0A58B71}"/>
              </a:ext>
            </a:extLst>
          </p:cNvPr>
          <p:cNvSpPr txBox="1"/>
          <p:nvPr/>
        </p:nvSpPr>
        <p:spPr>
          <a:xfrm>
            <a:off x="8276811" y="3588905"/>
            <a:ext cx="372218" cy="369332"/>
          </a:xfrm>
          <a:prstGeom prst="rect">
            <a:avLst/>
          </a:prstGeom>
          <a:noFill/>
        </p:spPr>
        <p:txBody>
          <a:bodyPr wrap="none" rtlCol="0">
            <a:spAutoFit/>
          </a:bodyPr>
          <a:lstStyle/>
          <a:p>
            <a:r>
              <a:rPr lang="en-US" dirty="0"/>
              <a:t>-1</a:t>
            </a:r>
          </a:p>
        </p:txBody>
      </p:sp>
      <p:grpSp>
        <p:nvGrpSpPr>
          <p:cNvPr id="129" name="Group 128">
            <a:extLst>
              <a:ext uri="{FF2B5EF4-FFF2-40B4-BE49-F238E27FC236}">
                <a16:creationId xmlns:a16="http://schemas.microsoft.com/office/drawing/2014/main" xmlns="" id="{5CFBEF69-05D0-4E50-879D-1DACC9565D6A}"/>
              </a:ext>
            </a:extLst>
          </p:cNvPr>
          <p:cNvGrpSpPr/>
          <p:nvPr/>
        </p:nvGrpSpPr>
        <p:grpSpPr>
          <a:xfrm rot="721009">
            <a:off x="6949346" y="2846377"/>
            <a:ext cx="493945" cy="855213"/>
            <a:chOff x="4803168" y="3939956"/>
            <a:chExt cx="493945" cy="855213"/>
          </a:xfrm>
        </p:grpSpPr>
        <p:sp>
          <p:nvSpPr>
            <p:cNvPr id="130" name="TextBox 129">
              <a:extLst>
                <a:ext uri="{FF2B5EF4-FFF2-40B4-BE49-F238E27FC236}">
                  <a16:creationId xmlns:a16="http://schemas.microsoft.com/office/drawing/2014/main" xmlns="" id="{BCA2AD5F-39D4-4590-A6D8-27E0CE593E49}"/>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31" name="TextBox 130">
              <a:extLst>
                <a:ext uri="{FF2B5EF4-FFF2-40B4-BE49-F238E27FC236}">
                  <a16:creationId xmlns:a16="http://schemas.microsoft.com/office/drawing/2014/main" xmlns="" id="{AFD2C5A9-12DD-45D3-8A61-323A9E81673A}"/>
                </a:ext>
              </a:extLst>
            </p:cNvPr>
            <p:cNvSpPr txBox="1"/>
            <p:nvPr/>
          </p:nvSpPr>
          <p:spPr>
            <a:xfrm rot="18805400">
              <a:off x="4616258" y="4126866"/>
              <a:ext cx="681597" cy="307777"/>
            </a:xfrm>
            <a:prstGeom prst="rect">
              <a:avLst/>
            </a:prstGeom>
            <a:noFill/>
          </p:spPr>
          <p:txBody>
            <a:bodyPr wrap="none" rtlCol="0">
              <a:spAutoFit/>
            </a:bodyPr>
            <a:lstStyle/>
            <a:p>
              <a:r>
                <a:rPr lang="en-US" sz="1400" b="1" dirty="0">
                  <a:solidFill>
                    <a:srgbClr val="7030A0"/>
                  </a:solidFill>
                </a:rPr>
                <a:t>P = 0.5</a:t>
              </a:r>
            </a:p>
          </p:txBody>
        </p:sp>
      </p:grpSp>
      <p:sp>
        <p:nvSpPr>
          <p:cNvPr id="132" name="Oval 131">
            <a:extLst>
              <a:ext uri="{FF2B5EF4-FFF2-40B4-BE49-F238E27FC236}">
                <a16:creationId xmlns:a16="http://schemas.microsoft.com/office/drawing/2014/main" xmlns="" id="{868B0520-E852-41AF-AA77-F79969B00B11}"/>
              </a:ext>
            </a:extLst>
          </p:cNvPr>
          <p:cNvSpPr>
            <a:spLocks/>
          </p:cNvSpPr>
          <p:nvPr/>
        </p:nvSpPr>
        <p:spPr bwMode="auto">
          <a:xfrm>
            <a:off x="5324722" y="271889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a:extLst>
              <a:ext uri="{FF2B5EF4-FFF2-40B4-BE49-F238E27FC236}">
                <a16:creationId xmlns:a16="http://schemas.microsoft.com/office/drawing/2014/main" xmlns="" id="{0E663A0B-A9D3-4EC2-AD72-811C9FB3AA14}"/>
              </a:ext>
            </a:extLst>
          </p:cNvPr>
          <p:cNvSpPr txBox="1"/>
          <p:nvPr/>
        </p:nvSpPr>
        <p:spPr>
          <a:xfrm>
            <a:off x="5386484" y="2808553"/>
            <a:ext cx="425116" cy="369332"/>
          </a:xfrm>
          <a:prstGeom prst="rect">
            <a:avLst/>
          </a:prstGeom>
          <a:noFill/>
        </p:spPr>
        <p:txBody>
          <a:bodyPr wrap="none" rtlCol="0">
            <a:spAutoFit/>
          </a:bodyPr>
          <a:lstStyle/>
          <a:p>
            <a:r>
              <a:rPr lang="en-US" b="1" dirty="0"/>
              <a:t>P2</a:t>
            </a:r>
          </a:p>
        </p:txBody>
      </p:sp>
      <p:cxnSp>
        <p:nvCxnSpPr>
          <p:cNvPr id="134" name="Straight Arrow Connector 133">
            <a:extLst>
              <a:ext uri="{FF2B5EF4-FFF2-40B4-BE49-F238E27FC236}">
                <a16:creationId xmlns:a16="http://schemas.microsoft.com/office/drawing/2014/main" xmlns="" id="{14796706-5592-4CD1-8ECC-BAD35D0D4B9D}"/>
              </a:ext>
            </a:extLst>
          </p:cNvPr>
          <p:cNvCxnSpPr>
            <a:stCxn id="132" idx="3"/>
            <a:endCxn id="139" idx="0"/>
          </p:cNvCxnSpPr>
          <p:nvPr/>
        </p:nvCxnSpPr>
        <p:spPr>
          <a:xfrm flipH="1">
            <a:off x="4991505" y="3187193"/>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xmlns="" id="{744727E1-5549-4B10-9D0F-71665E49FEDB}"/>
              </a:ext>
            </a:extLst>
          </p:cNvPr>
          <p:cNvCxnSpPr>
            <a:stCxn id="132" idx="5"/>
            <a:endCxn id="140" idx="0"/>
          </p:cNvCxnSpPr>
          <p:nvPr/>
        </p:nvCxnSpPr>
        <p:spPr>
          <a:xfrm>
            <a:off x="5793016" y="3187193"/>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xmlns="" id="{BD73379B-DDCE-4F7B-B543-1E1B1EE95F4B}"/>
              </a:ext>
            </a:extLst>
          </p:cNvPr>
          <p:cNvSpPr>
            <a:spLocks/>
          </p:cNvSpPr>
          <p:nvPr/>
        </p:nvSpPr>
        <p:spPr bwMode="auto">
          <a:xfrm>
            <a:off x="4717185" y="349641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Oval 139">
            <a:extLst>
              <a:ext uri="{FF2B5EF4-FFF2-40B4-BE49-F238E27FC236}">
                <a16:creationId xmlns:a16="http://schemas.microsoft.com/office/drawing/2014/main" xmlns="" id="{B4197413-CF42-4925-8BC5-B34ED52AFB5B}"/>
              </a:ext>
            </a:extLst>
          </p:cNvPr>
          <p:cNvSpPr>
            <a:spLocks/>
          </p:cNvSpPr>
          <p:nvPr/>
        </p:nvSpPr>
        <p:spPr bwMode="auto">
          <a:xfrm>
            <a:off x="5971901" y="349925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a:extLst>
              <a:ext uri="{FF2B5EF4-FFF2-40B4-BE49-F238E27FC236}">
                <a16:creationId xmlns:a16="http://schemas.microsoft.com/office/drawing/2014/main" xmlns="" id="{11E994DE-47C5-46E0-9C87-CA626662B510}"/>
              </a:ext>
            </a:extLst>
          </p:cNvPr>
          <p:cNvSpPr txBox="1"/>
          <p:nvPr/>
        </p:nvSpPr>
        <p:spPr>
          <a:xfrm>
            <a:off x="4805396" y="3586067"/>
            <a:ext cx="372218" cy="369332"/>
          </a:xfrm>
          <a:prstGeom prst="rect">
            <a:avLst/>
          </a:prstGeom>
          <a:noFill/>
        </p:spPr>
        <p:txBody>
          <a:bodyPr wrap="none" rtlCol="0">
            <a:spAutoFit/>
          </a:bodyPr>
          <a:lstStyle/>
          <a:p>
            <a:r>
              <a:rPr lang="en-US" dirty="0"/>
              <a:t>-1</a:t>
            </a:r>
          </a:p>
        </p:txBody>
      </p:sp>
      <p:sp>
        <p:nvSpPr>
          <p:cNvPr id="142" name="TextBox 141">
            <a:extLst>
              <a:ext uri="{FF2B5EF4-FFF2-40B4-BE49-F238E27FC236}">
                <a16:creationId xmlns:a16="http://schemas.microsoft.com/office/drawing/2014/main" xmlns="" id="{1D449C20-ACF2-439A-AB90-0B10771E55F6}"/>
              </a:ext>
            </a:extLst>
          </p:cNvPr>
          <p:cNvSpPr txBox="1"/>
          <p:nvPr/>
        </p:nvSpPr>
        <p:spPr>
          <a:xfrm>
            <a:off x="6095378" y="3588905"/>
            <a:ext cx="301686" cy="369332"/>
          </a:xfrm>
          <a:prstGeom prst="rect">
            <a:avLst/>
          </a:prstGeom>
          <a:noFill/>
        </p:spPr>
        <p:txBody>
          <a:bodyPr wrap="none" rtlCol="0">
            <a:spAutoFit/>
          </a:bodyPr>
          <a:lstStyle/>
          <a:p>
            <a:r>
              <a:rPr lang="en-US" dirty="0"/>
              <a:t>1</a:t>
            </a:r>
          </a:p>
        </p:txBody>
      </p:sp>
      <p:grpSp>
        <p:nvGrpSpPr>
          <p:cNvPr id="143" name="Group 142">
            <a:extLst>
              <a:ext uri="{FF2B5EF4-FFF2-40B4-BE49-F238E27FC236}">
                <a16:creationId xmlns:a16="http://schemas.microsoft.com/office/drawing/2014/main" xmlns="" id="{D417BBD7-DFC2-4FA0-BFB9-54DE8A8F7620}"/>
              </a:ext>
            </a:extLst>
          </p:cNvPr>
          <p:cNvGrpSpPr/>
          <p:nvPr/>
        </p:nvGrpSpPr>
        <p:grpSpPr>
          <a:xfrm rot="721009">
            <a:off x="4749465" y="2843363"/>
            <a:ext cx="476819" cy="861241"/>
            <a:chOff x="2603287" y="3956022"/>
            <a:chExt cx="476819" cy="861241"/>
          </a:xfrm>
        </p:grpSpPr>
        <p:sp>
          <p:nvSpPr>
            <p:cNvPr id="144" name="TextBox 143">
              <a:extLst>
                <a:ext uri="{FF2B5EF4-FFF2-40B4-BE49-F238E27FC236}">
                  <a16:creationId xmlns:a16="http://schemas.microsoft.com/office/drawing/2014/main" xmlns="" id="{6118694A-6D68-40C9-9906-1357E909486A}"/>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145" name="TextBox 144">
              <a:extLst>
                <a:ext uri="{FF2B5EF4-FFF2-40B4-BE49-F238E27FC236}">
                  <a16:creationId xmlns:a16="http://schemas.microsoft.com/office/drawing/2014/main" xmlns="" id="{B1E604BB-C03C-4087-BBB9-961C13091015}"/>
                </a:ext>
              </a:extLst>
            </p:cNvPr>
            <p:cNvSpPr txBox="1"/>
            <p:nvPr/>
          </p:nvSpPr>
          <p:spPr>
            <a:xfrm rot="18805400">
              <a:off x="2416377" y="4142932"/>
              <a:ext cx="681597" cy="307777"/>
            </a:xfrm>
            <a:prstGeom prst="rect">
              <a:avLst/>
            </a:prstGeom>
            <a:noFill/>
          </p:spPr>
          <p:txBody>
            <a:bodyPr wrap="none" rtlCol="0">
              <a:spAutoFit/>
            </a:bodyPr>
            <a:lstStyle/>
            <a:p>
              <a:r>
                <a:rPr lang="en-US" sz="1400" b="1" dirty="0">
                  <a:solidFill>
                    <a:srgbClr val="7030A0"/>
                  </a:solidFill>
                </a:rPr>
                <a:t>P = 0.5</a:t>
              </a:r>
            </a:p>
          </p:txBody>
        </p:sp>
      </p:grpSp>
      <p:grpSp>
        <p:nvGrpSpPr>
          <p:cNvPr id="201" name="Group 200">
            <a:extLst>
              <a:ext uri="{FF2B5EF4-FFF2-40B4-BE49-F238E27FC236}">
                <a16:creationId xmlns:a16="http://schemas.microsoft.com/office/drawing/2014/main" xmlns="" id="{D5458604-A77E-4812-98FC-639087A43426}"/>
              </a:ext>
            </a:extLst>
          </p:cNvPr>
          <p:cNvGrpSpPr/>
          <p:nvPr/>
        </p:nvGrpSpPr>
        <p:grpSpPr>
          <a:xfrm rot="20535499">
            <a:off x="1487789" y="2866879"/>
            <a:ext cx="732713" cy="838729"/>
            <a:chOff x="1325961" y="3648035"/>
            <a:chExt cx="732713" cy="838729"/>
          </a:xfrm>
        </p:grpSpPr>
        <p:sp>
          <p:nvSpPr>
            <p:cNvPr id="146" name="TextBox 145">
              <a:extLst>
                <a:ext uri="{FF2B5EF4-FFF2-40B4-BE49-F238E27FC236}">
                  <a16:creationId xmlns:a16="http://schemas.microsoft.com/office/drawing/2014/main" xmlns="" id="{44692BAF-D050-426E-877E-803A0BB2EA5F}"/>
                </a:ext>
              </a:extLst>
            </p:cNvPr>
            <p:cNvSpPr txBox="1"/>
            <p:nvPr/>
          </p:nvSpPr>
          <p:spPr>
            <a:xfrm rot="3036645">
              <a:off x="1518301" y="3880631"/>
              <a:ext cx="772969" cy="307777"/>
            </a:xfrm>
            <a:prstGeom prst="rect">
              <a:avLst/>
            </a:prstGeom>
            <a:noFill/>
          </p:spPr>
          <p:txBody>
            <a:bodyPr wrap="square" rtlCol="0">
              <a:spAutoFit/>
            </a:bodyPr>
            <a:lstStyle/>
            <a:p>
              <a:r>
                <a:rPr lang="en-US" sz="1400" b="1" dirty="0">
                  <a:solidFill>
                    <a:srgbClr val="7030A0"/>
                  </a:solidFill>
                </a:rPr>
                <a:t>P = 0.5</a:t>
              </a:r>
            </a:p>
          </p:txBody>
        </p:sp>
        <p:sp>
          <p:nvSpPr>
            <p:cNvPr id="147" name="TextBox 146">
              <a:extLst>
                <a:ext uri="{FF2B5EF4-FFF2-40B4-BE49-F238E27FC236}">
                  <a16:creationId xmlns:a16="http://schemas.microsoft.com/office/drawing/2014/main" xmlns="" id="{42FCB81B-3940-4DB6-AD0C-2F72C79370A3}"/>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grpSp>
        <p:nvGrpSpPr>
          <p:cNvPr id="203" name="Group 202">
            <a:extLst>
              <a:ext uri="{FF2B5EF4-FFF2-40B4-BE49-F238E27FC236}">
                <a16:creationId xmlns:a16="http://schemas.microsoft.com/office/drawing/2014/main" xmlns="" id="{F6902382-A511-4512-930F-0A6F590A9486}"/>
              </a:ext>
            </a:extLst>
          </p:cNvPr>
          <p:cNvGrpSpPr/>
          <p:nvPr/>
        </p:nvGrpSpPr>
        <p:grpSpPr>
          <a:xfrm rot="20535499">
            <a:off x="5887697" y="2920566"/>
            <a:ext cx="732713" cy="838729"/>
            <a:chOff x="5725869" y="3701722"/>
            <a:chExt cx="732713" cy="838729"/>
          </a:xfrm>
        </p:grpSpPr>
        <p:sp>
          <p:nvSpPr>
            <p:cNvPr id="148" name="TextBox 147">
              <a:extLst>
                <a:ext uri="{FF2B5EF4-FFF2-40B4-BE49-F238E27FC236}">
                  <a16:creationId xmlns:a16="http://schemas.microsoft.com/office/drawing/2014/main" xmlns="" id="{DDA6CCC3-EC4F-409C-ACC5-BD47D2F27347}"/>
                </a:ext>
              </a:extLst>
            </p:cNvPr>
            <p:cNvSpPr txBox="1"/>
            <p:nvPr/>
          </p:nvSpPr>
          <p:spPr>
            <a:xfrm rot="3036645">
              <a:off x="5918209" y="3934318"/>
              <a:ext cx="772969" cy="307777"/>
            </a:xfrm>
            <a:prstGeom prst="rect">
              <a:avLst/>
            </a:prstGeom>
            <a:noFill/>
          </p:spPr>
          <p:txBody>
            <a:bodyPr wrap="square" rtlCol="0">
              <a:spAutoFit/>
            </a:bodyPr>
            <a:lstStyle/>
            <a:p>
              <a:r>
                <a:rPr lang="en-US" sz="1400" b="1" dirty="0">
                  <a:solidFill>
                    <a:srgbClr val="7030A0"/>
                  </a:solidFill>
                </a:rPr>
                <a:t>P = 0.5</a:t>
              </a:r>
            </a:p>
          </p:txBody>
        </p:sp>
        <p:sp>
          <p:nvSpPr>
            <p:cNvPr id="149" name="TextBox 148">
              <a:extLst>
                <a:ext uri="{FF2B5EF4-FFF2-40B4-BE49-F238E27FC236}">
                  <a16:creationId xmlns:a16="http://schemas.microsoft.com/office/drawing/2014/main" xmlns="" id="{808B6247-A95A-48FF-88EA-2CC8F068BDE7}"/>
                </a:ext>
              </a:extLst>
            </p:cNvPr>
            <p:cNvSpPr txBox="1"/>
            <p:nvPr/>
          </p:nvSpPr>
          <p:spPr>
            <a:xfrm rot="2994847">
              <a:off x="5756519" y="3924769"/>
              <a:ext cx="585032" cy="646331"/>
            </a:xfrm>
            <a:prstGeom prst="rect">
              <a:avLst/>
            </a:prstGeom>
            <a:noFill/>
          </p:spPr>
          <p:txBody>
            <a:bodyPr wrap="square" rtlCol="0">
              <a:spAutoFit/>
            </a:bodyPr>
            <a:lstStyle/>
            <a:p>
              <a:r>
                <a:rPr lang="en-US" dirty="0"/>
                <a:t>Tails</a:t>
              </a:r>
            </a:p>
          </p:txBody>
        </p:sp>
      </p:grpSp>
      <p:grpSp>
        <p:nvGrpSpPr>
          <p:cNvPr id="204" name="Group 203">
            <a:extLst>
              <a:ext uri="{FF2B5EF4-FFF2-40B4-BE49-F238E27FC236}">
                <a16:creationId xmlns:a16="http://schemas.microsoft.com/office/drawing/2014/main" xmlns="" id="{242D2857-9653-4610-808D-2C4A2B8D9562}"/>
              </a:ext>
            </a:extLst>
          </p:cNvPr>
          <p:cNvGrpSpPr/>
          <p:nvPr/>
        </p:nvGrpSpPr>
        <p:grpSpPr>
          <a:xfrm rot="20535499">
            <a:off x="8054398" y="2888077"/>
            <a:ext cx="732713" cy="838729"/>
            <a:chOff x="7892570" y="3669233"/>
            <a:chExt cx="732713" cy="838729"/>
          </a:xfrm>
        </p:grpSpPr>
        <p:sp>
          <p:nvSpPr>
            <p:cNvPr id="150" name="TextBox 149">
              <a:extLst>
                <a:ext uri="{FF2B5EF4-FFF2-40B4-BE49-F238E27FC236}">
                  <a16:creationId xmlns:a16="http://schemas.microsoft.com/office/drawing/2014/main" xmlns="" id="{76225BA1-4BD9-4E35-90C5-2F9B8DF453EC}"/>
                </a:ext>
              </a:extLst>
            </p:cNvPr>
            <p:cNvSpPr txBox="1"/>
            <p:nvPr/>
          </p:nvSpPr>
          <p:spPr>
            <a:xfrm rot="3036645">
              <a:off x="8084910" y="3901829"/>
              <a:ext cx="772969" cy="307777"/>
            </a:xfrm>
            <a:prstGeom prst="rect">
              <a:avLst/>
            </a:prstGeom>
            <a:noFill/>
          </p:spPr>
          <p:txBody>
            <a:bodyPr wrap="square" rtlCol="0">
              <a:spAutoFit/>
            </a:bodyPr>
            <a:lstStyle/>
            <a:p>
              <a:r>
                <a:rPr lang="en-US" sz="1400" b="1" dirty="0">
                  <a:solidFill>
                    <a:srgbClr val="7030A0"/>
                  </a:solidFill>
                </a:rPr>
                <a:t>P = 0.5</a:t>
              </a:r>
            </a:p>
          </p:txBody>
        </p:sp>
        <p:sp>
          <p:nvSpPr>
            <p:cNvPr id="151" name="TextBox 150">
              <a:extLst>
                <a:ext uri="{FF2B5EF4-FFF2-40B4-BE49-F238E27FC236}">
                  <a16:creationId xmlns:a16="http://schemas.microsoft.com/office/drawing/2014/main" xmlns="" id="{85A7DF06-04D4-4BB8-B5CC-4E2E80FA5591}"/>
                </a:ext>
              </a:extLst>
            </p:cNvPr>
            <p:cNvSpPr txBox="1"/>
            <p:nvPr/>
          </p:nvSpPr>
          <p:spPr>
            <a:xfrm rot="2994847">
              <a:off x="7923220" y="3892280"/>
              <a:ext cx="585032" cy="646331"/>
            </a:xfrm>
            <a:prstGeom prst="rect">
              <a:avLst/>
            </a:prstGeom>
            <a:noFill/>
          </p:spPr>
          <p:txBody>
            <a:bodyPr wrap="square" rtlCol="0">
              <a:spAutoFit/>
            </a:bodyPr>
            <a:lstStyle/>
            <a:p>
              <a:r>
                <a:rPr lang="en-US" dirty="0"/>
                <a:t>Tails</a:t>
              </a:r>
            </a:p>
          </p:txBody>
        </p:sp>
      </p:grpSp>
      <p:grpSp>
        <p:nvGrpSpPr>
          <p:cNvPr id="159" name="Group 158">
            <a:extLst>
              <a:ext uri="{FF2B5EF4-FFF2-40B4-BE49-F238E27FC236}">
                <a16:creationId xmlns:a16="http://schemas.microsoft.com/office/drawing/2014/main" xmlns="" id="{B67B739C-B5AD-4FE9-A6A9-311B55462AF7}"/>
              </a:ext>
            </a:extLst>
          </p:cNvPr>
          <p:cNvGrpSpPr/>
          <p:nvPr/>
        </p:nvGrpSpPr>
        <p:grpSpPr>
          <a:xfrm>
            <a:off x="3648089" y="1995895"/>
            <a:ext cx="548640" cy="548640"/>
            <a:chOff x="3486206" y="3207940"/>
            <a:chExt cx="548640" cy="548640"/>
          </a:xfrm>
        </p:grpSpPr>
        <p:sp>
          <p:nvSpPr>
            <p:cNvPr id="154" name="Oval 153">
              <a:extLst>
                <a:ext uri="{FF2B5EF4-FFF2-40B4-BE49-F238E27FC236}">
                  <a16:creationId xmlns:a16="http://schemas.microsoft.com/office/drawing/2014/main" xmlns="" id="{4CA1DC74-AE88-47BE-A6E1-62317E4432A4}"/>
                </a:ext>
              </a:extLst>
            </p:cNvPr>
            <p:cNvSpPr>
              <a:spLocks/>
            </p:cNvSpPr>
            <p:nvPr/>
          </p:nvSpPr>
          <p:spPr bwMode="auto">
            <a:xfrm>
              <a:off x="3486206" y="320794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5" name="TextBox 154">
              <a:extLst>
                <a:ext uri="{FF2B5EF4-FFF2-40B4-BE49-F238E27FC236}">
                  <a16:creationId xmlns:a16="http://schemas.microsoft.com/office/drawing/2014/main" xmlns="" id="{1D7BDA46-AF75-425D-A07A-D80FFF6042B1}"/>
                </a:ext>
              </a:extLst>
            </p:cNvPr>
            <p:cNvSpPr txBox="1"/>
            <p:nvPr/>
          </p:nvSpPr>
          <p:spPr>
            <a:xfrm>
              <a:off x="3607279" y="3297594"/>
              <a:ext cx="306494" cy="369332"/>
            </a:xfrm>
            <a:prstGeom prst="rect">
              <a:avLst/>
            </a:prstGeom>
            <a:noFill/>
          </p:spPr>
          <p:txBody>
            <a:bodyPr wrap="none" rtlCol="0">
              <a:spAutoFit/>
            </a:bodyPr>
            <a:lstStyle/>
            <a:p>
              <a:r>
                <a:rPr lang="en-US" b="1" dirty="0"/>
                <a:t>C</a:t>
              </a:r>
            </a:p>
          </p:txBody>
        </p:sp>
      </p:grpSp>
      <p:grpSp>
        <p:nvGrpSpPr>
          <p:cNvPr id="158" name="Group 157">
            <a:extLst>
              <a:ext uri="{FF2B5EF4-FFF2-40B4-BE49-F238E27FC236}">
                <a16:creationId xmlns:a16="http://schemas.microsoft.com/office/drawing/2014/main" xmlns="" id="{E966B758-6929-4AC9-9332-8BB49E20A550}"/>
              </a:ext>
            </a:extLst>
          </p:cNvPr>
          <p:cNvGrpSpPr/>
          <p:nvPr/>
        </p:nvGrpSpPr>
        <p:grpSpPr>
          <a:xfrm>
            <a:off x="5935549" y="1995895"/>
            <a:ext cx="548640" cy="548640"/>
            <a:chOff x="5773666" y="3168728"/>
            <a:chExt cx="548640" cy="548640"/>
          </a:xfrm>
        </p:grpSpPr>
        <p:sp>
          <p:nvSpPr>
            <p:cNvPr id="156" name="Oval 155">
              <a:extLst>
                <a:ext uri="{FF2B5EF4-FFF2-40B4-BE49-F238E27FC236}">
                  <a16:creationId xmlns:a16="http://schemas.microsoft.com/office/drawing/2014/main" xmlns="" id="{88FBE251-0044-4EBA-8E07-89B449C36CD0}"/>
                </a:ext>
              </a:extLst>
            </p:cNvPr>
            <p:cNvSpPr>
              <a:spLocks/>
            </p:cNvSpPr>
            <p:nvPr/>
          </p:nvSpPr>
          <p:spPr bwMode="auto">
            <a:xfrm>
              <a:off x="5773666" y="316872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7" name="TextBox 156">
              <a:extLst>
                <a:ext uri="{FF2B5EF4-FFF2-40B4-BE49-F238E27FC236}">
                  <a16:creationId xmlns:a16="http://schemas.microsoft.com/office/drawing/2014/main" xmlns="" id="{71028C5C-B583-4D2D-BDA7-D561D89CE58F}"/>
                </a:ext>
              </a:extLst>
            </p:cNvPr>
            <p:cNvSpPr txBox="1"/>
            <p:nvPr/>
          </p:nvSpPr>
          <p:spPr>
            <a:xfrm>
              <a:off x="5894739" y="3258382"/>
              <a:ext cx="306494" cy="369332"/>
            </a:xfrm>
            <a:prstGeom prst="rect">
              <a:avLst/>
            </a:prstGeom>
            <a:noFill/>
          </p:spPr>
          <p:txBody>
            <a:bodyPr wrap="none" rtlCol="0">
              <a:spAutoFit/>
            </a:bodyPr>
            <a:lstStyle/>
            <a:p>
              <a:r>
                <a:rPr lang="en-US" b="1" dirty="0"/>
                <a:t>C</a:t>
              </a:r>
            </a:p>
          </p:txBody>
        </p:sp>
      </p:grpSp>
      <p:grpSp>
        <p:nvGrpSpPr>
          <p:cNvPr id="166" name="Group 165">
            <a:extLst>
              <a:ext uri="{FF2B5EF4-FFF2-40B4-BE49-F238E27FC236}">
                <a16:creationId xmlns:a16="http://schemas.microsoft.com/office/drawing/2014/main" xmlns="" id="{5398A8BD-00EB-43A3-A8E7-1B1F77C02196}"/>
              </a:ext>
            </a:extLst>
          </p:cNvPr>
          <p:cNvGrpSpPr/>
          <p:nvPr/>
        </p:nvGrpSpPr>
        <p:grpSpPr>
          <a:xfrm>
            <a:off x="5702482" y="1521970"/>
            <a:ext cx="795083" cy="470047"/>
            <a:chOff x="5600564" y="2682657"/>
            <a:chExt cx="795083" cy="470047"/>
          </a:xfrm>
        </p:grpSpPr>
        <p:sp>
          <p:nvSpPr>
            <p:cNvPr id="161" name="TextBox 160">
              <a:extLst>
                <a:ext uri="{FF2B5EF4-FFF2-40B4-BE49-F238E27FC236}">
                  <a16:creationId xmlns:a16="http://schemas.microsoft.com/office/drawing/2014/main" xmlns="" id="{C7227EC0-3973-4910-9FBA-31CF6216B1DB}"/>
                </a:ext>
              </a:extLst>
            </p:cNvPr>
            <p:cNvSpPr txBox="1"/>
            <p:nvPr/>
          </p:nvSpPr>
          <p:spPr>
            <a:xfrm rot="1026332">
              <a:off x="5600564" y="2783372"/>
              <a:ext cx="566694" cy="369332"/>
            </a:xfrm>
            <a:prstGeom prst="rect">
              <a:avLst/>
            </a:prstGeom>
            <a:noFill/>
          </p:spPr>
          <p:txBody>
            <a:bodyPr wrap="none" rtlCol="0">
              <a:spAutoFit/>
            </a:bodyPr>
            <a:lstStyle/>
            <a:p>
              <a:r>
                <a:rPr lang="en-US" dirty="0"/>
                <a:t>Play</a:t>
              </a:r>
            </a:p>
          </p:txBody>
        </p:sp>
        <p:sp>
          <p:nvSpPr>
            <p:cNvPr id="162" name="TextBox 161">
              <a:extLst>
                <a:ext uri="{FF2B5EF4-FFF2-40B4-BE49-F238E27FC236}">
                  <a16:creationId xmlns:a16="http://schemas.microsoft.com/office/drawing/2014/main" xmlns="" id="{1420D4D3-432D-4FA9-80E9-0E6D35422D55}"/>
                </a:ext>
              </a:extLst>
            </p:cNvPr>
            <p:cNvSpPr txBox="1"/>
            <p:nvPr/>
          </p:nvSpPr>
          <p:spPr>
            <a:xfrm rot="1279530">
              <a:off x="5616266" y="2682657"/>
              <a:ext cx="779381" cy="307777"/>
            </a:xfrm>
            <a:prstGeom prst="rect">
              <a:avLst/>
            </a:prstGeom>
            <a:noFill/>
          </p:spPr>
          <p:txBody>
            <a:bodyPr wrap="none" rtlCol="0">
              <a:spAutoFit/>
            </a:bodyPr>
            <a:lstStyle/>
            <a:p>
              <a:r>
                <a:rPr lang="en-US" sz="1400" b="1" dirty="0">
                  <a:solidFill>
                    <a:srgbClr val="FF0000"/>
                  </a:solidFill>
                </a:rPr>
                <a:t>EV = 0.0</a:t>
              </a:r>
            </a:p>
          </p:txBody>
        </p:sp>
      </p:grpSp>
      <p:cxnSp>
        <p:nvCxnSpPr>
          <p:cNvPr id="173" name="Straight Arrow Connector 172">
            <a:extLst>
              <a:ext uri="{FF2B5EF4-FFF2-40B4-BE49-F238E27FC236}">
                <a16:creationId xmlns:a16="http://schemas.microsoft.com/office/drawing/2014/main" xmlns="" id="{3D59DF69-27E2-4DC8-97BB-09893533F621}"/>
              </a:ext>
            </a:extLst>
          </p:cNvPr>
          <p:cNvCxnSpPr>
            <a:cxnSpLocks/>
            <a:stCxn id="154" idx="5"/>
            <a:endCxn id="132" idx="0"/>
          </p:cNvCxnSpPr>
          <p:nvPr/>
        </p:nvCxnSpPr>
        <p:spPr>
          <a:xfrm>
            <a:off x="4116383" y="2464189"/>
            <a:ext cx="1482659" cy="254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6B1B4595-2006-45FE-96A4-C7FD610AC8F0}"/>
              </a:ext>
            </a:extLst>
          </p:cNvPr>
          <p:cNvCxnSpPr>
            <a:cxnSpLocks/>
            <a:stCxn id="156" idx="5"/>
            <a:endCxn id="118" idx="1"/>
          </p:cNvCxnSpPr>
          <p:nvPr/>
        </p:nvCxnSpPr>
        <p:spPr>
          <a:xfrm>
            <a:off x="6403843" y="2464189"/>
            <a:ext cx="1217924" cy="335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xmlns="" id="{F7108CD6-F0E1-413F-A0B4-DC61A3C68165}"/>
              </a:ext>
            </a:extLst>
          </p:cNvPr>
          <p:cNvSpPr txBox="1"/>
          <p:nvPr/>
        </p:nvSpPr>
        <p:spPr>
          <a:xfrm rot="21217917">
            <a:off x="2943685" y="2233116"/>
            <a:ext cx="692562" cy="307777"/>
          </a:xfrm>
          <a:prstGeom prst="rect">
            <a:avLst/>
          </a:prstGeom>
          <a:noFill/>
        </p:spPr>
        <p:txBody>
          <a:bodyPr wrap="none" rtlCol="0">
            <a:spAutoFit/>
          </a:bodyPr>
          <a:lstStyle/>
          <a:p>
            <a:r>
              <a:rPr lang="en-US" sz="1400" dirty="0"/>
              <a:t>P = 0.5</a:t>
            </a:r>
          </a:p>
        </p:txBody>
      </p:sp>
      <p:sp>
        <p:nvSpPr>
          <p:cNvPr id="180" name="TextBox 179">
            <a:extLst>
              <a:ext uri="{FF2B5EF4-FFF2-40B4-BE49-F238E27FC236}">
                <a16:creationId xmlns:a16="http://schemas.microsoft.com/office/drawing/2014/main" xmlns="" id="{325C8B91-FF71-4BB1-940E-230C1DEBD9BB}"/>
              </a:ext>
            </a:extLst>
          </p:cNvPr>
          <p:cNvSpPr txBox="1"/>
          <p:nvPr/>
        </p:nvSpPr>
        <p:spPr>
          <a:xfrm rot="21217917">
            <a:off x="5246031" y="2230399"/>
            <a:ext cx="692562" cy="307777"/>
          </a:xfrm>
          <a:prstGeom prst="rect">
            <a:avLst/>
          </a:prstGeom>
          <a:noFill/>
        </p:spPr>
        <p:txBody>
          <a:bodyPr wrap="none" rtlCol="0">
            <a:spAutoFit/>
          </a:bodyPr>
          <a:lstStyle/>
          <a:p>
            <a:r>
              <a:rPr lang="en-US" sz="1400" dirty="0"/>
              <a:t>P = 0.5</a:t>
            </a:r>
          </a:p>
        </p:txBody>
      </p:sp>
      <p:sp>
        <p:nvSpPr>
          <p:cNvPr id="181" name="TextBox 180">
            <a:extLst>
              <a:ext uri="{FF2B5EF4-FFF2-40B4-BE49-F238E27FC236}">
                <a16:creationId xmlns:a16="http://schemas.microsoft.com/office/drawing/2014/main" xmlns="" id="{F122ADCE-F3B5-48F0-9570-CFA7B4A875F1}"/>
              </a:ext>
            </a:extLst>
          </p:cNvPr>
          <p:cNvSpPr txBox="1"/>
          <p:nvPr/>
        </p:nvSpPr>
        <p:spPr>
          <a:xfrm rot="722698">
            <a:off x="4149408" y="2264088"/>
            <a:ext cx="692562" cy="307777"/>
          </a:xfrm>
          <a:prstGeom prst="rect">
            <a:avLst/>
          </a:prstGeom>
          <a:noFill/>
        </p:spPr>
        <p:txBody>
          <a:bodyPr wrap="none" rtlCol="0">
            <a:spAutoFit/>
          </a:bodyPr>
          <a:lstStyle/>
          <a:p>
            <a:r>
              <a:rPr lang="en-US" sz="1400" dirty="0"/>
              <a:t>P = 0.5</a:t>
            </a:r>
          </a:p>
        </p:txBody>
      </p:sp>
      <p:sp>
        <p:nvSpPr>
          <p:cNvPr id="182" name="TextBox 181">
            <a:extLst>
              <a:ext uri="{FF2B5EF4-FFF2-40B4-BE49-F238E27FC236}">
                <a16:creationId xmlns:a16="http://schemas.microsoft.com/office/drawing/2014/main" xmlns="" id="{2A30CEA1-63B1-480F-BCB1-9A83546E7170}"/>
              </a:ext>
            </a:extLst>
          </p:cNvPr>
          <p:cNvSpPr txBox="1"/>
          <p:nvPr/>
        </p:nvSpPr>
        <p:spPr>
          <a:xfrm rot="722698">
            <a:off x="6508495" y="2300431"/>
            <a:ext cx="692562" cy="307777"/>
          </a:xfrm>
          <a:prstGeom prst="rect">
            <a:avLst/>
          </a:prstGeom>
          <a:noFill/>
        </p:spPr>
        <p:txBody>
          <a:bodyPr wrap="none" rtlCol="0">
            <a:spAutoFit/>
          </a:bodyPr>
          <a:lstStyle/>
          <a:p>
            <a:r>
              <a:rPr lang="en-US" sz="1400" dirty="0"/>
              <a:t>P = 0.5</a:t>
            </a:r>
          </a:p>
        </p:txBody>
      </p:sp>
      <p:cxnSp>
        <p:nvCxnSpPr>
          <p:cNvPr id="183" name="Straight Arrow Connector 182">
            <a:extLst>
              <a:ext uri="{FF2B5EF4-FFF2-40B4-BE49-F238E27FC236}">
                <a16:creationId xmlns:a16="http://schemas.microsoft.com/office/drawing/2014/main" xmlns="" id="{77F4C293-5987-4901-A024-151D5BFA23FF}"/>
              </a:ext>
            </a:extLst>
          </p:cNvPr>
          <p:cNvCxnSpPr>
            <a:cxnSpLocks/>
            <a:stCxn id="16" idx="5"/>
            <a:endCxn id="154" idx="1"/>
          </p:cNvCxnSpPr>
          <p:nvPr/>
        </p:nvCxnSpPr>
        <p:spPr>
          <a:xfrm>
            <a:off x="3401271" y="1821169"/>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xmlns="" id="{74E720C9-9F57-42DC-BC2E-9EC23096E032}"/>
              </a:ext>
            </a:extLst>
          </p:cNvPr>
          <p:cNvCxnSpPr>
            <a:cxnSpLocks/>
            <a:stCxn id="12" idx="5"/>
            <a:endCxn id="156" idx="1"/>
          </p:cNvCxnSpPr>
          <p:nvPr/>
        </p:nvCxnSpPr>
        <p:spPr>
          <a:xfrm>
            <a:off x="5616245" y="1821169"/>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xmlns="" id="{3F275EC4-AFF9-4A1D-B862-AD71CD1C60EE}"/>
              </a:ext>
            </a:extLst>
          </p:cNvPr>
          <p:cNvSpPr/>
          <p:nvPr/>
        </p:nvSpPr>
        <p:spPr>
          <a:xfrm>
            <a:off x="211434" y="2599626"/>
            <a:ext cx="4366508" cy="150822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B012637-2AC5-437A-889A-BAF40D8C6D4E}"/>
              </a:ext>
            </a:extLst>
          </p:cNvPr>
          <p:cNvSpPr txBox="1"/>
          <p:nvPr/>
        </p:nvSpPr>
        <p:spPr>
          <a:xfrm>
            <a:off x="193618" y="1803809"/>
            <a:ext cx="1923860" cy="523220"/>
          </a:xfrm>
          <a:prstGeom prst="rect">
            <a:avLst/>
          </a:prstGeom>
          <a:noFill/>
        </p:spPr>
        <p:txBody>
          <a:bodyPr wrap="none" rtlCol="0">
            <a:spAutoFit/>
          </a:bodyPr>
          <a:lstStyle/>
          <a:p>
            <a:r>
              <a:rPr lang="en-US" sz="1400" dirty="0">
                <a:solidFill>
                  <a:srgbClr val="FF0000"/>
                </a:solidFill>
              </a:rPr>
              <a:t>Actual EV might be less,</a:t>
            </a:r>
          </a:p>
          <a:p>
            <a:r>
              <a:rPr lang="en-US" sz="1400" dirty="0">
                <a:solidFill>
                  <a:srgbClr val="FF0000"/>
                </a:solidFill>
              </a:rPr>
              <a:t>so use a lower bound</a:t>
            </a:r>
          </a:p>
        </p:txBody>
      </p:sp>
      <p:sp>
        <p:nvSpPr>
          <p:cNvPr id="168" name="Rectangle 167">
            <a:extLst>
              <a:ext uri="{FF2B5EF4-FFF2-40B4-BE49-F238E27FC236}">
                <a16:creationId xmlns:a16="http://schemas.microsoft.com/office/drawing/2014/main" xmlns="" id="{4585B840-63F9-4899-A123-C24DB3290B2D}"/>
              </a:ext>
            </a:extLst>
          </p:cNvPr>
          <p:cNvSpPr/>
          <p:nvPr/>
        </p:nvSpPr>
        <p:spPr>
          <a:xfrm>
            <a:off x="2416198" y="2002160"/>
            <a:ext cx="781573" cy="313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xmlns="" id="{BC88788A-F3D6-4450-BA0D-ACB1A585833A}"/>
              </a:ext>
            </a:extLst>
          </p:cNvPr>
          <p:cNvCxnSpPr>
            <a:cxnSpLocks/>
            <a:stCxn id="2" idx="3"/>
            <a:endCxn id="168" idx="1"/>
          </p:cNvCxnSpPr>
          <p:nvPr/>
        </p:nvCxnSpPr>
        <p:spPr>
          <a:xfrm>
            <a:off x="2117478" y="2065419"/>
            <a:ext cx="298720" cy="93439"/>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665680C1-5BBA-4ADD-9AFF-874C9522F811}"/>
              </a:ext>
            </a:extLst>
          </p:cNvPr>
          <p:cNvSpPr txBox="1"/>
          <p:nvPr/>
        </p:nvSpPr>
        <p:spPr>
          <a:xfrm rot="19284284">
            <a:off x="2493110" y="1691525"/>
            <a:ext cx="511679" cy="369332"/>
          </a:xfrm>
          <a:prstGeom prst="rect">
            <a:avLst/>
          </a:prstGeom>
          <a:noFill/>
        </p:spPr>
        <p:txBody>
          <a:bodyPr wrap="none" rtlCol="0">
            <a:spAutoFit/>
          </a:bodyPr>
          <a:lstStyle/>
          <a:p>
            <a:r>
              <a:rPr lang="en-US" dirty="0"/>
              <a:t>Sell</a:t>
            </a:r>
          </a:p>
        </p:txBody>
      </p:sp>
      <p:sp>
        <p:nvSpPr>
          <p:cNvPr id="169" name="TextBox 168">
            <a:extLst>
              <a:ext uri="{FF2B5EF4-FFF2-40B4-BE49-F238E27FC236}">
                <a16:creationId xmlns:a16="http://schemas.microsoft.com/office/drawing/2014/main" xmlns="" id="{A4255798-42BE-4EA9-B7FC-4EF951082C1D}"/>
              </a:ext>
            </a:extLst>
          </p:cNvPr>
          <p:cNvSpPr txBox="1"/>
          <p:nvPr/>
        </p:nvSpPr>
        <p:spPr>
          <a:xfrm>
            <a:off x="119313" y="5027512"/>
            <a:ext cx="2227597" cy="646331"/>
          </a:xfrm>
          <a:prstGeom prst="rect">
            <a:avLst/>
          </a:prstGeom>
          <a:noFill/>
        </p:spPr>
        <p:txBody>
          <a:bodyPr wrap="none" rtlCol="0">
            <a:spAutoFit/>
          </a:bodyPr>
          <a:lstStyle/>
          <a:p>
            <a:pPr algn="ctr"/>
            <a:r>
              <a:rPr lang="en-US" b="1" dirty="0"/>
              <a:t>Reach</a:t>
            </a:r>
          </a:p>
          <a:p>
            <a:pPr algn="ctr"/>
            <a:r>
              <a:rPr lang="en-US" b="1" dirty="0"/>
              <a:t>Augmented Subgame</a:t>
            </a:r>
          </a:p>
        </p:txBody>
      </p:sp>
      <p:cxnSp>
        <p:nvCxnSpPr>
          <p:cNvPr id="170" name="Straight Connector 169">
            <a:extLst>
              <a:ext uri="{FF2B5EF4-FFF2-40B4-BE49-F238E27FC236}">
                <a16:creationId xmlns:a16="http://schemas.microsoft.com/office/drawing/2014/main" xmlns="" id="{427C6B73-D0C7-4F08-BF0D-3D3CE792049B}"/>
              </a:ext>
            </a:extLst>
          </p:cNvPr>
          <p:cNvCxnSpPr>
            <a:endCxn id="171" idx="2"/>
          </p:cNvCxnSpPr>
          <p:nvPr/>
        </p:nvCxnSpPr>
        <p:spPr>
          <a:xfrm flipV="1">
            <a:off x="4025172" y="5737296"/>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xmlns="" id="{FA8BFCBC-F718-4A9E-896F-533703105587}"/>
              </a:ext>
            </a:extLst>
          </p:cNvPr>
          <p:cNvSpPr>
            <a:spLocks/>
          </p:cNvSpPr>
          <p:nvPr/>
        </p:nvSpPr>
        <p:spPr bwMode="auto">
          <a:xfrm>
            <a:off x="5875711"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2" name="TextBox 171">
            <a:extLst>
              <a:ext uri="{FF2B5EF4-FFF2-40B4-BE49-F238E27FC236}">
                <a16:creationId xmlns:a16="http://schemas.microsoft.com/office/drawing/2014/main" xmlns="" id="{EA889E6B-B58A-4729-8C57-35291FEF15E5}"/>
              </a:ext>
            </a:extLst>
          </p:cNvPr>
          <p:cNvSpPr txBox="1"/>
          <p:nvPr/>
        </p:nvSpPr>
        <p:spPr>
          <a:xfrm>
            <a:off x="5937473" y="5552630"/>
            <a:ext cx="425116" cy="369332"/>
          </a:xfrm>
          <a:prstGeom prst="rect">
            <a:avLst/>
          </a:prstGeom>
          <a:noFill/>
        </p:spPr>
        <p:txBody>
          <a:bodyPr wrap="none" rtlCol="0">
            <a:spAutoFit/>
          </a:bodyPr>
          <a:lstStyle/>
          <a:p>
            <a:r>
              <a:rPr lang="en-US" b="1" dirty="0"/>
              <a:t>P2</a:t>
            </a:r>
          </a:p>
        </p:txBody>
      </p:sp>
      <p:cxnSp>
        <p:nvCxnSpPr>
          <p:cNvPr id="174" name="Straight Arrow Connector 173">
            <a:extLst>
              <a:ext uri="{FF2B5EF4-FFF2-40B4-BE49-F238E27FC236}">
                <a16:creationId xmlns:a16="http://schemas.microsoft.com/office/drawing/2014/main" xmlns="" id="{0A3755C5-E579-48AA-82B3-70AE168BA2BA}"/>
              </a:ext>
            </a:extLst>
          </p:cNvPr>
          <p:cNvCxnSpPr>
            <a:stCxn id="171" idx="3"/>
            <a:endCxn id="185" idx="0"/>
          </p:cNvCxnSpPr>
          <p:nvPr/>
        </p:nvCxnSpPr>
        <p:spPr>
          <a:xfrm flipH="1">
            <a:off x="5542494"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xmlns="" id="{4ED4158E-D29F-43D8-84F9-B0BADEB27295}"/>
              </a:ext>
            </a:extLst>
          </p:cNvPr>
          <p:cNvCxnSpPr>
            <a:stCxn id="171" idx="5"/>
            <a:endCxn id="187" idx="0"/>
          </p:cNvCxnSpPr>
          <p:nvPr/>
        </p:nvCxnSpPr>
        <p:spPr>
          <a:xfrm>
            <a:off x="6344005"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xmlns="" id="{CFF4F8D8-ED7E-49E0-899C-29D027C3EAFF}"/>
              </a:ext>
            </a:extLst>
          </p:cNvPr>
          <p:cNvGrpSpPr/>
          <p:nvPr/>
        </p:nvGrpSpPr>
        <p:grpSpPr>
          <a:xfrm rot="20535499">
            <a:off x="6444531" y="5607567"/>
            <a:ext cx="788438" cy="948592"/>
            <a:chOff x="3607276" y="3641446"/>
            <a:chExt cx="788438" cy="948592"/>
          </a:xfrm>
        </p:grpSpPr>
        <p:sp>
          <p:nvSpPr>
            <p:cNvPr id="178" name="TextBox 177">
              <a:extLst>
                <a:ext uri="{FF2B5EF4-FFF2-40B4-BE49-F238E27FC236}">
                  <a16:creationId xmlns:a16="http://schemas.microsoft.com/office/drawing/2014/main" xmlns="" id="{0C85EC09-4835-4EE5-8B06-4C0C5C2A679D}"/>
                </a:ext>
              </a:extLst>
            </p:cNvPr>
            <p:cNvSpPr txBox="1"/>
            <p:nvPr/>
          </p:nvSpPr>
          <p:spPr>
            <a:xfrm rot="3036645">
              <a:off x="3767530" y="3961853"/>
              <a:ext cx="948592" cy="307777"/>
            </a:xfrm>
            <a:prstGeom prst="rect">
              <a:avLst/>
            </a:prstGeom>
            <a:noFill/>
          </p:spPr>
          <p:txBody>
            <a:bodyPr wrap="square" rtlCol="0">
              <a:spAutoFit/>
            </a:bodyPr>
            <a:lstStyle/>
            <a:p>
              <a:r>
                <a:rPr lang="en-US" sz="1400" b="1" dirty="0">
                  <a:solidFill>
                    <a:srgbClr val="7030A0"/>
                  </a:solidFill>
                </a:rPr>
                <a:t>P = 0.875</a:t>
              </a:r>
            </a:p>
          </p:txBody>
        </p:sp>
        <p:sp>
          <p:nvSpPr>
            <p:cNvPr id="184" name="TextBox 183">
              <a:extLst>
                <a:ext uri="{FF2B5EF4-FFF2-40B4-BE49-F238E27FC236}">
                  <a16:creationId xmlns:a16="http://schemas.microsoft.com/office/drawing/2014/main" xmlns="" id="{5270DBE2-69BF-45E7-8214-789ADFBAC9CE}"/>
                </a:ext>
              </a:extLst>
            </p:cNvPr>
            <p:cNvSpPr txBox="1"/>
            <p:nvPr/>
          </p:nvSpPr>
          <p:spPr>
            <a:xfrm rot="2994847">
              <a:off x="3637926" y="3884439"/>
              <a:ext cx="585032" cy="646331"/>
            </a:xfrm>
            <a:prstGeom prst="rect">
              <a:avLst/>
            </a:prstGeom>
            <a:noFill/>
          </p:spPr>
          <p:txBody>
            <a:bodyPr wrap="square" rtlCol="0">
              <a:spAutoFit/>
            </a:bodyPr>
            <a:lstStyle/>
            <a:p>
              <a:r>
                <a:rPr lang="en-US" dirty="0"/>
                <a:t>Tails</a:t>
              </a:r>
            </a:p>
          </p:txBody>
        </p:sp>
      </p:grpSp>
      <p:sp>
        <p:nvSpPr>
          <p:cNvPr id="185" name="Oval 184">
            <a:extLst>
              <a:ext uri="{FF2B5EF4-FFF2-40B4-BE49-F238E27FC236}">
                <a16:creationId xmlns:a16="http://schemas.microsoft.com/office/drawing/2014/main" xmlns="" id="{33116155-2B58-4B94-AF9A-EC61298A03C4}"/>
              </a:ext>
            </a:extLst>
          </p:cNvPr>
          <p:cNvSpPr>
            <a:spLocks/>
          </p:cNvSpPr>
          <p:nvPr/>
        </p:nvSpPr>
        <p:spPr bwMode="auto">
          <a:xfrm>
            <a:off x="5268174"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7" name="Oval 186">
            <a:extLst>
              <a:ext uri="{FF2B5EF4-FFF2-40B4-BE49-F238E27FC236}">
                <a16:creationId xmlns:a16="http://schemas.microsoft.com/office/drawing/2014/main" xmlns="" id="{5D5B5902-AF80-4CD3-9795-51E76F715D10}"/>
              </a:ext>
            </a:extLst>
          </p:cNvPr>
          <p:cNvSpPr>
            <a:spLocks/>
          </p:cNvSpPr>
          <p:nvPr/>
        </p:nvSpPr>
        <p:spPr bwMode="auto">
          <a:xfrm>
            <a:off x="6522890"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8" name="TextBox 187">
            <a:extLst>
              <a:ext uri="{FF2B5EF4-FFF2-40B4-BE49-F238E27FC236}">
                <a16:creationId xmlns:a16="http://schemas.microsoft.com/office/drawing/2014/main" xmlns="" id="{C128D9CB-87B9-4F37-9E99-AC3C03ACD609}"/>
              </a:ext>
            </a:extLst>
          </p:cNvPr>
          <p:cNvSpPr txBox="1"/>
          <p:nvPr/>
        </p:nvSpPr>
        <p:spPr>
          <a:xfrm>
            <a:off x="5391651" y="6330144"/>
            <a:ext cx="301686" cy="369332"/>
          </a:xfrm>
          <a:prstGeom prst="rect">
            <a:avLst/>
          </a:prstGeom>
          <a:noFill/>
        </p:spPr>
        <p:txBody>
          <a:bodyPr wrap="none" rtlCol="0">
            <a:spAutoFit/>
          </a:bodyPr>
          <a:lstStyle/>
          <a:p>
            <a:r>
              <a:rPr lang="en-US" dirty="0"/>
              <a:t>1</a:t>
            </a:r>
          </a:p>
        </p:txBody>
      </p:sp>
      <p:sp>
        <p:nvSpPr>
          <p:cNvPr id="189" name="TextBox 188">
            <a:extLst>
              <a:ext uri="{FF2B5EF4-FFF2-40B4-BE49-F238E27FC236}">
                <a16:creationId xmlns:a16="http://schemas.microsoft.com/office/drawing/2014/main" xmlns="" id="{3D05CC1A-ACDB-488B-A5E4-A5441BB0B087}"/>
              </a:ext>
            </a:extLst>
          </p:cNvPr>
          <p:cNvSpPr txBox="1"/>
          <p:nvPr/>
        </p:nvSpPr>
        <p:spPr>
          <a:xfrm>
            <a:off x="6611101" y="6332982"/>
            <a:ext cx="372218" cy="369332"/>
          </a:xfrm>
          <a:prstGeom prst="rect">
            <a:avLst/>
          </a:prstGeom>
          <a:noFill/>
        </p:spPr>
        <p:txBody>
          <a:bodyPr wrap="none" rtlCol="0">
            <a:spAutoFit/>
          </a:bodyPr>
          <a:lstStyle/>
          <a:p>
            <a:r>
              <a:rPr lang="en-US" dirty="0"/>
              <a:t>-1</a:t>
            </a:r>
          </a:p>
        </p:txBody>
      </p:sp>
      <p:grpSp>
        <p:nvGrpSpPr>
          <p:cNvPr id="190" name="Group 189">
            <a:extLst>
              <a:ext uri="{FF2B5EF4-FFF2-40B4-BE49-F238E27FC236}">
                <a16:creationId xmlns:a16="http://schemas.microsoft.com/office/drawing/2014/main" xmlns="" id="{BFE57491-A0CD-4003-B123-C65F5EA06EEB}"/>
              </a:ext>
            </a:extLst>
          </p:cNvPr>
          <p:cNvGrpSpPr/>
          <p:nvPr/>
        </p:nvGrpSpPr>
        <p:grpSpPr>
          <a:xfrm rot="721009">
            <a:off x="5293148" y="5500085"/>
            <a:ext cx="493945" cy="946584"/>
            <a:chOff x="4803168" y="3848585"/>
            <a:chExt cx="493945" cy="946584"/>
          </a:xfrm>
        </p:grpSpPr>
        <p:sp>
          <p:nvSpPr>
            <p:cNvPr id="191" name="TextBox 190">
              <a:extLst>
                <a:ext uri="{FF2B5EF4-FFF2-40B4-BE49-F238E27FC236}">
                  <a16:creationId xmlns:a16="http://schemas.microsoft.com/office/drawing/2014/main" xmlns="" id="{32E2ED6D-0F27-464C-8787-7B8E91BF4497}"/>
                </a:ext>
              </a:extLst>
            </p:cNvPr>
            <p:cNvSpPr txBox="1"/>
            <p:nvPr/>
          </p:nvSpPr>
          <p:spPr>
            <a:xfrm rot="18816139">
              <a:off x="4729168" y="4227225"/>
              <a:ext cx="766557" cy="369332"/>
            </a:xfrm>
            <a:prstGeom prst="rect">
              <a:avLst/>
            </a:prstGeom>
            <a:noFill/>
          </p:spPr>
          <p:txBody>
            <a:bodyPr wrap="none" rtlCol="0">
              <a:spAutoFit/>
            </a:bodyPr>
            <a:lstStyle/>
            <a:p>
              <a:r>
                <a:rPr lang="en-US" dirty="0"/>
                <a:t>Heads</a:t>
              </a:r>
            </a:p>
          </p:txBody>
        </p:sp>
        <p:sp>
          <p:nvSpPr>
            <p:cNvPr id="192" name="TextBox 191">
              <a:extLst>
                <a:ext uri="{FF2B5EF4-FFF2-40B4-BE49-F238E27FC236}">
                  <a16:creationId xmlns:a16="http://schemas.microsoft.com/office/drawing/2014/main" xmlns="" id="{355E20AD-0309-4BBE-B551-58AA3B9E931E}"/>
                </a:ext>
              </a:extLst>
            </p:cNvPr>
            <p:cNvSpPr txBox="1"/>
            <p:nvPr/>
          </p:nvSpPr>
          <p:spPr>
            <a:xfrm rot="18805400">
              <a:off x="4524887" y="4126866"/>
              <a:ext cx="864339" cy="307777"/>
            </a:xfrm>
            <a:prstGeom prst="rect">
              <a:avLst/>
            </a:prstGeom>
            <a:noFill/>
          </p:spPr>
          <p:txBody>
            <a:bodyPr wrap="none" rtlCol="0">
              <a:spAutoFit/>
            </a:bodyPr>
            <a:lstStyle/>
            <a:p>
              <a:r>
                <a:rPr lang="en-US" sz="1400" b="1" dirty="0">
                  <a:solidFill>
                    <a:srgbClr val="7030A0"/>
                  </a:solidFill>
                </a:rPr>
                <a:t>P = 0.125</a:t>
              </a:r>
            </a:p>
          </p:txBody>
        </p:sp>
      </p:grpSp>
      <p:sp>
        <p:nvSpPr>
          <p:cNvPr id="193" name="Oval 192">
            <a:extLst>
              <a:ext uri="{FF2B5EF4-FFF2-40B4-BE49-F238E27FC236}">
                <a16:creationId xmlns:a16="http://schemas.microsoft.com/office/drawing/2014/main" xmlns="" id="{3549409C-79AD-4C84-B0B3-B064A9106B57}"/>
              </a:ext>
            </a:extLst>
          </p:cNvPr>
          <p:cNvSpPr>
            <a:spLocks/>
          </p:cNvSpPr>
          <p:nvPr/>
        </p:nvSpPr>
        <p:spPr bwMode="auto">
          <a:xfrm>
            <a:off x="3659012" y="546297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94" name="TextBox 193">
            <a:extLst>
              <a:ext uri="{FF2B5EF4-FFF2-40B4-BE49-F238E27FC236}">
                <a16:creationId xmlns:a16="http://schemas.microsoft.com/office/drawing/2014/main" xmlns="" id="{6436BA70-5C2C-4243-921F-E215CF8B0E1B}"/>
              </a:ext>
            </a:extLst>
          </p:cNvPr>
          <p:cNvSpPr txBox="1"/>
          <p:nvPr/>
        </p:nvSpPr>
        <p:spPr>
          <a:xfrm>
            <a:off x="3720774" y="5552630"/>
            <a:ext cx="425116" cy="369332"/>
          </a:xfrm>
          <a:prstGeom prst="rect">
            <a:avLst/>
          </a:prstGeom>
          <a:noFill/>
        </p:spPr>
        <p:txBody>
          <a:bodyPr wrap="none" rtlCol="0">
            <a:spAutoFit/>
          </a:bodyPr>
          <a:lstStyle/>
          <a:p>
            <a:r>
              <a:rPr lang="en-US" b="1" dirty="0"/>
              <a:t>P2</a:t>
            </a:r>
          </a:p>
        </p:txBody>
      </p:sp>
      <p:cxnSp>
        <p:nvCxnSpPr>
          <p:cNvPr id="195" name="Straight Arrow Connector 194">
            <a:extLst>
              <a:ext uri="{FF2B5EF4-FFF2-40B4-BE49-F238E27FC236}">
                <a16:creationId xmlns:a16="http://schemas.microsoft.com/office/drawing/2014/main" xmlns="" id="{D036B19B-84F0-4B33-87F3-BC51C8FF16A1}"/>
              </a:ext>
            </a:extLst>
          </p:cNvPr>
          <p:cNvCxnSpPr>
            <a:stCxn id="193" idx="3"/>
            <a:endCxn id="197" idx="0"/>
          </p:cNvCxnSpPr>
          <p:nvPr/>
        </p:nvCxnSpPr>
        <p:spPr>
          <a:xfrm flipH="1">
            <a:off x="3325795" y="5931270"/>
            <a:ext cx="413563" cy="309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xmlns="" id="{376EA0A2-4533-44A3-BA73-C25DE2E35027}"/>
              </a:ext>
            </a:extLst>
          </p:cNvPr>
          <p:cNvCxnSpPr>
            <a:stCxn id="193" idx="5"/>
            <a:endCxn id="198" idx="0"/>
          </p:cNvCxnSpPr>
          <p:nvPr/>
        </p:nvCxnSpPr>
        <p:spPr>
          <a:xfrm>
            <a:off x="4127306" y="5931270"/>
            <a:ext cx="453205" cy="3120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Oval 196">
            <a:extLst>
              <a:ext uri="{FF2B5EF4-FFF2-40B4-BE49-F238E27FC236}">
                <a16:creationId xmlns:a16="http://schemas.microsoft.com/office/drawing/2014/main" xmlns="" id="{4346E862-2761-4D28-8304-3567112791C8}"/>
              </a:ext>
            </a:extLst>
          </p:cNvPr>
          <p:cNvSpPr>
            <a:spLocks/>
          </p:cNvSpPr>
          <p:nvPr/>
        </p:nvSpPr>
        <p:spPr bwMode="auto">
          <a:xfrm>
            <a:off x="3051475" y="624049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8" name="Oval 197">
            <a:extLst>
              <a:ext uri="{FF2B5EF4-FFF2-40B4-BE49-F238E27FC236}">
                <a16:creationId xmlns:a16="http://schemas.microsoft.com/office/drawing/2014/main" xmlns="" id="{17D95897-507F-462E-8C5D-41C5ACADE6A7}"/>
              </a:ext>
            </a:extLst>
          </p:cNvPr>
          <p:cNvSpPr>
            <a:spLocks/>
          </p:cNvSpPr>
          <p:nvPr/>
        </p:nvSpPr>
        <p:spPr bwMode="auto">
          <a:xfrm>
            <a:off x="4306191" y="624332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9" name="TextBox 198">
            <a:extLst>
              <a:ext uri="{FF2B5EF4-FFF2-40B4-BE49-F238E27FC236}">
                <a16:creationId xmlns:a16="http://schemas.microsoft.com/office/drawing/2014/main" xmlns="" id="{71092C1C-334E-4D1D-880C-55EB262679A6}"/>
              </a:ext>
            </a:extLst>
          </p:cNvPr>
          <p:cNvSpPr txBox="1"/>
          <p:nvPr/>
        </p:nvSpPr>
        <p:spPr>
          <a:xfrm>
            <a:off x="3139686" y="6330144"/>
            <a:ext cx="372218" cy="369332"/>
          </a:xfrm>
          <a:prstGeom prst="rect">
            <a:avLst/>
          </a:prstGeom>
          <a:noFill/>
        </p:spPr>
        <p:txBody>
          <a:bodyPr wrap="none" rtlCol="0">
            <a:spAutoFit/>
          </a:bodyPr>
          <a:lstStyle/>
          <a:p>
            <a:r>
              <a:rPr lang="en-US" dirty="0"/>
              <a:t>-1</a:t>
            </a:r>
          </a:p>
        </p:txBody>
      </p:sp>
      <p:sp>
        <p:nvSpPr>
          <p:cNvPr id="200" name="TextBox 199">
            <a:extLst>
              <a:ext uri="{FF2B5EF4-FFF2-40B4-BE49-F238E27FC236}">
                <a16:creationId xmlns:a16="http://schemas.microsoft.com/office/drawing/2014/main" xmlns="" id="{257D958B-952B-4A5D-BB0C-D2A66E1EA609}"/>
              </a:ext>
            </a:extLst>
          </p:cNvPr>
          <p:cNvSpPr txBox="1"/>
          <p:nvPr/>
        </p:nvSpPr>
        <p:spPr>
          <a:xfrm>
            <a:off x="4429668" y="6332982"/>
            <a:ext cx="301686" cy="369332"/>
          </a:xfrm>
          <a:prstGeom prst="rect">
            <a:avLst/>
          </a:prstGeom>
          <a:noFill/>
        </p:spPr>
        <p:txBody>
          <a:bodyPr wrap="none" rtlCol="0">
            <a:spAutoFit/>
          </a:bodyPr>
          <a:lstStyle/>
          <a:p>
            <a:r>
              <a:rPr lang="en-US" dirty="0"/>
              <a:t>1</a:t>
            </a:r>
          </a:p>
        </p:txBody>
      </p:sp>
      <p:grpSp>
        <p:nvGrpSpPr>
          <p:cNvPr id="248" name="Group 247">
            <a:extLst>
              <a:ext uri="{FF2B5EF4-FFF2-40B4-BE49-F238E27FC236}">
                <a16:creationId xmlns:a16="http://schemas.microsoft.com/office/drawing/2014/main" xmlns="" id="{264A6A1B-E9D0-416C-8B8F-4356940DE6EC}"/>
              </a:ext>
            </a:extLst>
          </p:cNvPr>
          <p:cNvGrpSpPr/>
          <p:nvPr/>
        </p:nvGrpSpPr>
        <p:grpSpPr>
          <a:xfrm rot="721009">
            <a:off x="3093267" y="5497071"/>
            <a:ext cx="476819" cy="952612"/>
            <a:chOff x="2603287" y="3864651"/>
            <a:chExt cx="476819" cy="952612"/>
          </a:xfrm>
        </p:grpSpPr>
        <p:sp>
          <p:nvSpPr>
            <p:cNvPr id="249" name="TextBox 248">
              <a:extLst>
                <a:ext uri="{FF2B5EF4-FFF2-40B4-BE49-F238E27FC236}">
                  <a16:creationId xmlns:a16="http://schemas.microsoft.com/office/drawing/2014/main" xmlns="" id="{C4E216B3-F3F4-451D-AA9B-FFD3273BFB3D}"/>
                </a:ext>
              </a:extLst>
            </p:cNvPr>
            <p:cNvSpPr txBox="1"/>
            <p:nvPr/>
          </p:nvSpPr>
          <p:spPr>
            <a:xfrm rot="18816139">
              <a:off x="2512161" y="4249319"/>
              <a:ext cx="766557" cy="369332"/>
            </a:xfrm>
            <a:prstGeom prst="rect">
              <a:avLst/>
            </a:prstGeom>
            <a:noFill/>
          </p:spPr>
          <p:txBody>
            <a:bodyPr wrap="none" rtlCol="0">
              <a:spAutoFit/>
            </a:bodyPr>
            <a:lstStyle/>
            <a:p>
              <a:r>
                <a:rPr lang="en-US" dirty="0"/>
                <a:t>Heads</a:t>
              </a:r>
            </a:p>
          </p:txBody>
        </p:sp>
        <p:sp>
          <p:nvSpPr>
            <p:cNvPr id="264" name="TextBox 263">
              <a:extLst>
                <a:ext uri="{FF2B5EF4-FFF2-40B4-BE49-F238E27FC236}">
                  <a16:creationId xmlns:a16="http://schemas.microsoft.com/office/drawing/2014/main" xmlns="" id="{4A3E12C1-23B3-4619-BB97-3B04D38B2E01}"/>
                </a:ext>
              </a:extLst>
            </p:cNvPr>
            <p:cNvSpPr txBox="1"/>
            <p:nvPr/>
          </p:nvSpPr>
          <p:spPr>
            <a:xfrm rot="18805400">
              <a:off x="2325006" y="4142932"/>
              <a:ext cx="864339" cy="307777"/>
            </a:xfrm>
            <a:prstGeom prst="rect">
              <a:avLst/>
            </a:prstGeom>
            <a:noFill/>
          </p:spPr>
          <p:txBody>
            <a:bodyPr wrap="none" rtlCol="0">
              <a:spAutoFit/>
            </a:bodyPr>
            <a:lstStyle/>
            <a:p>
              <a:r>
                <a:rPr lang="en-US" sz="1400" b="1" dirty="0">
                  <a:solidFill>
                    <a:srgbClr val="7030A0"/>
                  </a:solidFill>
                </a:rPr>
                <a:t>P = 0.125</a:t>
              </a:r>
            </a:p>
          </p:txBody>
        </p:sp>
      </p:grpSp>
      <p:grpSp>
        <p:nvGrpSpPr>
          <p:cNvPr id="265" name="Group 264">
            <a:extLst>
              <a:ext uri="{FF2B5EF4-FFF2-40B4-BE49-F238E27FC236}">
                <a16:creationId xmlns:a16="http://schemas.microsoft.com/office/drawing/2014/main" xmlns="" id="{09144B03-6F79-445E-8B2C-4C389250261F}"/>
              </a:ext>
            </a:extLst>
          </p:cNvPr>
          <p:cNvGrpSpPr/>
          <p:nvPr/>
        </p:nvGrpSpPr>
        <p:grpSpPr>
          <a:xfrm rot="20535499">
            <a:off x="4160359" y="5598882"/>
            <a:ext cx="780212" cy="922675"/>
            <a:chOff x="1325961" y="3631032"/>
            <a:chExt cx="780212" cy="922675"/>
          </a:xfrm>
        </p:grpSpPr>
        <p:sp>
          <p:nvSpPr>
            <p:cNvPr id="266" name="TextBox 265">
              <a:extLst>
                <a:ext uri="{FF2B5EF4-FFF2-40B4-BE49-F238E27FC236}">
                  <a16:creationId xmlns:a16="http://schemas.microsoft.com/office/drawing/2014/main" xmlns="" id="{6F44FE7C-2999-4A33-860D-40B91372381E}"/>
                </a:ext>
              </a:extLst>
            </p:cNvPr>
            <p:cNvSpPr txBox="1"/>
            <p:nvPr/>
          </p:nvSpPr>
          <p:spPr>
            <a:xfrm rot="3036645">
              <a:off x="1490947" y="3938481"/>
              <a:ext cx="922675" cy="307777"/>
            </a:xfrm>
            <a:prstGeom prst="rect">
              <a:avLst/>
            </a:prstGeom>
            <a:noFill/>
          </p:spPr>
          <p:txBody>
            <a:bodyPr wrap="square" rtlCol="0">
              <a:spAutoFit/>
            </a:bodyPr>
            <a:lstStyle/>
            <a:p>
              <a:r>
                <a:rPr lang="en-US" sz="1400" b="1" dirty="0">
                  <a:solidFill>
                    <a:srgbClr val="7030A0"/>
                  </a:solidFill>
                </a:rPr>
                <a:t>P = 0.875</a:t>
              </a:r>
            </a:p>
          </p:txBody>
        </p:sp>
        <p:sp>
          <p:nvSpPr>
            <p:cNvPr id="267" name="TextBox 266">
              <a:extLst>
                <a:ext uri="{FF2B5EF4-FFF2-40B4-BE49-F238E27FC236}">
                  <a16:creationId xmlns:a16="http://schemas.microsoft.com/office/drawing/2014/main" xmlns="" id="{2A4E586D-1A86-4A84-B289-1A62A3ACBA59}"/>
                </a:ext>
              </a:extLst>
            </p:cNvPr>
            <p:cNvSpPr txBox="1"/>
            <p:nvPr/>
          </p:nvSpPr>
          <p:spPr>
            <a:xfrm rot="2994847">
              <a:off x="1356611" y="3871082"/>
              <a:ext cx="585032" cy="646331"/>
            </a:xfrm>
            <a:prstGeom prst="rect">
              <a:avLst/>
            </a:prstGeom>
            <a:noFill/>
          </p:spPr>
          <p:txBody>
            <a:bodyPr wrap="square" rtlCol="0">
              <a:spAutoFit/>
            </a:bodyPr>
            <a:lstStyle/>
            <a:p>
              <a:r>
                <a:rPr lang="en-US" dirty="0"/>
                <a:t>Tails</a:t>
              </a:r>
            </a:p>
          </p:txBody>
        </p:sp>
      </p:grpSp>
      <p:sp>
        <p:nvSpPr>
          <p:cNvPr id="268" name="TextBox 267">
            <a:extLst>
              <a:ext uri="{FF2B5EF4-FFF2-40B4-BE49-F238E27FC236}">
                <a16:creationId xmlns:a16="http://schemas.microsoft.com/office/drawing/2014/main" xmlns="" id="{A77EFB57-CFCF-4595-AA85-5128E245316A}"/>
              </a:ext>
            </a:extLst>
          </p:cNvPr>
          <p:cNvSpPr txBox="1"/>
          <p:nvPr/>
        </p:nvSpPr>
        <p:spPr>
          <a:xfrm rot="19284284">
            <a:off x="2738996" y="5072830"/>
            <a:ext cx="447558" cy="369332"/>
          </a:xfrm>
          <a:prstGeom prst="rect">
            <a:avLst/>
          </a:prstGeom>
          <a:noFill/>
        </p:spPr>
        <p:txBody>
          <a:bodyPr wrap="none" rtlCol="0">
            <a:spAutoFit/>
          </a:bodyPr>
          <a:lstStyle/>
          <a:p>
            <a:r>
              <a:rPr lang="en-US" dirty="0"/>
              <a:t>Alt</a:t>
            </a:r>
          </a:p>
        </p:txBody>
      </p:sp>
      <p:sp>
        <p:nvSpPr>
          <p:cNvPr id="269" name="TextBox 268">
            <a:extLst>
              <a:ext uri="{FF2B5EF4-FFF2-40B4-BE49-F238E27FC236}">
                <a16:creationId xmlns:a16="http://schemas.microsoft.com/office/drawing/2014/main" xmlns="" id="{56EF173B-1785-4C93-9B59-91B2E429DB51}"/>
              </a:ext>
            </a:extLst>
          </p:cNvPr>
          <p:cNvSpPr txBox="1"/>
          <p:nvPr/>
        </p:nvSpPr>
        <p:spPr>
          <a:xfrm rot="19514386">
            <a:off x="4919856" y="5062937"/>
            <a:ext cx="447558" cy="369332"/>
          </a:xfrm>
          <a:prstGeom prst="rect">
            <a:avLst/>
          </a:prstGeom>
          <a:noFill/>
        </p:spPr>
        <p:txBody>
          <a:bodyPr wrap="none" rtlCol="0">
            <a:spAutoFit/>
          </a:bodyPr>
          <a:lstStyle/>
          <a:p>
            <a:r>
              <a:rPr lang="en-US" dirty="0"/>
              <a:t>Alt</a:t>
            </a:r>
          </a:p>
        </p:txBody>
      </p:sp>
      <p:grpSp>
        <p:nvGrpSpPr>
          <p:cNvPr id="270" name="Group 269">
            <a:extLst>
              <a:ext uri="{FF2B5EF4-FFF2-40B4-BE49-F238E27FC236}">
                <a16:creationId xmlns:a16="http://schemas.microsoft.com/office/drawing/2014/main" xmlns="" id="{242A3C9B-088E-4E09-B845-DA75CED25D1F}"/>
              </a:ext>
            </a:extLst>
          </p:cNvPr>
          <p:cNvGrpSpPr/>
          <p:nvPr/>
        </p:nvGrpSpPr>
        <p:grpSpPr>
          <a:xfrm>
            <a:off x="5361777" y="4734180"/>
            <a:ext cx="548640" cy="548640"/>
            <a:chOff x="5072232" y="2345876"/>
            <a:chExt cx="548640" cy="548640"/>
          </a:xfrm>
        </p:grpSpPr>
        <p:sp>
          <p:nvSpPr>
            <p:cNvPr id="271" name="Oval 270">
              <a:extLst>
                <a:ext uri="{FF2B5EF4-FFF2-40B4-BE49-F238E27FC236}">
                  <a16:creationId xmlns:a16="http://schemas.microsoft.com/office/drawing/2014/main" xmlns="" id="{F4492369-A0A1-4800-A391-8D7F071D0CF8}"/>
                </a:ext>
              </a:extLst>
            </p:cNvPr>
            <p:cNvSpPr>
              <a:spLocks/>
            </p:cNvSpPr>
            <p:nvPr/>
          </p:nvSpPr>
          <p:spPr bwMode="auto">
            <a:xfrm>
              <a:off x="5072232" y="234587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72" name="TextBox 271">
              <a:extLst>
                <a:ext uri="{FF2B5EF4-FFF2-40B4-BE49-F238E27FC236}">
                  <a16:creationId xmlns:a16="http://schemas.microsoft.com/office/drawing/2014/main" xmlns="" id="{7B10618D-315C-40EA-AA9C-E5B632B29AB2}"/>
                </a:ext>
              </a:extLst>
            </p:cNvPr>
            <p:cNvSpPr txBox="1"/>
            <p:nvPr/>
          </p:nvSpPr>
          <p:spPr>
            <a:xfrm>
              <a:off x="5133994" y="2435530"/>
              <a:ext cx="425116" cy="369332"/>
            </a:xfrm>
            <a:prstGeom prst="rect">
              <a:avLst/>
            </a:prstGeom>
            <a:noFill/>
          </p:spPr>
          <p:txBody>
            <a:bodyPr wrap="none" rtlCol="0">
              <a:spAutoFit/>
            </a:bodyPr>
            <a:lstStyle/>
            <a:p>
              <a:r>
                <a:rPr lang="en-US" b="1" dirty="0"/>
                <a:t>P1</a:t>
              </a:r>
            </a:p>
          </p:txBody>
        </p:sp>
      </p:grpSp>
      <p:grpSp>
        <p:nvGrpSpPr>
          <p:cNvPr id="273" name="Group 272">
            <a:extLst>
              <a:ext uri="{FF2B5EF4-FFF2-40B4-BE49-F238E27FC236}">
                <a16:creationId xmlns:a16="http://schemas.microsoft.com/office/drawing/2014/main" xmlns="" id="{4CAC4862-73BD-484E-966B-9FDAFDD5B996}"/>
              </a:ext>
            </a:extLst>
          </p:cNvPr>
          <p:cNvGrpSpPr/>
          <p:nvPr/>
        </p:nvGrpSpPr>
        <p:grpSpPr>
          <a:xfrm>
            <a:off x="3146803" y="4734180"/>
            <a:ext cx="548640" cy="548640"/>
            <a:chOff x="2857258" y="2350892"/>
            <a:chExt cx="548640" cy="548640"/>
          </a:xfrm>
        </p:grpSpPr>
        <p:sp>
          <p:nvSpPr>
            <p:cNvPr id="274" name="Oval 273">
              <a:extLst>
                <a:ext uri="{FF2B5EF4-FFF2-40B4-BE49-F238E27FC236}">
                  <a16:creationId xmlns:a16="http://schemas.microsoft.com/office/drawing/2014/main" xmlns="" id="{592070C0-B3BB-4D60-ACAA-AD5B50F3F7E6}"/>
                </a:ext>
              </a:extLst>
            </p:cNvPr>
            <p:cNvSpPr>
              <a:spLocks/>
            </p:cNvSpPr>
            <p:nvPr/>
          </p:nvSpPr>
          <p:spPr bwMode="auto">
            <a:xfrm>
              <a:off x="2857258" y="235089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75" name="TextBox 274">
              <a:extLst>
                <a:ext uri="{FF2B5EF4-FFF2-40B4-BE49-F238E27FC236}">
                  <a16:creationId xmlns:a16="http://schemas.microsoft.com/office/drawing/2014/main" xmlns="" id="{68EC8D5E-A2BD-40C5-9218-D3502EB84938}"/>
                </a:ext>
              </a:extLst>
            </p:cNvPr>
            <p:cNvSpPr txBox="1"/>
            <p:nvPr/>
          </p:nvSpPr>
          <p:spPr>
            <a:xfrm>
              <a:off x="2919020" y="2440546"/>
              <a:ext cx="425116" cy="369332"/>
            </a:xfrm>
            <a:prstGeom prst="rect">
              <a:avLst/>
            </a:prstGeom>
            <a:noFill/>
          </p:spPr>
          <p:txBody>
            <a:bodyPr wrap="none" rtlCol="0">
              <a:spAutoFit/>
            </a:bodyPr>
            <a:lstStyle/>
            <a:p>
              <a:r>
                <a:rPr lang="en-US" b="1" dirty="0"/>
                <a:t>P1</a:t>
              </a:r>
            </a:p>
          </p:txBody>
        </p:sp>
      </p:grpSp>
      <p:grpSp>
        <p:nvGrpSpPr>
          <p:cNvPr id="276" name="Group 275">
            <a:extLst>
              <a:ext uri="{FF2B5EF4-FFF2-40B4-BE49-F238E27FC236}">
                <a16:creationId xmlns:a16="http://schemas.microsoft.com/office/drawing/2014/main" xmlns="" id="{AB1F4690-12CA-4FA0-9B57-8F262E67034E}"/>
              </a:ext>
            </a:extLst>
          </p:cNvPr>
          <p:cNvGrpSpPr/>
          <p:nvPr/>
        </p:nvGrpSpPr>
        <p:grpSpPr>
          <a:xfrm>
            <a:off x="4286071" y="4147600"/>
            <a:ext cx="548640" cy="548640"/>
            <a:chOff x="3996526" y="1761804"/>
            <a:chExt cx="548640" cy="548640"/>
          </a:xfrm>
        </p:grpSpPr>
        <p:sp>
          <p:nvSpPr>
            <p:cNvPr id="277" name="Oval 276">
              <a:extLst>
                <a:ext uri="{FF2B5EF4-FFF2-40B4-BE49-F238E27FC236}">
                  <a16:creationId xmlns:a16="http://schemas.microsoft.com/office/drawing/2014/main" xmlns="" id="{AF13D67C-D381-457D-8244-368EED1DDC6D}"/>
                </a:ext>
              </a:extLst>
            </p:cNvPr>
            <p:cNvSpPr>
              <a:spLocks/>
            </p:cNvSpPr>
            <p:nvPr/>
          </p:nvSpPr>
          <p:spPr bwMode="auto">
            <a:xfrm>
              <a:off x="3996526" y="176180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78" name="TextBox 277">
              <a:extLst>
                <a:ext uri="{FF2B5EF4-FFF2-40B4-BE49-F238E27FC236}">
                  <a16:creationId xmlns:a16="http://schemas.microsoft.com/office/drawing/2014/main" xmlns="" id="{1158F6D3-98D3-4E59-AC6B-5E9962224895}"/>
                </a:ext>
              </a:extLst>
            </p:cNvPr>
            <p:cNvSpPr txBox="1"/>
            <p:nvPr/>
          </p:nvSpPr>
          <p:spPr>
            <a:xfrm>
              <a:off x="4117599" y="1851458"/>
              <a:ext cx="306494" cy="369332"/>
            </a:xfrm>
            <a:prstGeom prst="rect">
              <a:avLst/>
            </a:prstGeom>
            <a:noFill/>
          </p:spPr>
          <p:txBody>
            <a:bodyPr wrap="none" rtlCol="0">
              <a:spAutoFit/>
            </a:bodyPr>
            <a:lstStyle/>
            <a:p>
              <a:r>
                <a:rPr lang="en-US" b="1" dirty="0"/>
                <a:t>C</a:t>
              </a:r>
            </a:p>
          </p:txBody>
        </p:sp>
      </p:grpSp>
      <p:cxnSp>
        <p:nvCxnSpPr>
          <p:cNvPr id="279" name="Straight Arrow Connector 278">
            <a:extLst>
              <a:ext uri="{FF2B5EF4-FFF2-40B4-BE49-F238E27FC236}">
                <a16:creationId xmlns:a16="http://schemas.microsoft.com/office/drawing/2014/main" xmlns="" id="{94018CDE-5DA2-431E-806D-A79934FCD6F1}"/>
              </a:ext>
            </a:extLst>
          </p:cNvPr>
          <p:cNvCxnSpPr>
            <a:stCxn id="277" idx="3"/>
            <a:endCxn id="274" idx="7"/>
          </p:cNvCxnSpPr>
          <p:nvPr/>
        </p:nvCxnSpPr>
        <p:spPr>
          <a:xfrm flipH="1">
            <a:off x="3615097" y="4615894"/>
            <a:ext cx="751320"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xmlns="" id="{440F2360-19FE-44DE-86C7-5D7906D23197}"/>
              </a:ext>
            </a:extLst>
          </p:cNvPr>
          <p:cNvCxnSpPr>
            <a:stCxn id="277" idx="5"/>
            <a:endCxn id="271" idx="1"/>
          </p:cNvCxnSpPr>
          <p:nvPr/>
        </p:nvCxnSpPr>
        <p:spPr>
          <a:xfrm>
            <a:off x="4754365" y="4615894"/>
            <a:ext cx="687758" cy="19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xmlns="" id="{D136C708-7EE9-4776-B120-89ACE23FE9DB}"/>
              </a:ext>
            </a:extLst>
          </p:cNvPr>
          <p:cNvSpPr txBox="1"/>
          <p:nvPr/>
        </p:nvSpPr>
        <p:spPr>
          <a:xfrm rot="20680954">
            <a:off x="3606157" y="4387391"/>
            <a:ext cx="692562" cy="307777"/>
          </a:xfrm>
          <a:prstGeom prst="rect">
            <a:avLst/>
          </a:prstGeom>
          <a:noFill/>
        </p:spPr>
        <p:txBody>
          <a:bodyPr wrap="none" rtlCol="0">
            <a:spAutoFit/>
          </a:bodyPr>
          <a:lstStyle/>
          <a:p>
            <a:r>
              <a:rPr lang="en-US" sz="1400" dirty="0"/>
              <a:t>P = 0.5</a:t>
            </a:r>
          </a:p>
        </p:txBody>
      </p:sp>
      <p:sp>
        <p:nvSpPr>
          <p:cNvPr id="282" name="TextBox 281">
            <a:extLst>
              <a:ext uri="{FF2B5EF4-FFF2-40B4-BE49-F238E27FC236}">
                <a16:creationId xmlns:a16="http://schemas.microsoft.com/office/drawing/2014/main" xmlns="" id="{7FE34D0C-2F67-4018-A049-213D9B18C035}"/>
              </a:ext>
            </a:extLst>
          </p:cNvPr>
          <p:cNvSpPr txBox="1"/>
          <p:nvPr/>
        </p:nvSpPr>
        <p:spPr>
          <a:xfrm rot="899972">
            <a:off x="4876377" y="4379942"/>
            <a:ext cx="692562" cy="307777"/>
          </a:xfrm>
          <a:prstGeom prst="rect">
            <a:avLst/>
          </a:prstGeom>
          <a:noFill/>
        </p:spPr>
        <p:txBody>
          <a:bodyPr wrap="none" rtlCol="0">
            <a:spAutoFit/>
          </a:bodyPr>
          <a:lstStyle/>
          <a:p>
            <a:r>
              <a:rPr lang="en-US" sz="1400" dirty="0"/>
              <a:t>P = 0.5</a:t>
            </a:r>
          </a:p>
        </p:txBody>
      </p:sp>
      <p:cxnSp>
        <p:nvCxnSpPr>
          <p:cNvPr id="283" name="Straight Arrow Connector 282">
            <a:extLst>
              <a:ext uri="{FF2B5EF4-FFF2-40B4-BE49-F238E27FC236}">
                <a16:creationId xmlns:a16="http://schemas.microsoft.com/office/drawing/2014/main" xmlns="" id="{321A7745-76AD-43A2-9ECD-33F120EDF435}"/>
              </a:ext>
            </a:extLst>
          </p:cNvPr>
          <p:cNvCxnSpPr>
            <a:cxnSpLocks/>
            <a:stCxn id="271" idx="3"/>
            <a:endCxn id="289" idx="0"/>
          </p:cNvCxnSpPr>
          <p:nvPr/>
        </p:nvCxnSpPr>
        <p:spPr>
          <a:xfrm flipH="1">
            <a:off x="5123228" y="5202474"/>
            <a:ext cx="318895"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xmlns="" id="{55DF90EC-B80B-4891-959E-25AEF446757A}"/>
              </a:ext>
            </a:extLst>
          </p:cNvPr>
          <p:cNvCxnSpPr>
            <a:cxnSpLocks/>
            <a:stCxn id="274" idx="3"/>
            <a:endCxn id="288" idx="0"/>
          </p:cNvCxnSpPr>
          <p:nvPr/>
        </p:nvCxnSpPr>
        <p:spPr>
          <a:xfrm flipH="1">
            <a:off x="3035412" y="5202474"/>
            <a:ext cx="191737" cy="19534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xmlns="" id="{C87EDEA5-8A2B-4D6C-B27B-C15860C51607}"/>
              </a:ext>
            </a:extLst>
          </p:cNvPr>
          <p:cNvGrpSpPr/>
          <p:nvPr/>
        </p:nvGrpSpPr>
        <p:grpSpPr>
          <a:xfrm>
            <a:off x="3661962" y="4903275"/>
            <a:ext cx="900719" cy="470047"/>
            <a:chOff x="3346218" y="2621582"/>
            <a:chExt cx="900719" cy="470047"/>
          </a:xfrm>
        </p:grpSpPr>
        <p:sp>
          <p:nvSpPr>
            <p:cNvPr id="286" name="TextBox 285">
              <a:extLst>
                <a:ext uri="{FF2B5EF4-FFF2-40B4-BE49-F238E27FC236}">
                  <a16:creationId xmlns:a16="http://schemas.microsoft.com/office/drawing/2014/main" xmlns="" id="{77664506-FE6C-42E6-BD76-731ABD051E42}"/>
                </a:ext>
              </a:extLst>
            </p:cNvPr>
            <p:cNvSpPr txBox="1"/>
            <p:nvPr/>
          </p:nvSpPr>
          <p:spPr>
            <a:xfrm rot="1026332">
              <a:off x="3346218" y="2722297"/>
              <a:ext cx="686598" cy="369332"/>
            </a:xfrm>
            <a:prstGeom prst="rect">
              <a:avLst/>
            </a:prstGeom>
            <a:noFill/>
          </p:spPr>
          <p:txBody>
            <a:bodyPr wrap="none" rtlCol="0">
              <a:spAutoFit/>
            </a:bodyPr>
            <a:lstStyle/>
            <a:p>
              <a:r>
                <a:rPr lang="en-US" dirty="0"/>
                <a:t>Enter</a:t>
              </a:r>
            </a:p>
          </p:txBody>
        </p:sp>
        <p:sp>
          <p:nvSpPr>
            <p:cNvPr id="287" name="TextBox 286">
              <a:extLst>
                <a:ext uri="{FF2B5EF4-FFF2-40B4-BE49-F238E27FC236}">
                  <a16:creationId xmlns:a16="http://schemas.microsoft.com/office/drawing/2014/main" xmlns="" id="{BBB8F0E6-C5D9-46C9-97D1-72A1FE5BBA85}"/>
                </a:ext>
              </a:extLst>
            </p:cNvPr>
            <p:cNvSpPr txBox="1"/>
            <p:nvPr/>
          </p:nvSpPr>
          <p:spPr>
            <a:xfrm rot="1279530">
              <a:off x="3376186" y="2621582"/>
              <a:ext cx="870751" cy="307777"/>
            </a:xfrm>
            <a:prstGeom prst="rect">
              <a:avLst/>
            </a:prstGeom>
            <a:noFill/>
          </p:spPr>
          <p:txBody>
            <a:bodyPr wrap="none" rtlCol="0">
              <a:spAutoFit/>
            </a:bodyPr>
            <a:lstStyle/>
            <a:p>
              <a:r>
                <a:rPr lang="en-US" sz="1400" b="1" dirty="0">
                  <a:solidFill>
                    <a:srgbClr val="FF0000"/>
                  </a:solidFill>
                </a:rPr>
                <a:t>EV = 0.25</a:t>
              </a:r>
            </a:p>
          </p:txBody>
        </p:sp>
      </p:grpSp>
      <p:sp>
        <p:nvSpPr>
          <p:cNvPr id="288" name="TextBox 287">
            <a:extLst>
              <a:ext uri="{FF2B5EF4-FFF2-40B4-BE49-F238E27FC236}">
                <a16:creationId xmlns:a16="http://schemas.microsoft.com/office/drawing/2014/main" xmlns="" id="{3E59DCE6-2A57-466F-AF6E-E0A065FF4D86}"/>
              </a:ext>
            </a:extLst>
          </p:cNvPr>
          <p:cNvSpPr txBox="1"/>
          <p:nvPr/>
        </p:nvSpPr>
        <p:spPr>
          <a:xfrm>
            <a:off x="2600036" y="5397819"/>
            <a:ext cx="870751" cy="307777"/>
          </a:xfrm>
          <a:prstGeom prst="rect">
            <a:avLst/>
          </a:prstGeom>
          <a:noFill/>
        </p:spPr>
        <p:txBody>
          <a:bodyPr wrap="none" rtlCol="0">
            <a:spAutoFit/>
          </a:bodyPr>
          <a:lstStyle/>
          <a:p>
            <a:r>
              <a:rPr lang="en-US" sz="1400" b="1" dirty="0">
                <a:solidFill>
                  <a:srgbClr val="FF0000"/>
                </a:solidFill>
              </a:rPr>
              <a:t>EV = 0.25</a:t>
            </a:r>
          </a:p>
        </p:txBody>
      </p:sp>
      <p:sp>
        <p:nvSpPr>
          <p:cNvPr id="289" name="TextBox 288">
            <a:extLst>
              <a:ext uri="{FF2B5EF4-FFF2-40B4-BE49-F238E27FC236}">
                <a16:creationId xmlns:a16="http://schemas.microsoft.com/office/drawing/2014/main" xmlns="" id="{5F624C0E-4657-49D8-A233-575BEB3CCF7D}"/>
              </a:ext>
            </a:extLst>
          </p:cNvPr>
          <p:cNvSpPr txBox="1"/>
          <p:nvPr/>
        </p:nvSpPr>
        <p:spPr>
          <a:xfrm>
            <a:off x="4733537" y="5397819"/>
            <a:ext cx="779381" cy="307777"/>
          </a:xfrm>
          <a:prstGeom prst="rect">
            <a:avLst/>
          </a:prstGeom>
          <a:noFill/>
        </p:spPr>
        <p:txBody>
          <a:bodyPr wrap="none" rtlCol="0">
            <a:spAutoFit/>
          </a:bodyPr>
          <a:lstStyle/>
          <a:p>
            <a:r>
              <a:rPr lang="en-US" sz="1400" b="1" dirty="0">
                <a:solidFill>
                  <a:srgbClr val="FF0000"/>
                </a:solidFill>
              </a:rPr>
              <a:t>EV = 0.0</a:t>
            </a:r>
          </a:p>
        </p:txBody>
      </p:sp>
      <p:grpSp>
        <p:nvGrpSpPr>
          <p:cNvPr id="290" name="Group 289">
            <a:extLst>
              <a:ext uri="{FF2B5EF4-FFF2-40B4-BE49-F238E27FC236}">
                <a16:creationId xmlns:a16="http://schemas.microsoft.com/office/drawing/2014/main" xmlns="" id="{94F91815-64DE-4F36-8008-DCAA8A7DEC1A}"/>
              </a:ext>
            </a:extLst>
          </p:cNvPr>
          <p:cNvGrpSpPr/>
          <p:nvPr/>
        </p:nvGrpSpPr>
        <p:grpSpPr>
          <a:xfrm>
            <a:off x="5856357" y="4903275"/>
            <a:ext cx="927970" cy="470047"/>
            <a:chOff x="5540613" y="2682657"/>
            <a:chExt cx="927970" cy="470047"/>
          </a:xfrm>
        </p:grpSpPr>
        <p:sp>
          <p:nvSpPr>
            <p:cNvPr id="291" name="TextBox 290">
              <a:extLst>
                <a:ext uri="{FF2B5EF4-FFF2-40B4-BE49-F238E27FC236}">
                  <a16:creationId xmlns:a16="http://schemas.microsoft.com/office/drawing/2014/main" xmlns="" id="{9FB5FFF9-9771-4115-BFDA-3E730A0DEA66}"/>
                </a:ext>
              </a:extLst>
            </p:cNvPr>
            <p:cNvSpPr txBox="1"/>
            <p:nvPr/>
          </p:nvSpPr>
          <p:spPr>
            <a:xfrm rot="1026332">
              <a:off x="5540613" y="2783372"/>
              <a:ext cx="686598" cy="369332"/>
            </a:xfrm>
            <a:prstGeom prst="rect">
              <a:avLst/>
            </a:prstGeom>
            <a:noFill/>
          </p:spPr>
          <p:txBody>
            <a:bodyPr wrap="none" rtlCol="0">
              <a:spAutoFit/>
            </a:bodyPr>
            <a:lstStyle/>
            <a:p>
              <a:r>
                <a:rPr lang="en-US" dirty="0"/>
                <a:t>Enter</a:t>
              </a:r>
            </a:p>
          </p:txBody>
        </p:sp>
        <p:sp>
          <p:nvSpPr>
            <p:cNvPr id="292" name="TextBox 291">
              <a:extLst>
                <a:ext uri="{FF2B5EF4-FFF2-40B4-BE49-F238E27FC236}">
                  <a16:creationId xmlns:a16="http://schemas.microsoft.com/office/drawing/2014/main" xmlns="" id="{A69D1135-9777-4FD1-8170-31CA29C4A51A}"/>
                </a:ext>
              </a:extLst>
            </p:cNvPr>
            <p:cNvSpPr txBox="1"/>
            <p:nvPr/>
          </p:nvSpPr>
          <p:spPr>
            <a:xfrm rot="1279530">
              <a:off x="5543330" y="2682657"/>
              <a:ext cx="925253" cy="307777"/>
            </a:xfrm>
            <a:prstGeom prst="rect">
              <a:avLst/>
            </a:prstGeom>
            <a:noFill/>
          </p:spPr>
          <p:txBody>
            <a:bodyPr wrap="none" rtlCol="0">
              <a:spAutoFit/>
            </a:bodyPr>
            <a:lstStyle/>
            <a:p>
              <a:r>
                <a:rPr lang="en-US" sz="1400" b="1" dirty="0">
                  <a:solidFill>
                    <a:srgbClr val="FF0000"/>
                  </a:solidFill>
                </a:rPr>
                <a:t>EV = -0.25</a:t>
              </a:r>
            </a:p>
          </p:txBody>
        </p:sp>
      </p:grpSp>
      <p:cxnSp>
        <p:nvCxnSpPr>
          <p:cNvPr id="293" name="Straight Arrow Connector 292">
            <a:extLst>
              <a:ext uri="{FF2B5EF4-FFF2-40B4-BE49-F238E27FC236}">
                <a16:creationId xmlns:a16="http://schemas.microsoft.com/office/drawing/2014/main" xmlns="" id="{64F9BFF1-621F-4E41-B9B2-804A06249362}"/>
              </a:ext>
            </a:extLst>
          </p:cNvPr>
          <p:cNvCxnSpPr>
            <a:cxnSpLocks/>
            <a:stCxn id="274" idx="5"/>
          </p:cNvCxnSpPr>
          <p:nvPr/>
        </p:nvCxnSpPr>
        <p:spPr>
          <a:xfrm>
            <a:off x="3615097" y="5202474"/>
            <a:ext cx="327164"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xmlns="" id="{2C2D66E0-D0AA-4A10-A144-12F616B8719E}"/>
              </a:ext>
            </a:extLst>
          </p:cNvPr>
          <p:cNvCxnSpPr>
            <a:cxnSpLocks/>
            <a:stCxn id="271" idx="5"/>
          </p:cNvCxnSpPr>
          <p:nvPr/>
        </p:nvCxnSpPr>
        <p:spPr>
          <a:xfrm>
            <a:off x="5830071" y="5202474"/>
            <a:ext cx="399650" cy="255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27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5D998A-EF06-4CB2-8476-C111B9C74B35}"/>
              </a:ext>
            </a:extLst>
          </p:cNvPr>
          <p:cNvSpPr>
            <a:spLocks noGrp="1"/>
          </p:cNvSpPr>
          <p:nvPr>
            <p:ph idx="1"/>
          </p:nvPr>
        </p:nvSpPr>
        <p:spPr>
          <a:xfrm>
            <a:off x="457200" y="1600200"/>
            <a:ext cx="8077200" cy="4525963"/>
          </a:xfrm>
        </p:spPr>
        <p:txBody>
          <a:bodyPr>
            <a:normAutofit/>
          </a:bodyPr>
          <a:lstStyle/>
          <a:p>
            <a:r>
              <a:rPr lang="en-US" b="1" dirty="0"/>
              <a:t>Theorem</a:t>
            </a:r>
            <a:r>
              <a:rPr lang="en-US" dirty="0"/>
              <a:t>: Reach Subgame Solving will never do worse than Resolving, and in certain cases will do better!</a:t>
            </a:r>
          </a:p>
        </p:txBody>
      </p:sp>
      <p:sp>
        <p:nvSpPr>
          <p:cNvPr id="5" name="Title 1">
            <a:extLst>
              <a:ext uri="{FF2B5EF4-FFF2-40B4-BE49-F238E27FC236}">
                <a16:creationId xmlns:a16="http://schemas.microsoft.com/office/drawing/2014/main" xmlns="" id="{7571C687-E03D-4382-8FD3-A4AC80B8EEBD}"/>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Reach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Tree>
    <p:extLst>
      <p:ext uri="{BB962C8B-B14F-4D97-AF65-F5344CB8AC3E}">
        <p14:creationId xmlns:p14="http://schemas.microsoft.com/office/powerpoint/2010/main" val="84710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BECF1-5976-4855-8B71-CEA2A072CF08}"/>
              </a:ext>
            </a:extLst>
          </p:cNvPr>
          <p:cNvSpPr>
            <a:spLocks noGrp="1"/>
          </p:cNvSpPr>
          <p:nvPr>
            <p:ph type="title"/>
          </p:nvPr>
        </p:nvSpPr>
        <p:spPr/>
        <p:txBody>
          <a:bodyPr>
            <a:normAutofit/>
          </a:bodyPr>
          <a:lstStyle/>
          <a:p>
            <a:r>
              <a:rPr lang="en-US" dirty="0"/>
              <a:t>Estimates vs Upper Bounds</a:t>
            </a:r>
            <a:br>
              <a:rPr lang="en-US" dirty="0"/>
            </a:br>
            <a:r>
              <a:rPr lang="en-US" sz="2200" dirty="0">
                <a:solidFill>
                  <a:schemeClr val="tx2">
                    <a:lumMod val="40000"/>
                    <a:lumOff val="60000"/>
                  </a:schemeClr>
                </a:solidFill>
              </a:rPr>
              <a:t>[Brown &amp; </a:t>
            </a:r>
            <a:r>
              <a:rPr lang="en-US" sz="2200" dirty="0" err="1">
                <a:solidFill>
                  <a:schemeClr val="tx2">
                    <a:lumMod val="40000"/>
                    <a:lumOff val="60000"/>
                  </a:schemeClr>
                </a:solidFill>
              </a:rPr>
              <a:t>Sandholm</a:t>
            </a:r>
            <a:r>
              <a:rPr lang="en-US" sz="2200" dirty="0">
                <a:solidFill>
                  <a:schemeClr val="tx2">
                    <a:lumMod val="40000"/>
                    <a:lumOff val="60000"/>
                  </a:schemeClr>
                </a:solidFill>
              </a:rPr>
              <a:t> NIPS 2017]</a:t>
            </a:r>
            <a:endParaRPr lang="en-US" sz="2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7A579E9B-C350-45D1-9124-B68A0E0056FA}"/>
                  </a:ext>
                </a:extLst>
              </p:cNvPr>
              <p:cNvSpPr>
                <a:spLocks noGrp="1"/>
              </p:cNvSpPr>
              <p:nvPr>
                <p:ph idx="1"/>
              </p:nvPr>
            </p:nvSpPr>
            <p:spPr>
              <a:xfrm>
                <a:off x="304800" y="1600200"/>
                <a:ext cx="8534400" cy="4525963"/>
              </a:xfrm>
            </p:spPr>
            <p:txBody>
              <a:bodyPr>
                <a:normAutofit fontScale="85000" lnSpcReduction="10000"/>
              </a:bodyPr>
              <a:lstStyle/>
              <a:p>
                <a:r>
                  <a:rPr lang="en-US" dirty="0"/>
                  <a:t>Past subgame solving techniques guarantee exploitability </a:t>
                </a:r>
                <a:r>
                  <a:rPr lang="en-US" b="1" dirty="0"/>
                  <a:t>no worse</a:t>
                </a:r>
                <a:r>
                  <a:rPr lang="en-US" dirty="0"/>
                  <a:t> than the blueprint</a:t>
                </a:r>
              </a:p>
              <a:p>
                <a:pPr lvl="1"/>
                <a:r>
                  <a:rPr lang="en-US" dirty="0"/>
                  <a:t>Alt is the value of P1 playing optimally against P2’s blueprint</a:t>
                </a:r>
              </a:p>
              <a:p>
                <a:r>
                  <a:rPr lang="en-US" dirty="0"/>
                  <a:t>We can do better in practice by relaxing this guarantee</a:t>
                </a:r>
              </a:p>
              <a:p>
                <a:pPr lvl="1"/>
                <a:r>
                  <a:rPr lang="en-US" dirty="0"/>
                  <a:t>Alt becomes an </a:t>
                </a:r>
                <a:r>
                  <a:rPr lang="en-US" b="1" dirty="0"/>
                  <a:t>estimate </a:t>
                </a:r>
                <a:r>
                  <a:rPr lang="en-US" dirty="0"/>
                  <a:t>of the value of </a:t>
                </a:r>
                <a:r>
                  <a:rPr lang="en-US" b="1" dirty="0"/>
                  <a:t>both players</a:t>
                </a:r>
                <a:r>
                  <a:rPr lang="en-US" dirty="0"/>
                  <a:t> playing optimally in the subgame</a:t>
                </a:r>
              </a:p>
              <a:p>
                <a:r>
                  <a:rPr lang="en-US" b="1" dirty="0"/>
                  <a:t>Theorem:</a:t>
                </a:r>
                <a:r>
                  <a:rPr lang="en-US" dirty="0"/>
                  <a:t> If subgame </a:t>
                </a:r>
                <a:r>
                  <a:rPr lang="en-US" b="1" i="1" dirty="0"/>
                  <a:t>estimated values</a:t>
                </a:r>
                <a:r>
                  <a:rPr lang="en-US" i="1" dirty="0"/>
                  <a:t> are </a:t>
                </a:r>
                <a:r>
                  <a:rPr lang="en-US" dirty="0"/>
                  <a:t>off from the </a:t>
                </a:r>
                <a:r>
                  <a:rPr lang="en-US" b="1" i="1" dirty="0"/>
                  <a:t>true values</a:t>
                </a:r>
                <a:r>
                  <a:rPr lang="en-US" dirty="0"/>
                  <a:t> by at most </a:t>
                </a:r>
                <a14:m>
                  <m:oMath xmlns:m="http://schemas.openxmlformats.org/officeDocument/2006/math">
                    <m:r>
                      <m:rPr>
                        <m:sty m:val="p"/>
                      </m:rPr>
                      <a:rPr lang="en-US" b="0" i="0" smtClean="0">
                        <a:latin typeface="Cambria Math" panose="02040503050406030204" pitchFamily="18" charset="0"/>
                      </a:rPr>
                      <m:t>Δ</m:t>
                    </m:r>
                  </m:oMath>
                </a14:m>
                <a:r>
                  <a:rPr lang="en-US" dirty="0"/>
                  <a:t>, then</a:t>
                </a:r>
                <a:r>
                  <a:rPr lang="en-US" i="1" dirty="0"/>
                  <a:t> </a:t>
                </a:r>
                <a:r>
                  <a:rPr lang="en-US" dirty="0"/>
                  <a:t>subgame solving will approximate a Nash equilibrium with error at most </a:t>
                </a:r>
                <a14:m>
                  <m:oMath xmlns:m="http://schemas.openxmlformats.org/officeDocument/2006/math">
                    <m:r>
                      <a:rPr lang="en-US" b="0" i="1" smtClean="0">
                        <a:latin typeface="Cambria Math" panose="02040503050406030204" pitchFamily="18" charset="0"/>
                      </a:rPr>
                      <m:t>2</m:t>
                    </m:r>
                    <m:r>
                      <m:rPr>
                        <m:sty m:val="p"/>
                      </m:rPr>
                      <a:rPr lang="en-US" b="0" i="0" smtClean="0">
                        <a:latin typeface="Cambria Math" panose="02040503050406030204" pitchFamily="18" charset="0"/>
                      </a:rPr>
                      <m:t>Δ</m:t>
                    </m:r>
                  </m:oMath>
                </a14:m>
                <a:r>
                  <a:rPr lang="en-US" dirty="0"/>
                  <a:t>.</a:t>
                </a:r>
              </a:p>
              <a:p>
                <a:pPr lvl="1"/>
                <a:r>
                  <a:rPr lang="en-US" dirty="0"/>
                  <a:t>Can in theory do worse than blueprint if estimates are bad</a:t>
                </a:r>
              </a:p>
              <a:p>
                <a:pPr lvl="1"/>
                <a:r>
                  <a:rPr lang="en-US" dirty="0"/>
                  <a:t>In practice does way better</a:t>
                </a:r>
              </a:p>
              <a:p>
                <a:endParaRPr lang="en-US" dirty="0"/>
              </a:p>
            </p:txBody>
          </p:sp>
        </mc:Choice>
        <mc:Fallback xmlns="">
          <p:sp>
            <p:nvSpPr>
              <p:cNvPr id="3" name="Content Placeholder 2">
                <a:extLst>
                  <a:ext uri="{FF2B5EF4-FFF2-40B4-BE49-F238E27FC236}">
                    <a16:creationId xmlns:a16="http://schemas.microsoft.com/office/drawing/2014/main" id="{7A579E9B-C350-45D1-9124-B68A0E0056FA}"/>
                  </a:ext>
                </a:extLst>
              </p:cNvPr>
              <p:cNvSpPr>
                <a:spLocks noGrp="1" noRot="1" noChangeAspect="1" noMove="1" noResize="1" noEditPoints="1" noAdjustHandles="1" noChangeArrowheads="1" noChangeShapeType="1" noTextEdit="1"/>
              </p:cNvSpPr>
              <p:nvPr>
                <p:ph idx="1"/>
              </p:nvPr>
            </p:nvSpPr>
            <p:spPr>
              <a:xfrm>
                <a:off x="304800" y="1600200"/>
                <a:ext cx="8534400" cy="4525963"/>
              </a:xfrm>
              <a:blipFill>
                <a:blip r:embed="rId3"/>
                <a:stretch>
                  <a:fillRect l="-1214" t="-2156" r="-929" b="-539"/>
                </a:stretch>
              </a:blipFill>
            </p:spPr>
            <p:txBody>
              <a:bodyPr/>
              <a:lstStyle/>
              <a:p>
                <a:r>
                  <a:rPr lang="en-US">
                    <a:noFill/>
                  </a:rPr>
                  <a:t> </a:t>
                </a:r>
              </a:p>
            </p:txBody>
          </p:sp>
        </mc:Fallback>
      </mc:AlternateContent>
    </p:spTree>
    <p:extLst>
      <p:ext uri="{BB962C8B-B14F-4D97-AF65-F5344CB8AC3E}">
        <p14:creationId xmlns:p14="http://schemas.microsoft.com/office/powerpoint/2010/main" val="1566521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good are our estimates?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Test game of Flop Texas </a:t>
                </a:r>
                <a:r>
                  <a:rPr lang="en-US" dirty="0" err="1"/>
                  <a:t>Hold’em</a:t>
                </a:r>
                <a:r>
                  <a:rPr lang="en-US" dirty="0"/>
                  <a:t> using an abstraction that is </a:t>
                </a:r>
                <a14:m>
                  <m:oMath xmlns:m="http://schemas.openxmlformats.org/officeDocument/2006/math">
                    <m:r>
                      <a:rPr lang="en-US" b="0" i="1" smtClean="0">
                        <a:latin typeface="Cambria Math"/>
                      </a:rPr>
                      <m:t>0.02%</m:t>
                    </m:r>
                  </m:oMath>
                </a14:m>
                <a:r>
                  <a:rPr lang="en-US" dirty="0"/>
                  <a:t> of the full game size: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556"/>
                </a:stretch>
              </a:blipFill>
            </p:spPr>
            <p:txBody>
              <a:bodyPr/>
              <a:lstStyle/>
              <a:p>
                <a:r>
                  <a:rPr lang="en-US">
                    <a:noFill/>
                  </a:rPr>
                  <a:t> </a:t>
                </a:r>
              </a:p>
            </p:txBody>
          </p:sp>
        </mc:Fallback>
      </mc:AlternateContent>
      <p:cxnSp>
        <p:nvCxnSpPr>
          <p:cNvPr id="5" name="Straight Connector 4"/>
          <p:cNvCxnSpPr/>
          <p:nvPr/>
        </p:nvCxnSpPr>
        <p:spPr>
          <a:xfrm>
            <a:off x="1752600" y="3782465"/>
            <a:ext cx="5334000" cy="0"/>
          </a:xfrm>
          <a:prstGeom prst="line">
            <a:avLst/>
          </a:prstGeom>
          <a:ln w="31750">
            <a:solidFill>
              <a:schemeClr val="tx1"/>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3423960"/>
            <a:ext cx="957313" cy="307777"/>
          </a:xfrm>
          <a:prstGeom prst="rect">
            <a:avLst/>
          </a:prstGeom>
          <a:noFill/>
        </p:spPr>
        <p:txBody>
          <a:bodyPr wrap="none" rtlCol="0">
            <a:spAutoFit/>
          </a:bodyPr>
          <a:lstStyle/>
          <a:p>
            <a:r>
              <a:rPr lang="en-US" sz="1400" dirty="0"/>
              <a:t>-21 </a:t>
            </a:r>
            <a:r>
              <a:rPr lang="en-US" sz="1400" dirty="0" err="1"/>
              <a:t>mbb</a:t>
            </a:r>
            <a:r>
              <a:rPr lang="en-US" sz="1400" dirty="0"/>
              <a:t>/h</a:t>
            </a:r>
          </a:p>
        </p:txBody>
      </p:sp>
      <p:sp>
        <p:nvSpPr>
          <p:cNvPr id="8" name="TextBox 7"/>
          <p:cNvSpPr txBox="1"/>
          <p:nvPr/>
        </p:nvSpPr>
        <p:spPr>
          <a:xfrm>
            <a:off x="6477000" y="3423960"/>
            <a:ext cx="994183" cy="307777"/>
          </a:xfrm>
          <a:prstGeom prst="rect">
            <a:avLst/>
          </a:prstGeom>
          <a:noFill/>
        </p:spPr>
        <p:txBody>
          <a:bodyPr wrap="none" rtlCol="0">
            <a:spAutoFit/>
          </a:bodyPr>
          <a:lstStyle/>
          <a:p>
            <a:r>
              <a:rPr lang="en-US" sz="1400" dirty="0"/>
              <a:t>112 </a:t>
            </a:r>
            <a:r>
              <a:rPr lang="en-US" sz="1400" dirty="0" err="1"/>
              <a:t>mbb</a:t>
            </a:r>
            <a:r>
              <a:rPr lang="en-US" sz="1400" dirty="0"/>
              <a:t>/h</a:t>
            </a:r>
          </a:p>
        </p:txBody>
      </p:sp>
      <p:sp>
        <p:nvSpPr>
          <p:cNvPr id="9" name="Oval 8"/>
          <p:cNvSpPr/>
          <p:nvPr/>
        </p:nvSpPr>
        <p:spPr>
          <a:xfrm>
            <a:off x="4343400" y="3731737"/>
            <a:ext cx="76200" cy="1014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12129" y="3731737"/>
            <a:ext cx="76200" cy="1014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327808" y="4301034"/>
                <a:ext cx="1948930" cy="523220"/>
              </a:xfrm>
              <a:prstGeom prst="rect">
                <a:avLst/>
              </a:prstGeom>
              <a:noFill/>
            </p:spPr>
            <p:txBody>
              <a:bodyPr wrap="none" rtlCol="0">
                <a:spAutoFit/>
              </a:bodyPr>
              <a:lstStyle/>
              <a:p>
                <a:pPr algn="ctr"/>
                <a14:m>
                  <m:oMath xmlns:m="http://schemas.openxmlformats.org/officeDocument/2006/math">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1</m:t>
                        </m:r>
                      </m:sub>
                    </m:sSub>
                  </m:oMath>
                </a14:m>
                <a:r>
                  <a:rPr lang="en-US" sz="1400" dirty="0"/>
                  <a:t> value when </a:t>
                </a:r>
                <a14:m>
                  <m:oMath xmlns:m="http://schemas.openxmlformats.org/officeDocument/2006/math">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2</m:t>
                        </m:r>
                      </m:sub>
                    </m:sSub>
                  </m:oMath>
                </a14:m>
                <a:endParaRPr lang="en-US" sz="1400" dirty="0"/>
              </a:p>
              <a:p>
                <a:pPr algn="ctr"/>
                <a:r>
                  <a:rPr lang="en-US" sz="1400" dirty="0"/>
                  <a:t>plays a perfect response</a:t>
                </a:r>
              </a:p>
            </p:txBody>
          </p:sp>
        </mc:Choice>
        <mc:Fallback xmlns="">
          <p:sp>
            <p:nvSpPr>
              <p:cNvPr id="11" name="TextBox 10"/>
              <p:cNvSpPr txBox="1">
                <a:spLocks noRot="1" noChangeAspect="1" noMove="1" noResize="1" noEditPoints="1" noAdjustHandles="1" noChangeArrowheads="1" noChangeShapeType="1" noTextEdit="1"/>
              </p:cNvSpPr>
              <p:nvPr/>
            </p:nvSpPr>
            <p:spPr>
              <a:xfrm>
                <a:off x="327808" y="4301034"/>
                <a:ext cx="1948930" cy="523220"/>
              </a:xfrm>
              <a:prstGeom prst="rect">
                <a:avLst/>
              </a:prstGeom>
              <a:blipFill rotWithShape="1">
                <a:blip r:embed="rId3"/>
                <a:stretch>
                  <a:fillRect t="-1176" r="-313"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879404" y="4301034"/>
                <a:ext cx="1948931" cy="523220"/>
              </a:xfrm>
              <a:prstGeom prst="rect">
                <a:avLst/>
              </a:prstGeom>
              <a:noFill/>
            </p:spPr>
            <p:txBody>
              <a:bodyPr wrap="none" rtlCol="0">
                <a:spAutoFit/>
              </a:bodyPr>
              <a:lstStyle/>
              <a:p>
                <a:pPr algn="ctr"/>
                <a14:m>
                  <m:oMath xmlns:m="http://schemas.openxmlformats.org/officeDocument/2006/math">
                    <m:sSub>
                      <m:sSubPr>
                        <m:ctrlPr>
                          <a:rPr lang="en-US" sz="1400" i="1" smtClean="0">
                            <a:latin typeface="Cambria Math"/>
                          </a:rPr>
                        </m:ctrlPr>
                      </m:sSubPr>
                      <m:e>
                        <m:r>
                          <a:rPr lang="en-US" sz="1400" i="1">
                            <a:latin typeface="Cambria Math"/>
                          </a:rPr>
                          <m:t>𝑃</m:t>
                        </m:r>
                      </m:e>
                      <m:sub>
                        <m:r>
                          <a:rPr lang="en-US" sz="1400" i="1" smtClean="0">
                            <a:latin typeface="Cambria Math"/>
                          </a:rPr>
                          <m:t>1</m:t>
                        </m:r>
                      </m:sub>
                    </m:sSub>
                  </m:oMath>
                </a14:m>
                <a:r>
                  <a:rPr lang="en-US" sz="1400" dirty="0"/>
                  <a:t> value when </a:t>
                </a:r>
                <a14:m>
                  <m:oMath xmlns:m="http://schemas.openxmlformats.org/officeDocument/2006/math">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1</m:t>
                        </m:r>
                      </m:sub>
                    </m:sSub>
                  </m:oMath>
                </a14:m>
                <a:endParaRPr lang="en-US" sz="1400" dirty="0"/>
              </a:p>
              <a:p>
                <a:pPr algn="ctr"/>
                <a:r>
                  <a:rPr lang="en-US" sz="1400" dirty="0"/>
                  <a:t>plays a perfect response</a:t>
                </a:r>
              </a:p>
            </p:txBody>
          </p:sp>
        </mc:Choice>
        <mc:Fallback xmlns="">
          <p:sp>
            <p:nvSpPr>
              <p:cNvPr id="12" name="TextBox 11"/>
              <p:cNvSpPr txBox="1">
                <a:spLocks noRot="1" noChangeAspect="1" noMove="1" noResize="1" noEditPoints="1" noAdjustHandles="1" noChangeArrowheads="1" noChangeShapeType="1" noTextEdit="1"/>
              </p:cNvSpPr>
              <p:nvPr/>
            </p:nvSpPr>
            <p:spPr>
              <a:xfrm>
                <a:off x="6879404" y="4301034"/>
                <a:ext cx="1948931" cy="523220"/>
              </a:xfrm>
              <a:prstGeom prst="rect">
                <a:avLst/>
              </a:prstGeom>
              <a:blipFill rotWithShape="1">
                <a:blip r:embed="rId4"/>
                <a:stretch>
                  <a:fillRect t="-1176" r="-313" b="-11765"/>
                </a:stretch>
              </a:blipFill>
            </p:spPr>
            <p:txBody>
              <a:bodyPr/>
              <a:lstStyle/>
              <a:p>
                <a:r>
                  <a:rPr lang="en-US">
                    <a:noFill/>
                  </a:rPr>
                  <a:t> </a:t>
                </a:r>
              </a:p>
            </p:txBody>
          </p:sp>
        </mc:Fallback>
      </mc:AlternateContent>
      <p:sp>
        <p:nvSpPr>
          <p:cNvPr id="13" name="TextBox 12"/>
          <p:cNvSpPr txBox="1"/>
          <p:nvPr/>
        </p:nvSpPr>
        <p:spPr>
          <a:xfrm>
            <a:off x="2493936" y="4301034"/>
            <a:ext cx="1979581" cy="523220"/>
          </a:xfrm>
          <a:prstGeom prst="rect">
            <a:avLst/>
          </a:prstGeom>
          <a:noFill/>
        </p:spPr>
        <p:txBody>
          <a:bodyPr wrap="none" rtlCol="0">
            <a:spAutoFit/>
          </a:bodyPr>
          <a:lstStyle/>
          <a:p>
            <a:pPr algn="ctr"/>
            <a:r>
              <a:rPr lang="en-US" sz="1400" b="1" dirty="0"/>
              <a:t>Estimated game value</a:t>
            </a:r>
          </a:p>
          <a:p>
            <a:pPr algn="ctr"/>
            <a:r>
              <a:rPr lang="en-US" sz="1400" b="1" dirty="0"/>
              <a:t>according to abstraction</a:t>
            </a:r>
          </a:p>
        </p:txBody>
      </p:sp>
      <p:sp>
        <p:nvSpPr>
          <p:cNvPr id="14" name="TextBox 13"/>
          <p:cNvSpPr txBox="1"/>
          <p:nvPr/>
        </p:nvSpPr>
        <p:spPr>
          <a:xfrm>
            <a:off x="4766525" y="4301034"/>
            <a:ext cx="1795748" cy="523220"/>
          </a:xfrm>
          <a:prstGeom prst="rect">
            <a:avLst/>
          </a:prstGeom>
          <a:noFill/>
        </p:spPr>
        <p:txBody>
          <a:bodyPr wrap="none" rtlCol="0">
            <a:spAutoFit/>
          </a:bodyPr>
          <a:lstStyle/>
          <a:p>
            <a:pPr algn="ctr"/>
            <a:r>
              <a:rPr lang="en-US" sz="1400" dirty="0"/>
              <a:t>True Nash equilibrium</a:t>
            </a:r>
          </a:p>
          <a:p>
            <a:pPr algn="ctr"/>
            <a:r>
              <a:rPr lang="en-US" sz="1400" dirty="0"/>
              <a:t>game value</a:t>
            </a:r>
          </a:p>
        </p:txBody>
      </p:sp>
      <p:sp>
        <p:nvSpPr>
          <p:cNvPr id="15" name="TextBox 14"/>
          <p:cNvSpPr txBox="1"/>
          <p:nvPr/>
        </p:nvSpPr>
        <p:spPr>
          <a:xfrm>
            <a:off x="3534028" y="3423960"/>
            <a:ext cx="902811" cy="307777"/>
          </a:xfrm>
          <a:prstGeom prst="rect">
            <a:avLst/>
          </a:prstGeom>
          <a:noFill/>
        </p:spPr>
        <p:txBody>
          <a:bodyPr wrap="none" rtlCol="0">
            <a:spAutoFit/>
          </a:bodyPr>
          <a:lstStyle/>
          <a:p>
            <a:r>
              <a:rPr lang="en-US" sz="1400" dirty="0"/>
              <a:t>35 </a:t>
            </a:r>
            <a:r>
              <a:rPr lang="en-US" sz="1400" dirty="0" err="1"/>
              <a:t>mbb</a:t>
            </a:r>
            <a:r>
              <a:rPr lang="en-US" sz="1400" dirty="0"/>
              <a:t>/h</a:t>
            </a:r>
          </a:p>
        </p:txBody>
      </p:sp>
      <p:sp>
        <p:nvSpPr>
          <p:cNvPr id="16" name="TextBox 15"/>
          <p:cNvSpPr txBox="1"/>
          <p:nvPr/>
        </p:nvSpPr>
        <p:spPr>
          <a:xfrm>
            <a:off x="4589239" y="3423960"/>
            <a:ext cx="902811" cy="307777"/>
          </a:xfrm>
          <a:prstGeom prst="rect">
            <a:avLst/>
          </a:prstGeom>
          <a:noFill/>
        </p:spPr>
        <p:txBody>
          <a:bodyPr wrap="none" rtlCol="0">
            <a:spAutoFit/>
          </a:bodyPr>
          <a:lstStyle/>
          <a:p>
            <a:r>
              <a:rPr lang="en-US" sz="1400" dirty="0"/>
              <a:t>38 </a:t>
            </a:r>
            <a:r>
              <a:rPr lang="en-US" sz="1400" dirty="0" err="1"/>
              <a:t>mbb</a:t>
            </a:r>
            <a:r>
              <a:rPr lang="en-US" sz="1400" dirty="0"/>
              <a:t>/h</a:t>
            </a:r>
          </a:p>
        </p:txBody>
      </p:sp>
      <p:cxnSp>
        <p:nvCxnSpPr>
          <p:cNvPr id="30" name="Straight Arrow Connector 29"/>
          <p:cNvCxnSpPr>
            <a:stCxn id="11" idx="0"/>
          </p:cNvCxnSpPr>
          <p:nvPr/>
        </p:nvCxnSpPr>
        <p:spPr>
          <a:xfrm flipV="1">
            <a:off x="1302273" y="3833194"/>
            <a:ext cx="450327" cy="4678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0"/>
            <a:endCxn id="9" idx="4"/>
          </p:cNvCxnSpPr>
          <p:nvPr/>
        </p:nvCxnSpPr>
        <p:spPr>
          <a:xfrm flipV="1">
            <a:off x="3483727" y="3833194"/>
            <a:ext cx="897773" cy="4678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0"/>
            <a:endCxn id="10" idx="5"/>
          </p:cNvCxnSpPr>
          <p:nvPr/>
        </p:nvCxnSpPr>
        <p:spPr>
          <a:xfrm flipH="1" flipV="1">
            <a:off x="4577170" y="3818336"/>
            <a:ext cx="1087229" cy="482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p:cNvCxnSpPr>
          <p:nvPr/>
        </p:nvCxnSpPr>
        <p:spPr>
          <a:xfrm flipH="1" flipV="1">
            <a:off x="7086600" y="3833194"/>
            <a:ext cx="767270" cy="4678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252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Medium-scale experiments on subgame solving</a:t>
            </a:r>
            <a:br>
              <a:rPr lang="en-US" dirty="0"/>
            </a:br>
            <a:r>
              <a:rPr lang="en-US" dirty="0"/>
              <a:t>within action abstraction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4770513"/>
              </p:ext>
            </p:extLst>
          </p:nvPr>
        </p:nvGraphicFramePr>
        <p:xfrm>
          <a:off x="581678" y="2590800"/>
          <a:ext cx="7886700" cy="2966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70840">
                <a:tc>
                  <a:txBody>
                    <a:bodyPr/>
                    <a:lstStyle/>
                    <a:p>
                      <a:endParaRPr lang="en-US" dirty="0"/>
                    </a:p>
                  </a:txBody>
                  <a:tcPr marL="68580" marR="68580"/>
                </a:tc>
                <a:tc>
                  <a:txBody>
                    <a:bodyPr/>
                    <a:lstStyle/>
                    <a:p>
                      <a:r>
                        <a:rPr lang="en-US" dirty="0"/>
                        <a:t>Small Game Exploitability</a:t>
                      </a:r>
                    </a:p>
                  </a:txBody>
                  <a:tcPr marL="68580" marR="68580"/>
                </a:tc>
                <a:tc>
                  <a:txBody>
                    <a:bodyPr/>
                    <a:lstStyle/>
                    <a:p>
                      <a:r>
                        <a:rPr lang="en-US" dirty="0"/>
                        <a:t>Large Game Exploitability</a:t>
                      </a:r>
                    </a:p>
                  </a:txBody>
                  <a:tcPr marL="68580" marR="68580"/>
                </a:tc>
                <a:extLst>
                  <a:ext uri="{0D108BD9-81ED-4DB2-BD59-A6C34878D82A}">
                    <a16:rowId xmlns:a16="http://schemas.microsoft.com/office/drawing/2014/main" xmlns="" val="10000"/>
                  </a:ext>
                </a:extLst>
              </a:tr>
              <a:tr h="370840">
                <a:tc>
                  <a:txBody>
                    <a:bodyPr/>
                    <a:lstStyle/>
                    <a:p>
                      <a:r>
                        <a:rPr lang="en-US" dirty="0"/>
                        <a:t>Blueprint Strategy</a:t>
                      </a:r>
                    </a:p>
                  </a:txBody>
                  <a:tcPr marL="68580" marR="68580"/>
                </a:tc>
                <a:tc>
                  <a:txBody>
                    <a:bodyPr/>
                    <a:lstStyle/>
                    <a:p>
                      <a:r>
                        <a:rPr lang="en-US" dirty="0"/>
                        <a:t>91.3 </a:t>
                      </a:r>
                      <a:r>
                        <a:rPr lang="en-US" dirty="0" err="1"/>
                        <a:t>mbb</a:t>
                      </a:r>
                      <a:r>
                        <a:rPr lang="en-US" dirty="0"/>
                        <a:t> / hand</a:t>
                      </a:r>
                    </a:p>
                  </a:txBody>
                  <a:tcPr marL="68580" marR="68580"/>
                </a:tc>
                <a:tc>
                  <a:txBody>
                    <a:bodyPr/>
                    <a:lstStyle/>
                    <a:p>
                      <a:r>
                        <a:rPr lang="en-US" dirty="0"/>
                        <a:t>41.4 </a:t>
                      </a:r>
                      <a:r>
                        <a:rPr lang="en-US" dirty="0" err="1"/>
                        <a:t>mbb</a:t>
                      </a:r>
                      <a:r>
                        <a:rPr lang="en-US" dirty="0"/>
                        <a:t> / hand</a:t>
                      </a:r>
                    </a:p>
                  </a:txBody>
                  <a:tcPr marL="68580" marR="68580"/>
                </a:tc>
                <a:extLst>
                  <a:ext uri="{0D108BD9-81ED-4DB2-BD59-A6C34878D82A}">
                    <a16:rowId xmlns:a16="http://schemas.microsoft.com/office/drawing/2014/main" xmlns="" val="10001"/>
                  </a:ext>
                </a:extLst>
              </a:tr>
              <a:tr h="370840">
                <a:tc>
                  <a:txBody>
                    <a:bodyPr/>
                    <a:lstStyle/>
                    <a:p>
                      <a:r>
                        <a:rPr lang="en-US" dirty="0"/>
                        <a:t>Unsafe Subgame</a:t>
                      </a:r>
                      <a:r>
                        <a:rPr lang="en-US" baseline="0" dirty="0"/>
                        <a:t> Solving</a:t>
                      </a:r>
                      <a:endParaRPr lang="en-US" dirty="0"/>
                    </a:p>
                  </a:txBody>
                  <a:tcPr marL="68580" marR="68580"/>
                </a:tc>
                <a:tc>
                  <a:txBody>
                    <a:bodyPr/>
                    <a:lstStyle/>
                    <a:p>
                      <a:r>
                        <a:rPr lang="en-US" dirty="0"/>
                        <a:t>5.51 </a:t>
                      </a:r>
                      <a:r>
                        <a:rPr lang="en-US" dirty="0" err="1"/>
                        <a:t>mbb</a:t>
                      </a:r>
                      <a:r>
                        <a:rPr lang="en-US" dirty="0"/>
                        <a:t> / hand</a:t>
                      </a:r>
                    </a:p>
                  </a:txBody>
                  <a:tcPr marL="68580" marR="68580"/>
                </a:tc>
                <a:tc>
                  <a:txBody>
                    <a:bodyPr/>
                    <a:lstStyle/>
                    <a:p>
                      <a:r>
                        <a:rPr lang="en-US" dirty="0"/>
                        <a:t>397 </a:t>
                      </a:r>
                      <a:r>
                        <a:rPr lang="en-US" dirty="0" err="1"/>
                        <a:t>mbb</a:t>
                      </a:r>
                      <a:r>
                        <a:rPr lang="en-US" dirty="0"/>
                        <a:t> / hand</a:t>
                      </a:r>
                    </a:p>
                  </a:txBody>
                  <a:tcPr marL="68580" marR="68580"/>
                </a:tc>
                <a:extLst>
                  <a:ext uri="{0D108BD9-81ED-4DB2-BD59-A6C34878D82A}">
                    <a16:rowId xmlns:a16="http://schemas.microsoft.com/office/drawing/2014/main" xmlns="" val="10002"/>
                  </a:ext>
                </a:extLst>
              </a:tr>
              <a:tr h="370840">
                <a:tc>
                  <a:txBody>
                    <a:bodyPr/>
                    <a:lstStyle/>
                    <a:p>
                      <a:r>
                        <a:rPr lang="en-US" dirty="0"/>
                        <a:t>Re-solving</a:t>
                      </a:r>
                    </a:p>
                  </a:txBody>
                  <a:tcPr marL="68580" marR="68580"/>
                </a:tc>
                <a:tc>
                  <a:txBody>
                    <a:bodyPr/>
                    <a:lstStyle/>
                    <a:p>
                      <a:r>
                        <a:rPr lang="en-US" dirty="0"/>
                        <a:t>54.1 </a:t>
                      </a:r>
                      <a:r>
                        <a:rPr lang="en-US" dirty="0" err="1"/>
                        <a:t>mbb</a:t>
                      </a:r>
                      <a:r>
                        <a:rPr lang="en-US" dirty="0"/>
                        <a:t> / hand</a:t>
                      </a:r>
                    </a:p>
                  </a:txBody>
                  <a:tcPr marL="68580" marR="68580"/>
                </a:tc>
                <a:tc>
                  <a:txBody>
                    <a:bodyPr/>
                    <a:lstStyle/>
                    <a:p>
                      <a:r>
                        <a:rPr lang="en-US" dirty="0"/>
                        <a:t>23.1 </a:t>
                      </a:r>
                      <a:r>
                        <a:rPr lang="en-US" dirty="0" err="1"/>
                        <a:t>mbb</a:t>
                      </a:r>
                      <a:r>
                        <a:rPr lang="en-US" dirty="0"/>
                        <a:t> / hand</a:t>
                      </a:r>
                    </a:p>
                  </a:txBody>
                  <a:tcPr marL="68580" marR="68580"/>
                </a:tc>
                <a:extLst>
                  <a:ext uri="{0D108BD9-81ED-4DB2-BD59-A6C34878D82A}">
                    <a16:rowId xmlns:a16="http://schemas.microsoft.com/office/drawing/2014/main" xmlns="" val="10003"/>
                  </a:ext>
                </a:extLst>
              </a:tr>
              <a:tr h="370840">
                <a:tc>
                  <a:txBody>
                    <a:bodyPr/>
                    <a:lstStyle/>
                    <a:p>
                      <a:r>
                        <a:rPr lang="en-US" dirty="0" err="1"/>
                        <a:t>Maxmargin</a:t>
                      </a:r>
                      <a:endParaRPr lang="en-US" dirty="0"/>
                    </a:p>
                  </a:txBody>
                  <a:tcPr marL="68580" marR="68580"/>
                </a:tc>
                <a:tc>
                  <a:txBody>
                    <a:bodyPr/>
                    <a:lstStyle/>
                    <a:p>
                      <a:r>
                        <a:rPr lang="en-US" dirty="0"/>
                        <a:t>43.4 </a:t>
                      </a:r>
                      <a:r>
                        <a:rPr lang="en-US" dirty="0" err="1"/>
                        <a:t>mbb</a:t>
                      </a:r>
                      <a:r>
                        <a:rPr lang="en-US" dirty="0"/>
                        <a:t> / hand</a:t>
                      </a:r>
                    </a:p>
                  </a:txBody>
                  <a:tcPr marL="68580" marR="68580"/>
                </a:tc>
                <a:tc>
                  <a:txBody>
                    <a:bodyPr/>
                    <a:lstStyle/>
                    <a:p>
                      <a:r>
                        <a:rPr lang="en-US" dirty="0"/>
                        <a:t>19.5 </a:t>
                      </a:r>
                      <a:r>
                        <a:rPr lang="en-US" dirty="0" err="1"/>
                        <a:t>mbb</a:t>
                      </a:r>
                      <a:r>
                        <a:rPr lang="en-US" dirty="0"/>
                        <a:t> / hand</a:t>
                      </a:r>
                    </a:p>
                  </a:txBody>
                  <a:tcPr marL="68580" marR="68580"/>
                </a:tc>
                <a:extLst>
                  <a:ext uri="{0D108BD9-81ED-4DB2-BD59-A6C34878D82A}">
                    <a16:rowId xmlns:a16="http://schemas.microsoft.com/office/drawing/2014/main" xmlns="" val="10004"/>
                  </a:ext>
                </a:extLst>
              </a:tr>
              <a:tr h="370840">
                <a:tc>
                  <a:txBody>
                    <a:bodyPr/>
                    <a:lstStyle/>
                    <a:p>
                      <a:r>
                        <a:rPr lang="en-US" b="1" dirty="0"/>
                        <a:t>Reach-</a:t>
                      </a:r>
                      <a:r>
                        <a:rPr lang="en-US" b="1" dirty="0" err="1"/>
                        <a:t>Maxmargin</a:t>
                      </a:r>
                      <a:endParaRPr lang="en-US" b="1" dirty="0"/>
                    </a:p>
                  </a:txBody>
                  <a:tcPr marL="68580" marR="68580"/>
                </a:tc>
                <a:tc>
                  <a:txBody>
                    <a:bodyPr/>
                    <a:lstStyle/>
                    <a:p>
                      <a:r>
                        <a:rPr lang="en-US" b="1" dirty="0"/>
                        <a:t>25.9 </a:t>
                      </a:r>
                      <a:r>
                        <a:rPr lang="en-US" b="1" dirty="0" err="1"/>
                        <a:t>mbb</a:t>
                      </a:r>
                      <a:r>
                        <a:rPr lang="en-US" b="1" dirty="0"/>
                        <a:t> / hand</a:t>
                      </a:r>
                    </a:p>
                  </a:txBody>
                  <a:tcPr marL="68580" marR="68580"/>
                </a:tc>
                <a:tc>
                  <a:txBody>
                    <a:bodyPr/>
                    <a:lstStyle/>
                    <a:p>
                      <a:r>
                        <a:rPr lang="en-US" b="1" dirty="0"/>
                        <a:t>16.4 </a:t>
                      </a:r>
                      <a:r>
                        <a:rPr lang="en-US" b="1" dirty="0" err="1"/>
                        <a:t>mbb</a:t>
                      </a:r>
                      <a:r>
                        <a:rPr lang="en-US" b="1" dirty="0"/>
                        <a:t> / hand</a:t>
                      </a:r>
                    </a:p>
                  </a:txBody>
                  <a:tcPr marL="68580" marR="68580"/>
                </a:tc>
                <a:extLst>
                  <a:ext uri="{0D108BD9-81ED-4DB2-BD59-A6C34878D82A}">
                    <a16:rowId xmlns:a16="http://schemas.microsoft.com/office/drawing/2014/main" xmlns="" val="10005"/>
                  </a:ext>
                </a:extLst>
              </a:tr>
              <a:tr h="370840">
                <a:tc>
                  <a:txBody>
                    <a:bodyPr/>
                    <a:lstStyle/>
                    <a:p>
                      <a:r>
                        <a:rPr lang="en-US" b="1" dirty="0"/>
                        <a:t>Estimate</a:t>
                      </a:r>
                    </a:p>
                  </a:txBody>
                  <a:tcPr marL="68580" marR="68580"/>
                </a:tc>
                <a:tc>
                  <a:txBody>
                    <a:bodyPr/>
                    <a:lstStyle/>
                    <a:p>
                      <a:r>
                        <a:rPr lang="en-US" b="1" dirty="0"/>
                        <a:t>24.2 </a:t>
                      </a:r>
                      <a:r>
                        <a:rPr lang="en-US" b="1" dirty="0" err="1"/>
                        <a:t>mbb</a:t>
                      </a:r>
                      <a:r>
                        <a:rPr lang="en-US" b="1" dirty="0"/>
                        <a:t> / hand</a:t>
                      </a:r>
                    </a:p>
                  </a:txBody>
                  <a:tcPr marL="68580" marR="68580"/>
                </a:tc>
                <a:tc>
                  <a:txBody>
                    <a:bodyPr/>
                    <a:lstStyle/>
                    <a:p>
                      <a:r>
                        <a:rPr lang="en-US" b="1" dirty="0"/>
                        <a:t>30.1 </a:t>
                      </a:r>
                      <a:r>
                        <a:rPr lang="en-US" b="1" dirty="0" err="1"/>
                        <a:t>mbb</a:t>
                      </a:r>
                      <a:r>
                        <a:rPr lang="en-US" b="1" dirty="0"/>
                        <a:t> / hand</a:t>
                      </a:r>
                    </a:p>
                  </a:txBody>
                  <a:tcPr marL="68580" marR="68580"/>
                </a:tc>
                <a:extLst>
                  <a:ext uri="{0D108BD9-81ED-4DB2-BD59-A6C34878D82A}">
                    <a16:rowId xmlns:a16="http://schemas.microsoft.com/office/drawing/2014/main" xmlns="" val="600973237"/>
                  </a:ext>
                </a:extLst>
              </a:tr>
              <a:tr h="370840">
                <a:tc>
                  <a:txBody>
                    <a:bodyPr/>
                    <a:lstStyle/>
                    <a:p>
                      <a:r>
                        <a:rPr lang="en-US" b="1" dirty="0"/>
                        <a:t>Reach-Estimate (Dist.)</a:t>
                      </a:r>
                    </a:p>
                  </a:txBody>
                  <a:tcPr marL="68580" marR="68580"/>
                </a:tc>
                <a:tc>
                  <a:txBody>
                    <a:bodyPr/>
                    <a:lstStyle/>
                    <a:p>
                      <a:r>
                        <a:rPr lang="en-US" b="1" dirty="0"/>
                        <a:t>17.3 </a:t>
                      </a:r>
                      <a:r>
                        <a:rPr lang="en-US" b="1" dirty="0" err="1"/>
                        <a:t>mbb</a:t>
                      </a:r>
                      <a:r>
                        <a:rPr lang="en-US" b="1" dirty="0"/>
                        <a:t> / hand</a:t>
                      </a:r>
                    </a:p>
                  </a:txBody>
                  <a:tcPr marL="68580" marR="68580"/>
                </a:tc>
                <a:tc>
                  <a:txBody>
                    <a:bodyPr/>
                    <a:lstStyle/>
                    <a:p>
                      <a:r>
                        <a:rPr lang="en-US" b="1" dirty="0"/>
                        <a:t>8.8 </a:t>
                      </a:r>
                      <a:r>
                        <a:rPr lang="en-US" b="1" dirty="0" err="1"/>
                        <a:t>mbb</a:t>
                      </a:r>
                      <a:r>
                        <a:rPr lang="en-US" b="1" dirty="0"/>
                        <a:t> / hand</a:t>
                      </a:r>
                    </a:p>
                  </a:txBody>
                  <a:tcPr marL="68580" marR="68580"/>
                </a:tc>
                <a:extLst>
                  <a:ext uri="{0D108BD9-81ED-4DB2-BD59-A6C34878D82A}">
                    <a16:rowId xmlns:a16="http://schemas.microsoft.com/office/drawing/2014/main" xmlns="" val="622554763"/>
                  </a:ext>
                </a:extLst>
              </a:tr>
            </a:tbl>
          </a:graphicData>
        </a:graphic>
      </p:graphicFrame>
      <p:sp>
        <p:nvSpPr>
          <p:cNvPr id="5" name="Content Placeholder 2"/>
          <p:cNvSpPr txBox="1">
            <a:spLocks/>
          </p:cNvSpPr>
          <p:nvPr/>
        </p:nvSpPr>
        <p:spPr>
          <a:xfrm>
            <a:off x="628650" y="1825626"/>
            <a:ext cx="7995520" cy="198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28839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a:spLocks/>
          </p:cNvSpPr>
          <p:nvPr/>
        </p:nvSpPr>
        <p:spPr bwMode="auto">
          <a:xfrm>
            <a:off x="710341" y="389269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a:t>Action Abstraction</a:t>
            </a:r>
          </a:p>
        </p:txBody>
      </p:sp>
      <p:sp>
        <p:nvSpPr>
          <p:cNvPr id="35" name="Oval 34"/>
          <p:cNvSpPr>
            <a:spLocks/>
          </p:cNvSpPr>
          <p:nvPr/>
        </p:nvSpPr>
        <p:spPr bwMode="auto">
          <a:xfrm>
            <a:off x="4240193" y="158488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102899" y="2292496"/>
            <a:ext cx="3512158"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87594" y="2292496"/>
            <a:ext cx="2214655"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602250" y="2292498"/>
            <a:ext cx="12807"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602249" y="2292498"/>
            <a:ext cx="88960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94920" y="2292498"/>
            <a:ext cx="1107329"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602250" y="2292495"/>
            <a:ext cx="1962491"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602250" y="2292497"/>
            <a:ext cx="348847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04800" y="4583944"/>
            <a:ext cx="754791"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059590" y="4583939"/>
            <a:ext cx="69301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089488"/>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089488"/>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089488"/>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089488"/>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61656" y="1734084"/>
            <a:ext cx="455574" cy="400110"/>
          </a:xfrm>
          <a:prstGeom prst="rect">
            <a:avLst/>
          </a:prstGeom>
          <a:noFill/>
        </p:spPr>
        <p:txBody>
          <a:bodyPr wrap="none" rtlCol="0">
            <a:spAutoFit/>
          </a:bodyPr>
          <a:lstStyle/>
          <a:p>
            <a:r>
              <a:rPr lang="en-US" dirty="0">
                <a:solidFill>
                  <a:srgbClr val="000000"/>
                </a:solidFill>
              </a:rPr>
              <a:t>P1</a:t>
            </a:r>
          </a:p>
        </p:txBody>
      </p:sp>
      <p:sp>
        <p:nvSpPr>
          <p:cNvPr id="65" name="TextBox 64"/>
          <p:cNvSpPr txBox="1"/>
          <p:nvPr/>
        </p:nvSpPr>
        <p:spPr>
          <a:xfrm>
            <a:off x="831804" y="4041893"/>
            <a:ext cx="455574" cy="400110"/>
          </a:xfrm>
          <a:prstGeom prst="rect">
            <a:avLst/>
          </a:prstGeom>
          <a:noFill/>
        </p:spPr>
        <p:txBody>
          <a:bodyPr wrap="none" rtlCol="0">
            <a:spAutoFit/>
          </a:bodyPr>
          <a:lstStyle/>
          <a:p>
            <a:r>
              <a:rPr lang="en-US" dirty="0">
                <a:solidFill>
                  <a:srgbClr val="000000"/>
                </a:solidFill>
              </a:rPr>
              <a:t>P2</a:t>
            </a:r>
          </a:p>
        </p:txBody>
      </p:sp>
      <p:sp>
        <p:nvSpPr>
          <p:cNvPr id="68" name="Line 3"/>
          <p:cNvSpPr>
            <a:spLocks noChangeShapeType="1"/>
          </p:cNvSpPr>
          <p:nvPr/>
        </p:nvSpPr>
        <p:spPr bwMode="auto">
          <a:xfrm rot="10800000">
            <a:off x="1059588" y="4583945"/>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3"/>
          <p:cNvSpPr>
            <a:spLocks noChangeShapeType="1"/>
          </p:cNvSpPr>
          <p:nvPr/>
        </p:nvSpPr>
        <p:spPr bwMode="auto">
          <a:xfrm rot="10800000" flipH="1">
            <a:off x="682194" y="4583941"/>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3"/>
          <p:cNvSpPr>
            <a:spLocks noChangeShapeType="1"/>
          </p:cNvSpPr>
          <p:nvPr/>
        </p:nvSpPr>
        <p:spPr bwMode="auto">
          <a:xfrm rot="10800000" flipH="1">
            <a:off x="1059589" y="4583944"/>
            <a:ext cx="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265807" y="3885445"/>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1"/>
          <p:cNvSpPr>
            <a:spLocks noChangeShapeType="1"/>
          </p:cNvSpPr>
          <p:nvPr/>
        </p:nvSpPr>
        <p:spPr bwMode="auto">
          <a:xfrm rot="10800000" flipH="1">
            <a:off x="3860266" y="4576691"/>
            <a:ext cx="754791"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3"/>
          <p:cNvSpPr>
            <a:spLocks noChangeShapeType="1"/>
          </p:cNvSpPr>
          <p:nvPr/>
        </p:nvSpPr>
        <p:spPr bwMode="auto">
          <a:xfrm rot="10800000">
            <a:off x="4615056" y="4576686"/>
            <a:ext cx="69301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4387270" y="4034640"/>
            <a:ext cx="455574" cy="400110"/>
          </a:xfrm>
          <a:prstGeom prst="rect">
            <a:avLst/>
          </a:prstGeom>
          <a:noFill/>
        </p:spPr>
        <p:txBody>
          <a:bodyPr wrap="none" rtlCol="0">
            <a:spAutoFit/>
          </a:bodyPr>
          <a:lstStyle/>
          <a:p>
            <a:r>
              <a:rPr lang="en-US" dirty="0">
                <a:solidFill>
                  <a:srgbClr val="000000"/>
                </a:solidFill>
              </a:rPr>
              <a:t>P2</a:t>
            </a:r>
          </a:p>
        </p:txBody>
      </p:sp>
      <p:sp>
        <p:nvSpPr>
          <p:cNvPr id="75" name="Line 3"/>
          <p:cNvSpPr>
            <a:spLocks noChangeShapeType="1"/>
          </p:cNvSpPr>
          <p:nvPr/>
        </p:nvSpPr>
        <p:spPr bwMode="auto">
          <a:xfrm rot="10800000">
            <a:off x="4615054" y="4576692"/>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3"/>
          <p:cNvSpPr>
            <a:spLocks noChangeShapeType="1"/>
          </p:cNvSpPr>
          <p:nvPr/>
        </p:nvSpPr>
        <p:spPr bwMode="auto">
          <a:xfrm rot="10800000" flipH="1">
            <a:off x="4237660" y="4576688"/>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3"/>
          <p:cNvSpPr>
            <a:spLocks noChangeShapeType="1"/>
          </p:cNvSpPr>
          <p:nvPr/>
        </p:nvSpPr>
        <p:spPr bwMode="auto">
          <a:xfrm rot="10800000" flipH="1">
            <a:off x="4615055" y="4576691"/>
            <a:ext cx="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7741474" y="389590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11"/>
          <p:cNvSpPr>
            <a:spLocks noChangeShapeType="1"/>
          </p:cNvSpPr>
          <p:nvPr/>
        </p:nvSpPr>
        <p:spPr bwMode="auto">
          <a:xfrm rot="10800000" flipH="1">
            <a:off x="7335933" y="4587149"/>
            <a:ext cx="754791"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8090723" y="4587144"/>
            <a:ext cx="69301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TextBox 80"/>
          <p:cNvSpPr txBox="1"/>
          <p:nvPr/>
        </p:nvSpPr>
        <p:spPr>
          <a:xfrm>
            <a:off x="7862937" y="4045098"/>
            <a:ext cx="455574" cy="400110"/>
          </a:xfrm>
          <a:prstGeom prst="rect">
            <a:avLst/>
          </a:prstGeom>
          <a:noFill/>
        </p:spPr>
        <p:txBody>
          <a:bodyPr wrap="none" rtlCol="0">
            <a:spAutoFit/>
          </a:bodyPr>
          <a:lstStyle/>
          <a:p>
            <a:r>
              <a:rPr lang="en-US" dirty="0">
                <a:solidFill>
                  <a:srgbClr val="000000"/>
                </a:solidFill>
              </a:rPr>
              <a:t>P2</a:t>
            </a:r>
          </a:p>
        </p:txBody>
      </p:sp>
      <p:sp>
        <p:nvSpPr>
          <p:cNvPr id="82" name="Line 3"/>
          <p:cNvSpPr>
            <a:spLocks noChangeShapeType="1"/>
          </p:cNvSpPr>
          <p:nvPr/>
        </p:nvSpPr>
        <p:spPr bwMode="auto">
          <a:xfrm rot="10800000">
            <a:off x="8090721" y="4587150"/>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flipH="1">
            <a:off x="7713327" y="4587146"/>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p:cNvSpPr>
            <a:spLocks noChangeShapeType="1"/>
          </p:cNvSpPr>
          <p:nvPr/>
        </p:nvSpPr>
        <p:spPr bwMode="auto">
          <a:xfrm rot="10800000" flipH="1">
            <a:off x="8090722" y="4587149"/>
            <a:ext cx="0"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39323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Perfect-Information Games</a:t>
            </a:r>
          </a:p>
        </p:txBody>
      </p:sp>
      <p:sp>
        <p:nvSpPr>
          <p:cNvPr id="4" name="Isosceles Triangle 3"/>
          <p:cNvSpPr/>
          <p:nvPr/>
        </p:nvSpPr>
        <p:spPr>
          <a:xfrm>
            <a:off x="2286000" y="1676400"/>
            <a:ext cx="4038600" cy="32766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H="1">
            <a:off x="4114800" y="1676400"/>
            <a:ext cx="190500" cy="6858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2362200"/>
            <a:ext cx="381000" cy="457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352800" y="2819400"/>
            <a:ext cx="2286000" cy="21336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64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a:spLocks/>
          </p:cNvSpPr>
          <p:nvPr/>
        </p:nvSpPr>
        <p:spPr bwMode="auto">
          <a:xfrm>
            <a:off x="710341" y="389269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a:t>Action Abstraction</a:t>
            </a:r>
          </a:p>
        </p:txBody>
      </p:sp>
      <p:sp>
        <p:nvSpPr>
          <p:cNvPr id="35" name="Oval 34"/>
          <p:cNvSpPr>
            <a:spLocks/>
          </p:cNvSpPr>
          <p:nvPr/>
        </p:nvSpPr>
        <p:spPr bwMode="auto">
          <a:xfrm>
            <a:off x="4240193" y="158488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102899" y="2292496"/>
            <a:ext cx="3512158"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87594" y="2292496"/>
            <a:ext cx="2214655"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602250" y="2292498"/>
            <a:ext cx="12807"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602249" y="2292498"/>
            <a:ext cx="889604"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94920" y="2292498"/>
            <a:ext cx="1107329"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602250" y="2292495"/>
            <a:ext cx="1962491"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602250" y="2292497"/>
            <a:ext cx="348847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04800" y="4583944"/>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059590" y="4583939"/>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089488"/>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089488"/>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089488"/>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089488"/>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61656" y="1734084"/>
            <a:ext cx="455574" cy="400110"/>
          </a:xfrm>
          <a:prstGeom prst="rect">
            <a:avLst/>
          </a:prstGeom>
          <a:noFill/>
        </p:spPr>
        <p:txBody>
          <a:bodyPr wrap="none" rtlCol="0">
            <a:spAutoFit/>
          </a:bodyPr>
          <a:lstStyle/>
          <a:p>
            <a:r>
              <a:rPr lang="en-US" dirty="0">
                <a:solidFill>
                  <a:srgbClr val="000000"/>
                </a:solidFill>
              </a:rPr>
              <a:t>P1</a:t>
            </a:r>
          </a:p>
        </p:txBody>
      </p:sp>
      <p:sp>
        <p:nvSpPr>
          <p:cNvPr id="65" name="TextBox 64"/>
          <p:cNvSpPr txBox="1"/>
          <p:nvPr/>
        </p:nvSpPr>
        <p:spPr>
          <a:xfrm>
            <a:off x="831804" y="4041893"/>
            <a:ext cx="455574" cy="400110"/>
          </a:xfrm>
          <a:prstGeom prst="rect">
            <a:avLst/>
          </a:prstGeom>
          <a:noFill/>
        </p:spPr>
        <p:txBody>
          <a:bodyPr wrap="none" rtlCol="0">
            <a:spAutoFit/>
          </a:bodyPr>
          <a:lstStyle/>
          <a:p>
            <a:r>
              <a:rPr lang="en-US" dirty="0">
                <a:solidFill>
                  <a:srgbClr val="000000"/>
                </a:solidFill>
              </a:rPr>
              <a:t>P2</a:t>
            </a:r>
          </a:p>
        </p:txBody>
      </p:sp>
      <p:sp>
        <p:nvSpPr>
          <p:cNvPr id="68" name="Line 3"/>
          <p:cNvSpPr>
            <a:spLocks noChangeShapeType="1"/>
          </p:cNvSpPr>
          <p:nvPr/>
        </p:nvSpPr>
        <p:spPr bwMode="auto">
          <a:xfrm rot="10800000">
            <a:off x="1059588" y="4583945"/>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3"/>
          <p:cNvSpPr>
            <a:spLocks noChangeShapeType="1"/>
          </p:cNvSpPr>
          <p:nvPr/>
        </p:nvSpPr>
        <p:spPr bwMode="auto">
          <a:xfrm rot="10800000" flipH="1">
            <a:off x="682194" y="4583941"/>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3"/>
          <p:cNvSpPr>
            <a:spLocks noChangeShapeType="1"/>
          </p:cNvSpPr>
          <p:nvPr/>
        </p:nvSpPr>
        <p:spPr bwMode="auto">
          <a:xfrm rot="10800000" flipH="1">
            <a:off x="1059589" y="4583944"/>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265807" y="3885445"/>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1"/>
          <p:cNvSpPr>
            <a:spLocks noChangeShapeType="1"/>
          </p:cNvSpPr>
          <p:nvPr/>
        </p:nvSpPr>
        <p:spPr bwMode="auto">
          <a:xfrm rot="10800000" flipH="1">
            <a:off x="3860266" y="4576691"/>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3"/>
          <p:cNvSpPr>
            <a:spLocks noChangeShapeType="1"/>
          </p:cNvSpPr>
          <p:nvPr/>
        </p:nvSpPr>
        <p:spPr bwMode="auto">
          <a:xfrm rot="10800000">
            <a:off x="4615056" y="4576686"/>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4387270" y="4034640"/>
            <a:ext cx="455574" cy="400110"/>
          </a:xfrm>
          <a:prstGeom prst="rect">
            <a:avLst/>
          </a:prstGeom>
          <a:noFill/>
        </p:spPr>
        <p:txBody>
          <a:bodyPr wrap="none" rtlCol="0">
            <a:spAutoFit/>
          </a:bodyPr>
          <a:lstStyle/>
          <a:p>
            <a:r>
              <a:rPr lang="en-US" dirty="0">
                <a:solidFill>
                  <a:srgbClr val="000000"/>
                </a:solidFill>
              </a:rPr>
              <a:t>P2</a:t>
            </a:r>
          </a:p>
        </p:txBody>
      </p:sp>
      <p:sp>
        <p:nvSpPr>
          <p:cNvPr id="75" name="Line 3"/>
          <p:cNvSpPr>
            <a:spLocks noChangeShapeType="1"/>
          </p:cNvSpPr>
          <p:nvPr/>
        </p:nvSpPr>
        <p:spPr bwMode="auto">
          <a:xfrm rot="10800000">
            <a:off x="4615054" y="4576692"/>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3"/>
          <p:cNvSpPr>
            <a:spLocks noChangeShapeType="1"/>
          </p:cNvSpPr>
          <p:nvPr/>
        </p:nvSpPr>
        <p:spPr bwMode="auto">
          <a:xfrm rot="10800000" flipH="1">
            <a:off x="4237660" y="4576688"/>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3"/>
          <p:cNvSpPr>
            <a:spLocks noChangeShapeType="1"/>
          </p:cNvSpPr>
          <p:nvPr/>
        </p:nvSpPr>
        <p:spPr bwMode="auto">
          <a:xfrm rot="10800000" flipH="1">
            <a:off x="4615055" y="4576691"/>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7741474" y="389590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11"/>
          <p:cNvSpPr>
            <a:spLocks noChangeShapeType="1"/>
          </p:cNvSpPr>
          <p:nvPr/>
        </p:nvSpPr>
        <p:spPr bwMode="auto">
          <a:xfrm rot="10800000" flipH="1">
            <a:off x="7335933" y="4587149"/>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8090723" y="4587144"/>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TextBox 80"/>
          <p:cNvSpPr txBox="1"/>
          <p:nvPr/>
        </p:nvSpPr>
        <p:spPr>
          <a:xfrm>
            <a:off x="7862937" y="4045098"/>
            <a:ext cx="455574" cy="400110"/>
          </a:xfrm>
          <a:prstGeom prst="rect">
            <a:avLst/>
          </a:prstGeom>
          <a:noFill/>
        </p:spPr>
        <p:txBody>
          <a:bodyPr wrap="none" rtlCol="0">
            <a:spAutoFit/>
          </a:bodyPr>
          <a:lstStyle/>
          <a:p>
            <a:r>
              <a:rPr lang="en-US" dirty="0">
                <a:solidFill>
                  <a:srgbClr val="000000"/>
                </a:solidFill>
              </a:rPr>
              <a:t>P2</a:t>
            </a:r>
          </a:p>
        </p:txBody>
      </p:sp>
      <p:sp>
        <p:nvSpPr>
          <p:cNvPr id="82" name="Line 3"/>
          <p:cNvSpPr>
            <a:spLocks noChangeShapeType="1"/>
          </p:cNvSpPr>
          <p:nvPr/>
        </p:nvSpPr>
        <p:spPr bwMode="auto">
          <a:xfrm rot="10800000">
            <a:off x="8090721" y="4587150"/>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flipH="1">
            <a:off x="7713327" y="4587146"/>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p:cNvSpPr>
            <a:spLocks noChangeShapeType="1"/>
          </p:cNvSpPr>
          <p:nvPr/>
        </p:nvSpPr>
        <p:spPr bwMode="auto">
          <a:xfrm rot="10800000" flipH="1">
            <a:off x="8090722" y="4587149"/>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TextBox 40"/>
          <p:cNvSpPr txBox="1"/>
          <p:nvPr/>
        </p:nvSpPr>
        <p:spPr>
          <a:xfrm>
            <a:off x="3192635" y="5404488"/>
            <a:ext cx="3242041" cy="923330"/>
          </a:xfrm>
          <a:prstGeom prst="rect">
            <a:avLst/>
          </a:prstGeom>
          <a:noFill/>
        </p:spPr>
        <p:txBody>
          <a:bodyPr wrap="none" rtlCol="0">
            <a:spAutoFit/>
          </a:bodyPr>
          <a:lstStyle/>
          <a:p>
            <a:r>
              <a:rPr lang="en-US" dirty="0">
                <a:solidFill>
                  <a:schemeClr val="accent2"/>
                </a:solidFill>
              </a:rPr>
              <a:t>[Gilpin </a:t>
            </a:r>
            <a:r>
              <a:rPr lang="en-US" i="1" dirty="0">
                <a:solidFill>
                  <a:schemeClr val="accent2"/>
                </a:solidFill>
              </a:rPr>
              <a:t>et al. </a:t>
            </a:r>
            <a:r>
              <a:rPr lang="en-US" dirty="0">
                <a:solidFill>
                  <a:schemeClr val="accent2"/>
                </a:solidFill>
              </a:rPr>
              <a:t>AAMAS-08]</a:t>
            </a:r>
          </a:p>
          <a:p>
            <a:r>
              <a:rPr lang="en-US" dirty="0">
                <a:solidFill>
                  <a:schemeClr val="accent2"/>
                </a:solidFill>
              </a:rPr>
              <a:t>[</a:t>
            </a:r>
            <a:r>
              <a:rPr lang="en-US" dirty="0" err="1">
                <a:solidFill>
                  <a:schemeClr val="accent2"/>
                </a:solidFill>
              </a:rPr>
              <a:t>Hawkin</a:t>
            </a:r>
            <a:r>
              <a:rPr lang="en-US" dirty="0">
                <a:solidFill>
                  <a:schemeClr val="accent2"/>
                </a:solidFill>
              </a:rPr>
              <a:t> </a:t>
            </a:r>
            <a:r>
              <a:rPr lang="en-US" i="1" dirty="0">
                <a:solidFill>
                  <a:schemeClr val="accent2"/>
                </a:solidFill>
              </a:rPr>
              <a:t>et al. </a:t>
            </a:r>
            <a:r>
              <a:rPr lang="en-US" dirty="0">
                <a:solidFill>
                  <a:schemeClr val="accent2"/>
                </a:solidFill>
              </a:rPr>
              <a:t>AAAI-11 AAAI-12]</a:t>
            </a:r>
          </a:p>
          <a:p>
            <a:r>
              <a:rPr lang="en-US" dirty="0">
                <a:solidFill>
                  <a:schemeClr val="accent2"/>
                </a:solidFill>
              </a:rPr>
              <a:t>[Brown &amp; </a:t>
            </a:r>
            <a:r>
              <a:rPr lang="en-US" dirty="0" err="1">
                <a:solidFill>
                  <a:schemeClr val="accent2"/>
                </a:solidFill>
              </a:rPr>
              <a:t>Sandholm</a:t>
            </a:r>
            <a:r>
              <a:rPr lang="en-US" dirty="0">
                <a:solidFill>
                  <a:schemeClr val="accent2"/>
                </a:solidFill>
              </a:rPr>
              <a:t> AAAI-14]</a:t>
            </a:r>
          </a:p>
        </p:txBody>
      </p:sp>
    </p:spTree>
    <p:extLst>
      <p:ext uri="{BB962C8B-B14F-4D97-AF65-F5344CB8AC3E}">
        <p14:creationId xmlns:p14="http://schemas.microsoft.com/office/powerpoint/2010/main" val="2436989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a:spLocks/>
          </p:cNvSpPr>
          <p:nvPr/>
        </p:nvSpPr>
        <p:spPr bwMode="auto">
          <a:xfrm>
            <a:off x="710341" y="389269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a:t>Action Translation</a:t>
            </a:r>
          </a:p>
        </p:txBody>
      </p:sp>
      <p:sp>
        <p:nvSpPr>
          <p:cNvPr id="35" name="Oval 34"/>
          <p:cNvSpPr>
            <a:spLocks/>
          </p:cNvSpPr>
          <p:nvPr/>
        </p:nvSpPr>
        <p:spPr bwMode="auto">
          <a:xfrm>
            <a:off x="4240193" y="158488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102899" y="2292496"/>
            <a:ext cx="3512158"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87594" y="2292496"/>
            <a:ext cx="2214655"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602250" y="2292498"/>
            <a:ext cx="12807"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602249" y="2292498"/>
            <a:ext cx="889604"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94920" y="2292498"/>
            <a:ext cx="1107329" cy="1600200"/>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602250" y="2292495"/>
            <a:ext cx="1962491" cy="160020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602250" y="2292497"/>
            <a:ext cx="3488474" cy="160020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04800" y="4583944"/>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059590" y="4583939"/>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089488"/>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089488"/>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089488"/>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089488"/>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61656" y="1734084"/>
            <a:ext cx="455574" cy="400110"/>
          </a:xfrm>
          <a:prstGeom prst="rect">
            <a:avLst/>
          </a:prstGeom>
          <a:noFill/>
        </p:spPr>
        <p:txBody>
          <a:bodyPr wrap="none" rtlCol="0">
            <a:spAutoFit/>
          </a:bodyPr>
          <a:lstStyle/>
          <a:p>
            <a:r>
              <a:rPr lang="en-US" dirty="0">
                <a:solidFill>
                  <a:srgbClr val="000000"/>
                </a:solidFill>
              </a:rPr>
              <a:t>P1</a:t>
            </a:r>
          </a:p>
        </p:txBody>
      </p:sp>
      <p:sp>
        <p:nvSpPr>
          <p:cNvPr id="65" name="TextBox 64"/>
          <p:cNvSpPr txBox="1"/>
          <p:nvPr/>
        </p:nvSpPr>
        <p:spPr>
          <a:xfrm>
            <a:off x="831804" y="4041893"/>
            <a:ext cx="455574" cy="400110"/>
          </a:xfrm>
          <a:prstGeom prst="rect">
            <a:avLst/>
          </a:prstGeom>
          <a:noFill/>
        </p:spPr>
        <p:txBody>
          <a:bodyPr wrap="none" rtlCol="0">
            <a:spAutoFit/>
          </a:bodyPr>
          <a:lstStyle/>
          <a:p>
            <a:r>
              <a:rPr lang="en-US" dirty="0">
                <a:solidFill>
                  <a:srgbClr val="000000"/>
                </a:solidFill>
              </a:rPr>
              <a:t>P2</a:t>
            </a:r>
          </a:p>
        </p:txBody>
      </p:sp>
      <p:sp>
        <p:nvSpPr>
          <p:cNvPr id="68" name="Line 3"/>
          <p:cNvSpPr>
            <a:spLocks noChangeShapeType="1"/>
          </p:cNvSpPr>
          <p:nvPr/>
        </p:nvSpPr>
        <p:spPr bwMode="auto">
          <a:xfrm rot="10800000">
            <a:off x="1059588" y="4583945"/>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3"/>
          <p:cNvSpPr>
            <a:spLocks noChangeShapeType="1"/>
          </p:cNvSpPr>
          <p:nvPr/>
        </p:nvSpPr>
        <p:spPr bwMode="auto">
          <a:xfrm rot="10800000" flipH="1">
            <a:off x="682194" y="4583941"/>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3"/>
          <p:cNvSpPr>
            <a:spLocks noChangeShapeType="1"/>
          </p:cNvSpPr>
          <p:nvPr/>
        </p:nvSpPr>
        <p:spPr bwMode="auto">
          <a:xfrm rot="10800000" flipH="1">
            <a:off x="1059589" y="4583944"/>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4265807" y="3885445"/>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1"/>
          <p:cNvSpPr>
            <a:spLocks noChangeShapeType="1"/>
          </p:cNvSpPr>
          <p:nvPr/>
        </p:nvSpPr>
        <p:spPr bwMode="auto">
          <a:xfrm rot="10800000" flipH="1">
            <a:off x="3860266" y="4576691"/>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3"/>
          <p:cNvSpPr>
            <a:spLocks noChangeShapeType="1"/>
          </p:cNvSpPr>
          <p:nvPr/>
        </p:nvSpPr>
        <p:spPr bwMode="auto">
          <a:xfrm rot="10800000">
            <a:off x="4615056" y="4576686"/>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4387270" y="4034640"/>
            <a:ext cx="455574" cy="400110"/>
          </a:xfrm>
          <a:prstGeom prst="rect">
            <a:avLst/>
          </a:prstGeom>
          <a:noFill/>
        </p:spPr>
        <p:txBody>
          <a:bodyPr wrap="none" rtlCol="0">
            <a:spAutoFit/>
          </a:bodyPr>
          <a:lstStyle/>
          <a:p>
            <a:r>
              <a:rPr lang="en-US" dirty="0">
                <a:solidFill>
                  <a:srgbClr val="000000"/>
                </a:solidFill>
              </a:rPr>
              <a:t>P2</a:t>
            </a:r>
          </a:p>
        </p:txBody>
      </p:sp>
      <p:sp>
        <p:nvSpPr>
          <p:cNvPr id="75" name="Line 3"/>
          <p:cNvSpPr>
            <a:spLocks noChangeShapeType="1"/>
          </p:cNvSpPr>
          <p:nvPr/>
        </p:nvSpPr>
        <p:spPr bwMode="auto">
          <a:xfrm rot="10800000">
            <a:off x="4615054" y="4576692"/>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3"/>
          <p:cNvSpPr>
            <a:spLocks noChangeShapeType="1"/>
          </p:cNvSpPr>
          <p:nvPr/>
        </p:nvSpPr>
        <p:spPr bwMode="auto">
          <a:xfrm rot="10800000" flipH="1">
            <a:off x="4237660" y="4576688"/>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3"/>
          <p:cNvSpPr>
            <a:spLocks noChangeShapeType="1"/>
          </p:cNvSpPr>
          <p:nvPr/>
        </p:nvSpPr>
        <p:spPr bwMode="auto">
          <a:xfrm rot="10800000" flipH="1">
            <a:off x="4615055" y="4576691"/>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7741474" y="389590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11"/>
          <p:cNvSpPr>
            <a:spLocks noChangeShapeType="1"/>
          </p:cNvSpPr>
          <p:nvPr/>
        </p:nvSpPr>
        <p:spPr bwMode="auto">
          <a:xfrm rot="10800000" flipH="1">
            <a:off x="7335933" y="4587149"/>
            <a:ext cx="754791"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8090723" y="4587144"/>
            <a:ext cx="69301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TextBox 80"/>
          <p:cNvSpPr txBox="1"/>
          <p:nvPr/>
        </p:nvSpPr>
        <p:spPr>
          <a:xfrm>
            <a:off x="7862937" y="4045098"/>
            <a:ext cx="455574" cy="400110"/>
          </a:xfrm>
          <a:prstGeom prst="rect">
            <a:avLst/>
          </a:prstGeom>
          <a:noFill/>
        </p:spPr>
        <p:txBody>
          <a:bodyPr wrap="none" rtlCol="0">
            <a:spAutoFit/>
          </a:bodyPr>
          <a:lstStyle/>
          <a:p>
            <a:r>
              <a:rPr lang="en-US" dirty="0">
                <a:solidFill>
                  <a:srgbClr val="000000"/>
                </a:solidFill>
              </a:rPr>
              <a:t>P2</a:t>
            </a:r>
          </a:p>
        </p:txBody>
      </p:sp>
      <p:sp>
        <p:nvSpPr>
          <p:cNvPr id="82" name="Line 3"/>
          <p:cNvSpPr>
            <a:spLocks noChangeShapeType="1"/>
          </p:cNvSpPr>
          <p:nvPr/>
        </p:nvSpPr>
        <p:spPr bwMode="auto">
          <a:xfrm rot="10800000">
            <a:off x="8090721" y="4587150"/>
            <a:ext cx="308407"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flipH="1">
            <a:off x="7713327" y="4587146"/>
            <a:ext cx="377395" cy="54864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p:cNvSpPr>
            <a:spLocks noChangeShapeType="1"/>
          </p:cNvSpPr>
          <p:nvPr/>
        </p:nvSpPr>
        <p:spPr bwMode="auto">
          <a:xfrm rot="10800000" flipH="1">
            <a:off x="8090722" y="4587149"/>
            <a:ext cx="0" cy="548640"/>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Line 16"/>
          <p:cNvSpPr>
            <a:spLocks noChangeShapeType="1"/>
          </p:cNvSpPr>
          <p:nvPr/>
        </p:nvSpPr>
        <p:spPr bwMode="auto">
          <a:xfrm rot="10800000">
            <a:off x="3494921" y="3892698"/>
            <a:ext cx="770886" cy="298302"/>
          </a:xfrm>
          <a:prstGeom prst="line">
            <a:avLst/>
          </a:prstGeom>
          <a:noFill/>
          <a:ln w="25400">
            <a:solidFill>
              <a:srgbClr val="00B05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TextBox 42"/>
          <p:cNvSpPr txBox="1"/>
          <p:nvPr/>
        </p:nvSpPr>
        <p:spPr>
          <a:xfrm>
            <a:off x="3192635" y="5404488"/>
            <a:ext cx="3242041" cy="923330"/>
          </a:xfrm>
          <a:prstGeom prst="rect">
            <a:avLst/>
          </a:prstGeom>
          <a:noFill/>
        </p:spPr>
        <p:txBody>
          <a:bodyPr wrap="none" rtlCol="0">
            <a:spAutoFit/>
          </a:bodyPr>
          <a:lstStyle/>
          <a:p>
            <a:r>
              <a:rPr lang="en-US" dirty="0">
                <a:solidFill>
                  <a:schemeClr val="accent2"/>
                </a:solidFill>
              </a:rPr>
              <a:t>[Gilpin </a:t>
            </a:r>
            <a:r>
              <a:rPr lang="en-US" i="1" dirty="0">
                <a:solidFill>
                  <a:schemeClr val="accent2"/>
                </a:solidFill>
              </a:rPr>
              <a:t>et al. </a:t>
            </a:r>
            <a:r>
              <a:rPr lang="en-US" dirty="0">
                <a:solidFill>
                  <a:schemeClr val="accent2"/>
                </a:solidFill>
              </a:rPr>
              <a:t>AAMAS-08]</a:t>
            </a:r>
          </a:p>
          <a:p>
            <a:r>
              <a:rPr lang="en-US" dirty="0">
                <a:solidFill>
                  <a:schemeClr val="accent2"/>
                </a:solidFill>
              </a:rPr>
              <a:t>[</a:t>
            </a:r>
            <a:r>
              <a:rPr lang="en-US" dirty="0" err="1">
                <a:solidFill>
                  <a:schemeClr val="accent2"/>
                </a:solidFill>
              </a:rPr>
              <a:t>Schnizlein</a:t>
            </a:r>
            <a:r>
              <a:rPr lang="en-US" dirty="0">
                <a:solidFill>
                  <a:schemeClr val="accent2"/>
                </a:solidFill>
              </a:rPr>
              <a:t> </a:t>
            </a:r>
            <a:r>
              <a:rPr lang="en-US" i="1" dirty="0">
                <a:solidFill>
                  <a:schemeClr val="accent2"/>
                </a:solidFill>
              </a:rPr>
              <a:t>et al. </a:t>
            </a:r>
            <a:r>
              <a:rPr lang="en-US" dirty="0">
                <a:solidFill>
                  <a:schemeClr val="accent2"/>
                </a:solidFill>
              </a:rPr>
              <a:t>IJCAI-09]</a:t>
            </a:r>
          </a:p>
          <a:p>
            <a:r>
              <a:rPr lang="en-US" dirty="0">
                <a:solidFill>
                  <a:schemeClr val="accent2"/>
                </a:solidFill>
              </a:rPr>
              <a:t>[</a:t>
            </a:r>
            <a:r>
              <a:rPr lang="en-US" dirty="0" err="1">
                <a:solidFill>
                  <a:schemeClr val="accent2"/>
                </a:solidFill>
              </a:rPr>
              <a:t>Ganzfried</a:t>
            </a:r>
            <a:r>
              <a:rPr lang="en-US" dirty="0">
                <a:solidFill>
                  <a:schemeClr val="accent2"/>
                </a:solidFill>
              </a:rPr>
              <a:t> &amp; </a:t>
            </a:r>
            <a:r>
              <a:rPr lang="en-US" dirty="0" err="1">
                <a:solidFill>
                  <a:schemeClr val="accent2"/>
                </a:solidFill>
              </a:rPr>
              <a:t>Sandholm</a:t>
            </a:r>
            <a:r>
              <a:rPr lang="en-US" dirty="0">
                <a:solidFill>
                  <a:schemeClr val="accent2"/>
                </a:solidFill>
              </a:rPr>
              <a:t> IJCAI-13]</a:t>
            </a:r>
          </a:p>
        </p:txBody>
      </p:sp>
    </p:spTree>
    <p:extLst>
      <p:ext uri="{BB962C8B-B14F-4D97-AF65-F5344CB8AC3E}">
        <p14:creationId xmlns:p14="http://schemas.microsoft.com/office/powerpoint/2010/main" val="20742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927100"/>
            <a:ext cx="8915400" cy="5854700"/>
          </a:xfrm>
        </p:spPr>
        <p:txBody>
          <a:bodyPr>
            <a:normAutofit/>
          </a:bodyPr>
          <a:lstStyle/>
          <a:p>
            <a:r>
              <a:rPr lang="en-US" sz="2200" dirty="0"/>
              <a:t>Idea: Solve a subgame in real time for the off-tree action taken</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r>
              <a:rPr lang="en-US" sz="2200" dirty="0"/>
              <a:t>But we don’t have an estimate of the value for this subgame!</a:t>
            </a:r>
          </a:p>
        </p:txBody>
      </p:sp>
      <p:sp>
        <p:nvSpPr>
          <p:cNvPr id="40" name="Title 1">
            <a:extLst>
              <a:ext uri="{FF2B5EF4-FFF2-40B4-BE49-F238E27FC236}">
                <a16:creationId xmlns:a16="http://schemas.microsoft.com/office/drawing/2014/main" xmlns="" id="{4775F5E4-D9C9-4C92-8075-28D03F3688AB}"/>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Nested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
        <p:nvSpPr>
          <p:cNvPr id="41" name="Line 11">
            <a:extLst>
              <a:ext uri="{FF2B5EF4-FFF2-40B4-BE49-F238E27FC236}">
                <a16:creationId xmlns:a16="http://schemas.microsoft.com/office/drawing/2014/main" xmlns="" id="{18F7DAE4-B3DB-435C-92FB-9F3060EBAA0D}"/>
              </a:ext>
            </a:extLst>
          </p:cNvPr>
          <p:cNvSpPr>
            <a:spLocks noChangeShapeType="1"/>
          </p:cNvSpPr>
          <p:nvPr/>
        </p:nvSpPr>
        <p:spPr bwMode="auto">
          <a:xfrm rot="10800000" flipH="1">
            <a:off x="7608712" y="3607491"/>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a:extLst>
              <a:ext uri="{FF2B5EF4-FFF2-40B4-BE49-F238E27FC236}">
                <a16:creationId xmlns:a16="http://schemas.microsoft.com/office/drawing/2014/main" xmlns="" id="{C2A7CBF0-6D24-41D8-9356-003048075287}"/>
              </a:ext>
            </a:extLst>
          </p:cNvPr>
          <p:cNvSpPr>
            <a:spLocks noChangeShapeType="1"/>
          </p:cNvSpPr>
          <p:nvPr/>
        </p:nvSpPr>
        <p:spPr bwMode="auto">
          <a:xfrm rot="10800000">
            <a:off x="8513031" y="3607491"/>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6" name="Line 11">
            <a:extLst>
              <a:ext uri="{FF2B5EF4-FFF2-40B4-BE49-F238E27FC236}">
                <a16:creationId xmlns:a16="http://schemas.microsoft.com/office/drawing/2014/main" xmlns="" id="{4E403CC1-6623-4A96-8395-4DEBF2D2BF57}"/>
              </a:ext>
            </a:extLst>
          </p:cNvPr>
          <p:cNvSpPr>
            <a:spLocks noChangeShapeType="1"/>
          </p:cNvSpPr>
          <p:nvPr/>
        </p:nvSpPr>
        <p:spPr bwMode="auto">
          <a:xfrm rot="10800000" flipH="1">
            <a:off x="2235046" y="3627812"/>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9" name="Line 3">
            <a:extLst>
              <a:ext uri="{FF2B5EF4-FFF2-40B4-BE49-F238E27FC236}">
                <a16:creationId xmlns:a16="http://schemas.microsoft.com/office/drawing/2014/main" xmlns="" id="{A87E872F-28C4-4F64-BEE9-97BC1560CCF6}"/>
              </a:ext>
            </a:extLst>
          </p:cNvPr>
          <p:cNvSpPr>
            <a:spLocks noChangeShapeType="1"/>
          </p:cNvSpPr>
          <p:nvPr/>
        </p:nvSpPr>
        <p:spPr bwMode="auto">
          <a:xfrm rot="10800000">
            <a:off x="3139365" y="3627812"/>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11">
            <a:extLst>
              <a:ext uri="{FF2B5EF4-FFF2-40B4-BE49-F238E27FC236}">
                <a16:creationId xmlns:a16="http://schemas.microsoft.com/office/drawing/2014/main" xmlns="" id="{AF4C2335-8AC3-4CDC-80A7-F1ACCA6DDAAF}"/>
              </a:ext>
            </a:extLst>
          </p:cNvPr>
          <p:cNvSpPr>
            <a:spLocks noChangeShapeType="1"/>
          </p:cNvSpPr>
          <p:nvPr/>
        </p:nvSpPr>
        <p:spPr bwMode="auto">
          <a:xfrm rot="10800000" flipH="1">
            <a:off x="3803493" y="3607490"/>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3" name="Line 3">
            <a:extLst>
              <a:ext uri="{FF2B5EF4-FFF2-40B4-BE49-F238E27FC236}">
                <a16:creationId xmlns:a16="http://schemas.microsoft.com/office/drawing/2014/main" xmlns="" id="{86692F1B-B951-4737-9B96-DED09E0D4FBE}"/>
              </a:ext>
            </a:extLst>
          </p:cNvPr>
          <p:cNvSpPr>
            <a:spLocks noChangeShapeType="1"/>
          </p:cNvSpPr>
          <p:nvPr/>
        </p:nvSpPr>
        <p:spPr bwMode="auto">
          <a:xfrm rot="10800000">
            <a:off x="4707812" y="3607490"/>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4" name="Line 16">
            <a:extLst>
              <a:ext uri="{FF2B5EF4-FFF2-40B4-BE49-F238E27FC236}">
                <a16:creationId xmlns:a16="http://schemas.microsoft.com/office/drawing/2014/main" xmlns="" id="{7CADF9B7-12DB-4B7C-AA7C-83325376CD9A}"/>
              </a:ext>
            </a:extLst>
          </p:cNvPr>
          <p:cNvSpPr>
            <a:spLocks noChangeShapeType="1"/>
          </p:cNvSpPr>
          <p:nvPr/>
        </p:nvSpPr>
        <p:spPr bwMode="auto">
          <a:xfrm rot="10800000" flipH="1">
            <a:off x="1143000" y="2066860"/>
            <a:ext cx="1733656" cy="97792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5" name="Line 16">
            <a:extLst>
              <a:ext uri="{FF2B5EF4-FFF2-40B4-BE49-F238E27FC236}">
                <a16:creationId xmlns:a16="http://schemas.microsoft.com/office/drawing/2014/main" xmlns="" id="{EC5338B9-CB19-464A-9459-3F2A48C547F9}"/>
              </a:ext>
            </a:extLst>
          </p:cNvPr>
          <p:cNvSpPr>
            <a:spLocks noChangeShapeType="1"/>
          </p:cNvSpPr>
          <p:nvPr/>
        </p:nvSpPr>
        <p:spPr bwMode="auto">
          <a:xfrm rot="10800000">
            <a:off x="2863847" y="2066859"/>
            <a:ext cx="5889" cy="98448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6" name="Line 16">
            <a:extLst>
              <a:ext uri="{FF2B5EF4-FFF2-40B4-BE49-F238E27FC236}">
                <a16:creationId xmlns:a16="http://schemas.microsoft.com/office/drawing/2014/main" xmlns="" id="{B30BC7BA-6BDC-4DAD-A54D-976B3FB098AA}"/>
              </a:ext>
            </a:extLst>
          </p:cNvPr>
          <p:cNvSpPr>
            <a:spLocks noChangeShapeType="1"/>
          </p:cNvSpPr>
          <p:nvPr/>
        </p:nvSpPr>
        <p:spPr bwMode="auto">
          <a:xfrm rot="10800000" flipH="1">
            <a:off x="2190425" y="2066858"/>
            <a:ext cx="673423" cy="978705"/>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7" name="Line 16">
            <a:extLst>
              <a:ext uri="{FF2B5EF4-FFF2-40B4-BE49-F238E27FC236}">
                <a16:creationId xmlns:a16="http://schemas.microsoft.com/office/drawing/2014/main" xmlns="" id="{5316A418-C0B0-4A39-874E-847DF4D04BA0}"/>
              </a:ext>
            </a:extLst>
          </p:cNvPr>
          <p:cNvSpPr>
            <a:spLocks noChangeShapeType="1"/>
          </p:cNvSpPr>
          <p:nvPr/>
        </p:nvSpPr>
        <p:spPr bwMode="auto">
          <a:xfrm rot="10800000">
            <a:off x="2863845" y="2079698"/>
            <a:ext cx="1562871" cy="96508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11">
            <a:extLst>
              <a:ext uri="{FF2B5EF4-FFF2-40B4-BE49-F238E27FC236}">
                <a16:creationId xmlns:a16="http://schemas.microsoft.com/office/drawing/2014/main" xmlns="" id="{1C915D57-298B-4F01-A32C-4B4B0034096C}"/>
              </a:ext>
            </a:extLst>
          </p:cNvPr>
          <p:cNvSpPr>
            <a:spLocks noChangeShapeType="1"/>
          </p:cNvSpPr>
          <p:nvPr/>
        </p:nvSpPr>
        <p:spPr bwMode="auto">
          <a:xfrm rot="10800000" flipH="1">
            <a:off x="477209" y="3641688"/>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3">
            <a:extLst>
              <a:ext uri="{FF2B5EF4-FFF2-40B4-BE49-F238E27FC236}">
                <a16:creationId xmlns:a16="http://schemas.microsoft.com/office/drawing/2014/main" xmlns="" id="{799774D9-184F-438E-ABF9-1EABD5A417E0}"/>
              </a:ext>
            </a:extLst>
          </p:cNvPr>
          <p:cNvSpPr>
            <a:spLocks noChangeShapeType="1"/>
          </p:cNvSpPr>
          <p:nvPr/>
        </p:nvSpPr>
        <p:spPr bwMode="auto">
          <a:xfrm rot="10800000">
            <a:off x="1381528" y="3641688"/>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grpSp>
        <p:nvGrpSpPr>
          <p:cNvPr id="85" name="Group 84">
            <a:extLst>
              <a:ext uri="{FF2B5EF4-FFF2-40B4-BE49-F238E27FC236}">
                <a16:creationId xmlns:a16="http://schemas.microsoft.com/office/drawing/2014/main" xmlns="" id="{1D257AD2-8297-42DD-83BD-378F5C56B3EA}"/>
              </a:ext>
            </a:extLst>
          </p:cNvPr>
          <p:cNvGrpSpPr/>
          <p:nvPr/>
        </p:nvGrpSpPr>
        <p:grpSpPr>
          <a:xfrm>
            <a:off x="2514600" y="1362573"/>
            <a:ext cx="698500" cy="698500"/>
            <a:chOff x="2514600" y="1371600"/>
            <a:chExt cx="698500" cy="698500"/>
          </a:xfrm>
        </p:grpSpPr>
        <p:sp>
          <p:nvSpPr>
            <p:cNvPr id="86" name="Oval 85">
              <a:extLst>
                <a:ext uri="{FF2B5EF4-FFF2-40B4-BE49-F238E27FC236}">
                  <a16:creationId xmlns:a16="http://schemas.microsoft.com/office/drawing/2014/main" xmlns="" id="{7CA4C3D1-BB97-40CD-8EFB-39FFD8A78ADA}"/>
                </a:ext>
              </a:extLst>
            </p:cNvPr>
            <p:cNvSpPr>
              <a:spLocks/>
            </p:cNvSpPr>
            <p:nvPr/>
          </p:nvSpPr>
          <p:spPr bwMode="auto">
            <a:xfrm>
              <a:off x="2514600" y="137160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7" name="TextBox 86">
              <a:extLst>
                <a:ext uri="{FF2B5EF4-FFF2-40B4-BE49-F238E27FC236}">
                  <a16:creationId xmlns:a16="http://schemas.microsoft.com/office/drawing/2014/main" xmlns="" id="{3789BC2D-47C5-4A8D-BE08-9C618D412414}"/>
                </a:ext>
              </a:extLst>
            </p:cNvPr>
            <p:cNvSpPr txBox="1"/>
            <p:nvPr/>
          </p:nvSpPr>
          <p:spPr>
            <a:xfrm>
              <a:off x="2636063" y="1520795"/>
              <a:ext cx="455574" cy="400110"/>
            </a:xfrm>
            <a:prstGeom prst="rect">
              <a:avLst/>
            </a:prstGeom>
            <a:noFill/>
          </p:spPr>
          <p:txBody>
            <a:bodyPr wrap="none" rtlCol="0">
              <a:spAutoFit/>
            </a:bodyPr>
            <a:lstStyle/>
            <a:p>
              <a:r>
                <a:rPr lang="en-US" dirty="0">
                  <a:solidFill>
                    <a:srgbClr val="000000"/>
                  </a:solidFill>
                </a:rPr>
                <a:t>P1</a:t>
              </a:r>
            </a:p>
          </p:txBody>
        </p:sp>
      </p:grpSp>
      <p:grpSp>
        <p:nvGrpSpPr>
          <p:cNvPr id="88" name="Group 87">
            <a:extLst>
              <a:ext uri="{FF2B5EF4-FFF2-40B4-BE49-F238E27FC236}">
                <a16:creationId xmlns:a16="http://schemas.microsoft.com/office/drawing/2014/main" xmlns="" id="{70BB74B0-30C9-45B3-9DE8-B55EE7F1A5A9}"/>
              </a:ext>
            </a:extLst>
          </p:cNvPr>
          <p:cNvGrpSpPr/>
          <p:nvPr/>
        </p:nvGrpSpPr>
        <p:grpSpPr>
          <a:xfrm>
            <a:off x="2529208" y="3058185"/>
            <a:ext cx="698500" cy="698500"/>
            <a:chOff x="2529208" y="3044788"/>
            <a:chExt cx="698500" cy="698500"/>
          </a:xfrm>
        </p:grpSpPr>
        <p:sp>
          <p:nvSpPr>
            <p:cNvPr id="89" name="Oval 88">
              <a:extLst>
                <a:ext uri="{FF2B5EF4-FFF2-40B4-BE49-F238E27FC236}">
                  <a16:creationId xmlns:a16="http://schemas.microsoft.com/office/drawing/2014/main" xmlns="" id="{7A54B13E-E222-4073-908F-84C58689B2E5}"/>
                </a:ext>
              </a:extLst>
            </p:cNvPr>
            <p:cNvSpPr>
              <a:spLocks/>
            </p:cNvSpPr>
            <p:nvPr/>
          </p:nvSpPr>
          <p:spPr bwMode="auto">
            <a:xfrm>
              <a:off x="2529208" y="304478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0" name="TextBox 89">
              <a:extLst>
                <a:ext uri="{FF2B5EF4-FFF2-40B4-BE49-F238E27FC236}">
                  <a16:creationId xmlns:a16="http://schemas.microsoft.com/office/drawing/2014/main" xmlns="" id="{25841742-5038-4FBC-96E7-1797A2A97D9D}"/>
                </a:ext>
              </a:extLst>
            </p:cNvPr>
            <p:cNvSpPr txBox="1"/>
            <p:nvPr/>
          </p:nvSpPr>
          <p:spPr>
            <a:xfrm>
              <a:off x="2650671" y="3193983"/>
              <a:ext cx="455574" cy="400110"/>
            </a:xfrm>
            <a:prstGeom prst="rect">
              <a:avLst/>
            </a:prstGeom>
            <a:noFill/>
          </p:spPr>
          <p:txBody>
            <a:bodyPr wrap="none" rtlCol="0">
              <a:spAutoFit/>
            </a:bodyPr>
            <a:lstStyle/>
            <a:p>
              <a:r>
                <a:rPr lang="en-US" dirty="0">
                  <a:solidFill>
                    <a:srgbClr val="000000"/>
                  </a:solidFill>
                </a:rPr>
                <a:t>P2</a:t>
              </a:r>
            </a:p>
          </p:txBody>
        </p:sp>
      </p:grpSp>
      <p:grpSp>
        <p:nvGrpSpPr>
          <p:cNvPr id="91" name="Group 90">
            <a:extLst>
              <a:ext uri="{FF2B5EF4-FFF2-40B4-BE49-F238E27FC236}">
                <a16:creationId xmlns:a16="http://schemas.microsoft.com/office/drawing/2014/main" xmlns="" id="{3600250D-56FE-4070-B3E1-4282F04FC69F}"/>
              </a:ext>
            </a:extLst>
          </p:cNvPr>
          <p:cNvGrpSpPr/>
          <p:nvPr/>
        </p:nvGrpSpPr>
        <p:grpSpPr>
          <a:xfrm>
            <a:off x="4079867" y="3058185"/>
            <a:ext cx="698500" cy="698500"/>
            <a:chOff x="4079867" y="3044788"/>
            <a:chExt cx="698500" cy="698500"/>
          </a:xfrm>
        </p:grpSpPr>
        <p:sp>
          <p:nvSpPr>
            <p:cNvPr id="92" name="Oval 91">
              <a:extLst>
                <a:ext uri="{FF2B5EF4-FFF2-40B4-BE49-F238E27FC236}">
                  <a16:creationId xmlns:a16="http://schemas.microsoft.com/office/drawing/2014/main" xmlns="" id="{66D990B9-BA47-429D-AF5A-E9CD5D383B99}"/>
                </a:ext>
              </a:extLst>
            </p:cNvPr>
            <p:cNvSpPr>
              <a:spLocks/>
            </p:cNvSpPr>
            <p:nvPr/>
          </p:nvSpPr>
          <p:spPr bwMode="auto">
            <a:xfrm>
              <a:off x="4079867" y="304478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3" name="TextBox 92">
              <a:extLst>
                <a:ext uri="{FF2B5EF4-FFF2-40B4-BE49-F238E27FC236}">
                  <a16:creationId xmlns:a16="http://schemas.microsoft.com/office/drawing/2014/main" xmlns="" id="{0DA7D16D-4870-4102-B242-1903D76964C0}"/>
                </a:ext>
              </a:extLst>
            </p:cNvPr>
            <p:cNvSpPr txBox="1"/>
            <p:nvPr/>
          </p:nvSpPr>
          <p:spPr>
            <a:xfrm>
              <a:off x="4201330" y="3193983"/>
              <a:ext cx="455574" cy="400110"/>
            </a:xfrm>
            <a:prstGeom prst="rect">
              <a:avLst/>
            </a:prstGeom>
            <a:noFill/>
          </p:spPr>
          <p:txBody>
            <a:bodyPr wrap="none" rtlCol="0">
              <a:spAutoFit/>
            </a:bodyPr>
            <a:lstStyle/>
            <a:p>
              <a:r>
                <a:rPr lang="en-US" dirty="0">
                  <a:solidFill>
                    <a:srgbClr val="000000"/>
                  </a:solidFill>
                </a:rPr>
                <a:t>P2</a:t>
              </a:r>
            </a:p>
          </p:txBody>
        </p:sp>
      </p:grpSp>
      <p:grpSp>
        <p:nvGrpSpPr>
          <p:cNvPr id="94" name="Group 93">
            <a:extLst>
              <a:ext uri="{FF2B5EF4-FFF2-40B4-BE49-F238E27FC236}">
                <a16:creationId xmlns:a16="http://schemas.microsoft.com/office/drawing/2014/main" xmlns="" id="{2455D9B4-51E8-4B28-828C-6FD93784FB3B}"/>
              </a:ext>
            </a:extLst>
          </p:cNvPr>
          <p:cNvGrpSpPr/>
          <p:nvPr/>
        </p:nvGrpSpPr>
        <p:grpSpPr>
          <a:xfrm>
            <a:off x="764546" y="3058185"/>
            <a:ext cx="698500" cy="698500"/>
            <a:chOff x="764546" y="3117090"/>
            <a:chExt cx="698500" cy="698500"/>
          </a:xfrm>
        </p:grpSpPr>
        <p:sp>
          <p:nvSpPr>
            <p:cNvPr id="95" name="Oval 94">
              <a:extLst>
                <a:ext uri="{FF2B5EF4-FFF2-40B4-BE49-F238E27FC236}">
                  <a16:creationId xmlns:a16="http://schemas.microsoft.com/office/drawing/2014/main" xmlns="" id="{59DABF5F-F659-4346-9CB5-36F6DF7C4FAB}"/>
                </a:ext>
              </a:extLst>
            </p:cNvPr>
            <p:cNvSpPr>
              <a:spLocks/>
            </p:cNvSpPr>
            <p:nvPr/>
          </p:nvSpPr>
          <p:spPr bwMode="auto">
            <a:xfrm>
              <a:off x="764546" y="311709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6" name="TextBox 95">
              <a:extLst>
                <a:ext uri="{FF2B5EF4-FFF2-40B4-BE49-F238E27FC236}">
                  <a16:creationId xmlns:a16="http://schemas.microsoft.com/office/drawing/2014/main" xmlns="" id="{874330E6-05D8-4D66-8AEA-DEF50B9CA0A7}"/>
                </a:ext>
              </a:extLst>
            </p:cNvPr>
            <p:cNvSpPr txBox="1"/>
            <p:nvPr/>
          </p:nvSpPr>
          <p:spPr>
            <a:xfrm>
              <a:off x="886009" y="3266285"/>
              <a:ext cx="455574" cy="400110"/>
            </a:xfrm>
            <a:prstGeom prst="rect">
              <a:avLst/>
            </a:prstGeom>
            <a:noFill/>
          </p:spPr>
          <p:txBody>
            <a:bodyPr wrap="none" rtlCol="0">
              <a:spAutoFit/>
            </a:bodyPr>
            <a:lstStyle/>
            <a:p>
              <a:r>
                <a:rPr lang="en-US" dirty="0">
                  <a:solidFill>
                    <a:srgbClr val="000000"/>
                  </a:solidFill>
                </a:rPr>
                <a:t>P2</a:t>
              </a:r>
            </a:p>
          </p:txBody>
        </p:sp>
      </p:grpSp>
      <p:sp>
        <p:nvSpPr>
          <p:cNvPr id="97" name="Right Arrow 60">
            <a:extLst>
              <a:ext uri="{FF2B5EF4-FFF2-40B4-BE49-F238E27FC236}">
                <a16:creationId xmlns:a16="http://schemas.microsoft.com/office/drawing/2014/main" xmlns="" id="{2179D855-9F93-4386-8008-3F7F3321FFCA}"/>
              </a:ext>
            </a:extLst>
          </p:cNvPr>
          <p:cNvSpPr/>
          <p:nvPr/>
        </p:nvSpPr>
        <p:spPr>
          <a:xfrm>
            <a:off x="4676765" y="2175905"/>
            <a:ext cx="949067" cy="631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xmlns="" id="{12848E9F-F067-4A1F-AC57-8F18A23E79FB}"/>
              </a:ext>
            </a:extLst>
          </p:cNvPr>
          <p:cNvSpPr txBox="1"/>
          <p:nvPr/>
        </p:nvSpPr>
        <p:spPr>
          <a:xfrm rot="19706551">
            <a:off x="1291788" y="2358112"/>
            <a:ext cx="748923" cy="369332"/>
          </a:xfrm>
          <a:prstGeom prst="rect">
            <a:avLst/>
          </a:prstGeom>
          <a:noFill/>
        </p:spPr>
        <p:txBody>
          <a:bodyPr wrap="none" rtlCol="0">
            <a:spAutoFit/>
          </a:bodyPr>
          <a:lstStyle/>
          <a:p>
            <a:r>
              <a:rPr lang="en-US" dirty="0">
                <a:solidFill>
                  <a:srgbClr val="FF0000"/>
                </a:solidFill>
              </a:rPr>
              <a:t>EV = x</a:t>
            </a:r>
          </a:p>
        </p:txBody>
      </p:sp>
      <p:sp>
        <p:nvSpPr>
          <p:cNvPr id="99" name="TextBox 98">
            <a:extLst>
              <a:ext uri="{FF2B5EF4-FFF2-40B4-BE49-F238E27FC236}">
                <a16:creationId xmlns:a16="http://schemas.microsoft.com/office/drawing/2014/main" xmlns="" id="{2069AB3D-651C-4317-B8C0-465CF0238DB8}"/>
              </a:ext>
            </a:extLst>
          </p:cNvPr>
          <p:cNvSpPr txBox="1"/>
          <p:nvPr/>
        </p:nvSpPr>
        <p:spPr>
          <a:xfrm rot="1933397">
            <a:off x="3625275" y="2338370"/>
            <a:ext cx="740908" cy="369332"/>
          </a:xfrm>
          <a:prstGeom prst="rect">
            <a:avLst/>
          </a:prstGeom>
          <a:noFill/>
        </p:spPr>
        <p:txBody>
          <a:bodyPr wrap="none" rtlCol="0">
            <a:spAutoFit/>
          </a:bodyPr>
          <a:lstStyle/>
          <a:p>
            <a:r>
              <a:rPr lang="en-US" dirty="0">
                <a:solidFill>
                  <a:srgbClr val="FF0000"/>
                </a:solidFill>
              </a:rPr>
              <a:t>EV = z</a:t>
            </a:r>
          </a:p>
        </p:txBody>
      </p:sp>
      <p:sp>
        <p:nvSpPr>
          <p:cNvPr id="100" name="TextBox 99">
            <a:extLst>
              <a:ext uri="{FF2B5EF4-FFF2-40B4-BE49-F238E27FC236}">
                <a16:creationId xmlns:a16="http://schemas.microsoft.com/office/drawing/2014/main" xmlns="" id="{4B69C07D-0CF8-4437-8CC5-7B1B4A928959}"/>
              </a:ext>
            </a:extLst>
          </p:cNvPr>
          <p:cNvSpPr txBox="1"/>
          <p:nvPr/>
        </p:nvSpPr>
        <p:spPr>
          <a:xfrm>
            <a:off x="2857956" y="2647612"/>
            <a:ext cx="753732" cy="369332"/>
          </a:xfrm>
          <a:prstGeom prst="rect">
            <a:avLst/>
          </a:prstGeom>
          <a:noFill/>
        </p:spPr>
        <p:txBody>
          <a:bodyPr wrap="none" rtlCol="0">
            <a:spAutoFit/>
          </a:bodyPr>
          <a:lstStyle/>
          <a:p>
            <a:r>
              <a:rPr lang="en-US" dirty="0">
                <a:solidFill>
                  <a:srgbClr val="FF0000"/>
                </a:solidFill>
              </a:rPr>
              <a:t>EV = y</a:t>
            </a:r>
          </a:p>
        </p:txBody>
      </p:sp>
      <p:sp>
        <p:nvSpPr>
          <p:cNvPr id="101" name="Line 16">
            <a:extLst>
              <a:ext uri="{FF2B5EF4-FFF2-40B4-BE49-F238E27FC236}">
                <a16:creationId xmlns:a16="http://schemas.microsoft.com/office/drawing/2014/main" xmlns="" id="{9F79F6B6-7442-4541-8F16-2FCA74107BF1}"/>
              </a:ext>
            </a:extLst>
          </p:cNvPr>
          <p:cNvSpPr>
            <a:spLocks noChangeShapeType="1"/>
          </p:cNvSpPr>
          <p:nvPr/>
        </p:nvSpPr>
        <p:spPr bwMode="auto">
          <a:xfrm rot="10800000">
            <a:off x="7231064" y="2048803"/>
            <a:ext cx="974860" cy="983145"/>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2" name="Line 16">
            <a:extLst>
              <a:ext uri="{FF2B5EF4-FFF2-40B4-BE49-F238E27FC236}">
                <a16:creationId xmlns:a16="http://schemas.microsoft.com/office/drawing/2014/main" xmlns="" id="{7E9CB7DC-109C-4C16-8508-153B79C6879D}"/>
              </a:ext>
            </a:extLst>
          </p:cNvPr>
          <p:cNvSpPr>
            <a:spLocks noChangeShapeType="1"/>
          </p:cNvSpPr>
          <p:nvPr/>
        </p:nvSpPr>
        <p:spPr bwMode="auto">
          <a:xfrm rot="10800000" flipH="1">
            <a:off x="6593410" y="2066857"/>
            <a:ext cx="637654" cy="96857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grpSp>
        <p:nvGrpSpPr>
          <p:cNvPr id="103" name="Group 102">
            <a:extLst>
              <a:ext uri="{FF2B5EF4-FFF2-40B4-BE49-F238E27FC236}">
                <a16:creationId xmlns:a16="http://schemas.microsoft.com/office/drawing/2014/main" xmlns="" id="{0F54D5BA-BCF0-487B-A04A-B78EB8F291C9}"/>
              </a:ext>
            </a:extLst>
          </p:cNvPr>
          <p:cNvGrpSpPr/>
          <p:nvPr/>
        </p:nvGrpSpPr>
        <p:grpSpPr>
          <a:xfrm>
            <a:off x="6881815" y="1362573"/>
            <a:ext cx="698500" cy="698500"/>
            <a:chOff x="6881815" y="1353547"/>
            <a:chExt cx="698500" cy="698500"/>
          </a:xfrm>
        </p:grpSpPr>
        <p:sp>
          <p:nvSpPr>
            <p:cNvPr id="104" name="Oval 103">
              <a:extLst>
                <a:ext uri="{FF2B5EF4-FFF2-40B4-BE49-F238E27FC236}">
                  <a16:creationId xmlns:a16="http://schemas.microsoft.com/office/drawing/2014/main" xmlns="" id="{6F7A840D-6457-4D25-84D5-C555D7155A09}"/>
                </a:ext>
              </a:extLst>
            </p:cNvPr>
            <p:cNvSpPr>
              <a:spLocks/>
            </p:cNvSpPr>
            <p:nvPr/>
          </p:nvSpPr>
          <p:spPr bwMode="auto">
            <a:xfrm>
              <a:off x="6881815" y="1353547"/>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5" name="TextBox 104">
              <a:extLst>
                <a:ext uri="{FF2B5EF4-FFF2-40B4-BE49-F238E27FC236}">
                  <a16:creationId xmlns:a16="http://schemas.microsoft.com/office/drawing/2014/main" xmlns="" id="{EDDF11B3-4655-4D85-8094-2F2A7234187A}"/>
                </a:ext>
              </a:extLst>
            </p:cNvPr>
            <p:cNvSpPr txBox="1"/>
            <p:nvPr/>
          </p:nvSpPr>
          <p:spPr>
            <a:xfrm>
              <a:off x="7003278" y="1502742"/>
              <a:ext cx="455574" cy="400110"/>
            </a:xfrm>
            <a:prstGeom prst="rect">
              <a:avLst/>
            </a:prstGeom>
            <a:noFill/>
          </p:spPr>
          <p:txBody>
            <a:bodyPr wrap="none" rtlCol="0">
              <a:spAutoFit/>
            </a:bodyPr>
            <a:lstStyle/>
            <a:p>
              <a:r>
                <a:rPr lang="en-US" dirty="0">
                  <a:solidFill>
                    <a:srgbClr val="000000"/>
                  </a:solidFill>
                </a:rPr>
                <a:t>P1</a:t>
              </a:r>
            </a:p>
          </p:txBody>
        </p:sp>
      </p:grpSp>
      <p:sp>
        <p:nvSpPr>
          <p:cNvPr id="106" name="TextBox 105">
            <a:extLst>
              <a:ext uri="{FF2B5EF4-FFF2-40B4-BE49-F238E27FC236}">
                <a16:creationId xmlns:a16="http://schemas.microsoft.com/office/drawing/2014/main" xmlns="" id="{97B3CA59-EA12-4947-823F-5048B9DBCDE4}"/>
              </a:ext>
            </a:extLst>
          </p:cNvPr>
          <p:cNvSpPr txBox="1"/>
          <p:nvPr/>
        </p:nvSpPr>
        <p:spPr>
          <a:xfrm rot="18261489">
            <a:off x="6560405" y="2201531"/>
            <a:ext cx="447558" cy="369332"/>
          </a:xfrm>
          <a:prstGeom prst="rect">
            <a:avLst/>
          </a:prstGeom>
          <a:noFill/>
        </p:spPr>
        <p:txBody>
          <a:bodyPr wrap="none" rtlCol="0">
            <a:spAutoFit/>
          </a:bodyPr>
          <a:lstStyle/>
          <a:p>
            <a:r>
              <a:rPr lang="en-US" dirty="0"/>
              <a:t>Alt</a:t>
            </a:r>
          </a:p>
        </p:txBody>
      </p:sp>
      <p:grpSp>
        <p:nvGrpSpPr>
          <p:cNvPr id="107" name="Group 106">
            <a:extLst>
              <a:ext uri="{FF2B5EF4-FFF2-40B4-BE49-F238E27FC236}">
                <a16:creationId xmlns:a16="http://schemas.microsoft.com/office/drawing/2014/main" xmlns="" id="{08D5B1DE-8F4D-4DAE-930D-3C08773A04A2}"/>
              </a:ext>
            </a:extLst>
          </p:cNvPr>
          <p:cNvGrpSpPr/>
          <p:nvPr/>
        </p:nvGrpSpPr>
        <p:grpSpPr>
          <a:xfrm>
            <a:off x="7897950" y="3058185"/>
            <a:ext cx="698500" cy="698500"/>
            <a:chOff x="7897950" y="3035432"/>
            <a:chExt cx="698500" cy="698500"/>
          </a:xfrm>
        </p:grpSpPr>
        <p:sp>
          <p:nvSpPr>
            <p:cNvPr id="108" name="Oval 107">
              <a:extLst>
                <a:ext uri="{FF2B5EF4-FFF2-40B4-BE49-F238E27FC236}">
                  <a16:creationId xmlns:a16="http://schemas.microsoft.com/office/drawing/2014/main" xmlns="" id="{74D08A3C-0F99-4D43-95EC-43D555CFF012}"/>
                </a:ext>
              </a:extLst>
            </p:cNvPr>
            <p:cNvSpPr>
              <a:spLocks/>
            </p:cNvSpPr>
            <p:nvPr/>
          </p:nvSpPr>
          <p:spPr bwMode="auto">
            <a:xfrm>
              <a:off x="7897950" y="303543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9" name="TextBox 108">
              <a:extLst>
                <a:ext uri="{FF2B5EF4-FFF2-40B4-BE49-F238E27FC236}">
                  <a16:creationId xmlns:a16="http://schemas.microsoft.com/office/drawing/2014/main" xmlns="" id="{8BF03DEC-517B-4197-A630-4C98938BD0CD}"/>
                </a:ext>
              </a:extLst>
            </p:cNvPr>
            <p:cNvSpPr txBox="1"/>
            <p:nvPr/>
          </p:nvSpPr>
          <p:spPr>
            <a:xfrm>
              <a:off x="8019413" y="3184627"/>
              <a:ext cx="455574" cy="400110"/>
            </a:xfrm>
            <a:prstGeom prst="rect">
              <a:avLst/>
            </a:prstGeom>
            <a:noFill/>
          </p:spPr>
          <p:txBody>
            <a:bodyPr wrap="none" rtlCol="0">
              <a:spAutoFit/>
            </a:bodyPr>
            <a:lstStyle/>
            <a:p>
              <a:r>
                <a:rPr lang="en-US" dirty="0">
                  <a:solidFill>
                    <a:srgbClr val="000000"/>
                  </a:solidFill>
                </a:rPr>
                <a:t>P2</a:t>
              </a:r>
            </a:p>
          </p:txBody>
        </p:sp>
      </p:grpSp>
      <p:sp>
        <p:nvSpPr>
          <p:cNvPr id="110" name="TextBox 109">
            <a:extLst>
              <a:ext uri="{FF2B5EF4-FFF2-40B4-BE49-F238E27FC236}">
                <a16:creationId xmlns:a16="http://schemas.microsoft.com/office/drawing/2014/main" xmlns="" id="{FC3B4035-5F55-4571-95A1-10DDC91D4EE1}"/>
              </a:ext>
            </a:extLst>
          </p:cNvPr>
          <p:cNvSpPr txBox="1"/>
          <p:nvPr/>
        </p:nvSpPr>
        <p:spPr>
          <a:xfrm rot="2631559">
            <a:off x="7563338" y="2276333"/>
            <a:ext cx="686598" cy="369332"/>
          </a:xfrm>
          <a:prstGeom prst="rect">
            <a:avLst/>
          </a:prstGeom>
          <a:noFill/>
        </p:spPr>
        <p:txBody>
          <a:bodyPr wrap="none" rtlCol="0">
            <a:spAutoFit/>
          </a:bodyPr>
          <a:lstStyle/>
          <a:p>
            <a:r>
              <a:rPr lang="en-US" dirty="0"/>
              <a:t>Enter</a:t>
            </a:r>
          </a:p>
        </p:txBody>
      </p:sp>
      <p:sp>
        <p:nvSpPr>
          <p:cNvPr id="112" name="TextBox 111">
            <a:extLst>
              <a:ext uri="{FF2B5EF4-FFF2-40B4-BE49-F238E27FC236}">
                <a16:creationId xmlns:a16="http://schemas.microsoft.com/office/drawing/2014/main" xmlns="" id="{B83C9CE0-FAFA-4178-84DC-EA63A985D8EB}"/>
              </a:ext>
            </a:extLst>
          </p:cNvPr>
          <p:cNvSpPr txBox="1"/>
          <p:nvPr/>
        </p:nvSpPr>
        <p:spPr>
          <a:xfrm>
            <a:off x="6447376" y="3073640"/>
            <a:ext cx="29206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5612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ine 11">
            <a:extLst>
              <a:ext uri="{FF2B5EF4-FFF2-40B4-BE49-F238E27FC236}">
                <a16:creationId xmlns:a16="http://schemas.microsoft.com/office/drawing/2014/main" xmlns="" id="{5BC00E1A-CBC2-4121-B2CA-9FC2DF2BAE41}"/>
              </a:ext>
            </a:extLst>
          </p:cNvPr>
          <p:cNvSpPr>
            <a:spLocks noChangeShapeType="1"/>
          </p:cNvSpPr>
          <p:nvPr/>
        </p:nvSpPr>
        <p:spPr bwMode="auto">
          <a:xfrm rot="10800000" flipH="1">
            <a:off x="7608712" y="3607491"/>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4" name="Line 3">
            <a:extLst>
              <a:ext uri="{FF2B5EF4-FFF2-40B4-BE49-F238E27FC236}">
                <a16:creationId xmlns:a16="http://schemas.microsoft.com/office/drawing/2014/main" xmlns="" id="{59199F57-543D-47AC-81B7-5731684C9D63}"/>
              </a:ext>
            </a:extLst>
          </p:cNvPr>
          <p:cNvSpPr>
            <a:spLocks noChangeShapeType="1"/>
          </p:cNvSpPr>
          <p:nvPr/>
        </p:nvSpPr>
        <p:spPr bwMode="auto">
          <a:xfrm rot="10800000">
            <a:off x="8513031" y="3607491"/>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11">
            <a:extLst>
              <a:ext uri="{FF2B5EF4-FFF2-40B4-BE49-F238E27FC236}">
                <a16:creationId xmlns:a16="http://schemas.microsoft.com/office/drawing/2014/main" xmlns="" id="{1B842C67-C1D6-4887-876B-418141D343CD}"/>
              </a:ext>
            </a:extLst>
          </p:cNvPr>
          <p:cNvSpPr>
            <a:spLocks noChangeShapeType="1"/>
          </p:cNvSpPr>
          <p:nvPr/>
        </p:nvSpPr>
        <p:spPr bwMode="auto">
          <a:xfrm rot="10800000" flipH="1">
            <a:off x="2235046" y="3627812"/>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6" name="Line 3">
            <a:extLst>
              <a:ext uri="{FF2B5EF4-FFF2-40B4-BE49-F238E27FC236}">
                <a16:creationId xmlns:a16="http://schemas.microsoft.com/office/drawing/2014/main" xmlns="" id="{EECA5137-9D73-41D5-9F51-31D604A7699C}"/>
              </a:ext>
            </a:extLst>
          </p:cNvPr>
          <p:cNvSpPr>
            <a:spLocks noChangeShapeType="1"/>
          </p:cNvSpPr>
          <p:nvPr/>
        </p:nvSpPr>
        <p:spPr bwMode="auto">
          <a:xfrm rot="10800000">
            <a:off x="3139365" y="3627812"/>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9" name="Line 11">
            <a:extLst>
              <a:ext uri="{FF2B5EF4-FFF2-40B4-BE49-F238E27FC236}">
                <a16:creationId xmlns:a16="http://schemas.microsoft.com/office/drawing/2014/main" xmlns="" id="{2B4E875F-E970-4260-B99E-BEC9ABF5FAA7}"/>
              </a:ext>
            </a:extLst>
          </p:cNvPr>
          <p:cNvSpPr>
            <a:spLocks noChangeShapeType="1"/>
          </p:cNvSpPr>
          <p:nvPr/>
        </p:nvSpPr>
        <p:spPr bwMode="auto">
          <a:xfrm rot="10800000" flipH="1">
            <a:off x="3803493" y="3607490"/>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3">
            <a:extLst>
              <a:ext uri="{FF2B5EF4-FFF2-40B4-BE49-F238E27FC236}">
                <a16:creationId xmlns:a16="http://schemas.microsoft.com/office/drawing/2014/main" xmlns="" id="{5E317D9B-B553-4E31-9B29-65FDAC3C52D2}"/>
              </a:ext>
            </a:extLst>
          </p:cNvPr>
          <p:cNvSpPr>
            <a:spLocks noChangeShapeType="1"/>
          </p:cNvSpPr>
          <p:nvPr/>
        </p:nvSpPr>
        <p:spPr bwMode="auto">
          <a:xfrm rot="10800000">
            <a:off x="4707812" y="3607490"/>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 name="Content Placeholder 2"/>
          <p:cNvSpPr>
            <a:spLocks noGrp="1"/>
          </p:cNvSpPr>
          <p:nvPr>
            <p:ph idx="1"/>
          </p:nvPr>
        </p:nvSpPr>
        <p:spPr>
          <a:xfrm>
            <a:off x="152401" y="927100"/>
            <a:ext cx="8915400" cy="5854700"/>
          </a:xfrm>
        </p:spPr>
        <p:txBody>
          <a:bodyPr>
            <a:normAutofit fontScale="92500" lnSpcReduction="20000"/>
          </a:bodyPr>
          <a:lstStyle/>
          <a:p>
            <a:r>
              <a:rPr lang="en-US" sz="2400" dirty="0"/>
              <a:t>Idea: Solve a subgame in real time for the off-tree action taken</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Use the best in-abstraction action as the alternative payoff</a:t>
            </a:r>
          </a:p>
          <a:p>
            <a:pPr lvl="1"/>
            <a:r>
              <a:rPr lang="en-US" sz="1900" dirty="0"/>
              <a:t>If subgame value is lower, the difference is a gift anyway</a:t>
            </a:r>
          </a:p>
          <a:p>
            <a:r>
              <a:rPr lang="en-US" sz="2400" dirty="0"/>
              <a:t>Can be repeated for every subsequent off-tree action</a:t>
            </a:r>
          </a:p>
          <a:p>
            <a:r>
              <a:rPr lang="en-US" sz="2400" b="1" dirty="0"/>
              <a:t>Theorem. </a:t>
            </a:r>
            <a:r>
              <a:rPr lang="en-US" sz="2400" dirty="0"/>
              <a:t>If the subgame values are no higher than an in-abstraction action’s value, then game with the added action is still a Nash equilibrium</a:t>
            </a:r>
          </a:p>
        </p:txBody>
      </p:sp>
      <p:sp>
        <p:nvSpPr>
          <p:cNvPr id="39" name="Line 16"/>
          <p:cNvSpPr>
            <a:spLocks noChangeShapeType="1"/>
          </p:cNvSpPr>
          <p:nvPr/>
        </p:nvSpPr>
        <p:spPr bwMode="auto">
          <a:xfrm rot="10800000" flipH="1">
            <a:off x="1143000" y="2066860"/>
            <a:ext cx="1733656" cy="97792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2863847" y="2066859"/>
            <a:ext cx="5889" cy="98448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flipH="1">
            <a:off x="2190425" y="2066858"/>
            <a:ext cx="673423" cy="978705"/>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a:off x="2863845" y="2079698"/>
            <a:ext cx="1562871" cy="96508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1"/>
          <p:cNvSpPr>
            <a:spLocks noChangeShapeType="1"/>
          </p:cNvSpPr>
          <p:nvPr/>
        </p:nvSpPr>
        <p:spPr bwMode="auto">
          <a:xfrm rot="10800000" flipH="1">
            <a:off x="477209" y="3641688"/>
            <a:ext cx="397011" cy="58189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Line 3"/>
          <p:cNvSpPr>
            <a:spLocks noChangeShapeType="1"/>
          </p:cNvSpPr>
          <p:nvPr/>
        </p:nvSpPr>
        <p:spPr bwMode="auto">
          <a:xfrm rot="10800000">
            <a:off x="1381528" y="3641688"/>
            <a:ext cx="376790" cy="5703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grpSp>
        <p:nvGrpSpPr>
          <p:cNvPr id="7" name="Group 6">
            <a:extLst>
              <a:ext uri="{FF2B5EF4-FFF2-40B4-BE49-F238E27FC236}">
                <a16:creationId xmlns:a16="http://schemas.microsoft.com/office/drawing/2014/main" xmlns="" id="{1EFC742E-408C-44E8-BC04-54C3CBFBDAAC}"/>
              </a:ext>
            </a:extLst>
          </p:cNvPr>
          <p:cNvGrpSpPr/>
          <p:nvPr/>
        </p:nvGrpSpPr>
        <p:grpSpPr>
          <a:xfrm>
            <a:off x="2514600" y="1362573"/>
            <a:ext cx="698500" cy="698500"/>
            <a:chOff x="2514600" y="1371600"/>
            <a:chExt cx="698500" cy="698500"/>
          </a:xfrm>
        </p:grpSpPr>
        <p:sp>
          <p:nvSpPr>
            <p:cNvPr id="38" name="Oval 37"/>
            <p:cNvSpPr>
              <a:spLocks/>
            </p:cNvSpPr>
            <p:nvPr/>
          </p:nvSpPr>
          <p:spPr bwMode="auto">
            <a:xfrm>
              <a:off x="2514600" y="137160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2636063" y="1520795"/>
              <a:ext cx="455574" cy="400110"/>
            </a:xfrm>
            <a:prstGeom prst="rect">
              <a:avLst/>
            </a:prstGeom>
            <a:noFill/>
          </p:spPr>
          <p:txBody>
            <a:bodyPr wrap="none" rtlCol="0">
              <a:spAutoFit/>
            </a:bodyPr>
            <a:lstStyle/>
            <a:p>
              <a:r>
                <a:rPr lang="en-US" dirty="0">
                  <a:solidFill>
                    <a:srgbClr val="000000"/>
                  </a:solidFill>
                </a:rPr>
                <a:t>P1</a:t>
              </a:r>
            </a:p>
          </p:txBody>
        </p:sp>
      </p:grpSp>
      <p:grpSp>
        <p:nvGrpSpPr>
          <p:cNvPr id="4" name="Group 3">
            <a:extLst>
              <a:ext uri="{FF2B5EF4-FFF2-40B4-BE49-F238E27FC236}">
                <a16:creationId xmlns:a16="http://schemas.microsoft.com/office/drawing/2014/main" xmlns="" id="{208BB088-6BF0-4875-A063-A64FC5FE5CBF}"/>
              </a:ext>
            </a:extLst>
          </p:cNvPr>
          <p:cNvGrpSpPr/>
          <p:nvPr/>
        </p:nvGrpSpPr>
        <p:grpSpPr>
          <a:xfrm>
            <a:off x="2529208" y="3058185"/>
            <a:ext cx="698500" cy="698500"/>
            <a:chOff x="2529208" y="3044788"/>
            <a:chExt cx="698500" cy="698500"/>
          </a:xfrm>
        </p:grpSpPr>
        <p:sp>
          <p:nvSpPr>
            <p:cNvPr id="46" name="Oval 45"/>
            <p:cNvSpPr>
              <a:spLocks/>
            </p:cNvSpPr>
            <p:nvPr/>
          </p:nvSpPr>
          <p:spPr bwMode="auto">
            <a:xfrm>
              <a:off x="2529208" y="304478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TextBox 56"/>
            <p:cNvSpPr txBox="1"/>
            <p:nvPr/>
          </p:nvSpPr>
          <p:spPr>
            <a:xfrm>
              <a:off x="2650671" y="3193983"/>
              <a:ext cx="455574" cy="400110"/>
            </a:xfrm>
            <a:prstGeom prst="rect">
              <a:avLst/>
            </a:prstGeom>
            <a:noFill/>
          </p:spPr>
          <p:txBody>
            <a:bodyPr wrap="none" rtlCol="0">
              <a:spAutoFit/>
            </a:bodyPr>
            <a:lstStyle/>
            <a:p>
              <a:r>
                <a:rPr lang="en-US" dirty="0">
                  <a:solidFill>
                    <a:srgbClr val="000000"/>
                  </a:solidFill>
                </a:rPr>
                <a:t>P2</a:t>
              </a:r>
            </a:p>
          </p:txBody>
        </p:sp>
      </p:grpSp>
      <p:grpSp>
        <p:nvGrpSpPr>
          <p:cNvPr id="5" name="Group 4">
            <a:extLst>
              <a:ext uri="{FF2B5EF4-FFF2-40B4-BE49-F238E27FC236}">
                <a16:creationId xmlns:a16="http://schemas.microsoft.com/office/drawing/2014/main" xmlns="" id="{7FE40BC2-D1C2-4D68-8BBD-89F161A28397}"/>
              </a:ext>
            </a:extLst>
          </p:cNvPr>
          <p:cNvGrpSpPr/>
          <p:nvPr/>
        </p:nvGrpSpPr>
        <p:grpSpPr>
          <a:xfrm>
            <a:off x="4079867" y="3058185"/>
            <a:ext cx="698500" cy="698500"/>
            <a:chOff x="4079867" y="3044788"/>
            <a:chExt cx="698500" cy="698500"/>
          </a:xfrm>
        </p:grpSpPr>
        <p:sp>
          <p:nvSpPr>
            <p:cNvPr id="53" name="Oval 52"/>
            <p:cNvSpPr>
              <a:spLocks/>
            </p:cNvSpPr>
            <p:nvPr/>
          </p:nvSpPr>
          <p:spPr bwMode="auto">
            <a:xfrm>
              <a:off x="4079867" y="304478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4201330" y="3193983"/>
              <a:ext cx="455574" cy="400110"/>
            </a:xfrm>
            <a:prstGeom prst="rect">
              <a:avLst/>
            </a:prstGeom>
            <a:noFill/>
          </p:spPr>
          <p:txBody>
            <a:bodyPr wrap="none" rtlCol="0">
              <a:spAutoFit/>
            </a:bodyPr>
            <a:lstStyle/>
            <a:p>
              <a:r>
                <a:rPr lang="en-US" dirty="0">
                  <a:solidFill>
                    <a:srgbClr val="000000"/>
                  </a:solidFill>
                </a:rPr>
                <a:t>P2</a:t>
              </a:r>
            </a:p>
          </p:txBody>
        </p:sp>
      </p:grpSp>
      <p:grpSp>
        <p:nvGrpSpPr>
          <p:cNvPr id="2" name="Group 1">
            <a:extLst>
              <a:ext uri="{FF2B5EF4-FFF2-40B4-BE49-F238E27FC236}">
                <a16:creationId xmlns:a16="http://schemas.microsoft.com/office/drawing/2014/main" xmlns="" id="{1D706B33-7854-43B3-8D47-AD48F6A9AFF9}"/>
              </a:ext>
            </a:extLst>
          </p:cNvPr>
          <p:cNvGrpSpPr/>
          <p:nvPr/>
        </p:nvGrpSpPr>
        <p:grpSpPr>
          <a:xfrm>
            <a:off x="764546" y="3058185"/>
            <a:ext cx="698500" cy="698500"/>
            <a:chOff x="764546" y="3117090"/>
            <a:chExt cx="698500" cy="698500"/>
          </a:xfrm>
        </p:grpSpPr>
        <p:sp>
          <p:nvSpPr>
            <p:cNvPr id="49" name="Oval 48"/>
            <p:cNvSpPr>
              <a:spLocks/>
            </p:cNvSpPr>
            <p:nvPr/>
          </p:nvSpPr>
          <p:spPr bwMode="auto">
            <a:xfrm>
              <a:off x="764546" y="311709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TextBox 59"/>
            <p:cNvSpPr txBox="1"/>
            <p:nvPr/>
          </p:nvSpPr>
          <p:spPr>
            <a:xfrm>
              <a:off x="886009" y="3266285"/>
              <a:ext cx="455574" cy="400110"/>
            </a:xfrm>
            <a:prstGeom prst="rect">
              <a:avLst/>
            </a:prstGeom>
            <a:noFill/>
          </p:spPr>
          <p:txBody>
            <a:bodyPr wrap="none" rtlCol="0">
              <a:spAutoFit/>
            </a:bodyPr>
            <a:lstStyle/>
            <a:p>
              <a:r>
                <a:rPr lang="en-US" dirty="0">
                  <a:solidFill>
                    <a:srgbClr val="000000"/>
                  </a:solidFill>
                </a:rPr>
                <a:t>P2</a:t>
              </a:r>
            </a:p>
          </p:txBody>
        </p:sp>
      </p:grpSp>
      <p:sp>
        <p:nvSpPr>
          <p:cNvPr id="61" name="Right Arrow 60"/>
          <p:cNvSpPr/>
          <p:nvPr/>
        </p:nvSpPr>
        <p:spPr>
          <a:xfrm>
            <a:off x="4676765" y="2175905"/>
            <a:ext cx="949067" cy="631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rot="19706551">
            <a:off x="1291788" y="2358112"/>
            <a:ext cx="748923" cy="369332"/>
          </a:xfrm>
          <a:prstGeom prst="rect">
            <a:avLst/>
          </a:prstGeom>
          <a:noFill/>
        </p:spPr>
        <p:txBody>
          <a:bodyPr wrap="none" rtlCol="0">
            <a:spAutoFit/>
          </a:bodyPr>
          <a:lstStyle/>
          <a:p>
            <a:r>
              <a:rPr lang="en-US" dirty="0">
                <a:solidFill>
                  <a:srgbClr val="FF0000"/>
                </a:solidFill>
              </a:rPr>
              <a:t>EV = x</a:t>
            </a:r>
          </a:p>
        </p:txBody>
      </p:sp>
      <p:sp>
        <p:nvSpPr>
          <p:cNvPr id="69" name="TextBox 68"/>
          <p:cNvSpPr txBox="1"/>
          <p:nvPr/>
        </p:nvSpPr>
        <p:spPr>
          <a:xfrm rot="1933397">
            <a:off x="3625275" y="2338370"/>
            <a:ext cx="740908" cy="369332"/>
          </a:xfrm>
          <a:prstGeom prst="rect">
            <a:avLst/>
          </a:prstGeom>
          <a:noFill/>
        </p:spPr>
        <p:txBody>
          <a:bodyPr wrap="none" rtlCol="0">
            <a:spAutoFit/>
          </a:bodyPr>
          <a:lstStyle/>
          <a:p>
            <a:r>
              <a:rPr lang="en-US" dirty="0">
                <a:solidFill>
                  <a:srgbClr val="FF0000"/>
                </a:solidFill>
              </a:rPr>
              <a:t>EV = z</a:t>
            </a:r>
          </a:p>
        </p:txBody>
      </p:sp>
      <p:sp>
        <p:nvSpPr>
          <p:cNvPr id="70" name="TextBox 69"/>
          <p:cNvSpPr txBox="1"/>
          <p:nvPr/>
        </p:nvSpPr>
        <p:spPr>
          <a:xfrm>
            <a:off x="2857956" y="2647612"/>
            <a:ext cx="753732" cy="369332"/>
          </a:xfrm>
          <a:prstGeom prst="rect">
            <a:avLst/>
          </a:prstGeom>
          <a:noFill/>
        </p:spPr>
        <p:txBody>
          <a:bodyPr wrap="none" rtlCol="0">
            <a:spAutoFit/>
          </a:bodyPr>
          <a:lstStyle/>
          <a:p>
            <a:r>
              <a:rPr lang="en-US" dirty="0">
                <a:solidFill>
                  <a:srgbClr val="FF0000"/>
                </a:solidFill>
              </a:rPr>
              <a:t>EV = y</a:t>
            </a:r>
          </a:p>
        </p:txBody>
      </p:sp>
      <p:sp>
        <p:nvSpPr>
          <p:cNvPr id="72" name="Line 16"/>
          <p:cNvSpPr>
            <a:spLocks noChangeShapeType="1"/>
          </p:cNvSpPr>
          <p:nvPr/>
        </p:nvSpPr>
        <p:spPr bwMode="auto">
          <a:xfrm rot="10800000">
            <a:off x="7231064" y="2048803"/>
            <a:ext cx="974860" cy="983145"/>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16"/>
          <p:cNvSpPr>
            <a:spLocks noChangeShapeType="1"/>
          </p:cNvSpPr>
          <p:nvPr/>
        </p:nvSpPr>
        <p:spPr bwMode="auto">
          <a:xfrm rot="10800000" flipH="1">
            <a:off x="6593410" y="2066857"/>
            <a:ext cx="637654" cy="96857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grpSp>
        <p:nvGrpSpPr>
          <p:cNvPr id="8" name="Group 7">
            <a:extLst>
              <a:ext uri="{FF2B5EF4-FFF2-40B4-BE49-F238E27FC236}">
                <a16:creationId xmlns:a16="http://schemas.microsoft.com/office/drawing/2014/main" xmlns="" id="{4278D251-0B0E-4A66-BC12-6C09287FDE9D}"/>
              </a:ext>
            </a:extLst>
          </p:cNvPr>
          <p:cNvGrpSpPr/>
          <p:nvPr/>
        </p:nvGrpSpPr>
        <p:grpSpPr>
          <a:xfrm>
            <a:off x="6881815" y="1362573"/>
            <a:ext cx="698500" cy="698500"/>
            <a:chOff x="6881815" y="1353547"/>
            <a:chExt cx="698500" cy="698500"/>
          </a:xfrm>
        </p:grpSpPr>
        <p:sp>
          <p:nvSpPr>
            <p:cNvPr id="71" name="Oval 70"/>
            <p:cNvSpPr>
              <a:spLocks/>
            </p:cNvSpPr>
            <p:nvPr/>
          </p:nvSpPr>
          <p:spPr bwMode="auto">
            <a:xfrm>
              <a:off x="6881815" y="1353547"/>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7003278" y="1502742"/>
              <a:ext cx="455574" cy="400110"/>
            </a:xfrm>
            <a:prstGeom prst="rect">
              <a:avLst/>
            </a:prstGeom>
            <a:noFill/>
          </p:spPr>
          <p:txBody>
            <a:bodyPr wrap="none" rtlCol="0">
              <a:spAutoFit/>
            </a:bodyPr>
            <a:lstStyle/>
            <a:p>
              <a:r>
                <a:rPr lang="en-US" dirty="0">
                  <a:solidFill>
                    <a:srgbClr val="000000"/>
                  </a:solidFill>
                </a:rPr>
                <a:t>P1</a:t>
              </a:r>
            </a:p>
          </p:txBody>
        </p:sp>
      </p:grpSp>
      <p:sp>
        <p:nvSpPr>
          <p:cNvPr id="75" name="TextBox 74"/>
          <p:cNvSpPr txBox="1"/>
          <p:nvPr/>
        </p:nvSpPr>
        <p:spPr>
          <a:xfrm rot="18261489">
            <a:off x="6560405" y="2201531"/>
            <a:ext cx="447558" cy="369332"/>
          </a:xfrm>
          <a:prstGeom prst="rect">
            <a:avLst/>
          </a:prstGeom>
          <a:noFill/>
        </p:spPr>
        <p:txBody>
          <a:bodyPr wrap="none" rtlCol="0">
            <a:spAutoFit/>
          </a:bodyPr>
          <a:lstStyle/>
          <a:p>
            <a:r>
              <a:rPr lang="en-US" dirty="0"/>
              <a:t>Alt</a:t>
            </a:r>
          </a:p>
        </p:txBody>
      </p:sp>
      <p:grpSp>
        <p:nvGrpSpPr>
          <p:cNvPr id="6" name="Group 5">
            <a:extLst>
              <a:ext uri="{FF2B5EF4-FFF2-40B4-BE49-F238E27FC236}">
                <a16:creationId xmlns:a16="http://schemas.microsoft.com/office/drawing/2014/main" xmlns="" id="{2836F6DB-845E-4B5A-9C16-50A45235C721}"/>
              </a:ext>
            </a:extLst>
          </p:cNvPr>
          <p:cNvGrpSpPr/>
          <p:nvPr/>
        </p:nvGrpSpPr>
        <p:grpSpPr>
          <a:xfrm>
            <a:off x="7897950" y="3058185"/>
            <a:ext cx="698500" cy="698500"/>
            <a:chOff x="7897950" y="3035432"/>
            <a:chExt cx="698500" cy="698500"/>
          </a:xfrm>
        </p:grpSpPr>
        <p:sp>
          <p:nvSpPr>
            <p:cNvPr id="77" name="Oval 76"/>
            <p:cNvSpPr>
              <a:spLocks/>
            </p:cNvSpPr>
            <p:nvPr/>
          </p:nvSpPr>
          <p:spPr bwMode="auto">
            <a:xfrm>
              <a:off x="7897950" y="303543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TextBox 78"/>
            <p:cNvSpPr txBox="1"/>
            <p:nvPr/>
          </p:nvSpPr>
          <p:spPr>
            <a:xfrm>
              <a:off x="8019413" y="3184627"/>
              <a:ext cx="455574" cy="400110"/>
            </a:xfrm>
            <a:prstGeom prst="rect">
              <a:avLst/>
            </a:prstGeom>
            <a:noFill/>
          </p:spPr>
          <p:txBody>
            <a:bodyPr wrap="none" rtlCol="0">
              <a:spAutoFit/>
            </a:bodyPr>
            <a:lstStyle/>
            <a:p>
              <a:r>
                <a:rPr lang="en-US" dirty="0">
                  <a:solidFill>
                    <a:srgbClr val="000000"/>
                  </a:solidFill>
                </a:rPr>
                <a:t>P2</a:t>
              </a:r>
            </a:p>
          </p:txBody>
        </p:sp>
      </p:grpSp>
      <p:sp>
        <p:nvSpPr>
          <p:cNvPr id="80" name="TextBox 79"/>
          <p:cNvSpPr txBox="1"/>
          <p:nvPr/>
        </p:nvSpPr>
        <p:spPr>
          <a:xfrm rot="2631559">
            <a:off x="7563338" y="2276333"/>
            <a:ext cx="686598" cy="369332"/>
          </a:xfrm>
          <a:prstGeom prst="rect">
            <a:avLst/>
          </a:prstGeom>
          <a:noFill/>
        </p:spPr>
        <p:txBody>
          <a:bodyPr wrap="none" rtlCol="0">
            <a:spAutoFit/>
          </a:bodyPr>
          <a:lstStyle/>
          <a:p>
            <a:r>
              <a:rPr lang="en-US" dirty="0"/>
              <a:t>Enter</a:t>
            </a:r>
          </a:p>
        </p:txBody>
      </p:sp>
      <p:sp>
        <p:nvSpPr>
          <p:cNvPr id="81" name="Oval 80"/>
          <p:cNvSpPr>
            <a:spLocks/>
          </p:cNvSpPr>
          <p:nvPr/>
        </p:nvSpPr>
        <p:spPr bwMode="auto">
          <a:xfrm>
            <a:off x="6058053" y="3044788"/>
            <a:ext cx="1045250" cy="1085592"/>
          </a:xfrm>
          <a:prstGeom prst="ellipse">
            <a:avLst/>
          </a:prstGeom>
          <a:no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2" name="TextBox 81"/>
          <p:cNvSpPr txBox="1"/>
          <p:nvPr/>
        </p:nvSpPr>
        <p:spPr>
          <a:xfrm>
            <a:off x="6011545" y="3385378"/>
            <a:ext cx="1111843" cy="369332"/>
          </a:xfrm>
          <a:prstGeom prst="rect">
            <a:avLst/>
          </a:prstGeom>
          <a:noFill/>
        </p:spPr>
        <p:txBody>
          <a:bodyPr wrap="none" rtlCol="0">
            <a:spAutoFit/>
          </a:bodyPr>
          <a:lstStyle/>
          <a:p>
            <a:r>
              <a:rPr lang="en-US" dirty="0"/>
              <a:t>max(</a:t>
            </a:r>
            <a:r>
              <a:rPr lang="en-US" dirty="0" err="1">
                <a:solidFill>
                  <a:srgbClr val="FF0000"/>
                </a:solidFill>
              </a:rPr>
              <a:t>x</a:t>
            </a:r>
            <a:r>
              <a:rPr lang="en-US" dirty="0" err="1"/>
              <a:t>,</a:t>
            </a:r>
            <a:r>
              <a:rPr lang="en-US" dirty="0" err="1">
                <a:solidFill>
                  <a:srgbClr val="FF0000"/>
                </a:solidFill>
              </a:rPr>
              <a:t>y</a:t>
            </a:r>
            <a:r>
              <a:rPr lang="en-US" dirty="0" err="1"/>
              <a:t>,</a:t>
            </a:r>
            <a:r>
              <a:rPr lang="en-US" dirty="0" err="1">
                <a:solidFill>
                  <a:srgbClr val="FF0000"/>
                </a:solidFill>
              </a:rPr>
              <a:t>z</a:t>
            </a:r>
            <a:r>
              <a:rPr lang="en-US" dirty="0"/>
              <a:t>)</a:t>
            </a:r>
          </a:p>
        </p:txBody>
      </p:sp>
      <p:sp>
        <p:nvSpPr>
          <p:cNvPr id="40" name="Title 1">
            <a:extLst>
              <a:ext uri="{FF2B5EF4-FFF2-40B4-BE49-F238E27FC236}">
                <a16:creationId xmlns:a16="http://schemas.microsoft.com/office/drawing/2014/main" xmlns="" id="{4775F5E4-D9C9-4C92-8075-28D03F3688AB}"/>
              </a:ext>
            </a:extLst>
          </p:cNvPr>
          <p:cNvSpPr txBox="1">
            <a:spLocks/>
          </p:cNvSpPr>
          <p:nvPr/>
        </p:nvSpPr>
        <p:spPr>
          <a:xfrm>
            <a:off x="0" y="-242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Nested Subgame Solving </a:t>
            </a:r>
            <a:r>
              <a:rPr lang="en-US" sz="2000" dirty="0">
                <a:solidFill>
                  <a:schemeClr val="tx2">
                    <a:lumMod val="40000"/>
                    <a:lumOff val="60000"/>
                  </a:schemeClr>
                </a:solidFill>
              </a:rPr>
              <a:t>[Brown &amp; </a:t>
            </a:r>
            <a:r>
              <a:rPr lang="en-US" sz="2000" dirty="0" err="1">
                <a:solidFill>
                  <a:schemeClr val="tx2">
                    <a:lumMod val="40000"/>
                    <a:lumOff val="60000"/>
                  </a:schemeClr>
                </a:solidFill>
              </a:rPr>
              <a:t>Sandholm</a:t>
            </a:r>
            <a:r>
              <a:rPr lang="en-US" sz="2000" dirty="0">
                <a:solidFill>
                  <a:schemeClr val="tx2">
                    <a:lumMod val="40000"/>
                    <a:lumOff val="60000"/>
                  </a:schemeClr>
                </a:solidFill>
              </a:rPr>
              <a:t> NIPS 2017]</a:t>
            </a:r>
            <a:endParaRPr lang="en-US" sz="2000" dirty="0"/>
          </a:p>
        </p:txBody>
      </p:sp>
    </p:spTree>
    <p:extLst>
      <p:ext uri="{BB962C8B-B14F-4D97-AF65-F5344CB8AC3E}">
        <p14:creationId xmlns:p14="http://schemas.microsoft.com/office/powerpoint/2010/main" val="20294514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00217" cy="1325563"/>
          </a:xfrm>
        </p:spPr>
        <p:txBody>
          <a:bodyPr>
            <a:normAutofit fontScale="90000"/>
          </a:bodyPr>
          <a:lstStyle/>
          <a:p>
            <a:r>
              <a:rPr lang="en-US" dirty="0"/>
              <a:t>Medium-scale experiments on</a:t>
            </a:r>
            <a:br>
              <a:rPr lang="en-US" dirty="0"/>
            </a:br>
            <a:r>
              <a:rPr lang="en-US" dirty="0"/>
              <a:t>nested subgame solving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5682340"/>
              </p:ext>
            </p:extLst>
          </p:nvPr>
        </p:nvGraphicFramePr>
        <p:xfrm>
          <a:off x="598170" y="2057400"/>
          <a:ext cx="7856220" cy="2233220"/>
        </p:xfrm>
        <a:graphic>
          <a:graphicData uri="http://schemas.openxmlformats.org/drawingml/2006/table">
            <a:tbl>
              <a:tblPr firstRow="1" bandRow="1">
                <a:tableStyleId>{5C22544A-7EE6-4342-B048-85BDC9FD1C3A}</a:tableStyleId>
              </a:tblPr>
              <a:tblGrid>
                <a:gridCol w="4812030">
                  <a:extLst>
                    <a:ext uri="{9D8B030D-6E8A-4147-A177-3AD203B41FA5}">
                      <a16:colId xmlns:a16="http://schemas.microsoft.com/office/drawing/2014/main" xmlns="" val="20000"/>
                    </a:ext>
                  </a:extLst>
                </a:gridCol>
                <a:gridCol w="3044190">
                  <a:extLst>
                    <a:ext uri="{9D8B030D-6E8A-4147-A177-3AD203B41FA5}">
                      <a16:colId xmlns:a16="http://schemas.microsoft.com/office/drawing/2014/main" xmlns="" val="20001"/>
                    </a:ext>
                  </a:extLst>
                </a:gridCol>
              </a:tblGrid>
              <a:tr h="558305">
                <a:tc>
                  <a:txBody>
                    <a:bodyPr/>
                    <a:lstStyle/>
                    <a:p>
                      <a:endParaRPr lang="en-US" sz="2000" dirty="0"/>
                    </a:p>
                  </a:txBody>
                  <a:tcPr marL="68580" marR="68580" anchor="ctr"/>
                </a:tc>
                <a:tc>
                  <a:txBody>
                    <a:bodyPr/>
                    <a:lstStyle/>
                    <a:p>
                      <a:r>
                        <a:rPr lang="en-US" sz="2000" dirty="0">
                          <a:solidFill>
                            <a:schemeClr val="bg1"/>
                          </a:solidFill>
                        </a:rPr>
                        <a:t>Exploitability</a:t>
                      </a:r>
                    </a:p>
                  </a:txBody>
                  <a:tcPr marL="68580" marR="68580" anchor="ctr"/>
                </a:tc>
                <a:extLst>
                  <a:ext uri="{0D108BD9-81ED-4DB2-BD59-A6C34878D82A}">
                    <a16:rowId xmlns:a16="http://schemas.microsoft.com/office/drawing/2014/main" xmlns="" val="10000"/>
                  </a:ext>
                </a:extLst>
              </a:tr>
              <a:tr h="558305">
                <a:tc>
                  <a:txBody>
                    <a:bodyPr/>
                    <a:lstStyle/>
                    <a:p>
                      <a:r>
                        <a:rPr lang="en-US" sz="2000" dirty="0"/>
                        <a:t>Randomized Pseudo-Harmonic</a:t>
                      </a:r>
                      <a:r>
                        <a:rPr lang="en-US" sz="2000" baseline="0" dirty="0"/>
                        <a:t> Translation</a:t>
                      </a:r>
                      <a:endParaRPr lang="en-US" sz="2000" dirty="0"/>
                    </a:p>
                  </a:txBody>
                  <a:tcPr marL="68580" marR="68580" anchor="ctr"/>
                </a:tc>
                <a:tc>
                  <a:txBody>
                    <a:bodyPr/>
                    <a:lstStyle/>
                    <a:p>
                      <a:r>
                        <a:rPr lang="en-US" sz="2000" dirty="0"/>
                        <a:t>146.5 </a:t>
                      </a:r>
                      <a:r>
                        <a:rPr lang="en-US" sz="2000" dirty="0" err="1"/>
                        <a:t>mbb</a:t>
                      </a:r>
                      <a:r>
                        <a:rPr lang="en-US" sz="2000" dirty="0"/>
                        <a:t> / hand</a:t>
                      </a:r>
                    </a:p>
                  </a:txBody>
                  <a:tcPr marL="68580" marR="68580" anchor="ctr"/>
                </a:tc>
                <a:extLst>
                  <a:ext uri="{0D108BD9-81ED-4DB2-BD59-A6C34878D82A}">
                    <a16:rowId xmlns:a16="http://schemas.microsoft.com/office/drawing/2014/main" xmlns="" val="10001"/>
                  </a:ext>
                </a:extLst>
              </a:tr>
              <a:tr h="558305">
                <a:tc>
                  <a:txBody>
                    <a:bodyPr/>
                    <a:lstStyle/>
                    <a:p>
                      <a:r>
                        <a:rPr lang="en-US" sz="2000" b="1" dirty="0"/>
                        <a:t>Nested Unsafe Subgame</a:t>
                      </a:r>
                      <a:r>
                        <a:rPr lang="en-US" sz="2000" b="1" baseline="0" dirty="0"/>
                        <a:t> Solving</a:t>
                      </a:r>
                      <a:endParaRPr lang="en-US" sz="2000" b="1" dirty="0"/>
                    </a:p>
                  </a:txBody>
                  <a:tcPr marL="68580" marR="68580" anchor="ctr"/>
                </a:tc>
                <a:tc>
                  <a:txBody>
                    <a:bodyPr/>
                    <a:lstStyle/>
                    <a:p>
                      <a:r>
                        <a:rPr lang="en-US" sz="2000" b="1" dirty="0"/>
                        <a:t>14.83 </a:t>
                      </a:r>
                      <a:r>
                        <a:rPr lang="en-US" sz="2000" b="1" dirty="0" err="1"/>
                        <a:t>mbb</a:t>
                      </a:r>
                      <a:r>
                        <a:rPr lang="en-US" sz="2000" b="1" dirty="0"/>
                        <a:t> / hand</a:t>
                      </a:r>
                    </a:p>
                  </a:txBody>
                  <a:tcPr marL="68580" marR="68580" anchor="ctr"/>
                </a:tc>
                <a:extLst>
                  <a:ext uri="{0D108BD9-81ED-4DB2-BD59-A6C34878D82A}">
                    <a16:rowId xmlns:a16="http://schemas.microsoft.com/office/drawing/2014/main" xmlns="" val="10002"/>
                  </a:ext>
                </a:extLst>
              </a:tr>
              <a:tr h="558305">
                <a:tc>
                  <a:txBody>
                    <a:bodyPr/>
                    <a:lstStyle/>
                    <a:p>
                      <a:r>
                        <a:rPr lang="en-US" sz="2000" b="1" dirty="0"/>
                        <a:t>Nested</a:t>
                      </a:r>
                      <a:r>
                        <a:rPr lang="en-US" sz="2000" b="1" baseline="0" dirty="0"/>
                        <a:t> Safe Subgame Solving</a:t>
                      </a:r>
                      <a:endParaRPr lang="en-US" sz="2000" b="1" dirty="0"/>
                    </a:p>
                  </a:txBody>
                  <a:tcPr marL="68580" marR="68580" anchor="ctr"/>
                </a:tc>
                <a:tc>
                  <a:txBody>
                    <a:bodyPr/>
                    <a:lstStyle/>
                    <a:p>
                      <a:r>
                        <a:rPr lang="en-US" sz="2000" b="1" dirty="0"/>
                        <a:t>11.91 </a:t>
                      </a:r>
                      <a:r>
                        <a:rPr lang="en-US" sz="2000" b="1" dirty="0" err="1"/>
                        <a:t>mbb</a:t>
                      </a:r>
                      <a:r>
                        <a:rPr lang="en-US" sz="2000" b="1" dirty="0"/>
                        <a:t> / hand</a:t>
                      </a:r>
                    </a:p>
                  </a:txBody>
                  <a:tcPr marL="68580" marR="68580" anchor="ctr"/>
                </a:tc>
                <a:extLst>
                  <a:ext uri="{0D108BD9-81ED-4DB2-BD59-A6C34878D82A}">
                    <a16:rowId xmlns:a16="http://schemas.microsoft.com/office/drawing/2014/main" xmlns="" val="10003"/>
                  </a:ext>
                </a:extLst>
              </a:tr>
            </a:tbl>
          </a:graphicData>
        </a:graphic>
      </p:graphicFrame>
      <p:sp>
        <p:nvSpPr>
          <p:cNvPr id="7" name="Content Placeholder 2"/>
          <p:cNvSpPr txBox="1">
            <a:spLocks/>
          </p:cNvSpPr>
          <p:nvPr/>
        </p:nvSpPr>
        <p:spPr>
          <a:xfrm>
            <a:off x="628650" y="1825626"/>
            <a:ext cx="7886700" cy="198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947737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944562"/>
          </a:xfrm>
        </p:spPr>
        <p:txBody>
          <a:bodyPr>
            <a:normAutofit/>
          </a:bodyPr>
          <a:lstStyle/>
          <a:p>
            <a:r>
              <a:rPr lang="en-US" dirty="0"/>
              <a:t>Head-to-head strength of recent AIs</a:t>
            </a:r>
          </a:p>
        </p:txBody>
      </p:sp>
      <p:sp>
        <p:nvSpPr>
          <p:cNvPr id="3" name="Text Placeholder 2"/>
          <p:cNvSpPr>
            <a:spLocks noGrp="1"/>
          </p:cNvSpPr>
          <p:nvPr>
            <p:ph type="body" idx="1"/>
          </p:nvPr>
        </p:nvSpPr>
        <p:spPr>
          <a:xfrm>
            <a:off x="1217612" y="762000"/>
            <a:ext cx="4040188" cy="639762"/>
          </a:xfrm>
        </p:spPr>
        <p:txBody>
          <a:bodyPr/>
          <a:lstStyle/>
          <a:p>
            <a:pPr algn="ctr"/>
            <a:r>
              <a:rPr lang="en-US" dirty="0"/>
              <a:t>Ours</a:t>
            </a:r>
          </a:p>
        </p:txBody>
      </p:sp>
      <p:sp>
        <p:nvSpPr>
          <p:cNvPr id="4" name="Content Placeholder 3"/>
          <p:cNvSpPr>
            <a:spLocks noGrp="1"/>
          </p:cNvSpPr>
          <p:nvPr>
            <p:ph sz="half" idx="2"/>
          </p:nvPr>
        </p:nvSpPr>
        <p:spPr>
          <a:xfrm>
            <a:off x="1143000" y="1312714"/>
            <a:ext cx="4040188" cy="4876800"/>
          </a:xfrm>
        </p:spPr>
        <p:txBody>
          <a:bodyPr>
            <a:noAutofit/>
          </a:bodyPr>
          <a:lstStyle/>
          <a:p>
            <a:pPr marL="0" indent="0">
              <a:buNone/>
            </a:pPr>
            <a:r>
              <a:rPr lang="en-US" dirty="0"/>
              <a:t>Libratus (1/2017)</a:t>
            </a:r>
          </a:p>
          <a:p>
            <a:pPr marL="0" indent="0">
              <a:buNone/>
            </a:pPr>
            <a:endParaRPr lang="en-US" dirty="0"/>
          </a:p>
          <a:p>
            <a:pPr marL="0" indent="0">
              <a:buNone/>
            </a:pPr>
            <a:endParaRPr lang="en-US" sz="1400" dirty="0"/>
          </a:p>
          <a:p>
            <a:pPr marL="0" indent="0">
              <a:buNone/>
            </a:pPr>
            <a:endParaRPr lang="en-US" sz="4000" dirty="0"/>
          </a:p>
          <a:p>
            <a:pPr marL="0" indent="0">
              <a:buNone/>
            </a:pPr>
            <a:endParaRPr lang="en-US" dirty="0"/>
          </a:p>
          <a:p>
            <a:pPr marL="0" indent="0">
              <a:buNone/>
            </a:pPr>
            <a:endParaRPr lang="en-US" sz="1000" dirty="0"/>
          </a:p>
          <a:p>
            <a:pPr marL="0" indent="0">
              <a:buNone/>
            </a:pPr>
            <a:r>
              <a:rPr lang="en-US" dirty="0"/>
              <a:t>Baby Tartanian8 (12/2015)</a:t>
            </a:r>
          </a:p>
          <a:p>
            <a:pPr marL="457200" lvl="1" indent="0">
              <a:buNone/>
            </a:pPr>
            <a:r>
              <a:rPr lang="en-US" dirty="0"/>
              <a:t>ACPC 2016 winner</a:t>
            </a:r>
          </a:p>
          <a:p>
            <a:pPr marL="0" indent="0">
              <a:buNone/>
            </a:pPr>
            <a:endParaRPr lang="en-US" dirty="0"/>
          </a:p>
          <a:p>
            <a:pPr marL="0" indent="0">
              <a:buNone/>
            </a:pPr>
            <a:r>
              <a:rPr lang="en-US" dirty="0"/>
              <a:t>Claudico (4/2015)</a:t>
            </a:r>
          </a:p>
          <a:p>
            <a:pPr marL="0" indent="0">
              <a:buNone/>
            </a:pPr>
            <a:endParaRPr lang="en-US" dirty="0"/>
          </a:p>
          <a:p>
            <a:pPr marL="0" indent="0">
              <a:buNone/>
            </a:pPr>
            <a:r>
              <a:rPr lang="en-US" dirty="0"/>
              <a:t>Tartanian7 (5/2014)</a:t>
            </a:r>
          </a:p>
          <a:p>
            <a:pPr marL="457200" lvl="1" indent="0">
              <a:buNone/>
            </a:pPr>
            <a:r>
              <a:rPr lang="en-US" dirty="0"/>
              <a:t>ACPC 2014 winner</a:t>
            </a:r>
          </a:p>
        </p:txBody>
      </p:sp>
      <p:sp>
        <p:nvSpPr>
          <p:cNvPr id="5" name="Text Placeholder 4"/>
          <p:cNvSpPr>
            <a:spLocks noGrp="1"/>
          </p:cNvSpPr>
          <p:nvPr>
            <p:ph type="body" sz="quarter" idx="3"/>
          </p:nvPr>
        </p:nvSpPr>
        <p:spPr>
          <a:xfrm>
            <a:off x="5559425" y="851049"/>
            <a:ext cx="3355975" cy="639762"/>
          </a:xfrm>
        </p:spPr>
        <p:txBody>
          <a:bodyPr/>
          <a:lstStyle/>
          <a:p>
            <a:pPr algn="ctr"/>
            <a:r>
              <a:rPr lang="en-US" dirty="0"/>
              <a:t>Others’</a:t>
            </a:r>
          </a:p>
        </p:txBody>
      </p:sp>
      <p:sp>
        <p:nvSpPr>
          <p:cNvPr id="6" name="Content Placeholder 5"/>
          <p:cNvSpPr>
            <a:spLocks noGrp="1"/>
          </p:cNvSpPr>
          <p:nvPr>
            <p:ph sz="quarter" idx="4"/>
          </p:nvPr>
        </p:nvSpPr>
        <p:spPr>
          <a:xfrm>
            <a:off x="6324600" y="1689249"/>
            <a:ext cx="2819400" cy="48768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sz="1600" dirty="0"/>
          </a:p>
          <a:p>
            <a:pPr marL="0" indent="0">
              <a:buNone/>
            </a:pPr>
            <a:endParaRPr lang="en-US" sz="2000" dirty="0"/>
          </a:p>
          <a:p>
            <a:pPr marL="0" indent="0">
              <a:buNone/>
            </a:pPr>
            <a:endParaRPr lang="en-US" dirty="0"/>
          </a:p>
          <a:p>
            <a:pPr marL="0" indent="0">
              <a:buNone/>
            </a:pPr>
            <a:r>
              <a:rPr lang="en-US" dirty="0" err="1"/>
              <a:t>DeepStack</a:t>
            </a:r>
            <a:r>
              <a:rPr lang="en-US" dirty="0"/>
              <a:t> (11/2016)</a:t>
            </a:r>
          </a:p>
          <a:p>
            <a:pPr marL="0" indent="0">
              <a:buNone/>
            </a:pPr>
            <a:endParaRPr lang="en-US" dirty="0"/>
          </a:p>
          <a:p>
            <a:pPr marL="0" indent="0">
              <a:buNone/>
            </a:pPr>
            <a:r>
              <a:rPr lang="en-US" dirty="0" err="1"/>
              <a:t>Slumbot</a:t>
            </a:r>
            <a:r>
              <a:rPr lang="en-US" dirty="0"/>
              <a:t> (12/2015)</a:t>
            </a:r>
          </a:p>
        </p:txBody>
      </p:sp>
      <p:cxnSp>
        <p:nvCxnSpPr>
          <p:cNvPr id="9" name="Straight Arrow Connector 8"/>
          <p:cNvCxnSpPr/>
          <p:nvPr/>
        </p:nvCxnSpPr>
        <p:spPr>
          <a:xfrm flipV="1">
            <a:off x="533400" y="1221432"/>
            <a:ext cx="0" cy="487456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759767"/>
            <a:ext cx="1280415" cy="461665"/>
          </a:xfrm>
          <a:prstGeom prst="rect">
            <a:avLst/>
          </a:prstGeom>
          <a:noFill/>
        </p:spPr>
        <p:txBody>
          <a:bodyPr wrap="none" rtlCol="0">
            <a:spAutoFit/>
          </a:bodyPr>
          <a:lstStyle/>
          <a:p>
            <a:r>
              <a:rPr lang="en-US" sz="2400" b="1" dirty="0">
                <a:solidFill>
                  <a:srgbClr val="C00000"/>
                </a:solidFill>
              </a:rPr>
              <a:t>Stronger</a:t>
            </a:r>
          </a:p>
        </p:txBody>
      </p:sp>
      <p:cxnSp>
        <p:nvCxnSpPr>
          <p:cNvPr id="13" name="Straight Connector 12"/>
          <p:cNvCxnSpPr/>
          <p:nvPr/>
        </p:nvCxnSpPr>
        <p:spPr>
          <a:xfrm>
            <a:off x="4419600" y="4197424"/>
            <a:ext cx="1828800" cy="984176"/>
          </a:xfrm>
          <a:prstGeom prst="line">
            <a:avLst/>
          </a:prstGeom>
          <a:ln w="50800">
            <a:solidFill>
              <a:srgbClr val="00B050"/>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2619736" y="1536848"/>
            <a:ext cx="1447800" cy="4559153"/>
          </a:xfrm>
          <a:prstGeom prst="arc">
            <a:avLst/>
          </a:prstGeom>
          <a:ln w="50800">
            <a:solidFill>
              <a:srgbClr val="7030A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3906450" y="1765449"/>
            <a:ext cx="1595309" cy="369332"/>
          </a:xfrm>
          <a:prstGeom prst="rect">
            <a:avLst/>
          </a:prstGeom>
          <a:noFill/>
        </p:spPr>
        <p:txBody>
          <a:bodyPr wrap="none" rtlCol="0">
            <a:spAutoFit/>
          </a:bodyPr>
          <a:lstStyle/>
          <a:p>
            <a:r>
              <a:rPr lang="en-US" b="1" dirty="0">
                <a:solidFill>
                  <a:srgbClr val="7030A0"/>
                </a:solidFill>
              </a:rPr>
              <a:t>63 </a:t>
            </a:r>
            <a:r>
              <a:rPr lang="en-US" b="1" dirty="0" err="1">
                <a:solidFill>
                  <a:srgbClr val="7030A0"/>
                </a:solidFill>
              </a:rPr>
              <a:t>mbb</a:t>
            </a:r>
            <a:r>
              <a:rPr lang="en-US" b="1" dirty="0">
                <a:solidFill>
                  <a:srgbClr val="7030A0"/>
                </a:solidFill>
              </a:rPr>
              <a:t> / hand</a:t>
            </a:r>
          </a:p>
        </p:txBody>
      </p:sp>
      <p:cxnSp>
        <p:nvCxnSpPr>
          <p:cNvPr id="21" name="Straight Connector 20"/>
          <p:cNvCxnSpPr/>
          <p:nvPr/>
        </p:nvCxnSpPr>
        <p:spPr>
          <a:xfrm>
            <a:off x="4572000" y="3975249"/>
            <a:ext cx="1676400" cy="306117"/>
          </a:xfrm>
          <a:prstGeom prst="line">
            <a:avLst/>
          </a:prstGeom>
          <a:ln w="50800">
            <a:solidFill>
              <a:srgbClr val="00B050"/>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723498">
            <a:off x="4374923" y="4641998"/>
            <a:ext cx="1665841" cy="369332"/>
          </a:xfrm>
          <a:prstGeom prst="rect">
            <a:avLst/>
          </a:prstGeom>
          <a:noFill/>
        </p:spPr>
        <p:txBody>
          <a:bodyPr wrap="none" rtlCol="0">
            <a:spAutoFit/>
          </a:bodyPr>
          <a:lstStyle/>
          <a:p>
            <a:r>
              <a:rPr lang="en-US" b="1" dirty="0">
                <a:solidFill>
                  <a:srgbClr val="00B050"/>
                </a:solidFill>
              </a:rPr>
              <a:t>-12 </a:t>
            </a:r>
            <a:r>
              <a:rPr lang="en-US" b="1" dirty="0" err="1">
                <a:solidFill>
                  <a:srgbClr val="00B050"/>
                </a:solidFill>
              </a:rPr>
              <a:t>mbb</a:t>
            </a:r>
            <a:r>
              <a:rPr lang="en-US" b="1" dirty="0">
                <a:solidFill>
                  <a:srgbClr val="00B050"/>
                </a:solidFill>
              </a:rPr>
              <a:t> / hand</a:t>
            </a:r>
          </a:p>
        </p:txBody>
      </p:sp>
      <p:sp>
        <p:nvSpPr>
          <p:cNvPr id="20" name="Arc 19"/>
          <p:cNvSpPr/>
          <p:nvPr/>
        </p:nvSpPr>
        <p:spPr>
          <a:xfrm>
            <a:off x="2209800" y="4568414"/>
            <a:ext cx="1447800" cy="2971800"/>
          </a:xfrm>
          <a:prstGeom prst="arc">
            <a:avLst/>
          </a:prstGeom>
          <a:ln w="50800">
            <a:solidFill>
              <a:srgbClr val="00B05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2" name="TextBox 21"/>
          <p:cNvSpPr txBox="1"/>
          <p:nvPr/>
        </p:nvSpPr>
        <p:spPr>
          <a:xfrm>
            <a:off x="3612534" y="5301734"/>
            <a:ext cx="1665841" cy="369332"/>
          </a:xfrm>
          <a:prstGeom prst="rect">
            <a:avLst/>
          </a:prstGeom>
          <a:noFill/>
        </p:spPr>
        <p:txBody>
          <a:bodyPr wrap="none" rtlCol="0">
            <a:spAutoFit/>
          </a:bodyPr>
          <a:lstStyle/>
          <a:p>
            <a:r>
              <a:rPr lang="en-US" b="1" dirty="0">
                <a:solidFill>
                  <a:srgbClr val="00B050"/>
                </a:solidFill>
              </a:rPr>
              <a:t>-25 </a:t>
            </a:r>
            <a:r>
              <a:rPr lang="en-US" b="1" dirty="0" err="1">
                <a:solidFill>
                  <a:srgbClr val="00B050"/>
                </a:solidFill>
              </a:rPr>
              <a:t>mbb</a:t>
            </a:r>
            <a:r>
              <a:rPr lang="en-US" b="1" dirty="0">
                <a:solidFill>
                  <a:srgbClr val="00B050"/>
                </a:solidFill>
              </a:rPr>
              <a:t> / hand</a:t>
            </a:r>
          </a:p>
        </p:txBody>
      </p:sp>
    </p:spTree>
    <p:extLst>
      <p:ext uri="{BB962C8B-B14F-4D97-AF65-F5344CB8AC3E}">
        <p14:creationId xmlns:p14="http://schemas.microsoft.com/office/powerpoint/2010/main" val="998117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92162"/>
          </a:xfrm>
        </p:spPr>
        <p:txBody>
          <a:bodyPr/>
          <a:lstStyle/>
          <a:p>
            <a:r>
              <a:rPr lang="en-US" dirty="0"/>
              <a:t>Questions?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1524000"/>
            <a:ext cx="6172200" cy="4257903"/>
          </a:xfrm>
          <a:prstGeom prst="rect">
            <a:avLst/>
          </a:prstGeom>
        </p:spPr>
      </p:pic>
    </p:spTree>
    <p:extLst>
      <p:ext uri="{BB962C8B-B14F-4D97-AF65-F5344CB8AC3E}">
        <p14:creationId xmlns:p14="http://schemas.microsoft.com/office/powerpoint/2010/main" val="3824394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3+ players?</a:t>
            </a:r>
          </a:p>
        </p:txBody>
      </p:sp>
      <p:sp>
        <p:nvSpPr>
          <p:cNvPr id="3" name="Content Placeholder 2"/>
          <p:cNvSpPr>
            <a:spLocks noGrp="1"/>
          </p:cNvSpPr>
          <p:nvPr>
            <p:ph idx="1"/>
          </p:nvPr>
        </p:nvSpPr>
        <p:spPr/>
        <p:txBody>
          <a:bodyPr>
            <a:normAutofit fontScale="85000" lnSpcReduction="10000"/>
          </a:bodyPr>
          <a:lstStyle/>
          <a:p>
            <a:r>
              <a:rPr lang="en-US" dirty="0"/>
              <a:t>Theoretically problematic</a:t>
            </a:r>
          </a:p>
          <a:p>
            <a:pPr lvl="1"/>
            <a:r>
              <a:rPr lang="en-US" dirty="0"/>
              <a:t>With 3+ players, it is still possible to lose in expectation when playing Nash</a:t>
            </a:r>
          </a:p>
          <a:p>
            <a:pPr lvl="1"/>
            <a:r>
              <a:rPr lang="en-US" dirty="0"/>
              <a:t>Calculating Nash becomes PPAD-complete</a:t>
            </a:r>
          </a:p>
          <a:p>
            <a:pPr lvl="1"/>
            <a:r>
              <a:rPr lang="en-US" dirty="0"/>
              <a:t>Unclear if other solution concepts (e.g., Extensive-Form Correlated Equilibrium) are appropriate</a:t>
            </a:r>
          </a:p>
          <a:p>
            <a:pPr lvl="1"/>
            <a:r>
              <a:rPr lang="en-US" dirty="0"/>
              <a:t>How do we evaluate against humans?</a:t>
            </a:r>
          </a:p>
          <a:p>
            <a:r>
              <a:rPr lang="en-US" dirty="0"/>
              <a:t>In </a:t>
            </a:r>
            <a:r>
              <a:rPr lang="en-US" dirty="0" err="1"/>
              <a:t>pratice</a:t>
            </a:r>
            <a:r>
              <a:rPr lang="en-US" dirty="0"/>
              <a:t>, same techniques do well in poker anyway</a:t>
            </a:r>
          </a:p>
          <a:p>
            <a:r>
              <a:rPr lang="en-US" dirty="0"/>
              <a:t>3+ players poses an interesting challenge, but there are better domains for evaluation than poker</a:t>
            </a:r>
          </a:p>
          <a:p>
            <a:pPr lvl="1"/>
            <a:r>
              <a:rPr lang="en-US" dirty="0"/>
              <a:t>Not much player interaction in poker</a:t>
            </a:r>
          </a:p>
        </p:txBody>
      </p:sp>
    </p:spTree>
    <p:extLst>
      <p:ext uri="{BB962C8B-B14F-4D97-AF65-F5344CB8AC3E}">
        <p14:creationId xmlns:p14="http://schemas.microsoft.com/office/powerpoint/2010/main" val="2144160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Conservative experiment design to favor humans</a:t>
            </a:r>
          </a:p>
        </p:txBody>
      </p:sp>
      <p:sp>
        <p:nvSpPr>
          <p:cNvPr id="8" name="Content Placeholder 7"/>
          <p:cNvSpPr>
            <a:spLocks noGrp="1"/>
          </p:cNvSpPr>
          <p:nvPr>
            <p:ph idx="1"/>
          </p:nvPr>
        </p:nvSpPr>
        <p:spPr>
          <a:xfrm>
            <a:off x="533400" y="1600200"/>
            <a:ext cx="8382000" cy="5029200"/>
          </a:xfrm>
        </p:spPr>
        <p:txBody>
          <a:bodyPr>
            <a:normAutofit fontScale="55000" lnSpcReduction="20000"/>
          </a:bodyPr>
          <a:lstStyle/>
          <a:p>
            <a:r>
              <a:rPr lang="en-US" dirty="0"/>
              <a:t>Large number of hands</a:t>
            </a:r>
          </a:p>
          <a:p>
            <a:r>
              <a:rPr lang="en-US" dirty="0"/>
              <a:t>Humans got to choose: </a:t>
            </a:r>
          </a:p>
          <a:p>
            <a:pPr lvl="1"/>
            <a:r>
              <a:rPr lang="en-US" dirty="0"/>
              <a:t> #days, break days, times of day, breaks between sessions—even dynamically</a:t>
            </a:r>
          </a:p>
          <a:p>
            <a:pPr lvl="1"/>
            <a:r>
              <a:rPr lang="en-US" dirty="0"/>
              <a:t>Two tabling</a:t>
            </a:r>
          </a:p>
          <a:p>
            <a:pPr lvl="1"/>
            <a:r>
              <a:rPr lang="en-US" dirty="0"/>
              <a:t>4-color deck</a:t>
            </a:r>
          </a:p>
          <a:p>
            <a:pPr lvl="1"/>
            <a:r>
              <a:rPr lang="en-US" dirty="0"/>
              <a:t>Hot keys, adjustable dynamically</a:t>
            </a:r>
          </a:p>
          <a:p>
            <a:pPr lvl="1"/>
            <a:r>
              <a:rPr lang="en-US" dirty="0"/>
              <a:t>Specific hi-res monitors, their own mice</a:t>
            </a:r>
          </a:p>
          <a:p>
            <a:pPr lvl="1"/>
            <a:r>
              <a:rPr lang="en-US" dirty="0"/>
              <a:t>Twitch chat on vs off</a:t>
            </a:r>
          </a:p>
          <a:p>
            <a:pPr lvl="1"/>
            <a:r>
              <a:rPr lang="en-US" dirty="0"/>
              <a:t>Play in public vs private within each pair</a:t>
            </a:r>
          </a:p>
          <a:p>
            <a:r>
              <a:rPr lang="en-US" dirty="0"/>
              <a:t>200 big blinds deep</a:t>
            </a:r>
          </a:p>
          <a:p>
            <a:r>
              <a:rPr lang="en-US" dirty="0"/>
              <a:t>Hand histories given to both sides every evening, including hands opponent folded</a:t>
            </a:r>
          </a:p>
          <a:p>
            <a:r>
              <a:rPr lang="en-US" dirty="0"/>
              <a:t> Humans allowed to:</a:t>
            </a:r>
          </a:p>
          <a:p>
            <a:pPr lvl="1"/>
            <a:r>
              <a:rPr lang="en-US" dirty="0"/>
              <a:t>Use computers and any programs to analyze</a:t>
            </a:r>
          </a:p>
          <a:p>
            <a:pPr lvl="1"/>
            <a:r>
              <a:rPr lang="en-US" dirty="0"/>
              <a:t>Collaborate and coordinate actions (except within each hand)</a:t>
            </a:r>
          </a:p>
          <a:p>
            <a:pPr lvl="1"/>
            <a:r>
              <a:rPr lang="en-US" dirty="0"/>
              <a:t>Get outside help (e.g., Doug Polk)</a:t>
            </a:r>
          </a:p>
          <a:p>
            <a:r>
              <a:rPr lang="en-US" dirty="0"/>
              <a:t>Humans allowed to think as long as they want</a:t>
            </a:r>
          </a:p>
          <a:p>
            <a:r>
              <a:rPr lang="en-US" dirty="0" err="1"/>
              <a:t>Mis</a:t>
            </a:r>
            <a:r>
              <a:rPr lang="en-US" dirty="0"/>
              <a:t>-click hands canceled</a:t>
            </a:r>
          </a:p>
          <a:p>
            <a:r>
              <a:rPr lang="en-US" dirty="0"/>
              <a:t>Ginseng </a:t>
            </a:r>
            <a:r>
              <a:rPr lang="en-US" dirty="0">
                <a:sym typeface="Wingdings" panose="05000000000000000000" pitchFamily="2" charset="2"/>
              </a:rPr>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637118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795" y="1701869"/>
            <a:ext cx="3940631" cy="3940631"/>
          </a:xfrm>
          <a:prstGeom prst="rect">
            <a:avLst/>
          </a:prstGeom>
        </p:spPr>
      </p:pic>
      <p:cxnSp>
        <p:nvCxnSpPr>
          <p:cNvPr id="8" name="Straight Arrow Connector 7"/>
          <p:cNvCxnSpPr/>
          <p:nvPr/>
        </p:nvCxnSpPr>
        <p:spPr>
          <a:xfrm flipV="1">
            <a:off x="5124202" y="2565070"/>
            <a:ext cx="397824" cy="397826"/>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46413" y="287174"/>
            <a:ext cx="8469626" cy="1325563"/>
          </a:xfrm>
        </p:spPr>
        <p:txBody>
          <a:bodyPr>
            <a:normAutofit/>
          </a:bodyPr>
          <a:lstStyle/>
          <a:p>
            <a:r>
              <a:rPr lang="en-US" dirty="0"/>
              <a:t>Perfect-Information Games</a:t>
            </a:r>
          </a:p>
        </p:txBody>
      </p:sp>
    </p:spTree>
    <p:extLst>
      <p:ext uri="{BB962C8B-B14F-4D97-AF65-F5344CB8AC3E}">
        <p14:creationId xmlns:p14="http://schemas.microsoft.com/office/powerpoint/2010/main" val="14697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Imperfect-Information Games</a:t>
            </a:r>
          </a:p>
        </p:txBody>
      </p:sp>
      <p:sp>
        <p:nvSpPr>
          <p:cNvPr id="4" name="Isosceles Triangle 3"/>
          <p:cNvSpPr/>
          <p:nvPr/>
        </p:nvSpPr>
        <p:spPr>
          <a:xfrm>
            <a:off x="2286000" y="1676400"/>
            <a:ext cx="4038600" cy="32766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H="1">
            <a:off x="4114800" y="1676400"/>
            <a:ext cx="190500" cy="6858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2362200"/>
            <a:ext cx="381000" cy="457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352800" y="2819400"/>
            <a:ext cx="2286000" cy="21336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6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Imperfect-Information Games</a:t>
            </a:r>
          </a:p>
        </p:txBody>
      </p:sp>
      <p:sp>
        <p:nvSpPr>
          <p:cNvPr id="4" name="Isosceles Triangle 3"/>
          <p:cNvSpPr/>
          <p:nvPr/>
        </p:nvSpPr>
        <p:spPr>
          <a:xfrm>
            <a:off x="2286000" y="1676400"/>
            <a:ext cx="4038600" cy="32766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H="1">
            <a:off x="4114800" y="1676400"/>
            <a:ext cx="190500" cy="6858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2362200"/>
            <a:ext cx="381000" cy="457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352800" y="2819400"/>
            <a:ext cx="2286000" cy="21336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419350" y="4343400"/>
            <a:ext cx="800100" cy="609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 name="Straight Connector 8"/>
          <p:cNvCxnSpPr>
            <a:cxnSpLocks/>
          </p:cNvCxnSpPr>
          <p:nvPr/>
        </p:nvCxnSpPr>
        <p:spPr>
          <a:xfrm>
            <a:off x="2819400" y="4648200"/>
            <a:ext cx="1828800" cy="0"/>
          </a:xfrm>
          <a:prstGeom prst="line">
            <a:avLst/>
          </a:prstGeom>
          <a:ln w="3175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9F05B1F1-8557-4144-8B2D-4A974A8872D2}"/>
              </a:ext>
            </a:extLst>
          </p:cNvPr>
          <p:cNvCxnSpPr>
            <a:cxnSpLocks/>
            <a:endCxn id="7" idx="0"/>
          </p:cNvCxnSpPr>
          <p:nvPr/>
        </p:nvCxnSpPr>
        <p:spPr>
          <a:xfrm flipH="1">
            <a:off x="2819400" y="2362200"/>
            <a:ext cx="1295400" cy="1981200"/>
          </a:xfrm>
          <a:prstGeom prst="line">
            <a:avLst/>
          </a:prstGeom>
          <a:ln w="317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69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10532</TotalTime>
  <Words>5616</Words>
  <Application>Microsoft Office PowerPoint</Application>
  <PresentationFormat>On-screen Show (4:3)</PresentationFormat>
  <Paragraphs>1898</Paragraphs>
  <Slides>68</Slides>
  <Notes>43</Notes>
  <HiddenSlides>2</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Safe and Nested Subgame Solving for Imperfect-Information Games NIPS 2017 Best Paper Award</vt:lpstr>
      <vt:lpstr>Imperfect-Information Games</vt:lpstr>
      <vt:lpstr>Why is Poker hard?</vt:lpstr>
      <vt:lpstr>AlphaGo</vt:lpstr>
      <vt:lpstr>Perfect-Information Games</vt:lpstr>
      <vt:lpstr>Perfect-Information Games</vt:lpstr>
      <vt:lpstr>Perfect-Information Games</vt:lpstr>
      <vt:lpstr>Imperfect-Information Games</vt:lpstr>
      <vt:lpstr>Imperfect-Information Games</vt:lpstr>
      <vt:lpstr>Example Game: Coin Toss</vt:lpstr>
      <vt:lpstr>Nash Equilibrium</vt:lpstr>
      <vt:lpstr>Imperfect-Information Games: Coin Toss</vt:lpstr>
      <vt:lpstr>Imperfect-Information Games: Coin Toss</vt:lpstr>
      <vt:lpstr>Imperfect-Information Games: Coin Toss</vt:lpstr>
      <vt:lpstr>Imperfect-Information Games: Coin Toss</vt:lpstr>
      <vt:lpstr>Imperfect-Information Games: Coin Toss</vt:lpstr>
      <vt:lpstr>Imperfect-Information Games: Coin Toss</vt:lpstr>
      <vt:lpstr>Imperfect-Information Games: Coin Toss</vt:lpstr>
      <vt:lpstr>Imperfect-Information Games: Coin Toss</vt:lpstr>
      <vt:lpstr>Imperfect-Information Games: Coin Toss</vt:lpstr>
      <vt:lpstr>Imperfect-Information Games: Coin Toss</vt:lpstr>
      <vt:lpstr>Solving the Whole Game</vt:lpstr>
      <vt:lpstr>Abstraction [Gilpin &amp; Sandholm EC-06, J. of the ACM 2007…]</vt:lpstr>
      <vt:lpstr>Action Abstraction</vt:lpstr>
      <vt:lpstr>Action Abstraction</vt:lpstr>
      <vt:lpstr>Action Translation</vt:lpstr>
      <vt:lpstr>Card Abstraction [Johanson et al. AAMAS-13, Ganzfried &amp; Sandholm AAAI-14]</vt:lpstr>
      <vt:lpstr>Libratus Abstraction</vt:lpstr>
      <vt:lpstr>Subgame Solving [Burch et al. AAAI-14, Moravcik et al. AAAI-16, Brown &amp; Sandholm NIPS-17]</vt:lpstr>
      <vt:lpstr>Subgame Solving [Burch et al. AAAI-14, Moravcik et al. AAAI-16, Brown &amp; Sandholm NIPS-17]</vt:lpstr>
      <vt:lpstr>Subgame Solving [Burch et al. AAAI-14, Moravcik et al. AAAI-16, Brown &amp; Sandholm NIPS-17]</vt:lpstr>
      <vt:lpstr>Coin Toss</vt:lpstr>
      <vt:lpstr>Blueprint Strategy</vt:lpstr>
      <vt:lpstr>Unsafe Subgame Solving [Ganzfried &amp; Sandholm AAMAS 2015]</vt:lpstr>
      <vt:lpstr>Unsafe Subgame Solving [Ganzfried &amp; Sandholm AAMAS 2015]</vt:lpstr>
      <vt:lpstr>Unsafe Subgame Solving [Ganzfried &amp; Sandholm AAMAS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Estimates vs Upper Bounds [Brown &amp; Sandholm NIPS 2017]</vt:lpstr>
      <vt:lpstr>How good are our estimates?</vt:lpstr>
      <vt:lpstr>Medium-scale experiments on subgame solving within action abstraction</vt:lpstr>
      <vt:lpstr>Action Abstraction</vt:lpstr>
      <vt:lpstr>Action Abstraction</vt:lpstr>
      <vt:lpstr>Action Translation</vt:lpstr>
      <vt:lpstr>PowerPoint Presentation</vt:lpstr>
      <vt:lpstr>PowerPoint Presentation</vt:lpstr>
      <vt:lpstr>Medium-scale experiments on nested subgame solving</vt:lpstr>
      <vt:lpstr>Head-to-head strength of recent AIs</vt:lpstr>
      <vt:lpstr>Questions?</vt:lpstr>
      <vt:lpstr>What about 3+ players?</vt:lpstr>
      <vt:lpstr>Conservative experiment design to favor humans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sandholm</dc:creator>
  <cp:lastModifiedBy>Noam</cp:lastModifiedBy>
  <cp:revision>822</cp:revision>
  <dcterms:created xsi:type="dcterms:W3CDTF">2017-02-02T18:02:28Z</dcterms:created>
  <dcterms:modified xsi:type="dcterms:W3CDTF">2017-11-30T20:13:50Z</dcterms:modified>
</cp:coreProperties>
</file>