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90" r:id="rId2"/>
    <p:sldId id="1020" r:id="rId3"/>
    <p:sldId id="907" r:id="rId4"/>
    <p:sldId id="908" r:id="rId5"/>
    <p:sldId id="1031" r:id="rId6"/>
    <p:sldId id="970" r:id="rId7"/>
    <p:sldId id="1029" r:id="rId8"/>
    <p:sldId id="1086" r:id="rId9"/>
    <p:sldId id="984" r:id="rId10"/>
    <p:sldId id="1030" r:id="rId11"/>
    <p:sldId id="1049" r:id="rId12"/>
    <p:sldId id="1050" r:id="rId13"/>
    <p:sldId id="1051" r:id="rId14"/>
    <p:sldId id="1052" r:id="rId15"/>
    <p:sldId id="1054" r:id="rId16"/>
    <p:sldId id="1085" r:id="rId17"/>
    <p:sldId id="909" r:id="rId18"/>
    <p:sldId id="1071" r:id="rId19"/>
    <p:sldId id="1072" r:id="rId20"/>
    <p:sldId id="910" r:id="rId21"/>
    <p:sldId id="911" r:id="rId22"/>
    <p:sldId id="929" r:id="rId23"/>
    <p:sldId id="1018" r:id="rId24"/>
    <p:sldId id="1044" r:id="rId25"/>
    <p:sldId id="931" r:id="rId26"/>
    <p:sldId id="1035" r:id="rId27"/>
    <p:sldId id="1034" r:id="rId28"/>
    <p:sldId id="1073" r:id="rId29"/>
    <p:sldId id="1046" r:id="rId30"/>
    <p:sldId id="1045" r:id="rId31"/>
    <p:sldId id="1047" r:id="rId32"/>
    <p:sldId id="1048" r:id="rId33"/>
    <p:sldId id="1055" r:id="rId34"/>
    <p:sldId id="1056" r:id="rId35"/>
    <p:sldId id="1087" r:id="rId36"/>
    <p:sldId id="1088" r:id="rId37"/>
    <p:sldId id="1089" r:id="rId38"/>
    <p:sldId id="1090" r:id="rId39"/>
    <p:sldId id="1091" r:id="rId40"/>
    <p:sldId id="1092" r:id="rId41"/>
    <p:sldId id="1093" r:id="rId42"/>
    <p:sldId id="1057" r:id="rId43"/>
    <p:sldId id="1058" r:id="rId44"/>
    <p:sldId id="1059"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000"/>
    <a:srgbClr val="FF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15" autoAdjust="0"/>
    <p:restoredTop sz="80440" autoAdjust="0"/>
  </p:normalViewPr>
  <p:slideViewPr>
    <p:cSldViewPr snapToGrid="0">
      <p:cViewPr>
        <p:scale>
          <a:sx n="100" d="100"/>
          <a:sy n="100" d="100"/>
        </p:scale>
        <p:origin x="4000" y="472"/>
      </p:cViewPr>
      <p:guideLst>
        <p:guide orient="horz" pos="216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961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A3ADE-2AED-2A43-927D-6DFE99245A93}" type="datetimeFigureOut">
              <a:rPr lang="en-US" smtClean="0"/>
              <a:t>12/5/17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5D21C-176F-E942-AB3F-6177ED2A8747}" type="slidenum">
              <a:rPr lang="en-US" smtClean="0"/>
              <a:t>‹#›</a:t>
            </a:fld>
            <a:endParaRPr lang="en-US"/>
          </a:p>
        </p:txBody>
      </p:sp>
    </p:spTree>
    <p:extLst>
      <p:ext uri="{BB962C8B-B14F-4D97-AF65-F5344CB8AC3E}">
        <p14:creationId xmlns:p14="http://schemas.microsoft.com/office/powerpoint/2010/main" val="97906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anose="02020603050405020304" pitchFamily="18"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Times New Roman" panose="02020603050405020304" pitchFamily="18" charset="0"/>
              </a:defRPr>
            </a:lvl1pPr>
          </a:lstStyle>
          <a:p>
            <a:pPr>
              <a:defRPr/>
            </a:pPr>
            <a:fld id="{7C70559E-B2D7-BD4F-ACC2-4A0BBCE2F950}" type="datetimeFigureOut">
              <a:rPr lang="en-US"/>
              <a:pPr>
                <a:defRPr/>
              </a:pPr>
              <a:t>12/5/17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4C422660-5F85-9A49-8582-CA5FC22A10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A3304FAA-0709-CB41-944D-E2D93273EB98}" type="slidenum">
              <a:rPr lang="en-US" altLang="en-US">
                <a:latin typeface="Times New Roman" charset="0"/>
              </a:rPr>
              <a:pPr>
                <a:spcBef>
                  <a:spcPct val="0"/>
                </a:spcBef>
              </a:pPr>
              <a:t>1</a:t>
            </a:fld>
            <a:endParaRPr lang="en-US" alt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9E3C59A8-C292-0447-A257-D7CAC4A9E258}" type="slidenum">
              <a:rPr lang="en-US" sz="1200" smtClean="0"/>
              <a:pPr>
                <a:defRPr/>
              </a:pPr>
              <a:t>14</a:t>
            </a:fld>
            <a:endParaRPr lang="en-US" sz="1200" smtClean="0"/>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Each feature map is summed to a number. </a:t>
            </a:r>
          </a:p>
        </p:txBody>
      </p:sp>
    </p:spTree>
    <p:extLst>
      <p:ext uri="{BB962C8B-B14F-4D97-AF65-F5344CB8AC3E}">
        <p14:creationId xmlns:p14="http://schemas.microsoft.com/office/powerpoint/2010/main" val="194969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6EB63C6-148F-0B40-8376-5034F3BE705C}" type="slidenum">
              <a:rPr lang="en-US" sz="1200" smtClean="0"/>
              <a:pPr>
                <a:defRPr/>
              </a:pPr>
              <a:t>15</a:t>
            </a:fld>
            <a:endParaRPr lang="en-US" sz="1200" smtClean="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Each feature map is summed to a number. </a:t>
            </a:r>
          </a:p>
        </p:txBody>
      </p:sp>
    </p:spTree>
    <p:extLst>
      <p:ext uri="{BB962C8B-B14F-4D97-AF65-F5344CB8AC3E}">
        <p14:creationId xmlns:p14="http://schemas.microsoft.com/office/powerpoint/2010/main" val="597423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43458764-F98C-B741-9D26-4619539FA332}" type="slidenum">
              <a:rPr lang="en-US" sz="1200" smtClean="0"/>
              <a:pPr>
                <a:defRPr/>
              </a:pPr>
              <a:t>16</a:t>
            </a:fld>
            <a:endParaRPr lang="en-US" sz="1200" smtClean="0"/>
          </a:p>
        </p:txBody>
      </p:sp>
      <p:sp>
        <p:nvSpPr>
          <p:cNvPr id="112642" name="Rectangle 2"/>
          <p:cNvSpPr>
            <a:spLocks noGrp="1" noRot="1" noChangeAspect="1" noChangeArrowheads="1"/>
          </p:cNvSpPr>
          <p:nvPr>
            <p:ph type="sldImg"/>
          </p:nvPr>
        </p:nvSpPr>
        <p:spPr>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Each feature map is summed to a number. </a:t>
            </a:r>
          </a:p>
        </p:txBody>
      </p:sp>
    </p:spTree>
    <p:extLst>
      <p:ext uri="{BB962C8B-B14F-4D97-AF65-F5344CB8AC3E}">
        <p14:creationId xmlns:p14="http://schemas.microsoft.com/office/powerpoint/2010/main" val="10698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17</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749387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18</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996548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19</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04629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20</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892973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21</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608233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22</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32698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24</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05272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B6798A9A-4595-9E4F-A717-A90ABADE8676}" type="slidenum">
              <a:rPr lang="en-US" sz="1200" smtClean="0"/>
              <a:pPr>
                <a:defRPr/>
              </a:pPr>
              <a:t>3</a:t>
            </a:fld>
            <a:endParaRPr lang="en-US" sz="1200" smtClean="0"/>
          </a:p>
        </p:txBody>
      </p:sp>
      <p:sp>
        <p:nvSpPr>
          <p:cNvPr id="55298" name="Rectangle 2"/>
          <p:cNvSpPr>
            <a:spLocks noGrp="1" noRot="1" noChangeAspect="1" noChangeArrowheads="1"/>
          </p:cNvSpPr>
          <p:nvPr>
            <p:ph type="sldImg"/>
          </p:nvPr>
        </p:nvSpPr>
        <p:spPr>
          <a:xfrm>
            <a:off x="1128713" y="685800"/>
            <a:ext cx="4673600" cy="3505200"/>
          </a:xfrm>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Simple cells take conjunction of inputs.  Complex cells introduce variance and tolerance. </a:t>
            </a:r>
          </a:p>
        </p:txBody>
      </p:sp>
    </p:spTree>
    <p:extLst>
      <p:ext uri="{BB962C8B-B14F-4D97-AF65-F5344CB8AC3E}">
        <p14:creationId xmlns:p14="http://schemas.microsoft.com/office/powerpoint/2010/main" val="1790854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793B3107-5C0B-AA46-8DD8-625A329B4A32}" type="slidenum">
              <a:rPr lang="en-US" sz="1200" smtClean="0"/>
              <a:pPr>
                <a:defRPr/>
              </a:pPr>
              <a:t>26</a:t>
            </a:fld>
            <a:endParaRPr lang="en-US" sz="1200"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dirty="0" smtClean="0">
              <a:ea typeface="ＭＳ Ｐゴシック" charset="0"/>
              <a:cs typeface="ＭＳ Ｐゴシック" charset="0"/>
            </a:endParaRPr>
          </a:p>
          <a:p>
            <a:pPr eaLnBrk="1" hangingPunct="1"/>
            <a:r>
              <a:rPr lang="en-US" sz="1200" dirty="0" smtClean="0">
                <a:latin typeface="Arial" charset="0"/>
              </a:rPr>
              <a:t>Convolution DBN (Andrew Ng and </a:t>
            </a:r>
            <a:r>
              <a:rPr lang="en-US" sz="1200" dirty="0" err="1" smtClean="0">
                <a:latin typeface="Arial" charset="0"/>
              </a:rPr>
              <a:t>Honglak</a:t>
            </a:r>
            <a:r>
              <a:rPr lang="en-US" sz="1200" dirty="0" smtClean="0">
                <a:latin typeface="Arial" charset="0"/>
              </a:rPr>
              <a:t> Lee) </a:t>
            </a:r>
            <a:r>
              <a:rPr lang="mr-IN" sz="1200" dirty="0" smtClean="0">
                <a:latin typeface="Arial" charset="0"/>
              </a:rPr>
              <a:t>–</a:t>
            </a:r>
            <a:r>
              <a:rPr lang="en-US" sz="1200" dirty="0" smtClean="0">
                <a:latin typeface="Arial" charset="0"/>
              </a:rPr>
              <a:t>sharing the</a:t>
            </a:r>
            <a:r>
              <a:rPr lang="en-US" sz="1200" baseline="0" dirty="0" smtClean="0">
                <a:latin typeface="Arial" charset="0"/>
              </a:rPr>
              <a:t> weights</a:t>
            </a:r>
            <a:endParaRPr lang="en-US" sz="1200" dirty="0" smtClean="0">
              <a:latin typeface="Arial" charset="0"/>
            </a:endParaRPr>
          </a:p>
          <a:p>
            <a:pPr eaLnBrk="1" hangingPunct="1"/>
            <a:r>
              <a:rPr lang="en-US" sz="1200" dirty="0" smtClean="0">
                <a:latin typeface="Arial"/>
                <a:cs typeface="Arial"/>
              </a:rPr>
              <a:t>Dropout (Toronto group, Geoff Hinton): Dropout is meant to reduce overfitting by </a:t>
            </a:r>
            <a:r>
              <a:rPr lang="en-US" sz="1200" i="1" dirty="0" smtClean="0">
                <a:latin typeface="Arial"/>
                <a:cs typeface="Arial"/>
              </a:rPr>
              <a:t>randomly omitting half of the feature detectors on each training case</a:t>
            </a:r>
            <a:r>
              <a:rPr lang="en-US" sz="1200" dirty="0" smtClean="0">
                <a:latin typeface="Arial"/>
                <a:cs typeface="Arial"/>
              </a:rPr>
              <a:t>. </a:t>
            </a:r>
          </a:p>
          <a:p>
            <a:pPr eaLnBrk="1" hangingPunct="1"/>
            <a:r>
              <a:rPr lang="en-US" sz="1200" dirty="0" smtClean="0">
                <a:latin typeface="Arial"/>
                <a:cs typeface="Arial"/>
              </a:rPr>
              <a:t>Sparsity: A small fraction of neurons is allowed to respond at a time.</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635389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09519201-330C-3144-9E68-6596D1D623CF}" type="slidenum">
              <a:rPr lang="en-US" sz="1200" smtClean="0"/>
              <a:pPr>
                <a:defRPr/>
              </a:pPr>
              <a:t>27</a:t>
            </a:fld>
            <a:endParaRPr lang="en-US" sz="1200" smtClean="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ea typeface="ＭＳ Ｐゴシック" charset="0"/>
                <a:cs typeface="ＭＳ Ｐゴシック" charset="0"/>
              </a:rPr>
              <a:t>The idea of Deep Belief Net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89435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28</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649286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29</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200" kern="1200" dirty="0" smtClean="0">
                <a:solidFill>
                  <a:schemeClr val="tx1"/>
                </a:solidFill>
                <a:effectLst/>
                <a:latin typeface="Times New Roman" charset="0"/>
                <a:ea typeface="ＭＳ Ｐゴシック" charset="-128"/>
                <a:cs typeface="ＭＳ Ｐゴシック" charset="-128"/>
              </a:rPr>
              <a:t>Top: A </a:t>
            </a:r>
            <a:r>
              <a:rPr lang="en-US" sz="2200" kern="1200" dirty="0" err="1" smtClean="0">
                <a:solidFill>
                  <a:schemeClr val="tx1"/>
                </a:solidFill>
                <a:effectLst/>
                <a:latin typeface="Times New Roman" charset="0"/>
                <a:ea typeface="ＭＳ Ｐゴシック" charset="-128"/>
                <a:cs typeface="ＭＳ Ｐゴシック" charset="-128"/>
              </a:rPr>
              <a:t>deconvnet</a:t>
            </a:r>
            <a:r>
              <a:rPr lang="en-US" sz="2200" kern="1200" dirty="0" smtClean="0">
                <a:solidFill>
                  <a:schemeClr val="tx1"/>
                </a:solidFill>
                <a:effectLst/>
                <a:latin typeface="Times New Roman" charset="0"/>
                <a:ea typeface="ＭＳ Ｐゴシック" charset="-128"/>
                <a:cs typeface="ＭＳ Ｐゴシック" charset="-128"/>
              </a:rPr>
              <a:t> layer (left) attached to a </a:t>
            </a:r>
            <a:r>
              <a:rPr lang="en-US" sz="2200" kern="1200" dirty="0" err="1" smtClean="0">
                <a:solidFill>
                  <a:schemeClr val="tx1"/>
                </a:solidFill>
                <a:effectLst/>
                <a:latin typeface="Times New Roman" charset="0"/>
                <a:ea typeface="ＭＳ Ｐゴシック" charset="-128"/>
                <a:cs typeface="ＭＳ Ｐゴシック" charset="-128"/>
              </a:rPr>
              <a:t>convnet</a:t>
            </a:r>
            <a:r>
              <a:rPr lang="en-US" sz="2200" kern="1200" dirty="0" smtClean="0">
                <a:solidFill>
                  <a:schemeClr val="tx1"/>
                </a:solidFill>
                <a:effectLst/>
                <a:latin typeface="Times New Roman" charset="0"/>
                <a:ea typeface="ＭＳ Ｐゴシック" charset="-128"/>
                <a:cs typeface="ＭＳ Ｐゴシック" charset="-128"/>
              </a:rPr>
              <a:t> layer (right). The </a:t>
            </a:r>
            <a:r>
              <a:rPr lang="en-US" sz="2200" kern="1200" dirty="0" err="1" smtClean="0">
                <a:solidFill>
                  <a:schemeClr val="tx1"/>
                </a:solidFill>
                <a:effectLst/>
                <a:latin typeface="Times New Roman" charset="0"/>
                <a:ea typeface="ＭＳ Ｐゴシック" charset="-128"/>
                <a:cs typeface="ＭＳ Ｐゴシック" charset="-128"/>
              </a:rPr>
              <a:t>deconvnet</a:t>
            </a:r>
            <a:r>
              <a:rPr lang="en-US" sz="2200" kern="1200" dirty="0" smtClean="0">
                <a:solidFill>
                  <a:schemeClr val="tx1"/>
                </a:solidFill>
                <a:effectLst/>
                <a:latin typeface="Times New Roman" charset="0"/>
                <a:ea typeface="ＭＳ Ｐゴシック" charset="-128"/>
                <a:cs typeface="ＭＳ Ｐゴシック" charset="-128"/>
              </a:rPr>
              <a:t> will reconstruct an approximate version of the </a:t>
            </a:r>
            <a:r>
              <a:rPr lang="en-US" sz="2200" kern="1200" dirty="0" err="1" smtClean="0">
                <a:solidFill>
                  <a:schemeClr val="tx1"/>
                </a:solidFill>
                <a:effectLst/>
                <a:latin typeface="Times New Roman" charset="0"/>
                <a:ea typeface="ＭＳ Ｐゴシック" charset="-128"/>
                <a:cs typeface="ＭＳ Ｐゴシック" charset="-128"/>
              </a:rPr>
              <a:t>convnet</a:t>
            </a:r>
            <a:r>
              <a:rPr lang="en-US" sz="2200" kern="1200" dirty="0" smtClean="0">
                <a:solidFill>
                  <a:schemeClr val="tx1"/>
                </a:solidFill>
                <a:effectLst/>
                <a:latin typeface="Times New Roman" charset="0"/>
                <a:ea typeface="ＭＳ Ｐゴシック" charset="-128"/>
                <a:cs typeface="ＭＳ Ｐゴシック" charset="-128"/>
              </a:rPr>
              <a:t> features from the layer beneath. Bottom: An illustration of the </a:t>
            </a:r>
            <a:r>
              <a:rPr lang="en-US" sz="2200" kern="1200" dirty="0" err="1" smtClean="0">
                <a:solidFill>
                  <a:schemeClr val="tx1"/>
                </a:solidFill>
                <a:effectLst/>
                <a:latin typeface="Times New Roman" charset="0"/>
                <a:ea typeface="ＭＳ Ｐゴシック" charset="-128"/>
                <a:cs typeface="ＭＳ Ｐゴシック" charset="-128"/>
              </a:rPr>
              <a:t>unpooling</a:t>
            </a:r>
            <a:r>
              <a:rPr lang="en-US" sz="2200" kern="1200" dirty="0" smtClean="0">
                <a:solidFill>
                  <a:schemeClr val="tx1"/>
                </a:solidFill>
                <a:effectLst/>
                <a:latin typeface="Times New Roman" charset="0"/>
                <a:ea typeface="ＭＳ Ｐゴシック" charset="-128"/>
                <a:cs typeface="ＭＳ Ｐゴシック" charset="-128"/>
              </a:rPr>
              <a:t> operation in the </a:t>
            </a:r>
            <a:r>
              <a:rPr lang="en-US" sz="2200" kern="1200" dirty="0" err="1" smtClean="0">
                <a:solidFill>
                  <a:schemeClr val="tx1"/>
                </a:solidFill>
                <a:effectLst/>
                <a:latin typeface="Times New Roman" charset="0"/>
                <a:ea typeface="ＭＳ Ｐゴシック" charset="-128"/>
                <a:cs typeface="ＭＳ Ｐゴシック" charset="-128"/>
              </a:rPr>
              <a:t>deconvnet</a:t>
            </a:r>
            <a:r>
              <a:rPr lang="en-US" sz="2200" kern="1200" dirty="0" smtClean="0">
                <a:solidFill>
                  <a:schemeClr val="tx1"/>
                </a:solidFill>
                <a:effectLst/>
                <a:latin typeface="Times New Roman" charset="0"/>
                <a:ea typeface="ＭＳ Ｐゴシック" charset="-128"/>
                <a:cs typeface="ＭＳ Ｐゴシック" charset="-128"/>
              </a:rPr>
              <a:t>, using switches which record the location of the local max in each pooling region (colored zones) during pooling in the </a:t>
            </a:r>
            <a:r>
              <a:rPr lang="en-US" sz="2200" kern="1200" dirty="0" err="1" smtClean="0">
                <a:solidFill>
                  <a:schemeClr val="tx1"/>
                </a:solidFill>
                <a:effectLst/>
                <a:latin typeface="Times New Roman" charset="0"/>
                <a:ea typeface="ＭＳ Ｐゴシック" charset="-128"/>
                <a:cs typeface="ＭＳ Ｐゴシック" charset="-128"/>
              </a:rPr>
              <a:t>convnet</a:t>
            </a:r>
            <a:r>
              <a:rPr lang="en-US" sz="2200" kern="1200" dirty="0" smtClean="0">
                <a:solidFill>
                  <a:schemeClr val="tx1"/>
                </a:solidFill>
                <a:effectLst/>
                <a:latin typeface="Times New Roman" charset="0"/>
                <a:ea typeface="ＭＳ Ｐゴシック" charset="-128"/>
                <a:cs typeface="ＭＳ Ｐゴシック" charset="-128"/>
              </a:rPr>
              <a:t>. The black/white bars are negative/positive activations within the feature map. </a:t>
            </a:r>
          </a:p>
          <a:p>
            <a:endParaRPr lang="en-US" sz="2200" kern="1200" dirty="0" smtClean="0">
              <a:solidFill>
                <a:schemeClr val="tx1"/>
              </a:solidFill>
              <a:effectLst/>
              <a:latin typeface="Times New Roman" charset="0"/>
              <a:ea typeface="ＭＳ Ｐゴシック" charset="-128"/>
              <a:cs typeface="ＭＳ Ｐゴシック" charset="-128"/>
            </a:endParaRPr>
          </a:p>
          <a:p>
            <a:r>
              <a:rPr lang="en-US" sz="1200" kern="1200" dirty="0" smtClean="0">
                <a:solidFill>
                  <a:schemeClr val="tx1"/>
                </a:solidFill>
                <a:effectLst/>
                <a:latin typeface="+mn-lt"/>
                <a:ea typeface="+mn-ea"/>
                <a:cs typeface="+mn-cs"/>
              </a:rPr>
              <a:t>introduce a visualization technique that reveals the in-</a:t>
            </a:r>
          </a:p>
          <a:p>
            <a:r>
              <a:rPr lang="en-US" sz="1200" kern="1200" dirty="0" smtClean="0">
                <a:solidFill>
                  <a:schemeClr val="tx1"/>
                </a:solidFill>
                <a:effectLst/>
                <a:latin typeface="+mn-lt"/>
                <a:ea typeface="+mn-ea"/>
                <a:cs typeface="+mn-cs"/>
              </a:rPr>
              <a:t>put stimuli that excite individual feature maps at any</a:t>
            </a:r>
          </a:p>
          <a:p>
            <a:r>
              <a:rPr lang="en-US" sz="1200" kern="1200" dirty="0" smtClean="0">
                <a:solidFill>
                  <a:schemeClr val="tx1"/>
                </a:solidFill>
                <a:effectLst/>
                <a:latin typeface="+mn-lt"/>
                <a:ea typeface="+mn-ea"/>
                <a:cs typeface="+mn-cs"/>
              </a:rPr>
              <a:t>layer in the model. It also allows us to observe the</a:t>
            </a:r>
          </a:p>
          <a:p>
            <a:r>
              <a:rPr lang="en-US" sz="1200" kern="1200" dirty="0" smtClean="0">
                <a:solidFill>
                  <a:schemeClr val="tx1"/>
                </a:solidFill>
                <a:effectLst/>
                <a:latin typeface="+mn-lt"/>
                <a:ea typeface="+mn-ea"/>
                <a:cs typeface="+mn-cs"/>
              </a:rPr>
              <a:t>evolution of features during training and to diagnose</a:t>
            </a:r>
          </a:p>
          <a:p>
            <a:r>
              <a:rPr lang="en-US" sz="1200" kern="1200" dirty="0" smtClean="0">
                <a:solidFill>
                  <a:schemeClr val="tx1"/>
                </a:solidFill>
                <a:effectLst/>
                <a:latin typeface="+mn-lt"/>
                <a:ea typeface="+mn-ea"/>
                <a:cs typeface="+mn-cs"/>
              </a:rPr>
              <a:t>potential problems with the model. The visualization</a:t>
            </a:r>
          </a:p>
          <a:p>
            <a:r>
              <a:rPr lang="en-US" sz="1200" kern="1200" dirty="0" smtClean="0">
                <a:solidFill>
                  <a:schemeClr val="tx1"/>
                </a:solidFill>
                <a:effectLst/>
                <a:latin typeface="+mn-lt"/>
                <a:ea typeface="+mn-ea"/>
                <a:cs typeface="+mn-cs"/>
              </a:rPr>
              <a:t>technique we propose uses a multi-layered </a:t>
            </a:r>
            <a:r>
              <a:rPr lang="en-US" sz="1200" kern="1200" dirty="0" err="1" smtClean="0">
                <a:solidFill>
                  <a:schemeClr val="tx1"/>
                </a:solidFill>
                <a:effectLst/>
                <a:latin typeface="+mn-lt"/>
                <a:ea typeface="+mn-ea"/>
                <a:cs typeface="+mn-cs"/>
              </a:rPr>
              <a:t>Deconvo</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lutional</a:t>
            </a:r>
            <a:r>
              <a:rPr lang="en-US" sz="1200" kern="1200" dirty="0" smtClean="0">
                <a:solidFill>
                  <a:schemeClr val="tx1"/>
                </a:solidFill>
                <a:effectLst/>
                <a:latin typeface="+mn-lt"/>
                <a:ea typeface="+mn-ea"/>
                <a:cs typeface="+mn-cs"/>
              </a:rPr>
              <a:t> Network (</a:t>
            </a:r>
            <a:r>
              <a:rPr lang="en-US" sz="1200" kern="1200" dirty="0" err="1" smtClean="0">
                <a:solidFill>
                  <a:schemeClr val="tx1"/>
                </a:solidFill>
                <a:effectLst/>
                <a:latin typeface="+mn-lt"/>
                <a:ea typeface="+mn-ea"/>
                <a:cs typeface="+mn-cs"/>
              </a:rPr>
              <a:t>deconvnet</a:t>
            </a:r>
            <a:r>
              <a:rPr lang="en-US" sz="1200" kern="1200" dirty="0" smtClean="0">
                <a:solidFill>
                  <a:schemeClr val="tx1"/>
                </a:solidFill>
                <a:effectLst/>
                <a:latin typeface="+mn-lt"/>
                <a:ea typeface="+mn-ea"/>
                <a:cs typeface="+mn-cs"/>
              </a:rPr>
              <a:t>), as proposed by (</a:t>
            </a:r>
            <a:r>
              <a:rPr lang="en-US" sz="1200" kern="1200" dirty="0" err="1" smtClean="0">
                <a:solidFill>
                  <a:schemeClr val="tx1"/>
                </a:solidFill>
                <a:effectLst/>
                <a:latin typeface="+mn-lt"/>
                <a:ea typeface="+mn-ea"/>
                <a:cs typeface="+mn-cs"/>
              </a:rPr>
              <a:t>Zeiler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et al., 2011), to project the feature activations back to</a:t>
            </a:r>
          </a:p>
          <a:p>
            <a:r>
              <a:rPr lang="en-US" sz="1200" kern="1200" dirty="0" smtClean="0">
                <a:solidFill>
                  <a:schemeClr val="tx1"/>
                </a:solidFill>
                <a:effectLst/>
                <a:latin typeface="+mn-lt"/>
                <a:ea typeface="+mn-ea"/>
                <a:cs typeface="+mn-cs"/>
              </a:rPr>
              <a:t>the input pixel space. </a:t>
            </a:r>
          </a:p>
          <a:p>
            <a:endParaRPr lang="en-US" dirty="0"/>
          </a:p>
        </p:txBody>
      </p:sp>
    </p:spTree>
    <p:extLst>
      <p:ext uri="{BB962C8B-B14F-4D97-AF65-F5344CB8AC3E}">
        <p14:creationId xmlns:p14="http://schemas.microsoft.com/office/powerpoint/2010/main" val="1643968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30</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200" kern="1200" dirty="0" smtClean="0">
                <a:solidFill>
                  <a:schemeClr val="tx1"/>
                </a:solidFill>
                <a:effectLst/>
                <a:latin typeface="Times New Roman" charset="0"/>
                <a:ea typeface="ＭＳ Ｐゴシック" charset="-128"/>
                <a:cs typeface="ＭＳ Ｐゴシック" charset="-128"/>
              </a:rPr>
              <a:t>Visualization of features in a fully trained model. For layers 2-5 we show the top 9 activations in a random subset of feature maps across the validation data, projected down to pixel space using our </a:t>
            </a:r>
            <a:r>
              <a:rPr lang="en-US" sz="2200" kern="1200" dirty="0" err="1" smtClean="0">
                <a:solidFill>
                  <a:schemeClr val="tx1"/>
                </a:solidFill>
                <a:effectLst/>
                <a:latin typeface="Times New Roman" charset="0"/>
                <a:ea typeface="ＭＳ Ｐゴシック" charset="-128"/>
                <a:cs typeface="ＭＳ Ｐゴシック" charset="-128"/>
              </a:rPr>
              <a:t>deconvolutional</a:t>
            </a:r>
            <a:r>
              <a:rPr lang="en-US" sz="2200" kern="1200" dirty="0" smtClean="0">
                <a:solidFill>
                  <a:schemeClr val="tx1"/>
                </a:solidFill>
                <a:effectLst/>
                <a:latin typeface="Times New Roman" charset="0"/>
                <a:ea typeface="ＭＳ Ｐゴシック" charset="-128"/>
                <a:cs typeface="ＭＳ Ｐゴシック" charset="-128"/>
              </a:rPr>
              <a:t> network approach. Our reconstructions are not samples from the model: they are reconstructed patterns from the validation set that cause high activations in a given feature map. For each feature map we also show the corresponding image patches. Note: (</a:t>
            </a:r>
            <a:r>
              <a:rPr lang="en-US" sz="2200" kern="1200" dirty="0" err="1" smtClean="0">
                <a:solidFill>
                  <a:schemeClr val="tx1"/>
                </a:solidFill>
                <a:effectLst/>
                <a:latin typeface="Times New Roman" charset="0"/>
                <a:ea typeface="ＭＳ Ｐゴシック" charset="-128"/>
                <a:cs typeface="ＭＳ Ｐゴシック" charset="-128"/>
              </a:rPr>
              <a:t>i</a:t>
            </a:r>
            <a:r>
              <a:rPr lang="en-US" sz="2200" kern="1200" dirty="0" smtClean="0">
                <a:solidFill>
                  <a:schemeClr val="tx1"/>
                </a:solidFill>
                <a:effectLst/>
                <a:latin typeface="Times New Roman" charset="0"/>
                <a:ea typeface="ＭＳ Ｐゴシック" charset="-128"/>
                <a:cs typeface="ＭＳ Ｐゴシック" charset="-128"/>
              </a:rPr>
              <a:t>) the the strong grouping within each feature map, (ii) greater invariance at higher layers and (iii) exaggeration of discriminative parts of the image, e.g. eyes and noses of dogs (layer 4, row 1, cols 1). Best viewed in electronic form. </a:t>
            </a:r>
            <a:r>
              <a:rPr lang="en-US" sz="2200" kern="1200" smtClean="0">
                <a:solidFill>
                  <a:schemeClr val="tx1"/>
                </a:solidFill>
                <a:effectLst/>
                <a:latin typeface="Times New Roman" charset="0"/>
                <a:ea typeface="ＭＳ Ｐゴシック" charset="-128"/>
                <a:cs typeface="ＭＳ Ｐゴシック" charset="-128"/>
              </a:rPr>
              <a:t>The compression artifacts are a consequence of the 30Mb submission limit, not the reconstruction algorithm itself. </a:t>
            </a:r>
            <a:endParaRPr lang="en-US"/>
          </a:p>
        </p:txBody>
      </p:sp>
    </p:spTree>
    <p:extLst>
      <p:ext uri="{BB962C8B-B14F-4D97-AF65-F5344CB8AC3E}">
        <p14:creationId xmlns:p14="http://schemas.microsoft.com/office/powerpoint/2010/main" val="2052202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31</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498878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32</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200" kern="1200" dirty="0" smtClean="0">
                <a:solidFill>
                  <a:schemeClr val="tx1"/>
                </a:solidFill>
                <a:effectLst/>
                <a:latin typeface="Times New Roman" charset="0"/>
                <a:ea typeface="ＭＳ Ｐゴシック" charset="-128"/>
                <a:cs typeface="ＭＳ Ｐゴシック" charset="-128"/>
              </a:rPr>
              <a:t>Visualization of features in a fully trained model. For layers 2-5 we show the top 9 activations in a random subset of feature maps across the validation data, projected down to pixel space using our </a:t>
            </a:r>
            <a:r>
              <a:rPr lang="en-US" sz="2200" kern="1200" dirty="0" err="1" smtClean="0">
                <a:solidFill>
                  <a:schemeClr val="tx1"/>
                </a:solidFill>
                <a:effectLst/>
                <a:latin typeface="Times New Roman" charset="0"/>
                <a:ea typeface="ＭＳ Ｐゴシック" charset="-128"/>
                <a:cs typeface="ＭＳ Ｐゴシック" charset="-128"/>
              </a:rPr>
              <a:t>deconvolutional</a:t>
            </a:r>
            <a:r>
              <a:rPr lang="en-US" sz="2200" kern="1200" dirty="0" smtClean="0">
                <a:solidFill>
                  <a:schemeClr val="tx1"/>
                </a:solidFill>
                <a:effectLst/>
                <a:latin typeface="Times New Roman" charset="0"/>
                <a:ea typeface="ＭＳ Ｐゴシック" charset="-128"/>
                <a:cs typeface="ＭＳ Ｐゴシック" charset="-128"/>
              </a:rPr>
              <a:t> network approach. Our reconstructions are not samples from the model: they are reconstructed patterns from the validation set that cause high activations in a given feature map. For each feature map we also show the corresponding image patches. Note: (</a:t>
            </a:r>
            <a:r>
              <a:rPr lang="en-US" sz="2200" kern="1200" dirty="0" err="1" smtClean="0">
                <a:solidFill>
                  <a:schemeClr val="tx1"/>
                </a:solidFill>
                <a:effectLst/>
                <a:latin typeface="Times New Roman" charset="0"/>
                <a:ea typeface="ＭＳ Ｐゴシック" charset="-128"/>
                <a:cs typeface="ＭＳ Ｐゴシック" charset="-128"/>
              </a:rPr>
              <a:t>i</a:t>
            </a:r>
            <a:r>
              <a:rPr lang="en-US" sz="2200" kern="1200" dirty="0" smtClean="0">
                <a:solidFill>
                  <a:schemeClr val="tx1"/>
                </a:solidFill>
                <a:effectLst/>
                <a:latin typeface="Times New Roman" charset="0"/>
                <a:ea typeface="ＭＳ Ｐゴシック" charset="-128"/>
                <a:cs typeface="ＭＳ Ｐゴシック" charset="-128"/>
              </a:rPr>
              <a:t>) the the strong grouping within each feature map, (ii) greater invariance at higher layers and (iii) exaggeration of discriminative parts of the image, e.g. eyes and noses of dogs (layer 4, row 1, cols 1). Best viewed in electronic form. The compression artifacts are a consequence of the 30Mb submission limit, not the reconstruction algorithm itself. </a:t>
            </a:r>
            <a:endParaRPr lang="en-US" dirty="0"/>
          </a:p>
        </p:txBody>
      </p:sp>
    </p:spTree>
    <p:extLst>
      <p:ext uri="{BB962C8B-B14F-4D97-AF65-F5344CB8AC3E}">
        <p14:creationId xmlns:p14="http://schemas.microsoft.com/office/powerpoint/2010/main" val="702148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DeepDream</a:t>
            </a:r>
            <a:r>
              <a:rPr lang="en-US" dirty="0" smtClean="0"/>
              <a:t> objective, searching for images the layer ﬁnds “interesting.” </a:t>
            </a:r>
          </a:p>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33</a:t>
            </a:fld>
            <a:endParaRPr lang="en-US" altLang="en-US"/>
          </a:p>
        </p:txBody>
      </p:sp>
    </p:spTree>
    <p:extLst>
      <p:ext uri="{BB962C8B-B14F-4D97-AF65-F5344CB8AC3E}">
        <p14:creationId xmlns:p14="http://schemas.microsoft.com/office/powerpoint/2010/main" val="1452520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If we want to create examples of output classes from a classiﬁer, we have two options — optimizing </a:t>
            </a:r>
            <a:r>
              <a:rPr lang="en-US" i="1" dirty="0" smtClean="0"/>
              <a:t>class logits</a:t>
            </a:r>
            <a:r>
              <a:rPr lang="en-US" dirty="0" smtClean="0"/>
              <a:t> before the </a:t>
            </a:r>
            <a:r>
              <a:rPr lang="en-US" dirty="0" err="1" smtClean="0"/>
              <a:t>softmax</a:t>
            </a:r>
            <a:r>
              <a:rPr lang="en-US" dirty="0" smtClean="0"/>
              <a:t> or optimizing </a:t>
            </a:r>
            <a:r>
              <a:rPr lang="en-US" i="1" dirty="0" smtClean="0"/>
              <a:t>class probabilities</a:t>
            </a:r>
            <a:r>
              <a:rPr lang="en-US" dirty="0" smtClean="0"/>
              <a:t> after the </a:t>
            </a:r>
            <a:r>
              <a:rPr lang="en-US" dirty="0" err="1" smtClean="0"/>
              <a:t>softmax</a:t>
            </a:r>
            <a:r>
              <a:rPr lang="en-US" dirty="0" smtClean="0"/>
              <a:t>. One can see the logits as the evidence for each class, and the probabilities as the likelihood of each class given the evidence. Unfortunately, the easiest way to increase the probability </a:t>
            </a:r>
            <a:r>
              <a:rPr lang="en-US" dirty="0" err="1" smtClean="0"/>
              <a:t>softmax</a:t>
            </a:r>
            <a:r>
              <a:rPr lang="en-US" dirty="0" smtClean="0"/>
              <a:t> gives to a class is often to make the alternatives unlikely rather than to make the class of interest likely [5]</a:t>
            </a:r>
          </a:p>
          <a:p>
            <a:r>
              <a:rPr lang="en-US" dirty="0" smtClean="0"/>
              <a:t>. From our experience, optimizing pre-</a:t>
            </a:r>
            <a:r>
              <a:rPr lang="en-US" dirty="0" err="1" smtClean="0"/>
              <a:t>softmax</a:t>
            </a:r>
            <a:r>
              <a:rPr lang="en-US" dirty="0" smtClean="0"/>
              <a:t> logits produces images of better visual quality</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34</a:t>
            </a:fld>
            <a:endParaRPr lang="en-US" altLang="en-US"/>
          </a:p>
        </p:txBody>
      </p:sp>
    </p:spTree>
    <p:extLst>
      <p:ext uri="{BB962C8B-B14F-4D97-AF65-F5344CB8AC3E}">
        <p14:creationId xmlns:p14="http://schemas.microsoft.com/office/powerpoint/2010/main" val="1354409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Optimization approach can be a powerful way to understand what a model is really looking for, because it separates the things causing behavior from things that merely correlate with the causes.</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35</a:t>
            </a:fld>
            <a:endParaRPr lang="en-US" altLang="en-US"/>
          </a:p>
        </p:txBody>
      </p:sp>
    </p:spTree>
    <p:extLst>
      <p:ext uri="{BB962C8B-B14F-4D97-AF65-F5344CB8AC3E}">
        <p14:creationId xmlns:p14="http://schemas.microsoft.com/office/powerpoint/2010/main" val="47534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4</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476117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mtClean="0"/>
              <a:t>Optimization approach can be a powerful way to understand what a model is really looking for, because it separates the things causing behavior from things that merely correlate with the causes.</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36</a:t>
            </a:fld>
            <a:endParaRPr lang="en-US" altLang="en-US"/>
          </a:p>
        </p:txBody>
      </p:sp>
    </p:spTree>
    <p:extLst>
      <p:ext uri="{BB962C8B-B14F-4D97-AF65-F5344CB8AC3E}">
        <p14:creationId xmlns:p14="http://schemas.microsoft.com/office/powerpoint/2010/main" val="1961359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mtClean="0"/>
              <a:t>Optimization approach can be a powerful way to understand what a model is really looking for, because it separates the things causing behavior from things that merely correlate with the causes.</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37</a:t>
            </a:fld>
            <a:endParaRPr lang="en-US" altLang="en-US"/>
          </a:p>
        </p:txBody>
      </p:sp>
    </p:spTree>
    <p:extLst>
      <p:ext uri="{BB962C8B-B14F-4D97-AF65-F5344CB8AC3E}">
        <p14:creationId xmlns:p14="http://schemas.microsoft.com/office/powerpoint/2010/main" val="633087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mtClean="0"/>
              <a:t>Optimization approach can be a powerful way to understand what a model is really looking for, because it separates the things causing behavior from things that merely correlate with the causes.</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38</a:t>
            </a:fld>
            <a:endParaRPr lang="en-US" altLang="en-US"/>
          </a:p>
        </p:txBody>
      </p:sp>
    </p:spTree>
    <p:extLst>
      <p:ext uri="{BB962C8B-B14F-4D97-AF65-F5344CB8AC3E}">
        <p14:creationId xmlns:p14="http://schemas.microsoft.com/office/powerpoint/2010/main" val="2116010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mtClean="0"/>
              <a:t>Optimization approach can be a powerful way to understand what a model is really looking for, because it separates the things causing behavior from things that merely correlate with the causes.</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39</a:t>
            </a:fld>
            <a:endParaRPr lang="en-US" altLang="en-US"/>
          </a:p>
        </p:txBody>
      </p:sp>
    </p:spTree>
    <p:extLst>
      <p:ext uri="{BB962C8B-B14F-4D97-AF65-F5344CB8AC3E}">
        <p14:creationId xmlns:p14="http://schemas.microsoft.com/office/powerpoint/2010/main" val="948375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mtClean="0"/>
              <a:t>Optimization approach can be a powerful way to understand what a model is really looking for, because it separates the things causing behavior from things that merely correlate with the causes.</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40</a:t>
            </a:fld>
            <a:endParaRPr lang="en-US" altLang="en-US"/>
          </a:p>
        </p:txBody>
      </p:sp>
    </p:spTree>
    <p:extLst>
      <p:ext uri="{BB962C8B-B14F-4D97-AF65-F5344CB8AC3E}">
        <p14:creationId xmlns:p14="http://schemas.microsoft.com/office/powerpoint/2010/main" val="722491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mtClean="0"/>
              <a:t>Optimization approach can be a powerful way to understand what a model is really looking for, because it separates the things causing behavior from things that merely correlate with the causes.</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41</a:t>
            </a:fld>
            <a:endParaRPr lang="en-US" altLang="en-US"/>
          </a:p>
        </p:txBody>
      </p:sp>
    </p:spTree>
    <p:extLst>
      <p:ext uri="{BB962C8B-B14F-4D97-AF65-F5344CB8AC3E}">
        <p14:creationId xmlns:p14="http://schemas.microsoft.com/office/powerpoint/2010/main" val="1523185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actually understand surprisingly little of why certain models work and others don’t. So let’s take a look at some simple techniques for peeking inside these networks.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42</a:t>
            </a:fld>
            <a:endParaRPr lang="en-US" altLang="en-US"/>
          </a:p>
        </p:txBody>
      </p:sp>
    </p:spTree>
    <p:extLst>
      <p:ext uri="{BB962C8B-B14F-4D97-AF65-F5344CB8AC3E}">
        <p14:creationId xmlns:p14="http://schemas.microsoft.com/office/powerpoint/2010/main" val="601298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Why is this important? Well, we train networks by simply showing them many examples of what we want them to learn, hoping they extract the essence of the matter at hand (e.g., a fork needs a handle and 2-4 tines), and learn to ignore what doesn’t matter (a fork can be any shape, size, color or orientation). But how do you check that the network has correctly learned the right features? It can help to visualize the network’s representation of a fork.</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43</a:t>
            </a:fld>
            <a:endParaRPr lang="en-US" altLang="en-US"/>
          </a:p>
        </p:txBody>
      </p:sp>
    </p:spTree>
    <p:extLst>
      <p:ext uri="{BB962C8B-B14F-4D97-AF65-F5344CB8AC3E}">
        <p14:creationId xmlns:p14="http://schemas.microsoft.com/office/powerpoint/2010/main" val="1484838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Why is this important? Well, we train networks by simply showing them many examples of what we want them to learn, hoping they extract the essence of the matter at hand (e.g., a fork needs a handle and 2-4 tines), and learn to ignore what doesn’t matter (a fork can be any shape, size, color or orientation). But how do you check that the network has correctly learned the right features? It can help to visualize the network’s representation of a fork.</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44</a:t>
            </a:fld>
            <a:endParaRPr lang="en-US" altLang="en-US"/>
          </a:p>
        </p:txBody>
      </p:sp>
    </p:spTree>
    <p:extLst>
      <p:ext uri="{BB962C8B-B14F-4D97-AF65-F5344CB8AC3E}">
        <p14:creationId xmlns:p14="http://schemas.microsoft.com/office/powerpoint/2010/main" val="104413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BACC703-E1E3-F543-B802-681AE20B54F1}" type="slidenum">
              <a:rPr lang="en-US" sz="1200" smtClean="0"/>
              <a:pPr>
                <a:defRPr/>
              </a:pPr>
              <a:t>5</a:t>
            </a:fld>
            <a:endParaRPr lang="en-US" sz="1200"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3451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62400" y="8839200"/>
            <a:ext cx="3048000" cy="457200"/>
          </a:xfrm>
          <a:prstGeom prst="rect">
            <a:avLst/>
          </a:prstGeom>
          <a:noFill/>
          <a:ln>
            <a:miter lim="800000"/>
            <a:headEnd/>
            <a:tailEnd/>
          </a:ln>
        </p:spPr>
        <p:txBody>
          <a:bodyPr anchor="b"/>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lgn="r">
              <a:defRPr/>
            </a:pPr>
            <a:fld id="{28AEE2E5-584E-A54C-A7E0-941D98726720}" type="slidenum">
              <a:rPr lang="en-US" sz="1200" smtClean="0">
                <a:effectLst>
                  <a:outerShdw blurRad="38100" dist="38100" dir="2700000" algn="tl">
                    <a:srgbClr val="DDDDDD"/>
                  </a:outerShdw>
                </a:effectLst>
              </a:rPr>
              <a:pPr algn="r">
                <a:defRPr/>
              </a:pPr>
              <a:t>7</a:t>
            </a:fld>
            <a:endParaRPr lang="en-US" sz="1200" smtClean="0">
              <a:effectLst>
                <a:outerShdw blurRad="38100" dist="38100" dir="2700000" algn="tl">
                  <a:srgbClr val="DDDDDD"/>
                </a:outerShdw>
              </a:effectLst>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616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84C783B-FFE9-3A48-91D9-21BF7F45C063}" type="slidenum">
              <a:rPr lang="en-US" sz="1200" smtClean="0"/>
              <a:pPr>
                <a:defRPr/>
              </a:pPr>
              <a:t>10</a:t>
            </a:fld>
            <a:endParaRPr lang="en-US" sz="1200" smtClean="0"/>
          </a:p>
        </p:txBody>
      </p:sp>
      <p:sp>
        <p:nvSpPr>
          <p:cNvPr id="33794" name="Rectangle 2"/>
          <p:cNvSpPr>
            <a:spLocks noGrp="1" noRot="1" noChangeAspect="1" noChangeArrowheads="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lIns="91428" tIns="45714" rIns="91428" bIns="45714"/>
          <a:lstStyle/>
          <a:p>
            <a:r>
              <a:rPr lang="en-US">
                <a:ea typeface="ＭＳ Ｐゴシック" charset="0"/>
                <a:cs typeface="ＭＳ Ｐゴシック" charset="0"/>
              </a:rPr>
              <a:t>Bipolar have antagonistic center-surround receptive fields and are either on-center and off-center. Cones directly connected to a bipolar cell. On-center cell depolarize to light, off-center hyperpolarize with light. Horizontal cells connected to cones, have gap junctions to connect to each other, signals flow from the surround. Cone release neurotransmitter, glutamate, opposite actions on the 2 classes of cells.</a:t>
            </a:r>
          </a:p>
        </p:txBody>
      </p:sp>
    </p:spTree>
    <p:extLst>
      <p:ext uri="{BB962C8B-B14F-4D97-AF65-F5344CB8AC3E}">
        <p14:creationId xmlns:p14="http://schemas.microsoft.com/office/powerpoint/2010/main" val="164841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2C9C4EE-9010-8641-ABC1-8D6DCAB8E7EF}" type="slidenum">
              <a:rPr lang="en-US" sz="1200" smtClean="0"/>
              <a:pPr>
                <a:defRPr/>
              </a:pPr>
              <a:t>11</a:t>
            </a:fld>
            <a:endParaRPr lang="en-US" sz="1200" smtClean="0"/>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Each feature map is summed to a number. </a:t>
            </a:r>
          </a:p>
        </p:txBody>
      </p:sp>
    </p:spTree>
    <p:extLst>
      <p:ext uri="{BB962C8B-B14F-4D97-AF65-F5344CB8AC3E}">
        <p14:creationId xmlns:p14="http://schemas.microsoft.com/office/powerpoint/2010/main" val="833993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07EFA4CF-1DF1-1B45-896D-08671BC89983}" type="slidenum">
              <a:rPr lang="en-US" sz="1200" smtClean="0"/>
              <a:pPr>
                <a:defRPr/>
              </a:pPr>
              <a:t>12</a:t>
            </a:fld>
            <a:endParaRPr lang="en-US" sz="1200" smtClean="0"/>
          </a:p>
        </p:txBody>
      </p:sp>
      <p:sp>
        <p:nvSpPr>
          <p:cNvPr id="102402" name="Rectangle 2"/>
          <p:cNvSpPr>
            <a:spLocks noGrp="1" noRot="1" noChangeAspect="1" noChangeArrowheads="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Each feature map is summed to a number. </a:t>
            </a:r>
          </a:p>
        </p:txBody>
      </p:sp>
    </p:spTree>
    <p:extLst>
      <p:ext uri="{BB962C8B-B14F-4D97-AF65-F5344CB8AC3E}">
        <p14:creationId xmlns:p14="http://schemas.microsoft.com/office/powerpoint/2010/main" val="34117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73BA0FDC-A4CA-994E-A98D-8A35881F2AD6}" type="slidenum">
              <a:rPr lang="en-US" sz="1200" smtClean="0"/>
              <a:pPr>
                <a:defRPr/>
              </a:pPr>
              <a:t>13</a:t>
            </a:fld>
            <a:endParaRPr lang="en-US" sz="1200" smtClean="0"/>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Each feature map is summed to a number. </a:t>
            </a:r>
          </a:p>
        </p:txBody>
      </p:sp>
    </p:spTree>
    <p:extLst>
      <p:ext uri="{BB962C8B-B14F-4D97-AF65-F5344CB8AC3E}">
        <p14:creationId xmlns:p14="http://schemas.microsoft.com/office/powerpoint/2010/main" val="169800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10240-1DB1-C04A-8210-C45C94FE008A}" type="slidenum">
              <a:rPr lang="en-US" altLang="en-US"/>
              <a:pPr>
                <a:defRPr/>
              </a:pPr>
              <a:t>‹#›</a:t>
            </a:fld>
            <a:endParaRPr lang="en-US" altLang="en-US"/>
          </a:p>
        </p:txBody>
      </p:sp>
    </p:spTree>
    <p:extLst>
      <p:ext uri="{BB962C8B-B14F-4D97-AF65-F5344CB8AC3E}">
        <p14:creationId xmlns:p14="http://schemas.microsoft.com/office/powerpoint/2010/main" val="186026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60374-D0F2-8649-8A04-7D16856242AB}" type="slidenum">
              <a:rPr lang="en-US" altLang="en-US"/>
              <a:pPr>
                <a:defRPr/>
              </a:pPr>
              <a:t>‹#›</a:t>
            </a:fld>
            <a:endParaRPr lang="en-US" altLang="en-US"/>
          </a:p>
        </p:txBody>
      </p:sp>
    </p:spTree>
    <p:extLst>
      <p:ext uri="{BB962C8B-B14F-4D97-AF65-F5344CB8AC3E}">
        <p14:creationId xmlns:p14="http://schemas.microsoft.com/office/powerpoint/2010/main" val="1302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CCA2E-69A4-224A-84C1-1A8D2FB6D203}" type="slidenum">
              <a:rPr lang="en-US" altLang="en-US"/>
              <a:pPr>
                <a:defRPr/>
              </a:pPr>
              <a:t>‹#›</a:t>
            </a:fld>
            <a:endParaRPr lang="en-US" altLang="en-US"/>
          </a:p>
        </p:txBody>
      </p:sp>
    </p:spTree>
    <p:extLst>
      <p:ext uri="{BB962C8B-B14F-4D97-AF65-F5344CB8AC3E}">
        <p14:creationId xmlns:p14="http://schemas.microsoft.com/office/powerpoint/2010/main" val="9303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7EC9F-DF6E-E641-B0AF-A5D734B77924}" type="slidenum">
              <a:rPr lang="en-US" altLang="en-US"/>
              <a:pPr>
                <a:defRPr/>
              </a:pPr>
              <a:t>‹#›</a:t>
            </a:fld>
            <a:endParaRPr lang="en-US" altLang="en-US"/>
          </a:p>
        </p:txBody>
      </p:sp>
    </p:spTree>
    <p:extLst>
      <p:ext uri="{BB962C8B-B14F-4D97-AF65-F5344CB8AC3E}">
        <p14:creationId xmlns:p14="http://schemas.microsoft.com/office/powerpoint/2010/main" val="25172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B56AF-3DF7-884B-A90D-E47550E5EB78}" type="slidenum">
              <a:rPr lang="en-US" altLang="en-US"/>
              <a:pPr>
                <a:defRPr/>
              </a:pPr>
              <a:t>‹#›</a:t>
            </a:fld>
            <a:endParaRPr lang="en-US" altLang="en-US"/>
          </a:p>
        </p:txBody>
      </p:sp>
    </p:spTree>
    <p:extLst>
      <p:ext uri="{BB962C8B-B14F-4D97-AF65-F5344CB8AC3E}">
        <p14:creationId xmlns:p14="http://schemas.microsoft.com/office/powerpoint/2010/main" val="1810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C6305B-849E-894C-BCAF-AC2FA846A400}" type="slidenum">
              <a:rPr lang="en-US" altLang="en-US"/>
              <a:pPr>
                <a:defRPr/>
              </a:pPr>
              <a:t>‹#›</a:t>
            </a:fld>
            <a:endParaRPr lang="en-US" altLang="en-US"/>
          </a:p>
        </p:txBody>
      </p:sp>
    </p:spTree>
    <p:extLst>
      <p:ext uri="{BB962C8B-B14F-4D97-AF65-F5344CB8AC3E}">
        <p14:creationId xmlns:p14="http://schemas.microsoft.com/office/powerpoint/2010/main" val="18689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069CAB-7041-334D-8A33-6CC464F0A922}" type="slidenum">
              <a:rPr lang="en-US" altLang="en-US"/>
              <a:pPr>
                <a:defRPr/>
              </a:pPr>
              <a:t>‹#›</a:t>
            </a:fld>
            <a:endParaRPr lang="en-US" altLang="en-US"/>
          </a:p>
        </p:txBody>
      </p:sp>
    </p:spTree>
    <p:extLst>
      <p:ext uri="{BB962C8B-B14F-4D97-AF65-F5344CB8AC3E}">
        <p14:creationId xmlns:p14="http://schemas.microsoft.com/office/powerpoint/2010/main" val="30529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A77211-1272-C44F-9E1D-7D7E9E14861E}" type="slidenum">
              <a:rPr lang="en-US" altLang="en-US"/>
              <a:pPr>
                <a:defRPr/>
              </a:pPr>
              <a:t>‹#›</a:t>
            </a:fld>
            <a:endParaRPr lang="en-US" altLang="en-US"/>
          </a:p>
        </p:txBody>
      </p:sp>
    </p:spTree>
    <p:extLst>
      <p:ext uri="{BB962C8B-B14F-4D97-AF65-F5344CB8AC3E}">
        <p14:creationId xmlns:p14="http://schemas.microsoft.com/office/powerpoint/2010/main" val="78251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3B316E-1EAA-0346-A9B4-3ADA2887B33B}" type="slidenum">
              <a:rPr lang="en-US" altLang="en-US"/>
              <a:pPr>
                <a:defRPr/>
              </a:pPr>
              <a:t>‹#›</a:t>
            </a:fld>
            <a:endParaRPr lang="en-US" altLang="en-US"/>
          </a:p>
        </p:txBody>
      </p:sp>
    </p:spTree>
    <p:extLst>
      <p:ext uri="{BB962C8B-B14F-4D97-AF65-F5344CB8AC3E}">
        <p14:creationId xmlns:p14="http://schemas.microsoft.com/office/powerpoint/2010/main" val="54193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59A9C2-B859-2448-BD9D-300E1EF49C05}" type="slidenum">
              <a:rPr lang="en-US" altLang="en-US"/>
              <a:pPr>
                <a:defRPr/>
              </a:pPr>
              <a:t>‹#›</a:t>
            </a:fld>
            <a:endParaRPr lang="en-US" altLang="en-US"/>
          </a:p>
        </p:txBody>
      </p:sp>
    </p:spTree>
    <p:extLst>
      <p:ext uri="{BB962C8B-B14F-4D97-AF65-F5344CB8AC3E}">
        <p14:creationId xmlns:p14="http://schemas.microsoft.com/office/powerpoint/2010/main" val="83486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730657-BEA4-B84C-97AC-0F124985B977}" type="slidenum">
              <a:rPr lang="en-US" altLang="en-US"/>
              <a:pPr>
                <a:defRPr/>
              </a:pPr>
              <a:t>‹#›</a:t>
            </a:fld>
            <a:endParaRPr lang="en-US" altLang="en-US"/>
          </a:p>
        </p:txBody>
      </p:sp>
    </p:spTree>
    <p:extLst>
      <p:ext uri="{BB962C8B-B14F-4D97-AF65-F5344CB8AC3E}">
        <p14:creationId xmlns:p14="http://schemas.microsoft.com/office/powerpoint/2010/main" val="19888668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anose="02020603050405020304"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04480646-0B8B-0248-AAE7-5A1D5A0FB3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1097" y="805300"/>
            <a:ext cx="7356219" cy="1470025"/>
          </a:xfrm>
        </p:spPr>
        <p:txBody>
          <a:bodyPr/>
          <a:lstStyle/>
          <a:p>
            <a:r>
              <a:rPr lang="en-US" sz="3600" b="1" dirty="0" smtClean="0">
                <a:ea typeface="CMU Serif" panose="02000603000000000000" pitchFamily="50" charset="0"/>
                <a:cs typeface="CMU Serif" panose="02000603000000000000" pitchFamily="50" charset="0"/>
              </a:rPr>
              <a:t>Understanding deep networks </a:t>
            </a:r>
            <a:br>
              <a:rPr lang="en-US" sz="3600" b="1" dirty="0" smtClean="0">
                <a:ea typeface="CMU Serif" panose="02000603000000000000" pitchFamily="50" charset="0"/>
                <a:cs typeface="CMU Serif" panose="02000603000000000000" pitchFamily="50" charset="0"/>
              </a:rPr>
            </a:br>
            <a:r>
              <a:rPr lang="en-US" sz="3600" dirty="0" smtClean="0">
                <a:ea typeface="CMU Serif" panose="02000603000000000000" pitchFamily="50" charset="0"/>
                <a:cs typeface="CMU Serif" panose="02000603000000000000" pitchFamily="50" charset="0"/>
              </a:rPr>
              <a:t>(AI and the Brain II)</a:t>
            </a:r>
            <a:endParaRPr lang="en-US" sz="2800" dirty="0" smtClean="0">
              <a:ea typeface="CMU Serif" panose="02000603000000000000" pitchFamily="50" charset="0"/>
              <a:cs typeface="CMU Serif" panose="02000603000000000000" pitchFamily="50" charset="0"/>
            </a:endParaRPr>
          </a:p>
        </p:txBody>
      </p:sp>
      <p:sp>
        <p:nvSpPr>
          <p:cNvPr id="3075" name="Rectangle 3"/>
          <p:cNvSpPr>
            <a:spLocks noGrp="1" noChangeArrowheads="1"/>
          </p:cNvSpPr>
          <p:nvPr>
            <p:ph type="subTitle" idx="1"/>
          </p:nvPr>
        </p:nvSpPr>
        <p:spPr>
          <a:xfrm>
            <a:off x="761097" y="2417892"/>
            <a:ext cx="7915275" cy="1752600"/>
          </a:xfrm>
        </p:spPr>
        <p:txBody>
          <a:bodyPr/>
          <a:lstStyle/>
          <a:p>
            <a:pPr eaLnBrk="1" hangingPunct="1"/>
            <a:r>
              <a:rPr lang="en-US" altLang="en-US" sz="2400" dirty="0" smtClean="0"/>
              <a:t>Tai Sing Lee</a:t>
            </a:r>
            <a:endParaRPr lang="en-US" altLang="en-US" sz="2400" dirty="0"/>
          </a:p>
          <a:p>
            <a:pPr eaLnBrk="1" hangingPunct="1"/>
            <a:endParaRPr lang="en-US" altLang="en-US" sz="2800" dirty="0"/>
          </a:p>
          <a:p>
            <a:pPr eaLnBrk="1" hangingPunct="1"/>
            <a:r>
              <a:rPr lang="en-US" sz="2400" b="1" dirty="0">
                <a:ea typeface="CMU Serif" panose="02000603000000000000" pitchFamily="50" charset="0"/>
                <a:cs typeface="CMU Serif" panose="02000603000000000000" pitchFamily="50" charset="0"/>
              </a:rPr>
              <a:t>15-381/681 </a:t>
            </a:r>
            <a:r>
              <a:rPr lang="en-US" sz="2400" b="1" dirty="0" smtClean="0">
                <a:ea typeface="CMU Serif" panose="02000603000000000000" pitchFamily="50" charset="0"/>
                <a:cs typeface="CMU Serif" panose="02000603000000000000" pitchFamily="50" charset="0"/>
              </a:rPr>
              <a:t>AI Lecture 24</a:t>
            </a:r>
          </a:p>
          <a:p>
            <a:pPr eaLnBrk="1" hangingPunct="1"/>
            <a:r>
              <a:rPr lang="en-US" sz="2400" b="1" dirty="0">
                <a:ea typeface="CMU Serif" panose="02000603000000000000" pitchFamily="50" charset="0"/>
                <a:cs typeface="CMU Serif" panose="02000603000000000000" pitchFamily="50" charset="0"/>
              </a:rPr>
              <a:t/>
            </a:r>
            <a:br>
              <a:rPr lang="en-US" sz="2400" b="1" dirty="0">
                <a:ea typeface="CMU Serif" panose="02000603000000000000" pitchFamily="50" charset="0"/>
                <a:cs typeface="CMU Serif" panose="02000603000000000000" pitchFamily="50" charset="0"/>
              </a:rPr>
            </a:br>
            <a:r>
              <a:rPr lang="en-US" sz="2400" b="1" dirty="0" smtClean="0">
                <a:ea typeface="CMU Serif" panose="02000603000000000000" pitchFamily="50" charset="0"/>
                <a:cs typeface="CMU Serif" panose="02000603000000000000" pitchFamily="50" charset="0"/>
              </a:rPr>
              <a:t>Reading: </a:t>
            </a:r>
            <a:endParaRPr lang="en-US" sz="2400" i="1" dirty="0"/>
          </a:p>
          <a:p>
            <a:pPr eaLnBrk="1" hangingPunct="1"/>
            <a:r>
              <a:rPr lang="en-US" altLang="en-US" sz="2400" i="1" dirty="0" smtClean="0"/>
              <a:t> </a:t>
            </a:r>
          </a:p>
          <a:p>
            <a:pPr marL="285750" indent="-285750" algn="l" eaLnBrk="1" hangingPunct="1">
              <a:buFont typeface="Arial" charset="0"/>
              <a:buChar char="•"/>
            </a:pPr>
            <a:r>
              <a:rPr lang="en-US" altLang="en-US" sz="1800" dirty="0" smtClean="0"/>
              <a:t>Yann </a:t>
            </a:r>
            <a:r>
              <a:rPr lang="en-US" altLang="en-US" sz="1800" dirty="0" err="1" smtClean="0"/>
              <a:t>LeCun</a:t>
            </a:r>
            <a:r>
              <a:rPr lang="en-US" altLang="en-US" sz="1800" dirty="0" smtClean="0"/>
              <a:t>, </a:t>
            </a:r>
            <a:r>
              <a:rPr lang="en-US" altLang="en-US" sz="1800" dirty="0" err="1" smtClean="0"/>
              <a:t>Yoshua</a:t>
            </a:r>
            <a:r>
              <a:rPr lang="en-US" altLang="en-US" sz="1800" dirty="0" smtClean="0"/>
              <a:t> </a:t>
            </a:r>
            <a:r>
              <a:rPr lang="en-US" altLang="en-US" sz="1800" dirty="0" err="1" smtClean="0"/>
              <a:t>Bengio</a:t>
            </a:r>
            <a:r>
              <a:rPr lang="en-US" altLang="en-US" sz="1800" dirty="0" smtClean="0"/>
              <a:t> and Geoff Hinton, (2015</a:t>
            </a:r>
            <a:r>
              <a:rPr lang="en-US" altLang="en-US" sz="1800" dirty="0"/>
              <a:t>). Deep </a:t>
            </a:r>
            <a:r>
              <a:rPr lang="en-US" altLang="en-US" sz="1800" dirty="0" smtClean="0"/>
              <a:t>learning</a:t>
            </a:r>
            <a:r>
              <a:rPr lang="en-US" altLang="en-US" sz="1800" i="1" dirty="0" smtClean="0"/>
              <a:t>. Nature. 521: 436-444.</a:t>
            </a:r>
          </a:p>
          <a:p>
            <a:pPr marL="285750" indent="-285750" algn="l" eaLnBrk="1" hangingPunct="1">
              <a:buFont typeface="Arial" charset="0"/>
              <a:buChar char="•"/>
            </a:pPr>
            <a:r>
              <a:rPr lang="en-US" altLang="en-US" sz="1800" dirty="0" smtClean="0"/>
              <a:t>Matt </a:t>
            </a:r>
            <a:r>
              <a:rPr lang="en-US" altLang="en-US" sz="1800" dirty="0" err="1" smtClean="0"/>
              <a:t>Zeiler</a:t>
            </a:r>
            <a:r>
              <a:rPr lang="en-US" altLang="en-US" sz="1800" dirty="0" smtClean="0"/>
              <a:t> and Rob Fergus, visualizing and understanding convolutional networks, (2013).</a:t>
            </a:r>
          </a:p>
          <a:p>
            <a:pPr marL="285750" indent="-285750" algn="l" eaLnBrk="1" hangingPunct="1">
              <a:buFont typeface="Arial" charset="0"/>
              <a:buChar char="•"/>
            </a:pPr>
            <a:r>
              <a:rPr lang="en-US" altLang="en-US" sz="1800" dirty="0" smtClean="0"/>
              <a:t>Distill machine learning. </a:t>
            </a:r>
          </a:p>
          <a:p>
            <a:pPr eaLnBrk="1" hangingPunct="1"/>
            <a:endParaRPr lang="en-US" altLang="en-US" sz="2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501650" y="469900"/>
            <a:ext cx="7772400" cy="1143000"/>
          </a:xfrm>
        </p:spPr>
        <p:txBody>
          <a:bodyPr/>
          <a:lstStyle/>
          <a:p>
            <a:r>
              <a:rPr lang="en-US" altLang="ja-JP" sz="3600" b="0" dirty="0" smtClean="0">
                <a:solidFill>
                  <a:srgbClr val="C00000"/>
                </a:solidFill>
                <a:latin typeface="Arial"/>
                <a:ea typeface="ＭＳ Ｐゴシック" charset="0"/>
                <a:cs typeface="Arial"/>
              </a:rPr>
              <a:t>Complex cells:</a:t>
            </a:r>
            <a:r>
              <a:rPr lang="en-US" altLang="ja-JP" sz="3600" dirty="0" smtClean="0">
                <a:solidFill>
                  <a:srgbClr val="C00000"/>
                </a:solidFill>
                <a:latin typeface="Arial"/>
                <a:ea typeface="ＭＳ Ｐゴシック" charset="0"/>
                <a:cs typeface="Arial"/>
              </a:rPr>
              <a:t>  </a:t>
            </a:r>
            <a:r>
              <a:rPr lang="en-US" altLang="ja-JP" sz="3600" b="0" dirty="0" smtClean="0">
                <a:solidFill>
                  <a:srgbClr val="C00000"/>
                </a:solidFill>
                <a:latin typeface="Arial"/>
                <a:ea typeface="ＭＳ Ｐゴシック" charset="0"/>
                <a:cs typeface="Arial"/>
              </a:rPr>
              <a:t>pooling layer</a:t>
            </a:r>
            <a:endParaRPr lang="en-US" sz="2800" b="0" dirty="0">
              <a:latin typeface="Arial"/>
              <a:ea typeface="ＭＳ Ｐゴシック" charset="0"/>
              <a:cs typeface="Arial"/>
            </a:endParaRPr>
          </a:p>
        </p:txBody>
      </p:sp>
      <p:sp>
        <p:nvSpPr>
          <p:cNvPr id="2276355" name="Text Box 3"/>
          <p:cNvSpPr txBox="1">
            <a:spLocks noChangeArrowheads="1"/>
          </p:cNvSpPr>
          <p:nvPr/>
        </p:nvSpPr>
        <p:spPr bwMode="auto">
          <a:xfrm>
            <a:off x="609600" y="3733800"/>
            <a:ext cx="7848600" cy="1084263"/>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spcBef>
                <a:spcPct val="50000"/>
              </a:spcBef>
              <a:defRPr/>
            </a:pPr>
            <a:endParaRPr lang="en-US" smtClean="0">
              <a:effectLst>
                <a:outerShdw blurRad="38100" dist="38100" dir="2700000" algn="tl">
                  <a:srgbClr val="DDDDDD"/>
                </a:outerShdw>
              </a:effectLst>
            </a:endParaRPr>
          </a:p>
          <a:p>
            <a:pPr>
              <a:spcBef>
                <a:spcPct val="50000"/>
              </a:spcBef>
              <a:defRPr/>
            </a:pPr>
            <a:endParaRPr lang="en-US" smtClean="0">
              <a:effectLst>
                <a:outerShdw blurRad="38100" dist="38100" dir="2700000" algn="tl">
                  <a:srgbClr val="DDDDDD"/>
                </a:outerShdw>
              </a:effectLst>
            </a:endParaRPr>
          </a:p>
        </p:txBody>
      </p:sp>
      <p:sp>
        <p:nvSpPr>
          <p:cNvPr id="2276356" name="Rectangle 4"/>
          <p:cNvSpPr>
            <a:spLocks noChangeArrowheads="1"/>
          </p:cNvSpPr>
          <p:nvPr/>
        </p:nvSpPr>
        <p:spPr bwMode="auto">
          <a:xfrm>
            <a:off x="8077200" y="1447800"/>
            <a:ext cx="533400" cy="4648200"/>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32772" name="Picture 5" descr="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447800"/>
            <a:ext cx="6362700" cy="4582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199833" y="6096000"/>
            <a:ext cx="2369367" cy="461665"/>
          </a:xfrm>
          <a:prstGeom prst="rect">
            <a:avLst/>
          </a:prstGeom>
        </p:spPr>
        <p:txBody>
          <a:bodyPr wrap="none">
            <a:spAutoFit/>
          </a:bodyPr>
          <a:lstStyle/>
          <a:p>
            <a:r>
              <a:rPr lang="en-US"/>
              <a:t>Hubel and Wiesel</a:t>
            </a:r>
            <a:endParaRPr lang="en-US" dirty="0"/>
          </a:p>
        </p:txBody>
      </p:sp>
    </p:spTree>
    <p:extLst>
      <p:ext uri="{BB962C8B-B14F-4D97-AF65-F5344CB8AC3E}">
        <p14:creationId xmlns:p14="http://schemas.microsoft.com/office/powerpoint/2010/main" val="1317694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Grp="1" noChangeArrowheads="1"/>
          </p:cNvSpPr>
          <p:nvPr>
            <p:ph type="body" idx="1"/>
          </p:nvPr>
        </p:nvSpPr>
        <p:spPr>
          <a:xfrm>
            <a:off x="-127000" y="20530"/>
            <a:ext cx="9144000" cy="1295400"/>
          </a:xfrm>
        </p:spPr>
        <p:txBody>
          <a:bodyPr/>
          <a:lstStyle/>
          <a:p>
            <a:pPr>
              <a:lnSpc>
                <a:spcPct val="90000"/>
              </a:lnSpc>
              <a:buFontTx/>
              <a:buNone/>
            </a:pPr>
            <a:endParaRPr lang="en-US" sz="4000" dirty="0">
              <a:latin typeface="Times New Roman" charset="0"/>
              <a:ea typeface="ＭＳ Ｐゴシック" charset="0"/>
              <a:cs typeface="ＭＳ Ｐゴシック" charset="0"/>
            </a:endParaRPr>
          </a:p>
          <a:p>
            <a:pPr algn="ctr">
              <a:lnSpc>
                <a:spcPct val="90000"/>
              </a:lnSpc>
              <a:buFontTx/>
              <a:buNone/>
            </a:pPr>
            <a:r>
              <a:rPr lang="en-US" sz="2200" dirty="0">
                <a:latin typeface="Times New Roman" charset="0"/>
                <a:ea typeface="ＭＳ Ｐゴシック" charset="0"/>
                <a:cs typeface="ＭＳ Ｐゴシック" charset="0"/>
              </a:rPr>
              <a:t>     </a:t>
            </a:r>
            <a:r>
              <a:rPr lang="en-US" dirty="0" smtClean="0">
                <a:solidFill>
                  <a:srgbClr val="C00000"/>
                </a:solidFill>
                <a:latin typeface="Times New Roman" charset="0"/>
                <a:ea typeface="ＭＳ Ｐゴシック" charset="0"/>
                <a:cs typeface="ＭＳ Ｐゴシック" charset="0"/>
              </a:rPr>
              <a:t>What does a cascade of filter operation with nonlinearity do? </a:t>
            </a:r>
            <a:endParaRPr lang="en-US" altLang="ja-JP" dirty="0">
              <a:solidFill>
                <a:srgbClr val="C00000"/>
              </a:solidFill>
              <a:latin typeface="Times New Roman" charset="0"/>
              <a:ea typeface="ＭＳ Ｐゴシック" charset="0"/>
              <a:cs typeface="ＭＳ Ｐゴシック" charset="0"/>
            </a:endParaRPr>
          </a:p>
          <a:p>
            <a:pPr>
              <a:lnSpc>
                <a:spcPct val="90000"/>
              </a:lnSpc>
              <a:buFontTx/>
              <a:buNone/>
            </a:pPr>
            <a:r>
              <a:rPr lang="en-US" sz="2400" dirty="0" smtClean="0">
                <a:latin typeface="Times New Roman" charset="0"/>
                <a:ea typeface="ＭＳ Ｐゴシック" charset="0"/>
                <a:cs typeface="ＭＳ Ｐゴシック" charset="0"/>
              </a:rPr>
              <a:t>     </a:t>
            </a:r>
            <a:endParaRPr lang="en-US" sz="2400" dirty="0">
              <a:latin typeface="Times New Roman" charset="0"/>
              <a:ea typeface="ＭＳ Ｐゴシック" charset="0"/>
              <a:cs typeface="ＭＳ Ｐゴシック" charset="0"/>
            </a:endParaRPr>
          </a:p>
          <a:p>
            <a:pPr>
              <a:lnSpc>
                <a:spcPct val="90000"/>
              </a:lnSpc>
            </a:pPr>
            <a:endParaRPr lang="en-US" sz="2200" dirty="0">
              <a:latin typeface="Times New Roman" charset="0"/>
              <a:ea typeface="ＭＳ Ｐゴシック" charset="0"/>
              <a:cs typeface="ＭＳ Ｐゴシック" charset="0"/>
            </a:endParaRPr>
          </a:p>
        </p:txBody>
      </p:sp>
      <p:pic>
        <p:nvPicPr>
          <p:cNvPr id="993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9800"/>
            <a:ext cx="2514600"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46" name="Text Box 6"/>
          <p:cNvSpPr txBox="1">
            <a:spLocks noChangeArrowheads="1"/>
          </p:cNvSpPr>
          <p:nvPr/>
        </p:nvSpPr>
        <p:spPr bwMode="auto">
          <a:xfrm>
            <a:off x="838200" y="4419600"/>
            <a:ext cx="1735138" cy="396875"/>
          </a:xfrm>
          <a:prstGeom prst="rect">
            <a:avLst/>
          </a:prstGeom>
          <a:noFill/>
          <a:ln w="9525">
            <a:noFill/>
            <a:miter lim="800000"/>
            <a:headEnd/>
            <a:tailEnd/>
          </a:ln>
          <a:effec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000" smtClean="0">
                <a:effectLst>
                  <a:outerShdw blurRad="38100" dist="38100" dir="2700000" algn="tl">
                    <a:srgbClr val="DDDDDD"/>
                  </a:outerShdw>
                </a:effectLst>
              </a:rPr>
              <a:t>25 linear filters</a:t>
            </a:r>
          </a:p>
        </p:txBody>
      </p:sp>
      <p:pic>
        <p:nvPicPr>
          <p:cNvPr id="993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1700212"/>
            <a:ext cx="5211763" cy="340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49" name="Text Box 9"/>
          <p:cNvSpPr txBox="1">
            <a:spLocks noChangeArrowheads="1"/>
          </p:cNvSpPr>
          <p:nvPr/>
        </p:nvSpPr>
        <p:spPr bwMode="auto">
          <a:xfrm>
            <a:off x="3048000" y="5105400"/>
            <a:ext cx="5715000" cy="708025"/>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000" smtClean="0">
                <a:effectLst>
                  <a:outerShdw blurRad="38100" dist="38100" dir="2700000" algn="tl">
                    <a:srgbClr val="DDDDDD"/>
                  </a:outerShdw>
                </a:effectLst>
              </a:rPr>
              <a:t>Successive filtering, rectified and downsampled 3 times to create 46875 feature maps (3 color bands). </a:t>
            </a:r>
          </a:p>
        </p:txBody>
      </p:sp>
      <p:sp>
        <p:nvSpPr>
          <p:cNvPr id="2" name="Rectangle 1"/>
          <p:cNvSpPr/>
          <p:nvPr/>
        </p:nvSpPr>
        <p:spPr>
          <a:xfrm>
            <a:off x="223838" y="6197707"/>
            <a:ext cx="7192962" cy="424732"/>
          </a:xfrm>
          <a:prstGeom prst="rect">
            <a:avLst/>
          </a:prstGeom>
        </p:spPr>
        <p:txBody>
          <a:bodyPr wrap="square">
            <a:spAutoFit/>
          </a:bodyPr>
          <a:lstStyle/>
          <a:p>
            <a:pPr algn="ctr">
              <a:lnSpc>
                <a:spcPct val="90000"/>
              </a:lnSpc>
              <a:buFontTx/>
              <a:buNone/>
            </a:pPr>
            <a:r>
              <a:rPr lang="en-US">
                <a:ea typeface="ＭＳ Ｐゴシック" charset="0"/>
                <a:cs typeface="ＭＳ Ｐゴシック" charset="0"/>
              </a:rPr>
              <a:t> -- Viola and Tieu: </a:t>
            </a:r>
            <a:r>
              <a:rPr lang="en-US" i="1">
                <a:ea typeface="ＭＳ Ｐゴシック" charset="0"/>
                <a:cs typeface="ＭＳ Ｐゴシック" charset="0"/>
              </a:rPr>
              <a:t>Boosting image retrieval</a:t>
            </a:r>
            <a:r>
              <a:rPr lang="en-US">
                <a:ea typeface="ＭＳ Ｐゴシック" charset="0"/>
                <a:cs typeface="ＭＳ Ｐゴシック" charset="0"/>
              </a:rPr>
              <a:t> (97)</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62158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body" idx="1"/>
          </p:nvPr>
        </p:nvSpPr>
        <p:spPr>
          <a:xfrm>
            <a:off x="0" y="-88900"/>
            <a:ext cx="10414000" cy="1485900"/>
          </a:xfrm>
        </p:spPr>
        <p:txBody>
          <a:bodyPr/>
          <a:lstStyle/>
          <a:p>
            <a:pPr>
              <a:lnSpc>
                <a:spcPct val="90000"/>
              </a:lnSpc>
              <a:buFontTx/>
              <a:buNone/>
            </a:pPr>
            <a:endParaRPr lang="en-US" sz="3600" dirty="0">
              <a:latin typeface="Times New Roman" charset="0"/>
              <a:ea typeface="ＭＳ Ｐゴシック" charset="0"/>
              <a:cs typeface="ＭＳ Ｐゴシック" charset="0"/>
            </a:endParaRPr>
          </a:p>
          <a:p>
            <a:pPr>
              <a:lnSpc>
                <a:spcPct val="90000"/>
              </a:lnSpc>
              <a:buFontTx/>
              <a:buNone/>
            </a:pPr>
            <a:r>
              <a:rPr lang="en-US" sz="2000" dirty="0">
                <a:latin typeface="Times New Roman" charset="0"/>
                <a:ea typeface="ＭＳ Ｐゴシック" charset="0"/>
                <a:cs typeface="ＭＳ Ｐゴシック" charset="0"/>
              </a:rPr>
              <a:t>    </a:t>
            </a:r>
            <a:r>
              <a:rPr lang="en-US" sz="2800" dirty="0" smtClean="0">
                <a:solidFill>
                  <a:srgbClr val="C00000"/>
                </a:solidFill>
                <a:latin typeface="Times New Roman" charset="0"/>
                <a:ea typeface="ＭＳ Ｐゴシック" charset="0"/>
                <a:cs typeface="ＭＳ Ｐゴシック" charset="0"/>
              </a:rPr>
              <a:t>Combining features and detecting organization of features</a:t>
            </a:r>
            <a:endParaRPr lang="en-US" sz="2800" dirty="0">
              <a:solidFill>
                <a:srgbClr val="C00000"/>
              </a:solidFill>
              <a:latin typeface="Times New Roman" charset="0"/>
              <a:ea typeface="ＭＳ Ｐゴシック" charset="0"/>
              <a:cs typeface="ＭＳ Ｐゴシック" charset="0"/>
            </a:endParaRPr>
          </a:p>
          <a:p>
            <a:pPr>
              <a:lnSpc>
                <a:spcPct val="90000"/>
              </a:lnSpc>
            </a:pPr>
            <a:endParaRPr lang="en-US" sz="2000" dirty="0">
              <a:latin typeface="Times New Roman" charset="0"/>
              <a:ea typeface="ＭＳ Ｐゴシック" charset="0"/>
              <a:cs typeface="ＭＳ Ｐゴシック" charset="0"/>
            </a:endParaRPr>
          </a:p>
        </p:txBody>
      </p:sp>
      <p:sp>
        <p:nvSpPr>
          <p:cNvPr id="2162694" name="Text Box 6"/>
          <p:cNvSpPr txBox="1">
            <a:spLocks noChangeArrowheads="1"/>
          </p:cNvSpPr>
          <p:nvPr/>
        </p:nvSpPr>
        <p:spPr bwMode="auto">
          <a:xfrm>
            <a:off x="762000" y="1752600"/>
            <a:ext cx="3810000" cy="3743325"/>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400" smtClean="0">
                <a:effectLst>
                  <a:outerShdw blurRad="38100" dist="38100" dir="2700000" algn="tl">
                    <a:srgbClr val="DDDDDD"/>
                  </a:outerShdw>
                </a:effectLst>
              </a:rPr>
              <a:t>Each level of feature processing discovers arrangement of feature responses from the previous level.</a:t>
            </a:r>
          </a:p>
          <a:p>
            <a:pPr>
              <a:defRPr/>
            </a:pPr>
            <a:endParaRPr lang="en-US" sz="2400" smtClean="0">
              <a:effectLst>
                <a:outerShdw blurRad="38100" dist="38100" dir="2700000" algn="tl">
                  <a:srgbClr val="DDDDDD"/>
                </a:outerShdw>
              </a:effectLst>
            </a:endParaRPr>
          </a:p>
          <a:p>
            <a:pPr>
              <a:defRPr/>
            </a:pPr>
            <a:r>
              <a:rPr lang="en-US" sz="2400" smtClean="0">
                <a:effectLst>
                  <a:outerShdw blurRad="38100" dist="38100" dir="2700000" algn="tl">
                    <a:srgbClr val="DDDDDD"/>
                  </a:outerShdw>
                </a:effectLst>
              </a:rPr>
              <a:t>The final feature map has a strong peak at the `tiger strips</a:t>
            </a:r>
            <a:r>
              <a:rPr lang="ja-JP" altLang="en-US" sz="2400" smtClean="0">
                <a:effectLst>
                  <a:outerShdw blurRad="38100" dist="38100" dir="2700000" algn="tl">
                    <a:srgbClr val="DDDDDD"/>
                  </a:outerShdw>
                </a:effectLst>
              </a:rPr>
              <a:t>’</a:t>
            </a:r>
            <a:r>
              <a:rPr lang="en-US" sz="2400" smtClean="0">
                <a:effectLst>
                  <a:outerShdw blurRad="38100" dist="38100" dir="2700000" algn="tl">
                    <a:srgbClr val="DDDDDD"/>
                  </a:outerShdw>
                </a:effectLst>
              </a:rPr>
              <a:t>, which is absent in the waterfall.  </a:t>
            </a:r>
          </a:p>
        </p:txBody>
      </p:sp>
      <p:pic>
        <p:nvPicPr>
          <p:cNvPr id="1013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098800"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587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body" idx="1"/>
          </p:nvPr>
        </p:nvSpPr>
        <p:spPr>
          <a:xfrm>
            <a:off x="762000" y="88900"/>
            <a:ext cx="8153400" cy="1295400"/>
          </a:xfrm>
        </p:spPr>
        <p:txBody>
          <a:bodyPr/>
          <a:lstStyle/>
          <a:p>
            <a:pPr>
              <a:lnSpc>
                <a:spcPct val="90000"/>
              </a:lnSpc>
              <a:buFontTx/>
              <a:buNone/>
            </a:pPr>
            <a:endParaRPr lang="en-US" sz="3600" dirty="0">
              <a:latin typeface="Times New Roman" charset="0"/>
              <a:ea typeface="ＭＳ Ｐゴシック" charset="0"/>
              <a:cs typeface="ＭＳ Ｐゴシック" charset="0"/>
            </a:endParaRPr>
          </a:p>
          <a:p>
            <a:pPr>
              <a:lnSpc>
                <a:spcPct val="90000"/>
              </a:lnSpc>
              <a:buFontTx/>
              <a:buNone/>
            </a:pPr>
            <a:r>
              <a:rPr lang="en-US" sz="2000" dirty="0">
                <a:latin typeface="Times New Roman" charset="0"/>
                <a:ea typeface="ＭＳ Ｐゴシック" charset="0"/>
                <a:cs typeface="ＭＳ Ｐゴシック" charset="0"/>
              </a:rPr>
              <a:t>    </a:t>
            </a:r>
            <a:r>
              <a:rPr lang="en-US" dirty="0" smtClean="0">
                <a:solidFill>
                  <a:srgbClr val="C00000"/>
                </a:solidFill>
                <a:latin typeface="Times New Roman" charset="0"/>
                <a:ea typeface="ＭＳ Ｐゴシック" charset="0"/>
                <a:cs typeface="ＭＳ Ｐゴシック" charset="0"/>
              </a:rPr>
              <a:t>Cascade provides highly selective features</a:t>
            </a:r>
            <a:endParaRPr lang="en-US" dirty="0">
              <a:solidFill>
                <a:srgbClr val="C00000"/>
              </a:solidFill>
              <a:latin typeface="Times New Roman" charset="0"/>
              <a:ea typeface="ＭＳ Ｐゴシック" charset="0"/>
              <a:cs typeface="ＭＳ Ｐゴシック" charset="0"/>
            </a:endParaRPr>
          </a:p>
          <a:p>
            <a:pPr>
              <a:lnSpc>
                <a:spcPct val="90000"/>
              </a:lnSpc>
              <a:buFontTx/>
              <a:buNone/>
            </a:pPr>
            <a:r>
              <a:rPr lang="en-US" sz="1800" dirty="0">
                <a:latin typeface="Times New Roman" charset="0"/>
                <a:ea typeface="ＭＳ Ｐゴシック" charset="0"/>
                <a:cs typeface="ＭＳ Ｐゴシック" charset="0"/>
              </a:rPr>
              <a:t>     </a:t>
            </a:r>
          </a:p>
          <a:p>
            <a:pPr>
              <a:lnSpc>
                <a:spcPct val="90000"/>
              </a:lnSpc>
            </a:pPr>
            <a:endParaRPr lang="en-US" sz="2000" dirty="0">
              <a:latin typeface="Times New Roman" charset="0"/>
              <a:ea typeface="ＭＳ Ｐゴシック" charset="0"/>
              <a:cs typeface="ＭＳ Ｐゴシック" charset="0"/>
            </a:endParaRPr>
          </a:p>
        </p:txBody>
      </p:sp>
      <p:sp>
        <p:nvSpPr>
          <p:cNvPr id="2164739" name="Text Box 3"/>
          <p:cNvSpPr txBox="1">
            <a:spLocks noChangeArrowheads="1"/>
          </p:cNvSpPr>
          <p:nvPr/>
        </p:nvSpPr>
        <p:spPr bwMode="auto">
          <a:xfrm>
            <a:off x="762000" y="1752600"/>
            <a:ext cx="3810000" cy="2647950"/>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400" smtClean="0">
                <a:effectLst>
                  <a:outerShdw blurRad="38100" dist="38100" dir="2700000" algn="tl">
                    <a:srgbClr val="DDDDDD"/>
                  </a:outerShdw>
                </a:effectLst>
              </a:rPr>
              <a:t>The final feature map of this sequence has a strong response to the cathedral but not the field.</a:t>
            </a:r>
          </a:p>
          <a:p>
            <a:pPr>
              <a:defRPr/>
            </a:pPr>
            <a:endParaRPr lang="en-US" sz="2400" smtClean="0">
              <a:effectLst>
                <a:outerShdw blurRad="38100" dist="38100" dir="2700000" algn="tl">
                  <a:srgbClr val="DDDDDD"/>
                </a:outerShdw>
              </a:effectLst>
            </a:endParaRPr>
          </a:p>
          <a:p>
            <a:pPr>
              <a:defRPr/>
            </a:pPr>
            <a:r>
              <a:rPr lang="en-US" sz="2400" smtClean="0">
                <a:effectLst>
                  <a:outerShdw blurRad="38100" dist="38100" dir="2700000" algn="tl">
                    <a:srgbClr val="DDDDDD"/>
                  </a:outerShdw>
                </a:effectLst>
              </a:rPr>
              <a:t>These sequences provide highly selective features. </a:t>
            </a:r>
          </a:p>
        </p:txBody>
      </p:sp>
      <p:pic>
        <p:nvPicPr>
          <p:cNvPr id="1034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657600" cy="340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945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body" idx="1"/>
          </p:nvPr>
        </p:nvSpPr>
        <p:spPr>
          <a:xfrm>
            <a:off x="838200" y="81757"/>
            <a:ext cx="7315200" cy="1295400"/>
          </a:xfrm>
        </p:spPr>
        <p:txBody>
          <a:bodyPr/>
          <a:lstStyle/>
          <a:p>
            <a:pPr>
              <a:lnSpc>
                <a:spcPct val="90000"/>
              </a:lnSpc>
              <a:buFontTx/>
              <a:buNone/>
            </a:pPr>
            <a:endParaRPr lang="en-US" sz="3600" dirty="0">
              <a:latin typeface="Times New Roman" charset="0"/>
              <a:ea typeface="ＭＳ Ｐゴシック" charset="0"/>
              <a:cs typeface="ＭＳ Ｐゴシック" charset="0"/>
            </a:endParaRPr>
          </a:p>
          <a:p>
            <a:pPr>
              <a:lnSpc>
                <a:spcPct val="90000"/>
              </a:lnSpc>
              <a:buFontTx/>
              <a:buNone/>
            </a:pPr>
            <a:r>
              <a:rPr lang="en-US" sz="2000" dirty="0">
                <a:latin typeface="Times New Roman" charset="0"/>
                <a:ea typeface="ＭＳ Ｐゴシック" charset="0"/>
                <a:cs typeface="ＭＳ Ｐゴシック" charset="0"/>
              </a:rPr>
              <a:t>    </a:t>
            </a:r>
            <a:r>
              <a:rPr lang="en-US" sz="2800" dirty="0" smtClean="0">
                <a:solidFill>
                  <a:srgbClr val="C00000"/>
                </a:solidFill>
                <a:latin typeface="Times New Roman" charset="0"/>
                <a:ea typeface="ＭＳ Ｐゴシック" charset="0"/>
                <a:cs typeface="ＭＳ Ｐゴシック" charset="0"/>
              </a:rPr>
              <a:t>We can use distinct features to retrieve images</a:t>
            </a:r>
            <a:endParaRPr lang="en-US" sz="2800" dirty="0">
              <a:solidFill>
                <a:srgbClr val="C00000"/>
              </a:solidFill>
              <a:latin typeface="Times New Roman" charset="0"/>
              <a:ea typeface="ＭＳ Ｐゴシック" charset="0"/>
              <a:cs typeface="ＭＳ Ｐゴシック" charset="0"/>
            </a:endParaRPr>
          </a:p>
          <a:p>
            <a:pPr>
              <a:lnSpc>
                <a:spcPct val="90000"/>
              </a:lnSpc>
              <a:buFontTx/>
              <a:buNone/>
            </a:pPr>
            <a:r>
              <a:rPr lang="en-US" sz="1800" dirty="0">
                <a:latin typeface="Times New Roman" charset="0"/>
                <a:ea typeface="ＭＳ Ｐゴシック" charset="0"/>
                <a:cs typeface="ＭＳ Ｐゴシック" charset="0"/>
              </a:rPr>
              <a:t>     </a:t>
            </a:r>
          </a:p>
          <a:p>
            <a:pPr>
              <a:lnSpc>
                <a:spcPct val="90000"/>
              </a:lnSpc>
            </a:pPr>
            <a:endParaRPr lang="en-US" sz="2000" dirty="0">
              <a:latin typeface="Times New Roman" charset="0"/>
              <a:ea typeface="ＭＳ Ｐゴシック" charset="0"/>
              <a:cs typeface="ＭＳ Ｐゴシック" charset="0"/>
            </a:endParaRPr>
          </a:p>
        </p:txBody>
      </p:sp>
      <p:sp>
        <p:nvSpPr>
          <p:cNvPr id="2166787" name="Text Box 3"/>
          <p:cNvSpPr txBox="1">
            <a:spLocks noChangeArrowheads="1"/>
          </p:cNvSpPr>
          <p:nvPr/>
        </p:nvSpPr>
        <p:spPr bwMode="auto">
          <a:xfrm>
            <a:off x="685800" y="4800600"/>
            <a:ext cx="3810000" cy="701675"/>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000" smtClean="0">
                <a:effectLst>
                  <a:outerShdw blurRad="38100" dist="38100" dir="2700000" algn="tl">
                    <a:srgbClr val="DDDDDD"/>
                  </a:outerShdw>
                </a:effectLst>
              </a:rPr>
              <a:t>Same feature map to 500 images.  Red dot: tiger, blue dot: waterfall.</a:t>
            </a:r>
          </a:p>
        </p:txBody>
      </p:sp>
      <p:pic>
        <p:nvPicPr>
          <p:cNvPr id="1054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365760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524000"/>
            <a:ext cx="3657600" cy="298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6791" name="Text Box 7"/>
          <p:cNvSpPr txBox="1">
            <a:spLocks noChangeArrowheads="1"/>
          </p:cNvSpPr>
          <p:nvPr/>
        </p:nvSpPr>
        <p:spPr bwMode="auto">
          <a:xfrm>
            <a:off x="4648200" y="4800600"/>
            <a:ext cx="4038600" cy="701675"/>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000" smtClean="0">
                <a:effectLst>
                  <a:outerShdw blurRad="38100" dist="38100" dir="2700000" algn="tl">
                    <a:srgbClr val="DDDDDD"/>
                  </a:outerShdw>
                </a:effectLst>
              </a:rPr>
              <a:t>Another feature map to 500 images.  Red dot: church, blue dot: field.</a:t>
            </a:r>
          </a:p>
        </p:txBody>
      </p:sp>
    </p:spTree>
    <p:extLst>
      <p:ext uri="{BB962C8B-B14F-4D97-AF65-F5344CB8AC3E}">
        <p14:creationId xmlns:p14="http://schemas.microsoft.com/office/powerpoint/2010/main" val="490253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3400"/>
            <a:ext cx="5486400" cy="547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4547" name="Text Box 3"/>
          <p:cNvSpPr txBox="1">
            <a:spLocks noChangeArrowheads="1"/>
          </p:cNvSpPr>
          <p:nvPr/>
        </p:nvSpPr>
        <p:spPr bwMode="auto">
          <a:xfrm>
            <a:off x="669925" y="941388"/>
            <a:ext cx="1430338" cy="488950"/>
          </a:xfrm>
          <a:prstGeom prst="rect">
            <a:avLst/>
          </a:prstGeom>
          <a:noFill/>
          <a:ln w="9525">
            <a:noFill/>
            <a:miter lim="800000"/>
            <a:headEnd/>
            <a:tailEnd/>
          </a:ln>
          <a:effec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mtClean="0">
                <a:effectLst>
                  <a:outerShdw blurRad="38100" dist="38100" dir="2700000" algn="tl">
                    <a:srgbClr val="DDDDDD"/>
                  </a:outerShdw>
                </a:effectLst>
              </a:rPr>
              <a:t>examples</a:t>
            </a:r>
          </a:p>
        </p:txBody>
      </p:sp>
      <p:sp>
        <p:nvSpPr>
          <p:cNvPr id="2284548" name="Text Box 4"/>
          <p:cNvSpPr txBox="1">
            <a:spLocks noChangeArrowheads="1"/>
          </p:cNvSpPr>
          <p:nvPr/>
        </p:nvSpPr>
        <p:spPr bwMode="auto">
          <a:xfrm>
            <a:off x="304800" y="2590800"/>
            <a:ext cx="1284288" cy="488950"/>
          </a:xfrm>
          <a:prstGeom prst="rect">
            <a:avLst/>
          </a:prstGeom>
          <a:noFill/>
          <a:ln w="9525">
            <a:noFill/>
            <a:miter lim="800000"/>
            <a:headEnd/>
            <a:tailEnd/>
          </a:ln>
          <a:effec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mtClean="0">
                <a:effectLst>
                  <a:outerShdw blurRad="38100" dist="38100" dir="2700000" algn="tl">
                    <a:srgbClr val="DDDDDD"/>
                  </a:outerShdw>
                </a:effectLst>
              </a:rPr>
              <a:t>retrieval</a:t>
            </a:r>
          </a:p>
        </p:txBody>
      </p:sp>
    </p:spTree>
    <p:extLst>
      <p:ext uri="{BB962C8B-B14F-4D97-AF65-F5344CB8AC3E}">
        <p14:creationId xmlns:p14="http://schemas.microsoft.com/office/powerpoint/2010/main" val="1584806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5351463"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269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3200" b="0" dirty="0" err="1" smtClean="0">
                <a:solidFill>
                  <a:srgbClr val="C00000"/>
                </a:solidFill>
                <a:ea typeface="ＭＳ Ｐゴシック" charset="0"/>
                <a:cs typeface="Arial"/>
              </a:rPr>
              <a:t>AlexNet</a:t>
            </a:r>
            <a:r>
              <a:rPr lang="en-US" sz="3200" b="0" dirty="0" smtClean="0">
                <a:solidFill>
                  <a:srgbClr val="C00000"/>
                </a:solidFill>
                <a:ea typeface="ＭＳ Ｐゴシック" charset="0"/>
                <a:cs typeface="Arial"/>
              </a:rPr>
              <a:t>: deep convolution neural networks</a:t>
            </a:r>
            <a:endParaRPr lang="en-US" sz="3200" b="0" dirty="0">
              <a:solidFill>
                <a:srgbClr val="C00000"/>
              </a:solidFill>
              <a:ea typeface="ＭＳ Ｐゴシック" charset="0"/>
              <a:cs typeface="Arial"/>
            </a:endParaRPr>
          </a:p>
        </p:txBody>
      </p:sp>
      <p:sp>
        <p:nvSpPr>
          <p:cNvPr id="176131" name="Rectangle 3"/>
          <p:cNvSpPr>
            <a:spLocks noGrp="1" noChangeArrowheads="1"/>
          </p:cNvSpPr>
          <p:nvPr>
            <p:ph type="body" idx="1"/>
          </p:nvPr>
        </p:nvSpPr>
        <p:spPr>
          <a:xfrm>
            <a:off x="886427" y="1536700"/>
            <a:ext cx="7543800" cy="4038600"/>
          </a:xfrm>
        </p:spPr>
        <p:txBody>
          <a:bodyPr/>
          <a:lstStyle/>
          <a:p>
            <a:pPr marL="0" indent="0">
              <a:buNone/>
            </a:pPr>
            <a:r>
              <a:rPr lang="en-US" sz="2200" dirty="0" smtClean="0">
                <a:solidFill>
                  <a:srgbClr val="0070C0"/>
                </a:solidFill>
                <a:ea typeface="ＭＳ Ｐゴシック" charset="0"/>
                <a:cs typeface="Arial"/>
              </a:rPr>
              <a:t>Alex </a:t>
            </a:r>
            <a:r>
              <a:rPr lang="en-US" sz="2200" dirty="0" err="1" smtClean="0">
                <a:solidFill>
                  <a:srgbClr val="0070C0"/>
                </a:solidFill>
                <a:ea typeface="ＭＳ Ｐゴシック" charset="0"/>
                <a:cs typeface="Arial"/>
              </a:rPr>
              <a:t>Krizhevsky</a:t>
            </a:r>
            <a:r>
              <a:rPr lang="en-US" sz="2200" dirty="0" smtClean="0">
                <a:solidFill>
                  <a:srgbClr val="0070C0"/>
                </a:solidFill>
                <a:ea typeface="ＭＳ Ｐゴシック" charset="0"/>
                <a:cs typeface="Arial"/>
              </a:rPr>
              <a:t>, Ilya </a:t>
            </a:r>
            <a:r>
              <a:rPr lang="en-US" sz="2200" dirty="0" err="1" smtClean="0">
                <a:solidFill>
                  <a:srgbClr val="0070C0"/>
                </a:solidFill>
                <a:ea typeface="ＭＳ Ｐゴシック" charset="0"/>
                <a:cs typeface="Arial"/>
              </a:rPr>
              <a:t>Sutskever</a:t>
            </a:r>
            <a:r>
              <a:rPr lang="en-US" sz="2200" dirty="0" smtClean="0">
                <a:solidFill>
                  <a:srgbClr val="0070C0"/>
                </a:solidFill>
                <a:ea typeface="ＭＳ Ｐゴシック" charset="0"/>
                <a:cs typeface="Arial"/>
              </a:rPr>
              <a:t>, and Geoff Hinton (2012) </a:t>
            </a:r>
            <a:endParaRPr lang="en-US" sz="2200" dirty="0">
              <a:solidFill>
                <a:srgbClr val="0070C0"/>
              </a:solidFill>
              <a:ea typeface="ＭＳ Ｐゴシック" charset="0"/>
              <a:cs typeface="Arial"/>
            </a:endParaRPr>
          </a:p>
        </p:txBody>
      </p:sp>
      <p:sp>
        <p:nvSpPr>
          <p:cNvPr id="2" name="Rectangle 1"/>
          <p:cNvSpPr/>
          <p:nvPr/>
        </p:nvSpPr>
        <p:spPr>
          <a:xfrm>
            <a:off x="990600" y="5257800"/>
            <a:ext cx="7543800" cy="492443"/>
          </a:xfrm>
          <a:prstGeom prst="rect">
            <a:avLst/>
          </a:prstGeom>
        </p:spPr>
        <p:txBody>
          <a:bodyPr wrap="square">
            <a:spAutoFit/>
          </a:bodyPr>
          <a:lstStyle/>
          <a:p>
            <a:r>
              <a:rPr lang="en-US" dirty="0">
                <a:latin typeface="Arial"/>
                <a:cs typeface="Arial"/>
              </a:rPr>
              <a:t>http://</a:t>
            </a:r>
            <a:r>
              <a:rPr lang="en-US" dirty="0" err="1">
                <a:latin typeface="Arial"/>
                <a:cs typeface="Arial"/>
              </a:rPr>
              <a:t>yann.lecun.com</a:t>
            </a:r>
            <a:r>
              <a:rPr lang="en-US" dirty="0">
                <a:latin typeface="Arial"/>
                <a:cs typeface="Arial"/>
              </a:rPr>
              <a:t>/</a:t>
            </a:r>
            <a:r>
              <a:rPr lang="en-US" dirty="0" err="1">
                <a:latin typeface="Arial"/>
                <a:cs typeface="Arial"/>
              </a:rPr>
              <a:t>exdb</a:t>
            </a:r>
            <a:r>
              <a:rPr lang="en-US" dirty="0">
                <a:latin typeface="Arial"/>
                <a:cs typeface="Arial"/>
              </a:rPr>
              <a:t>/</a:t>
            </a:r>
            <a:r>
              <a:rPr lang="en-US" dirty="0" err="1">
                <a:latin typeface="Arial"/>
                <a:cs typeface="Arial"/>
              </a:rPr>
              <a:t>lenet</a:t>
            </a:r>
            <a:r>
              <a:rPr lang="en-US" dirty="0">
                <a:latin typeface="Arial"/>
                <a:cs typeface="Arial"/>
              </a:rPr>
              <a:t>/</a:t>
            </a:r>
            <a:r>
              <a:rPr lang="en-US" dirty="0" err="1">
                <a:latin typeface="Arial"/>
                <a:cs typeface="Arial"/>
              </a:rPr>
              <a:t>multiples.html</a:t>
            </a:r>
            <a:endParaRPr lang="en-US" dirty="0">
              <a:latin typeface="Arial"/>
              <a:cs typeface="Arial"/>
            </a:endParaRPr>
          </a:p>
        </p:txBody>
      </p:sp>
      <p:pic>
        <p:nvPicPr>
          <p:cNvPr id="3" name="Picture 2"/>
          <p:cNvPicPr>
            <a:picLocks noChangeAspect="1"/>
          </p:cNvPicPr>
          <p:nvPr/>
        </p:nvPicPr>
        <p:blipFill>
          <a:blip r:embed="rId3"/>
          <a:stretch>
            <a:fillRect/>
          </a:stretch>
        </p:blipFill>
        <p:spPr>
          <a:xfrm>
            <a:off x="381000" y="2298700"/>
            <a:ext cx="8554654" cy="4127500"/>
          </a:xfrm>
          <a:prstGeom prst="rect">
            <a:avLst/>
          </a:prstGeom>
        </p:spPr>
      </p:pic>
    </p:spTree>
    <p:extLst>
      <p:ext uri="{BB962C8B-B14F-4D97-AF65-F5344CB8AC3E}">
        <p14:creationId xmlns:p14="http://schemas.microsoft.com/office/powerpoint/2010/main" val="1285953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3200" b="0" dirty="0" smtClean="0">
                <a:solidFill>
                  <a:srgbClr val="C00000"/>
                </a:solidFill>
                <a:ea typeface="ＭＳ Ｐゴシック" charset="0"/>
                <a:cs typeface="Arial"/>
              </a:rPr>
              <a:t>Pool 1:</a:t>
            </a:r>
            <a:endParaRPr lang="en-US" sz="3200" b="0" dirty="0">
              <a:solidFill>
                <a:srgbClr val="C00000"/>
              </a:solidFill>
              <a:ea typeface="ＭＳ Ｐゴシック" charset="0"/>
              <a:cs typeface="Arial"/>
            </a:endParaRPr>
          </a:p>
        </p:txBody>
      </p:sp>
      <p:sp>
        <p:nvSpPr>
          <p:cNvPr id="176131" name="Rectangle 3"/>
          <p:cNvSpPr>
            <a:spLocks noGrp="1" noChangeArrowheads="1"/>
          </p:cNvSpPr>
          <p:nvPr>
            <p:ph type="body" idx="1"/>
          </p:nvPr>
        </p:nvSpPr>
        <p:spPr>
          <a:xfrm>
            <a:off x="1051527" y="1727200"/>
            <a:ext cx="7543800" cy="4038600"/>
          </a:xfrm>
        </p:spPr>
        <p:txBody>
          <a:bodyPr/>
          <a:lstStyle/>
          <a:p>
            <a:pPr marL="0" indent="0">
              <a:buNone/>
            </a:pPr>
            <a:r>
              <a:rPr lang="en-US" sz="2200" dirty="0" smtClean="0">
                <a:solidFill>
                  <a:srgbClr val="0070C0"/>
                </a:solidFill>
                <a:ea typeface="ＭＳ Ｐゴシック" charset="0"/>
                <a:cs typeface="Arial"/>
              </a:rPr>
              <a:t>What is NOT the “new” features in </a:t>
            </a:r>
            <a:r>
              <a:rPr lang="en-US" sz="2200" dirty="0" err="1" smtClean="0">
                <a:solidFill>
                  <a:srgbClr val="0070C0"/>
                </a:solidFill>
                <a:ea typeface="ＭＳ Ｐゴシック" charset="0"/>
                <a:cs typeface="Arial"/>
              </a:rPr>
              <a:t>AlexNet</a:t>
            </a:r>
            <a:r>
              <a:rPr lang="en-US" sz="2200" dirty="0" smtClean="0">
                <a:solidFill>
                  <a:srgbClr val="0070C0"/>
                </a:solidFill>
                <a:ea typeface="ＭＳ Ｐゴシック" charset="0"/>
                <a:cs typeface="Arial"/>
              </a:rPr>
              <a:t> that contribute to its success?</a:t>
            </a:r>
          </a:p>
          <a:p>
            <a:pPr marL="0" indent="0">
              <a:buNone/>
            </a:pPr>
            <a:endParaRPr lang="en-US" sz="2200" dirty="0">
              <a:solidFill>
                <a:srgbClr val="0070C0"/>
              </a:solidFill>
              <a:ea typeface="ＭＳ Ｐゴシック" charset="0"/>
              <a:cs typeface="Arial"/>
            </a:endParaRPr>
          </a:p>
          <a:p>
            <a:pPr marL="457200" indent="-457200">
              <a:buAutoNum type="arabicPeriod"/>
            </a:pPr>
            <a:r>
              <a:rPr lang="en-US" sz="2200" dirty="0" smtClean="0">
                <a:solidFill>
                  <a:srgbClr val="0070C0"/>
                </a:solidFill>
                <a:ea typeface="ＭＳ Ｐゴシック" charset="0"/>
                <a:cs typeface="Arial"/>
              </a:rPr>
              <a:t>Rectifier Linear  units</a:t>
            </a:r>
          </a:p>
          <a:p>
            <a:pPr marL="457200" indent="-457200">
              <a:buAutoNum type="arabicPeriod"/>
            </a:pPr>
            <a:r>
              <a:rPr lang="en-US" sz="2200" dirty="0" smtClean="0">
                <a:solidFill>
                  <a:srgbClr val="0070C0"/>
                </a:solidFill>
                <a:ea typeface="ＭＳ Ｐゴシック" charset="0"/>
                <a:cs typeface="Arial"/>
              </a:rPr>
              <a:t>Skip connections </a:t>
            </a:r>
          </a:p>
          <a:p>
            <a:pPr marL="457200" indent="-457200">
              <a:buAutoNum type="arabicPeriod"/>
            </a:pPr>
            <a:r>
              <a:rPr lang="en-US" sz="2200" dirty="0" smtClean="0">
                <a:solidFill>
                  <a:srgbClr val="0070C0"/>
                </a:solidFill>
                <a:ea typeface="ＭＳ Ｐゴシック" charset="0"/>
                <a:cs typeface="Arial"/>
              </a:rPr>
              <a:t>Local normalization</a:t>
            </a:r>
          </a:p>
          <a:p>
            <a:pPr marL="457200" indent="-457200">
              <a:buAutoNum type="arabicPeriod"/>
            </a:pPr>
            <a:r>
              <a:rPr lang="en-US" sz="2200" dirty="0" smtClean="0">
                <a:solidFill>
                  <a:srgbClr val="0070C0"/>
                </a:solidFill>
                <a:ea typeface="ＭＳ Ｐゴシック" charset="0"/>
                <a:cs typeface="Arial"/>
              </a:rPr>
              <a:t>Drop-out</a:t>
            </a:r>
          </a:p>
          <a:p>
            <a:pPr marL="457200" indent="-457200">
              <a:buAutoNum type="arabicPeriod"/>
            </a:pPr>
            <a:r>
              <a:rPr lang="en-US" sz="2200" dirty="0" smtClean="0">
                <a:solidFill>
                  <a:srgbClr val="0070C0"/>
                </a:solidFill>
                <a:ea typeface="ＭＳ Ｐゴシック" charset="0"/>
                <a:cs typeface="Arial"/>
              </a:rPr>
              <a:t>Data Augmentation</a:t>
            </a:r>
          </a:p>
          <a:p>
            <a:pPr marL="457200" indent="-457200">
              <a:buAutoNum type="arabicPeriod"/>
            </a:pPr>
            <a:endParaRPr lang="en-US" sz="2200" dirty="0" smtClean="0">
              <a:solidFill>
                <a:srgbClr val="0070C0"/>
              </a:solidFill>
              <a:ea typeface="ＭＳ Ｐゴシック" charset="0"/>
              <a:cs typeface="Arial"/>
            </a:endParaRPr>
          </a:p>
          <a:p>
            <a:pPr marL="457200" indent="-457200">
              <a:buAutoNum type="arabicPeriod"/>
            </a:pPr>
            <a:endParaRPr lang="en-US" sz="2200" dirty="0">
              <a:solidFill>
                <a:srgbClr val="0070C0"/>
              </a:solidFill>
              <a:ea typeface="ＭＳ Ｐゴシック" charset="0"/>
              <a:cs typeface="Arial"/>
            </a:endParaRPr>
          </a:p>
        </p:txBody>
      </p:sp>
    </p:spTree>
    <p:extLst>
      <p:ext uri="{BB962C8B-B14F-4D97-AF65-F5344CB8AC3E}">
        <p14:creationId xmlns:p14="http://schemas.microsoft.com/office/powerpoint/2010/main" val="1121013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1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61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61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61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61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3200" b="0" dirty="0" smtClean="0">
                <a:solidFill>
                  <a:srgbClr val="C00000"/>
                </a:solidFill>
                <a:ea typeface="ＭＳ Ｐゴシック" charset="0"/>
                <a:cs typeface="Arial"/>
              </a:rPr>
              <a:t>Pool 2:</a:t>
            </a:r>
            <a:endParaRPr lang="en-US" sz="3200" b="0" dirty="0">
              <a:solidFill>
                <a:srgbClr val="C00000"/>
              </a:solidFill>
              <a:ea typeface="ＭＳ Ｐゴシック" charset="0"/>
              <a:cs typeface="Arial"/>
            </a:endParaRPr>
          </a:p>
        </p:txBody>
      </p:sp>
      <p:sp>
        <p:nvSpPr>
          <p:cNvPr id="176131" name="Rectangle 3"/>
          <p:cNvSpPr>
            <a:spLocks noGrp="1" noChangeArrowheads="1"/>
          </p:cNvSpPr>
          <p:nvPr>
            <p:ph type="body" idx="1"/>
          </p:nvPr>
        </p:nvSpPr>
        <p:spPr>
          <a:xfrm>
            <a:off x="1051527" y="1727200"/>
            <a:ext cx="7543800" cy="4038600"/>
          </a:xfrm>
        </p:spPr>
        <p:txBody>
          <a:bodyPr/>
          <a:lstStyle/>
          <a:p>
            <a:pPr marL="0" indent="0">
              <a:buNone/>
            </a:pPr>
            <a:r>
              <a:rPr lang="en-US" sz="2200" dirty="0" smtClean="0">
                <a:solidFill>
                  <a:srgbClr val="0070C0"/>
                </a:solidFill>
                <a:ea typeface="ＭＳ Ｐゴシック" charset="0"/>
                <a:cs typeface="Arial"/>
              </a:rPr>
              <a:t>Which is not true for  describing the use of dropout in </a:t>
            </a:r>
            <a:r>
              <a:rPr lang="en-US" sz="2200" dirty="0" err="1" smtClean="0">
                <a:solidFill>
                  <a:srgbClr val="0070C0"/>
                </a:solidFill>
                <a:ea typeface="ＭＳ Ｐゴシック" charset="0"/>
                <a:cs typeface="Arial"/>
              </a:rPr>
              <a:t>AlexNet</a:t>
            </a:r>
            <a:r>
              <a:rPr lang="en-US" sz="2200" dirty="0" smtClean="0">
                <a:solidFill>
                  <a:srgbClr val="0070C0"/>
                </a:solidFill>
                <a:ea typeface="ＭＳ Ｐゴシック" charset="0"/>
                <a:cs typeface="Arial"/>
              </a:rPr>
              <a:t>? </a:t>
            </a:r>
          </a:p>
          <a:p>
            <a:pPr marL="0" indent="0">
              <a:buNone/>
            </a:pPr>
            <a:endParaRPr lang="en-US" sz="2200" dirty="0">
              <a:solidFill>
                <a:srgbClr val="0070C0"/>
              </a:solidFill>
              <a:ea typeface="ＭＳ Ｐゴシック" charset="0"/>
              <a:cs typeface="Arial"/>
            </a:endParaRPr>
          </a:p>
          <a:p>
            <a:pPr marL="457200" indent="-457200">
              <a:buAutoNum type="arabicPeriod"/>
            </a:pPr>
            <a:r>
              <a:rPr lang="en-US" sz="2200" dirty="0" smtClean="0">
                <a:solidFill>
                  <a:srgbClr val="0070C0"/>
                </a:solidFill>
                <a:ea typeface="ＭＳ Ｐゴシック" charset="0"/>
                <a:cs typeface="Arial"/>
              </a:rPr>
              <a:t>Avoid overfitting during learning</a:t>
            </a:r>
          </a:p>
          <a:p>
            <a:pPr marL="457200" indent="-457200">
              <a:buAutoNum type="arabicPeriod"/>
            </a:pPr>
            <a:r>
              <a:rPr lang="en-US" sz="2200" dirty="0" smtClean="0">
                <a:solidFill>
                  <a:srgbClr val="0070C0"/>
                </a:solidFill>
                <a:ea typeface="ＭＳ Ｐゴシック" charset="0"/>
                <a:cs typeface="Arial"/>
              </a:rPr>
              <a:t>Encourage discovery of multiple paths to solve a problem</a:t>
            </a:r>
          </a:p>
          <a:p>
            <a:pPr marL="457200" indent="-457200">
              <a:buAutoNum type="arabicPeriod"/>
            </a:pPr>
            <a:r>
              <a:rPr lang="en-US" sz="2200" dirty="0" smtClean="0">
                <a:solidFill>
                  <a:srgbClr val="0070C0"/>
                </a:solidFill>
                <a:ea typeface="ＭＳ Ｐゴシック" charset="0"/>
                <a:cs typeface="Arial"/>
              </a:rPr>
              <a:t>Save metabolic energy during inference </a:t>
            </a:r>
            <a:r>
              <a:rPr lang="mr-IN" sz="2200" dirty="0" smtClean="0">
                <a:solidFill>
                  <a:srgbClr val="0070C0"/>
                </a:solidFill>
                <a:ea typeface="ＭＳ Ｐゴシック" charset="0"/>
                <a:cs typeface="Arial"/>
              </a:rPr>
              <a:t>–</a:t>
            </a:r>
            <a:r>
              <a:rPr lang="en-US" sz="2200" dirty="0" smtClean="0">
                <a:solidFill>
                  <a:srgbClr val="0070C0"/>
                </a:solidFill>
                <a:ea typeface="ＭＳ Ｐゴシック" charset="0"/>
                <a:cs typeface="Arial"/>
              </a:rPr>
              <a:t> sparser responses</a:t>
            </a:r>
          </a:p>
          <a:p>
            <a:pPr marL="457200" indent="-457200">
              <a:buAutoNum type="arabicPeriod"/>
            </a:pPr>
            <a:r>
              <a:rPr lang="en-US" sz="2200" dirty="0" smtClean="0">
                <a:solidFill>
                  <a:srgbClr val="0070C0"/>
                </a:solidFill>
                <a:ea typeface="ＭＳ Ｐゴシック" charset="0"/>
                <a:cs typeface="Arial"/>
              </a:rPr>
              <a:t>Used only during learning </a:t>
            </a:r>
          </a:p>
          <a:p>
            <a:pPr marL="457200" indent="-457200">
              <a:buAutoNum type="arabicPeriod"/>
            </a:pPr>
            <a:endParaRPr lang="en-US" sz="2200" dirty="0" smtClean="0">
              <a:solidFill>
                <a:srgbClr val="0070C0"/>
              </a:solidFill>
              <a:ea typeface="ＭＳ Ｐゴシック" charset="0"/>
              <a:cs typeface="Arial"/>
            </a:endParaRPr>
          </a:p>
          <a:p>
            <a:pPr marL="457200" indent="-457200">
              <a:buAutoNum type="arabicPeriod"/>
            </a:pPr>
            <a:endParaRPr lang="en-US" sz="2200" dirty="0" smtClean="0">
              <a:solidFill>
                <a:srgbClr val="0070C0"/>
              </a:solidFill>
              <a:ea typeface="ＭＳ Ｐゴシック" charset="0"/>
              <a:cs typeface="Arial"/>
            </a:endParaRPr>
          </a:p>
          <a:p>
            <a:pPr marL="457200" indent="-457200">
              <a:buAutoNum type="arabicPeriod"/>
            </a:pPr>
            <a:endParaRPr lang="en-US" sz="2200" dirty="0" smtClean="0">
              <a:solidFill>
                <a:srgbClr val="0070C0"/>
              </a:solidFill>
              <a:ea typeface="ＭＳ Ｐゴシック" charset="0"/>
              <a:cs typeface="Arial"/>
            </a:endParaRPr>
          </a:p>
          <a:p>
            <a:pPr marL="457200" indent="-457200">
              <a:buAutoNum type="arabicPeriod"/>
            </a:pPr>
            <a:endParaRPr lang="en-US" sz="2200" dirty="0">
              <a:solidFill>
                <a:srgbClr val="0070C0"/>
              </a:solidFill>
              <a:ea typeface="ＭＳ Ｐゴシック" charset="0"/>
              <a:cs typeface="Arial"/>
            </a:endParaRPr>
          </a:p>
        </p:txBody>
      </p:sp>
    </p:spTree>
    <p:extLst>
      <p:ext uri="{BB962C8B-B14F-4D97-AF65-F5344CB8AC3E}">
        <p14:creationId xmlns:p14="http://schemas.microsoft.com/office/powerpoint/2010/main" val="1015858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1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61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61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61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3300" y="1089545"/>
            <a:ext cx="3149600" cy="461665"/>
          </a:xfrm>
          <a:prstGeom prst="rect">
            <a:avLst/>
          </a:prstGeom>
          <a:noFill/>
        </p:spPr>
        <p:txBody>
          <a:bodyPr wrap="square" rtlCol="0">
            <a:spAutoFit/>
          </a:bodyPr>
          <a:lstStyle/>
          <a:p>
            <a:r>
              <a:rPr lang="en-US" dirty="0" smtClean="0"/>
              <a:t>What </a:t>
            </a:r>
            <a:r>
              <a:rPr lang="en-US" smtClean="0"/>
              <a:t>is Vision? </a:t>
            </a:r>
            <a:endParaRPr lang="en-US"/>
          </a:p>
        </p:txBody>
      </p:sp>
      <p:sp>
        <p:nvSpPr>
          <p:cNvPr id="4" name="Rectangle 3"/>
          <p:cNvSpPr/>
          <p:nvPr/>
        </p:nvSpPr>
        <p:spPr bwMode="auto">
          <a:xfrm>
            <a:off x="215900" y="14510"/>
            <a:ext cx="8191500" cy="1551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                        </a:t>
            </a:r>
          </a:p>
          <a:p>
            <a:pPr marL="0" marR="0" indent="0" algn="l" defTabSz="914400" rtl="0" eaLnBrk="1" fontAlgn="base" latinLnBrk="0" hangingPunct="1">
              <a:lnSpc>
                <a:spcPct val="100000"/>
              </a:lnSpc>
              <a:spcBef>
                <a:spcPct val="0"/>
              </a:spcBef>
              <a:spcAft>
                <a:spcPct val="0"/>
              </a:spcAft>
              <a:buClrTx/>
              <a:buSzTx/>
              <a:buFontTx/>
              <a:buNone/>
              <a:tabLst/>
            </a:pPr>
            <a:r>
              <a:rPr lang="en-US" sz="3600" dirty="0">
                <a:latin typeface="Times New Roman" pitchFamily="18" charset="0"/>
              </a:rPr>
              <a:t> </a:t>
            </a:r>
            <a:r>
              <a:rPr lang="en-US" sz="3600" dirty="0" smtClean="0">
                <a:latin typeface="Times New Roman" pitchFamily="18" charset="0"/>
              </a:rPr>
              <a:t>                         </a:t>
            </a:r>
            <a:r>
              <a:rPr kumimoji="0" lang="en-US" sz="3600" b="0" i="0" u="none" strike="noStrike" cap="none" normalizeH="0" baseline="0" dirty="0" smtClean="0">
                <a:ln>
                  <a:noFill/>
                </a:ln>
                <a:solidFill>
                  <a:schemeClr val="tx1"/>
                </a:solidFill>
                <a:effectLst/>
                <a:latin typeface="Times New Roman" pitchFamily="18" charset="0"/>
              </a:rPr>
              <a:t>What</a:t>
            </a:r>
            <a:r>
              <a:rPr kumimoji="0" lang="en-US" sz="3600" b="0" i="0" u="none" strike="noStrike" cap="none" normalizeH="0" dirty="0" smtClean="0">
                <a:ln>
                  <a:noFill/>
                </a:ln>
                <a:solidFill>
                  <a:schemeClr val="tx1"/>
                </a:solidFill>
                <a:effectLst/>
                <a:latin typeface="Times New Roman" pitchFamily="18" charset="0"/>
              </a:rPr>
              <a:t> is vision?    </a:t>
            </a:r>
            <a:endParaRPr kumimoji="0" lang="en-US" sz="3600" b="0" i="0" u="none" strike="noStrike" cap="none" normalizeH="0" baseline="0" dirty="0" smtClean="0">
              <a:ln>
                <a:noFill/>
              </a:ln>
              <a:solidFill>
                <a:schemeClr val="tx1"/>
              </a:solidFill>
              <a:effectLst/>
              <a:latin typeface="Times New Roman" pitchFamily="18" charset="0"/>
            </a:endParaRPr>
          </a:p>
        </p:txBody>
      </p:sp>
      <p:pic>
        <p:nvPicPr>
          <p:cNvPr id="2" name="Picture 1"/>
          <p:cNvPicPr>
            <a:picLocks noChangeAspect="1"/>
          </p:cNvPicPr>
          <p:nvPr/>
        </p:nvPicPr>
        <p:blipFill>
          <a:blip r:embed="rId2"/>
          <a:stretch>
            <a:fillRect/>
          </a:stretch>
        </p:blipFill>
        <p:spPr>
          <a:xfrm>
            <a:off x="0" y="641414"/>
            <a:ext cx="9167144" cy="5518086"/>
          </a:xfrm>
          <a:prstGeom prst="rect">
            <a:avLst/>
          </a:prstGeom>
        </p:spPr>
      </p:pic>
      <p:sp>
        <p:nvSpPr>
          <p:cNvPr id="11" name="TextBox 10"/>
          <p:cNvSpPr txBox="1"/>
          <p:nvPr/>
        </p:nvSpPr>
        <p:spPr>
          <a:xfrm>
            <a:off x="939800" y="6146800"/>
            <a:ext cx="2339102" cy="369332"/>
          </a:xfrm>
          <a:prstGeom prst="rect">
            <a:avLst/>
          </a:prstGeom>
          <a:noFill/>
        </p:spPr>
        <p:txBody>
          <a:bodyPr wrap="none" rtlCol="0">
            <a:spAutoFit/>
          </a:bodyPr>
          <a:lstStyle/>
          <a:p>
            <a:r>
              <a:rPr lang="en-US" sz="1800" dirty="0" err="1" smtClean="0"/>
              <a:t>DiCarlo</a:t>
            </a:r>
            <a:r>
              <a:rPr lang="en-US" sz="1800" dirty="0" smtClean="0"/>
              <a:t> and Cox 2007 </a:t>
            </a:r>
            <a:endParaRPr lang="en-US" sz="1800" dirty="0"/>
          </a:p>
        </p:txBody>
      </p:sp>
      <p:sp>
        <p:nvSpPr>
          <p:cNvPr id="5" name="Oval 4"/>
          <p:cNvSpPr/>
          <p:nvPr/>
        </p:nvSpPr>
        <p:spPr bwMode="auto">
          <a:xfrm>
            <a:off x="3860800" y="5867400"/>
            <a:ext cx="152400" cy="152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Oval 6"/>
          <p:cNvSpPr/>
          <p:nvPr/>
        </p:nvSpPr>
        <p:spPr bwMode="auto">
          <a:xfrm flipH="1">
            <a:off x="4838700" y="5791200"/>
            <a:ext cx="228600" cy="2286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Oval 7"/>
          <p:cNvSpPr/>
          <p:nvPr/>
        </p:nvSpPr>
        <p:spPr bwMode="auto">
          <a:xfrm flipH="1">
            <a:off x="5905500" y="5626100"/>
            <a:ext cx="584200" cy="5588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Oval 8"/>
          <p:cNvSpPr/>
          <p:nvPr/>
        </p:nvSpPr>
        <p:spPr bwMode="auto">
          <a:xfrm flipH="1">
            <a:off x="6862094" y="5054600"/>
            <a:ext cx="1989806" cy="17907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Oval 9"/>
          <p:cNvSpPr/>
          <p:nvPr/>
        </p:nvSpPr>
        <p:spPr bwMode="auto">
          <a:xfrm>
            <a:off x="1130300" y="6012180"/>
            <a:ext cx="45719" cy="4571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00508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2800" b="0" dirty="0" smtClean="0">
                <a:latin typeface="Arial"/>
                <a:ea typeface="ＭＳ Ｐゴシック" charset="0"/>
                <a:cs typeface="Arial"/>
              </a:rPr>
              <a:t>Interesting finding …. </a:t>
            </a:r>
            <a:endParaRPr lang="en-US" sz="2800" b="0" dirty="0">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1524000" y="381000"/>
            <a:ext cx="5745893" cy="4724400"/>
          </a:xfrm>
          <a:prstGeom prst="rect">
            <a:avLst/>
          </a:prstGeom>
        </p:spPr>
      </p:pic>
      <p:sp>
        <p:nvSpPr>
          <p:cNvPr id="3" name="Rectangle 2"/>
          <p:cNvSpPr/>
          <p:nvPr/>
        </p:nvSpPr>
        <p:spPr>
          <a:xfrm>
            <a:off x="355600" y="5271062"/>
            <a:ext cx="8382000" cy="954107"/>
          </a:xfrm>
          <a:prstGeom prst="rect">
            <a:avLst/>
          </a:prstGeom>
        </p:spPr>
        <p:txBody>
          <a:bodyPr wrap="square">
            <a:spAutoFit/>
          </a:bodyPr>
          <a:lstStyle/>
          <a:p>
            <a:r>
              <a:rPr lang="en-US" baseline="30000" dirty="0">
                <a:latin typeface="+mn-lt"/>
              </a:rPr>
              <a:t>Eight ILSVRC-2010 test images and the five labels considered most probable by our model. The correct label is written under each image, and the probability assigned to the correct label is also shown with a red bar (if it happens to be in the top 5). </a:t>
            </a:r>
            <a:endParaRPr lang="en-US" dirty="0">
              <a:latin typeface="+mn-lt"/>
            </a:endParaRPr>
          </a:p>
        </p:txBody>
      </p:sp>
    </p:spTree>
    <p:extLst>
      <p:ext uri="{BB962C8B-B14F-4D97-AF65-F5344CB8AC3E}">
        <p14:creationId xmlns:p14="http://schemas.microsoft.com/office/powerpoint/2010/main" val="1783314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2800" b="0" dirty="0" smtClean="0">
                <a:latin typeface="Arial"/>
                <a:ea typeface="ＭＳ Ｐゴシック" charset="0"/>
                <a:cs typeface="Arial"/>
              </a:rPr>
              <a:t>Interesting finding …. </a:t>
            </a:r>
            <a:endParaRPr lang="en-US" sz="2800" b="0" dirty="0">
              <a:latin typeface="Arial"/>
              <a:ea typeface="ＭＳ Ｐゴシック" charset="0"/>
              <a:cs typeface="Arial"/>
            </a:endParaRPr>
          </a:p>
        </p:txBody>
      </p:sp>
      <p:pic>
        <p:nvPicPr>
          <p:cNvPr id="4" name="Picture 3"/>
          <p:cNvPicPr>
            <a:picLocks noChangeAspect="1"/>
          </p:cNvPicPr>
          <p:nvPr/>
        </p:nvPicPr>
        <p:blipFill>
          <a:blip r:embed="rId3"/>
          <a:stretch>
            <a:fillRect/>
          </a:stretch>
        </p:blipFill>
        <p:spPr>
          <a:xfrm>
            <a:off x="990600" y="228600"/>
            <a:ext cx="6705600" cy="4828504"/>
          </a:xfrm>
          <a:prstGeom prst="rect">
            <a:avLst/>
          </a:prstGeom>
        </p:spPr>
      </p:pic>
      <p:sp>
        <p:nvSpPr>
          <p:cNvPr id="5" name="Rectangle 4"/>
          <p:cNvSpPr/>
          <p:nvPr/>
        </p:nvSpPr>
        <p:spPr>
          <a:xfrm>
            <a:off x="901700" y="5298404"/>
            <a:ext cx="6883400" cy="954107"/>
          </a:xfrm>
          <a:prstGeom prst="rect">
            <a:avLst/>
          </a:prstGeom>
        </p:spPr>
        <p:txBody>
          <a:bodyPr wrap="square">
            <a:spAutoFit/>
          </a:bodyPr>
          <a:lstStyle/>
          <a:p>
            <a:r>
              <a:rPr lang="en-US" baseline="30000" dirty="0"/>
              <a:t>Five ILSVRC-2010 test images in the first column. The remaining columns show the six training images that produce feature vectors in the last hidden layer with the smallest Euclidean distance from the feature vector for the test image.</a:t>
            </a:r>
            <a:endParaRPr lang="en-US" dirty="0"/>
          </a:p>
        </p:txBody>
      </p:sp>
    </p:spTree>
    <p:extLst>
      <p:ext uri="{BB962C8B-B14F-4D97-AF65-F5344CB8AC3E}">
        <p14:creationId xmlns:p14="http://schemas.microsoft.com/office/powerpoint/2010/main" val="238392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3200" b="0" dirty="0" err="1" smtClean="0">
                <a:solidFill>
                  <a:srgbClr val="C00000"/>
                </a:solidFill>
                <a:ea typeface="ＭＳ Ｐゴシック" charset="0"/>
                <a:cs typeface="Arial"/>
              </a:rPr>
              <a:t>AlexNet</a:t>
            </a:r>
            <a:r>
              <a:rPr lang="en-US" sz="3200" b="0" dirty="0" smtClean="0">
                <a:solidFill>
                  <a:srgbClr val="C00000"/>
                </a:solidFill>
                <a:ea typeface="ＭＳ Ｐゴシック" charset="0"/>
                <a:cs typeface="Arial"/>
              </a:rPr>
              <a:t>: deep convolution neural networks</a:t>
            </a:r>
            <a:endParaRPr lang="en-US" sz="3200" b="0" dirty="0">
              <a:solidFill>
                <a:srgbClr val="C00000"/>
              </a:solidFill>
              <a:ea typeface="ＭＳ Ｐゴシック" charset="0"/>
              <a:cs typeface="Arial"/>
            </a:endParaRPr>
          </a:p>
        </p:txBody>
      </p:sp>
      <p:sp>
        <p:nvSpPr>
          <p:cNvPr id="176131" name="Rectangle 3"/>
          <p:cNvSpPr>
            <a:spLocks noGrp="1" noChangeArrowheads="1"/>
          </p:cNvSpPr>
          <p:nvPr>
            <p:ph type="body" idx="1"/>
          </p:nvPr>
        </p:nvSpPr>
        <p:spPr>
          <a:xfrm>
            <a:off x="1066800" y="1524000"/>
            <a:ext cx="7543800" cy="4038600"/>
          </a:xfrm>
        </p:spPr>
        <p:txBody>
          <a:bodyPr/>
          <a:lstStyle/>
          <a:p>
            <a:r>
              <a:rPr lang="en-US" sz="2200" dirty="0" smtClean="0">
                <a:latin typeface="Arial"/>
                <a:ea typeface="ＭＳ Ｐゴシック" charset="0"/>
                <a:cs typeface="Arial"/>
              </a:rPr>
              <a:t>Alex </a:t>
            </a:r>
            <a:r>
              <a:rPr lang="en-US" sz="2200" dirty="0" err="1" smtClean="0">
                <a:latin typeface="Arial"/>
                <a:ea typeface="ＭＳ Ｐゴシック" charset="0"/>
                <a:cs typeface="Arial"/>
              </a:rPr>
              <a:t>Krizhevsky</a:t>
            </a:r>
            <a:r>
              <a:rPr lang="en-US" sz="2200" dirty="0" smtClean="0">
                <a:latin typeface="Arial"/>
                <a:ea typeface="ＭＳ Ｐゴシック" charset="0"/>
                <a:cs typeface="Arial"/>
              </a:rPr>
              <a:t>, </a:t>
            </a:r>
            <a:r>
              <a:rPr lang="en-US" sz="2200" dirty="0" err="1" smtClean="0">
                <a:latin typeface="Arial"/>
                <a:ea typeface="ＭＳ Ｐゴシック" charset="0"/>
                <a:cs typeface="Arial"/>
              </a:rPr>
              <a:t>Ilya</a:t>
            </a:r>
            <a:r>
              <a:rPr lang="en-US" sz="2200" dirty="0" smtClean="0">
                <a:latin typeface="Arial"/>
                <a:ea typeface="ＭＳ Ｐゴシック" charset="0"/>
                <a:cs typeface="Arial"/>
              </a:rPr>
              <a:t> </a:t>
            </a:r>
            <a:r>
              <a:rPr lang="en-US" sz="2200" dirty="0" err="1" smtClean="0">
                <a:latin typeface="Arial"/>
                <a:ea typeface="ＭＳ Ｐゴシック" charset="0"/>
                <a:cs typeface="Arial"/>
              </a:rPr>
              <a:t>Sutskever</a:t>
            </a:r>
            <a:r>
              <a:rPr lang="en-US" sz="2200" dirty="0" smtClean="0">
                <a:latin typeface="Arial"/>
                <a:ea typeface="ＭＳ Ｐゴシック" charset="0"/>
                <a:cs typeface="Arial"/>
              </a:rPr>
              <a:t>, and Geoff Hinton</a:t>
            </a:r>
            <a:endParaRPr lang="en-US" sz="2200" dirty="0">
              <a:latin typeface="Arial"/>
              <a:ea typeface="ＭＳ Ｐゴシック" charset="0"/>
              <a:cs typeface="Arial"/>
            </a:endParaRPr>
          </a:p>
        </p:txBody>
      </p:sp>
      <p:pic>
        <p:nvPicPr>
          <p:cNvPr id="4" name="Picture 3"/>
          <p:cNvPicPr>
            <a:picLocks noChangeAspect="1"/>
          </p:cNvPicPr>
          <p:nvPr/>
        </p:nvPicPr>
        <p:blipFill>
          <a:blip r:embed="rId3"/>
          <a:stretch>
            <a:fillRect/>
          </a:stretch>
        </p:blipFill>
        <p:spPr>
          <a:xfrm>
            <a:off x="939800" y="1555750"/>
            <a:ext cx="7061200" cy="3517900"/>
          </a:xfrm>
          <a:prstGeom prst="rect">
            <a:avLst/>
          </a:prstGeom>
        </p:spPr>
      </p:pic>
      <p:sp>
        <p:nvSpPr>
          <p:cNvPr id="5" name="Rectangle 4"/>
          <p:cNvSpPr/>
          <p:nvPr/>
        </p:nvSpPr>
        <p:spPr>
          <a:xfrm>
            <a:off x="990600" y="5148074"/>
            <a:ext cx="7010400" cy="892552"/>
          </a:xfrm>
          <a:prstGeom prst="rect">
            <a:avLst/>
          </a:prstGeom>
        </p:spPr>
        <p:txBody>
          <a:bodyPr wrap="square">
            <a:spAutoFit/>
          </a:bodyPr>
          <a:lstStyle/>
          <a:p>
            <a:r>
              <a:rPr lang="en-US" dirty="0" err="1" smtClean="0"/>
              <a:t>ImageNet</a:t>
            </a:r>
            <a:r>
              <a:rPr lang="en-US" dirty="0" smtClean="0"/>
              <a:t> classification with deep convolutional neural networks (NIPS 2012)</a:t>
            </a:r>
            <a:endParaRPr lang="en-US" dirty="0"/>
          </a:p>
        </p:txBody>
      </p:sp>
    </p:spTree>
    <p:extLst>
      <p:ext uri="{BB962C8B-B14F-4D97-AF65-F5344CB8AC3E}">
        <p14:creationId xmlns:p14="http://schemas.microsoft.com/office/powerpoint/2010/main" val="407232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08" y="0"/>
            <a:ext cx="9110183" cy="6858000"/>
          </a:xfrm>
          <a:prstGeom prst="rect">
            <a:avLst/>
          </a:prstGeom>
        </p:spPr>
      </p:pic>
    </p:spTree>
    <p:extLst>
      <p:ext uri="{BB962C8B-B14F-4D97-AF65-F5344CB8AC3E}">
        <p14:creationId xmlns:p14="http://schemas.microsoft.com/office/powerpoint/2010/main" val="738929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2800" b="0" dirty="0" smtClean="0">
                <a:latin typeface="Arial"/>
                <a:ea typeface="ＭＳ Ｐゴシック" charset="0"/>
                <a:cs typeface="Arial"/>
              </a:rPr>
              <a:t>Interesting finding …. </a:t>
            </a:r>
            <a:endParaRPr lang="en-US" sz="2800" b="0" dirty="0">
              <a:latin typeface="Arial"/>
              <a:ea typeface="ＭＳ Ｐゴシック" charset="0"/>
              <a:cs typeface="Arial"/>
            </a:endParaRPr>
          </a:p>
        </p:txBody>
      </p:sp>
      <p:pic>
        <p:nvPicPr>
          <p:cNvPr id="5" name="Picture 4"/>
          <p:cNvPicPr>
            <a:picLocks noChangeAspect="1"/>
          </p:cNvPicPr>
          <p:nvPr/>
        </p:nvPicPr>
        <p:blipFill>
          <a:blip r:embed="rId3"/>
          <a:stretch>
            <a:fillRect/>
          </a:stretch>
        </p:blipFill>
        <p:spPr>
          <a:xfrm>
            <a:off x="1752600" y="1447800"/>
            <a:ext cx="5308600" cy="4578222"/>
          </a:xfrm>
          <a:prstGeom prst="rect">
            <a:avLst/>
          </a:prstGeom>
        </p:spPr>
      </p:pic>
    </p:spTree>
    <p:extLst>
      <p:ext uri="{BB962C8B-B14F-4D97-AF65-F5344CB8AC3E}">
        <p14:creationId xmlns:p14="http://schemas.microsoft.com/office/powerpoint/2010/main" val="2042133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152400"/>
            <a:ext cx="7772400" cy="1143000"/>
          </a:xfrm>
        </p:spPr>
        <p:txBody>
          <a:bodyPr>
            <a:normAutofit/>
          </a:bodyPr>
          <a:lstStyle/>
          <a:p>
            <a:r>
              <a:rPr lang="en-US" sz="3600" dirty="0" smtClean="0">
                <a:solidFill>
                  <a:srgbClr val="C00000"/>
                </a:solidFill>
              </a:rPr>
              <a:t>Hierarchical feature representation</a:t>
            </a:r>
            <a:endParaRPr lang="en-US" sz="3600" dirty="0">
              <a:solidFill>
                <a:srgbClr val="C00000"/>
              </a:solidFill>
            </a:endParaRPr>
          </a:p>
        </p:txBody>
      </p:sp>
      <p:sp>
        <p:nvSpPr>
          <p:cNvPr id="6" name="Rectangle 5"/>
          <p:cNvSpPr/>
          <p:nvPr/>
        </p:nvSpPr>
        <p:spPr bwMode="auto">
          <a:xfrm>
            <a:off x="2095500" y="1181100"/>
            <a:ext cx="4191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850900" y="1054100"/>
            <a:ext cx="749300" cy="241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Picture 7"/>
          <p:cNvPicPr>
            <a:picLocks noChangeAspect="1"/>
          </p:cNvPicPr>
          <p:nvPr/>
        </p:nvPicPr>
        <p:blipFill>
          <a:blip r:embed="rId2"/>
          <a:stretch>
            <a:fillRect/>
          </a:stretch>
        </p:blipFill>
        <p:spPr>
          <a:xfrm>
            <a:off x="546100" y="1587500"/>
            <a:ext cx="7784444" cy="4635500"/>
          </a:xfrm>
          <a:prstGeom prst="rect">
            <a:avLst/>
          </a:prstGeom>
          <a:solidFill>
            <a:schemeClr val="bg1"/>
          </a:solidFill>
          <a:ln>
            <a:noFill/>
          </a:ln>
        </p:spPr>
      </p:pic>
    </p:spTree>
    <p:extLst>
      <p:ext uri="{BB962C8B-B14F-4D97-AF65-F5344CB8AC3E}">
        <p14:creationId xmlns:p14="http://schemas.microsoft.com/office/powerpoint/2010/main" val="738303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0066" y="1481468"/>
            <a:ext cx="55419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44500" y="5875668"/>
            <a:ext cx="8826500" cy="707886"/>
          </a:xfrm>
          <a:prstGeom prst="rect">
            <a:avLst/>
          </a:prstGeom>
        </p:spPr>
        <p:txBody>
          <a:bodyPr wrap="square">
            <a:spAutoFit/>
          </a:bodyPr>
          <a:lstStyle/>
          <a:p>
            <a:pPr>
              <a:defRPr/>
            </a:pPr>
            <a:r>
              <a:rPr lang="en-US" sz="2000" dirty="0" err="1"/>
              <a:t>Honglak</a:t>
            </a:r>
            <a:r>
              <a:rPr lang="en-US" sz="2000" dirty="0"/>
              <a:t> Lee, Roger Grosse, Rajesh </a:t>
            </a:r>
            <a:r>
              <a:rPr lang="en-US" sz="2000" dirty="0" err="1"/>
              <a:t>Ranganath</a:t>
            </a:r>
            <a:r>
              <a:rPr lang="en-US" sz="2000" dirty="0"/>
              <a:t> and Andrew Y. Ng. In </a:t>
            </a:r>
            <a:r>
              <a:rPr lang="en-US" sz="2000" i="1" dirty="0"/>
              <a:t>Proceedings of the Twenty-Sixth International Conference on Machine Learning,</a:t>
            </a:r>
            <a:r>
              <a:rPr lang="en-US" sz="2000" dirty="0"/>
              <a:t> 2009.</a:t>
            </a:r>
          </a:p>
        </p:txBody>
      </p:sp>
      <p:sp>
        <p:nvSpPr>
          <p:cNvPr id="6" name="Rectangle 2"/>
          <p:cNvSpPr>
            <a:spLocks noGrp="1" noChangeArrowheads="1"/>
          </p:cNvSpPr>
          <p:nvPr>
            <p:ph type="title"/>
          </p:nvPr>
        </p:nvSpPr>
        <p:spPr>
          <a:xfrm>
            <a:off x="1676400" y="228600"/>
            <a:ext cx="6010940" cy="1143000"/>
          </a:xfrm>
        </p:spPr>
        <p:txBody>
          <a:bodyPr/>
          <a:lstStyle/>
          <a:p>
            <a:pPr eaLnBrk="1" hangingPunct="1"/>
            <a:r>
              <a:rPr lang="en-US" sz="3200" b="0" dirty="0" smtClean="0">
                <a:solidFill>
                  <a:srgbClr val="C00000"/>
                </a:solidFill>
              </a:rPr>
              <a:t>Convolutional Deep Belief net</a:t>
            </a:r>
            <a:endParaRPr lang="en-US" sz="2400" b="0" dirty="0">
              <a:solidFill>
                <a:srgbClr val="C00000"/>
              </a:solidFill>
            </a:endParaRPr>
          </a:p>
        </p:txBody>
      </p:sp>
    </p:spTree>
    <p:extLst>
      <p:ext uri="{BB962C8B-B14F-4D97-AF65-F5344CB8AC3E}">
        <p14:creationId xmlns:p14="http://schemas.microsoft.com/office/powerpoint/2010/main" val="15152315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16147"/>
            <a:ext cx="5895482" cy="4859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435913" y="3656708"/>
            <a:ext cx="2442813" cy="1606770"/>
          </a:xfrm>
          <a:prstGeom prst="rect">
            <a:avLst/>
          </a:prstGeom>
        </p:spPr>
      </p:pic>
      <p:pic>
        <p:nvPicPr>
          <p:cNvPr id="4" name="Picture 3"/>
          <p:cNvPicPr>
            <a:picLocks noChangeAspect="1"/>
          </p:cNvPicPr>
          <p:nvPr/>
        </p:nvPicPr>
        <p:blipFill>
          <a:blip r:embed="rId5"/>
          <a:stretch>
            <a:fillRect/>
          </a:stretch>
        </p:blipFill>
        <p:spPr>
          <a:xfrm>
            <a:off x="5646756" y="2217251"/>
            <a:ext cx="1956473" cy="1217361"/>
          </a:xfrm>
          <a:prstGeom prst="rect">
            <a:avLst/>
          </a:prstGeom>
        </p:spPr>
      </p:pic>
      <p:pic>
        <p:nvPicPr>
          <p:cNvPr id="5" name="Picture 4"/>
          <p:cNvPicPr>
            <a:picLocks noChangeAspect="1"/>
          </p:cNvPicPr>
          <p:nvPr/>
        </p:nvPicPr>
        <p:blipFill>
          <a:blip r:embed="rId6"/>
          <a:stretch>
            <a:fillRect/>
          </a:stretch>
        </p:blipFill>
        <p:spPr>
          <a:xfrm>
            <a:off x="5429267" y="1574388"/>
            <a:ext cx="2173962" cy="420767"/>
          </a:xfrm>
          <a:prstGeom prst="rect">
            <a:avLst/>
          </a:prstGeom>
        </p:spPr>
      </p:pic>
      <p:sp>
        <p:nvSpPr>
          <p:cNvPr id="6" name="Rectangle 2"/>
          <p:cNvSpPr>
            <a:spLocks noGrp="1" noChangeArrowheads="1"/>
          </p:cNvSpPr>
          <p:nvPr>
            <p:ph type="title"/>
          </p:nvPr>
        </p:nvSpPr>
        <p:spPr>
          <a:xfrm>
            <a:off x="1592289" y="251051"/>
            <a:ext cx="6010940" cy="1143000"/>
          </a:xfrm>
        </p:spPr>
        <p:txBody>
          <a:bodyPr/>
          <a:lstStyle/>
          <a:p>
            <a:pPr eaLnBrk="1" hangingPunct="1"/>
            <a:r>
              <a:rPr lang="en-US" sz="3200" b="0" dirty="0" smtClean="0">
                <a:solidFill>
                  <a:srgbClr val="C00000"/>
                </a:solidFill>
              </a:rPr>
              <a:t>Convolutional Deep Belief net</a:t>
            </a:r>
            <a:endParaRPr lang="en-US" sz="2400" b="0" dirty="0">
              <a:solidFill>
                <a:srgbClr val="C00000"/>
              </a:solidFill>
            </a:endParaRPr>
          </a:p>
        </p:txBody>
      </p:sp>
    </p:spTree>
    <p:extLst>
      <p:ext uri="{BB962C8B-B14F-4D97-AF65-F5344CB8AC3E}">
        <p14:creationId xmlns:p14="http://schemas.microsoft.com/office/powerpoint/2010/main" val="827470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3200" b="0" dirty="0" smtClean="0">
                <a:solidFill>
                  <a:srgbClr val="C00000"/>
                </a:solidFill>
                <a:ea typeface="ＭＳ Ｐゴシック" charset="0"/>
                <a:cs typeface="Arial"/>
              </a:rPr>
              <a:t>Visualizing higher layer of neurons</a:t>
            </a:r>
            <a:endParaRPr lang="en-US" sz="3200" b="0" dirty="0">
              <a:solidFill>
                <a:srgbClr val="C00000"/>
              </a:solidFill>
              <a:ea typeface="ＭＳ Ｐゴシック" charset="0"/>
              <a:cs typeface="Arial"/>
            </a:endParaRPr>
          </a:p>
        </p:txBody>
      </p:sp>
      <p:sp>
        <p:nvSpPr>
          <p:cNvPr id="176131" name="Rectangle 3"/>
          <p:cNvSpPr>
            <a:spLocks noGrp="1" noChangeArrowheads="1"/>
          </p:cNvSpPr>
          <p:nvPr>
            <p:ph type="body" idx="1"/>
          </p:nvPr>
        </p:nvSpPr>
        <p:spPr>
          <a:xfrm>
            <a:off x="949927" y="1739900"/>
            <a:ext cx="7543800" cy="4038600"/>
          </a:xfrm>
        </p:spPr>
        <p:txBody>
          <a:bodyPr/>
          <a:lstStyle/>
          <a:p>
            <a:pPr marL="457200" indent="-457200">
              <a:buAutoNum type="arabicPeriod"/>
            </a:pPr>
            <a:endParaRPr lang="en-US" sz="2200" dirty="0" smtClean="0">
              <a:solidFill>
                <a:srgbClr val="0070C0"/>
              </a:solidFill>
              <a:ea typeface="ＭＳ Ｐゴシック" charset="0"/>
              <a:cs typeface="Arial"/>
            </a:endParaRPr>
          </a:p>
          <a:p>
            <a:pPr marL="457200" indent="-457200">
              <a:buAutoNum type="arabicPeriod"/>
            </a:pPr>
            <a:endParaRPr lang="en-US" sz="2200" dirty="0">
              <a:solidFill>
                <a:srgbClr val="0070C0"/>
              </a:solidFill>
              <a:ea typeface="ＭＳ Ｐゴシック" charset="0"/>
              <a:cs typeface="Aria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27" y="2246519"/>
            <a:ext cx="3684287" cy="1674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flipH="1">
            <a:off x="518127" y="1654427"/>
            <a:ext cx="4953001" cy="461665"/>
          </a:xfrm>
          <a:prstGeom prst="rect">
            <a:avLst/>
          </a:prstGeom>
          <a:noFill/>
        </p:spPr>
        <p:txBody>
          <a:bodyPr wrap="square" rtlCol="0">
            <a:spAutoFit/>
          </a:bodyPr>
          <a:lstStyle/>
          <a:p>
            <a:r>
              <a:rPr lang="en-US" dirty="0" smtClean="0"/>
              <a:t>Deep Belief Net can do it.</a:t>
            </a:r>
          </a:p>
        </p:txBody>
      </p:sp>
      <p:pic>
        <p:nvPicPr>
          <p:cNvPr id="6" name="Picture 4" descr="genfromlab1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228" y="1797390"/>
            <a:ext cx="2734418" cy="2123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725019" y="4029715"/>
            <a:ext cx="7768708" cy="2677656"/>
          </a:xfrm>
          <a:prstGeom prst="rect">
            <a:avLst/>
          </a:prstGeom>
        </p:spPr>
        <p:txBody>
          <a:bodyPr wrap="square">
            <a:spAutoFit/>
          </a:bodyPr>
          <a:lstStyle/>
          <a:p>
            <a:r>
              <a:rPr lang="en-US" dirty="0" smtClean="0">
                <a:solidFill>
                  <a:srgbClr val="C00000"/>
                </a:solidFill>
              </a:rPr>
              <a:t>Pool 3</a:t>
            </a:r>
            <a:r>
              <a:rPr lang="en-US" dirty="0" smtClean="0"/>
              <a:t>:  What is the main reason for visualizing higher layer units in </a:t>
            </a:r>
            <a:r>
              <a:rPr lang="en-US" dirty="0" err="1" smtClean="0"/>
              <a:t>AlexNet</a:t>
            </a:r>
            <a:r>
              <a:rPr lang="en-US" dirty="0" smtClean="0"/>
              <a:t>? </a:t>
            </a:r>
          </a:p>
          <a:p>
            <a:endParaRPr lang="en-US" dirty="0" smtClean="0"/>
          </a:p>
          <a:p>
            <a:r>
              <a:rPr lang="en-US" dirty="0" smtClean="0"/>
              <a:t>1.   Drop-out </a:t>
            </a:r>
          </a:p>
          <a:p>
            <a:r>
              <a:rPr lang="en-US" dirty="0" smtClean="0"/>
              <a:t>2.   Convolution layer</a:t>
            </a:r>
          </a:p>
          <a:p>
            <a:pPr marL="457200" indent="-457200">
              <a:buAutoNum type="arabicPeriod" startAt="3"/>
            </a:pPr>
            <a:r>
              <a:rPr lang="en-US" dirty="0" smtClean="0"/>
              <a:t>Max-Pooling</a:t>
            </a:r>
          </a:p>
          <a:p>
            <a:pPr marL="457200" indent="-457200">
              <a:buAutoNum type="arabicPeriod" startAt="3"/>
            </a:pPr>
            <a:r>
              <a:rPr lang="en-US" dirty="0" smtClean="0"/>
              <a:t>Rectified linear unit</a:t>
            </a:r>
            <a:endParaRPr lang="en-US" dirty="0"/>
          </a:p>
        </p:txBody>
      </p:sp>
    </p:spTree>
    <p:extLst>
      <p:ext uri="{BB962C8B-B14F-4D97-AF65-F5344CB8AC3E}">
        <p14:creationId xmlns:p14="http://schemas.microsoft.com/office/powerpoint/2010/main" val="661963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00200" y="-38101"/>
            <a:ext cx="5341410" cy="1308100"/>
          </a:xfrm>
          <a:prstGeom prst="rect">
            <a:avLst/>
          </a:prstGeom>
        </p:spPr>
      </p:pic>
      <p:pic>
        <p:nvPicPr>
          <p:cNvPr id="6" name="Picture 5"/>
          <p:cNvPicPr>
            <a:picLocks noChangeAspect="1"/>
          </p:cNvPicPr>
          <p:nvPr/>
        </p:nvPicPr>
        <p:blipFill>
          <a:blip r:embed="rId4"/>
          <a:stretch>
            <a:fillRect/>
          </a:stretch>
        </p:blipFill>
        <p:spPr>
          <a:xfrm>
            <a:off x="1244600" y="1142999"/>
            <a:ext cx="6647338" cy="5588001"/>
          </a:xfrm>
          <a:prstGeom prst="rect">
            <a:avLst/>
          </a:prstGeom>
        </p:spPr>
      </p:pic>
    </p:spTree>
    <p:extLst>
      <p:ext uri="{BB962C8B-B14F-4D97-AF65-F5344CB8AC3E}">
        <p14:creationId xmlns:p14="http://schemas.microsoft.com/office/powerpoint/2010/main" val="637302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26"/>
          <p:cNvSpPr>
            <a:spLocks noGrp="1" noChangeArrowheads="1"/>
          </p:cNvSpPr>
          <p:nvPr>
            <p:ph type="title"/>
          </p:nvPr>
        </p:nvSpPr>
        <p:spPr>
          <a:xfrm>
            <a:off x="609600" y="596335"/>
            <a:ext cx="7772400" cy="1143000"/>
          </a:xfrm>
        </p:spPr>
        <p:txBody>
          <a:bodyPr/>
          <a:lstStyle/>
          <a:p>
            <a:r>
              <a:rPr lang="en-US" sz="3600" b="0" dirty="0" smtClean="0">
                <a:solidFill>
                  <a:srgbClr val="C00000"/>
                </a:solidFill>
                <a:ea typeface="ＭＳ Ｐゴシック" charset="0"/>
                <a:cs typeface="ＭＳ Ｐゴシック" charset="0"/>
              </a:rPr>
              <a:t>Convolutional Neural Network:</a:t>
            </a:r>
            <a:br>
              <a:rPr lang="en-US" sz="3600" b="0" dirty="0" smtClean="0">
                <a:solidFill>
                  <a:srgbClr val="C00000"/>
                </a:solidFill>
                <a:ea typeface="ＭＳ Ｐゴシック" charset="0"/>
                <a:cs typeface="ＭＳ Ｐゴシック" charset="0"/>
              </a:rPr>
            </a:br>
            <a:r>
              <a:rPr lang="en-US" sz="3600" b="0" dirty="0" smtClean="0">
                <a:solidFill>
                  <a:srgbClr val="C00000"/>
                </a:solidFill>
                <a:ea typeface="ＭＳ Ｐゴシック" charset="0"/>
                <a:cs typeface="ＭＳ Ｐゴシック" charset="0"/>
              </a:rPr>
              <a:t/>
            </a:r>
            <a:br>
              <a:rPr lang="en-US" sz="3600" b="0" dirty="0" smtClean="0">
                <a:solidFill>
                  <a:srgbClr val="C00000"/>
                </a:solidFill>
                <a:ea typeface="ＭＳ Ｐゴシック" charset="0"/>
                <a:cs typeface="ＭＳ Ｐゴシック" charset="0"/>
              </a:rPr>
            </a:br>
            <a:r>
              <a:rPr lang="en-US" sz="2800" b="0" dirty="0" smtClean="0">
                <a:solidFill>
                  <a:srgbClr val="0070C0"/>
                </a:solidFill>
                <a:ea typeface="ＭＳ Ｐゴシック" charset="0"/>
                <a:cs typeface="ＭＳ Ｐゴシック" charset="0"/>
              </a:rPr>
              <a:t>Fukushima</a:t>
            </a:r>
            <a:r>
              <a:rPr lang="ja-JP" altLang="en-US" sz="2800" b="0" dirty="0">
                <a:solidFill>
                  <a:srgbClr val="0070C0"/>
                </a:solidFill>
                <a:ea typeface="ＭＳ Ｐゴシック" charset="0"/>
                <a:cs typeface="ＭＳ Ｐゴシック" charset="0"/>
              </a:rPr>
              <a:t>’</a:t>
            </a:r>
            <a:r>
              <a:rPr lang="en-US" altLang="ja-JP" sz="2800" b="0" dirty="0">
                <a:solidFill>
                  <a:srgbClr val="0070C0"/>
                </a:solidFill>
                <a:ea typeface="ＭＳ Ｐゴシック" charset="0"/>
                <a:cs typeface="ＭＳ Ｐゴシック" charset="0"/>
              </a:rPr>
              <a:t>s </a:t>
            </a:r>
            <a:r>
              <a:rPr lang="en-US" altLang="ja-JP" sz="2800" b="0" dirty="0" err="1">
                <a:solidFill>
                  <a:srgbClr val="0070C0"/>
                </a:solidFill>
                <a:ea typeface="ＭＳ Ｐゴシック" charset="0"/>
                <a:cs typeface="ＭＳ Ｐゴシック" charset="0"/>
              </a:rPr>
              <a:t>Neocognitron</a:t>
            </a:r>
            <a:r>
              <a:rPr lang="en-US" altLang="ja-JP" sz="2800" b="0" dirty="0">
                <a:solidFill>
                  <a:srgbClr val="0070C0"/>
                </a:solidFill>
                <a:ea typeface="ＭＳ Ｐゴシック" charset="0"/>
                <a:cs typeface="ＭＳ Ｐゴシック" charset="0"/>
              </a:rPr>
              <a:t> (1970s)</a:t>
            </a:r>
            <a:endParaRPr lang="en-US" b="0" dirty="0">
              <a:solidFill>
                <a:srgbClr val="0070C0"/>
              </a:solidFill>
              <a:ea typeface="ＭＳ Ｐゴシック" charset="0"/>
              <a:cs typeface="ＭＳ Ｐゴシック" charset="0"/>
            </a:endParaRPr>
          </a:p>
        </p:txBody>
      </p:sp>
      <p:sp>
        <p:nvSpPr>
          <p:cNvPr id="54274" name="Rectangle 1027"/>
          <p:cNvSpPr>
            <a:spLocks noGrp="1" noChangeArrowheads="1"/>
          </p:cNvSpPr>
          <p:nvPr>
            <p:ph idx="1"/>
          </p:nvPr>
        </p:nvSpPr>
        <p:spPr>
          <a:xfrm>
            <a:off x="4495800" y="1828800"/>
            <a:ext cx="4495800" cy="2971800"/>
          </a:xfrm>
        </p:spPr>
        <p:txBody>
          <a:bodyPr/>
          <a:lstStyle/>
          <a:p>
            <a:pPr marL="533400" indent="-533400">
              <a:lnSpc>
                <a:spcPct val="90000"/>
              </a:lnSpc>
              <a:buFontTx/>
              <a:buNone/>
            </a:pPr>
            <a:r>
              <a:rPr lang="en-US" sz="2400" dirty="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p:txBody>
      </p:sp>
      <p:pic>
        <p:nvPicPr>
          <p:cNvPr id="54275"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553831"/>
            <a:ext cx="4648200"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1925" name="Text Box 1029"/>
          <p:cNvSpPr txBox="1">
            <a:spLocks noChangeArrowheads="1"/>
          </p:cNvSpPr>
          <p:nvPr/>
        </p:nvSpPr>
        <p:spPr bwMode="auto">
          <a:xfrm>
            <a:off x="5334000" y="3150731"/>
            <a:ext cx="3810000" cy="2246769"/>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000" dirty="0" smtClean="0">
                <a:effectLst>
                  <a:outerShdw blurRad="38100" dist="38100" dir="2700000" algn="tl">
                    <a:srgbClr val="DDDDDD"/>
                  </a:outerShdw>
                </a:effectLst>
                <a:latin typeface="Arial"/>
                <a:cs typeface="Arial"/>
              </a:rPr>
              <a:t>Alternating S and C layers: </a:t>
            </a:r>
          </a:p>
          <a:p>
            <a:pPr>
              <a:defRPr/>
            </a:pPr>
            <a:endParaRPr lang="en-US" sz="2000" dirty="0">
              <a:effectLst>
                <a:outerShdw blurRad="38100" dist="38100" dir="2700000" algn="tl">
                  <a:srgbClr val="DDDDDD"/>
                </a:outerShdw>
              </a:effectLst>
              <a:latin typeface="Arial"/>
              <a:cs typeface="Arial"/>
            </a:endParaRPr>
          </a:p>
          <a:p>
            <a:pPr>
              <a:defRPr/>
            </a:pPr>
            <a:r>
              <a:rPr lang="en-US" sz="2000" dirty="0" smtClean="0">
                <a:effectLst>
                  <a:outerShdw blurRad="38100" dist="38100" dir="2700000" algn="tl">
                    <a:srgbClr val="DDDDDD"/>
                  </a:outerShdw>
                </a:effectLst>
                <a:latin typeface="Arial"/>
                <a:cs typeface="Arial"/>
              </a:rPr>
              <a:t>S - feature detectors (e.g. simple cells) convolution - specificity, </a:t>
            </a:r>
          </a:p>
          <a:p>
            <a:pPr>
              <a:defRPr/>
            </a:pPr>
            <a:r>
              <a:rPr lang="en-US" sz="2000" dirty="0" smtClean="0">
                <a:effectLst>
                  <a:outerShdw blurRad="38100" dist="38100" dir="2700000" algn="tl">
                    <a:srgbClr val="DDDDDD"/>
                  </a:outerShdw>
                </a:effectLst>
                <a:latin typeface="Arial"/>
                <a:cs typeface="Arial"/>
              </a:rPr>
              <a:t>C </a:t>
            </a:r>
            <a:r>
              <a:rPr lang="mr-IN" sz="2000" dirty="0" smtClean="0">
                <a:effectLst>
                  <a:outerShdw blurRad="38100" dist="38100" dir="2700000" algn="tl">
                    <a:srgbClr val="DDDDDD"/>
                  </a:outerShdw>
                </a:effectLst>
                <a:latin typeface="Arial"/>
                <a:cs typeface="Arial"/>
              </a:rPr>
              <a:t>–</a:t>
            </a:r>
            <a:r>
              <a:rPr lang="en-US" sz="2000" dirty="0" smtClean="0">
                <a:effectLst>
                  <a:outerShdw blurRad="38100" dist="38100" dir="2700000" algn="tl">
                    <a:srgbClr val="DDDDDD"/>
                  </a:outerShdw>
                </a:effectLst>
                <a:latin typeface="Arial"/>
                <a:cs typeface="Arial"/>
              </a:rPr>
              <a:t> pooling spatial or feature invariance (e.g. complex cells)</a:t>
            </a:r>
          </a:p>
        </p:txBody>
      </p:sp>
    </p:spTree>
    <p:extLst>
      <p:ext uri="{BB962C8B-B14F-4D97-AF65-F5344CB8AC3E}">
        <p14:creationId xmlns:p14="http://schemas.microsoft.com/office/powerpoint/2010/main" val="807249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152400"/>
            <a:ext cx="3810000" cy="933061"/>
          </a:xfrm>
          <a:prstGeom prst="rect">
            <a:avLst/>
          </a:prstGeom>
        </p:spPr>
      </p:pic>
      <p:pic>
        <p:nvPicPr>
          <p:cNvPr id="2" name="Picture 1"/>
          <p:cNvPicPr>
            <a:picLocks noChangeAspect="1"/>
          </p:cNvPicPr>
          <p:nvPr/>
        </p:nvPicPr>
        <p:blipFill>
          <a:blip r:embed="rId4"/>
          <a:stretch>
            <a:fillRect/>
          </a:stretch>
        </p:blipFill>
        <p:spPr>
          <a:xfrm>
            <a:off x="457200" y="1143000"/>
            <a:ext cx="8229600" cy="4628591"/>
          </a:xfrm>
          <a:prstGeom prst="rect">
            <a:avLst/>
          </a:prstGeom>
        </p:spPr>
      </p:pic>
    </p:spTree>
    <p:extLst>
      <p:ext uri="{BB962C8B-B14F-4D97-AF65-F5344CB8AC3E}">
        <p14:creationId xmlns:p14="http://schemas.microsoft.com/office/powerpoint/2010/main" val="1712921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152400"/>
            <a:ext cx="3810000" cy="933061"/>
          </a:xfrm>
          <a:prstGeom prst="rect">
            <a:avLst/>
          </a:prstGeom>
        </p:spPr>
      </p:pic>
      <p:pic>
        <p:nvPicPr>
          <p:cNvPr id="2" name="Picture 1"/>
          <p:cNvPicPr>
            <a:picLocks noChangeAspect="1"/>
          </p:cNvPicPr>
          <p:nvPr/>
        </p:nvPicPr>
        <p:blipFill>
          <a:blip r:embed="rId4"/>
          <a:stretch>
            <a:fillRect/>
          </a:stretch>
        </p:blipFill>
        <p:spPr>
          <a:xfrm>
            <a:off x="279400" y="254000"/>
            <a:ext cx="8597900" cy="6453733"/>
          </a:xfrm>
          <a:prstGeom prst="rect">
            <a:avLst/>
          </a:prstGeom>
        </p:spPr>
      </p:pic>
    </p:spTree>
    <p:extLst>
      <p:ext uri="{BB962C8B-B14F-4D97-AF65-F5344CB8AC3E}">
        <p14:creationId xmlns:p14="http://schemas.microsoft.com/office/powerpoint/2010/main" val="649943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5930"/>
            <a:ext cx="9309101" cy="5558831"/>
          </a:xfrm>
          <a:prstGeom prst="rect">
            <a:avLst/>
          </a:prstGeom>
        </p:spPr>
      </p:pic>
    </p:spTree>
    <p:extLst>
      <p:ext uri="{BB962C8B-B14F-4D97-AF65-F5344CB8AC3E}">
        <p14:creationId xmlns:p14="http://schemas.microsoft.com/office/powerpoint/2010/main" val="16658205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Visualization</a:t>
            </a:r>
            <a:endParaRPr lang="en-US" dirty="0">
              <a:solidFill>
                <a:srgbClr val="C00000"/>
              </a:solidFill>
            </a:endParaRPr>
          </a:p>
        </p:txBody>
      </p:sp>
      <p:sp>
        <p:nvSpPr>
          <p:cNvPr id="3" name="Content Placeholder 2"/>
          <p:cNvSpPr>
            <a:spLocks noGrp="1"/>
          </p:cNvSpPr>
          <p:nvPr>
            <p:ph idx="1"/>
          </p:nvPr>
        </p:nvSpPr>
        <p:spPr>
          <a:xfrm>
            <a:off x="609600" y="1220850"/>
            <a:ext cx="7924800" cy="4762500"/>
          </a:xfrm>
        </p:spPr>
        <p:txBody>
          <a:bodyPr/>
          <a:lstStyle/>
          <a:p>
            <a:r>
              <a:rPr lang="en-US" sz="2400" dirty="0" smtClean="0"/>
              <a:t>Neural network interpretability</a:t>
            </a:r>
          </a:p>
          <a:p>
            <a:r>
              <a:rPr lang="en-US" sz="2400" dirty="0" smtClean="0"/>
              <a:t>Optimize images to maximize a neuron’s response at a particular position or for an entire channel.</a:t>
            </a:r>
          </a:p>
          <a:p>
            <a:endParaRPr lang="en-US" dirty="0"/>
          </a:p>
          <a:p>
            <a:endParaRPr lang="en-US" dirty="0" smtClean="0"/>
          </a:p>
          <a:p>
            <a:endParaRPr lang="en-US" dirty="0" smtClean="0"/>
          </a:p>
          <a:p>
            <a:endParaRPr lang="en-US" dirty="0"/>
          </a:p>
          <a:p>
            <a:endParaRPr lang="en-US" sz="2400" dirty="0" smtClean="0"/>
          </a:p>
          <a:p>
            <a:endParaRPr lang="en-US" sz="2400" dirty="0"/>
          </a:p>
          <a:p>
            <a:endParaRPr lang="en-US" sz="2400" dirty="0" smtClean="0"/>
          </a:p>
          <a:p>
            <a:r>
              <a:rPr lang="en-US" sz="2400" dirty="0" smtClean="0"/>
              <a:t>https</a:t>
            </a:r>
            <a:r>
              <a:rPr lang="en-US" sz="2400" dirty="0"/>
              <a:t>://</a:t>
            </a:r>
            <a:r>
              <a:rPr lang="en-US" sz="2400" dirty="0" err="1" smtClean="0"/>
              <a:t>distill.pub</a:t>
            </a:r>
            <a:r>
              <a:rPr lang="en-US" sz="2400" dirty="0" smtClean="0"/>
              <a:t>/</a:t>
            </a:r>
            <a:endParaRPr lang="en-US" sz="2400" dirty="0"/>
          </a:p>
        </p:txBody>
      </p:sp>
      <p:pic>
        <p:nvPicPr>
          <p:cNvPr id="4" name="Picture 3"/>
          <p:cNvPicPr>
            <a:picLocks noChangeAspect="1"/>
          </p:cNvPicPr>
          <p:nvPr/>
        </p:nvPicPr>
        <p:blipFill>
          <a:blip r:embed="rId3"/>
          <a:stretch>
            <a:fillRect/>
          </a:stretch>
        </p:blipFill>
        <p:spPr>
          <a:xfrm>
            <a:off x="3276600" y="2553737"/>
            <a:ext cx="5257800" cy="4077101"/>
          </a:xfrm>
          <a:prstGeom prst="rect">
            <a:avLst/>
          </a:prstGeom>
        </p:spPr>
      </p:pic>
      <p:pic>
        <p:nvPicPr>
          <p:cNvPr id="5" name="Picture 4"/>
          <p:cNvPicPr>
            <a:picLocks noChangeAspect="1"/>
          </p:cNvPicPr>
          <p:nvPr/>
        </p:nvPicPr>
        <p:blipFill>
          <a:blip r:embed="rId4"/>
          <a:stretch>
            <a:fillRect/>
          </a:stretch>
        </p:blipFill>
        <p:spPr>
          <a:xfrm>
            <a:off x="609600" y="2832100"/>
            <a:ext cx="2438400" cy="3036916"/>
          </a:xfrm>
          <a:prstGeom prst="rect">
            <a:avLst/>
          </a:prstGeom>
        </p:spPr>
      </p:pic>
    </p:spTree>
    <p:extLst>
      <p:ext uri="{BB962C8B-B14F-4D97-AF65-F5344CB8AC3E}">
        <p14:creationId xmlns:p14="http://schemas.microsoft.com/office/powerpoint/2010/main" val="161392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Visualization</a:t>
            </a:r>
            <a:endParaRPr lang="en-US" dirty="0">
              <a:solidFill>
                <a:srgbClr val="C00000"/>
              </a:solidFill>
            </a:endParaRPr>
          </a:p>
        </p:txBody>
      </p:sp>
      <p:pic>
        <p:nvPicPr>
          <p:cNvPr id="5" name="Picture 4"/>
          <p:cNvPicPr>
            <a:picLocks noChangeAspect="1"/>
          </p:cNvPicPr>
          <p:nvPr/>
        </p:nvPicPr>
        <p:blipFill>
          <a:blip r:embed="rId3"/>
          <a:stretch>
            <a:fillRect/>
          </a:stretch>
        </p:blipFill>
        <p:spPr>
          <a:xfrm>
            <a:off x="444500" y="2413000"/>
            <a:ext cx="2438400" cy="3036916"/>
          </a:xfrm>
          <a:prstGeom prst="rect">
            <a:avLst/>
          </a:prstGeom>
        </p:spPr>
      </p:pic>
      <p:pic>
        <p:nvPicPr>
          <p:cNvPr id="7" name="Picture 6"/>
          <p:cNvPicPr>
            <a:picLocks noChangeAspect="1"/>
          </p:cNvPicPr>
          <p:nvPr/>
        </p:nvPicPr>
        <p:blipFill>
          <a:blip r:embed="rId4"/>
          <a:stretch>
            <a:fillRect/>
          </a:stretch>
        </p:blipFill>
        <p:spPr>
          <a:xfrm>
            <a:off x="3435350" y="1466850"/>
            <a:ext cx="4921250" cy="5072674"/>
          </a:xfrm>
          <a:prstGeom prst="rect">
            <a:avLst/>
          </a:prstGeom>
        </p:spPr>
      </p:pic>
    </p:spTree>
    <p:extLst>
      <p:ext uri="{BB962C8B-B14F-4D97-AF65-F5344CB8AC3E}">
        <p14:creationId xmlns:p14="http://schemas.microsoft.com/office/powerpoint/2010/main" val="1502725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Visualization</a:t>
            </a:r>
            <a:endParaRPr lang="en-US" dirty="0">
              <a:solidFill>
                <a:srgbClr val="C00000"/>
              </a:solidFill>
            </a:endParaRPr>
          </a:p>
        </p:txBody>
      </p:sp>
      <p:sp>
        <p:nvSpPr>
          <p:cNvPr id="3" name="Rectangle 2"/>
          <p:cNvSpPr/>
          <p:nvPr/>
        </p:nvSpPr>
        <p:spPr>
          <a:xfrm>
            <a:off x="965200" y="1321625"/>
            <a:ext cx="7213600" cy="461665"/>
          </a:xfrm>
          <a:prstGeom prst="rect">
            <a:avLst/>
          </a:prstGeom>
        </p:spPr>
        <p:txBody>
          <a:bodyPr wrap="square">
            <a:spAutoFit/>
          </a:bodyPr>
          <a:lstStyle/>
          <a:p>
            <a:r>
              <a:rPr lang="en-US" dirty="0" smtClean="0"/>
              <a:t>What is the neuron really coding? </a:t>
            </a:r>
            <a:endParaRPr lang="en-US" dirty="0"/>
          </a:p>
        </p:txBody>
      </p:sp>
      <p:pic>
        <p:nvPicPr>
          <p:cNvPr id="4" name="Picture 3"/>
          <p:cNvPicPr>
            <a:picLocks noChangeAspect="1"/>
          </p:cNvPicPr>
          <p:nvPr/>
        </p:nvPicPr>
        <p:blipFill>
          <a:blip r:embed="rId3"/>
          <a:stretch>
            <a:fillRect/>
          </a:stretch>
        </p:blipFill>
        <p:spPr>
          <a:xfrm>
            <a:off x="482600" y="1912966"/>
            <a:ext cx="7696200" cy="4426019"/>
          </a:xfrm>
          <a:prstGeom prst="rect">
            <a:avLst/>
          </a:prstGeom>
        </p:spPr>
      </p:pic>
    </p:spTree>
    <p:extLst>
      <p:ext uri="{BB962C8B-B14F-4D97-AF65-F5344CB8AC3E}">
        <p14:creationId xmlns:p14="http://schemas.microsoft.com/office/powerpoint/2010/main" val="1382406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Visualization</a:t>
            </a:r>
            <a:endParaRPr lang="en-US" dirty="0">
              <a:solidFill>
                <a:srgbClr val="C00000"/>
              </a:solidFill>
            </a:endParaRPr>
          </a:p>
        </p:txBody>
      </p:sp>
      <p:sp>
        <p:nvSpPr>
          <p:cNvPr id="3" name="Rectangle 2"/>
          <p:cNvSpPr/>
          <p:nvPr/>
        </p:nvSpPr>
        <p:spPr>
          <a:xfrm>
            <a:off x="5829300" y="4836701"/>
            <a:ext cx="2628900" cy="1200329"/>
          </a:xfrm>
          <a:prstGeom prst="rect">
            <a:avLst/>
          </a:prstGeom>
        </p:spPr>
        <p:txBody>
          <a:bodyPr wrap="square">
            <a:spAutoFit/>
          </a:bodyPr>
          <a:lstStyle/>
          <a:p>
            <a:r>
              <a:rPr lang="en-US" dirty="0" smtClean="0"/>
              <a:t>Positive optimized and negative </a:t>
            </a:r>
            <a:r>
              <a:rPr lang="en-US" dirty="0" err="1" smtClean="0"/>
              <a:t>optimzied</a:t>
            </a:r>
            <a:endParaRPr lang="en-US" dirty="0"/>
          </a:p>
        </p:txBody>
      </p:sp>
      <p:pic>
        <p:nvPicPr>
          <p:cNvPr id="5" name="Picture 4"/>
          <p:cNvPicPr>
            <a:picLocks noChangeAspect="1"/>
          </p:cNvPicPr>
          <p:nvPr/>
        </p:nvPicPr>
        <p:blipFill>
          <a:blip r:embed="rId3"/>
          <a:stretch>
            <a:fillRect/>
          </a:stretch>
        </p:blipFill>
        <p:spPr>
          <a:xfrm>
            <a:off x="355600" y="4031032"/>
            <a:ext cx="5143500" cy="2651701"/>
          </a:xfrm>
          <a:prstGeom prst="rect">
            <a:avLst/>
          </a:prstGeom>
        </p:spPr>
      </p:pic>
      <p:pic>
        <p:nvPicPr>
          <p:cNvPr id="6" name="Picture 5"/>
          <p:cNvPicPr>
            <a:picLocks noChangeAspect="1"/>
          </p:cNvPicPr>
          <p:nvPr/>
        </p:nvPicPr>
        <p:blipFill>
          <a:blip r:embed="rId4"/>
          <a:stretch>
            <a:fillRect/>
          </a:stretch>
        </p:blipFill>
        <p:spPr>
          <a:xfrm>
            <a:off x="1517650" y="1193050"/>
            <a:ext cx="7240500" cy="2997949"/>
          </a:xfrm>
          <a:prstGeom prst="rect">
            <a:avLst/>
          </a:prstGeom>
        </p:spPr>
      </p:pic>
    </p:spTree>
    <p:extLst>
      <p:ext uri="{BB962C8B-B14F-4D97-AF65-F5344CB8AC3E}">
        <p14:creationId xmlns:p14="http://schemas.microsoft.com/office/powerpoint/2010/main" val="1205656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Diversity</a:t>
            </a:r>
            <a:endParaRPr lang="en-US" dirty="0">
              <a:solidFill>
                <a:srgbClr val="C00000"/>
              </a:solidFill>
            </a:endParaRPr>
          </a:p>
        </p:txBody>
      </p:sp>
      <p:pic>
        <p:nvPicPr>
          <p:cNvPr id="4" name="Picture 3"/>
          <p:cNvPicPr>
            <a:picLocks noChangeAspect="1"/>
          </p:cNvPicPr>
          <p:nvPr/>
        </p:nvPicPr>
        <p:blipFill>
          <a:blip r:embed="rId3"/>
          <a:stretch>
            <a:fillRect/>
          </a:stretch>
        </p:blipFill>
        <p:spPr>
          <a:xfrm>
            <a:off x="895350" y="1149350"/>
            <a:ext cx="2495550" cy="2721562"/>
          </a:xfrm>
          <a:prstGeom prst="rect">
            <a:avLst/>
          </a:prstGeom>
        </p:spPr>
      </p:pic>
      <p:pic>
        <p:nvPicPr>
          <p:cNvPr id="7" name="Picture 6"/>
          <p:cNvPicPr>
            <a:picLocks noChangeAspect="1"/>
          </p:cNvPicPr>
          <p:nvPr/>
        </p:nvPicPr>
        <p:blipFill>
          <a:blip r:embed="rId4"/>
          <a:stretch>
            <a:fillRect/>
          </a:stretch>
        </p:blipFill>
        <p:spPr>
          <a:xfrm>
            <a:off x="4965700" y="1149350"/>
            <a:ext cx="2889805" cy="2721562"/>
          </a:xfrm>
          <a:prstGeom prst="rect">
            <a:avLst/>
          </a:prstGeom>
        </p:spPr>
      </p:pic>
      <p:pic>
        <p:nvPicPr>
          <p:cNvPr id="8" name="Picture 7"/>
          <p:cNvPicPr>
            <a:picLocks noChangeAspect="1"/>
          </p:cNvPicPr>
          <p:nvPr/>
        </p:nvPicPr>
        <p:blipFill>
          <a:blip r:embed="rId5"/>
          <a:stretch>
            <a:fillRect/>
          </a:stretch>
        </p:blipFill>
        <p:spPr>
          <a:xfrm>
            <a:off x="342900" y="4137613"/>
            <a:ext cx="8267700" cy="2440146"/>
          </a:xfrm>
          <a:prstGeom prst="rect">
            <a:avLst/>
          </a:prstGeom>
        </p:spPr>
      </p:pic>
    </p:spTree>
    <p:extLst>
      <p:ext uri="{BB962C8B-B14F-4D97-AF65-F5344CB8AC3E}">
        <p14:creationId xmlns:p14="http://schemas.microsoft.com/office/powerpoint/2010/main" val="766293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Diversity</a:t>
            </a:r>
            <a:endParaRPr lang="en-US" dirty="0">
              <a:solidFill>
                <a:srgbClr val="C00000"/>
              </a:solidFill>
            </a:endParaRPr>
          </a:p>
        </p:txBody>
      </p:sp>
      <p:pic>
        <p:nvPicPr>
          <p:cNvPr id="3" name="Picture 2"/>
          <p:cNvPicPr>
            <a:picLocks noChangeAspect="1"/>
          </p:cNvPicPr>
          <p:nvPr/>
        </p:nvPicPr>
        <p:blipFill>
          <a:blip r:embed="rId3"/>
          <a:stretch>
            <a:fillRect/>
          </a:stretch>
        </p:blipFill>
        <p:spPr>
          <a:xfrm>
            <a:off x="5124450" y="1197562"/>
            <a:ext cx="2764755" cy="2863850"/>
          </a:xfrm>
          <a:prstGeom prst="rect">
            <a:avLst/>
          </a:prstGeom>
        </p:spPr>
      </p:pic>
      <p:pic>
        <p:nvPicPr>
          <p:cNvPr id="5" name="Picture 4"/>
          <p:cNvPicPr>
            <a:picLocks noChangeAspect="1"/>
          </p:cNvPicPr>
          <p:nvPr/>
        </p:nvPicPr>
        <p:blipFill>
          <a:blip r:embed="rId4"/>
          <a:stretch>
            <a:fillRect/>
          </a:stretch>
        </p:blipFill>
        <p:spPr>
          <a:xfrm>
            <a:off x="1282700" y="1321625"/>
            <a:ext cx="2185799" cy="2467562"/>
          </a:xfrm>
          <a:prstGeom prst="rect">
            <a:avLst/>
          </a:prstGeom>
        </p:spPr>
      </p:pic>
      <p:pic>
        <p:nvPicPr>
          <p:cNvPr id="6" name="Picture 5"/>
          <p:cNvPicPr>
            <a:picLocks noChangeAspect="1"/>
          </p:cNvPicPr>
          <p:nvPr/>
        </p:nvPicPr>
        <p:blipFill>
          <a:blip r:embed="rId5"/>
          <a:stretch>
            <a:fillRect/>
          </a:stretch>
        </p:blipFill>
        <p:spPr>
          <a:xfrm>
            <a:off x="355600" y="4061412"/>
            <a:ext cx="8242300" cy="2508854"/>
          </a:xfrm>
          <a:prstGeom prst="rect">
            <a:avLst/>
          </a:prstGeom>
        </p:spPr>
      </p:pic>
    </p:spTree>
    <p:extLst>
      <p:ext uri="{BB962C8B-B14F-4D97-AF65-F5344CB8AC3E}">
        <p14:creationId xmlns:p14="http://schemas.microsoft.com/office/powerpoint/2010/main" val="553255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Diversity</a:t>
            </a:r>
            <a:endParaRPr lang="en-US" dirty="0">
              <a:solidFill>
                <a:srgbClr val="C00000"/>
              </a:solidFill>
            </a:endParaRPr>
          </a:p>
        </p:txBody>
      </p:sp>
      <p:pic>
        <p:nvPicPr>
          <p:cNvPr id="4" name="Picture 3"/>
          <p:cNvPicPr>
            <a:picLocks noChangeAspect="1"/>
          </p:cNvPicPr>
          <p:nvPr/>
        </p:nvPicPr>
        <p:blipFill>
          <a:blip r:embed="rId3"/>
          <a:stretch>
            <a:fillRect/>
          </a:stretch>
        </p:blipFill>
        <p:spPr>
          <a:xfrm>
            <a:off x="5683250" y="1200150"/>
            <a:ext cx="2393950" cy="2641929"/>
          </a:xfrm>
          <a:prstGeom prst="rect">
            <a:avLst/>
          </a:prstGeom>
        </p:spPr>
      </p:pic>
      <p:pic>
        <p:nvPicPr>
          <p:cNvPr id="7" name="Picture 6"/>
          <p:cNvPicPr>
            <a:picLocks noChangeAspect="1"/>
          </p:cNvPicPr>
          <p:nvPr/>
        </p:nvPicPr>
        <p:blipFill>
          <a:blip r:embed="rId4"/>
          <a:stretch>
            <a:fillRect/>
          </a:stretch>
        </p:blipFill>
        <p:spPr>
          <a:xfrm>
            <a:off x="254000" y="4007179"/>
            <a:ext cx="8496300" cy="2502121"/>
          </a:xfrm>
          <a:prstGeom prst="rect">
            <a:avLst/>
          </a:prstGeom>
        </p:spPr>
      </p:pic>
      <p:pic>
        <p:nvPicPr>
          <p:cNvPr id="8" name="Picture 7"/>
          <p:cNvPicPr>
            <a:picLocks noChangeAspect="1"/>
          </p:cNvPicPr>
          <p:nvPr/>
        </p:nvPicPr>
        <p:blipFill>
          <a:blip r:embed="rId5"/>
          <a:stretch>
            <a:fillRect/>
          </a:stretch>
        </p:blipFill>
        <p:spPr>
          <a:xfrm>
            <a:off x="1079500" y="1270164"/>
            <a:ext cx="2321907" cy="2501900"/>
          </a:xfrm>
          <a:prstGeom prst="rect">
            <a:avLst/>
          </a:prstGeom>
        </p:spPr>
      </p:pic>
    </p:spTree>
    <p:extLst>
      <p:ext uri="{BB962C8B-B14F-4D97-AF65-F5344CB8AC3E}">
        <p14:creationId xmlns:p14="http://schemas.microsoft.com/office/powerpoint/2010/main" val="499521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143000" y="381000"/>
            <a:ext cx="6248400" cy="1143000"/>
          </a:xfrm>
        </p:spPr>
        <p:txBody>
          <a:bodyPr/>
          <a:lstStyle/>
          <a:p>
            <a:r>
              <a:rPr lang="en-US" sz="3600" b="0" dirty="0" err="1">
                <a:solidFill>
                  <a:srgbClr val="C00000"/>
                </a:solidFill>
                <a:cs typeface="Arial"/>
              </a:rPr>
              <a:t>LeCun</a:t>
            </a:r>
            <a:r>
              <a:rPr lang="ja-JP" altLang="en-US" sz="3600" b="0" dirty="0">
                <a:solidFill>
                  <a:srgbClr val="C00000"/>
                </a:solidFill>
                <a:cs typeface="Arial"/>
              </a:rPr>
              <a:t>’</a:t>
            </a:r>
            <a:r>
              <a:rPr lang="en-US" altLang="ja-JP" sz="3600" b="0" dirty="0">
                <a:solidFill>
                  <a:srgbClr val="C00000"/>
                </a:solidFill>
                <a:cs typeface="Arial"/>
              </a:rPr>
              <a:t>s convolution </a:t>
            </a:r>
            <a:r>
              <a:rPr lang="en-US" altLang="ja-JP" sz="3600" b="0" dirty="0" smtClean="0">
                <a:solidFill>
                  <a:srgbClr val="C00000"/>
                </a:solidFill>
                <a:cs typeface="Arial"/>
              </a:rPr>
              <a:t>net (90s)</a:t>
            </a:r>
            <a:endParaRPr lang="en-US" sz="3600" b="0" dirty="0">
              <a:solidFill>
                <a:srgbClr val="C00000"/>
              </a:solidFill>
              <a:cs typeface="Arial"/>
            </a:endParaRPr>
          </a:p>
        </p:txBody>
      </p:sp>
      <p:sp>
        <p:nvSpPr>
          <p:cNvPr id="176131" name="Rectangle 3"/>
          <p:cNvSpPr>
            <a:spLocks noGrp="1" noChangeArrowheads="1"/>
          </p:cNvSpPr>
          <p:nvPr>
            <p:ph type="body" idx="1"/>
          </p:nvPr>
        </p:nvSpPr>
        <p:spPr>
          <a:xfrm>
            <a:off x="1066800" y="1524000"/>
            <a:ext cx="7543800" cy="4038600"/>
          </a:xfrm>
        </p:spPr>
        <p:txBody>
          <a:bodyPr/>
          <a:lstStyle/>
          <a:p>
            <a:r>
              <a:rPr lang="en-US" sz="2400" dirty="0">
                <a:ea typeface="ＭＳ Ｐゴシック" charset="0"/>
                <a:cs typeface="Arial"/>
              </a:rPr>
              <a:t>Shared weight </a:t>
            </a:r>
            <a:r>
              <a:rPr lang="en-US" sz="2400" dirty="0" smtClean="0">
                <a:ea typeface="ＭＳ Ｐゴシック" charset="0"/>
                <a:cs typeface="Arial"/>
              </a:rPr>
              <a:t>network</a:t>
            </a:r>
          </a:p>
          <a:p>
            <a:r>
              <a:rPr lang="en-US" sz="2400" dirty="0" smtClean="0">
                <a:ea typeface="ＭＳ Ｐゴシック" charset="0"/>
                <a:cs typeface="Arial"/>
              </a:rPr>
              <a:t>Backpropagation learning</a:t>
            </a:r>
            <a:endParaRPr lang="en-US" sz="2400" dirty="0">
              <a:ea typeface="ＭＳ Ｐゴシック" charset="0"/>
              <a:cs typeface="Arial"/>
            </a:endParaRPr>
          </a:p>
        </p:txBody>
      </p:sp>
      <p:pic>
        <p:nvPicPr>
          <p:cNvPr id="952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71800"/>
            <a:ext cx="8153400" cy="204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990600" y="5257800"/>
            <a:ext cx="7543800" cy="492443"/>
          </a:xfrm>
          <a:prstGeom prst="rect">
            <a:avLst/>
          </a:prstGeom>
        </p:spPr>
        <p:txBody>
          <a:bodyPr wrap="square">
            <a:spAutoFit/>
          </a:bodyPr>
          <a:lstStyle/>
          <a:p>
            <a:r>
              <a:rPr lang="en-US" dirty="0">
                <a:latin typeface="+mn-lt"/>
                <a:cs typeface="Arial"/>
              </a:rPr>
              <a:t>http://</a:t>
            </a:r>
            <a:r>
              <a:rPr lang="en-US" dirty="0" err="1">
                <a:latin typeface="+mn-lt"/>
                <a:cs typeface="Arial"/>
              </a:rPr>
              <a:t>yann.lecun.com</a:t>
            </a:r>
            <a:r>
              <a:rPr lang="en-US" dirty="0">
                <a:latin typeface="+mn-lt"/>
                <a:cs typeface="Arial"/>
              </a:rPr>
              <a:t>/</a:t>
            </a:r>
            <a:r>
              <a:rPr lang="en-US" dirty="0" err="1">
                <a:latin typeface="+mn-lt"/>
                <a:cs typeface="Arial"/>
              </a:rPr>
              <a:t>exdb</a:t>
            </a:r>
            <a:r>
              <a:rPr lang="en-US" dirty="0">
                <a:latin typeface="+mn-lt"/>
                <a:cs typeface="Arial"/>
              </a:rPr>
              <a:t>/</a:t>
            </a:r>
            <a:r>
              <a:rPr lang="en-US" dirty="0" err="1">
                <a:latin typeface="+mn-lt"/>
                <a:cs typeface="Arial"/>
              </a:rPr>
              <a:t>lenet</a:t>
            </a:r>
            <a:r>
              <a:rPr lang="en-US" dirty="0">
                <a:latin typeface="+mn-lt"/>
                <a:cs typeface="Arial"/>
              </a:rPr>
              <a:t>/</a:t>
            </a:r>
            <a:r>
              <a:rPr lang="en-US" dirty="0" err="1">
                <a:latin typeface="+mn-lt"/>
                <a:cs typeface="Arial"/>
              </a:rPr>
              <a:t>multiples.html</a:t>
            </a:r>
            <a:endParaRPr lang="en-US" dirty="0">
              <a:latin typeface="+mn-lt"/>
              <a:cs typeface="Arial"/>
            </a:endParaRPr>
          </a:p>
        </p:txBody>
      </p:sp>
    </p:spTree>
    <p:extLst>
      <p:ext uri="{BB962C8B-B14F-4D97-AF65-F5344CB8AC3E}">
        <p14:creationId xmlns:p14="http://schemas.microsoft.com/office/powerpoint/2010/main" val="1345990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Interaction of neurons</a:t>
            </a:r>
            <a:endParaRPr lang="en-US" dirty="0">
              <a:solidFill>
                <a:srgbClr val="C00000"/>
              </a:solidFill>
            </a:endParaRPr>
          </a:p>
        </p:txBody>
      </p:sp>
      <p:pic>
        <p:nvPicPr>
          <p:cNvPr id="3" name="Picture 2"/>
          <p:cNvPicPr>
            <a:picLocks noChangeAspect="1"/>
          </p:cNvPicPr>
          <p:nvPr/>
        </p:nvPicPr>
        <p:blipFill>
          <a:blip r:embed="rId3"/>
          <a:stretch>
            <a:fillRect/>
          </a:stretch>
        </p:blipFill>
        <p:spPr>
          <a:xfrm>
            <a:off x="456050" y="1681121"/>
            <a:ext cx="8231900" cy="4427580"/>
          </a:xfrm>
          <a:prstGeom prst="rect">
            <a:avLst/>
          </a:prstGeom>
        </p:spPr>
      </p:pic>
    </p:spTree>
    <p:extLst>
      <p:ext uri="{BB962C8B-B14F-4D97-AF65-F5344CB8AC3E}">
        <p14:creationId xmlns:p14="http://schemas.microsoft.com/office/powerpoint/2010/main" val="665996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Interpolation of neurons</a:t>
            </a:r>
            <a:endParaRPr lang="en-US" dirty="0">
              <a:solidFill>
                <a:srgbClr val="C00000"/>
              </a:solidFill>
            </a:endParaRPr>
          </a:p>
        </p:txBody>
      </p:sp>
      <p:pic>
        <p:nvPicPr>
          <p:cNvPr id="4" name="Picture 3"/>
          <p:cNvPicPr>
            <a:picLocks noChangeAspect="1"/>
          </p:cNvPicPr>
          <p:nvPr/>
        </p:nvPicPr>
        <p:blipFill>
          <a:blip r:embed="rId3"/>
          <a:stretch>
            <a:fillRect/>
          </a:stretch>
        </p:blipFill>
        <p:spPr>
          <a:xfrm>
            <a:off x="0" y="1920662"/>
            <a:ext cx="9144000" cy="1797475"/>
          </a:xfrm>
          <a:prstGeom prst="rect">
            <a:avLst/>
          </a:prstGeom>
        </p:spPr>
      </p:pic>
    </p:spTree>
    <p:extLst>
      <p:ext uri="{BB962C8B-B14F-4D97-AF65-F5344CB8AC3E}">
        <p14:creationId xmlns:p14="http://schemas.microsoft.com/office/powerpoint/2010/main" val="1167681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Visualization</a:t>
            </a:r>
            <a:endParaRPr lang="en-US" dirty="0">
              <a:solidFill>
                <a:srgbClr val="C00000"/>
              </a:solidFill>
            </a:endParaRPr>
          </a:p>
        </p:txBody>
      </p:sp>
      <p:sp>
        <p:nvSpPr>
          <p:cNvPr id="3" name="Content Placeholder 2"/>
          <p:cNvSpPr>
            <a:spLocks noGrp="1"/>
          </p:cNvSpPr>
          <p:nvPr>
            <p:ph idx="1"/>
          </p:nvPr>
        </p:nvSpPr>
        <p:spPr>
          <a:xfrm>
            <a:off x="609600" y="1220850"/>
            <a:ext cx="7924800" cy="4762500"/>
          </a:xfrm>
        </p:spPr>
        <p:txBody>
          <a:bodyPr/>
          <a:lstStyle/>
          <a:p>
            <a:r>
              <a:rPr lang="en-US" sz="2400" dirty="0" smtClean="0"/>
              <a:t>Deep dream</a:t>
            </a:r>
          </a:p>
          <a:p>
            <a:r>
              <a:rPr lang="en-US" sz="2400" dirty="0" smtClean="0"/>
              <a:t>Optimize the image to excite a banana neuron, with natural image priors </a:t>
            </a:r>
            <a:r>
              <a:rPr lang="mr-IN" sz="2400" dirty="0" smtClean="0"/>
              <a:t>–</a:t>
            </a:r>
            <a:r>
              <a:rPr lang="en-US" sz="2400" dirty="0" smtClean="0"/>
              <a:t> correlation in pixels across space. </a:t>
            </a:r>
            <a:endParaRPr lang="en-US" dirty="0"/>
          </a:p>
          <a:p>
            <a:endParaRPr lang="en-US" dirty="0" smtClean="0"/>
          </a:p>
          <a:p>
            <a:endParaRPr lang="en-US" dirty="0" smtClean="0"/>
          </a:p>
          <a:p>
            <a:endParaRPr lang="en-US" dirty="0"/>
          </a:p>
          <a:p>
            <a:endParaRPr lang="en-US" sz="2400" dirty="0" smtClean="0"/>
          </a:p>
          <a:p>
            <a:endParaRPr lang="en-US" sz="2400" dirty="0"/>
          </a:p>
          <a:p>
            <a:endParaRPr lang="en-US" sz="2400" dirty="0" smtClean="0"/>
          </a:p>
        </p:txBody>
      </p:sp>
      <p:pic>
        <p:nvPicPr>
          <p:cNvPr id="6" name="Picture 5"/>
          <p:cNvPicPr>
            <a:picLocks noChangeAspect="1"/>
          </p:cNvPicPr>
          <p:nvPr/>
        </p:nvPicPr>
        <p:blipFill>
          <a:blip r:embed="rId3"/>
          <a:stretch>
            <a:fillRect/>
          </a:stretch>
        </p:blipFill>
        <p:spPr>
          <a:xfrm>
            <a:off x="768350" y="2762250"/>
            <a:ext cx="7607300" cy="3119457"/>
          </a:xfrm>
          <a:prstGeom prst="rect">
            <a:avLst/>
          </a:prstGeom>
        </p:spPr>
      </p:pic>
    </p:spTree>
    <p:extLst>
      <p:ext uri="{BB962C8B-B14F-4D97-AF65-F5344CB8AC3E}">
        <p14:creationId xmlns:p14="http://schemas.microsoft.com/office/powerpoint/2010/main" val="103276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Visualization</a:t>
            </a:r>
            <a:endParaRPr lang="en-US" dirty="0">
              <a:solidFill>
                <a:srgbClr val="C00000"/>
              </a:solidFill>
            </a:endParaRPr>
          </a:p>
        </p:txBody>
      </p:sp>
      <p:sp>
        <p:nvSpPr>
          <p:cNvPr id="3" name="Content Placeholder 2"/>
          <p:cNvSpPr>
            <a:spLocks noGrp="1"/>
          </p:cNvSpPr>
          <p:nvPr>
            <p:ph idx="1"/>
          </p:nvPr>
        </p:nvSpPr>
        <p:spPr>
          <a:xfrm>
            <a:off x="533400" y="1119207"/>
            <a:ext cx="7924800" cy="1306493"/>
          </a:xfrm>
        </p:spPr>
        <p:txBody>
          <a:bodyPr/>
          <a:lstStyle/>
          <a:p>
            <a:endParaRPr lang="en-US" dirty="0" smtClean="0"/>
          </a:p>
          <a:p>
            <a:endParaRPr lang="en-US" dirty="0" smtClean="0"/>
          </a:p>
          <a:p>
            <a:endParaRPr lang="en-US" dirty="0"/>
          </a:p>
          <a:p>
            <a:endParaRPr lang="en-US" sz="2400" dirty="0" smtClean="0"/>
          </a:p>
          <a:p>
            <a:endParaRPr lang="en-US" sz="2400" dirty="0"/>
          </a:p>
          <a:p>
            <a:endParaRPr lang="en-US" sz="2400" dirty="0" smtClean="0"/>
          </a:p>
        </p:txBody>
      </p:sp>
      <p:pic>
        <p:nvPicPr>
          <p:cNvPr id="4" name="Picture 3"/>
          <p:cNvPicPr>
            <a:picLocks noChangeAspect="1"/>
          </p:cNvPicPr>
          <p:nvPr/>
        </p:nvPicPr>
        <p:blipFill>
          <a:blip r:embed="rId3"/>
          <a:stretch>
            <a:fillRect/>
          </a:stretch>
        </p:blipFill>
        <p:spPr>
          <a:xfrm>
            <a:off x="625475" y="1612900"/>
            <a:ext cx="7893050" cy="4556812"/>
          </a:xfrm>
          <a:prstGeom prst="rect">
            <a:avLst/>
          </a:prstGeom>
        </p:spPr>
      </p:pic>
    </p:spTree>
    <p:extLst>
      <p:ext uri="{BB962C8B-B14F-4D97-AF65-F5344CB8AC3E}">
        <p14:creationId xmlns:p14="http://schemas.microsoft.com/office/powerpoint/2010/main" val="1063672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5"/>
            <a:ext cx="7772400" cy="1143000"/>
          </a:xfrm>
        </p:spPr>
        <p:txBody>
          <a:bodyPr/>
          <a:lstStyle/>
          <a:p>
            <a:r>
              <a:rPr lang="en-US" dirty="0" smtClean="0">
                <a:solidFill>
                  <a:srgbClr val="C00000"/>
                </a:solidFill>
              </a:rPr>
              <a:t>Visualization</a:t>
            </a:r>
            <a:endParaRPr lang="en-US" dirty="0">
              <a:solidFill>
                <a:srgbClr val="C00000"/>
              </a:solidFill>
            </a:endParaRPr>
          </a:p>
        </p:txBody>
      </p:sp>
      <p:sp>
        <p:nvSpPr>
          <p:cNvPr id="3" name="Content Placeholder 2"/>
          <p:cNvSpPr>
            <a:spLocks noGrp="1"/>
          </p:cNvSpPr>
          <p:nvPr>
            <p:ph idx="1"/>
          </p:nvPr>
        </p:nvSpPr>
        <p:spPr>
          <a:xfrm>
            <a:off x="533400" y="1119207"/>
            <a:ext cx="7924800" cy="1306493"/>
          </a:xfrm>
        </p:spPr>
        <p:txBody>
          <a:bodyPr/>
          <a:lstStyle/>
          <a:p>
            <a:endParaRPr lang="en-US" dirty="0" smtClean="0"/>
          </a:p>
          <a:p>
            <a:endParaRPr lang="en-US" dirty="0" smtClean="0"/>
          </a:p>
          <a:p>
            <a:endParaRPr lang="en-US" dirty="0"/>
          </a:p>
          <a:p>
            <a:endParaRPr lang="en-US" sz="2400" dirty="0" smtClean="0"/>
          </a:p>
          <a:p>
            <a:endParaRPr lang="en-US" sz="2400" dirty="0"/>
          </a:p>
          <a:p>
            <a:endParaRPr lang="en-US" sz="2400" dirty="0" smtClean="0"/>
          </a:p>
        </p:txBody>
      </p:sp>
      <p:pic>
        <p:nvPicPr>
          <p:cNvPr id="5" name="Picture 4"/>
          <p:cNvPicPr>
            <a:picLocks noChangeAspect="1"/>
          </p:cNvPicPr>
          <p:nvPr/>
        </p:nvPicPr>
        <p:blipFill>
          <a:blip r:embed="rId3"/>
          <a:stretch>
            <a:fillRect/>
          </a:stretch>
        </p:blipFill>
        <p:spPr>
          <a:xfrm>
            <a:off x="171450" y="1422400"/>
            <a:ext cx="8801100" cy="2362200"/>
          </a:xfrm>
          <a:prstGeom prst="rect">
            <a:avLst/>
          </a:prstGeom>
        </p:spPr>
      </p:pic>
      <p:sp>
        <p:nvSpPr>
          <p:cNvPr id="6" name="TextBox 5"/>
          <p:cNvSpPr txBox="1"/>
          <p:nvPr/>
        </p:nvSpPr>
        <p:spPr>
          <a:xfrm>
            <a:off x="774701" y="4087793"/>
            <a:ext cx="7683500" cy="2308324"/>
          </a:xfrm>
          <a:prstGeom prst="rect">
            <a:avLst/>
          </a:prstGeom>
          <a:noFill/>
        </p:spPr>
        <p:txBody>
          <a:bodyPr wrap="square" rtlCol="0">
            <a:spAutoFit/>
          </a:bodyPr>
          <a:lstStyle/>
          <a:p>
            <a:r>
              <a:rPr lang="en-US" dirty="0" smtClean="0"/>
              <a:t>What are these?  What is strange about it?</a:t>
            </a:r>
            <a:endParaRPr lang="en-US" dirty="0"/>
          </a:p>
          <a:p>
            <a:endParaRPr lang="en-US" dirty="0" smtClean="0"/>
          </a:p>
          <a:p>
            <a:endParaRPr lang="en-US" dirty="0"/>
          </a:p>
          <a:p>
            <a:r>
              <a:rPr lang="en-US" dirty="0" smtClean="0"/>
              <a:t>Visualization helps us understand what the neurons are actually learning, and can help us correct these kinds of training mishaps. </a:t>
            </a:r>
            <a:endParaRPr lang="en-US" dirty="0"/>
          </a:p>
        </p:txBody>
      </p:sp>
    </p:spTree>
    <p:extLst>
      <p:ext uri="{BB962C8B-B14F-4D97-AF65-F5344CB8AC3E}">
        <p14:creationId xmlns:p14="http://schemas.microsoft.com/office/powerpoint/2010/main" val="1997795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4"/>
          <p:cNvSpPr>
            <a:spLocks noChangeArrowheads="1"/>
          </p:cNvSpPr>
          <p:nvPr/>
        </p:nvSpPr>
        <p:spPr bwMode="auto">
          <a:xfrm>
            <a:off x="6632894" y="5723433"/>
            <a:ext cx="1731962" cy="244475"/>
          </a:xfrm>
          <a:prstGeom prst="rect">
            <a:avLst/>
          </a:prstGeom>
          <a:noFill/>
          <a:ln w="9525">
            <a:noFill/>
            <a:miter lim="800000"/>
            <a:headEnd/>
            <a:tailEnd/>
          </a:ln>
        </p:spPr>
        <p:txBody>
          <a:bodyPr wrap="none">
            <a:spAutoFit/>
          </a:bodyPr>
          <a:lstStyle/>
          <a:p>
            <a:pPr>
              <a:defRPr/>
            </a:pPr>
            <a:r>
              <a:rPr lang="en-US" sz="1000">
                <a:solidFill>
                  <a:schemeClr val="bg1"/>
                </a:solidFill>
                <a:effectLst>
                  <a:outerShdw blurRad="38100" dist="38100" dir="2700000" algn="tl">
                    <a:srgbClr val="DDDDDD"/>
                  </a:outerShdw>
                </a:effectLst>
                <a:latin typeface="EngraversGothic BT Regular" charset="0"/>
              </a:rPr>
              <a:t>© Stephen E. Palmer, 2002</a:t>
            </a:r>
          </a:p>
        </p:txBody>
      </p:sp>
      <p:pic>
        <p:nvPicPr>
          <p:cNvPr id="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79" y="1629768"/>
            <a:ext cx="6866256" cy="5124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285" y="4847659"/>
            <a:ext cx="1416225" cy="171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036955" y="357868"/>
            <a:ext cx="7327901" cy="646331"/>
          </a:xfrm>
          <a:prstGeom prst="rect">
            <a:avLst/>
          </a:prstGeom>
          <a:noFill/>
        </p:spPr>
        <p:txBody>
          <a:bodyPr wrap="square" rtlCol="0">
            <a:spAutoFit/>
          </a:bodyPr>
          <a:lstStyle/>
          <a:p>
            <a:r>
              <a:rPr lang="en-US" sz="3600" dirty="0" err="1" smtClean="0">
                <a:solidFill>
                  <a:srgbClr val="C00000"/>
                </a:solidFill>
              </a:rPr>
              <a:t>Retinotopic</a:t>
            </a:r>
            <a:r>
              <a:rPr lang="en-US" sz="3600" dirty="0" smtClean="0">
                <a:solidFill>
                  <a:srgbClr val="C00000"/>
                </a:solidFill>
              </a:rPr>
              <a:t> Maps and </a:t>
            </a:r>
            <a:r>
              <a:rPr lang="en-US" sz="3600" dirty="0" err="1" smtClean="0">
                <a:solidFill>
                  <a:srgbClr val="C00000"/>
                </a:solidFill>
              </a:rPr>
              <a:t>Hypercolumns</a:t>
            </a:r>
            <a:r>
              <a:rPr lang="en-US" sz="3600" dirty="0" smtClean="0">
                <a:solidFill>
                  <a:srgbClr val="C00000"/>
                </a:solidFill>
              </a:rPr>
              <a:t>:</a:t>
            </a:r>
            <a:endParaRPr lang="en-US" sz="3600" dirty="0">
              <a:solidFill>
                <a:srgbClr val="C00000"/>
              </a:solidFill>
            </a:endParaRPr>
          </a:p>
        </p:txBody>
      </p:sp>
      <p:sp>
        <p:nvSpPr>
          <p:cNvPr id="5" name="TextBox 4"/>
          <p:cNvSpPr txBox="1"/>
          <p:nvPr/>
        </p:nvSpPr>
        <p:spPr>
          <a:xfrm>
            <a:off x="3327400" y="1091159"/>
            <a:ext cx="6134100" cy="1077218"/>
          </a:xfrm>
          <a:prstGeom prst="rect">
            <a:avLst/>
          </a:prstGeom>
          <a:noFill/>
        </p:spPr>
        <p:txBody>
          <a:bodyPr wrap="square" rtlCol="0">
            <a:spAutoFit/>
          </a:bodyPr>
          <a:lstStyle/>
          <a:p>
            <a:r>
              <a:rPr lang="en-US" sz="3200" dirty="0" smtClean="0">
                <a:solidFill>
                  <a:srgbClr val="0070C0"/>
                </a:solidFill>
              </a:rPr>
              <a:t>Feature detectors </a:t>
            </a:r>
            <a:r>
              <a:rPr lang="en-US" sz="3200" smtClean="0">
                <a:solidFill>
                  <a:srgbClr val="0070C0"/>
                </a:solidFill>
              </a:rPr>
              <a:t>same across map (why?)</a:t>
            </a:r>
            <a:endParaRPr lang="en-US" sz="3200" dirty="0">
              <a:solidFill>
                <a:srgbClr val="0070C0"/>
              </a:solidFill>
            </a:endParaRPr>
          </a:p>
        </p:txBody>
      </p:sp>
    </p:spTree>
    <p:extLst>
      <p:ext uri="{BB962C8B-B14F-4D97-AF65-F5344CB8AC3E}">
        <p14:creationId xmlns:p14="http://schemas.microsoft.com/office/powerpoint/2010/main" val="1509214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357" y="232370"/>
            <a:ext cx="7772400" cy="1143000"/>
          </a:xfrm>
        </p:spPr>
        <p:txBody>
          <a:bodyPr/>
          <a:lstStyle/>
          <a:p>
            <a:r>
              <a:rPr lang="en-US" sz="3600" dirty="0" smtClean="0">
                <a:solidFill>
                  <a:srgbClr val="C00000"/>
                </a:solidFill>
              </a:rPr>
              <a:t>Volumes and Depths </a:t>
            </a:r>
            <a:endParaRPr lang="en-US" sz="3600" dirty="0">
              <a:solidFill>
                <a:srgbClr val="C00000"/>
              </a:solidFill>
            </a:endParaRPr>
          </a:p>
        </p:txBody>
      </p:sp>
      <p:pic>
        <p:nvPicPr>
          <p:cNvPr id="4" name="Content Placeholder 3" descr="depthcol.jpeg"/>
          <p:cNvPicPr>
            <a:picLocks noGrp="1" noChangeAspect="1"/>
          </p:cNvPicPr>
          <p:nvPr>
            <p:ph idx="1"/>
          </p:nvPr>
        </p:nvPicPr>
        <p:blipFill>
          <a:blip r:embed="rId2">
            <a:extLst>
              <a:ext uri="{28A0092B-C50C-407E-A947-70E740481C1C}">
                <a14:useLocalDpi xmlns:a14="http://schemas.microsoft.com/office/drawing/2010/main" val="0"/>
              </a:ext>
            </a:extLst>
          </a:blip>
          <a:srcRect l="-13876" r="-13876"/>
          <a:stretch>
            <a:fillRect/>
          </a:stretch>
        </p:blipFill>
        <p:spPr>
          <a:xfrm>
            <a:off x="675357" y="1460500"/>
            <a:ext cx="6893843" cy="3649682"/>
          </a:xfrm>
        </p:spPr>
      </p:pic>
      <p:sp>
        <p:nvSpPr>
          <p:cNvPr id="5" name="TextBox 4"/>
          <p:cNvSpPr txBox="1"/>
          <p:nvPr/>
        </p:nvSpPr>
        <p:spPr>
          <a:xfrm>
            <a:off x="996222" y="5341839"/>
            <a:ext cx="7451535" cy="1200329"/>
          </a:xfrm>
          <a:prstGeom prst="rect">
            <a:avLst/>
          </a:prstGeom>
          <a:noFill/>
        </p:spPr>
        <p:txBody>
          <a:bodyPr wrap="square" rtlCol="0">
            <a:spAutoFit/>
          </a:bodyPr>
          <a:lstStyle/>
          <a:p>
            <a:r>
              <a:rPr lang="en-US" dirty="0" smtClean="0"/>
              <a:t>Each node here has the same input but different weight vectors (e.g. computing different features of same input)</a:t>
            </a:r>
          </a:p>
          <a:p>
            <a:r>
              <a:rPr lang="en-US" dirty="0" smtClean="0"/>
              <a:t>A feature detector </a:t>
            </a:r>
            <a:r>
              <a:rPr lang="mr-IN" dirty="0" smtClean="0"/>
              <a:t>–</a:t>
            </a:r>
            <a:r>
              <a:rPr lang="en-US" dirty="0" smtClean="0"/>
              <a:t> filter.</a:t>
            </a:r>
            <a:endParaRPr lang="en-US" dirty="0"/>
          </a:p>
        </p:txBody>
      </p:sp>
      <p:cxnSp>
        <p:nvCxnSpPr>
          <p:cNvPr id="7" name="Straight Arrow Connector 6"/>
          <p:cNvCxnSpPr/>
          <p:nvPr/>
        </p:nvCxnSpPr>
        <p:spPr>
          <a:xfrm flipH="1" flipV="1">
            <a:off x="4002757" y="3209986"/>
            <a:ext cx="952413" cy="2038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4439210" y="3209986"/>
            <a:ext cx="515960" cy="2038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955170" y="3209986"/>
            <a:ext cx="0" cy="20388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955170" y="3209985"/>
            <a:ext cx="532367" cy="2038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980233" y="3209986"/>
            <a:ext cx="1014608" cy="2038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621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970" name="Rectangle 2"/>
          <p:cNvSpPr>
            <a:spLocks noGrp="1" noChangeArrowheads="1"/>
          </p:cNvSpPr>
          <p:nvPr>
            <p:ph type="title" idx="4294967295"/>
          </p:nvPr>
        </p:nvSpPr>
        <p:spPr>
          <a:xfrm>
            <a:off x="381000" y="0"/>
            <a:ext cx="8458200" cy="1143000"/>
          </a:xfrm>
        </p:spPr>
        <p:txBody>
          <a:bodyPr/>
          <a:lstStyle/>
          <a:p>
            <a:r>
              <a:rPr lang="en-US" sz="3600" b="0" dirty="0" smtClean="0">
                <a:solidFill>
                  <a:srgbClr val="C00000"/>
                </a:solidFill>
                <a:latin typeface="Arial" charset="0"/>
                <a:ea typeface="ＭＳ Ｐゴシック" charset="0"/>
                <a:cs typeface="Arial" charset="0"/>
              </a:rPr>
              <a:t>Simple cell: convolution layer</a:t>
            </a:r>
            <a:endParaRPr lang="en-US" sz="3600" b="0" dirty="0">
              <a:solidFill>
                <a:srgbClr val="C00000"/>
              </a:solidFill>
              <a:latin typeface="Arial" charset="0"/>
              <a:ea typeface="ＭＳ Ｐゴシック" charset="0"/>
              <a:cs typeface="Arial" charset="0"/>
            </a:endParaRPr>
          </a:p>
        </p:txBody>
      </p:sp>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625600"/>
            <a:ext cx="2874963"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700" y="1397000"/>
            <a:ext cx="412591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flipH="1">
            <a:off x="5405119" y="6144567"/>
            <a:ext cx="3738881" cy="461665"/>
          </a:xfrm>
          <a:prstGeom prst="rect">
            <a:avLst/>
          </a:prstGeom>
          <a:noFill/>
        </p:spPr>
        <p:txBody>
          <a:bodyPr wrap="square" rtlCol="0">
            <a:spAutoFit/>
          </a:bodyPr>
          <a:lstStyle/>
          <a:p>
            <a:r>
              <a:rPr lang="en-US" dirty="0" smtClean="0"/>
              <a:t>Hubel and Wiesel</a:t>
            </a:r>
            <a:endParaRPr lang="en-US" dirty="0"/>
          </a:p>
        </p:txBody>
      </p:sp>
    </p:spTree>
    <p:extLst>
      <p:ext uri="{BB962C8B-B14F-4D97-AF65-F5344CB8AC3E}">
        <p14:creationId xmlns:p14="http://schemas.microsoft.com/office/powerpoint/2010/main" val="986628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1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97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74" y="566883"/>
            <a:ext cx="7772400" cy="1143000"/>
          </a:xfrm>
        </p:spPr>
        <p:txBody>
          <a:bodyPr/>
          <a:lstStyle/>
          <a:p>
            <a:r>
              <a:rPr lang="en-US" sz="3600" dirty="0" smtClean="0">
                <a:solidFill>
                  <a:srgbClr val="C00000"/>
                </a:solidFill>
              </a:rPr>
              <a:t>Filtering Pool</a:t>
            </a:r>
            <a:endParaRPr lang="en-US" sz="3600" dirty="0">
              <a:solidFill>
                <a:srgbClr val="C00000"/>
              </a:solidFill>
            </a:endParaRPr>
          </a:p>
        </p:txBody>
      </p:sp>
      <p:pic>
        <p:nvPicPr>
          <p:cNvPr id="4" name="Content Placeholder 3"/>
          <p:cNvPicPr>
            <a:picLocks noGrp="1" noChangeAspect="1"/>
          </p:cNvPicPr>
          <p:nvPr>
            <p:ph idx="1"/>
          </p:nvPr>
        </p:nvPicPr>
        <p:blipFill>
          <a:blip r:embed="rId2"/>
          <a:srcRect l="4673" r="4673"/>
          <a:stretch>
            <a:fillRect/>
          </a:stretch>
        </p:blipFill>
        <p:spPr>
          <a:xfrm>
            <a:off x="914400" y="1600201"/>
            <a:ext cx="6604000" cy="3631946"/>
          </a:xfrm>
        </p:spPr>
      </p:pic>
      <p:sp>
        <p:nvSpPr>
          <p:cNvPr id="5" name="TextBox 4"/>
          <p:cNvSpPr txBox="1"/>
          <p:nvPr/>
        </p:nvSpPr>
        <p:spPr>
          <a:xfrm>
            <a:off x="99387" y="4564525"/>
            <a:ext cx="684803" cy="369332"/>
          </a:xfrm>
          <a:prstGeom prst="rect">
            <a:avLst/>
          </a:prstGeom>
          <a:noFill/>
        </p:spPr>
        <p:txBody>
          <a:bodyPr wrap="none" rtlCol="0">
            <a:spAutoFit/>
          </a:bodyPr>
          <a:lstStyle/>
          <a:p>
            <a:r>
              <a:rPr lang="en-US" dirty="0" smtClean="0"/>
              <a:t>Input</a:t>
            </a:r>
            <a:endParaRPr lang="en-US" dirty="0"/>
          </a:p>
        </p:txBody>
      </p:sp>
      <p:sp>
        <p:nvSpPr>
          <p:cNvPr id="6" name="TextBox 5"/>
          <p:cNvSpPr txBox="1"/>
          <p:nvPr/>
        </p:nvSpPr>
        <p:spPr>
          <a:xfrm>
            <a:off x="112087" y="2461950"/>
            <a:ext cx="855974" cy="369332"/>
          </a:xfrm>
          <a:prstGeom prst="rect">
            <a:avLst/>
          </a:prstGeom>
          <a:noFill/>
        </p:spPr>
        <p:txBody>
          <a:bodyPr wrap="none" rtlCol="0">
            <a:spAutoFit/>
          </a:bodyPr>
          <a:lstStyle/>
          <a:p>
            <a:r>
              <a:rPr lang="en-US" dirty="0" smtClean="0"/>
              <a:t>Ouptut</a:t>
            </a:r>
            <a:endParaRPr lang="en-US" dirty="0"/>
          </a:p>
        </p:txBody>
      </p:sp>
      <p:pic>
        <p:nvPicPr>
          <p:cNvPr id="8" name="Picture 7"/>
          <p:cNvPicPr>
            <a:picLocks noChangeAspect="1"/>
          </p:cNvPicPr>
          <p:nvPr/>
        </p:nvPicPr>
        <p:blipFill>
          <a:blip r:embed="rId3"/>
          <a:stretch>
            <a:fillRect/>
          </a:stretch>
        </p:blipFill>
        <p:spPr>
          <a:xfrm>
            <a:off x="6781800" y="1092200"/>
            <a:ext cx="2362200" cy="1016000"/>
          </a:xfrm>
          <a:prstGeom prst="rect">
            <a:avLst/>
          </a:prstGeom>
        </p:spPr>
      </p:pic>
      <p:sp>
        <p:nvSpPr>
          <p:cNvPr id="9" name="Rectangle 8"/>
          <p:cNvSpPr/>
          <p:nvPr/>
        </p:nvSpPr>
        <p:spPr>
          <a:xfrm>
            <a:off x="2868378" y="2045133"/>
            <a:ext cx="4468409" cy="103833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204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o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274" y="1597760"/>
            <a:ext cx="5552126" cy="4385531"/>
          </a:xfrm>
          <a:prstGeom prst="rect">
            <a:avLst/>
          </a:prstGeom>
        </p:spPr>
      </p:pic>
      <p:sp>
        <p:nvSpPr>
          <p:cNvPr id="3" name="Title 1"/>
          <p:cNvSpPr>
            <a:spLocks noGrp="1"/>
          </p:cNvSpPr>
          <p:nvPr>
            <p:ph type="title"/>
          </p:nvPr>
        </p:nvSpPr>
        <p:spPr>
          <a:xfrm>
            <a:off x="596900" y="312620"/>
            <a:ext cx="7772400" cy="1143000"/>
          </a:xfrm>
        </p:spPr>
        <p:txBody>
          <a:bodyPr/>
          <a:lstStyle/>
          <a:p>
            <a:r>
              <a:rPr lang="en-US" sz="3600" dirty="0" smtClean="0">
                <a:solidFill>
                  <a:srgbClr val="C00000"/>
                </a:solidFill>
              </a:rPr>
              <a:t>Pooling</a:t>
            </a:r>
            <a:endParaRPr lang="en-US" sz="3600" dirty="0">
              <a:solidFill>
                <a:srgbClr val="C00000"/>
              </a:solidFill>
            </a:endParaRPr>
          </a:p>
        </p:txBody>
      </p:sp>
    </p:spTree>
    <p:extLst>
      <p:ext uri="{BB962C8B-B14F-4D97-AF65-F5344CB8AC3E}">
        <p14:creationId xmlns:p14="http://schemas.microsoft.com/office/powerpoint/2010/main" val="1614883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19411</TotalTime>
  <Words>2816</Words>
  <Application>Microsoft Macintosh PowerPoint</Application>
  <PresentationFormat>On-screen Show (4:3)</PresentationFormat>
  <Paragraphs>273</Paragraphs>
  <Slides>44</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Calibri</vt:lpstr>
      <vt:lpstr>CMU Serif</vt:lpstr>
      <vt:lpstr>EngraversGothic BT Regular</vt:lpstr>
      <vt:lpstr>Mangal</vt:lpstr>
      <vt:lpstr>ＭＳ Ｐゴシック</vt:lpstr>
      <vt:lpstr>Times New Roman</vt:lpstr>
      <vt:lpstr>Arial</vt:lpstr>
      <vt:lpstr>Default Design</vt:lpstr>
      <vt:lpstr>Understanding deep networks  (AI and the Brain II)</vt:lpstr>
      <vt:lpstr>PowerPoint Presentation</vt:lpstr>
      <vt:lpstr>Convolutional Neural Network:  Fukushima’s Neocognitron (1970s)</vt:lpstr>
      <vt:lpstr>LeCun’s convolution net (90s)</vt:lpstr>
      <vt:lpstr>PowerPoint Presentation</vt:lpstr>
      <vt:lpstr>Volumes and Depths </vt:lpstr>
      <vt:lpstr>Simple cell: convolution layer</vt:lpstr>
      <vt:lpstr>Filtering Pool</vt:lpstr>
      <vt:lpstr>Pooling</vt:lpstr>
      <vt:lpstr>Complex cells:  pooling layer</vt:lpstr>
      <vt:lpstr>PowerPoint Presentation</vt:lpstr>
      <vt:lpstr>PowerPoint Presentation</vt:lpstr>
      <vt:lpstr>PowerPoint Presentation</vt:lpstr>
      <vt:lpstr>PowerPoint Presentation</vt:lpstr>
      <vt:lpstr>PowerPoint Presentation</vt:lpstr>
      <vt:lpstr>PowerPoint Presentation</vt:lpstr>
      <vt:lpstr>AlexNet: deep convolution neural networks</vt:lpstr>
      <vt:lpstr>Pool 1:</vt:lpstr>
      <vt:lpstr>Pool 2:</vt:lpstr>
      <vt:lpstr>Interesting finding …. </vt:lpstr>
      <vt:lpstr>Interesting finding …. </vt:lpstr>
      <vt:lpstr>AlexNet: deep convolution neural networks</vt:lpstr>
      <vt:lpstr>PowerPoint Presentation</vt:lpstr>
      <vt:lpstr>Interesting finding …. </vt:lpstr>
      <vt:lpstr>Hierarchical feature representation</vt:lpstr>
      <vt:lpstr>Convolutional Deep Belief net</vt:lpstr>
      <vt:lpstr>Convolutional Deep Belief net</vt:lpstr>
      <vt:lpstr>Visualizing higher layer of neurons</vt:lpstr>
      <vt:lpstr>PowerPoint Presentation</vt:lpstr>
      <vt:lpstr>PowerPoint Presentation</vt:lpstr>
      <vt:lpstr>PowerPoint Presentation</vt:lpstr>
      <vt:lpstr>PowerPoint Presentation</vt:lpstr>
      <vt:lpstr>Visualization</vt:lpstr>
      <vt:lpstr>Visualization</vt:lpstr>
      <vt:lpstr>Visualization</vt:lpstr>
      <vt:lpstr>Visualization</vt:lpstr>
      <vt:lpstr>Diversity</vt:lpstr>
      <vt:lpstr>Diversity</vt:lpstr>
      <vt:lpstr>Diversity</vt:lpstr>
      <vt:lpstr>Interaction of neurons</vt:lpstr>
      <vt:lpstr>Interpolation of neurons</vt:lpstr>
      <vt:lpstr>Visualization</vt:lpstr>
      <vt:lpstr>Visualization</vt:lpstr>
      <vt:lpstr>Visualization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 Satisfaction Problems (CSPs)</dc:title>
  <dc:creator>hi</dc:creator>
  <cp:lastModifiedBy>Microsoft Office User</cp:lastModifiedBy>
  <cp:revision>947</cp:revision>
  <cp:lastPrinted>2017-10-27T18:14:58Z</cp:lastPrinted>
  <dcterms:created xsi:type="dcterms:W3CDTF">2002-07-26T03:28:00Z</dcterms:created>
  <dcterms:modified xsi:type="dcterms:W3CDTF">2017-12-05T21:22:56Z</dcterms:modified>
</cp:coreProperties>
</file>