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90" r:id="rId2"/>
    <p:sldId id="965" r:id="rId3"/>
    <p:sldId id="996" r:id="rId4"/>
    <p:sldId id="995" r:id="rId5"/>
    <p:sldId id="1010" r:id="rId6"/>
    <p:sldId id="1011" r:id="rId7"/>
    <p:sldId id="1013" r:id="rId8"/>
    <p:sldId id="1037" r:id="rId9"/>
    <p:sldId id="939" r:id="rId10"/>
    <p:sldId id="1014" r:id="rId11"/>
    <p:sldId id="1019" r:id="rId12"/>
    <p:sldId id="1022" r:id="rId13"/>
    <p:sldId id="1023" r:id="rId14"/>
    <p:sldId id="1039" r:id="rId15"/>
    <p:sldId id="1041" r:id="rId16"/>
    <p:sldId id="1025" r:id="rId17"/>
    <p:sldId id="1026" r:id="rId18"/>
    <p:sldId id="1029" r:id="rId19"/>
    <p:sldId id="1028" r:id="rId20"/>
    <p:sldId id="1030" r:id="rId21"/>
    <p:sldId id="1031" r:id="rId22"/>
    <p:sldId id="1020" r:id="rId23"/>
    <p:sldId id="1033" r:id="rId24"/>
    <p:sldId id="1032" r:id="rId25"/>
    <p:sldId id="1021" r:id="rId26"/>
    <p:sldId id="907" r:id="rId27"/>
    <p:sldId id="908" r:id="rId28"/>
    <p:sldId id="967" r:id="rId29"/>
    <p:sldId id="997" r:id="rId30"/>
    <p:sldId id="969" r:id="rId31"/>
    <p:sldId id="977" r:id="rId32"/>
    <p:sldId id="978" r:id="rId33"/>
    <p:sldId id="979" r:id="rId34"/>
    <p:sldId id="966" r:id="rId35"/>
    <p:sldId id="970" r:id="rId36"/>
    <p:sldId id="981" r:id="rId37"/>
    <p:sldId id="1008" r:id="rId38"/>
    <p:sldId id="1009" r:id="rId39"/>
    <p:sldId id="944" r:id="rId40"/>
    <p:sldId id="954" r:id="rId41"/>
    <p:sldId id="955" r:id="rId42"/>
    <p:sldId id="959" r:id="rId43"/>
    <p:sldId id="1036" r:id="rId44"/>
    <p:sldId id="984" r:id="rId45"/>
    <p:sldId id="985" r:id="rId46"/>
    <p:sldId id="976" r:id="rId47"/>
    <p:sldId id="1035" r:id="rId48"/>
    <p:sldId id="1034" r:id="rId49"/>
    <p:sldId id="906" r:id="rId50"/>
    <p:sldId id="909" r:id="rId51"/>
    <p:sldId id="929" r:id="rId52"/>
    <p:sldId id="957" r:id="rId53"/>
    <p:sldId id="910" r:id="rId54"/>
    <p:sldId id="911" r:id="rId55"/>
    <p:sldId id="931" r:id="rId56"/>
    <p:sldId id="935" r:id="rId57"/>
    <p:sldId id="937" r:id="rId58"/>
    <p:sldId id="938" r:id="rId59"/>
    <p:sldId id="1017" r:id="rId60"/>
    <p:sldId id="1018" r:id="rId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000"/>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0426" autoAdjust="0"/>
  </p:normalViewPr>
  <p:slideViewPr>
    <p:cSldViewPr snapToGrid="0">
      <p:cViewPr>
        <p:scale>
          <a:sx n="100" d="100"/>
          <a:sy n="100" d="100"/>
        </p:scale>
        <p:origin x="2360" y="256"/>
      </p:cViewPr>
      <p:guideLst>
        <p:guide orient="horz" pos="216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9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A3ADE-2AED-2A43-927D-6DFE99245A93}" type="datetimeFigureOut">
              <a:rPr lang="en-US" smtClean="0"/>
              <a:t>11/22/17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D21C-176F-E942-AB3F-6177ED2A8747}" type="slidenum">
              <a:rPr lang="en-US" smtClean="0"/>
              <a:t>‹#›</a:t>
            </a:fld>
            <a:endParaRPr lang="en-US"/>
          </a:p>
        </p:txBody>
      </p:sp>
    </p:spTree>
    <p:extLst>
      <p:ext uri="{BB962C8B-B14F-4D97-AF65-F5344CB8AC3E}">
        <p14:creationId xmlns:p14="http://schemas.microsoft.com/office/powerpoint/2010/main" val="97906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7C70559E-B2D7-BD4F-ACC2-4A0BBCE2F950}" type="datetimeFigureOut">
              <a:rPr lang="en-US"/>
              <a:pPr>
                <a:defRPr/>
              </a:pPr>
              <a:t>11/22/17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C422660-5F85-9A49-8582-CA5FC22A10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Vanishing_gradient_problem#cite_note-10" TargetMode="External"/><Relationship Id="rId4" Type="http://schemas.openxmlformats.org/officeDocument/2006/relationships/hyperlink" Target="https://en.wikipedia.org/wiki/Vanishing_gradient_problem#cite_note-11" TargetMode="External"/><Relationship Id="rId5" Type="http://schemas.openxmlformats.org/officeDocument/2006/relationships/hyperlink" Target="https://en.wikipedia.org/wiki/Vanishing_gradient_problem#cite_note-12" TargetMode="External"/><Relationship Id="rId6" Type="http://schemas.openxmlformats.org/officeDocument/2006/relationships/hyperlink" Target="https://en.wikipedia.org/wiki/Vanishing_gradient_problem#cite_note-13"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3304FAA-0709-CB41-944D-E2D93273EB98}" type="slidenum">
              <a:rPr lang="en-US" altLang="en-US">
                <a:latin typeface="Times New Roman" charset="0"/>
              </a:rPr>
              <a:pPr>
                <a:spcBef>
                  <a:spcPct val="0"/>
                </a:spcBef>
              </a:pPr>
              <a:t>1</a:t>
            </a:fld>
            <a:endParaRPr lang="en-US"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62400" y="8839200"/>
            <a:ext cx="3048000" cy="457200"/>
          </a:xfrm>
          <a:prstGeom prst="rect">
            <a:avLst/>
          </a:prstGeom>
          <a:noFill/>
          <a:ln>
            <a:miter lim="800000"/>
            <a:headEnd/>
            <a:tailEnd/>
          </a:ln>
        </p:spPr>
        <p:txBody>
          <a:bodyPr anchor="b"/>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lgn="r">
              <a:defRPr/>
            </a:pPr>
            <a:fld id="{BD5CDB4A-92EB-854B-B60A-AADCF49F4F88}" type="slidenum">
              <a:rPr lang="en-US" sz="1200" smtClean="0">
                <a:effectLst>
                  <a:outerShdw blurRad="38100" dist="38100" dir="2700000" algn="tl">
                    <a:srgbClr val="DDDDDD"/>
                  </a:outerShdw>
                </a:effectLst>
              </a:rPr>
              <a:pPr algn="r">
                <a:defRPr/>
              </a:pPr>
              <a:t>19</a:t>
            </a:fld>
            <a:endParaRPr lang="en-US" sz="1200" smtClean="0">
              <a:effectLst>
                <a:outerShdw blurRad="38100" dist="38100" dir="2700000" algn="tl">
                  <a:srgbClr val="DDDDDD"/>
                </a:outerShdw>
              </a:effectLst>
            </a:endParaRPr>
          </a:p>
        </p:txBody>
      </p:sp>
      <p:sp>
        <p:nvSpPr>
          <p:cNvPr id="80898" name="Rectangle 2"/>
          <p:cNvSpPr>
            <a:spLocks noGrp="1" noRot="1" noChangeAspect="1" noChangeArrowheads="1"/>
          </p:cNvSpPr>
          <p:nvPr>
            <p:ph type="sldImg"/>
          </p:nvPr>
        </p:nvSpPr>
        <p:spPr>
          <a:xfrm>
            <a:off x="1128713" y="685800"/>
            <a:ext cx="4673600" cy="3505200"/>
          </a:xfrm>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r>
              <a:rPr lang="en-US">
                <a:ea typeface="ＭＳ Ｐゴシック" charset="0"/>
                <a:cs typeface="ＭＳ Ｐゴシック" charset="0"/>
              </a:rPr>
              <a:t>Red and green can be mixed so that all traces of the original redness or greenness are lost and a pure yellow is seen; yellow and blue lights are mixed to produce white wihtout any trace of the original blue or yellow. Why? Ewald Hering: each channel respond excitatory to red but inhibitory to green or vice versa. When properly balanced with precise mixture of red and green, this channel produces no output. </a:t>
            </a:r>
          </a:p>
        </p:txBody>
      </p:sp>
    </p:spTree>
    <p:extLst>
      <p:ext uri="{BB962C8B-B14F-4D97-AF65-F5344CB8AC3E}">
        <p14:creationId xmlns:p14="http://schemas.microsoft.com/office/powerpoint/2010/main" val="1015594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84C783B-FFE9-3A48-91D9-21BF7F45C063}" type="slidenum">
              <a:rPr lang="en-US" sz="1200" smtClean="0"/>
              <a:pPr>
                <a:defRPr/>
              </a:pPr>
              <a:t>20</a:t>
            </a:fld>
            <a:endParaRPr lang="en-US" sz="1200" smtClean="0"/>
          </a:p>
        </p:txBody>
      </p:sp>
      <p:sp>
        <p:nvSpPr>
          <p:cNvPr id="33794" name="Rectangle 2"/>
          <p:cNvSpPr>
            <a:spLocks noGrp="1" noRot="1" noChangeAspect="1" noChangeArrowheads="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r>
              <a:rPr lang="en-US">
                <a:ea typeface="ＭＳ Ｐゴシック" charset="0"/>
                <a:cs typeface="ＭＳ Ｐゴシック" charset="0"/>
              </a:rPr>
              <a:t>Bipolar have antagonistic center-surround receptive fields and are either on-center and off-center. Cones directly connected to a bipolar cell. On-center cell depolarize to light, off-center hyperpolarize with light. Horizontal cells connected to cones, have gap junctions to connect to each other, signals flow from the surround. Cone release neurotransmitter, glutamate, opposite actions on the 2 classes of cells.</a:t>
            </a:r>
          </a:p>
        </p:txBody>
      </p:sp>
    </p:spTree>
    <p:extLst>
      <p:ext uri="{BB962C8B-B14F-4D97-AF65-F5344CB8AC3E}">
        <p14:creationId xmlns:p14="http://schemas.microsoft.com/office/powerpoint/2010/main" val="164841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EBACC703-E1E3-F543-B802-681AE20B54F1}" type="slidenum">
              <a:rPr lang="en-US" sz="1200" smtClean="0"/>
              <a:pPr>
                <a:defRPr/>
              </a:pPr>
              <a:t>21</a:t>
            </a:fld>
            <a:endParaRPr lang="en-US" sz="1200"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3451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C026421E-FF4F-7D43-9CE0-06E07AAE2E69}" type="slidenum">
              <a:rPr lang="en-US" sz="1200" smtClean="0"/>
              <a:pPr>
                <a:defRPr/>
              </a:pPr>
              <a:t>23</a:t>
            </a:fld>
            <a:endParaRPr lang="en-US" sz="1200" smtClean="0"/>
          </a:p>
        </p:txBody>
      </p:sp>
      <p:sp>
        <p:nvSpPr>
          <p:cNvPr id="58370" name="Rectangle 2"/>
          <p:cNvSpPr>
            <a:spLocks noGrp="1" noRot="1" noChangeAspect="1" noChangeArrowheads="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8664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3A01CD85-B088-2645-9862-EC860E5CFAA5}" type="slidenum">
              <a:rPr lang="en-US" sz="1200" smtClean="0"/>
              <a:pPr>
                <a:defRPr/>
              </a:pPr>
              <a:t>24</a:t>
            </a:fld>
            <a:endParaRPr lang="en-US" sz="1200" smtClean="0"/>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5770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B6798A9A-4595-9E4F-A717-A90ABADE8676}" type="slidenum">
              <a:rPr lang="en-US" sz="1200" smtClean="0"/>
              <a:pPr>
                <a:defRPr/>
              </a:pPr>
              <a:t>26</a:t>
            </a:fld>
            <a:endParaRPr lang="en-US" sz="1200" smtClean="0"/>
          </a:p>
        </p:txBody>
      </p:sp>
      <p:sp>
        <p:nvSpPr>
          <p:cNvPr id="55298" name="Rectangle 2"/>
          <p:cNvSpPr>
            <a:spLocks noGrp="1" noRot="1" noChangeAspect="1" noChangeArrowheads="1"/>
          </p:cNvSpPr>
          <p:nvPr>
            <p:ph type="sldImg"/>
          </p:nvPr>
        </p:nvSpPr>
        <p:spPr>
          <a:xfrm>
            <a:off x="1128713" y="685800"/>
            <a:ext cx="4673600" cy="3505200"/>
          </a:xfrm>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Simple cells take conjunction of inputs.  Complex cells introduce variance and tolerance. </a:t>
            </a:r>
          </a:p>
        </p:txBody>
      </p:sp>
    </p:spTree>
    <p:extLst>
      <p:ext uri="{BB962C8B-B14F-4D97-AF65-F5344CB8AC3E}">
        <p14:creationId xmlns:p14="http://schemas.microsoft.com/office/powerpoint/2010/main" val="179085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27</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476117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does this reduce set</a:t>
            </a:r>
            <a:r>
              <a:rPr lang="en-US" baseline="0" dirty="0" smtClean="0"/>
              <a:t> of parameters?</a:t>
            </a:r>
            <a:endParaRPr lang="en-US" dirty="0"/>
          </a:p>
        </p:txBody>
      </p:sp>
      <p:sp>
        <p:nvSpPr>
          <p:cNvPr id="4" name="Slide Number Placeholder 3"/>
          <p:cNvSpPr>
            <a:spLocks noGrp="1"/>
          </p:cNvSpPr>
          <p:nvPr>
            <p:ph type="sldNum" sz="quarter" idx="10"/>
          </p:nvPr>
        </p:nvSpPr>
        <p:spPr/>
        <p:txBody>
          <a:bodyPr/>
          <a:lstStyle/>
          <a:p>
            <a:fld id="{5CCD348D-1D8A-DE4E-BE86-BBF4308A428B}" type="slidenum">
              <a:rPr lang="en-US" smtClean="0"/>
              <a:t>32</a:t>
            </a:fld>
            <a:endParaRPr lang="en-US"/>
          </a:p>
        </p:txBody>
      </p:sp>
    </p:spTree>
    <p:extLst>
      <p:ext uri="{BB962C8B-B14F-4D97-AF65-F5344CB8AC3E}">
        <p14:creationId xmlns:p14="http://schemas.microsoft.com/office/powerpoint/2010/main" val="68340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37</a:t>
            </a:fld>
            <a:endParaRPr lang="en-US" altLang="en-US"/>
          </a:p>
        </p:txBody>
      </p:sp>
    </p:spTree>
    <p:extLst>
      <p:ext uri="{BB962C8B-B14F-4D97-AF65-F5344CB8AC3E}">
        <p14:creationId xmlns:p14="http://schemas.microsoft.com/office/powerpoint/2010/main" val="705726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38</a:t>
            </a:fld>
            <a:endParaRPr lang="en-US" altLang="en-US"/>
          </a:p>
        </p:txBody>
      </p:sp>
    </p:spTree>
    <p:extLst>
      <p:ext uri="{BB962C8B-B14F-4D97-AF65-F5344CB8AC3E}">
        <p14:creationId xmlns:p14="http://schemas.microsoft.com/office/powerpoint/2010/main" val="70014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5</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7415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CA"/>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CE0A993A-849D-7945-A1F3-1D6448C69D11}" type="slidenum">
              <a:rPr lang="en-US" sz="1200"/>
              <a:pPr eaLnBrk="1" hangingPunct="1"/>
              <a:t>43</a:t>
            </a:fld>
            <a:endParaRPr lang="en-US" sz="1200"/>
          </a:p>
        </p:txBody>
      </p:sp>
    </p:spTree>
    <p:extLst>
      <p:ext uri="{BB962C8B-B14F-4D97-AF65-F5344CB8AC3E}">
        <p14:creationId xmlns:p14="http://schemas.microsoft.com/office/powerpoint/2010/main" val="55173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793B3107-5C0B-AA46-8DD8-625A329B4A32}" type="slidenum">
              <a:rPr lang="en-US" sz="1200" smtClean="0"/>
              <a:pPr>
                <a:defRPr/>
              </a:pPr>
              <a:t>47</a:t>
            </a:fld>
            <a:endParaRPr lang="en-US" sz="1200"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ea typeface="ＭＳ Ｐゴシック" charset="0"/>
                <a:cs typeface="ＭＳ Ｐゴシック" charset="0"/>
              </a:rPr>
              <a:t>Image 100 x 100,  RF 10 x 10,  S map  91 x 91,  Pooling 45 x 45 (pooling</a:t>
            </a:r>
            <a:r>
              <a:rPr lang="en-US" baseline="0" dirty="0" smtClean="0">
                <a:ea typeface="ＭＳ Ｐゴシック" charset="0"/>
                <a:cs typeface="ＭＳ Ｐゴシック" charset="0"/>
              </a:rPr>
              <a:t> 2 x 2 grid)</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Use the sparsity. </a:t>
            </a:r>
          </a:p>
          <a:p>
            <a:endParaRPr lang="en-US" baseline="0" dirty="0" smtClean="0">
              <a:ea typeface="ＭＳ Ｐゴシック" charset="0"/>
              <a:cs typeface="ＭＳ Ｐゴシック" charset="0"/>
            </a:endParaRPr>
          </a:p>
          <a:p>
            <a:pPr eaLnBrk="1" hangingPunct="1"/>
            <a:r>
              <a:rPr lang="en-US" sz="1200" dirty="0" smtClean="0">
                <a:latin typeface="Arial" charset="0"/>
              </a:rPr>
              <a:t>Convolution DBN (Andrew Ng and </a:t>
            </a:r>
            <a:r>
              <a:rPr lang="en-US" sz="1200" dirty="0" err="1" smtClean="0">
                <a:latin typeface="Arial" charset="0"/>
              </a:rPr>
              <a:t>Honglak</a:t>
            </a:r>
            <a:r>
              <a:rPr lang="en-US" sz="1200" dirty="0" smtClean="0">
                <a:latin typeface="Arial" charset="0"/>
              </a:rPr>
              <a:t> Lee)</a:t>
            </a:r>
          </a:p>
          <a:p>
            <a:pPr eaLnBrk="1" hangingPunct="1"/>
            <a:r>
              <a:rPr lang="en-US" sz="1200" dirty="0" smtClean="0">
                <a:latin typeface="Arial"/>
                <a:cs typeface="Arial"/>
              </a:rPr>
              <a:t>Dropout (Toronto group, Geoff Hinton): Dropout is meant to reduce overfitting by </a:t>
            </a:r>
            <a:r>
              <a:rPr lang="en-US" sz="1200" i="1" dirty="0" smtClean="0">
                <a:latin typeface="Arial"/>
                <a:cs typeface="Arial"/>
              </a:rPr>
              <a:t>randomly omitting half of the feature detectors on each training case</a:t>
            </a:r>
            <a:r>
              <a:rPr lang="en-US" sz="1200" dirty="0" smtClean="0">
                <a:latin typeface="Arial"/>
                <a:cs typeface="Arial"/>
              </a:rPr>
              <a:t>. </a:t>
            </a:r>
          </a:p>
          <a:p>
            <a:pPr eaLnBrk="1" hangingPunct="1"/>
            <a:r>
              <a:rPr lang="en-US" sz="1200" dirty="0" smtClean="0">
                <a:latin typeface="Arial"/>
                <a:cs typeface="Arial"/>
              </a:rPr>
              <a:t>Sparsity: A small fraction of neurons is allowed to respond at a time.</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635389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09519201-330C-3144-9E68-6596D1D623CF}" type="slidenum">
              <a:rPr lang="en-US" sz="1200" smtClean="0"/>
              <a:pPr>
                <a:defRPr/>
              </a:pPr>
              <a:t>48</a:t>
            </a:fld>
            <a:endParaRPr lang="en-US" sz="1200" smtClean="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Forms interesting separable states with DBN. </a:t>
            </a:r>
          </a:p>
        </p:txBody>
      </p:sp>
    </p:spTree>
    <p:extLst>
      <p:ext uri="{BB962C8B-B14F-4D97-AF65-F5344CB8AC3E}">
        <p14:creationId xmlns:p14="http://schemas.microsoft.com/office/powerpoint/2010/main" val="189435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49</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a:p>
            <a:r>
              <a:rPr lang="en-US" dirty="0" smtClean="0"/>
              <a:t>One of the newest and most effective ways to resolve the vanishing gradient problem is with residual neural networks (</a:t>
            </a:r>
            <a:r>
              <a:rPr lang="en-US" dirty="0" err="1" smtClean="0"/>
              <a:t>ResNets</a:t>
            </a:r>
            <a:r>
              <a:rPr lang="en-US" baseline="30000" dirty="0" smtClean="0">
                <a:hlinkClick r:id="rId3"/>
              </a:rPr>
              <a:t>[10]</a:t>
            </a:r>
            <a:r>
              <a:rPr lang="en-US" dirty="0" smtClean="0"/>
              <a:t> - not to be confused with recurrent neural networks</a:t>
            </a:r>
            <a:r>
              <a:rPr lang="en-US" baseline="30000" dirty="0" smtClean="0">
                <a:hlinkClick r:id="rId4"/>
              </a:rPr>
              <a:t>[11]</a:t>
            </a:r>
            <a:r>
              <a:rPr lang="en-US" dirty="0" smtClean="0"/>
              <a:t>). It was noted prior to </a:t>
            </a:r>
            <a:r>
              <a:rPr lang="en-US" dirty="0" err="1" smtClean="0"/>
              <a:t>ResNets</a:t>
            </a:r>
            <a:r>
              <a:rPr lang="en-US" dirty="0" smtClean="0"/>
              <a:t> that a deeper network would actually have higher </a:t>
            </a:r>
            <a:r>
              <a:rPr lang="en-US" i="1" dirty="0" smtClean="0"/>
              <a:t>training</a:t>
            </a:r>
            <a:r>
              <a:rPr lang="en-US" dirty="0" smtClean="0"/>
              <a:t> error than the shallow network. This intuitively can be understood as data disappearing through too many layers of the network, meaning output from a shallow layer was diminished through the greater number of layers in the deeper network, yielding a worse result. Going with this intuitive hypothesis, Microsoft research found that splitting a deep network into e.g., three layer chunks and passing the input into each chunk straight through to the next chunk (along with the residual—output of the chunk minus the input to the chunk that is reintroduced) helped eliminate much of this disappearing signal problem. No extra parameters or changes to the learning algorithm were needed. </a:t>
            </a:r>
            <a:r>
              <a:rPr lang="en-US" dirty="0" err="1" smtClean="0"/>
              <a:t>ResNets</a:t>
            </a:r>
            <a:r>
              <a:rPr lang="en-US" baseline="30000" dirty="0" smtClean="0">
                <a:hlinkClick r:id="rId5"/>
              </a:rPr>
              <a:t>[12]</a:t>
            </a:r>
            <a:r>
              <a:rPr lang="en-US" dirty="0" smtClean="0"/>
              <a:t> yielded lower training error (and test error) than their shallower counterparts simply by reintroducing outputs from shallower layers in the network to compensate for the vanishing data.</a:t>
            </a:r>
            <a:r>
              <a:rPr lang="en-US" baseline="30000" dirty="0" smtClean="0">
                <a:hlinkClick r:id="rId6"/>
              </a:rPr>
              <a:t>[13]</a:t>
            </a:r>
            <a:endParaRPr lang="en-US" baseline="30000" dirty="0" smtClean="0"/>
          </a:p>
          <a:p>
            <a:endParaRPr lang="en-US" baseline="30000" dirty="0" smtClean="0">
              <a:ea typeface="ＭＳ Ｐゴシック" charset="0"/>
              <a:cs typeface="ＭＳ Ｐゴシック"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200" dirty="0" smtClean="0">
                <a:ea typeface="ＭＳ Ｐゴシック" charset="0"/>
                <a:cs typeface="Arial"/>
              </a:rPr>
              <a:t>Other ideas: Stochastic pooling, augmented data.</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85501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50</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749387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51</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32698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53</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89297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A73B3D5D-FEE5-734D-91AE-EC54FB8E2F20}" type="slidenum">
              <a:rPr lang="en-US" sz="1200" smtClean="0"/>
              <a:pPr>
                <a:defRPr/>
              </a:pPr>
              <a:t>54</a:t>
            </a:fld>
            <a:endParaRPr lang="en-US" sz="1200"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Time-delay neural networks. (TDNN). Lang and Hinton, </a:t>
            </a:r>
            <a:r>
              <a:rPr lang="en-US" dirty="0" err="1">
                <a:ea typeface="ＭＳ Ｐゴシック" charset="0"/>
                <a:cs typeface="ＭＳ Ｐゴシック" charset="0"/>
              </a:rPr>
              <a:t>Waibel</a:t>
            </a:r>
            <a:r>
              <a:rPr lang="en-US" dirty="0">
                <a:ea typeface="ＭＳ Ｐゴシック" charset="0"/>
                <a:cs typeface="ＭＳ Ｐゴシック" charset="0"/>
              </a:rPr>
              <a:t>. </a:t>
            </a:r>
            <a:r>
              <a:rPr lang="en-US" dirty="0" err="1">
                <a:ea typeface="ＭＳ Ｐゴシック" charset="0"/>
                <a:cs typeface="ＭＳ Ｐゴシック" charset="0"/>
              </a:rPr>
              <a:t>Bottou</a:t>
            </a:r>
            <a:r>
              <a:rPr lang="en-US" dirty="0" smtClean="0">
                <a:ea typeface="ＭＳ Ｐゴシック" charset="0"/>
                <a:cs typeface="ＭＳ Ｐゴシック" charset="0"/>
              </a:rPr>
              <a:t>.</a:t>
            </a:r>
          </a:p>
          <a:p>
            <a:r>
              <a:rPr lang="en-US" sz="2200" dirty="0" smtClean="0">
                <a:latin typeface="Arial"/>
                <a:ea typeface="ＭＳ Ｐゴシック" charset="0"/>
                <a:cs typeface="Arial"/>
              </a:rPr>
              <a:t>Build a multi-layer neural net (with hierarchical features in resolution) to do pattern classification.</a:t>
            </a:r>
          </a:p>
          <a:p>
            <a:r>
              <a:rPr lang="en-US" sz="2200" dirty="0" smtClean="0">
                <a:latin typeface="Arial"/>
                <a:ea typeface="ＭＳ Ｐゴシック" charset="0"/>
                <a:cs typeface="Arial"/>
              </a:rPr>
              <a:t>What kinds of dictionaries or features the neurons at different levels of the hierarchy extract?  </a:t>
            </a:r>
          </a:p>
          <a:p>
            <a:r>
              <a:rPr lang="en-US" sz="2200" dirty="0" smtClean="0">
                <a:latin typeface="Arial"/>
                <a:ea typeface="ＭＳ Ｐゴシック" charset="0"/>
                <a:cs typeface="Arial"/>
              </a:rPr>
              <a:t>Achieve some shift and distortion invariance while maintaining topology using local RF,  weight sharing and spatial or temporal subsampling.</a:t>
            </a:r>
          </a:p>
          <a:p>
            <a:r>
              <a:rPr lang="en-US" sz="2200" dirty="0" smtClean="0">
                <a:latin typeface="Arial"/>
                <a:ea typeface="ＭＳ Ｐゴシック" charset="0"/>
                <a:cs typeface="Arial"/>
              </a:rPr>
              <a:t>Again follow the same pattern of Simple-”Complex” cell alternating structures to build feature detectors (simple) and then provide translation invariance by subsampling(complex  -- not straightly complex cells). </a:t>
            </a: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160823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6</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8032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7</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09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2F31F5-C657-9A42-A50F-63EAF22F600E}" type="slidenum">
              <a:rPr lang="en-US"/>
              <a:pPr>
                <a:defRPr/>
              </a:pPr>
              <a:t>12</a:t>
            </a:fld>
            <a:endParaRPr lang="en-US"/>
          </a:p>
        </p:txBody>
      </p:sp>
      <p:sp>
        <p:nvSpPr>
          <p:cNvPr id="47106" name="Rectangle 2"/>
          <p:cNvSpPr>
            <a:spLocks noGrp="1" noRot="1" noChangeAspect="1" noChangeArrowheads="1"/>
          </p:cNvSpPr>
          <p:nvPr>
            <p:ph type="sldImg"/>
          </p:nvPr>
        </p:nvSpPr>
        <p:spPr>
          <a:solidFill>
            <a:srgbClr val="FFFFFF"/>
          </a:solidFill>
          <a:ln/>
        </p:spPr>
      </p:sp>
      <p:sp>
        <p:nvSpPr>
          <p:cNvPr id="1810435" name="Rectangle 3"/>
          <p:cNvSpPr>
            <a:spLocks noGrp="1" noChangeArrowheads="1"/>
          </p:cNvSpPr>
          <p:nvPr>
            <p:ph type="body" idx="1"/>
          </p:nvPr>
        </p:nvSpPr>
        <p:spPr>
          <a:solidFill>
            <a:srgbClr val="FFFFFF"/>
          </a:solidFill>
          <a:ln>
            <a:solidFill>
              <a:srgbClr val="000000"/>
            </a:solidFill>
          </a:ln>
        </p:spPr>
        <p:txBody>
          <a:bodyPr/>
          <a:lstStyle/>
          <a:p>
            <a:pPr>
              <a:defRPr/>
            </a:pPr>
            <a:r>
              <a:rPr lang="en-US" smtClean="0">
                <a:cs typeface="+mn-cs"/>
              </a:rPr>
              <a:t>Let us look at what we know about the visual system at the time, … sadly, we are flushing out some of the details, but there are little major surprises or advances in the last thirty years…</a:t>
            </a:r>
          </a:p>
        </p:txBody>
      </p:sp>
    </p:spTree>
    <p:extLst>
      <p:ext uri="{BB962C8B-B14F-4D97-AF65-F5344CB8AC3E}">
        <p14:creationId xmlns:p14="http://schemas.microsoft.com/office/powerpoint/2010/main" val="1751394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62400" y="8839200"/>
            <a:ext cx="3048000" cy="457200"/>
          </a:xfrm>
          <a:prstGeom prst="rect">
            <a:avLst/>
          </a:prstGeom>
          <a:noFill/>
          <a:ln>
            <a:miter lim="800000"/>
            <a:headEnd/>
            <a:tailEnd/>
          </a:ln>
        </p:spPr>
        <p:txBody>
          <a:bodyPr anchor="b"/>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lgn="r">
              <a:defRPr/>
            </a:pPr>
            <a:fld id="{13F8823A-1580-1241-A6F9-12433D6448D0}" type="slidenum">
              <a:rPr lang="en-US" sz="1200" smtClean="0">
                <a:effectLst>
                  <a:outerShdw blurRad="38100" dist="38100" dir="2700000" algn="tl">
                    <a:srgbClr val="DDDDDD"/>
                  </a:outerShdw>
                </a:effectLst>
              </a:rPr>
              <a:pPr algn="r">
                <a:defRPr/>
              </a:pPr>
              <a:t>13</a:t>
            </a:fld>
            <a:endParaRPr lang="en-US" sz="1200" smtClean="0">
              <a:effectLst>
                <a:outerShdw blurRad="38100" dist="38100" dir="2700000" algn="tl">
                  <a:srgbClr val="DDDDDD"/>
                </a:outerShdw>
              </a:effectLst>
            </a:endParaRPr>
          </a:p>
        </p:txBody>
      </p:sp>
      <p:sp>
        <p:nvSpPr>
          <p:cNvPr id="26626" name="Rectangle 1026"/>
          <p:cNvSpPr>
            <a:spLocks noGrp="1" noRot="1" noChangeAspect="1" noChangeArrowheads="1"/>
          </p:cNvSpPr>
          <p:nvPr>
            <p:ph type="sldImg"/>
          </p:nvPr>
        </p:nvSpPr>
        <p:spPr>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Shiny layer: cows and cats noctornal animals. Collect and redirect and reflect the light.</a:t>
            </a:r>
          </a:p>
          <a:p>
            <a:endParaRPr lang="en-US">
              <a:ea typeface="ＭＳ Ｐゴシック" charset="0"/>
              <a:cs typeface="ＭＳ Ｐゴシック" charset="0"/>
            </a:endParaRPr>
          </a:p>
        </p:txBody>
      </p:sp>
    </p:spTree>
    <p:extLst>
      <p:ext uri="{BB962C8B-B14F-4D97-AF65-F5344CB8AC3E}">
        <p14:creationId xmlns:p14="http://schemas.microsoft.com/office/powerpoint/2010/main" val="174176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651265-D7AD-0140-9D8D-8172CFDA8D17}" type="slidenum">
              <a:rPr lang="en-US"/>
              <a:pPr>
                <a:defRPr/>
              </a:pPr>
              <a:t>16</a:t>
            </a:fld>
            <a:endParaRPr lang="en-US"/>
          </a:p>
        </p:txBody>
      </p:sp>
      <p:sp>
        <p:nvSpPr>
          <p:cNvPr id="51202" name="Rectangle 2"/>
          <p:cNvSpPr>
            <a:spLocks noGrp="1" noRot="1" noChangeAspect="1" noChangeArrowheads="1"/>
          </p:cNvSpPr>
          <p:nvPr>
            <p:ph type="sldImg"/>
          </p:nvPr>
        </p:nvSpPr>
        <p:spPr>
          <a:xfrm>
            <a:off x="1128713" y="685800"/>
            <a:ext cx="4673600" cy="3505200"/>
          </a:xfrm>
          <a:solidFill>
            <a:srgbClr val="FFFFFF"/>
          </a:solidFill>
          <a:ln/>
        </p:spPr>
      </p:sp>
      <p:sp>
        <p:nvSpPr>
          <p:cNvPr id="1958915" name="Rectangle 3"/>
          <p:cNvSpPr>
            <a:spLocks noGrp="1" noChangeArrowheads="1"/>
          </p:cNvSpPr>
          <p:nvPr>
            <p:ph type="body" idx="1"/>
          </p:nvPr>
        </p:nvSpPr>
        <p:spPr>
          <a:solidFill>
            <a:srgbClr val="FFFFFF"/>
          </a:solidFill>
          <a:ln>
            <a:solidFill>
              <a:srgbClr val="000000"/>
            </a:solidFill>
          </a:ln>
        </p:spPr>
        <p:txBody>
          <a:bodyPr/>
          <a:lstStyle/>
          <a:p>
            <a:pPr>
              <a:spcBef>
                <a:spcPct val="50000"/>
              </a:spcBef>
              <a:defRPr/>
            </a:pPr>
            <a:r>
              <a:rPr lang="en-US" sz="2500">
                <a:effectLst>
                  <a:outerShdw blurRad="38100" dist="38100" dir="2700000" algn="tl">
                    <a:srgbClr val="DDDDDD"/>
                  </a:outerShdw>
                </a:effectLst>
              </a:rPr>
              <a:t>Image features such as edges and bars appear enhanced in the Laplacian pyramid. Enhanced features are segregated by size: fine details are prominent in  bottom;  coarser features are prominent in the higher level images.</a:t>
            </a:r>
          </a:p>
          <a:p>
            <a:pPr>
              <a:defRPr/>
            </a:pPr>
            <a:endParaRPr lang="en-US" sz="2100"/>
          </a:p>
          <a:p>
            <a:pPr>
              <a:defRPr/>
            </a:pPr>
            <a:r>
              <a:rPr lang="en-US" sz="2100"/>
              <a:t>Non-causal prediction, based on symmetric neighborhood centered at each pixel, should yield more accurate prediction and hence, greater data-compression. Involve image transforms. Rather than pixel by pixel, encode them all at once. Predictive is simple , but transform involves greater compression, but require greater computation.  Laplacian pyramid combines features from both the predictive and transform methods. A non-causal technique with simple and local computations. </a:t>
            </a:r>
          </a:p>
          <a:p>
            <a:pPr>
              <a:defRPr/>
            </a:pPr>
            <a:endParaRPr lang="en-US" sz="2100"/>
          </a:p>
        </p:txBody>
      </p:sp>
    </p:spTree>
    <p:extLst>
      <p:ext uri="{BB962C8B-B14F-4D97-AF65-F5344CB8AC3E}">
        <p14:creationId xmlns:p14="http://schemas.microsoft.com/office/powerpoint/2010/main" val="66835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62400" y="8839200"/>
            <a:ext cx="3048000" cy="457200"/>
          </a:xfrm>
          <a:prstGeom prst="rect">
            <a:avLst/>
          </a:prstGeom>
          <a:noFill/>
          <a:ln>
            <a:miter lim="800000"/>
            <a:headEnd/>
            <a:tailEnd/>
          </a:ln>
        </p:spPr>
        <p:txBody>
          <a:bodyPr anchor="b"/>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lgn="r">
              <a:defRPr/>
            </a:pPr>
            <a:fld id="{A07B86D0-23FA-DD40-863C-ECBC02F63C08}" type="slidenum">
              <a:rPr lang="en-US" sz="1200" smtClean="0">
                <a:effectLst>
                  <a:outerShdw blurRad="38100" dist="38100" dir="2700000" algn="tl">
                    <a:srgbClr val="DDDDDD"/>
                  </a:outerShdw>
                </a:effectLst>
              </a:rPr>
              <a:pPr algn="r">
                <a:defRPr/>
              </a:pPr>
              <a:t>17</a:t>
            </a:fld>
            <a:endParaRPr lang="en-US" sz="1200" smtClean="0">
              <a:effectLst>
                <a:outerShdw blurRad="38100" dist="38100" dir="2700000" algn="tl">
                  <a:srgbClr val="DDDDDD"/>
                </a:outerShdw>
              </a:effectLst>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890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62400" y="8839200"/>
            <a:ext cx="3048000" cy="457200"/>
          </a:xfrm>
          <a:prstGeom prst="rect">
            <a:avLst/>
          </a:prstGeom>
          <a:noFill/>
          <a:ln>
            <a:miter lim="800000"/>
            <a:headEnd/>
            <a:tailEnd/>
          </a:ln>
        </p:spPr>
        <p:txBody>
          <a:bodyPr anchor="b"/>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lgn="r">
              <a:defRPr/>
            </a:pPr>
            <a:fld id="{28AEE2E5-584E-A54C-A7E0-941D98726720}" type="slidenum">
              <a:rPr lang="en-US" sz="1200" smtClean="0">
                <a:effectLst>
                  <a:outerShdw blurRad="38100" dist="38100" dir="2700000" algn="tl">
                    <a:srgbClr val="DDDDDD"/>
                  </a:outerShdw>
                </a:effectLst>
              </a:rPr>
              <a:pPr algn="r">
                <a:defRPr/>
              </a:pPr>
              <a:t>18</a:t>
            </a:fld>
            <a:endParaRPr lang="en-US" sz="1200" smtClean="0">
              <a:effectLst>
                <a:outerShdw blurRad="38100" dist="38100" dir="2700000" algn="tl">
                  <a:srgbClr val="DDDDDD"/>
                </a:outerShdw>
              </a:effectLst>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616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10240-1DB1-C04A-8210-C45C94FE008A}" type="slidenum">
              <a:rPr lang="en-US" altLang="en-US"/>
              <a:pPr>
                <a:defRPr/>
              </a:pPr>
              <a:t>‹#›</a:t>
            </a:fld>
            <a:endParaRPr lang="en-US" altLang="en-US"/>
          </a:p>
        </p:txBody>
      </p:sp>
    </p:spTree>
    <p:extLst>
      <p:ext uri="{BB962C8B-B14F-4D97-AF65-F5344CB8AC3E}">
        <p14:creationId xmlns:p14="http://schemas.microsoft.com/office/powerpoint/2010/main" val="186026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60374-D0F2-8649-8A04-7D16856242AB}" type="slidenum">
              <a:rPr lang="en-US" altLang="en-US"/>
              <a:pPr>
                <a:defRPr/>
              </a:pPr>
              <a:t>‹#›</a:t>
            </a:fld>
            <a:endParaRPr lang="en-US" altLang="en-US"/>
          </a:p>
        </p:txBody>
      </p:sp>
    </p:spTree>
    <p:extLst>
      <p:ext uri="{BB962C8B-B14F-4D97-AF65-F5344CB8AC3E}">
        <p14:creationId xmlns:p14="http://schemas.microsoft.com/office/powerpoint/2010/main" val="1302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CCA2E-69A4-224A-84C1-1A8D2FB6D203}" type="slidenum">
              <a:rPr lang="en-US" altLang="en-US"/>
              <a:pPr>
                <a:defRPr/>
              </a:pPr>
              <a:t>‹#›</a:t>
            </a:fld>
            <a:endParaRPr lang="en-US" altLang="en-US"/>
          </a:p>
        </p:txBody>
      </p:sp>
    </p:spTree>
    <p:extLst>
      <p:ext uri="{BB962C8B-B14F-4D97-AF65-F5344CB8AC3E}">
        <p14:creationId xmlns:p14="http://schemas.microsoft.com/office/powerpoint/2010/main" val="9303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7EC9F-DF6E-E641-B0AF-A5D734B77924}" type="slidenum">
              <a:rPr lang="en-US" altLang="en-US"/>
              <a:pPr>
                <a:defRPr/>
              </a:pPr>
              <a:t>‹#›</a:t>
            </a:fld>
            <a:endParaRPr lang="en-US" altLang="en-US"/>
          </a:p>
        </p:txBody>
      </p:sp>
    </p:spTree>
    <p:extLst>
      <p:ext uri="{BB962C8B-B14F-4D97-AF65-F5344CB8AC3E}">
        <p14:creationId xmlns:p14="http://schemas.microsoft.com/office/powerpoint/2010/main" val="2517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B56AF-3DF7-884B-A90D-E47550E5EB78}" type="slidenum">
              <a:rPr lang="en-US" altLang="en-US"/>
              <a:pPr>
                <a:defRPr/>
              </a:pPr>
              <a:t>‹#›</a:t>
            </a:fld>
            <a:endParaRPr lang="en-US" altLang="en-US"/>
          </a:p>
        </p:txBody>
      </p:sp>
    </p:spTree>
    <p:extLst>
      <p:ext uri="{BB962C8B-B14F-4D97-AF65-F5344CB8AC3E}">
        <p14:creationId xmlns:p14="http://schemas.microsoft.com/office/powerpoint/2010/main" val="1810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C6305B-849E-894C-BCAF-AC2FA846A400}" type="slidenum">
              <a:rPr lang="en-US" altLang="en-US"/>
              <a:pPr>
                <a:defRPr/>
              </a:pPr>
              <a:t>‹#›</a:t>
            </a:fld>
            <a:endParaRPr lang="en-US" altLang="en-US"/>
          </a:p>
        </p:txBody>
      </p:sp>
    </p:spTree>
    <p:extLst>
      <p:ext uri="{BB962C8B-B14F-4D97-AF65-F5344CB8AC3E}">
        <p14:creationId xmlns:p14="http://schemas.microsoft.com/office/powerpoint/2010/main" val="18689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069CAB-7041-334D-8A33-6CC464F0A922}" type="slidenum">
              <a:rPr lang="en-US" altLang="en-US"/>
              <a:pPr>
                <a:defRPr/>
              </a:pPr>
              <a:t>‹#›</a:t>
            </a:fld>
            <a:endParaRPr lang="en-US" altLang="en-US"/>
          </a:p>
        </p:txBody>
      </p:sp>
    </p:spTree>
    <p:extLst>
      <p:ext uri="{BB962C8B-B14F-4D97-AF65-F5344CB8AC3E}">
        <p14:creationId xmlns:p14="http://schemas.microsoft.com/office/powerpoint/2010/main" val="30529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A77211-1272-C44F-9E1D-7D7E9E14861E}" type="slidenum">
              <a:rPr lang="en-US" altLang="en-US"/>
              <a:pPr>
                <a:defRPr/>
              </a:pPr>
              <a:t>‹#›</a:t>
            </a:fld>
            <a:endParaRPr lang="en-US" altLang="en-US"/>
          </a:p>
        </p:txBody>
      </p:sp>
    </p:spTree>
    <p:extLst>
      <p:ext uri="{BB962C8B-B14F-4D97-AF65-F5344CB8AC3E}">
        <p14:creationId xmlns:p14="http://schemas.microsoft.com/office/powerpoint/2010/main" val="78251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3B316E-1EAA-0346-A9B4-3ADA2887B33B}" type="slidenum">
              <a:rPr lang="en-US" altLang="en-US"/>
              <a:pPr>
                <a:defRPr/>
              </a:pPr>
              <a:t>‹#›</a:t>
            </a:fld>
            <a:endParaRPr lang="en-US" altLang="en-US"/>
          </a:p>
        </p:txBody>
      </p:sp>
    </p:spTree>
    <p:extLst>
      <p:ext uri="{BB962C8B-B14F-4D97-AF65-F5344CB8AC3E}">
        <p14:creationId xmlns:p14="http://schemas.microsoft.com/office/powerpoint/2010/main" val="5419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9A9C2-B859-2448-BD9D-300E1EF49C05}" type="slidenum">
              <a:rPr lang="en-US" altLang="en-US"/>
              <a:pPr>
                <a:defRPr/>
              </a:pPr>
              <a:t>‹#›</a:t>
            </a:fld>
            <a:endParaRPr lang="en-US" altLang="en-US"/>
          </a:p>
        </p:txBody>
      </p:sp>
    </p:spTree>
    <p:extLst>
      <p:ext uri="{BB962C8B-B14F-4D97-AF65-F5344CB8AC3E}">
        <p14:creationId xmlns:p14="http://schemas.microsoft.com/office/powerpoint/2010/main" val="83486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730657-BEA4-B84C-97AC-0F124985B977}" type="slidenum">
              <a:rPr lang="en-US" altLang="en-US"/>
              <a:pPr>
                <a:defRPr/>
              </a:pPr>
              <a:t>‹#›</a:t>
            </a:fld>
            <a:endParaRPr lang="en-US" altLang="en-US"/>
          </a:p>
        </p:txBody>
      </p:sp>
    </p:spTree>
    <p:extLst>
      <p:ext uri="{BB962C8B-B14F-4D97-AF65-F5344CB8AC3E}">
        <p14:creationId xmlns:p14="http://schemas.microsoft.com/office/powerpoint/2010/main" val="1988866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4480646-0B8B-0248-AAE7-5A1D5A0FB3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0.emf"/><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1097" y="805300"/>
            <a:ext cx="7356219" cy="1470025"/>
          </a:xfrm>
        </p:spPr>
        <p:txBody>
          <a:bodyPr/>
          <a:lstStyle/>
          <a:p>
            <a:r>
              <a:rPr lang="en-US" sz="3600" b="1" dirty="0" smtClean="0">
                <a:ea typeface="CMU Serif" panose="02000603000000000000" pitchFamily="50" charset="0"/>
                <a:cs typeface="CMU Serif" panose="02000603000000000000" pitchFamily="50" charset="0"/>
              </a:rPr>
              <a:t>Deep learning and vision</a:t>
            </a:r>
            <a:br>
              <a:rPr lang="en-US" sz="3600" b="1" dirty="0" smtClean="0">
                <a:ea typeface="CMU Serif" panose="02000603000000000000" pitchFamily="50" charset="0"/>
                <a:cs typeface="CMU Serif" panose="02000603000000000000" pitchFamily="50" charset="0"/>
              </a:rPr>
            </a:br>
            <a:r>
              <a:rPr lang="en-US" sz="3600" dirty="0" smtClean="0">
                <a:ea typeface="CMU Serif" panose="02000603000000000000" pitchFamily="50" charset="0"/>
                <a:cs typeface="CMU Serif" panose="02000603000000000000" pitchFamily="50" charset="0"/>
              </a:rPr>
              <a:t>(AI and the Brain I)</a:t>
            </a:r>
            <a:endParaRPr lang="en-US" sz="2800" dirty="0" smtClean="0">
              <a:ea typeface="CMU Serif" panose="02000603000000000000" pitchFamily="50" charset="0"/>
              <a:cs typeface="CMU Serif" panose="02000603000000000000" pitchFamily="50" charset="0"/>
            </a:endParaRPr>
          </a:p>
        </p:txBody>
      </p:sp>
      <p:sp>
        <p:nvSpPr>
          <p:cNvPr id="3075" name="Rectangle 3"/>
          <p:cNvSpPr>
            <a:spLocks noGrp="1" noChangeArrowheads="1"/>
          </p:cNvSpPr>
          <p:nvPr>
            <p:ph type="subTitle" idx="1"/>
          </p:nvPr>
        </p:nvSpPr>
        <p:spPr>
          <a:xfrm>
            <a:off x="761097" y="2786192"/>
            <a:ext cx="7915275" cy="1752600"/>
          </a:xfrm>
        </p:spPr>
        <p:txBody>
          <a:bodyPr/>
          <a:lstStyle/>
          <a:p>
            <a:pPr eaLnBrk="1" hangingPunct="1"/>
            <a:r>
              <a:rPr lang="en-US" altLang="en-US" sz="2400" dirty="0" smtClean="0"/>
              <a:t>Tai Sing Lee</a:t>
            </a:r>
            <a:endParaRPr lang="en-US" altLang="en-US" sz="2400" dirty="0"/>
          </a:p>
          <a:p>
            <a:pPr eaLnBrk="1" hangingPunct="1"/>
            <a:endParaRPr lang="en-US" altLang="en-US" sz="2800" dirty="0"/>
          </a:p>
          <a:p>
            <a:pPr eaLnBrk="1" hangingPunct="1"/>
            <a:r>
              <a:rPr lang="en-US" sz="2400" b="1" dirty="0">
                <a:ea typeface="CMU Serif" panose="02000603000000000000" pitchFamily="50" charset="0"/>
                <a:cs typeface="CMU Serif" panose="02000603000000000000" pitchFamily="50" charset="0"/>
              </a:rPr>
              <a:t>15-381/681 </a:t>
            </a:r>
            <a:r>
              <a:rPr lang="en-US" sz="2400" b="1" dirty="0" smtClean="0">
                <a:ea typeface="CMU Serif" panose="02000603000000000000" pitchFamily="50" charset="0"/>
                <a:cs typeface="CMU Serif" panose="02000603000000000000" pitchFamily="50" charset="0"/>
              </a:rPr>
              <a:t>AI Lecture 22</a:t>
            </a:r>
          </a:p>
          <a:p>
            <a:pPr eaLnBrk="1" hangingPunct="1"/>
            <a:endParaRPr lang="en-US" sz="2400" b="1" dirty="0" smtClean="0">
              <a:ea typeface="CMU Serif" panose="02000603000000000000" pitchFamily="50" charset="0"/>
              <a:cs typeface="CMU Serif" panose="02000603000000000000" pitchFamily="50" charset="0"/>
            </a:endParaRPr>
          </a:p>
          <a:p>
            <a:pPr eaLnBrk="1" hangingPunct="1"/>
            <a:r>
              <a:rPr lang="en-US" sz="2400" b="1" dirty="0">
                <a:ea typeface="CMU Serif" panose="02000603000000000000" pitchFamily="50" charset="0"/>
                <a:cs typeface="CMU Serif" panose="02000603000000000000" pitchFamily="50" charset="0"/>
              </a:rPr>
              <a:t/>
            </a:r>
            <a:br>
              <a:rPr lang="en-US" sz="2400" b="1" dirty="0">
                <a:ea typeface="CMU Serif" panose="02000603000000000000" pitchFamily="50" charset="0"/>
                <a:cs typeface="CMU Serif" panose="02000603000000000000" pitchFamily="50" charset="0"/>
              </a:rPr>
            </a:br>
            <a:r>
              <a:rPr lang="en-US" sz="2400" b="1" dirty="0" smtClean="0">
                <a:ea typeface="CMU Serif" panose="02000603000000000000" pitchFamily="50" charset="0"/>
                <a:cs typeface="CMU Serif" panose="02000603000000000000" pitchFamily="50" charset="0"/>
              </a:rPr>
              <a:t>Reading: </a:t>
            </a:r>
            <a:r>
              <a:rPr lang="en-US" altLang="en-US" sz="2400" i="1" dirty="0" smtClean="0"/>
              <a:t>: </a:t>
            </a:r>
            <a:r>
              <a:rPr lang="en-US" altLang="en-US" sz="2400" dirty="0" smtClean="0"/>
              <a:t>Yann </a:t>
            </a:r>
            <a:r>
              <a:rPr lang="en-US" altLang="en-US" sz="2400" dirty="0" err="1" smtClean="0"/>
              <a:t>LeCun</a:t>
            </a:r>
            <a:r>
              <a:rPr lang="en-US" altLang="en-US" sz="2400" dirty="0" smtClean="0"/>
              <a:t>, </a:t>
            </a:r>
            <a:r>
              <a:rPr lang="en-US" altLang="en-US" sz="2400" dirty="0" err="1" smtClean="0"/>
              <a:t>Yoshua</a:t>
            </a:r>
            <a:r>
              <a:rPr lang="en-US" altLang="en-US" sz="2400" dirty="0" smtClean="0"/>
              <a:t> </a:t>
            </a:r>
            <a:r>
              <a:rPr lang="en-US" altLang="en-US" sz="2400" dirty="0" err="1" smtClean="0"/>
              <a:t>Bengio</a:t>
            </a:r>
            <a:r>
              <a:rPr lang="en-US" altLang="en-US" sz="2400" dirty="0" smtClean="0"/>
              <a:t> and Geoff Hinton, (2015</a:t>
            </a:r>
            <a:r>
              <a:rPr lang="en-US" altLang="en-US" sz="2400" dirty="0"/>
              <a:t>). Deep </a:t>
            </a:r>
            <a:r>
              <a:rPr lang="en-US" altLang="en-US" sz="2400" dirty="0" smtClean="0"/>
              <a:t>learning</a:t>
            </a:r>
            <a:r>
              <a:rPr lang="en-US" altLang="en-US" sz="2400" i="1" dirty="0" smtClean="0"/>
              <a:t>. Nature. 521: 436-444.</a:t>
            </a:r>
          </a:p>
          <a:p>
            <a:pPr eaLnBrk="1" hangingPunct="1"/>
            <a:endParaRPr lang="en-US" altLang="en-US" sz="2400" dirty="0" smtClean="0"/>
          </a:p>
        </p:txBody>
      </p:sp>
      <p:sp>
        <p:nvSpPr>
          <p:cNvPr id="3" name="TextBox 2"/>
          <p:cNvSpPr txBox="1"/>
          <p:nvPr/>
        </p:nvSpPr>
        <p:spPr>
          <a:xfrm>
            <a:off x="1079500" y="6045200"/>
            <a:ext cx="6474849" cy="461665"/>
          </a:xfrm>
          <a:prstGeom prst="rect">
            <a:avLst/>
          </a:prstGeom>
          <a:noFill/>
        </p:spPr>
        <p:txBody>
          <a:bodyPr wrap="none" rtlCol="0">
            <a:spAutoFit/>
          </a:bodyPr>
          <a:lstStyle/>
          <a:p>
            <a:r>
              <a:rPr lang="en-US" dirty="0" smtClean="0"/>
              <a:t>Slide credit:  </a:t>
            </a:r>
            <a:r>
              <a:rPr lang="en-US" dirty="0" smtClean="0"/>
              <a:t>Lee, </a:t>
            </a:r>
            <a:r>
              <a:rPr lang="en-US" dirty="0" err="1" smtClean="0"/>
              <a:t>Ranzato</a:t>
            </a:r>
            <a:r>
              <a:rPr lang="en-US" dirty="0" smtClean="0"/>
              <a:t>, </a:t>
            </a:r>
            <a:r>
              <a:rPr lang="en-US" dirty="0" err="1" smtClean="0"/>
              <a:t>Hoim</a:t>
            </a:r>
            <a:r>
              <a:rPr lang="en-US" dirty="0" smtClean="0"/>
              <a:t>, </a:t>
            </a:r>
            <a:r>
              <a:rPr lang="en-US" dirty="0" err="1" smtClean="0"/>
              <a:t>Brunskill</a:t>
            </a:r>
            <a:r>
              <a:rPr lang="en-US" dirty="0" smtClean="0"/>
              <a:t>, Zico.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330200" y="0"/>
            <a:ext cx="81915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rgbClr val="C00000"/>
                </a:solidFill>
                <a:effectLst/>
                <a:latin typeface="Times New Roman" pitchFamily="18" charset="0"/>
              </a:rPr>
              <a:t>What</a:t>
            </a:r>
            <a:r>
              <a:rPr kumimoji="0" lang="en-US" sz="3600" b="0" i="0" u="none" strike="noStrike" cap="none" normalizeH="0" dirty="0" smtClean="0">
                <a:ln>
                  <a:noFill/>
                </a:ln>
                <a:solidFill>
                  <a:srgbClr val="C00000"/>
                </a:solidFill>
                <a:effectLst/>
                <a:latin typeface="Times New Roman" pitchFamily="18" charset="0"/>
              </a:rPr>
              <a:t> is vision?    </a:t>
            </a:r>
            <a:endParaRPr kumimoji="0" lang="en-US" sz="3600" b="0" i="0" u="none" strike="noStrike" cap="none" normalizeH="0" baseline="0" dirty="0" smtClean="0">
              <a:ln>
                <a:noFill/>
              </a:ln>
              <a:solidFill>
                <a:srgbClr val="C00000"/>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419100" y="2063750"/>
            <a:ext cx="2579024" cy="2914650"/>
          </a:xfrm>
          <a:prstGeom prst="rect">
            <a:avLst/>
          </a:prstGeom>
        </p:spPr>
      </p:pic>
      <p:pic>
        <p:nvPicPr>
          <p:cNvPr id="6" name="Picture 5"/>
          <p:cNvPicPr>
            <a:picLocks noChangeAspect="1"/>
          </p:cNvPicPr>
          <p:nvPr/>
        </p:nvPicPr>
        <p:blipFill>
          <a:blip r:embed="rId3"/>
          <a:stretch>
            <a:fillRect/>
          </a:stretch>
        </p:blipFill>
        <p:spPr>
          <a:xfrm>
            <a:off x="3010824" y="2111375"/>
            <a:ext cx="2748915" cy="2819400"/>
          </a:xfrm>
          <a:prstGeom prst="rect">
            <a:avLst/>
          </a:prstGeom>
        </p:spPr>
      </p:pic>
      <p:pic>
        <p:nvPicPr>
          <p:cNvPr id="7" name="Picture 6"/>
          <p:cNvPicPr>
            <a:picLocks noChangeAspect="1"/>
          </p:cNvPicPr>
          <p:nvPr/>
        </p:nvPicPr>
        <p:blipFill>
          <a:blip r:embed="rId4"/>
          <a:stretch>
            <a:fillRect/>
          </a:stretch>
        </p:blipFill>
        <p:spPr>
          <a:xfrm>
            <a:off x="5874038" y="2111375"/>
            <a:ext cx="2416629" cy="2819400"/>
          </a:xfrm>
          <a:prstGeom prst="rect">
            <a:avLst/>
          </a:prstGeom>
        </p:spPr>
      </p:pic>
    </p:spTree>
    <p:extLst>
      <p:ext uri="{BB962C8B-B14F-4D97-AF65-F5344CB8AC3E}">
        <p14:creationId xmlns:p14="http://schemas.microsoft.com/office/powerpoint/2010/main" val="124627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1752600" y="62595"/>
            <a:ext cx="105156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rgbClr val="C00000"/>
                </a:solidFill>
                <a:effectLst/>
                <a:latin typeface="Times New Roman" pitchFamily="18" charset="0"/>
              </a:rPr>
              <a:t>Specificity versus invariance problem</a:t>
            </a:r>
            <a:r>
              <a:rPr kumimoji="0" lang="en-US" sz="3600" b="0" i="0" u="none" strike="noStrike" cap="none" normalizeH="0" baseline="0" dirty="0" smtClean="0">
                <a:ln>
                  <a:noFill/>
                </a:ln>
                <a:solidFill>
                  <a:schemeClr val="tx1"/>
                </a:solidFill>
                <a:effectLst/>
                <a:latin typeface="Times New Roman" pitchFamily="18" charset="0"/>
              </a:rPr>
              <a:t>.</a:t>
            </a:r>
          </a:p>
        </p:txBody>
      </p:sp>
      <p:pic>
        <p:nvPicPr>
          <p:cNvPr id="5" name="Picture 4"/>
          <p:cNvPicPr>
            <a:picLocks noChangeAspect="1"/>
          </p:cNvPicPr>
          <p:nvPr/>
        </p:nvPicPr>
        <p:blipFill>
          <a:blip r:embed="rId2"/>
          <a:stretch>
            <a:fillRect/>
          </a:stretch>
        </p:blipFill>
        <p:spPr>
          <a:xfrm>
            <a:off x="838200" y="1797050"/>
            <a:ext cx="7569200" cy="2324100"/>
          </a:xfrm>
          <a:prstGeom prst="rect">
            <a:avLst/>
          </a:prstGeom>
        </p:spPr>
      </p:pic>
      <p:pic>
        <p:nvPicPr>
          <p:cNvPr id="6" name="Picture 5"/>
          <p:cNvPicPr>
            <a:picLocks noChangeAspect="1"/>
          </p:cNvPicPr>
          <p:nvPr/>
        </p:nvPicPr>
        <p:blipFill>
          <a:blip r:embed="rId3"/>
          <a:stretch>
            <a:fillRect/>
          </a:stretch>
        </p:blipFill>
        <p:spPr>
          <a:xfrm>
            <a:off x="975786" y="4352480"/>
            <a:ext cx="5513914" cy="1857820"/>
          </a:xfrm>
          <a:prstGeom prst="rect">
            <a:avLst/>
          </a:prstGeom>
        </p:spPr>
      </p:pic>
      <p:pic>
        <p:nvPicPr>
          <p:cNvPr id="7" name="Picture 6"/>
          <p:cNvPicPr>
            <a:picLocks noChangeAspect="1"/>
          </p:cNvPicPr>
          <p:nvPr/>
        </p:nvPicPr>
        <p:blipFill>
          <a:blip r:embed="rId4"/>
          <a:stretch>
            <a:fillRect/>
          </a:stretch>
        </p:blipFill>
        <p:spPr>
          <a:xfrm>
            <a:off x="838200" y="4352480"/>
            <a:ext cx="5651500" cy="1917700"/>
          </a:xfrm>
          <a:prstGeom prst="rect">
            <a:avLst/>
          </a:prstGeom>
        </p:spPr>
      </p:pic>
      <p:pic>
        <p:nvPicPr>
          <p:cNvPr id="8" name="Picture 7"/>
          <p:cNvPicPr>
            <a:picLocks noChangeAspect="1"/>
          </p:cNvPicPr>
          <p:nvPr/>
        </p:nvPicPr>
        <p:blipFill>
          <a:blip r:embed="rId5"/>
          <a:stretch>
            <a:fillRect/>
          </a:stretch>
        </p:blipFill>
        <p:spPr>
          <a:xfrm>
            <a:off x="6489700" y="4352480"/>
            <a:ext cx="1930400" cy="1981200"/>
          </a:xfrm>
          <a:prstGeom prst="rect">
            <a:avLst/>
          </a:prstGeom>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800" y="6270180"/>
            <a:ext cx="2895600" cy="50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31911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0" name="Rectangle 2"/>
          <p:cNvSpPr>
            <a:spLocks noGrp="1" noChangeArrowheads="1"/>
          </p:cNvSpPr>
          <p:nvPr>
            <p:ph type="body" sz="half" idx="1"/>
          </p:nvPr>
        </p:nvSpPr>
        <p:spPr>
          <a:xfrm>
            <a:off x="609600" y="1744663"/>
            <a:ext cx="3657600" cy="1443037"/>
          </a:xfrm>
        </p:spPr>
        <p:txBody>
          <a:bodyPr/>
          <a:lstStyle/>
          <a:p>
            <a:pPr>
              <a:buFontTx/>
              <a:buNone/>
              <a:defRPr/>
            </a:pPr>
            <a:r>
              <a:rPr lang="en-US" sz="2400" smtClean="0">
                <a:cs typeface="+mn-cs"/>
              </a:rPr>
              <a:t>    </a:t>
            </a:r>
          </a:p>
        </p:txBody>
      </p:sp>
      <p:pic>
        <p:nvPicPr>
          <p:cNvPr id="2" name="Picture 1"/>
          <p:cNvPicPr>
            <a:picLocks noChangeAspect="1"/>
          </p:cNvPicPr>
          <p:nvPr/>
        </p:nvPicPr>
        <p:blipFill>
          <a:blip r:embed="rId3"/>
          <a:stretch>
            <a:fillRect/>
          </a:stretch>
        </p:blipFill>
        <p:spPr>
          <a:xfrm>
            <a:off x="0" y="1410706"/>
            <a:ext cx="9144000" cy="4900188"/>
          </a:xfrm>
          <a:prstGeom prst="rect">
            <a:avLst/>
          </a:prstGeom>
        </p:spPr>
      </p:pic>
      <p:sp>
        <p:nvSpPr>
          <p:cNvPr id="3" name="TextBox 2"/>
          <p:cNvSpPr txBox="1"/>
          <p:nvPr/>
        </p:nvSpPr>
        <p:spPr>
          <a:xfrm flipH="1">
            <a:off x="2280918" y="469900"/>
            <a:ext cx="4831081" cy="646331"/>
          </a:xfrm>
          <a:prstGeom prst="rect">
            <a:avLst/>
          </a:prstGeom>
          <a:noFill/>
        </p:spPr>
        <p:txBody>
          <a:bodyPr wrap="square" rtlCol="0">
            <a:spAutoFit/>
          </a:bodyPr>
          <a:lstStyle/>
          <a:p>
            <a:r>
              <a:rPr lang="en-US" sz="3600" dirty="0" smtClean="0">
                <a:solidFill>
                  <a:srgbClr val="C00000"/>
                </a:solidFill>
              </a:rPr>
              <a:t>Primate Visual System</a:t>
            </a:r>
            <a:endParaRPr lang="en-US" sz="3600" dirty="0">
              <a:solidFill>
                <a:srgbClr val="C00000"/>
              </a:solidFill>
            </a:endParaRPr>
          </a:p>
        </p:txBody>
      </p:sp>
    </p:spTree>
    <p:extLst>
      <p:ext uri="{BB962C8B-B14F-4D97-AF65-F5344CB8AC3E}">
        <p14:creationId xmlns:p14="http://schemas.microsoft.com/office/powerpoint/2010/main" val="1588580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ret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4038600" cy="443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 name="Rectangle 4"/>
          <p:cNvSpPr>
            <a:spLocks noGrp="1" noChangeArrowheads="1"/>
          </p:cNvSpPr>
          <p:nvPr>
            <p:ph type="body" sz="half" idx="4294967295"/>
          </p:nvPr>
        </p:nvSpPr>
        <p:spPr>
          <a:xfrm>
            <a:off x="762000" y="5105400"/>
            <a:ext cx="8900463" cy="2590800"/>
          </a:xfrm>
        </p:spPr>
        <p:txBody>
          <a:bodyPr/>
          <a:lstStyle/>
          <a:p>
            <a:r>
              <a:rPr lang="en-US" sz="2400" dirty="0">
                <a:latin typeface="Arial" charset="0"/>
                <a:ea typeface="ＭＳ Ｐゴシック" charset="0"/>
                <a:cs typeface="Arial" charset="0"/>
              </a:rPr>
              <a:t>Input: Photoreceptors: rods and </a:t>
            </a:r>
            <a:r>
              <a:rPr lang="en-US" sz="2400">
                <a:latin typeface="Arial" charset="0"/>
                <a:ea typeface="ＭＳ Ｐゴシック" charset="0"/>
                <a:cs typeface="Arial" charset="0"/>
              </a:rPr>
              <a:t>cones </a:t>
            </a:r>
            <a:endParaRPr lang="en-US" sz="2400" dirty="0">
              <a:latin typeface="Arial" charset="0"/>
              <a:ea typeface="ＭＳ Ｐゴシック" charset="0"/>
              <a:cs typeface="Arial" charset="0"/>
            </a:endParaRPr>
          </a:p>
          <a:p>
            <a:r>
              <a:rPr lang="en-US" sz="2400" dirty="0">
                <a:latin typeface="Arial" charset="0"/>
                <a:ea typeface="ＭＳ Ｐゴシック" charset="0"/>
                <a:cs typeface="Arial" charset="0"/>
              </a:rPr>
              <a:t>Output: retinal </a:t>
            </a:r>
            <a:r>
              <a:rPr lang="en-US" sz="2400" dirty="0" err="1">
                <a:latin typeface="Arial" charset="0"/>
                <a:ea typeface="ＭＳ Ｐゴシック" charset="0"/>
                <a:cs typeface="Arial" charset="0"/>
              </a:rPr>
              <a:t>ganglian</a:t>
            </a:r>
            <a:r>
              <a:rPr lang="en-US" sz="2400" dirty="0">
                <a:latin typeface="Arial" charset="0"/>
                <a:ea typeface="ＭＳ Ｐゴシック" charset="0"/>
                <a:cs typeface="Arial" charset="0"/>
              </a:rPr>
              <a:t> cells (1M  cells per eye).</a:t>
            </a:r>
          </a:p>
          <a:p>
            <a:endParaRPr lang="en-US" sz="2000" dirty="0">
              <a:latin typeface="Times New Roman" charset="0"/>
              <a:ea typeface="ＭＳ Ｐゴシック" charset="0"/>
              <a:cs typeface="ＭＳ Ｐゴシック" charset="0"/>
            </a:endParaRPr>
          </a:p>
        </p:txBody>
      </p:sp>
      <p:pic>
        <p:nvPicPr>
          <p:cNvPr id="4" name="Picture 5" descr="cell_respo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86534"/>
            <a:ext cx="3778993" cy="431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8013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74" y="566883"/>
            <a:ext cx="7772400" cy="1143000"/>
          </a:xfrm>
        </p:spPr>
        <p:txBody>
          <a:bodyPr/>
          <a:lstStyle/>
          <a:p>
            <a:r>
              <a:rPr lang="en-US" sz="3600" dirty="0" smtClean="0">
                <a:solidFill>
                  <a:srgbClr val="C00000"/>
                </a:solidFill>
              </a:rPr>
              <a:t>Filtering</a:t>
            </a:r>
            <a:endParaRPr lang="en-US" sz="3600" dirty="0">
              <a:solidFill>
                <a:srgbClr val="C00000"/>
              </a:solidFill>
            </a:endParaRPr>
          </a:p>
        </p:txBody>
      </p:sp>
      <p:pic>
        <p:nvPicPr>
          <p:cNvPr id="4" name="Content Placeholder 3"/>
          <p:cNvPicPr>
            <a:picLocks noGrp="1" noChangeAspect="1"/>
          </p:cNvPicPr>
          <p:nvPr>
            <p:ph idx="1"/>
          </p:nvPr>
        </p:nvPicPr>
        <p:blipFill>
          <a:blip r:embed="rId2"/>
          <a:srcRect l="4673" r="4673"/>
          <a:stretch>
            <a:fillRect/>
          </a:stretch>
        </p:blipFill>
        <p:spPr>
          <a:xfrm>
            <a:off x="914400" y="1600201"/>
            <a:ext cx="6604000" cy="3631946"/>
          </a:xfrm>
        </p:spPr>
      </p:pic>
      <p:sp>
        <p:nvSpPr>
          <p:cNvPr id="5" name="TextBox 4"/>
          <p:cNvSpPr txBox="1"/>
          <p:nvPr/>
        </p:nvSpPr>
        <p:spPr>
          <a:xfrm>
            <a:off x="99387" y="4564525"/>
            <a:ext cx="684803" cy="369332"/>
          </a:xfrm>
          <a:prstGeom prst="rect">
            <a:avLst/>
          </a:prstGeom>
          <a:noFill/>
        </p:spPr>
        <p:txBody>
          <a:bodyPr wrap="none" rtlCol="0">
            <a:spAutoFit/>
          </a:bodyPr>
          <a:lstStyle/>
          <a:p>
            <a:r>
              <a:rPr lang="en-US" dirty="0" smtClean="0"/>
              <a:t>Input</a:t>
            </a:r>
            <a:endParaRPr lang="en-US" dirty="0"/>
          </a:p>
        </p:txBody>
      </p:sp>
      <p:sp>
        <p:nvSpPr>
          <p:cNvPr id="6" name="TextBox 5"/>
          <p:cNvSpPr txBox="1"/>
          <p:nvPr/>
        </p:nvSpPr>
        <p:spPr>
          <a:xfrm>
            <a:off x="112087" y="2461950"/>
            <a:ext cx="855974" cy="369332"/>
          </a:xfrm>
          <a:prstGeom prst="rect">
            <a:avLst/>
          </a:prstGeom>
          <a:noFill/>
        </p:spPr>
        <p:txBody>
          <a:bodyPr wrap="none" rtlCol="0">
            <a:spAutoFit/>
          </a:bodyPr>
          <a:lstStyle/>
          <a:p>
            <a:r>
              <a:rPr lang="en-US" dirty="0" smtClean="0"/>
              <a:t>Ouptut</a:t>
            </a:r>
            <a:endParaRPr lang="en-US" dirty="0"/>
          </a:p>
        </p:txBody>
      </p:sp>
      <p:pic>
        <p:nvPicPr>
          <p:cNvPr id="8" name="Picture 7"/>
          <p:cNvPicPr>
            <a:picLocks noChangeAspect="1"/>
          </p:cNvPicPr>
          <p:nvPr/>
        </p:nvPicPr>
        <p:blipFill>
          <a:blip r:embed="rId3"/>
          <a:stretch>
            <a:fillRect/>
          </a:stretch>
        </p:blipFill>
        <p:spPr>
          <a:xfrm>
            <a:off x="6781800" y="1092200"/>
            <a:ext cx="2362200" cy="1016000"/>
          </a:xfrm>
          <a:prstGeom prst="rect">
            <a:avLst/>
          </a:prstGeom>
        </p:spPr>
      </p:pic>
      <p:sp>
        <p:nvSpPr>
          <p:cNvPr id="9" name="Rectangle 8"/>
          <p:cNvSpPr/>
          <p:nvPr/>
        </p:nvSpPr>
        <p:spPr>
          <a:xfrm>
            <a:off x="2897591" y="1963883"/>
            <a:ext cx="4468409" cy="103833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00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74" y="566883"/>
            <a:ext cx="7772400" cy="1143000"/>
          </a:xfrm>
        </p:spPr>
        <p:txBody>
          <a:bodyPr/>
          <a:lstStyle/>
          <a:p>
            <a:r>
              <a:rPr lang="en-US" sz="3600" dirty="0" smtClean="0">
                <a:solidFill>
                  <a:srgbClr val="C00000"/>
                </a:solidFill>
              </a:rPr>
              <a:t>Filtering</a:t>
            </a:r>
            <a:endParaRPr lang="en-US" sz="3600" dirty="0">
              <a:solidFill>
                <a:srgbClr val="C00000"/>
              </a:solidFill>
            </a:endParaRPr>
          </a:p>
        </p:txBody>
      </p:sp>
      <p:pic>
        <p:nvPicPr>
          <p:cNvPr id="4" name="Content Placeholder 3"/>
          <p:cNvPicPr>
            <a:picLocks noGrp="1" noChangeAspect="1"/>
          </p:cNvPicPr>
          <p:nvPr>
            <p:ph idx="1"/>
          </p:nvPr>
        </p:nvPicPr>
        <p:blipFill>
          <a:blip r:embed="rId2"/>
          <a:srcRect l="4673" r="4673"/>
          <a:stretch>
            <a:fillRect/>
          </a:stretch>
        </p:blipFill>
        <p:spPr>
          <a:xfrm>
            <a:off x="914400" y="1600201"/>
            <a:ext cx="6604000" cy="3631946"/>
          </a:xfrm>
        </p:spPr>
      </p:pic>
      <p:sp>
        <p:nvSpPr>
          <p:cNvPr id="5" name="TextBox 4"/>
          <p:cNvSpPr txBox="1"/>
          <p:nvPr/>
        </p:nvSpPr>
        <p:spPr>
          <a:xfrm>
            <a:off x="99387" y="4564525"/>
            <a:ext cx="684803" cy="369332"/>
          </a:xfrm>
          <a:prstGeom prst="rect">
            <a:avLst/>
          </a:prstGeom>
          <a:noFill/>
        </p:spPr>
        <p:txBody>
          <a:bodyPr wrap="none" rtlCol="0">
            <a:spAutoFit/>
          </a:bodyPr>
          <a:lstStyle/>
          <a:p>
            <a:r>
              <a:rPr lang="en-US" dirty="0" smtClean="0"/>
              <a:t>Input</a:t>
            </a:r>
            <a:endParaRPr lang="en-US" dirty="0"/>
          </a:p>
        </p:txBody>
      </p:sp>
      <p:sp>
        <p:nvSpPr>
          <p:cNvPr id="6" name="TextBox 5"/>
          <p:cNvSpPr txBox="1"/>
          <p:nvPr/>
        </p:nvSpPr>
        <p:spPr>
          <a:xfrm>
            <a:off x="112087" y="2461950"/>
            <a:ext cx="855974" cy="369332"/>
          </a:xfrm>
          <a:prstGeom prst="rect">
            <a:avLst/>
          </a:prstGeom>
          <a:noFill/>
        </p:spPr>
        <p:txBody>
          <a:bodyPr wrap="none" rtlCol="0">
            <a:spAutoFit/>
          </a:bodyPr>
          <a:lstStyle/>
          <a:p>
            <a:r>
              <a:rPr lang="en-US" dirty="0" smtClean="0"/>
              <a:t>Ouptut</a:t>
            </a:r>
            <a:endParaRPr lang="en-US" dirty="0"/>
          </a:p>
        </p:txBody>
      </p:sp>
      <p:pic>
        <p:nvPicPr>
          <p:cNvPr id="8" name="Picture 7"/>
          <p:cNvPicPr>
            <a:picLocks noChangeAspect="1"/>
          </p:cNvPicPr>
          <p:nvPr/>
        </p:nvPicPr>
        <p:blipFill>
          <a:blip r:embed="rId3"/>
          <a:stretch>
            <a:fillRect/>
          </a:stretch>
        </p:blipFill>
        <p:spPr>
          <a:xfrm>
            <a:off x="6781800" y="1092200"/>
            <a:ext cx="2362200" cy="1016000"/>
          </a:xfrm>
          <a:prstGeom prst="rect">
            <a:avLst/>
          </a:prstGeom>
        </p:spPr>
      </p:pic>
    </p:spTree>
    <p:extLst>
      <p:ext uri="{BB962C8B-B14F-4D97-AF65-F5344CB8AC3E}">
        <p14:creationId xmlns:p14="http://schemas.microsoft.com/office/powerpoint/2010/main" val="1126771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304800"/>
            <a:ext cx="7772400" cy="1143000"/>
          </a:xfrm>
        </p:spPr>
        <p:txBody>
          <a:bodyPr/>
          <a:lstStyle/>
          <a:p>
            <a:r>
              <a:rPr lang="en-US" sz="3600" b="0" dirty="0" smtClean="0">
                <a:solidFill>
                  <a:srgbClr val="C00000"/>
                </a:solidFill>
                <a:latin typeface="Times New Roman" charset="0"/>
                <a:ea typeface="ＭＳ Ｐゴシック" charset="0"/>
                <a:cs typeface="ＭＳ Ｐゴシック" charset="0"/>
              </a:rPr>
              <a:t>Filtering</a:t>
            </a:r>
            <a:endParaRPr lang="en-US" sz="3600" dirty="0">
              <a:solidFill>
                <a:srgbClr val="C00000"/>
              </a:solidFill>
              <a:latin typeface="Times New Roman" charset="0"/>
              <a:ea typeface="ＭＳ Ｐゴシック" charset="0"/>
              <a:cs typeface="ＭＳ Ｐゴシック" charset="0"/>
            </a:endParaRPr>
          </a:p>
        </p:txBody>
      </p:sp>
      <p:sp>
        <p:nvSpPr>
          <p:cNvPr id="1957891" name="Text Box 3"/>
          <p:cNvSpPr txBox="1">
            <a:spLocks noChangeArrowheads="1"/>
          </p:cNvSpPr>
          <p:nvPr/>
        </p:nvSpPr>
        <p:spPr bwMode="auto">
          <a:xfrm>
            <a:off x="609600" y="3733800"/>
            <a:ext cx="7848600" cy="1084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effectLst>
                <a:outerShdw blurRad="38100" dist="38100" dir="2700000" algn="tl">
                  <a:srgbClr val="DDDDDD"/>
                </a:outerShdw>
              </a:effectLst>
            </a:endParaRPr>
          </a:p>
          <a:p>
            <a:pPr>
              <a:spcBef>
                <a:spcPct val="50000"/>
              </a:spcBef>
              <a:defRPr/>
            </a:pPr>
            <a:endParaRPr lang="en-US">
              <a:effectLst>
                <a:outerShdw blurRad="38100" dist="38100" dir="2700000" algn="tl">
                  <a:srgbClr val="DDDDDD"/>
                </a:outerShdw>
              </a:effectLst>
            </a:endParaRPr>
          </a:p>
        </p:txBody>
      </p:sp>
      <p:graphicFrame>
        <p:nvGraphicFramePr>
          <p:cNvPr id="50179" name="Object 5"/>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spid="_x0000_s1039" name="Equation" r:id="rId4" imgW="114300" imgH="215900" progId="Equation.3">
                  <p:embed/>
                </p:oleObj>
              </mc:Choice>
              <mc:Fallback>
                <p:oleObj name="Equation" r:id="rId4" imgW="1143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957902" name="Text Box 14"/>
          <p:cNvSpPr txBox="1">
            <a:spLocks noChangeArrowheads="1"/>
          </p:cNvSpPr>
          <p:nvPr/>
        </p:nvSpPr>
        <p:spPr bwMode="auto">
          <a:xfrm>
            <a:off x="2667000" y="2667000"/>
            <a:ext cx="4318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effectLst>
                  <a:outerShdw blurRad="38100" dist="38100" dir="2700000" algn="tl">
                    <a:srgbClr val="DDDDDD"/>
                  </a:outerShdw>
                </a:effectLst>
              </a:rPr>
              <a:t>* </a:t>
            </a:r>
          </a:p>
        </p:txBody>
      </p:sp>
      <p:sp>
        <p:nvSpPr>
          <p:cNvPr id="1957905" name="Text Box 17"/>
          <p:cNvSpPr txBox="1">
            <a:spLocks noChangeArrowheads="1"/>
          </p:cNvSpPr>
          <p:nvPr/>
        </p:nvSpPr>
        <p:spPr bwMode="auto">
          <a:xfrm>
            <a:off x="2743200" y="4267200"/>
            <a:ext cx="34925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effectLst>
                  <a:outerShdw blurRad="38100" dist="38100" dir="2700000" algn="tl">
                    <a:srgbClr val="DDDDDD"/>
                  </a:outerShdw>
                </a:effectLst>
              </a:rPr>
              <a:t>*</a:t>
            </a:r>
          </a:p>
        </p:txBody>
      </p:sp>
      <p:sp>
        <p:nvSpPr>
          <p:cNvPr id="1957913" name="Line 25"/>
          <p:cNvSpPr>
            <a:spLocks noChangeShapeType="1"/>
          </p:cNvSpPr>
          <p:nvPr/>
        </p:nvSpPr>
        <p:spPr bwMode="auto">
          <a:xfrm flipV="1">
            <a:off x="4953000" y="2743200"/>
            <a:ext cx="609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957914"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286000"/>
            <a:ext cx="965200" cy="132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791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267200"/>
            <a:ext cx="1930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57916" name="Line 28"/>
          <p:cNvSpPr>
            <a:spLocks noChangeShapeType="1"/>
          </p:cNvSpPr>
          <p:nvPr/>
        </p:nvSpPr>
        <p:spPr bwMode="auto">
          <a:xfrm>
            <a:off x="5029200" y="4876800"/>
            <a:ext cx="609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50186"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819400"/>
            <a:ext cx="1600200" cy="186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7"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1828800"/>
            <a:ext cx="15811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8"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038600"/>
            <a:ext cx="160178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89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Rectangle 2"/>
          <p:cNvSpPr>
            <a:spLocks noGrp="1" noChangeArrowheads="1"/>
          </p:cNvSpPr>
          <p:nvPr>
            <p:ph type="title" idx="4294967295"/>
          </p:nvPr>
        </p:nvSpPr>
        <p:spPr>
          <a:xfrm>
            <a:off x="381000" y="152400"/>
            <a:ext cx="8458200" cy="1143000"/>
          </a:xfrm>
        </p:spPr>
        <p:txBody>
          <a:bodyPr/>
          <a:lstStyle/>
          <a:p>
            <a:r>
              <a:rPr lang="en-US" sz="2600" b="0">
                <a:latin typeface="Arial" charset="0"/>
                <a:ea typeface="ＭＳ Ｐゴシック" charset="0"/>
                <a:cs typeface="Arial" charset="0"/>
              </a:rPr>
              <a:t>Orientation tuning of striate (V1) neurons</a:t>
            </a:r>
          </a:p>
        </p:txBody>
      </p:sp>
      <p:pic>
        <p:nvPicPr>
          <p:cNvPr id="512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583363"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802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1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9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1970" name="Rectangle 2"/>
          <p:cNvSpPr>
            <a:spLocks noGrp="1" noChangeArrowheads="1"/>
          </p:cNvSpPr>
          <p:nvPr>
            <p:ph type="title" idx="4294967295"/>
          </p:nvPr>
        </p:nvSpPr>
        <p:spPr>
          <a:xfrm>
            <a:off x="381000" y="0"/>
            <a:ext cx="8458200" cy="1143000"/>
          </a:xfrm>
        </p:spPr>
        <p:txBody>
          <a:bodyPr/>
          <a:lstStyle/>
          <a:p>
            <a:r>
              <a:rPr lang="en-US" sz="3600" b="0" dirty="0" smtClean="0">
                <a:solidFill>
                  <a:srgbClr val="C00000"/>
                </a:solidFill>
                <a:latin typeface="Arial" charset="0"/>
                <a:ea typeface="ＭＳ Ｐゴシック" charset="0"/>
                <a:cs typeface="Arial" charset="0"/>
              </a:rPr>
              <a:t>Simple cell: what for?</a:t>
            </a:r>
            <a:endParaRPr lang="en-US" sz="3600" b="0" dirty="0">
              <a:solidFill>
                <a:srgbClr val="C00000"/>
              </a:solidFill>
              <a:latin typeface="Arial" charset="0"/>
              <a:ea typeface="ＭＳ Ｐゴシック" charset="0"/>
              <a:cs typeface="Arial" charset="0"/>
            </a:endParaRPr>
          </a:p>
        </p:txBody>
      </p:sp>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625600"/>
            <a:ext cx="2874963"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1397000"/>
            <a:ext cx="412591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flipH="1">
            <a:off x="5405119" y="6144567"/>
            <a:ext cx="3738881" cy="461665"/>
          </a:xfrm>
          <a:prstGeom prst="rect">
            <a:avLst/>
          </a:prstGeom>
          <a:noFill/>
        </p:spPr>
        <p:txBody>
          <a:bodyPr wrap="square" rtlCol="0">
            <a:spAutoFit/>
          </a:bodyPr>
          <a:lstStyle/>
          <a:p>
            <a:r>
              <a:rPr lang="en-US" dirty="0" smtClean="0"/>
              <a:t>Hubel and Wiesel</a:t>
            </a:r>
            <a:endParaRPr lang="en-US" dirty="0"/>
          </a:p>
        </p:txBody>
      </p:sp>
    </p:spTree>
    <p:extLst>
      <p:ext uri="{BB962C8B-B14F-4D97-AF65-F5344CB8AC3E}">
        <p14:creationId xmlns:p14="http://schemas.microsoft.com/office/powerpoint/2010/main" val="986628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1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9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model_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07" y="1490881"/>
            <a:ext cx="4419600" cy="281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3"/>
          <p:cNvSpPr>
            <a:spLocks noGrp="1" noChangeArrowheads="1"/>
          </p:cNvSpPr>
          <p:nvPr>
            <p:ph type="body" sz="half" idx="4294967295"/>
          </p:nvPr>
        </p:nvSpPr>
        <p:spPr>
          <a:xfrm>
            <a:off x="664407" y="5006930"/>
            <a:ext cx="7620000" cy="4343400"/>
          </a:xfrm>
        </p:spPr>
        <p:txBody>
          <a:bodyPr/>
          <a:lstStyle/>
          <a:p>
            <a:pPr>
              <a:buFontTx/>
              <a:buNone/>
            </a:pPr>
            <a:r>
              <a:rPr lang="en-US" sz="2500" dirty="0">
                <a:latin typeface="Times New Roman" charset="0"/>
                <a:ea typeface="ＭＳ Ｐゴシック" charset="0"/>
                <a:cs typeface="ＭＳ Ｐゴシック" charset="0"/>
              </a:rPr>
              <a:t>     </a:t>
            </a:r>
            <a:r>
              <a:rPr lang="en-US" sz="2400" dirty="0">
                <a:latin typeface="Times New Roman" charset="0"/>
                <a:ea typeface="ＭＳ Ｐゴシック" charset="0"/>
                <a:cs typeface="ＭＳ Ｐゴシック" charset="0"/>
              </a:rPr>
              <a:t>Jones and Palmer (1988) showed that the Gabor filter (1940)  model can fit the receptive fields of </a:t>
            </a:r>
            <a:r>
              <a:rPr lang="en-US" sz="2400" i="1" dirty="0">
                <a:latin typeface="Times New Roman" charset="0"/>
                <a:ea typeface="ＭＳ Ｐゴシック" charset="0"/>
                <a:cs typeface="ＭＳ Ｐゴシック" charset="0"/>
              </a:rPr>
              <a:t>simple</a:t>
            </a:r>
            <a:r>
              <a:rPr lang="en-US" sz="2400" dirty="0">
                <a:latin typeface="Times New Roman" charset="0"/>
                <a:ea typeface="ＭＳ Ｐゴシック" charset="0"/>
                <a:cs typeface="ＭＳ Ｐゴシック" charset="0"/>
              </a:rPr>
              <a:t> cells. </a:t>
            </a:r>
          </a:p>
          <a:p>
            <a:endParaRPr lang="en-US" sz="2700" i="1"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
        <p:nvSpPr>
          <p:cNvPr id="2150404" name="Text Box 4"/>
          <p:cNvSpPr txBox="1">
            <a:spLocks noChangeArrowheads="1"/>
          </p:cNvSpPr>
          <p:nvPr/>
        </p:nvSpPr>
        <p:spPr bwMode="auto">
          <a:xfrm>
            <a:off x="0" y="3792624"/>
            <a:ext cx="7848600" cy="1084263"/>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spcBef>
                <a:spcPct val="50000"/>
              </a:spcBef>
              <a:defRPr/>
            </a:pPr>
            <a:endParaRPr lang="en-US" smtClean="0">
              <a:effectLst>
                <a:outerShdw blurRad="38100" dist="38100" dir="2700000" algn="tl">
                  <a:srgbClr val="DDDDDD"/>
                </a:outerShdw>
              </a:effectLst>
            </a:endParaRPr>
          </a:p>
          <a:p>
            <a:pPr>
              <a:spcBef>
                <a:spcPct val="50000"/>
              </a:spcBef>
              <a:defRPr/>
            </a:pPr>
            <a:endParaRPr lang="en-US" smtClean="0">
              <a:effectLst>
                <a:outerShdw blurRad="38100" dist="38100" dir="2700000" algn="tl">
                  <a:srgbClr val="DDDDDD"/>
                </a:outerShdw>
              </a:effectLst>
            </a:endParaRPr>
          </a:p>
        </p:txBody>
      </p:sp>
      <p:sp>
        <p:nvSpPr>
          <p:cNvPr id="2" name="TextBox 1"/>
          <p:cNvSpPr txBox="1"/>
          <p:nvPr/>
        </p:nvSpPr>
        <p:spPr>
          <a:xfrm>
            <a:off x="2582780" y="4310367"/>
            <a:ext cx="1762021" cy="369332"/>
          </a:xfrm>
          <a:prstGeom prst="rect">
            <a:avLst/>
          </a:prstGeom>
          <a:noFill/>
        </p:spPr>
        <p:txBody>
          <a:bodyPr wrap="none" rtlCol="0">
            <a:spAutoFit/>
          </a:bodyPr>
          <a:lstStyle/>
          <a:p>
            <a:r>
              <a:rPr lang="en-US" sz="1800" dirty="0" err="1" smtClean="0">
                <a:latin typeface="Arial"/>
                <a:cs typeface="Arial"/>
              </a:rPr>
              <a:t>Daugman</a:t>
            </a:r>
            <a:r>
              <a:rPr lang="en-US" sz="1800" dirty="0" smtClean="0">
                <a:latin typeface="Arial"/>
                <a:cs typeface="Arial"/>
              </a:rPr>
              <a:t> 1985</a:t>
            </a:r>
            <a:endParaRPr lang="en-US" sz="1800" dirty="0">
              <a:latin typeface="Arial"/>
              <a:cs typeface="Arial"/>
            </a:endParaRPr>
          </a:p>
        </p:txBody>
      </p:sp>
      <p:sp>
        <p:nvSpPr>
          <p:cNvPr id="3" name="TextBox 2"/>
          <p:cNvSpPr txBox="1"/>
          <p:nvPr/>
        </p:nvSpPr>
        <p:spPr>
          <a:xfrm>
            <a:off x="2360457" y="391039"/>
            <a:ext cx="4506362" cy="646331"/>
          </a:xfrm>
          <a:prstGeom prst="rect">
            <a:avLst/>
          </a:prstGeom>
          <a:noFill/>
        </p:spPr>
        <p:txBody>
          <a:bodyPr wrap="none" rtlCol="0">
            <a:spAutoFit/>
          </a:bodyPr>
          <a:lstStyle/>
          <a:p>
            <a:r>
              <a:rPr lang="en-US" sz="3600" dirty="0" smtClean="0">
                <a:solidFill>
                  <a:srgbClr val="C00000"/>
                </a:solidFill>
              </a:rPr>
              <a:t>Gabor filters / wavelets</a:t>
            </a:r>
            <a:endParaRPr lang="en-US" sz="3600" dirty="0">
              <a:solidFill>
                <a:srgbClr val="C00000"/>
              </a:solidFill>
            </a:endParaRPr>
          </a:p>
        </p:txBody>
      </p:sp>
      <p:pic>
        <p:nvPicPr>
          <p:cNvPr id="4" name="Picture 3"/>
          <p:cNvPicPr>
            <a:picLocks noChangeAspect="1"/>
          </p:cNvPicPr>
          <p:nvPr/>
        </p:nvPicPr>
        <p:blipFill>
          <a:blip r:embed="rId4"/>
          <a:stretch>
            <a:fillRect/>
          </a:stretch>
        </p:blipFill>
        <p:spPr>
          <a:xfrm>
            <a:off x="5326270" y="1748295"/>
            <a:ext cx="2562072" cy="2562072"/>
          </a:xfrm>
          <a:prstGeom prst="rect">
            <a:avLst/>
          </a:prstGeom>
        </p:spPr>
      </p:pic>
    </p:spTree>
    <p:extLst>
      <p:ext uri="{BB962C8B-B14F-4D97-AF65-F5344CB8AC3E}">
        <p14:creationId xmlns:p14="http://schemas.microsoft.com/office/powerpoint/2010/main" val="964108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312993"/>
            <a:ext cx="7772400" cy="1143000"/>
          </a:xfrm>
        </p:spPr>
        <p:txBody>
          <a:bodyPr/>
          <a:lstStyle/>
          <a:p>
            <a:r>
              <a:rPr lang="en-US" sz="3600" dirty="0" smtClean="0">
                <a:solidFill>
                  <a:srgbClr val="C00000"/>
                </a:solidFill>
              </a:rPr>
              <a:t>Standard Neural Network</a:t>
            </a:r>
            <a:endParaRPr lang="en-US" sz="3600" dirty="0">
              <a:solidFill>
                <a:srgbClr val="C00000"/>
              </a:solidFill>
            </a:endParaRPr>
          </a:p>
        </p:txBody>
      </p:sp>
      <p:pic>
        <p:nvPicPr>
          <p:cNvPr id="4" name="Content Placeholder 3" descr="neural_net2.jpeg"/>
          <p:cNvPicPr>
            <a:picLocks noGrp="1" noChangeAspect="1"/>
          </p:cNvPicPr>
          <p:nvPr>
            <p:ph idx="1"/>
          </p:nvPr>
        </p:nvPicPr>
        <p:blipFill>
          <a:blip r:embed="rId2">
            <a:extLst>
              <a:ext uri="{28A0092B-C50C-407E-A947-70E740481C1C}">
                <a14:useLocalDpi xmlns:a14="http://schemas.microsoft.com/office/drawing/2010/main" val="0"/>
              </a:ext>
            </a:extLst>
          </a:blip>
          <a:srcRect t="-6059" b="-6059"/>
          <a:stretch>
            <a:fillRect/>
          </a:stretch>
        </p:blipFill>
        <p:spPr>
          <a:xfrm>
            <a:off x="1022672" y="1582796"/>
            <a:ext cx="6775128" cy="3726059"/>
          </a:xfrm>
        </p:spPr>
      </p:pic>
      <p:sp>
        <p:nvSpPr>
          <p:cNvPr id="5" name="Content Placeholder 2"/>
          <p:cNvSpPr txBox="1">
            <a:spLocks/>
          </p:cNvSpPr>
          <p:nvPr/>
        </p:nvSpPr>
        <p:spPr>
          <a:xfrm>
            <a:off x="406400" y="5435658"/>
            <a:ext cx="8737600" cy="101594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Each internal node is connected to all nodes in prior layer</a:t>
            </a:r>
          </a:p>
          <a:p>
            <a:r>
              <a:rPr lang="en-US" sz="2400" dirty="0" smtClean="0"/>
              <a:t>Each node in the same layer independent (separate set of weights)</a:t>
            </a:r>
            <a:endParaRPr lang="en-US" sz="2400" dirty="0"/>
          </a:p>
        </p:txBody>
      </p:sp>
    </p:spTree>
    <p:extLst>
      <p:ext uri="{BB962C8B-B14F-4D97-AF65-F5344CB8AC3E}">
        <p14:creationId xmlns:p14="http://schemas.microsoft.com/office/powerpoint/2010/main" val="195314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501650" y="469900"/>
            <a:ext cx="7772400" cy="1143000"/>
          </a:xfrm>
        </p:spPr>
        <p:txBody>
          <a:bodyPr/>
          <a:lstStyle/>
          <a:p>
            <a:r>
              <a:rPr lang="en-US" altLang="ja-JP" sz="3600" b="0" dirty="0" smtClean="0">
                <a:solidFill>
                  <a:srgbClr val="C00000"/>
                </a:solidFill>
                <a:latin typeface="Arial"/>
                <a:ea typeface="ＭＳ Ｐゴシック" charset="0"/>
                <a:cs typeface="Arial"/>
              </a:rPr>
              <a:t>Complex cells:</a:t>
            </a:r>
            <a:r>
              <a:rPr lang="en-US" altLang="ja-JP" sz="3600" dirty="0" smtClean="0">
                <a:solidFill>
                  <a:srgbClr val="C00000"/>
                </a:solidFill>
                <a:latin typeface="Arial"/>
                <a:ea typeface="ＭＳ Ｐゴシック" charset="0"/>
                <a:cs typeface="Arial"/>
              </a:rPr>
              <a:t>  </a:t>
            </a:r>
            <a:r>
              <a:rPr lang="en-US" altLang="ja-JP" sz="3600" b="0" dirty="0" smtClean="0">
                <a:solidFill>
                  <a:srgbClr val="C00000"/>
                </a:solidFill>
                <a:latin typeface="Arial"/>
                <a:ea typeface="ＭＳ Ｐゴシック" charset="0"/>
                <a:cs typeface="Arial"/>
              </a:rPr>
              <a:t>why?</a:t>
            </a:r>
            <a:endParaRPr lang="en-US" sz="2800" b="0" dirty="0">
              <a:latin typeface="Arial"/>
              <a:ea typeface="ＭＳ Ｐゴシック" charset="0"/>
              <a:cs typeface="Arial"/>
            </a:endParaRPr>
          </a:p>
        </p:txBody>
      </p:sp>
      <p:sp>
        <p:nvSpPr>
          <p:cNvPr id="2276355" name="Text Box 3"/>
          <p:cNvSpPr txBox="1">
            <a:spLocks noChangeArrowheads="1"/>
          </p:cNvSpPr>
          <p:nvPr/>
        </p:nvSpPr>
        <p:spPr bwMode="auto">
          <a:xfrm>
            <a:off x="609600" y="3733800"/>
            <a:ext cx="7848600" cy="1084263"/>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spcBef>
                <a:spcPct val="50000"/>
              </a:spcBef>
              <a:defRPr/>
            </a:pPr>
            <a:endParaRPr lang="en-US" smtClean="0">
              <a:effectLst>
                <a:outerShdw blurRad="38100" dist="38100" dir="2700000" algn="tl">
                  <a:srgbClr val="DDDDDD"/>
                </a:outerShdw>
              </a:effectLst>
            </a:endParaRPr>
          </a:p>
          <a:p>
            <a:pPr>
              <a:spcBef>
                <a:spcPct val="50000"/>
              </a:spcBef>
              <a:defRPr/>
            </a:pPr>
            <a:endParaRPr lang="en-US" smtClean="0">
              <a:effectLst>
                <a:outerShdw blurRad="38100" dist="38100" dir="2700000" algn="tl">
                  <a:srgbClr val="DDDDDD"/>
                </a:outerShdw>
              </a:effectLst>
            </a:endParaRPr>
          </a:p>
        </p:txBody>
      </p:sp>
      <p:sp>
        <p:nvSpPr>
          <p:cNvPr id="2276356" name="Rectangle 4"/>
          <p:cNvSpPr>
            <a:spLocks noChangeArrowheads="1"/>
          </p:cNvSpPr>
          <p:nvPr/>
        </p:nvSpPr>
        <p:spPr bwMode="auto">
          <a:xfrm>
            <a:off x="8077200" y="1447800"/>
            <a:ext cx="533400" cy="4648200"/>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pic>
        <p:nvPicPr>
          <p:cNvPr id="32772"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447800"/>
            <a:ext cx="6362700" cy="458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199833" y="6096000"/>
            <a:ext cx="2369367" cy="461665"/>
          </a:xfrm>
          <a:prstGeom prst="rect">
            <a:avLst/>
          </a:prstGeom>
        </p:spPr>
        <p:txBody>
          <a:bodyPr wrap="none">
            <a:spAutoFit/>
          </a:bodyPr>
          <a:lstStyle/>
          <a:p>
            <a:r>
              <a:rPr lang="en-US"/>
              <a:t>Hubel and Wiesel</a:t>
            </a:r>
            <a:endParaRPr lang="en-US" dirty="0"/>
          </a:p>
        </p:txBody>
      </p:sp>
    </p:spTree>
    <p:extLst>
      <p:ext uri="{BB962C8B-B14F-4D97-AF65-F5344CB8AC3E}">
        <p14:creationId xmlns:p14="http://schemas.microsoft.com/office/powerpoint/2010/main" val="1317694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4"/>
          <p:cNvSpPr>
            <a:spLocks noChangeArrowheads="1"/>
          </p:cNvSpPr>
          <p:nvPr/>
        </p:nvSpPr>
        <p:spPr bwMode="auto">
          <a:xfrm>
            <a:off x="6632894" y="5723433"/>
            <a:ext cx="1731962" cy="244475"/>
          </a:xfrm>
          <a:prstGeom prst="rect">
            <a:avLst/>
          </a:prstGeom>
          <a:noFill/>
          <a:ln w="9525">
            <a:noFill/>
            <a:miter lim="800000"/>
            <a:headEnd/>
            <a:tailEnd/>
          </a:ln>
        </p:spPr>
        <p:txBody>
          <a:bodyPr wrap="none">
            <a:spAutoFit/>
          </a:bodyPr>
          <a:lstStyle/>
          <a:p>
            <a:pPr>
              <a:defRPr/>
            </a:pPr>
            <a:r>
              <a:rPr lang="en-US" sz="1000">
                <a:solidFill>
                  <a:schemeClr val="bg1"/>
                </a:solidFill>
                <a:effectLst>
                  <a:outerShdw blurRad="38100" dist="38100" dir="2700000" algn="tl">
                    <a:srgbClr val="DDDDDD"/>
                  </a:outerShdw>
                </a:effectLst>
                <a:latin typeface="EngraversGothic BT Regular" charset="0"/>
              </a:rPr>
              <a:t>© Stephen E. Palmer, 2002</a:t>
            </a:r>
          </a:p>
        </p:txBody>
      </p:sp>
      <p:pic>
        <p:nvPicPr>
          <p:cNvPr id="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79" y="1629768"/>
            <a:ext cx="6866256" cy="5124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285" y="4847659"/>
            <a:ext cx="1416225" cy="171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036955" y="357868"/>
            <a:ext cx="7327901" cy="646331"/>
          </a:xfrm>
          <a:prstGeom prst="rect">
            <a:avLst/>
          </a:prstGeom>
          <a:noFill/>
        </p:spPr>
        <p:txBody>
          <a:bodyPr wrap="square" rtlCol="0">
            <a:spAutoFit/>
          </a:bodyPr>
          <a:lstStyle/>
          <a:p>
            <a:r>
              <a:rPr lang="en-US" sz="3600" dirty="0" err="1" smtClean="0">
                <a:solidFill>
                  <a:srgbClr val="C00000"/>
                </a:solidFill>
              </a:rPr>
              <a:t>Retinotopic</a:t>
            </a:r>
            <a:r>
              <a:rPr lang="en-US" sz="3600" dirty="0" smtClean="0">
                <a:solidFill>
                  <a:srgbClr val="C00000"/>
                </a:solidFill>
              </a:rPr>
              <a:t> Maps and </a:t>
            </a:r>
            <a:r>
              <a:rPr lang="en-US" sz="3600" dirty="0" err="1" smtClean="0">
                <a:solidFill>
                  <a:srgbClr val="C00000"/>
                </a:solidFill>
              </a:rPr>
              <a:t>Hypercolumns</a:t>
            </a:r>
            <a:r>
              <a:rPr lang="en-US" sz="3600" dirty="0" smtClean="0">
                <a:solidFill>
                  <a:srgbClr val="C00000"/>
                </a:solidFill>
              </a:rPr>
              <a:t>:</a:t>
            </a:r>
            <a:endParaRPr lang="en-US" sz="3600" dirty="0">
              <a:solidFill>
                <a:srgbClr val="C00000"/>
              </a:solidFill>
            </a:endParaRPr>
          </a:p>
        </p:txBody>
      </p:sp>
      <p:sp>
        <p:nvSpPr>
          <p:cNvPr id="5" name="TextBox 4"/>
          <p:cNvSpPr txBox="1"/>
          <p:nvPr/>
        </p:nvSpPr>
        <p:spPr>
          <a:xfrm>
            <a:off x="3327400" y="1091159"/>
            <a:ext cx="6134100" cy="1077218"/>
          </a:xfrm>
          <a:prstGeom prst="rect">
            <a:avLst/>
          </a:prstGeom>
          <a:noFill/>
        </p:spPr>
        <p:txBody>
          <a:bodyPr wrap="square" rtlCol="0">
            <a:spAutoFit/>
          </a:bodyPr>
          <a:lstStyle/>
          <a:p>
            <a:r>
              <a:rPr lang="en-US" sz="3200" dirty="0" smtClean="0">
                <a:solidFill>
                  <a:srgbClr val="0070C0"/>
                </a:solidFill>
              </a:rPr>
              <a:t>Feature detectors </a:t>
            </a:r>
            <a:r>
              <a:rPr lang="en-US" sz="3200" smtClean="0">
                <a:solidFill>
                  <a:srgbClr val="0070C0"/>
                </a:solidFill>
              </a:rPr>
              <a:t>same across map (why?)</a:t>
            </a:r>
            <a:endParaRPr lang="en-US" sz="3200" dirty="0">
              <a:solidFill>
                <a:srgbClr val="0070C0"/>
              </a:solidFill>
            </a:endParaRPr>
          </a:p>
        </p:txBody>
      </p:sp>
    </p:spTree>
    <p:extLst>
      <p:ext uri="{BB962C8B-B14F-4D97-AF65-F5344CB8AC3E}">
        <p14:creationId xmlns:p14="http://schemas.microsoft.com/office/powerpoint/2010/main" val="1509214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215900" y="14510"/>
            <a:ext cx="81915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chemeClr val="tx1"/>
                </a:solidFill>
                <a:effectLst/>
                <a:latin typeface="Times New Roman" pitchFamily="18" charset="0"/>
              </a:rPr>
              <a:t>What</a:t>
            </a:r>
            <a:r>
              <a:rPr kumimoji="0" lang="en-US" sz="3600" b="0" i="0" u="none" strike="noStrike" cap="none" normalizeH="0" dirty="0" smtClean="0">
                <a:ln>
                  <a:noFill/>
                </a:ln>
                <a:solidFill>
                  <a:schemeClr val="tx1"/>
                </a:solidFill>
                <a:effectLst/>
                <a:latin typeface="Times New Roman" pitchFamily="18" charset="0"/>
              </a:rPr>
              <a:t> is vision?    </a:t>
            </a:r>
            <a:endParaRPr kumimoji="0" lang="en-US" sz="3600" b="0" i="0" u="none" strike="noStrike" cap="none" normalizeH="0" baseline="0" dirty="0" smtClean="0">
              <a:ln>
                <a:noFill/>
              </a:ln>
              <a:solidFill>
                <a:schemeClr val="tx1"/>
              </a:solidFill>
              <a:effectLst/>
              <a:latin typeface="Times New Roman" pitchFamily="18" charset="0"/>
            </a:endParaRPr>
          </a:p>
        </p:txBody>
      </p:sp>
      <p:pic>
        <p:nvPicPr>
          <p:cNvPr id="2" name="Picture 1"/>
          <p:cNvPicPr>
            <a:picLocks noChangeAspect="1"/>
          </p:cNvPicPr>
          <p:nvPr/>
        </p:nvPicPr>
        <p:blipFill>
          <a:blip r:embed="rId2"/>
          <a:stretch>
            <a:fillRect/>
          </a:stretch>
        </p:blipFill>
        <p:spPr>
          <a:xfrm>
            <a:off x="0" y="641414"/>
            <a:ext cx="9167144" cy="5518086"/>
          </a:xfrm>
          <a:prstGeom prst="rect">
            <a:avLst/>
          </a:prstGeom>
        </p:spPr>
      </p:pic>
      <p:sp>
        <p:nvSpPr>
          <p:cNvPr id="11" name="TextBox 10"/>
          <p:cNvSpPr txBox="1"/>
          <p:nvPr/>
        </p:nvSpPr>
        <p:spPr>
          <a:xfrm>
            <a:off x="939800" y="6146800"/>
            <a:ext cx="2339102" cy="369332"/>
          </a:xfrm>
          <a:prstGeom prst="rect">
            <a:avLst/>
          </a:prstGeom>
          <a:noFill/>
        </p:spPr>
        <p:txBody>
          <a:bodyPr wrap="none" rtlCol="0">
            <a:spAutoFit/>
          </a:bodyPr>
          <a:lstStyle/>
          <a:p>
            <a:r>
              <a:rPr lang="en-US" sz="1800" dirty="0" err="1" smtClean="0"/>
              <a:t>DiCarlo</a:t>
            </a:r>
            <a:r>
              <a:rPr lang="en-US" sz="1800" dirty="0" smtClean="0"/>
              <a:t> and Cox 2007 </a:t>
            </a:r>
            <a:endParaRPr lang="en-US" sz="1800" dirty="0"/>
          </a:p>
        </p:txBody>
      </p:sp>
      <p:sp>
        <p:nvSpPr>
          <p:cNvPr id="5" name="Oval 4"/>
          <p:cNvSpPr/>
          <p:nvPr/>
        </p:nvSpPr>
        <p:spPr bwMode="auto">
          <a:xfrm>
            <a:off x="3860800" y="5867400"/>
            <a:ext cx="152400" cy="152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flipH="1">
            <a:off x="4838700" y="5791200"/>
            <a:ext cx="228600" cy="2286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Oval 7"/>
          <p:cNvSpPr/>
          <p:nvPr/>
        </p:nvSpPr>
        <p:spPr bwMode="auto">
          <a:xfrm flipH="1">
            <a:off x="5905500" y="5626100"/>
            <a:ext cx="584200" cy="558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flipH="1">
            <a:off x="6862094" y="5054600"/>
            <a:ext cx="1989806" cy="17907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1130300" y="6012180"/>
            <a:ext cx="45719" cy="4571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00508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p:cNvSpPr>
            <a:spLocks noGrp="1" noChangeArrowheads="1"/>
          </p:cNvSpPr>
          <p:nvPr>
            <p:ph type="title"/>
          </p:nvPr>
        </p:nvSpPr>
        <p:spPr>
          <a:xfrm>
            <a:off x="533400" y="0"/>
            <a:ext cx="7772400" cy="1524000"/>
          </a:xfrm>
        </p:spPr>
        <p:txBody>
          <a:bodyPr/>
          <a:lstStyle/>
          <a:p>
            <a:r>
              <a:rPr lang="en-US" sz="2800" b="0" dirty="0">
                <a:solidFill>
                  <a:srgbClr val="FF0000"/>
                </a:solidFill>
                <a:latin typeface="Times New Roman" charset="0"/>
                <a:ea typeface="ＭＳ Ｐゴシック" charset="0"/>
                <a:cs typeface="ＭＳ Ｐゴシック" charset="0"/>
              </a:rPr>
              <a:t>Hand recognition IT neurons</a:t>
            </a:r>
            <a:endParaRPr lang="en-US" b="0" dirty="0">
              <a:solidFill>
                <a:srgbClr val="FF0000"/>
              </a:solidFill>
              <a:latin typeface="Times New Roman" charset="0"/>
              <a:ea typeface="ＭＳ Ｐゴシック" charset="0"/>
              <a:cs typeface="ＭＳ Ｐゴシック" charset="0"/>
            </a:endParaRPr>
          </a:p>
        </p:txBody>
      </p:sp>
      <p:sp>
        <p:nvSpPr>
          <p:cNvPr id="57346" name="Rectangle 1027"/>
          <p:cNvSpPr>
            <a:spLocks noGrp="1" noChangeArrowheads="1"/>
          </p:cNvSpPr>
          <p:nvPr>
            <p:ph idx="1"/>
          </p:nvPr>
        </p:nvSpPr>
        <p:spPr>
          <a:xfrm>
            <a:off x="838200" y="1371600"/>
            <a:ext cx="7772400" cy="4343400"/>
          </a:xfrm>
        </p:spPr>
        <p:txBody>
          <a:bodyPr/>
          <a:lstStyle/>
          <a:p>
            <a:endParaRPr lang="en-US">
              <a:latin typeface="Times New Roman" charset="0"/>
              <a:ea typeface="ＭＳ Ｐゴシック" charset="0"/>
              <a:cs typeface="ＭＳ Ｐゴシック" charset="0"/>
            </a:endParaRPr>
          </a:p>
          <a:p>
            <a:pPr>
              <a:buFontTx/>
              <a:buNone/>
            </a:pPr>
            <a:r>
              <a:rPr lang="en-US">
                <a:latin typeface="Times New Roman" charset="0"/>
                <a:ea typeface="ＭＳ Ｐゴシック" charset="0"/>
                <a:cs typeface="ＭＳ Ｐゴシック" charset="0"/>
              </a:rPr>
              <a:t>    </a:t>
            </a:r>
            <a:endParaRPr lang="en-US" sz="2400">
              <a:latin typeface="Times New Roman" charset="0"/>
              <a:ea typeface="ＭＳ Ｐゴシック" charset="0"/>
              <a:cs typeface="ＭＳ Ｐゴシック" charset="0"/>
            </a:endParaRPr>
          </a:p>
        </p:txBody>
      </p:sp>
      <p:pic>
        <p:nvPicPr>
          <p:cNvPr id="5734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664450"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880100" y="5919788"/>
            <a:ext cx="1920719" cy="461665"/>
          </a:xfrm>
          <a:prstGeom prst="rect">
            <a:avLst/>
          </a:prstGeom>
          <a:noFill/>
        </p:spPr>
        <p:txBody>
          <a:bodyPr wrap="none" rtlCol="0">
            <a:spAutoFit/>
          </a:bodyPr>
          <a:lstStyle/>
          <a:p>
            <a:r>
              <a:rPr lang="en-US" dirty="0" smtClean="0"/>
              <a:t>Charles Gross</a:t>
            </a:r>
            <a:endParaRPr lang="en-US" dirty="0"/>
          </a:p>
        </p:txBody>
      </p:sp>
    </p:spTree>
    <p:extLst>
      <p:ext uri="{BB962C8B-B14F-4D97-AF65-F5344CB8AC3E}">
        <p14:creationId xmlns:p14="http://schemas.microsoft.com/office/powerpoint/2010/main" val="678344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533400" y="0"/>
            <a:ext cx="7772400" cy="1524000"/>
          </a:xfrm>
        </p:spPr>
        <p:txBody>
          <a:bodyPr/>
          <a:lstStyle/>
          <a:p>
            <a:r>
              <a:rPr lang="en-US" sz="3600" b="0" dirty="0" smtClean="0">
                <a:solidFill>
                  <a:srgbClr val="C00000"/>
                </a:solidFill>
                <a:latin typeface="Times New Roman" charset="0"/>
                <a:ea typeface="ＭＳ Ｐゴシック" charset="0"/>
                <a:cs typeface="ＭＳ Ｐゴシック" charset="0"/>
              </a:rPr>
              <a:t>Object </a:t>
            </a:r>
            <a:r>
              <a:rPr lang="en-US" sz="3600" b="0" dirty="0">
                <a:solidFill>
                  <a:srgbClr val="C00000"/>
                </a:solidFill>
                <a:latin typeface="Times New Roman" charset="0"/>
                <a:ea typeface="ＭＳ Ｐゴシック" charset="0"/>
                <a:cs typeface="ＭＳ Ｐゴシック" charset="0"/>
              </a:rPr>
              <a:t>recognition neurons</a:t>
            </a:r>
          </a:p>
        </p:txBody>
      </p:sp>
      <p:sp>
        <p:nvSpPr>
          <p:cNvPr id="59394" name="Rectangle 3"/>
          <p:cNvSpPr>
            <a:spLocks noGrp="1" noChangeArrowheads="1"/>
          </p:cNvSpPr>
          <p:nvPr>
            <p:ph idx="1"/>
          </p:nvPr>
        </p:nvSpPr>
        <p:spPr>
          <a:xfrm>
            <a:off x="838200" y="1371600"/>
            <a:ext cx="7772400" cy="4343400"/>
          </a:xfrm>
        </p:spPr>
        <p:txBody>
          <a:bodyPr/>
          <a:lstStyle/>
          <a:p>
            <a:endParaRPr lang="en-US">
              <a:latin typeface="Times New Roman" charset="0"/>
              <a:ea typeface="ＭＳ Ｐゴシック" charset="0"/>
              <a:cs typeface="ＭＳ Ｐゴシック" charset="0"/>
            </a:endParaRPr>
          </a:p>
          <a:p>
            <a:pPr>
              <a:buFontTx/>
              <a:buNone/>
            </a:pPr>
            <a:r>
              <a:rPr lang="en-US">
                <a:latin typeface="Times New Roman" charset="0"/>
                <a:ea typeface="ＭＳ Ｐゴシック" charset="0"/>
                <a:cs typeface="ＭＳ Ｐゴシック" charset="0"/>
              </a:rPr>
              <a:t>    </a:t>
            </a:r>
            <a:endParaRPr lang="en-US" sz="2400">
              <a:latin typeface="Times New Roman" charset="0"/>
              <a:ea typeface="ＭＳ Ｐゴシック" charset="0"/>
              <a:cs typeface="ＭＳ Ｐゴシック" charset="0"/>
            </a:endParaRPr>
          </a:p>
        </p:txBody>
      </p:sp>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162800" cy="47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618240" y="5936605"/>
            <a:ext cx="1920719" cy="461665"/>
          </a:xfrm>
          <a:prstGeom prst="rect">
            <a:avLst/>
          </a:prstGeom>
        </p:spPr>
        <p:txBody>
          <a:bodyPr wrap="none">
            <a:spAutoFit/>
          </a:bodyPr>
          <a:lstStyle/>
          <a:p>
            <a:r>
              <a:rPr lang="en-US"/>
              <a:t>Charles Gross</a:t>
            </a:r>
            <a:endParaRPr lang="en-US" dirty="0"/>
          </a:p>
        </p:txBody>
      </p:sp>
    </p:spTree>
    <p:extLst>
      <p:ext uri="{BB962C8B-B14F-4D97-AF65-F5344CB8AC3E}">
        <p14:creationId xmlns:p14="http://schemas.microsoft.com/office/powerpoint/2010/main" val="439151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0700" y="5318645"/>
            <a:ext cx="8102600" cy="1015663"/>
          </a:xfrm>
          <a:prstGeom prst="rect">
            <a:avLst/>
          </a:prstGeom>
          <a:noFill/>
        </p:spPr>
        <p:txBody>
          <a:bodyPr wrap="square" rtlCol="0">
            <a:spAutoFit/>
          </a:bodyPr>
          <a:lstStyle/>
          <a:p>
            <a:r>
              <a:rPr lang="en-US" sz="2000" dirty="0" smtClean="0"/>
              <a:t>Each face is represented by 500 V1 neurons, and 500 IT neurons, each being a vector in the 500-D space. The distance between the vectors of the neural representations of two persons’ faces at different poses are shown.</a:t>
            </a:r>
            <a:endParaRPr lang="en-US" sz="2000" dirty="0"/>
          </a:p>
        </p:txBody>
      </p:sp>
      <p:pic>
        <p:nvPicPr>
          <p:cNvPr id="10" name="Picture 9"/>
          <p:cNvPicPr>
            <a:picLocks noChangeAspect="1"/>
          </p:cNvPicPr>
          <p:nvPr/>
        </p:nvPicPr>
        <p:blipFill>
          <a:blip r:embed="rId2"/>
          <a:stretch>
            <a:fillRect/>
          </a:stretch>
        </p:blipFill>
        <p:spPr>
          <a:xfrm>
            <a:off x="426313" y="1581680"/>
            <a:ext cx="8717687" cy="3536420"/>
          </a:xfrm>
          <a:prstGeom prst="rect">
            <a:avLst/>
          </a:prstGeom>
        </p:spPr>
      </p:pic>
      <p:sp>
        <p:nvSpPr>
          <p:cNvPr id="5" name="TextBox 4"/>
          <p:cNvSpPr txBox="1"/>
          <p:nvPr/>
        </p:nvSpPr>
        <p:spPr>
          <a:xfrm>
            <a:off x="2120046" y="511911"/>
            <a:ext cx="4903907" cy="646331"/>
          </a:xfrm>
          <a:prstGeom prst="rect">
            <a:avLst/>
          </a:prstGeom>
          <a:noFill/>
        </p:spPr>
        <p:txBody>
          <a:bodyPr wrap="none" rtlCol="0">
            <a:spAutoFit/>
          </a:bodyPr>
          <a:lstStyle/>
          <a:p>
            <a:r>
              <a:rPr lang="en-US" sz="3600" dirty="0" smtClean="0">
                <a:solidFill>
                  <a:srgbClr val="C00000"/>
                </a:solidFill>
              </a:rPr>
              <a:t>Untangling the manifolds</a:t>
            </a:r>
            <a:endParaRPr lang="en-US" sz="3600" dirty="0">
              <a:solidFill>
                <a:srgbClr val="C00000"/>
              </a:solidFill>
            </a:endParaRPr>
          </a:p>
        </p:txBody>
      </p:sp>
    </p:spTree>
    <p:extLst>
      <p:ext uri="{BB962C8B-B14F-4D97-AF65-F5344CB8AC3E}">
        <p14:creationId xmlns:p14="http://schemas.microsoft.com/office/powerpoint/2010/main" val="970247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26"/>
          <p:cNvSpPr>
            <a:spLocks noGrp="1" noChangeArrowheads="1"/>
          </p:cNvSpPr>
          <p:nvPr>
            <p:ph type="title"/>
          </p:nvPr>
        </p:nvSpPr>
        <p:spPr>
          <a:xfrm>
            <a:off x="609600" y="596335"/>
            <a:ext cx="7772400" cy="1143000"/>
          </a:xfrm>
        </p:spPr>
        <p:txBody>
          <a:bodyPr/>
          <a:lstStyle/>
          <a:p>
            <a:r>
              <a:rPr lang="en-US" sz="3600" b="0" dirty="0" smtClean="0">
                <a:solidFill>
                  <a:srgbClr val="C00000"/>
                </a:solidFill>
                <a:ea typeface="ＭＳ Ｐゴシック" charset="0"/>
                <a:cs typeface="ＭＳ Ｐゴシック" charset="0"/>
              </a:rPr>
              <a:t>Convolutional Neural Network:</a:t>
            </a:r>
            <a:br>
              <a:rPr lang="en-US" sz="3600" b="0" dirty="0" smtClean="0">
                <a:solidFill>
                  <a:srgbClr val="C00000"/>
                </a:solidFill>
                <a:ea typeface="ＭＳ Ｐゴシック" charset="0"/>
                <a:cs typeface="ＭＳ Ｐゴシック" charset="0"/>
              </a:rPr>
            </a:br>
            <a:r>
              <a:rPr lang="en-US" sz="3600" b="0" dirty="0" smtClean="0">
                <a:solidFill>
                  <a:srgbClr val="C00000"/>
                </a:solidFill>
                <a:ea typeface="ＭＳ Ｐゴシック" charset="0"/>
                <a:cs typeface="ＭＳ Ｐゴシック" charset="0"/>
              </a:rPr>
              <a:t/>
            </a:r>
            <a:br>
              <a:rPr lang="en-US" sz="3600" b="0" dirty="0" smtClean="0">
                <a:solidFill>
                  <a:srgbClr val="C00000"/>
                </a:solidFill>
                <a:ea typeface="ＭＳ Ｐゴシック" charset="0"/>
                <a:cs typeface="ＭＳ Ｐゴシック" charset="0"/>
              </a:rPr>
            </a:br>
            <a:r>
              <a:rPr lang="en-US" sz="2800" b="0" dirty="0" smtClean="0">
                <a:solidFill>
                  <a:srgbClr val="0070C0"/>
                </a:solidFill>
                <a:ea typeface="ＭＳ Ｐゴシック" charset="0"/>
                <a:cs typeface="ＭＳ Ｐゴシック" charset="0"/>
              </a:rPr>
              <a:t>Fukushima</a:t>
            </a:r>
            <a:r>
              <a:rPr lang="ja-JP" altLang="en-US" sz="2800" b="0" dirty="0">
                <a:solidFill>
                  <a:srgbClr val="0070C0"/>
                </a:solidFill>
                <a:ea typeface="ＭＳ Ｐゴシック" charset="0"/>
                <a:cs typeface="ＭＳ Ｐゴシック" charset="0"/>
              </a:rPr>
              <a:t>’</a:t>
            </a:r>
            <a:r>
              <a:rPr lang="en-US" altLang="ja-JP" sz="2800" b="0" dirty="0">
                <a:solidFill>
                  <a:srgbClr val="0070C0"/>
                </a:solidFill>
                <a:ea typeface="ＭＳ Ｐゴシック" charset="0"/>
                <a:cs typeface="ＭＳ Ｐゴシック" charset="0"/>
              </a:rPr>
              <a:t>s </a:t>
            </a:r>
            <a:r>
              <a:rPr lang="en-US" altLang="ja-JP" sz="2800" b="0" dirty="0" err="1">
                <a:solidFill>
                  <a:srgbClr val="0070C0"/>
                </a:solidFill>
                <a:ea typeface="ＭＳ Ｐゴシック" charset="0"/>
                <a:cs typeface="ＭＳ Ｐゴシック" charset="0"/>
              </a:rPr>
              <a:t>Neocognitron</a:t>
            </a:r>
            <a:r>
              <a:rPr lang="en-US" altLang="ja-JP" sz="2800" b="0" dirty="0">
                <a:solidFill>
                  <a:srgbClr val="0070C0"/>
                </a:solidFill>
                <a:ea typeface="ＭＳ Ｐゴシック" charset="0"/>
                <a:cs typeface="ＭＳ Ｐゴシック" charset="0"/>
              </a:rPr>
              <a:t> (1970s)</a:t>
            </a:r>
            <a:endParaRPr lang="en-US" b="0" dirty="0">
              <a:solidFill>
                <a:srgbClr val="0070C0"/>
              </a:solidFill>
              <a:ea typeface="ＭＳ Ｐゴシック" charset="0"/>
              <a:cs typeface="ＭＳ Ｐゴシック" charset="0"/>
            </a:endParaRPr>
          </a:p>
        </p:txBody>
      </p:sp>
      <p:sp>
        <p:nvSpPr>
          <p:cNvPr id="54274" name="Rectangle 1027"/>
          <p:cNvSpPr>
            <a:spLocks noGrp="1" noChangeArrowheads="1"/>
          </p:cNvSpPr>
          <p:nvPr>
            <p:ph idx="1"/>
          </p:nvPr>
        </p:nvSpPr>
        <p:spPr>
          <a:xfrm>
            <a:off x="4495800" y="1828800"/>
            <a:ext cx="4495800" cy="2971800"/>
          </a:xfrm>
        </p:spPr>
        <p:txBody>
          <a:bodyPr/>
          <a:lstStyle/>
          <a:p>
            <a:pPr marL="533400" indent="-533400">
              <a:lnSpc>
                <a:spcPct val="90000"/>
              </a:lnSpc>
              <a:buFontTx/>
              <a:buNone/>
            </a:pPr>
            <a:r>
              <a:rPr lang="en-US" sz="2400" dirty="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p:txBody>
      </p:sp>
      <p:pic>
        <p:nvPicPr>
          <p:cNvPr id="5427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553831"/>
            <a:ext cx="464820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1925" name="Text Box 1029"/>
          <p:cNvSpPr txBox="1">
            <a:spLocks noChangeArrowheads="1"/>
          </p:cNvSpPr>
          <p:nvPr/>
        </p:nvSpPr>
        <p:spPr bwMode="auto">
          <a:xfrm>
            <a:off x="5334000" y="3150731"/>
            <a:ext cx="3810000" cy="2246769"/>
          </a:xfrm>
          <a:prstGeom prst="rect">
            <a:avLst/>
          </a:prstGeom>
          <a:noFill/>
          <a:ln w="9525">
            <a:noFill/>
            <a:miter lim="800000"/>
            <a:headEnd/>
            <a:tailEnd/>
          </a:ln>
          <a:effectLst/>
        </p:spPr>
        <p:txBody>
          <a:bodyPr>
            <a:spAutoFit/>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2000" dirty="0" smtClean="0">
                <a:effectLst>
                  <a:outerShdw blurRad="38100" dist="38100" dir="2700000" algn="tl">
                    <a:srgbClr val="DDDDDD"/>
                  </a:outerShdw>
                </a:effectLst>
                <a:latin typeface="Arial"/>
                <a:cs typeface="Arial"/>
              </a:rPr>
              <a:t>Alternating S and C layers: </a:t>
            </a:r>
          </a:p>
          <a:p>
            <a:pPr>
              <a:defRPr/>
            </a:pPr>
            <a:endParaRPr lang="en-US" sz="2000" dirty="0">
              <a:effectLst>
                <a:outerShdw blurRad="38100" dist="38100" dir="2700000" algn="tl">
                  <a:srgbClr val="DDDDDD"/>
                </a:outerShdw>
              </a:effectLst>
              <a:latin typeface="Arial"/>
              <a:cs typeface="Arial"/>
            </a:endParaRPr>
          </a:p>
          <a:p>
            <a:pPr>
              <a:defRPr/>
            </a:pPr>
            <a:r>
              <a:rPr lang="en-US" sz="2000" dirty="0" smtClean="0">
                <a:effectLst>
                  <a:outerShdw blurRad="38100" dist="38100" dir="2700000" algn="tl">
                    <a:srgbClr val="DDDDDD"/>
                  </a:outerShdw>
                </a:effectLst>
                <a:latin typeface="Arial"/>
                <a:cs typeface="Arial"/>
              </a:rPr>
              <a:t>S - feature detectors (e.g. simple cells) convolution - specificity, </a:t>
            </a:r>
          </a:p>
          <a:p>
            <a:pPr>
              <a:defRPr/>
            </a:pPr>
            <a:r>
              <a:rPr lang="en-US" sz="2000" dirty="0" smtClean="0">
                <a:effectLst>
                  <a:outerShdw blurRad="38100" dist="38100" dir="2700000" algn="tl">
                    <a:srgbClr val="DDDDDD"/>
                  </a:outerShdw>
                </a:effectLst>
                <a:latin typeface="Arial"/>
                <a:cs typeface="Arial"/>
              </a:rPr>
              <a:t>C </a:t>
            </a:r>
            <a:r>
              <a:rPr lang="mr-IN" sz="2000" dirty="0" smtClean="0">
                <a:effectLst>
                  <a:outerShdw blurRad="38100" dist="38100" dir="2700000" algn="tl">
                    <a:srgbClr val="DDDDDD"/>
                  </a:outerShdw>
                </a:effectLst>
                <a:latin typeface="Arial"/>
                <a:cs typeface="Arial"/>
              </a:rPr>
              <a:t>–</a:t>
            </a:r>
            <a:r>
              <a:rPr lang="en-US" sz="2000" dirty="0" smtClean="0">
                <a:effectLst>
                  <a:outerShdw blurRad="38100" dist="38100" dir="2700000" algn="tl">
                    <a:srgbClr val="DDDDDD"/>
                  </a:outerShdw>
                </a:effectLst>
                <a:latin typeface="Arial"/>
                <a:cs typeface="Arial"/>
              </a:rPr>
              <a:t> pooling spatial or feature invariance (e.g. complex cells)</a:t>
            </a:r>
          </a:p>
        </p:txBody>
      </p:sp>
    </p:spTree>
    <p:extLst>
      <p:ext uri="{BB962C8B-B14F-4D97-AF65-F5344CB8AC3E}">
        <p14:creationId xmlns:p14="http://schemas.microsoft.com/office/powerpoint/2010/main" val="807249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143000" y="381000"/>
            <a:ext cx="6248400" cy="1143000"/>
          </a:xfrm>
        </p:spPr>
        <p:txBody>
          <a:bodyPr/>
          <a:lstStyle/>
          <a:p>
            <a:r>
              <a:rPr lang="en-US" sz="3600" b="0" dirty="0" err="1">
                <a:solidFill>
                  <a:srgbClr val="C00000"/>
                </a:solidFill>
                <a:cs typeface="Arial"/>
              </a:rPr>
              <a:t>LeCun</a:t>
            </a:r>
            <a:r>
              <a:rPr lang="ja-JP" altLang="en-US" sz="3600" b="0" dirty="0">
                <a:solidFill>
                  <a:srgbClr val="C00000"/>
                </a:solidFill>
                <a:cs typeface="Arial"/>
              </a:rPr>
              <a:t>’</a:t>
            </a:r>
            <a:r>
              <a:rPr lang="en-US" altLang="ja-JP" sz="3600" b="0" dirty="0">
                <a:solidFill>
                  <a:srgbClr val="C00000"/>
                </a:solidFill>
                <a:cs typeface="Arial"/>
              </a:rPr>
              <a:t>s convolution </a:t>
            </a:r>
            <a:r>
              <a:rPr lang="en-US" altLang="ja-JP" sz="3600" b="0" dirty="0" smtClean="0">
                <a:solidFill>
                  <a:srgbClr val="C00000"/>
                </a:solidFill>
                <a:cs typeface="Arial"/>
              </a:rPr>
              <a:t>net (90s)</a:t>
            </a:r>
            <a:endParaRPr lang="en-US" sz="3600" b="0" dirty="0">
              <a:solidFill>
                <a:srgbClr val="C00000"/>
              </a:solidFill>
              <a:cs typeface="Arial"/>
            </a:endParaRPr>
          </a:p>
        </p:txBody>
      </p:sp>
      <p:sp>
        <p:nvSpPr>
          <p:cNvPr id="176131" name="Rectangle 3"/>
          <p:cNvSpPr>
            <a:spLocks noGrp="1" noChangeArrowheads="1"/>
          </p:cNvSpPr>
          <p:nvPr>
            <p:ph type="body" idx="1"/>
          </p:nvPr>
        </p:nvSpPr>
        <p:spPr>
          <a:xfrm>
            <a:off x="1066800" y="1524000"/>
            <a:ext cx="7543800" cy="4038600"/>
          </a:xfrm>
        </p:spPr>
        <p:txBody>
          <a:bodyPr/>
          <a:lstStyle/>
          <a:p>
            <a:r>
              <a:rPr lang="en-US" sz="2400" dirty="0">
                <a:ea typeface="ＭＳ Ｐゴシック" charset="0"/>
                <a:cs typeface="Arial"/>
              </a:rPr>
              <a:t>Shared weight </a:t>
            </a:r>
            <a:r>
              <a:rPr lang="en-US" sz="2400" dirty="0" smtClean="0">
                <a:ea typeface="ＭＳ Ｐゴシック" charset="0"/>
                <a:cs typeface="Arial"/>
              </a:rPr>
              <a:t>network</a:t>
            </a:r>
          </a:p>
          <a:p>
            <a:r>
              <a:rPr lang="en-US" sz="2400" dirty="0" smtClean="0">
                <a:ea typeface="ＭＳ Ｐゴシック" charset="0"/>
                <a:cs typeface="Arial"/>
              </a:rPr>
              <a:t>Backpropagation learning</a:t>
            </a:r>
            <a:endParaRPr lang="en-US" sz="2400" dirty="0">
              <a:ea typeface="ＭＳ Ｐゴシック" charset="0"/>
              <a:cs typeface="Arial"/>
            </a:endParaRPr>
          </a:p>
        </p:txBody>
      </p:sp>
      <p:pic>
        <p:nvPicPr>
          <p:cNvPr id="952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71800"/>
            <a:ext cx="8153400" cy="204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990600" y="5257800"/>
            <a:ext cx="7543800" cy="492443"/>
          </a:xfrm>
          <a:prstGeom prst="rect">
            <a:avLst/>
          </a:prstGeom>
        </p:spPr>
        <p:txBody>
          <a:bodyPr wrap="square">
            <a:spAutoFit/>
          </a:bodyPr>
          <a:lstStyle/>
          <a:p>
            <a:r>
              <a:rPr lang="en-US" dirty="0">
                <a:latin typeface="+mn-lt"/>
                <a:cs typeface="Arial"/>
              </a:rPr>
              <a:t>http://</a:t>
            </a:r>
            <a:r>
              <a:rPr lang="en-US" dirty="0" err="1">
                <a:latin typeface="+mn-lt"/>
                <a:cs typeface="Arial"/>
              </a:rPr>
              <a:t>yann.lecun.com</a:t>
            </a:r>
            <a:r>
              <a:rPr lang="en-US" dirty="0">
                <a:latin typeface="+mn-lt"/>
                <a:cs typeface="Arial"/>
              </a:rPr>
              <a:t>/</a:t>
            </a:r>
            <a:r>
              <a:rPr lang="en-US" dirty="0" err="1">
                <a:latin typeface="+mn-lt"/>
                <a:cs typeface="Arial"/>
              </a:rPr>
              <a:t>exdb</a:t>
            </a:r>
            <a:r>
              <a:rPr lang="en-US" dirty="0">
                <a:latin typeface="+mn-lt"/>
                <a:cs typeface="Arial"/>
              </a:rPr>
              <a:t>/</a:t>
            </a:r>
            <a:r>
              <a:rPr lang="en-US" dirty="0" err="1">
                <a:latin typeface="+mn-lt"/>
                <a:cs typeface="Arial"/>
              </a:rPr>
              <a:t>lenet</a:t>
            </a:r>
            <a:r>
              <a:rPr lang="en-US" dirty="0">
                <a:latin typeface="+mn-lt"/>
                <a:cs typeface="Arial"/>
              </a:rPr>
              <a:t>/</a:t>
            </a:r>
            <a:r>
              <a:rPr lang="en-US" dirty="0" err="1">
                <a:latin typeface="+mn-lt"/>
                <a:cs typeface="Arial"/>
              </a:rPr>
              <a:t>multiples.html</a:t>
            </a:r>
            <a:endParaRPr lang="en-US" dirty="0">
              <a:latin typeface="+mn-lt"/>
              <a:cs typeface="Arial"/>
            </a:endParaRPr>
          </a:p>
        </p:txBody>
      </p:sp>
    </p:spTree>
    <p:extLst>
      <p:ext uri="{BB962C8B-B14F-4D97-AF65-F5344CB8AC3E}">
        <p14:creationId xmlns:p14="http://schemas.microsoft.com/office/powerpoint/2010/main" val="1345990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09600"/>
            <a:ext cx="6873009" cy="5370883"/>
          </a:xfrm>
          <a:prstGeom prst="rect">
            <a:avLst/>
          </a:prstGeom>
        </p:spPr>
      </p:pic>
      <p:sp>
        <p:nvSpPr>
          <p:cNvPr id="5" name="Rectangle 4"/>
          <p:cNvSpPr/>
          <p:nvPr/>
        </p:nvSpPr>
        <p:spPr>
          <a:xfrm>
            <a:off x="4737100" y="2046796"/>
            <a:ext cx="3164609" cy="4389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96232" y="5038055"/>
            <a:ext cx="1982354" cy="7049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717924" y="2899820"/>
            <a:ext cx="2740276" cy="1200329"/>
          </a:xfrm>
          <a:prstGeom prst="rect">
            <a:avLst/>
          </a:prstGeom>
          <a:noFill/>
        </p:spPr>
        <p:txBody>
          <a:bodyPr wrap="square" rtlCol="0">
            <a:spAutoFit/>
          </a:bodyPr>
          <a:lstStyle/>
          <a:p>
            <a:r>
              <a:rPr lang="en-US" dirty="0" smtClean="0"/>
              <a:t>How many weight parameters for a single node which is a linear combination of input?</a:t>
            </a:r>
          </a:p>
        </p:txBody>
      </p:sp>
    </p:spTree>
    <p:extLst>
      <p:ext uri="{BB962C8B-B14F-4D97-AF65-F5344CB8AC3E}">
        <p14:creationId xmlns:p14="http://schemas.microsoft.com/office/powerpoint/2010/main" val="818602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09600"/>
            <a:ext cx="6873009" cy="5370883"/>
          </a:xfrm>
          <a:prstGeom prst="rect">
            <a:avLst/>
          </a:prstGeom>
        </p:spPr>
      </p:pic>
      <p:sp>
        <p:nvSpPr>
          <p:cNvPr id="7" name="TextBox 6"/>
          <p:cNvSpPr txBox="1"/>
          <p:nvPr/>
        </p:nvSpPr>
        <p:spPr>
          <a:xfrm>
            <a:off x="5717924" y="2899820"/>
            <a:ext cx="2740276" cy="1200329"/>
          </a:xfrm>
          <a:prstGeom prst="rect">
            <a:avLst/>
          </a:prstGeom>
          <a:noFill/>
        </p:spPr>
        <p:txBody>
          <a:bodyPr wrap="square" rtlCol="0">
            <a:spAutoFit/>
          </a:bodyPr>
          <a:lstStyle/>
          <a:p>
            <a:r>
              <a:rPr lang="en-US" dirty="0" smtClean="0"/>
              <a:t>How many weight parameters for a single node which is a linear combination of input?</a:t>
            </a:r>
          </a:p>
        </p:txBody>
      </p:sp>
      <p:sp>
        <p:nvSpPr>
          <p:cNvPr id="8" name="Rectangle 7"/>
          <p:cNvSpPr/>
          <p:nvPr/>
        </p:nvSpPr>
        <p:spPr>
          <a:xfrm>
            <a:off x="6796232" y="5018769"/>
            <a:ext cx="1982354" cy="7049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16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sz="3600" dirty="0" smtClean="0">
                <a:solidFill>
                  <a:srgbClr val="C00000"/>
                </a:solidFill>
              </a:rPr>
              <a:t>Backpropagation</a:t>
            </a:r>
            <a:endParaRPr lang="en-US" sz="3600" dirty="0">
              <a:solidFill>
                <a:srgbClr val="C00000"/>
              </a:solidFill>
            </a:endParaRPr>
          </a:p>
        </p:txBody>
      </p:sp>
      <p:sp>
        <p:nvSpPr>
          <p:cNvPr id="3" name="Content Placeholder 2"/>
          <p:cNvSpPr>
            <a:spLocks noGrp="1"/>
          </p:cNvSpPr>
          <p:nvPr>
            <p:ph idx="1"/>
          </p:nvPr>
        </p:nvSpPr>
        <p:spPr>
          <a:xfrm>
            <a:off x="917574" y="1587500"/>
            <a:ext cx="7388225" cy="4114800"/>
          </a:xfrm>
        </p:spPr>
        <p:txBody>
          <a:bodyPr/>
          <a:lstStyle/>
          <a:p>
            <a:pPr marL="0" indent="0">
              <a:buNone/>
            </a:pPr>
            <a:r>
              <a:rPr lang="en-US" sz="2400" dirty="0" smtClean="0"/>
              <a:t>Compute all the necessary gradient using one “forward pass” (just computing all the values at layers) and one ”backward pass” (computing gradients backwards in the network).</a:t>
            </a:r>
          </a:p>
          <a:p>
            <a:endParaRPr lang="en-US" dirty="0"/>
          </a:p>
        </p:txBody>
      </p:sp>
    </p:spTree>
    <p:extLst>
      <p:ext uri="{BB962C8B-B14F-4D97-AF65-F5344CB8AC3E}">
        <p14:creationId xmlns:p14="http://schemas.microsoft.com/office/powerpoint/2010/main" val="159636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17" y="508000"/>
            <a:ext cx="7338121" cy="5524500"/>
          </a:xfrm>
          <a:prstGeom prst="rect">
            <a:avLst/>
          </a:prstGeom>
        </p:spPr>
      </p:pic>
    </p:spTree>
    <p:extLst>
      <p:ext uri="{BB962C8B-B14F-4D97-AF65-F5344CB8AC3E}">
        <p14:creationId xmlns:p14="http://schemas.microsoft.com/office/powerpoint/2010/main" val="1190085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66" y="239662"/>
            <a:ext cx="7273434" cy="5457263"/>
          </a:xfrm>
          <a:prstGeom prst="rect">
            <a:avLst/>
          </a:prstGeom>
        </p:spPr>
      </p:pic>
      <p:sp>
        <p:nvSpPr>
          <p:cNvPr id="3" name="Rectangle 2"/>
          <p:cNvSpPr/>
          <p:nvPr/>
        </p:nvSpPr>
        <p:spPr>
          <a:xfrm>
            <a:off x="5129663" y="2968294"/>
            <a:ext cx="4014337" cy="2429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432301" y="2773928"/>
            <a:ext cx="4133850" cy="3887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374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419100"/>
            <a:ext cx="6997700" cy="5231534"/>
          </a:xfrm>
          <a:prstGeom prst="rect">
            <a:avLst/>
          </a:prstGeom>
        </p:spPr>
      </p:pic>
      <p:sp>
        <p:nvSpPr>
          <p:cNvPr id="2" name="Rectangle 1"/>
          <p:cNvSpPr/>
          <p:nvPr/>
        </p:nvSpPr>
        <p:spPr bwMode="auto">
          <a:xfrm>
            <a:off x="6451600" y="4889500"/>
            <a:ext cx="1905000" cy="469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8077200" y="5359400"/>
            <a:ext cx="184731" cy="461665"/>
          </a:xfrm>
          <a:prstGeom prst="rect">
            <a:avLst/>
          </a:prstGeom>
          <a:solidFill>
            <a:schemeClr val="bg1"/>
          </a:solidFill>
          <a:ln>
            <a:noFill/>
          </a:ln>
        </p:spPr>
        <p:txBody>
          <a:bodyPr wrap="none" rtlCol="0">
            <a:spAutoFit/>
          </a:bodyPr>
          <a:lstStyle/>
          <a:p>
            <a:endParaRPr lang="en-US" dirty="0">
              <a:solidFill>
                <a:schemeClr val="bg1"/>
              </a:solidFill>
            </a:endParaRPr>
          </a:p>
        </p:txBody>
      </p:sp>
    </p:spTree>
    <p:extLst>
      <p:ext uri="{BB962C8B-B14F-4D97-AF65-F5344CB8AC3E}">
        <p14:creationId xmlns:p14="http://schemas.microsoft.com/office/powerpoint/2010/main" val="1660836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59" y="457200"/>
            <a:ext cx="7144541" cy="5369127"/>
          </a:xfrm>
          <a:prstGeom prst="rect">
            <a:avLst/>
          </a:prstGeom>
        </p:spPr>
      </p:pic>
      <p:sp>
        <p:nvSpPr>
          <p:cNvPr id="3" name="Rectangle 2"/>
          <p:cNvSpPr/>
          <p:nvPr/>
        </p:nvSpPr>
        <p:spPr bwMode="auto">
          <a:xfrm>
            <a:off x="6680200" y="5143500"/>
            <a:ext cx="1905000" cy="469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89105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Convolutional neural networks</a:t>
            </a:r>
            <a:br>
              <a:rPr lang="en-US" dirty="0" smtClean="0">
                <a:solidFill>
                  <a:srgbClr val="C00000"/>
                </a:solidFill>
              </a:rPr>
            </a:br>
            <a:r>
              <a:rPr lang="en-US" dirty="0" smtClean="0">
                <a:solidFill>
                  <a:srgbClr val="C00000"/>
                </a:solidFill>
              </a:rPr>
              <a:t>- uses volumes</a:t>
            </a:r>
            <a:endParaRPr lang="en-US" dirty="0">
              <a:solidFill>
                <a:srgbClr val="C00000"/>
              </a:solidFill>
            </a:endParaRPr>
          </a:p>
        </p:txBody>
      </p:sp>
      <p:pic>
        <p:nvPicPr>
          <p:cNvPr id="4" name="Content Placeholder 3" descr="cnn.jpeg"/>
          <p:cNvPicPr>
            <a:picLocks noGrp="1" noChangeAspect="1"/>
          </p:cNvPicPr>
          <p:nvPr>
            <p:ph idx="1"/>
          </p:nvPr>
        </p:nvPicPr>
        <p:blipFill>
          <a:blip r:embed="rId2">
            <a:extLst>
              <a:ext uri="{28A0092B-C50C-407E-A947-70E740481C1C}">
                <a14:useLocalDpi xmlns:a14="http://schemas.microsoft.com/office/drawing/2010/main" val="0"/>
              </a:ext>
            </a:extLst>
          </a:blip>
          <a:srcRect t="-27457" b="-27457"/>
          <a:stretch>
            <a:fillRect/>
          </a:stretch>
        </p:blipFill>
        <p:spPr>
          <a:xfrm>
            <a:off x="1416050" y="1752600"/>
            <a:ext cx="6311900" cy="3341594"/>
          </a:xfrm>
        </p:spPr>
      </p:pic>
      <p:sp>
        <p:nvSpPr>
          <p:cNvPr id="5" name="TextBox 4"/>
          <p:cNvSpPr txBox="1"/>
          <p:nvPr/>
        </p:nvSpPr>
        <p:spPr>
          <a:xfrm>
            <a:off x="5325982" y="4860388"/>
            <a:ext cx="3517900" cy="1569660"/>
          </a:xfrm>
          <a:prstGeom prst="rect">
            <a:avLst/>
          </a:prstGeom>
          <a:noFill/>
        </p:spPr>
        <p:txBody>
          <a:bodyPr wrap="square" rtlCol="0">
            <a:spAutoFit/>
          </a:bodyPr>
          <a:lstStyle/>
          <a:p>
            <a:r>
              <a:rPr lang="en-US" dirty="0" smtClean="0"/>
              <a:t>Pooling: position and other invariance</a:t>
            </a:r>
          </a:p>
          <a:p>
            <a:r>
              <a:rPr lang="en-US" dirty="0" smtClean="0"/>
              <a:t>Depth ~= # of classes/features</a:t>
            </a:r>
          </a:p>
        </p:txBody>
      </p:sp>
      <p:sp>
        <p:nvSpPr>
          <p:cNvPr id="6" name="TextBox 5"/>
          <p:cNvSpPr txBox="1"/>
          <p:nvPr/>
        </p:nvSpPr>
        <p:spPr>
          <a:xfrm>
            <a:off x="344568" y="4860388"/>
            <a:ext cx="3865482" cy="1569660"/>
          </a:xfrm>
          <a:prstGeom prst="rect">
            <a:avLst/>
          </a:prstGeom>
          <a:noFill/>
        </p:spPr>
        <p:txBody>
          <a:bodyPr wrap="square" rtlCol="0">
            <a:spAutoFit/>
          </a:bodyPr>
          <a:lstStyle/>
          <a:p>
            <a:r>
              <a:rPr lang="en-US" dirty="0" smtClean="0"/>
              <a:t>E.g. </a:t>
            </a:r>
            <a:r>
              <a:rPr lang="en-US" dirty="0"/>
              <a:t>h</a:t>
            </a:r>
            <a:r>
              <a:rPr lang="en-US" dirty="0" smtClean="0"/>
              <a:t>eight and width are the size of the image </a:t>
            </a:r>
          </a:p>
          <a:p>
            <a:r>
              <a:rPr lang="en-US" dirty="0" smtClean="0"/>
              <a:t>Depth = number of features (filters)</a:t>
            </a:r>
            <a:endParaRPr lang="en-US" dirty="0"/>
          </a:p>
        </p:txBody>
      </p:sp>
    </p:spTree>
    <p:extLst>
      <p:ext uri="{BB962C8B-B14F-4D97-AF65-F5344CB8AC3E}">
        <p14:creationId xmlns:p14="http://schemas.microsoft.com/office/powerpoint/2010/main" val="1303973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357" y="232370"/>
            <a:ext cx="7772400" cy="1143000"/>
          </a:xfrm>
        </p:spPr>
        <p:txBody>
          <a:bodyPr/>
          <a:lstStyle/>
          <a:p>
            <a:r>
              <a:rPr lang="en-US" sz="3600" dirty="0" smtClean="0">
                <a:solidFill>
                  <a:srgbClr val="C00000"/>
                </a:solidFill>
              </a:rPr>
              <a:t>Volumes and Depths </a:t>
            </a:r>
            <a:endParaRPr lang="en-US" sz="3600" dirty="0">
              <a:solidFill>
                <a:srgbClr val="C00000"/>
              </a:solidFill>
            </a:endParaRPr>
          </a:p>
        </p:txBody>
      </p:sp>
      <p:pic>
        <p:nvPicPr>
          <p:cNvPr id="4" name="Content Placeholder 3" descr="depthcol.jpeg"/>
          <p:cNvPicPr>
            <a:picLocks noGrp="1" noChangeAspect="1"/>
          </p:cNvPicPr>
          <p:nvPr>
            <p:ph idx="1"/>
          </p:nvPr>
        </p:nvPicPr>
        <p:blipFill>
          <a:blip r:embed="rId2">
            <a:extLst>
              <a:ext uri="{28A0092B-C50C-407E-A947-70E740481C1C}">
                <a14:useLocalDpi xmlns:a14="http://schemas.microsoft.com/office/drawing/2010/main" val="0"/>
              </a:ext>
            </a:extLst>
          </a:blip>
          <a:srcRect l="-13876" r="-13876"/>
          <a:stretch>
            <a:fillRect/>
          </a:stretch>
        </p:blipFill>
        <p:spPr>
          <a:xfrm>
            <a:off x="675357" y="1460500"/>
            <a:ext cx="6893843" cy="3649682"/>
          </a:xfrm>
        </p:spPr>
      </p:pic>
      <p:sp>
        <p:nvSpPr>
          <p:cNvPr id="5" name="TextBox 4"/>
          <p:cNvSpPr txBox="1"/>
          <p:nvPr/>
        </p:nvSpPr>
        <p:spPr>
          <a:xfrm>
            <a:off x="996222" y="5341839"/>
            <a:ext cx="7451535" cy="1200329"/>
          </a:xfrm>
          <a:prstGeom prst="rect">
            <a:avLst/>
          </a:prstGeom>
          <a:noFill/>
        </p:spPr>
        <p:txBody>
          <a:bodyPr wrap="square" rtlCol="0">
            <a:spAutoFit/>
          </a:bodyPr>
          <a:lstStyle/>
          <a:p>
            <a:r>
              <a:rPr lang="en-US" dirty="0" smtClean="0"/>
              <a:t>Each node here has the same input but different weight vectors (e.g. computing different features of same input)</a:t>
            </a:r>
          </a:p>
          <a:p>
            <a:r>
              <a:rPr lang="en-US" dirty="0" smtClean="0"/>
              <a:t>A feature detector </a:t>
            </a:r>
            <a:r>
              <a:rPr lang="mr-IN" dirty="0" smtClean="0"/>
              <a:t>–</a:t>
            </a:r>
            <a:r>
              <a:rPr lang="en-US" dirty="0" smtClean="0"/>
              <a:t> filter.</a:t>
            </a:r>
            <a:endParaRPr lang="en-US" dirty="0"/>
          </a:p>
        </p:txBody>
      </p:sp>
      <p:cxnSp>
        <p:nvCxnSpPr>
          <p:cNvPr id="7" name="Straight Arrow Connector 6"/>
          <p:cNvCxnSpPr/>
          <p:nvPr/>
        </p:nvCxnSpPr>
        <p:spPr>
          <a:xfrm flipH="1" flipV="1">
            <a:off x="4002757" y="3209986"/>
            <a:ext cx="952413"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439210" y="3209986"/>
            <a:ext cx="515960"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955170" y="3209986"/>
            <a:ext cx="0" cy="20388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955170" y="3209985"/>
            <a:ext cx="532367" cy="2038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980233" y="3209986"/>
            <a:ext cx="1014608" cy="2038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621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5 at 12.23.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584200"/>
            <a:ext cx="7264400" cy="5382816"/>
          </a:xfrm>
          <a:prstGeom prst="rect">
            <a:avLst/>
          </a:prstGeom>
        </p:spPr>
      </p:pic>
      <p:sp>
        <p:nvSpPr>
          <p:cNvPr id="3" name="Rectangle 2"/>
          <p:cNvSpPr/>
          <p:nvPr/>
        </p:nvSpPr>
        <p:spPr bwMode="auto">
          <a:xfrm>
            <a:off x="6692900" y="5219700"/>
            <a:ext cx="1905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85555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292100"/>
            <a:ext cx="7772400" cy="1143000"/>
          </a:xfrm>
        </p:spPr>
        <p:txBody>
          <a:bodyPr/>
          <a:lstStyle/>
          <a:p>
            <a:r>
              <a:rPr lang="en-US" sz="3600" dirty="0" smtClean="0">
                <a:solidFill>
                  <a:srgbClr val="C00000"/>
                </a:solidFill>
              </a:rPr>
              <a:t>Two layers of linear filters</a:t>
            </a:r>
            <a:endParaRPr lang="en-US" sz="3600" dirty="0">
              <a:solidFill>
                <a:srgbClr val="C00000"/>
              </a:solidFill>
            </a:endParaRPr>
          </a:p>
        </p:txBody>
      </p:sp>
      <p:pic>
        <p:nvPicPr>
          <p:cNvPr id="3" name="Picture 2"/>
          <p:cNvPicPr>
            <a:picLocks noChangeAspect="1"/>
          </p:cNvPicPr>
          <p:nvPr/>
        </p:nvPicPr>
        <p:blipFill>
          <a:blip r:embed="rId3"/>
          <a:stretch>
            <a:fillRect/>
          </a:stretch>
        </p:blipFill>
        <p:spPr>
          <a:xfrm>
            <a:off x="2349500" y="1435100"/>
            <a:ext cx="3975100" cy="3405801"/>
          </a:xfrm>
          <a:prstGeom prst="rect">
            <a:avLst/>
          </a:prstGeom>
        </p:spPr>
      </p:pic>
      <p:pic>
        <p:nvPicPr>
          <p:cNvPr id="5" name="Picture 4"/>
          <p:cNvPicPr>
            <a:picLocks noChangeAspect="1"/>
          </p:cNvPicPr>
          <p:nvPr/>
        </p:nvPicPr>
        <p:blipFill>
          <a:blip r:embed="rId4"/>
          <a:stretch>
            <a:fillRect/>
          </a:stretch>
        </p:blipFill>
        <p:spPr>
          <a:xfrm>
            <a:off x="1219200" y="5281209"/>
            <a:ext cx="6921500" cy="868202"/>
          </a:xfrm>
          <a:prstGeom prst="rect">
            <a:avLst/>
          </a:prstGeom>
        </p:spPr>
      </p:pic>
      <p:sp>
        <p:nvSpPr>
          <p:cNvPr id="6" name="TextBox 5"/>
          <p:cNvSpPr txBox="1"/>
          <p:nvPr/>
        </p:nvSpPr>
        <p:spPr>
          <a:xfrm>
            <a:off x="8140700" y="5575610"/>
            <a:ext cx="287258" cy="461665"/>
          </a:xfrm>
          <a:prstGeom prst="rect">
            <a:avLst/>
          </a:prstGeom>
          <a:noFill/>
        </p:spPr>
        <p:txBody>
          <a:bodyPr wrap="none" rtlCol="0">
            <a:spAutoFit/>
          </a:bodyPr>
          <a:lstStyle/>
          <a:p>
            <a:r>
              <a:rPr lang="en-US" smtClean="0"/>
              <a:t>!</a:t>
            </a:r>
            <a:endParaRPr lang="en-US"/>
          </a:p>
        </p:txBody>
      </p:sp>
    </p:spTree>
    <p:extLst>
      <p:ext uri="{BB962C8B-B14F-4D97-AF65-F5344CB8AC3E}">
        <p14:creationId xmlns:p14="http://schemas.microsoft.com/office/powerpoint/2010/main" val="1325688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292100"/>
            <a:ext cx="7772400" cy="1143000"/>
          </a:xfrm>
        </p:spPr>
        <p:txBody>
          <a:bodyPr/>
          <a:lstStyle/>
          <a:p>
            <a:r>
              <a:rPr lang="en-US" sz="3600" dirty="0" smtClean="0">
                <a:solidFill>
                  <a:srgbClr val="C00000"/>
                </a:solidFill>
              </a:rPr>
              <a:t>Cascade of nonlinear transform</a:t>
            </a:r>
            <a:endParaRPr lang="en-US" sz="3600" dirty="0">
              <a:solidFill>
                <a:srgbClr val="C00000"/>
              </a:solidFill>
            </a:endParaRPr>
          </a:p>
        </p:txBody>
      </p:sp>
      <p:pic>
        <p:nvPicPr>
          <p:cNvPr id="3" name="Picture 2"/>
          <p:cNvPicPr>
            <a:picLocks noChangeAspect="1"/>
          </p:cNvPicPr>
          <p:nvPr/>
        </p:nvPicPr>
        <p:blipFill>
          <a:blip r:embed="rId3"/>
          <a:stretch>
            <a:fillRect/>
          </a:stretch>
        </p:blipFill>
        <p:spPr>
          <a:xfrm>
            <a:off x="0" y="1435100"/>
            <a:ext cx="3975100" cy="3405801"/>
          </a:xfrm>
          <a:prstGeom prst="rect">
            <a:avLst/>
          </a:prstGeom>
        </p:spPr>
      </p:pic>
      <p:pic>
        <p:nvPicPr>
          <p:cNvPr id="5" name="Picture 4"/>
          <p:cNvPicPr>
            <a:picLocks noChangeAspect="1"/>
          </p:cNvPicPr>
          <p:nvPr/>
        </p:nvPicPr>
        <p:blipFill>
          <a:blip r:embed="rId4"/>
          <a:stretch>
            <a:fillRect/>
          </a:stretch>
        </p:blipFill>
        <p:spPr>
          <a:xfrm>
            <a:off x="1219200" y="5281209"/>
            <a:ext cx="6921500" cy="868202"/>
          </a:xfrm>
          <a:prstGeom prst="rect">
            <a:avLst/>
          </a:prstGeom>
        </p:spPr>
      </p:pic>
      <p:sp>
        <p:nvSpPr>
          <p:cNvPr id="6" name="TextBox 5"/>
          <p:cNvSpPr txBox="1"/>
          <p:nvPr/>
        </p:nvSpPr>
        <p:spPr>
          <a:xfrm>
            <a:off x="8140700" y="5575610"/>
            <a:ext cx="287258" cy="461665"/>
          </a:xfrm>
          <a:prstGeom prst="rect">
            <a:avLst/>
          </a:prstGeom>
          <a:noFill/>
        </p:spPr>
        <p:txBody>
          <a:bodyPr wrap="none" rtlCol="0">
            <a:spAutoFit/>
          </a:bodyPr>
          <a:lstStyle/>
          <a:p>
            <a:r>
              <a:rPr lang="en-US" smtClean="0"/>
              <a:t>!</a:t>
            </a:r>
            <a:endParaRPr lang="en-US"/>
          </a:p>
        </p:txBody>
      </p:sp>
      <p:pic>
        <p:nvPicPr>
          <p:cNvPr id="2" name="Picture 1"/>
          <p:cNvPicPr>
            <a:picLocks noChangeAspect="1"/>
          </p:cNvPicPr>
          <p:nvPr/>
        </p:nvPicPr>
        <p:blipFill>
          <a:blip r:embed="rId5"/>
          <a:stretch>
            <a:fillRect/>
          </a:stretch>
        </p:blipFill>
        <p:spPr>
          <a:xfrm>
            <a:off x="4109958" y="2206836"/>
            <a:ext cx="4475242" cy="2302637"/>
          </a:xfrm>
          <a:prstGeom prst="rect">
            <a:avLst/>
          </a:prstGeom>
        </p:spPr>
      </p:pic>
    </p:spTree>
    <p:extLst>
      <p:ext uri="{BB962C8B-B14F-4D97-AF65-F5344CB8AC3E}">
        <p14:creationId xmlns:p14="http://schemas.microsoft.com/office/powerpoint/2010/main" val="600447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292100"/>
            <a:ext cx="7772400" cy="1143000"/>
          </a:xfrm>
        </p:spPr>
        <p:txBody>
          <a:bodyPr/>
          <a:lstStyle/>
          <a:p>
            <a:r>
              <a:rPr lang="en-US" sz="3600" dirty="0" smtClean="0">
                <a:solidFill>
                  <a:srgbClr val="C00000"/>
                </a:solidFill>
              </a:rPr>
              <a:t>NonLinear Transformation</a:t>
            </a:r>
            <a:endParaRPr lang="en-US" sz="3600" dirty="0">
              <a:solidFill>
                <a:srgbClr val="C00000"/>
              </a:solidFill>
            </a:endParaRPr>
          </a:p>
        </p:txBody>
      </p:sp>
      <p:sp>
        <p:nvSpPr>
          <p:cNvPr id="3" name="Content Placeholder 2"/>
          <p:cNvSpPr>
            <a:spLocks noGrp="1"/>
          </p:cNvSpPr>
          <p:nvPr>
            <p:ph idx="1"/>
          </p:nvPr>
        </p:nvSpPr>
        <p:spPr>
          <a:xfrm>
            <a:off x="774700" y="1651000"/>
            <a:ext cx="7772400" cy="4114800"/>
          </a:xfrm>
        </p:spPr>
        <p:txBody>
          <a:bodyPr/>
          <a:lstStyle/>
          <a:p>
            <a:r>
              <a:rPr lang="en-US" sz="2400" dirty="0" smtClean="0"/>
              <a:t>Increases expressive power</a:t>
            </a:r>
          </a:p>
          <a:p>
            <a:pPr lvl="1"/>
            <a:r>
              <a:rPr lang="en-US" sz="2400" dirty="0" smtClean="0"/>
              <a:t>Universal function approximator with 1 hidden layer</a:t>
            </a:r>
          </a:p>
          <a:p>
            <a:r>
              <a:rPr lang="en-US" sz="2400" dirty="0" smtClean="0"/>
              <a:t>When chaining nonlinear transformations, makes optimization harder</a:t>
            </a:r>
          </a:p>
          <a:p>
            <a:pPr lvl="1"/>
            <a:r>
              <a:rPr lang="en-US" sz="2400" dirty="0" smtClean="0"/>
              <a:t>Not convex</a:t>
            </a:r>
          </a:p>
          <a:p>
            <a:pPr lvl="1"/>
            <a:r>
              <a:rPr lang="en-US" sz="2400" dirty="0" smtClean="0"/>
              <a:t>Potentially lots of local optima</a:t>
            </a:r>
            <a:endParaRPr lang="en-US" sz="2400" dirty="0"/>
          </a:p>
        </p:txBody>
      </p:sp>
      <p:pic>
        <p:nvPicPr>
          <p:cNvPr id="4" name="Picture 3"/>
          <p:cNvPicPr>
            <a:picLocks noChangeAspect="1"/>
          </p:cNvPicPr>
          <p:nvPr/>
        </p:nvPicPr>
        <p:blipFill>
          <a:blip r:embed="rId2"/>
          <a:stretch>
            <a:fillRect/>
          </a:stretch>
        </p:blipFill>
        <p:spPr>
          <a:xfrm>
            <a:off x="635000" y="4395441"/>
            <a:ext cx="8051800" cy="2010764"/>
          </a:xfrm>
          <a:prstGeom prst="rect">
            <a:avLst/>
          </a:prstGeom>
        </p:spPr>
      </p:pic>
    </p:spTree>
    <p:extLst>
      <p:ext uri="{BB962C8B-B14F-4D97-AF65-F5344CB8AC3E}">
        <p14:creationId xmlns:p14="http://schemas.microsoft.com/office/powerpoint/2010/main" val="1236148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5100"/>
            <a:ext cx="8699500" cy="1143000"/>
          </a:xfrm>
        </p:spPr>
        <p:txBody>
          <a:bodyPr>
            <a:normAutofit/>
          </a:bodyPr>
          <a:lstStyle/>
          <a:p>
            <a:r>
              <a:rPr lang="en-US" sz="3200" dirty="0" smtClean="0">
                <a:solidFill>
                  <a:srgbClr val="C00000"/>
                </a:solidFill>
              </a:rPr>
              <a:t>Stochastic gradient descent (SGD)</a:t>
            </a:r>
            <a:endParaRPr lang="en-US" sz="3200" dirty="0">
              <a:solidFill>
                <a:srgbClr val="C00000"/>
              </a:solidFill>
            </a:endParaRPr>
          </a:p>
        </p:txBody>
      </p:sp>
      <p:sp>
        <p:nvSpPr>
          <p:cNvPr id="3" name="Content Placeholder 2"/>
          <p:cNvSpPr>
            <a:spLocks noGrp="1"/>
          </p:cNvSpPr>
          <p:nvPr>
            <p:ph idx="1"/>
          </p:nvPr>
        </p:nvSpPr>
        <p:spPr>
          <a:xfrm>
            <a:off x="596900" y="1308100"/>
            <a:ext cx="8229600" cy="4712653"/>
          </a:xfrm>
        </p:spPr>
        <p:txBody>
          <a:bodyPr>
            <a:noAutofit/>
          </a:bodyPr>
          <a:lstStyle/>
          <a:p>
            <a:r>
              <a:rPr lang="en-US" sz="2400" dirty="0" smtClean="0"/>
              <a:t>On-line gradient descent</a:t>
            </a:r>
          </a:p>
          <a:p>
            <a:r>
              <a:rPr lang="en-US" sz="2400" dirty="0" smtClean="0"/>
              <a:t>True gradient Q(w) is approximated by gradient of a single example.</a:t>
            </a:r>
          </a:p>
          <a:p>
            <a:r>
              <a:rPr lang="en-US" sz="2400" dirty="0" smtClean="0"/>
              <a:t>Update per sample, several pass over training set.</a:t>
            </a:r>
          </a:p>
          <a:p>
            <a:r>
              <a:rPr lang="en-US" sz="2400" dirty="0" smtClean="0"/>
              <a:t>Data shuffled in each pass.</a:t>
            </a:r>
          </a:p>
          <a:p>
            <a:r>
              <a:rPr lang="en-US" sz="2400" dirty="0" smtClean="0"/>
              <a:t>Mini-batch to get better estimate.</a:t>
            </a:r>
          </a:p>
        </p:txBody>
      </p:sp>
      <p:pic>
        <p:nvPicPr>
          <p:cNvPr id="4" name="Picture 3"/>
          <p:cNvPicPr>
            <a:picLocks noChangeAspect="1"/>
          </p:cNvPicPr>
          <p:nvPr/>
        </p:nvPicPr>
        <p:blipFill>
          <a:blip r:embed="rId2"/>
          <a:stretch>
            <a:fillRect/>
          </a:stretch>
        </p:blipFill>
        <p:spPr>
          <a:xfrm>
            <a:off x="1009650" y="4100989"/>
            <a:ext cx="6934200" cy="2108200"/>
          </a:xfrm>
          <a:prstGeom prst="rect">
            <a:avLst/>
          </a:prstGeom>
        </p:spPr>
      </p:pic>
    </p:spTree>
    <p:extLst>
      <p:ext uri="{BB962C8B-B14F-4D97-AF65-F5344CB8AC3E}">
        <p14:creationId xmlns:p14="http://schemas.microsoft.com/office/powerpoint/2010/main" val="2253112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1 at 3.36.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431800"/>
            <a:ext cx="7670800" cy="5284329"/>
          </a:xfrm>
          <a:prstGeom prst="rect">
            <a:avLst/>
          </a:prstGeom>
        </p:spPr>
      </p:pic>
    </p:spTree>
    <p:extLst>
      <p:ext uri="{BB962C8B-B14F-4D97-AF65-F5344CB8AC3E}">
        <p14:creationId xmlns:p14="http://schemas.microsoft.com/office/powerpoint/2010/main" val="1804577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1 at 3.36.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596901"/>
            <a:ext cx="7505700" cy="5254892"/>
          </a:xfrm>
          <a:prstGeom prst="rect">
            <a:avLst/>
          </a:prstGeom>
        </p:spPr>
      </p:pic>
    </p:spTree>
    <p:extLst>
      <p:ext uri="{BB962C8B-B14F-4D97-AF65-F5344CB8AC3E}">
        <p14:creationId xmlns:p14="http://schemas.microsoft.com/office/powerpoint/2010/main" val="6224454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1 at 3.4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406400"/>
            <a:ext cx="8038740" cy="5473700"/>
          </a:xfrm>
          <a:prstGeom prst="rect">
            <a:avLst/>
          </a:prstGeom>
        </p:spPr>
      </p:pic>
    </p:spTree>
    <p:extLst>
      <p:ext uri="{BB962C8B-B14F-4D97-AF65-F5344CB8AC3E}">
        <p14:creationId xmlns:p14="http://schemas.microsoft.com/office/powerpoint/2010/main" val="1659697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104231" y="347662"/>
            <a:ext cx="4267200" cy="1143001"/>
          </a:xfrm>
        </p:spPr>
        <p:txBody>
          <a:bodyPr/>
          <a:lstStyle/>
          <a:p>
            <a:pPr eaLnBrk="1" hangingPunct="1"/>
            <a:r>
              <a:rPr lang="en-US" sz="3600" b="0" dirty="0" smtClean="0">
                <a:solidFill>
                  <a:srgbClr val="C00000"/>
                </a:solidFill>
              </a:rPr>
              <a:t>Deep belief nets</a:t>
            </a:r>
            <a:endParaRPr lang="en-US" sz="3600" b="0" dirty="0">
              <a:solidFill>
                <a:srgbClr val="C00000"/>
              </a:solidFill>
            </a:endParaRPr>
          </a:p>
        </p:txBody>
      </p:sp>
      <p:sp>
        <p:nvSpPr>
          <p:cNvPr id="105475" name="Rectangle 3"/>
          <p:cNvSpPr>
            <a:spLocks noGrp="1" noChangeArrowheads="1"/>
          </p:cNvSpPr>
          <p:nvPr>
            <p:ph type="body" sz="half" idx="2"/>
          </p:nvPr>
        </p:nvSpPr>
        <p:spPr>
          <a:xfrm>
            <a:off x="812800" y="1708150"/>
            <a:ext cx="3556000" cy="4525963"/>
          </a:xfrm>
        </p:spPr>
        <p:txBody>
          <a:bodyPr/>
          <a:lstStyle/>
          <a:p>
            <a:pPr eaLnBrk="1" hangingPunct="1"/>
            <a:r>
              <a:rPr lang="en-US" sz="2400" dirty="0" smtClean="0"/>
              <a:t>Unsupervised learning First.</a:t>
            </a:r>
            <a:endParaRPr lang="en-US" sz="2400" dirty="0"/>
          </a:p>
          <a:p>
            <a:pPr eaLnBrk="1" hangingPunct="1"/>
            <a:r>
              <a:rPr lang="en-US" sz="2400" dirty="0" smtClean="0"/>
              <a:t>Infinite data.</a:t>
            </a:r>
          </a:p>
          <a:p>
            <a:pPr eaLnBrk="1" hangingPunct="1"/>
            <a:r>
              <a:rPr lang="en-US" sz="2400" dirty="0" smtClean="0"/>
              <a:t>Learn hierarchical generative models.</a:t>
            </a:r>
          </a:p>
          <a:p>
            <a:pPr eaLnBrk="1" hangingPunct="1"/>
            <a:r>
              <a:rPr lang="en-US" sz="2400" dirty="0" smtClean="0"/>
              <a:t>Can hallucinate.</a:t>
            </a:r>
          </a:p>
          <a:p>
            <a:pPr eaLnBrk="1" hangingPunct="1"/>
            <a:r>
              <a:rPr lang="en-US" sz="2400" dirty="0" smtClean="0"/>
              <a:t>Stack up restricted Boltzmann machine.</a:t>
            </a:r>
          </a:p>
          <a:p>
            <a:pPr eaLnBrk="1" hangingPunct="1"/>
            <a:r>
              <a:rPr lang="en-US" sz="2400" dirty="0" smtClean="0"/>
              <a:t>Fine tune using </a:t>
            </a:r>
            <a:r>
              <a:rPr lang="en-US" sz="2400" dirty="0" err="1" smtClean="0"/>
              <a:t>Backpropgation</a:t>
            </a:r>
            <a:r>
              <a:rPr lang="en-US" sz="2400" dirty="0" smtClean="0"/>
              <a:t>. </a:t>
            </a:r>
          </a:p>
          <a:p>
            <a:pPr eaLnBrk="1" hangingPunct="1"/>
            <a:endParaRPr lang="en-US" sz="2400" dirty="0" smtClean="0"/>
          </a:p>
        </p:txBody>
      </p:sp>
      <p:pic>
        <p:nvPicPr>
          <p:cNvPr id="3" name="Picture 2"/>
          <p:cNvPicPr>
            <a:picLocks noChangeAspect="1"/>
          </p:cNvPicPr>
          <p:nvPr/>
        </p:nvPicPr>
        <p:blipFill>
          <a:blip r:embed="rId3"/>
          <a:stretch>
            <a:fillRect/>
          </a:stretch>
        </p:blipFill>
        <p:spPr>
          <a:xfrm>
            <a:off x="5130800" y="1725613"/>
            <a:ext cx="3408426" cy="4508500"/>
          </a:xfrm>
          <a:prstGeom prst="rect">
            <a:avLst/>
          </a:prstGeom>
        </p:spPr>
      </p:pic>
    </p:spTree>
    <p:extLst>
      <p:ext uri="{BB962C8B-B14F-4D97-AF65-F5344CB8AC3E}">
        <p14:creationId xmlns:p14="http://schemas.microsoft.com/office/powerpoint/2010/main" val="485698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o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74" y="1597760"/>
            <a:ext cx="5552126" cy="4385531"/>
          </a:xfrm>
          <a:prstGeom prst="rect">
            <a:avLst/>
          </a:prstGeom>
        </p:spPr>
      </p:pic>
      <p:sp>
        <p:nvSpPr>
          <p:cNvPr id="3" name="Title 1"/>
          <p:cNvSpPr>
            <a:spLocks noGrp="1"/>
          </p:cNvSpPr>
          <p:nvPr>
            <p:ph type="title"/>
          </p:nvPr>
        </p:nvSpPr>
        <p:spPr>
          <a:xfrm>
            <a:off x="596900" y="312620"/>
            <a:ext cx="7772400" cy="1143000"/>
          </a:xfrm>
        </p:spPr>
        <p:txBody>
          <a:bodyPr/>
          <a:lstStyle/>
          <a:p>
            <a:r>
              <a:rPr lang="en-US" sz="3600" dirty="0" smtClean="0">
                <a:solidFill>
                  <a:srgbClr val="C00000"/>
                </a:solidFill>
              </a:rPr>
              <a:t>Pooling</a:t>
            </a:r>
            <a:endParaRPr lang="en-US" sz="3600" dirty="0">
              <a:solidFill>
                <a:srgbClr val="C00000"/>
              </a:solidFill>
            </a:endParaRPr>
          </a:p>
        </p:txBody>
      </p:sp>
    </p:spTree>
    <p:extLst>
      <p:ext uri="{BB962C8B-B14F-4D97-AF65-F5344CB8AC3E}">
        <p14:creationId xmlns:p14="http://schemas.microsoft.com/office/powerpoint/2010/main" val="1614883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8 at 3.40.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185974"/>
            <a:ext cx="7670800" cy="3864114"/>
          </a:xfrm>
          <a:prstGeom prst="rect">
            <a:avLst/>
          </a:prstGeom>
        </p:spPr>
      </p:pic>
      <p:sp>
        <p:nvSpPr>
          <p:cNvPr id="3" name="TextBox 2"/>
          <p:cNvSpPr txBox="1"/>
          <p:nvPr/>
        </p:nvSpPr>
        <p:spPr>
          <a:xfrm>
            <a:off x="954461" y="5364254"/>
            <a:ext cx="4378122" cy="461665"/>
          </a:xfrm>
          <a:prstGeom prst="rect">
            <a:avLst/>
          </a:prstGeom>
          <a:noFill/>
        </p:spPr>
        <p:txBody>
          <a:bodyPr wrap="none" rtlCol="0">
            <a:spAutoFit/>
          </a:bodyPr>
          <a:lstStyle/>
          <a:p>
            <a:r>
              <a:rPr lang="en-US" dirty="0" smtClean="0"/>
              <a:t>Why do pooling or max-pooling? </a:t>
            </a:r>
            <a:endParaRPr lang="en-US" dirty="0"/>
          </a:p>
        </p:txBody>
      </p:sp>
      <p:sp>
        <p:nvSpPr>
          <p:cNvPr id="2" name="TextBox 1"/>
          <p:cNvSpPr txBox="1"/>
          <p:nvPr/>
        </p:nvSpPr>
        <p:spPr>
          <a:xfrm>
            <a:off x="3017492" y="993241"/>
            <a:ext cx="3484908" cy="646331"/>
          </a:xfrm>
          <a:prstGeom prst="rect">
            <a:avLst/>
          </a:prstGeom>
          <a:solidFill>
            <a:schemeClr val="bg1"/>
          </a:solidFill>
        </p:spPr>
        <p:txBody>
          <a:bodyPr wrap="square" rtlCol="0">
            <a:spAutoFit/>
          </a:bodyPr>
          <a:lstStyle/>
          <a:p>
            <a:r>
              <a:rPr lang="en-US" sz="3600" dirty="0" smtClean="0">
                <a:solidFill>
                  <a:srgbClr val="C00000"/>
                </a:solidFill>
              </a:rPr>
              <a:t>Max-Pooling</a:t>
            </a:r>
            <a:endParaRPr lang="en-US" sz="3600" dirty="0">
              <a:solidFill>
                <a:srgbClr val="C00000"/>
              </a:solidFill>
            </a:endParaRPr>
          </a:p>
        </p:txBody>
      </p:sp>
    </p:spTree>
    <p:extLst>
      <p:ext uri="{BB962C8B-B14F-4D97-AF65-F5344CB8AC3E}">
        <p14:creationId xmlns:p14="http://schemas.microsoft.com/office/powerpoint/2010/main" val="14472083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609600"/>
            <a:ext cx="7772400" cy="1143000"/>
          </a:xfrm>
        </p:spPr>
        <p:txBody>
          <a:bodyPr/>
          <a:lstStyle/>
          <a:p>
            <a:r>
              <a:rPr lang="en-US" sz="3600" dirty="0" smtClean="0">
                <a:solidFill>
                  <a:srgbClr val="C00000"/>
                </a:solidFill>
              </a:rPr>
              <a:t>Stride and zero-padding</a:t>
            </a:r>
            <a:endParaRPr lang="en-US" sz="3600" dirty="0">
              <a:solidFill>
                <a:srgbClr val="C00000"/>
              </a:solidFill>
            </a:endParaRPr>
          </a:p>
        </p:txBody>
      </p:sp>
      <p:pic>
        <p:nvPicPr>
          <p:cNvPr id="4" name="Content Placeholder 3" descr="stride.jpeg"/>
          <p:cNvPicPr>
            <a:picLocks noGrp="1" noChangeAspect="1"/>
          </p:cNvPicPr>
          <p:nvPr>
            <p:ph idx="1"/>
          </p:nvPr>
        </p:nvPicPr>
        <p:blipFill>
          <a:blip r:embed="rId2">
            <a:extLst>
              <a:ext uri="{28A0092B-C50C-407E-A947-70E740481C1C}">
                <a14:useLocalDpi xmlns:a14="http://schemas.microsoft.com/office/drawing/2010/main" val="0"/>
              </a:ext>
            </a:extLst>
          </a:blip>
          <a:srcRect t="-87650" b="-87650"/>
          <a:stretch>
            <a:fillRect/>
          </a:stretch>
        </p:blipFill>
        <p:spPr>
          <a:xfrm>
            <a:off x="200508" y="1274210"/>
            <a:ext cx="8822352" cy="4851954"/>
          </a:xfrm>
        </p:spPr>
      </p:pic>
      <p:sp>
        <p:nvSpPr>
          <p:cNvPr id="5" name="TextBox 4"/>
          <p:cNvSpPr txBox="1"/>
          <p:nvPr/>
        </p:nvSpPr>
        <p:spPr>
          <a:xfrm>
            <a:off x="790030" y="5186920"/>
            <a:ext cx="6033135" cy="646331"/>
          </a:xfrm>
          <a:prstGeom prst="rect">
            <a:avLst/>
          </a:prstGeom>
          <a:noFill/>
        </p:spPr>
        <p:txBody>
          <a:bodyPr wrap="none" rtlCol="0">
            <a:spAutoFit/>
          </a:bodyPr>
          <a:lstStyle/>
          <a:p>
            <a:r>
              <a:rPr lang="en-US" dirty="0" smtClean="0"/>
              <a:t>Stride: how far (spatially) move over filter</a:t>
            </a:r>
          </a:p>
          <a:p>
            <a:r>
              <a:rPr lang="en-US" dirty="0" smtClean="0"/>
              <a:t>Zero padding: how many 0s to add to either side of input layer</a:t>
            </a:r>
            <a:endParaRPr lang="en-US" dirty="0"/>
          </a:p>
        </p:txBody>
      </p:sp>
    </p:spTree>
    <p:extLst>
      <p:ext uri="{BB962C8B-B14F-4D97-AF65-F5344CB8AC3E}">
        <p14:creationId xmlns:p14="http://schemas.microsoft.com/office/powerpoint/2010/main" val="600017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0066" y="1481468"/>
            <a:ext cx="55419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44500" y="5875668"/>
            <a:ext cx="8826500" cy="707886"/>
          </a:xfrm>
          <a:prstGeom prst="rect">
            <a:avLst/>
          </a:prstGeom>
        </p:spPr>
        <p:txBody>
          <a:bodyPr wrap="square">
            <a:spAutoFit/>
          </a:bodyPr>
          <a:lstStyle/>
          <a:p>
            <a:pPr>
              <a:defRPr/>
            </a:pPr>
            <a:r>
              <a:rPr lang="en-US" sz="2000" dirty="0" err="1"/>
              <a:t>Honglak</a:t>
            </a:r>
            <a:r>
              <a:rPr lang="en-US" sz="2000" dirty="0"/>
              <a:t> Lee, Roger Grosse, Rajesh </a:t>
            </a:r>
            <a:r>
              <a:rPr lang="en-US" sz="2000" dirty="0" err="1"/>
              <a:t>Ranganath</a:t>
            </a:r>
            <a:r>
              <a:rPr lang="en-US" sz="2000" dirty="0"/>
              <a:t> and Andrew Y. Ng. In </a:t>
            </a:r>
            <a:r>
              <a:rPr lang="en-US" sz="2000" i="1" dirty="0"/>
              <a:t>Proceedings of the Twenty-Sixth International Conference on Machine Learning,</a:t>
            </a:r>
            <a:r>
              <a:rPr lang="en-US" sz="2000" dirty="0"/>
              <a:t> 2009.</a:t>
            </a:r>
          </a:p>
        </p:txBody>
      </p:sp>
      <p:sp>
        <p:nvSpPr>
          <p:cNvPr id="6" name="Rectangle 2"/>
          <p:cNvSpPr>
            <a:spLocks noGrp="1" noChangeArrowheads="1"/>
          </p:cNvSpPr>
          <p:nvPr>
            <p:ph type="title"/>
          </p:nvPr>
        </p:nvSpPr>
        <p:spPr>
          <a:xfrm>
            <a:off x="1676400" y="228600"/>
            <a:ext cx="6010940" cy="1143000"/>
          </a:xfrm>
        </p:spPr>
        <p:txBody>
          <a:bodyPr/>
          <a:lstStyle/>
          <a:p>
            <a:pPr eaLnBrk="1" hangingPunct="1"/>
            <a:r>
              <a:rPr lang="en-US" sz="3200" b="0" dirty="0" smtClean="0">
                <a:solidFill>
                  <a:srgbClr val="C00000"/>
                </a:solidFill>
              </a:rPr>
              <a:t>Convolutional Deep Belief net</a:t>
            </a:r>
            <a:endParaRPr lang="en-US" sz="2400" b="0" dirty="0">
              <a:solidFill>
                <a:srgbClr val="C00000"/>
              </a:solidFill>
            </a:endParaRPr>
          </a:p>
        </p:txBody>
      </p:sp>
    </p:spTree>
    <p:extLst>
      <p:ext uri="{BB962C8B-B14F-4D97-AF65-F5344CB8AC3E}">
        <p14:creationId xmlns:p14="http://schemas.microsoft.com/office/powerpoint/2010/main" val="1515231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16147"/>
            <a:ext cx="5895482" cy="4859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435913" y="3656708"/>
            <a:ext cx="2442813" cy="1606770"/>
          </a:xfrm>
          <a:prstGeom prst="rect">
            <a:avLst/>
          </a:prstGeom>
        </p:spPr>
      </p:pic>
      <p:pic>
        <p:nvPicPr>
          <p:cNvPr id="4" name="Picture 3"/>
          <p:cNvPicPr>
            <a:picLocks noChangeAspect="1"/>
          </p:cNvPicPr>
          <p:nvPr/>
        </p:nvPicPr>
        <p:blipFill>
          <a:blip r:embed="rId5"/>
          <a:stretch>
            <a:fillRect/>
          </a:stretch>
        </p:blipFill>
        <p:spPr>
          <a:xfrm>
            <a:off x="5646756" y="2217251"/>
            <a:ext cx="1956473" cy="1217361"/>
          </a:xfrm>
          <a:prstGeom prst="rect">
            <a:avLst/>
          </a:prstGeom>
        </p:spPr>
      </p:pic>
      <p:pic>
        <p:nvPicPr>
          <p:cNvPr id="5" name="Picture 4"/>
          <p:cNvPicPr>
            <a:picLocks noChangeAspect="1"/>
          </p:cNvPicPr>
          <p:nvPr/>
        </p:nvPicPr>
        <p:blipFill>
          <a:blip r:embed="rId6"/>
          <a:stretch>
            <a:fillRect/>
          </a:stretch>
        </p:blipFill>
        <p:spPr>
          <a:xfrm>
            <a:off x="5429267" y="1574388"/>
            <a:ext cx="2173962" cy="420767"/>
          </a:xfrm>
          <a:prstGeom prst="rect">
            <a:avLst/>
          </a:prstGeom>
        </p:spPr>
      </p:pic>
      <p:sp>
        <p:nvSpPr>
          <p:cNvPr id="6" name="Rectangle 2"/>
          <p:cNvSpPr>
            <a:spLocks noGrp="1" noChangeArrowheads="1"/>
          </p:cNvSpPr>
          <p:nvPr>
            <p:ph type="title"/>
          </p:nvPr>
        </p:nvSpPr>
        <p:spPr>
          <a:xfrm>
            <a:off x="1592289" y="251051"/>
            <a:ext cx="6010940" cy="1143000"/>
          </a:xfrm>
        </p:spPr>
        <p:txBody>
          <a:bodyPr/>
          <a:lstStyle/>
          <a:p>
            <a:pPr eaLnBrk="1" hangingPunct="1"/>
            <a:r>
              <a:rPr lang="en-US" sz="3200" b="0" dirty="0" smtClean="0">
                <a:solidFill>
                  <a:srgbClr val="C00000"/>
                </a:solidFill>
              </a:rPr>
              <a:t>Convolutional Deep Belief net</a:t>
            </a:r>
            <a:endParaRPr lang="en-US" sz="2400" b="0" dirty="0">
              <a:solidFill>
                <a:srgbClr val="C00000"/>
              </a:solidFill>
            </a:endParaRPr>
          </a:p>
        </p:txBody>
      </p:sp>
    </p:spTree>
    <p:extLst>
      <p:ext uri="{BB962C8B-B14F-4D97-AF65-F5344CB8AC3E}">
        <p14:creationId xmlns:p14="http://schemas.microsoft.com/office/powerpoint/2010/main" val="8274703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98500" y="139700"/>
            <a:ext cx="7772400" cy="914400"/>
          </a:xfrm>
        </p:spPr>
        <p:txBody>
          <a:bodyPr/>
          <a:lstStyle/>
          <a:p>
            <a:r>
              <a:rPr lang="en-US" sz="3600" b="0" dirty="0" smtClean="0">
                <a:solidFill>
                  <a:srgbClr val="C00000"/>
                </a:solidFill>
                <a:ea typeface="ＭＳ Ｐゴシック" charset="0"/>
                <a:cs typeface="ＭＳ Ｐゴシック" charset="0"/>
              </a:rPr>
              <a:t>Overfitting:  Dropout</a:t>
            </a:r>
            <a:endParaRPr lang="en-US" sz="3600" b="0" dirty="0">
              <a:solidFill>
                <a:srgbClr val="C00000"/>
              </a:solidFill>
              <a:ea typeface="ＭＳ Ｐゴシック" charset="0"/>
              <a:cs typeface="ＭＳ Ｐゴシック" charset="0"/>
            </a:endParaRPr>
          </a:p>
        </p:txBody>
      </p:sp>
      <p:sp>
        <p:nvSpPr>
          <p:cNvPr id="30722" name="Rectangle 38"/>
          <p:cNvSpPr>
            <a:spLocks noGrp="1" noChangeArrowheads="1"/>
          </p:cNvSpPr>
          <p:nvPr>
            <p:ph type="body" idx="1"/>
          </p:nvPr>
        </p:nvSpPr>
        <p:spPr>
          <a:xfrm>
            <a:off x="393700" y="762000"/>
            <a:ext cx="8369300" cy="5397500"/>
          </a:xfrm>
          <a:noFill/>
        </p:spPr>
        <p:txBody>
          <a:bodyPr/>
          <a:lstStyle/>
          <a:p>
            <a:pPr marL="400050" lvl="1" indent="0">
              <a:buNone/>
            </a:pPr>
            <a:endParaRPr lang="en-US" sz="2400" b="1" dirty="0">
              <a:ea typeface="ＭＳ Ｐゴシック" charset="0"/>
              <a:cs typeface="Arial"/>
            </a:endParaRPr>
          </a:p>
          <a:p>
            <a:pPr marL="400050" lvl="1" indent="0">
              <a:buNone/>
            </a:pPr>
            <a:r>
              <a:rPr lang="en-US" sz="3200" dirty="0" smtClean="0">
                <a:ea typeface="ＭＳ Ｐゴシック" charset="0"/>
                <a:cs typeface="+mn-cs"/>
              </a:rPr>
              <a:t>Inspiration: neurons communication with each other are noisy and </a:t>
            </a:r>
            <a:r>
              <a:rPr lang="en-US" sz="3200" dirty="0" err="1" smtClean="0">
                <a:ea typeface="ＭＳ Ｐゴシック" charset="0"/>
                <a:cs typeface="+mn-cs"/>
              </a:rPr>
              <a:t>lossy</a:t>
            </a:r>
            <a:r>
              <a:rPr lang="en-US" sz="3200" dirty="0" smtClean="0">
                <a:ea typeface="ＭＳ Ｐゴシック" charset="0"/>
                <a:cs typeface="+mn-cs"/>
              </a:rPr>
              <a:t>. signals do not get across to the other neurons 50% of the time.</a:t>
            </a:r>
          </a:p>
          <a:p>
            <a:pPr marL="400050" lvl="1" indent="0">
              <a:buNone/>
            </a:pPr>
            <a:endParaRPr lang="en-US" sz="2400" dirty="0" smtClean="0">
              <a:ea typeface="ＭＳ Ｐゴシック" charset="0"/>
              <a:cs typeface="+mn-cs"/>
            </a:endParaRPr>
          </a:p>
          <a:p>
            <a:pPr marL="400050" lvl="1" indent="0">
              <a:buNone/>
            </a:pPr>
            <a:r>
              <a:rPr lang="en-US" sz="2400" b="1" dirty="0" smtClean="0">
                <a:ea typeface="ＭＳ Ｐゴシック" charset="0"/>
                <a:cs typeface="+mn-cs"/>
              </a:rPr>
              <a:t>Dropout:  </a:t>
            </a:r>
            <a:r>
              <a:rPr lang="en-US" dirty="0" smtClean="0">
                <a:ea typeface="ＭＳ Ｐゴシック" charset="0"/>
                <a:cs typeface="+mn-cs"/>
              </a:rPr>
              <a:t>Individual nodes randomly drop out of the net during each training stage, reinsert nodes with original weights in next stage, effectively training many networks. </a:t>
            </a:r>
          </a:p>
          <a:p>
            <a:pPr marL="400050" lvl="1" indent="0">
              <a:buNone/>
            </a:pPr>
            <a:r>
              <a:rPr lang="en-US" sz="2400" b="1" dirty="0" err="1" smtClean="0">
                <a:ea typeface="ＭＳ Ｐゴシック" charset="0"/>
                <a:cs typeface="+mn-cs"/>
              </a:rPr>
              <a:t>DropConnect</a:t>
            </a:r>
            <a:r>
              <a:rPr lang="en-US" sz="2400" dirty="0" smtClean="0">
                <a:ea typeface="ＭＳ Ｐゴシック" charset="0"/>
                <a:cs typeface="+mn-cs"/>
              </a:rPr>
              <a:t>:  </a:t>
            </a:r>
            <a:r>
              <a:rPr lang="en-US" dirty="0" smtClean="0">
                <a:ea typeface="ＭＳ Ｐゴシック" charset="0"/>
                <a:cs typeface="+mn-cs"/>
              </a:rPr>
              <a:t>Connection, rather than nodes are dropped with certain probability. </a:t>
            </a:r>
          </a:p>
          <a:p>
            <a:pPr marL="800100" lvl="2" indent="0">
              <a:buNone/>
            </a:pPr>
            <a:endParaRPr lang="en-US" sz="2000" dirty="0">
              <a:ea typeface="ＭＳ Ｐゴシック" charset="0"/>
              <a:cs typeface="Arial"/>
            </a:endParaRPr>
          </a:p>
        </p:txBody>
      </p:sp>
    </p:spTree>
    <p:extLst>
      <p:ext uri="{BB962C8B-B14F-4D97-AF65-F5344CB8AC3E}">
        <p14:creationId xmlns:p14="http://schemas.microsoft.com/office/powerpoint/2010/main" val="23533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705025" y="142905"/>
            <a:ext cx="7772400" cy="914400"/>
          </a:xfrm>
        </p:spPr>
        <p:txBody>
          <a:bodyPr/>
          <a:lstStyle/>
          <a:p>
            <a:r>
              <a:rPr lang="en-US" b="0" dirty="0" smtClean="0">
                <a:solidFill>
                  <a:schemeClr val="tx1"/>
                </a:solidFill>
                <a:latin typeface="Book Antiqua" charset="0"/>
                <a:ea typeface="ＭＳ Ｐゴシック" charset="0"/>
                <a:cs typeface="ＭＳ Ｐゴシック" charset="0"/>
              </a:rPr>
              <a:t/>
            </a:r>
            <a:br>
              <a:rPr lang="en-US" b="0" dirty="0" smtClean="0">
                <a:solidFill>
                  <a:schemeClr val="tx1"/>
                </a:solidFill>
                <a:latin typeface="Book Antiqua" charset="0"/>
                <a:ea typeface="ＭＳ Ｐゴシック" charset="0"/>
                <a:cs typeface="ＭＳ Ｐゴシック" charset="0"/>
              </a:rPr>
            </a:br>
            <a:r>
              <a:rPr lang="en-US" sz="2800" b="0" dirty="0" smtClean="0">
                <a:solidFill>
                  <a:srgbClr val="C00000"/>
                </a:solidFill>
                <a:ea typeface="ＭＳ Ｐゴシック" charset="0"/>
                <a:cs typeface="Arial"/>
              </a:rPr>
              <a:t>Can you use neural network to recognize images?</a:t>
            </a:r>
            <a:endParaRPr lang="en-US" sz="2800" b="0" dirty="0">
              <a:solidFill>
                <a:srgbClr val="C00000"/>
              </a:solidFill>
              <a:ea typeface="ＭＳ Ｐゴシック" charset="0"/>
              <a:cs typeface="Arial"/>
            </a:endParaRPr>
          </a:p>
        </p:txBody>
      </p:sp>
      <p:sp>
        <p:nvSpPr>
          <p:cNvPr id="3" name="TextBox 2"/>
          <p:cNvSpPr txBox="1"/>
          <p:nvPr/>
        </p:nvSpPr>
        <p:spPr>
          <a:xfrm>
            <a:off x="3614970" y="1752600"/>
            <a:ext cx="1952522" cy="400110"/>
          </a:xfrm>
          <a:prstGeom prst="rect">
            <a:avLst/>
          </a:prstGeom>
          <a:noFill/>
        </p:spPr>
        <p:txBody>
          <a:bodyPr wrap="none" rtlCol="0">
            <a:spAutoFit/>
          </a:bodyPr>
          <a:lstStyle/>
          <a:p>
            <a:pPr algn="ctr"/>
            <a:r>
              <a:rPr lang="en-US" sz="2000" dirty="0" smtClean="0">
                <a:latin typeface="+mn-lt"/>
                <a:cs typeface="Arial"/>
              </a:rPr>
              <a:t>CMU’s ALVINN</a:t>
            </a:r>
            <a:endParaRPr lang="en-US" sz="2000" dirty="0">
              <a:latin typeface="+mn-lt"/>
              <a:cs typeface="Arial"/>
            </a:endParaRPr>
          </a:p>
        </p:txBody>
      </p:sp>
      <p:pic>
        <p:nvPicPr>
          <p:cNvPr id="4" name="Picture 3"/>
          <p:cNvPicPr>
            <a:picLocks noChangeAspect="1"/>
          </p:cNvPicPr>
          <p:nvPr/>
        </p:nvPicPr>
        <p:blipFill>
          <a:blip r:embed="rId3"/>
          <a:stretch>
            <a:fillRect/>
          </a:stretch>
        </p:blipFill>
        <p:spPr>
          <a:xfrm>
            <a:off x="2501324" y="2628900"/>
            <a:ext cx="4179804" cy="3517900"/>
          </a:xfrm>
          <a:prstGeom prst="rect">
            <a:avLst/>
          </a:prstGeom>
        </p:spPr>
      </p:pic>
      <p:sp>
        <p:nvSpPr>
          <p:cNvPr id="2" name="TextBox 1"/>
          <p:cNvSpPr txBox="1"/>
          <p:nvPr/>
        </p:nvSpPr>
        <p:spPr>
          <a:xfrm>
            <a:off x="1868012" y="6146800"/>
            <a:ext cx="5446427" cy="461665"/>
          </a:xfrm>
          <a:prstGeom prst="rect">
            <a:avLst/>
          </a:prstGeom>
          <a:noFill/>
        </p:spPr>
        <p:txBody>
          <a:bodyPr wrap="none" rtlCol="0">
            <a:spAutoFit/>
          </a:bodyPr>
          <a:lstStyle/>
          <a:p>
            <a:r>
              <a:rPr lang="en-US" dirty="0" smtClean="0"/>
              <a:t>Early 90s,  95% hand-free across America.</a:t>
            </a:r>
            <a:endParaRPr lang="en-US" dirty="0"/>
          </a:p>
        </p:txBody>
      </p:sp>
    </p:spTree>
    <p:extLst>
      <p:ext uri="{BB962C8B-B14F-4D97-AF65-F5344CB8AC3E}">
        <p14:creationId xmlns:p14="http://schemas.microsoft.com/office/powerpoint/2010/main" val="126374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err="1" smtClean="0">
                <a:solidFill>
                  <a:srgbClr val="C00000"/>
                </a:solidFill>
                <a:ea typeface="ＭＳ Ｐゴシック" charset="0"/>
                <a:cs typeface="Arial"/>
              </a:rPr>
              <a:t>AlexNet</a:t>
            </a:r>
            <a:r>
              <a:rPr lang="en-US" sz="3200" b="0" dirty="0" smtClean="0">
                <a:solidFill>
                  <a:srgbClr val="C00000"/>
                </a:solidFill>
                <a:ea typeface="ＭＳ Ｐゴシック" charset="0"/>
                <a:cs typeface="Arial"/>
              </a:rPr>
              <a:t>: deep convolution neural networks</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886427" y="1536700"/>
            <a:ext cx="7543800" cy="4038600"/>
          </a:xfrm>
        </p:spPr>
        <p:txBody>
          <a:bodyPr/>
          <a:lstStyle/>
          <a:p>
            <a:pPr marL="0" indent="0">
              <a:buNone/>
            </a:pPr>
            <a:r>
              <a:rPr lang="en-US" sz="2200" dirty="0" smtClean="0">
                <a:solidFill>
                  <a:srgbClr val="0070C0"/>
                </a:solidFill>
                <a:ea typeface="ＭＳ Ｐゴシック" charset="0"/>
                <a:cs typeface="Arial"/>
              </a:rPr>
              <a:t>Alex </a:t>
            </a:r>
            <a:r>
              <a:rPr lang="en-US" sz="2200" dirty="0" err="1" smtClean="0">
                <a:solidFill>
                  <a:srgbClr val="0070C0"/>
                </a:solidFill>
                <a:ea typeface="ＭＳ Ｐゴシック" charset="0"/>
                <a:cs typeface="Arial"/>
              </a:rPr>
              <a:t>Krizhevsky</a:t>
            </a:r>
            <a:r>
              <a:rPr lang="en-US" sz="2200" dirty="0" smtClean="0">
                <a:solidFill>
                  <a:srgbClr val="0070C0"/>
                </a:solidFill>
                <a:ea typeface="ＭＳ Ｐゴシック" charset="0"/>
                <a:cs typeface="Arial"/>
              </a:rPr>
              <a:t>, Ilya </a:t>
            </a:r>
            <a:r>
              <a:rPr lang="en-US" sz="2200" dirty="0" err="1" smtClean="0">
                <a:solidFill>
                  <a:srgbClr val="0070C0"/>
                </a:solidFill>
                <a:ea typeface="ＭＳ Ｐゴシック" charset="0"/>
                <a:cs typeface="Arial"/>
              </a:rPr>
              <a:t>Sutskever</a:t>
            </a:r>
            <a:r>
              <a:rPr lang="en-US" sz="2200" dirty="0" smtClean="0">
                <a:solidFill>
                  <a:srgbClr val="0070C0"/>
                </a:solidFill>
                <a:ea typeface="ＭＳ Ｐゴシック" charset="0"/>
                <a:cs typeface="Arial"/>
              </a:rPr>
              <a:t>, and Geoff Hinton (2012) </a:t>
            </a:r>
            <a:endParaRPr lang="en-US" sz="2200" dirty="0">
              <a:solidFill>
                <a:srgbClr val="0070C0"/>
              </a:solidFill>
              <a:ea typeface="ＭＳ Ｐゴシック" charset="0"/>
              <a:cs typeface="Arial"/>
            </a:endParaRPr>
          </a:p>
        </p:txBody>
      </p:sp>
      <p:sp>
        <p:nvSpPr>
          <p:cNvPr id="2" name="Rectangle 1"/>
          <p:cNvSpPr/>
          <p:nvPr/>
        </p:nvSpPr>
        <p:spPr>
          <a:xfrm>
            <a:off x="990600" y="5257800"/>
            <a:ext cx="7543800" cy="492443"/>
          </a:xfrm>
          <a:prstGeom prst="rect">
            <a:avLst/>
          </a:prstGeom>
        </p:spPr>
        <p:txBody>
          <a:bodyPr wrap="square">
            <a:spAutoFit/>
          </a:bodyPr>
          <a:lstStyle/>
          <a:p>
            <a:r>
              <a:rPr lang="en-US" dirty="0">
                <a:latin typeface="Arial"/>
                <a:cs typeface="Arial"/>
              </a:rPr>
              <a:t>http://</a:t>
            </a:r>
            <a:r>
              <a:rPr lang="en-US" dirty="0" err="1">
                <a:latin typeface="Arial"/>
                <a:cs typeface="Arial"/>
              </a:rPr>
              <a:t>yann.lecun.com</a:t>
            </a:r>
            <a:r>
              <a:rPr lang="en-US" dirty="0">
                <a:latin typeface="Arial"/>
                <a:cs typeface="Arial"/>
              </a:rPr>
              <a:t>/</a:t>
            </a:r>
            <a:r>
              <a:rPr lang="en-US" dirty="0" err="1">
                <a:latin typeface="Arial"/>
                <a:cs typeface="Arial"/>
              </a:rPr>
              <a:t>exdb</a:t>
            </a:r>
            <a:r>
              <a:rPr lang="en-US" dirty="0">
                <a:latin typeface="Arial"/>
                <a:cs typeface="Arial"/>
              </a:rPr>
              <a:t>/</a:t>
            </a:r>
            <a:r>
              <a:rPr lang="en-US" dirty="0" err="1">
                <a:latin typeface="Arial"/>
                <a:cs typeface="Arial"/>
              </a:rPr>
              <a:t>lenet</a:t>
            </a:r>
            <a:r>
              <a:rPr lang="en-US" dirty="0">
                <a:latin typeface="Arial"/>
                <a:cs typeface="Arial"/>
              </a:rPr>
              <a:t>/</a:t>
            </a:r>
            <a:r>
              <a:rPr lang="en-US" dirty="0" err="1">
                <a:latin typeface="Arial"/>
                <a:cs typeface="Arial"/>
              </a:rPr>
              <a:t>multiples.html</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381000" y="2298700"/>
            <a:ext cx="8554654" cy="4127500"/>
          </a:xfrm>
          <a:prstGeom prst="rect">
            <a:avLst/>
          </a:prstGeom>
        </p:spPr>
      </p:pic>
    </p:spTree>
    <p:extLst>
      <p:ext uri="{BB962C8B-B14F-4D97-AF65-F5344CB8AC3E}">
        <p14:creationId xmlns:p14="http://schemas.microsoft.com/office/powerpoint/2010/main" val="1285953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3200" b="0" dirty="0" err="1" smtClean="0">
                <a:solidFill>
                  <a:srgbClr val="C00000"/>
                </a:solidFill>
                <a:ea typeface="ＭＳ Ｐゴシック" charset="0"/>
                <a:cs typeface="Arial"/>
              </a:rPr>
              <a:t>AlexNet</a:t>
            </a:r>
            <a:r>
              <a:rPr lang="en-US" sz="3200" b="0" dirty="0" smtClean="0">
                <a:solidFill>
                  <a:srgbClr val="C00000"/>
                </a:solidFill>
                <a:ea typeface="ＭＳ Ｐゴシック" charset="0"/>
                <a:cs typeface="Arial"/>
              </a:rPr>
              <a:t>: deep convolution neural networks</a:t>
            </a:r>
            <a:endParaRPr lang="en-US" sz="3200" b="0" dirty="0">
              <a:solidFill>
                <a:srgbClr val="C00000"/>
              </a:solidFill>
              <a:ea typeface="ＭＳ Ｐゴシック" charset="0"/>
              <a:cs typeface="Arial"/>
            </a:endParaRPr>
          </a:p>
        </p:txBody>
      </p:sp>
      <p:sp>
        <p:nvSpPr>
          <p:cNvPr id="176131" name="Rectangle 3"/>
          <p:cNvSpPr>
            <a:spLocks noGrp="1" noChangeArrowheads="1"/>
          </p:cNvSpPr>
          <p:nvPr>
            <p:ph type="body" idx="1"/>
          </p:nvPr>
        </p:nvSpPr>
        <p:spPr>
          <a:xfrm>
            <a:off x="1066800" y="1524000"/>
            <a:ext cx="7543800" cy="4038600"/>
          </a:xfrm>
        </p:spPr>
        <p:txBody>
          <a:bodyPr/>
          <a:lstStyle/>
          <a:p>
            <a:r>
              <a:rPr lang="en-US" sz="2200" dirty="0" smtClean="0">
                <a:latin typeface="Arial"/>
                <a:ea typeface="ＭＳ Ｐゴシック" charset="0"/>
                <a:cs typeface="Arial"/>
              </a:rPr>
              <a:t>Alex </a:t>
            </a:r>
            <a:r>
              <a:rPr lang="en-US" sz="2200" dirty="0" err="1" smtClean="0">
                <a:latin typeface="Arial"/>
                <a:ea typeface="ＭＳ Ｐゴシック" charset="0"/>
                <a:cs typeface="Arial"/>
              </a:rPr>
              <a:t>Krizhevsky</a:t>
            </a:r>
            <a:r>
              <a:rPr lang="en-US" sz="2200" dirty="0" smtClean="0">
                <a:latin typeface="Arial"/>
                <a:ea typeface="ＭＳ Ｐゴシック" charset="0"/>
                <a:cs typeface="Arial"/>
              </a:rPr>
              <a:t>, </a:t>
            </a:r>
            <a:r>
              <a:rPr lang="en-US" sz="2200" dirty="0" err="1" smtClean="0">
                <a:latin typeface="Arial"/>
                <a:ea typeface="ＭＳ Ｐゴシック" charset="0"/>
                <a:cs typeface="Arial"/>
              </a:rPr>
              <a:t>Ilya</a:t>
            </a:r>
            <a:r>
              <a:rPr lang="en-US" sz="2200" dirty="0" smtClean="0">
                <a:latin typeface="Arial"/>
                <a:ea typeface="ＭＳ Ｐゴシック" charset="0"/>
                <a:cs typeface="Arial"/>
              </a:rPr>
              <a:t> </a:t>
            </a:r>
            <a:r>
              <a:rPr lang="en-US" sz="2200" dirty="0" err="1" smtClean="0">
                <a:latin typeface="Arial"/>
                <a:ea typeface="ＭＳ Ｐゴシック" charset="0"/>
                <a:cs typeface="Arial"/>
              </a:rPr>
              <a:t>Sutskever</a:t>
            </a:r>
            <a:r>
              <a:rPr lang="en-US" sz="2200" dirty="0" smtClean="0">
                <a:latin typeface="Arial"/>
                <a:ea typeface="ＭＳ Ｐゴシック" charset="0"/>
                <a:cs typeface="Arial"/>
              </a:rPr>
              <a:t>, and Geoff Hinton</a:t>
            </a:r>
            <a:endParaRPr lang="en-US" sz="2200" dirty="0">
              <a:latin typeface="Arial"/>
              <a:ea typeface="ＭＳ Ｐゴシック" charset="0"/>
              <a:cs typeface="Arial"/>
            </a:endParaRPr>
          </a:p>
        </p:txBody>
      </p:sp>
      <p:pic>
        <p:nvPicPr>
          <p:cNvPr id="4" name="Picture 3"/>
          <p:cNvPicPr>
            <a:picLocks noChangeAspect="1"/>
          </p:cNvPicPr>
          <p:nvPr/>
        </p:nvPicPr>
        <p:blipFill>
          <a:blip r:embed="rId3"/>
          <a:stretch>
            <a:fillRect/>
          </a:stretch>
        </p:blipFill>
        <p:spPr>
          <a:xfrm>
            <a:off x="939800" y="1555750"/>
            <a:ext cx="7061200" cy="3517900"/>
          </a:xfrm>
          <a:prstGeom prst="rect">
            <a:avLst/>
          </a:prstGeom>
        </p:spPr>
      </p:pic>
      <p:sp>
        <p:nvSpPr>
          <p:cNvPr id="5" name="Rectangle 4"/>
          <p:cNvSpPr/>
          <p:nvPr/>
        </p:nvSpPr>
        <p:spPr>
          <a:xfrm>
            <a:off x="990600" y="5148074"/>
            <a:ext cx="7010400" cy="892552"/>
          </a:xfrm>
          <a:prstGeom prst="rect">
            <a:avLst/>
          </a:prstGeom>
        </p:spPr>
        <p:txBody>
          <a:bodyPr wrap="square">
            <a:spAutoFit/>
          </a:bodyPr>
          <a:lstStyle/>
          <a:p>
            <a:r>
              <a:rPr lang="en-US" dirty="0" err="1" smtClean="0"/>
              <a:t>ImageNet</a:t>
            </a:r>
            <a:r>
              <a:rPr lang="en-US" dirty="0" smtClean="0"/>
              <a:t> classification with deep convolutional neural networks (NIPS 2012)</a:t>
            </a:r>
            <a:endParaRPr lang="en-US" dirty="0"/>
          </a:p>
        </p:txBody>
      </p:sp>
    </p:spTree>
    <p:extLst>
      <p:ext uri="{BB962C8B-B14F-4D97-AF65-F5344CB8AC3E}">
        <p14:creationId xmlns:p14="http://schemas.microsoft.com/office/powerpoint/2010/main" val="407232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1 at 3.40.38 PM.png"/>
          <p:cNvPicPr>
            <a:picLocks noChangeAspect="1"/>
          </p:cNvPicPr>
          <p:nvPr/>
        </p:nvPicPr>
        <p:blipFill rotWithShape="1">
          <a:blip r:embed="rId2">
            <a:extLst>
              <a:ext uri="{28A0092B-C50C-407E-A947-70E740481C1C}">
                <a14:useLocalDpi xmlns:a14="http://schemas.microsoft.com/office/drawing/2010/main" val="0"/>
              </a:ext>
            </a:extLst>
          </a:blip>
          <a:srcRect t="28158"/>
          <a:stretch/>
        </p:blipFill>
        <p:spPr>
          <a:xfrm>
            <a:off x="114300" y="2186545"/>
            <a:ext cx="9144000" cy="4484961"/>
          </a:xfrm>
          <a:prstGeom prst="rect">
            <a:avLst/>
          </a:prstGeom>
        </p:spPr>
      </p:pic>
      <p:sp>
        <p:nvSpPr>
          <p:cNvPr id="2" name="TextBox 1"/>
          <p:cNvSpPr txBox="1"/>
          <p:nvPr/>
        </p:nvSpPr>
        <p:spPr>
          <a:xfrm>
            <a:off x="2794581" y="5335944"/>
            <a:ext cx="6349419" cy="892552"/>
          </a:xfrm>
          <a:prstGeom prst="rect">
            <a:avLst/>
          </a:prstGeom>
          <a:solidFill>
            <a:schemeClr val="bg1"/>
          </a:solidFill>
        </p:spPr>
        <p:txBody>
          <a:bodyPr wrap="square" rtlCol="0">
            <a:spAutoFit/>
          </a:bodyPr>
          <a:lstStyle/>
          <a:p>
            <a:r>
              <a:rPr lang="en-US" sz="2600" dirty="0" smtClean="0"/>
              <a:t>Freeze first N-1 layers (engineer the features)</a:t>
            </a:r>
          </a:p>
          <a:p>
            <a:r>
              <a:rPr lang="en-US" sz="2600" dirty="0" smtClean="0"/>
              <a:t>Essentially turns it into </a:t>
            </a:r>
            <a:r>
              <a:rPr lang="en-US" sz="2600" b="1" dirty="0" smtClean="0">
                <a:solidFill>
                  <a:srgbClr val="FF0000"/>
                </a:solidFill>
              </a:rPr>
              <a:t>shallow</a:t>
            </a:r>
            <a:r>
              <a:rPr lang="en-US" sz="2600" dirty="0" smtClean="0"/>
              <a:t> learning</a:t>
            </a:r>
          </a:p>
        </p:txBody>
      </p:sp>
      <p:sp>
        <p:nvSpPr>
          <p:cNvPr id="5" name="Title 1"/>
          <p:cNvSpPr>
            <a:spLocks noGrp="1"/>
          </p:cNvSpPr>
          <p:nvPr>
            <p:ph type="title"/>
          </p:nvPr>
        </p:nvSpPr>
        <p:spPr>
          <a:xfrm>
            <a:off x="1181100" y="566491"/>
            <a:ext cx="6400800" cy="1143000"/>
          </a:xfrm>
        </p:spPr>
        <p:txBody>
          <a:bodyPr>
            <a:normAutofit fontScale="90000"/>
          </a:bodyPr>
          <a:lstStyle/>
          <a:p>
            <a:r>
              <a:rPr lang="en-US" sz="3600" smtClean="0">
                <a:solidFill>
                  <a:srgbClr val="C00000"/>
                </a:solidFill>
              </a:rPr>
              <a:t>Earlier Computer Vision approach: </a:t>
            </a:r>
            <a:r>
              <a:rPr lang="en-US" sz="3600" dirty="0" smtClean="0">
                <a:solidFill>
                  <a:srgbClr val="C00000"/>
                </a:solidFill>
              </a:rPr>
              <a:t>Design Features</a:t>
            </a:r>
            <a:endParaRPr lang="en-US" sz="3600" dirty="0">
              <a:solidFill>
                <a:srgbClr val="C00000"/>
              </a:solidFill>
            </a:endParaRPr>
          </a:p>
        </p:txBody>
      </p:sp>
      <p:sp>
        <p:nvSpPr>
          <p:cNvPr id="3" name="TextBox 2"/>
          <p:cNvSpPr txBox="1"/>
          <p:nvPr/>
        </p:nvSpPr>
        <p:spPr>
          <a:xfrm flipH="1">
            <a:off x="2794581" y="4920445"/>
            <a:ext cx="6292850" cy="830997"/>
          </a:xfrm>
          <a:prstGeom prst="rect">
            <a:avLst/>
          </a:prstGeom>
          <a:solidFill>
            <a:schemeClr val="bg1"/>
          </a:solidFill>
        </p:spPr>
        <p:txBody>
          <a:bodyPr wrap="square" rtlCol="0">
            <a:spAutoFit/>
          </a:bodyPr>
          <a:lstStyle/>
          <a:p>
            <a:r>
              <a:rPr lang="en-US" dirty="0" smtClean="0"/>
              <a:t>Engineered features: SFIT and HOG based statistics of on retinal and V1 filters. </a:t>
            </a:r>
            <a:endParaRPr lang="en-US" dirty="0"/>
          </a:p>
        </p:txBody>
      </p:sp>
    </p:spTree>
    <p:extLst>
      <p:ext uri="{BB962C8B-B14F-4D97-AF65-F5344CB8AC3E}">
        <p14:creationId xmlns:p14="http://schemas.microsoft.com/office/powerpoint/2010/main" val="1000547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2800" b="0" dirty="0" smtClean="0">
                <a:latin typeface="Arial"/>
                <a:ea typeface="ＭＳ Ｐゴシック" charset="0"/>
                <a:cs typeface="Arial"/>
              </a:rPr>
              <a:t>Interesting finding …. </a:t>
            </a:r>
            <a:endParaRPr lang="en-US" sz="2800" b="0" dirty="0">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1524000" y="381000"/>
            <a:ext cx="5745893" cy="4724400"/>
          </a:xfrm>
          <a:prstGeom prst="rect">
            <a:avLst/>
          </a:prstGeom>
        </p:spPr>
      </p:pic>
      <p:sp>
        <p:nvSpPr>
          <p:cNvPr id="3" name="Rectangle 2"/>
          <p:cNvSpPr/>
          <p:nvPr/>
        </p:nvSpPr>
        <p:spPr>
          <a:xfrm>
            <a:off x="355600" y="5271062"/>
            <a:ext cx="8382000" cy="954107"/>
          </a:xfrm>
          <a:prstGeom prst="rect">
            <a:avLst/>
          </a:prstGeom>
        </p:spPr>
        <p:txBody>
          <a:bodyPr wrap="square">
            <a:spAutoFit/>
          </a:bodyPr>
          <a:lstStyle/>
          <a:p>
            <a:r>
              <a:rPr lang="en-US" baseline="30000" dirty="0">
                <a:latin typeface="+mn-lt"/>
              </a:rPr>
              <a:t>Eight ILSVRC-2010 test images and the five labels considered most probable by our model. The correct label is written under each image, and the probability assigned to the correct label is also shown with a red bar (if it happens to be in the top 5). </a:t>
            </a:r>
            <a:endParaRPr lang="en-US" dirty="0">
              <a:latin typeface="+mn-lt"/>
            </a:endParaRPr>
          </a:p>
        </p:txBody>
      </p:sp>
    </p:spTree>
    <p:extLst>
      <p:ext uri="{BB962C8B-B14F-4D97-AF65-F5344CB8AC3E}">
        <p14:creationId xmlns:p14="http://schemas.microsoft.com/office/powerpoint/2010/main" val="1783314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315200" cy="1143000"/>
          </a:xfrm>
        </p:spPr>
        <p:txBody>
          <a:bodyPr/>
          <a:lstStyle/>
          <a:p>
            <a:r>
              <a:rPr lang="en-US" sz="2800" b="0" dirty="0" smtClean="0">
                <a:latin typeface="Arial"/>
                <a:ea typeface="ＭＳ Ｐゴシック" charset="0"/>
                <a:cs typeface="Arial"/>
              </a:rPr>
              <a:t>Interesting finding …. </a:t>
            </a:r>
            <a:endParaRPr lang="en-US" sz="2800" b="0" dirty="0">
              <a:latin typeface="Arial"/>
              <a:ea typeface="ＭＳ Ｐゴシック" charset="0"/>
              <a:cs typeface="Arial"/>
            </a:endParaRPr>
          </a:p>
        </p:txBody>
      </p:sp>
      <p:pic>
        <p:nvPicPr>
          <p:cNvPr id="4" name="Picture 3"/>
          <p:cNvPicPr>
            <a:picLocks noChangeAspect="1"/>
          </p:cNvPicPr>
          <p:nvPr/>
        </p:nvPicPr>
        <p:blipFill>
          <a:blip r:embed="rId3"/>
          <a:stretch>
            <a:fillRect/>
          </a:stretch>
        </p:blipFill>
        <p:spPr>
          <a:xfrm>
            <a:off x="990600" y="228600"/>
            <a:ext cx="6705600" cy="4828504"/>
          </a:xfrm>
          <a:prstGeom prst="rect">
            <a:avLst/>
          </a:prstGeom>
        </p:spPr>
      </p:pic>
      <p:sp>
        <p:nvSpPr>
          <p:cNvPr id="5" name="Rectangle 4"/>
          <p:cNvSpPr/>
          <p:nvPr/>
        </p:nvSpPr>
        <p:spPr>
          <a:xfrm>
            <a:off x="901700" y="5298404"/>
            <a:ext cx="6883400" cy="954107"/>
          </a:xfrm>
          <a:prstGeom prst="rect">
            <a:avLst/>
          </a:prstGeom>
        </p:spPr>
        <p:txBody>
          <a:bodyPr wrap="square">
            <a:spAutoFit/>
          </a:bodyPr>
          <a:lstStyle/>
          <a:p>
            <a:r>
              <a:rPr lang="en-US" baseline="30000" dirty="0"/>
              <a:t>Five ILSVRC-2010 test images in the first column. The remaining columns show the six training images that produce feature vectors in the last hidden layer with the smallest Euclidean distance from the feature vector for the test image.</a:t>
            </a:r>
            <a:endParaRPr lang="en-US" dirty="0"/>
          </a:p>
        </p:txBody>
      </p:sp>
    </p:spTree>
    <p:extLst>
      <p:ext uri="{BB962C8B-B14F-4D97-AF65-F5344CB8AC3E}">
        <p14:creationId xmlns:p14="http://schemas.microsoft.com/office/powerpoint/2010/main" val="2383926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52400"/>
            <a:ext cx="7772400" cy="1143000"/>
          </a:xfrm>
        </p:spPr>
        <p:txBody>
          <a:bodyPr>
            <a:normAutofit/>
          </a:bodyPr>
          <a:lstStyle/>
          <a:p>
            <a:r>
              <a:rPr lang="en-US" sz="3600" dirty="0" smtClean="0"/>
              <a:t>Hierarchical feature representation</a:t>
            </a:r>
            <a:endParaRPr lang="en-US" sz="3600" dirty="0"/>
          </a:p>
        </p:txBody>
      </p:sp>
      <p:pic>
        <p:nvPicPr>
          <p:cNvPr id="5" name="Picture 4"/>
          <p:cNvPicPr>
            <a:picLocks noChangeAspect="1"/>
          </p:cNvPicPr>
          <p:nvPr/>
        </p:nvPicPr>
        <p:blipFill>
          <a:blip r:embed="rId2"/>
          <a:stretch>
            <a:fillRect/>
          </a:stretch>
        </p:blipFill>
        <p:spPr>
          <a:xfrm>
            <a:off x="0" y="1181100"/>
            <a:ext cx="9144000" cy="5445092"/>
          </a:xfrm>
          <a:prstGeom prst="rect">
            <a:avLst/>
          </a:prstGeom>
          <a:solidFill>
            <a:schemeClr val="bg1"/>
          </a:solidFill>
          <a:ln>
            <a:noFill/>
          </a:ln>
        </p:spPr>
      </p:pic>
      <p:sp>
        <p:nvSpPr>
          <p:cNvPr id="6" name="Rectangle 5"/>
          <p:cNvSpPr/>
          <p:nvPr/>
        </p:nvSpPr>
        <p:spPr bwMode="auto">
          <a:xfrm>
            <a:off x="2095500" y="1181100"/>
            <a:ext cx="4191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850900" y="1054100"/>
            <a:ext cx="749300" cy="241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83030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0 at 4.1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288"/>
            <a:ext cx="9144000" cy="6841514"/>
          </a:xfrm>
          <a:prstGeom prst="rect">
            <a:avLst/>
          </a:prstGeom>
        </p:spPr>
      </p:pic>
    </p:spTree>
    <p:extLst>
      <p:ext uri="{BB962C8B-B14F-4D97-AF65-F5344CB8AC3E}">
        <p14:creationId xmlns:p14="http://schemas.microsoft.com/office/powerpoint/2010/main" val="1730215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0 at 4.1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4" y="0"/>
            <a:ext cx="9121966" cy="6858000"/>
          </a:xfrm>
          <a:prstGeom prst="rect">
            <a:avLst/>
          </a:prstGeom>
        </p:spPr>
      </p:pic>
    </p:spTree>
    <p:extLst>
      <p:ext uri="{BB962C8B-B14F-4D97-AF65-F5344CB8AC3E}">
        <p14:creationId xmlns:p14="http://schemas.microsoft.com/office/powerpoint/2010/main" val="3840805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20 at 4.11.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271"/>
          </a:xfrm>
          <a:prstGeom prst="rect">
            <a:avLst/>
          </a:prstGeom>
        </p:spPr>
      </p:pic>
    </p:spTree>
    <p:extLst>
      <p:ext uri="{BB962C8B-B14F-4D97-AF65-F5344CB8AC3E}">
        <p14:creationId xmlns:p14="http://schemas.microsoft.com/office/powerpoint/2010/main" val="20539824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142"/>
            <a:ext cx="9144000" cy="6563716"/>
          </a:xfrm>
          <a:prstGeom prst="rect">
            <a:avLst/>
          </a:prstGeom>
        </p:spPr>
      </p:pic>
    </p:spTree>
    <p:extLst>
      <p:ext uri="{BB962C8B-B14F-4D97-AF65-F5344CB8AC3E}">
        <p14:creationId xmlns:p14="http://schemas.microsoft.com/office/powerpoint/2010/main" val="729193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9800" y="571500"/>
            <a:ext cx="7432751" cy="5634660"/>
          </a:xfrm>
          <a:prstGeom prst="rect">
            <a:avLst/>
          </a:prstGeom>
        </p:spPr>
      </p:pic>
      <p:sp>
        <p:nvSpPr>
          <p:cNvPr id="2" name="Oval 1"/>
          <p:cNvSpPr/>
          <p:nvPr/>
        </p:nvSpPr>
        <p:spPr bwMode="auto">
          <a:xfrm>
            <a:off x="3352800" y="2514600"/>
            <a:ext cx="228600" cy="228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ndParaRPr>
          </a:p>
        </p:txBody>
      </p:sp>
      <p:cxnSp>
        <p:nvCxnSpPr>
          <p:cNvPr id="9" name="Straight Connector 8"/>
          <p:cNvCxnSpPr>
            <a:stCxn id="2" idx="1"/>
          </p:cNvCxnSpPr>
          <p:nvPr/>
        </p:nvCxnSpPr>
        <p:spPr bwMode="auto">
          <a:xfrm flipH="1" flipV="1">
            <a:off x="1524000" y="1981200"/>
            <a:ext cx="1862278" cy="5668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3505200" y="1905000"/>
            <a:ext cx="3810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3429000" y="1905000"/>
            <a:ext cx="152400" cy="6430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stCxn id="2" idx="0"/>
          </p:cNvCxnSpPr>
          <p:nvPr/>
        </p:nvCxnSpPr>
        <p:spPr bwMode="auto">
          <a:xfrm flipH="1" flipV="1">
            <a:off x="2743200" y="1905000"/>
            <a:ext cx="7239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stCxn id="2" idx="0"/>
          </p:cNvCxnSpPr>
          <p:nvPr/>
        </p:nvCxnSpPr>
        <p:spPr bwMode="auto">
          <a:xfrm flipH="1" flipV="1">
            <a:off x="2362200" y="1905000"/>
            <a:ext cx="11049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Oval 21"/>
          <p:cNvSpPr/>
          <p:nvPr/>
        </p:nvSpPr>
        <p:spPr bwMode="auto">
          <a:xfrm>
            <a:off x="4191000" y="3505200"/>
            <a:ext cx="228600" cy="228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ndParaRPr>
          </a:p>
        </p:txBody>
      </p:sp>
      <p:cxnSp>
        <p:nvCxnSpPr>
          <p:cNvPr id="24" name="Straight Connector 23"/>
          <p:cNvCxnSpPr>
            <a:stCxn id="22" idx="1"/>
          </p:cNvCxnSpPr>
          <p:nvPr/>
        </p:nvCxnSpPr>
        <p:spPr bwMode="auto">
          <a:xfrm flipH="1" flipV="1">
            <a:off x="2133600" y="2667000"/>
            <a:ext cx="2090878" cy="8716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H="1" flipV="1">
            <a:off x="2514600" y="2667000"/>
            <a:ext cx="16764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H="1" flipV="1">
            <a:off x="2819400" y="2667000"/>
            <a:ext cx="1371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a:stCxn id="22" idx="1"/>
            <a:endCxn id="2" idx="5"/>
          </p:cNvCxnSpPr>
          <p:nvPr/>
        </p:nvCxnSpPr>
        <p:spPr bwMode="auto">
          <a:xfrm flipH="1" flipV="1">
            <a:off x="3547922" y="2709722"/>
            <a:ext cx="676556" cy="8289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3124200" y="2667000"/>
            <a:ext cx="10668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0151273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08" y="0"/>
            <a:ext cx="9110183" cy="6858000"/>
          </a:xfrm>
          <a:prstGeom prst="rect">
            <a:avLst/>
          </a:prstGeom>
        </p:spPr>
      </p:pic>
    </p:spTree>
    <p:extLst>
      <p:ext uri="{BB962C8B-B14F-4D97-AF65-F5344CB8AC3E}">
        <p14:creationId xmlns:p14="http://schemas.microsoft.com/office/powerpoint/2010/main" val="738929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685800"/>
            <a:ext cx="8153400" cy="4747178"/>
          </a:xfrm>
          <a:prstGeom prst="rect">
            <a:avLst/>
          </a:prstGeom>
        </p:spPr>
      </p:pic>
      <p:sp>
        <p:nvSpPr>
          <p:cNvPr id="4" name="Rectangle 3"/>
          <p:cNvSpPr/>
          <p:nvPr/>
        </p:nvSpPr>
        <p:spPr>
          <a:xfrm>
            <a:off x="5257800" y="5486400"/>
            <a:ext cx="2800767" cy="369332"/>
          </a:xfrm>
          <a:prstGeom prst="rect">
            <a:avLst/>
          </a:prstGeom>
        </p:spPr>
        <p:txBody>
          <a:bodyPr wrap="none">
            <a:spAutoFit/>
          </a:bodyPr>
          <a:lstStyle/>
          <a:p>
            <a:r>
              <a:rPr lang="en-US" sz="1800" dirty="0" err="1">
                <a:latin typeface="Arial"/>
                <a:cs typeface="Arial"/>
              </a:rPr>
              <a:t>Pomerleau</a:t>
            </a:r>
            <a:r>
              <a:rPr lang="en-US" sz="1800" dirty="0">
                <a:latin typeface="Arial"/>
                <a:cs typeface="Arial"/>
              </a:rPr>
              <a:t> and </a:t>
            </a:r>
            <a:r>
              <a:rPr lang="en-US" sz="1800" dirty="0" err="1" smtClean="0">
                <a:latin typeface="Arial"/>
                <a:cs typeface="Arial"/>
              </a:rPr>
              <a:t>Touretzky</a:t>
            </a:r>
            <a:endParaRPr lang="en-US" sz="1800" dirty="0">
              <a:latin typeface="Arial"/>
              <a:cs typeface="Arial"/>
            </a:endParaRPr>
          </a:p>
        </p:txBody>
      </p:sp>
    </p:spTree>
    <p:extLst>
      <p:ext uri="{BB962C8B-B14F-4D97-AF65-F5344CB8AC3E}">
        <p14:creationId xmlns:p14="http://schemas.microsoft.com/office/powerpoint/2010/main" val="1152118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330200" y="0"/>
            <a:ext cx="81915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rgbClr val="C00000"/>
                </a:solidFill>
                <a:effectLst/>
                <a:latin typeface="Times New Roman" pitchFamily="18" charset="0"/>
              </a:rPr>
              <a:t>What</a:t>
            </a:r>
            <a:r>
              <a:rPr kumimoji="0" lang="en-US" sz="3600" b="0" i="0" u="none" strike="noStrike" cap="none" normalizeH="0" dirty="0" smtClean="0">
                <a:ln>
                  <a:noFill/>
                </a:ln>
                <a:solidFill>
                  <a:srgbClr val="C00000"/>
                </a:solidFill>
                <a:effectLst/>
                <a:latin typeface="Times New Roman" pitchFamily="18" charset="0"/>
              </a:rPr>
              <a:t> is vision?    </a:t>
            </a:r>
            <a:endParaRPr kumimoji="0" lang="en-US" sz="3600" b="0" i="0" u="none" strike="noStrike" cap="none" normalizeH="0" baseline="0" dirty="0" smtClean="0">
              <a:ln>
                <a:noFill/>
              </a:ln>
              <a:solidFill>
                <a:srgbClr val="C00000"/>
              </a:solidFill>
              <a:effectLst/>
              <a:latin typeface="Times New Roman" pitchFamily="18" charset="0"/>
            </a:endParaRPr>
          </a:p>
        </p:txBody>
      </p:sp>
    </p:spTree>
    <p:extLst>
      <p:ext uri="{BB962C8B-B14F-4D97-AF65-F5344CB8AC3E}">
        <p14:creationId xmlns:p14="http://schemas.microsoft.com/office/powerpoint/2010/main" val="843170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8-21 at 3.23.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52400"/>
            <a:ext cx="8674100" cy="6482032"/>
          </a:xfrm>
          <a:prstGeom prst="rect">
            <a:avLst/>
          </a:prstGeom>
        </p:spPr>
      </p:pic>
      <p:sp>
        <p:nvSpPr>
          <p:cNvPr id="3" name="TextBox 2"/>
          <p:cNvSpPr txBox="1"/>
          <p:nvPr/>
        </p:nvSpPr>
        <p:spPr>
          <a:xfrm>
            <a:off x="2273300" y="1089545"/>
            <a:ext cx="3149600" cy="461665"/>
          </a:xfrm>
          <a:prstGeom prst="rect">
            <a:avLst/>
          </a:prstGeom>
          <a:noFill/>
        </p:spPr>
        <p:txBody>
          <a:bodyPr wrap="square" rtlCol="0">
            <a:spAutoFit/>
          </a:bodyPr>
          <a:lstStyle/>
          <a:p>
            <a:r>
              <a:rPr lang="en-US" dirty="0" smtClean="0"/>
              <a:t>What </a:t>
            </a:r>
            <a:r>
              <a:rPr lang="en-US" smtClean="0"/>
              <a:t>is Vision? </a:t>
            </a:r>
            <a:endParaRPr lang="en-US"/>
          </a:p>
        </p:txBody>
      </p:sp>
      <p:sp>
        <p:nvSpPr>
          <p:cNvPr id="4" name="Rectangle 3"/>
          <p:cNvSpPr/>
          <p:nvPr/>
        </p:nvSpPr>
        <p:spPr bwMode="auto">
          <a:xfrm>
            <a:off x="330200" y="0"/>
            <a:ext cx="8191500" cy="1551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sz="3600" dirty="0">
                <a:latin typeface="Times New Roman" pitchFamily="18" charset="0"/>
              </a:rPr>
              <a:t> </a:t>
            </a:r>
            <a:r>
              <a:rPr lang="en-US" sz="3600" dirty="0" smtClean="0">
                <a:latin typeface="Times New Roman" pitchFamily="18" charset="0"/>
              </a:rPr>
              <a:t>                         </a:t>
            </a:r>
            <a:r>
              <a:rPr kumimoji="0" lang="en-US" sz="3600" b="0" i="0" u="none" strike="noStrike" cap="none" normalizeH="0" baseline="0" dirty="0" smtClean="0">
                <a:ln>
                  <a:noFill/>
                </a:ln>
                <a:solidFill>
                  <a:srgbClr val="C00000"/>
                </a:solidFill>
                <a:effectLst/>
                <a:latin typeface="Times New Roman" pitchFamily="18" charset="0"/>
              </a:rPr>
              <a:t>What</a:t>
            </a:r>
            <a:r>
              <a:rPr kumimoji="0" lang="en-US" sz="3600" b="0" i="0" u="none" strike="noStrike" cap="none" normalizeH="0" dirty="0" smtClean="0">
                <a:ln>
                  <a:noFill/>
                </a:ln>
                <a:solidFill>
                  <a:srgbClr val="C00000"/>
                </a:solidFill>
                <a:effectLst/>
                <a:latin typeface="Times New Roman" pitchFamily="18" charset="0"/>
              </a:rPr>
              <a:t> is vision?    </a:t>
            </a:r>
            <a:endParaRPr kumimoji="0" lang="en-US" sz="3600" b="0" i="0" u="none" strike="noStrike" cap="none" normalizeH="0" baseline="0" dirty="0" smtClean="0">
              <a:ln>
                <a:noFill/>
              </a:ln>
              <a:solidFill>
                <a:srgbClr val="C00000"/>
              </a:solidFill>
              <a:effectLst/>
              <a:latin typeface="Times New Roman" pitchFamily="18" charset="0"/>
            </a:endParaRPr>
          </a:p>
        </p:txBody>
      </p:sp>
    </p:spTree>
    <p:extLst>
      <p:ext uri="{BB962C8B-B14F-4D97-AF65-F5344CB8AC3E}">
        <p14:creationId xmlns:p14="http://schemas.microsoft.com/office/powerpoint/2010/main" val="483226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19077</TotalTime>
  <Words>2081</Words>
  <Application>Microsoft Macintosh PowerPoint</Application>
  <PresentationFormat>On-screen Show (4:3)</PresentationFormat>
  <Paragraphs>212</Paragraphs>
  <Slides>60</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Book Antiqua</vt:lpstr>
      <vt:lpstr>Calibri</vt:lpstr>
      <vt:lpstr>CMU Serif</vt:lpstr>
      <vt:lpstr>EngraversGothic BT Regular</vt:lpstr>
      <vt:lpstr>ＭＳ Ｐゴシック</vt:lpstr>
      <vt:lpstr>Times New Roman</vt:lpstr>
      <vt:lpstr>Arial</vt:lpstr>
      <vt:lpstr>Default Design</vt:lpstr>
      <vt:lpstr>Equation</vt:lpstr>
      <vt:lpstr>Deep learning and vision (AI and the Brain I)</vt:lpstr>
      <vt:lpstr>Standard Neural Network</vt:lpstr>
      <vt:lpstr>Backpropagation</vt:lpstr>
      <vt:lpstr>Stochastic gradient descent (SGD)</vt:lpstr>
      <vt:lpstr> Can you use neural network to recognize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Filtering</vt:lpstr>
      <vt:lpstr>Filtering</vt:lpstr>
      <vt:lpstr>Filtering</vt:lpstr>
      <vt:lpstr>Orientation tuning of striate (V1) neurons</vt:lpstr>
      <vt:lpstr>Simple cell: what for?</vt:lpstr>
      <vt:lpstr>PowerPoint Presentation</vt:lpstr>
      <vt:lpstr>Complex cells:  why?</vt:lpstr>
      <vt:lpstr>PowerPoint Presentation</vt:lpstr>
      <vt:lpstr>PowerPoint Presentation</vt:lpstr>
      <vt:lpstr>Hand recognition IT neurons</vt:lpstr>
      <vt:lpstr>Object recognition neurons</vt:lpstr>
      <vt:lpstr>PowerPoint Presentation</vt:lpstr>
      <vt:lpstr>Convolutional Neural Network:  Fukushima’s Neocognitron (1970s)</vt:lpstr>
      <vt:lpstr>LeCun’s convolution net (90s)</vt:lpstr>
      <vt:lpstr>PowerPoint Presentation</vt:lpstr>
      <vt:lpstr>PowerPoint Presentation</vt:lpstr>
      <vt:lpstr>PowerPoint Presentation</vt:lpstr>
      <vt:lpstr>PowerPoint Presentation</vt:lpstr>
      <vt:lpstr>PowerPoint Presentation</vt:lpstr>
      <vt:lpstr>PowerPoint Presentation</vt:lpstr>
      <vt:lpstr>Convolutional neural networks - uses volumes</vt:lpstr>
      <vt:lpstr>Volumes and Depths </vt:lpstr>
      <vt:lpstr>PowerPoint Presentation</vt:lpstr>
      <vt:lpstr>Two layers of linear filters</vt:lpstr>
      <vt:lpstr>Cascade of nonlinear transform</vt:lpstr>
      <vt:lpstr>NonLinear Transformation</vt:lpstr>
      <vt:lpstr>PowerPoint Presentation</vt:lpstr>
      <vt:lpstr>PowerPoint Presentation</vt:lpstr>
      <vt:lpstr>PowerPoint Presentation</vt:lpstr>
      <vt:lpstr>Deep belief nets</vt:lpstr>
      <vt:lpstr>Pooling</vt:lpstr>
      <vt:lpstr>PowerPoint Presentation</vt:lpstr>
      <vt:lpstr>Stride and zero-padding</vt:lpstr>
      <vt:lpstr>Convolutional Deep Belief net</vt:lpstr>
      <vt:lpstr>Convolutional Deep Belief net</vt:lpstr>
      <vt:lpstr>Overfitting:  Dropout</vt:lpstr>
      <vt:lpstr>AlexNet: deep convolution neural networks</vt:lpstr>
      <vt:lpstr>AlexNet: deep convolution neural networks</vt:lpstr>
      <vt:lpstr>Earlier Computer Vision approach: Design Features</vt:lpstr>
      <vt:lpstr>Interesting finding …. </vt:lpstr>
      <vt:lpstr>Interesting finding …. </vt:lpstr>
      <vt:lpstr>Hierarchical feature representation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 Satisfaction Problems (CSPs)</dc:title>
  <dc:creator>hi</dc:creator>
  <cp:lastModifiedBy>Microsoft Office User</cp:lastModifiedBy>
  <cp:revision>919</cp:revision>
  <cp:lastPrinted>2017-10-27T18:14:58Z</cp:lastPrinted>
  <dcterms:created xsi:type="dcterms:W3CDTF">2002-07-26T03:28:00Z</dcterms:created>
  <dcterms:modified xsi:type="dcterms:W3CDTF">2017-11-22T09:38:16Z</dcterms:modified>
</cp:coreProperties>
</file>