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85"/>
  </p:notesMasterIdLst>
  <p:sldIdLst>
    <p:sldId id="308" r:id="rId2"/>
    <p:sldId id="412" r:id="rId3"/>
    <p:sldId id="413" r:id="rId4"/>
    <p:sldId id="414" r:id="rId5"/>
    <p:sldId id="415" r:id="rId6"/>
    <p:sldId id="418" r:id="rId7"/>
    <p:sldId id="417" r:id="rId8"/>
    <p:sldId id="256" r:id="rId9"/>
    <p:sldId id="410" r:id="rId10"/>
    <p:sldId id="367" r:id="rId11"/>
    <p:sldId id="373" r:id="rId12"/>
    <p:sldId id="419" r:id="rId13"/>
    <p:sldId id="420" r:id="rId14"/>
    <p:sldId id="421" r:id="rId15"/>
    <p:sldId id="422" r:id="rId16"/>
    <p:sldId id="372" r:id="rId17"/>
    <p:sldId id="374" r:id="rId18"/>
    <p:sldId id="375" r:id="rId19"/>
    <p:sldId id="376" r:id="rId20"/>
    <p:sldId id="377" r:id="rId21"/>
    <p:sldId id="378" r:id="rId22"/>
    <p:sldId id="379" r:id="rId23"/>
    <p:sldId id="423" r:id="rId24"/>
    <p:sldId id="424" r:id="rId25"/>
    <p:sldId id="425" r:id="rId26"/>
    <p:sldId id="426" r:id="rId27"/>
    <p:sldId id="380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464" r:id="rId39"/>
    <p:sldId id="407" r:id="rId40"/>
    <p:sldId id="359" r:id="rId41"/>
    <p:sldId id="360" r:id="rId42"/>
    <p:sldId id="361" r:id="rId43"/>
    <p:sldId id="392" r:id="rId44"/>
    <p:sldId id="408" r:id="rId45"/>
    <p:sldId id="400" r:id="rId46"/>
    <p:sldId id="393" r:id="rId47"/>
    <p:sldId id="395" r:id="rId48"/>
    <p:sldId id="396" r:id="rId49"/>
    <p:sldId id="398" r:id="rId50"/>
    <p:sldId id="399" r:id="rId51"/>
    <p:sldId id="362" r:id="rId52"/>
    <p:sldId id="427" r:id="rId53"/>
    <p:sldId id="428" r:id="rId54"/>
    <p:sldId id="429" r:id="rId55"/>
    <p:sldId id="430" r:id="rId56"/>
    <p:sldId id="431" r:id="rId57"/>
    <p:sldId id="432" r:id="rId58"/>
    <p:sldId id="433" r:id="rId59"/>
    <p:sldId id="434" r:id="rId60"/>
    <p:sldId id="435" r:id="rId61"/>
    <p:sldId id="436" r:id="rId62"/>
    <p:sldId id="437" r:id="rId63"/>
    <p:sldId id="438" r:id="rId64"/>
    <p:sldId id="439" r:id="rId65"/>
    <p:sldId id="442" r:id="rId66"/>
    <p:sldId id="443" r:id="rId67"/>
    <p:sldId id="444" r:id="rId68"/>
    <p:sldId id="445" r:id="rId69"/>
    <p:sldId id="446" r:id="rId70"/>
    <p:sldId id="447" r:id="rId71"/>
    <p:sldId id="448" r:id="rId72"/>
    <p:sldId id="449" r:id="rId73"/>
    <p:sldId id="450" r:id="rId74"/>
    <p:sldId id="451" r:id="rId75"/>
    <p:sldId id="454" r:id="rId76"/>
    <p:sldId id="455" r:id="rId77"/>
    <p:sldId id="456" r:id="rId78"/>
    <p:sldId id="457" r:id="rId79"/>
    <p:sldId id="459" r:id="rId80"/>
    <p:sldId id="460" r:id="rId81"/>
    <p:sldId id="461" r:id="rId82"/>
    <p:sldId id="462" r:id="rId83"/>
    <p:sldId id="463" r:id="rId8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11" autoAdjust="0"/>
  </p:normalViewPr>
  <p:slideViewPr>
    <p:cSldViewPr snapToGrid="0" snapToObjects="1">
      <p:cViewPr varScale="1">
        <p:scale>
          <a:sx n="126" d="100"/>
          <a:sy n="126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5/10/relationships/revisionInfo" Target="revisionInfo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DF42A-8D57-443D-AF86-BE3CFBEE81B9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1F8CA-57BB-461A-B094-A0BD19AE8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4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3FB8-1D49-4568-838D-87B2229C8C3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7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optimal strategy</a:t>
            </a:r>
            <a:r>
              <a:rPr lang="en-US" baseline="0" dirty="0"/>
              <a:t> for P2, looking only at the subgame? Clearly if we know the exact state then we can search just like in Chess. But we only know the information set.</a:t>
            </a:r>
          </a:p>
          <a:p>
            <a:r>
              <a:rPr lang="en-US" baseline="0" dirty="0"/>
              <a:t>We can see that P1 would have sold the coin if it landed Heads, so P2 should always guess 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71C6-F9AE-48B1-ADD5-9478858327E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73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optimal strategy</a:t>
            </a:r>
            <a:r>
              <a:rPr lang="en-US" baseline="0" dirty="0"/>
              <a:t> for P2, looking only at the subgame? Clearly if we know the exact state then we can search just like in Chess. But we only know the information set.</a:t>
            </a:r>
          </a:p>
          <a:p>
            <a:r>
              <a:rPr lang="en-US" baseline="0" dirty="0"/>
              <a:t>We can see that P1 would have sold the coin if it landed Heads, so P2 should always guess 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71C6-F9AE-48B1-ADD5-9478858327E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9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optimal strategy</a:t>
            </a:r>
            <a:r>
              <a:rPr lang="en-US" baseline="0" dirty="0"/>
              <a:t> for P2, looking only at the subgame? Clearly if we know the exact state then we can search just like in Chess. But we only know the information set.</a:t>
            </a:r>
          </a:p>
          <a:p>
            <a:r>
              <a:rPr lang="en-US" baseline="0" dirty="0"/>
              <a:t>We can see that P1 would have sold the coin if it landed Heads, so P2 should always guess 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71C6-F9AE-48B1-ADD5-9478858327E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11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3FB8-1D49-4568-838D-87B2229C8C3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01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typical</a:t>
            </a:r>
            <a:r>
              <a:rPr lang="en-US" baseline="0" dirty="0"/>
              <a:t> actions that </a:t>
            </a:r>
            <a:r>
              <a:rPr lang="en-US" baseline="0"/>
              <a:t>are kept?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3FB8-1D49-4568-838D-87B2229C8C3E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6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3FB8-1D49-4568-838D-87B2229C8C3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1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3FB8-1D49-4568-838D-87B2229C8C3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2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09D0B-1DFA-4B7C-9499-B69E70A37AD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ACPC</a:t>
            </a:r>
          </a:p>
        </p:txBody>
      </p:sp>
    </p:spTree>
    <p:extLst>
      <p:ext uri="{BB962C8B-B14F-4D97-AF65-F5344CB8AC3E}">
        <p14:creationId xmlns:p14="http://schemas.microsoft.com/office/powerpoint/2010/main" val="1307969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2-player is highly complex &amp; difficult to play well.  </a:t>
            </a:r>
          </a:p>
          <a:p>
            <a:endParaRPr lang="en-US" dirty="0"/>
          </a:p>
          <a:p>
            <a:r>
              <a:rPr lang="en-US" dirty="0"/>
              <a:t>Mano a </a:t>
            </a:r>
            <a:r>
              <a:rPr lang="en-US" dirty="0" err="1"/>
              <a:t>mano</a:t>
            </a:r>
            <a:endParaRPr lang="en-US" dirty="0"/>
          </a:p>
          <a:p>
            <a:endParaRPr lang="en-US" dirty="0"/>
          </a:p>
          <a:p>
            <a:r>
              <a:rPr lang="en-US" dirty="0"/>
              <a:t>No others to muddle up the game.</a:t>
            </a:r>
          </a:p>
          <a:p>
            <a:endParaRPr lang="en-US" dirty="0"/>
          </a:p>
          <a:p>
            <a:r>
              <a:rPr lang="en-US" dirty="0"/>
              <a:t>(Luck</a:t>
            </a:r>
            <a:r>
              <a:rPr lang="en-US" baseline="0" dirty="0"/>
              <a:t> plays a smaller role.)</a:t>
            </a:r>
            <a:endParaRPr lang="en-US" dirty="0"/>
          </a:p>
          <a:p>
            <a:r>
              <a:rPr lang="en-US" dirty="0"/>
              <a:t>(Picture is a Heads-Up competition televised by NBC.)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3FB8-1D49-4568-838D-87B2229C8C3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0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“Libratus” = “balanced” and “forceful</a:t>
            </a:r>
          </a:p>
          <a:p>
            <a:endParaRPr lang="en-US" dirty="0"/>
          </a:p>
          <a:p>
            <a:r>
              <a:rPr lang="en-US" dirty="0"/>
              <a:t>(Stacks of 200 big blinds at the start of every hand, as in ACPC)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3FB8-1D49-4568-838D-87B2229C8C3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91D5C-157C-410C-BB26-769AFD2DB99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Key idea: Have a </a:t>
            </a:r>
            <a:r>
              <a:rPr lang="en-US" b="1" dirty="0"/>
              <a:t>really good</a:t>
            </a:r>
            <a:r>
              <a:rPr lang="en-US" b="0" baseline="0" dirty="0"/>
              <a:t> abstraction (ideally, no abstraction) for the first two rounds (which is a tiny fraction of the whole game). We only play according to the abstract strategy for those two rounds.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5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</a:t>
            </a:r>
            <a:r>
              <a:rPr lang="en-US" baseline="0" dirty="0"/>
              <a:t> </a:t>
            </a:r>
            <a:r>
              <a:rPr lang="en-US" dirty="0"/>
              <a:t>aware, imperfect recall, earthmover distance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3FB8-1D49-4568-838D-87B2229C8C3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optimal strategy</a:t>
            </a:r>
            <a:r>
              <a:rPr lang="en-US" baseline="0" dirty="0"/>
              <a:t> for P2, looking only at the subgame? Clearly if we know the exact state then we can search just like in Chess. But we only know the information set.</a:t>
            </a:r>
          </a:p>
          <a:p>
            <a:r>
              <a:rPr lang="en-US" baseline="0" dirty="0"/>
              <a:t>We can see that P1 would have sold the coin if it landed Heads, so P2 should always guess 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71C6-F9AE-48B1-ADD5-9478858327E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5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1C9DE-312A-4148-AE06-8FB82EB4E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4C272A-E9F9-4EBA-86C0-4F8CCA2F7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BD865-DE0E-4517-A48A-956F45D1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November 28, 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8B26C4-3F56-4070-A7B5-AFAED0BC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85C5DE-E52A-472A-8A1F-84E69B41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5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9DF08C-83EB-4C95-993E-FB2078CE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54628E-2303-4C32-893E-97EA8EA1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0D7D6E-4714-439A-AE55-D228E6DD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28, 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A20590-2379-4609-AD31-E853F03B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1B2C0C-B165-41B6-BC5C-CB77A7CD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921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69DE562-7D85-48C1-80C2-87094234B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BA04F-D562-447C-8BD0-7AF858957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0A0D75-A32E-45BA-8AF8-0D39DE772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28, 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68B21A-045C-4F98-9CE4-B94327E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554D6F-27B5-4250-8DEF-53A5FF64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613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0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69B42-67C9-4B1A-9157-A20BF01A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3A433B-541C-4A47-84FC-0491D488A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62817-B41D-4BE3-9EF1-2656CC35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7D8D-7EC5-4B34-B127-347B0BBF0B29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424ED0-D6B1-4624-810A-E2E14D8A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383AA0-6C5C-483B-B002-73137BD1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005DF1-E411-4EE6-8F60-3128EC27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79C789-F230-4566-B042-64154C63E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537AB3-B99C-4F11-A440-FE0F86B9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28, 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B09753-7913-4738-9F7D-E5247EEE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3EE279-684D-4627-979D-9875299C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7886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4BD92A-7F9D-47CD-A132-5A7EC182B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A9DB8E-43CE-4319-B195-5252D98F4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C32A46-FA4E-46AA-82F4-68373C93C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4C6A1C-FE82-44A8-B287-3AF39E67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28, 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00203A-A355-4C16-9A43-A4F4DB00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82C937-5534-487A-B91E-A26251E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004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8AB263-A8CC-4251-AB87-2A3EC0E6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FD8F7A-9689-49CA-8899-ECAF34BE7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331913-4A27-417E-9CE1-C52740C0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E015BC-7CAF-440D-AEAE-8C68090E2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0DD011A-46A0-47B1-BC29-38C8E5B9B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B79A36C-3D2E-48E2-B2D5-6FA35460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28, 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F5D43A-C086-468C-A052-E97E016E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A724E6-6CE0-4D55-B5B6-74188F4B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380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5CA7DB-2338-43EF-BC23-6D7900314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01F7F6-BCF8-4E7D-81BC-166802DB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28, 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FB33A8-35F8-4135-8588-267ADFE62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1B0963F-B301-4533-AA6F-DA17C18E5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239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36E0C1-4C9E-40F7-9015-03284BE4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28, 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677BA2-38C5-4CC3-B65F-A53B05B6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30C613-8426-4402-B369-1FCE50D1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55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9CF521-5F8B-4F4A-A321-8039B539B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E5A51E-C3C1-4A9C-9DED-EAB9548F5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CCDBDC-7FB3-420E-B03A-DA776E53D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5AD402-D51A-4353-B4CE-BBA91DC5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28, 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2234D9-9C7D-4B75-8DE2-4B2A17F1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94C473-5AEC-4BDE-B17E-5A8CA44A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206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7884F-60DC-4C6B-B388-BD7EB5D1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B463A2-4856-443D-849F-FF054A48F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FA79EF-22DF-4595-98B5-7DFABA685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8C7644-DD45-4E55-875C-2EDB8A47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28, 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78D7BC-CCFA-4B2E-A5C1-BF1B6F5D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C2204E-65EC-4DCE-91B9-C3686888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7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41BACD0-509B-4DA3-99FD-7289FCE8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ED7408-4CAB-4B69-AA62-3BAEB30A2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51536C-9A70-4C4A-B3AD-2F5172EC6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November 28, 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5F63A2-CB2A-42BE-B2F2-71DC4AF3F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61E71-EF39-4480-91FF-D178CA7AC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1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kertelegraph.com/blog/2013/01/27/mike-matusow-wins-the-2013-nbc-national-heads-up-poker-championship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url?sa=i&amp;rct=j&amp;q=&amp;esrc=s&amp;source=images&amp;cd=&amp;ved=0ahUKEwj6h-jU9ffRAhWG7iYKHTGvCu0QjRwIBw&amp;url=http://www.clubpoker.net/poker-intelligence-artificielle-que-vous-inspire-victoire-libratus/n-12372&amp;psig=AFQjCNGGdTbdkEJLtGZh-4AdPc818ZopGQ&amp;ust=1486348072024616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2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776" y="658783"/>
            <a:ext cx="841658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3"/>
                </a:solidFill>
                <a:latin typeface="Copperplate Gothic Bold" pitchFamily="34" charset="0"/>
              </a:rPr>
              <a:t>Extensive-form games and how to solve them: Part 2</a:t>
            </a:r>
          </a:p>
          <a:p>
            <a:r>
              <a:rPr lang="en-US" sz="3200" dirty="0">
                <a:solidFill>
                  <a:schemeClr val="accent3"/>
                </a:solidFill>
                <a:latin typeface="Copperplate Gothic Bold" pitchFamily="34" charset="0"/>
              </a:rPr>
              <a:t/>
            </a:r>
            <a:br>
              <a:rPr lang="en-US" sz="3200" dirty="0">
                <a:solidFill>
                  <a:schemeClr val="accent3"/>
                </a:solidFill>
                <a:latin typeface="Copperplate Gothic Bold" pitchFamily="34" charset="0"/>
              </a:rPr>
            </a:br>
            <a:r>
              <a:rPr lang="en-US" sz="3200" dirty="0">
                <a:solidFill>
                  <a:schemeClr val="accent3"/>
                </a:solidFill>
                <a:latin typeface="Copperplate Gothic Bold" pitchFamily="34" charset="0"/>
              </a:rPr>
              <a:t>CMU 15-381 and 15-681</a:t>
            </a:r>
          </a:p>
          <a:p>
            <a:r>
              <a:rPr lang="en-US" sz="3200" dirty="0">
                <a:solidFill>
                  <a:schemeClr val="accent3"/>
                </a:solidFill>
                <a:latin typeface="Copperplate Gothic Bold" pitchFamily="34" charset="0"/>
              </a:rPr>
              <a:t>Fall 2017</a:t>
            </a:r>
          </a:p>
          <a:p>
            <a:endParaRPr lang="en-US" sz="2800" dirty="0">
              <a:solidFill>
                <a:schemeClr val="accent3"/>
              </a:solidFill>
              <a:latin typeface="Copperplate Gothic Bold" pitchFamily="34" charset="0"/>
            </a:endParaRPr>
          </a:p>
          <a:p>
            <a:r>
              <a:rPr lang="en-US" dirty="0">
                <a:solidFill>
                  <a:schemeClr val="accent3"/>
                </a:solidFill>
                <a:latin typeface="Copperplate Gothic Bold" pitchFamily="34" charset="0"/>
              </a:rPr>
              <a:t>Teachers:</a:t>
            </a:r>
          </a:p>
          <a:p>
            <a:r>
              <a:rPr lang="en-US" dirty="0">
                <a:solidFill>
                  <a:schemeClr val="accent3"/>
                </a:solidFill>
                <a:latin typeface="Copperplate Gothic Bold" pitchFamily="34" charset="0"/>
              </a:rPr>
              <a:t>Noam Brown</a:t>
            </a:r>
          </a:p>
          <a:p>
            <a:r>
              <a:rPr lang="en-US" dirty="0" err="1">
                <a:solidFill>
                  <a:schemeClr val="accent3"/>
                </a:solidFill>
                <a:latin typeface="Copperplate Gothic Bold" pitchFamily="34" charset="0"/>
              </a:rPr>
              <a:t>Tuomas</a:t>
            </a:r>
            <a:r>
              <a:rPr lang="en-US" dirty="0">
                <a:solidFill>
                  <a:schemeClr val="accent3"/>
                </a:solidFill>
                <a:latin typeface="Copperplate Gothic Bold" pitchFamily="34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pperplate Gothic Bold" pitchFamily="34" charset="0"/>
              </a:rPr>
              <a:t>Sandholm</a:t>
            </a:r>
            <a:endParaRPr lang="en-US" dirty="0">
              <a:solidFill>
                <a:schemeClr val="accent3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982" y="1447800"/>
                <a:ext cx="8803037" cy="5019675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Repeat on each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Nature picks a hidden payoff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1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100" i="1">
                        <a:latin typeface="Cambria Math"/>
                      </a:rPr>
                      <m:t>(</m:t>
                    </m:r>
                    <m:r>
                      <a:rPr lang="en-US" sz="2100" i="1">
                        <a:latin typeface="Cambria Math"/>
                      </a:rPr>
                      <m:t>𝑎</m:t>
                    </m:r>
                    <m:r>
                      <a:rPr lang="en-US" sz="21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100" dirty="0"/>
                  <a:t> for each action in [-10, 10].</a:t>
                </a:r>
              </a:p>
              <a:p>
                <a:pPr lvl="2"/>
                <a:r>
                  <a:rPr lang="en-US" dirty="0"/>
                  <a:t>Payoffs might </a:t>
                </a:r>
                <a:r>
                  <a:rPr lang="en-US" b="1" dirty="0"/>
                  <a:t>not</a:t>
                </a:r>
                <a:r>
                  <a:rPr lang="en-US" dirty="0"/>
                  <a:t> be drawn from a pre-defined distribution, could be non-stationary</a:t>
                </a:r>
              </a:p>
              <a:p>
                <a:pPr lvl="1"/>
                <a:r>
                  <a:rPr lang="en-US" dirty="0"/>
                  <a:t>We pick a strategy (probability distribution over actions)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receive a payoff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Goal:</a:t>
                </a:r>
                <a:r>
                  <a:rPr lang="en-US" dirty="0"/>
                  <a:t> Do about as well as the best </a:t>
                </a:r>
                <a:r>
                  <a:rPr lang="en-US" b="1" dirty="0"/>
                  <a:t>single</a:t>
                </a:r>
                <a:r>
                  <a:rPr lang="en-US" dirty="0"/>
                  <a:t> action in hindsight</a:t>
                </a:r>
              </a:p>
              <a:p>
                <a:pPr lvl="1"/>
                <a:r>
                  <a:rPr lang="en-US" dirty="0"/>
                  <a:t>Define </a:t>
                </a:r>
                <a:r>
                  <a:rPr lang="en-US" b="1" dirty="0"/>
                  <a:t>Regret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 and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want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Note: We are </a:t>
                </a:r>
                <a:r>
                  <a:rPr lang="en-US" b="1" dirty="0"/>
                  <a:t>not</a:t>
                </a:r>
                <a:r>
                  <a:rPr lang="en-US" dirty="0"/>
                  <a:t> trying to do as well as the best </a:t>
                </a:r>
                <a:r>
                  <a:rPr lang="en-US" b="1" dirty="0"/>
                  <a:t>sequence of actions</a:t>
                </a:r>
                <a:r>
                  <a:rPr lang="en-US" dirty="0"/>
                  <a:t>, just the best </a:t>
                </a:r>
                <a:r>
                  <a:rPr lang="en-US" b="1" dirty="0"/>
                  <a:t>single action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982" y="1447800"/>
                <a:ext cx="8803037" cy="5019675"/>
              </a:xfrm>
              <a:blipFill>
                <a:blip r:embed="rId2"/>
                <a:stretch>
                  <a:fillRect l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" y="11906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26" y="1190623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87" y="1190620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92D08B-039C-4937-8AC5-8DDFF0B51AE4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to Nash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5048250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  <a:cs typeface="Cambria Math"/>
                  </a:rPr>
                  <a:t>Folk Theorem</a:t>
                </a:r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: In a </a:t>
                </a:r>
                <a:r>
                  <a:rPr lang="en-US" sz="2400" b="1" dirty="0">
                    <a:solidFill>
                      <a:srgbClr val="000000"/>
                    </a:solidFill>
                    <a:cs typeface="Cambria Math"/>
                  </a:rPr>
                  <a:t>two-player zero-sum</a:t>
                </a:r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 game,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 for both players, then their average strategies over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 iterations form a 2</a:t>
                </a:r>
                <a:r>
                  <a:rPr lang="el-GR" sz="2400" dirty="0">
                    <a:solidFill>
                      <a:srgbClr val="000000"/>
                    </a:solidFill>
                    <a:cs typeface="Cambria Math"/>
                  </a:rPr>
                  <a:t>ε</a:t>
                </a:r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-Nash equilibrium.</a:t>
                </a:r>
              </a:p>
              <a:p>
                <a:endParaRPr lang="en-US" sz="2400" b="1" dirty="0">
                  <a:solidFill>
                    <a:srgbClr val="000000"/>
                  </a:solidFill>
                </a:endParaRPr>
              </a:p>
              <a:p>
                <a:r>
                  <a:rPr lang="en-US" sz="2400" dirty="0">
                    <a:solidFill>
                      <a:srgbClr val="000000"/>
                    </a:solidFill>
                  </a:rPr>
                  <a:t>Recall that in two-player zero-sum games, every Nash equilibrium results in the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same</a:t>
                </a:r>
                <a:r>
                  <a:rPr lang="en-US" sz="2400" dirty="0">
                    <a:solidFill>
                      <a:srgbClr val="000000"/>
                    </a:solidFill>
                  </a:rPr>
                  <a:t> value.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5048250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58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Minimization: Example</a:t>
            </a:r>
          </a:p>
        </p:txBody>
      </p:sp>
      <p:pic>
        <p:nvPicPr>
          <p:cNvPr id="1026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57" y="31718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26" y="3171823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08" y="31718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322" y="1304925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Iteration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1436" y="5086320"/>
            <a:ext cx="19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Our Total Payoff: 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8282" y="287655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Action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9651" y="287655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Action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6670" y="287655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</a:t>
            </a: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5206" y="4288856"/>
            <a:ext cx="150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>
                <a:solidFill>
                  <a:schemeClr val="tx1"/>
                </a:solidFill>
              </a:rPr>
              <a:t>Payoff: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1467" y="4280687"/>
            <a:ext cx="150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>
                <a:solidFill>
                  <a:schemeClr val="tx1"/>
                </a:solidFill>
              </a:rPr>
              <a:t>Payoff: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7685" y="4288750"/>
            <a:ext cx="150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>
                <a:solidFill>
                  <a:schemeClr val="tx1"/>
                </a:solidFill>
              </a:rPr>
              <a:t>Payoff: 0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891086" y="1705035"/>
            <a:ext cx="914274" cy="866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69825" y="2571810"/>
            <a:ext cx="125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Payoff: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5312" y="2571810"/>
            <a:ext cx="112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Payoff: 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68213" y="2571810"/>
            <a:ext cx="125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Payoff: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8248" y="5727049"/>
            <a:ext cx="206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Maximum Regret: 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498" y="5223688"/>
            <a:ext cx="2711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Difference between our </a:t>
            </a:r>
          </a:p>
          <a:p>
            <a:r>
              <a:rPr lang="en-US" dirty="0">
                <a:solidFill>
                  <a:schemeClr val="tx1"/>
                </a:solidFill>
              </a:rPr>
              <a:t>payoff and the best lever</a:t>
            </a:r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>
            <a:off x="2838688" y="5577631"/>
            <a:ext cx="1052398" cy="13736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7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Minimization: Example</a:t>
            </a:r>
          </a:p>
        </p:txBody>
      </p:sp>
      <p:pic>
        <p:nvPicPr>
          <p:cNvPr id="1026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57" y="31718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26" y="3171823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08" y="31718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322" y="1304925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Iteration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8282" y="287655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</a:t>
            </a: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9651" y="287655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</a:t>
            </a:r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6670" y="287655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</a:t>
            </a: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891086" y="1705035"/>
            <a:ext cx="914274" cy="866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69825" y="2571810"/>
            <a:ext cx="125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Payoff: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5312" y="2571810"/>
            <a:ext cx="112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Payoff: 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68213" y="2571810"/>
            <a:ext cx="125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Payoff: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DB5CAEF-4DCA-4655-A02F-D06CCAE6868C}"/>
              </a:ext>
            </a:extLst>
          </p:cNvPr>
          <p:cNvSpPr txBox="1"/>
          <p:nvPr/>
        </p:nvSpPr>
        <p:spPr>
          <a:xfrm>
            <a:off x="1345206" y="4288856"/>
            <a:ext cx="16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>
                <a:solidFill>
                  <a:schemeClr val="tx1"/>
                </a:solidFill>
              </a:rPr>
              <a:t>Payoff: 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2EF685D-DD17-410E-9B4C-00C2FCEB8495}"/>
              </a:ext>
            </a:extLst>
          </p:cNvPr>
          <p:cNvSpPr txBox="1"/>
          <p:nvPr/>
        </p:nvSpPr>
        <p:spPr>
          <a:xfrm>
            <a:off x="3551467" y="4280687"/>
            <a:ext cx="150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>
                <a:solidFill>
                  <a:schemeClr val="tx1"/>
                </a:solidFill>
              </a:rPr>
              <a:t>Payoff: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577172E-9227-4E96-A255-E41112156476}"/>
              </a:ext>
            </a:extLst>
          </p:cNvPr>
          <p:cNvSpPr txBox="1"/>
          <p:nvPr/>
        </p:nvSpPr>
        <p:spPr>
          <a:xfrm>
            <a:off x="5797685" y="4288750"/>
            <a:ext cx="16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>
                <a:solidFill>
                  <a:schemeClr val="tx1"/>
                </a:solidFill>
              </a:rPr>
              <a:t>Payoff: 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648ED1D-8C11-4F2A-B5B2-BF568EDC34DA}"/>
              </a:ext>
            </a:extLst>
          </p:cNvPr>
          <p:cNvSpPr txBox="1"/>
          <p:nvPr/>
        </p:nvSpPr>
        <p:spPr>
          <a:xfrm>
            <a:off x="3321436" y="5086320"/>
            <a:ext cx="19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Our Total Payoff: 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2BBE8C7-1A9F-48DC-9E46-7E30AD8564A8}"/>
              </a:ext>
            </a:extLst>
          </p:cNvPr>
          <p:cNvSpPr txBox="1"/>
          <p:nvPr/>
        </p:nvSpPr>
        <p:spPr>
          <a:xfrm>
            <a:off x="3268248" y="5727049"/>
            <a:ext cx="2186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Maximum Regret: 10</a:t>
            </a:r>
          </a:p>
        </p:txBody>
      </p:sp>
    </p:spTree>
    <p:extLst>
      <p:ext uri="{BB962C8B-B14F-4D97-AF65-F5344CB8AC3E}">
        <p14:creationId xmlns:p14="http://schemas.microsoft.com/office/powerpoint/2010/main" val="41481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Minimization: Example</a:t>
            </a:r>
          </a:p>
        </p:txBody>
      </p:sp>
      <p:pic>
        <p:nvPicPr>
          <p:cNvPr id="1026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57" y="31718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26" y="3171823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08" y="31718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322" y="1304925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Iteration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8282" y="287655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</a:t>
            </a: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9651" y="287655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</a:t>
            </a:r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6670" y="287655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049376" y="1962150"/>
            <a:ext cx="597692" cy="6096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69825" y="2571810"/>
            <a:ext cx="125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Payoff: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8712" y="2571810"/>
            <a:ext cx="133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Payoff: -10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5733" y="2571810"/>
            <a:ext cx="133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Payoff: -10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6296399" y="1962150"/>
            <a:ext cx="597692" cy="6096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70450" y="1562040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39406" y="1562040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1798009" y="1962150"/>
            <a:ext cx="597692" cy="6096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07280" y="1581060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072B38C-C78A-41AF-BA31-9247F864D178}"/>
              </a:ext>
            </a:extLst>
          </p:cNvPr>
          <p:cNvSpPr txBox="1"/>
          <p:nvPr/>
        </p:nvSpPr>
        <p:spPr>
          <a:xfrm>
            <a:off x="1345206" y="4288856"/>
            <a:ext cx="16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>
                <a:solidFill>
                  <a:schemeClr val="tx1"/>
                </a:solidFill>
              </a:rPr>
              <a:t>Payoff: 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4ECD88B-BFC6-48DC-B68A-A54B01F71C35}"/>
              </a:ext>
            </a:extLst>
          </p:cNvPr>
          <p:cNvSpPr txBox="1"/>
          <p:nvPr/>
        </p:nvSpPr>
        <p:spPr>
          <a:xfrm>
            <a:off x="3551467" y="4280687"/>
            <a:ext cx="150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>
                <a:solidFill>
                  <a:schemeClr val="tx1"/>
                </a:solidFill>
              </a:rPr>
              <a:t>Payoff: 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1B781E8-F0B7-4640-8AA0-4E1B2EAB546A}"/>
              </a:ext>
            </a:extLst>
          </p:cNvPr>
          <p:cNvSpPr txBox="1"/>
          <p:nvPr/>
        </p:nvSpPr>
        <p:spPr>
          <a:xfrm>
            <a:off x="5797685" y="4288750"/>
            <a:ext cx="16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>
                <a:solidFill>
                  <a:schemeClr val="tx1"/>
                </a:solidFill>
              </a:rPr>
              <a:t>Payoff: 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4B189BA-781D-448C-8A5A-ECE12D702D09}"/>
              </a:ext>
            </a:extLst>
          </p:cNvPr>
          <p:cNvSpPr txBox="1"/>
          <p:nvPr/>
        </p:nvSpPr>
        <p:spPr>
          <a:xfrm>
            <a:off x="3321436" y="5086320"/>
            <a:ext cx="19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Our Total Payoff:  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6B27392-E1EC-4A30-8AAF-022D345969F1}"/>
              </a:ext>
            </a:extLst>
          </p:cNvPr>
          <p:cNvSpPr txBox="1"/>
          <p:nvPr/>
        </p:nvSpPr>
        <p:spPr>
          <a:xfrm>
            <a:off x="3268248" y="5727049"/>
            <a:ext cx="2186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Maximum Regret: 10</a:t>
            </a:r>
          </a:p>
        </p:txBody>
      </p:sp>
    </p:spTree>
    <p:extLst>
      <p:ext uri="{BB962C8B-B14F-4D97-AF65-F5344CB8AC3E}">
        <p14:creationId xmlns:p14="http://schemas.microsoft.com/office/powerpoint/2010/main" val="18043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Minimization: Example</a:t>
            </a:r>
          </a:p>
        </p:txBody>
      </p:sp>
      <p:pic>
        <p:nvPicPr>
          <p:cNvPr id="1026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57" y="31718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26" y="3171823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08" y="31718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322" y="1304925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Iteration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8282" y="287655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</a:t>
            </a: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9651" y="287655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</a:t>
            </a:r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6670" y="287655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</a:t>
            </a: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9825" y="2571810"/>
            <a:ext cx="125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Payoff: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8712" y="2571810"/>
            <a:ext cx="133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Payoff: -10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5733" y="2571810"/>
            <a:ext cx="133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Payoff: -10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4049376" y="1962150"/>
            <a:ext cx="597692" cy="6096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6296399" y="1962150"/>
            <a:ext cx="597692" cy="6096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070450" y="1562040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39406" y="1562040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1798009" y="1962150"/>
            <a:ext cx="597692" cy="6096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07280" y="1581060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10A7F66-D676-4EE8-B702-7FC2B022ACB1}"/>
              </a:ext>
            </a:extLst>
          </p:cNvPr>
          <p:cNvSpPr txBox="1"/>
          <p:nvPr/>
        </p:nvSpPr>
        <p:spPr>
          <a:xfrm>
            <a:off x="1345206" y="4288856"/>
            <a:ext cx="16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>
                <a:solidFill>
                  <a:schemeClr val="tx1"/>
                </a:solidFill>
              </a:rPr>
              <a:t>Payoff: 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2911839-B6BB-4A95-B2E3-7A40411CDEC1}"/>
              </a:ext>
            </a:extLst>
          </p:cNvPr>
          <p:cNvSpPr txBox="1"/>
          <p:nvPr/>
        </p:nvSpPr>
        <p:spPr>
          <a:xfrm>
            <a:off x="3551467" y="4280687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>
                <a:solidFill>
                  <a:schemeClr val="tx1"/>
                </a:solidFill>
              </a:rPr>
              <a:t>Payoff: -10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93C9AF3-69C2-4EB4-A8C4-0397BA99302E}"/>
              </a:ext>
            </a:extLst>
          </p:cNvPr>
          <p:cNvSpPr txBox="1"/>
          <p:nvPr/>
        </p:nvSpPr>
        <p:spPr>
          <a:xfrm>
            <a:off x="5797685" y="4288750"/>
            <a:ext cx="150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>
                <a:solidFill>
                  <a:schemeClr val="tx1"/>
                </a:solidFill>
              </a:rPr>
              <a:t>Payoff: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ED4B265-B86E-4195-80E7-04B704AA9FD7}"/>
                  </a:ext>
                </a:extLst>
              </p:cNvPr>
              <p:cNvSpPr txBox="1"/>
              <p:nvPr/>
            </p:nvSpPr>
            <p:spPr>
              <a:xfrm>
                <a:off x="3321436" y="5086320"/>
                <a:ext cx="2283959" cy="48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Our Total Payoff: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ED4B265-B86E-4195-80E7-04B704AA9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436" y="5086320"/>
                <a:ext cx="2283959" cy="484876"/>
              </a:xfrm>
              <a:prstGeom prst="rect">
                <a:avLst/>
              </a:prstGeom>
              <a:blipFill>
                <a:blip r:embed="rId4"/>
                <a:stretch>
                  <a:fillRect l="-240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D86CB492-BCB2-4F56-A1A1-A572EDC27CFF}"/>
                  </a:ext>
                </a:extLst>
              </p:cNvPr>
              <p:cNvSpPr txBox="1"/>
              <p:nvPr/>
            </p:nvSpPr>
            <p:spPr>
              <a:xfrm>
                <a:off x="3268248" y="5727049"/>
                <a:ext cx="2345450" cy="48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Maximum Regret: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6CB492-BCB2-4F56-A1A1-A572EDC27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248" y="5727049"/>
                <a:ext cx="2345450" cy="484876"/>
              </a:xfrm>
              <a:prstGeom prst="rect">
                <a:avLst/>
              </a:prstGeom>
              <a:blipFill>
                <a:blip r:embed="rId5"/>
                <a:stretch>
                  <a:fillRect l="-20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98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Idea</a:t>
                </a:r>
                <a:r>
                  <a:rPr lang="en-US" sz="2800" dirty="0"/>
                  <a:t>: Pick actions in proportion to the amount of </a:t>
                </a:r>
                <a:r>
                  <a:rPr lang="en-US" sz="2800" b="1" dirty="0"/>
                  <a:t>positive regret</a:t>
                </a:r>
                <a:r>
                  <a:rPr lang="en-US" sz="2800" dirty="0"/>
                  <a:t> on the actions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pt-BR" sz="2800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d>
                          <m:d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)−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max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⁡{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,0}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max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⁡{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</a:rPr>
                              <m:t>,0}</m:t>
                            </m:r>
                          </m:e>
                        </m:nary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Start with a uniform random strategy</a:t>
                </a:r>
              </a:p>
              <a:p>
                <a:r>
                  <a:rPr lang="en-US" sz="2800" b="1" dirty="0"/>
                  <a:t>Theorem: </a:t>
                </a:r>
                <a:r>
                  <a:rPr lang="en-US" sz="2800" dirty="0"/>
                  <a:t>If we pick actions (levers) according to Regret Matching (RM)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Δ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r>
                  <a:rPr lang="en-US" sz="1700" dirty="0"/>
                  <a:t>              [Hart and Mas-Colell 2000]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14544" y="3460851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Range of payoffs</a:t>
            </a:r>
          </a:p>
          <a:p>
            <a:r>
              <a:rPr lang="en-US" dirty="0">
                <a:solidFill>
                  <a:schemeClr val="tx1"/>
                </a:solidFill>
              </a:rPr>
              <a:t>(20 in our example)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943725" y="4168737"/>
            <a:ext cx="476250" cy="93830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34769" y="5919712"/>
            <a:ext cx="209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Number of actions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365380" y="5241073"/>
            <a:ext cx="388387" cy="67864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2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Matching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Iteration 0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Right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Up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Down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97058B-29C6-4AA9-B19B-E8DB7D62F1B7}"/>
              </a:ext>
            </a:extLst>
          </p:cNvPr>
          <p:cNvSpPr txBox="1"/>
          <p:nvPr/>
        </p:nvSpPr>
        <p:spPr>
          <a:xfrm>
            <a:off x="2442014" y="1374385"/>
            <a:ext cx="447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Set current strategy based on regrets</a:t>
            </a:r>
          </a:p>
        </p:txBody>
      </p:sp>
    </p:spTree>
    <p:extLst>
      <p:ext uri="{BB962C8B-B14F-4D97-AF65-F5344CB8AC3E}">
        <p14:creationId xmlns:p14="http://schemas.microsoft.com/office/powerpoint/2010/main" val="3302013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Matching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Iteration 0</a:t>
            </a: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/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Right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Up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Down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964BDD-77A3-42A8-8F25-33C681A3CC7B}"/>
              </a:ext>
            </a:extLst>
          </p:cNvPr>
          <p:cNvSpPr txBox="1"/>
          <p:nvPr/>
        </p:nvSpPr>
        <p:spPr>
          <a:xfrm>
            <a:off x="2442014" y="1374385"/>
            <a:ext cx="387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Update average strategy tracker</a:t>
            </a:r>
          </a:p>
        </p:txBody>
      </p:sp>
    </p:spTree>
    <p:extLst>
      <p:ext uri="{BB962C8B-B14F-4D97-AF65-F5344CB8AC3E}">
        <p14:creationId xmlns:p14="http://schemas.microsoft.com/office/powerpoint/2010/main" val="3804541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Matching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Iteration 0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Right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Up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Down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53739" y="5768556"/>
            <a:ext cx="4674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  <a:latin typeface="+mj-lt"/>
              </a:rPr>
              <a:t>Expected Value: 0.75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A8D092-B97F-45A7-ABE0-9A39E786916A}"/>
              </a:ext>
            </a:extLst>
          </p:cNvPr>
          <p:cNvSpPr txBox="1"/>
          <p:nvPr/>
        </p:nvSpPr>
        <p:spPr>
          <a:xfrm>
            <a:off x="2442014" y="1374385"/>
            <a:ext cx="252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3: Calculate total EV</a:t>
            </a:r>
          </a:p>
        </p:txBody>
      </p:sp>
    </p:spTree>
    <p:extLst>
      <p:ext uri="{BB962C8B-B14F-4D97-AF65-F5344CB8AC3E}">
        <p14:creationId xmlns:p14="http://schemas.microsoft.com/office/powerpoint/2010/main" val="242938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404260-7F95-4D73-84D5-2EDC90BF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Dominated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100C33-9449-4932-ABFC-EEED967FA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1" y="1387098"/>
            <a:ext cx="8322590" cy="4788144"/>
          </a:xfrm>
        </p:spPr>
        <p:txBody>
          <a:bodyPr/>
          <a:lstStyle/>
          <a:p>
            <a:r>
              <a:rPr lang="en-US" dirty="0"/>
              <a:t>If an action is never better than some linear combination of other actions, then it is </a:t>
            </a:r>
            <a:r>
              <a:rPr lang="en-US" b="1" dirty="0"/>
              <a:t>dominated</a:t>
            </a:r>
          </a:p>
          <a:p>
            <a:pPr lvl="1"/>
            <a:r>
              <a:rPr lang="en-US" b="1" dirty="0"/>
              <a:t>Strictly dominated:</a:t>
            </a:r>
            <a:r>
              <a:rPr lang="en-US" dirty="0"/>
              <a:t> The action is </a:t>
            </a:r>
            <a:r>
              <a:rPr lang="en-US" i="1" dirty="0"/>
              <a:t>always worse</a:t>
            </a:r>
            <a:r>
              <a:rPr lang="en-US" dirty="0"/>
              <a:t> than some other (mixed) strategy</a:t>
            </a:r>
          </a:p>
          <a:p>
            <a:pPr lvl="1"/>
            <a:r>
              <a:rPr lang="en-US" b="1" dirty="0"/>
              <a:t>Weakly dominated:</a:t>
            </a:r>
            <a:r>
              <a:rPr lang="en-US" dirty="0"/>
              <a:t> The action is </a:t>
            </a:r>
            <a:r>
              <a:rPr lang="en-US" i="1" dirty="0"/>
              <a:t>never better</a:t>
            </a:r>
            <a:r>
              <a:rPr lang="en-US" dirty="0"/>
              <a:t> than some other (mixed) strategy</a:t>
            </a:r>
            <a:endParaRPr lang="en-US" b="1" dirty="0"/>
          </a:p>
          <a:p>
            <a:r>
              <a:rPr lang="en-US" b="1" dirty="0"/>
              <a:t>Two-player zero-sum games</a:t>
            </a:r>
            <a:r>
              <a:rPr lang="en-US" dirty="0"/>
              <a:t> can be simplified by iteratively removing </a:t>
            </a:r>
            <a:r>
              <a:rPr lang="en-US" b="1" dirty="0"/>
              <a:t>all</a:t>
            </a:r>
            <a:r>
              <a:rPr lang="en-US" dirty="0"/>
              <a:t> dominated actions (in </a:t>
            </a:r>
            <a:r>
              <a:rPr lang="en-US" b="1" dirty="0"/>
              <a:t>general-sum</a:t>
            </a:r>
            <a:r>
              <a:rPr lang="en-US" dirty="0"/>
              <a:t>, can only remove strictly dominated)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983C240A-6CE4-4AC5-9A3F-5302818ED0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368935"/>
              </p:ext>
            </p:extLst>
          </p:nvPr>
        </p:nvGraphicFramePr>
        <p:xfrm>
          <a:off x="1173806" y="3788502"/>
          <a:ext cx="6327374" cy="252705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36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6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6707">
                  <a:extLst>
                    <a:ext uri="{9D8B030D-6E8A-4147-A177-3AD203B41FA5}">
                      <a16:colId xmlns:a16="http://schemas.microsoft.com/office/drawing/2014/main" xmlns="" val="172216894"/>
                    </a:ext>
                  </a:extLst>
                </a:gridCol>
              </a:tblGrid>
              <a:tr h="63176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Left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Center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Right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7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Up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-5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-4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7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Middle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-4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17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Down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-1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20754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8A8665-7813-4ED8-BEE4-FBB69F73BBD5}"/>
              </a:ext>
            </a:extLst>
          </p:cNvPr>
          <p:cNvSpPr txBox="1"/>
          <p:nvPr/>
        </p:nvSpPr>
        <p:spPr>
          <a:xfrm rot="16200000">
            <a:off x="270956" y="5156344"/>
            <a:ext cx="1177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Player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34930E-6952-42FD-AFA4-DCF4FA0C7FD3}"/>
              </a:ext>
            </a:extLst>
          </p:cNvPr>
          <p:cNvSpPr txBox="1"/>
          <p:nvPr/>
        </p:nvSpPr>
        <p:spPr>
          <a:xfrm>
            <a:off x="4952223" y="3259369"/>
            <a:ext cx="1177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Player 2</a:t>
            </a:r>
          </a:p>
        </p:txBody>
      </p:sp>
    </p:spTree>
    <p:extLst>
      <p:ext uri="{BB962C8B-B14F-4D97-AF65-F5344CB8AC3E}">
        <p14:creationId xmlns:p14="http://schemas.microsoft.com/office/powerpoint/2010/main" val="30938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Matching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0877" y="6146327"/>
            <a:ext cx="2180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990000"/>
                </a:solidFill>
                <a:latin typeface="+mj-lt"/>
              </a:rPr>
              <a:t>Added Regret: 0.5 – 0.75 = -0.25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0877" y="6382643"/>
            <a:ext cx="2134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990000"/>
                </a:solidFill>
                <a:latin typeface="+mj-lt"/>
              </a:rPr>
              <a:t>Added Regret: 1.0 – 0.75 = 0.25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Iteration 0</a:t>
            </a: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/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Right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Up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Down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120072" y="5768556"/>
            <a:ext cx="3141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  <a:latin typeface="+mj-lt"/>
              </a:rPr>
              <a:t>Expected Value: 0.75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14846" y="6146327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990000"/>
                </a:solidFill>
                <a:latin typeface="+mj-lt"/>
              </a:rPr>
              <a:t>Up: 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4846" y="6374926"/>
            <a:ext cx="706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990000"/>
                </a:solidFill>
                <a:latin typeface="+mj-lt"/>
              </a:rPr>
              <a:t>Down: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A68AAC7-4E8A-4228-88D5-A1465293D2AB}"/>
              </a:ext>
            </a:extLst>
          </p:cNvPr>
          <p:cNvSpPr txBox="1"/>
          <p:nvPr/>
        </p:nvSpPr>
        <p:spPr>
          <a:xfrm>
            <a:off x="2442014" y="1374385"/>
            <a:ext cx="349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4: Calculate EV for each action</a:t>
            </a:r>
          </a:p>
        </p:txBody>
      </p:sp>
    </p:spTree>
    <p:extLst>
      <p:ext uri="{BB962C8B-B14F-4D97-AF65-F5344CB8AC3E}">
        <p14:creationId xmlns:p14="http://schemas.microsoft.com/office/powerpoint/2010/main" val="1900528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Matching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-0.25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-0.25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Iteration 0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/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Right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Up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Down 50%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20877" y="6146327"/>
            <a:ext cx="2180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990000"/>
                </a:solidFill>
                <a:latin typeface="+mj-lt"/>
              </a:rPr>
              <a:t>Added Regret: 0.5 – 0.75 = -0.25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20877" y="6382643"/>
            <a:ext cx="2134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990000"/>
                </a:solidFill>
                <a:latin typeface="+mj-lt"/>
              </a:rPr>
              <a:t>Added Regret: 1.0 – 0.75 = 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0072" y="5768556"/>
            <a:ext cx="3141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  <a:latin typeface="+mj-lt"/>
              </a:rPr>
              <a:t>Expected Value: 0.75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14846" y="6146327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990000"/>
                </a:solidFill>
                <a:latin typeface="+mj-lt"/>
              </a:rPr>
              <a:t>Up: 0.5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4846" y="6374926"/>
            <a:ext cx="706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990000"/>
                </a:solidFill>
                <a:latin typeface="+mj-lt"/>
              </a:rPr>
              <a:t>Down: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9B002B-B920-4F0B-9DBB-E123B7795734}"/>
              </a:ext>
            </a:extLst>
          </p:cNvPr>
          <p:cNvSpPr txBox="1"/>
          <p:nvPr/>
        </p:nvSpPr>
        <p:spPr>
          <a:xfrm>
            <a:off x="2442014" y="1374385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5: Update regret for each action</a:t>
            </a:r>
          </a:p>
        </p:txBody>
      </p:sp>
    </p:spTree>
    <p:extLst>
      <p:ext uri="{BB962C8B-B14F-4D97-AF65-F5344CB8AC3E}">
        <p14:creationId xmlns:p14="http://schemas.microsoft.com/office/powerpoint/2010/main" val="3716723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Matching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-0.25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-0.25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Iteration 1</a:t>
            </a: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/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100%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Right 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Up 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Down 100%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3C8FDB-8FDD-41B7-B4E0-97F230342941}"/>
              </a:ext>
            </a:extLst>
          </p:cNvPr>
          <p:cNvSpPr txBox="1"/>
          <p:nvPr/>
        </p:nvSpPr>
        <p:spPr>
          <a:xfrm>
            <a:off x="2442014" y="1374385"/>
            <a:ext cx="447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Set current strategy based on regrets</a:t>
            </a:r>
          </a:p>
        </p:txBody>
      </p:sp>
    </p:spTree>
    <p:extLst>
      <p:ext uri="{BB962C8B-B14F-4D97-AF65-F5344CB8AC3E}">
        <p14:creationId xmlns:p14="http://schemas.microsoft.com/office/powerpoint/2010/main" val="141599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Matching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69283"/>
              </p:ext>
            </p:extLst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-0.25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436226"/>
              </p:ext>
            </p:extLst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-0.25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Iteration 1</a:t>
            </a: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/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100%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Right 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Up 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Down 100%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77833F-C65C-4302-AF98-B98DE7B8D6F8}"/>
              </a:ext>
            </a:extLst>
          </p:cNvPr>
          <p:cNvSpPr txBox="1"/>
          <p:nvPr/>
        </p:nvSpPr>
        <p:spPr>
          <a:xfrm>
            <a:off x="2442014" y="1374385"/>
            <a:ext cx="387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Update average strategy tracker</a:t>
            </a:r>
          </a:p>
        </p:txBody>
      </p:sp>
    </p:spTree>
    <p:extLst>
      <p:ext uri="{BB962C8B-B14F-4D97-AF65-F5344CB8AC3E}">
        <p14:creationId xmlns:p14="http://schemas.microsoft.com/office/powerpoint/2010/main" val="606339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Matching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-0.25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-0.25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Iteration 1</a:t>
            </a: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/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100%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Right 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Up 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Down 100%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AAF805-5012-4AE6-BE94-3D50DCBD832E}"/>
              </a:ext>
            </a:extLst>
          </p:cNvPr>
          <p:cNvSpPr txBox="1"/>
          <p:nvPr/>
        </p:nvSpPr>
        <p:spPr>
          <a:xfrm>
            <a:off x="2442014" y="1374385"/>
            <a:ext cx="252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3: Calculate total 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FD86EA-6B0E-469F-84AE-6D92C69B314F}"/>
              </a:ext>
            </a:extLst>
          </p:cNvPr>
          <p:cNvSpPr txBox="1"/>
          <p:nvPr/>
        </p:nvSpPr>
        <p:spPr>
          <a:xfrm>
            <a:off x="2353739" y="5768556"/>
            <a:ext cx="467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  <a:latin typeface="+mj-lt"/>
              </a:rPr>
              <a:t>Expected Value: 0.0</a:t>
            </a:r>
          </a:p>
        </p:txBody>
      </p:sp>
    </p:spTree>
    <p:extLst>
      <p:ext uri="{BB962C8B-B14F-4D97-AF65-F5344CB8AC3E}">
        <p14:creationId xmlns:p14="http://schemas.microsoft.com/office/powerpoint/2010/main" val="279685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Matching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-0.25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-0.25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Iteration 1</a:t>
            </a: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/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100%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Right 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Up 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Down 100%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E3FB489-CEE4-468A-9AAC-B01511C248F3}"/>
              </a:ext>
            </a:extLst>
          </p:cNvPr>
          <p:cNvSpPr txBox="1"/>
          <p:nvPr/>
        </p:nvSpPr>
        <p:spPr>
          <a:xfrm>
            <a:off x="2442014" y="1374385"/>
            <a:ext cx="349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4: Calculate EV for each 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E0737B-874B-4C48-9F95-92F9542C9B21}"/>
              </a:ext>
            </a:extLst>
          </p:cNvPr>
          <p:cNvSpPr txBox="1"/>
          <p:nvPr/>
        </p:nvSpPr>
        <p:spPr>
          <a:xfrm>
            <a:off x="4220877" y="6146327"/>
            <a:ext cx="1861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990000"/>
                </a:solidFill>
                <a:latin typeface="+mj-lt"/>
              </a:rPr>
              <a:t>Added Regret: 1.0 – 0.0 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23349C8-B432-48ED-B650-11F396B3C5B7}"/>
              </a:ext>
            </a:extLst>
          </p:cNvPr>
          <p:cNvSpPr txBox="1"/>
          <p:nvPr/>
        </p:nvSpPr>
        <p:spPr>
          <a:xfrm>
            <a:off x="4220877" y="6382643"/>
            <a:ext cx="2055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990000"/>
                </a:solidFill>
                <a:latin typeface="+mj-lt"/>
              </a:rPr>
              <a:t>Added Regret: 0.0 – 0.0 = 0.0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EBE6A2A-81AF-4AFC-9332-3858F3638CC9}"/>
              </a:ext>
            </a:extLst>
          </p:cNvPr>
          <p:cNvSpPr txBox="1"/>
          <p:nvPr/>
        </p:nvSpPr>
        <p:spPr>
          <a:xfrm>
            <a:off x="3120072" y="5768556"/>
            <a:ext cx="314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  <a:latin typeface="+mj-lt"/>
              </a:rPr>
              <a:t>Expected Value: 0.0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E7F14F-E5F2-4544-9C83-F9E96E63F60B}"/>
              </a:ext>
            </a:extLst>
          </p:cNvPr>
          <p:cNvSpPr txBox="1"/>
          <p:nvPr/>
        </p:nvSpPr>
        <p:spPr>
          <a:xfrm>
            <a:off x="3314846" y="6146327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990000"/>
                </a:solidFill>
                <a:latin typeface="+mj-lt"/>
              </a:rPr>
              <a:t>Up: 1.0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2A0516B-8D1B-45C5-A993-B11ECC9097CA}"/>
              </a:ext>
            </a:extLst>
          </p:cNvPr>
          <p:cNvSpPr txBox="1"/>
          <p:nvPr/>
        </p:nvSpPr>
        <p:spPr>
          <a:xfrm>
            <a:off x="3314846" y="6374926"/>
            <a:ext cx="81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990000"/>
                </a:solidFill>
                <a:latin typeface="+mj-lt"/>
              </a:rPr>
              <a:t>Down: 0.0</a:t>
            </a:r>
          </a:p>
        </p:txBody>
      </p:sp>
    </p:spTree>
    <p:extLst>
      <p:ext uri="{BB962C8B-B14F-4D97-AF65-F5344CB8AC3E}">
        <p14:creationId xmlns:p14="http://schemas.microsoft.com/office/powerpoint/2010/main" val="4006768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Matching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67583"/>
              </p:ext>
            </p:extLst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39561"/>
              </p:ext>
            </p:extLst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Regret Sum: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990000"/>
                          </a:solidFill>
                          <a:latin typeface="+mj-lt"/>
                        </a:rPr>
                        <a:t>1.75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Iteration 1</a:t>
            </a: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/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100%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Right 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Up 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Down 100%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E0737B-874B-4C48-9F95-92F9542C9B21}"/>
              </a:ext>
            </a:extLst>
          </p:cNvPr>
          <p:cNvSpPr txBox="1"/>
          <p:nvPr/>
        </p:nvSpPr>
        <p:spPr>
          <a:xfrm>
            <a:off x="4220877" y="6146327"/>
            <a:ext cx="1861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990000"/>
                </a:solidFill>
                <a:latin typeface="+mj-lt"/>
              </a:rPr>
              <a:t>Added Regret: 1.0 – 0.0 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23349C8-B432-48ED-B650-11F396B3C5B7}"/>
              </a:ext>
            </a:extLst>
          </p:cNvPr>
          <p:cNvSpPr txBox="1"/>
          <p:nvPr/>
        </p:nvSpPr>
        <p:spPr>
          <a:xfrm>
            <a:off x="4220877" y="6382643"/>
            <a:ext cx="2055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990000"/>
                </a:solidFill>
                <a:latin typeface="+mj-lt"/>
              </a:rPr>
              <a:t>Added Regret: 0.0 – 0.0 = 0.0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EBE6A2A-81AF-4AFC-9332-3858F3638CC9}"/>
              </a:ext>
            </a:extLst>
          </p:cNvPr>
          <p:cNvSpPr txBox="1"/>
          <p:nvPr/>
        </p:nvSpPr>
        <p:spPr>
          <a:xfrm>
            <a:off x="3120072" y="5768556"/>
            <a:ext cx="314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  <a:latin typeface="+mj-lt"/>
              </a:rPr>
              <a:t>Expected Value: 0.0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E7F14F-E5F2-4544-9C83-F9E96E63F60B}"/>
              </a:ext>
            </a:extLst>
          </p:cNvPr>
          <p:cNvSpPr txBox="1"/>
          <p:nvPr/>
        </p:nvSpPr>
        <p:spPr>
          <a:xfrm>
            <a:off x="3314846" y="6146327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990000"/>
                </a:solidFill>
                <a:latin typeface="+mj-lt"/>
              </a:rPr>
              <a:t>Up: 1.0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2A0516B-8D1B-45C5-A993-B11ECC9097CA}"/>
              </a:ext>
            </a:extLst>
          </p:cNvPr>
          <p:cNvSpPr txBox="1"/>
          <p:nvPr/>
        </p:nvSpPr>
        <p:spPr>
          <a:xfrm>
            <a:off x="3314846" y="6374926"/>
            <a:ext cx="81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990000"/>
                </a:solidFill>
                <a:latin typeface="+mj-lt"/>
              </a:rPr>
              <a:t>Down: 0.0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7A3C87F-4475-4E55-9D64-821E5CFB303E}"/>
              </a:ext>
            </a:extLst>
          </p:cNvPr>
          <p:cNvSpPr txBox="1"/>
          <p:nvPr/>
        </p:nvSpPr>
        <p:spPr>
          <a:xfrm>
            <a:off x="2442014" y="1374385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5: Update regret for each action</a:t>
            </a:r>
          </a:p>
        </p:txBody>
      </p:sp>
    </p:spTree>
    <p:extLst>
      <p:ext uri="{BB962C8B-B14F-4D97-AF65-F5344CB8AC3E}">
        <p14:creationId xmlns:p14="http://schemas.microsoft.com/office/powerpoint/2010/main" val="1378071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9675"/>
                <a:ext cx="8229600" cy="543877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  <a:cs typeface="Cambria Math"/>
                  </a:rPr>
                  <a:t>Folk Theorem</a:t>
                </a:r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: In a two-player zero-sum game,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 for both players, then their average strategies over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 iterations form a 2</a:t>
                </a:r>
                <a:r>
                  <a:rPr lang="el-GR" sz="2400" dirty="0">
                    <a:solidFill>
                      <a:srgbClr val="000000"/>
                    </a:solidFill>
                    <a:cs typeface="Cambria Math"/>
                  </a:rPr>
                  <a:t>ε</a:t>
                </a:r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-Nash equilibrium. </a:t>
                </a:r>
                <a:r>
                  <a:rPr lang="en-US" sz="2400" b="1" dirty="0">
                    <a:solidFill>
                      <a:srgbClr val="000000"/>
                    </a:solidFill>
                    <a:cs typeface="Cambria Math"/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 be utility for player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 be utility for the opponent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 be the strategy chosen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 on iteration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Cambria Math"/>
                      </a:rPr>
                      <m:t>𝑡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cs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max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𝑇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Cambria Math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Cambria Math"/>
                        </a:rPr>
                        <m:t>𝜖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cs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max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𝑇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cs typeface="Cambria Math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cs typeface="Cambria Math"/>
                        </a:rPr>
                        <m:t>𝜖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cs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cs typeface="Cambria Math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𝜎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Cambria Math"/>
                      </a:rPr>
                      <m:t>=−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, so we sum the above for both players: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max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max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≤2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cs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max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min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≤2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cs typeface="Cambria Math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  <a:cs typeface="Cambria Math"/>
                              </a:rPr>
                              <m:t>min</m:t>
                            </m:r>
                          </m:e>
                          <m:lim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Cambria Math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, the theorem holds.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9675"/>
                <a:ext cx="8229600" cy="5438776"/>
              </a:xfrm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3344" y="3316842"/>
            <a:ext cx="103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Average</a:t>
            </a:r>
          </a:p>
          <a:p>
            <a:r>
              <a:rPr lang="en-US" dirty="0">
                <a:solidFill>
                  <a:srgbClr val="FF0000"/>
                </a:solidFill>
              </a:rPr>
              <a:t>strategy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1447794" y="3670785"/>
            <a:ext cx="2343156" cy="44846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3241" y="2847498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Regret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4924425" y="3047553"/>
            <a:ext cx="2168816" cy="20005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83066" y="3091905"/>
            <a:ext cx="43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2338" y="3091905"/>
            <a:ext cx="43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90747" y="4997292"/>
            <a:ext cx="11576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By symmetry</a:t>
            </a:r>
          </a:p>
          <a:p>
            <a:r>
              <a:rPr lang="en-US" sz="1400" dirty="0">
                <a:solidFill>
                  <a:schemeClr val="tx1"/>
                </a:solidFill>
              </a:rPr>
              <a:t>this holds for</a:t>
            </a:r>
          </a:p>
          <a:p>
            <a:r>
              <a:rPr lang="en-US" sz="1400" dirty="0">
                <a:solidFill>
                  <a:schemeClr val="tx1"/>
                </a:solidFill>
              </a:rPr>
              <a:t>player 2 too.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410450" y="5379559"/>
            <a:ext cx="380297" cy="15238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6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5" grpId="0"/>
      <p:bldP spid="15" grpId="1"/>
      <p:bldP spid="16" grpId="0"/>
      <p:bldP spid="16" grpId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Counterfactual Regret Minimization (CFR) </a:t>
            </a:r>
            <a:r>
              <a:rPr lang="en-US" sz="2200" dirty="0"/>
              <a:t>[</a:t>
            </a:r>
            <a:r>
              <a:rPr lang="en-US" sz="2200" dirty="0" err="1"/>
              <a:t>Zinkevich</a:t>
            </a:r>
            <a:r>
              <a:rPr lang="en-US" sz="2200" dirty="0"/>
              <a:t> et al. NIPS-2007]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44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Applies </a:t>
                </a:r>
                <a:r>
                  <a:rPr lang="en-US" b="1" dirty="0"/>
                  <a:t>regret matching</a:t>
                </a:r>
                <a:r>
                  <a:rPr lang="en-US" dirty="0"/>
                  <a:t> to minimize regret </a:t>
                </a:r>
                <a:r>
                  <a:rPr lang="en-US" b="1" dirty="0"/>
                  <a:t>independently</a:t>
                </a:r>
                <a:r>
                  <a:rPr lang="en-US" dirty="0"/>
                  <a:t> in each information set (</a:t>
                </a:r>
                <a:r>
                  <a:rPr lang="en-US" dirty="0" err="1"/>
                  <a:t>infoset</a:t>
                </a:r>
                <a:r>
                  <a:rPr lang="en-US" dirty="0"/>
                  <a:t>) of an extensive-form game.</a:t>
                </a:r>
              </a:p>
              <a:p>
                <a:endParaRPr lang="en-US" dirty="0"/>
              </a:p>
              <a:p>
                <a:r>
                  <a:rPr lang="en-US" dirty="0"/>
                  <a:t>In CFR, an </a:t>
                </a:r>
                <a:r>
                  <a:rPr lang="en-US" dirty="0" err="1"/>
                  <a:t>infoset</a:t>
                </a:r>
                <a:r>
                  <a:rPr lang="en-US" dirty="0"/>
                  <a:t> belonging to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weighs each iteration in proportion to the probability the </a:t>
                </a:r>
                <a:r>
                  <a:rPr lang="en-US" dirty="0" err="1"/>
                  <a:t>infoset</a:t>
                </a:r>
                <a:r>
                  <a:rPr lang="en-US" dirty="0"/>
                  <a:t> was reached </a:t>
                </a:r>
                <a:r>
                  <a:rPr lang="en-US" b="1" dirty="0"/>
                  <a:t>if player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had tried to reach the </a:t>
                </a:r>
                <a:r>
                  <a:rPr lang="en-US" b="1" dirty="0" err="1"/>
                  <a:t>infoset</a:t>
                </a:r>
                <a:r>
                  <a:rPr lang="en-US" b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4425"/>
              </a:xfrm>
              <a:blipFill>
                <a:blip r:embed="rId2"/>
                <a:stretch>
                  <a:fillRect l="-741" t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5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6" name="Oval 5"/>
          <p:cNvSpPr>
            <a:spLocks/>
          </p:cNvSpPr>
          <p:nvPr/>
        </p:nvSpPr>
        <p:spPr bwMode="auto">
          <a:xfrm>
            <a:off x="5628016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67112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cxnSp>
        <p:nvCxnSpPr>
          <p:cNvPr id="11" name="Straight Arrow Connector 10"/>
          <p:cNvCxnSpPr>
            <a:stCxn id="4" idx="3"/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18" name="Oval 17"/>
          <p:cNvSpPr>
            <a:spLocks/>
          </p:cNvSpPr>
          <p:nvPr/>
        </p:nvSpPr>
        <p:spPr bwMode="auto">
          <a:xfrm>
            <a:off x="5170821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09917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0" name="Oval 19"/>
          <p:cNvSpPr>
            <a:spLocks/>
          </p:cNvSpPr>
          <p:nvPr/>
        </p:nvSpPr>
        <p:spPr bwMode="auto">
          <a:xfrm>
            <a:off x="7543800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82896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cxnSp>
        <p:nvCxnSpPr>
          <p:cNvPr id="27" name="Straight Arrow Connector 26"/>
          <p:cNvCxnSpPr>
            <a:stCxn id="8" idx="5"/>
            <a:endCxn id="22" idx="0"/>
          </p:cNvCxnSpPr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3"/>
            <a:endCxn id="16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3"/>
            <a:endCxn id="18" idx="0"/>
          </p:cNvCxnSpPr>
          <p:nvPr/>
        </p:nvCxnSpPr>
        <p:spPr>
          <a:xfrm flipH="1">
            <a:off x="5520071" y="3187007"/>
            <a:ext cx="210238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5"/>
            <a:endCxn id="20" idx="0"/>
          </p:cNvCxnSpPr>
          <p:nvPr/>
        </p:nvCxnSpPr>
        <p:spPr>
          <a:xfrm>
            <a:off x="6224223" y="3187007"/>
            <a:ext cx="166882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6"/>
            <a:endCxn id="20" idx="2"/>
          </p:cNvCxnSpPr>
          <p:nvPr/>
        </p:nvCxnSpPr>
        <p:spPr>
          <a:xfrm>
            <a:off x="5869321" y="4217058"/>
            <a:ext cx="1674479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6"/>
            <a:endCxn id="22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85" name="Oval 84"/>
          <p:cNvSpPr>
            <a:spLocks/>
          </p:cNvSpPr>
          <p:nvPr/>
        </p:nvSpPr>
        <p:spPr bwMode="auto">
          <a:xfrm>
            <a:off x="4683818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846959" y="510874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87" name="Oval 86"/>
          <p:cNvSpPr>
            <a:spLocks/>
          </p:cNvSpPr>
          <p:nvPr/>
        </p:nvSpPr>
        <p:spPr bwMode="auto">
          <a:xfrm>
            <a:off x="5730225" y="49634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59286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9" name="Oval 88"/>
          <p:cNvSpPr>
            <a:spLocks/>
          </p:cNvSpPr>
          <p:nvPr/>
        </p:nvSpPr>
        <p:spPr bwMode="auto">
          <a:xfrm>
            <a:off x="7088814" y="4964414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7287221" y="51280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1" name="Oval 90"/>
          <p:cNvSpPr>
            <a:spLocks/>
          </p:cNvSpPr>
          <p:nvPr/>
        </p:nvSpPr>
        <p:spPr bwMode="auto">
          <a:xfrm>
            <a:off x="8016139" y="496802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8179280" y="511736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cxnSp>
        <p:nvCxnSpPr>
          <p:cNvPr id="96" name="Straight Arrow Connector 95"/>
          <p:cNvCxnSpPr>
            <a:stCxn id="16" idx="3"/>
            <a:endCxn id="6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6" idx="5"/>
            <a:endCxn id="6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3"/>
            <a:endCxn id="6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5"/>
            <a:endCxn id="6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8" idx="3"/>
            <a:endCxn id="85" idx="0"/>
          </p:cNvCxnSpPr>
          <p:nvPr/>
        </p:nvCxnSpPr>
        <p:spPr>
          <a:xfrm flipH="1">
            <a:off x="5033068" y="4464015"/>
            <a:ext cx="240046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8" idx="5"/>
            <a:endCxn id="87" idx="0"/>
          </p:cNvCxnSpPr>
          <p:nvPr/>
        </p:nvCxnSpPr>
        <p:spPr>
          <a:xfrm>
            <a:off x="5767028" y="4464015"/>
            <a:ext cx="312447" cy="499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0" idx="3"/>
            <a:endCxn id="89" idx="0"/>
          </p:cNvCxnSpPr>
          <p:nvPr/>
        </p:nvCxnSpPr>
        <p:spPr>
          <a:xfrm flipH="1">
            <a:off x="7438064" y="4474695"/>
            <a:ext cx="208029" cy="489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20" idx="5"/>
            <a:endCxn id="91" idx="0"/>
          </p:cNvCxnSpPr>
          <p:nvPr/>
        </p:nvCxnSpPr>
        <p:spPr>
          <a:xfrm>
            <a:off x="8140007" y="4474695"/>
            <a:ext cx="225382" cy="493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Counterfactual Regret Minimization (CFR) </a:t>
            </a:r>
            <a:r>
              <a:rPr lang="en-US" sz="2200" dirty="0"/>
              <a:t>[</a:t>
            </a:r>
            <a:r>
              <a:rPr lang="en-US" sz="2200" dirty="0" err="1"/>
              <a:t>Zinkevich</a:t>
            </a:r>
            <a:r>
              <a:rPr lang="en-US" sz="2200" dirty="0"/>
              <a:t> et al. NIPS-2007]</a:t>
            </a:r>
          </a:p>
        </p:txBody>
      </p:sp>
    </p:spTree>
    <p:extLst>
      <p:ext uri="{BB962C8B-B14F-4D97-AF65-F5344CB8AC3E}">
        <p14:creationId xmlns:p14="http://schemas.microsoft.com/office/powerpoint/2010/main" val="25453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404260-7F95-4D73-84D5-2EDC90BF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Dominated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100C33-9449-4932-ABFC-EEED967FA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1" y="1387098"/>
            <a:ext cx="8322590" cy="47881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50% Up, 50% Down:	[-1, 0, 0]</a:t>
            </a:r>
          </a:p>
          <a:p>
            <a:pPr marL="0" indent="0">
              <a:buNone/>
            </a:pPr>
            <a:r>
              <a:rPr lang="en-US" dirty="0"/>
              <a:t>		Middle:	[-4, 0, 0]</a:t>
            </a:r>
          </a:p>
          <a:p>
            <a:pPr marL="0" indent="0">
              <a:buNone/>
            </a:pPr>
            <a:r>
              <a:rPr lang="en-US" dirty="0"/>
              <a:t>Thus, Middle is a </a:t>
            </a:r>
            <a:r>
              <a:rPr lang="en-US" b="1" dirty="0"/>
              <a:t>weakly dominated action</a:t>
            </a:r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983C240A-6CE4-4AC5-9A3F-5302818ED0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359038"/>
              </p:ext>
            </p:extLst>
          </p:nvPr>
        </p:nvGraphicFramePr>
        <p:xfrm>
          <a:off x="1173806" y="3788502"/>
          <a:ext cx="6327374" cy="252705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36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6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6707">
                  <a:extLst>
                    <a:ext uri="{9D8B030D-6E8A-4147-A177-3AD203B41FA5}">
                      <a16:colId xmlns:a16="http://schemas.microsoft.com/office/drawing/2014/main" xmlns="" val="172216894"/>
                    </a:ext>
                  </a:extLst>
                </a:gridCol>
              </a:tblGrid>
              <a:tr h="63176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Left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Center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Right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7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Up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-5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-4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7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Middle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-4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17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Down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-1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20754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8A8665-7813-4ED8-BEE4-FBB69F73BBD5}"/>
              </a:ext>
            </a:extLst>
          </p:cNvPr>
          <p:cNvSpPr txBox="1"/>
          <p:nvPr/>
        </p:nvSpPr>
        <p:spPr>
          <a:xfrm rot="16200000">
            <a:off x="270956" y="5156344"/>
            <a:ext cx="1177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Player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34930E-6952-42FD-AFA4-DCF4FA0C7FD3}"/>
              </a:ext>
            </a:extLst>
          </p:cNvPr>
          <p:cNvSpPr txBox="1"/>
          <p:nvPr/>
        </p:nvSpPr>
        <p:spPr>
          <a:xfrm>
            <a:off x="4952223" y="3259369"/>
            <a:ext cx="1177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Player 2</a:t>
            </a:r>
          </a:p>
        </p:txBody>
      </p:sp>
    </p:spTree>
    <p:extLst>
      <p:ext uri="{BB962C8B-B14F-4D97-AF65-F5344CB8AC3E}">
        <p14:creationId xmlns:p14="http://schemas.microsoft.com/office/powerpoint/2010/main" val="19331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Counterfactual Regret Minimization (CFR) </a:t>
            </a:r>
            <a:r>
              <a:rPr lang="en-US" sz="2200" dirty="0"/>
              <a:t>[</a:t>
            </a:r>
            <a:r>
              <a:rPr lang="en-US" sz="2200" dirty="0" err="1"/>
              <a:t>Zinkevich</a:t>
            </a:r>
            <a:r>
              <a:rPr lang="en-US" sz="2200" dirty="0"/>
              <a:t> et al. NIPS-2007]</a:t>
            </a:r>
          </a:p>
        </p:txBody>
      </p:sp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cxnSp>
        <p:nvCxnSpPr>
          <p:cNvPr id="11" name="Straight Arrow Connector 10"/>
          <p:cNvCxnSpPr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5852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4773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cxnSp>
        <p:nvCxnSpPr>
          <p:cNvPr id="29" name="Straight Arrow Connector 28"/>
          <p:cNvCxnSpPr>
            <a:stCxn id="8" idx="3"/>
            <a:endCxn id="16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5"/>
            <a:endCxn id="22" idx="0"/>
          </p:cNvCxnSpPr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6"/>
            <a:endCxn id="22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cxnSp>
        <p:nvCxnSpPr>
          <p:cNvPr id="96" name="Straight Arrow Connector 95"/>
          <p:cNvCxnSpPr>
            <a:stCxn id="16" idx="3"/>
            <a:endCxn id="6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6" idx="5"/>
            <a:endCxn id="6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3"/>
            <a:endCxn id="6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5"/>
            <a:endCxn id="6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28600" y="3657600"/>
            <a:ext cx="4362865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91465" y="2836285"/>
                <a:ext cx="4552534" cy="3928630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/>
                          </a:rPr>
                          <m:t>𝜋</m:t>
                        </m:r>
                      </m:e>
                      <m:sub/>
                      <m:sup>
                        <m:r>
                          <a:rPr lang="en-US" sz="1400" i="1">
                            <a:latin typeface="Cambria Math"/>
                          </a:rPr>
                          <m:t>𝑡</m:t>
                        </m:r>
                      </m:sup>
                    </m:sSubSup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1400" dirty="0"/>
                  <a:t> is the probability node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1400" dirty="0"/>
                  <a:t> is reached according to both players’ strategies.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−</m:t>
                        </m:r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𝑡</m:t>
                        </m:r>
                      </m:sup>
                    </m:sSubSup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1400" dirty="0"/>
                  <a:t> is the probability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1400" dirty="0"/>
                  <a:t> is reached if player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 tried to get there.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/>
                  <a:t>Maintain regret vector for actions in each </a:t>
                </a:r>
                <a:r>
                  <a:rPr lang="en-US" sz="1400" dirty="0" err="1"/>
                  <a:t>infoset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1400" dirty="0"/>
                  <a:t>. On iteration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𝑡</m:t>
                    </m:r>
                    <m:r>
                      <a:rPr lang="en-US" sz="14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1400" dirty="0"/>
                  <a:t>, actions chosen with probability</a:t>
                </a:r>
              </a:p>
              <a:p>
                <a:pPr marL="0" indent="0" algn="ctr">
                  <a:buNone/>
                </a:pP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d>
                      <m:dPr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>
                            <a:latin typeface="Cambria Math"/>
                          </a:rPr>
                          <m:t>𝑚𝑎𝑥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>
                                <a:latin typeface="Cambria Math"/>
                              </a:rPr>
                              <m:t>0, </m:t>
                            </m:r>
                            <m:sSup>
                              <m:sSup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1400" b="0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400" b="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a:rPr lang="en-US" sz="1400" b="0" i="1">
                                <a:latin typeface="Cambria Math"/>
                              </a:rPr>
                              <m:t>𝑚𝑎𝑥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b="0" i="1">
                                    <a:latin typeface="Cambria Math"/>
                                  </a:rPr>
                                  <m:t>0, 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1400" b="0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4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𝐼</m:t>
                                        </m:r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400" b="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sz="1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  <m:d>
                      <m:dPr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/>
                          </a:rPr>
                          <m:t>h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𝑍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d>
                          <m:d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</m:e>
                        </m:d>
                        <m:sSup>
                          <m:sSup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400" dirty="0"/>
                  <a:t> is the reward for </a:t>
                </a:r>
                <a:r>
                  <a:rPr lang="en-US" sz="1400" dirty="0" err="1"/>
                  <a:t>infoset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1400" dirty="0"/>
                  <a:t>, weighted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endParaRPr lang="en-US" sz="1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  <m:d>
                      <m:dPr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→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400" dirty="0"/>
                  <a:t> is regret for action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1400" dirty="0"/>
                  <a:t> in </a:t>
                </a:r>
                <a:r>
                  <a:rPr lang="en-US" sz="1400" dirty="0" err="1"/>
                  <a:t>infoset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sz="1400" dirty="0"/>
              </a:p>
              <a:p>
                <a:pPr marL="0" indent="0">
                  <a:buNone/>
                </a:pPr>
                <a:r>
                  <a:rPr lang="en-US" sz="1400" b="1" dirty="0"/>
                  <a:t>Theorem</a:t>
                </a:r>
                <a:r>
                  <a:rPr lang="en-US" sz="1400" dirty="0"/>
                  <a:t>: regret for the whole game is bounded by regret summed over all </a:t>
                </a:r>
                <a:r>
                  <a:rPr lang="en-US" sz="1400" dirty="0" err="1"/>
                  <a:t>infosets</a:t>
                </a:r>
                <a:r>
                  <a:rPr lang="en-US" sz="1400" dirty="0"/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1400" b="0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1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2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91465" y="2836285"/>
                <a:ext cx="4552534" cy="3928630"/>
              </a:xfrm>
              <a:prstGeom prst="rect">
                <a:avLst/>
              </a:prstGeom>
              <a:blipFill rotWithShape="1">
                <a:blip r:embed="rId2"/>
                <a:stretch>
                  <a:fillRect l="-268" t="-155" r="-535" b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753480" y="309677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12319" y="31870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66330" y="1825595"/>
                <a:ext cx="3121624" cy="414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this history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0.1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330" y="1825595"/>
                <a:ext cx="3121624" cy="414729"/>
              </a:xfrm>
              <a:prstGeom prst="rect">
                <a:avLst/>
              </a:prstGeom>
              <a:blipFill rotWithShape="1">
                <a:blip r:embed="rId3"/>
                <a:stretch>
                  <a:fillRect t="-4348" b="-23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10" idx="2"/>
            <a:endCxn id="16" idx="0"/>
          </p:cNvCxnSpPr>
          <p:nvPr/>
        </p:nvCxnSpPr>
        <p:spPr>
          <a:xfrm flipH="1">
            <a:off x="1247525" y="2240324"/>
            <a:ext cx="246957" cy="16381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</p:spTree>
    <p:extLst>
      <p:ext uri="{BB962C8B-B14F-4D97-AF65-F5344CB8AC3E}">
        <p14:creationId xmlns:p14="http://schemas.microsoft.com/office/powerpoint/2010/main" val="4439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cxnSp>
        <p:nvCxnSpPr>
          <p:cNvPr id="11" name="Straight Arrow Connector 10"/>
          <p:cNvCxnSpPr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5852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4773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cxnSp>
        <p:nvCxnSpPr>
          <p:cNvPr id="29" name="Straight Arrow Connector 28"/>
          <p:cNvCxnSpPr>
            <a:stCxn id="8" idx="3"/>
            <a:endCxn id="16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5"/>
            <a:endCxn id="22" idx="0"/>
          </p:cNvCxnSpPr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6"/>
            <a:endCxn id="22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cxnSp>
        <p:nvCxnSpPr>
          <p:cNvPr id="96" name="Straight Arrow Connector 95"/>
          <p:cNvCxnSpPr>
            <a:stCxn id="16" idx="3"/>
            <a:endCxn id="6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6" idx="5"/>
            <a:endCxn id="6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3"/>
            <a:endCxn id="6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5"/>
            <a:endCxn id="6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53480" y="309677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91466" y="3505200"/>
                <a:ext cx="4552534" cy="2590800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400" dirty="0"/>
                  <a:t>Iteration 1: Regret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〈0,0〉</m:t>
                    </m:r>
                  </m:oMath>
                </a14:m>
                <a:r>
                  <a:rPr lang="en-US" sz="1400" dirty="0"/>
                  <a:t>, so pick uniform random probability. 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=〈0.5, 0.5〉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91466" y="3505200"/>
                <a:ext cx="4552534" cy="2590800"/>
              </a:xfrm>
              <a:prstGeom prst="rect">
                <a:avLst/>
              </a:prstGeom>
              <a:blipFill rotWithShape="1">
                <a:blip r:embed="rId2"/>
                <a:stretch>
                  <a:fillRect l="-268" t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77185" y="446401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55514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14362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26251" y="447469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Counterfactual Regret Minimization (CFR) </a:t>
            </a:r>
            <a:r>
              <a:rPr lang="en-US" sz="2200" dirty="0"/>
              <a:t>[</a:t>
            </a:r>
            <a:r>
              <a:rPr lang="en-US" sz="2200" dirty="0" err="1"/>
              <a:t>Zinkevich</a:t>
            </a:r>
            <a:r>
              <a:rPr lang="en-US" sz="2200" dirty="0"/>
              <a:t> et al. NIPS-2007]</a:t>
            </a:r>
          </a:p>
        </p:txBody>
      </p:sp>
      <p:sp>
        <p:nvSpPr>
          <p:cNvPr id="47" name="Oval 46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12319" y="31870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0.9</a:t>
            </a:r>
          </a:p>
        </p:txBody>
      </p:sp>
      <p:sp>
        <p:nvSpPr>
          <p:cNvPr id="56" name="Oval 55"/>
          <p:cNvSpPr/>
          <p:nvPr/>
        </p:nvSpPr>
        <p:spPr>
          <a:xfrm>
            <a:off x="228600" y="3657600"/>
            <a:ext cx="4362865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5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cxnSp>
        <p:nvCxnSpPr>
          <p:cNvPr id="11" name="Straight Arrow Connector 10"/>
          <p:cNvCxnSpPr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5852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4773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cxnSp>
        <p:nvCxnSpPr>
          <p:cNvPr id="29" name="Straight Arrow Connector 28"/>
          <p:cNvCxnSpPr>
            <a:stCxn id="8" idx="3"/>
            <a:endCxn id="16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6"/>
            <a:endCxn id="22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cxnSp>
        <p:nvCxnSpPr>
          <p:cNvPr id="96" name="Straight Arrow Connector 95"/>
          <p:cNvCxnSpPr>
            <a:stCxn id="16" idx="3"/>
            <a:endCxn id="6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6" idx="5"/>
            <a:endCxn id="6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3"/>
            <a:endCxn id="6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5"/>
            <a:endCxn id="6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53480" y="309677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91466" y="3505200"/>
                <a:ext cx="4552534" cy="2590800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400" dirty="0"/>
                  <a:t>Iteration 1: Regret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〈0,0〉</m:t>
                    </m:r>
                  </m:oMath>
                </a14:m>
                <a:r>
                  <a:rPr lang="en-US" sz="1400" dirty="0"/>
                  <a:t>, so pick uniform random probability. 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=〈0.5, 0.5〉</m:t>
                    </m:r>
                  </m:oMath>
                </a14:m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0.5⋅(−1)+0.5⋅1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91466" y="3505200"/>
                <a:ext cx="4552534" cy="2590800"/>
              </a:xfrm>
              <a:prstGeom prst="rect">
                <a:avLst/>
              </a:prstGeom>
              <a:blipFill rotWithShape="1">
                <a:blip r:embed="rId2"/>
                <a:stretch>
                  <a:fillRect l="-268" t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77185" y="446401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55514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14362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26251" y="447469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3" name="Oval 2"/>
          <p:cNvSpPr/>
          <p:nvPr/>
        </p:nvSpPr>
        <p:spPr>
          <a:xfrm>
            <a:off x="688121" y="3810000"/>
            <a:ext cx="1079786" cy="8493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Counterfactual Regret Minimization (CFR) </a:t>
            </a:r>
            <a:r>
              <a:rPr lang="en-US" sz="2200" dirty="0"/>
              <a:t>[</a:t>
            </a:r>
            <a:r>
              <a:rPr lang="en-US" sz="2200" dirty="0" err="1"/>
              <a:t>Zinkevich</a:t>
            </a:r>
            <a:r>
              <a:rPr lang="en-US" sz="2200" dirty="0"/>
              <a:t> et al. NIPS-2007]</a:t>
            </a:r>
          </a:p>
        </p:txBody>
      </p:sp>
      <p:sp>
        <p:nvSpPr>
          <p:cNvPr id="47" name="Oval 46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12319" y="31870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0.9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8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cxnSp>
        <p:nvCxnSpPr>
          <p:cNvPr id="11" name="Straight Arrow Connector 10"/>
          <p:cNvCxnSpPr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5852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4773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cxnSp>
        <p:nvCxnSpPr>
          <p:cNvPr id="29" name="Straight Arrow Connector 28"/>
          <p:cNvCxnSpPr>
            <a:stCxn id="8" idx="3"/>
            <a:endCxn id="16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6"/>
            <a:endCxn id="22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cxnSp>
        <p:nvCxnSpPr>
          <p:cNvPr id="96" name="Straight Arrow Connector 95"/>
          <p:cNvCxnSpPr>
            <a:stCxn id="16" idx="3"/>
            <a:endCxn id="6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6" idx="5"/>
            <a:endCxn id="6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3"/>
            <a:endCxn id="6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5"/>
            <a:endCxn id="6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53480" y="309677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91466" y="3505200"/>
                <a:ext cx="4552534" cy="2590800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400" dirty="0"/>
                  <a:t>Iteration 1: Regret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〈0,0〉</m:t>
                    </m:r>
                  </m:oMath>
                </a14:m>
                <a:r>
                  <a:rPr lang="en-US" sz="1400" dirty="0"/>
                  <a:t>, so pick uniform random probability. 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=〈0.5, 0.5〉</m:t>
                    </m:r>
                  </m:oMath>
                </a14:m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0.5⋅(−1)+0.5⋅1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1400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400" b="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0.9</m:t>
                        </m:r>
                      </m:e>
                    </m:d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0.5⋅1+0.5⋅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91466" y="3505200"/>
                <a:ext cx="4552534" cy="2590800"/>
              </a:xfrm>
              <a:prstGeom prst="rect">
                <a:avLst/>
              </a:prstGeom>
              <a:blipFill rotWithShape="1">
                <a:blip r:embed="rId2"/>
                <a:stretch>
                  <a:fillRect l="-268" t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77185" y="446401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55514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14362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26251" y="447469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3" name="Oval 2"/>
          <p:cNvSpPr/>
          <p:nvPr/>
        </p:nvSpPr>
        <p:spPr>
          <a:xfrm>
            <a:off x="2912729" y="3792377"/>
            <a:ext cx="1079786" cy="8493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Counterfactual Regret Minimization (CFR) </a:t>
            </a:r>
            <a:r>
              <a:rPr lang="en-US" sz="2200" dirty="0"/>
              <a:t>[</a:t>
            </a:r>
            <a:r>
              <a:rPr lang="en-US" sz="2200" dirty="0" err="1"/>
              <a:t>Zinkevich</a:t>
            </a:r>
            <a:r>
              <a:rPr lang="en-US" sz="2200" dirty="0"/>
              <a:t> et al. NIPS-2007]</a:t>
            </a:r>
          </a:p>
        </p:txBody>
      </p:sp>
      <p:sp>
        <p:nvSpPr>
          <p:cNvPr id="42" name="Oval 41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12319" y="31870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0.9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cxnSp>
        <p:nvCxnSpPr>
          <p:cNvPr id="11" name="Straight Arrow Connector 10"/>
          <p:cNvCxnSpPr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5852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4773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cxnSp>
        <p:nvCxnSpPr>
          <p:cNvPr id="29" name="Straight Arrow Connector 28"/>
          <p:cNvCxnSpPr>
            <a:stCxn id="8" idx="3"/>
            <a:endCxn id="16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6"/>
            <a:endCxn id="22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cxnSp>
        <p:nvCxnSpPr>
          <p:cNvPr id="96" name="Straight Arrow Connector 95"/>
          <p:cNvCxnSpPr>
            <a:stCxn id="16" idx="3"/>
            <a:endCxn id="6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6" idx="5"/>
            <a:endCxn id="6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3"/>
            <a:endCxn id="6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5"/>
            <a:endCxn id="6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53480" y="309677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91465" y="3505200"/>
                <a:ext cx="4552535" cy="2590800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400" dirty="0"/>
                  <a:t>Iteration 1: Regret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〈0,0〉</m:t>
                    </m:r>
                  </m:oMath>
                </a14:m>
                <a:r>
                  <a:rPr lang="en-US" sz="1400" dirty="0"/>
                  <a:t>, so pick uniform random probability. 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=〈0.5, 0.5〉</m:t>
                    </m:r>
                  </m:oMath>
                </a14:m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0.5⋅(−1)+0.5⋅1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1400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400" b="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0.9</m:t>
                        </m:r>
                      </m:e>
                    </m:d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0.5⋅1+0.5⋅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𝐿𝑒𝑓𝑡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0.9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=0.8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91465" y="3505200"/>
                <a:ext cx="4552535" cy="2590800"/>
              </a:xfrm>
              <a:prstGeom prst="rect">
                <a:avLst/>
              </a:prstGeom>
              <a:blipFill rotWithShape="1">
                <a:blip r:embed="rId2"/>
                <a:stretch>
                  <a:fillRect l="-268" t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77185" y="446401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55514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14362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26251" y="447469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Counterfactual Regret Minimization (CFR) </a:t>
            </a:r>
            <a:r>
              <a:rPr lang="en-US" sz="2200" dirty="0"/>
              <a:t>[</a:t>
            </a:r>
            <a:r>
              <a:rPr lang="en-US" sz="2200" dirty="0" err="1"/>
              <a:t>Zinkevich</a:t>
            </a:r>
            <a:r>
              <a:rPr lang="en-US" sz="2200" dirty="0"/>
              <a:t> et al. NIPS-2007]</a:t>
            </a:r>
          </a:p>
        </p:txBody>
      </p:sp>
      <p:sp>
        <p:nvSpPr>
          <p:cNvPr id="42" name="Oval 41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12319" y="31870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0.9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09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cxnSp>
        <p:nvCxnSpPr>
          <p:cNvPr id="11" name="Straight Arrow Connector 10"/>
          <p:cNvCxnSpPr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5852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4773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cxnSp>
        <p:nvCxnSpPr>
          <p:cNvPr id="29" name="Straight Arrow Connector 28"/>
          <p:cNvCxnSpPr>
            <a:stCxn id="8" idx="3"/>
            <a:endCxn id="16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6"/>
            <a:endCxn id="22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cxnSp>
        <p:nvCxnSpPr>
          <p:cNvPr id="96" name="Straight Arrow Connector 95"/>
          <p:cNvCxnSpPr>
            <a:stCxn id="16" idx="3"/>
            <a:endCxn id="6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6" idx="5"/>
            <a:endCxn id="6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3"/>
            <a:endCxn id="6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5"/>
            <a:endCxn id="6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53480" y="309677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91465" y="3505200"/>
                <a:ext cx="4552535" cy="2590800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400" dirty="0"/>
                  <a:t>Iteration 1: Regret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〈0,0〉</m:t>
                    </m:r>
                  </m:oMath>
                </a14:m>
                <a:r>
                  <a:rPr lang="en-US" sz="1400" dirty="0"/>
                  <a:t>, so pick uniform random probability. 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=〈0.5, 0.5〉</m:t>
                    </m:r>
                  </m:oMath>
                </a14:m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0.5⋅(−1)+0.5⋅1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1400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400" b="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0.9</m:t>
                        </m:r>
                      </m:e>
                    </m:d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0.5⋅1+0.5⋅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𝐿𝑒𝑓𝑡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0.9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=0.8</m:t>
                      </m:r>
                    </m:oMath>
                  </m:oMathPara>
                </a14:m>
                <a:endParaRPr lang="en-US" sz="1400" b="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𝑅𝑖𝑔h𝑡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0.9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=−0.8</m:t>
                      </m:r>
                    </m:oMath>
                  </m:oMathPara>
                </a14:m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91465" y="3505200"/>
                <a:ext cx="4552535" cy="2590800"/>
              </a:xfrm>
              <a:prstGeom prst="rect">
                <a:avLst/>
              </a:prstGeom>
              <a:blipFill rotWithShape="1">
                <a:blip r:embed="rId2"/>
                <a:stretch>
                  <a:fillRect l="-268" t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77185" y="446401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55514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14362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26251" y="447469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Counterfactual Regret Minimization (CFR) </a:t>
            </a:r>
            <a:r>
              <a:rPr lang="en-US" sz="2200" dirty="0"/>
              <a:t>[</a:t>
            </a:r>
            <a:r>
              <a:rPr lang="en-US" sz="2200" dirty="0" err="1"/>
              <a:t>Zinkevich</a:t>
            </a:r>
            <a:r>
              <a:rPr lang="en-US" sz="2200" dirty="0"/>
              <a:t> et al. NIPS-2007]</a:t>
            </a:r>
          </a:p>
        </p:txBody>
      </p:sp>
      <p:sp>
        <p:nvSpPr>
          <p:cNvPr id="42" name="Oval 41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12319" y="31870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0.9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7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cxnSp>
        <p:nvCxnSpPr>
          <p:cNvPr id="11" name="Straight Arrow Connector 10"/>
          <p:cNvCxnSpPr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5852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4773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cxnSp>
        <p:nvCxnSpPr>
          <p:cNvPr id="29" name="Straight Arrow Connector 28"/>
          <p:cNvCxnSpPr>
            <a:stCxn id="8" idx="3"/>
            <a:endCxn id="16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6"/>
            <a:endCxn id="22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cxnSp>
        <p:nvCxnSpPr>
          <p:cNvPr id="96" name="Straight Arrow Connector 95"/>
          <p:cNvCxnSpPr>
            <a:stCxn id="16" idx="3"/>
            <a:endCxn id="6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6" idx="5"/>
            <a:endCxn id="6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3"/>
            <a:endCxn id="6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5"/>
            <a:endCxn id="6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53480" y="309677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91465" y="3505200"/>
                <a:ext cx="4552535" cy="32004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400" dirty="0"/>
                  <a:t>Iteration 1: Regret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〈0,0〉</m:t>
                    </m:r>
                  </m:oMath>
                </a14:m>
                <a:r>
                  <a:rPr lang="en-US" sz="1400" dirty="0"/>
                  <a:t>, so pick uniform random probability. 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=〈0.5, 0.5〉</m:t>
                    </m:r>
                  </m:oMath>
                </a14:m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0.5⋅(−1)+0.5⋅1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1400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400" b="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0.9</m:t>
                        </m:r>
                      </m:e>
                    </m:d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0.5⋅1+0.5⋅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𝐿𝑒𝑓𝑡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0.9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=0.8</m:t>
                      </m:r>
                    </m:oMath>
                  </m:oMathPara>
                </a14:m>
                <a:endParaRPr lang="en-US" sz="1400" b="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𝑅𝑖𝑔h𝑡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0.9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=−0.8</m:t>
                      </m:r>
                    </m:oMath>
                  </m:oMathPara>
                </a14:m>
                <a:endParaRPr lang="en-US" sz="1400" b="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/>
                  <a:t>Iteration 2: Regret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〈0.8,−0.8〉</m:t>
                    </m:r>
                  </m:oMath>
                </a14:m>
                <a:r>
                  <a:rPr lang="en-US" sz="1400" dirty="0"/>
                  <a:t>, so pick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=〈1.0, 0.0〉</m:t>
                    </m:r>
                  </m:oMath>
                </a14:m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91465" y="3505200"/>
                <a:ext cx="4552535" cy="3200400"/>
              </a:xfrm>
              <a:prstGeom prst="rect">
                <a:avLst/>
              </a:prstGeom>
              <a:blipFill rotWithShape="1">
                <a:blip r:embed="rId2"/>
                <a:stretch>
                  <a:fillRect l="-268" t="-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77185" y="446401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55514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14362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26251" y="447469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Counterfactual Regret Minimization (CFR) </a:t>
            </a:r>
            <a:r>
              <a:rPr lang="en-US" sz="2200" dirty="0"/>
              <a:t>[</a:t>
            </a:r>
            <a:r>
              <a:rPr lang="en-US" sz="2200" dirty="0" err="1"/>
              <a:t>Zinkevich</a:t>
            </a:r>
            <a:r>
              <a:rPr lang="en-US" sz="2200" dirty="0"/>
              <a:t> et al. NIPS-2007]</a:t>
            </a:r>
          </a:p>
        </p:txBody>
      </p:sp>
      <p:sp>
        <p:nvSpPr>
          <p:cNvPr id="48" name="Oval 47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12319" y="31870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0.9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4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CFR </a:t>
            </a:r>
            <a:r>
              <a:rPr lang="en-US" dirty="0" err="1"/>
              <a:t>Pseudocode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451" y="866775"/>
                <a:ext cx="8810624" cy="564832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200" dirty="0"/>
                  <a:t>function CFR(node, reach[2])  //Call CFR(Initial, {1, 1}) at the start of each iteration, for as many iterations as you wish.</a:t>
                </a:r>
              </a:p>
              <a:p>
                <a:pPr marL="0" indent="0">
                  <a:buNone/>
                </a:pPr>
                <a:r>
                  <a:rPr lang="en-US" sz="1200" dirty="0"/>
                  <a:t>    if (node is terminal) then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return {</a:t>
                </a:r>
                <a:r>
                  <a:rPr lang="en-US" sz="1200" dirty="0" err="1"/>
                  <a:t>node.value</a:t>
                </a:r>
                <a:r>
                  <a:rPr lang="en-US" sz="1200" dirty="0"/>
                  <a:t>[0]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⋅</m:t>
                    </m:r>
                  </m:oMath>
                </a14:m>
                <a:r>
                  <a:rPr lang="en-US" sz="1200" dirty="0"/>
                  <a:t> reach[1], </a:t>
                </a:r>
                <a:r>
                  <a:rPr lang="en-US" sz="1200" dirty="0" err="1"/>
                  <a:t>node.value</a:t>
                </a:r>
                <a:r>
                  <a:rPr lang="en-US" sz="1200" dirty="0"/>
                  <a:t>[1]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⋅</m:t>
                    </m:r>
                  </m:oMath>
                </a14:m>
                <a:r>
                  <a:rPr lang="en-US" sz="1200" dirty="0"/>
                  <a:t> reach[0]}</a:t>
                </a:r>
              </a:p>
              <a:p>
                <a:pPr marL="0" indent="0">
                  <a:buNone/>
                </a:pPr>
                <a:r>
                  <a:rPr lang="en-US" sz="1200" dirty="0"/>
                  <a:t>    else 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</a:t>
                </a:r>
                <a:r>
                  <a:rPr lang="en-US" sz="1200" dirty="0" err="1"/>
                  <a:t>ev</a:t>
                </a:r>
                <a:r>
                  <a:rPr lang="en-US" sz="1200" dirty="0"/>
                  <a:t>[2] = 0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if (node is chance) then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for each action in node: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    </a:t>
                </a:r>
                <a:r>
                  <a:rPr lang="en-US" sz="1200" dirty="0" err="1"/>
                  <a:t>new_reach</a:t>
                </a:r>
                <a:r>
                  <a:rPr lang="en-US" sz="1200" dirty="0"/>
                  <a:t>[2] = {reach[0]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⋅</m:t>
                    </m:r>
                  </m:oMath>
                </a14:m>
                <a:r>
                  <a:rPr lang="en-US" sz="1200" dirty="0"/>
                  <a:t> prob[action], reach[1]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⋅</m:t>
                    </m:r>
                  </m:oMath>
                </a14:m>
                <a:r>
                  <a:rPr lang="en-US" sz="1200" dirty="0"/>
                  <a:t> prob[action]}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    </a:t>
                </a:r>
                <a:r>
                  <a:rPr lang="en-US" sz="1200" dirty="0" err="1"/>
                  <a:t>ev</a:t>
                </a:r>
                <a:r>
                  <a:rPr lang="en-US" sz="1200" dirty="0"/>
                  <a:t> += CFR(</a:t>
                </a:r>
                <a:r>
                  <a:rPr lang="en-US" sz="1200" dirty="0" err="1"/>
                  <a:t>node.do_action</a:t>
                </a:r>
                <a:r>
                  <a:rPr lang="en-US" sz="1200" dirty="0"/>
                  <a:t>(action), </a:t>
                </a:r>
                <a:r>
                  <a:rPr lang="en-US" sz="1200" dirty="0" err="1"/>
                  <a:t>new_reach</a:t>
                </a:r>
                <a:r>
                  <a:rPr lang="en-US" sz="1200" dirty="0"/>
                  <a:t>)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else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</a:t>
                </a:r>
                <a:r>
                  <a:rPr lang="en-US" sz="1200" dirty="0" err="1"/>
                  <a:t>action_ev</a:t>
                </a:r>
                <a:r>
                  <a:rPr lang="en-US" sz="1200" dirty="0"/>
                  <a:t>[number of actions][2] = 0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player = </a:t>
                </a:r>
                <a:r>
                  <a:rPr lang="en-US" sz="1200" dirty="0" err="1"/>
                  <a:t>node.whose_turn</a:t>
                </a:r>
                <a:r>
                  <a:rPr lang="en-US" sz="1200" dirty="0"/>
                  <a:t>, opponent = 1 – player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set probabilities for actions in proportion to positive regret (if it is the </a:t>
                </a:r>
                <a:r>
                  <a:rPr lang="en-US" sz="1200" b="1" dirty="0"/>
                  <a:t>first time</a:t>
                </a:r>
                <a:r>
                  <a:rPr lang="en-US" sz="1200" dirty="0"/>
                  <a:t> this information set is encountered this iteration)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for each action in node: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    </a:t>
                </a:r>
                <a:r>
                  <a:rPr lang="en-US" sz="1200" dirty="0" err="1"/>
                  <a:t>node.stored_strategy</a:t>
                </a:r>
                <a:r>
                  <a:rPr lang="en-US" sz="1200" dirty="0"/>
                  <a:t>[action] += reach[player]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⋅</m:t>
                    </m:r>
                  </m:oMath>
                </a14:m>
                <a:r>
                  <a:rPr lang="en-US" sz="1200" dirty="0"/>
                  <a:t> </a:t>
                </a:r>
                <a:r>
                  <a:rPr lang="en-US" sz="1200" dirty="0" err="1"/>
                  <a:t>prob</a:t>
                </a:r>
                <a:r>
                  <a:rPr lang="en-US" sz="1200" dirty="0"/>
                  <a:t>[action]  //update the average </a:t>
                </a:r>
                <a:r>
                  <a:rPr lang="en-US" sz="1200" dirty="0" err="1"/>
                  <a:t>strat</a:t>
                </a:r>
                <a:r>
                  <a:rPr lang="en-US" sz="1200" dirty="0"/>
                  <a:t> (normalize at the end)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    </a:t>
                </a:r>
                <a:r>
                  <a:rPr lang="en-US" sz="1200" dirty="0" err="1"/>
                  <a:t>new_reach</a:t>
                </a:r>
                <a:r>
                  <a:rPr lang="en-US" sz="1200" dirty="0"/>
                  <a:t>[player] = reach[player]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⋅</m:t>
                    </m:r>
                  </m:oMath>
                </a14:m>
                <a:r>
                  <a:rPr lang="en-US" sz="1200" dirty="0"/>
                  <a:t> </a:t>
                </a:r>
                <a:r>
                  <a:rPr lang="en-US" sz="1200" dirty="0" err="1"/>
                  <a:t>prob</a:t>
                </a:r>
                <a:r>
                  <a:rPr lang="en-US" sz="1200" dirty="0"/>
                  <a:t>[action], </a:t>
                </a:r>
                <a:r>
                  <a:rPr lang="en-US" sz="1200" dirty="0" err="1"/>
                  <a:t>new_reach</a:t>
                </a:r>
                <a:r>
                  <a:rPr lang="en-US" sz="1200" dirty="0"/>
                  <a:t>[opponent] = reach[opponent]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    </a:t>
                </a:r>
                <a:r>
                  <a:rPr lang="en-US" sz="1200" dirty="0" err="1"/>
                  <a:t>action_ev</a:t>
                </a:r>
                <a:r>
                  <a:rPr lang="en-US" sz="1200" dirty="0"/>
                  <a:t>[action] = CFR(</a:t>
                </a:r>
                <a:r>
                  <a:rPr lang="en-US" sz="1200" dirty="0" err="1"/>
                  <a:t>node.do_action</a:t>
                </a:r>
                <a:r>
                  <a:rPr lang="en-US" sz="1200" dirty="0"/>
                  <a:t>(action), </a:t>
                </a:r>
                <a:r>
                  <a:rPr lang="en-US" sz="1200" dirty="0" err="1"/>
                  <a:t>new_reach</a:t>
                </a:r>
                <a:r>
                  <a:rPr lang="en-US" sz="1200" dirty="0"/>
                  <a:t>)  //get the value for taking this action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    </a:t>
                </a:r>
                <a:r>
                  <a:rPr lang="en-US" sz="1200" dirty="0" err="1"/>
                  <a:t>ev</a:t>
                </a:r>
                <a:r>
                  <a:rPr lang="en-US" sz="1200" dirty="0"/>
                  <a:t>[player] += </a:t>
                </a:r>
                <a:r>
                  <a:rPr lang="en-US" sz="1200" dirty="0" err="1"/>
                  <a:t>prob</a:t>
                </a:r>
                <a:r>
                  <a:rPr lang="en-US" sz="1200" dirty="0"/>
                  <a:t>[action]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⋅</m:t>
                    </m:r>
                  </m:oMath>
                </a14:m>
                <a:r>
                  <a:rPr lang="en-US" sz="1200" dirty="0"/>
                  <a:t> </a:t>
                </a:r>
                <a:r>
                  <a:rPr lang="en-US" sz="1200" dirty="0" err="1"/>
                  <a:t>action_ev</a:t>
                </a:r>
                <a:r>
                  <a:rPr lang="en-US" sz="1200" dirty="0"/>
                  <a:t>[action][player]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    </a:t>
                </a:r>
                <a:r>
                  <a:rPr lang="en-US" sz="1200" dirty="0" err="1"/>
                  <a:t>ev</a:t>
                </a:r>
                <a:r>
                  <a:rPr lang="en-US" sz="1200" dirty="0"/>
                  <a:t>[opponent] += </a:t>
                </a:r>
                <a:r>
                  <a:rPr lang="en-US" sz="1200" dirty="0" err="1"/>
                  <a:t>action_ev</a:t>
                </a:r>
                <a:r>
                  <a:rPr lang="en-US" sz="1200" dirty="0"/>
                  <a:t>[opponent]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for each action in node: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    </a:t>
                </a:r>
                <a:r>
                  <a:rPr lang="en-US" sz="1200" dirty="0" err="1"/>
                  <a:t>node.regret</a:t>
                </a:r>
                <a:r>
                  <a:rPr lang="en-US" sz="1200" dirty="0"/>
                  <a:t>[action] += (</a:t>
                </a:r>
                <a:r>
                  <a:rPr lang="en-US" sz="1200" dirty="0" err="1"/>
                  <a:t>action_ev</a:t>
                </a:r>
                <a:r>
                  <a:rPr lang="en-US" sz="1200" dirty="0"/>
                  <a:t>[action][player] – </a:t>
                </a:r>
                <a:r>
                  <a:rPr lang="en-US" sz="1200" dirty="0" err="1"/>
                  <a:t>ev</a:t>
                </a:r>
                <a:r>
                  <a:rPr lang="en-US" sz="1200" dirty="0"/>
                  <a:t>[player])  //update the regret for each action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return </a:t>
                </a:r>
                <a:r>
                  <a:rPr lang="en-US" sz="1200" dirty="0" err="1"/>
                  <a:t>ev</a:t>
                </a:r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1" y="866775"/>
                <a:ext cx="8810624" cy="5648326"/>
              </a:xfrm>
              <a:blipFill>
                <a:blip r:embed="rId2"/>
                <a:stretch>
                  <a:fillRect t="-324" b="-4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2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Alternating-Updates CFR 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451" y="866775"/>
                <a:ext cx="8810624" cy="564832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200" dirty="0"/>
                  <a:t>function CFR(node, reach, p)  //Call CFR(Initial, 1, p) at the start of each traversal, where p alternates between P1 and P2.</a:t>
                </a:r>
              </a:p>
              <a:p>
                <a:pPr marL="0" indent="0">
                  <a:buNone/>
                </a:pPr>
                <a:r>
                  <a:rPr lang="en-US" sz="1200" dirty="0"/>
                  <a:t>    if (node is terminal) then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return </a:t>
                </a:r>
                <a:r>
                  <a:rPr lang="en-US" sz="1200" dirty="0" err="1"/>
                  <a:t>node.value</a:t>
                </a:r>
                <a:r>
                  <a:rPr lang="en-US" sz="1200" dirty="0"/>
                  <a:t>[p]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⋅</m:t>
                    </m:r>
                  </m:oMath>
                </a14:m>
                <a:r>
                  <a:rPr lang="en-US" sz="1200" dirty="0"/>
                  <a:t> reach</a:t>
                </a:r>
              </a:p>
              <a:p>
                <a:pPr marL="0" indent="0">
                  <a:buNone/>
                </a:pPr>
                <a:r>
                  <a:rPr lang="en-US" sz="1200" dirty="0"/>
                  <a:t>    else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</a:t>
                </a:r>
                <a:r>
                  <a:rPr lang="en-US" sz="1200" dirty="0" err="1"/>
                  <a:t>ev</a:t>
                </a:r>
                <a:r>
                  <a:rPr lang="en-US" sz="1200" dirty="0"/>
                  <a:t> = 0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if (node is chance) then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for each action in node: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    </a:t>
                </a:r>
                <a:r>
                  <a:rPr lang="en-US" sz="1200" dirty="0" err="1"/>
                  <a:t>ev</a:t>
                </a:r>
                <a:r>
                  <a:rPr lang="en-US" sz="1200" dirty="0"/>
                  <a:t> += CFR(</a:t>
                </a:r>
                <a:r>
                  <a:rPr lang="en-US" sz="1200" dirty="0" err="1"/>
                  <a:t>node.do_action</a:t>
                </a:r>
                <a:r>
                  <a:rPr lang="en-US" sz="1200" dirty="0"/>
                  <a:t>(action), reach * </a:t>
                </a:r>
                <a:r>
                  <a:rPr lang="en-US" sz="1200" dirty="0" err="1"/>
                  <a:t>prob</a:t>
                </a:r>
                <a:r>
                  <a:rPr lang="en-US" sz="1200" dirty="0"/>
                  <a:t>[action], p)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else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set probabilities for actions in proportion to positive regret (if it is the </a:t>
                </a:r>
                <a:r>
                  <a:rPr lang="en-US" sz="1200" b="1" dirty="0"/>
                  <a:t>first time</a:t>
                </a:r>
                <a:r>
                  <a:rPr lang="en-US" sz="1200" dirty="0"/>
                  <a:t> this information set is encountered this traversal)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if (</a:t>
                </a:r>
                <a:r>
                  <a:rPr lang="en-US" sz="1200" dirty="0" err="1"/>
                  <a:t>node.whose_turn</a:t>
                </a:r>
                <a:r>
                  <a:rPr lang="en-US" sz="1200" dirty="0"/>
                  <a:t> == p):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    for each action in node: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        </a:t>
                </a:r>
                <a:r>
                  <a:rPr lang="en-US" sz="1200" dirty="0" err="1"/>
                  <a:t>action_ev</a:t>
                </a:r>
                <a:r>
                  <a:rPr lang="en-US" sz="1200" dirty="0"/>
                  <a:t>[action] = CFR(</a:t>
                </a:r>
                <a:r>
                  <a:rPr lang="en-US" sz="1200" dirty="0" err="1"/>
                  <a:t>node.do_action</a:t>
                </a:r>
                <a:r>
                  <a:rPr lang="en-US" sz="1200" dirty="0"/>
                  <a:t>(action), reach, p)  //get the value for taking this action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        </a:t>
                </a:r>
                <a:r>
                  <a:rPr lang="en-US" sz="1200" dirty="0" err="1"/>
                  <a:t>ev</a:t>
                </a:r>
                <a:r>
                  <a:rPr lang="en-US" sz="1200" dirty="0"/>
                  <a:t> += </a:t>
                </a:r>
                <a:r>
                  <a:rPr lang="en-US" sz="1200" dirty="0" err="1"/>
                  <a:t>prob</a:t>
                </a:r>
                <a:r>
                  <a:rPr lang="en-US" sz="1200" dirty="0"/>
                  <a:t>[action]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⋅</m:t>
                    </m:r>
                  </m:oMath>
                </a14:m>
                <a:r>
                  <a:rPr lang="en-US" sz="1200" dirty="0"/>
                  <a:t> </a:t>
                </a:r>
                <a:r>
                  <a:rPr lang="en-US" sz="1200" dirty="0" err="1"/>
                  <a:t>action_ev</a:t>
                </a:r>
                <a:r>
                  <a:rPr lang="en-US" sz="1200" dirty="0"/>
                  <a:t>[action]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    for each action in node: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        </a:t>
                </a:r>
                <a:r>
                  <a:rPr lang="en-US" sz="1200" dirty="0" err="1"/>
                  <a:t>node.regret</a:t>
                </a:r>
                <a:r>
                  <a:rPr lang="en-US" sz="1200" dirty="0"/>
                  <a:t>[action] += (</a:t>
                </a:r>
                <a:r>
                  <a:rPr lang="en-US" sz="1200" dirty="0" err="1"/>
                  <a:t>action_ev</a:t>
                </a:r>
                <a:r>
                  <a:rPr lang="en-US" sz="1200" dirty="0"/>
                  <a:t>[action] – </a:t>
                </a:r>
                <a:r>
                  <a:rPr lang="en-US" sz="1200" dirty="0" err="1"/>
                  <a:t>ev</a:t>
                </a:r>
                <a:r>
                  <a:rPr lang="en-US" sz="1200" dirty="0"/>
                  <a:t>)  //update the regret for each action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else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    for each action in node: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        </a:t>
                </a:r>
                <a:r>
                  <a:rPr lang="en-US" sz="1200" dirty="0" err="1"/>
                  <a:t>node.stored_strategy</a:t>
                </a:r>
                <a:r>
                  <a:rPr lang="en-US" sz="1200" dirty="0"/>
                  <a:t>[action] += reach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⋅</m:t>
                    </m:r>
                  </m:oMath>
                </a14:m>
                <a:r>
                  <a:rPr lang="en-US" sz="1200" dirty="0"/>
                  <a:t> </a:t>
                </a:r>
                <a:r>
                  <a:rPr lang="en-US" sz="1200" dirty="0" err="1"/>
                  <a:t>prob</a:t>
                </a:r>
                <a:r>
                  <a:rPr lang="en-US" sz="1200" dirty="0"/>
                  <a:t>[action]  //update the average </a:t>
                </a:r>
                <a:r>
                  <a:rPr lang="en-US" sz="1200" dirty="0" err="1"/>
                  <a:t>strat</a:t>
                </a:r>
                <a:r>
                  <a:rPr lang="en-US" sz="1200" dirty="0"/>
                  <a:t> (normalize at the end)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            </a:t>
                </a:r>
                <a:r>
                  <a:rPr lang="en-US" sz="1200" dirty="0" err="1"/>
                  <a:t>ev</a:t>
                </a:r>
                <a:r>
                  <a:rPr lang="en-US" sz="1200" dirty="0"/>
                  <a:t> += CFR(</a:t>
                </a:r>
                <a:r>
                  <a:rPr lang="en-US" sz="1200" dirty="0" err="1"/>
                  <a:t>node.do_action</a:t>
                </a:r>
                <a:r>
                  <a:rPr lang="en-US" sz="1200" dirty="0"/>
                  <a:t>(action), reach * </a:t>
                </a:r>
                <a:r>
                  <a:rPr lang="en-US" sz="1200" dirty="0" err="1"/>
                  <a:t>prob</a:t>
                </a:r>
                <a:r>
                  <a:rPr lang="en-US" sz="1200" dirty="0"/>
                  <a:t>[action], p)</a:t>
                </a:r>
              </a:p>
              <a:p>
                <a:pPr marL="0" indent="0">
                  <a:buNone/>
                </a:pPr>
                <a:r>
                  <a:rPr lang="en-US" sz="1200" dirty="0"/>
                  <a:t>        return </a:t>
                </a:r>
                <a:r>
                  <a:rPr lang="en-US" sz="1200" dirty="0" err="1"/>
                  <a:t>ev</a:t>
                </a:r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1" y="866775"/>
                <a:ext cx="8810624" cy="5648326"/>
              </a:xfrm>
              <a:blipFill>
                <a:blip r:embed="rId2"/>
                <a:stretch>
                  <a:fillRect t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0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06DDB4-3978-49C3-AC34-5595F0246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CFR+ </a:t>
            </a:r>
            <a:r>
              <a:rPr lang="en-US" sz="2200" dirty="0"/>
              <a:t>[</a:t>
            </a:r>
            <a:r>
              <a:rPr lang="en-US" sz="2200" dirty="0" err="1"/>
              <a:t>Tammelin</a:t>
            </a:r>
            <a:r>
              <a:rPr lang="en-US" sz="2200" dirty="0"/>
              <a:t> 2014]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835667C-FF6D-44F5-AF67-5E19F866E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9831"/>
                <a:ext cx="7886700" cy="4627132"/>
              </a:xfrm>
            </p:spPr>
            <p:txBody>
              <a:bodyPr/>
              <a:lstStyle/>
              <a:p>
                <a:r>
                  <a:rPr lang="en-US" dirty="0"/>
                  <a:t>Simple modification of CFR:</a:t>
                </a:r>
              </a:p>
              <a:p>
                <a:pPr lvl="1"/>
                <a:r>
                  <a:rPr lang="en-US" b="1" dirty="0"/>
                  <a:t>After</a:t>
                </a:r>
                <a:r>
                  <a:rPr lang="en-US" dirty="0"/>
                  <a:t> each iteration, any regrets below zero are set to zero</a:t>
                </a:r>
              </a:p>
              <a:p>
                <a:pPr lvl="1"/>
                <a:r>
                  <a:rPr lang="en-US" dirty="0"/>
                  <a:t>Weigh strategy on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by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Tends to do better when using Alternating Updates</a:t>
                </a:r>
              </a:p>
              <a:p>
                <a:pPr lvl="1"/>
                <a:r>
                  <a:rPr lang="en-US" dirty="0"/>
                  <a:t>Same theoretical convergence rate, but way better in practice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35667C-FF6D-44F5-AF67-5E19F866E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9831"/>
                <a:ext cx="7886700" cy="4627132"/>
              </a:xfrm>
              <a:blipFill>
                <a:blip r:embed="rId2"/>
                <a:stretch>
                  <a:fillRect l="-77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32BE41-719F-4B44-A4E9-93B18052A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71" y="3292053"/>
            <a:ext cx="4001058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404260-7F95-4D73-84D5-2EDC90BF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Dominated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100C33-9449-4932-ABFC-EEED967FA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1" y="1387098"/>
            <a:ext cx="8322590" cy="47881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50% Up, 50% Down:	[-1, 0, 0]</a:t>
            </a:r>
          </a:p>
          <a:p>
            <a:pPr marL="0" indent="0">
              <a:buNone/>
            </a:pPr>
            <a:r>
              <a:rPr lang="en-US" dirty="0"/>
              <a:t>		Middle:	[-4, 0, 0]</a:t>
            </a:r>
          </a:p>
          <a:p>
            <a:pPr marL="0" indent="0">
              <a:buNone/>
            </a:pPr>
            <a:r>
              <a:rPr lang="en-US" dirty="0"/>
              <a:t>Thus, Middle is a </a:t>
            </a:r>
            <a:r>
              <a:rPr lang="en-US" b="1" dirty="0"/>
              <a:t>weakly dominated action</a:t>
            </a:r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983C240A-6CE4-4AC5-9A3F-5302818ED0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430836"/>
              </p:ext>
            </p:extLst>
          </p:nvPr>
        </p:nvGraphicFramePr>
        <p:xfrm>
          <a:off x="1173806" y="3788502"/>
          <a:ext cx="6327374" cy="252705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36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6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6707">
                  <a:extLst>
                    <a:ext uri="{9D8B030D-6E8A-4147-A177-3AD203B41FA5}">
                      <a16:colId xmlns:a16="http://schemas.microsoft.com/office/drawing/2014/main" xmlns="" val="172216894"/>
                    </a:ext>
                  </a:extLst>
                </a:gridCol>
              </a:tblGrid>
              <a:tr h="63176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Left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Center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Right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7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Up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-5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-4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764">
                <a:tc>
                  <a:txBody>
                    <a:bodyPr/>
                    <a:lstStyle/>
                    <a:p>
                      <a:pPr algn="ctr"/>
                      <a:r>
                        <a:rPr lang="en-US" sz="2800" strike="sngStrike" dirty="0">
                          <a:solidFill>
                            <a:sysClr val="windowText" lastClr="000000"/>
                          </a:solidFill>
                        </a:rPr>
                        <a:t>Middle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sngStrike" dirty="0">
                          <a:solidFill>
                            <a:schemeClr val="accent6"/>
                          </a:solidFill>
                        </a:rPr>
                        <a:t>-4</a:t>
                      </a:r>
                      <a:endParaRPr lang="en-US" sz="2800" strike="sngStrik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sngStrike" dirty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US" sz="2800" strike="sngStrik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trike="sngStrike" dirty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US" sz="2800" strike="sngStrik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17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Down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-1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20754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8A8665-7813-4ED8-BEE4-FBB69F73BBD5}"/>
              </a:ext>
            </a:extLst>
          </p:cNvPr>
          <p:cNvSpPr txBox="1"/>
          <p:nvPr/>
        </p:nvSpPr>
        <p:spPr>
          <a:xfrm rot="16200000">
            <a:off x="270956" y="5156344"/>
            <a:ext cx="1177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Player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34930E-6952-42FD-AFA4-DCF4FA0C7FD3}"/>
              </a:ext>
            </a:extLst>
          </p:cNvPr>
          <p:cNvSpPr txBox="1"/>
          <p:nvPr/>
        </p:nvSpPr>
        <p:spPr>
          <a:xfrm>
            <a:off x="4952223" y="3259369"/>
            <a:ext cx="1177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Player 2</a:t>
            </a:r>
          </a:p>
        </p:txBody>
      </p:sp>
    </p:spTree>
    <p:extLst>
      <p:ext uri="{BB962C8B-B14F-4D97-AF65-F5344CB8AC3E}">
        <p14:creationId xmlns:p14="http://schemas.microsoft.com/office/powerpoint/2010/main" val="41874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/>
          </p:cNvSpPr>
          <p:nvPr/>
        </p:nvSpPr>
        <p:spPr bwMode="auto">
          <a:xfrm>
            <a:off x="5257800" y="15240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84" y="274638"/>
            <a:ext cx="8550116" cy="1143000"/>
          </a:xfrm>
        </p:spPr>
        <p:txBody>
          <a:bodyPr>
            <a:normAutofit/>
          </a:bodyPr>
          <a:lstStyle/>
          <a:p>
            <a:r>
              <a:rPr lang="en-US" sz="3700" dirty="0" err="1"/>
              <a:t>PureCFR</a:t>
            </a:r>
            <a:endParaRPr lang="en-US" dirty="0"/>
          </a:p>
        </p:txBody>
      </p:sp>
      <p:sp>
        <p:nvSpPr>
          <p:cNvPr id="13" name="Oval 12"/>
          <p:cNvSpPr>
            <a:spLocks/>
          </p:cNvSpPr>
          <p:nvPr/>
        </p:nvSpPr>
        <p:spPr bwMode="auto">
          <a:xfrm>
            <a:off x="4160060" y="2849562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>
                  <a:alpha val="50000"/>
                </a:srgb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79263" y="1673195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1523" y="2998757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cxnSp>
        <p:nvCxnSpPr>
          <p:cNvPr id="28" name="Straight Arrow Connector 27"/>
          <p:cNvCxnSpPr>
            <a:stCxn id="4" idx="5"/>
          </p:cNvCxnSpPr>
          <p:nvPr/>
        </p:nvCxnSpPr>
        <p:spPr>
          <a:xfrm>
            <a:off x="5854007" y="2120207"/>
            <a:ext cx="870573" cy="709319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4" idx="3"/>
            <a:endCxn id="13" idx="0"/>
          </p:cNvCxnSpPr>
          <p:nvPr/>
        </p:nvCxnSpPr>
        <p:spPr>
          <a:xfrm flipH="1">
            <a:off x="4509310" y="2120207"/>
            <a:ext cx="850783" cy="729355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  <a:stCxn id="13" idx="5"/>
          </p:cNvCxnSpPr>
          <p:nvPr/>
        </p:nvCxnSpPr>
        <p:spPr>
          <a:xfrm>
            <a:off x="4756267" y="3445769"/>
            <a:ext cx="849973" cy="729355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  <a:stCxn id="13" idx="4"/>
            <a:endCxn id="48" idx="0"/>
          </p:cNvCxnSpPr>
          <p:nvPr/>
        </p:nvCxnSpPr>
        <p:spPr>
          <a:xfrm>
            <a:off x="4509310" y="3548062"/>
            <a:ext cx="0" cy="627062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13" idx="3"/>
          </p:cNvCxnSpPr>
          <p:nvPr/>
        </p:nvCxnSpPr>
        <p:spPr>
          <a:xfrm flipH="1">
            <a:off x="3410761" y="3445769"/>
            <a:ext cx="851592" cy="729355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/>
          </p:cNvSpPr>
          <p:nvPr/>
        </p:nvSpPr>
        <p:spPr bwMode="auto">
          <a:xfrm>
            <a:off x="4160060" y="4175124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81523" y="4324319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cxnSp>
        <p:nvCxnSpPr>
          <p:cNvPr id="50" name="Straight Arrow Connector 49"/>
          <p:cNvCxnSpPr>
            <a:cxnSpLocks/>
            <a:stCxn id="48" idx="5"/>
          </p:cNvCxnSpPr>
          <p:nvPr/>
        </p:nvCxnSpPr>
        <p:spPr>
          <a:xfrm>
            <a:off x="4756267" y="4771331"/>
            <a:ext cx="850783" cy="729355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509310" y="4873624"/>
            <a:ext cx="810" cy="627062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  <a:stCxn id="48" idx="3"/>
          </p:cNvCxnSpPr>
          <p:nvPr/>
        </p:nvCxnSpPr>
        <p:spPr>
          <a:xfrm flipH="1">
            <a:off x="3411570" y="4771331"/>
            <a:ext cx="850783" cy="729355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row: Right 71"/>
          <p:cNvSpPr/>
          <p:nvPr/>
        </p:nvSpPr>
        <p:spPr>
          <a:xfrm>
            <a:off x="2434241" y="4230674"/>
            <a:ext cx="838200" cy="549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289084" y="4320661"/>
            <a:ext cx="171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Regrets = [0,0,0]</a:t>
            </a:r>
          </a:p>
        </p:txBody>
      </p:sp>
      <p:sp>
        <p:nvSpPr>
          <p:cNvPr id="75" name="Arrow: Right 74"/>
          <p:cNvSpPr/>
          <p:nvPr/>
        </p:nvSpPr>
        <p:spPr>
          <a:xfrm>
            <a:off x="3544399" y="1608738"/>
            <a:ext cx="838200" cy="549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384265" y="1679809"/>
            <a:ext cx="159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Regrets = [0,0]</a:t>
            </a:r>
          </a:p>
        </p:txBody>
      </p:sp>
      <p:cxnSp>
        <p:nvCxnSpPr>
          <p:cNvPr id="35" name="Straight Arrow Connector 34"/>
          <p:cNvCxnSpPr>
            <a:cxnSpLocks/>
            <a:stCxn id="4" idx="3"/>
            <a:endCxn id="13" idx="0"/>
          </p:cNvCxnSpPr>
          <p:nvPr/>
        </p:nvCxnSpPr>
        <p:spPr>
          <a:xfrm flipH="1">
            <a:off x="4509310" y="2120207"/>
            <a:ext cx="850783" cy="72935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411570" y="4771330"/>
            <a:ext cx="850783" cy="72935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  <a:stCxn id="13" idx="4"/>
            <a:endCxn id="48" idx="0"/>
          </p:cNvCxnSpPr>
          <p:nvPr/>
        </p:nvCxnSpPr>
        <p:spPr>
          <a:xfrm>
            <a:off x="4509310" y="3548062"/>
            <a:ext cx="0" cy="6270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Right 23">
            <a:extLst>
              <a:ext uri="{FF2B5EF4-FFF2-40B4-BE49-F238E27FC236}">
                <a16:creationId xmlns:a16="http://schemas.microsoft.com/office/drawing/2014/main" xmlns="" id="{04FDCBF8-2C10-45D5-84F8-289DE19F465F}"/>
              </a:ext>
            </a:extLst>
          </p:cNvPr>
          <p:cNvSpPr/>
          <p:nvPr/>
        </p:nvSpPr>
        <p:spPr>
          <a:xfrm>
            <a:off x="3160434" y="2889497"/>
            <a:ext cx="838200" cy="549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3E2432D-BAF1-49D8-AEAE-4E18B8E18753}"/>
              </a:ext>
            </a:extLst>
          </p:cNvPr>
          <p:cNvSpPr txBox="1"/>
          <p:nvPr/>
        </p:nvSpPr>
        <p:spPr>
          <a:xfrm>
            <a:off x="478139" y="2979483"/>
            <a:ext cx="224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Strategy Sum = [0,0,0]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BA3E31A-433D-4FFE-8B6A-3F92417DA2EF}"/>
              </a:ext>
            </a:extLst>
          </p:cNvPr>
          <p:cNvSpPr txBox="1"/>
          <p:nvPr/>
        </p:nvSpPr>
        <p:spPr>
          <a:xfrm>
            <a:off x="478138" y="2979483"/>
            <a:ext cx="236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Strategy Sum = [0,1,0]</a:t>
            </a:r>
          </a:p>
        </p:txBody>
      </p:sp>
    </p:spTree>
    <p:extLst>
      <p:ext uri="{BB962C8B-B14F-4D97-AF65-F5344CB8AC3E}">
        <p14:creationId xmlns:p14="http://schemas.microsoft.com/office/powerpoint/2010/main" val="4339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P spid="48" grpId="0" animBg="1"/>
      <p:bldP spid="49" grpId="0"/>
      <p:bldP spid="72" grpId="0" animBg="1"/>
      <p:bldP spid="73" grpId="0"/>
      <p:bldP spid="75" grpId="0" animBg="1"/>
      <p:bldP spid="76" grpId="0"/>
      <p:bldP spid="24" grpId="0" animBg="1"/>
      <p:bldP spid="24" grpId="1" animBg="1"/>
      <p:bldP spid="25" grpId="0"/>
      <p:bldP spid="25" grpId="1"/>
      <p:bldP spid="26" grpId="0"/>
      <p:bldP spid="26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/>
          </p:cNvSpPr>
          <p:nvPr/>
        </p:nvSpPr>
        <p:spPr bwMode="auto">
          <a:xfrm>
            <a:off x="5257800" y="15240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" name="Oval 12"/>
          <p:cNvSpPr>
            <a:spLocks/>
          </p:cNvSpPr>
          <p:nvPr/>
        </p:nvSpPr>
        <p:spPr bwMode="auto">
          <a:xfrm>
            <a:off x="4160060" y="2849562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>
                  <a:alpha val="50000"/>
                </a:srgb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79263" y="1673195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1523" y="2998757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cxnSp>
        <p:nvCxnSpPr>
          <p:cNvPr id="28" name="Straight Arrow Connector 27"/>
          <p:cNvCxnSpPr>
            <a:stCxn id="4" idx="5"/>
          </p:cNvCxnSpPr>
          <p:nvPr/>
        </p:nvCxnSpPr>
        <p:spPr>
          <a:xfrm>
            <a:off x="5854007" y="2120207"/>
            <a:ext cx="870573" cy="709319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" idx="3"/>
            <a:endCxn id="13" idx="0"/>
          </p:cNvCxnSpPr>
          <p:nvPr/>
        </p:nvCxnSpPr>
        <p:spPr>
          <a:xfrm flipH="1">
            <a:off x="4509310" y="2120207"/>
            <a:ext cx="850783" cy="72935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3" idx="5"/>
          </p:cNvCxnSpPr>
          <p:nvPr/>
        </p:nvCxnSpPr>
        <p:spPr>
          <a:xfrm>
            <a:off x="4756267" y="3445769"/>
            <a:ext cx="849973" cy="729355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3" idx="4"/>
            <a:endCxn id="48" idx="0"/>
          </p:cNvCxnSpPr>
          <p:nvPr/>
        </p:nvCxnSpPr>
        <p:spPr>
          <a:xfrm>
            <a:off x="4509310" y="3548062"/>
            <a:ext cx="0" cy="6270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3" idx="3"/>
          </p:cNvCxnSpPr>
          <p:nvPr/>
        </p:nvCxnSpPr>
        <p:spPr>
          <a:xfrm flipH="1">
            <a:off x="3410761" y="3445769"/>
            <a:ext cx="851592" cy="729355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/>
          </p:cNvSpPr>
          <p:nvPr/>
        </p:nvSpPr>
        <p:spPr bwMode="auto">
          <a:xfrm>
            <a:off x="4160060" y="4175124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81523" y="4324319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cxnSp>
        <p:nvCxnSpPr>
          <p:cNvPr id="50" name="Straight Arrow Connector 49"/>
          <p:cNvCxnSpPr>
            <a:stCxn id="48" idx="5"/>
          </p:cNvCxnSpPr>
          <p:nvPr/>
        </p:nvCxnSpPr>
        <p:spPr>
          <a:xfrm>
            <a:off x="4756267" y="4771331"/>
            <a:ext cx="850783" cy="729355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509310" y="4873624"/>
            <a:ext cx="810" cy="627062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3"/>
          </p:cNvCxnSpPr>
          <p:nvPr/>
        </p:nvCxnSpPr>
        <p:spPr>
          <a:xfrm flipH="1">
            <a:off x="3411570" y="4771331"/>
            <a:ext cx="850783" cy="72935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9112421">
            <a:off x="3128584" y="4876341"/>
            <a:ext cx="117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Reward = $50</a:t>
            </a:r>
          </a:p>
        </p:txBody>
      </p:sp>
      <p:sp>
        <p:nvSpPr>
          <p:cNvPr id="55" name="TextBox 54"/>
          <p:cNvSpPr txBox="1"/>
          <p:nvPr/>
        </p:nvSpPr>
        <p:spPr>
          <a:xfrm rot="2445143">
            <a:off x="4850683" y="4716228"/>
            <a:ext cx="127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Hypothetical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Reward = $100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50920" y="5488591"/>
            <a:ext cx="111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Hypothetical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Reward = $0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509715" y="4879672"/>
            <a:ext cx="1" cy="614967"/>
          </a:xfrm>
          <a:prstGeom prst="straightConnector1">
            <a:avLst/>
          </a:prstGeom>
          <a:ln w="31750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5"/>
          </p:cNvCxnSpPr>
          <p:nvPr/>
        </p:nvCxnSpPr>
        <p:spPr>
          <a:xfrm>
            <a:off x="4756267" y="4771331"/>
            <a:ext cx="849973" cy="729355"/>
          </a:xfrm>
          <a:prstGeom prst="straightConnector1">
            <a:avLst/>
          </a:prstGeom>
          <a:ln w="31750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19112421">
            <a:off x="4184763" y="2204861"/>
            <a:ext cx="117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Reward = $50</a:t>
            </a:r>
          </a:p>
        </p:txBody>
      </p:sp>
      <p:cxnSp>
        <p:nvCxnSpPr>
          <p:cNvPr id="69" name="Straight Arrow Connector 68"/>
          <p:cNvCxnSpPr>
            <a:stCxn id="4" idx="5"/>
          </p:cNvCxnSpPr>
          <p:nvPr/>
        </p:nvCxnSpPr>
        <p:spPr>
          <a:xfrm>
            <a:off x="5854007" y="2120207"/>
            <a:ext cx="870573" cy="709319"/>
          </a:xfrm>
          <a:prstGeom prst="straightConnector1">
            <a:avLst/>
          </a:prstGeom>
          <a:ln w="31750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row: Right 71"/>
          <p:cNvSpPr/>
          <p:nvPr/>
        </p:nvSpPr>
        <p:spPr>
          <a:xfrm>
            <a:off x="2434241" y="4230674"/>
            <a:ext cx="838200" cy="549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289084" y="4320661"/>
            <a:ext cx="171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Regrets = [0,0,0]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89084" y="4324319"/>
                <a:ext cx="2194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Regrets = [0,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50,50]</a:t>
                </a: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84" y="4324319"/>
                <a:ext cx="2194575" cy="369332"/>
              </a:xfrm>
              <a:prstGeom prst="rect">
                <a:avLst/>
              </a:prstGeom>
              <a:blipFill>
                <a:blip r:embed="rId4"/>
                <a:stretch>
                  <a:fillRect l="-222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row: Right 74"/>
          <p:cNvSpPr/>
          <p:nvPr/>
        </p:nvSpPr>
        <p:spPr>
          <a:xfrm>
            <a:off x="3544399" y="1608738"/>
            <a:ext cx="838200" cy="549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384265" y="1679809"/>
            <a:ext cx="159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Regrets = [0,0]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2EA8CA77-3EF7-4C75-97EE-F716D902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4" y="274638"/>
            <a:ext cx="8550116" cy="1143000"/>
          </a:xfrm>
        </p:spPr>
        <p:txBody>
          <a:bodyPr>
            <a:normAutofit/>
          </a:bodyPr>
          <a:lstStyle/>
          <a:p>
            <a:r>
              <a:rPr lang="en-US" sz="3700" dirty="0" err="1"/>
              <a:t>PureCFR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9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4" grpId="0"/>
      <p:bldP spid="73" grpId="0"/>
      <p:bldP spid="74" grpId="0"/>
      <p:bldP spid="75" grpId="0" animBg="1"/>
      <p:bldP spid="7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/>
          </p:cNvSpPr>
          <p:nvPr/>
        </p:nvSpPr>
        <p:spPr bwMode="auto">
          <a:xfrm>
            <a:off x="5257800" y="15240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" name="Oval 12"/>
          <p:cNvSpPr>
            <a:spLocks/>
          </p:cNvSpPr>
          <p:nvPr/>
        </p:nvSpPr>
        <p:spPr bwMode="auto">
          <a:xfrm>
            <a:off x="4160060" y="2849562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>
                  <a:alpha val="50000"/>
                </a:srgb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79263" y="1673195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1523" y="2998757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cxnSp>
        <p:nvCxnSpPr>
          <p:cNvPr id="28" name="Straight Arrow Connector 27"/>
          <p:cNvCxnSpPr>
            <a:stCxn id="4" idx="5"/>
          </p:cNvCxnSpPr>
          <p:nvPr/>
        </p:nvCxnSpPr>
        <p:spPr>
          <a:xfrm>
            <a:off x="5854007" y="2120207"/>
            <a:ext cx="870573" cy="709319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" idx="3"/>
            <a:endCxn id="13" idx="0"/>
          </p:cNvCxnSpPr>
          <p:nvPr/>
        </p:nvCxnSpPr>
        <p:spPr>
          <a:xfrm flipH="1">
            <a:off x="4509310" y="2120207"/>
            <a:ext cx="850783" cy="72935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3" idx="5"/>
          </p:cNvCxnSpPr>
          <p:nvPr/>
        </p:nvCxnSpPr>
        <p:spPr>
          <a:xfrm>
            <a:off x="4756267" y="3445769"/>
            <a:ext cx="849973" cy="729355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3" idx="4"/>
            <a:endCxn id="48" idx="0"/>
          </p:cNvCxnSpPr>
          <p:nvPr/>
        </p:nvCxnSpPr>
        <p:spPr>
          <a:xfrm>
            <a:off x="4509310" y="3548062"/>
            <a:ext cx="0" cy="6270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3" idx="3"/>
          </p:cNvCxnSpPr>
          <p:nvPr/>
        </p:nvCxnSpPr>
        <p:spPr>
          <a:xfrm flipH="1">
            <a:off x="3410761" y="3445769"/>
            <a:ext cx="851592" cy="729355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/>
          </p:cNvSpPr>
          <p:nvPr/>
        </p:nvSpPr>
        <p:spPr bwMode="auto">
          <a:xfrm>
            <a:off x="4160060" y="4175124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81523" y="4324319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cxnSp>
        <p:nvCxnSpPr>
          <p:cNvPr id="50" name="Straight Arrow Connector 49"/>
          <p:cNvCxnSpPr>
            <a:stCxn id="48" idx="5"/>
          </p:cNvCxnSpPr>
          <p:nvPr/>
        </p:nvCxnSpPr>
        <p:spPr>
          <a:xfrm>
            <a:off x="4756267" y="4771331"/>
            <a:ext cx="850783" cy="729355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509310" y="4873624"/>
            <a:ext cx="810" cy="627062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3"/>
          </p:cNvCxnSpPr>
          <p:nvPr/>
        </p:nvCxnSpPr>
        <p:spPr>
          <a:xfrm flipH="1">
            <a:off x="3411570" y="4771331"/>
            <a:ext cx="850783" cy="72935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9112421">
            <a:off x="3128584" y="4876341"/>
            <a:ext cx="117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Reward = $50</a:t>
            </a:r>
          </a:p>
        </p:txBody>
      </p:sp>
      <p:sp>
        <p:nvSpPr>
          <p:cNvPr id="55" name="TextBox 54"/>
          <p:cNvSpPr txBox="1"/>
          <p:nvPr/>
        </p:nvSpPr>
        <p:spPr>
          <a:xfrm rot="2445143">
            <a:off x="4850683" y="4716228"/>
            <a:ext cx="127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Hypothetical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Reward = $100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50920" y="5488591"/>
            <a:ext cx="111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Hypothetical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Reward = $0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509715" y="4879672"/>
            <a:ext cx="1" cy="614967"/>
          </a:xfrm>
          <a:prstGeom prst="straightConnector1">
            <a:avLst/>
          </a:prstGeom>
          <a:ln w="31750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5"/>
          </p:cNvCxnSpPr>
          <p:nvPr/>
        </p:nvCxnSpPr>
        <p:spPr>
          <a:xfrm>
            <a:off x="4756267" y="4771331"/>
            <a:ext cx="849973" cy="729355"/>
          </a:xfrm>
          <a:prstGeom prst="straightConnector1">
            <a:avLst/>
          </a:prstGeom>
          <a:ln w="31750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19112421">
            <a:off x="4184763" y="2204861"/>
            <a:ext cx="117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Reward = $50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rot="2445143">
                <a:off x="5914655" y="2116717"/>
                <a:ext cx="14602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Hypothetical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</a:rPr>
                  <a:t>Reward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$500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45143">
                <a:off x="5914655" y="2116717"/>
                <a:ext cx="1460208" cy="523220"/>
              </a:xfrm>
              <a:prstGeom prst="rect">
                <a:avLst/>
              </a:prstGeom>
              <a:blipFill>
                <a:blip r:embed="rId3"/>
                <a:stretch>
                  <a:fillRect l="-3361" t="-1351"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>
            <a:stCxn id="4" idx="5"/>
          </p:cNvCxnSpPr>
          <p:nvPr/>
        </p:nvCxnSpPr>
        <p:spPr>
          <a:xfrm>
            <a:off x="5854007" y="2120207"/>
            <a:ext cx="870573" cy="709319"/>
          </a:xfrm>
          <a:prstGeom prst="straightConnector1">
            <a:avLst/>
          </a:prstGeom>
          <a:ln w="31750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row: Right 71"/>
          <p:cNvSpPr/>
          <p:nvPr/>
        </p:nvSpPr>
        <p:spPr>
          <a:xfrm>
            <a:off x="2434241" y="4230674"/>
            <a:ext cx="838200" cy="549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89084" y="4324319"/>
                <a:ext cx="21259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Regrets = [0,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50,50]</a:t>
                </a: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84" y="4324319"/>
                <a:ext cx="2125988" cy="369332"/>
              </a:xfrm>
              <a:prstGeom prst="rect">
                <a:avLst/>
              </a:prstGeom>
              <a:blipFill>
                <a:blip r:embed="rId4"/>
                <a:stretch>
                  <a:fillRect l="-2292" t="-8197" r="-143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row: Right 74"/>
          <p:cNvSpPr/>
          <p:nvPr/>
        </p:nvSpPr>
        <p:spPr>
          <a:xfrm>
            <a:off x="3544399" y="1608738"/>
            <a:ext cx="838200" cy="549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384265" y="1679809"/>
            <a:ext cx="159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Regrets = [0,0]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384264" y="1683467"/>
                <a:ext cx="19587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Regrets = [0,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550]</a:t>
                </a: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64" y="1683467"/>
                <a:ext cx="1958791" cy="1200329"/>
              </a:xfrm>
              <a:prstGeom prst="rect">
                <a:avLst/>
              </a:prstGeom>
              <a:blipFill>
                <a:blip r:embed="rId5"/>
                <a:stretch>
                  <a:fillRect l="-2492" t="-2538" r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09EADE5-A764-46FB-9DA8-6EB7F414E8C5}"/>
              </a:ext>
            </a:extLst>
          </p:cNvPr>
          <p:cNvSpPr>
            <a:spLocks/>
          </p:cNvSpPr>
          <p:nvPr/>
        </p:nvSpPr>
        <p:spPr bwMode="auto">
          <a:xfrm>
            <a:off x="6345568" y="2828084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56B15AF-A45D-4C87-A674-AC8C5DE60E56}"/>
              </a:ext>
            </a:extLst>
          </p:cNvPr>
          <p:cNvSpPr txBox="1"/>
          <p:nvPr/>
        </p:nvSpPr>
        <p:spPr>
          <a:xfrm>
            <a:off x="6467031" y="2977279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C6FD8AD5-D0DC-4E74-A897-56102D3BE7B7}"/>
              </a:ext>
            </a:extLst>
          </p:cNvPr>
          <p:cNvCxnSpPr>
            <a:stCxn id="31" idx="5"/>
          </p:cNvCxnSpPr>
          <p:nvPr/>
        </p:nvCxnSpPr>
        <p:spPr>
          <a:xfrm>
            <a:off x="6941775" y="3424291"/>
            <a:ext cx="850783" cy="729355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B082E1D3-9E10-41D5-856F-510B63BCD2C6}"/>
              </a:ext>
            </a:extLst>
          </p:cNvPr>
          <p:cNvCxnSpPr/>
          <p:nvPr/>
        </p:nvCxnSpPr>
        <p:spPr>
          <a:xfrm>
            <a:off x="6694818" y="3526584"/>
            <a:ext cx="810" cy="627062"/>
          </a:xfrm>
          <a:prstGeom prst="straightConnector1">
            <a:avLst/>
          </a:prstGeom>
          <a:ln w="3175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row: Right 45">
            <a:extLst>
              <a:ext uri="{FF2B5EF4-FFF2-40B4-BE49-F238E27FC236}">
                <a16:creationId xmlns:a16="http://schemas.microsoft.com/office/drawing/2014/main" xmlns="" id="{6CC9E97A-7749-4D8F-9E33-B2E8AF5D6667}"/>
              </a:ext>
            </a:extLst>
          </p:cNvPr>
          <p:cNvSpPr/>
          <p:nvPr/>
        </p:nvSpPr>
        <p:spPr>
          <a:xfrm rot="8434233">
            <a:off x="7035582" y="2431647"/>
            <a:ext cx="838200" cy="549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15DFEC2-D870-4D07-9BBB-EAE97F541C65}"/>
              </a:ext>
            </a:extLst>
          </p:cNvPr>
          <p:cNvSpPr txBox="1"/>
          <p:nvPr/>
        </p:nvSpPr>
        <p:spPr>
          <a:xfrm>
            <a:off x="7075391" y="1958534"/>
            <a:ext cx="212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Regrets = [0, 0]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D7C3F22-C571-4F74-9515-9D6246D63AE8}"/>
              </a:ext>
            </a:extLst>
          </p:cNvPr>
          <p:cNvSpPr txBox="1"/>
          <p:nvPr/>
        </p:nvSpPr>
        <p:spPr>
          <a:xfrm>
            <a:off x="7075391" y="1958485"/>
            <a:ext cx="189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Regrets = [0, 600]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961056AF-46EA-4CAF-88E0-9EA6A193EC45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6694818" y="3526584"/>
            <a:ext cx="0" cy="6199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63A0A7D-6294-42B9-8E36-16FEC55C3137}"/>
              </a:ext>
            </a:extLst>
          </p:cNvPr>
          <p:cNvSpPr txBox="1"/>
          <p:nvPr/>
        </p:nvSpPr>
        <p:spPr>
          <a:xfrm rot="2445143">
            <a:off x="7036191" y="3369188"/>
            <a:ext cx="127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Hypothetical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Reward = $100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C8E2C54-A81C-4B0F-84DC-6397943C8ECA}"/>
              </a:ext>
            </a:extLst>
          </p:cNvPr>
          <p:cNvSpPr txBox="1"/>
          <p:nvPr/>
        </p:nvSpPr>
        <p:spPr>
          <a:xfrm>
            <a:off x="6032040" y="4146530"/>
            <a:ext cx="1325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Reward = -$500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A4C04837-0A98-4C50-8824-65A50C959653}"/>
              </a:ext>
            </a:extLst>
          </p:cNvPr>
          <p:cNvCxnSpPr/>
          <p:nvPr/>
        </p:nvCxnSpPr>
        <p:spPr>
          <a:xfrm>
            <a:off x="6941775" y="3424291"/>
            <a:ext cx="849973" cy="729355"/>
          </a:xfrm>
          <a:prstGeom prst="straightConnector1">
            <a:avLst/>
          </a:prstGeom>
          <a:ln w="31750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1">
            <a:extLst>
              <a:ext uri="{FF2B5EF4-FFF2-40B4-BE49-F238E27FC236}">
                <a16:creationId xmlns:a16="http://schemas.microsoft.com/office/drawing/2014/main" xmlns="" id="{F0E19D8D-FA4D-496B-B31D-3C6AA402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4" y="274638"/>
            <a:ext cx="8550116" cy="1143000"/>
          </a:xfrm>
        </p:spPr>
        <p:txBody>
          <a:bodyPr>
            <a:normAutofit/>
          </a:bodyPr>
          <a:lstStyle/>
          <a:p>
            <a:r>
              <a:rPr lang="en-US" sz="3700" dirty="0" err="1"/>
              <a:t>PureCFR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6" grpId="1"/>
      <p:bldP spid="77" grpId="0"/>
      <p:bldP spid="31" grpId="0" animBg="1"/>
      <p:bldP spid="33" grpId="0"/>
      <p:bldP spid="46" grpId="0" animBg="1"/>
      <p:bldP spid="47" grpId="0"/>
      <p:bldP spid="47" grpId="1"/>
      <p:bldP spid="53" grpId="0"/>
      <p:bldP spid="59" grpId="0"/>
      <p:bldP spid="6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PureCFR</a:t>
            </a:r>
            <a:r>
              <a:rPr lang="en-US" dirty="0"/>
              <a:t> 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451" y="866775"/>
                <a:ext cx="8810624" cy="564832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400" dirty="0"/>
                  <a:t>function </a:t>
                </a:r>
                <a:r>
                  <a:rPr lang="en-US" sz="1400" dirty="0" err="1"/>
                  <a:t>PureCFR</a:t>
                </a:r>
                <a:r>
                  <a:rPr lang="en-US" sz="1400" dirty="0"/>
                  <a:t>(node, player)  //Call </a:t>
                </a:r>
                <a:r>
                  <a:rPr lang="en-US" sz="1400" dirty="0" err="1"/>
                  <a:t>PureCFR</a:t>
                </a:r>
                <a:r>
                  <a:rPr lang="en-US" sz="1400" dirty="0"/>
                  <a:t>(</a:t>
                </a:r>
                <a:r>
                  <a:rPr lang="en-US" sz="1400" dirty="0" err="1"/>
                  <a:t>Init</a:t>
                </a:r>
                <a:r>
                  <a:rPr lang="en-US" sz="1400" dirty="0"/>
                  <a:t>, P) at the start of each iteration, where P switches between 0 and 1</a:t>
                </a:r>
              </a:p>
              <a:p>
                <a:pPr marL="0" indent="0">
                  <a:buNone/>
                </a:pPr>
                <a:r>
                  <a:rPr lang="en-US" sz="1400" dirty="0"/>
                  <a:t>    if (node is terminal) then</a:t>
                </a:r>
              </a:p>
              <a:p>
                <a:pPr marL="0" indent="0">
                  <a:buNone/>
                </a:pPr>
                <a:r>
                  <a:rPr lang="en-US" sz="1400" dirty="0"/>
                  <a:t>        return </a:t>
                </a:r>
                <a:r>
                  <a:rPr lang="en-US" sz="1400" dirty="0" err="1"/>
                  <a:t>node.value</a:t>
                </a:r>
                <a:r>
                  <a:rPr lang="en-US" sz="1400" dirty="0"/>
                  <a:t>[player]</a:t>
                </a:r>
              </a:p>
              <a:p>
                <a:pPr marL="0" indent="0">
                  <a:buNone/>
                </a:pPr>
                <a:r>
                  <a:rPr lang="en-US" sz="1400" dirty="0"/>
                  <a:t>    else </a:t>
                </a:r>
              </a:p>
              <a:p>
                <a:pPr marL="0" indent="0">
                  <a:buNone/>
                </a:pPr>
                <a:r>
                  <a:rPr lang="en-US" sz="1400" dirty="0"/>
                  <a:t>        if (node is chance) then</a:t>
                </a:r>
              </a:p>
              <a:p>
                <a:pPr marL="0" indent="0">
                  <a:buNone/>
                </a:pPr>
                <a:r>
                  <a:rPr lang="en-US" sz="1400" dirty="0"/>
                  <a:t>            sample action </a:t>
                </a:r>
                <a:r>
                  <a:rPr lang="en-US" sz="1400" b="1" dirty="0"/>
                  <a:t>a</a:t>
                </a:r>
                <a:r>
                  <a:rPr lang="en-US" sz="1400" dirty="0"/>
                  <a:t> from chance distribution</a:t>
                </a:r>
              </a:p>
              <a:p>
                <a:pPr marL="0" indent="0">
                  <a:buNone/>
                </a:pPr>
                <a:r>
                  <a:rPr lang="en-US" sz="1400" dirty="0"/>
                  <a:t>            return </a:t>
                </a:r>
                <a:r>
                  <a:rPr lang="en-US" sz="1400" dirty="0" err="1"/>
                  <a:t>PureCFR</a:t>
                </a:r>
                <a:r>
                  <a:rPr lang="en-US" sz="1400" dirty="0"/>
                  <a:t>(</a:t>
                </a:r>
                <a:r>
                  <a:rPr lang="en-US" sz="1400" dirty="0" err="1"/>
                  <a:t>node.do_action</a:t>
                </a:r>
                <a:r>
                  <a:rPr lang="en-US" sz="1400" dirty="0"/>
                  <a:t>(</a:t>
                </a:r>
                <a:r>
                  <a:rPr lang="en-US" sz="1400" b="1" dirty="0"/>
                  <a:t>a</a:t>
                </a:r>
                <a:r>
                  <a:rPr lang="en-US" sz="1400" dirty="0"/>
                  <a:t>), player)</a:t>
                </a:r>
              </a:p>
              <a:p>
                <a:pPr marL="0" indent="0">
                  <a:buNone/>
                </a:pPr>
                <a:r>
                  <a:rPr lang="en-US" sz="1400" dirty="0"/>
                  <a:t>        else if (</a:t>
                </a:r>
                <a:r>
                  <a:rPr lang="en-US" sz="1400" dirty="0" err="1"/>
                  <a:t>node.whose_turn</a:t>
                </a:r>
                <a:r>
                  <a:rPr lang="en-US" sz="1400" dirty="0"/>
                  <a:t> != player) then</a:t>
                </a:r>
              </a:p>
              <a:p>
                <a:pPr marL="0" indent="0">
                  <a:buNone/>
                </a:pPr>
                <a:r>
                  <a:rPr lang="en-US" sz="1400" dirty="0"/>
                  <a:t>            set probabilities for actions in proportion to positive regret: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∝ </m:t>
                    </m:r>
                    <m:r>
                      <m:rPr>
                        <m:sty m:val="p"/>
                      </m:rPr>
                      <a:rPr lang="en-US" sz="1400" b="1" i="1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{0,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/>
                  <a:t>            sample action </a:t>
                </a:r>
                <a:r>
                  <a:rPr lang="en-US" sz="1400" b="1" dirty="0"/>
                  <a:t>a</a:t>
                </a:r>
              </a:p>
              <a:p>
                <a:pPr marL="0" indent="0">
                  <a:buNone/>
                </a:pPr>
                <a:r>
                  <a:rPr lang="en-US" sz="1400" b="1" dirty="0"/>
                  <a:t>            </a:t>
                </a:r>
                <a:r>
                  <a:rPr lang="en-US" sz="1400" dirty="0" err="1"/>
                  <a:t>node.stored_strategy</a:t>
                </a:r>
                <a:r>
                  <a:rPr lang="en-US" sz="1400" dirty="0"/>
                  <a:t>[</a:t>
                </a:r>
                <a:r>
                  <a:rPr lang="en-US" sz="1400" b="1" dirty="0"/>
                  <a:t>a</a:t>
                </a:r>
                <a:r>
                  <a:rPr lang="en-US" sz="1400" dirty="0"/>
                  <a:t>] += 1 // update the average strategy (normalize at the end)</a:t>
                </a:r>
              </a:p>
              <a:p>
                <a:pPr marL="0" indent="0">
                  <a:buNone/>
                </a:pPr>
                <a:r>
                  <a:rPr lang="en-US" sz="1400" dirty="0"/>
                  <a:t>            return </a:t>
                </a:r>
                <a:r>
                  <a:rPr lang="en-US" sz="1400" dirty="0" err="1"/>
                  <a:t>PureCFR</a:t>
                </a:r>
                <a:r>
                  <a:rPr lang="en-US" sz="1400" dirty="0"/>
                  <a:t>(</a:t>
                </a:r>
                <a:r>
                  <a:rPr lang="en-US" sz="1400" dirty="0" err="1"/>
                  <a:t>node.do_action</a:t>
                </a:r>
                <a:r>
                  <a:rPr lang="en-US" sz="1400" dirty="0"/>
                  <a:t>(</a:t>
                </a:r>
                <a:r>
                  <a:rPr lang="en-US" sz="1400" b="1" dirty="0"/>
                  <a:t>a</a:t>
                </a:r>
                <a:r>
                  <a:rPr lang="en-US" sz="1400" dirty="0"/>
                  <a:t>), player)</a:t>
                </a:r>
              </a:p>
              <a:p>
                <a:pPr marL="0" indent="0">
                  <a:buNone/>
                </a:pPr>
                <a:r>
                  <a:rPr lang="en-US" sz="1400" dirty="0"/>
                  <a:t>        else</a:t>
                </a:r>
              </a:p>
              <a:p>
                <a:pPr marL="0" indent="0">
                  <a:buNone/>
                </a:pPr>
                <a:r>
                  <a:rPr lang="en-US" sz="1400" dirty="0"/>
                  <a:t>            set probabilities for actions in proportion to positive regret: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1400" b="1" i="1">
                        <a:latin typeface="Cambria Math" panose="02040503050406030204" pitchFamily="18" charset="0"/>
                      </a:rPr>
                      <m:t>∝ </m:t>
                    </m:r>
                    <m:r>
                      <m:rPr>
                        <m:sty m:val="p"/>
                      </m:rPr>
                      <a:rPr lang="en-US" sz="1400" b="1" i="1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{0,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/>
                  <a:t>            sample 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1400" b="1" dirty="0"/>
              </a:p>
              <a:p>
                <a:pPr marL="0" indent="0">
                  <a:buNone/>
                </a:pPr>
                <a:r>
                  <a:rPr lang="en-US" sz="1400" dirty="0"/>
                  <a:t>            for each action in node:</a:t>
                </a:r>
              </a:p>
              <a:p>
                <a:pPr marL="0" indent="0">
                  <a:buNone/>
                </a:pPr>
                <a:r>
                  <a:rPr lang="en-US" sz="1400" dirty="0"/>
                  <a:t>                </a:t>
                </a:r>
                <a:r>
                  <a:rPr lang="en-US" sz="1400" dirty="0" err="1"/>
                  <a:t>action_value</a:t>
                </a:r>
                <a:r>
                  <a:rPr lang="en-US" sz="1400" dirty="0"/>
                  <a:t>[action] = </a:t>
                </a:r>
                <a:r>
                  <a:rPr lang="en-US" sz="1400" dirty="0" err="1"/>
                  <a:t>PureCFR</a:t>
                </a:r>
                <a:r>
                  <a:rPr lang="en-US" sz="1400" dirty="0"/>
                  <a:t>(</a:t>
                </a:r>
                <a:r>
                  <a:rPr lang="en-US" sz="1400" dirty="0" err="1"/>
                  <a:t>node.do_action</a:t>
                </a:r>
                <a:r>
                  <a:rPr lang="en-US" sz="1400" dirty="0"/>
                  <a:t>(action), player)  // get the value for taking this action</a:t>
                </a:r>
              </a:p>
              <a:p>
                <a:pPr marL="0" indent="0">
                  <a:buNone/>
                </a:pPr>
                <a:r>
                  <a:rPr lang="en-US" sz="1400" dirty="0"/>
                  <a:t>            for each action in node:</a:t>
                </a:r>
              </a:p>
              <a:p>
                <a:pPr marL="0" indent="0">
                  <a:buNone/>
                </a:pPr>
                <a:r>
                  <a:rPr lang="en-US" sz="1400" dirty="0"/>
                  <a:t>                </a:t>
                </a:r>
                <a:r>
                  <a:rPr lang="en-US" sz="1400" dirty="0" err="1"/>
                  <a:t>node.regret</a:t>
                </a:r>
                <a:r>
                  <a:rPr lang="en-US" sz="1400" dirty="0"/>
                  <a:t>[action] += </a:t>
                </a:r>
                <a:r>
                  <a:rPr lang="en-US" sz="1400" dirty="0" err="1"/>
                  <a:t>action_value</a:t>
                </a:r>
                <a:r>
                  <a:rPr lang="en-US" sz="1400" dirty="0"/>
                  <a:t>[action] – </a:t>
                </a:r>
                <a:r>
                  <a:rPr lang="en-US" sz="1400" dirty="0" err="1"/>
                  <a:t>action_value</a:t>
                </a:r>
                <a:r>
                  <a:rPr lang="en-US" sz="14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400" dirty="0"/>
                  <a:t>] // update the regret</a:t>
                </a:r>
              </a:p>
              <a:p>
                <a:pPr marL="0" indent="0">
                  <a:buNone/>
                </a:pPr>
                <a:r>
                  <a:rPr lang="en-US" sz="1400" dirty="0"/>
                  <a:t>            return </a:t>
                </a:r>
                <a:r>
                  <a:rPr lang="en-US" sz="1400" dirty="0" err="1"/>
                  <a:t>action_value</a:t>
                </a:r>
                <a:r>
                  <a:rPr lang="en-US" sz="14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400" dirty="0"/>
                  <a:t>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1" y="866775"/>
                <a:ext cx="8810624" cy="5648326"/>
              </a:xfrm>
              <a:blipFill rotWithShape="1">
                <a:blip r:embed="rId2"/>
                <a:stretch>
                  <a:fillRect l="-138" t="-431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1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E5D7B-8428-475D-A223-6B658A81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CFR (MCCFR) </a:t>
            </a:r>
            <a:r>
              <a:rPr lang="en-US" sz="2200" dirty="0"/>
              <a:t>[</a:t>
            </a:r>
            <a:r>
              <a:rPr lang="en-US" sz="2200" dirty="0" err="1"/>
              <a:t>Lanctot</a:t>
            </a:r>
            <a:r>
              <a:rPr lang="en-US" sz="2200" dirty="0"/>
              <a:t> et al. NIPS-2009]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B818DD5-D48A-439D-8397-C839F0138E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80088"/>
                <a:ext cx="7886700" cy="5075694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sz="4400" dirty="0"/>
                  <a:t>Identical to </a:t>
                </a:r>
                <a:r>
                  <a:rPr lang="en-US" sz="4400" dirty="0" err="1"/>
                  <a:t>PureCFR</a:t>
                </a:r>
                <a:r>
                  <a:rPr lang="en-US" sz="4400" dirty="0"/>
                  <a:t> except rather than the current player sampling a single action, the player calculates an expected value over all actions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900" b="1" dirty="0" err="1"/>
                  <a:t>PureCFR</a:t>
                </a:r>
                <a:r>
                  <a:rPr lang="en-US" sz="2900" b="1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</a:t>
                </a:r>
                <a:r>
                  <a:rPr lang="en-US" sz="2500" dirty="0"/>
                  <a:t>set probabilities for actions in proportion to positive regret: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2500" b="1" i="1">
                        <a:latin typeface="Cambria Math" panose="02040503050406030204" pitchFamily="18" charset="0"/>
                      </a:rPr>
                      <m:t>∝ </m:t>
                    </m:r>
                    <m:r>
                      <m:rPr>
                        <m:sty m:val="p"/>
                      </m:rPr>
                      <a:rPr lang="en-US" sz="2500" b="1" i="1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{0, 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500" dirty="0"/>
              </a:p>
              <a:p>
                <a:pPr marL="0" indent="0">
                  <a:buNone/>
                </a:pPr>
                <a:r>
                  <a:rPr lang="en-US" sz="2500" dirty="0"/>
                  <a:t>            sample 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500" dirty="0"/>
              </a:p>
              <a:p>
                <a:pPr marL="0" indent="0">
                  <a:buNone/>
                </a:pPr>
                <a:r>
                  <a:rPr lang="en-US" sz="2500" dirty="0"/>
                  <a:t>            for each action in node:</a:t>
                </a:r>
              </a:p>
              <a:p>
                <a:pPr marL="0" indent="0">
                  <a:buNone/>
                </a:pPr>
                <a:r>
                  <a:rPr lang="en-US" sz="2500" dirty="0"/>
                  <a:t>                </a:t>
                </a:r>
                <a:r>
                  <a:rPr lang="en-US" sz="2500" dirty="0" err="1"/>
                  <a:t>action_value</a:t>
                </a:r>
                <a:r>
                  <a:rPr lang="en-US" sz="2500" dirty="0"/>
                  <a:t>[action] = </a:t>
                </a:r>
                <a:r>
                  <a:rPr lang="en-US" sz="2500" dirty="0" err="1"/>
                  <a:t>PureCFR</a:t>
                </a:r>
                <a:r>
                  <a:rPr lang="en-US" sz="2500" dirty="0"/>
                  <a:t>(</a:t>
                </a:r>
                <a:r>
                  <a:rPr lang="en-US" sz="2500" dirty="0" err="1"/>
                  <a:t>node.do_action</a:t>
                </a:r>
                <a:r>
                  <a:rPr lang="en-US" sz="2500" dirty="0"/>
                  <a:t>(action), player)  // get the value for taking this action</a:t>
                </a:r>
              </a:p>
              <a:p>
                <a:pPr marL="0" indent="0">
                  <a:buNone/>
                </a:pPr>
                <a:r>
                  <a:rPr lang="en-US" sz="2500" dirty="0"/>
                  <a:t>            for each action in node:</a:t>
                </a:r>
              </a:p>
              <a:p>
                <a:pPr marL="0" indent="0">
                  <a:buNone/>
                </a:pPr>
                <a:r>
                  <a:rPr lang="en-US" sz="2500" dirty="0"/>
                  <a:t>                </a:t>
                </a:r>
                <a:r>
                  <a:rPr lang="en-US" sz="2500" dirty="0" err="1"/>
                  <a:t>node.regret</a:t>
                </a:r>
                <a:r>
                  <a:rPr lang="en-US" sz="2500" dirty="0"/>
                  <a:t>[action] += </a:t>
                </a:r>
                <a:r>
                  <a:rPr lang="en-US" sz="2500" dirty="0" err="1"/>
                  <a:t>action_value</a:t>
                </a:r>
                <a:r>
                  <a:rPr lang="en-US" sz="2500" dirty="0"/>
                  <a:t>[action] – </a:t>
                </a:r>
                <a:r>
                  <a:rPr lang="en-US" sz="2500" dirty="0" err="1"/>
                  <a:t>action_value</a:t>
                </a:r>
                <a:r>
                  <a:rPr lang="en-US" sz="25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/>
                  <a:t>] // update the regret</a:t>
                </a:r>
              </a:p>
              <a:p>
                <a:pPr marL="0" indent="0">
                  <a:buNone/>
                </a:pPr>
                <a:r>
                  <a:rPr lang="en-US" sz="2500" dirty="0"/>
                  <a:t>            return </a:t>
                </a:r>
                <a:r>
                  <a:rPr lang="en-US" sz="2500" dirty="0" err="1"/>
                  <a:t>action_value</a:t>
                </a:r>
                <a:r>
                  <a:rPr lang="en-US" sz="25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/>
                  <a:t>]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900" b="1" dirty="0"/>
                  <a:t>MCCFR: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</a:t>
                </a:r>
                <a:r>
                  <a:rPr lang="en-US" sz="2500" dirty="0"/>
                  <a:t>set probabilities for actions in proportion to positive regret: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2500" b="1" i="1">
                        <a:latin typeface="Cambria Math" panose="02040503050406030204" pitchFamily="18" charset="0"/>
                      </a:rPr>
                      <m:t>∝ </m:t>
                    </m:r>
                    <m:r>
                      <m:rPr>
                        <m:sty m:val="p"/>
                      </m:rPr>
                      <a:rPr lang="en-US" sz="2500" b="1" i="1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{0, 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500" dirty="0"/>
              </a:p>
              <a:p>
                <a:pPr marL="0" indent="0">
                  <a:buNone/>
                </a:pPr>
                <a:r>
                  <a:rPr lang="en-US" sz="2500" dirty="0"/>
                  <a:t>            </a:t>
                </a:r>
                <a:r>
                  <a:rPr lang="en-US" sz="2500" dirty="0" err="1"/>
                  <a:t>ev</a:t>
                </a:r>
                <a:r>
                  <a:rPr lang="en-US" sz="2500" dirty="0"/>
                  <a:t> = 0</a:t>
                </a:r>
              </a:p>
              <a:p>
                <a:pPr marL="0" indent="0">
                  <a:buNone/>
                </a:pPr>
                <a:r>
                  <a:rPr lang="en-US" sz="2500" dirty="0"/>
                  <a:t>            for each action in node:</a:t>
                </a:r>
              </a:p>
              <a:p>
                <a:pPr marL="0" indent="0">
                  <a:buNone/>
                </a:pPr>
                <a:r>
                  <a:rPr lang="en-US" sz="2500" dirty="0"/>
                  <a:t>                </a:t>
                </a:r>
                <a:r>
                  <a:rPr lang="en-US" sz="2500" dirty="0" err="1"/>
                  <a:t>action_value</a:t>
                </a:r>
                <a:r>
                  <a:rPr lang="en-US" sz="2500" dirty="0"/>
                  <a:t>[action] = </a:t>
                </a:r>
                <a:r>
                  <a:rPr lang="en-US" sz="2500" dirty="0" err="1"/>
                  <a:t>PureCFR</a:t>
                </a:r>
                <a:r>
                  <a:rPr lang="en-US" sz="2500" dirty="0"/>
                  <a:t>(</a:t>
                </a:r>
                <a:r>
                  <a:rPr lang="en-US" sz="2500" dirty="0" err="1"/>
                  <a:t>node.do_action</a:t>
                </a:r>
                <a:r>
                  <a:rPr lang="en-US" sz="2500" dirty="0"/>
                  <a:t>(action), player)  // get the value for taking this action</a:t>
                </a:r>
              </a:p>
              <a:p>
                <a:pPr marL="0" indent="0">
                  <a:buNone/>
                </a:pPr>
                <a:r>
                  <a:rPr lang="en-US" sz="2500" dirty="0"/>
                  <a:t>                </a:t>
                </a:r>
                <a:r>
                  <a:rPr lang="en-US" sz="2500" dirty="0" err="1"/>
                  <a:t>ev</a:t>
                </a:r>
                <a:r>
                  <a:rPr lang="en-US" sz="2500" dirty="0"/>
                  <a:t> += p(action) * </a:t>
                </a:r>
                <a:r>
                  <a:rPr lang="en-US" sz="2500" smtClean="0"/>
                  <a:t>action_value</a:t>
                </a:r>
                <a:r>
                  <a:rPr lang="en-US" sz="2500" dirty="0" smtClean="0"/>
                  <a:t>[action</a:t>
                </a:r>
                <a:r>
                  <a:rPr lang="en-US" sz="2500" dirty="0"/>
                  <a:t>]</a:t>
                </a:r>
              </a:p>
              <a:p>
                <a:pPr marL="0" indent="0">
                  <a:buNone/>
                </a:pPr>
                <a:r>
                  <a:rPr lang="en-US" sz="2500" dirty="0"/>
                  <a:t>            for each action in node:</a:t>
                </a:r>
              </a:p>
              <a:p>
                <a:pPr marL="0" indent="0">
                  <a:buNone/>
                </a:pPr>
                <a:r>
                  <a:rPr lang="en-US" sz="2500" dirty="0"/>
                  <a:t>                </a:t>
                </a:r>
                <a:r>
                  <a:rPr lang="en-US" sz="2500" dirty="0" err="1"/>
                  <a:t>node.regret</a:t>
                </a:r>
                <a:r>
                  <a:rPr lang="en-US" sz="2500" dirty="0"/>
                  <a:t>[action] += </a:t>
                </a:r>
                <a:r>
                  <a:rPr lang="en-US" sz="2500" dirty="0" err="1"/>
                  <a:t>action_value</a:t>
                </a:r>
                <a:r>
                  <a:rPr lang="en-US" sz="2500" dirty="0"/>
                  <a:t>[action] – </a:t>
                </a:r>
                <a:r>
                  <a:rPr lang="en-US" sz="2500" dirty="0" err="1"/>
                  <a:t>ev</a:t>
                </a:r>
                <a:r>
                  <a:rPr lang="en-US" sz="2500" dirty="0"/>
                  <a:t> // update the regret</a:t>
                </a:r>
              </a:p>
              <a:p>
                <a:pPr marL="0" indent="0">
                  <a:buNone/>
                </a:pPr>
                <a:r>
                  <a:rPr lang="en-US" sz="2500" dirty="0"/>
                  <a:t>            return </a:t>
                </a:r>
                <a:r>
                  <a:rPr lang="en-US" sz="2500" dirty="0" err="1"/>
                  <a:t>ev</a:t>
                </a:r>
                <a:endParaRPr lang="en-US" sz="25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B818DD5-D48A-439D-8397-C839F0138E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80088"/>
                <a:ext cx="7886700" cy="5075694"/>
              </a:xfrm>
              <a:blipFill rotWithShape="1">
                <a:blip r:embed="rId2"/>
                <a:stretch>
                  <a:fillRect l="-850" t="-2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86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228600"/>
            <a:ext cx="8731250" cy="685800"/>
          </a:xfrm>
        </p:spPr>
        <p:txBody>
          <a:bodyPr>
            <a:noAutofit/>
          </a:bodyPr>
          <a:lstStyle/>
          <a:p>
            <a:r>
              <a:rPr lang="en-US" dirty="0"/>
              <a:t>Poker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066800"/>
                <a:ext cx="8833247" cy="52705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/>
                  <a:t>Recognized challenge problem in game theory and AI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2000" dirty="0">
                    <a:solidFill>
                      <a:srgbClr val="0070C0"/>
                    </a:solidFill>
                  </a:rPr>
                  <a:t>[Nash 1950]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2000" dirty="0">
                    <a:solidFill>
                      <a:srgbClr val="0070C0"/>
                    </a:solidFill>
                  </a:rPr>
                  <a:t>[Kuhn 1950]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2000" dirty="0">
                    <a:solidFill>
                      <a:srgbClr val="0070C0"/>
                    </a:solidFill>
                  </a:rPr>
                  <a:t>[Newman 1959]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2000" dirty="0">
                    <a:solidFill>
                      <a:srgbClr val="0070C0"/>
                    </a:solidFill>
                  </a:rPr>
                  <a:t>[Waterman 1970]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2000" dirty="0">
                    <a:solidFill>
                      <a:srgbClr val="0070C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Zadeh</a:t>
                </a:r>
                <a:r>
                  <a:rPr lang="en-US" sz="2000" dirty="0">
                    <a:solidFill>
                      <a:srgbClr val="0070C0"/>
                    </a:solidFill>
                  </a:rPr>
                  <a:t> 1977]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2000" dirty="0">
                    <a:solidFill>
                      <a:srgbClr val="0070C0"/>
                    </a:solidFill>
                  </a:rPr>
                  <a:t>[Caro 1984]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2000" dirty="0">
                    <a:solidFill>
                      <a:srgbClr val="0070C0"/>
                    </a:solidFill>
                  </a:rPr>
                  <a:t>[Pfeffer &amp; Koller 1995]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2000" dirty="0">
                    <a:solidFill>
                      <a:srgbClr val="0070C0"/>
                    </a:solidFill>
                  </a:rPr>
                  <a:t>[Billings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et al.</a:t>
                </a:r>
                <a:r>
                  <a:rPr lang="en-US" sz="2000" dirty="0">
                    <a:solidFill>
                      <a:srgbClr val="0070C0"/>
                    </a:solidFill>
                  </a:rPr>
                  <a:t> 1998]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2000" dirty="0">
                    <a:solidFill>
                      <a:srgbClr val="0070C0"/>
                    </a:solidFill>
                  </a:rPr>
                  <a:t>[Schaeffer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et al.</a:t>
                </a:r>
                <a:r>
                  <a:rPr lang="en-US" sz="2000" dirty="0">
                    <a:solidFill>
                      <a:srgbClr val="0070C0"/>
                    </a:solidFill>
                  </a:rPr>
                  <a:t> 1999]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2000" dirty="0">
                    <a:solidFill>
                      <a:srgbClr val="0070C0"/>
                    </a:solidFill>
                  </a:rPr>
                  <a:t>[Shi &amp; Littman 2001]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2000" dirty="0">
                    <a:solidFill>
                      <a:srgbClr val="0070C0"/>
                    </a:solidFill>
                  </a:rPr>
                  <a:t>[Billings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et al.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2003]</a:t>
                </a:r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2800" dirty="0"/>
                  <a:t>Tremendous progress in the last 13 years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2000" dirty="0">
                    <a:solidFill>
                      <a:srgbClr val="0070C0"/>
                    </a:solidFill>
                  </a:rPr>
                  <a:t>Rhode Island Hold’em solved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nodes) [Gilpin &amp; Sandholm 2005]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2000" dirty="0">
                    <a:solidFill>
                      <a:srgbClr val="0070C0"/>
                    </a:solidFill>
                  </a:rPr>
                  <a:t>Annual Computer Poker Competition started in 2006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2000" dirty="0">
                    <a:solidFill>
                      <a:srgbClr val="0070C0"/>
                    </a:solidFill>
                  </a:rPr>
                  <a:t>Limit Texas Hold’em near-optimally solved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decisions) [Bowling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et al.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2015]</a:t>
                </a:r>
                <a:endParaRPr lang="en-US" sz="2000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066800"/>
                <a:ext cx="8833247" cy="5270500"/>
              </a:xfrm>
              <a:blipFill>
                <a:blip r:embed="rId3"/>
                <a:stretch>
                  <a:fillRect l="-1104" t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50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Heads-up no-limit Texas hold’em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2543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dirty="0"/>
              <a:t>Has become the main </a:t>
            </a:r>
            <a:r>
              <a:rPr lang="en-US" sz="2400" b="1" i="1" dirty="0"/>
              <a:t>benchmark and challenge problem</a:t>
            </a:r>
            <a:r>
              <a:rPr lang="en-US" sz="2400" dirty="0"/>
              <a:t> in AI for imperfect-information games</a:t>
            </a:r>
          </a:p>
          <a:p>
            <a:endParaRPr lang="en-US" sz="2400" dirty="0"/>
          </a:p>
          <a:p>
            <a:r>
              <a:rPr lang="en-US" sz="2400" dirty="0"/>
              <a:t>10</a:t>
            </a:r>
            <a:r>
              <a:rPr lang="en-US" sz="2400" baseline="30000" dirty="0"/>
              <a:t>161</a:t>
            </a:r>
            <a:r>
              <a:rPr lang="en-US" sz="2400" dirty="0"/>
              <a:t> situations</a:t>
            </a:r>
          </a:p>
          <a:p>
            <a:endParaRPr lang="en-US" sz="2400" dirty="0"/>
          </a:p>
          <a:p>
            <a:r>
              <a:rPr lang="en-US" sz="2400" dirty="0"/>
              <a:t>Mostly played on the Internet</a:t>
            </a:r>
          </a:p>
          <a:p>
            <a:pPr lvl="1"/>
            <a:r>
              <a:rPr lang="en-US" sz="2000" dirty="0"/>
              <a:t>Also in World Series of Poker, NBC Heads-Up Championship, etc.</a:t>
            </a:r>
          </a:p>
          <a:p>
            <a:pPr lvl="1"/>
            <a:r>
              <a:rPr lang="en-US" sz="2000" dirty="0"/>
              <a:t>Featured in </a:t>
            </a:r>
            <a:r>
              <a:rPr lang="en-US" sz="2000" i="1" dirty="0"/>
              <a:t>Casino Royale</a:t>
            </a:r>
            <a:r>
              <a:rPr lang="en-US" sz="2000" dirty="0"/>
              <a:t> and </a:t>
            </a:r>
            <a:r>
              <a:rPr lang="en-US" sz="2000" i="1" dirty="0" err="1"/>
              <a:t>Rounders</a:t>
            </a:r>
            <a:endParaRPr lang="en-US" sz="2000" i="1" dirty="0"/>
          </a:p>
          <a:p>
            <a:pPr lvl="1"/>
            <a:endParaRPr lang="en-US" sz="2000" i="1" dirty="0"/>
          </a:p>
          <a:p>
            <a:r>
              <a:rPr lang="en-US" sz="2400" dirty="0"/>
              <a:t>“Purest form of poker”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No prior AI has beat top humans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25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Brains vs AI Rematch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/>
          </a:bodyPr>
          <a:lstStyle/>
          <a:p>
            <a:r>
              <a:rPr lang="en-US" sz="2800" dirty="0"/>
              <a:t>Libratus (= our AI) against four of the </a:t>
            </a:r>
            <a:r>
              <a:rPr lang="en-US" sz="2800" b="1" i="1" dirty="0">
                <a:solidFill>
                  <a:srgbClr val="C00000"/>
                </a:solidFill>
              </a:rPr>
              <a:t>best </a:t>
            </a:r>
            <a:r>
              <a:rPr lang="en-US" sz="2800" dirty="0"/>
              <a:t> heads-up no-limit Texas Hold’em specialist pros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120,000 hands over 20 days in January 2017</a:t>
            </a:r>
          </a:p>
          <a:p>
            <a:r>
              <a:rPr lang="en-US" sz="2800" dirty="0"/>
              <a:t>$200,000 divided among the pros based on performance</a:t>
            </a:r>
          </a:p>
          <a:p>
            <a:r>
              <a:rPr lang="en-US" sz="2800" dirty="0"/>
              <a:t>Conservative experiment design</a:t>
            </a:r>
          </a:p>
        </p:txBody>
      </p:sp>
      <p:pic>
        <p:nvPicPr>
          <p:cNvPr id="1028" name="Picture 4" descr="C:\Users\sandholm\Documents\Research\Solving games\poker\man-machine\Brains vs AI 2 - Jan 2017\player pics\Daniel McAulay_2016 World Series of Poker_EV50_DAY03_Abrego__AA019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997"/>
          <a:stretch/>
        </p:blipFill>
        <p:spPr bwMode="auto">
          <a:xfrm>
            <a:off x="6477000" y="2548543"/>
            <a:ext cx="2103120" cy="187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ndholm\Documents\Research\Solving games\poker\man-machine\Brains vs AI 2 - Jan 2017\player pics\Dong Ki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6" y="2514600"/>
            <a:ext cx="1219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ndholm\Documents\Research\Solving games\poker\man-machine\Brains vs AI 2 - Jan 2017\player pics\Jason Les_2016 World Series of Poker_EV68_Day5_Amato_7DA14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2086" y="2514600"/>
            <a:ext cx="121691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ndholm\Documents\Research\Solving games\poker\man-machine\Brains vs AI 2 - Jan 2017\player pics\jimmyacop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72" r="12972"/>
          <a:stretch/>
        </p:blipFill>
        <p:spPr bwMode="auto">
          <a:xfrm>
            <a:off x="3352800" y="2527301"/>
            <a:ext cx="2819400" cy="187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10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ndholm\AppData\Local\Microsoft\Windows\Temporary Internet Files\Content.Outlook\V22Z615B\SCS_Brains Vs AI_2017_01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"/>
            <a:ext cx="9144000" cy="60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562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ndholm\AppData\Local\Microsoft\Windows\Temporary Internet Files\Content.Outlook\V22Z615B\SCS_Brains Vs AI_2017_02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"/>
            <a:ext cx="9144000" cy="60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7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79E9CD-D2C8-4601-B76A-A94C6BDB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B39E4B-039F-49E5-9DE0-DCB86591D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5845"/>
            <a:ext cx="7886700" cy="475111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Standard Nash equilibrium:</a:t>
            </a:r>
          </a:p>
          <a:p>
            <a:pPr marL="685800" lvl="1" indent="-342900">
              <a:buFont typeface="Arial"/>
              <a:buChar char="•"/>
            </a:pPr>
            <a:r>
              <a:rPr lang="en-US" dirty="0"/>
              <a:t>Each player has no incentive to deviate</a:t>
            </a:r>
          </a:p>
          <a:p>
            <a:pPr marL="685800" lvl="1" indent="-342900">
              <a:buFont typeface="Arial"/>
              <a:buChar char="•"/>
            </a:pPr>
            <a:r>
              <a:rPr lang="en-US" dirty="0"/>
              <a:t>In other words: No agent can gain utility by switching to another strategy</a:t>
            </a:r>
          </a:p>
          <a:p>
            <a:pPr lvl="1"/>
            <a:r>
              <a:rPr lang="en-US" dirty="0"/>
              <a:t>   In any Nash equilibrium, if a player has positive probability on two different actions, then they must result in the same expected value</a:t>
            </a:r>
          </a:p>
          <a:p>
            <a:pPr lvl="2"/>
            <a:r>
              <a:rPr lang="en-US" dirty="0"/>
              <a:t>If they didn’t, it wouldn’t be a Nash equilibrium! (Player could improve by switching to the higher-EV action)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ε-Nash equilibrium: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Each player has only ε incentive to deviate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In other words: No agent can gain more than ε utility by switching to another strategy</a:t>
            </a:r>
          </a:p>
        </p:txBody>
      </p:sp>
    </p:spTree>
    <p:extLst>
      <p:ext uri="{BB962C8B-B14F-4D97-AF65-F5344CB8AC3E}">
        <p14:creationId xmlns:p14="http://schemas.microsoft.com/office/powerpoint/2010/main" val="210121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Final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458200" cy="2057400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Libratus</a:t>
            </a:r>
            <a:r>
              <a:rPr lang="en-US" sz="2800" dirty="0">
                <a:solidFill>
                  <a:srgbClr val="C00000"/>
                </a:solidFill>
              </a:rPr>
              <a:t> beat the top humans in this game by a lot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147 </a:t>
            </a:r>
            <a:r>
              <a:rPr lang="en-US" sz="2400" dirty="0" err="1">
                <a:solidFill>
                  <a:srgbClr val="C00000"/>
                </a:solidFill>
              </a:rPr>
              <a:t>mbb</a:t>
            </a:r>
            <a:r>
              <a:rPr lang="en-US" sz="2400" dirty="0">
                <a:solidFill>
                  <a:srgbClr val="C00000"/>
                </a:solidFill>
              </a:rPr>
              <a:t>/hand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Statistical significance 99.98%, i.e., 0.0002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Each human lost to Libratus</a:t>
            </a:r>
          </a:p>
        </p:txBody>
      </p:sp>
      <p:pic>
        <p:nvPicPr>
          <p:cNvPr id="1026" name="Picture 2" descr="Image result for brains vs a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85245"/>
            <a:ext cx="6172200" cy="38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5240"/>
            <a:ext cx="335114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15240"/>
            <a:ext cx="3351145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962400" y="3200400"/>
            <a:ext cx="9144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42884" y="4928616"/>
            <a:ext cx="305628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95744" y="4754880"/>
            <a:ext cx="457200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8098" y="4419600"/>
            <a:ext cx="395702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6" idx="0"/>
          </p:cNvCxnSpPr>
          <p:nvPr/>
        </p:nvCxnSpPr>
        <p:spPr>
          <a:xfrm flipV="1">
            <a:off x="6995698" y="4114800"/>
            <a:ext cx="0" cy="8138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148512" y="4038600"/>
            <a:ext cx="0" cy="7162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391400" y="3962400"/>
            <a:ext cx="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71800" y="2303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2303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0155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>
          <a:xfrm>
            <a:off x="-14657832" y="1426464"/>
            <a:ext cx="38596824" cy="5509552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Libratus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[Brown &amp; </a:t>
            </a:r>
            <a:r>
              <a:rPr lang="en-US" sz="2000" dirty="0" err="1"/>
              <a:t>Sandholm</a:t>
            </a:r>
            <a:r>
              <a:rPr lang="en-US" sz="2000" dirty="0"/>
              <a:t> AAAI-17]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444752" y="1426464"/>
            <a:ext cx="640080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447800" y="1424648"/>
            <a:ext cx="640080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7086600" y="2358007"/>
            <a:ext cx="152400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486400" y="2358007"/>
            <a:ext cx="152400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886200" y="2358007"/>
            <a:ext cx="152400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685800" y="2358007"/>
            <a:ext cx="152400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2286000" y="2358007"/>
            <a:ext cx="152400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4" idx="0"/>
          </p:cNvCxnSpPr>
          <p:nvPr/>
        </p:nvCxnSpPr>
        <p:spPr>
          <a:xfrm flipH="1">
            <a:off x="4419600" y="1424648"/>
            <a:ext cx="228600" cy="32795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9600" y="1752600"/>
            <a:ext cx="457200" cy="3048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0"/>
          </p:cNvCxnSpPr>
          <p:nvPr/>
        </p:nvCxnSpPr>
        <p:spPr>
          <a:xfrm flipH="1">
            <a:off x="4648200" y="2057400"/>
            <a:ext cx="228601" cy="30060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Libratus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[Brown &amp; </a:t>
            </a:r>
            <a:r>
              <a:rPr lang="en-US" sz="2000" dirty="0" err="1"/>
              <a:t>Sandholm</a:t>
            </a:r>
            <a:r>
              <a:rPr lang="en-US" sz="2000" dirty="0"/>
              <a:t> AAAI-17]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5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447800" y="1424648"/>
            <a:ext cx="640080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7086600" y="2358007"/>
            <a:ext cx="152400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486400" y="2358007"/>
            <a:ext cx="152400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124200" y="2358007"/>
            <a:ext cx="3054096" cy="18288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685800" y="2358007"/>
            <a:ext cx="152400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2286000" y="2358007"/>
            <a:ext cx="152400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2744724" y="4194646"/>
            <a:ext cx="758952" cy="4572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760216" y="4194646"/>
            <a:ext cx="758952" cy="4572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775708" y="4194646"/>
            <a:ext cx="758952" cy="4572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5791200" y="4194646"/>
            <a:ext cx="758952" cy="4572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419600" y="1424648"/>
            <a:ext cx="228600" cy="32795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19600" y="1752600"/>
            <a:ext cx="457200" cy="3048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48200" y="2057400"/>
            <a:ext cx="228601" cy="30060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51248" y="2358007"/>
            <a:ext cx="263653" cy="61379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648200" y="2969703"/>
            <a:ext cx="266702" cy="61169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651248" y="3581400"/>
            <a:ext cx="503936" cy="61324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Libratus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[Brown &amp; </a:t>
            </a:r>
            <a:r>
              <a:rPr lang="en-US" sz="2000" dirty="0" err="1"/>
              <a:t>Sandholm</a:t>
            </a:r>
            <a:r>
              <a:rPr lang="en-US" sz="2000" dirty="0"/>
              <a:t> AAAI-17]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447800" y="1424648"/>
            <a:ext cx="640080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7086600" y="2358007"/>
            <a:ext cx="152400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486400" y="2358007"/>
            <a:ext cx="152400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124200" y="2358007"/>
            <a:ext cx="3054096" cy="18288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685800" y="2358007"/>
            <a:ext cx="152400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2286000" y="2358007"/>
            <a:ext cx="152400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2744724" y="4194646"/>
            <a:ext cx="758952" cy="4572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760216" y="4194646"/>
            <a:ext cx="758952" cy="4572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398264" y="4194646"/>
            <a:ext cx="1527048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5791200" y="4194646"/>
            <a:ext cx="758952" cy="4572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419600" y="1424648"/>
            <a:ext cx="228600" cy="32795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19600" y="1752600"/>
            <a:ext cx="457200" cy="3048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48200" y="2057400"/>
            <a:ext cx="228601" cy="30060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0"/>
          </p:cNvCxnSpPr>
          <p:nvPr/>
        </p:nvCxnSpPr>
        <p:spPr>
          <a:xfrm>
            <a:off x="4651248" y="2358007"/>
            <a:ext cx="263653" cy="61379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648200" y="2969703"/>
            <a:ext cx="266702" cy="61169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sosceles Triangle 35"/>
          <p:cNvSpPr/>
          <p:nvPr/>
        </p:nvSpPr>
        <p:spPr>
          <a:xfrm>
            <a:off x="5737860" y="5131651"/>
            <a:ext cx="374904" cy="228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5257800" y="5131651"/>
            <a:ext cx="374904" cy="228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4734306" y="5131651"/>
            <a:ext cx="374904" cy="228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4210812" y="5131651"/>
            <a:ext cx="374904" cy="228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4651248" y="3581400"/>
            <a:ext cx="503936" cy="61324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Libratus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[Brown &amp; </a:t>
            </a:r>
            <a:r>
              <a:rPr lang="en-US" sz="2000" dirty="0" err="1"/>
              <a:t>Sandholm</a:t>
            </a:r>
            <a:r>
              <a:rPr lang="en-US" sz="2000" dirty="0"/>
              <a:t> AAAI-17]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65100" y="264219"/>
            <a:ext cx="8763000" cy="632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Libratus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1688068"/>
            <a:ext cx="2590800" cy="2667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Abstraction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Equilibrium finding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76600" y="1611868"/>
            <a:ext cx="2590800" cy="2743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Subgame solver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611868"/>
            <a:ext cx="2590800" cy="2743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Self-improver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2286000" y="4365578"/>
            <a:ext cx="2133600" cy="67529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 flipH="1">
            <a:off x="609600" y="4355068"/>
            <a:ext cx="6858000" cy="167640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4268" y="5052536"/>
            <a:ext cx="265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Belief distributions</a:t>
            </a:r>
            <a:r>
              <a:rPr lang="en-US" i="1" dirty="0">
                <a:solidFill>
                  <a:schemeClr val="bg1"/>
                </a:solidFill>
              </a:rPr>
              <a:t> f </a:t>
            </a:r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i="1" dirty="0">
                <a:solidFill>
                  <a:schemeClr val="bg1"/>
                </a:solidFill>
              </a:rPr>
              <a:t> 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4600" y="6031468"/>
            <a:ext cx="392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action abstraction for part of game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7065" y="914400"/>
            <a:ext cx="186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Rules of the game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1600200" y="1283732"/>
            <a:ext cx="244819" cy="31646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2590800"/>
            <a:ext cx="2590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1600200" y="2438400"/>
            <a:ext cx="244819" cy="31646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472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65100" y="264219"/>
            <a:ext cx="8763000" cy="632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Libratus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1688068"/>
            <a:ext cx="2590800" cy="2667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287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Abstraction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Equilibrium finding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76600" y="1611868"/>
            <a:ext cx="2590800" cy="2743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Subgame solver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611868"/>
            <a:ext cx="2590800" cy="2743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Self-improver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2286000" y="4365578"/>
            <a:ext cx="2133600" cy="67529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 flipH="1">
            <a:off x="609600" y="4355068"/>
            <a:ext cx="6858000" cy="167640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4268" y="5052536"/>
            <a:ext cx="265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Belief distributions</a:t>
            </a:r>
            <a:r>
              <a:rPr lang="en-US" i="1" dirty="0">
                <a:solidFill>
                  <a:schemeClr val="bg1"/>
                </a:solidFill>
              </a:rPr>
              <a:t> f </a:t>
            </a:r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i="1" dirty="0">
                <a:solidFill>
                  <a:schemeClr val="bg1"/>
                </a:solidFill>
              </a:rPr>
              <a:t> 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4600" y="6031468"/>
            <a:ext cx="392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action abstraction for part of game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7065" y="914400"/>
            <a:ext cx="186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Rules of the game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1600200" y="1283732"/>
            <a:ext cx="244819" cy="31646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2590800"/>
            <a:ext cx="2590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1600200" y="2438400"/>
            <a:ext cx="244819" cy="31646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381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Whole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Rhode Island </a:t>
                </a:r>
                <a:r>
                  <a:rPr lang="en-US" dirty="0" err="1"/>
                  <a:t>Hold’em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/>
                  <a:t> decisions</a:t>
                </a:r>
              </a:p>
              <a:p>
                <a:pPr lvl="1"/>
                <a:r>
                  <a:rPr lang="en-US" dirty="0"/>
                  <a:t>Solved with LP </a:t>
                </a:r>
                <a:r>
                  <a:rPr lang="en-US" sz="1600" dirty="0"/>
                  <a:t>[Gilpin &amp; </a:t>
                </a:r>
                <a:r>
                  <a:rPr lang="en-US" sz="1600" dirty="0" err="1"/>
                  <a:t>Sandholm</a:t>
                </a:r>
                <a:r>
                  <a:rPr lang="en-US" sz="1600" dirty="0"/>
                  <a:t> 2005]</a:t>
                </a:r>
              </a:p>
              <a:p>
                <a:endParaRPr lang="en-US" dirty="0"/>
              </a:p>
              <a:p>
                <a:r>
                  <a:rPr lang="en-US" dirty="0"/>
                  <a:t>Limit Texas </a:t>
                </a:r>
                <a:r>
                  <a:rPr lang="en-US" dirty="0" err="1"/>
                  <a:t>Hold’em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dirty="0"/>
                  <a:t> decisions</a:t>
                </a:r>
              </a:p>
              <a:p>
                <a:pPr lvl="1"/>
                <a:r>
                  <a:rPr lang="en-US" dirty="0"/>
                  <a:t>Essentially solved with Counterfactual Regret Minimization+ </a:t>
                </a:r>
                <a:r>
                  <a:rPr lang="en-US" sz="1600" dirty="0"/>
                  <a:t>[</a:t>
                </a:r>
                <a:r>
                  <a:rPr lang="en-US" sz="1600" dirty="0" err="1"/>
                  <a:t>Zinkevich</a:t>
                </a:r>
                <a:r>
                  <a:rPr lang="en-US" sz="1600" dirty="0"/>
                  <a:t> </a:t>
                </a:r>
                <a:r>
                  <a:rPr lang="en-US" sz="1600" i="1" dirty="0"/>
                  <a:t>et al.</a:t>
                </a:r>
                <a:r>
                  <a:rPr lang="en-US" sz="1600" dirty="0"/>
                  <a:t> 2007, Bowling </a:t>
                </a:r>
                <a:r>
                  <a:rPr lang="en-US" sz="1600" i="1" dirty="0"/>
                  <a:t>et al.</a:t>
                </a:r>
                <a:r>
                  <a:rPr lang="en-US" sz="1600" dirty="0"/>
                  <a:t> 2015, </a:t>
                </a:r>
                <a:r>
                  <a:rPr lang="en-US" sz="1600" dirty="0" err="1"/>
                  <a:t>Tammelin</a:t>
                </a:r>
                <a:r>
                  <a:rPr lang="en-US" sz="1600" dirty="0"/>
                  <a:t> </a:t>
                </a:r>
                <a:r>
                  <a:rPr lang="en-US" sz="1600" i="1" dirty="0"/>
                  <a:t>et al.</a:t>
                </a:r>
                <a:r>
                  <a:rPr lang="en-US" sz="1600" dirty="0"/>
                  <a:t> 2015]</a:t>
                </a:r>
              </a:p>
              <a:p>
                <a:pPr lvl="1"/>
                <a:r>
                  <a:rPr lang="en-US" sz="2600" dirty="0"/>
                  <a:t>Required 262TB compressed to 11TB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No-Limit Texas </a:t>
                </a:r>
                <a:r>
                  <a:rPr lang="en-US" dirty="0" err="1"/>
                  <a:t>Holdem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61</m:t>
                        </m:r>
                      </m:sup>
                    </m:sSup>
                  </m:oMath>
                </a14:m>
                <a:r>
                  <a:rPr lang="en-US" dirty="0"/>
                  <a:t> decisions</a:t>
                </a:r>
              </a:p>
              <a:p>
                <a:pPr lvl="1"/>
                <a:r>
                  <a:rPr lang="en-US" dirty="0"/>
                  <a:t>Way too big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76200"/>
            <a:ext cx="8731250" cy="749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900" dirty="0"/>
              <a:t>Abstraction</a:t>
            </a:r>
            <a:r>
              <a:rPr lang="en-US" dirty="0"/>
              <a:t> 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[Gilpin &amp; Sandholm EC-06, </a:t>
            </a:r>
            <a:r>
              <a:rPr lang="en-US" sz="20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J. of the ACM 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2007…]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609600" y="1616075"/>
            <a:ext cx="2895600" cy="266700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197816" y="5802868"/>
            <a:ext cx="1422184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ε</a:t>
            </a:r>
            <a:r>
              <a:rPr lang="en-US" dirty="0"/>
              <a:t>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4" name="Text Box 8"/>
              <p:cNvSpPr txBox="1">
                <a:spLocks noChangeArrowheads="1"/>
              </p:cNvSpPr>
              <p:nvPr/>
            </p:nvSpPr>
            <p:spPr bwMode="auto">
              <a:xfrm>
                <a:off x="1196555" y="5625373"/>
                <a:ext cx="2395207" cy="58477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sz="3200" dirty="0"/>
                  <a:t>equilibrium</a:t>
                </a:r>
              </a:p>
            </p:txBody>
          </p:sp>
        </mc:Choice>
        <mc:Fallback xmlns="">
          <p:sp>
            <p:nvSpPr>
              <p:cNvPr id="5018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6555" y="5625373"/>
                <a:ext cx="2395207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r="-5089" b="-34375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703263" y="995363"/>
            <a:ext cx="252095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Original game</a:t>
            </a:r>
          </a:p>
        </p:txBody>
      </p:sp>
      <p:sp>
        <p:nvSpPr>
          <p:cNvPr id="12304" name="AutoShape 5"/>
          <p:cNvSpPr>
            <a:spLocks noChangeArrowheads="1"/>
          </p:cNvSpPr>
          <p:nvPr/>
        </p:nvSpPr>
        <p:spPr bwMode="auto">
          <a:xfrm>
            <a:off x="6501612" y="2487369"/>
            <a:ext cx="749922" cy="71583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11"/>
          <p:cNvSpPr txBox="1">
            <a:spLocks noChangeArrowheads="1"/>
          </p:cNvSpPr>
          <p:nvPr/>
        </p:nvSpPr>
        <p:spPr bwMode="auto">
          <a:xfrm>
            <a:off x="6052676" y="1974654"/>
            <a:ext cx="1912704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Abstracted game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3499710" y="2465520"/>
            <a:ext cx="24860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Automated abstraction</a:t>
            </a:r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6878636" y="4021265"/>
            <a:ext cx="2265364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Custom </a:t>
            </a:r>
          </a:p>
          <a:p>
            <a:pPr algn="l"/>
            <a:r>
              <a:rPr lang="en-US" dirty="0"/>
              <a:t>equilibrium-finding </a:t>
            </a:r>
          </a:p>
          <a:p>
            <a:pPr algn="l"/>
            <a:r>
              <a:rPr lang="en-US" dirty="0"/>
              <a:t>algorithm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007040" y="5532665"/>
            <a:ext cx="1793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Reverse mapping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444427" y="2872226"/>
            <a:ext cx="277685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6200000" flipH="1">
            <a:off x="5741646" y="4518706"/>
            <a:ext cx="2243926" cy="392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10800000">
            <a:off x="3696869" y="5946405"/>
            <a:ext cx="2187828" cy="112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671565" y="6372108"/>
            <a:ext cx="553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Foreshadowed by Shi &amp; Littman 01, Billings </a:t>
            </a:r>
            <a:r>
              <a:rPr lang="en-US" sz="1800" i="1" dirty="0">
                <a:solidFill>
                  <a:schemeClr val="accent2"/>
                </a:solidFill>
              </a:rPr>
              <a:t>et al. </a:t>
            </a:r>
            <a:r>
              <a:rPr lang="en-US" sz="1800" dirty="0">
                <a:solidFill>
                  <a:schemeClr val="accent2"/>
                </a:solidFill>
              </a:rPr>
              <a:t>IJCAI-03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7056" y="3165999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10</a:t>
            </a:r>
            <a:r>
              <a:rPr lang="en-US" sz="4800" baseline="30000" dirty="0">
                <a:solidFill>
                  <a:schemeClr val="bg1"/>
                </a:solidFill>
              </a:rPr>
              <a:t>161</a:t>
            </a:r>
          </a:p>
        </p:txBody>
      </p:sp>
    </p:spTree>
    <p:extLst>
      <p:ext uri="{BB962C8B-B14F-4D97-AF65-F5344CB8AC3E}">
        <p14:creationId xmlns:p14="http://schemas.microsoft.com/office/powerpoint/2010/main" val="358124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DBC14-EB6D-48AA-9475-00CDB2E5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9DFD733-A312-465E-9E32-F2C874774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80088"/>
                <a:ext cx="7886700" cy="46968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+0.8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=−1+0.8=−0.2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𝐷𝑂𝑊𝑁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+0.8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=0.6−0.8=−0.2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𝐿𝐸𝐹𝑇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+0.6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=−2+1.8=−0.2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𝐶𝐸𝑁𝑇𝐸𝑅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+0.6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𝑅𝐼𝐺𝐻𝑇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=0.4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+0.6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=−0.2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DFD733-A312-465E-9E32-F2C874774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80088"/>
                <a:ext cx="7886700" cy="4696875"/>
              </a:xfrm>
              <a:blipFill>
                <a:blip r:embed="rId2"/>
                <a:stretch>
                  <a:fillRect l="-773" t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xmlns="" id="{7547A1B0-E861-419F-BE3B-DBF2AD7497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313530"/>
              </p:ext>
            </p:extLst>
          </p:nvPr>
        </p:nvGraphicFramePr>
        <p:xfrm>
          <a:off x="1602042" y="4490452"/>
          <a:ext cx="5939916" cy="15689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24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4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54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5466">
                  <a:extLst>
                    <a:ext uri="{9D8B030D-6E8A-4147-A177-3AD203B41FA5}">
                      <a16:colId xmlns:a16="http://schemas.microsoft.com/office/drawing/2014/main" xmlns="" val="172216894"/>
                    </a:ext>
                  </a:extLst>
                </a:gridCol>
              </a:tblGrid>
              <a:tr h="52298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Left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Center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Right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9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Up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-5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-4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9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</a:rPr>
                        <a:t>Down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-1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20754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C95BBE-35F4-47EF-95B8-F70228308042}"/>
              </a:ext>
            </a:extLst>
          </p:cNvPr>
          <p:cNvSpPr txBox="1"/>
          <p:nvPr/>
        </p:nvSpPr>
        <p:spPr>
          <a:xfrm rot="16200000">
            <a:off x="474892" y="5240033"/>
            <a:ext cx="1177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Player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978820-9300-4328-8E4A-977D56069989}"/>
              </a:ext>
            </a:extLst>
          </p:cNvPr>
          <p:cNvSpPr txBox="1"/>
          <p:nvPr/>
        </p:nvSpPr>
        <p:spPr>
          <a:xfrm>
            <a:off x="5107206" y="3890287"/>
            <a:ext cx="1177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Player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0AD5D5-4A62-47CB-980D-4763362F90F3}"/>
              </a:ext>
            </a:extLst>
          </p:cNvPr>
          <p:cNvSpPr txBox="1"/>
          <p:nvPr/>
        </p:nvSpPr>
        <p:spPr>
          <a:xfrm>
            <a:off x="1242648" y="510153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EDF90C-E7EB-46AA-860F-BD677B372FBB}"/>
              </a:ext>
            </a:extLst>
          </p:cNvPr>
          <p:cNvSpPr txBox="1"/>
          <p:nvPr/>
        </p:nvSpPr>
        <p:spPr>
          <a:xfrm>
            <a:off x="1244231" y="556156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FAF664-6509-4E42-B10C-BE5BCA31794C}"/>
              </a:ext>
            </a:extLst>
          </p:cNvPr>
          <p:cNvSpPr txBox="1"/>
          <p:nvPr/>
        </p:nvSpPr>
        <p:spPr>
          <a:xfrm>
            <a:off x="4065003" y="412112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604F5F-DEBE-48D0-8B4C-78F765F1362A}"/>
              </a:ext>
            </a:extLst>
          </p:cNvPr>
          <p:cNvSpPr txBox="1"/>
          <p:nvPr/>
        </p:nvSpPr>
        <p:spPr>
          <a:xfrm>
            <a:off x="6642271" y="412112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.8</a:t>
            </a:r>
          </a:p>
        </p:txBody>
      </p:sp>
    </p:spTree>
    <p:extLst>
      <p:ext uri="{BB962C8B-B14F-4D97-AF65-F5344CB8AC3E}">
        <p14:creationId xmlns:p14="http://schemas.microsoft.com/office/powerpoint/2010/main" val="39077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>
            <a:spLocks/>
          </p:cNvSpPr>
          <p:nvPr/>
        </p:nvSpPr>
        <p:spPr bwMode="auto">
          <a:xfrm>
            <a:off x="710341" y="389269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Abstraction</a:t>
            </a:r>
          </a:p>
        </p:txBody>
      </p:sp>
      <p:sp>
        <p:nvSpPr>
          <p:cNvPr id="35" name="Oval 34"/>
          <p:cNvSpPr>
            <a:spLocks/>
          </p:cNvSpPr>
          <p:nvPr/>
        </p:nvSpPr>
        <p:spPr bwMode="auto">
          <a:xfrm>
            <a:off x="4240193" y="1584889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rot="10800000" flipH="1">
            <a:off x="1102899" y="2292496"/>
            <a:ext cx="3512158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 rot="10800000" flipH="1">
            <a:off x="2387594" y="2292496"/>
            <a:ext cx="2214655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rot="10800000">
            <a:off x="4602250" y="2292498"/>
            <a:ext cx="12807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 rot="10800000">
            <a:off x="4602249" y="2292498"/>
            <a:ext cx="889604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10800000" flipH="1">
            <a:off x="3494920" y="2292498"/>
            <a:ext cx="1107329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 rot="10800000">
            <a:off x="4602250" y="2292495"/>
            <a:ext cx="1962491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rot="10800000">
            <a:off x="4602250" y="2292497"/>
            <a:ext cx="3488474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 rot="10800000" flipH="1">
            <a:off x="304800" y="4583944"/>
            <a:ext cx="754791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4" name="Line 3"/>
          <p:cNvSpPr>
            <a:spLocks noChangeShapeType="1"/>
          </p:cNvSpPr>
          <p:nvPr/>
        </p:nvSpPr>
        <p:spPr bwMode="auto">
          <a:xfrm rot="10800000">
            <a:off x="1059590" y="4583939"/>
            <a:ext cx="693010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069047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32571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97650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45405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61656" y="173408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1804" y="4041893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68" name="Line 3"/>
          <p:cNvSpPr>
            <a:spLocks noChangeShapeType="1"/>
          </p:cNvSpPr>
          <p:nvPr/>
        </p:nvSpPr>
        <p:spPr bwMode="auto">
          <a:xfrm rot="10800000">
            <a:off x="1059588" y="4583945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9" name="Line 3"/>
          <p:cNvSpPr>
            <a:spLocks noChangeShapeType="1"/>
          </p:cNvSpPr>
          <p:nvPr/>
        </p:nvSpPr>
        <p:spPr bwMode="auto">
          <a:xfrm rot="10800000" flipH="1">
            <a:off x="682194" y="4583941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0" name="Line 3"/>
          <p:cNvSpPr>
            <a:spLocks noChangeShapeType="1"/>
          </p:cNvSpPr>
          <p:nvPr/>
        </p:nvSpPr>
        <p:spPr bwMode="auto">
          <a:xfrm rot="10800000" flipH="1">
            <a:off x="1059589" y="4583944"/>
            <a:ext cx="0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1" name="Oval 70"/>
          <p:cNvSpPr>
            <a:spLocks/>
          </p:cNvSpPr>
          <p:nvPr/>
        </p:nvSpPr>
        <p:spPr bwMode="auto">
          <a:xfrm>
            <a:off x="4265807" y="3885445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 rot="10800000" flipH="1">
            <a:off x="3860266" y="4576691"/>
            <a:ext cx="754791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3" name="Line 3"/>
          <p:cNvSpPr>
            <a:spLocks noChangeShapeType="1"/>
          </p:cNvSpPr>
          <p:nvPr/>
        </p:nvSpPr>
        <p:spPr bwMode="auto">
          <a:xfrm rot="10800000">
            <a:off x="4615056" y="4576686"/>
            <a:ext cx="693010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387270" y="4034640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rot="10800000">
            <a:off x="4615054" y="4576692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6" name="Line 3"/>
          <p:cNvSpPr>
            <a:spLocks noChangeShapeType="1"/>
          </p:cNvSpPr>
          <p:nvPr/>
        </p:nvSpPr>
        <p:spPr bwMode="auto">
          <a:xfrm rot="10800000" flipH="1">
            <a:off x="4237660" y="4576688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7" name="Line 3"/>
          <p:cNvSpPr>
            <a:spLocks noChangeShapeType="1"/>
          </p:cNvSpPr>
          <p:nvPr/>
        </p:nvSpPr>
        <p:spPr bwMode="auto">
          <a:xfrm rot="10800000" flipH="1">
            <a:off x="4615055" y="4576691"/>
            <a:ext cx="0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8" name="Oval 77"/>
          <p:cNvSpPr>
            <a:spLocks/>
          </p:cNvSpPr>
          <p:nvPr/>
        </p:nvSpPr>
        <p:spPr bwMode="auto">
          <a:xfrm>
            <a:off x="7741474" y="3895903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9" name="Line 11"/>
          <p:cNvSpPr>
            <a:spLocks noChangeShapeType="1"/>
          </p:cNvSpPr>
          <p:nvPr/>
        </p:nvSpPr>
        <p:spPr bwMode="auto">
          <a:xfrm rot="10800000" flipH="1">
            <a:off x="7335933" y="4587149"/>
            <a:ext cx="754791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0" name="Line 3"/>
          <p:cNvSpPr>
            <a:spLocks noChangeShapeType="1"/>
          </p:cNvSpPr>
          <p:nvPr/>
        </p:nvSpPr>
        <p:spPr bwMode="auto">
          <a:xfrm rot="10800000">
            <a:off x="8090723" y="4587144"/>
            <a:ext cx="693010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862937" y="4045098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82" name="Line 3"/>
          <p:cNvSpPr>
            <a:spLocks noChangeShapeType="1"/>
          </p:cNvSpPr>
          <p:nvPr/>
        </p:nvSpPr>
        <p:spPr bwMode="auto">
          <a:xfrm rot="10800000">
            <a:off x="8090721" y="4587150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3" name="Line 3"/>
          <p:cNvSpPr>
            <a:spLocks noChangeShapeType="1"/>
          </p:cNvSpPr>
          <p:nvPr/>
        </p:nvSpPr>
        <p:spPr bwMode="auto">
          <a:xfrm rot="10800000" flipH="1">
            <a:off x="7713327" y="4587146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4" name="Line 3"/>
          <p:cNvSpPr>
            <a:spLocks noChangeShapeType="1"/>
          </p:cNvSpPr>
          <p:nvPr/>
        </p:nvSpPr>
        <p:spPr bwMode="auto">
          <a:xfrm rot="10800000" flipH="1">
            <a:off x="8090722" y="4587149"/>
            <a:ext cx="0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>
            <a:spLocks/>
          </p:cNvSpPr>
          <p:nvPr/>
        </p:nvSpPr>
        <p:spPr bwMode="auto">
          <a:xfrm>
            <a:off x="710341" y="389269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Abstraction</a:t>
            </a:r>
          </a:p>
        </p:txBody>
      </p:sp>
      <p:sp>
        <p:nvSpPr>
          <p:cNvPr id="35" name="Oval 34"/>
          <p:cNvSpPr>
            <a:spLocks/>
          </p:cNvSpPr>
          <p:nvPr/>
        </p:nvSpPr>
        <p:spPr bwMode="auto">
          <a:xfrm>
            <a:off x="4240193" y="1584889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rot="10800000" flipH="1">
            <a:off x="1102899" y="2292496"/>
            <a:ext cx="3512158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 rot="10800000" flipH="1">
            <a:off x="2387594" y="2292496"/>
            <a:ext cx="2214655" cy="160020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rot="10800000">
            <a:off x="4602250" y="2292498"/>
            <a:ext cx="12807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 rot="10800000">
            <a:off x="4602249" y="2292498"/>
            <a:ext cx="889604" cy="160020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10800000" flipH="1">
            <a:off x="3494920" y="2292498"/>
            <a:ext cx="1107329" cy="160020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 rot="10800000">
            <a:off x="4602250" y="2292495"/>
            <a:ext cx="1962491" cy="160020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rot="10800000">
            <a:off x="4602250" y="2292497"/>
            <a:ext cx="3488474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 rot="10800000" flipH="1">
            <a:off x="304800" y="4583944"/>
            <a:ext cx="754791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4" name="Line 3"/>
          <p:cNvSpPr>
            <a:spLocks noChangeShapeType="1"/>
          </p:cNvSpPr>
          <p:nvPr/>
        </p:nvSpPr>
        <p:spPr bwMode="auto">
          <a:xfrm rot="10800000">
            <a:off x="1059590" y="4583939"/>
            <a:ext cx="69301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069047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32571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97650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45405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61656" y="173408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1804" y="4041893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68" name="Line 3"/>
          <p:cNvSpPr>
            <a:spLocks noChangeShapeType="1"/>
          </p:cNvSpPr>
          <p:nvPr/>
        </p:nvSpPr>
        <p:spPr bwMode="auto">
          <a:xfrm rot="10800000">
            <a:off x="1059588" y="4583945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9" name="Line 3"/>
          <p:cNvSpPr>
            <a:spLocks noChangeShapeType="1"/>
          </p:cNvSpPr>
          <p:nvPr/>
        </p:nvSpPr>
        <p:spPr bwMode="auto">
          <a:xfrm rot="10800000" flipH="1">
            <a:off x="682194" y="4583941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0" name="Line 3"/>
          <p:cNvSpPr>
            <a:spLocks noChangeShapeType="1"/>
          </p:cNvSpPr>
          <p:nvPr/>
        </p:nvSpPr>
        <p:spPr bwMode="auto">
          <a:xfrm rot="10800000" flipH="1">
            <a:off x="1059589" y="4583944"/>
            <a:ext cx="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1" name="Oval 70"/>
          <p:cNvSpPr>
            <a:spLocks/>
          </p:cNvSpPr>
          <p:nvPr/>
        </p:nvSpPr>
        <p:spPr bwMode="auto">
          <a:xfrm>
            <a:off x="4265807" y="3885445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 rot="10800000" flipH="1">
            <a:off x="3860266" y="4576691"/>
            <a:ext cx="754791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3" name="Line 3"/>
          <p:cNvSpPr>
            <a:spLocks noChangeShapeType="1"/>
          </p:cNvSpPr>
          <p:nvPr/>
        </p:nvSpPr>
        <p:spPr bwMode="auto">
          <a:xfrm rot="10800000">
            <a:off x="4615056" y="4576686"/>
            <a:ext cx="69301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387270" y="4034640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rot="10800000">
            <a:off x="4615054" y="4576692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6" name="Line 3"/>
          <p:cNvSpPr>
            <a:spLocks noChangeShapeType="1"/>
          </p:cNvSpPr>
          <p:nvPr/>
        </p:nvSpPr>
        <p:spPr bwMode="auto">
          <a:xfrm rot="10800000" flipH="1">
            <a:off x="4237660" y="4576688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7" name="Line 3"/>
          <p:cNvSpPr>
            <a:spLocks noChangeShapeType="1"/>
          </p:cNvSpPr>
          <p:nvPr/>
        </p:nvSpPr>
        <p:spPr bwMode="auto">
          <a:xfrm rot="10800000" flipH="1">
            <a:off x="4615055" y="4576691"/>
            <a:ext cx="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8" name="Oval 77"/>
          <p:cNvSpPr>
            <a:spLocks/>
          </p:cNvSpPr>
          <p:nvPr/>
        </p:nvSpPr>
        <p:spPr bwMode="auto">
          <a:xfrm>
            <a:off x="7741474" y="3895903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9" name="Line 11"/>
          <p:cNvSpPr>
            <a:spLocks noChangeShapeType="1"/>
          </p:cNvSpPr>
          <p:nvPr/>
        </p:nvSpPr>
        <p:spPr bwMode="auto">
          <a:xfrm rot="10800000" flipH="1">
            <a:off x="7335933" y="4587149"/>
            <a:ext cx="754791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0" name="Line 3"/>
          <p:cNvSpPr>
            <a:spLocks noChangeShapeType="1"/>
          </p:cNvSpPr>
          <p:nvPr/>
        </p:nvSpPr>
        <p:spPr bwMode="auto">
          <a:xfrm rot="10800000">
            <a:off x="8090723" y="4587144"/>
            <a:ext cx="69301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862937" y="4045098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82" name="Line 3"/>
          <p:cNvSpPr>
            <a:spLocks noChangeShapeType="1"/>
          </p:cNvSpPr>
          <p:nvPr/>
        </p:nvSpPr>
        <p:spPr bwMode="auto">
          <a:xfrm rot="10800000">
            <a:off x="8090721" y="4587150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3" name="Line 3"/>
          <p:cNvSpPr>
            <a:spLocks noChangeShapeType="1"/>
          </p:cNvSpPr>
          <p:nvPr/>
        </p:nvSpPr>
        <p:spPr bwMode="auto">
          <a:xfrm rot="10800000" flipH="1">
            <a:off x="7713327" y="4587146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4" name="Line 3"/>
          <p:cNvSpPr>
            <a:spLocks noChangeShapeType="1"/>
          </p:cNvSpPr>
          <p:nvPr/>
        </p:nvSpPr>
        <p:spPr bwMode="auto">
          <a:xfrm rot="10800000" flipH="1">
            <a:off x="8090722" y="4587149"/>
            <a:ext cx="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192635" y="5404488"/>
            <a:ext cx="3242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[Gilpin </a:t>
            </a:r>
            <a:r>
              <a:rPr lang="en-US" i="1" dirty="0">
                <a:solidFill>
                  <a:schemeClr val="accent2"/>
                </a:solidFill>
              </a:rPr>
              <a:t>et al. </a:t>
            </a:r>
            <a:r>
              <a:rPr lang="en-US" dirty="0">
                <a:solidFill>
                  <a:schemeClr val="accent2"/>
                </a:solidFill>
              </a:rPr>
              <a:t>AAMAS-08]</a:t>
            </a:r>
          </a:p>
          <a:p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 err="1">
                <a:solidFill>
                  <a:schemeClr val="accent2"/>
                </a:solidFill>
              </a:rPr>
              <a:t>Hawkin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</a:rPr>
              <a:t>et al. </a:t>
            </a:r>
            <a:r>
              <a:rPr lang="en-US" dirty="0">
                <a:solidFill>
                  <a:schemeClr val="accent2"/>
                </a:solidFill>
              </a:rPr>
              <a:t>AAAI-11 AAAI-12]</a:t>
            </a:r>
          </a:p>
          <a:p>
            <a:r>
              <a:rPr lang="en-US" dirty="0">
                <a:solidFill>
                  <a:schemeClr val="accent2"/>
                </a:solidFill>
              </a:rPr>
              <a:t>[Brown &amp; </a:t>
            </a:r>
            <a:r>
              <a:rPr lang="en-US" dirty="0" err="1">
                <a:solidFill>
                  <a:schemeClr val="accent2"/>
                </a:solidFill>
              </a:rPr>
              <a:t>Sandholm</a:t>
            </a:r>
            <a:r>
              <a:rPr lang="en-US" dirty="0">
                <a:solidFill>
                  <a:schemeClr val="accent2"/>
                </a:solidFill>
              </a:rPr>
              <a:t> AAAI-14]</a:t>
            </a:r>
          </a:p>
        </p:txBody>
      </p:sp>
    </p:spTree>
    <p:extLst>
      <p:ext uri="{BB962C8B-B14F-4D97-AF65-F5344CB8AC3E}">
        <p14:creationId xmlns:p14="http://schemas.microsoft.com/office/powerpoint/2010/main" val="127987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>
            <a:spLocks/>
          </p:cNvSpPr>
          <p:nvPr/>
        </p:nvSpPr>
        <p:spPr bwMode="auto">
          <a:xfrm>
            <a:off x="710341" y="389269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Translation</a:t>
            </a:r>
          </a:p>
        </p:txBody>
      </p:sp>
      <p:sp>
        <p:nvSpPr>
          <p:cNvPr id="35" name="Oval 34"/>
          <p:cNvSpPr>
            <a:spLocks/>
          </p:cNvSpPr>
          <p:nvPr/>
        </p:nvSpPr>
        <p:spPr bwMode="auto">
          <a:xfrm>
            <a:off x="4240193" y="1584889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rot="10800000" flipH="1">
            <a:off x="1102899" y="2292496"/>
            <a:ext cx="3512158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 rot="10800000" flipH="1">
            <a:off x="2387594" y="2292496"/>
            <a:ext cx="2214655" cy="160020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rot="10800000">
            <a:off x="4602250" y="2292498"/>
            <a:ext cx="12807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 rot="10800000">
            <a:off x="4602249" y="2292498"/>
            <a:ext cx="889604" cy="160020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10800000" flipH="1">
            <a:off x="3494920" y="2292498"/>
            <a:ext cx="1107329" cy="1600200"/>
          </a:xfrm>
          <a:prstGeom prst="line">
            <a:avLst/>
          </a:prstGeom>
          <a:noFill/>
          <a:ln w="25400">
            <a:solidFill>
              <a:srgbClr val="00B05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 rot="10800000">
            <a:off x="4602250" y="2292495"/>
            <a:ext cx="1962491" cy="160020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rot="10800000">
            <a:off x="4602250" y="2292497"/>
            <a:ext cx="3488474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 rot="10800000" flipH="1">
            <a:off x="304800" y="4583944"/>
            <a:ext cx="754791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4" name="Line 3"/>
          <p:cNvSpPr>
            <a:spLocks noChangeShapeType="1"/>
          </p:cNvSpPr>
          <p:nvPr/>
        </p:nvSpPr>
        <p:spPr bwMode="auto">
          <a:xfrm rot="10800000">
            <a:off x="1059590" y="4583939"/>
            <a:ext cx="69301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069047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32571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97650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45405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61656" y="173408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1804" y="4041893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68" name="Line 3"/>
          <p:cNvSpPr>
            <a:spLocks noChangeShapeType="1"/>
          </p:cNvSpPr>
          <p:nvPr/>
        </p:nvSpPr>
        <p:spPr bwMode="auto">
          <a:xfrm rot="10800000">
            <a:off x="1059588" y="4583945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9" name="Line 3"/>
          <p:cNvSpPr>
            <a:spLocks noChangeShapeType="1"/>
          </p:cNvSpPr>
          <p:nvPr/>
        </p:nvSpPr>
        <p:spPr bwMode="auto">
          <a:xfrm rot="10800000" flipH="1">
            <a:off x="682194" y="4583941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0" name="Line 3"/>
          <p:cNvSpPr>
            <a:spLocks noChangeShapeType="1"/>
          </p:cNvSpPr>
          <p:nvPr/>
        </p:nvSpPr>
        <p:spPr bwMode="auto">
          <a:xfrm rot="10800000" flipH="1">
            <a:off x="1059589" y="4583944"/>
            <a:ext cx="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1" name="Oval 70"/>
          <p:cNvSpPr>
            <a:spLocks/>
          </p:cNvSpPr>
          <p:nvPr/>
        </p:nvSpPr>
        <p:spPr bwMode="auto">
          <a:xfrm>
            <a:off x="4265807" y="3885445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 rot="10800000" flipH="1">
            <a:off x="3860266" y="4576691"/>
            <a:ext cx="754791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3" name="Line 3"/>
          <p:cNvSpPr>
            <a:spLocks noChangeShapeType="1"/>
          </p:cNvSpPr>
          <p:nvPr/>
        </p:nvSpPr>
        <p:spPr bwMode="auto">
          <a:xfrm rot="10800000">
            <a:off x="4615056" y="4576686"/>
            <a:ext cx="69301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387270" y="4034640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rot="10800000">
            <a:off x="4615054" y="4576692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6" name="Line 3"/>
          <p:cNvSpPr>
            <a:spLocks noChangeShapeType="1"/>
          </p:cNvSpPr>
          <p:nvPr/>
        </p:nvSpPr>
        <p:spPr bwMode="auto">
          <a:xfrm rot="10800000" flipH="1">
            <a:off x="4237660" y="4576688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7" name="Line 3"/>
          <p:cNvSpPr>
            <a:spLocks noChangeShapeType="1"/>
          </p:cNvSpPr>
          <p:nvPr/>
        </p:nvSpPr>
        <p:spPr bwMode="auto">
          <a:xfrm rot="10800000" flipH="1">
            <a:off x="4615055" y="4576691"/>
            <a:ext cx="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8" name="Oval 77"/>
          <p:cNvSpPr>
            <a:spLocks/>
          </p:cNvSpPr>
          <p:nvPr/>
        </p:nvSpPr>
        <p:spPr bwMode="auto">
          <a:xfrm>
            <a:off x="7741474" y="3895903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9" name="Line 11"/>
          <p:cNvSpPr>
            <a:spLocks noChangeShapeType="1"/>
          </p:cNvSpPr>
          <p:nvPr/>
        </p:nvSpPr>
        <p:spPr bwMode="auto">
          <a:xfrm rot="10800000" flipH="1">
            <a:off x="7335933" y="4587149"/>
            <a:ext cx="754791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0" name="Line 3"/>
          <p:cNvSpPr>
            <a:spLocks noChangeShapeType="1"/>
          </p:cNvSpPr>
          <p:nvPr/>
        </p:nvSpPr>
        <p:spPr bwMode="auto">
          <a:xfrm rot="10800000">
            <a:off x="8090723" y="4587144"/>
            <a:ext cx="69301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862937" y="4045098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82" name="Line 3"/>
          <p:cNvSpPr>
            <a:spLocks noChangeShapeType="1"/>
          </p:cNvSpPr>
          <p:nvPr/>
        </p:nvSpPr>
        <p:spPr bwMode="auto">
          <a:xfrm rot="10800000">
            <a:off x="8090721" y="4587150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3" name="Line 3"/>
          <p:cNvSpPr>
            <a:spLocks noChangeShapeType="1"/>
          </p:cNvSpPr>
          <p:nvPr/>
        </p:nvSpPr>
        <p:spPr bwMode="auto">
          <a:xfrm rot="10800000" flipH="1">
            <a:off x="7713327" y="4587146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4" name="Line 3"/>
          <p:cNvSpPr>
            <a:spLocks noChangeShapeType="1"/>
          </p:cNvSpPr>
          <p:nvPr/>
        </p:nvSpPr>
        <p:spPr bwMode="auto">
          <a:xfrm rot="10800000" flipH="1">
            <a:off x="8090722" y="4587149"/>
            <a:ext cx="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 rot="10800000">
            <a:off x="3494921" y="3892698"/>
            <a:ext cx="770886" cy="298302"/>
          </a:xfrm>
          <a:prstGeom prst="line">
            <a:avLst/>
          </a:prstGeom>
          <a:noFill/>
          <a:ln w="25400">
            <a:solidFill>
              <a:srgbClr val="00B050"/>
            </a:solidFill>
            <a:prstDash val="sysDot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192635" y="5404488"/>
            <a:ext cx="3242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[Gilpin </a:t>
            </a:r>
            <a:r>
              <a:rPr lang="en-US" i="1" dirty="0">
                <a:solidFill>
                  <a:schemeClr val="accent2"/>
                </a:solidFill>
              </a:rPr>
              <a:t>et al. </a:t>
            </a:r>
            <a:r>
              <a:rPr lang="en-US" dirty="0">
                <a:solidFill>
                  <a:schemeClr val="accent2"/>
                </a:solidFill>
              </a:rPr>
              <a:t>AAMAS-08]</a:t>
            </a:r>
          </a:p>
          <a:p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 err="1">
                <a:solidFill>
                  <a:schemeClr val="accent2"/>
                </a:solidFill>
              </a:rPr>
              <a:t>Schnizlein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</a:rPr>
              <a:t>et al. </a:t>
            </a:r>
            <a:r>
              <a:rPr lang="en-US" dirty="0">
                <a:solidFill>
                  <a:schemeClr val="accent2"/>
                </a:solidFill>
              </a:rPr>
              <a:t>IJCAI-09]</a:t>
            </a:r>
          </a:p>
          <a:p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 err="1">
                <a:solidFill>
                  <a:schemeClr val="accent2"/>
                </a:solidFill>
              </a:rPr>
              <a:t>Ganzfried</a:t>
            </a:r>
            <a:r>
              <a:rPr lang="en-US" dirty="0">
                <a:solidFill>
                  <a:schemeClr val="accent2"/>
                </a:solidFill>
              </a:rPr>
              <a:t> &amp; </a:t>
            </a:r>
            <a:r>
              <a:rPr lang="en-US" dirty="0" err="1">
                <a:solidFill>
                  <a:schemeClr val="accent2"/>
                </a:solidFill>
              </a:rPr>
              <a:t>Sandholm</a:t>
            </a:r>
            <a:r>
              <a:rPr lang="en-US" dirty="0">
                <a:solidFill>
                  <a:schemeClr val="accent2"/>
                </a:solidFill>
              </a:rPr>
              <a:t> IJCAI-13]</a:t>
            </a:r>
          </a:p>
        </p:txBody>
      </p:sp>
    </p:spTree>
    <p:extLst>
      <p:ext uri="{BB962C8B-B14F-4D97-AF65-F5344CB8AC3E}">
        <p14:creationId xmlns:p14="http://schemas.microsoft.com/office/powerpoint/2010/main" val="40970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Card Abstraction</a:t>
            </a:r>
            <a:br>
              <a:rPr lang="en-US" sz="3600" dirty="0"/>
            </a:br>
            <a:r>
              <a:rPr lang="en-US" sz="2000" dirty="0"/>
              <a:t>[</a:t>
            </a:r>
            <a:r>
              <a:rPr lang="en-US" sz="2000" dirty="0" err="1"/>
              <a:t>Johanson</a:t>
            </a:r>
            <a:r>
              <a:rPr lang="en-US" sz="2000" dirty="0"/>
              <a:t> </a:t>
            </a:r>
            <a:r>
              <a:rPr lang="en-US" sz="2000" i="1" dirty="0"/>
              <a:t>et al.</a:t>
            </a:r>
            <a:r>
              <a:rPr lang="en-US" sz="2000" dirty="0"/>
              <a:t> AAMAS-13, </a:t>
            </a:r>
            <a:r>
              <a:rPr lang="en-US" sz="2000" dirty="0" err="1"/>
              <a:t>Ganzfried</a:t>
            </a:r>
            <a:r>
              <a:rPr lang="en-US" sz="2000" dirty="0"/>
              <a:t> &amp; </a:t>
            </a:r>
            <a:r>
              <a:rPr lang="en-US" sz="2000" dirty="0" err="1"/>
              <a:t>Sandholm</a:t>
            </a:r>
            <a:r>
              <a:rPr lang="en-US" sz="2000" dirty="0"/>
              <a:t> AAAI-14]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52" y="3096523"/>
            <a:ext cx="1214323" cy="1517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43" y="3096524"/>
            <a:ext cx="1214323" cy="151790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91445" y="1389166"/>
            <a:ext cx="6761111" cy="1519978"/>
            <a:chOff x="1440156" y="1389166"/>
            <a:chExt cx="6761111" cy="15199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947" y="1389166"/>
              <a:ext cx="1215982" cy="15199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6590" y="1389166"/>
              <a:ext cx="1215983" cy="15199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284" y="1389166"/>
              <a:ext cx="1215983" cy="151997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156" y="1389166"/>
              <a:ext cx="1215982" cy="15199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779" y="1389166"/>
              <a:ext cx="1215982" cy="1519978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52" y="4882617"/>
            <a:ext cx="1214323" cy="15179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43" y="4882617"/>
            <a:ext cx="1214323" cy="151790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87857" y="4834094"/>
            <a:ext cx="2964162" cy="1614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539312" y="3388754"/>
            <a:ext cx="1330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Best Hand: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22638" y="3855475"/>
            <a:ext cx="2964162" cy="1614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68" y="3903997"/>
            <a:ext cx="1214323" cy="15179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47" y="3903997"/>
            <a:ext cx="1214323" cy="1517904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1147553" y="3779800"/>
            <a:ext cx="609600" cy="1927613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54499" y="4572675"/>
            <a:ext cx="18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Grouped together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87857" y="3048000"/>
            <a:ext cx="2964162" cy="1614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62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Libratus</a:t>
            </a:r>
            <a:r>
              <a:rPr lang="en-US" dirty="0"/>
              <a:t> Abstraction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and 2</a:t>
                </a:r>
                <a:r>
                  <a:rPr lang="en-US" baseline="30000" dirty="0"/>
                  <a:t>nd</a:t>
                </a:r>
                <a:r>
                  <a:rPr lang="en-US" dirty="0"/>
                  <a:t> round: </a:t>
                </a:r>
                <a:r>
                  <a:rPr lang="en-US" b="1" dirty="0"/>
                  <a:t>no card abstraction, dense action abstraction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3</a:t>
                </a:r>
                <a:r>
                  <a:rPr lang="en-US" baseline="30000" dirty="0"/>
                  <a:t>rd</a:t>
                </a:r>
                <a:r>
                  <a:rPr lang="en-US" dirty="0"/>
                  <a:t> and 4</a:t>
                </a:r>
                <a:r>
                  <a:rPr lang="en-US" baseline="30000" dirty="0"/>
                  <a:t>th</a:t>
                </a:r>
                <a:r>
                  <a:rPr lang="en-US" dirty="0"/>
                  <a:t> round: </a:t>
                </a:r>
                <a:r>
                  <a:rPr lang="en-US" b="1" dirty="0"/>
                  <a:t>card abstraction, sparse action abstraction</a:t>
                </a:r>
              </a:p>
              <a:p>
                <a:pPr lvl="1"/>
                <a:r>
                  <a:rPr lang="en-US" dirty="0"/>
                  <a:t>Helps reduce exponential blowup</a:t>
                </a:r>
              </a:p>
              <a:p>
                <a:endParaRPr lang="en-US" dirty="0"/>
              </a:p>
              <a:p>
                <a:r>
                  <a:rPr lang="en-US" dirty="0"/>
                  <a:t>Total size of abstract strategy: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dirty="0"/>
                  <a:t>50TB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4525963"/>
              </a:xfrm>
              <a:blipFill rotWithShape="1">
                <a:blip r:embed="rId3"/>
                <a:stretch>
                  <a:fillRect l="-1517" t="-1752" r="-48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8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65100" y="264219"/>
            <a:ext cx="8763000" cy="632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Libratus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1688068"/>
            <a:ext cx="2590800" cy="2667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Abstraction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Equilibrium finding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76600" y="1611868"/>
            <a:ext cx="2590800" cy="2743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Subgame solver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611868"/>
            <a:ext cx="2590800" cy="2743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Self-improver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2286000" y="4365578"/>
            <a:ext cx="2133600" cy="67529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 flipH="1">
            <a:off x="609600" y="4355068"/>
            <a:ext cx="6858000" cy="167640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4268" y="5052536"/>
            <a:ext cx="265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Belief distributions</a:t>
            </a:r>
            <a:r>
              <a:rPr lang="en-US" i="1" dirty="0">
                <a:solidFill>
                  <a:schemeClr val="bg1"/>
                </a:solidFill>
              </a:rPr>
              <a:t> f </a:t>
            </a:r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i="1" dirty="0">
                <a:solidFill>
                  <a:schemeClr val="bg1"/>
                </a:solidFill>
              </a:rPr>
              <a:t> 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4600" y="6031468"/>
            <a:ext cx="392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action abstraction for part of game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7065" y="914400"/>
            <a:ext cx="186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Rules of the game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1600200" y="1283732"/>
            <a:ext cx="244819" cy="31646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2590800"/>
            <a:ext cx="2590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1600200" y="2438400"/>
            <a:ext cx="244819" cy="31646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918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65100" y="264219"/>
            <a:ext cx="8763000" cy="632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Libratus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1688068"/>
            <a:ext cx="2590800" cy="2667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Abstraction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Equilibrium finding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76600" y="1611868"/>
            <a:ext cx="2590800" cy="2743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287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Subgame solver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611868"/>
            <a:ext cx="2590800" cy="2743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Self-improver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2286000" y="4365578"/>
            <a:ext cx="2133600" cy="67529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 flipH="1">
            <a:off x="609600" y="4355068"/>
            <a:ext cx="6858000" cy="167640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4268" y="5052536"/>
            <a:ext cx="265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Belief distributions</a:t>
            </a:r>
            <a:r>
              <a:rPr lang="en-US" i="1" dirty="0">
                <a:solidFill>
                  <a:schemeClr val="bg1"/>
                </a:solidFill>
              </a:rPr>
              <a:t> f </a:t>
            </a:r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i="1" dirty="0">
                <a:solidFill>
                  <a:schemeClr val="bg1"/>
                </a:solidFill>
              </a:rPr>
              <a:t> 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4600" y="6031468"/>
            <a:ext cx="392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action abstraction for part of game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7065" y="914400"/>
            <a:ext cx="186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Rules of the game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1600200" y="1283732"/>
            <a:ext cx="244819" cy="31646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2590800"/>
            <a:ext cx="2590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1600200" y="2438400"/>
            <a:ext cx="244819" cy="31646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102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Subgame Solving</a:t>
            </a:r>
            <a:br>
              <a:rPr lang="en-US" dirty="0"/>
            </a:br>
            <a:r>
              <a:rPr lang="en-US" sz="2000" dirty="0"/>
              <a:t>[Burch </a:t>
            </a:r>
            <a:r>
              <a:rPr lang="en-US" sz="2000" i="1" dirty="0"/>
              <a:t>et al.</a:t>
            </a:r>
            <a:r>
              <a:rPr lang="en-US" sz="2000" dirty="0"/>
              <a:t> AAAI-14, </a:t>
            </a:r>
            <a:r>
              <a:rPr lang="en-US" sz="2000" dirty="0" err="1"/>
              <a:t>Moravcik</a:t>
            </a:r>
            <a:r>
              <a:rPr lang="en-US" sz="2000" dirty="0"/>
              <a:t> </a:t>
            </a:r>
            <a:r>
              <a:rPr lang="en-US" sz="2000" i="1" dirty="0"/>
              <a:t>et al.</a:t>
            </a:r>
            <a:r>
              <a:rPr lang="en-US" sz="2000" dirty="0"/>
              <a:t> AAAI-16, Brown &amp; </a:t>
            </a:r>
            <a:r>
              <a:rPr lang="en-US" sz="2000" dirty="0" err="1"/>
              <a:t>Sandholm</a:t>
            </a:r>
            <a:r>
              <a:rPr lang="en-US" sz="2000" dirty="0"/>
              <a:t> AAAI-17]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2340864"/>
            <a:ext cx="7924800" cy="3227198"/>
            <a:chOff x="685800" y="1424648"/>
            <a:chExt cx="7924800" cy="3227198"/>
          </a:xfrm>
        </p:grpSpPr>
        <p:sp>
          <p:nvSpPr>
            <p:cNvPr id="4" name="Isosceles Triangle 3"/>
            <p:cNvSpPr/>
            <p:nvPr/>
          </p:nvSpPr>
          <p:spPr>
            <a:xfrm>
              <a:off x="1447800" y="1424648"/>
              <a:ext cx="6400800" cy="914400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7086600" y="2358007"/>
              <a:ext cx="1524000" cy="914400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3886200" y="2358007"/>
              <a:ext cx="1524000" cy="914400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685800" y="2358007"/>
              <a:ext cx="1524000" cy="914400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2286000" y="2358007"/>
              <a:ext cx="1524000" cy="914400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648200" y="1424648"/>
              <a:ext cx="762000" cy="416456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410200" y="1841104"/>
              <a:ext cx="0" cy="292496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7" idx="0"/>
            </p:cNvCxnSpPr>
            <p:nvPr/>
          </p:nvCxnSpPr>
          <p:spPr>
            <a:xfrm>
              <a:off x="5410200" y="2133600"/>
              <a:ext cx="836552" cy="224407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/>
            <p:cNvSpPr/>
            <p:nvPr/>
          </p:nvSpPr>
          <p:spPr>
            <a:xfrm>
              <a:off x="4719704" y="2358007"/>
              <a:ext cx="3054096" cy="1828800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4340228" y="4194646"/>
              <a:ext cx="758952" cy="457200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5355720" y="4194646"/>
              <a:ext cx="758952" cy="457200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7386704" y="4194646"/>
              <a:ext cx="758952" cy="457200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6371212" y="4194646"/>
              <a:ext cx="758952" cy="457200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31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Trunk Strategy</a:t>
            </a:r>
          </a:p>
        </p:txBody>
      </p:sp>
      <p:sp>
        <p:nvSpPr>
          <p:cNvPr id="59" name="Oval 58"/>
          <p:cNvSpPr>
            <a:spLocks/>
          </p:cNvSpPr>
          <p:nvPr/>
        </p:nvSpPr>
        <p:spPr bwMode="auto">
          <a:xfrm>
            <a:off x="5162057" y="2862957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78711" y="301686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P1</a:t>
            </a:r>
          </a:p>
        </p:txBody>
      </p:sp>
      <p:cxnSp>
        <p:nvCxnSpPr>
          <p:cNvPr id="61" name="Straight Arrow Connector 60"/>
          <p:cNvCxnSpPr>
            <a:stCxn id="59" idx="5"/>
            <a:endCxn id="115" idx="0"/>
          </p:cNvCxnSpPr>
          <p:nvPr/>
        </p:nvCxnSpPr>
        <p:spPr>
          <a:xfrm>
            <a:off x="5758264" y="3459164"/>
            <a:ext cx="602964" cy="8727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5" idx="6"/>
            <a:endCxn id="115" idx="2"/>
          </p:cNvCxnSpPr>
          <p:nvPr/>
        </p:nvCxnSpPr>
        <p:spPr>
          <a:xfrm flipV="1">
            <a:off x="3819342" y="4681194"/>
            <a:ext cx="2192636" cy="1046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>
            <a:spLocks/>
          </p:cNvSpPr>
          <p:nvPr/>
        </p:nvSpPr>
        <p:spPr bwMode="auto">
          <a:xfrm>
            <a:off x="2656161" y="2862957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72815" y="301686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P1</a:t>
            </a: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3120842" y="4332990"/>
            <a:ext cx="698500" cy="69850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27666" y="448689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P2</a:t>
            </a:r>
          </a:p>
        </p:txBody>
      </p:sp>
      <p:cxnSp>
        <p:nvCxnSpPr>
          <p:cNvPr id="76" name="Straight Arrow Connector 75"/>
          <p:cNvCxnSpPr>
            <a:stCxn id="63" idx="5"/>
            <a:endCxn id="65" idx="0"/>
          </p:cNvCxnSpPr>
          <p:nvPr/>
        </p:nvCxnSpPr>
        <p:spPr>
          <a:xfrm>
            <a:off x="3252368" y="3459164"/>
            <a:ext cx="217724" cy="8738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5" idx="3"/>
          </p:cNvCxnSpPr>
          <p:nvPr/>
        </p:nvCxnSpPr>
        <p:spPr>
          <a:xfrm flipH="1">
            <a:off x="2517833" y="4929197"/>
            <a:ext cx="705302" cy="750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65" idx="5"/>
          </p:cNvCxnSpPr>
          <p:nvPr/>
        </p:nvCxnSpPr>
        <p:spPr>
          <a:xfrm>
            <a:off x="3717049" y="4929197"/>
            <a:ext cx="652518" cy="763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3" idx="3"/>
          </p:cNvCxnSpPr>
          <p:nvPr/>
        </p:nvCxnSpPr>
        <p:spPr>
          <a:xfrm flipH="1">
            <a:off x="2625000" y="3459164"/>
            <a:ext cx="133455" cy="16279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>
            <a:spLocks/>
          </p:cNvSpPr>
          <p:nvPr/>
        </p:nvSpPr>
        <p:spPr bwMode="auto">
          <a:xfrm>
            <a:off x="3901691" y="2058879"/>
            <a:ext cx="698500" cy="6985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065634" y="22045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cxnSp>
        <p:nvCxnSpPr>
          <p:cNvPr id="98" name="Straight Arrow Connector 97"/>
          <p:cNvCxnSpPr>
            <a:stCxn id="96" idx="3"/>
            <a:endCxn id="63" idx="7"/>
          </p:cNvCxnSpPr>
          <p:nvPr/>
        </p:nvCxnSpPr>
        <p:spPr>
          <a:xfrm flipH="1">
            <a:off x="3252368" y="2655086"/>
            <a:ext cx="751616" cy="3101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6" idx="5"/>
            <a:endCxn id="59" idx="1"/>
          </p:cNvCxnSpPr>
          <p:nvPr/>
        </p:nvCxnSpPr>
        <p:spPr>
          <a:xfrm>
            <a:off x="4497898" y="2655086"/>
            <a:ext cx="766452" cy="3101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 rot="20302675">
            <a:off x="3171750" y="251929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Heads</a:t>
            </a:r>
          </a:p>
        </p:txBody>
      </p:sp>
      <p:sp>
        <p:nvSpPr>
          <p:cNvPr id="101" name="TextBox 100"/>
          <p:cNvSpPr txBox="1"/>
          <p:nvPr/>
        </p:nvSpPr>
        <p:spPr>
          <a:xfrm rot="1354170">
            <a:off x="4676667" y="2517296"/>
            <a:ext cx="58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Tails</a:t>
            </a:r>
          </a:p>
        </p:txBody>
      </p:sp>
      <p:sp>
        <p:nvSpPr>
          <p:cNvPr id="102" name="TextBox 101"/>
          <p:cNvSpPr txBox="1"/>
          <p:nvPr/>
        </p:nvSpPr>
        <p:spPr>
          <a:xfrm rot="4553186">
            <a:off x="3257518" y="3516470"/>
            <a:ext cx="56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</a:t>
            </a:r>
          </a:p>
        </p:txBody>
      </p:sp>
      <p:sp>
        <p:nvSpPr>
          <p:cNvPr id="103" name="TextBox 102"/>
          <p:cNvSpPr txBox="1"/>
          <p:nvPr/>
        </p:nvSpPr>
        <p:spPr>
          <a:xfrm rot="3010513">
            <a:off x="5853908" y="3483539"/>
            <a:ext cx="56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</a:t>
            </a:r>
          </a:p>
        </p:txBody>
      </p:sp>
      <p:sp>
        <p:nvSpPr>
          <p:cNvPr id="104" name="TextBox 103"/>
          <p:cNvSpPr txBox="1"/>
          <p:nvPr/>
        </p:nvSpPr>
        <p:spPr>
          <a:xfrm rot="18816139">
            <a:off x="2357819" y="500518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Heads</a:t>
            </a:r>
          </a:p>
        </p:txBody>
      </p:sp>
      <p:sp>
        <p:nvSpPr>
          <p:cNvPr id="105" name="TextBox 104"/>
          <p:cNvSpPr txBox="1"/>
          <p:nvPr/>
        </p:nvSpPr>
        <p:spPr>
          <a:xfrm rot="2994847">
            <a:off x="3888463" y="5040708"/>
            <a:ext cx="58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Tails</a:t>
            </a:r>
          </a:p>
        </p:txBody>
      </p:sp>
      <p:sp>
        <p:nvSpPr>
          <p:cNvPr id="106" name="TextBox 105"/>
          <p:cNvSpPr txBox="1"/>
          <p:nvPr/>
        </p:nvSpPr>
        <p:spPr>
          <a:xfrm rot="20343673">
            <a:off x="3109866" y="2368429"/>
            <a:ext cx="69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= 0.5</a:t>
            </a:r>
          </a:p>
        </p:txBody>
      </p:sp>
      <p:sp>
        <p:nvSpPr>
          <p:cNvPr id="107" name="TextBox 106"/>
          <p:cNvSpPr txBox="1"/>
          <p:nvPr/>
        </p:nvSpPr>
        <p:spPr>
          <a:xfrm rot="1352542">
            <a:off x="4756145" y="2354065"/>
            <a:ext cx="69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= 0.5</a:t>
            </a:r>
          </a:p>
        </p:txBody>
      </p:sp>
      <p:cxnSp>
        <p:nvCxnSpPr>
          <p:cNvPr id="110" name="Straight Arrow Connector 109"/>
          <p:cNvCxnSpPr>
            <a:stCxn id="59" idx="3"/>
          </p:cNvCxnSpPr>
          <p:nvPr/>
        </p:nvCxnSpPr>
        <p:spPr>
          <a:xfrm flipH="1">
            <a:off x="5132612" y="3459164"/>
            <a:ext cx="131738" cy="16279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>
            <a:spLocks/>
          </p:cNvSpPr>
          <p:nvPr/>
        </p:nvSpPr>
        <p:spPr bwMode="auto">
          <a:xfrm>
            <a:off x="6011978" y="4331944"/>
            <a:ext cx="698500" cy="69850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118802" y="448584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P2</a:t>
            </a:r>
          </a:p>
        </p:txBody>
      </p:sp>
      <p:cxnSp>
        <p:nvCxnSpPr>
          <p:cNvPr id="121" name="Straight Arrow Connector 120"/>
          <p:cNvCxnSpPr>
            <a:stCxn id="115" idx="3"/>
          </p:cNvCxnSpPr>
          <p:nvPr/>
        </p:nvCxnSpPr>
        <p:spPr>
          <a:xfrm flipH="1">
            <a:off x="5408969" y="4928151"/>
            <a:ext cx="705302" cy="750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5" idx="5"/>
          </p:cNvCxnSpPr>
          <p:nvPr/>
        </p:nvCxnSpPr>
        <p:spPr>
          <a:xfrm>
            <a:off x="6608185" y="4928151"/>
            <a:ext cx="652518" cy="763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 rot="18816139">
            <a:off x="5248955" y="500414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Heads</a:t>
            </a:r>
          </a:p>
        </p:txBody>
      </p:sp>
      <p:sp>
        <p:nvSpPr>
          <p:cNvPr id="126" name="TextBox 125"/>
          <p:cNvSpPr txBox="1"/>
          <p:nvPr/>
        </p:nvSpPr>
        <p:spPr>
          <a:xfrm rot="2994847">
            <a:off x="6779599" y="5039662"/>
            <a:ext cx="58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Tails</a:t>
            </a:r>
          </a:p>
        </p:txBody>
      </p:sp>
      <p:sp>
        <p:nvSpPr>
          <p:cNvPr id="132" name="Oval 131"/>
          <p:cNvSpPr>
            <a:spLocks/>
          </p:cNvSpPr>
          <p:nvPr/>
        </p:nvSpPr>
        <p:spPr bwMode="auto">
          <a:xfrm>
            <a:off x="2168583" y="567929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3" name="Oval 132"/>
          <p:cNvSpPr>
            <a:spLocks/>
          </p:cNvSpPr>
          <p:nvPr/>
        </p:nvSpPr>
        <p:spPr bwMode="auto">
          <a:xfrm>
            <a:off x="4020317" y="56923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2313517" y="584212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218724" y="58464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8" name="Oval 137"/>
          <p:cNvSpPr>
            <a:spLocks/>
          </p:cNvSpPr>
          <p:nvPr/>
        </p:nvSpPr>
        <p:spPr bwMode="auto">
          <a:xfrm>
            <a:off x="5059719" y="5678251"/>
            <a:ext cx="698500" cy="698500"/>
          </a:xfrm>
          <a:prstGeom prst="ellipse">
            <a:avLst/>
          </a:prstGeom>
          <a:gradFill rotWithShape="0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9" name="Oval 138"/>
          <p:cNvSpPr>
            <a:spLocks/>
          </p:cNvSpPr>
          <p:nvPr/>
        </p:nvSpPr>
        <p:spPr bwMode="auto">
          <a:xfrm>
            <a:off x="6911453" y="5691341"/>
            <a:ext cx="698500" cy="698500"/>
          </a:xfrm>
          <a:prstGeom prst="ellipse">
            <a:avLst/>
          </a:prstGeom>
          <a:gradFill rotWithShape="0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5246404" y="5846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058905" y="584646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44" name="TextBox 143"/>
          <p:cNvSpPr txBox="1"/>
          <p:nvPr/>
        </p:nvSpPr>
        <p:spPr>
          <a:xfrm rot="18467458">
            <a:off x="4751628" y="333899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Sell</a:t>
            </a:r>
          </a:p>
        </p:txBody>
      </p:sp>
      <p:sp>
        <p:nvSpPr>
          <p:cNvPr id="145" name="TextBox 144"/>
          <p:cNvSpPr txBox="1"/>
          <p:nvPr/>
        </p:nvSpPr>
        <p:spPr>
          <a:xfrm rot="18467458">
            <a:off x="2253602" y="333848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Sell</a:t>
            </a:r>
          </a:p>
        </p:txBody>
      </p:sp>
      <p:cxnSp>
        <p:nvCxnSpPr>
          <p:cNvPr id="146" name="Straight Arrow Connector 145"/>
          <p:cNvCxnSpPr/>
          <p:nvPr/>
        </p:nvCxnSpPr>
        <p:spPr>
          <a:xfrm flipH="1">
            <a:off x="2463339" y="3657396"/>
            <a:ext cx="131476" cy="16885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4983315" y="3657396"/>
            <a:ext cx="119114" cy="16254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rot="18773746">
            <a:off x="2103202" y="4922259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0.75</a:t>
            </a:r>
          </a:p>
        </p:txBody>
      </p:sp>
      <p:sp>
        <p:nvSpPr>
          <p:cNvPr id="67" name="TextBox 66"/>
          <p:cNvSpPr txBox="1"/>
          <p:nvPr/>
        </p:nvSpPr>
        <p:spPr>
          <a:xfrm rot="18773746">
            <a:off x="5014611" y="491784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0.75</a:t>
            </a:r>
          </a:p>
        </p:txBody>
      </p:sp>
      <p:sp>
        <p:nvSpPr>
          <p:cNvPr id="68" name="TextBox 67"/>
          <p:cNvSpPr txBox="1"/>
          <p:nvPr/>
        </p:nvSpPr>
        <p:spPr>
          <a:xfrm rot="3068784">
            <a:off x="3905492" y="492226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0.25</a:t>
            </a:r>
          </a:p>
        </p:txBody>
      </p:sp>
      <p:sp>
        <p:nvSpPr>
          <p:cNvPr id="69" name="TextBox 68"/>
          <p:cNvSpPr txBox="1"/>
          <p:nvPr/>
        </p:nvSpPr>
        <p:spPr>
          <a:xfrm rot="3000970">
            <a:off x="6806696" y="491192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0.25</a:t>
            </a:r>
          </a:p>
        </p:txBody>
      </p:sp>
      <p:sp>
        <p:nvSpPr>
          <p:cNvPr id="53" name="TextBox 52"/>
          <p:cNvSpPr txBox="1"/>
          <p:nvPr/>
        </p:nvSpPr>
        <p:spPr>
          <a:xfrm rot="18773746">
            <a:off x="1878859" y="320152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0.8</a:t>
            </a:r>
          </a:p>
        </p:txBody>
      </p:sp>
      <p:sp>
        <p:nvSpPr>
          <p:cNvPr id="54" name="TextBox 53"/>
          <p:cNvSpPr txBox="1"/>
          <p:nvPr/>
        </p:nvSpPr>
        <p:spPr>
          <a:xfrm rot="18773746">
            <a:off x="4412975" y="3147659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0.3</a:t>
            </a:r>
          </a:p>
        </p:txBody>
      </p:sp>
      <p:sp>
        <p:nvSpPr>
          <p:cNvPr id="55" name="TextBox 54"/>
          <p:cNvSpPr txBox="1"/>
          <p:nvPr/>
        </p:nvSpPr>
        <p:spPr>
          <a:xfrm rot="3186844">
            <a:off x="3380927" y="3338989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0.2</a:t>
            </a:r>
          </a:p>
        </p:txBody>
      </p:sp>
      <p:sp>
        <p:nvSpPr>
          <p:cNvPr id="58" name="TextBox 57"/>
          <p:cNvSpPr txBox="1"/>
          <p:nvPr/>
        </p:nvSpPr>
        <p:spPr>
          <a:xfrm rot="3186844">
            <a:off x="5894373" y="3182804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0.7</a:t>
            </a:r>
          </a:p>
        </p:txBody>
      </p:sp>
      <p:sp>
        <p:nvSpPr>
          <p:cNvPr id="70" name="TextBox 69"/>
          <p:cNvSpPr txBox="1"/>
          <p:nvPr/>
        </p:nvSpPr>
        <p:spPr>
          <a:xfrm rot="21584511">
            <a:off x="1984283" y="383112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 = 0.5</a:t>
            </a:r>
          </a:p>
        </p:txBody>
      </p:sp>
      <p:sp>
        <p:nvSpPr>
          <p:cNvPr id="71" name="TextBox 70"/>
          <p:cNvSpPr txBox="1"/>
          <p:nvPr/>
        </p:nvSpPr>
        <p:spPr>
          <a:xfrm rot="21584511">
            <a:off x="4475601" y="3831120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 = -0.5</a:t>
            </a:r>
          </a:p>
        </p:txBody>
      </p:sp>
      <p:sp>
        <p:nvSpPr>
          <p:cNvPr id="72" name="TextBox 71"/>
          <p:cNvSpPr txBox="1"/>
          <p:nvPr/>
        </p:nvSpPr>
        <p:spPr>
          <a:xfrm rot="21584511">
            <a:off x="3440935" y="4029239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 = -0.5</a:t>
            </a:r>
          </a:p>
        </p:txBody>
      </p:sp>
      <p:sp>
        <p:nvSpPr>
          <p:cNvPr id="73" name="TextBox 72"/>
          <p:cNvSpPr txBox="1"/>
          <p:nvPr/>
        </p:nvSpPr>
        <p:spPr>
          <a:xfrm rot="21584511">
            <a:off x="6391449" y="4029239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 = 0.5</a:t>
            </a:r>
          </a:p>
        </p:txBody>
      </p:sp>
    </p:spTree>
    <p:extLst>
      <p:ext uri="{BB962C8B-B14F-4D97-AF65-F5344CB8AC3E}">
        <p14:creationId xmlns:p14="http://schemas.microsoft.com/office/powerpoint/2010/main" val="356612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91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Unsafe Subgame Solving</a:t>
            </a:r>
            <a:br>
              <a:rPr lang="en-US" dirty="0"/>
            </a:b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2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Ganzfried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&amp; </a:t>
            </a:r>
            <a:r>
              <a:rPr lang="en-US" sz="2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Sandholm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AAAMAS 2015]</a:t>
            </a:r>
            <a:endParaRPr lang="en-US" sz="2000" dirty="0"/>
          </a:p>
        </p:txBody>
      </p:sp>
      <p:sp>
        <p:nvSpPr>
          <p:cNvPr id="59" name="Oval 58"/>
          <p:cNvSpPr>
            <a:spLocks/>
          </p:cNvSpPr>
          <p:nvPr/>
        </p:nvSpPr>
        <p:spPr bwMode="auto">
          <a:xfrm>
            <a:off x="5162057" y="2862957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78711" y="301686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P1</a:t>
            </a:r>
          </a:p>
        </p:txBody>
      </p:sp>
      <p:cxnSp>
        <p:nvCxnSpPr>
          <p:cNvPr id="61" name="Straight Arrow Connector 60"/>
          <p:cNvCxnSpPr>
            <a:stCxn id="59" idx="5"/>
            <a:endCxn id="115" idx="0"/>
          </p:cNvCxnSpPr>
          <p:nvPr/>
        </p:nvCxnSpPr>
        <p:spPr>
          <a:xfrm>
            <a:off x="5758264" y="3459164"/>
            <a:ext cx="602964" cy="8727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5" idx="6"/>
            <a:endCxn id="115" idx="2"/>
          </p:cNvCxnSpPr>
          <p:nvPr/>
        </p:nvCxnSpPr>
        <p:spPr>
          <a:xfrm flipV="1">
            <a:off x="3819342" y="4681194"/>
            <a:ext cx="2192636" cy="1046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>
            <a:spLocks/>
          </p:cNvSpPr>
          <p:nvPr/>
        </p:nvSpPr>
        <p:spPr bwMode="auto">
          <a:xfrm>
            <a:off x="2656161" y="2862957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72815" y="301686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P1</a:t>
            </a: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3120842" y="4332990"/>
            <a:ext cx="698500" cy="69850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27666" y="448689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P2</a:t>
            </a:r>
          </a:p>
        </p:txBody>
      </p:sp>
      <p:cxnSp>
        <p:nvCxnSpPr>
          <p:cNvPr id="76" name="Straight Arrow Connector 75"/>
          <p:cNvCxnSpPr>
            <a:stCxn id="63" idx="5"/>
            <a:endCxn id="65" idx="0"/>
          </p:cNvCxnSpPr>
          <p:nvPr/>
        </p:nvCxnSpPr>
        <p:spPr>
          <a:xfrm>
            <a:off x="3252368" y="3459164"/>
            <a:ext cx="217724" cy="8738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5" idx="3"/>
          </p:cNvCxnSpPr>
          <p:nvPr/>
        </p:nvCxnSpPr>
        <p:spPr>
          <a:xfrm flipH="1">
            <a:off x="2517833" y="4929197"/>
            <a:ext cx="705302" cy="750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65" idx="5"/>
          </p:cNvCxnSpPr>
          <p:nvPr/>
        </p:nvCxnSpPr>
        <p:spPr>
          <a:xfrm>
            <a:off x="3717049" y="4929197"/>
            <a:ext cx="652518" cy="763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3" idx="3"/>
          </p:cNvCxnSpPr>
          <p:nvPr/>
        </p:nvCxnSpPr>
        <p:spPr>
          <a:xfrm flipH="1">
            <a:off x="2625000" y="3459164"/>
            <a:ext cx="133455" cy="16279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>
            <a:spLocks/>
          </p:cNvSpPr>
          <p:nvPr/>
        </p:nvSpPr>
        <p:spPr bwMode="auto">
          <a:xfrm>
            <a:off x="3901691" y="2058879"/>
            <a:ext cx="698500" cy="6985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065634" y="22045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cxnSp>
        <p:nvCxnSpPr>
          <p:cNvPr id="98" name="Straight Arrow Connector 97"/>
          <p:cNvCxnSpPr>
            <a:stCxn id="96" idx="3"/>
            <a:endCxn id="63" idx="7"/>
          </p:cNvCxnSpPr>
          <p:nvPr/>
        </p:nvCxnSpPr>
        <p:spPr>
          <a:xfrm flipH="1">
            <a:off x="3252368" y="2655086"/>
            <a:ext cx="751616" cy="3101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6" idx="5"/>
            <a:endCxn id="59" idx="1"/>
          </p:cNvCxnSpPr>
          <p:nvPr/>
        </p:nvCxnSpPr>
        <p:spPr>
          <a:xfrm>
            <a:off x="4497898" y="2655086"/>
            <a:ext cx="766452" cy="3101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 rot="20302675">
            <a:off x="3171750" y="251929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Heads</a:t>
            </a:r>
          </a:p>
        </p:txBody>
      </p:sp>
      <p:sp>
        <p:nvSpPr>
          <p:cNvPr id="101" name="TextBox 100"/>
          <p:cNvSpPr txBox="1"/>
          <p:nvPr/>
        </p:nvSpPr>
        <p:spPr>
          <a:xfrm rot="1354170">
            <a:off x="4676667" y="2517296"/>
            <a:ext cx="58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Tails</a:t>
            </a:r>
          </a:p>
        </p:txBody>
      </p:sp>
      <p:sp>
        <p:nvSpPr>
          <p:cNvPr id="102" name="TextBox 101"/>
          <p:cNvSpPr txBox="1"/>
          <p:nvPr/>
        </p:nvSpPr>
        <p:spPr>
          <a:xfrm rot="4553186">
            <a:off x="3257518" y="3516470"/>
            <a:ext cx="56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</a:t>
            </a:r>
          </a:p>
        </p:txBody>
      </p:sp>
      <p:sp>
        <p:nvSpPr>
          <p:cNvPr id="103" name="TextBox 102"/>
          <p:cNvSpPr txBox="1"/>
          <p:nvPr/>
        </p:nvSpPr>
        <p:spPr>
          <a:xfrm rot="3010513">
            <a:off x="5853908" y="3483539"/>
            <a:ext cx="56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</a:t>
            </a:r>
          </a:p>
        </p:txBody>
      </p:sp>
      <p:sp>
        <p:nvSpPr>
          <p:cNvPr id="104" name="TextBox 103"/>
          <p:cNvSpPr txBox="1"/>
          <p:nvPr/>
        </p:nvSpPr>
        <p:spPr>
          <a:xfrm rot="18816139">
            <a:off x="2357819" y="500518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Heads</a:t>
            </a:r>
          </a:p>
        </p:txBody>
      </p:sp>
      <p:sp>
        <p:nvSpPr>
          <p:cNvPr id="105" name="TextBox 104"/>
          <p:cNvSpPr txBox="1"/>
          <p:nvPr/>
        </p:nvSpPr>
        <p:spPr>
          <a:xfrm rot="2994847">
            <a:off x="3888463" y="5040708"/>
            <a:ext cx="58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Tails</a:t>
            </a:r>
          </a:p>
        </p:txBody>
      </p:sp>
      <p:sp>
        <p:nvSpPr>
          <p:cNvPr id="106" name="TextBox 105"/>
          <p:cNvSpPr txBox="1"/>
          <p:nvPr/>
        </p:nvSpPr>
        <p:spPr>
          <a:xfrm rot="20343673">
            <a:off x="3109866" y="2368429"/>
            <a:ext cx="69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= 0.5</a:t>
            </a:r>
          </a:p>
        </p:txBody>
      </p:sp>
      <p:sp>
        <p:nvSpPr>
          <p:cNvPr id="107" name="TextBox 106"/>
          <p:cNvSpPr txBox="1"/>
          <p:nvPr/>
        </p:nvSpPr>
        <p:spPr>
          <a:xfrm rot="1352542">
            <a:off x="4756145" y="2354065"/>
            <a:ext cx="69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= 0.5</a:t>
            </a:r>
          </a:p>
        </p:txBody>
      </p:sp>
      <p:cxnSp>
        <p:nvCxnSpPr>
          <p:cNvPr id="110" name="Straight Arrow Connector 109"/>
          <p:cNvCxnSpPr>
            <a:stCxn id="59" idx="3"/>
          </p:cNvCxnSpPr>
          <p:nvPr/>
        </p:nvCxnSpPr>
        <p:spPr>
          <a:xfrm flipH="1">
            <a:off x="5132612" y="3459164"/>
            <a:ext cx="131738" cy="16279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>
            <a:spLocks/>
          </p:cNvSpPr>
          <p:nvPr/>
        </p:nvSpPr>
        <p:spPr bwMode="auto">
          <a:xfrm>
            <a:off x="6011978" y="4331944"/>
            <a:ext cx="698500" cy="69850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118802" y="448584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P2</a:t>
            </a:r>
          </a:p>
        </p:txBody>
      </p:sp>
      <p:cxnSp>
        <p:nvCxnSpPr>
          <p:cNvPr id="121" name="Straight Arrow Connector 120"/>
          <p:cNvCxnSpPr>
            <a:stCxn id="115" idx="3"/>
          </p:cNvCxnSpPr>
          <p:nvPr/>
        </p:nvCxnSpPr>
        <p:spPr>
          <a:xfrm flipH="1">
            <a:off x="5408969" y="4928151"/>
            <a:ext cx="705302" cy="750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5" idx="5"/>
          </p:cNvCxnSpPr>
          <p:nvPr/>
        </p:nvCxnSpPr>
        <p:spPr>
          <a:xfrm>
            <a:off x="6608185" y="4928151"/>
            <a:ext cx="652518" cy="763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 rot="18816139">
            <a:off x="5248955" y="500414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Heads</a:t>
            </a:r>
          </a:p>
        </p:txBody>
      </p:sp>
      <p:sp>
        <p:nvSpPr>
          <p:cNvPr id="126" name="TextBox 125"/>
          <p:cNvSpPr txBox="1"/>
          <p:nvPr/>
        </p:nvSpPr>
        <p:spPr>
          <a:xfrm rot="2994847">
            <a:off x="6779599" y="5039662"/>
            <a:ext cx="58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Tails</a:t>
            </a:r>
          </a:p>
        </p:txBody>
      </p:sp>
      <p:sp>
        <p:nvSpPr>
          <p:cNvPr id="132" name="Oval 131"/>
          <p:cNvSpPr>
            <a:spLocks/>
          </p:cNvSpPr>
          <p:nvPr/>
        </p:nvSpPr>
        <p:spPr bwMode="auto">
          <a:xfrm>
            <a:off x="2168583" y="567929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3" name="Oval 132"/>
          <p:cNvSpPr>
            <a:spLocks/>
          </p:cNvSpPr>
          <p:nvPr/>
        </p:nvSpPr>
        <p:spPr bwMode="auto">
          <a:xfrm>
            <a:off x="4020317" y="56923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2313517" y="584212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218724" y="58464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8" name="Oval 137"/>
          <p:cNvSpPr>
            <a:spLocks/>
          </p:cNvSpPr>
          <p:nvPr/>
        </p:nvSpPr>
        <p:spPr bwMode="auto">
          <a:xfrm>
            <a:off x="5059719" y="5678251"/>
            <a:ext cx="698500" cy="698500"/>
          </a:xfrm>
          <a:prstGeom prst="ellipse">
            <a:avLst/>
          </a:prstGeom>
          <a:gradFill rotWithShape="0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9" name="Oval 138"/>
          <p:cNvSpPr>
            <a:spLocks/>
          </p:cNvSpPr>
          <p:nvPr/>
        </p:nvSpPr>
        <p:spPr bwMode="auto">
          <a:xfrm>
            <a:off x="6911453" y="5691341"/>
            <a:ext cx="698500" cy="698500"/>
          </a:xfrm>
          <a:prstGeom prst="ellipse">
            <a:avLst/>
          </a:prstGeom>
          <a:gradFill rotWithShape="0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5246404" y="5846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058905" y="584646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44" name="TextBox 143"/>
          <p:cNvSpPr txBox="1"/>
          <p:nvPr/>
        </p:nvSpPr>
        <p:spPr>
          <a:xfrm rot="18467458">
            <a:off x="4751628" y="333899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Sell</a:t>
            </a:r>
          </a:p>
        </p:txBody>
      </p:sp>
      <p:sp>
        <p:nvSpPr>
          <p:cNvPr id="145" name="TextBox 144"/>
          <p:cNvSpPr txBox="1"/>
          <p:nvPr/>
        </p:nvSpPr>
        <p:spPr>
          <a:xfrm rot="18467458">
            <a:off x="2253602" y="333848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Sell</a:t>
            </a:r>
          </a:p>
        </p:txBody>
      </p:sp>
      <p:cxnSp>
        <p:nvCxnSpPr>
          <p:cNvPr id="146" name="Straight Arrow Connector 145"/>
          <p:cNvCxnSpPr/>
          <p:nvPr/>
        </p:nvCxnSpPr>
        <p:spPr>
          <a:xfrm flipH="1">
            <a:off x="2463339" y="3657396"/>
            <a:ext cx="131476" cy="16885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4983315" y="3657396"/>
            <a:ext cx="119114" cy="16254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28600" y="1043216"/>
            <a:ext cx="88064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dirty="0"/>
              <a:t>Assume the opponent plays according to the trunk strategy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dirty="0"/>
              <a:t>This gives a belief distribution over states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dirty="0"/>
              <a:t>Update beliefs via Bayes Rule</a:t>
            </a:r>
          </a:p>
        </p:txBody>
      </p:sp>
      <p:sp>
        <p:nvSpPr>
          <p:cNvPr id="70" name="TextBox 69"/>
          <p:cNvSpPr txBox="1"/>
          <p:nvPr/>
        </p:nvSpPr>
        <p:spPr>
          <a:xfrm rot="21584511">
            <a:off x="1984283" y="383112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 = 0.5</a:t>
            </a:r>
          </a:p>
        </p:txBody>
      </p:sp>
      <p:sp>
        <p:nvSpPr>
          <p:cNvPr id="71" name="TextBox 70"/>
          <p:cNvSpPr txBox="1"/>
          <p:nvPr/>
        </p:nvSpPr>
        <p:spPr>
          <a:xfrm rot="21584511">
            <a:off x="4475601" y="3831120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 = -0.5</a:t>
            </a:r>
          </a:p>
        </p:txBody>
      </p:sp>
      <p:sp>
        <p:nvSpPr>
          <p:cNvPr id="74" name="TextBox 73"/>
          <p:cNvSpPr txBox="1"/>
          <p:nvPr/>
        </p:nvSpPr>
        <p:spPr>
          <a:xfrm rot="18773746">
            <a:off x="2103202" y="4922259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0.75</a:t>
            </a:r>
          </a:p>
        </p:txBody>
      </p:sp>
      <p:sp>
        <p:nvSpPr>
          <p:cNvPr id="77" name="TextBox 76"/>
          <p:cNvSpPr txBox="1"/>
          <p:nvPr/>
        </p:nvSpPr>
        <p:spPr>
          <a:xfrm rot="18773746">
            <a:off x="5014611" y="491784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0.75</a:t>
            </a:r>
          </a:p>
        </p:txBody>
      </p:sp>
      <p:sp>
        <p:nvSpPr>
          <p:cNvPr id="78" name="TextBox 77"/>
          <p:cNvSpPr txBox="1"/>
          <p:nvPr/>
        </p:nvSpPr>
        <p:spPr>
          <a:xfrm rot="3068784">
            <a:off x="3905492" y="492226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0.25</a:t>
            </a:r>
          </a:p>
        </p:txBody>
      </p:sp>
      <p:sp>
        <p:nvSpPr>
          <p:cNvPr id="79" name="TextBox 78"/>
          <p:cNvSpPr txBox="1"/>
          <p:nvPr/>
        </p:nvSpPr>
        <p:spPr>
          <a:xfrm rot="3000970">
            <a:off x="6806696" y="491192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0.25</a:t>
            </a:r>
          </a:p>
        </p:txBody>
      </p:sp>
      <p:sp>
        <p:nvSpPr>
          <p:cNvPr id="81" name="TextBox 80"/>
          <p:cNvSpPr txBox="1"/>
          <p:nvPr/>
        </p:nvSpPr>
        <p:spPr>
          <a:xfrm rot="21584511">
            <a:off x="3440935" y="4029239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 = -0.5</a:t>
            </a:r>
          </a:p>
        </p:txBody>
      </p:sp>
      <p:sp>
        <p:nvSpPr>
          <p:cNvPr id="82" name="TextBox 81"/>
          <p:cNvSpPr txBox="1"/>
          <p:nvPr/>
        </p:nvSpPr>
        <p:spPr>
          <a:xfrm rot="21584511">
            <a:off x="6391449" y="4029239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 = 0.5</a:t>
            </a:r>
          </a:p>
        </p:txBody>
      </p:sp>
      <p:sp>
        <p:nvSpPr>
          <p:cNvPr id="83" name="TextBox 82"/>
          <p:cNvSpPr txBox="1"/>
          <p:nvPr/>
        </p:nvSpPr>
        <p:spPr>
          <a:xfrm rot="18773746">
            <a:off x="1878859" y="320152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0.8</a:t>
            </a:r>
          </a:p>
        </p:txBody>
      </p:sp>
      <p:sp>
        <p:nvSpPr>
          <p:cNvPr id="84" name="TextBox 83"/>
          <p:cNvSpPr txBox="1"/>
          <p:nvPr/>
        </p:nvSpPr>
        <p:spPr>
          <a:xfrm rot="18773746">
            <a:off x="4412975" y="3147659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0.3</a:t>
            </a:r>
          </a:p>
        </p:txBody>
      </p:sp>
      <p:sp>
        <p:nvSpPr>
          <p:cNvPr id="85" name="TextBox 84"/>
          <p:cNvSpPr txBox="1"/>
          <p:nvPr/>
        </p:nvSpPr>
        <p:spPr>
          <a:xfrm rot="3186844">
            <a:off x="3380927" y="3338989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0.2</a:t>
            </a:r>
          </a:p>
        </p:txBody>
      </p:sp>
      <p:sp>
        <p:nvSpPr>
          <p:cNvPr id="86" name="TextBox 85"/>
          <p:cNvSpPr txBox="1"/>
          <p:nvPr/>
        </p:nvSpPr>
        <p:spPr>
          <a:xfrm rot="3186844">
            <a:off x="5894373" y="3182804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5644" y="2070174"/>
            <a:ext cx="168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50% Probability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873024" y="2070174"/>
            <a:ext cx="168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50% Probability</a:t>
            </a:r>
          </a:p>
        </p:txBody>
      </p:sp>
      <p:cxnSp>
        <p:nvCxnSpPr>
          <p:cNvPr id="69" name="Straight Arrow Connector 68"/>
          <p:cNvCxnSpPr>
            <a:stCxn id="66" idx="2"/>
            <a:endCxn id="63" idx="1"/>
          </p:cNvCxnSpPr>
          <p:nvPr/>
        </p:nvCxnSpPr>
        <p:spPr>
          <a:xfrm>
            <a:off x="1657574" y="2439506"/>
            <a:ext cx="1100880" cy="525744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8" idx="2"/>
            <a:endCxn id="59" idx="7"/>
          </p:cNvCxnSpPr>
          <p:nvPr/>
        </p:nvCxnSpPr>
        <p:spPr>
          <a:xfrm flipH="1">
            <a:off x="5758264" y="2439506"/>
            <a:ext cx="956690" cy="525744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72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C0CC63-8A39-416B-9F5A-361ECA63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44" y="365126"/>
            <a:ext cx="8105614" cy="1325563"/>
          </a:xfrm>
        </p:spPr>
        <p:txBody>
          <a:bodyPr/>
          <a:lstStyle/>
          <a:p>
            <a:r>
              <a:rPr lang="en-US" dirty="0"/>
              <a:t>Nash equilibria for two-player zero-sum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4B8B558-EA7E-4AD0-91A9-E190C8980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9092"/>
                <a:ext cx="7886700" cy="4727871"/>
              </a:xfrm>
            </p:spPr>
            <p:txBody>
              <a:bodyPr/>
              <a:lstStyle/>
              <a:p>
                <a:pPr marL="457200" indent="-342900">
                  <a:buFont typeface="Arial"/>
                  <a:buChar char="•"/>
                </a:pPr>
                <a:r>
                  <a:rPr lang="en-US" dirty="0"/>
                  <a:t>Any linear combination of two Nash equilibria is another Nash equilibrium</a:t>
                </a:r>
              </a:p>
              <a:p>
                <a:pPr marL="457200" indent="-342900">
                  <a:buFont typeface="Arial"/>
                  <a:buChar char="•"/>
                </a:pPr>
                <a:endParaRPr lang="en-US" dirty="0"/>
              </a:p>
              <a:p>
                <a:pPr marL="457200" indent="-342900">
                  <a:buFont typeface="Arial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is a Nash equilibrium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is a Nash equilibrium,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is a Nash equilibrium</a:t>
                </a:r>
              </a:p>
              <a:p>
                <a:pPr marL="457200" indent="-342900">
                  <a:buFont typeface="Arial"/>
                  <a:buChar char="•"/>
                </a:pPr>
                <a:endParaRPr lang="en-US" dirty="0"/>
              </a:p>
              <a:p>
                <a:pPr marL="457200" indent="-342900">
                  <a:buFont typeface="Arial"/>
                  <a:buChar char="•"/>
                </a:pPr>
                <a:r>
                  <a:rPr lang="en-US" dirty="0"/>
                  <a:t>A player gets the same expected value from every Nash equilibrium</a:t>
                </a:r>
              </a:p>
              <a:p>
                <a:pPr marL="457200" indent="-342900">
                  <a:buFont typeface="Arial"/>
                  <a:buChar char="•"/>
                </a:pPr>
                <a:endParaRPr lang="en-US" dirty="0"/>
              </a:p>
              <a:p>
                <a:pPr marL="457200" indent="-342900">
                  <a:buFont typeface="Arial"/>
                  <a:buChar char="•"/>
                </a:pPr>
                <a:r>
                  <a:rPr lang="en-US" dirty="0"/>
                  <a:t>Nash equilibria can be computed in polynomial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8B558-EA7E-4AD0-91A9-E190C8980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9092"/>
                <a:ext cx="7886700" cy="4727871"/>
              </a:xfrm>
              <a:blipFill>
                <a:blip r:embed="rId2"/>
                <a:stretch>
                  <a:fillRect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91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Unsafe Subgame Solving</a:t>
            </a:r>
            <a:br>
              <a:rPr lang="en-US" dirty="0"/>
            </a:b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2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Ganzfried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&amp; </a:t>
            </a:r>
            <a:r>
              <a:rPr lang="en-US" sz="2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Sandholm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AAAMAS 2015]</a:t>
            </a:r>
            <a:endParaRPr lang="en-US" sz="2000" dirty="0"/>
          </a:p>
        </p:txBody>
      </p:sp>
      <p:sp>
        <p:nvSpPr>
          <p:cNvPr id="59" name="Oval 58"/>
          <p:cNvSpPr>
            <a:spLocks/>
          </p:cNvSpPr>
          <p:nvPr/>
        </p:nvSpPr>
        <p:spPr bwMode="auto">
          <a:xfrm>
            <a:off x="5162057" y="2862957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78711" y="301686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P1</a:t>
            </a:r>
          </a:p>
        </p:txBody>
      </p:sp>
      <p:cxnSp>
        <p:nvCxnSpPr>
          <p:cNvPr id="61" name="Straight Arrow Connector 60"/>
          <p:cNvCxnSpPr>
            <a:stCxn id="59" idx="5"/>
            <a:endCxn id="115" idx="0"/>
          </p:cNvCxnSpPr>
          <p:nvPr/>
        </p:nvCxnSpPr>
        <p:spPr>
          <a:xfrm>
            <a:off x="5758264" y="3459164"/>
            <a:ext cx="602964" cy="8727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5" idx="6"/>
            <a:endCxn id="115" idx="2"/>
          </p:cNvCxnSpPr>
          <p:nvPr/>
        </p:nvCxnSpPr>
        <p:spPr>
          <a:xfrm flipV="1">
            <a:off x="3819342" y="4681194"/>
            <a:ext cx="2192636" cy="1046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>
            <a:spLocks/>
          </p:cNvSpPr>
          <p:nvPr/>
        </p:nvSpPr>
        <p:spPr bwMode="auto">
          <a:xfrm>
            <a:off x="2656161" y="2862957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72815" y="301686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P1</a:t>
            </a: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3120842" y="4332990"/>
            <a:ext cx="698500" cy="69850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27666" y="448689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P2</a:t>
            </a:r>
          </a:p>
        </p:txBody>
      </p:sp>
      <p:cxnSp>
        <p:nvCxnSpPr>
          <p:cNvPr id="76" name="Straight Arrow Connector 75"/>
          <p:cNvCxnSpPr>
            <a:stCxn id="63" idx="5"/>
            <a:endCxn id="65" idx="0"/>
          </p:cNvCxnSpPr>
          <p:nvPr/>
        </p:nvCxnSpPr>
        <p:spPr>
          <a:xfrm>
            <a:off x="3252368" y="3459164"/>
            <a:ext cx="217724" cy="8738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5" idx="3"/>
          </p:cNvCxnSpPr>
          <p:nvPr/>
        </p:nvCxnSpPr>
        <p:spPr>
          <a:xfrm flipH="1">
            <a:off x="2517833" y="4929197"/>
            <a:ext cx="705302" cy="750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65" idx="5"/>
          </p:cNvCxnSpPr>
          <p:nvPr/>
        </p:nvCxnSpPr>
        <p:spPr>
          <a:xfrm>
            <a:off x="3717049" y="4929197"/>
            <a:ext cx="652518" cy="763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3" idx="3"/>
          </p:cNvCxnSpPr>
          <p:nvPr/>
        </p:nvCxnSpPr>
        <p:spPr>
          <a:xfrm flipH="1">
            <a:off x="2625000" y="3459164"/>
            <a:ext cx="133455" cy="16279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>
            <a:spLocks/>
          </p:cNvSpPr>
          <p:nvPr/>
        </p:nvSpPr>
        <p:spPr bwMode="auto">
          <a:xfrm>
            <a:off x="3901691" y="2058879"/>
            <a:ext cx="698500" cy="6985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065634" y="22045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cxnSp>
        <p:nvCxnSpPr>
          <p:cNvPr id="98" name="Straight Arrow Connector 97"/>
          <p:cNvCxnSpPr>
            <a:stCxn id="96" idx="3"/>
            <a:endCxn id="63" idx="7"/>
          </p:cNvCxnSpPr>
          <p:nvPr/>
        </p:nvCxnSpPr>
        <p:spPr>
          <a:xfrm flipH="1">
            <a:off x="3252368" y="2655086"/>
            <a:ext cx="751616" cy="3101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6" idx="5"/>
            <a:endCxn id="59" idx="1"/>
          </p:cNvCxnSpPr>
          <p:nvPr/>
        </p:nvCxnSpPr>
        <p:spPr>
          <a:xfrm>
            <a:off x="4497898" y="2655086"/>
            <a:ext cx="766452" cy="3101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 rot="20302675">
            <a:off x="3171750" y="251929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Heads</a:t>
            </a:r>
          </a:p>
        </p:txBody>
      </p:sp>
      <p:sp>
        <p:nvSpPr>
          <p:cNvPr id="101" name="TextBox 100"/>
          <p:cNvSpPr txBox="1"/>
          <p:nvPr/>
        </p:nvSpPr>
        <p:spPr>
          <a:xfrm rot="1354170">
            <a:off x="4676667" y="2517296"/>
            <a:ext cx="58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Tails</a:t>
            </a:r>
          </a:p>
        </p:txBody>
      </p:sp>
      <p:sp>
        <p:nvSpPr>
          <p:cNvPr id="102" name="TextBox 101"/>
          <p:cNvSpPr txBox="1"/>
          <p:nvPr/>
        </p:nvSpPr>
        <p:spPr>
          <a:xfrm rot="4553186">
            <a:off x="3257518" y="3516470"/>
            <a:ext cx="56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</a:t>
            </a:r>
          </a:p>
        </p:txBody>
      </p:sp>
      <p:sp>
        <p:nvSpPr>
          <p:cNvPr id="103" name="TextBox 102"/>
          <p:cNvSpPr txBox="1"/>
          <p:nvPr/>
        </p:nvSpPr>
        <p:spPr>
          <a:xfrm rot="3010513">
            <a:off x="5853908" y="3483539"/>
            <a:ext cx="56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</a:t>
            </a:r>
          </a:p>
        </p:txBody>
      </p:sp>
      <p:sp>
        <p:nvSpPr>
          <p:cNvPr id="104" name="TextBox 103"/>
          <p:cNvSpPr txBox="1"/>
          <p:nvPr/>
        </p:nvSpPr>
        <p:spPr>
          <a:xfrm rot="18816139">
            <a:off x="2357819" y="500518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Heads</a:t>
            </a:r>
          </a:p>
        </p:txBody>
      </p:sp>
      <p:sp>
        <p:nvSpPr>
          <p:cNvPr id="105" name="TextBox 104"/>
          <p:cNvSpPr txBox="1"/>
          <p:nvPr/>
        </p:nvSpPr>
        <p:spPr>
          <a:xfrm rot="2994847">
            <a:off x="3888463" y="5040708"/>
            <a:ext cx="58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Tails</a:t>
            </a:r>
          </a:p>
        </p:txBody>
      </p:sp>
      <p:sp>
        <p:nvSpPr>
          <p:cNvPr id="106" name="TextBox 105"/>
          <p:cNvSpPr txBox="1"/>
          <p:nvPr/>
        </p:nvSpPr>
        <p:spPr>
          <a:xfrm rot="20343673">
            <a:off x="3109866" y="2368429"/>
            <a:ext cx="69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= 0.5</a:t>
            </a:r>
          </a:p>
        </p:txBody>
      </p:sp>
      <p:sp>
        <p:nvSpPr>
          <p:cNvPr id="107" name="TextBox 106"/>
          <p:cNvSpPr txBox="1"/>
          <p:nvPr/>
        </p:nvSpPr>
        <p:spPr>
          <a:xfrm rot="1352542">
            <a:off x="4756145" y="2354065"/>
            <a:ext cx="69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= 0.5</a:t>
            </a:r>
          </a:p>
        </p:txBody>
      </p:sp>
      <p:cxnSp>
        <p:nvCxnSpPr>
          <p:cNvPr id="110" name="Straight Arrow Connector 109"/>
          <p:cNvCxnSpPr>
            <a:stCxn id="59" idx="3"/>
          </p:cNvCxnSpPr>
          <p:nvPr/>
        </p:nvCxnSpPr>
        <p:spPr>
          <a:xfrm flipH="1">
            <a:off x="5132612" y="3459164"/>
            <a:ext cx="131738" cy="16279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>
            <a:spLocks/>
          </p:cNvSpPr>
          <p:nvPr/>
        </p:nvSpPr>
        <p:spPr bwMode="auto">
          <a:xfrm>
            <a:off x="6011978" y="4331944"/>
            <a:ext cx="698500" cy="69850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118802" y="448584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P2</a:t>
            </a:r>
          </a:p>
        </p:txBody>
      </p:sp>
      <p:cxnSp>
        <p:nvCxnSpPr>
          <p:cNvPr id="121" name="Straight Arrow Connector 120"/>
          <p:cNvCxnSpPr>
            <a:stCxn id="115" idx="3"/>
          </p:cNvCxnSpPr>
          <p:nvPr/>
        </p:nvCxnSpPr>
        <p:spPr>
          <a:xfrm flipH="1">
            <a:off x="5408969" y="4928151"/>
            <a:ext cx="705302" cy="750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5" idx="5"/>
          </p:cNvCxnSpPr>
          <p:nvPr/>
        </p:nvCxnSpPr>
        <p:spPr>
          <a:xfrm>
            <a:off x="6608185" y="4928151"/>
            <a:ext cx="652518" cy="763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 rot="18816139">
            <a:off x="5248955" y="500414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Heads</a:t>
            </a:r>
          </a:p>
        </p:txBody>
      </p:sp>
      <p:sp>
        <p:nvSpPr>
          <p:cNvPr id="126" name="TextBox 125"/>
          <p:cNvSpPr txBox="1"/>
          <p:nvPr/>
        </p:nvSpPr>
        <p:spPr>
          <a:xfrm rot="2994847">
            <a:off x="6779599" y="5039662"/>
            <a:ext cx="58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Tails</a:t>
            </a:r>
          </a:p>
        </p:txBody>
      </p:sp>
      <p:sp>
        <p:nvSpPr>
          <p:cNvPr id="132" name="Oval 131"/>
          <p:cNvSpPr>
            <a:spLocks/>
          </p:cNvSpPr>
          <p:nvPr/>
        </p:nvSpPr>
        <p:spPr bwMode="auto">
          <a:xfrm>
            <a:off x="2168583" y="567929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3" name="Oval 132"/>
          <p:cNvSpPr>
            <a:spLocks/>
          </p:cNvSpPr>
          <p:nvPr/>
        </p:nvSpPr>
        <p:spPr bwMode="auto">
          <a:xfrm>
            <a:off x="4020317" y="56923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2313517" y="584212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218724" y="58464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8" name="Oval 137"/>
          <p:cNvSpPr>
            <a:spLocks/>
          </p:cNvSpPr>
          <p:nvPr/>
        </p:nvSpPr>
        <p:spPr bwMode="auto">
          <a:xfrm>
            <a:off x="5059719" y="5678251"/>
            <a:ext cx="698500" cy="698500"/>
          </a:xfrm>
          <a:prstGeom prst="ellipse">
            <a:avLst/>
          </a:prstGeom>
          <a:gradFill rotWithShape="0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9" name="Oval 138"/>
          <p:cNvSpPr>
            <a:spLocks/>
          </p:cNvSpPr>
          <p:nvPr/>
        </p:nvSpPr>
        <p:spPr bwMode="auto">
          <a:xfrm>
            <a:off x="6911453" y="5691341"/>
            <a:ext cx="698500" cy="698500"/>
          </a:xfrm>
          <a:prstGeom prst="ellipse">
            <a:avLst/>
          </a:prstGeom>
          <a:gradFill rotWithShape="0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5246404" y="5846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058905" y="584646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44" name="TextBox 143"/>
          <p:cNvSpPr txBox="1"/>
          <p:nvPr/>
        </p:nvSpPr>
        <p:spPr>
          <a:xfrm rot="18467458">
            <a:off x="4751628" y="333899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Sell</a:t>
            </a:r>
          </a:p>
        </p:txBody>
      </p:sp>
      <p:sp>
        <p:nvSpPr>
          <p:cNvPr id="145" name="TextBox 144"/>
          <p:cNvSpPr txBox="1"/>
          <p:nvPr/>
        </p:nvSpPr>
        <p:spPr>
          <a:xfrm rot="18467458">
            <a:off x="2253602" y="333848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Sell</a:t>
            </a:r>
          </a:p>
        </p:txBody>
      </p:sp>
      <p:cxnSp>
        <p:nvCxnSpPr>
          <p:cNvPr id="146" name="Straight Arrow Connector 145"/>
          <p:cNvCxnSpPr/>
          <p:nvPr/>
        </p:nvCxnSpPr>
        <p:spPr>
          <a:xfrm flipH="1">
            <a:off x="2463339" y="3657396"/>
            <a:ext cx="131476" cy="16885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4983315" y="3657396"/>
            <a:ext cx="119114" cy="16254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28600" y="1043216"/>
            <a:ext cx="88064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dirty="0"/>
              <a:t>Assume the opponent plays according to the trunk strategy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dirty="0"/>
              <a:t>This gives a belief distribution over states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dirty="0"/>
              <a:t>Update beliefs via Bayes Rule</a:t>
            </a:r>
          </a:p>
        </p:txBody>
      </p:sp>
      <p:sp>
        <p:nvSpPr>
          <p:cNvPr id="70" name="TextBox 69"/>
          <p:cNvSpPr txBox="1"/>
          <p:nvPr/>
        </p:nvSpPr>
        <p:spPr>
          <a:xfrm rot="21584511">
            <a:off x="1984283" y="383112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 = 0.5</a:t>
            </a:r>
          </a:p>
        </p:txBody>
      </p:sp>
      <p:sp>
        <p:nvSpPr>
          <p:cNvPr id="71" name="TextBox 70"/>
          <p:cNvSpPr txBox="1"/>
          <p:nvPr/>
        </p:nvSpPr>
        <p:spPr>
          <a:xfrm rot="21584511">
            <a:off x="4475601" y="3831120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 = -0.5</a:t>
            </a:r>
          </a:p>
        </p:txBody>
      </p:sp>
      <p:sp>
        <p:nvSpPr>
          <p:cNvPr id="74" name="TextBox 73"/>
          <p:cNvSpPr txBox="1"/>
          <p:nvPr/>
        </p:nvSpPr>
        <p:spPr>
          <a:xfrm rot="18773746">
            <a:off x="2103202" y="4922259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0.75</a:t>
            </a:r>
          </a:p>
        </p:txBody>
      </p:sp>
      <p:sp>
        <p:nvSpPr>
          <p:cNvPr id="77" name="TextBox 76"/>
          <p:cNvSpPr txBox="1"/>
          <p:nvPr/>
        </p:nvSpPr>
        <p:spPr>
          <a:xfrm rot="18773746">
            <a:off x="5014611" y="491784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0.75</a:t>
            </a:r>
          </a:p>
        </p:txBody>
      </p:sp>
      <p:sp>
        <p:nvSpPr>
          <p:cNvPr id="78" name="TextBox 77"/>
          <p:cNvSpPr txBox="1"/>
          <p:nvPr/>
        </p:nvSpPr>
        <p:spPr>
          <a:xfrm rot="3068784">
            <a:off x="3905492" y="492226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0.25</a:t>
            </a:r>
          </a:p>
        </p:txBody>
      </p:sp>
      <p:sp>
        <p:nvSpPr>
          <p:cNvPr id="79" name="TextBox 78"/>
          <p:cNvSpPr txBox="1"/>
          <p:nvPr/>
        </p:nvSpPr>
        <p:spPr>
          <a:xfrm rot="3000970">
            <a:off x="6806696" y="491192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0.25</a:t>
            </a:r>
          </a:p>
        </p:txBody>
      </p:sp>
      <p:sp>
        <p:nvSpPr>
          <p:cNvPr id="81" name="TextBox 80"/>
          <p:cNvSpPr txBox="1"/>
          <p:nvPr/>
        </p:nvSpPr>
        <p:spPr>
          <a:xfrm rot="21584511">
            <a:off x="3440935" y="4029239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 = -0.5</a:t>
            </a:r>
          </a:p>
        </p:txBody>
      </p:sp>
      <p:sp>
        <p:nvSpPr>
          <p:cNvPr id="82" name="TextBox 81"/>
          <p:cNvSpPr txBox="1"/>
          <p:nvPr/>
        </p:nvSpPr>
        <p:spPr>
          <a:xfrm rot="21584511">
            <a:off x="6391449" y="4029239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 = 0.5</a:t>
            </a:r>
          </a:p>
        </p:txBody>
      </p:sp>
      <p:sp>
        <p:nvSpPr>
          <p:cNvPr id="83" name="TextBox 82"/>
          <p:cNvSpPr txBox="1"/>
          <p:nvPr/>
        </p:nvSpPr>
        <p:spPr>
          <a:xfrm rot="18773746">
            <a:off x="1878859" y="320152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0.8</a:t>
            </a:r>
          </a:p>
        </p:txBody>
      </p:sp>
      <p:sp>
        <p:nvSpPr>
          <p:cNvPr id="84" name="TextBox 83"/>
          <p:cNvSpPr txBox="1"/>
          <p:nvPr/>
        </p:nvSpPr>
        <p:spPr>
          <a:xfrm rot="18773746">
            <a:off x="4412975" y="3147659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0.3</a:t>
            </a:r>
          </a:p>
        </p:txBody>
      </p:sp>
      <p:sp>
        <p:nvSpPr>
          <p:cNvPr id="85" name="TextBox 84"/>
          <p:cNvSpPr txBox="1"/>
          <p:nvPr/>
        </p:nvSpPr>
        <p:spPr>
          <a:xfrm rot="3186844">
            <a:off x="3376919" y="3338989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P = 0.2</a:t>
            </a:r>
          </a:p>
        </p:txBody>
      </p:sp>
      <p:sp>
        <p:nvSpPr>
          <p:cNvPr id="86" name="TextBox 85"/>
          <p:cNvSpPr txBox="1"/>
          <p:nvPr/>
        </p:nvSpPr>
        <p:spPr>
          <a:xfrm rot="3186844">
            <a:off x="5890365" y="3182804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P = 0.7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9658" y="4265628"/>
            <a:ext cx="168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22% Probability</a:t>
            </a:r>
          </a:p>
        </p:txBody>
      </p:sp>
      <p:cxnSp>
        <p:nvCxnSpPr>
          <p:cNvPr id="67" name="Straight Arrow Connector 66"/>
          <p:cNvCxnSpPr>
            <a:stCxn id="66" idx="3"/>
            <a:endCxn id="65" idx="2"/>
          </p:cNvCxnSpPr>
          <p:nvPr/>
        </p:nvCxnSpPr>
        <p:spPr>
          <a:xfrm>
            <a:off x="2313517" y="4450294"/>
            <a:ext cx="807325" cy="23194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245014" y="4257648"/>
            <a:ext cx="168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78% Probability</a:t>
            </a:r>
          </a:p>
        </p:txBody>
      </p:sp>
      <p:cxnSp>
        <p:nvCxnSpPr>
          <p:cNvPr id="69" name="Straight Arrow Connector 68"/>
          <p:cNvCxnSpPr>
            <a:stCxn id="68" idx="1"/>
            <a:endCxn id="115" idx="6"/>
          </p:cNvCxnSpPr>
          <p:nvPr/>
        </p:nvCxnSpPr>
        <p:spPr>
          <a:xfrm flipH="1">
            <a:off x="6710478" y="4442314"/>
            <a:ext cx="534536" cy="23888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0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91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Unsafe Subgame Solving</a:t>
            </a:r>
            <a:br>
              <a:rPr lang="en-US" dirty="0"/>
            </a:b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2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Ganzfried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&amp; </a:t>
            </a:r>
            <a:r>
              <a:rPr lang="en-US" sz="2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Sandholm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AAAMAS 2015]</a:t>
            </a:r>
            <a:endParaRPr lang="en-US" sz="2000" dirty="0"/>
          </a:p>
        </p:txBody>
      </p:sp>
      <p:sp>
        <p:nvSpPr>
          <p:cNvPr id="59" name="Oval 58"/>
          <p:cNvSpPr>
            <a:spLocks/>
          </p:cNvSpPr>
          <p:nvPr/>
        </p:nvSpPr>
        <p:spPr bwMode="auto">
          <a:xfrm>
            <a:off x="5162057" y="2862957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78711" y="301686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P1</a:t>
            </a:r>
          </a:p>
        </p:txBody>
      </p:sp>
      <p:cxnSp>
        <p:nvCxnSpPr>
          <p:cNvPr id="61" name="Straight Arrow Connector 60"/>
          <p:cNvCxnSpPr>
            <a:stCxn id="59" idx="5"/>
            <a:endCxn id="115" idx="0"/>
          </p:cNvCxnSpPr>
          <p:nvPr/>
        </p:nvCxnSpPr>
        <p:spPr>
          <a:xfrm>
            <a:off x="5758264" y="3459164"/>
            <a:ext cx="602964" cy="8727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5" idx="6"/>
            <a:endCxn id="115" idx="2"/>
          </p:cNvCxnSpPr>
          <p:nvPr/>
        </p:nvCxnSpPr>
        <p:spPr>
          <a:xfrm flipV="1">
            <a:off x="3819342" y="4681194"/>
            <a:ext cx="2192636" cy="1046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>
            <a:spLocks/>
          </p:cNvSpPr>
          <p:nvPr/>
        </p:nvSpPr>
        <p:spPr bwMode="auto">
          <a:xfrm>
            <a:off x="2656161" y="2862957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72815" y="301686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P1</a:t>
            </a: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3120842" y="4332990"/>
            <a:ext cx="698500" cy="69850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27666" y="448689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P2</a:t>
            </a:r>
          </a:p>
        </p:txBody>
      </p:sp>
      <p:cxnSp>
        <p:nvCxnSpPr>
          <p:cNvPr id="76" name="Straight Arrow Connector 75"/>
          <p:cNvCxnSpPr>
            <a:stCxn id="63" idx="5"/>
            <a:endCxn id="65" idx="0"/>
          </p:cNvCxnSpPr>
          <p:nvPr/>
        </p:nvCxnSpPr>
        <p:spPr>
          <a:xfrm>
            <a:off x="3252368" y="3459164"/>
            <a:ext cx="217724" cy="8738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5" idx="3"/>
          </p:cNvCxnSpPr>
          <p:nvPr/>
        </p:nvCxnSpPr>
        <p:spPr>
          <a:xfrm flipH="1">
            <a:off x="2517833" y="4929197"/>
            <a:ext cx="705302" cy="750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65" idx="5"/>
          </p:cNvCxnSpPr>
          <p:nvPr/>
        </p:nvCxnSpPr>
        <p:spPr>
          <a:xfrm>
            <a:off x="3717049" y="4929197"/>
            <a:ext cx="652518" cy="763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3" idx="3"/>
          </p:cNvCxnSpPr>
          <p:nvPr/>
        </p:nvCxnSpPr>
        <p:spPr>
          <a:xfrm flipH="1">
            <a:off x="2625000" y="3459164"/>
            <a:ext cx="133455" cy="16279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>
            <a:spLocks/>
          </p:cNvSpPr>
          <p:nvPr/>
        </p:nvSpPr>
        <p:spPr bwMode="auto">
          <a:xfrm>
            <a:off x="3901691" y="2058879"/>
            <a:ext cx="698500" cy="6985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065634" y="22045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cxnSp>
        <p:nvCxnSpPr>
          <p:cNvPr id="98" name="Straight Arrow Connector 97"/>
          <p:cNvCxnSpPr>
            <a:stCxn id="96" idx="3"/>
            <a:endCxn id="63" idx="7"/>
          </p:cNvCxnSpPr>
          <p:nvPr/>
        </p:nvCxnSpPr>
        <p:spPr>
          <a:xfrm flipH="1">
            <a:off x="3252368" y="2655086"/>
            <a:ext cx="751616" cy="3101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6" idx="5"/>
            <a:endCxn id="59" idx="1"/>
          </p:cNvCxnSpPr>
          <p:nvPr/>
        </p:nvCxnSpPr>
        <p:spPr>
          <a:xfrm>
            <a:off x="4497898" y="2655086"/>
            <a:ext cx="766452" cy="3101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 rot="20302675">
            <a:off x="3171750" y="251929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Heads</a:t>
            </a:r>
          </a:p>
        </p:txBody>
      </p:sp>
      <p:sp>
        <p:nvSpPr>
          <p:cNvPr id="101" name="TextBox 100"/>
          <p:cNvSpPr txBox="1"/>
          <p:nvPr/>
        </p:nvSpPr>
        <p:spPr>
          <a:xfrm rot="1354170">
            <a:off x="4676667" y="2517296"/>
            <a:ext cx="58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Tails</a:t>
            </a:r>
          </a:p>
        </p:txBody>
      </p:sp>
      <p:sp>
        <p:nvSpPr>
          <p:cNvPr id="102" name="TextBox 101"/>
          <p:cNvSpPr txBox="1"/>
          <p:nvPr/>
        </p:nvSpPr>
        <p:spPr>
          <a:xfrm rot="4553186">
            <a:off x="3257518" y="3516470"/>
            <a:ext cx="56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</a:t>
            </a:r>
          </a:p>
        </p:txBody>
      </p:sp>
      <p:sp>
        <p:nvSpPr>
          <p:cNvPr id="103" name="TextBox 102"/>
          <p:cNvSpPr txBox="1"/>
          <p:nvPr/>
        </p:nvSpPr>
        <p:spPr>
          <a:xfrm rot="3010513">
            <a:off x="5853908" y="3483539"/>
            <a:ext cx="56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</a:t>
            </a:r>
          </a:p>
        </p:txBody>
      </p:sp>
      <p:sp>
        <p:nvSpPr>
          <p:cNvPr id="104" name="TextBox 103"/>
          <p:cNvSpPr txBox="1"/>
          <p:nvPr/>
        </p:nvSpPr>
        <p:spPr>
          <a:xfrm rot="18816139">
            <a:off x="2357819" y="500518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Heads</a:t>
            </a:r>
          </a:p>
        </p:txBody>
      </p:sp>
      <p:sp>
        <p:nvSpPr>
          <p:cNvPr id="105" name="TextBox 104"/>
          <p:cNvSpPr txBox="1"/>
          <p:nvPr/>
        </p:nvSpPr>
        <p:spPr>
          <a:xfrm rot="2994847">
            <a:off x="3888463" y="5040708"/>
            <a:ext cx="58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Tails</a:t>
            </a:r>
          </a:p>
        </p:txBody>
      </p:sp>
      <p:sp>
        <p:nvSpPr>
          <p:cNvPr id="106" name="TextBox 105"/>
          <p:cNvSpPr txBox="1"/>
          <p:nvPr/>
        </p:nvSpPr>
        <p:spPr>
          <a:xfrm rot="20343673">
            <a:off x="3109866" y="2368429"/>
            <a:ext cx="69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= 0.5</a:t>
            </a:r>
          </a:p>
        </p:txBody>
      </p:sp>
      <p:sp>
        <p:nvSpPr>
          <p:cNvPr id="107" name="TextBox 106"/>
          <p:cNvSpPr txBox="1"/>
          <p:nvPr/>
        </p:nvSpPr>
        <p:spPr>
          <a:xfrm rot="1352542">
            <a:off x="4756145" y="2354065"/>
            <a:ext cx="69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= 0.5</a:t>
            </a:r>
          </a:p>
        </p:txBody>
      </p:sp>
      <p:cxnSp>
        <p:nvCxnSpPr>
          <p:cNvPr id="110" name="Straight Arrow Connector 109"/>
          <p:cNvCxnSpPr>
            <a:stCxn id="59" idx="3"/>
          </p:cNvCxnSpPr>
          <p:nvPr/>
        </p:nvCxnSpPr>
        <p:spPr>
          <a:xfrm flipH="1">
            <a:off x="5132612" y="3459164"/>
            <a:ext cx="131738" cy="16279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>
            <a:spLocks/>
          </p:cNvSpPr>
          <p:nvPr/>
        </p:nvSpPr>
        <p:spPr bwMode="auto">
          <a:xfrm>
            <a:off x="6011978" y="4331944"/>
            <a:ext cx="698500" cy="69850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118802" y="448584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P2</a:t>
            </a:r>
          </a:p>
        </p:txBody>
      </p:sp>
      <p:cxnSp>
        <p:nvCxnSpPr>
          <p:cNvPr id="121" name="Straight Arrow Connector 120"/>
          <p:cNvCxnSpPr>
            <a:stCxn id="115" idx="3"/>
          </p:cNvCxnSpPr>
          <p:nvPr/>
        </p:nvCxnSpPr>
        <p:spPr>
          <a:xfrm flipH="1">
            <a:off x="5408969" y="4928151"/>
            <a:ext cx="705302" cy="750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5" idx="5"/>
          </p:cNvCxnSpPr>
          <p:nvPr/>
        </p:nvCxnSpPr>
        <p:spPr>
          <a:xfrm>
            <a:off x="6608185" y="4928151"/>
            <a:ext cx="652518" cy="763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 rot="18816139">
            <a:off x="5248955" y="500414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Heads</a:t>
            </a:r>
          </a:p>
        </p:txBody>
      </p:sp>
      <p:sp>
        <p:nvSpPr>
          <p:cNvPr id="126" name="TextBox 125"/>
          <p:cNvSpPr txBox="1"/>
          <p:nvPr/>
        </p:nvSpPr>
        <p:spPr>
          <a:xfrm rot="2994847">
            <a:off x="6779599" y="5039662"/>
            <a:ext cx="58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Tails</a:t>
            </a:r>
          </a:p>
        </p:txBody>
      </p:sp>
      <p:sp>
        <p:nvSpPr>
          <p:cNvPr id="132" name="Oval 131"/>
          <p:cNvSpPr>
            <a:spLocks/>
          </p:cNvSpPr>
          <p:nvPr/>
        </p:nvSpPr>
        <p:spPr bwMode="auto">
          <a:xfrm>
            <a:off x="2168583" y="567929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3" name="Oval 132"/>
          <p:cNvSpPr>
            <a:spLocks/>
          </p:cNvSpPr>
          <p:nvPr/>
        </p:nvSpPr>
        <p:spPr bwMode="auto">
          <a:xfrm>
            <a:off x="4020317" y="56923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2313517" y="584212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218724" y="58464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8" name="Oval 137"/>
          <p:cNvSpPr>
            <a:spLocks/>
          </p:cNvSpPr>
          <p:nvPr/>
        </p:nvSpPr>
        <p:spPr bwMode="auto">
          <a:xfrm>
            <a:off x="5059719" y="5678251"/>
            <a:ext cx="698500" cy="698500"/>
          </a:xfrm>
          <a:prstGeom prst="ellipse">
            <a:avLst/>
          </a:prstGeom>
          <a:gradFill rotWithShape="0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9" name="Oval 138"/>
          <p:cNvSpPr>
            <a:spLocks/>
          </p:cNvSpPr>
          <p:nvPr/>
        </p:nvSpPr>
        <p:spPr bwMode="auto">
          <a:xfrm>
            <a:off x="6911453" y="5691341"/>
            <a:ext cx="698500" cy="698500"/>
          </a:xfrm>
          <a:prstGeom prst="ellipse">
            <a:avLst/>
          </a:prstGeom>
          <a:gradFill rotWithShape="0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5246404" y="5846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058905" y="584646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44" name="TextBox 143"/>
          <p:cNvSpPr txBox="1"/>
          <p:nvPr/>
        </p:nvSpPr>
        <p:spPr>
          <a:xfrm rot="18467458">
            <a:off x="4751628" y="333899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Sell</a:t>
            </a:r>
          </a:p>
        </p:txBody>
      </p:sp>
      <p:sp>
        <p:nvSpPr>
          <p:cNvPr id="145" name="TextBox 144"/>
          <p:cNvSpPr txBox="1"/>
          <p:nvPr/>
        </p:nvSpPr>
        <p:spPr>
          <a:xfrm rot="18467458">
            <a:off x="2253602" y="333848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Sell</a:t>
            </a:r>
          </a:p>
        </p:txBody>
      </p:sp>
      <p:cxnSp>
        <p:nvCxnSpPr>
          <p:cNvPr id="146" name="Straight Arrow Connector 145"/>
          <p:cNvCxnSpPr/>
          <p:nvPr/>
        </p:nvCxnSpPr>
        <p:spPr>
          <a:xfrm flipH="1">
            <a:off x="2463339" y="3657396"/>
            <a:ext cx="131476" cy="16885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4983315" y="3657396"/>
            <a:ext cx="119114" cy="16254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rot="18773746">
            <a:off x="2157704" y="4922259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 = 0.0</a:t>
            </a:r>
          </a:p>
        </p:txBody>
      </p:sp>
      <p:sp>
        <p:nvSpPr>
          <p:cNvPr id="67" name="TextBox 66"/>
          <p:cNvSpPr txBox="1"/>
          <p:nvPr/>
        </p:nvSpPr>
        <p:spPr>
          <a:xfrm rot="18773746">
            <a:off x="5069113" y="4917844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 = 0.0</a:t>
            </a:r>
          </a:p>
        </p:txBody>
      </p:sp>
      <p:sp>
        <p:nvSpPr>
          <p:cNvPr id="68" name="TextBox 67"/>
          <p:cNvSpPr txBox="1"/>
          <p:nvPr/>
        </p:nvSpPr>
        <p:spPr>
          <a:xfrm rot="3068784">
            <a:off x="3959994" y="492226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 = 1.0</a:t>
            </a:r>
          </a:p>
        </p:txBody>
      </p:sp>
      <p:sp>
        <p:nvSpPr>
          <p:cNvPr id="69" name="TextBox 68"/>
          <p:cNvSpPr txBox="1"/>
          <p:nvPr/>
        </p:nvSpPr>
        <p:spPr>
          <a:xfrm rot="3000970">
            <a:off x="6861198" y="4911924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 = 1.0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28600" y="1043216"/>
            <a:ext cx="88064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dirty="0"/>
              <a:t>Assume the opponent plays according to the trunk strategy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dirty="0"/>
              <a:t>This gives a belief distribution over states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dirty="0"/>
              <a:t>Update beliefs via Bayes Rule</a:t>
            </a:r>
          </a:p>
        </p:txBody>
      </p:sp>
      <p:sp>
        <p:nvSpPr>
          <p:cNvPr id="57" name="TextBox 56"/>
          <p:cNvSpPr txBox="1"/>
          <p:nvPr/>
        </p:nvSpPr>
        <p:spPr>
          <a:xfrm rot="21584511">
            <a:off x="1984283" y="383112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 = 0.5</a:t>
            </a:r>
          </a:p>
        </p:txBody>
      </p:sp>
      <p:sp>
        <p:nvSpPr>
          <p:cNvPr id="70" name="TextBox 69"/>
          <p:cNvSpPr txBox="1"/>
          <p:nvPr/>
        </p:nvSpPr>
        <p:spPr>
          <a:xfrm rot="21584511">
            <a:off x="4475601" y="3831120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 = -0.5</a:t>
            </a:r>
          </a:p>
        </p:txBody>
      </p:sp>
      <p:sp>
        <p:nvSpPr>
          <p:cNvPr id="71" name="TextBox 70"/>
          <p:cNvSpPr txBox="1"/>
          <p:nvPr/>
        </p:nvSpPr>
        <p:spPr>
          <a:xfrm rot="21584511">
            <a:off x="3468186" y="4029239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 = 1.0</a:t>
            </a:r>
          </a:p>
        </p:txBody>
      </p:sp>
      <p:sp>
        <p:nvSpPr>
          <p:cNvPr id="72" name="TextBox 71"/>
          <p:cNvSpPr txBox="1"/>
          <p:nvPr/>
        </p:nvSpPr>
        <p:spPr>
          <a:xfrm rot="21584511">
            <a:off x="6364198" y="4029239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EV = -1.0</a:t>
            </a:r>
          </a:p>
        </p:txBody>
      </p:sp>
      <p:sp>
        <p:nvSpPr>
          <p:cNvPr id="73" name="TextBox 72"/>
          <p:cNvSpPr txBox="1"/>
          <p:nvPr/>
        </p:nvSpPr>
        <p:spPr>
          <a:xfrm rot="18773746">
            <a:off x="1878859" y="320152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0.8</a:t>
            </a:r>
          </a:p>
        </p:txBody>
      </p:sp>
      <p:sp>
        <p:nvSpPr>
          <p:cNvPr id="74" name="TextBox 73"/>
          <p:cNvSpPr txBox="1"/>
          <p:nvPr/>
        </p:nvSpPr>
        <p:spPr>
          <a:xfrm rot="18773746">
            <a:off x="4412975" y="3147659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0.3</a:t>
            </a:r>
          </a:p>
        </p:txBody>
      </p:sp>
      <p:sp>
        <p:nvSpPr>
          <p:cNvPr id="77" name="TextBox 76"/>
          <p:cNvSpPr txBox="1"/>
          <p:nvPr/>
        </p:nvSpPr>
        <p:spPr>
          <a:xfrm rot="3186844">
            <a:off x="3380927" y="3338989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0.2</a:t>
            </a:r>
          </a:p>
        </p:txBody>
      </p:sp>
      <p:sp>
        <p:nvSpPr>
          <p:cNvPr id="78" name="TextBox 77"/>
          <p:cNvSpPr txBox="1"/>
          <p:nvPr/>
        </p:nvSpPr>
        <p:spPr>
          <a:xfrm rot="3186844">
            <a:off x="5894373" y="3182804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 = 0.7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29658" y="4265628"/>
            <a:ext cx="168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22% Probability</a:t>
            </a:r>
          </a:p>
        </p:txBody>
      </p:sp>
      <p:cxnSp>
        <p:nvCxnSpPr>
          <p:cNvPr id="81" name="Straight Arrow Connector 80"/>
          <p:cNvCxnSpPr>
            <a:stCxn id="79" idx="3"/>
          </p:cNvCxnSpPr>
          <p:nvPr/>
        </p:nvCxnSpPr>
        <p:spPr>
          <a:xfrm>
            <a:off x="2313517" y="4450294"/>
            <a:ext cx="807325" cy="23194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245014" y="4257648"/>
            <a:ext cx="168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78% Probability</a:t>
            </a:r>
          </a:p>
        </p:txBody>
      </p:sp>
      <p:cxnSp>
        <p:nvCxnSpPr>
          <p:cNvPr id="83" name="Straight Arrow Connector 82"/>
          <p:cNvCxnSpPr>
            <a:stCxn id="82" idx="1"/>
          </p:cNvCxnSpPr>
          <p:nvPr/>
        </p:nvCxnSpPr>
        <p:spPr>
          <a:xfrm flipH="1">
            <a:off x="6710478" y="4442314"/>
            <a:ext cx="534536" cy="23888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6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8" y="4856762"/>
            <a:ext cx="1214323" cy="1517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71600"/>
            <a:ext cx="1214323" cy="1624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78" y="1371600"/>
            <a:ext cx="1214323" cy="1624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18" y="4856762"/>
            <a:ext cx="1215983" cy="1519978"/>
          </a:xfrm>
          <a:prstGeom prst="rect">
            <a:avLst/>
          </a:prstGeom>
        </p:spPr>
      </p:pic>
      <p:pic>
        <p:nvPicPr>
          <p:cNvPr id="1026" name="Picture 2" descr="C:\Users\Noam\AppData\Local\Microsoft\Windows\INetCache\IE\73063C6V\poker-chip-stack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39" y="2999072"/>
            <a:ext cx="1093699" cy="110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oam\AppData\Local\Microsoft\Windows\INetCache\IE\73063C6V\Casino_Chip.svg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335" y="4101056"/>
            <a:ext cx="755706" cy="75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5391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Unsafe Subgame Solving</a:t>
            </a:r>
            <a:br>
              <a:rPr lang="en-US" dirty="0"/>
            </a:b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2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Ganzfried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&amp; </a:t>
            </a:r>
            <a:r>
              <a:rPr lang="en-US" sz="2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Sandholm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AAAMAS 2015]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1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91988" y="1447800"/>
            <a:ext cx="1669228" cy="952500"/>
            <a:chOff x="891988" y="1447800"/>
            <a:chExt cx="1669228" cy="9525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216" y="1447800"/>
              <a:ext cx="762000" cy="9525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988" y="1447800"/>
              <a:ext cx="762000" cy="9525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573780" y="1447800"/>
            <a:ext cx="1669228" cy="952500"/>
            <a:chOff x="3588570" y="1447800"/>
            <a:chExt cx="1669228" cy="9525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570" y="1447800"/>
              <a:ext cx="762000" cy="9525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798" y="1447800"/>
              <a:ext cx="762000" cy="9525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255572" y="1447800"/>
            <a:ext cx="1669228" cy="952500"/>
            <a:chOff x="6255572" y="1447800"/>
            <a:chExt cx="1669228" cy="9525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572" y="1447800"/>
              <a:ext cx="762000" cy="9525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1447800"/>
              <a:ext cx="762000" cy="952500"/>
            </a:xfrm>
            <a:prstGeom prst="rect">
              <a:avLst/>
            </a:prstGeom>
          </p:spPr>
        </p:pic>
      </p:grpSp>
      <p:cxnSp>
        <p:nvCxnSpPr>
          <p:cNvPr id="18" name="Straight Arrow Connector 17"/>
          <p:cNvCxnSpPr/>
          <p:nvPr/>
        </p:nvCxnSpPr>
        <p:spPr>
          <a:xfrm flipH="1">
            <a:off x="762000" y="2514600"/>
            <a:ext cx="1037216" cy="11127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719435">
            <a:off x="783753" y="2829168"/>
            <a:ext cx="58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2336" y="362916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-$50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799216" y="2514600"/>
            <a:ext cx="562984" cy="2057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3852522">
            <a:off x="1601838" y="2855768"/>
            <a:ext cx="128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Shove All-in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443792" y="2514601"/>
            <a:ext cx="1037216" cy="11127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8719435">
            <a:off x="3495232" y="2829169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14128" y="362916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$25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481008" y="2514601"/>
            <a:ext cx="562984" cy="2057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3852522">
            <a:off x="4283630" y="2855769"/>
            <a:ext cx="128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Shove All-in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125583" y="2514600"/>
            <a:ext cx="1037216" cy="11127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8719435">
            <a:off x="5820357" y="2829168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Raise Small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69511" y="362916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$1000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162799" y="2514600"/>
            <a:ext cx="562984" cy="2057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3852522">
            <a:off x="6965421" y="2855768"/>
            <a:ext cx="128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Shove All-in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59072" y="454598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-$60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62500" y="457200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99411" y="45459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$950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85391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Safe Subgame Solving</a:t>
            </a:r>
            <a:br>
              <a:rPr lang="en-US" dirty="0"/>
            </a:b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[Burch et al AAAI-14, </a:t>
            </a:r>
            <a:r>
              <a:rPr lang="en-US" sz="2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Moravcik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et al AAAI-16, Brown &amp; </a:t>
            </a:r>
            <a:r>
              <a:rPr lang="en-US" sz="2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Sandholm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NIPS-17]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621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2" grpId="0"/>
      <p:bldP spid="4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Theorem:</a:t>
            </a:r>
            <a:r>
              <a:rPr lang="en-US" dirty="0"/>
              <a:t> If subgame </a:t>
            </a:r>
            <a:r>
              <a:rPr lang="en-US" b="1" i="1" dirty="0"/>
              <a:t>estimated values</a:t>
            </a:r>
            <a:r>
              <a:rPr lang="en-US" i="1" dirty="0"/>
              <a:t> are </a:t>
            </a:r>
            <a:r>
              <a:rPr lang="en-US" dirty="0"/>
              <a:t>close to the </a:t>
            </a:r>
            <a:r>
              <a:rPr lang="en-US" b="1" i="1" dirty="0"/>
              <a:t>true values</a:t>
            </a:r>
            <a:r>
              <a:rPr lang="en-US" dirty="0"/>
              <a:t>, then</a:t>
            </a:r>
            <a:r>
              <a:rPr lang="en-US" i="1" dirty="0"/>
              <a:t> </a:t>
            </a:r>
            <a:r>
              <a:rPr lang="en-US" dirty="0"/>
              <a:t>subgame solving plays close to a Nash equilibrium strategy.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5391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Safe Subgame Solving</a:t>
            </a:r>
            <a:br>
              <a:rPr lang="en-US" dirty="0"/>
            </a:b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[Brown &amp; </a:t>
            </a:r>
            <a:r>
              <a:rPr lang="en-US" sz="2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Sandholm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NIPS-17]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43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>
            <a:spLocks/>
          </p:cNvSpPr>
          <p:nvPr/>
        </p:nvSpPr>
        <p:spPr bwMode="auto">
          <a:xfrm>
            <a:off x="710341" y="389269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Abstraction</a:t>
            </a:r>
          </a:p>
        </p:txBody>
      </p:sp>
      <p:sp>
        <p:nvSpPr>
          <p:cNvPr id="35" name="Oval 34"/>
          <p:cNvSpPr>
            <a:spLocks/>
          </p:cNvSpPr>
          <p:nvPr/>
        </p:nvSpPr>
        <p:spPr bwMode="auto">
          <a:xfrm>
            <a:off x="4240193" y="1584889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rot="10800000" flipH="1">
            <a:off x="1102899" y="2292496"/>
            <a:ext cx="3512158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 rot="10800000" flipH="1">
            <a:off x="2387594" y="2292496"/>
            <a:ext cx="2214655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rot="10800000">
            <a:off x="4602250" y="2292498"/>
            <a:ext cx="12807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 rot="10800000">
            <a:off x="4602249" y="2292498"/>
            <a:ext cx="889604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10800000" flipH="1">
            <a:off x="3494920" y="2292498"/>
            <a:ext cx="1107329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 rot="10800000">
            <a:off x="4602250" y="2292495"/>
            <a:ext cx="1962491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rot="10800000">
            <a:off x="4602250" y="2292497"/>
            <a:ext cx="3488474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 rot="10800000" flipH="1">
            <a:off x="304800" y="4583944"/>
            <a:ext cx="754791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4" name="Line 3"/>
          <p:cNvSpPr>
            <a:spLocks noChangeShapeType="1"/>
          </p:cNvSpPr>
          <p:nvPr/>
        </p:nvSpPr>
        <p:spPr bwMode="auto">
          <a:xfrm rot="10800000">
            <a:off x="1059590" y="4583939"/>
            <a:ext cx="693010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069047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32571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97650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45405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61656" y="173408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1804" y="4041893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68" name="Line 3"/>
          <p:cNvSpPr>
            <a:spLocks noChangeShapeType="1"/>
          </p:cNvSpPr>
          <p:nvPr/>
        </p:nvSpPr>
        <p:spPr bwMode="auto">
          <a:xfrm rot="10800000">
            <a:off x="1059588" y="4583945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9" name="Line 3"/>
          <p:cNvSpPr>
            <a:spLocks noChangeShapeType="1"/>
          </p:cNvSpPr>
          <p:nvPr/>
        </p:nvSpPr>
        <p:spPr bwMode="auto">
          <a:xfrm rot="10800000" flipH="1">
            <a:off x="682194" y="4583941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0" name="Line 3"/>
          <p:cNvSpPr>
            <a:spLocks noChangeShapeType="1"/>
          </p:cNvSpPr>
          <p:nvPr/>
        </p:nvSpPr>
        <p:spPr bwMode="auto">
          <a:xfrm rot="10800000" flipH="1">
            <a:off x="1059589" y="4583944"/>
            <a:ext cx="0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1" name="Oval 70"/>
          <p:cNvSpPr>
            <a:spLocks/>
          </p:cNvSpPr>
          <p:nvPr/>
        </p:nvSpPr>
        <p:spPr bwMode="auto">
          <a:xfrm>
            <a:off x="4265807" y="3885445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 rot="10800000" flipH="1">
            <a:off x="3860266" y="4576691"/>
            <a:ext cx="754791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3" name="Line 3"/>
          <p:cNvSpPr>
            <a:spLocks noChangeShapeType="1"/>
          </p:cNvSpPr>
          <p:nvPr/>
        </p:nvSpPr>
        <p:spPr bwMode="auto">
          <a:xfrm rot="10800000">
            <a:off x="4615056" y="4576686"/>
            <a:ext cx="693010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387270" y="4034640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rot="10800000">
            <a:off x="4615054" y="4576692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6" name="Line 3"/>
          <p:cNvSpPr>
            <a:spLocks noChangeShapeType="1"/>
          </p:cNvSpPr>
          <p:nvPr/>
        </p:nvSpPr>
        <p:spPr bwMode="auto">
          <a:xfrm rot="10800000" flipH="1">
            <a:off x="4237660" y="4576688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7" name="Line 3"/>
          <p:cNvSpPr>
            <a:spLocks noChangeShapeType="1"/>
          </p:cNvSpPr>
          <p:nvPr/>
        </p:nvSpPr>
        <p:spPr bwMode="auto">
          <a:xfrm rot="10800000" flipH="1">
            <a:off x="4615055" y="4576691"/>
            <a:ext cx="0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8" name="Oval 77"/>
          <p:cNvSpPr>
            <a:spLocks/>
          </p:cNvSpPr>
          <p:nvPr/>
        </p:nvSpPr>
        <p:spPr bwMode="auto">
          <a:xfrm>
            <a:off x="7741474" y="3895903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9" name="Line 11"/>
          <p:cNvSpPr>
            <a:spLocks noChangeShapeType="1"/>
          </p:cNvSpPr>
          <p:nvPr/>
        </p:nvSpPr>
        <p:spPr bwMode="auto">
          <a:xfrm rot="10800000" flipH="1">
            <a:off x="7335933" y="4587149"/>
            <a:ext cx="754791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0" name="Line 3"/>
          <p:cNvSpPr>
            <a:spLocks noChangeShapeType="1"/>
          </p:cNvSpPr>
          <p:nvPr/>
        </p:nvSpPr>
        <p:spPr bwMode="auto">
          <a:xfrm rot="10800000">
            <a:off x="8090723" y="4587144"/>
            <a:ext cx="693010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862937" y="4045098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82" name="Line 3"/>
          <p:cNvSpPr>
            <a:spLocks noChangeShapeType="1"/>
          </p:cNvSpPr>
          <p:nvPr/>
        </p:nvSpPr>
        <p:spPr bwMode="auto">
          <a:xfrm rot="10800000">
            <a:off x="8090721" y="4587150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3" name="Line 3"/>
          <p:cNvSpPr>
            <a:spLocks noChangeShapeType="1"/>
          </p:cNvSpPr>
          <p:nvPr/>
        </p:nvSpPr>
        <p:spPr bwMode="auto">
          <a:xfrm rot="10800000" flipH="1">
            <a:off x="7713327" y="4587146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4" name="Line 3"/>
          <p:cNvSpPr>
            <a:spLocks noChangeShapeType="1"/>
          </p:cNvSpPr>
          <p:nvPr/>
        </p:nvSpPr>
        <p:spPr bwMode="auto">
          <a:xfrm rot="10800000" flipH="1">
            <a:off x="8090722" y="4587149"/>
            <a:ext cx="0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>
            <a:spLocks/>
          </p:cNvSpPr>
          <p:nvPr/>
        </p:nvSpPr>
        <p:spPr bwMode="auto">
          <a:xfrm>
            <a:off x="710341" y="389269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Abstraction</a:t>
            </a:r>
          </a:p>
        </p:txBody>
      </p:sp>
      <p:sp>
        <p:nvSpPr>
          <p:cNvPr id="35" name="Oval 34"/>
          <p:cNvSpPr>
            <a:spLocks/>
          </p:cNvSpPr>
          <p:nvPr/>
        </p:nvSpPr>
        <p:spPr bwMode="auto">
          <a:xfrm>
            <a:off x="4240193" y="1584889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rot="10800000" flipH="1">
            <a:off x="1102899" y="2292496"/>
            <a:ext cx="3512158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 rot="10800000" flipH="1">
            <a:off x="2387594" y="2292496"/>
            <a:ext cx="2214655" cy="160020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rot="10800000">
            <a:off x="4602250" y="2292498"/>
            <a:ext cx="12807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 rot="10800000">
            <a:off x="4602249" y="2292498"/>
            <a:ext cx="889604" cy="160020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10800000" flipH="1">
            <a:off x="3494920" y="2292498"/>
            <a:ext cx="1107329" cy="160020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 rot="10800000">
            <a:off x="4602250" y="2292495"/>
            <a:ext cx="1962491" cy="160020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rot="10800000">
            <a:off x="4602250" y="2292497"/>
            <a:ext cx="3488474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 rot="10800000" flipH="1">
            <a:off x="304800" y="4583944"/>
            <a:ext cx="754791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4" name="Line 3"/>
          <p:cNvSpPr>
            <a:spLocks noChangeShapeType="1"/>
          </p:cNvSpPr>
          <p:nvPr/>
        </p:nvSpPr>
        <p:spPr bwMode="auto">
          <a:xfrm rot="10800000">
            <a:off x="1059590" y="4583939"/>
            <a:ext cx="69301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069047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32571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97650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45405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61656" y="173408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1804" y="4041893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68" name="Line 3"/>
          <p:cNvSpPr>
            <a:spLocks noChangeShapeType="1"/>
          </p:cNvSpPr>
          <p:nvPr/>
        </p:nvSpPr>
        <p:spPr bwMode="auto">
          <a:xfrm rot="10800000">
            <a:off x="1059588" y="4583945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9" name="Line 3"/>
          <p:cNvSpPr>
            <a:spLocks noChangeShapeType="1"/>
          </p:cNvSpPr>
          <p:nvPr/>
        </p:nvSpPr>
        <p:spPr bwMode="auto">
          <a:xfrm rot="10800000" flipH="1">
            <a:off x="682194" y="4583941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0" name="Line 3"/>
          <p:cNvSpPr>
            <a:spLocks noChangeShapeType="1"/>
          </p:cNvSpPr>
          <p:nvPr/>
        </p:nvSpPr>
        <p:spPr bwMode="auto">
          <a:xfrm rot="10800000" flipH="1">
            <a:off x="1059589" y="4583944"/>
            <a:ext cx="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1" name="Oval 70"/>
          <p:cNvSpPr>
            <a:spLocks/>
          </p:cNvSpPr>
          <p:nvPr/>
        </p:nvSpPr>
        <p:spPr bwMode="auto">
          <a:xfrm>
            <a:off x="4265807" y="3885445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 rot="10800000" flipH="1">
            <a:off x="3860266" y="4576691"/>
            <a:ext cx="754791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3" name="Line 3"/>
          <p:cNvSpPr>
            <a:spLocks noChangeShapeType="1"/>
          </p:cNvSpPr>
          <p:nvPr/>
        </p:nvSpPr>
        <p:spPr bwMode="auto">
          <a:xfrm rot="10800000">
            <a:off x="4615056" y="4576686"/>
            <a:ext cx="69301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387270" y="4034640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rot="10800000">
            <a:off x="4615054" y="4576692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6" name="Line 3"/>
          <p:cNvSpPr>
            <a:spLocks noChangeShapeType="1"/>
          </p:cNvSpPr>
          <p:nvPr/>
        </p:nvSpPr>
        <p:spPr bwMode="auto">
          <a:xfrm rot="10800000" flipH="1">
            <a:off x="4237660" y="4576688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7" name="Line 3"/>
          <p:cNvSpPr>
            <a:spLocks noChangeShapeType="1"/>
          </p:cNvSpPr>
          <p:nvPr/>
        </p:nvSpPr>
        <p:spPr bwMode="auto">
          <a:xfrm rot="10800000" flipH="1">
            <a:off x="4615055" y="4576691"/>
            <a:ext cx="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8" name="Oval 77"/>
          <p:cNvSpPr>
            <a:spLocks/>
          </p:cNvSpPr>
          <p:nvPr/>
        </p:nvSpPr>
        <p:spPr bwMode="auto">
          <a:xfrm>
            <a:off x="7741474" y="3895903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9" name="Line 11"/>
          <p:cNvSpPr>
            <a:spLocks noChangeShapeType="1"/>
          </p:cNvSpPr>
          <p:nvPr/>
        </p:nvSpPr>
        <p:spPr bwMode="auto">
          <a:xfrm rot="10800000" flipH="1">
            <a:off x="7335933" y="4587149"/>
            <a:ext cx="754791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0" name="Line 3"/>
          <p:cNvSpPr>
            <a:spLocks noChangeShapeType="1"/>
          </p:cNvSpPr>
          <p:nvPr/>
        </p:nvSpPr>
        <p:spPr bwMode="auto">
          <a:xfrm rot="10800000">
            <a:off x="8090723" y="4587144"/>
            <a:ext cx="69301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862937" y="4045098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82" name="Line 3"/>
          <p:cNvSpPr>
            <a:spLocks noChangeShapeType="1"/>
          </p:cNvSpPr>
          <p:nvPr/>
        </p:nvSpPr>
        <p:spPr bwMode="auto">
          <a:xfrm rot="10800000">
            <a:off x="8090721" y="4587150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3" name="Line 3"/>
          <p:cNvSpPr>
            <a:spLocks noChangeShapeType="1"/>
          </p:cNvSpPr>
          <p:nvPr/>
        </p:nvSpPr>
        <p:spPr bwMode="auto">
          <a:xfrm rot="10800000" flipH="1">
            <a:off x="7713327" y="4587146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4" name="Line 3"/>
          <p:cNvSpPr>
            <a:spLocks noChangeShapeType="1"/>
          </p:cNvSpPr>
          <p:nvPr/>
        </p:nvSpPr>
        <p:spPr bwMode="auto">
          <a:xfrm rot="10800000" flipH="1">
            <a:off x="8090722" y="4587149"/>
            <a:ext cx="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192635" y="5404488"/>
            <a:ext cx="3242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[Gilpin </a:t>
            </a:r>
            <a:r>
              <a:rPr lang="en-US" i="1" dirty="0">
                <a:solidFill>
                  <a:schemeClr val="accent2"/>
                </a:solidFill>
              </a:rPr>
              <a:t>et al. </a:t>
            </a:r>
            <a:r>
              <a:rPr lang="en-US" dirty="0">
                <a:solidFill>
                  <a:schemeClr val="accent2"/>
                </a:solidFill>
              </a:rPr>
              <a:t>AAMAS-08]</a:t>
            </a:r>
          </a:p>
          <a:p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 err="1">
                <a:solidFill>
                  <a:schemeClr val="accent2"/>
                </a:solidFill>
              </a:rPr>
              <a:t>Hawkin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</a:rPr>
              <a:t>et al. </a:t>
            </a:r>
            <a:r>
              <a:rPr lang="en-US" dirty="0">
                <a:solidFill>
                  <a:schemeClr val="accent2"/>
                </a:solidFill>
              </a:rPr>
              <a:t>AAAI-11 AAAI-12]</a:t>
            </a:r>
          </a:p>
          <a:p>
            <a:r>
              <a:rPr lang="en-US" dirty="0">
                <a:solidFill>
                  <a:schemeClr val="accent2"/>
                </a:solidFill>
              </a:rPr>
              <a:t>[Brown &amp; </a:t>
            </a:r>
            <a:r>
              <a:rPr lang="en-US" dirty="0" err="1">
                <a:solidFill>
                  <a:schemeClr val="accent2"/>
                </a:solidFill>
              </a:rPr>
              <a:t>Sandholm</a:t>
            </a:r>
            <a:r>
              <a:rPr lang="en-US" dirty="0">
                <a:solidFill>
                  <a:schemeClr val="accent2"/>
                </a:solidFill>
              </a:rPr>
              <a:t> AAAI-14]</a:t>
            </a:r>
          </a:p>
        </p:txBody>
      </p:sp>
    </p:spTree>
    <p:extLst>
      <p:ext uri="{BB962C8B-B14F-4D97-AF65-F5344CB8AC3E}">
        <p14:creationId xmlns:p14="http://schemas.microsoft.com/office/powerpoint/2010/main" val="24369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>
            <a:spLocks/>
          </p:cNvSpPr>
          <p:nvPr/>
        </p:nvSpPr>
        <p:spPr bwMode="auto">
          <a:xfrm>
            <a:off x="710341" y="389269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Translation</a:t>
            </a:r>
          </a:p>
        </p:txBody>
      </p:sp>
      <p:sp>
        <p:nvSpPr>
          <p:cNvPr id="35" name="Oval 34"/>
          <p:cNvSpPr>
            <a:spLocks/>
          </p:cNvSpPr>
          <p:nvPr/>
        </p:nvSpPr>
        <p:spPr bwMode="auto">
          <a:xfrm>
            <a:off x="4240193" y="1584889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rot="10800000" flipH="1">
            <a:off x="1102899" y="2292496"/>
            <a:ext cx="3512158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 rot="10800000" flipH="1">
            <a:off x="2387594" y="2292496"/>
            <a:ext cx="2214655" cy="160020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rot="10800000">
            <a:off x="4602250" y="2292498"/>
            <a:ext cx="12807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 rot="10800000">
            <a:off x="4602249" y="2292498"/>
            <a:ext cx="889604" cy="160020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10800000" flipH="1">
            <a:off x="3494920" y="2292498"/>
            <a:ext cx="1107329" cy="1600200"/>
          </a:xfrm>
          <a:prstGeom prst="line">
            <a:avLst/>
          </a:prstGeom>
          <a:noFill/>
          <a:ln w="25400">
            <a:solidFill>
              <a:srgbClr val="00B05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 rot="10800000">
            <a:off x="4602250" y="2292495"/>
            <a:ext cx="1962491" cy="160020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rot="10800000">
            <a:off x="4602250" y="2292497"/>
            <a:ext cx="3488474" cy="1600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 rot="10800000" flipH="1">
            <a:off x="304800" y="4583944"/>
            <a:ext cx="754791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4" name="Line 3"/>
          <p:cNvSpPr>
            <a:spLocks noChangeShapeType="1"/>
          </p:cNvSpPr>
          <p:nvPr/>
        </p:nvSpPr>
        <p:spPr bwMode="auto">
          <a:xfrm rot="10800000">
            <a:off x="1059590" y="4583939"/>
            <a:ext cx="69301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069047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32571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97650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45405" y="4089488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61656" y="173408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1804" y="4041893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68" name="Line 3"/>
          <p:cNvSpPr>
            <a:spLocks noChangeShapeType="1"/>
          </p:cNvSpPr>
          <p:nvPr/>
        </p:nvSpPr>
        <p:spPr bwMode="auto">
          <a:xfrm rot="10800000">
            <a:off x="1059588" y="4583945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9" name="Line 3"/>
          <p:cNvSpPr>
            <a:spLocks noChangeShapeType="1"/>
          </p:cNvSpPr>
          <p:nvPr/>
        </p:nvSpPr>
        <p:spPr bwMode="auto">
          <a:xfrm rot="10800000" flipH="1">
            <a:off x="682194" y="4583941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0" name="Line 3"/>
          <p:cNvSpPr>
            <a:spLocks noChangeShapeType="1"/>
          </p:cNvSpPr>
          <p:nvPr/>
        </p:nvSpPr>
        <p:spPr bwMode="auto">
          <a:xfrm rot="10800000" flipH="1">
            <a:off x="1059589" y="4583944"/>
            <a:ext cx="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1" name="Oval 70"/>
          <p:cNvSpPr>
            <a:spLocks/>
          </p:cNvSpPr>
          <p:nvPr/>
        </p:nvSpPr>
        <p:spPr bwMode="auto">
          <a:xfrm>
            <a:off x="4265807" y="3885445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 rot="10800000" flipH="1">
            <a:off x="3860266" y="4576691"/>
            <a:ext cx="754791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3" name="Line 3"/>
          <p:cNvSpPr>
            <a:spLocks noChangeShapeType="1"/>
          </p:cNvSpPr>
          <p:nvPr/>
        </p:nvSpPr>
        <p:spPr bwMode="auto">
          <a:xfrm rot="10800000">
            <a:off x="4615056" y="4576686"/>
            <a:ext cx="69301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387270" y="4034640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rot="10800000">
            <a:off x="4615054" y="4576692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6" name="Line 3"/>
          <p:cNvSpPr>
            <a:spLocks noChangeShapeType="1"/>
          </p:cNvSpPr>
          <p:nvPr/>
        </p:nvSpPr>
        <p:spPr bwMode="auto">
          <a:xfrm rot="10800000" flipH="1">
            <a:off x="4237660" y="4576688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7" name="Line 3"/>
          <p:cNvSpPr>
            <a:spLocks noChangeShapeType="1"/>
          </p:cNvSpPr>
          <p:nvPr/>
        </p:nvSpPr>
        <p:spPr bwMode="auto">
          <a:xfrm rot="10800000" flipH="1">
            <a:off x="4615055" y="4576691"/>
            <a:ext cx="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8" name="Oval 77"/>
          <p:cNvSpPr>
            <a:spLocks/>
          </p:cNvSpPr>
          <p:nvPr/>
        </p:nvSpPr>
        <p:spPr bwMode="auto">
          <a:xfrm>
            <a:off x="7741474" y="3895903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9" name="Line 11"/>
          <p:cNvSpPr>
            <a:spLocks noChangeShapeType="1"/>
          </p:cNvSpPr>
          <p:nvPr/>
        </p:nvSpPr>
        <p:spPr bwMode="auto">
          <a:xfrm rot="10800000" flipH="1">
            <a:off x="7335933" y="4587149"/>
            <a:ext cx="754791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0" name="Line 3"/>
          <p:cNvSpPr>
            <a:spLocks noChangeShapeType="1"/>
          </p:cNvSpPr>
          <p:nvPr/>
        </p:nvSpPr>
        <p:spPr bwMode="auto">
          <a:xfrm rot="10800000">
            <a:off x="8090723" y="4587144"/>
            <a:ext cx="69301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862937" y="4045098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82" name="Line 3"/>
          <p:cNvSpPr>
            <a:spLocks noChangeShapeType="1"/>
          </p:cNvSpPr>
          <p:nvPr/>
        </p:nvSpPr>
        <p:spPr bwMode="auto">
          <a:xfrm rot="10800000">
            <a:off x="8090721" y="4587150"/>
            <a:ext cx="308407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3" name="Line 3"/>
          <p:cNvSpPr>
            <a:spLocks noChangeShapeType="1"/>
          </p:cNvSpPr>
          <p:nvPr/>
        </p:nvSpPr>
        <p:spPr bwMode="auto">
          <a:xfrm rot="10800000" flipH="1">
            <a:off x="7713327" y="4587146"/>
            <a:ext cx="377395" cy="54864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4" name="Line 3"/>
          <p:cNvSpPr>
            <a:spLocks noChangeShapeType="1"/>
          </p:cNvSpPr>
          <p:nvPr/>
        </p:nvSpPr>
        <p:spPr bwMode="auto">
          <a:xfrm rot="10800000" flipH="1">
            <a:off x="8090722" y="4587149"/>
            <a:ext cx="0" cy="54864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 rot="10800000">
            <a:off x="3494921" y="3892698"/>
            <a:ext cx="770886" cy="298302"/>
          </a:xfrm>
          <a:prstGeom prst="line">
            <a:avLst/>
          </a:prstGeom>
          <a:noFill/>
          <a:ln w="25400">
            <a:solidFill>
              <a:srgbClr val="00B050"/>
            </a:solidFill>
            <a:prstDash val="sysDot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192635" y="5404488"/>
            <a:ext cx="3242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[Gilpin </a:t>
            </a:r>
            <a:r>
              <a:rPr lang="en-US" i="1" dirty="0">
                <a:solidFill>
                  <a:schemeClr val="accent2"/>
                </a:solidFill>
              </a:rPr>
              <a:t>et al. </a:t>
            </a:r>
            <a:r>
              <a:rPr lang="en-US" dirty="0">
                <a:solidFill>
                  <a:schemeClr val="accent2"/>
                </a:solidFill>
              </a:rPr>
              <a:t>AAMAS-08]</a:t>
            </a:r>
          </a:p>
          <a:p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 err="1">
                <a:solidFill>
                  <a:schemeClr val="accent2"/>
                </a:solidFill>
              </a:rPr>
              <a:t>Schnizlein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</a:rPr>
              <a:t>et al. </a:t>
            </a:r>
            <a:r>
              <a:rPr lang="en-US" dirty="0">
                <a:solidFill>
                  <a:schemeClr val="accent2"/>
                </a:solidFill>
              </a:rPr>
              <a:t>IJCAI-09]</a:t>
            </a:r>
          </a:p>
          <a:p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 err="1">
                <a:solidFill>
                  <a:schemeClr val="accent2"/>
                </a:solidFill>
              </a:rPr>
              <a:t>Ganzfried</a:t>
            </a:r>
            <a:r>
              <a:rPr lang="en-US" dirty="0">
                <a:solidFill>
                  <a:schemeClr val="accent2"/>
                </a:solidFill>
              </a:rPr>
              <a:t> &amp; </a:t>
            </a:r>
            <a:r>
              <a:rPr lang="en-US" dirty="0" err="1">
                <a:solidFill>
                  <a:schemeClr val="accent2"/>
                </a:solidFill>
              </a:rPr>
              <a:t>Sandholm</a:t>
            </a:r>
            <a:r>
              <a:rPr lang="en-US" dirty="0">
                <a:solidFill>
                  <a:schemeClr val="accent2"/>
                </a:solidFill>
              </a:rPr>
              <a:t> IJCAI-13]</a:t>
            </a:r>
          </a:p>
        </p:txBody>
      </p:sp>
    </p:spTree>
    <p:extLst>
      <p:ext uri="{BB962C8B-B14F-4D97-AF65-F5344CB8AC3E}">
        <p14:creationId xmlns:p14="http://schemas.microsoft.com/office/powerpoint/2010/main" val="2074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71" y="69415"/>
            <a:ext cx="8229600" cy="857685"/>
          </a:xfrm>
        </p:spPr>
        <p:txBody>
          <a:bodyPr>
            <a:normAutofit/>
          </a:bodyPr>
          <a:lstStyle/>
          <a:p>
            <a:r>
              <a:rPr lang="en-US" dirty="0"/>
              <a:t>Nested Subgame Solving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[Brown &amp; S.]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4971" y="927100"/>
                <a:ext cx="8455081" cy="58547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Idea: Solve a subgame in real time for the off-tree action taken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Can be repeated for every subsequent off-tree action</a:t>
                </a:r>
              </a:p>
              <a:p>
                <a:r>
                  <a:rPr lang="en-US" sz="2400" b="1" dirty="0"/>
                  <a:t>Theorem. </a:t>
                </a:r>
                <a:r>
                  <a:rPr lang="en-US" sz="2400" dirty="0"/>
                  <a:t>If the blueprint was a Nash equilibrium and </a:t>
                </a:r>
                <a:br>
                  <a:rPr lang="en-US" sz="2400" dirty="0"/>
                </a:br>
                <a:r>
                  <a:rPr lang="en-US" sz="2400" dirty="0"/>
                  <a:t>EV[Enter]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/>
                  <a:t> EV[Alt], then the game with the added action is still a Nash equilibrium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971" y="927100"/>
                <a:ext cx="8455081" cy="5854700"/>
              </a:xfrm>
              <a:blipFill>
                <a:blip r:embed="rId3"/>
                <a:stretch>
                  <a:fillRect l="-937" t="-832" r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>
            <a:spLocks/>
          </p:cNvSpPr>
          <p:nvPr/>
        </p:nvSpPr>
        <p:spPr bwMode="auto">
          <a:xfrm>
            <a:off x="2462076" y="1643822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 rot="10800000" flipH="1">
            <a:off x="1068052" y="2339082"/>
            <a:ext cx="1756080" cy="105023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 rot="10800000">
            <a:off x="2811324" y="2339082"/>
            <a:ext cx="14609" cy="96508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10800000" flipH="1">
            <a:off x="2137901" y="2339080"/>
            <a:ext cx="673423" cy="978705"/>
          </a:xfrm>
          <a:prstGeom prst="line">
            <a:avLst/>
          </a:prstGeom>
          <a:noFill/>
          <a:ln w="25400">
            <a:solidFill>
              <a:srgbClr val="00B05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10800000">
            <a:off x="2811321" y="2351920"/>
            <a:ext cx="1562871" cy="965089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 rot="10800000" flipH="1">
            <a:off x="2189347" y="3913910"/>
            <a:ext cx="406400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6" name="Oval 45"/>
          <p:cNvSpPr>
            <a:spLocks/>
          </p:cNvSpPr>
          <p:nvPr/>
        </p:nvSpPr>
        <p:spPr bwMode="auto">
          <a:xfrm>
            <a:off x="2476684" y="3317010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rot="10800000">
            <a:off x="3073583" y="3902370"/>
            <a:ext cx="396875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 rot="10800000" flipH="1">
            <a:off x="424685" y="3986212"/>
            <a:ext cx="406400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9" name="Oval 48"/>
          <p:cNvSpPr>
            <a:spLocks/>
          </p:cNvSpPr>
          <p:nvPr/>
        </p:nvSpPr>
        <p:spPr bwMode="auto">
          <a:xfrm>
            <a:off x="712022" y="3389312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0" name="Line 3"/>
          <p:cNvSpPr>
            <a:spLocks noChangeShapeType="1"/>
          </p:cNvSpPr>
          <p:nvPr/>
        </p:nvSpPr>
        <p:spPr bwMode="auto">
          <a:xfrm rot="10800000">
            <a:off x="1308921" y="3974672"/>
            <a:ext cx="396875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 rot="10800000" flipH="1">
            <a:off x="3740006" y="3913910"/>
            <a:ext cx="406400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3" name="Oval 52"/>
          <p:cNvSpPr>
            <a:spLocks/>
          </p:cNvSpPr>
          <p:nvPr/>
        </p:nvSpPr>
        <p:spPr bwMode="auto">
          <a:xfrm>
            <a:off x="4027343" y="3317010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4" name="Line 3"/>
          <p:cNvSpPr>
            <a:spLocks noChangeShapeType="1"/>
          </p:cNvSpPr>
          <p:nvPr/>
        </p:nvSpPr>
        <p:spPr bwMode="auto">
          <a:xfrm rot="10800000">
            <a:off x="4624242" y="3902370"/>
            <a:ext cx="396875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583536" y="1796222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585338" y="3389312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46406" y="3389312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6429" y="346161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4624241" y="2448127"/>
            <a:ext cx="949067" cy="631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 rot="19706551">
            <a:off x="1239264" y="263033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 = x</a:t>
            </a:r>
          </a:p>
        </p:txBody>
      </p:sp>
      <p:sp>
        <p:nvSpPr>
          <p:cNvPr id="69" name="TextBox 68"/>
          <p:cNvSpPr txBox="1"/>
          <p:nvPr/>
        </p:nvSpPr>
        <p:spPr>
          <a:xfrm rot="1933397">
            <a:off x="3572751" y="2610592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 = z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805432" y="2919834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 = y</a:t>
            </a:r>
          </a:p>
        </p:txBody>
      </p:sp>
      <p:sp>
        <p:nvSpPr>
          <p:cNvPr id="71" name="Oval 70"/>
          <p:cNvSpPr>
            <a:spLocks/>
          </p:cNvSpPr>
          <p:nvPr/>
        </p:nvSpPr>
        <p:spPr bwMode="auto">
          <a:xfrm>
            <a:off x="6829291" y="1625769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 rot="10800000">
            <a:off x="7178540" y="2321025"/>
            <a:ext cx="974860" cy="983145"/>
          </a:xfrm>
          <a:prstGeom prst="line">
            <a:avLst/>
          </a:prstGeom>
          <a:noFill/>
          <a:ln w="25400">
            <a:solidFill>
              <a:srgbClr val="00B05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 rot="10800000" flipH="1">
            <a:off x="6540886" y="2339079"/>
            <a:ext cx="637654" cy="96857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950751" y="1778169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75" name="TextBox 74"/>
          <p:cNvSpPr txBox="1"/>
          <p:nvPr/>
        </p:nvSpPr>
        <p:spPr>
          <a:xfrm rot="18261489">
            <a:off x="6507881" y="247375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</a:t>
            </a:r>
          </a:p>
        </p:txBody>
      </p:sp>
      <p:sp>
        <p:nvSpPr>
          <p:cNvPr id="76" name="Line 11"/>
          <p:cNvSpPr>
            <a:spLocks noChangeShapeType="1"/>
          </p:cNvSpPr>
          <p:nvPr/>
        </p:nvSpPr>
        <p:spPr bwMode="auto">
          <a:xfrm rot="10800000" flipH="1">
            <a:off x="7558089" y="3904554"/>
            <a:ext cx="406400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7" name="Oval 76"/>
          <p:cNvSpPr>
            <a:spLocks/>
          </p:cNvSpPr>
          <p:nvPr/>
        </p:nvSpPr>
        <p:spPr bwMode="auto">
          <a:xfrm>
            <a:off x="7845426" y="3307654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8" name="Line 3"/>
          <p:cNvSpPr>
            <a:spLocks noChangeShapeType="1"/>
          </p:cNvSpPr>
          <p:nvPr/>
        </p:nvSpPr>
        <p:spPr bwMode="auto">
          <a:xfrm rot="10800000">
            <a:off x="8442325" y="3893014"/>
            <a:ext cx="396875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954080" y="3379956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80" name="TextBox 79"/>
          <p:cNvSpPr txBox="1"/>
          <p:nvPr/>
        </p:nvSpPr>
        <p:spPr>
          <a:xfrm rot="2631559">
            <a:off x="7510814" y="2548555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81" name="Oval 80"/>
          <p:cNvSpPr>
            <a:spLocks/>
          </p:cNvSpPr>
          <p:nvPr/>
        </p:nvSpPr>
        <p:spPr bwMode="auto">
          <a:xfrm>
            <a:off x="6005529" y="3317010"/>
            <a:ext cx="1045250" cy="1085592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5959021" y="3657600"/>
            <a:ext cx="111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max(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dirty="0" err="1"/>
              <a:t>,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dirty="0" err="1"/>
              <a:t>,</a:t>
            </a:r>
            <a:r>
              <a:rPr lang="en-US" dirty="0" err="1">
                <a:solidFill>
                  <a:srgbClr val="FF0000"/>
                </a:solidFill>
              </a:rPr>
              <a:t>z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12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944562"/>
          </a:xfrm>
        </p:spPr>
        <p:txBody>
          <a:bodyPr>
            <a:normAutofit/>
          </a:bodyPr>
          <a:lstStyle/>
          <a:p>
            <a:r>
              <a:rPr lang="en-US" dirty="0"/>
              <a:t>Head-to-head strength of recent AIs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2" y="762000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Ours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1312714"/>
            <a:ext cx="4040188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Libratus (1/2017)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Baby Tartanian8 (12/2015)</a:t>
            </a:r>
          </a:p>
          <a:p>
            <a:pPr marL="457200" lvl="1" indent="0">
              <a:buNone/>
            </a:pPr>
            <a:r>
              <a:rPr lang="en-US" dirty="0"/>
              <a:t>ACPC 2016 winner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Claudico (4/2015)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Tartanian7 (5/2014)</a:t>
            </a:r>
          </a:p>
          <a:p>
            <a:pPr marL="457200" lvl="1" indent="0">
              <a:buNone/>
            </a:pPr>
            <a:r>
              <a:rPr lang="en-US" dirty="0"/>
              <a:t>ACPC 2014 winner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9425" y="851049"/>
            <a:ext cx="3355975" cy="639762"/>
          </a:xfrm>
        </p:spPr>
        <p:txBody>
          <a:bodyPr/>
          <a:lstStyle/>
          <a:p>
            <a:pPr algn="ctr"/>
            <a:r>
              <a:rPr lang="en-US" dirty="0"/>
              <a:t>Others’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1689249"/>
            <a:ext cx="2819400" cy="4876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DeepStack</a:t>
            </a:r>
            <a:r>
              <a:rPr lang="en-US" dirty="0"/>
              <a:t> (11/2016)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Slumbot</a:t>
            </a:r>
            <a:r>
              <a:rPr lang="en-US" dirty="0"/>
              <a:t> (12/2015)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3400" y="1221432"/>
            <a:ext cx="0" cy="487456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759767"/>
            <a:ext cx="1280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Stronger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419600" y="4197424"/>
            <a:ext cx="1828800" cy="984176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5486400"/>
            <a:ext cx="0" cy="457200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8800" y="1765449"/>
            <a:ext cx="0" cy="2050975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2619736" y="1536848"/>
            <a:ext cx="1447800" cy="4559153"/>
          </a:xfrm>
          <a:prstGeom prst="arc">
            <a:avLst/>
          </a:prstGeom>
          <a:ln w="50800">
            <a:solidFill>
              <a:srgbClr val="7030A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906450" y="176544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63 </a:t>
            </a:r>
            <a:r>
              <a:rPr lang="en-US" b="1" dirty="0" err="1">
                <a:solidFill>
                  <a:srgbClr val="7030A0"/>
                </a:solidFill>
              </a:rPr>
              <a:t>mbb</a:t>
            </a:r>
            <a:r>
              <a:rPr lang="en-US" b="1" dirty="0">
                <a:solidFill>
                  <a:srgbClr val="7030A0"/>
                </a:solidFill>
              </a:rPr>
              <a:t> / hand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3975249"/>
            <a:ext cx="1676400" cy="306117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723498">
            <a:off x="4374923" y="4641998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-12 </a:t>
            </a:r>
            <a:r>
              <a:rPr lang="en-US" b="1" dirty="0" err="1">
                <a:solidFill>
                  <a:srgbClr val="00B050"/>
                </a:solidFill>
              </a:rPr>
              <a:t>mbb</a:t>
            </a:r>
            <a:r>
              <a:rPr lang="en-US" b="1" dirty="0">
                <a:solidFill>
                  <a:srgbClr val="00B050"/>
                </a:solidFill>
              </a:rPr>
              <a:t> / hand</a:t>
            </a:r>
          </a:p>
        </p:txBody>
      </p:sp>
      <p:sp>
        <p:nvSpPr>
          <p:cNvPr id="20" name="Arc 19"/>
          <p:cNvSpPr/>
          <p:nvPr/>
        </p:nvSpPr>
        <p:spPr>
          <a:xfrm>
            <a:off x="2209800" y="4568414"/>
            <a:ext cx="1447800" cy="2971800"/>
          </a:xfrm>
          <a:prstGeom prst="arc">
            <a:avLst/>
          </a:prstGeom>
          <a:ln w="50800">
            <a:solidFill>
              <a:srgbClr val="00B05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2534" y="5301734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-25 </a:t>
            </a:r>
            <a:r>
              <a:rPr lang="en-US" b="1" dirty="0" err="1">
                <a:solidFill>
                  <a:srgbClr val="00B050"/>
                </a:solidFill>
              </a:rPr>
              <a:t>mbb</a:t>
            </a:r>
            <a:r>
              <a:rPr lang="en-US" b="1" dirty="0">
                <a:solidFill>
                  <a:srgbClr val="00B050"/>
                </a:solidFill>
              </a:rPr>
              <a:t> / hand</a:t>
            </a:r>
          </a:p>
        </p:txBody>
      </p:sp>
    </p:spTree>
    <p:extLst>
      <p:ext uri="{BB962C8B-B14F-4D97-AF65-F5344CB8AC3E}">
        <p14:creationId xmlns:p14="http://schemas.microsoft.com/office/powerpoint/2010/main" val="99811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800" dirty="0"/>
              <a:t>Solving two-player</a:t>
            </a:r>
            <a:br>
              <a:rPr lang="en-US" sz="4800" dirty="0"/>
            </a:br>
            <a:r>
              <a:rPr lang="en-US" sz="4800" dirty="0"/>
              <a:t>zero-sum extensive-form games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7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65100" y="264219"/>
            <a:ext cx="8763000" cy="632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Libratus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1688068"/>
            <a:ext cx="2590800" cy="2667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Abstraction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Equilibrium finding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76600" y="1611868"/>
            <a:ext cx="2590800" cy="2743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Subgame solver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611868"/>
            <a:ext cx="2590800" cy="2743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Self-improver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2286000" y="4365578"/>
            <a:ext cx="2133600" cy="67529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 flipH="1">
            <a:off x="609600" y="4355068"/>
            <a:ext cx="6858000" cy="167640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4268" y="5052536"/>
            <a:ext cx="265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Belief distributions</a:t>
            </a:r>
            <a:r>
              <a:rPr lang="en-US" i="1" dirty="0">
                <a:solidFill>
                  <a:schemeClr val="bg1"/>
                </a:solidFill>
              </a:rPr>
              <a:t> f </a:t>
            </a:r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i="1" dirty="0">
                <a:solidFill>
                  <a:schemeClr val="bg1"/>
                </a:solidFill>
              </a:rPr>
              <a:t> 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4600" y="6031468"/>
            <a:ext cx="392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action abstraction for part of game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7065" y="914400"/>
            <a:ext cx="186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Rules of the game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1600200" y="1283732"/>
            <a:ext cx="244819" cy="31646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2590800"/>
            <a:ext cx="2590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1600200" y="2438400"/>
            <a:ext cx="244819" cy="31646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004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65100" y="264219"/>
            <a:ext cx="8763000" cy="632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Libratus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1688068"/>
            <a:ext cx="2590800" cy="2667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Abstraction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Equilibrium finding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76600" y="1611868"/>
            <a:ext cx="2590800" cy="2743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Subgame solver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611868"/>
            <a:ext cx="2590800" cy="2743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287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Self-improver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2286000" y="4365578"/>
            <a:ext cx="2133600" cy="67529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 flipH="1">
            <a:off x="609600" y="4355068"/>
            <a:ext cx="6858000" cy="167640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4268" y="5052536"/>
            <a:ext cx="265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Belief distributions</a:t>
            </a:r>
            <a:r>
              <a:rPr lang="en-US" i="1" dirty="0">
                <a:solidFill>
                  <a:schemeClr val="bg1"/>
                </a:solidFill>
              </a:rPr>
              <a:t> f </a:t>
            </a:r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i="1" dirty="0">
                <a:solidFill>
                  <a:schemeClr val="bg1"/>
                </a:solidFill>
              </a:rPr>
              <a:t> 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4600" y="6031468"/>
            <a:ext cx="392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action abstraction for part of game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7065" y="914400"/>
            <a:ext cx="186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Rules of the game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1600200" y="1283732"/>
            <a:ext cx="244819" cy="31646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2590800"/>
            <a:ext cx="2590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1600200" y="2438400"/>
            <a:ext cx="244819" cy="31646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781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4597400" y="2520950"/>
            <a:ext cx="787400" cy="908050"/>
          </a:xfrm>
          <a:prstGeom prst="line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97400" y="3264297"/>
            <a:ext cx="762000" cy="158353"/>
          </a:xfrm>
          <a:prstGeom prst="line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6"/>
          </p:cNvCxnSpPr>
          <p:nvPr/>
        </p:nvCxnSpPr>
        <p:spPr>
          <a:xfrm>
            <a:off x="4584700" y="3422650"/>
            <a:ext cx="812799" cy="462636"/>
          </a:xfrm>
          <a:prstGeom prst="line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632554" y="2511425"/>
            <a:ext cx="774700" cy="857250"/>
          </a:xfrm>
          <a:prstGeom prst="line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Filling Holes in the Betting Tree</a:t>
            </a:r>
          </a:p>
        </p:txBody>
      </p:sp>
      <p:cxnSp>
        <p:nvCxnSpPr>
          <p:cNvPr id="4" name="Straight Connector 3"/>
          <p:cNvCxnSpPr>
            <a:stCxn id="18" idx="6"/>
          </p:cNvCxnSpPr>
          <p:nvPr/>
        </p:nvCxnSpPr>
        <p:spPr>
          <a:xfrm flipV="1">
            <a:off x="2108200" y="3429000"/>
            <a:ext cx="787400" cy="908050"/>
          </a:xfrm>
          <a:prstGeom prst="line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08200" y="4343400"/>
            <a:ext cx="762000" cy="0"/>
          </a:xfrm>
          <a:prstGeom prst="line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8" idx="6"/>
          </p:cNvCxnSpPr>
          <p:nvPr/>
        </p:nvCxnSpPr>
        <p:spPr>
          <a:xfrm>
            <a:off x="2108200" y="4337050"/>
            <a:ext cx="762000" cy="857250"/>
          </a:xfrm>
          <a:prstGeom prst="line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8" idx="6"/>
          </p:cNvCxnSpPr>
          <p:nvPr/>
        </p:nvCxnSpPr>
        <p:spPr>
          <a:xfrm flipV="1">
            <a:off x="2108200" y="2514600"/>
            <a:ext cx="762000" cy="1822450"/>
          </a:xfrm>
          <a:prstGeom prst="line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93700" y="3479800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Libratus</a:t>
            </a:r>
          </a:p>
        </p:txBody>
      </p:sp>
      <p:sp>
        <p:nvSpPr>
          <p:cNvPr id="19" name="Oval 18"/>
          <p:cNvSpPr/>
          <p:nvPr/>
        </p:nvSpPr>
        <p:spPr>
          <a:xfrm>
            <a:off x="2870200" y="2565400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Opponent</a:t>
            </a:r>
          </a:p>
        </p:txBody>
      </p:sp>
      <p:cxnSp>
        <p:nvCxnSpPr>
          <p:cNvPr id="25" name="Straight Connector 24"/>
          <p:cNvCxnSpPr>
            <a:stCxn id="18" idx="6"/>
          </p:cNvCxnSpPr>
          <p:nvPr/>
        </p:nvCxnSpPr>
        <p:spPr>
          <a:xfrm>
            <a:off x="2108200" y="4337050"/>
            <a:ext cx="762000" cy="1835150"/>
          </a:xfrm>
          <a:prstGeom prst="line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97400" y="3429000"/>
            <a:ext cx="762000" cy="0"/>
          </a:xfrm>
          <a:prstGeom prst="line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97400" y="3422650"/>
            <a:ext cx="762000" cy="857250"/>
          </a:xfrm>
          <a:prstGeom prst="line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597400" y="1600200"/>
            <a:ext cx="762000" cy="1822450"/>
          </a:xfrm>
          <a:prstGeom prst="line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97400" y="3422650"/>
            <a:ext cx="762000" cy="1835150"/>
          </a:xfrm>
          <a:prstGeom prst="line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Isosceles Triangle 42"/>
          <p:cNvSpPr/>
          <p:nvPr/>
        </p:nvSpPr>
        <p:spPr>
          <a:xfrm rot="16200000">
            <a:off x="6188674" y="872530"/>
            <a:ext cx="1770459" cy="33528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781800" y="2329934"/>
            <a:ext cx="12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Abstraction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4900" y="5715000"/>
            <a:ext cx="293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do this for top </a:t>
            </a:r>
            <a:r>
              <a:rPr lang="en-US" i="1" dirty="0"/>
              <a:t>k</a:t>
            </a:r>
            <a:r>
              <a:rPr lang="en-US" dirty="0"/>
              <a:t> holes </a:t>
            </a:r>
          </a:p>
        </p:txBody>
      </p:sp>
    </p:spTree>
    <p:extLst>
      <p:ext uri="{BB962C8B-B14F-4D97-AF65-F5344CB8AC3E}">
        <p14:creationId xmlns:p14="http://schemas.microsoft.com/office/powerpoint/2010/main" val="377704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1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Observations About </a:t>
            </a:r>
            <a:r>
              <a:rPr lang="en-US" dirty="0" err="1"/>
              <a:t>Libratus’s</a:t>
            </a:r>
            <a:r>
              <a:rPr lang="en-US" dirty="0"/>
              <a:t>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2700"/>
            <a:ext cx="8708231" cy="5118100"/>
          </a:xfrm>
        </p:spPr>
        <p:txBody>
          <a:bodyPr>
            <a:normAutofit/>
          </a:bodyPr>
          <a:lstStyle/>
          <a:p>
            <a:r>
              <a:rPr lang="en-US" dirty="0"/>
              <a:t>Strengths:</a:t>
            </a:r>
          </a:p>
          <a:p>
            <a:pPr lvl="1"/>
            <a:r>
              <a:rPr lang="en-US" dirty="0"/>
              <a:t>Many different bet sizes</a:t>
            </a:r>
          </a:p>
          <a:p>
            <a:pPr lvl="1"/>
            <a:r>
              <a:rPr lang="en-US" dirty="0"/>
              <a:t>“Donk betting”</a:t>
            </a:r>
          </a:p>
          <a:p>
            <a:pPr lvl="1"/>
            <a:r>
              <a:rPr lang="en-US" dirty="0"/>
              <a:t>Huge </a:t>
            </a:r>
            <a:r>
              <a:rPr lang="en-US" dirty="0" err="1"/>
              <a:t>overbets</a:t>
            </a:r>
            <a:endParaRPr lang="en-US" dirty="0"/>
          </a:p>
          <a:p>
            <a:pPr lvl="1"/>
            <a:r>
              <a:rPr lang="en-US" dirty="0"/>
              <a:t>Near-perfect balance</a:t>
            </a:r>
          </a:p>
          <a:p>
            <a:pPr lvl="1"/>
            <a:endParaRPr lang="en-US" dirty="0"/>
          </a:p>
          <a:p>
            <a:r>
              <a:rPr lang="en-US" dirty="0"/>
              <a:t>Weaknesses:</a:t>
            </a:r>
          </a:p>
          <a:p>
            <a:pPr lvl="1"/>
            <a:r>
              <a:rPr lang="en-US" dirty="0"/>
              <a:t>“No” opponent exploitation</a:t>
            </a:r>
          </a:p>
        </p:txBody>
      </p:sp>
    </p:spTree>
    <p:extLst>
      <p:ext uri="{BB962C8B-B14F-4D97-AF65-F5344CB8AC3E}">
        <p14:creationId xmlns:p14="http://schemas.microsoft.com/office/powerpoint/2010/main" val="8066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FBF88-D2AA-4D20-BC43-083DE8F2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next part of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A50473-8F0A-49FD-9DC0-02014D6BC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introduce </a:t>
            </a:r>
            <a:r>
              <a:rPr lang="en-US" i="1" dirty="0">
                <a:solidFill>
                  <a:srgbClr val="FF0000"/>
                </a:solidFill>
              </a:rPr>
              <a:t>counterfactual regret minimization (CFR)</a:t>
            </a:r>
            <a:r>
              <a:rPr lang="en-US" dirty="0"/>
              <a:t>-based equilibrium finding in two-player zero-sum games</a:t>
            </a:r>
          </a:p>
          <a:p>
            <a:pPr lvl="1"/>
            <a:r>
              <a:rPr lang="en-US" dirty="0"/>
              <a:t>Most common algorithm</a:t>
            </a:r>
          </a:p>
          <a:p>
            <a:pPr lvl="1"/>
            <a:r>
              <a:rPr lang="en-US" dirty="0"/>
              <a:t>Relatively easy to understand and implement</a:t>
            </a:r>
          </a:p>
          <a:p>
            <a:pPr lvl="1"/>
            <a:r>
              <a:rPr lang="en-US" dirty="0"/>
              <a:t>We start from first principles and proceed step by step to the most advanced algorithms in this family</a:t>
            </a:r>
          </a:p>
          <a:p>
            <a:pPr lvl="1"/>
            <a:r>
              <a:rPr lang="en-US" dirty="0"/>
              <a:t>Used to be best in practice, but now there is a gradient-based algorithm that is better in practice also [</a:t>
            </a:r>
            <a:r>
              <a:rPr lang="en-US" dirty="0" err="1"/>
              <a:t>Kroer</a:t>
            </a:r>
            <a:r>
              <a:rPr lang="en-US" dirty="0"/>
              <a:t> </a:t>
            </a:r>
            <a:r>
              <a:rPr lang="en-US" i="1" dirty="0"/>
              <a:t>et al. </a:t>
            </a:r>
            <a:r>
              <a:rPr lang="en-US" dirty="0"/>
              <a:t>EC-17]</a:t>
            </a:r>
          </a:p>
          <a:p>
            <a:pPr lvl="2"/>
            <a:r>
              <a:rPr lang="en-US" dirty="0"/>
              <a:t>But that is much more difficult to understand</a:t>
            </a:r>
          </a:p>
        </p:txBody>
      </p:sp>
    </p:spTree>
    <p:extLst>
      <p:ext uri="{BB962C8B-B14F-4D97-AF65-F5344CB8AC3E}">
        <p14:creationId xmlns:p14="http://schemas.microsoft.com/office/powerpoint/2010/main" val="417512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4832</TotalTime>
  <Words>5771</Words>
  <Application>Microsoft Office PowerPoint</Application>
  <PresentationFormat>On-screen Show (4:3)</PresentationFormat>
  <Paragraphs>1267</Paragraphs>
  <Slides>83</Slides>
  <Notes>14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PowerPoint Presentation</vt:lpstr>
      <vt:lpstr>Removing Dominated Actions</vt:lpstr>
      <vt:lpstr>Removing Dominated Actions</vt:lpstr>
      <vt:lpstr>Removing Dominated Actions</vt:lpstr>
      <vt:lpstr>Nash equilibrium</vt:lpstr>
      <vt:lpstr>Nash equilibrium</vt:lpstr>
      <vt:lpstr>Nash equilibria for two-player zero-sum games</vt:lpstr>
      <vt:lpstr>Solving two-player zero-sum extensive-form games</vt:lpstr>
      <vt:lpstr>Plan for next part of the presentation</vt:lpstr>
      <vt:lpstr>Regret Minimization</vt:lpstr>
      <vt:lpstr>Convergence to Nash Equilibrium</vt:lpstr>
      <vt:lpstr>Regret Minimization: Example</vt:lpstr>
      <vt:lpstr>Regret Minimization: Example</vt:lpstr>
      <vt:lpstr>Regret Minimization: Example</vt:lpstr>
      <vt:lpstr>Regret Minimization: Example</vt:lpstr>
      <vt:lpstr>Regret Matching</vt:lpstr>
      <vt:lpstr>Regret Matching</vt:lpstr>
      <vt:lpstr>Regret Matching</vt:lpstr>
      <vt:lpstr>Regret Matching</vt:lpstr>
      <vt:lpstr>Regret Matching</vt:lpstr>
      <vt:lpstr>Regret Matching</vt:lpstr>
      <vt:lpstr>Regret Matching</vt:lpstr>
      <vt:lpstr>Regret Matching</vt:lpstr>
      <vt:lpstr>Regret Matching</vt:lpstr>
      <vt:lpstr>Regret Matching</vt:lpstr>
      <vt:lpstr>Regret Matching</vt:lpstr>
      <vt:lpstr>Proof of Convergence</vt:lpstr>
      <vt:lpstr>Counterfactual Regret Minimization (CFR) [Zinkevich et al. NIPS-2007]</vt:lpstr>
      <vt:lpstr>Counterfactual Regret Minimization (CFR) [Zinkevich et al. NIPS-2007]</vt:lpstr>
      <vt:lpstr>Counterfactual Regret Minimization (CFR) [Zinkevich et al. NIPS-2007]</vt:lpstr>
      <vt:lpstr>Counterfactual Regret Minimization (CFR) [Zinkevich et al. NIPS-2007]</vt:lpstr>
      <vt:lpstr>Counterfactual Regret Minimization (CFR) [Zinkevich et al. NIPS-2007]</vt:lpstr>
      <vt:lpstr>Counterfactual Regret Minimization (CFR) [Zinkevich et al. NIPS-2007]</vt:lpstr>
      <vt:lpstr>Counterfactual Regret Minimization (CFR) [Zinkevich et al. NIPS-2007]</vt:lpstr>
      <vt:lpstr>Counterfactual Regret Minimization (CFR) [Zinkevich et al. NIPS-2007]</vt:lpstr>
      <vt:lpstr>Counterfactual Regret Minimization (CFR) [Zinkevich et al. NIPS-2007]</vt:lpstr>
      <vt:lpstr>CFR Pseudocode</vt:lpstr>
      <vt:lpstr>Alternating-Updates CFR Pseudocode</vt:lpstr>
      <vt:lpstr>CFR+ [Tammelin 2014]</vt:lpstr>
      <vt:lpstr>PureCFR</vt:lpstr>
      <vt:lpstr>PureCFR</vt:lpstr>
      <vt:lpstr>PureCFR</vt:lpstr>
      <vt:lpstr>PureCFR Pseudocode</vt:lpstr>
      <vt:lpstr>Monte Carlo CFR (MCCFR) [Lanctot et al. NIPS-2009]</vt:lpstr>
      <vt:lpstr>Poker</vt:lpstr>
      <vt:lpstr>Heads-up no-limit Texas hold’em </vt:lpstr>
      <vt:lpstr>Brains vs AI Rematch</vt:lpstr>
      <vt:lpstr>PowerPoint Presentation</vt:lpstr>
      <vt:lpstr>PowerPoint Presentation</vt:lpstr>
      <vt:lpstr>Final result</vt:lpstr>
      <vt:lpstr>PowerPoint Presentation</vt:lpstr>
      <vt:lpstr>Libratus [Brown &amp; Sandholm AAAI-17]</vt:lpstr>
      <vt:lpstr>Libratus [Brown &amp; Sandholm AAAI-17]</vt:lpstr>
      <vt:lpstr>Libratus [Brown &amp; Sandholm AAAI-17]</vt:lpstr>
      <vt:lpstr>Libratus [Brown &amp; Sandholm AAAI-17]</vt:lpstr>
      <vt:lpstr>Libratus</vt:lpstr>
      <vt:lpstr>Libratus</vt:lpstr>
      <vt:lpstr>Solving the Whole Game</vt:lpstr>
      <vt:lpstr>Abstraction [Gilpin &amp; Sandholm EC-06, J. of the ACM 2007…]</vt:lpstr>
      <vt:lpstr>Action Abstraction</vt:lpstr>
      <vt:lpstr>Action Abstraction</vt:lpstr>
      <vt:lpstr>Action Translation</vt:lpstr>
      <vt:lpstr>Card Abstraction [Johanson et al. AAMAS-13, Ganzfried &amp; Sandholm AAAI-14]</vt:lpstr>
      <vt:lpstr>Libratus Abstraction</vt:lpstr>
      <vt:lpstr>Libratus</vt:lpstr>
      <vt:lpstr>Libratus</vt:lpstr>
      <vt:lpstr>Subgame Solving [Burch et al. AAAI-14, Moravcik et al. AAAI-16, Brown &amp; Sandholm AAAI-17]</vt:lpstr>
      <vt:lpstr>Trunk Strategy</vt:lpstr>
      <vt:lpstr>Unsafe Subgame Solving [Ganzfried &amp; Sandholm AAAMAS 2015]</vt:lpstr>
      <vt:lpstr>Unsafe Subgame Solving [Ganzfried &amp; Sandholm AAAMAS 2015]</vt:lpstr>
      <vt:lpstr>Unsafe Subgame Solving [Ganzfried &amp; Sandholm AAAMAS 2015]</vt:lpstr>
      <vt:lpstr>Unsafe Subgame Solving [Ganzfried &amp; Sandholm AAAMAS 2015]</vt:lpstr>
      <vt:lpstr>Safe Subgame Solving [Burch et al AAAI-14, Moravcik et al AAAI-16, Brown &amp; Sandholm NIPS-17]</vt:lpstr>
      <vt:lpstr>Safe Subgame Solving [Brown &amp; Sandholm NIPS-17]</vt:lpstr>
      <vt:lpstr>Action Abstraction</vt:lpstr>
      <vt:lpstr>Action Abstraction</vt:lpstr>
      <vt:lpstr>Action Translation</vt:lpstr>
      <vt:lpstr>Nested Subgame Solving [Brown &amp; S.]</vt:lpstr>
      <vt:lpstr>Head-to-head strength of recent AIs</vt:lpstr>
      <vt:lpstr>Libratus</vt:lpstr>
      <vt:lpstr>Libratus</vt:lpstr>
      <vt:lpstr>Filling Holes in the Betting Tree</vt:lpstr>
      <vt:lpstr>Observations About Libratus’s Play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two-player zero-sum extensive-form games</dc:title>
  <dc:creator>Christian Kroer</dc:creator>
  <cp:lastModifiedBy>Noam</cp:lastModifiedBy>
  <cp:revision>184</cp:revision>
  <cp:lastPrinted>2014-11-02T17:04:35Z</cp:lastPrinted>
  <dcterms:created xsi:type="dcterms:W3CDTF">2014-10-26T20:54:48Z</dcterms:created>
  <dcterms:modified xsi:type="dcterms:W3CDTF">2017-11-28T18:15:59Z</dcterms:modified>
</cp:coreProperties>
</file>