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8" r:id="rId1"/>
  </p:sldMasterIdLst>
  <p:notesMasterIdLst>
    <p:notesMasterId r:id="rId48"/>
  </p:notesMasterIdLst>
  <p:sldIdLst>
    <p:sldId id="308" r:id="rId2"/>
    <p:sldId id="401" r:id="rId3"/>
    <p:sldId id="404" r:id="rId4"/>
    <p:sldId id="409" r:id="rId5"/>
    <p:sldId id="309" r:id="rId6"/>
    <p:sldId id="310" r:id="rId7"/>
    <p:sldId id="311" r:id="rId8"/>
    <p:sldId id="312" r:id="rId9"/>
    <p:sldId id="313" r:id="rId10"/>
    <p:sldId id="314" r:id="rId11"/>
    <p:sldId id="315" r:id="rId12"/>
    <p:sldId id="316" r:id="rId13"/>
    <p:sldId id="317" r:id="rId14"/>
    <p:sldId id="324" r:id="rId15"/>
    <p:sldId id="325" r:id="rId16"/>
    <p:sldId id="327" r:id="rId17"/>
    <p:sldId id="329" r:id="rId18"/>
    <p:sldId id="330" r:id="rId19"/>
    <p:sldId id="331" r:id="rId20"/>
    <p:sldId id="411" r:id="rId21"/>
    <p:sldId id="332" r:id="rId22"/>
    <p:sldId id="256" r:id="rId23"/>
    <p:sldId id="333" r:id="rId24"/>
    <p:sldId id="334" r:id="rId25"/>
    <p:sldId id="335" r:id="rId26"/>
    <p:sldId id="336" r:id="rId27"/>
    <p:sldId id="337" r:id="rId28"/>
    <p:sldId id="338" r:id="rId29"/>
    <p:sldId id="339" r:id="rId30"/>
    <p:sldId id="341" r:id="rId31"/>
    <p:sldId id="342" r:id="rId32"/>
    <p:sldId id="343" r:id="rId33"/>
    <p:sldId id="344" r:id="rId34"/>
    <p:sldId id="345" r:id="rId35"/>
    <p:sldId id="346" r:id="rId36"/>
    <p:sldId id="347" r:id="rId37"/>
    <p:sldId id="348" r:id="rId38"/>
    <p:sldId id="349" r:id="rId39"/>
    <p:sldId id="350" r:id="rId40"/>
    <p:sldId id="264" r:id="rId41"/>
    <p:sldId id="358" r:id="rId42"/>
    <p:sldId id="270" r:id="rId43"/>
    <p:sldId id="271" r:id="rId44"/>
    <p:sldId id="267" r:id="rId45"/>
    <p:sldId id="268" r:id="rId46"/>
    <p:sldId id="410" r:id="rId4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6" autoAdjust="0"/>
    <p:restoredTop sz="94611" autoAdjust="0"/>
  </p:normalViewPr>
  <p:slideViewPr>
    <p:cSldViewPr snapToGrid="0" snapToObjects="1">
      <p:cViewPr varScale="1">
        <p:scale>
          <a:sx n="123" d="100"/>
          <a:sy n="123" d="100"/>
        </p:scale>
        <p:origin x="126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9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071DF42A-8D57-443D-AF86-BE3CFBEE81B9}" type="datetimeFigureOut">
              <a:rPr lang="en-US" smtClean="0"/>
              <a:t>11/9/2017</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2981F8CA-57BB-461A-B094-A0BD19AE8DF0}" type="slidenum">
              <a:rPr lang="en-US" smtClean="0"/>
              <a:t>‹#›</a:t>
            </a:fld>
            <a:endParaRPr lang="en-US"/>
          </a:p>
        </p:txBody>
      </p:sp>
    </p:spTree>
    <p:extLst>
      <p:ext uri="{BB962C8B-B14F-4D97-AF65-F5344CB8AC3E}">
        <p14:creationId xmlns:p14="http://schemas.microsoft.com/office/powerpoint/2010/main" val="2551249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1E86CA-D570-44A2-AE8B-E0727F480183}" type="slidenum">
              <a:rPr lang="en-US" smtClean="0"/>
              <a:t>2</a:t>
            </a:fld>
            <a:endParaRPr lang="en-US"/>
          </a:p>
        </p:txBody>
      </p:sp>
    </p:spTree>
    <p:extLst>
      <p:ext uri="{BB962C8B-B14F-4D97-AF65-F5344CB8AC3E}">
        <p14:creationId xmlns:p14="http://schemas.microsoft.com/office/powerpoint/2010/main" val="7140906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36</a:t>
            </a:fld>
            <a:endParaRPr lang="en-US"/>
          </a:p>
        </p:txBody>
      </p:sp>
    </p:spTree>
    <p:extLst>
      <p:ext uri="{BB962C8B-B14F-4D97-AF65-F5344CB8AC3E}">
        <p14:creationId xmlns:p14="http://schemas.microsoft.com/office/powerpoint/2010/main" val="1877870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37</a:t>
            </a:fld>
            <a:endParaRPr lang="en-US"/>
          </a:p>
        </p:txBody>
      </p:sp>
    </p:spTree>
    <p:extLst>
      <p:ext uri="{BB962C8B-B14F-4D97-AF65-F5344CB8AC3E}">
        <p14:creationId xmlns:p14="http://schemas.microsoft.com/office/powerpoint/2010/main" val="2470511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38</a:t>
            </a:fld>
            <a:endParaRPr lang="en-US"/>
          </a:p>
        </p:txBody>
      </p:sp>
    </p:spTree>
    <p:extLst>
      <p:ext uri="{BB962C8B-B14F-4D97-AF65-F5344CB8AC3E}">
        <p14:creationId xmlns:p14="http://schemas.microsoft.com/office/powerpoint/2010/main" val="2389482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39</a:t>
            </a:fld>
            <a:endParaRPr lang="en-US"/>
          </a:p>
        </p:txBody>
      </p:sp>
    </p:spTree>
    <p:extLst>
      <p:ext uri="{BB962C8B-B14F-4D97-AF65-F5344CB8AC3E}">
        <p14:creationId xmlns:p14="http://schemas.microsoft.com/office/powerpoint/2010/main" val="852790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CA091D5C-157C-410C-BB26-769AFD2DB99E}" type="slidenum">
              <a:rPr lang="en-US" smtClean="0"/>
              <a:pPr/>
              <a:t>41</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r>
              <a:rPr lang="en-US" dirty="0"/>
              <a:t>Key idea: Have a </a:t>
            </a:r>
            <a:r>
              <a:rPr lang="en-US" b="1" dirty="0"/>
              <a:t>really good</a:t>
            </a:r>
            <a:r>
              <a:rPr lang="en-US" b="0" baseline="0" dirty="0"/>
              <a:t> abstraction (ideally, no abstraction) for the first two rounds (which is a tiny fraction of the whole game). We only play according to the abstract strategy for those two rounds.</a:t>
            </a:r>
            <a:endParaRPr lang="en-US" dirty="0"/>
          </a:p>
        </p:txBody>
      </p:sp>
    </p:spTree>
    <p:extLst>
      <p:ext uri="{BB962C8B-B14F-4D97-AF65-F5344CB8AC3E}">
        <p14:creationId xmlns:p14="http://schemas.microsoft.com/office/powerpoint/2010/main" val="3531371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1E86CA-D570-44A2-AE8B-E0727F480183}" type="slidenum">
              <a:rPr lang="en-US" smtClean="0"/>
              <a:t>3</a:t>
            </a:fld>
            <a:endParaRPr lang="en-US"/>
          </a:p>
        </p:txBody>
      </p:sp>
    </p:spTree>
    <p:extLst>
      <p:ext uri="{BB962C8B-B14F-4D97-AF65-F5344CB8AC3E}">
        <p14:creationId xmlns:p14="http://schemas.microsoft.com/office/powerpoint/2010/main" val="2826415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If it lands Heads</a:t>
            </a:r>
            <a:r>
              <a:rPr lang="en-US" baseline="0" dirty="0"/>
              <a:t> the coin is considered lucky and P1 can sell it. If it lands Tails the coin is unlucky and P1 can pay someone to take it. Or, P1 can play, and P2 can try to guess how the coin landed.</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29</a:t>
            </a:fld>
            <a:endParaRPr lang="en-US"/>
          </a:p>
        </p:txBody>
      </p:sp>
    </p:spTree>
    <p:extLst>
      <p:ext uri="{BB962C8B-B14F-4D97-AF65-F5344CB8AC3E}">
        <p14:creationId xmlns:p14="http://schemas.microsoft.com/office/powerpoint/2010/main" val="574598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30</a:t>
            </a:fld>
            <a:endParaRPr lang="en-US"/>
          </a:p>
        </p:txBody>
      </p:sp>
    </p:spTree>
    <p:extLst>
      <p:ext uri="{BB962C8B-B14F-4D97-AF65-F5344CB8AC3E}">
        <p14:creationId xmlns:p14="http://schemas.microsoft.com/office/powerpoint/2010/main" val="3789493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31</a:t>
            </a:fld>
            <a:endParaRPr lang="en-US"/>
          </a:p>
        </p:txBody>
      </p:sp>
    </p:spTree>
    <p:extLst>
      <p:ext uri="{BB962C8B-B14F-4D97-AF65-F5344CB8AC3E}">
        <p14:creationId xmlns:p14="http://schemas.microsoft.com/office/powerpoint/2010/main" val="1565033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32</a:t>
            </a:fld>
            <a:endParaRPr lang="en-US"/>
          </a:p>
        </p:txBody>
      </p:sp>
    </p:spTree>
    <p:extLst>
      <p:ext uri="{BB962C8B-B14F-4D97-AF65-F5344CB8AC3E}">
        <p14:creationId xmlns:p14="http://schemas.microsoft.com/office/powerpoint/2010/main" val="2086140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33</a:t>
            </a:fld>
            <a:endParaRPr lang="en-US"/>
          </a:p>
        </p:txBody>
      </p:sp>
    </p:spTree>
    <p:extLst>
      <p:ext uri="{BB962C8B-B14F-4D97-AF65-F5344CB8AC3E}">
        <p14:creationId xmlns:p14="http://schemas.microsoft.com/office/powerpoint/2010/main" val="2591318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34</a:t>
            </a:fld>
            <a:endParaRPr lang="en-US"/>
          </a:p>
        </p:txBody>
      </p:sp>
    </p:spTree>
    <p:extLst>
      <p:ext uri="{BB962C8B-B14F-4D97-AF65-F5344CB8AC3E}">
        <p14:creationId xmlns:p14="http://schemas.microsoft.com/office/powerpoint/2010/main" val="1301994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What is the optimal strategy</a:t>
            </a:r>
            <a:r>
              <a:rPr lang="en-US" baseline="0" dirty="0"/>
              <a:t> for P2, looking only at the subgame? Clearly if we know the exact state then we can search just like in Chess. But we only know the information set.</a:t>
            </a:r>
          </a:p>
          <a:p>
            <a:r>
              <a:rPr lang="en-US" baseline="0" dirty="0"/>
              <a:t>We can see that P1 would have sold the coin if it landed Heads, so P2 should always guess Tails.</a:t>
            </a:r>
            <a:endParaRPr lang="en-US" dirty="0"/>
          </a:p>
        </p:txBody>
      </p:sp>
      <p:sp>
        <p:nvSpPr>
          <p:cNvPr id="4" name="Slide Number Placeholder 3"/>
          <p:cNvSpPr>
            <a:spLocks noGrp="1"/>
          </p:cNvSpPr>
          <p:nvPr>
            <p:ph type="sldNum" sz="quarter" idx="10"/>
          </p:nvPr>
        </p:nvSpPr>
        <p:spPr/>
        <p:txBody>
          <a:bodyPr/>
          <a:lstStyle/>
          <a:p>
            <a:fld id="{D5FC71C6-F9AE-48B1-ADD5-9478858327E2}" type="slidenum">
              <a:rPr lang="en-US" smtClean="0"/>
              <a:t>35</a:t>
            </a:fld>
            <a:endParaRPr lang="en-US"/>
          </a:p>
        </p:txBody>
      </p:sp>
    </p:spTree>
    <p:extLst>
      <p:ext uri="{BB962C8B-B14F-4D97-AF65-F5344CB8AC3E}">
        <p14:creationId xmlns:p14="http://schemas.microsoft.com/office/powerpoint/2010/main" val="1227216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1C9DE-312A-4148-AE06-8FB82EB4EBF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F84C272A-E9F9-4EBA-86C0-4F8CCA2F7A7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D8BD865-DE0E-4517-A48A-956F45D1A2DD}"/>
              </a:ext>
            </a:extLst>
          </p:cNvPr>
          <p:cNvSpPr>
            <a:spLocks noGrp="1"/>
          </p:cNvSpPr>
          <p:nvPr>
            <p:ph type="dt" sz="half" idx="10"/>
          </p:nvPr>
        </p:nvSpPr>
        <p:spPr/>
        <p:txBody>
          <a:bodyPr/>
          <a:lstStyle/>
          <a:p>
            <a:fld id="{451DEABC-D766-4322-8E78-B830FAE35C72}" type="datetime4">
              <a:rPr lang="en-US" smtClean="0"/>
              <a:pPr/>
              <a:t>November 9, 2017</a:t>
            </a:fld>
            <a:endParaRPr lang="en-US" dirty="0"/>
          </a:p>
        </p:txBody>
      </p:sp>
      <p:sp>
        <p:nvSpPr>
          <p:cNvPr id="5" name="Footer Placeholder 4">
            <a:extLst>
              <a:ext uri="{FF2B5EF4-FFF2-40B4-BE49-F238E27FC236}">
                <a16:creationId xmlns:a16="http://schemas.microsoft.com/office/drawing/2014/main" id="{788B26C4-3F56-4070-A7B5-AFAED0BC02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85C5DE-E52A-472A-8A1F-84E69B41E6CB}"/>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3680653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DF08C-83EB-4C95-993E-FB2078CE2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54628E-2303-4C32-893E-97EA8EA1C4C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0D7D6E-4714-439A-AE55-D228E6DDCDCD}"/>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5" name="Footer Placeholder 4">
            <a:extLst>
              <a:ext uri="{FF2B5EF4-FFF2-40B4-BE49-F238E27FC236}">
                <a16:creationId xmlns:a16="http://schemas.microsoft.com/office/drawing/2014/main" id="{6EA20590-2379-4609-AD31-E853F03B455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1B2C0C-B165-41B6-BC5C-CB77A7CDC097}"/>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8804921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9DE562-7D85-48C1-80C2-87094234B31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8BA04F-D562-447C-8BD0-7AF858957F66}"/>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0A0D75-A32E-45BA-8AF8-0D39DE772107}"/>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5" name="Footer Placeholder 4">
            <a:extLst>
              <a:ext uri="{FF2B5EF4-FFF2-40B4-BE49-F238E27FC236}">
                <a16:creationId xmlns:a16="http://schemas.microsoft.com/office/drawing/2014/main" id="{9568B21A-045C-4F98-9CE4-B94327EAD8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554D6F-27B5-4250-8DEF-53A5FF64CE28}"/>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195976134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7083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69B42-67C9-4B1A-9157-A20BF01A7C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3A433B-541C-4A47-84FC-0491D488A06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62817-B41D-4BE3-9EF1-2656CC3575A3}"/>
              </a:ext>
            </a:extLst>
          </p:cNvPr>
          <p:cNvSpPr>
            <a:spLocks noGrp="1"/>
          </p:cNvSpPr>
          <p:nvPr>
            <p:ph type="dt" sz="half" idx="10"/>
          </p:nvPr>
        </p:nvSpPr>
        <p:spPr/>
        <p:txBody>
          <a:bodyPr/>
          <a:lstStyle/>
          <a:p>
            <a:fld id="{F6157D8D-7EC5-4B34-B127-347B0BBF0B29}" type="datetimeFigureOut">
              <a:rPr lang="en-US" smtClean="0"/>
              <a:t>11/9/2017</a:t>
            </a:fld>
            <a:endParaRPr lang="en-US"/>
          </a:p>
        </p:txBody>
      </p:sp>
      <p:sp>
        <p:nvSpPr>
          <p:cNvPr id="5" name="Footer Placeholder 4">
            <a:extLst>
              <a:ext uri="{FF2B5EF4-FFF2-40B4-BE49-F238E27FC236}">
                <a16:creationId xmlns:a16="http://schemas.microsoft.com/office/drawing/2014/main" id="{EB424ED0-D6B1-4624-810A-E2E14D8AD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383AA0-6C5C-483B-B002-73137BD18FC3}"/>
              </a:ext>
            </a:extLst>
          </p:cNvPr>
          <p:cNvSpPr>
            <a:spLocks noGrp="1"/>
          </p:cNvSpPr>
          <p:nvPr>
            <p:ph type="sldNum" sz="quarter" idx="12"/>
          </p:nvPr>
        </p:nvSpPr>
        <p:spPr/>
        <p:txBody>
          <a:bodyPr/>
          <a:lstStyle/>
          <a:p>
            <a:fld id="{F38DF745-7D3F-47F4-83A3-874385CFAA69}" type="slidenum">
              <a:rPr lang="en-US" smtClean="0"/>
              <a:pPr/>
              <a:t>‹#›</a:t>
            </a:fld>
            <a:endParaRPr lang="en-US"/>
          </a:p>
        </p:txBody>
      </p:sp>
    </p:spTree>
    <p:extLst>
      <p:ext uri="{BB962C8B-B14F-4D97-AF65-F5344CB8AC3E}">
        <p14:creationId xmlns:p14="http://schemas.microsoft.com/office/powerpoint/2010/main" val="589374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05DF1-E411-4EE6-8F60-3128EC27860B}"/>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F79C789-F230-4566-B042-64154C63E6E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2537AB3-B99C-4F11-A440-FE0F86B98C49}"/>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5" name="Footer Placeholder 4">
            <a:extLst>
              <a:ext uri="{FF2B5EF4-FFF2-40B4-BE49-F238E27FC236}">
                <a16:creationId xmlns:a16="http://schemas.microsoft.com/office/drawing/2014/main" id="{1AB09753-7913-4738-9F7D-E5247EEE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3EE279-684D-4627-979D-9875299C8EDA}"/>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133937886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BD92A-7F9D-47CD-A132-5A7EC182B8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A9DB8E-43CE-4319-B195-5252D98F4790}"/>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C32A46-FA4E-46AA-82F4-68373C93CA2F}"/>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24C6A1C-FE82-44A8-B287-3AF39E6742F6}"/>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6" name="Footer Placeholder 5">
            <a:extLst>
              <a:ext uri="{FF2B5EF4-FFF2-40B4-BE49-F238E27FC236}">
                <a16:creationId xmlns:a16="http://schemas.microsoft.com/office/drawing/2014/main" id="{4500203A-A355-4C16-9A43-A4F4DB00CEE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82C937-5534-487A-B91E-A26251EC10FB}"/>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267550046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AB263-A8CC-4251-AB87-2A3EC0E6FDF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FD8F7A-9689-49CA-8899-ECAF34BE75A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81331913-4A27-417E-9CE1-C52740C0943A}"/>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E015BC-7CAF-440D-AEAE-8C68090E20D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0DD011A-46A0-47B1-BC29-38C8E5B9B41C}"/>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9A36C-3D2E-48E2-B2D5-6FA35460F7AC}"/>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8" name="Footer Placeholder 7">
            <a:extLst>
              <a:ext uri="{FF2B5EF4-FFF2-40B4-BE49-F238E27FC236}">
                <a16:creationId xmlns:a16="http://schemas.microsoft.com/office/drawing/2014/main" id="{77F5D43A-C086-468C-A052-E97E016E800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BA724E6-6CE0-4D55-B5B6-74188F4B25DC}"/>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212463803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CA7DB-2338-43EF-BC23-6D79003147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01F7F6-BCF8-4E7D-81BC-166802DB6D6C}"/>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4" name="Footer Placeholder 3">
            <a:extLst>
              <a:ext uri="{FF2B5EF4-FFF2-40B4-BE49-F238E27FC236}">
                <a16:creationId xmlns:a16="http://schemas.microsoft.com/office/drawing/2014/main" id="{0EFB33A8-35F8-4135-8588-267ADFE6227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1B0963F-B301-4533-AA6F-DA17C18E5CAD}"/>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50722392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36E0C1-4C9E-40F7-9015-03284BE4D36A}"/>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3" name="Footer Placeholder 2">
            <a:extLst>
              <a:ext uri="{FF2B5EF4-FFF2-40B4-BE49-F238E27FC236}">
                <a16:creationId xmlns:a16="http://schemas.microsoft.com/office/drawing/2014/main" id="{6A677BA2-38C5-4CC3-B65F-A53B05B6E52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F30C613-8426-4402-B369-1FCE50D183DA}"/>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4817552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F521-5F8B-4F4A-A321-8039B539B7E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3E5A51E-C3C1-4A9C-9DED-EAB9548F50E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CCDBDC-7FB3-420E-B03A-DA776E53DF2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95AD402-D51A-4353-B4CE-BBA91DC5B964}"/>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6" name="Footer Placeholder 5">
            <a:extLst>
              <a:ext uri="{FF2B5EF4-FFF2-40B4-BE49-F238E27FC236}">
                <a16:creationId xmlns:a16="http://schemas.microsoft.com/office/drawing/2014/main" id="{792234D9-9C7D-4B75-8DE2-4B2A17F1220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94C473-5AEC-4BDE-B17E-5A8CA44A18D3}"/>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98192060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7884F-60DC-4C6B-B388-BD7EB5D13B0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EB463A2-4856-443D-849F-FF054A48F72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5FA79EF-22DF-4595-98B5-7DFABA685D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A68C7644-DD45-4E55-875C-2EDB8A47FF9F}"/>
              </a:ext>
            </a:extLst>
          </p:cNvPr>
          <p:cNvSpPr>
            <a:spLocks noGrp="1"/>
          </p:cNvSpPr>
          <p:nvPr>
            <p:ph type="dt" sz="half" idx="10"/>
          </p:nvPr>
        </p:nvSpPr>
        <p:spPr/>
        <p:txBody>
          <a:bodyPr/>
          <a:lstStyle/>
          <a:p>
            <a:fld id="{17D0EFEE-2756-4A20-BF2A-63F0A94F99AC}" type="datetime4">
              <a:rPr lang="en-US" smtClean="0"/>
              <a:pPr/>
              <a:t>November 9, 2017</a:t>
            </a:fld>
            <a:endParaRPr lang="en-US" dirty="0"/>
          </a:p>
        </p:txBody>
      </p:sp>
      <p:sp>
        <p:nvSpPr>
          <p:cNvPr id="6" name="Footer Placeholder 5">
            <a:extLst>
              <a:ext uri="{FF2B5EF4-FFF2-40B4-BE49-F238E27FC236}">
                <a16:creationId xmlns:a16="http://schemas.microsoft.com/office/drawing/2014/main" id="{1978D7BC-CCFA-4B2E-A5C1-BF1B6F5D67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1C2204E-65EC-4DCE-91B9-C3686888AC57}"/>
              </a:ext>
            </a:extLst>
          </p:cNvPr>
          <p:cNvSpPr>
            <a:spLocks noGrp="1"/>
          </p:cNvSpPr>
          <p:nvPr>
            <p:ph type="sldNum" sz="quarter" idx="12"/>
          </p:nvPr>
        </p:nvSpPr>
        <p:spPr/>
        <p:txBody>
          <a:body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52687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1BACD0-509B-4DA3-99FD-7289FCE80BE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ED7408-4CAB-4B69-AA62-3BAEB30A27B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51536C-9A70-4C4A-B3AD-2F5172EC677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7D0EFEE-2756-4A20-BF2A-63F0A94F99AC}" type="datetime4">
              <a:rPr lang="en-US" smtClean="0"/>
              <a:pPr/>
              <a:t>November 9, 2017</a:t>
            </a:fld>
            <a:endParaRPr lang="en-US" dirty="0"/>
          </a:p>
        </p:txBody>
      </p:sp>
      <p:sp>
        <p:nvSpPr>
          <p:cNvPr id="5" name="Footer Placeholder 4">
            <a:extLst>
              <a:ext uri="{FF2B5EF4-FFF2-40B4-BE49-F238E27FC236}">
                <a16:creationId xmlns:a16="http://schemas.microsoft.com/office/drawing/2014/main" id="{C15F63A2-CB2A-42BE-B2F2-71DC4AF3F16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E761E71-EF39-4480-91FF-D178CA7ACDF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8DF745-7D3F-47F4-83A3-874385CFAA69}" type="slidenum">
              <a:rPr lang="en-US" smtClean="0"/>
              <a:pPr/>
              <a:t>‹#›</a:t>
            </a:fld>
            <a:endParaRPr lang="en-US" dirty="0"/>
          </a:p>
        </p:txBody>
      </p:sp>
    </p:spTree>
    <p:extLst>
      <p:ext uri="{BB962C8B-B14F-4D97-AF65-F5344CB8AC3E}">
        <p14:creationId xmlns:p14="http://schemas.microsoft.com/office/powerpoint/2010/main" val="3435115507"/>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 id="2147483940" r:id="rId1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2776" y="658783"/>
            <a:ext cx="8416582" cy="4308872"/>
          </a:xfrm>
          <a:prstGeom prst="rect">
            <a:avLst/>
          </a:prstGeom>
          <a:noFill/>
        </p:spPr>
        <p:txBody>
          <a:bodyPr wrap="square" rtlCol="0">
            <a:spAutoFit/>
          </a:bodyPr>
          <a:lstStyle/>
          <a:p>
            <a:r>
              <a:rPr lang="en-US" sz="4800" dirty="0">
                <a:solidFill>
                  <a:schemeClr val="accent3"/>
                </a:solidFill>
                <a:latin typeface="Copperplate Gothic Bold" pitchFamily="34" charset="0"/>
              </a:rPr>
              <a:t>Extensive-form games and how to solve them</a:t>
            </a:r>
          </a:p>
          <a:p>
            <a:br>
              <a:rPr lang="en-US" sz="3200" dirty="0">
                <a:solidFill>
                  <a:schemeClr val="accent3"/>
                </a:solidFill>
                <a:latin typeface="Copperplate Gothic Bold" pitchFamily="34" charset="0"/>
              </a:rPr>
            </a:br>
            <a:r>
              <a:rPr lang="en-US" sz="3200" dirty="0">
                <a:solidFill>
                  <a:schemeClr val="accent3"/>
                </a:solidFill>
                <a:latin typeface="Copperplate Gothic Bold" pitchFamily="34" charset="0"/>
              </a:rPr>
              <a:t>CMU 15-381 and 15-681</a:t>
            </a:r>
          </a:p>
          <a:p>
            <a:r>
              <a:rPr lang="en-US" sz="3200" dirty="0">
                <a:solidFill>
                  <a:schemeClr val="accent3"/>
                </a:solidFill>
                <a:latin typeface="Copperplate Gothic Bold" pitchFamily="34" charset="0"/>
              </a:rPr>
              <a:t>Fall 2017</a:t>
            </a:r>
          </a:p>
          <a:p>
            <a:endParaRPr lang="en-US" sz="2800" dirty="0">
              <a:solidFill>
                <a:schemeClr val="accent3"/>
              </a:solidFill>
              <a:latin typeface="Copperplate Gothic Bold" pitchFamily="34" charset="0"/>
            </a:endParaRPr>
          </a:p>
          <a:p>
            <a:r>
              <a:rPr lang="en-US" dirty="0">
                <a:solidFill>
                  <a:schemeClr val="accent3"/>
                </a:solidFill>
                <a:latin typeface="Copperplate Gothic Bold" pitchFamily="34" charset="0"/>
              </a:rPr>
              <a:t>Teachers:</a:t>
            </a:r>
          </a:p>
          <a:p>
            <a:r>
              <a:rPr lang="en-US" dirty="0">
                <a:solidFill>
                  <a:schemeClr val="accent3"/>
                </a:solidFill>
                <a:latin typeface="Copperplate Gothic Bold" pitchFamily="34" charset="0"/>
              </a:rPr>
              <a:t>Noam Brown</a:t>
            </a:r>
          </a:p>
          <a:p>
            <a:r>
              <a:rPr lang="en-US" dirty="0" err="1">
                <a:solidFill>
                  <a:schemeClr val="accent3"/>
                </a:solidFill>
                <a:latin typeface="Copperplate Gothic Bold" pitchFamily="34" charset="0"/>
              </a:rPr>
              <a:t>Tuomas</a:t>
            </a:r>
            <a:r>
              <a:rPr lang="en-US" dirty="0">
                <a:solidFill>
                  <a:schemeClr val="accent3"/>
                </a:solidFill>
                <a:latin typeface="Copperplate Gothic Bold" pitchFamily="34" charset="0"/>
              </a:rPr>
              <a:t> </a:t>
            </a:r>
            <a:r>
              <a:rPr lang="en-US" dirty="0" err="1">
                <a:solidFill>
                  <a:schemeClr val="accent3"/>
                </a:solidFill>
                <a:latin typeface="Copperplate Gothic Bold" pitchFamily="34" charset="0"/>
              </a:rPr>
              <a:t>Sandholm</a:t>
            </a:r>
            <a:endParaRPr lang="en-US" dirty="0">
              <a:solidFill>
                <a:schemeClr val="accent3"/>
              </a:solidFill>
              <a:latin typeface="Copperplate Gothic Bold" pitchFamily="34" charset="0"/>
            </a:endParaRPr>
          </a:p>
        </p:txBody>
      </p:sp>
    </p:spTree>
    <p:extLst>
      <p:ext uri="{BB962C8B-B14F-4D97-AF65-F5344CB8AC3E}">
        <p14:creationId xmlns:p14="http://schemas.microsoft.com/office/powerpoint/2010/main" val="654865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p:cNvSpPr/>
          <p:nvPr/>
        </p:nvSpPr>
        <p:spPr>
          <a:xfrm rot="18155969">
            <a:off x="6202096" y="2157017"/>
            <a:ext cx="1464695" cy="618215"/>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28" name="Oval 27"/>
          <p:cNvSpPr/>
          <p:nvPr/>
        </p:nvSpPr>
        <p:spPr>
          <a:xfrm>
            <a:off x="7519225" y="1203096"/>
            <a:ext cx="381000" cy="381000"/>
          </a:xfrm>
          <a:prstGeom prst="ellipse">
            <a:avLst/>
          </a:prstGeom>
          <a:solidFill>
            <a:srgbClr val="00B050">
              <a:alpha val="0"/>
            </a:srgb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6915754" y="196224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Connector 33"/>
          <p:cNvCxnSpPr>
            <a:stCxn id="32" idx="3"/>
          </p:cNvCxnSpPr>
          <p:nvPr/>
        </p:nvCxnSpPr>
        <p:spPr>
          <a:xfrm flipH="1">
            <a:off x="6737571" y="2287448"/>
            <a:ext cx="233979" cy="357355"/>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458032" y="2644803"/>
            <a:ext cx="546945" cy="369332"/>
          </a:xfrm>
          <a:prstGeom prst="rect">
            <a:avLst/>
          </a:prstGeom>
          <a:noFill/>
        </p:spPr>
        <p:txBody>
          <a:bodyPr wrap="none" rtlCol="0">
            <a:spAutoFit/>
          </a:bodyPr>
          <a:lstStyle/>
          <a:p>
            <a:r>
              <a:rPr lang="en-US" dirty="0"/>
              <a:t>-4</a:t>
            </a:r>
            <a:r>
              <a:rPr lang="en-US" sz="1800" dirty="0"/>
              <a:t>,4</a:t>
            </a:r>
          </a:p>
        </p:txBody>
      </p:sp>
      <p:sp>
        <p:nvSpPr>
          <p:cNvPr id="41" name="TextBox 40"/>
          <p:cNvSpPr txBox="1"/>
          <p:nvPr/>
        </p:nvSpPr>
        <p:spPr>
          <a:xfrm>
            <a:off x="7185165" y="2647017"/>
            <a:ext cx="546945" cy="369332"/>
          </a:xfrm>
          <a:prstGeom prst="rect">
            <a:avLst/>
          </a:prstGeom>
          <a:noFill/>
        </p:spPr>
        <p:txBody>
          <a:bodyPr wrap="none" rtlCol="0">
            <a:spAutoFit/>
          </a:bodyPr>
          <a:lstStyle/>
          <a:p>
            <a:r>
              <a:rPr lang="en-US" dirty="0"/>
              <a:t>-3</a:t>
            </a:r>
            <a:r>
              <a:rPr lang="en-US" sz="1800" dirty="0"/>
              <a:t>,3</a:t>
            </a:r>
          </a:p>
        </p:txBody>
      </p:sp>
      <p:sp>
        <p:nvSpPr>
          <p:cNvPr id="42" name="TextBox 41"/>
          <p:cNvSpPr txBox="1"/>
          <p:nvPr/>
        </p:nvSpPr>
        <p:spPr>
          <a:xfrm>
            <a:off x="8078812" y="1986833"/>
            <a:ext cx="546945" cy="369332"/>
          </a:xfrm>
          <a:prstGeom prst="rect">
            <a:avLst/>
          </a:prstGeom>
          <a:noFill/>
        </p:spPr>
        <p:txBody>
          <a:bodyPr wrap="none" rtlCol="0">
            <a:spAutoFit/>
          </a:bodyPr>
          <a:lstStyle/>
          <a:p>
            <a:r>
              <a:rPr lang="en-US" dirty="0">
                <a:solidFill>
                  <a:schemeClr val="bg1">
                    <a:lumMod val="75000"/>
                  </a:schemeClr>
                </a:solidFill>
              </a:rPr>
              <a:t>-2</a:t>
            </a:r>
            <a:r>
              <a:rPr lang="en-US" sz="1800" dirty="0">
                <a:solidFill>
                  <a:schemeClr val="bg1">
                    <a:lumMod val="75000"/>
                  </a:schemeClr>
                </a:solidFill>
              </a:rPr>
              <a:t>,2</a:t>
            </a:r>
          </a:p>
        </p:txBody>
      </p:sp>
      <p:sp>
        <p:nvSpPr>
          <p:cNvPr id="55" name="TextBox 54"/>
          <p:cNvSpPr txBox="1"/>
          <p:nvPr/>
        </p:nvSpPr>
        <p:spPr>
          <a:xfrm>
            <a:off x="7499571" y="1208930"/>
            <a:ext cx="466794" cy="369332"/>
          </a:xfrm>
          <a:prstGeom prst="rect">
            <a:avLst/>
          </a:prstGeom>
          <a:noFill/>
        </p:spPr>
        <p:txBody>
          <a:bodyPr wrap="none" rtlCol="0">
            <a:spAutoFit/>
          </a:bodyPr>
          <a:lstStyle/>
          <a:p>
            <a:r>
              <a:rPr lang="en-US" sz="1800" dirty="0">
                <a:solidFill>
                  <a:schemeClr val="bg1">
                    <a:lumMod val="75000"/>
                  </a:schemeClr>
                </a:solidFill>
              </a:rPr>
              <a:t>P1</a:t>
            </a:r>
          </a:p>
        </p:txBody>
      </p:sp>
      <p:sp>
        <p:nvSpPr>
          <p:cNvPr id="21" name="TextBox 20"/>
          <p:cNvSpPr txBox="1"/>
          <p:nvPr/>
        </p:nvSpPr>
        <p:spPr>
          <a:xfrm>
            <a:off x="6896100" y="1968078"/>
            <a:ext cx="466794" cy="369332"/>
          </a:xfrm>
          <a:prstGeom prst="rect">
            <a:avLst/>
          </a:prstGeom>
          <a:noFill/>
        </p:spPr>
        <p:txBody>
          <a:bodyPr wrap="none" rtlCol="0">
            <a:spAutoFit/>
          </a:bodyPr>
          <a:lstStyle/>
          <a:p>
            <a:r>
              <a:rPr lang="en-US" sz="1800" dirty="0"/>
              <a:t>P2</a:t>
            </a:r>
          </a:p>
        </p:txBody>
      </p:sp>
      <p:cxnSp>
        <p:nvCxnSpPr>
          <p:cNvPr id="17" name="Straight Connector 16"/>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80857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rot="3021592">
            <a:off x="7091942" y="1370951"/>
            <a:ext cx="1748845" cy="618215"/>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28" name="Oval 27"/>
          <p:cNvSpPr/>
          <p:nvPr/>
        </p:nvSpPr>
        <p:spPr>
          <a:xfrm>
            <a:off x="7519225" y="1203096"/>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50"/>
              </a:solidFill>
            </a:endParaRPr>
          </a:p>
        </p:txBody>
      </p:sp>
      <p:cxnSp>
        <p:nvCxnSpPr>
          <p:cNvPr id="29" name="Straight Connector 28"/>
          <p:cNvCxnSpPr>
            <a:stCxn id="28" idx="3"/>
          </p:cNvCxnSpPr>
          <p:nvPr/>
        </p:nvCxnSpPr>
        <p:spPr>
          <a:xfrm flipH="1">
            <a:off x="7106254" y="1528300"/>
            <a:ext cx="468767" cy="439778"/>
          </a:xfrm>
          <a:prstGeom prst="line">
            <a:avLst/>
          </a:prstGeom>
          <a:ln w="2222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8" idx="5"/>
          </p:cNvCxnSpPr>
          <p:nvPr/>
        </p:nvCxnSpPr>
        <p:spPr>
          <a:xfrm>
            <a:off x="7844429" y="1528300"/>
            <a:ext cx="468767" cy="43977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849648" y="1986833"/>
            <a:ext cx="546945" cy="369332"/>
          </a:xfrm>
          <a:prstGeom prst="rect">
            <a:avLst/>
          </a:prstGeom>
          <a:noFill/>
        </p:spPr>
        <p:txBody>
          <a:bodyPr wrap="none" rtlCol="0">
            <a:spAutoFit/>
          </a:bodyPr>
          <a:lstStyle/>
          <a:p>
            <a:r>
              <a:rPr lang="en-US" dirty="0"/>
              <a:t>-4</a:t>
            </a:r>
            <a:r>
              <a:rPr lang="en-US" sz="1800" dirty="0"/>
              <a:t>,4</a:t>
            </a:r>
          </a:p>
        </p:txBody>
      </p:sp>
      <p:sp>
        <p:nvSpPr>
          <p:cNvPr id="42" name="TextBox 41"/>
          <p:cNvSpPr txBox="1"/>
          <p:nvPr/>
        </p:nvSpPr>
        <p:spPr>
          <a:xfrm>
            <a:off x="8078812" y="1986833"/>
            <a:ext cx="546945" cy="369332"/>
          </a:xfrm>
          <a:prstGeom prst="rect">
            <a:avLst/>
          </a:prstGeom>
          <a:noFill/>
        </p:spPr>
        <p:txBody>
          <a:bodyPr wrap="none" rtlCol="0">
            <a:spAutoFit/>
          </a:bodyPr>
          <a:lstStyle/>
          <a:p>
            <a:r>
              <a:rPr lang="en-US" dirty="0"/>
              <a:t>-2</a:t>
            </a:r>
            <a:r>
              <a:rPr lang="en-US" sz="1800" dirty="0"/>
              <a:t>,2</a:t>
            </a:r>
          </a:p>
        </p:txBody>
      </p:sp>
      <p:sp>
        <p:nvSpPr>
          <p:cNvPr id="16" name="TextBox 15"/>
          <p:cNvSpPr txBox="1"/>
          <p:nvPr/>
        </p:nvSpPr>
        <p:spPr>
          <a:xfrm>
            <a:off x="7499571" y="1208930"/>
            <a:ext cx="466794" cy="369332"/>
          </a:xfrm>
          <a:prstGeom prst="rect">
            <a:avLst/>
          </a:prstGeom>
          <a:noFill/>
        </p:spPr>
        <p:txBody>
          <a:bodyPr wrap="none" rtlCol="0">
            <a:spAutoFit/>
          </a:bodyPr>
          <a:lstStyle/>
          <a:p>
            <a:r>
              <a:rPr lang="en-US" sz="1800" dirty="0"/>
              <a:t>P1</a:t>
            </a:r>
          </a:p>
        </p:txBody>
      </p:sp>
    </p:spTree>
    <p:extLst>
      <p:ext uri="{BB962C8B-B14F-4D97-AF65-F5344CB8AC3E}">
        <p14:creationId xmlns:p14="http://schemas.microsoft.com/office/powerpoint/2010/main" val="3414643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Oval 27"/>
          <p:cNvSpPr/>
          <p:nvPr/>
        </p:nvSpPr>
        <p:spPr>
          <a:xfrm>
            <a:off x="8475272" y="2616662"/>
            <a:ext cx="477895" cy="425614"/>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11" name="Oval 10"/>
          <p:cNvSpPr/>
          <p:nvPr/>
        </p:nvSpPr>
        <p:spPr>
          <a:xfrm>
            <a:off x="7519225" y="1203096"/>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a:stCxn id="11" idx="3"/>
          </p:cNvCxnSpPr>
          <p:nvPr/>
        </p:nvCxnSpPr>
        <p:spPr>
          <a:xfrm flipH="1">
            <a:off x="7106254" y="1528300"/>
            <a:ext cx="468767" cy="439778"/>
          </a:xfrm>
          <a:prstGeom prst="line">
            <a:avLst/>
          </a:prstGeom>
          <a:ln w="9525">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499571" y="1208930"/>
            <a:ext cx="466794" cy="369332"/>
          </a:xfrm>
          <a:prstGeom prst="rect">
            <a:avLst/>
          </a:prstGeom>
          <a:noFill/>
        </p:spPr>
        <p:txBody>
          <a:bodyPr wrap="none" rtlCol="0">
            <a:spAutoFit/>
          </a:bodyPr>
          <a:lstStyle/>
          <a:p>
            <a:r>
              <a:rPr lang="en-US" sz="1800" dirty="0"/>
              <a:t>P1</a:t>
            </a:r>
          </a:p>
        </p:txBody>
      </p:sp>
      <p:sp>
        <p:nvSpPr>
          <p:cNvPr id="15" name="Oval 14"/>
          <p:cNvSpPr/>
          <p:nvPr/>
        </p:nvSpPr>
        <p:spPr>
          <a:xfrm>
            <a:off x="6915754" y="196224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p:cNvSpPr/>
          <p:nvPr/>
        </p:nvSpPr>
        <p:spPr>
          <a:xfrm>
            <a:off x="8122696" y="1975295"/>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a:stCxn id="15"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240940" y="2281711"/>
            <a:ext cx="182431" cy="365306"/>
          </a:xfrm>
          <a:prstGeom prst="line">
            <a:avLst/>
          </a:prstGeom>
          <a:ln w="9525">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8" idx="5"/>
          </p:cNvCxnSpPr>
          <p:nvPr/>
        </p:nvCxnSpPr>
        <p:spPr>
          <a:xfrm>
            <a:off x="8447900" y="2300499"/>
            <a:ext cx="194671" cy="344304"/>
          </a:xfrm>
          <a:prstGeom prst="line">
            <a:avLst/>
          </a:prstGeom>
          <a:ln w="34925">
            <a:solidFill>
              <a:srgbClr val="0070C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896100" y="1968078"/>
            <a:ext cx="466794" cy="369332"/>
          </a:xfrm>
          <a:prstGeom prst="rect">
            <a:avLst/>
          </a:prstGeom>
          <a:noFill/>
        </p:spPr>
        <p:txBody>
          <a:bodyPr wrap="none" rtlCol="0">
            <a:spAutoFit/>
          </a:bodyPr>
          <a:lstStyle/>
          <a:p>
            <a:r>
              <a:rPr lang="en-US" sz="1800" dirty="0"/>
              <a:t>P2</a:t>
            </a:r>
          </a:p>
        </p:txBody>
      </p:sp>
      <p:sp>
        <p:nvSpPr>
          <p:cNvPr id="24" name="TextBox 23"/>
          <p:cNvSpPr txBox="1"/>
          <p:nvPr/>
        </p:nvSpPr>
        <p:spPr>
          <a:xfrm>
            <a:off x="8103042" y="1981129"/>
            <a:ext cx="466794" cy="369332"/>
          </a:xfrm>
          <a:prstGeom prst="rect">
            <a:avLst/>
          </a:prstGeom>
          <a:noFill/>
        </p:spPr>
        <p:txBody>
          <a:bodyPr wrap="none" rtlCol="0">
            <a:spAutoFit/>
          </a:bodyPr>
          <a:lstStyle/>
          <a:p>
            <a:r>
              <a:rPr lang="en-US" sz="1800" dirty="0"/>
              <a:t>P2</a:t>
            </a:r>
          </a:p>
        </p:txBody>
      </p:sp>
      <p:sp>
        <p:nvSpPr>
          <p:cNvPr id="25" name="TextBox 24"/>
          <p:cNvSpPr txBox="1"/>
          <p:nvPr/>
        </p:nvSpPr>
        <p:spPr>
          <a:xfrm>
            <a:off x="6458032" y="2644803"/>
            <a:ext cx="546945" cy="369332"/>
          </a:xfrm>
          <a:prstGeom prst="rect">
            <a:avLst/>
          </a:prstGeom>
          <a:noFill/>
        </p:spPr>
        <p:txBody>
          <a:bodyPr wrap="none" rtlCol="0">
            <a:spAutoFit/>
          </a:bodyPr>
          <a:lstStyle/>
          <a:p>
            <a:r>
              <a:rPr lang="en-US" dirty="0"/>
              <a:t>-4</a:t>
            </a:r>
            <a:r>
              <a:rPr lang="en-US" sz="1800" dirty="0"/>
              <a:t>,4</a:t>
            </a:r>
          </a:p>
        </p:txBody>
      </p:sp>
      <p:sp>
        <p:nvSpPr>
          <p:cNvPr id="26" name="TextBox 25"/>
          <p:cNvSpPr txBox="1"/>
          <p:nvPr/>
        </p:nvSpPr>
        <p:spPr>
          <a:xfrm>
            <a:off x="7185165" y="2647017"/>
            <a:ext cx="546945" cy="369332"/>
          </a:xfrm>
          <a:prstGeom prst="rect">
            <a:avLst/>
          </a:prstGeom>
          <a:noFill/>
        </p:spPr>
        <p:txBody>
          <a:bodyPr wrap="none" rtlCol="0">
            <a:spAutoFit/>
          </a:bodyPr>
          <a:lstStyle/>
          <a:p>
            <a:r>
              <a:rPr lang="en-US" sz="1800" dirty="0"/>
              <a:t>-3,3</a:t>
            </a:r>
          </a:p>
        </p:txBody>
      </p:sp>
      <p:sp>
        <p:nvSpPr>
          <p:cNvPr id="27" name="TextBox 26"/>
          <p:cNvSpPr txBox="1"/>
          <p:nvPr/>
        </p:nvSpPr>
        <p:spPr>
          <a:xfrm>
            <a:off x="8447900" y="2644803"/>
            <a:ext cx="548548" cy="369332"/>
          </a:xfrm>
          <a:prstGeom prst="rect">
            <a:avLst/>
          </a:prstGeom>
          <a:noFill/>
        </p:spPr>
        <p:txBody>
          <a:bodyPr wrap="none" rtlCol="0">
            <a:spAutoFit/>
          </a:bodyPr>
          <a:lstStyle/>
          <a:p>
            <a:r>
              <a:rPr lang="en-US" b="1" dirty="0"/>
              <a:t>-2</a:t>
            </a:r>
            <a:r>
              <a:rPr lang="en-US" sz="1800" b="1" dirty="0"/>
              <a:t>,2</a:t>
            </a:r>
          </a:p>
        </p:txBody>
      </p:sp>
      <p:sp>
        <p:nvSpPr>
          <p:cNvPr id="31" name="Oval 30"/>
          <p:cNvSpPr/>
          <p:nvPr/>
        </p:nvSpPr>
        <p:spPr>
          <a:xfrm>
            <a:off x="7767896" y="3016349"/>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p:cNvSpPr txBox="1"/>
          <p:nvPr/>
        </p:nvSpPr>
        <p:spPr>
          <a:xfrm>
            <a:off x="7748242" y="3016349"/>
            <a:ext cx="466794" cy="369332"/>
          </a:xfrm>
          <a:prstGeom prst="rect">
            <a:avLst/>
          </a:prstGeom>
          <a:noFill/>
        </p:spPr>
        <p:txBody>
          <a:bodyPr wrap="none" rtlCol="0">
            <a:spAutoFit/>
          </a:bodyPr>
          <a:lstStyle/>
          <a:p>
            <a:r>
              <a:rPr lang="en-US" sz="1800" dirty="0"/>
              <a:t>P1</a:t>
            </a:r>
          </a:p>
        </p:txBody>
      </p:sp>
      <p:cxnSp>
        <p:nvCxnSpPr>
          <p:cNvPr id="33" name="Straight Connector 32"/>
          <p:cNvCxnSpPr/>
          <p:nvPr/>
        </p:nvCxnSpPr>
        <p:spPr>
          <a:xfrm flipH="1">
            <a:off x="7589309" y="3329197"/>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8092678" y="3323460"/>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315795" y="3686552"/>
            <a:ext cx="546945" cy="369332"/>
          </a:xfrm>
          <a:prstGeom prst="rect">
            <a:avLst/>
          </a:prstGeom>
          <a:noFill/>
        </p:spPr>
        <p:txBody>
          <a:bodyPr wrap="none" rtlCol="0">
            <a:spAutoFit/>
          </a:bodyPr>
          <a:lstStyle/>
          <a:p>
            <a:r>
              <a:rPr lang="en-US" sz="1800" dirty="0"/>
              <a:t>1,-1</a:t>
            </a:r>
          </a:p>
        </p:txBody>
      </p:sp>
      <p:sp>
        <p:nvSpPr>
          <p:cNvPr id="36" name="TextBox 35"/>
          <p:cNvSpPr txBox="1"/>
          <p:nvPr/>
        </p:nvSpPr>
        <p:spPr>
          <a:xfrm>
            <a:off x="8042928" y="3688766"/>
            <a:ext cx="476412" cy="369332"/>
          </a:xfrm>
          <a:prstGeom prst="rect">
            <a:avLst/>
          </a:prstGeom>
          <a:noFill/>
        </p:spPr>
        <p:txBody>
          <a:bodyPr wrap="none" rtlCol="0">
            <a:spAutoFit/>
          </a:bodyPr>
          <a:lstStyle/>
          <a:p>
            <a:r>
              <a:rPr lang="en-US" sz="1800" dirty="0"/>
              <a:t>0,0</a:t>
            </a:r>
          </a:p>
        </p:txBody>
      </p:sp>
      <p:cxnSp>
        <p:nvCxnSpPr>
          <p:cNvPr id="29" name="Straight Connector 28"/>
          <p:cNvCxnSpPr/>
          <p:nvPr/>
        </p:nvCxnSpPr>
        <p:spPr>
          <a:xfrm>
            <a:off x="7844429" y="1528300"/>
            <a:ext cx="468767" cy="439778"/>
          </a:xfrm>
          <a:prstGeom prst="line">
            <a:avLst/>
          </a:prstGeom>
          <a:ln w="3492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05380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Converting to Normal Form</a:t>
            </a:r>
          </a:p>
        </p:txBody>
      </p:sp>
      <p:sp>
        <p:nvSpPr>
          <p:cNvPr id="34" name="Content Placeholder 2"/>
          <p:cNvSpPr>
            <a:spLocks noGrp="1"/>
          </p:cNvSpPr>
          <p:nvPr>
            <p:ph idx="1"/>
          </p:nvPr>
        </p:nvSpPr>
        <p:spPr>
          <a:xfrm>
            <a:off x="457200" y="1578262"/>
            <a:ext cx="6045583" cy="4547901"/>
          </a:xfrm>
        </p:spPr>
        <p:txBody>
          <a:bodyPr/>
          <a:lstStyle/>
          <a:p>
            <a:r>
              <a:rPr lang="en-US" dirty="0"/>
              <a:t>Every extensive-form game can be converted to a normal-form game</a:t>
            </a:r>
          </a:p>
          <a:p>
            <a:endParaRPr lang="en-US" dirty="0"/>
          </a:p>
          <a:p>
            <a:r>
              <a:rPr lang="en-US" dirty="0"/>
              <a:t>Must define strategy for every situation</a:t>
            </a:r>
          </a:p>
          <a:p>
            <a:endParaRPr lang="en-US" dirty="0"/>
          </a:p>
          <a:p>
            <a:r>
              <a:rPr lang="en-US" dirty="0"/>
              <a:t>Problem: Exponential in the size of the game</a:t>
            </a:r>
          </a:p>
        </p:txBody>
      </p:sp>
      <p:sp>
        <p:nvSpPr>
          <p:cNvPr id="4" name="Oval 3"/>
          <p:cNvSpPr/>
          <p:nvPr/>
        </p:nvSpPr>
        <p:spPr>
          <a:xfrm>
            <a:off x="7519225" y="1203096"/>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7499571" y="1208930"/>
            <a:ext cx="466794" cy="369332"/>
          </a:xfrm>
          <a:prstGeom prst="rect">
            <a:avLst/>
          </a:prstGeom>
          <a:noFill/>
        </p:spPr>
        <p:txBody>
          <a:bodyPr wrap="none" rtlCol="0">
            <a:spAutoFit/>
          </a:bodyPr>
          <a:lstStyle/>
          <a:p>
            <a:r>
              <a:rPr lang="en-US" sz="1800" dirty="0"/>
              <a:t>P1</a:t>
            </a:r>
          </a:p>
        </p:txBody>
      </p:sp>
      <p:sp>
        <p:nvSpPr>
          <p:cNvPr id="8" name="Oval 7"/>
          <p:cNvSpPr/>
          <p:nvPr/>
        </p:nvSpPr>
        <p:spPr>
          <a:xfrm>
            <a:off x="6915754" y="196224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8122696" y="1975295"/>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p:cNvCxnSpPr>
            <a:stCxn id="8"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endCxn id="23" idx="0"/>
          </p:cNvCxnSpPr>
          <p:nvPr/>
        </p:nvCxnSpPr>
        <p:spPr>
          <a:xfrm flipH="1">
            <a:off x="8020019" y="2289662"/>
            <a:ext cx="175785" cy="35514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9"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896100" y="1968078"/>
            <a:ext cx="466794" cy="369332"/>
          </a:xfrm>
          <a:prstGeom prst="rect">
            <a:avLst/>
          </a:prstGeom>
          <a:noFill/>
        </p:spPr>
        <p:txBody>
          <a:bodyPr wrap="none" rtlCol="0">
            <a:spAutoFit/>
          </a:bodyPr>
          <a:lstStyle/>
          <a:p>
            <a:r>
              <a:rPr lang="en-US" sz="1800" dirty="0"/>
              <a:t>P2</a:t>
            </a:r>
          </a:p>
        </p:txBody>
      </p:sp>
      <p:sp>
        <p:nvSpPr>
          <p:cNvPr id="15" name="TextBox 14"/>
          <p:cNvSpPr txBox="1"/>
          <p:nvPr/>
        </p:nvSpPr>
        <p:spPr>
          <a:xfrm>
            <a:off x="8103042" y="1981129"/>
            <a:ext cx="466794" cy="369332"/>
          </a:xfrm>
          <a:prstGeom prst="rect">
            <a:avLst/>
          </a:prstGeom>
          <a:noFill/>
        </p:spPr>
        <p:txBody>
          <a:bodyPr wrap="none" rtlCol="0">
            <a:spAutoFit/>
          </a:bodyPr>
          <a:lstStyle/>
          <a:p>
            <a:r>
              <a:rPr lang="en-US" sz="1800" dirty="0"/>
              <a:t>P2</a:t>
            </a:r>
          </a:p>
        </p:txBody>
      </p:sp>
      <p:sp>
        <p:nvSpPr>
          <p:cNvPr id="16" name="TextBox 15"/>
          <p:cNvSpPr txBox="1"/>
          <p:nvPr/>
        </p:nvSpPr>
        <p:spPr>
          <a:xfrm>
            <a:off x="6458032" y="2644803"/>
            <a:ext cx="546945" cy="369332"/>
          </a:xfrm>
          <a:prstGeom prst="rect">
            <a:avLst/>
          </a:prstGeom>
          <a:noFill/>
        </p:spPr>
        <p:txBody>
          <a:bodyPr wrap="none" rtlCol="0">
            <a:spAutoFit/>
          </a:bodyPr>
          <a:lstStyle/>
          <a:p>
            <a:r>
              <a:rPr lang="en-US" dirty="0"/>
              <a:t>-2</a:t>
            </a:r>
            <a:r>
              <a:rPr lang="en-US" sz="1800" dirty="0"/>
              <a:t>,2</a:t>
            </a:r>
          </a:p>
        </p:txBody>
      </p:sp>
      <p:sp>
        <p:nvSpPr>
          <p:cNvPr id="17" name="TextBox 16"/>
          <p:cNvSpPr txBox="1"/>
          <p:nvPr/>
        </p:nvSpPr>
        <p:spPr>
          <a:xfrm>
            <a:off x="7185165" y="2647017"/>
            <a:ext cx="546945" cy="369332"/>
          </a:xfrm>
          <a:prstGeom prst="rect">
            <a:avLst/>
          </a:prstGeom>
          <a:noFill/>
        </p:spPr>
        <p:txBody>
          <a:bodyPr wrap="none" rtlCol="0">
            <a:spAutoFit/>
          </a:bodyPr>
          <a:lstStyle/>
          <a:p>
            <a:r>
              <a:rPr lang="en-US" dirty="0"/>
              <a:t>-3</a:t>
            </a:r>
            <a:r>
              <a:rPr lang="en-US" sz="1800" dirty="0"/>
              <a:t>,3</a:t>
            </a:r>
          </a:p>
        </p:txBody>
      </p:sp>
      <p:sp>
        <p:nvSpPr>
          <p:cNvPr id="18" name="TextBox 17"/>
          <p:cNvSpPr txBox="1"/>
          <p:nvPr/>
        </p:nvSpPr>
        <p:spPr>
          <a:xfrm>
            <a:off x="8447900" y="2644803"/>
            <a:ext cx="546945" cy="369332"/>
          </a:xfrm>
          <a:prstGeom prst="rect">
            <a:avLst/>
          </a:prstGeom>
          <a:noFill/>
        </p:spPr>
        <p:txBody>
          <a:bodyPr wrap="none" rtlCol="0">
            <a:spAutoFit/>
          </a:bodyPr>
          <a:lstStyle/>
          <a:p>
            <a:r>
              <a:rPr lang="en-US" dirty="0"/>
              <a:t>-1</a:t>
            </a:r>
            <a:r>
              <a:rPr lang="en-US" sz="1800" dirty="0"/>
              <a:t>,1</a:t>
            </a:r>
          </a:p>
        </p:txBody>
      </p:sp>
      <p:sp>
        <p:nvSpPr>
          <p:cNvPr id="23" name="TextBox 22"/>
          <p:cNvSpPr txBox="1"/>
          <p:nvPr/>
        </p:nvSpPr>
        <p:spPr>
          <a:xfrm>
            <a:off x="7767385" y="2644803"/>
            <a:ext cx="505267" cy="369332"/>
          </a:xfrm>
          <a:prstGeom prst="rect">
            <a:avLst/>
          </a:prstGeom>
          <a:noFill/>
        </p:spPr>
        <p:txBody>
          <a:bodyPr wrap="none" rtlCol="0">
            <a:spAutoFit/>
          </a:bodyPr>
          <a:lstStyle/>
          <a:p>
            <a:r>
              <a:rPr lang="en-US" sz="1800" dirty="0"/>
              <a:t>0,0</a:t>
            </a:r>
          </a:p>
        </p:txBody>
      </p:sp>
      <p:sp>
        <p:nvSpPr>
          <p:cNvPr id="27" name="TextBox 26"/>
          <p:cNvSpPr txBox="1"/>
          <p:nvPr/>
        </p:nvSpPr>
        <p:spPr>
          <a:xfrm>
            <a:off x="7033958" y="1545911"/>
            <a:ext cx="317716" cy="369332"/>
          </a:xfrm>
          <a:prstGeom prst="rect">
            <a:avLst/>
          </a:prstGeom>
          <a:noFill/>
        </p:spPr>
        <p:txBody>
          <a:bodyPr wrap="none" rtlCol="0">
            <a:spAutoFit/>
          </a:bodyPr>
          <a:lstStyle/>
          <a:p>
            <a:r>
              <a:rPr lang="en-US" sz="1800" dirty="0"/>
              <a:t>A</a:t>
            </a:r>
          </a:p>
        </p:txBody>
      </p:sp>
      <p:sp>
        <p:nvSpPr>
          <p:cNvPr id="28" name="TextBox 27"/>
          <p:cNvSpPr txBox="1"/>
          <p:nvPr/>
        </p:nvSpPr>
        <p:spPr>
          <a:xfrm>
            <a:off x="6633304" y="2193553"/>
            <a:ext cx="312906" cy="369332"/>
          </a:xfrm>
          <a:prstGeom prst="rect">
            <a:avLst/>
          </a:prstGeom>
          <a:noFill/>
        </p:spPr>
        <p:txBody>
          <a:bodyPr wrap="none" rtlCol="0">
            <a:spAutoFit/>
          </a:bodyPr>
          <a:lstStyle/>
          <a:p>
            <a:r>
              <a:rPr lang="en-US" sz="1800" dirty="0"/>
              <a:t>L</a:t>
            </a:r>
          </a:p>
        </p:txBody>
      </p:sp>
      <mc:AlternateContent xmlns:mc="http://schemas.openxmlformats.org/markup-compatibility/2006" xmlns:a14="http://schemas.microsoft.com/office/drawing/2010/main">
        <mc:Choice Requires="a14">
          <p:sp>
            <p:nvSpPr>
              <p:cNvPr id="29" name="TextBox 28"/>
              <p:cNvSpPr txBox="1"/>
              <p:nvPr/>
            </p:nvSpPr>
            <p:spPr>
              <a:xfrm>
                <a:off x="7840246" y="2193553"/>
                <a:ext cx="35779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0" b="0" i="1" dirty="0" smtClean="0">
                          <a:latin typeface="Cambria Math" panose="02040503050406030204" pitchFamily="18" charset="0"/>
                        </a:rPr>
                        <m:t>ℓ</m:t>
                      </m:r>
                    </m:oMath>
                  </m:oMathPara>
                </a14:m>
                <a:endParaRPr lang="en-US" sz="1800" dirty="0"/>
              </a:p>
            </p:txBody>
          </p:sp>
        </mc:Choice>
        <mc:Fallback xmlns="">
          <p:sp>
            <p:nvSpPr>
              <p:cNvPr id="29" name="TextBox 28"/>
              <p:cNvSpPr txBox="1">
                <a:spLocks noRot="1" noChangeAspect="1" noMove="1" noResize="1" noEditPoints="1" noAdjustHandles="1" noChangeArrowheads="1" noChangeShapeType="1" noTextEdit="1"/>
              </p:cNvSpPr>
              <p:nvPr/>
            </p:nvSpPr>
            <p:spPr>
              <a:xfrm>
                <a:off x="7840246" y="2193553"/>
                <a:ext cx="357790" cy="369332"/>
              </a:xfrm>
              <a:prstGeom prst="rect">
                <a:avLst/>
              </a:prstGeom>
              <a:blipFill>
                <a:blip r:embed="rId2"/>
                <a:stretch>
                  <a:fillRect/>
                </a:stretch>
              </a:blipFill>
            </p:spPr>
            <p:txBody>
              <a:bodyPr/>
              <a:lstStyle/>
              <a:p>
                <a:r>
                  <a:rPr lang="en-US">
                    <a:noFill/>
                  </a:rPr>
                  <a:t> </a:t>
                </a:r>
              </a:p>
            </p:txBody>
          </p:sp>
        </mc:Fallback>
      </mc:AlternateContent>
      <p:sp>
        <p:nvSpPr>
          <p:cNvPr id="30" name="TextBox 29"/>
          <p:cNvSpPr txBox="1"/>
          <p:nvPr/>
        </p:nvSpPr>
        <p:spPr>
          <a:xfrm>
            <a:off x="8077106" y="1545911"/>
            <a:ext cx="309700" cy="369332"/>
          </a:xfrm>
          <a:prstGeom prst="rect">
            <a:avLst/>
          </a:prstGeom>
          <a:noFill/>
        </p:spPr>
        <p:txBody>
          <a:bodyPr wrap="none" rtlCol="0">
            <a:spAutoFit/>
          </a:bodyPr>
          <a:lstStyle/>
          <a:p>
            <a:r>
              <a:rPr lang="en-US" sz="1800" dirty="0"/>
              <a:t>B</a:t>
            </a:r>
          </a:p>
        </p:txBody>
      </p:sp>
      <p:sp>
        <p:nvSpPr>
          <p:cNvPr id="31" name="TextBox 30"/>
          <p:cNvSpPr txBox="1"/>
          <p:nvPr/>
        </p:nvSpPr>
        <p:spPr>
          <a:xfrm>
            <a:off x="7344721" y="2193553"/>
            <a:ext cx="351378" cy="369332"/>
          </a:xfrm>
          <a:prstGeom prst="rect">
            <a:avLst/>
          </a:prstGeom>
          <a:noFill/>
        </p:spPr>
        <p:txBody>
          <a:bodyPr wrap="none" rtlCol="0">
            <a:spAutoFit/>
          </a:bodyPr>
          <a:lstStyle/>
          <a:p>
            <a:r>
              <a:rPr lang="en-US" sz="1800" dirty="0"/>
              <a:t>R</a:t>
            </a:r>
          </a:p>
        </p:txBody>
      </p:sp>
      <mc:AlternateContent xmlns:mc="http://schemas.openxmlformats.org/markup-compatibility/2006" xmlns:a14="http://schemas.microsoft.com/office/drawing/2010/main">
        <mc:Choice Requires="a14">
          <p:sp>
            <p:nvSpPr>
              <p:cNvPr id="32" name="TextBox 31"/>
              <p:cNvSpPr txBox="1"/>
              <p:nvPr/>
            </p:nvSpPr>
            <p:spPr>
              <a:xfrm>
                <a:off x="8531256" y="2193553"/>
                <a:ext cx="35163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0" i="1" dirty="0" smtClean="0">
                          <a:latin typeface="Cambria Math" panose="02040503050406030204" pitchFamily="18" charset="0"/>
                        </a:rPr>
                        <m:t>𝑟</m:t>
                      </m:r>
                    </m:oMath>
                  </m:oMathPara>
                </a14:m>
                <a:endParaRPr lang="en-US" sz="1800" dirty="0"/>
              </a:p>
            </p:txBody>
          </p:sp>
        </mc:Choice>
        <mc:Fallback xmlns="">
          <p:sp>
            <p:nvSpPr>
              <p:cNvPr id="32" name="TextBox 31"/>
              <p:cNvSpPr txBox="1">
                <a:spLocks noRot="1" noChangeAspect="1" noMove="1" noResize="1" noEditPoints="1" noAdjustHandles="1" noChangeArrowheads="1" noChangeShapeType="1" noTextEdit="1"/>
              </p:cNvSpPr>
              <p:nvPr/>
            </p:nvSpPr>
            <p:spPr>
              <a:xfrm>
                <a:off x="8531256" y="2193553"/>
                <a:ext cx="351635" cy="369332"/>
              </a:xfrm>
              <a:prstGeom prst="rect">
                <a:avLst/>
              </a:prstGeom>
              <a:blipFill>
                <a:blip r:embed="rId3"/>
                <a:stretch>
                  <a:fillRect/>
                </a:stretch>
              </a:blipFill>
            </p:spPr>
            <p:txBody>
              <a:bodyPr/>
              <a:lstStyle/>
              <a:p>
                <a:r>
                  <a:rPr lang="en-US">
                    <a:noFill/>
                  </a:rPr>
                  <a:t> </a:t>
                </a:r>
              </a:p>
            </p:txBody>
          </p:sp>
        </mc:Fallback>
      </mc:AlternateContent>
      <p:sp>
        <p:nvSpPr>
          <p:cNvPr id="33" name="Up-Down Arrow 32"/>
          <p:cNvSpPr/>
          <p:nvPr/>
        </p:nvSpPr>
        <p:spPr>
          <a:xfrm>
            <a:off x="7483056" y="3241222"/>
            <a:ext cx="453338" cy="69668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graphicFrame>
            <p:nvGraphicFramePr>
              <p:cNvPr id="3" name="Table 2"/>
              <p:cNvGraphicFramePr>
                <a:graphicFrameLocks noGrp="1"/>
              </p:cNvGraphicFramePr>
              <p:nvPr>
                <p:extLst>
                  <p:ext uri="{D42A27DB-BD31-4B8C-83A1-F6EECF244321}">
                    <p14:modId xmlns:p14="http://schemas.microsoft.com/office/powerpoint/2010/main" val="2485323939"/>
                  </p:ext>
                </p:extLst>
              </p:nvPr>
            </p:nvGraphicFramePr>
            <p:xfrm>
              <a:off x="4792437" y="4171950"/>
              <a:ext cx="4160730" cy="1488984"/>
            </p:xfrm>
            <a:graphic>
              <a:graphicData uri="http://schemas.openxmlformats.org/drawingml/2006/table">
                <a:tbl>
                  <a:tblPr firstRow="1" bandRow="1">
                    <a:tableStyleId>{5C22544A-7EE6-4342-B048-85BDC9FD1C3A}</a:tableStyleId>
                  </a:tblPr>
                  <a:tblGrid>
                    <a:gridCol w="832146">
                      <a:extLst>
                        <a:ext uri="{9D8B030D-6E8A-4147-A177-3AD203B41FA5}">
                          <a16:colId xmlns:a16="http://schemas.microsoft.com/office/drawing/2014/main" val="20000"/>
                        </a:ext>
                      </a:extLst>
                    </a:gridCol>
                    <a:gridCol w="832146">
                      <a:extLst>
                        <a:ext uri="{9D8B030D-6E8A-4147-A177-3AD203B41FA5}">
                          <a16:colId xmlns:a16="http://schemas.microsoft.com/office/drawing/2014/main" val="20001"/>
                        </a:ext>
                      </a:extLst>
                    </a:gridCol>
                    <a:gridCol w="832146">
                      <a:extLst>
                        <a:ext uri="{9D8B030D-6E8A-4147-A177-3AD203B41FA5}">
                          <a16:colId xmlns:a16="http://schemas.microsoft.com/office/drawing/2014/main" val="20002"/>
                        </a:ext>
                      </a:extLst>
                    </a:gridCol>
                    <a:gridCol w="832146">
                      <a:extLst>
                        <a:ext uri="{9D8B030D-6E8A-4147-A177-3AD203B41FA5}">
                          <a16:colId xmlns:a16="http://schemas.microsoft.com/office/drawing/2014/main" val="20003"/>
                        </a:ext>
                      </a:extLst>
                    </a:gridCol>
                    <a:gridCol w="832146">
                      <a:extLst>
                        <a:ext uri="{9D8B030D-6E8A-4147-A177-3AD203B41FA5}">
                          <a16:colId xmlns:a16="http://schemas.microsoft.com/office/drawing/2014/main" val="20004"/>
                        </a:ext>
                      </a:extLst>
                    </a:gridCol>
                  </a:tblGrid>
                  <a:tr h="496328">
                    <a:tc>
                      <a:txBody>
                        <a:bodyPr/>
                        <a:lstStyle/>
                        <a:p>
                          <a:pPr algn="ctr"/>
                          <a:endParaRPr lang="en-US" dirty="0">
                            <a:solidFill>
                              <a:schemeClr val="tx1"/>
                            </a:solidFill>
                          </a:endParaRPr>
                        </a:p>
                      </a:txBody>
                      <a:tcPr>
                        <a:solidFill>
                          <a:schemeClr val="bg1"/>
                        </a:solidFill>
                      </a:tcPr>
                    </a:tc>
                    <a:tc>
                      <a:txBody>
                        <a:bodyPr/>
                        <a:lstStyle/>
                        <a:p>
                          <a:pPr algn="ctr"/>
                          <a:r>
                            <a:rPr lang="en-US" b="0" dirty="0">
                              <a:solidFill>
                                <a:schemeClr val="tx1"/>
                              </a:solidFill>
                            </a:rPr>
                            <a:t>L</a:t>
                          </a:r>
                          <a:r>
                            <a:rPr lang="en-US" b="0" baseline="0" dirty="0">
                              <a:solidFill>
                                <a:schemeClr val="tx1"/>
                              </a:solidFill>
                            </a:rPr>
                            <a:t> /</a:t>
                          </a:r>
                          <a14:m>
                            <m:oMath xmlns:m="http://schemas.openxmlformats.org/officeDocument/2006/math">
                              <m:r>
                                <a:rPr lang="en-US" b="0" i="1" baseline="0" dirty="0" smtClean="0">
                                  <a:solidFill>
                                    <a:schemeClr val="tx1"/>
                                  </a:solidFill>
                                  <a:latin typeface="Cambria Math" panose="02040503050406030204" pitchFamily="18" charset="0"/>
                                </a:rPr>
                                <m:t>ℓ</m:t>
                              </m:r>
                            </m:oMath>
                          </a14:m>
                          <a:endParaRPr lang="en-US" b="0" dirty="0">
                            <a:solidFill>
                              <a:schemeClr val="tx1"/>
                            </a:solidFill>
                          </a:endParaRPr>
                        </a:p>
                      </a:txBody>
                      <a:tcPr>
                        <a:solidFill>
                          <a:schemeClr val="bg1"/>
                        </a:solidFill>
                      </a:tcPr>
                    </a:tc>
                    <a:tc>
                      <a:txBody>
                        <a:bodyPr/>
                        <a:lstStyle/>
                        <a:p>
                          <a:pPr algn="ctr"/>
                          <a:r>
                            <a:rPr lang="en-US" b="0" dirty="0">
                              <a:solidFill>
                                <a:schemeClr val="tx1"/>
                              </a:solidFill>
                            </a:rPr>
                            <a:t>L / </a:t>
                          </a:r>
                          <a14:m>
                            <m:oMath xmlns:m="http://schemas.openxmlformats.org/officeDocument/2006/math">
                              <m:r>
                                <a:rPr lang="en-US" b="0" i="1" dirty="0" smtClean="0">
                                  <a:solidFill>
                                    <a:schemeClr val="tx1"/>
                                  </a:solidFill>
                                  <a:latin typeface="Cambria Math" panose="02040503050406030204" pitchFamily="18" charset="0"/>
                                </a:rPr>
                                <m:t>𝑟</m:t>
                              </m:r>
                            </m:oMath>
                          </a14:m>
                          <a:endParaRPr lang="en-US" b="0" dirty="0">
                            <a:solidFill>
                              <a:schemeClr val="tx1"/>
                            </a:solidFill>
                          </a:endParaRPr>
                        </a:p>
                      </a:txBody>
                      <a:tcPr>
                        <a:solidFill>
                          <a:schemeClr val="bg1"/>
                        </a:solidFill>
                      </a:tcPr>
                    </a:tc>
                    <a:tc>
                      <a:txBody>
                        <a:bodyPr/>
                        <a:lstStyle/>
                        <a:p>
                          <a:pPr algn="ctr"/>
                          <a:r>
                            <a:rPr lang="en-US" b="0" dirty="0">
                              <a:solidFill>
                                <a:schemeClr val="tx1"/>
                              </a:solidFill>
                            </a:rPr>
                            <a:t>R / </a:t>
                          </a:r>
                          <a14:m>
                            <m:oMath xmlns:m="http://schemas.openxmlformats.org/officeDocument/2006/math">
                              <m:r>
                                <a:rPr lang="en-US" b="0" i="1" dirty="0" smtClean="0">
                                  <a:solidFill>
                                    <a:schemeClr val="tx1"/>
                                  </a:solidFill>
                                  <a:latin typeface="Cambria Math" panose="02040503050406030204" pitchFamily="18" charset="0"/>
                                </a:rPr>
                                <m:t>ℓ</m:t>
                              </m:r>
                            </m:oMath>
                          </a14:m>
                          <a:endParaRPr lang="en-US" b="0" dirty="0">
                            <a:solidFill>
                              <a:schemeClr val="tx1"/>
                            </a:solidFill>
                          </a:endParaRPr>
                        </a:p>
                      </a:txBody>
                      <a:tcPr>
                        <a:solidFill>
                          <a:schemeClr val="bg1"/>
                        </a:solidFill>
                      </a:tcPr>
                    </a:tc>
                    <a:tc>
                      <a:txBody>
                        <a:bodyPr/>
                        <a:lstStyle/>
                        <a:p>
                          <a:pPr algn="ctr"/>
                          <a:r>
                            <a:rPr lang="en-US" b="0" dirty="0">
                              <a:solidFill>
                                <a:schemeClr val="tx1"/>
                              </a:solidFill>
                            </a:rPr>
                            <a:t>R / </a:t>
                          </a:r>
                          <a14:m>
                            <m:oMath xmlns:m="http://schemas.openxmlformats.org/officeDocument/2006/math">
                              <m:r>
                                <a:rPr lang="en-US" b="0" i="1" dirty="0" smtClean="0">
                                  <a:solidFill>
                                    <a:schemeClr val="tx1"/>
                                  </a:solidFill>
                                  <a:latin typeface="Cambria Math" panose="02040503050406030204" pitchFamily="18" charset="0"/>
                                </a:rPr>
                                <m:t>𝑟</m:t>
                              </m:r>
                            </m:oMath>
                          </a14:m>
                          <a:endParaRPr lang="en-US" b="0" dirty="0">
                            <a:solidFill>
                              <a:schemeClr val="tx1"/>
                            </a:solidFill>
                          </a:endParaRPr>
                        </a:p>
                      </a:txBody>
                      <a:tcPr>
                        <a:solidFill>
                          <a:schemeClr val="bg1"/>
                        </a:solidFill>
                      </a:tcPr>
                    </a:tc>
                    <a:extLst>
                      <a:ext uri="{0D108BD9-81ED-4DB2-BD59-A6C34878D82A}">
                        <a16:rowId xmlns:a16="http://schemas.microsoft.com/office/drawing/2014/main" val="10000"/>
                      </a:ext>
                    </a:extLst>
                  </a:tr>
                  <a:tr h="496328">
                    <a:tc>
                      <a:txBody>
                        <a:bodyPr/>
                        <a:lstStyle/>
                        <a:p>
                          <a:pPr algn="ctr"/>
                          <a:r>
                            <a:rPr lang="en-US" dirty="0">
                              <a:solidFill>
                                <a:schemeClr val="tx1"/>
                              </a:solidFill>
                            </a:rPr>
                            <a:t>A</a:t>
                          </a:r>
                        </a:p>
                      </a:txBody>
                      <a:tcPr>
                        <a:solidFill>
                          <a:schemeClr val="bg1"/>
                        </a:solidFill>
                      </a:tcPr>
                    </a:tc>
                    <a:tc>
                      <a:txBody>
                        <a:bodyPr/>
                        <a:lstStyle/>
                        <a:p>
                          <a:pPr algn="ctr"/>
                          <a:r>
                            <a:rPr lang="en-US" dirty="0">
                              <a:solidFill>
                                <a:schemeClr val="bg1"/>
                              </a:solidFill>
                            </a:rPr>
                            <a:t>-2,2</a:t>
                          </a:r>
                        </a:p>
                      </a:txBody>
                      <a:tcPr>
                        <a:solidFill>
                          <a:srgbClr val="C00000"/>
                        </a:solidFill>
                      </a:tcPr>
                    </a:tc>
                    <a:tc>
                      <a:txBody>
                        <a:bodyPr/>
                        <a:lstStyle/>
                        <a:p>
                          <a:pPr algn="ctr"/>
                          <a:r>
                            <a:rPr lang="en-US" dirty="0">
                              <a:solidFill>
                                <a:schemeClr val="bg1"/>
                              </a:solidFill>
                            </a:rPr>
                            <a:t>-2,2</a:t>
                          </a:r>
                        </a:p>
                      </a:txBody>
                      <a:tcPr>
                        <a:solidFill>
                          <a:srgbClr val="C00000"/>
                        </a:solidFill>
                      </a:tcPr>
                    </a:tc>
                    <a:tc>
                      <a:txBody>
                        <a:bodyPr/>
                        <a:lstStyle/>
                        <a:p>
                          <a:pPr algn="ctr"/>
                          <a:r>
                            <a:rPr lang="en-US" dirty="0">
                              <a:solidFill>
                                <a:schemeClr val="bg1"/>
                              </a:solidFill>
                            </a:rPr>
                            <a:t>-3,3</a:t>
                          </a:r>
                        </a:p>
                      </a:txBody>
                      <a:tcPr>
                        <a:solidFill>
                          <a:srgbClr val="C00000"/>
                        </a:solidFill>
                      </a:tcPr>
                    </a:tc>
                    <a:tc>
                      <a:txBody>
                        <a:bodyPr/>
                        <a:lstStyle/>
                        <a:p>
                          <a:pPr algn="ctr"/>
                          <a:r>
                            <a:rPr lang="en-US" dirty="0">
                              <a:solidFill>
                                <a:schemeClr val="bg1"/>
                              </a:solidFill>
                            </a:rPr>
                            <a:t>-3,3</a:t>
                          </a:r>
                        </a:p>
                      </a:txBody>
                      <a:tcPr>
                        <a:solidFill>
                          <a:srgbClr val="C00000"/>
                        </a:solidFill>
                      </a:tcPr>
                    </a:tc>
                    <a:extLst>
                      <a:ext uri="{0D108BD9-81ED-4DB2-BD59-A6C34878D82A}">
                        <a16:rowId xmlns:a16="http://schemas.microsoft.com/office/drawing/2014/main" val="10001"/>
                      </a:ext>
                    </a:extLst>
                  </a:tr>
                  <a:tr h="496328">
                    <a:tc>
                      <a:txBody>
                        <a:bodyPr/>
                        <a:lstStyle/>
                        <a:p>
                          <a:pPr algn="ctr"/>
                          <a:r>
                            <a:rPr lang="en-US" dirty="0">
                              <a:solidFill>
                                <a:schemeClr val="tx1"/>
                              </a:solidFill>
                            </a:rPr>
                            <a:t>B</a:t>
                          </a:r>
                        </a:p>
                      </a:txBody>
                      <a:tcPr>
                        <a:solidFill>
                          <a:schemeClr val="bg1"/>
                        </a:solidFill>
                      </a:tcPr>
                    </a:tc>
                    <a:tc>
                      <a:txBody>
                        <a:bodyPr/>
                        <a:lstStyle/>
                        <a:p>
                          <a:pPr algn="ctr"/>
                          <a:r>
                            <a:rPr lang="en-US" dirty="0">
                              <a:solidFill>
                                <a:schemeClr val="bg1"/>
                              </a:solidFill>
                            </a:rPr>
                            <a:t>0,0</a:t>
                          </a:r>
                        </a:p>
                      </a:txBody>
                      <a:tcPr>
                        <a:solidFill>
                          <a:srgbClr val="C00000"/>
                        </a:solidFill>
                      </a:tcPr>
                    </a:tc>
                    <a:tc>
                      <a:txBody>
                        <a:bodyPr/>
                        <a:lstStyle/>
                        <a:p>
                          <a:pPr algn="ctr"/>
                          <a:r>
                            <a:rPr lang="en-US" dirty="0">
                              <a:solidFill>
                                <a:schemeClr val="bg1"/>
                              </a:solidFill>
                            </a:rPr>
                            <a:t>-1,1</a:t>
                          </a:r>
                        </a:p>
                      </a:txBody>
                      <a:tcPr>
                        <a:solidFill>
                          <a:srgbClr val="C00000"/>
                        </a:solidFill>
                      </a:tcPr>
                    </a:tc>
                    <a:tc>
                      <a:txBody>
                        <a:bodyPr/>
                        <a:lstStyle/>
                        <a:p>
                          <a:pPr algn="ctr"/>
                          <a:r>
                            <a:rPr lang="en-US" dirty="0">
                              <a:solidFill>
                                <a:schemeClr val="bg1"/>
                              </a:solidFill>
                            </a:rPr>
                            <a:t>0,0</a:t>
                          </a:r>
                        </a:p>
                      </a:txBody>
                      <a:tcPr>
                        <a:solidFill>
                          <a:srgbClr val="C00000"/>
                        </a:solidFill>
                      </a:tcPr>
                    </a:tc>
                    <a:tc>
                      <a:txBody>
                        <a:bodyPr/>
                        <a:lstStyle/>
                        <a:p>
                          <a:pPr algn="ctr"/>
                          <a:r>
                            <a:rPr lang="en-US" dirty="0">
                              <a:solidFill>
                                <a:schemeClr val="bg1"/>
                              </a:solidFill>
                            </a:rPr>
                            <a:t>-1,1</a:t>
                          </a:r>
                        </a:p>
                      </a:txBody>
                      <a:tcPr>
                        <a:solidFill>
                          <a:srgbClr val="C00000"/>
                        </a:solidFill>
                      </a:tcPr>
                    </a:tc>
                    <a:extLst>
                      <a:ext uri="{0D108BD9-81ED-4DB2-BD59-A6C34878D82A}">
                        <a16:rowId xmlns:a16="http://schemas.microsoft.com/office/drawing/2014/main" val="10002"/>
                      </a:ext>
                    </a:extLst>
                  </a:tr>
                </a:tbl>
              </a:graphicData>
            </a:graphic>
          </p:graphicFrame>
        </mc:Choice>
        <mc:Fallback xmlns="">
          <p:graphicFrame>
            <p:nvGraphicFramePr>
              <p:cNvPr id="3" name="Table 2"/>
              <p:cNvGraphicFramePr>
                <a:graphicFrameLocks noGrp="1"/>
              </p:cNvGraphicFramePr>
              <p:nvPr>
                <p:extLst>
                  <p:ext uri="{D42A27DB-BD31-4B8C-83A1-F6EECF244321}">
                    <p14:modId xmlns:p14="http://schemas.microsoft.com/office/powerpoint/2010/main" val="2485323939"/>
                  </p:ext>
                </p:extLst>
              </p:nvPr>
            </p:nvGraphicFramePr>
            <p:xfrm>
              <a:off x="4792437" y="4171950"/>
              <a:ext cx="4160730" cy="1488984"/>
            </p:xfrm>
            <a:graphic>
              <a:graphicData uri="http://schemas.openxmlformats.org/drawingml/2006/table">
                <a:tbl>
                  <a:tblPr firstRow="1" bandRow="1">
                    <a:tableStyleId>{5C22544A-7EE6-4342-B048-85BDC9FD1C3A}</a:tableStyleId>
                  </a:tblPr>
                  <a:tblGrid>
                    <a:gridCol w="832146">
                      <a:extLst>
                        <a:ext uri="{9D8B030D-6E8A-4147-A177-3AD203B41FA5}">
                          <a16:colId xmlns:a16="http://schemas.microsoft.com/office/drawing/2014/main" val="20000"/>
                        </a:ext>
                      </a:extLst>
                    </a:gridCol>
                    <a:gridCol w="832146">
                      <a:extLst>
                        <a:ext uri="{9D8B030D-6E8A-4147-A177-3AD203B41FA5}">
                          <a16:colId xmlns:a16="http://schemas.microsoft.com/office/drawing/2014/main" val="20001"/>
                        </a:ext>
                      </a:extLst>
                    </a:gridCol>
                    <a:gridCol w="832146">
                      <a:extLst>
                        <a:ext uri="{9D8B030D-6E8A-4147-A177-3AD203B41FA5}">
                          <a16:colId xmlns:a16="http://schemas.microsoft.com/office/drawing/2014/main" val="20002"/>
                        </a:ext>
                      </a:extLst>
                    </a:gridCol>
                    <a:gridCol w="832146">
                      <a:extLst>
                        <a:ext uri="{9D8B030D-6E8A-4147-A177-3AD203B41FA5}">
                          <a16:colId xmlns:a16="http://schemas.microsoft.com/office/drawing/2014/main" val="20003"/>
                        </a:ext>
                      </a:extLst>
                    </a:gridCol>
                    <a:gridCol w="832146">
                      <a:extLst>
                        <a:ext uri="{9D8B030D-6E8A-4147-A177-3AD203B41FA5}">
                          <a16:colId xmlns:a16="http://schemas.microsoft.com/office/drawing/2014/main" val="20004"/>
                        </a:ext>
                      </a:extLst>
                    </a:gridCol>
                  </a:tblGrid>
                  <a:tr h="496328">
                    <a:tc>
                      <a:txBody>
                        <a:bodyPr/>
                        <a:lstStyle/>
                        <a:p>
                          <a:pPr algn="ctr"/>
                          <a:endParaRPr lang="en-US" dirty="0">
                            <a:solidFill>
                              <a:schemeClr val="tx1"/>
                            </a:solidFill>
                          </a:endParaRPr>
                        </a:p>
                      </a:txBody>
                      <a:tcPr>
                        <a:solidFill>
                          <a:schemeClr val="bg1"/>
                        </a:solidFill>
                      </a:tcPr>
                    </a:tc>
                    <a:tc>
                      <a:txBody>
                        <a:bodyPr/>
                        <a:lstStyle/>
                        <a:p>
                          <a:endParaRPr lang="en-US"/>
                        </a:p>
                      </a:txBody>
                      <a:tcPr>
                        <a:blipFill>
                          <a:blip r:embed="rId4"/>
                          <a:stretch>
                            <a:fillRect l="-101471" t="-1220" r="-304412" b="-201220"/>
                          </a:stretch>
                        </a:blipFill>
                      </a:tcPr>
                    </a:tc>
                    <a:tc>
                      <a:txBody>
                        <a:bodyPr/>
                        <a:lstStyle/>
                        <a:p>
                          <a:endParaRPr lang="en-US"/>
                        </a:p>
                      </a:txBody>
                      <a:tcPr>
                        <a:blipFill>
                          <a:blip r:embed="rId4"/>
                          <a:stretch>
                            <a:fillRect l="-200000" t="-1220" r="-202190" b="-201220"/>
                          </a:stretch>
                        </a:blipFill>
                      </a:tcPr>
                    </a:tc>
                    <a:tc>
                      <a:txBody>
                        <a:bodyPr/>
                        <a:lstStyle/>
                        <a:p>
                          <a:endParaRPr lang="en-US"/>
                        </a:p>
                      </a:txBody>
                      <a:tcPr>
                        <a:blipFill>
                          <a:blip r:embed="rId4"/>
                          <a:stretch>
                            <a:fillRect l="-302206" t="-1220" r="-103676" b="-201220"/>
                          </a:stretch>
                        </a:blipFill>
                      </a:tcPr>
                    </a:tc>
                    <a:tc>
                      <a:txBody>
                        <a:bodyPr/>
                        <a:lstStyle/>
                        <a:p>
                          <a:endParaRPr lang="en-US"/>
                        </a:p>
                      </a:txBody>
                      <a:tcPr>
                        <a:blipFill>
                          <a:blip r:embed="rId4"/>
                          <a:stretch>
                            <a:fillRect l="-399270" t="-1220" r="-2920" b="-201220"/>
                          </a:stretch>
                        </a:blipFill>
                      </a:tcPr>
                    </a:tc>
                    <a:extLst>
                      <a:ext uri="{0D108BD9-81ED-4DB2-BD59-A6C34878D82A}">
                        <a16:rowId xmlns:a16="http://schemas.microsoft.com/office/drawing/2014/main" val="10000"/>
                      </a:ext>
                    </a:extLst>
                  </a:tr>
                  <a:tr h="496328">
                    <a:tc>
                      <a:txBody>
                        <a:bodyPr/>
                        <a:lstStyle/>
                        <a:p>
                          <a:pPr algn="ctr"/>
                          <a:r>
                            <a:rPr lang="en-US" dirty="0">
                              <a:solidFill>
                                <a:schemeClr val="tx1"/>
                              </a:solidFill>
                            </a:rPr>
                            <a:t>A</a:t>
                          </a:r>
                        </a:p>
                      </a:txBody>
                      <a:tcPr>
                        <a:solidFill>
                          <a:schemeClr val="bg1"/>
                        </a:solidFill>
                      </a:tcPr>
                    </a:tc>
                    <a:tc>
                      <a:txBody>
                        <a:bodyPr/>
                        <a:lstStyle/>
                        <a:p>
                          <a:pPr algn="ctr"/>
                          <a:r>
                            <a:rPr lang="en-US" dirty="0">
                              <a:solidFill>
                                <a:schemeClr val="bg1"/>
                              </a:solidFill>
                            </a:rPr>
                            <a:t>-2,2</a:t>
                          </a:r>
                        </a:p>
                      </a:txBody>
                      <a:tcPr>
                        <a:solidFill>
                          <a:srgbClr val="C00000"/>
                        </a:solidFill>
                      </a:tcPr>
                    </a:tc>
                    <a:tc>
                      <a:txBody>
                        <a:bodyPr/>
                        <a:lstStyle/>
                        <a:p>
                          <a:pPr algn="ctr"/>
                          <a:r>
                            <a:rPr lang="en-US" dirty="0">
                              <a:solidFill>
                                <a:schemeClr val="bg1"/>
                              </a:solidFill>
                            </a:rPr>
                            <a:t>-2,2</a:t>
                          </a:r>
                        </a:p>
                      </a:txBody>
                      <a:tcPr>
                        <a:solidFill>
                          <a:srgbClr val="C00000"/>
                        </a:solidFill>
                      </a:tcPr>
                    </a:tc>
                    <a:tc>
                      <a:txBody>
                        <a:bodyPr/>
                        <a:lstStyle/>
                        <a:p>
                          <a:pPr algn="ctr"/>
                          <a:r>
                            <a:rPr lang="en-US" dirty="0">
                              <a:solidFill>
                                <a:schemeClr val="bg1"/>
                              </a:solidFill>
                            </a:rPr>
                            <a:t>-3,3</a:t>
                          </a:r>
                        </a:p>
                      </a:txBody>
                      <a:tcPr>
                        <a:solidFill>
                          <a:srgbClr val="C00000"/>
                        </a:solidFill>
                      </a:tcPr>
                    </a:tc>
                    <a:tc>
                      <a:txBody>
                        <a:bodyPr/>
                        <a:lstStyle/>
                        <a:p>
                          <a:pPr algn="ctr"/>
                          <a:r>
                            <a:rPr lang="en-US" dirty="0">
                              <a:solidFill>
                                <a:schemeClr val="bg1"/>
                              </a:solidFill>
                            </a:rPr>
                            <a:t>-3,3</a:t>
                          </a:r>
                        </a:p>
                      </a:txBody>
                      <a:tcPr>
                        <a:solidFill>
                          <a:srgbClr val="C00000"/>
                        </a:solidFill>
                      </a:tcPr>
                    </a:tc>
                    <a:extLst>
                      <a:ext uri="{0D108BD9-81ED-4DB2-BD59-A6C34878D82A}">
                        <a16:rowId xmlns:a16="http://schemas.microsoft.com/office/drawing/2014/main" val="10001"/>
                      </a:ext>
                    </a:extLst>
                  </a:tr>
                  <a:tr h="496328">
                    <a:tc>
                      <a:txBody>
                        <a:bodyPr/>
                        <a:lstStyle/>
                        <a:p>
                          <a:pPr algn="ctr"/>
                          <a:r>
                            <a:rPr lang="en-US" dirty="0">
                              <a:solidFill>
                                <a:schemeClr val="tx1"/>
                              </a:solidFill>
                            </a:rPr>
                            <a:t>B</a:t>
                          </a:r>
                        </a:p>
                      </a:txBody>
                      <a:tcPr>
                        <a:solidFill>
                          <a:schemeClr val="bg1"/>
                        </a:solidFill>
                      </a:tcPr>
                    </a:tc>
                    <a:tc>
                      <a:txBody>
                        <a:bodyPr/>
                        <a:lstStyle/>
                        <a:p>
                          <a:pPr algn="ctr"/>
                          <a:r>
                            <a:rPr lang="en-US" dirty="0">
                              <a:solidFill>
                                <a:schemeClr val="bg1"/>
                              </a:solidFill>
                            </a:rPr>
                            <a:t>0,0</a:t>
                          </a:r>
                        </a:p>
                      </a:txBody>
                      <a:tcPr>
                        <a:solidFill>
                          <a:srgbClr val="C00000"/>
                        </a:solidFill>
                      </a:tcPr>
                    </a:tc>
                    <a:tc>
                      <a:txBody>
                        <a:bodyPr/>
                        <a:lstStyle/>
                        <a:p>
                          <a:pPr algn="ctr"/>
                          <a:r>
                            <a:rPr lang="en-US" dirty="0">
                              <a:solidFill>
                                <a:schemeClr val="bg1"/>
                              </a:solidFill>
                            </a:rPr>
                            <a:t>-1,1</a:t>
                          </a:r>
                        </a:p>
                      </a:txBody>
                      <a:tcPr>
                        <a:solidFill>
                          <a:srgbClr val="C00000"/>
                        </a:solidFill>
                      </a:tcPr>
                    </a:tc>
                    <a:tc>
                      <a:txBody>
                        <a:bodyPr/>
                        <a:lstStyle/>
                        <a:p>
                          <a:pPr algn="ctr"/>
                          <a:r>
                            <a:rPr lang="en-US" dirty="0">
                              <a:solidFill>
                                <a:schemeClr val="bg1"/>
                              </a:solidFill>
                            </a:rPr>
                            <a:t>0,0</a:t>
                          </a:r>
                        </a:p>
                      </a:txBody>
                      <a:tcPr>
                        <a:solidFill>
                          <a:srgbClr val="C00000"/>
                        </a:solidFill>
                      </a:tcPr>
                    </a:tc>
                    <a:tc>
                      <a:txBody>
                        <a:bodyPr/>
                        <a:lstStyle/>
                        <a:p>
                          <a:pPr algn="ctr"/>
                          <a:r>
                            <a:rPr lang="en-US" dirty="0">
                              <a:solidFill>
                                <a:schemeClr val="bg1"/>
                              </a:solidFill>
                            </a:rPr>
                            <a:t>-1,1</a:t>
                          </a:r>
                        </a:p>
                      </a:txBody>
                      <a:tcPr>
                        <a:solidFill>
                          <a:srgbClr val="C00000"/>
                        </a:solidFill>
                      </a:tcPr>
                    </a:tc>
                    <a:extLst>
                      <a:ext uri="{0D108BD9-81ED-4DB2-BD59-A6C34878D82A}">
                        <a16:rowId xmlns:a16="http://schemas.microsoft.com/office/drawing/2014/main" val="10002"/>
                      </a:ext>
                    </a:extLst>
                  </a:tr>
                </a:tbl>
              </a:graphicData>
            </a:graphic>
          </p:graphicFrame>
        </mc:Fallback>
      </mc:AlternateContent>
      <p:cxnSp>
        <p:nvCxnSpPr>
          <p:cNvPr id="35" name="Straight Connector 34"/>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2921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Solving Perfect-Information Games</a:t>
            </a:r>
          </a:p>
        </p:txBody>
      </p:sp>
      <p:sp>
        <p:nvSpPr>
          <p:cNvPr id="3" name="Content Placeholder 2"/>
          <p:cNvSpPr>
            <a:spLocks noGrp="1"/>
          </p:cNvSpPr>
          <p:nvPr>
            <p:ph idx="1"/>
          </p:nvPr>
        </p:nvSpPr>
        <p:spPr/>
        <p:txBody>
          <a:bodyPr/>
          <a:lstStyle/>
          <a:p>
            <a:r>
              <a:rPr lang="en-US" dirty="0"/>
              <a:t>Checkers solved – can always draw [Schaeffer et al. "Checkers is solved." </a:t>
            </a:r>
            <a:r>
              <a:rPr lang="en-US" i="1" dirty="0"/>
              <a:t>Science</a:t>
            </a:r>
            <a:r>
              <a:rPr lang="en-US" dirty="0"/>
              <a:t> (2007)]</a:t>
            </a:r>
          </a:p>
          <a:p>
            <a:endParaRPr lang="en-US" dirty="0"/>
          </a:p>
          <a:p>
            <a:r>
              <a:rPr lang="en-US" dirty="0"/>
              <a:t>At about 10</a:t>
            </a:r>
            <a:r>
              <a:rPr lang="en-US" baseline="30000" dirty="0"/>
              <a:t>20</a:t>
            </a:r>
            <a:r>
              <a:rPr lang="en-US" dirty="0"/>
              <a:t> states, checkers is the largest game ever solved. Chess has about 10</a:t>
            </a:r>
            <a:r>
              <a:rPr lang="en-US" baseline="30000" dirty="0"/>
              <a:t>40</a:t>
            </a:r>
            <a:r>
              <a:rPr lang="en-US" dirty="0"/>
              <a:t>. Go has about 10</a:t>
            </a:r>
            <a:r>
              <a:rPr lang="en-US" baseline="30000" dirty="0"/>
              <a:t>170</a:t>
            </a:r>
            <a:r>
              <a:rPr lang="en-US" dirty="0"/>
              <a:t>. </a:t>
            </a:r>
          </a:p>
        </p:txBody>
      </p:sp>
      <p:sp>
        <p:nvSpPr>
          <p:cNvPr id="4" name="Slide Number Placeholder 3"/>
          <p:cNvSpPr>
            <a:spLocks noGrp="1"/>
          </p:cNvSpPr>
          <p:nvPr>
            <p:ph type="sldNum" sz="quarter" idx="12"/>
          </p:nvPr>
        </p:nvSpPr>
        <p:spPr/>
        <p:txBody>
          <a:bodyPr/>
          <a:lstStyle/>
          <a:p>
            <a:fld id="{FF225CC9-7ECB-4D65-94BD-F1E241F6F67E}" type="slidenum">
              <a:rPr lang="en-US" smtClean="0"/>
              <a:pPr/>
              <a:t>14</a:t>
            </a:fld>
            <a:endParaRPr lang="en-US" dirty="0"/>
          </a:p>
        </p:txBody>
      </p:sp>
    </p:spTree>
    <p:extLst>
      <p:ext uri="{BB962C8B-B14F-4D97-AF65-F5344CB8AC3E}">
        <p14:creationId xmlns:p14="http://schemas.microsoft.com/office/powerpoint/2010/main" val="40192398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Imperfect-information Games</a:t>
            </a:r>
          </a:p>
        </p:txBody>
      </p:sp>
      <p:sp>
        <p:nvSpPr>
          <p:cNvPr id="3" name="Content Placeholder 2"/>
          <p:cNvSpPr>
            <a:spLocks noGrp="1"/>
          </p:cNvSpPr>
          <p:nvPr>
            <p:ph idx="1"/>
          </p:nvPr>
        </p:nvSpPr>
        <p:spPr>
          <a:xfrm>
            <a:off x="457201" y="1528300"/>
            <a:ext cx="5663996" cy="4063296"/>
          </a:xfrm>
        </p:spPr>
        <p:txBody>
          <a:bodyPr>
            <a:normAutofit lnSpcReduction="10000"/>
          </a:bodyPr>
          <a:lstStyle/>
          <a:p>
            <a:r>
              <a:rPr lang="en-US" dirty="0"/>
              <a:t>What about games like poker?</a:t>
            </a:r>
          </a:p>
          <a:p>
            <a:endParaRPr lang="en-US" dirty="0"/>
          </a:p>
          <a:p>
            <a:r>
              <a:rPr lang="en-US" dirty="0"/>
              <a:t>Backward induction doesn’t work in imperfect-information games!</a:t>
            </a:r>
          </a:p>
          <a:p>
            <a:endParaRPr lang="en-US" dirty="0"/>
          </a:p>
          <a:p>
            <a:r>
              <a:rPr lang="en-US" dirty="0"/>
              <a:t>An </a:t>
            </a:r>
            <a:r>
              <a:rPr lang="en-US" b="1" dirty="0"/>
              <a:t>information set</a:t>
            </a:r>
            <a:r>
              <a:rPr lang="en-US" dirty="0"/>
              <a:t> is the set of all possible states (nodes in the game tree) that the player may be in, given the information available to him.</a:t>
            </a:r>
          </a:p>
          <a:p>
            <a:endParaRPr lang="en-US" dirty="0"/>
          </a:p>
          <a:p>
            <a:r>
              <a:rPr lang="en-US" dirty="0"/>
              <a:t>A strategy must be identical for all nodes in an information set.</a:t>
            </a:r>
          </a:p>
          <a:p>
            <a:endParaRPr lang="en-US" dirty="0"/>
          </a:p>
        </p:txBody>
      </p:sp>
      <p:sp>
        <p:nvSpPr>
          <p:cNvPr id="4" name="Slide Number Placeholder 3"/>
          <p:cNvSpPr>
            <a:spLocks noGrp="1"/>
          </p:cNvSpPr>
          <p:nvPr>
            <p:ph type="sldNum" sz="quarter" idx="12"/>
          </p:nvPr>
        </p:nvSpPr>
        <p:spPr/>
        <p:txBody>
          <a:bodyPr/>
          <a:lstStyle/>
          <a:p>
            <a:fld id="{FF225CC9-7ECB-4D65-94BD-F1E241F6F67E}" type="slidenum">
              <a:rPr lang="en-US" smtClean="0"/>
              <a:pPr/>
              <a:t>15</a:t>
            </a:fld>
            <a:endParaRPr lang="en-US" dirty="0"/>
          </a:p>
        </p:txBody>
      </p:sp>
      <p:sp>
        <p:nvSpPr>
          <p:cNvPr id="5" name="Oval 4"/>
          <p:cNvSpPr/>
          <p:nvPr/>
        </p:nvSpPr>
        <p:spPr>
          <a:xfrm>
            <a:off x="7519225" y="1203096"/>
            <a:ext cx="381000" cy="381000"/>
          </a:xfrm>
          <a:prstGeom prst="ellipse">
            <a:avLst/>
          </a:prstGeom>
          <a:solidFill>
            <a:srgbClr val="00B05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a:stCxn id="5" idx="3"/>
          </p:cNvCxnSpPr>
          <p:nvPr/>
        </p:nvCxnSpPr>
        <p:spPr>
          <a:xfrm flipH="1">
            <a:off x="7106254" y="1528300"/>
            <a:ext cx="468767" cy="43977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5" idx="5"/>
          </p:cNvCxnSpPr>
          <p:nvPr/>
        </p:nvCxnSpPr>
        <p:spPr>
          <a:xfrm>
            <a:off x="7844429" y="1528300"/>
            <a:ext cx="468767" cy="43977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530609" y="1208930"/>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9" name="Oval 8"/>
          <p:cNvSpPr/>
          <p:nvPr/>
        </p:nvSpPr>
        <p:spPr>
          <a:xfrm>
            <a:off x="6915754" y="196224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8122696" y="1975295"/>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896100" y="196807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6" name="TextBox 15"/>
          <p:cNvSpPr txBox="1"/>
          <p:nvPr/>
        </p:nvSpPr>
        <p:spPr>
          <a:xfrm>
            <a:off x="8103042" y="1981129"/>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8" name="TextBox 17"/>
          <p:cNvSpPr txBox="1"/>
          <p:nvPr/>
        </p:nvSpPr>
        <p:spPr>
          <a:xfrm>
            <a:off x="7240940" y="2647017"/>
            <a:ext cx="476412"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0.5</a:t>
            </a:r>
          </a:p>
        </p:txBody>
      </p:sp>
      <p:sp>
        <p:nvSpPr>
          <p:cNvPr id="19" name="TextBox 18"/>
          <p:cNvSpPr txBox="1"/>
          <p:nvPr/>
        </p:nvSpPr>
        <p:spPr>
          <a:xfrm>
            <a:off x="8447900" y="2644803"/>
            <a:ext cx="546945"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-0.5</a:t>
            </a:r>
          </a:p>
        </p:txBody>
      </p:sp>
      <p:sp>
        <p:nvSpPr>
          <p:cNvPr id="20" name="Oval 19"/>
          <p:cNvSpPr/>
          <p:nvPr/>
        </p:nvSpPr>
        <p:spPr>
          <a:xfrm>
            <a:off x="7767896" y="3016349"/>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p:cNvCxnSpPr/>
          <p:nvPr/>
        </p:nvCxnSpPr>
        <p:spPr>
          <a:xfrm flipH="1">
            <a:off x="7589309" y="3329197"/>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092678" y="3323460"/>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390870" y="3693186"/>
            <a:ext cx="30168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a:t>
            </a:r>
          </a:p>
        </p:txBody>
      </p:sp>
      <p:sp>
        <p:nvSpPr>
          <p:cNvPr id="25" name="TextBox 24"/>
          <p:cNvSpPr txBox="1"/>
          <p:nvPr/>
        </p:nvSpPr>
        <p:spPr>
          <a:xfrm>
            <a:off x="8130092" y="3688766"/>
            <a:ext cx="37221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a:t>
            </a:r>
          </a:p>
        </p:txBody>
      </p:sp>
      <p:cxnSp>
        <p:nvCxnSpPr>
          <p:cNvPr id="26" name="Straight Connector 25"/>
          <p:cNvCxnSpPr/>
          <p:nvPr/>
        </p:nvCxnSpPr>
        <p:spPr>
          <a:xfrm flipH="1">
            <a:off x="6740718" y="2281459"/>
            <a:ext cx="233980" cy="726687"/>
          </a:xfrm>
          <a:prstGeom prst="line">
            <a:avLst/>
          </a:prstGeom>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6546792" y="3008146"/>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9" name="Straight Connector 28"/>
          <p:cNvCxnSpPr/>
          <p:nvPr/>
        </p:nvCxnSpPr>
        <p:spPr>
          <a:xfrm flipH="1">
            <a:off x="6368205" y="3320994"/>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871574" y="3315257"/>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182590" y="3693186"/>
            <a:ext cx="37221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a:t>
            </a:r>
          </a:p>
        </p:txBody>
      </p:sp>
      <p:sp>
        <p:nvSpPr>
          <p:cNvPr id="32" name="TextBox 31"/>
          <p:cNvSpPr txBox="1"/>
          <p:nvPr/>
        </p:nvSpPr>
        <p:spPr>
          <a:xfrm>
            <a:off x="6896100" y="3688766"/>
            <a:ext cx="300082"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a:t>
            </a:r>
          </a:p>
        </p:txBody>
      </p:sp>
      <p:cxnSp>
        <p:nvCxnSpPr>
          <p:cNvPr id="36" name="Straight Connector 35"/>
          <p:cNvCxnSpPr>
            <a:stCxn id="27" idx="6"/>
            <a:endCxn id="20" idx="2"/>
          </p:cNvCxnSpPr>
          <p:nvPr/>
        </p:nvCxnSpPr>
        <p:spPr bwMode="auto">
          <a:xfrm>
            <a:off x="6927792" y="3198646"/>
            <a:ext cx="840104" cy="8203"/>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37" name="TextBox 36"/>
          <p:cNvSpPr txBox="1"/>
          <p:nvPr/>
        </p:nvSpPr>
        <p:spPr>
          <a:xfrm>
            <a:off x="7748242" y="3016349"/>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38" name="TextBox 37"/>
          <p:cNvSpPr txBox="1"/>
          <p:nvPr/>
        </p:nvSpPr>
        <p:spPr>
          <a:xfrm>
            <a:off x="6527138" y="3008146"/>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39" name="TextBox 38"/>
          <p:cNvSpPr txBox="1"/>
          <p:nvPr/>
        </p:nvSpPr>
        <p:spPr>
          <a:xfrm rot="18972282">
            <a:off x="6888456" y="1428037"/>
            <a:ext cx="700833" cy="338554"/>
          </a:xfrm>
          <a:prstGeom prst="rect">
            <a:avLst/>
          </a:prstGeom>
          <a:noFill/>
        </p:spPr>
        <p:txBody>
          <a:bodyPr wrap="none" rtlCol="0">
            <a:spAutoFit/>
          </a:bodyPr>
          <a:lstStyle/>
          <a:p>
            <a:r>
              <a:rPr lang="en-US" sz="1600" dirty="0"/>
              <a:t>Heads</a:t>
            </a:r>
          </a:p>
        </p:txBody>
      </p:sp>
      <p:sp>
        <p:nvSpPr>
          <p:cNvPr id="40" name="TextBox 39"/>
          <p:cNvSpPr txBox="1"/>
          <p:nvPr/>
        </p:nvSpPr>
        <p:spPr>
          <a:xfrm rot="2536580">
            <a:off x="7935941" y="1433073"/>
            <a:ext cx="538930" cy="338554"/>
          </a:xfrm>
          <a:prstGeom prst="rect">
            <a:avLst/>
          </a:prstGeom>
          <a:noFill/>
        </p:spPr>
        <p:txBody>
          <a:bodyPr wrap="none" rtlCol="0">
            <a:spAutoFit/>
          </a:bodyPr>
          <a:lstStyle/>
          <a:p>
            <a:r>
              <a:rPr lang="en-US" sz="1600" dirty="0"/>
              <a:t>Tails</a:t>
            </a:r>
          </a:p>
        </p:txBody>
      </p:sp>
      <p:sp>
        <p:nvSpPr>
          <p:cNvPr id="41" name="TextBox 40"/>
          <p:cNvSpPr txBox="1"/>
          <p:nvPr/>
        </p:nvSpPr>
        <p:spPr>
          <a:xfrm rot="18490173">
            <a:off x="6475329" y="2208866"/>
            <a:ext cx="523926" cy="338554"/>
          </a:xfrm>
          <a:prstGeom prst="rect">
            <a:avLst/>
          </a:prstGeom>
          <a:noFill/>
        </p:spPr>
        <p:txBody>
          <a:bodyPr wrap="none" rtlCol="0">
            <a:spAutoFit/>
          </a:bodyPr>
          <a:lstStyle/>
          <a:p>
            <a:r>
              <a:rPr lang="en-US" sz="1600" dirty="0"/>
              <a:t>Play</a:t>
            </a:r>
          </a:p>
        </p:txBody>
      </p:sp>
      <p:sp>
        <p:nvSpPr>
          <p:cNvPr id="42" name="TextBox 41"/>
          <p:cNvSpPr txBox="1"/>
          <p:nvPr/>
        </p:nvSpPr>
        <p:spPr>
          <a:xfrm rot="18490173">
            <a:off x="7688064" y="2226624"/>
            <a:ext cx="523926" cy="338554"/>
          </a:xfrm>
          <a:prstGeom prst="rect">
            <a:avLst/>
          </a:prstGeom>
          <a:noFill/>
        </p:spPr>
        <p:txBody>
          <a:bodyPr wrap="none" rtlCol="0">
            <a:spAutoFit/>
          </a:bodyPr>
          <a:lstStyle/>
          <a:p>
            <a:r>
              <a:rPr lang="en-US" sz="1600" dirty="0"/>
              <a:t>Play</a:t>
            </a:r>
          </a:p>
        </p:txBody>
      </p:sp>
      <p:sp>
        <p:nvSpPr>
          <p:cNvPr id="43" name="TextBox 42"/>
          <p:cNvSpPr txBox="1"/>
          <p:nvPr/>
        </p:nvSpPr>
        <p:spPr>
          <a:xfrm rot="3016620">
            <a:off x="7246264" y="2219741"/>
            <a:ext cx="474810" cy="338554"/>
          </a:xfrm>
          <a:prstGeom prst="rect">
            <a:avLst/>
          </a:prstGeom>
          <a:noFill/>
        </p:spPr>
        <p:txBody>
          <a:bodyPr wrap="none" rtlCol="0">
            <a:spAutoFit/>
          </a:bodyPr>
          <a:lstStyle/>
          <a:p>
            <a:r>
              <a:rPr lang="en-US" sz="1600" dirty="0"/>
              <a:t>Sell</a:t>
            </a:r>
          </a:p>
        </p:txBody>
      </p:sp>
      <p:sp>
        <p:nvSpPr>
          <p:cNvPr id="44" name="TextBox 43"/>
          <p:cNvSpPr txBox="1"/>
          <p:nvPr/>
        </p:nvSpPr>
        <p:spPr>
          <a:xfrm rot="3016620">
            <a:off x="8508535" y="2187017"/>
            <a:ext cx="474810" cy="338554"/>
          </a:xfrm>
          <a:prstGeom prst="rect">
            <a:avLst/>
          </a:prstGeom>
          <a:noFill/>
        </p:spPr>
        <p:txBody>
          <a:bodyPr wrap="none" rtlCol="0">
            <a:spAutoFit/>
          </a:bodyPr>
          <a:lstStyle/>
          <a:p>
            <a:r>
              <a:rPr lang="en-US" sz="1600" dirty="0"/>
              <a:t>Sell</a:t>
            </a:r>
          </a:p>
        </p:txBody>
      </p:sp>
      <p:sp>
        <p:nvSpPr>
          <p:cNvPr id="45" name="TextBox 44"/>
          <p:cNvSpPr txBox="1"/>
          <p:nvPr/>
        </p:nvSpPr>
        <p:spPr>
          <a:xfrm rot="3016620">
            <a:off x="6831540" y="3275094"/>
            <a:ext cx="538930" cy="338554"/>
          </a:xfrm>
          <a:prstGeom prst="rect">
            <a:avLst/>
          </a:prstGeom>
          <a:noFill/>
        </p:spPr>
        <p:txBody>
          <a:bodyPr wrap="none" rtlCol="0">
            <a:spAutoFit/>
          </a:bodyPr>
          <a:lstStyle/>
          <a:p>
            <a:r>
              <a:rPr lang="en-US" sz="1600" dirty="0"/>
              <a:t>Tails</a:t>
            </a:r>
          </a:p>
        </p:txBody>
      </p:sp>
      <p:sp>
        <p:nvSpPr>
          <p:cNvPr id="46" name="TextBox 45"/>
          <p:cNvSpPr txBox="1"/>
          <p:nvPr/>
        </p:nvSpPr>
        <p:spPr>
          <a:xfrm rot="3016620">
            <a:off x="8043730" y="3251371"/>
            <a:ext cx="538930" cy="338554"/>
          </a:xfrm>
          <a:prstGeom prst="rect">
            <a:avLst/>
          </a:prstGeom>
          <a:noFill/>
        </p:spPr>
        <p:txBody>
          <a:bodyPr wrap="none" rtlCol="0">
            <a:spAutoFit/>
          </a:bodyPr>
          <a:lstStyle/>
          <a:p>
            <a:r>
              <a:rPr lang="en-US" sz="1600" dirty="0"/>
              <a:t>Tails</a:t>
            </a:r>
          </a:p>
        </p:txBody>
      </p:sp>
      <p:sp>
        <p:nvSpPr>
          <p:cNvPr id="47" name="TextBox 46"/>
          <p:cNvSpPr txBox="1"/>
          <p:nvPr/>
        </p:nvSpPr>
        <p:spPr>
          <a:xfrm rot="18490173">
            <a:off x="5982214" y="3311750"/>
            <a:ext cx="700833" cy="338554"/>
          </a:xfrm>
          <a:prstGeom prst="rect">
            <a:avLst/>
          </a:prstGeom>
          <a:noFill/>
        </p:spPr>
        <p:txBody>
          <a:bodyPr wrap="none" rtlCol="0">
            <a:spAutoFit/>
          </a:bodyPr>
          <a:lstStyle/>
          <a:p>
            <a:r>
              <a:rPr lang="en-US" sz="1600" dirty="0"/>
              <a:t>Heads</a:t>
            </a:r>
          </a:p>
        </p:txBody>
      </p:sp>
      <p:sp>
        <p:nvSpPr>
          <p:cNvPr id="48" name="TextBox 47"/>
          <p:cNvSpPr txBox="1"/>
          <p:nvPr/>
        </p:nvSpPr>
        <p:spPr>
          <a:xfrm rot="18490173">
            <a:off x="7205314" y="3311749"/>
            <a:ext cx="700833" cy="338554"/>
          </a:xfrm>
          <a:prstGeom prst="rect">
            <a:avLst/>
          </a:prstGeom>
          <a:noFill/>
        </p:spPr>
        <p:txBody>
          <a:bodyPr wrap="none" rtlCol="0">
            <a:spAutoFit/>
          </a:bodyPr>
          <a:lstStyle/>
          <a:p>
            <a:r>
              <a:rPr lang="en-US" sz="1600" dirty="0"/>
              <a:t>Heads</a:t>
            </a:r>
          </a:p>
        </p:txBody>
      </p:sp>
    </p:spTree>
    <p:extLst>
      <p:ext uri="{BB962C8B-B14F-4D97-AF65-F5344CB8AC3E}">
        <p14:creationId xmlns:p14="http://schemas.microsoft.com/office/powerpoint/2010/main" val="27748087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Half-Street Kuhn Poker</a:t>
            </a:r>
          </a:p>
        </p:txBody>
      </p:sp>
      <p:sp>
        <p:nvSpPr>
          <p:cNvPr id="3" name="Content Placeholder 2"/>
          <p:cNvSpPr>
            <a:spLocks noGrp="1"/>
          </p:cNvSpPr>
          <p:nvPr>
            <p:ph idx="1"/>
          </p:nvPr>
        </p:nvSpPr>
        <p:spPr>
          <a:xfrm>
            <a:off x="628650" y="1825625"/>
            <a:ext cx="7886700" cy="4530726"/>
          </a:xfrm>
        </p:spPr>
        <p:txBody>
          <a:bodyPr>
            <a:normAutofit/>
          </a:bodyPr>
          <a:lstStyle/>
          <a:p>
            <a:r>
              <a:rPr lang="en-US" dirty="0"/>
              <a:t>3 cards: K, Q, and J. Highest card wins</a:t>
            </a:r>
          </a:p>
          <a:p>
            <a:r>
              <a:rPr lang="en-US" dirty="0"/>
              <a:t>Two players are dealt one of the cards</a:t>
            </a:r>
          </a:p>
          <a:p>
            <a:r>
              <a:rPr lang="en-US" dirty="0"/>
              <a:t>Both players ante 1 chip</a:t>
            </a:r>
          </a:p>
          <a:p>
            <a:r>
              <a:rPr lang="en-US" dirty="0"/>
              <a:t>P1 may bet or check</a:t>
            </a:r>
          </a:p>
          <a:p>
            <a:pPr lvl="1"/>
            <a:r>
              <a:rPr lang="en-US" dirty="0">
                <a:latin typeface="CMU Serif" pitchFamily="50" charset="0"/>
                <a:ea typeface="CMU Serif" pitchFamily="50" charset="0"/>
                <a:cs typeface="CMU Serif" pitchFamily="50" charset="0"/>
              </a:rPr>
              <a:t>If P1 checks, the higher card wins 1 chip</a:t>
            </a:r>
          </a:p>
          <a:p>
            <a:pPr lvl="1"/>
            <a:r>
              <a:rPr lang="en-US" dirty="0">
                <a:latin typeface="CMU Serif" pitchFamily="50" charset="0"/>
                <a:ea typeface="CMU Serif" pitchFamily="50" charset="0"/>
                <a:cs typeface="CMU Serif" pitchFamily="50" charset="0"/>
              </a:rPr>
              <a:t>If P1 bets, P2 may call or fold</a:t>
            </a:r>
          </a:p>
          <a:p>
            <a:pPr lvl="2"/>
            <a:r>
              <a:rPr lang="en-US" dirty="0">
                <a:latin typeface="CMU Serif" pitchFamily="50" charset="0"/>
                <a:ea typeface="CMU Serif" pitchFamily="50" charset="0"/>
                <a:cs typeface="CMU Serif" pitchFamily="50" charset="0"/>
              </a:rPr>
              <a:t>- If P2 folds, P1 wins 1 chip</a:t>
            </a:r>
          </a:p>
          <a:p>
            <a:pPr lvl="2"/>
            <a:r>
              <a:rPr lang="en-US" dirty="0">
                <a:latin typeface="CMU Serif" pitchFamily="50" charset="0"/>
                <a:ea typeface="CMU Serif" pitchFamily="50" charset="0"/>
                <a:cs typeface="CMU Serif" pitchFamily="50" charset="0"/>
              </a:rPr>
              <a:t>- If P2 calls, the higher card wins 2 chips</a:t>
            </a:r>
          </a:p>
          <a:p>
            <a:pPr lvl="2"/>
            <a:endParaRPr lang="en-US" dirty="0">
              <a:latin typeface="CMU Serif" pitchFamily="50" charset="0"/>
              <a:ea typeface="CMU Serif" pitchFamily="50" charset="0"/>
              <a:cs typeface="CMU Serif" pitchFamily="50" charset="0"/>
            </a:endParaRPr>
          </a:p>
          <a:p>
            <a:r>
              <a:rPr lang="en-US" dirty="0">
                <a:solidFill>
                  <a:srgbClr val="C00000"/>
                </a:solidFill>
              </a:rPr>
              <a:t>Poll: </a:t>
            </a:r>
            <a:r>
              <a:rPr lang="en-US" dirty="0"/>
              <a:t>What should P1 do with a Queen?</a:t>
            </a:r>
          </a:p>
          <a:p>
            <a:pPr lvl="1"/>
            <a:r>
              <a:rPr lang="en-US" dirty="0">
                <a:latin typeface="CMU Serif" pitchFamily="50" charset="0"/>
                <a:ea typeface="CMU Serif" pitchFamily="50" charset="0"/>
                <a:cs typeface="CMU Serif" pitchFamily="50" charset="0"/>
              </a:rPr>
              <a:t>1. Always bet</a:t>
            </a:r>
          </a:p>
          <a:p>
            <a:pPr lvl="1"/>
            <a:r>
              <a:rPr lang="en-US" dirty="0">
                <a:latin typeface="CMU Serif" pitchFamily="50" charset="0"/>
                <a:ea typeface="CMU Serif" pitchFamily="50" charset="0"/>
                <a:cs typeface="CMU Serif" pitchFamily="50" charset="0"/>
              </a:rPr>
              <a:t>2. Sometimes bet, sometimes check</a:t>
            </a:r>
          </a:p>
          <a:p>
            <a:pPr lvl="1"/>
            <a:r>
              <a:rPr lang="en-US" dirty="0">
                <a:latin typeface="CMU Serif" pitchFamily="50" charset="0"/>
                <a:ea typeface="CMU Serif" pitchFamily="50" charset="0"/>
                <a:cs typeface="CMU Serif" pitchFamily="50" charset="0"/>
              </a:rPr>
              <a:t>3. Always check</a:t>
            </a:r>
          </a:p>
          <a:p>
            <a:pPr lvl="1"/>
            <a:r>
              <a:rPr lang="en-US" dirty="0">
                <a:latin typeface="CMU Serif" pitchFamily="50" charset="0"/>
                <a:ea typeface="CMU Serif" pitchFamily="50" charset="0"/>
                <a:cs typeface="CMU Serif" pitchFamily="50" charset="0"/>
              </a:rPr>
              <a:t>4. No idea</a:t>
            </a:r>
          </a:p>
        </p:txBody>
      </p:sp>
      <p:sp>
        <p:nvSpPr>
          <p:cNvPr id="4" name="Slide Number Placeholder 3"/>
          <p:cNvSpPr>
            <a:spLocks noGrp="1"/>
          </p:cNvSpPr>
          <p:nvPr>
            <p:ph type="sldNum" sz="quarter" idx="12"/>
          </p:nvPr>
        </p:nvSpPr>
        <p:spPr/>
        <p:txBody>
          <a:bodyPr/>
          <a:lstStyle/>
          <a:p>
            <a:fld id="{FF225CC9-7ECB-4D65-94BD-F1E241F6F67E}" type="slidenum">
              <a:rPr lang="en-US" smtClean="0"/>
              <a:pPr/>
              <a:t>16</a:t>
            </a:fld>
            <a:endParaRPr lang="en-US" dirty="0"/>
          </a:p>
        </p:txBody>
      </p:sp>
      <p:sp>
        <p:nvSpPr>
          <p:cNvPr id="5" name="Oval 4">
            <a:extLst>
              <a:ext uri="{FF2B5EF4-FFF2-40B4-BE49-F238E27FC236}">
                <a16:creationId xmlns:a16="http://schemas.microsoft.com/office/drawing/2014/main" id="{1BD4947D-B093-4EBE-8178-FE475D50C228}"/>
              </a:ext>
            </a:extLst>
          </p:cNvPr>
          <p:cNvSpPr/>
          <p:nvPr/>
        </p:nvSpPr>
        <p:spPr>
          <a:xfrm>
            <a:off x="5992791" y="2458290"/>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CE8E4F78-B1EE-42FB-87E7-2F92EB16DB91}"/>
              </a:ext>
            </a:extLst>
          </p:cNvPr>
          <p:cNvCxnSpPr>
            <a:stCxn id="5" idx="5"/>
            <a:endCxn id="10" idx="0"/>
          </p:cNvCxnSpPr>
          <p:nvPr/>
        </p:nvCxnSpPr>
        <p:spPr bwMode="auto">
          <a:xfrm>
            <a:off x="6399663" y="2852990"/>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 name="Straight Connector 6">
            <a:extLst>
              <a:ext uri="{FF2B5EF4-FFF2-40B4-BE49-F238E27FC236}">
                <a16:creationId xmlns:a16="http://schemas.microsoft.com/office/drawing/2014/main" id="{7813B163-864F-47D8-89F9-2EBCFCE9E3D5}"/>
              </a:ext>
            </a:extLst>
          </p:cNvPr>
          <p:cNvCxnSpPr>
            <a:stCxn id="5" idx="3"/>
          </p:cNvCxnSpPr>
          <p:nvPr/>
        </p:nvCxnSpPr>
        <p:spPr bwMode="auto">
          <a:xfrm flipH="1">
            <a:off x="5938949" y="2852990"/>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 name="TextBox 7">
            <a:extLst>
              <a:ext uri="{FF2B5EF4-FFF2-40B4-BE49-F238E27FC236}">
                <a16:creationId xmlns:a16="http://schemas.microsoft.com/office/drawing/2014/main" id="{626094AA-17FE-4392-AF7C-940D67967C65}"/>
              </a:ext>
            </a:extLst>
          </p:cNvPr>
          <p:cNvSpPr txBox="1"/>
          <p:nvPr/>
        </p:nvSpPr>
        <p:spPr>
          <a:xfrm rot="17009669">
            <a:off x="5432823" y="2949005"/>
            <a:ext cx="764953" cy="338554"/>
          </a:xfrm>
          <a:prstGeom prst="rect">
            <a:avLst/>
          </a:prstGeom>
          <a:noFill/>
        </p:spPr>
        <p:txBody>
          <a:bodyPr wrap="none" rtlCol="0">
            <a:spAutoFit/>
          </a:bodyPr>
          <a:lstStyle/>
          <a:p>
            <a:r>
              <a:rPr lang="en-US" sz="1600" dirty="0"/>
              <a:t>Check</a:t>
            </a:r>
          </a:p>
        </p:txBody>
      </p:sp>
      <p:sp>
        <p:nvSpPr>
          <p:cNvPr id="9" name="TextBox 8">
            <a:extLst>
              <a:ext uri="{FF2B5EF4-FFF2-40B4-BE49-F238E27FC236}">
                <a16:creationId xmlns:a16="http://schemas.microsoft.com/office/drawing/2014/main" id="{9294005B-8460-4DD4-A1E4-75729A57C6A2}"/>
              </a:ext>
            </a:extLst>
          </p:cNvPr>
          <p:cNvSpPr txBox="1"/>
          <p:nvPr/>
        </p:nvSpPr>
        <p:spPr>
          <a:xfrm rot="3958399">
            <a:off x="6428604" y="2826933"/>
            <a:ext cx="492443" cy="338554"/>
          </a:xfrm>
          <a:prstGeom prst="rect">
            <a:avLst/>
          </a:prstGeom>
          <a:noFill/>
        </p:spPr>
        <p:txBody>
          <a:bodyPr wrap="none" rtlCol="0">
            <a:spAutoFit/>
          </a:bodyPr>
          <a:lstStyle/>
          <a:p>
            <a:r>
              <a:rPr lang="en-US" sz="1600" dirty="0"/>
              <a:t>Bet</a:t>
            </a:r>
          </a:p>
        </p:txBody>
      </p:sp>
      <p:sp>
        <p:nvSpPr>
          <p:cNvPr id="10" name="Oval 9">
            <a:extLst>
              <a:ext uri="{FF2B5EF4-FFF2-40B4-BE49-F238E27FC236}">
                <a16:creationId xmlns:a16="http://schemas.microsoft.com/office/drawing/2014/main" id="{152272DA-588B-45AA-8694-31CAD9C45F99}"/>
              </a:ext>
            </a:extLst>
          </p:cNvPr>
          <p:cNvSpPr/>
          <p:nvPr/>
        </p:nvSpPr>
        <p:spPr>
          <a:xfrm>
            <a:off x="6383857" y="3721071"/>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C448A8A5-69C4-4837-A9BE-A4CD26CF447E}"/>
              </a:ext>
            </a:extLst>
          </p:cNvPr>
          <p:cNvCxnSpPr/>
          <p:nvPr/>
        </p:nvCxnSpPr>
        <p:spPr bwMode="auto">
          <a:xfrm>
            <a:off x="6800745" y="4110329"/>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706E2B5E-1686-472C-859A-BF5EB46AE17A}"/>
              </a:ext>
            </a:extLst>
          </p:cNvPr>
          <p:cNvCxnSpPr/>
          <p:nvPr/>
        </p:nvCxnSpPr>
        <p:spPr bwMode="auto">
          <a:xfrm flipH="1">
            <a:off x="6280917" y="4110329"/>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 name="TextBox 12">
            <a:extLst>
              <a:ext uri="{FF2B5EF4-FFF2-40B4-BE49-F238E27FC236}">
                <a16:creationId xmlns:a16="http://schemas.microsoft.com/office/drawing/2014/main" id="{C8687447-CF5F-4D52-AEED-76BC5A4CBCFC}"/>
              </a:ext>
            </a:extLst>
          </p:cNvPr>
          <p:cNvSpPr txBox="1"/>
          <p:nvPr/>
        </p:nvSpPr>
        <p:spPr>
          <a:xfrm rot="17235195">
            <a:off x="5924220" y="4166015"/>
            <a:ext cx="582211" cy="338554"/>
          </a:xfrm>
          <a:prstGeom prst="rect">
            <a:avLst/>
          </a:prstGeom>
          <a:noFill/>
        </p:spPr>
        <p:txBody>
          <a:bodyPr wrap="none" rtlCol="0">
            <a:spAutoFit/>
          </a:bodyPr>
          <a:lstStyle/>
          <a:p>
            <a:r>
              <a:rPr lang="en-US" sz="1600" dirty="0"/>
              <a:t>Fold</a:t>
            </a:r>
          </a:p>
        </p:txBody>
      </p:sp>
      <p:sp>
        <p:nvSpPr>
          <p:cNvPr id="14" name="TextBox 13">
            <a:extLst>
              <a:ext uri="{FF2B5EF4-FFF2-40B4-BE49-F238E27FC236}">
                <a16:creationId xmlns:a16="http://schemas.microsoft.com/office/drawing/2014/main" id="{8D6EB965-F820-417F-937F-B8AE7A3F4774}"/>
              </a:ext>
            </a:extLst>
          </p:cNvPr>
          <p:cNvSpPr txBox="1"/>
          <p:nvPr/>
        </p:nvSpPr>
        <p:spPr>
          <a:xfrm rot="4239874">
            <a:off x="6793155" y="4135990"/>
            <a:ext cx="535724" cy="338554"/>
          </a:xfrm>
          <a:prstGeom prst="rect">
            <a:avLst/>
          </a:prstGeom>
          <a:noFill/>
        </p:spPr>
        <p:txBody>
          <a:bodyPr wrap="none" rtlCol="0">
            <a:spAutoFit/>
          </a:bodyPr>
          <a:lstStyle/>
          <a:p>
            <a:r>
              <a:rPr lang="en-US" sz="1600" dirty="0"/>
              <a:t>Call</a:t>
            </a:r>
          </a:p>
        </p:txBody>
      </p:sp>
      <p:sp>
        <p:nvSpPr>
          <p:cNvPr id="15" name="TextBox 14">
            <a:extLst>
              <a:ext uri="{FF2B5EF4-FFF2-40B4-BE49-F238E27FC236}">
                <a16:creationId xmlns:a16="http://schemas.microsoft.com/office/drawing/2014/main" id="{2B74B96F-58E7-4F2F-A98E-2F8EEE5DB11A}"/>
              </a:ext>
            </a:extLst>
          </p:cNvPr>
          <p:cNvSpPr txBox="1"/>
          <p:nvPr/>
        </p:nvSpPr>
        <p:spPr>
          <a:xfrm>
            <a:off x="6000774" y="2504499"/>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6" name="TextBox 15">
            <a:extLst>
              <a:ext uri="{FF2B5EF4-FFF2-40B4-BE49-F238E27FC236}">
                <a16:creationId xmlns:a16="http://schemas.microsoft.com/office/drawing/2014/main" id="{712127FE-0E5C-4FE1-9EA2-C811539D4B59}"/>
              </a:ext>
            </a:extLst>
          </p:cNvPr>
          <p:cNvSpPr txBox="1"/>
          <p:nvPr/>
        </p:nvSpPr>
        <p:spPr>
          <a:xfrm>
            <a:off x="6393609" y="376728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2417CBC6-A437-4E74-899C-4C37871180B5}"/>
                  </a:ext>
                </a:extLst>
              </p:cNvPr>
              <p:cNvSpPr txBox="1"/>
              <p:nvPr/>
            </p:nvSpPr>
            <p:spPr>
              <a:xfrm>
                <a:off x="5632724" y="3319969"/>
                <a:ext cx="51007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600" b="0" i="1" smtClean="0">
                          <a:latin typeface="Cambria Math"/>
                        </a:rPr>
                        <m:t>±</m:t>
                      </m:r>
                      <m:r>
                        <a:rPr lang="en-US" sz="1600" b="0" i="0" smtClean="0">
                          <a:latin typeface="Cambria Math"/>
                        </a:rPr>
                        <m:t>1</m:t>
                      </m:r>
                    </m:oMath>
                  </m:oMathPara>
                </a14:m>
                <a:endParaRPr lang="en-US" sz="1600" dirty="0"/>
              </a:p>
            </p:txBody>
          </p:sp>
        </mc:Choice>
        <mc:Fallback xmlns="">
          <p:sp>
            <p:nvSpPr>
              <p:cNvPr id="17" name="TextBox 16">
                <a:extLst>
                  <a:ext uri="{FF2B5EF4-FFF2-40B4-BE49-F238E27FC236}">
                    <a16:creationId xmlns:a16="http://schemas.microsoft.com/office/drawing/2014/main" id="{2417CBC6-A437-4E74-899C-4C37871180B5}"/>
                  </a:ext>
                </a:extLst>
              </p:cNvPr>
              <p:cNvSpPr txBox="1">
                <a:spLocks noRot="1" noChangeAspect="1" noMove="1" noResize="1" noEditPoints="1" noAdjustHandles="1" noChangeArrowheads="1" noChangeShapeType="1" noTextEdit="1"/>
              </p:cNvSpPr>
              <p:nvPr/>
            </p:nvSpPr>
            <p:spPr>
              <a:xfrm>
                <a:off x="5632724" y="3319969"/>
                <a:ext cx="510076" cy="338554"/>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7F883004-F0CC-4F24-A437-F6BEF6557541}"/>
                  </a:ext>
                </a:extLst>
              </p:cNvPr>
              <p:cNvSpPr txBox="1"/>
              <p:nvPr/>
            </p:nvSpPr>
            <p:spPr>
              <a:xfrm>
                <a:off x="5976985" y="4603967"/>
                <a:ext cx="356188"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600">
                          <a:latin typeface="Cambria Math"/>
                        </a:rPr>
                        <m:t>1</m:t>
                      </m:r>
                    </m:oMath>
                  </m:oMathPara>
                </a14:m>
                <a:endParaRPr lang="en-US" sz="1600" dirty="0"/>
              </a:p>
            </p:txBody>
          </p:sp>
        </mc:Choice>
        <mc:Fallback xmlns="">
          <p:sp>
            <p:nvSpPr>
              <p:cNvPr id="18" name="TextBox 17">
                <a:extLst>
                  <a:ext uri="{FF2B5EF4-FFF2-40B4-BE49-F238E27FC236}">
                    <a16:creationId xmlns:a16="http://schemas.microsoft.com/office/drawing/2014/main" id="{7F883004-F0CC-4F24-A437-F6BEF6557541}"/>
                  </a:ext>
                </a:extLst>
              </p:cNvPr>
              <p:cNvSpPr txBox="1">
                <a:spLocks noRot="1" noChangeAspect="1" noMove="1" noResize="1" noEditPoints="1" noAdjustHandles="1" noChangeArrowheads="1" noChangeShapeType="1" noTextEdit="1"/>
              </p:cNvSpPr>
              <p:nvPr/>
            </p:nvSpPr>
            <p:spPr>
              <a:xfrm>
                <a:off x="5976985" y="4603967"/>
                <a:ext cx="356188" cy="33855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EDD9C92-0CFF-48B7-97C2-959E089795EF}"/>
                  </a:ext>
                </a:extLst>
              </p:cNvPr>
              <p:cNvSpPr txBox="1"/>
              <p:nvPr/>
            </p:nvSpPr>
            <p:spPr>
              <a:xfrm>
                <a:off x="6654372" y="4600531"/>
                <a:ext cx="510076"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600" i="1" smtClean="0">
                          <a:latin typeface="Cambria Math"/>
                        </a:rPr>
                        <m:t>±</m:t>
                      </m:r>
                      <m:r>
                        <a:rPr lang="en-US" sz="1600" b="0" i="0" smtClean="0">
                          <a:latin typeface="Cambria Math"/>
                        </a:rPr>
                        <m:t>2</m:t>
                      </m:r>
                    </m:oMath>
                  </m:oMathPara>
                </a14:m>
                <a:endParaRPr lang="en-US" sz="1600" dirty="0"/>
              </a:p>
            </p:txBody>
          </p:sp>
        </mc:Choice>
        <mc:Fallback xmlns="">
          <p:sp>
            <p:nvSpPr>
              <p:cNvPr id="19" name="TextBox 18">
                <a:extLst>
                  <a:ext uri="{FF2B5EF4-FFF2-40B4-BE49-F238E27FC236}">
                    <a16:creationId xmlns:a16="http://schemas.microsoft.com/office/drawing/2014/main" id="{CEDD9C92-0CFF-48B7-97C2-959E089795EF}"/>
                  </a:ext>
                </a:extLst>
              </p:cNvPr>
              <p:cNvSpPr txBox="1">
                <a:spLocks noRot="1" noChangeAspect="1" noMove="1" noResize="1" noEditPoints="1" noAdjustHandles="1" noChangeArrowheads="1" noChangeShapeType="1" noTextEdit="1"/>
              </p:cNvSpPr>
              <p:nvPr/>
            </p:nvSpPr>
            <p:spPr>
              <a:xfrm>
                <a:off x="6654372" y="4600531"/>
                <a:ext cx="510076" cy="33855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50545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Imperfect-information Games</a:t>
            </a:r>
          </a:p>
        </p:txBody>
      </p:sp>
      <p:sp>
        <p:nvSpPr>
          <p:cNvPr id="4" name="Slide Number Placeholder 3"/>
          <p:cNvSpPr>
            <a:spLocks noGrp="1"/>
          </p:cNvSpPr>
          <p:nvPr>
            <p:ph type="sldNum" sz="quarter" idx="12"/>
          </p:nvPr>
        </p:nvSpPr>
        <p:spPr/>
        <p:txBody>
          <a:bodyPr/>
          <a:lstStyle/>
          <a:p>
            <a:fld id="{FF225CC9-7ECB-4D65-94BD-F1E241F6F67E}" type="slidenum">
              <a:rPr lang="en-US" smtClean="0"/>
              <a:pPr/>
              <a:t>17</a:t>
            </a:fld>
            <a:endParaRPr lang="en-US" dirty="0"/>
          </a:p>
        </p:txBody>
      </p:sp>
      <p:sp>
        <p:nvSpPr>
          <p:cNvPr id="3" name="TextBox 2"/>
          <p:cNvSpPr txBox="1"/>
          <p:nvPr/>
        </p:nvSpPr>
        <p:spPr>
          <a:xfrm>
            <a:off x="1422747" y="5645503"/>
            <a:ext cx="6333593" cy="461665"/>
          </a:xfrm>
          <a:prstGeom prst="rect">
            <a:avLst/>
          </a:prstGeom>
          <a:noFill/>
        </p:spPr>
        <p:txBody>
          <a:bodyPr wrap="none" rtlCol="0">
            <a:spAutoFit/>
          </a:bodyPr>
          <a:lstStyle/>
          <a:p>
            <a:r>
              <a:rPr lang="en-US" dirty="0"/>
              <a:t>Try iterative removal of dominated strategies!</a:t>
            </a:r>
          </a:p>
        </p:txBody>
      </p:sp>
      <p:grpSp>
        <p:nvGrpSpPr>
          <p:cNvPr id="6" name="Group 5">
            <a:extLst>
              <a:ext uri="{FF2B5EF4-FFF2-40B4-BE49-F238E27FC236}">
                <a16:creationId xmlns:a16="http://schemas.microsoft.com/office/drawing/2014/main" id="{4DEEFE40-727C-4581-A1B2-BA59373500DE}"/>
              </a:ext>
            </a:extLst>
          </p:cNvPr>
          <p:cNvGrpSpPr/>
          <p:nvPr/>
        </p:nvGrpSpPr>
        <p:grpSpPr>
          <a:xfrm>
            <a:off x="0" y="1488845"/>
            <a:ext cx="9144000" cy="3706331"/>
            <a:chOff x="-15806" y="1064302"/>
            <a:chExt cx="9144000" cy="3706331"/>
          </a:xfrm>
        </p:grpSpPr>
        <p:sp>
          <p:nvSpPr>
            <p:cNvPr id="5" name="Oval 4"/>
            <p:cNvSpPr/>
            <p:nvPr/>
          </p:nvSpPr>
          <p:spPr>
            <a:xfrm>
              <a:off x="4332085" y="1064302"/>
              <a:ext cx="476680" cy="462420"/>
            </a:xfrm>
            <a:prstGeom prst="ellipse">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73959" y="2276301"/>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a:stCxn id="7" idx="5"/>
              <a:endCxn id="20" idx="0"/>
            </p:cNvCxnSpPr>
            <p:nvPr/>
          </p:nvCxnSpPr>
          <p:spPr bwMode="auto">
            <a:xfrm>
              <a:off x="880831" y="2671001"/>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Straight Connector 10"/>
            <p:cNvCxnSpPr>
              <a:stCxn id="7" idx="3"/>
            </p:cNvCxnSpPr>
            <p:nvPr/>
          </p:nvCxnSpPr>
          <p:spPr bwMode="auto">
            <a:xfrm flipH="1">
              <a:off x="420117" y="2671001"/>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TextBox 11"/>
            <p:cNvSpPr txBox="1"/>
            <p:nvPr/>
          </p:nvSpPr>
          <p:spPr>
            <a:xfrm rot="17009669">
              <a:off x="-86009" y="2767016"/>
              <a:ext cx="764953" cy="338554"/>
            </a:xfrm>
            <a:prstGeom prst="rect">
              <a:avLst/>
            </a:prstGeom>
            <a:noFill/>
          </p:spPr>
          <p:txBody>
            <a:bodyPr wrap="none" rtlCol="0">
              <a:spAutoFit/>
            </a:bodyPr>
            <a:lstStyle/>
            <a:p>
              <a:r>
                <a:rPr lang="en-US" sz="1600" dirty="0"/>
                <a:t>Check</a:t>
              </a:r>
            </a:p>
          </p:txBody>
        </p:sp>
        <p:sp>
          <p:nvSpPr>
            <p:cNvPr id="16" name="TextBox 15"/>
            <p:cNvSpPr txBox="1"/>
            <p:nvPr/>
          </p:nvSpPr>
          <p:spPr>
            <a:xfrm rot="3958399">
              <a:off x="909772" y="2644944"/>
              <a:ext cx="492443" cy="338554"/>
            </a:xfrm>
            <a:prstGeom prst="rect">
              <a:avLst/>
            </a:prstGeom>
            <a:noFill/>
          </p:spPr>
          <p:txBody>
            <a:bodyPr wrap="none" rtlCol="0">
              <a:spAutoFit/>
            </a:bodyPr>
            <a:lstStyle/>
            <a:p>
              <a:r>
                <a:rPr lang="en-US" sz="1600" dirty="0"/>
                <a:t>Bet</a:t>
              </a:r>
            </a:p>
          </p:txBody>
        </p:sp>
        <p:sp>
          <p:nvSpPr>
            <p:cNvPr id="20" name="Oval 19"/>
            <p:cNvSpPr/>
            <p:nvPr/>
          </p:nvSpPr>
          <p:spPr>
            <a:xfrm>
              <a:off x="865025" y="3539082"/>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bwMode="auto">
            <a:xfrm>
              <a:off x="1281913" y="3928340"/>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 name="Straight Connector 21"/>
            <p:cNvCxnSpPr/>
            <p:nvPr/>
          </p:nvCxnSpPr>
          <p:spPr bwMode="auto">
            <a:xfrm flipH="1">
              <a:off x="762085" y="3928340"/>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 name="TextBox 22"/>
            <p:cNvSpPr txBox="1"/>
            <p:nvPr/>
          </p:nvSpPr>
          <p:spPr>
            <a:xfrm rot="17235195">
              <a:off x="405388" y="3984026"/>
              <a:ext cx="582211" cy="338554"/>
            </a:xfrm>
            <a:prstGeom prst="rect">
              <a:avLst/>
            </a:prstGeom>
            <a:noFill/>
          </p:spPr>
          <p:txBody>
            <a:bodyPr wrap="none" rtlCol="0">
              <a:spAutoFit/>
            </a:bodyPr>
            <a:lstStyle/>
            <a:p>
              <a:r>
                <a:rPr lang="en-US" sz="1600" dirty="0"/>
                <a:t>Fold</a:t>
              </a:r>
            </a:p>
          </p:txBody>
        </p:sp>
        <p:sp>
          <p:nvSpPr>
            <p:cNvPr id="24" name="TextBox 23"/>
            <p:cNvSpPr txBox="1"/>
            <p:nvPr/>
          </p:nvSpPr>
          <p:spPr>
            <a:xfrm rot="4239874">
              <a:off x="1274323" y="3954001"/>
              <a:ext cx="535724" cy="338554"/>
            </a:xfrm>
            <a:prstGeom prst="rect">
              <a:avLst/>
            </a:prstGeom>
            <a:noFill/>
          </p:spPr>
          <p:txBody>
            <a:bodyPr wrap="none" rtlCol="0">
              <a:spAutoFit/>
            </a:bodyPr>
            <a:lstStyle/>
            <a:p>
              <a:r>
                <a:rPr lang="en-US" sz="1600" dirty="0"/>
                <a:t>Call</a:t>
              </a:r>
            </a:p>
          </p:txBody>
        </p:sp>
        <p:cxnSp>
          <p:nvCxnSpPr>
            <p:cNvPr id="26" name="Straight Connector 25"/>
            <p:cNvCxnSpPr>
              <a:stCxn id="5" idx="4"/>
              <a:endCxn id="7" idx="0"/>
            </p:cNvCxnSpPr>
            <p:nvPr/>
          </p:nvCxnSpPr>
          <p:spPr bwMode="auto">
            <a:xfrm flipH="1">
              <a:off x="712299" y="1526722"/>
              <a:ext cx="3858126" cy="74957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 name="Oval 45"/>
            <p:cNvSpPr/>
            <p:nvPr/>
          </p:nvSpPr>
          <p:spPr>
            <a:xfrm>
              <a:off x="1948691" y="2276033"/>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7" name="Straight Connector 46"/>
            <p:cNvCxnSpPr>
              <a:stCxn id="46" idx="5"/>
              <a:endCxn id="51" idx="0"/>
            </p:cNvCxnSpPr>
            <p:nvPr/>
          </p:nvCxnSpPr>
          <p:spPr bwMode="auto">
            <a:xfrm>
              <a:off x="2355563" y="2670733"/>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 name="Straight Connector 47"/>
            <p:cNvCxnSpPr>
              <a:stCxn id="46" idx="3"/>
            </p:cNvCxnSpPr>
            <p:nvPr/>
          </p:nvCxnSpPr>
          <p:spPr bwMode="auto">
            <a:xfrm flipH="1">
              <a:off x="1894849" y="2670733"/>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TextBox 48"/>
            <p:cNvSpPr txBox="1"/>
            <p:nvPr/>
          </p:nvSpPr>
          <p:spPr>
            <a:xfrm rot="17009669">
              <a:off x="1388723" y="2766748"/>
              <a:ext cx="764953" cy="338554"/>
            </a:xfrm>
            <a:prstGeom prst="rect">
              <a:avLst/>
            </a:prstGeom>
            <a:noFill/>
          </p:spPr>
          <p:txBody>
            <a:bodyPr wrap="none" rtlCol="0">
              <a:spAutoFit/>
            </a:bodyPr>
            <a:lstStyle/>
            <a:p>
              <a:r>
                <a:rPr lang="en-US" sz="1600" dirty="0"/>
                <a:t>Check</a:t>
              </a:r>
            </a:p>
          </p:txBody>
        </p:sp>
        <p:sp>
          <p:nvSpPr>
            <p:cNvPr id="50" name="TextBox 49"/>
            <p:cNvSpPr txBox="1"/>
            <p:nvPr/>
          </p:nvSpPr>
          <p:spPr>
            <a:xfrm rot="3958399">
              <a:off x="2384504" y="2644676"/>
              <a:ext cx="492443" cy="338554"/>
            </a:xfrm>
            <a:prstGeom prst="rect">
              <a:avLst/>
            </a:prstGeom>
            <a:noFill/>
          </p:spPr>
          <p:txBody>
            <a:bodyPr wrap="none" rtlCol="0">
              <a:spAutoFit/>
            </a:bodyPr>
            <a:lstStyle/>
            <a:p>
              <a:r>
                <a:rPr lang="en-US" sz="1600" dirty="0"/>
                <a:t>Bet</a:t>
              </a:r>
            </a:p>
          </p:txBody>
        </p:sp>
        <p:sp>
          <p:nvSpPr>
            <p:cNvPr id="51" name="Oval 50"/>
            <p:cNvSpPr/>
            <p:nvPr/>
          </p:nvSpPr>
          <p:spPr>
            <a:xfrm>
              <a:off x="2339757" y="3538814"/>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2" name="Straight Connector 51"/>
            <p:cNvCxnSpPr/>
            <p:nvPr/>
          </p:nvCxnSpPr>
          <p:spPr bwMode="auto">
            <a:xfrm>
              <a:off x="2756645" y="3928072"/>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H="1">
              <a:off x="2236817" y="3928072"/>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TextBox 53"/>
            <p:cNvSpPr txBox="1"/>
            <p:nvPr/>
          </p:nvSpPr>
          <p:spPr>
            <a:xfrm rot="17235195">
              <a:off x="1880120" y="3983758"/>
              <a:ext cx="582211" cy="338554"/>
            </a:xfrm>
            <a:prstGeom prst="rect">
              <a:avLst/>
            </a:prstGeom>
            <a:noFill/>
          </p:spPr>
          <p:txBody>
            <a:bodyPr wrap="none" rtlCol="0">
              <a:spAutoFit/>
            </a:bodyPr>
            <a:lstStyle/>
            <a:p>
              <a:r>
                <a:rPr lang="en-US" sz="1600" dirty="0"/>
                <a:t>Fold</a:t>
              </a:r>
            </a:p>
          </p:txBody>
        </p:sp>
        <p:sp>
          <p:nvSpPr>
            <p:cNvPr id="55" name="TextBox 54"/>
            <p:cNvSpPr txBox="1"/>
            <p:nvPr/>
          </p:nvSpPr>
          <p:spPr>
            <a:xfrm rot="4239874">
              <a:off x="2749055" y="3953733"/>
              <a:ext cx="535724" cy="338554"/>
            </a:xfrm>
            <a:prstGeom prst="rect">
              <a:avLst/>
            </a:prstGeom>
            <a:noFill/>
          </p:spPr>
          <p:txBody>
            <a:bodyPr wrap="none" rtlCol="0">
              <a:spAutoFit/>
            </a:bodyPr>
            <a:lstStyle/>
            <a:p>
              <a:r>
                <a:rPr lang="en-US" sz="1600" dirty="0"/>
                <a:t>Call</a:t>
              </a:r>
            </a:p>
          </p:txBody>
        </p:sp>
        <p:sp>
          <p:nvSpPr>
            <p:cNvPr id="56" name="Oval 55"/>
            <p:cNvSpPr/>
            <p:nvPr/>
          </p:nvSpPr>
          <p:spPr>
            <a:xfrm>
              <a:off x="3327040"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p:cNvCxnSpPr>
              <a:stCxn id="56" idx="5"/>
              <a:endCxn id="61" idx="0"/>
            </p:cNvCxnSpPr>
            <p:nvPr/>
          </p:nvCxnSpPr>
          <p:spPr bwMode="auto">
            <a:xfrm>
              <a:off x="3733912"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 name="Straight Connector 57"/>
            <p:cNvCxnSpPr>
              <a:stCxn id="56" idx="3"/>
            </p:cNvCxnSpPr>
            <p:nvPr/>
          </p:nvCxnSpPr>
          <p:spPr bwMode="auto">
            <a:xfrm flipH="1">
              <a:off x="3273198"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 name="TextBox 58"/>
            <p:cNvSpPr txBox="1"/>
            <p:nvPr/>
          </p:nvSpPr>
          <p:spPr>
            <a:xfrm rot="17009669">
              <a:off x="2767072" y="2766681"/>
              <a:ext cx="764953" cy="338554"/>
            </a:xfrm>
            <a:prstGeom prst="rect">
              <a:avLst/>
            </a:prstGeom>
            <a:noFill/>
          </p:spPr>
          <p:txBody>
            <a:bodyPr wrap="none" rtlCol="0">
              <a:spAutoFit/>
            </a:bodyPr>
            <a:lstStyle/>
            <a:p>
              <a:r>
                <a:rPr lang="en-US" sz="1600" dirty="0"/>
                <a:t>Check</a:t>
              </a:r>
            </a:p>
          </p:txBody>
        </p:sp>
        <p:sp>
          <p:nvSpPr>
            <p:cNvPr id="60" name="TextBox 59"/>
            <p:cNvSpPr txBox="1"/>
            <p:nvPr/>
          </p:nvSpPr>
          <p:spPr>
            <a:xfrm rot="3958399">
              <a:off x="3762853" y="2644609"/>
              <a:ext cx="492443" cy="338554"/>
            </a:xfrm>
            <a:prstGeom prst="rect">
              <a:avLst/>
            </a:prstGeom>
            <a:noFill/>
          </p:spPr>
          <p:txBody>
            <a:bodyPr wrap="none" rtlCol="0">
              <a:spAutoFit/>
            </a:bodyPr>
            <a:lstStyle/>
            <a:p>
              <a:r>
                <a:rPr lang="en-US" sz="1600" dirty="0"/>
                <a:t>Bet</a:t>
              </a:r>
            </a:p>
          </p:txBody>
        </p:sp>
        <p:sp>
          <p:nvSpPr>
            <p:cNvPr id="61" name="Oval 60"/>
            <p:cNvSpPr/>
            <p:nvPr/>
          </p:nvSpPr>
          <p:spPr>
            <a:xfrm>
              <a:off x="3718106"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2" name="Straight Connector 61"/>
            <p:cNvCxnSpPr/>
            <p:nvPr/>
          </p:nvCxnSpPr>
          <p:spPr bwMode="auto">
            <a:xfrm>
              <a:off x="4134994"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 name="Straight Connector 62"/>
            <p:cNvCxnSpPr/>
            <p:nvPr/>
          </p:nvCxnSpPr>
          <p:spPr bwMode="auto">
            <a:xfrm flipH="1">
              <a:off x="3615166"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4" name="TextBox 63"/>
            <p:cNvSpPr txBox="1"/>
            <p:nvPr/>
          </p:nvSpPr>
          <p:spPr>
            <a:xfrm rot="17235195">
              <a:off x="3258469" y="3983691"/>
              <a:ext cx="582211" cy="338554"/>
            </a:xfrm>
            <a:prstGeom prst="rect">
              <a:avLst/>
            </a:prstGeom>
            <a:noFill/>
          </p:spPr>
          <p:txBody>
            <a:bodyPr wrap="none" rtlCol="0">
              <a:spAutoFit/>
            </a:bodyPr>
            <a:lstStyle/>
            <a:p>
              <a:r>
                <a:rPr lang="en-US" sz="1600" dirty="0"/>
                <a:t>Fold</a:t>
              </a:r>
            </a:p>
          </p:txBody>
        </p:sp>
        <p:sp>
          <p:nvSpPr>
            <p:cNvPr id="65" name="TextBox 64"/>
            <p:cNvSpPr txBox="1"/>
            <p:nvPr/>
          </p:nvSpPr>
          <p:spPr>
            <a:xfrm rot="4239874">
              <a:off x="4127404" y="3953666"/>
              <a:ext cx="535724" cy="338554"/>
            </a:xfrm>
            <a:prstGeom prst="rect">
              <a:avLst/>
            </a:prstGeom>
            <a:noFill/>
          </p:spPr>
          <p:txBody>
            <a:bodyPr wrap="none" rtlCol="0">
              <a:spAutoFit/>
            </a:bodyPr>
            <a:lstStyle/>
            <a:p>
              <a:r>
                <a:rPr lang="en-US" sz="1600" dirty="0"/>
                <a:t>Call</a:t>
              </a:r>
            </a:p>
          </p:txBody>
        </p:sp>
        <p:sp>
          <p:nvSpPr>
            <p:cNvPr id="66" name="Oval 65"/>
            <p:cNvSpPr/>
            <p:nvPr/>
          </p:nvSpPr>
          <p:spPr>
            <a:xfrm>
              <a:off x="4829884"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7" name="Straight Connector 66"/>
            <p:cNvCxnSpPr>
              <a:stCxn id="66" idx="5"/>
              <a:endCxn id="71" idx="0"/>
            </p:cNvCxnSpPr>
            <p:nvPr/>
          </p:nvCxnSpPr>
          <p:spPr bwMode="auto">
            <a:xfrm>
              <a:off x="5236756"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 name="Straight Connector 67"/>
            <p:cNvCxnSpPr>
              <a:stCxn id="66" idx="3"/>
            </p:cNvCxnSpPr>
            <p:nvPr/>
          </p:nvCxnSpPr>
          <p:spPr bwMode="auto">
            <a:xfrm flipH="1">
              <a:off x="4776042"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9" name="TextBox 68"/>
            <p:cNvSpPr txBox="1"/>
            <p:nvPr/>
          </p:nvSpPr>
          <p:spPr>
            <a:xfrm rot="17009669">
              <a:off x="4269916" y="2766681"/>
              <a:ext cx="764953" cy="338554"/>
            </a:xfrm>
            <a:prstGeom prst="rect">
              <a:avLst/>
            </a:prstGeom>
            <a:noFill/>
          </p:spPr>
          <p:txBody>
            <a:bodyPr wrap="none" rtlCol="0">
              <a:spAutoFit/>
            </a:bodyPr>
            <a:lstStyle/>
            <a:p>
              <a:r>
                <a:rPr lang="en-US" sz="1600" dirty="0"/>
                <a:t>Check</a:t>
              </a:r>
            </a:p>
          </p:txBody>
        </p:sp>
        <p:sp>
          <p:nvSpPr>
            <p:cNvPr id="70" name="TextBox 69"/>
            <p:cNvSpPr txBox="1"/>
            <p:nvPr/>
          </p:nvSpPr>
          <p:spPr>
            <a:xfrm rot="3958399">
              <a:off x="5265697" y="2644609"/>
              <a:ext cx="492443" cy="338554"/>
            </a:xfrm>
            <a:prstGeom prst="rect">
              <a:avLst/>
            </a:prstGeom>
            <a:noFill/>
          </p:spPr>
          <p:txBody>
            <a:bodyPr wrap="none" rtlCol="0">
              <a:spAutoFit/>
            </a:bodyPr>
            <a:lstStyle/>
            <a:p>
              <a:r>
                <a:rPr lang="en-US" sz="1600" dirty="0"/>
                <a:t>Bet</a:t>
              </a:r>
            </a:p>
          </p:txBody>
        </p:sp>
        <p:sp>
          <p:nvSpPr>
            <p:cNvPr id="71" name="Oval 70"/>
            <p:cNvSpPr/>
            <p:nvPr/>
          </p:nvSpPr>
          <p:spPr>
            <a:xfrm>
              <a:off x="5220950"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2" name="Straight Connector 71"/>
            <p:cNvCxnSpPr/>
            <p:nvPr/>
          </p:nvCxnSpPr>
          <p:spPr bwMode="auto">
            <a:xfrm>
              <a:off x="5637838"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p:nvPr/>
          </p:nvCxnSpPr>
          <p:spPr bwMode="auto">
            <a:xfrm flipH="1">
              <a:off x="5118010"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 name="TextBox 73"/>
            <p:cNvSpPr txBox="1"/>
            <p:nvPr/>
          </p:nvSpPr>
          <p:spPr>
            <a:xfrm rot="17235195">
              <a:off x="4761313" y="3983691"/>
              <a:ext cx="582211" cy="338554"/>
            </a:xfrm>
            <a:prstGeom prst="rect">
              <a:avLst/>
            </a:prstGeom>
            <a:noFill/>
          </p:spPr>
          <p:txBody>
            <a:bodyPr wrap="none" rtlCol="0">
              <a:spAutoFit/>
            </a:bodyPr>
            <a:lstStyle/>
            <a:p>
              <a:r>
                <a:rPr lang="en-US" sz="1600" dirty="0"/>
                <a:t>Fold</a:t>
              </a:r>
            </a:p>
          </p:txBody>
        </p:sp>
        <p:sp>
          <p:nvSpPr>
            <p:cNvPr id="75" name="TextBox 74"/>
            <p:cNvSpPr txBox="1"/>
            <p:nvPr/>
          </p:nvSpPr>
          <p:spPr>
            <a:xfrm rot="4239874">
              <a:off x="5630248" y="3953666"/>
              <a:ext cx="535724" cy="338554"/>
            </a:xfrm>
            <a:prstGeom prst="rect">
              <a:avLst/>
            </a:prstGeom>
            <a:noFill/>
          </p:spPr>
          <p:txBody>
            <a:bodyPr wrap="none" rtlCol="0">
              <a:spAutoFit/>
            </a:bodyPr>
            <a:lstStyle/>
            <a:p>
              <a:r>
                <a:rPr lang="en-US" sz="1600" dirty="0"/>
                <a:t>Call</a:t>
              </a:r>
            </a:p>
          </p:txBody>
        </p:sp>
        <p:sp>
          <p:nvSpPr>
            <p:cNvPr id="76" name="Oval 75"/>
            <p:cNvSpPr/>
            <p:nvPr/>
          </p:nvSpPr>
          <p:spPr>
            <a:xfrm>
              <a:off x="6365252" y="2266200"/>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p:cNvCxnSpPr>
              <a:stCxn id="76" idx="5"/>
              <a:endCxn id="81" idx="0"/>
            </p:cNvCxnSpPr>
            <p:nvPr/>
          </p:nvCxnSpPr>
          <p:spPr bwMode="auto">
            <a:xfrm>
              <a:off x="6772124" y="2660900"/>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76" idx="3"/>
            </p:cNvCxnSpPr>
            <p:nvPr/>
          </p:nvCxnSpPr>
          <p:spPr bwMode="auto">
            <a:xfrm flipH="1">
              <a:off x="6311410" y="2660900"/>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TextBox 78"/>
            <p:cNvSpPr txBox="1"/>
            <p:nvPr/>
          </p:nvSpPr>
          <p:spPr>
            <a:xfrm rot="17009669">
              <a:off x="5805284" y="2756915"/>
              <a:ext cx="764953" cy="338554"/>
            </a:xfrm>
            <a:prstGeom prst="rect">
              <a:avLst/>
            </a:prstGeom>
            <a:noFill/>
          </p:spPr>
          <p:txBody>
            <a:bodyPr wrap="none" rtlCol="0">
              <a:spAutoFit/>
            </a:bodyPr>
            <a:lstStyle/>
            <a:p>
              <a:r>
                <a:rPr lang="en-US" sz="1600" dirty="0"/>
                <a:t>Check</a:t>
              </a:r>
            </a:p>
          </p:txBody>
        </p:sp>
        <p:sp>
          <p:nvSpPr>
            <p:cNvPr id="80" name="TextBox 79"/>
            <p:cNvSpPr txBox="1"/>
            <p:nvPr/>
          </p:nvSpPr>
          <p:spPr>
            <a:xfrm rot="3958399">
              <a:off x="6801065" y="2634843"/>
              <a:ext cx="492443" cy="338554"/>
            </a:xfrm>
            <a:prstGeom prst="rect">
              <a:avLst/>
            </a:prstGeom>
            <a:noFill/>
          </p:spPr>
          <p:txBody>
            <a:bodyPr wrap="none" rtlCol="0">
              <a:spAutoFit/>
            </a:bodyPr>
            <a:lstStyle/>
            <a:p>
              <a:r>
                <a:rPr lang="en-US" sz="1600" dirty="0"/>
                <a:t>Bet</a:t>
              </a:r>
            </a:p>
          </p:txBody>
        </p:sp>
        <p:sp>
          <p:nvSpPr>
            <p:cNvPr id="81" name="Oval 80"/>
            <p:cNvSpPr/>
            <p:nvPr/>
          </p:nvSpPr>
          <p:spPr>
            <a:xfrm>
              <a:off x="6756318" y="3528981"/>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2" name="Straight Connector 81"/>
            <p:cNvCxnSpPr/>
            <p:nvPr/>
          </p:nvCxnSpPr>
          <p:spPr bwMode="auto">
            <a:xfrm>
              <a:off x="7173206" y="3918239"/>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flipH="1">
              <a:off x="6653378" y="3918239"/>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4" name="TextBox 83"/>
            <p:cNvSpPr txBox="1"/>
            <p:nvPr/>
          </p:nvSpPr>
          <p:spPr>
            <a:xfrm rot="17235195">
              <a:off x="6296681" y="3973925"/>
              <a:ext cx="582211" cy="338554"/>
            </a:xfrm>
            <a:prstGeom prst="rect">
              <a:avLst/>
            </a:prstGeom>
            <a:noFill/>
          </p:spPr>
          <p:txBody>
            <a:bodyPr wrap="none" rtlCol="0">
              <a:spAutoFit/>
            </a:bodyPr>
            <a:lstStyle/>
            <a:p>
              <a:r>
                <a:rPr lang="en-US" sz="1600" dirty="0"/>
                <a:t>Fold</a:t>
              </a:r>
            </a:p>
          </p:txBody>
        </p:sp>
        <p:sp>
          <p:nvSpPr>
            <p:cNvPr id="85" name="TextBox 84"/>
            <p:cNvSpPr txBox="1"/>
            <p:nvPr/>
          </p:nvSpPr>
          <p:spPr>
            <a:xfrm rot="4239874">
              <a:off x="7165616" y="3943900"/>
              <a:ext cx="535724" cy="338554"/>
            </a:xfrm>
            <a:prstGeom prst="rect">
              <a:avLst/>
            </a:prstGeom>
            <a:noFill/>
          </p:spPr>
          <p:txBody>
            <a:bodyPr wrap="none" rtlCol="0">
              <a:spAutoFit/>
            </a:bodyPr>
            <a:lstStyle/>
            <a:p>
              <a:r>
                <a:rPr lang="en-US" sz="1600" dirty="0"/>
                <a:t>Call</a:t>
              </a:r>
            </a:p>
          </p:txBody>
        </p:sp>
        <p:sp>
          <p:nvSpPr>
            <p:cNvPr id="86" name="Oval 85"/>
            <p:cNvSpPr/>
            <p:nvPr/>
          </p:nvSpPr>
          <p:spPr>
            <a:xfrm>
              <a:off x="7810182"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7" name="Straight Connector 86"/>
            <p:cNvCxnSpPr>
              <a:stCxn id="86" idx="5"/>
              <a:endCxn id="91" idx="0"/>
            </p:cNvCxnSpPr>
            <p:nvPr/>
          </p:nvCxnSpPr>
          <p:spPr bwMode="auto">
            <a:xfrm>
              <a:off x="8217054"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a:stCxn id="86" idx="3"/>
            </p:cNvCxnSpPr>
            <p:nvPr/>
          </p:nvCxnSpPr>
          <p:spPr bwMode="auto">
            <a:xfrm flipH="1">
              <a:off x="7756340"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 name="TextBox 88"/>
            <p:cNvSpPr txBox="1"/>
            <p:nvPr/>
          </p:nvSpPr>
          <p:spPr>
            <a:xfrm rot="17009669">
              <a:off x="7250214" y="2766681"/>
              <a:ext cx="764953" cy="338554"/>
            </a:xfrm>
            <a:prstGeom prst="rect">
              <a:avLst/>
            </a:prstGeom>
            <a:noFill/>
          </p:spPr>
          <p:txBody>
            <a:bodyPr wrap="none" rtlCol="0">
              <a:spAutoFit/>
            </a:bodyPr>
            <a:lstStyle/>
            <a:p>
              <a:r>
                <a:rPr lang="en-US" sz="1600" dirty="0"/>
                <a:t>Check</a:t>
              </a:r>
            </a:p>
          </p:txBody>
        </p:sp>
        <p:sp>
          <p:nvSpPr>
            <p:cNvPr id="90" name="TextBox 89"/>
            <p:cNvSpPr txBox="1"/>
            <p:nvPr/>
          </p:nvSpPr>
          <p:spPr>
            <a:xfrm rot="3958399">
              <a:off x="8245995" y="2644609"/>
              <a:ext cx="492443" cy="338554"/>
            </a:xfrm>
            <a:prstGeom prst="rect">
              <a:avLst/>
            </a:prstGeom>
            <a:noFill/>
          </p:spPr>
          <p:txBody>
            <a:bodyPr wrap="none" rtlCol="0">
              <a:spAutoFit/>
            </a:bodyPr>
            <a:lstStyle/>
            <a:p>
              <a:r>
                <a:rPr lang="en-US" sz="1600" dirty="0"/>
                <a:t>Bet</a:t>
              </a:r>
            </a:p>
          </p:txBody>
        </p:sp>
        <p:sp>
          <p:nvSpPr>
            <p:cNvPr id="91" name="Oval 90"/>
            <p:cNvSpPr/>
            <p:nvPr/>
          </p:nvSpPr>
          <p:spPr>
            <a:xfrm>
              <a:off x="8201248"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2" name="Straight Connector 91"/>
            <p:cNvCxnSpPr/>
            <p:nvPr/>
          </p:nvCxnSpPr>
          <p:spPr bwMode="auto">
            <a:xfrm>
              <a:off x="8618136"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flipH="1">
              <a:off x="8098308"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 name="TextBox 93"/>
            <p:cNvSpPr txBox="1"/>
            <p:nvPr/>
          </p:nvSpPr>
          <p:spPr>
            <a:xfrm rot="17235195">
              <a:off x="7741611" y="3983691"/>
              <a:ext cx="582211" cy="338554"/>
            </a:xfrm>
            <a:prstGeom prst="rect">
              <a:avLst/>
            </a:prstGeom>
            <a:noFill/>
          </p:spPr>
          <p:txBody>
            <a:bodyPr wrap="none" rtlCol="0">
              <a:spAutoFit/>
            </a:bodyPr>
            <a:lstStyle/>
            <a:p>
              <a:r>
                <a:rPr lang="en-US" sz="1600" dirty="0"/>
                <a:t>Fold</a:t>
              </a:r>
            </a:p>
          </p:txBody>
        </p:sp>
        <p:sp>
          <p:nvSpPr>
            <p:cNvPr id="95" name="TextBox 94"/>
            <p:cNvSpPr txBox="1"/>
            <p:nvPr/>
          </p:nvSpPr>
          <p:spPr>
            <a:xfrm rot="4239874">
              <a:off x="8610546" y="3953666"/>
              <a:ext cx="535724" cy="338554"/>
            </a:xfrm>
            <a:prstGeom prst="rect">
              <a:avLst/>
            </a:prstGeom>
            <a:noFill/>
          </p:spPr>
          <p:txBody>
            <a:bodyPr wrap="none" rtlCol="0">
              <a:spAutoFit/>
            </a:bodyPr>
            <a:lstStyle/>
            <a:p>
              <a:r>
                <a:rPr lang="en-US" sz="1600" dirty="0"/>
                <a:t>Call</a:t>
              </a:r>
            </a:p>
          </p:txBody>
        </p:sp>
        <p:cxnSp>
          <p:nvCxnSpPr>
            <p:cNvPr id="96" name="Straight Connector 95"/>
            <p:cNvCxnSpPr>
              <a:stCxn id="5" idx="4"/>
              <a:endCxn id="46" idx="0"/>
            </p:cNvCxnSpPr>
            <p:nvPr/>
          </p:nvCxnSpPr>
          <p:spPr bwMode="auto">
            <a:xfrm flipH="1">
              <a:off x="2187031" y="1526722"/>
              <a:ext cx="2383394" cy="74931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a:stCxn id="5" idx="4"/>
              <a:endCxn id="56" idx="0"/>
            </p:cNvCxnSpPr>
            <p:nvPr/>
          </p:nvCxnSpPr>
          <p:spPr bwMode="auto">
            <a:xfrm flipH="1">
              <a:off x="3565380" y="1526722"/>
              <a:ext cx="1005045"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a:stCxn id="5" idx="4"/>
              <a:endCxn id="66" idx="0"/>
            </p:cNvCxnSpPr>
            <p:nvPr/>
          </p:nvCxnSpPr>
          <p:spPr bwMode="auto">
            <a:xfrm>
              <a:off x="4570425" y="1526722"/>
              <a:ext cx="497799"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 name="Straight Connector 104"/>
            <p:cNvCxnSpPr>
              <a:stCxn id="5" idx="4"/>
              <a:endCxn id="76" idx="0"/>
            </p:cNvCxnSpPr>
            <p:nvPr/>
          </p:nvCxnSpPr>
          <p:spPr bwMode="auto">
            <a:xfrm>
              <a:off x="4570425" y="1526722"/>
              <a:ext cx="2033167" cy="73947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8" name="Straight Connector 107"/>
            <p:cNvCxnSpPr>
              <a:stCxn id="5" idx="4"/>
              <a:endCxn id="86" idx="0"/>
            </p:cNvCxnSpPr>
            <p:nvPr/>
          </p:nvCxnSpPr>
          <p:spPr bwMode="auto">
            <a:xfrm>
              <a:off x="4570425" y="1526722"/>
              <a:ext cx="3478097"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2" name="TextBox 111"/>
            <p:cNvSpPr txBox="1"/>
            <p:nvPr/>
          </p:nvSpPr>
          <p:spPr>
            <a:xfrm rot="20987580">
              <a:off x="642382" y="1869069"/>
              <a:ext cx="1149674" cy="338554"/>
            </a:xfrm>
            <a:prstGeom prst="rect">
              <a:avLst/>
            </a:prstGeom>
            <a:noFill/>
          </p:spPr>
          <p:txBody>
            <a:bodyPr wrap="none" rtlCol="0">
              <a:spAutoFit/>
            </a:bodyPr>
            <a:lstStyle/>
            <a:p>
              <a:r>
                <a:rPr lang="en-US" sz="1600" dirty="0"/>
                <a:t>P1: K, P2: Q</a:t>
              </a:r>
            </a:p>
          </p:txBody>
        </p:sp>
        <p:sp>
          <p:nvSpPr>
            <p:cNvPr id="113" name="TextBox 112"/>
            <p:cNvSpPr txBox="1"/>
            <p:nvPr/>
          </p:nvSpPr>
          <p:spPr>
            <a:xfrm rot="20549606">
              <a:off x="2011202" y="1905283"/>
              <a:ext cx="1077539" cy="338554"/>
            </a:xfrm>
            <a:prstGeom prst="rect">
              <a:avLst/>
            </a:prstGeom>
            <a:noFill/>
          </p:spPr>
          <p:txBody>
            <a:bodyPr wrap="none" rtlCol="0">
              <a:spAutoFit/>
            </a:bodyPr>
            <a:lstStyle/>
            <a:p>
              <a:r>
                <a:rPr lang="en-US" sz="1600" dirty="0"/>
                <a:t>P1: K, P2: J</a:t>
              </a:r>
            </a:p>
          </p:txBody>
        </p:sp>
        <p:sp>
          <p:nvSpPr>
            <p:cNvPr id="114" name="TextBox 113"/>
            <p:cNvSpPr txBox="1"/>
            <p:nvPr/>
          </p:nvSpPr>
          <p:spPr>
            <a:xfrm rot="19603806">
              <a:off x="3194956" y="1844679"/>
              <a:ext cx="1118511" cy="338554"/>
            </a:xfrm>
            <a:prstGeom prst="rect">
              <a:avLst/>
            </a:prstGeom>
            <a:noFill/>
          </p:spPr>
          <p:txBody>
            <a:bodyPr wrap="none" rtlCol="0">
              <a:spAutoFit/>
            </a:bodyPr>
            <a:lstStyle/>
            <a:p>
              <a:r>
                <a:rPr lang="en-US" sz="1600" dirty="0"/>
                <a:t>P1: Q, P2: J</a:t>
              </a:r>
            </a:p>
          </p:txBody>
        </p:sp>
        <p:sp>
          <p:nvSpPr>
            <p:cNvPr id="115" name="TextBox 114"/>
            <p:cNvSpPr txBox="1"/>
            <p:nvPr/>
          </p:nvSpPr>
          <p:spPr>
            <a:xfrm rot="2952294">
              <a:off x="4505549" y="1861420"/>
              <a:ext cx="1160189" cy="338554"/>
            </a:xfrm>
            <a:prstGeom prst="rect">
              <a:avLst/>
            </a:prstGeom>
            <a:noFill/>
          </p:spPr>
          <p:txBody>
            <a:bodyPr wrap="none" rtlCol="0">
              <a:spAutoFit/>
            </a:bodyPr>
            <a:lstStyle/>
            <a:p>
              <a:r>
                <a:rPr lang="en-US" sz="1600" dirty="0"/>
                <a:t>P1: Q, P2: K</a:t>
              </a:r>
            </a:p>
          </p:txBody>
        </p:sp>
        <p:sp>
          <p:nvSpPr>
            <p:cNvPr id="116" name="TextBox 115"/>
            <p:cNvSpPr txBox="1"/>
            <p:nvPr/>
          </p:nvSpPr>
          <p:spPr>
            <a:xfrm rot="1167642">
              <a:off x="5835813" y="1903011"/>
              <a:ext cx="1074846" cy="338554"/>
            </a:xfrm>
            <a:prstGeom prst="rect">
              <a:avLst/>
            </a:prstGeom>
            <a:noFill/>
          </p:spPr>
          <p:txBody>
            <a:bodyPr wrap="none" rtlCol="0">
              <a:spAutoFit/>
            </a:bodyPr>
            <a:lstStyle/>
            <a:p>
              <a:r>
                <a:rPr lang="en-US" sz="1600" dirty="0"/>
                <a:t>P1: J, P2: K</a:t>
              </a:r>
            </a:p>
          </p:txBody>
        </p:sp>
        <p:sp>
          <p:nvSpPr>
            <p:cNvPr id="117" name="TextBox 116"/>
            <p:cNvSpPr txBox="1"/>
            <p:nvPr/>
          </p:nvSpPr>
          <p:spPr>
            <a:xfrm rot="676043">
              <a:off x="6961569" y="1834728"/>
              <a:ext cx="1105303" cy="338554"/>
            </a:xfrm>
            <a:prstGeom prst="rect">
              <a:avLst/>
            </a:prstGeom>
            <a:noFill/>
          </p:spPr>
          <p:txBody>
            <a:bodyPr wrap="none" rtlCol="0">
              <a:spAutoFit/>
            </a:bodyPr>
            <a:lstStyle/>
            <a:p>
              <a:r>
                <a:rPr lang="en-US" sz="1600" dirty="0"/>
                <a:t>P1: J, P2: Q</a:t>
              </a:r>
            </a:p>
          </p:txBody>
        </p:sp>
        <p:sp>
          <p:nvSpPr>
            <p:cNvPr id="118" name="TextBox 117"/>
            <p:cNvSpPr txBox="1"/>
            <p:nvPr/>
          </p:nvSpPr>
          <p:spPr>
            <a:xfrm>
              <a:off x="4394736" y="1119513"/>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119" name="TextBox 118"/>
            <p:cNvSpPr txBox="1"/>
            <p:nvPr/>
          </p:nvSpPr>
          <p:spPr>
            <a:xfrm>
              <a:off x="481942"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0" name="TextBox 119"/>
            <p:cNvSpPr txBox="1"/>
            <p:nvPr/>
          </p:nvSpPr>
          <p:spPr>
            <a:xfrm>
              <a:off x="1958443"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1" name="TextBox 120"/>
            <p:cNvSpPr txBox="1"/>
            <p:nvPr/>
          </p:nvSpPr>
          <p:spPr>
            <a:xfrm>
              <a:off x="3336916"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2" name="TextBox 121"/>
            <p:cNvSpPr txBox="1"/>
            <p:nvPr/>
          </p:nvSpPr>
          <p:spPr>
            <a:xfrm>
              <a:off x="4839760"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3" name="TextBox 122"/>
            <p:cNvSpPr txBox="1"/>
            <p:nvPr/>
          </p:nvSpPr>
          <p:spPr>
            <a:xfrm>
              <a:off x="6375004"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4" name="TextBox 123"/>
            <p:cNvSpPr txBox="1"/>
            <p:nvPr/>
          </p:nvSpPr>
          <p:spPr>
            <a:xfrm>
              <a:off x="7820058"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5" name="TextBox 124"/>
            <p:cNvSpPr txBox="1"/>
            <p:nvPr/>
          </p:nvSpPr>
          <p:spPr>
            <a:xfrm>
              <a:off x="874777"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6" name="TextBox 125"/>
            <p:cNvSpPr txBox="1"/>
            <p:nvPr/>
          </p:nvSpPr>
          <p:spPr>
            <a:xfrm>
              <a:off x="2349509" y="3585626"/>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7" name="TextBox 126"/>
            <p:cNvSpPr txBox="1"/>
            <p:nvPr/>
          </p:nvSpPr>
          <p:spPr>
            <a:xfrm>
              <a:off x="3728676"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8" name="TextBox 127"/>
            <p:cNvSpPr txBox="1"/>
            <p:nvPr/>
          </p:nvSpPr>
          <p:spPr>
            <a:xfrm>
              <a:off x="5230702" y="3575525"/>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9" name="TextBox 128"/>
            <p:cNvSpPr txBox="1"/>
            <p:nvPr/>
          </p:nvSpPr>
          <p:spPr>
            <a:xfrm>
              <a:off x="676607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30" name="TextBox 129"/>
            <p:cNvSpPr txBox="1"/>
            <p:nvPr/>
          </p:nvSpPr>
          <p:spPr>
            <a:xfrm>
              <a:off x="821100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cxnSp>
          <p:nvCxnSpPr>
            <p:cNvPr id="141" name="Straight Connector 140"/>
            <p:cNvCxnSpPr>
              <a:stCxn id="7" idx="6"/>
              <a:endCxn id="46" idx="2"/>
            </p:cNvCxnSpPr>
            <p:nvPr/>
          </p:nvCxnSpPr>
          <p:spPr bwMode="auto">
            <a:xfrm flipV="1">
              <a:off x="950639" y="2507243"/>
              <a:ext cx="998052" cy="26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5" name="Straight Connector 144"/>
            <p:cNvCxnSpPr>
              <a:stCxn id="56" idx="6"/>
              <a:endCxn id="66" idx="2"/>
            </p:cNvCxnSpPr>
            <p:nvPr/>
          </p:nvCxnSpPr>
          <p:spPr bwMode="auto">
            <a:xfrm>
              <a:off x="3803720" y="2507176"/>
              <a:ext cx="1026164"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9" name="Straight Connector 148"/>
            <p:cNvCxnSpPr>
              <a:stCxn id="76" idx="6"/>
              <a:endCxn id="86" idx="2"/>
            </p:cNvCxnSpPr>
            <p:nvPr/>
          </p:nvCxnSpPr>
          <p:spPr bwMode="auto">
            <a:xfrm>
              <a:off x="6841932" y="2497410"/>
              <a:ext cx="968250" cy="9766"/>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1" name="Straight Connector 150"/>
            <p:cNvCxnSpPr>
              <a:stCxn id="51" idx="6"/>
              <a:endCxn id="61" idx="2"/>
            </p:cNvCxnSpPr>
            <p:nvPr/>
          </p:nvCxnSpPr>
          <p:spPr bwMode="auto">
            <a:xfrm flipV="1">
              <a:off x="2816437" y="3769957"/>
              <a:ext cx="901669" cy="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3" name="Straight Connector 152"/>
            <p:cNvCxnSpPr>
              <a:stCxn id="71" idx="6"/>
              <a:endCxn id="81" idx="2"/>
            </p:cNvCxnSpPr>
            <p:nvPr/>
          </p:nvCxnSpPr>
          <p:spPr bwMode="auto">
            <a:xfrm flipV="1">
              <a:off x="5697630" y="3760191"/>
              <a:ext cx="1058688" cy="9766"/>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7" name="Straight Connector 156"/>
            <p:cNvCxnSpPr>
              <a:stCxn id="20" idx="2"/>
            </p:cNvCxnSpPr>
            <p:nvPr/>
          </p:nvCxnSpPr>
          <p:spPr bwMode="auto">
            <a:xfrm flipH="1">
              <a:off x="-15806" y="3770292"/>
              <a:ext cx="880831"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9" name="Straight Connector 158"/>
            <p:cNvCxnSpPr>
              <a:stCxn id="91" idx="6"/>
            </p:cNvCxnSpPr>
            <p:nvPr/>
          </p:nvCxnSpPr>
          <p:spPr bwMode="auto">
            <a:xfrm>
              <a:off x="8677928" y="3769957"/>
              <a:ext cx="450266" cy="335"/>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31" name="TextBox 130"/>
            <p:cNvSpPr txBox="1"/>
            <p:nvPr/>
          </p:nvSpPr>
          <p:spPr>
            <a:xfrm>
              <a:off x="245287" y="3128326"/>
              <a:ext cx="298480" cy="338554"/>
            </a:xfrm>
            <a:prstGeom prst="rect">
              <a:avLst/>
            </a:prstGeom>
            <a:noFill/>
          </p:spPr>
          <p:txBody>
            <a:bodyPr wrap="none" rtlCol="0">
              <a:spAutoFit/>
            </a:bodyPr>
            <a:lstStyle/>
            <a:p>
              <a:r>
                <a:rPr lang="en-US" sz="1600" dirty="0"/>
                <a:t>1</a:t>
              </a:r>
            </a:p>
          </p:txBody>
        </p:sp>
        <p:sp>
          <p:nvSpPr>
            <p:cNvPr id="132" name="TextBox 131"/>
            <p:cNvSpPr txBox="1"/>
            <p:nvPr/>
          </p:nvSpPr>
          <p:spPr>
            <a:xfrm>
              <a:off x="602651" y="4432079"/>
              <a:ext cx="298480" cy="338554"/>
            </a:xfrm>
            <a:prstGeom prst="rect">
              <a:avLst/>
            </a:prstGeom>
            <a:noFill/>
          </p:spPr>
          <p:txBody>
            <a:bodyPr wrap="none" rtlCol="0">
              <a:spAutoFit/>
            </a:bodyPr>
            <a:lstStyle/>
            <a:p>
              <a:r>
                <a:rPr lang="en-US" sz="1600" dirty="0"/>
                <a:t>1</a:t>
              </a:r>
            </a:p>
          </p:txBody>
        </p:sp>
        <p:sp>
          <p:nvSpPr>
            <p:cNvPr id="133" name="TextBox 132"/>
            <p:cNvSpPr txBox="1"/>
            <p:nvPr/>
          </p:nvSpPr>
          <p:spPr>
            <a:xfrm>
              <a:off x="2051468" y="4421978"/>
              <a:ext cx="298480" cy="338554"/>
            </a:xfrm>
            <a:prstGeom prst="rect">
              <a:avLst/>
            </a:prstGeom>
            <a:noFill/>
          </p:spPr>
          <p:txBody>
            <a:bodyPr wrap="none" rtlCol="0">
              <a:spAutoFit/>
            </a:bodyPr>
            <a:lstStyle/>
            <a:p>
              <a:r>
                <a:rPr lang="en-US" sz="1600" dirty="0"/>
                <a:t>1</a:t>
              </a:r>
            </a:p>
          </p:txBody>
        </p:sp>
        <p:sp>
          <p:nvSpPr>
            <p:cNvPr id="134" name="TextBox 133"/>
            <p:cNvSpPr txBox="1"/>
            <p:nvPr/>
          </p:nvSpPr>
          <p:spPr>
            <a:xfrm>
              <a:off x="3469143" y="4418542"/>
              <a:ext cx="298480" cy="338554"/>
            </a:xfrm>
            <a:prstGeom prst="rect">
              <a:avLst/>
            </a:prstGeom>
            <a:noFill/>
          </p:spPr>
          <p:txBody>
            <a:bodyPr wrap="none" rtlCol="0">
              <a:spAutoFit/>
            </a:bodyPr>
            <a:lstStyle/>
            <a:p>
              <a:r>
                <a:rPr lang="en-US" sz="1600" dirty="0"/>
                <a:t>1</a:t>
              </a:r>
            </a:p>
          </p:txBody>
        </p:sp>
        <p:sp>
          <p:nvSpPr>
            <p:cNvPr id="135" name="TextBox 134"/>
            <p:cNvSpPr txBox="1"/>
            <p:nvPr/>
          </p:nvSpPr>
          <p:spPr>
            <a:xfrm>
              <a:off x="4973194" y="4418542"/>
              <a:ext cx="298480" cy="338554"/>
            </a:xfrm>
            <a:prstGeom prst="rect">
              <a:avLst/>
            </a:prstGeom>
            <a:noFill/>
          </p:spPr>
          <p:txBody>
            <a:bodyPr wrap="none" rtlCol="0">
              <a:spAutoFit/>
            </a:bodyPr>
            <a:lstStyle/>
            <a:p>
              <a:r>
                <a:rPr lang="en-US" sz="1600" dirty="0"/>
                <a:t>1</a:t>
              </a:r>
            </a:p>
          </p:txBody>
        </p:sp>
        <p:sp>
          <p:nvSpPr>
            <p:cNvPr id="136" name="TextBox 135"/>
            <p:cNvSpPr txBox="1"/>
            <p:nvPr/>
          </p:nvSpPr>
          <p:spPr>
            <a:xfrm>
              <a:off x="6518205" y="4418542"/>
              <a:ext cx="298480" cy="338554"/>
            </a:xfrm>
            <a:prstGeom prst="rect">
              <a:avLst/>
            </a:prstGeom>
            <a:noFill/>
          </p:spPr>
          <p:txBody>
            <a:bodyPr wrap="none" rtlCol="0">
              <a:spAutoFit/>
            </a:bodyPr>
            <a:lstStyle/>
            <a:p>
              <a:r>
                <a:rPr lang="en-US" sz="1600" dirty="0"/>
                <a:t>1</a:t>
              </a:r>
            </a:p>
          </p:txBody>
        </p:sp>
        <p:sp>
          <p:nvSpPr>
            <p:cNvPr id="137" name="TextBox 136"/>
            <p:cNvSpPr txBox="1"/>
            <p:nvPr/>
          </p:nvSpPr>
          <p:spPr>
            <a:xfrm>
              <a:off x="7959108" y="4418542"/>
              <a:ext cx="298480" cy="338554"/>
            </a:xfrm>
            <a:prstGeom prst="rect">
              <a:avLst/>
            </a:prstGeom>
            <a:noFill/>
          </p:spPr>
          <p:txBody>
            <a:bodyPr wrap="none" rtlCol="0">
              <a:spAutoFit/>
            </a:bodyPr>
            <a:lstStyle/>
            <a:p>
              <a:r>
                <a:rPr lang="en-US" sz="1600" dirty="0"/>
                <a:t>1</a:t>
              </a:r>
            </a:p>
          </p:txBody>
        </p:sp>
        <p:sp>
          <p:nvSpPr>
            <p:cNvPr id="138" name="TextBox 137"/>
            <p:cNvSpPr txBox="1"/>
            <p:nvPr/>
          </p:nvSpPr>
          <p:spPr>
            <a:xfrm>
              <a:off x="1720019" y="3128326"/>
              <a:ext cx="298480" cy="338554"/>
            </a:xfrm>
            <a:prstGeom prst="rect">
              <a:avLst/>
            </a:prstGeom>
            <a:noFill/>
          </p:spPr>
          <p:txBody>
            <a:bodyPr wrap="none" rtlCol="0">
              <a:spAutoFit/>
            </a:bodyPr>
            <a:lstStyle/>
            <a:p>
              <a:r>
                <a:rPr lang="en-US" sz="1600" dirty="0"/>
                <a:t>1</a:t>
              </a:r>
            </a:p>
          </p:txBody>
        </p:sp>
        <p:sp>
          <p:nvSpPr>
            <p:cNvPr id="139" name="TextBox 138"/>
            <p:cNvSpPr txBox="1"/>
            <p:nvPr/>
          </p:nvSpPr>
          <p:spPr>
            <a:xfrm>
              <a:off x="3099563" y="3126744"/>
              <a:ext cx="298480" cy="338554"/>
            </a:xfrm>
            <a:prstGeom prst="rect">
              <a:avLst/>
            </a:prstGeom>
            <a:noFill/>
          </p:spPr>
          <p:txBody>
            <a:bodyPr wrap="none" rtlCol="0">
              <a:spAutoFit/>
            </a:bodyPr>
            <a:lstStyle/>
            <a:p>
              <a:r>
                <a:rPr lang="en-US" sz="1600" dirty="0"/>
                <a:t>1</a:t>
              </a:r>
            </a:p>
          </p:txBody>
        </p:sp>
        <p:sp>
          <p:nvSpPr>
            <p:cNvPr id="140" name="TextBox 139"/>
            <p:cNvSpPr txBox="1"/>
            <p:nvPr/>
          </p:nvSpPr>
          <p:spPr>
            <a:xfrm>
              <a:off x="4532284" y="3126744"/>
              <a:ext cx="367408" cy="338554"/>
            </a:xfrm>
            <a:prstGeom prst="rect">
              <a:avLst/>
            </a:prstGeom>
            <a:noFill/>
          </p:spPr>
          <p:txBody>
            <a:bodyPr wrap="none" rtlCol="0">
              <a:spAutoFit/>
            </a:bodyPr>
            <a:lstStyle/>
            <a:p>
              <a:r>
                <a:rPr lang="en-US" sz="1600" dirty="0"/>
                <a:t>-1</a:t>
              </a:r>
            </a:p>
          </p:txBody>
        </p:sp>
        <p:sp>
          <p:nvSpPr>
            <p:cNvPr id="142" name="TextBox 141"/>
            <p:cNvSpPr txBox="1"/>
            <p:nvPr/>
          </p:nvSpPr>
          <p:spPr>
            <a:xfrm>
              <a:off x="6067652" y="3128326"/>
              <a:ext cx="367408" cy="338554"/>
            </a:xfrm>
            <a:prstGeom prst="rect">
              <a:avLst/>
            </a:prstGeom>
            <a:noFill/>
          </p:spPr>
          <p:txBody>
            <a:bodyPr wrap="none" rtlCol="0">
              <a:spAutoFit/>
            </a:bodyPr>
            <a:lstStyle/>
            <a:p>
              <a:r>
                <a:rPr lang="en-US" sz="1600" dirty="0"/>
                <a:t>-1</a:t>
              </a:r>
            </a:p>
          </p:txBody>
        </p:sp>
        <p:sp>
          <p:nvSpPr>
            <p:cNvPr id="143" name="TextBox 142"/>
            <p:cNvSpPr txBox="1"/>
            <p:nvPr/>
          </p:nvSpPr>
          <p:spPr>
            <a:xfrm>
              <a:off x="7519138" y="3128326"/>
              <a:ext cx="367408" cy="338554"/>
            </a:xfrm>
            <a:prstGeom prst="rect">
              <a:avLst/>
            </a:prstGeom>
            <a:noFill/>
          </p:spPr>
          <p:txBody>
            <a:bodyPr wrap="none" rtlCol="0">
              <a:spAutoFit/>
            </a:bodyPr>
            <a:lstStyle/>
            <a:p>
              <a:r>
                <a:rPr lang="en-US" sz="1600" dirty="0"/>
                <a:t>-1</a:t>
              </a:r>
            </a:p>
          </p:txBody>
        </p:sp>
        <p:sp>
          <p:nvSpPr>
            <p:cNvPr id="144" name="TextBox 143"/>
            <p:cNvSpPr txBox="1"/>
            <p:nvPr/>
          </p:nvSpPr>
          <p:spPr>
            <a:xfrm>
              <a:off x="1300425" y="4418542"/>
              <a:ext cx="298480" cy="338554"/>
            </a:xfrm>
            <a:prstGeom prst="rect">
              <a:avLst/>
            </a:prstGeom>
            <a:noFill/>
          </p:spPr>
          <p:txBody>
            <a:bodyPr wrap="none" rtlCol="0">
              <a:spAutoFit/>
            </a:bodyPr>
            <a:lstStyle/>
            <a:p>
              <a:r>
                <a:rPr lang="en-US" sz="1600" dirty="0"/>
                <a:t>2</a:t>
              </a:r>
            </a:p>
          </p:txBody>
        </p:sp>
        <p:sp>
          <p:nvSpPr>
            <p:cNvPr id="146" name="TextBox 145"/>
            <p:cNvSpPr txBox="1"/>
            <p:nvPr/>
          </p:nvSpPr>
          <p:spPr>
            <a:xfrm>
              <a:off x="2786544" y="4418542"/>
              <a:ext cx="298480" cy="338554"/>
            </a:xfrm>
            <a:prstGeom prst="rect">
              <a:avLst/>
            </a:prstGeom>
            <a:noFill/>
          </p:spPr>
          <p:txBody>
            <a:bodyPr wrap="none" rtlCol="0">
              <a:spAutoFit/>
            </a:bodyPr>
            <a:lstStyle/>
            <a:p>
              <a:r>
                <a:rPr lang="en-US" sz="1600" dirty="0"/>
                <a:t>2</a:t>
              </a:r>
            </a:p>
          </p:txBody>
        </p:sp>
        <p:sp>
          <p:nvSpPr>
            <p:cNvPr id="147" name="TextBox 146"/>
            <p:cNvSpPr txBox="1"/>
            <p:nvPr/>
          </p:nvSpPr>
          <p:spPr>
            <a:xfrm>
              <a:off x="4134994" y="4421978"/>
              <a:ext cx="298480" cy="338554"/>
            </a:xfrm>
            <a:prstGeom prst="rect">
              <a:avLst/>
            </a:prstGeom>
            <a:noFill/>
          </p:spPr>
          <p:txBody>
            <a:bodyPr wrap="none" rtlCol="0">
              <a:spAutoFit/>
            </a:bodyPr>
            <a:lstStyle/>
            <a:p>
              <a:r>
                <a:rPr lang="en-US" sz="1600" dirty="0"/>
                <a:t>2</a:t>
              </a:r>
            </a:p>
          </p:txBody>
        </p:sp>
        <p:sp>
          <p:nvSpPr>
            <p:cNvPr id="148" name="TextBox 147"/>
            <p:cNvSpPr txBox="1"/>
            <p:nvPr/>
          </p:nvSpPr>
          <p:spPr>
            <a:xfrm>
              <a:off x="5624146" y="4432079"/>
              <a:ext cx="367408" cy="338554"/>
            </a:xfrm>
            <a:prstGeom prst="rect">
              <a:avLst/>
            </a:prstGeom>
            <a:noFill/>
          </p:spPr>
          <p:txBody>
            <a:bodyPr wrap="none" rtlCol="0">
              <a:spAutoFit/>
            </a:bodyPr>
            <a:lstStyle/>
            <a:p>
              <a:r>
                <a:rPr lang="en-US" sz="1600" dirty="0"/>
                <a:t>-2</a:t>
              </a:r>
            </a:p>
          </p:txBody>
        </p:sp>
        <p:sp>
          <p:nvSpPr>
            <p:cNvPr id="150" name="TextBox 149"/>
            <p:cNvSpPr txBox="1"/>
            <p:nvPr/>
          </p:nvSpPr>
          <p:spPr>
            <a:xfrm>
              <a:off x="7142353" y="4418542"/>
              <a:ext cx="367408" cy="338554"/>
            </a:xfrm>
            <a:prstGeom prst="rect">
              <a:avLst/>
            </a:prstGeom>
            <a:noFill/>
          </p:spPr>
          <p:txBody>
            <a:bodyPr wrap="none" rtlCol="0">
              <a:spAutoFit/>
            </a:bodyPr>
            <a:lstStyle/>
            <a:p>
              <a:r>
                <a:rPr lang="en-US" sz="1600" dirty="0"/>
                <a:t>-2</a:t>
              </a:r>
            </a:p>
          </p:txBody>
        </p:sp>
        <p:sp>
          <p:nvSpPr>
            <p:cNvPr id="152" name="TextBox 151"/>
            <p:cNvSpPr txBox="1"/>
            <p:nvPr/>
          </p:nvSpPr>
          <p:spPr>
            <a:xfrm>
              <a:off x="8613571" y="4432079"/>
              <a:ext cx="367408" cy="338554"/>
            </a:xfrm>
            <a:prstGeom prst="rect">
              <a:avLst/>
            </a:prstGeom>
            <a:noFill/>
          </p:spPr>
          <p:txBody>
            <a:bodyPr wrap="none" rtlCol="0">
              <a:spAutoFit/>
            </a:bodyPr>
            <a:lstStyle/>
            <a:p>
              <a:r>
                <a:rPr lang="en-US" sz="1600" dirty="0"/>
                <a:t>-2</a:t>
              </a:r>
            </a:p>
          </p:txBody>
        </p:sp>
      </p:grpSp>
    </p:spTree>
    <p:extLst>
      <p:ext uri="{BB962C8B-B14F-4D97-AF65-F5344CB8AC3E}">
        <p14:creationId xmlns:p14="http://schemas.microsoft.com/office/powerpoint/2010/main" val="17168944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Imperfect-information Games</a:t>
            </a:r>
          </a:p>
        </p:txBody>
      </p:sp>
      <p:sp>
        <p:nvSpPr>
          <p:cNvPr id="4" name="Slide Number Placeholder 3"/>
          <p:cNvSpPr>
            <a:spLocks noGrp="1"/>
          </p:cNvSpPr>
          <p:nvPr>
            <p:ph type="sldNum" sz="quarter" idx="12"/>
          </p:nvPr>
        </p:nvSpPr>
        <p:spPr/>
        <p:txBody>
          <a:bodyPr/>
          <a:lstStyle/>
          <a:p>
            <a:fld id="{FF225CC9-7ECB-4D65-94BD-F1E241F6F67E}" type="slidenum">
              <a:rPr lang="en-US" smtClean="0"/>
              <a:pPr/>
              <a:t>18</a:t>
            </a:fld>
            <a:endParaRPr lang="en-US" dirty="0"/>
          </a:p>
        </p:txBody>
      </p:sp>
      <p:grpSp>
        <p:nvGrpSpPr>
          <p:cNvPr id="3" name="Group 2">
            <a:extLst>
              <a:ext uri="{FF2B5EF4-FFF2-40B4-BE49-F238E27FC236}">
                <a16:creationId xmlns:a16="http://schemas.microsoft.com/office/drawing/2014/main" id="{853FE7FD-CF73-4FD4-AE22-8C5FA0B96DEB}"/>
              </a:ext>
            </a:extLst>
          </p:cNvPr>
          <p:cNvGrpSpPr/>
          <p:nvPr/>
        </p:nvGrpSpPr>
        <p:grpSpPr>
          <a:xfrm>
            <a:off x="-1575" y="1490472"/>
            <a:ext cx="9144000" cy="3706331"/>
            <a:chOff x="-15806" y="1064302"/>
            <a:chExt cx="9144000" cy="3706331"/>
          </a:xfrm>
        </p:grpSpPr>
        <p:sp>
          <p:nvSpPr>
            <p:cNvPr id="5" name="Oval 4"/>
            <p:cNvSpPr/>
            <p:nvPr/>
          </p:nvSpPr>
          <p:spPr>
            <a:xfrm>
              <a:off x="4332085" y="1064302"/>
              <a:ext cx="476680" cy="462420"/>
            </a:xfrm>
            <a:prstGeom prst="ellipse">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73959" y="2276301"/>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a:stCxn id="7" idx="5"/>
              <a:endCxn id="20" idx="0"/>
            </p:cNvCxnSpPr>
            <p:nvPr/>
          </p:nvCxnSpPr>
          <p:spPr bwMode="auto">
            <a:xfrm>
              <a:off x="880831" y="2671001"/>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 name="TextBox 15"/>
            <p:cNvSpPr txBox="1"/>
            <p:nvPr/>
          </p:nvSpPr>
          <p:spPr>
            <a:xfrm rot="3958399">
              <a:off x="909772" y="2644944"/>
              <a:ext cx="492443" cy="338554"/>
            </a:xfrm>
            <a:prstGeom prst="rect">
              <a:avLst/>
            </a:prstGeom>
            <a:noFill/>
          </p:spPr>
          <p:txBody>
            <a:bodyPr wrap="none" rtlCol="0">
              <a:spAutoFit/>
            </a:bodyPr>
            <a:lstStyle/>
            <a:p>
              <a:r>
                <a:rPr lang="en-US" sz="1600" dirty="0"/>
                <a:t>Bet</a:t>
              </a:r>
            </a:p>
          </p:txBody>
        </p:sp>
        <p:sp>
          <p:nvSpPr>
            <p:cNvPr id="20" name="Oval 19"/>
            <p:cNvSpPr/>
            <p:nvPr/>
          </p:nvSpPr>
          <p:spPr>
            <a:xfrm>
              <a:off x="865025" y="3539082"/>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bwMode="auto">
            <a:xfrm>
              <a:off x="1281913" y="3928340"/>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 name="Straight Connector 21"/>
            <p:cNvCxnSpPr/>
            <p:nvPr/>
          </p:nvCxnSpPr>
          <p:spPr bwMode="auto">
            <a:xfrm flipH="1">
              <a:off x="762085" y="3928340"/>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 name="TextBox 22"/>
            <p:cNvSpPr txBox="1"/>
            <p:nvPr/>
          </p:nvSpPr>
          <p:spPr>
            <a:xfrm rot="17235195">
              <a:off x="405388" y="3984026"/>
              <a:ext cx="582211" cy="338554"/>
            </a:xfrm>
            <a:prstGeom prst="rect">
              <a:avLst/>
            </a:prstGeom>
            <a:noFill/>
          </p:spPr>
          <p:txBody>
            <a:bodyPr wrap="none" rtlCol="0">
              <a:spAutoFit/>
            </a:bodyPr>
            <a:lstStyle/>
            <a:p>
              <a:r>
                <a:rPr lang="en-US" sz="1600" dirty="0"/>
                <a:t>Fold</a:t>
              </a:r>
            </a:p>
          </p:txBody>
        </p:sp>
        <p:sp>
          <p:nvSpPr>
            <p:cNvPr id="24" name="TextBox 23"/>
            <p:cNvSpPr txBox="1"/>
            <p:nvPr/>
          </p:nvSpPr>
          <p:spPr>
            <a:xfrm rot="4239874">
              <a:off x="1274323" y="3954001"/>
              <a:ext cx="535724" cy="338554"/>
            </a:xfrm>
            <a:prstGeom prst="rect">
              <a:avLst/>
            </a:prstGeom>
            <a:noFill/>
          </p:spPr>
          <p:txBody>
            <a:bodyPr wrap="none" rtlCol="0">
              <a:spAutoFit/>
            </a:bodyPr>
            <a:lstStyle/>
            <a:p>
              <a:r>
                <a:rPr lang="en-US" sz="1600" dirty="0"/>
                <a:t>Call</a:t>
              </a:r>
            </a:p>
          </p:txBody>
        </p:sp>
        <p:cxnSp>
          <p:nvCxnSpPr>
            <p:cNvPr id="26" name="Straight Connector 25"/>
            <p:cNvCxnSpPr>
              <a:stCxn id="5" idx="4"/>
              <a:endCxn id="7" idx="0"/>
            </p:cNvCxnSpPr>
            <p:nvPr/>
          </p:nvCxnSpPr>
          <p:spPr bwMode="auto">
            <a:xfrm flipH="1">
              <a:off x="712299" y="1526722"/>
              <a:ext cx="3858126" cy="74957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 name="Oval 45"/>
            <p:cNvSpPr/>
            <p:nvPr/>
          </p:nvSpPr>
          <p:spPr>
            <a:xfrm>
              <a:off x="1948691" y="2276033"/>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7" name="Straight Connector 46"/>
            <p:cNvCxnSpPr>
              <a:stCxn id="46" idx="5"/>
              <a:endCxn id="51" idx="0"/>
            </p:cNvCxnSpPr>
            <p:nvPr/>
          </p:nvCxnSpPr>
          <p:spPr bwMode="auto">
            <a:xfrm>
              <a:off x="2355563" y="2670733"/>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 name="TextBox 49"/>
            <p:cNvSpPr txBox="1"/>
            <p:nvPr/>
          </p:nvSpPr>
          <p:spPr>
            <a:xfrm rot="3958399">
              <a:off x="2384504" y="2644676"/>
              <a:ext cx="492443" cy="338554"/>
            </a:xfrm>
            <a:prstGeom prst="rect">
              <a:avLst/>
            </a:prstGeom>
            <a:noFill/>
          </p:spPr>
          <p:txBody>
            <a:bodyPr wrap="none" rtlCol="0">
              <a:spAutoFit/>
            </a:bodyPr>
            <a:lstStyle/>
            <a:p>
              <a:r>
                <a:rPr lang="en-US" sz="1600" dirty="0"/>
                <a:t>Bet</a:t>
              </a:r>
            </a:p>
          </p:txBody>
        </p:sp>
        <p:sp>
          <p:nvSpPr>
            <p:cNvPr id="51" name="Oval 50"/>
            <p:cNvSpPr/>
            <p:nvPr/>
          </p:nvSpPr>
          <p:spPr>
            <a:xfrm>
              <a:off x="2339757" y="3538814"/>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3" name="Straight Connector 52"/>
            <p:cNvCxnSpPr/>
            <p:nvPr/>
          </p:nvCxnSpPr>
          <p:spPr bwMode="auto">
            <a:xfrm flipH="1">
              <a:off x="2236817" y="3928072"/>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TextBox 53"/>
            <p:cNvSpPr txBox="1"/>
            <p:nvPr/>
          </p:nvSpPr>
          <p:spPr>
            <a:xfrm rot="17235195">
              <a:off x="1880120" y="3983758"/>
              <a:ext cx="582211" cy="338554"/>
            </a:xfrm>
            <a:prstGeom prst="rect">
              <a:avLst/>
            </a:prstGeom>
            <a:noFill/>
          </p:spPr>
          <p:txBody>
            <a:bodyPr wrap="none" rtlCol="0">
              <a:spAutoFit/>
            </a:bodyPr>
            <a:lstStyle/>
            <a:p>
              <a:r>
                <a:rPr lang="en-US" sz="1600" dirty="0"/>
                <a:t>Fold</a:t>
              </a:r>
            </a:p>
          </p:txBody>
        </p:sp>
        <p:sp>
          <p:nvSpPr>
            <p:cNvPr id="56" name="Oval 55"/>
            <p:cNvSpPr/>
            <p:nvPr/>
          </p:nvSpPr>
          <p:spPr>
            <a:xfrm>
              <a:off x="3327040"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p:cNvCxnSpPr>
              <a:stCxn id="56" idx="5"/>
              <a:endCxn id="61" idx="0"/>
            </p:cNvCxnSpPr>
            <p:nvPr/>
          </p:nvCxnSpPr>
          <p:spPr bwMode="auto">
            <a:xfrm>
              <a:off x="3733912"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 name="Straight Connector 57"/>
            <p:cNvCxnSpPr>
              <a:stCxn id="56" idx="3"/>
            </p:cNvCxnSpPr>
            <p:nvPr/>
          </p:nvCxnSpPr>
          <p:spPr bwMode="auto">
            <a:xfrm flipH="1">
              <a:off x="3273198"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 name="TextBox 58"/>
            <p:cNvSpPr txBox="1"/>
            <p:nvPr/>
          </p:nvSpPr>
          <p:spPr>
            <a:xfrm rot="17009669">
              <a:off x="2767072" y="2766681"/>
              <a:ext cx="764953" cy="338554"/>
            </a:xfrm>
            <a:prstGeom prst="rect">
              <a:avLst/>
            </a:prstGeom>
            <a:noFill/>
          </p:spPr>
          <p:txBody>
            <a:bodyPr wrap="none" rtlCol="0">
              <a:spAutoFit/>
            </a:bodyPr>
            <a:lstStyle/>
            <a:p>
              <a:r>
                <a:rPr lang="en-US" sz="1600" dirty="0"/>
                <a:t>Check</a:t>
              </a:r>
            </a:p>
          </p:txBody>
        </p:sp>
        <p:sp>
          <p:nvSpPr>
            <p:cNvPr id="60" name="TextBox 59"/>
            <p:cNvSpPr txBox="1"/>
            <p:nvPr/>
          </p:nvSpPr>
          <p:spPr>
            <a:xfrm rot="3958399">
              <a:off x="3762853" y="2644609"/>
              <a:ext cx="492443" cy="338554"/>
            </a:xfrm>
            <a:prstGeom prst="rect">
              <a:avLst/>
            </a:prstGeom>
            <a:noFill/>
          </p:spPr>
          <p:txBody>
            <a:bodyPr wrap="none" rtlCol="0">
              <a:spAutoFit/>
            </a:bodyPr>
            <a:lstStyle/>
            <a:p>
              <a:r>
                <a:rPr lang="en-US" sz="1600" dirty="0"/>
                <a:t>Bet</a:t>
              </a:r>
            </a:p>
          </p:txBody>
        </p:sp>
        <p:sp>
          <p:nvSpPr>
            <p:cNvPr id="61" name="Oval 60"/>
            <p:cNvSpPr/>
            <p:nvPr/>
          </p:nvSpPr>
          <p:spPr>
            <a:xfrm>
              <a:off x="3718106"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3" name="Straight Connector 62"/>
            <p:cNvCxnSpPr/>
            <p:nvPr/>
          </p:nvCxnSpPr>
          <p:spPr bwMode="auto">
            <a:xfrm flipH="1">
              <a:off x="3615166"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4" name="TextBox 63"/>
            <p:cNvSpPr txBox="1"/>
            <p:nvPr/>
          </p:nvSpPr>
          <p:spPr>
            <a:xfrm rot="17235195">
              <a:off x="3258469" y="3983691"/>
              <a:ext cx="582211" cy="338554"/>
            </a:xfrm>
            <a:prstGeom prst="rect">
              <a:avLst/>
            </a:prstGeom>
            <a:noFill/>
          </p:spPr>
          <p:txBody>
            <a:bodyPr wrap="none" rtlCol="0">
              <a:spAutoFit/>
            </a:bodyPr>
            <a:lstStyle/>
            <a:p>
              <a:r>
                <a:rPr lang="en-US" sz="1600" dirty="0"/>
                <a:t>Fold</a:t>
              </a:r>
            </a:p>
          </p:txBody>
        </p:sp>
        <p:sp>
          <p:nvSpPr>
            <p:cNvPr id="66" name="Oval 65"/>
            <p:cNvSpPr/>
            <p:nvPr/>
          </p:nvSpPr>
          <p:spPr>
            <a:xfrm>
              <a:off x="4829884"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7" name="Straight Connector 66"/>
            <p:cNvCxnSpPr>
              <a:stCxn id="66" idx="5"/>
              <a:endCxn id="71" idx="0"/>
            </p:cNvCxnSpPr>
            <p:nvPr/>
          </p:nvCxnSpPr>
          <p:spPr bwMode="auto">
            <a:xfrm>
              <a:off x="5236756"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 name="Straight Connector 67"/>
            <p:cNvCxnSpPr>
              <a:stCxn id="66" idx="3"/>
            </p:cNvCxnSpPr>
            <p:nvPr/>
          </p:nvCxnSpPr>
          <p:spPr bwMode="auto">
            <a:xfrm flipH="1">
              <a:off x="4776042"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9" name="TextBox 68"/>
            <p:cNvSpPr txBox="1"/>
            <p:nvPr/>
          </p:nvSpPr>
          <p:spPr>
            <a:xfrm rot="17009669">
              <a:off x="4269916" y="2766681"/>
              <a:ext cx="764953" cy="338554"/>
            </a:xfrm>
            <a:prstGeom prst="rect">
              <a:avLst/>
            </a:prstGeom>
            <a:noFill/>
          </p:spPr>
          <p:txBody>
            <a:bodyPr wrap="none" rtlCol="0">
              <a:spAutoFit/>
            </a:bodyPr>
            <a:lstStyle/>
            <a:p>
              <a:r>
                <a:rPr lang="en-US" sz="1600" dirty="0"/>
                <a:t>Check</a:t>
              </a:r>
            </a:p>
          </p:txBody>
        </p:sp>
        <p:sp>
          <p:nvSpPr>
            <p:cNvPr id="70" name="TextBox 69"/>
            <p:cNvSpPr txBox="1"/>
            <p:nvPr/>
          </p:nvSpPr>
          <p:spPr>
            <a:xfrm rot="3958399">
              <a:off x="5265697" y="2644609"/>
              <a:ext cx="492443" cy="338554"/>
            </a:xfrm>
            <a:prstGeom prst="rect">
              <a:avLst/>
            </a:prstGeom>
            <a:noFill/>
          </p:spPr>
          <p:txBody>
            <a:bodyPr wrap="none" rtlCol="0">
              <a:spAutoFit/>
            </a:bodyPr>
            <a:lstStyle/>
            <a:p>
              <a:r>
                <a:rPr lang="en-US" sz="1600" dirty="0"/>
                <a:t>Bet</a:t>
              </a:r>
            </a:p>
          </p:txBody>
        </p:sp>
        <p:sp>
          <p:nvSpPr>
            <p:cNvPr id="71" name="Oval 70"/>
            <p:cNvSpPr/>
            <p:nvPr/>
          </p:nvSpPr>
          <p:spPr>
            <a:xfrm>
              <a:off x="5220950"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2" name="Straight Connector 71"/>
            <p:cNvCxnSpPr/>
            <p:nvPr/>
          </p:nvCxnSpPr>
          <p:spPr bwMode="auto">
            <a:xfrm>
              <a:off x="5637838"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5" name="TextBox 74"/>
            <p:cNvSpPr txBox="1"/>
            <p:nvPr/>
          </p:nvSpPr>
          <p:spPr>
            <a:xfrm rot="4239874">
              <a:off x="5630248" y="3953666"/>
              <a:ext cx="535724" cy="338554"/>
            </a:xfrm>
            <a:prstGeom prst="rect">
              <a:avLst/>
            </a:prstGeom>
            <a:noFill/>
          </p:spPr>
          <p:txBody>
            <a:bodyPr wrap="none" rtlCol="0">
              <a:spAutoFit/>
            </a:bodyPr>
            <a:lstStyle/>
            <a:p>
              <a:r>
                <a:rPr lang="en-US" sz="1600" dirty="0"/>
                <a:t>Call</a:t>
              </a:r>
            </a:p>
          </p:txBody>
        </p:sp>
        <p:sp>
          <p:nvSpPr>
            <p:cNvPr id="76" name="Oval 75"/>
            <p:cNvSpPr/>
            <p:nvPr/>
          </p:nvSpPr>
          <p:spPr>
            <a:xfrm>
              <a:off x="6365252" y="2266200"/>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p:cNvCxnSpPr>
              <a:stCxn id="76" idx="5"/>
              <a:endCxn id="81" idx="0"/>
            </p:cNvCxnSpPr>
            <p:nvPr/>
          </p:nvCxnSpPr>
          <p:spPr bwMode="auto">
            <a:xfrm>
              <a:off x="6772124" y="2660900"/>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76" idx="3"/>
            </p:cNvCxnSpPr>
            <p:nvPr/>
          </p:nvCxnSpPr>
          <p:spPr bwMode="auto">
            <a:xfrm flipH="1">
              <a:off x="6311410" y="2660900"/>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TextBox 78"/>
            <p:cNvSpPr txBox="1"/>
            <p:nvPr/>
          </p:nvSpPr>
          <p:spPr>
            <a:xfrm rot="17009669">
              <a:off x="5805284" y="2756915"/>
              <a:ext cx="764953" cy="338554"/>
            </a:xfrm>
            <a:prstGeom prst="rect">
              <a:avLst/>
            </a:prstGeom>
            <a:noFill/>
          </p:spPr>
          <p:txBody>
            <a:bodyPr wrap="none" rtlCol="0">
              <a:spAutoFit/>
            </a:bodyPr>
            <a:lstStyle/>
            <a:p>
              <a:r>
                <a:rPr lang="en-US" sz="1600" dirty="0"/>
                <a:t>Check</a:t>
              </a:r>
            </a:p>
          </p:txBody>
        </p:sp>
        <p:sp>
          <p:nvSpPr>
            <p:cNvPr id="80" name="TextBox 79"/>
            <p:cNvSpPr txBox="1"/>
            <p:nvPr/>
          </p:nvSpPr>
          <p:spPr>
            <a:xfrm rot="3958399">
              <a:off x="6801065" y="2634843"/>
              <a:ext cx="492443" cy="338554"/>
            </a:xfrm>
            <a:prstGeom prst="rect">
              <a:avLst/>
            </a:prstGeom>
            <a:noFill/>
          </p:spPr>
          <p:txBody>
            <a:bodyPr wrap="none" rtlCol="0">
              <a:spAutoFit/>
            </a:bodyPr>
            <a:lstStyle/>
            <a:p>
              <a:r>
                <a:rPr lang="en-US" sz="1600" dirty="0"/>
                <a:t>Bet</a:t>
              </a:r>
            </a:p>
          </p:txBody>
        </p:sp>
        <p:sp>
          <p:nvSpPr>
            <p:cNvPr id="81" name="Oval 80"/>
            <p:cNvSpPr/>
            <p:nvPr/>
          </p:nvSpPr>
          <p:spPr>
            <a:xfrm>
              <a:off x="6756318" y="3528981"/>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2" name="Straight Connector 81"/>
            <p:cNvCxnSpPr/>
            <p:nvPr/>
          </p:nvCxnSpPr>
          <p:spPr bwMode="auto">
            <a:xfrm>
              <a:off x="7173206" y="3918239"/>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5" name="TextBox 84"/>
            <p:cNvSpPr txBox="1"/>
            <p:nvPr/>
          </p:nvSpPr>
          <p:spPr>
            <a:xfrm rot="4239874">
              <a:off x="7165616" y="3943900"/>
              <a:ext cx="535724" cy="338554"/>
            </a:xfrm>
            <a:prstGeom prst="rect">
              <a:avLst/>
            </a:prstGeom>
            <a:noFill/>
          </p:spPr>
          <p:txBody>
            <a:bodyPr wrap="none" rtlCol="0">
              <a:spAutoFit/>
            </a:bodyPr>
            <a:lstStyle/>
            <a:p>
              <a:r>
                <a:rPr lang="en-US" sz="1600" dirty="0"/>
                <a:t>Call</a:t>
              </a:r>
            </a:p>
          </p:txBody>
        </p:sp>
        <p:sp>
          <p:nvSpPr>
            <p:cNvPr id="86" name="Oval 85"/>
            <p:cNvSpPr/>
            <p:nvPr/>
          </p:nvSpPr>
          <p:spPr>
            <a:xfrm>
              <a:off x="7810182"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7" name="Straight Connector 86"/>
            <p:cNvCxnSpPr>
              <a:stCxn id="86" idx="5"/>
              <a:endCxn id="91" idx="0"/>
            </p:cNvCxnSpPr>
            <p:nvPr/>
          </p:nvCxnSpPr>
          <p:spPr bwMode="auto">
            <a:xfrm>
              <a:off x="8217054"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a:stCxn id="86" idx="3"/>
            </p:cNvCxnSpPr>
            <p:nvPr/>
          </p:nvCxnSpPr>
          <p:spPr bwMode="auto">
            <a:xfrm flipH="1">
              <a:off x="7756340"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 name="TextBox 88"/>
            <p:cNvSpPr txBox="1"/>
            <p:nvPr/>
          </p:nvSpPr>
          <p:spPr>
            <a:xfrm rot="17009669">
              <a:off x="7250214" y="2766681"/>
              <a:ext cx="764953" cy="338554"/>
            </a:xfrm>
            <a:prstGeom prst="rect">
              <a:avLst/>
            </a:prstGeom>
            <a:noFill/>
          </p:spPr>
          <p:txBody>
            <a:bodyPr wrap="none" rtlCol="0">
              <a:spAutoFit/>
            </a:bodyPr>
            <a:lstStyle/>
            <a:p>
              <a:r>
                <a:rPr lang="en-US" sz="1600" dirty="0"/>
                <a:t>Check</a:t>
              </a:r>
            </a:p>
          </p:txBody>
        </p:sp>
        <p:sp>
          <p:nvSpPr>
            <p:cNvPr id="90" name="TextBox 89"/>
            <p:cNvSpPr txBox="1"/>
            <p:nvPr/>
          </p:nvSpPr>
          <p:spPr>
            <a:xfrm rot="3958399">
              <a:off x="8245995" y="2644609"/>
              <a:ext cx="492443" cy="338554"/>
            </a:xfrm>
            <a:prstGeom prst="rect">
              <a:avLst/>
            </a:prstGeom>
            <a:noFill/>
          </p:spPr>
          <p:txBody>
            <a:bodyPr wrap="none" rtlCol="0">
              <a:spAutoFit/>
            </a:bodyPr>
            <a:lstStyle/>
            <a:p>
              <a:r>
                <a:rPr lang="en-US" sz="1600" dirty="0"/>
                <a:t>Bet</a:t>
              </a:r>
            </a:p>
          </p:txBody>
        </p:sp>
        <p:sp>
          <p:nvSpPr>
            <p:cNvPr id="91" name="Oval 90"/>
            <p:cNvSpPr/>
            <p:nvPr/>
          </p:nvSpPr>
          <p:spPr>
            <a:xfrm>
              <a:off x="8201248"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2" name="Straight Connector 91"/>
            <p:cNvCxnSpPr/>
            <p:nvPr/>
          </p:nvCxnSpPr>
          <p:spPr bwMode="auto">
            <a:xfrm>
              <a:off x="8618136"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flipH="1">
              <a:off x="8098308"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 name="TextBox 93"/>
            <p:cNvSpPr txBox="1"/>
            <p:nvPr/>
          </p:nvSpPr>
          <p:spPr>
            <a:xfrm rot="17235195">
              <a:off x="7741611" y="3983691"/>
              <a:ext cx="582211" cy="338554"/>
            </a:xfrm>
            <a:prstGeom prst="rect">
              <a:avLst/>
            </a:prstGeom>
            <a:noFill/>
          </p:spPr>
          <p:txBody>
            <a:bodyPr wrap="none" rtlCol="0">
              <a:spAutoFit/>
            </a:bodyPr>
            <a:lstStyle/>
            <a:p>
              <a:r>
                <a:rPr lang="en-US" sz="1600" dirty="0"/>
                <a:t>Fold</a:t>
              </a:r>
            </a:p>
          </p:txBody>
        </p:sp>
        <p:sp>
          <p:nvSpPr>
            <p:cNvPr id="95" name="TextBox 94"/>
            <p:cNvSpPr txBox="1"/>
            <p:nvPr/>
          </p:nvSpPr>
          <p:spPr>
            <a:xfrm rot="4239874">
              <a:off x="8610546" y="3953666"/>
              <a:ext cx="535724" cy="338554"/>
            </a:xfrm>
            <a:prstGeom prst="rect">
              <a:avLst/>
            </a:prstGeom>
            <a:noFill/>
          </p:spPr>
          <p:txBody>
            <a:bodyPr wrap="none" rtlCol="0">
              <a:spAutoFit/>
            </a:bodyPr>
            <a:lstStyle/>
            <a:p>
              <a:r>
                <a:rPr lang="en-US" sz="1600" dirty="0"/>
                <a:t>Call</a:t>
              </a:r>
            </a:p>
          </p:txBody>
        </p:sp>
        <p:cxnSp>
          <p:nvCxnSpPr>
            <p:cNvPr id="96" name="Straight Connector 95"/>
            <p:cNvCxnSpPr>
              <a:stCxn id="5" idx="4"/>
              <a:endCxn id="46" idx="0"/>
            </p:cNvCxnSpPr>
            <p:nvPr/>
          </p:nvCxnSpPr>
          <p:spPr bwMode="auto">
            <a:xfrm flipH="1">
              <a:off x="2187031" y="1526722"/>
              <a:ext cx="2383394" cy="74931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a:stCxn id="5" idx="4"/>
              <a:endCxn id="56" idx="0"/>
            </p:cNvCxnSpPr>
            <p:nvPr/>
          </p:nvCxnSpPr>
          <p:spPr bwMode="auto">
            <a:xfrm flipH="1">
              <a:off x="3565380" y="1526722"/>
              <a:ext cx="1005045"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a:stCxn id="5" idx="4"/>
              <a:endCxn id="66" idx="0"/>
            </p:cNvCxnSpPr>
            <p:nvPr/>
          </p:nvCxnSpPr>
          <p:spPr bwMode="auto">
            <a:xfrm>
              <a:off x="4570425" y="1526722"/>
              <a:ext cx="497799"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 name="Straight Connector 104"/>
            <p:cNvCxnSpPr>
              <a:stCxn id="5" idx="4"/>
              <a:endCxn id="76" idx="0"/>
            </p:cNvCxnSpPr>
            <p:nvPr/>
          </p:nvCxnSpPr>
          <p:spPr bwMode="auto">
            <a:xfrm>
              <a:off x="4570425" y="1526722"/>
              <a:ext cx="2033167" cy="73947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8" name="Straight Connector 107"/>
            <p:cNvCxnSpPr>
              <a:stCxn id="5" idx="4"/>
              <a:endCxn id="86" idx="0"/>
            </p:cNvCxnSpPr>
            <p:nvPr/>
          </p:nvCxnSpPr>
          <p:spPr bwMode="auto">
            <a:xfrm>
              <a:off x="4570425" y="1526722"/>
              <a:ext cx="3478097"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8" name="TextBox 117"/>
            <p:cNvSpPr txBox="1"/>
            <p:nvPr/>
          </p:nvSpPr>
          <p:spPr>
            <a:xfrm>
              <a:off x="4394736" y="1119513"/>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119" name="TextBox 118"/>
            <p:cNvSpPr txBox="1"/>
            <p:nvPr/>
          </p:nvSpPr>
          <p:spPr>
            <a:xfrm>
              <a:off x="481942"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0" name="TextBox 119"/>
            <p:cNvSpPr txBox="1"/>
            <p:nvPr/>
          </p:nvSpPr>
          <p:spPr>
            <a:xfrm>
              <a:off x="1958443"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1" name="TextBox 120"/>
            <p:cNvSpPr txBox="1"/>
            <p:nvPr/>
          </p:nvSpPr>
          <p:spPr>
            <a:xfrm>
              <a:off x="3336916"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2" name="TextBox 121"/>
            <p:cNvSpPr txBox="1"/>
            <p:nvPr/>
          </p:nvSpPr>
          <p:spPr>
            <a:xfrm>
              <a:off x="4839760"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3" name="TextBox 122"/>
            <p:cNvSpPr txBox="1"/>
            <p:nvPr/>
          </p:nvSpPr>
          <p:spPr>
            <a:xfrm>
              <a:off x="6375004"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4" name="TextBox 123"/>
            <p:cNvSpPr txBox="1"/>
            <p:nvPr/>
          </p:nvSpPr>
          <p:spPr>
            <a:xfrm>
              <a:off x="7820058"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5" name="TextBox 124"/>
            <p:cNvSpPr txBox="1"/>
            <p:nvPr/>
          </p:nvSpPr>
          <p:spPr>
            <a:xfrm>
              <a:off x="874777"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6" name="TextBox 125"/>
            <p:cNvSpPr txBox="1"/>
            <p:nvPr/>
          </p:nvSpPr>
          <p:spPr>
            <a:xfrm>
              <a:off x="2349509" y="3585626"/>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7" name="TextBox 126"/>
            <p:cNvSpPr txBox="1"/>
            <p:nvPr/>
          </p:nvSpPr>
          <p:spPr>
            <a:xfrm>
              <a:off x="3728676"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8" name="TextBox 127"/>
            <p:cNvSpPr txBox="1"/>
            <p:nvPr/>
          </p:nvSpPr>
          <p:spPr>
            <a:xfrm>
              <a:off x="5230702" y="3575525"/>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9" name="TextBox 128"/>
            <p:cNvSpPr txBox="1"/>
            <p:nvPr/>
          </p:nvSpPr>
          <p:spPr>
            <a:xfrm>
              <a:off x="676607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30" name="TextBox 129"/>
            <p:cNvSpPr txBox="1"/>
            <p:nvPr/>
          </p:nvSpPr>
          <p:spPr>
            <a:xfrm>
              <a:off x="821100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cxnSp>
          <p:nvCxnSpPr>
            <p:cNvPr id="141" name="Straight Connector 140"/>
            <p:cNvCxnSpPr>
              <a:stCxn id="7" idx="6"/>
              <a:endCxn id="46" idx="2"/>
            </p:cNvCxnSpPr>
            <p:nvPr/>
          </p:nvCxnSpPr>
          <p:spPr bwMode="auto">
            <a:xfrm flipV="1">
              <a:off x="950639" y="2507243"/>
              <a:ext cx="998052" cy="26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5" name="Straight Connector 144"/>
            <p:cNvCxnSpPr>
              <a:stCxn id="56" idx="6"/>
              <a:endCxn id="66" idx="2"/>
            </p:cNvCxnSpPr>
            <p:nvPr/>
          </p:nvCxnSpPr>
          <p:spPr bwMode="auto">
            <a:xfrm>
              <a:off x="3803720" y="2507176"/>
              <a:ext cx="1026164"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9" name="Straight Connector 148"/>
            <p:cNvCxnSpPr>
              <a:stCxn id="76" idx="6"/>
              <a:endCxn id="86" idx="2"/>
            </p:cNvCxnSpPr>
            <p:nvPr/>
          </p:nvCxnSpPr>
          <p:spPr bwMode="auto">
            <a:xfrm>
              <a:off x="6841932" y="2497410"/>
              <a:ext cx="968250" cy="9766"/>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1" name="Straight Connector 150"/>
            <p:cNvCxnSpPr>
              <a:stCxn id="51" idx="6"/>
              <a:endCxn id="61" idx="2"/>
            </p:cNvCxnSpPr>
            <p:nvPr/>
          </p:nvCxnSpPr>
          <p:spPr bwMode="auto">
            <a:xfrm flipV="1">
              <a:off x="2816437" y="3769957"/>
              <a:ext cx="901669" cy="67"/>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3" name="Straight Connector 152"/>
            <p:cNvCxnSpPr>
              <a:stCxn id="71" idx="6"/>
              <a:endCxn id="81" idx="2"/>
            </p:cNvCxnSpPr>
            <p:nvPr/>
          </p:nvCxnSpPr>
          <p:spPr bwMode="auto">
            <a:xfrm flipV="1">
              <a:off x="5697630" y="3760191"/>
              <a:ext cx="1058688" cy="9766"/>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7" name="Straight Connector 156"/>
            <p:cNvCxnSpPr>
              <a:stCxn id="20" idx="2"/>
            </p:cNvCxnSpPr>
            <p:nvPr/>
          </p:nvCxnSpPr>
          <p:spPr bwMode="auto">
            <a:xfrm flipH="1">
              <a:off x="-15806" y="3770292"/>
              <a:ext cx="880831"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9" name="Straight Connector 158"/>
            <p:cNvCxnSpPr>
              <a:stCxn id="91" idx="6"/>
            </p:cNvCxnSpPr>
            <p:nvPr/>
          </p:nvCxnSpPr>
          <p:spPr bwMode="auto">
            <a:xfrm>
              <a:off x="8677928" y="3769957"/>
              <a:ext cx="450266" cy="335"/>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98" name="TextBox 97"/>
            <p:cNvSpPr txBox="1"/>
            <p:nvPr/>
          </p:nvSpPr>
          <p:spPr>
            <a:xfrm>
              <a:off x="602651" y="4432079"/>
              <a:ext cx="298480" cy="338554"/>
            </a:xfrm>
            <a:prstGeom prst="rect">
              <a:avLst/>
            </a:prstGeom>
            <a:noFill/>
          </p:spPr>
          <p:txBody>
            <a:bodyPr wrap="none" rtlCol="0">
              <a:spAutoFit/>
            </a:bodyPr>
            <a:lstStyle/>
            <a:p>
              <a:r>
                <a:rPr lang="en-US" sz="1600" dirty="0"/>
                <a:t>1</a:t>
              </a:r>
            </a:p>
          </p:txBody>
        </p:sp>
        <p:sp>
          <p:nvSpPr>
            <p:cNvPr id="100" name="TextBox 99"/>
            <p:cNvSpPr txBox="1"/>
            <p:nvPr/>
          </p:nvSpPr>
          <p:spPr>
            <a:xfrm>
              <a:off x="2051468" y="4421978"/>
              <a:ext cx="298480" cy="338554"/>
            </a:xfrm>
            <a:prstGeom prst="rect">
              <a:avLst/>
            </a:prstGeom>
            <a:noFill/>
          </p:spPr>
          <p:txBody>
            <a:bodyPr wrap="none" rtlCol="0">
              <a:spAutoFit/>
            </a:bodyPr>
            <a:lstStyle/>
            <a:p>
              <a:r>
                <a:rPr lang="en-US" sz="1600" dirty="0"/>
                <a:t>1</a:t>
              </a:r>
            </a:p>
          </p:txBody>
        </p:sp>
        <p:sp>
          <p:nvSpPr>
            <p:cNvPr id="101" name="TextBox 100"/>
            <p:cNvSpPr txBox="1"/>
            <p:nvPr/>
          </p:nvSpPr>
          <p:spPr>
            <a:xfrm>
              <a:off x="3469143" y="4418542"/>
              <a:ext cx="298480" cy="338554"/>
            </a:xfrm>
            <a:prstGeom prst="rect">
              <a:avLst/>
            </a:prstGeom>
            <a:noFill/>
          </p:spPr>
          <p:txBody>
            <a:bodyPr wrap="none" rtlCol="0">
              <a:spAutoFit/>
            </a:bodyPr>
            <a:lstStyle/>
            <a:p>
              <a:r>
                <a:rPr lang="en-US" sz="1600" dirty="0"/>
                <a:t>1</a:t>
              </a:r>
            </a:p>
          </p:txBody>
        </p:sp>
        <p:sp>
          <p:nvSpPr>
            <p:cNvPr id="106" name="TextBox 105"/>
            <p:cNvSpPr txBox="1"/>
            <p:nvPr/>
          </p:nvSpPr>
          <p:spPr>
            <a:xfrm>
              <a:off x="7959108" y="4418542"/>
              <a:ext cx="298480" cy="338554"/>
            </a:xfrm>
            <a:prstGeom prst="rect">
              <a:avLst/>
            </a:prstGeom>
            <a:noFill/>
          </p:spPr>
          <p:txBody>
            <a:bodyPr wrap="none" rtlCol="0">
              <a:spAutoFit/>
            </a:bodyPr>
            <a:lstStyle/>
            <a:p>
              <a:r>
                <a:rPr lang="en-US" sz="1600" dirty="0"/>
                <a:t>1</a:t>
              </a:r>
            </a:p>
          </p:txBody>
        </p:sp>
        <p:sp>
          <p:nvSpPr>
            <p:cNvPr id="109" name="TextBox 108"/>
            <p:cNvSpPr txBox="1"/>
            <p:nvPr/>
          </p:nvSpPr>
          <p:spPr>
            <a:xfrm>
              <a:off x="3099563" y="3126744"/>
              <a:ext cx="298480" cy="338554"/>
            </a:xfrm>
            <a:prstGeom prst="rect">
              <a:avLst/>
            </a:prstGeom>
            <a:noFill/>
          </p:spPr>
          <p:txBody>
            <a:bodyPr wrap="none" rtlCol="0">
              <a:spAutoFit/>
            </a:bodyPr>
            <a:lstStyle/>
            <a:p>
              <a:r>
                <a:rPr lang="en-US" sz="1600" dirty="0"/>
                <a:t>1</a:t>
              </a:r>
            </a:p>
          </p:txBody>
        </p:sp>
        <p:sp>
          <p:nvSpPr>
            <p:cNvPr id="110" name="TextBox 109"/>
            <p:cNvSpPr txBox="1"/>
            <p:nvPr/>
          </p:nvSpPr>
          <p:spPr>
            <a:xfrm>
              <a:off x="4532284" y="3126744"/>
              <a:ext cx="367408" cy="338554"/>
            </a:xfrm>
            <a:prstGeom prst="rect">
              <a:avLst/>
            </a:prstGeom>
            <a:noFill/>
          </p:spPr>
          <p:txBody>
            <a:bodyPr wrap="none" rtlCol="0">
              <a:spAutoFit/>
            </a:bodyPr>
            <a:lstStyle/>
            <a:p>
              <a:r>
                <a:rPr lang="en-US" sz="1600" dirty="0"/>
                <a:t>-1</a:t>
              </a:r>
            </a:p>
          </p:txBody>
        </p:sp>
        <p:sp>
          <p:nvSpPr>
            <p:cNvPr id="111" name="TextBox 110"/>
            <p:cNvSpPr txBox="1"/>
            <p:nvPr/>
          </p:nvSpPr>
          <p:spPr>
            <a:xfrm>
              <a:off x="6067652" y="3128326"/>
              <a:ext cx="367408" cy="338554"/>
            </a:xfrm>
            <a:prstGeom prst="rect">
              <a:avLst/>
            </a:prstGeom>
            <a:noFill/>
          </p:spPr>
          <p:txBody>
            <a:bodyPr wrap="none" rtlCol="0">
              <a:spAutoFit/>
            </a:bodyPr>
            <a:lstStyle/>
            <a:p>
              <a:r>
                <a:rPr lang="en-US" sz="1600" dirty="0"/>
                <a:t>-1</a:t>
              </a:r>
            </a:p>
          </p:txBody>
        </p:sp>
        <p:sp>
          <p:nvSpPr>
            <p:cNvPr id="131" name="TextBox 130"/>
            <p:cNvSpPr txBox="1"/>
            <p:nvPr/>
          </p:nvSpPr>
          <p:spPr>
            <a:xfrm>
              <a:off x="7519138" y="3128326"/>
              <a:ext cx="367408" cy="338554"/>
            </a:xfrm>
            <a:prstGeom prst="rect">
              <a:avLst/>
            </a:prstGeom>
            <a:noFill/>
          </p:spPr>
          <p:txBody>
            <a:bodyPr wrap="none" rtlCol="0">
              <a:spAutoFit/>
            </a:bodyPr>
            <a:lstStyle/>
            <a:p>
              <a:r>
                <a:rPr lang="en-US" sz="1600" dirty="0"/>
                <a:t>-1</a:t>
              </a:r>
            </a:p>
          </p:txBody>
        </p:sp>
        <p:sp>
          <p:nvSpPr>
            <p:cNvPr id="132" name="TextBox 131"/>
            <p:cNvSpPr txBox="1"/>
            <p:nvPr/>
          </p:nvSpPr>
          <p:spPr>
            <a:xfrm>
              <a:off x="1300425" y="4418542"/>
              <a:ext cx="298480" cy="338554"/>
            </a:xfrm>
            <a:prstGeom prst="rect">
              <a:avLst/>
            </a:prstGeom>
            <a:noFill/>
          </p:spPr>
          <p:txBody>
            <a:bodyPr wrap="none" rtlCol="0">
              <a:spAutoFit/>
            </a:bodyPr>
            <a:lstStyle/>
            <a:p>
              <a:r>
                <a:rPr lang="en-US" sz="1600" dirty="0"/>
                <a:t>2</a:t>
              </a:r>
            </a:p>
          </p:txBody>
        </p:sp>
        <p:sp>
          <p:nvSpPr>
            <p:cNvPr id="135" name="TextBox 134"/>
            <p:cNvSpPr txBox="1"/>
            <p:nvPr/>
          </p:nvSpPr>
          <p:spPr>
            <a:xfrm>
              <a:off x="5624146" y="4432079"/>
              <a:ext cx="367408" cy="338554"/>
            </a:xfrm>
            <a:prstGeom prst="rect">
              <a:avLst/>
            </a:prstGeom>
            <a:noFill/>
          </p:spPr>
          <p:txBody>
            <a:bodyPr wrap="none" rtlCol="0">
              <a:spAutoFit/>
            </a:bodyPr>
            <a:lstStyle/>
            <a:p>
              <a:r>
                <a:rPr lang="en-US" sz="1600" dirty="0"/>
                <a:t>-2</a:t>
              </a:r>
            </a:p>
          </p:txBody>
        </p:sp>
        <p:sp>
          <p:nvSpPr>
            <p:cNvPr id="136" name="TextBox 135"/>
            <p:cNvSpPr txBox="1"/>
            <p:nvPr/>
          </p:nvSpPr>
          <p:spPr>
            <a:xfrm>
              <a:off x="7142353" y="4418542"/>
              <a:ext cx="367408" cy="338554"/>
            </a:xfrm>
            <a:prstGeom prst="rect">
              <a:avLst/>
            </a:prstGeom>
            <a:noFill/>
          </p:spPr>
          <p:txBody>
            <a:bodyPr wrap="none" rtlCol="0">
              <a:spAutoFit/>
            </a:bodyPr>
            <a:lstStyle/>
            <a:p>
              <a:r>
                <a:rPr lang="en-US" sz="1600" dirty="0"/>
                <a:t>-2</a:t>
              </a:r>
            </a:p>
          </p:txBody>
        </p:sp>
        <p:sp>
          <p:nvSpPr>
            <p:cNvPr id="137" name="TextBox 136"/>
            <p:cNvSpPr txBox="1"/>
            <p:nvPr/>
          </p:nvSpPr>
          <p:spPr>
            <a:xfrm>
              <a:off x="8613571" y="4432079"/>
              <a:ext cx="367408" cy="338554"/>
            </a:xfrm>
            <a:prstGeom prst="rect">
              <a:avLst/>
            </a:prstGeom>
            <a:noFill/>
          </p:spPr>
          <p:txBody>
            <a:bodyPr wrap="none" rtlCol="0">
              <a:spAutoFit/>
            </a:bodyPr>
            <a:lstStyle/>
            <a:p>
              <a:r>
                <a:rPr lang="en-US" sz="1600" dirty="0"/>
                <a:t>-2</a:t>
              </a:r>
            </a:p>
          </p:txBody>
        </p:sp>
      </p:grpSp>
      <p:sp>
        <p:nvSpPr>
          <p:cNvPr id="103" name="TextBox 102">
            <a:extLst>
              <a:ext uri="{FF2B5EF4-FFF2-40B4-BE49-F238E27FC236}">
                <a16:creationId xmlns:a16="http://schemas.microsoft.com/office/drawing/2014/main" id="{6015E469-63F3-4D40-A1AF-72E509D415A1}"/>
              </a:ext>
            </a:extLst>
          </p:cNvPr>
          <p:cNvSpPr txBox="1"/>
          <p:nvPr/>
        </p:nvSpPr>
        <p:spPr>
          <a:xfrm rot="20987580">
            <a:off x="658188" y="2293612"/>
            <a:ext cx="1149674" cy="338554"/>
          </a:xfrm>
          <a:prstGeom prst="rect">
            <a:avLst/>
          </a:prstGeom>
          <a:noFill/>
        </p:spPr>
        <p:txBody>
          <a:bodyPr wrap="none" rtlCol="0">
            <a:spAutoFit/>
          </a:bodyPr>
          <a:lstStyle/>
          <a:p>
            <a:r>
              <a:rPr lang="en-US" sz="1600" dirty="0"/>
              <a:t>P1: K, P2: Q</a:t>
            </a:r>
          </a:p>
        </p:txBody>
      </p:sp>
      <p:sp>
        <p:nvSpPr>
          <p:cNvPr id="104" name="TextBox 103">
            <a:extLst>
              <a:ext uri="{FF2B5EF4-FFF2-40B4-BE49-F238E27FC236}">
                <a16:creationId xmlns:a16="http://schemas.microsoft.com/office/drawing/2014/main" id="{D5ED4C34-0B90-47B8-A585-FD7A315DAF41}"/>
              </a:ext>
            </a:extLst>
          </p:cNvPr>
          <p:cNvSpPr txBox="1"/>
          <p:nvPr/>
        </p:nvSpPr>
        <p:spPr>
          <a:xfrm rot="20549606">
            <a:off x="2027008" y="2329826"/>
            <a:ext cx="1077539" cy="338554"/>
          </a:xfrm>
          <a:prstGeom prst="rect">
            <a:avLst/>
          </a:prstGeom>
          <a:noFill/>
        </p:spPr>
        <p:txBody>
          <a:bodyPr wrap="none" rtlCol="0">
            <a:spAutoFit/>
          </a:bodyPr>
          <a:lstStyle/>
          <a:p>
            <a:r>
              <a:rPr lang="en-US" sz="1600" dirty="0"/>
              <a:t>P1: K, P2: J</a:t>
            </a:r>
          </a:p>
        </p:txBody>
      </p:sp>
      <p:sp>
        <p:nvSpPr>
          <p:cNvPr id="107" name="TextBox 106">
            <a:extLst>
              <a:ext uri="{FF2B5EF4-FFF2-40B4-BE49-F238E27FC236}">
                <a16:creationId xmlns:a16="http://schemas.microsoft.com/office/drawing/2014/main" id="{BE4166A7-89FF-48EC-A861-5061F2FC6A26}"/>
              </a:ext>
            </a:extLst>
          </p:cNvPr>
          <p:cNvSpPr txBox="1"/>
          <p:nvPr/>
        </p:nvSpPr>
        <p:spPr>
          <a:xfrm rot="19603806">
            <a:off x="3210762" y="2269222"/>
            <a:ext cx="1118511" cy="338554"/>
          </a:xfrm>
          <a:prstGeom prst="rect">
            <a:avLst/>
          </a:prstGeom>
          <a:noFill/>
        </p:spPr>
        <p:txBody>
          <a:bodyPr wrap="none" rtlCol="0">
            <a:spAutoFit/>
          </a:bodyPr>
          <a:lstStyle/>
          <a:p>
            <a:r>
              <a:rPr lang="en-US" sz="1600" dirty="0"/>
              <a:t>P1: Q, P2: J</a:t>
            </a:r>
          </a:p>
        </p:txBody>
      </p:sp>
      <p:sp>
        <p:nvSpPr>
          <p:cNvPr id="133" name="TextBox 132">
            <a:extLst>
              <a:ext uri="{FF2B5EF4-FFF2-40B4-BE49-F238E27FC236}">
                <a16:creationId xmlns:a16="http://schemas.microsoft.com/office/drawing/2014/main" id="{E230CA20-33C9-4495-A2B3-1971A4DC2A66}"/>
              </a:ext>
            </a:extLst>
          </p:cNvPr>
          <p:cNvSpPr txBox="1"/>
          <p:nvPr/>
        </p:nvSpPr>
        <p:spPr>
          <a:xfrm rot="2952294">
            <a:off x="4521355" y="2285963"/>
            <a:ext cx="1160189" cy="338554"/>
          </a:xfrm>
          <a:prstGeom prst="rect">
            <a:avLst/>
          </a:prstGeom>
          <a:noFill/>
        </p:spPr>
        <p:txBody>
          <a:bodyPr wrap="none" rtlCol="0">
            <a:spAutoFit/>
          </a:bodyPr>
          <a:lstStyle/>
          <a:p>
            <a:r>
              <a:rPr lang="en-US" sz="1600" dirty="0"/>
              <a:t>P1: Q, P2: K</a:t>
            </a:r>
          </a:p>
        </p:txBody>
      </p:sp>
      <p:sp>
        <p:nvSpPr>
          <p:cNvPr id="134" name="TextBox 133">
            <a:extLst>
              <a:ext uri="{FF2B5EF4-FFF2-40B4-BE49-F238E27FC236}">
                <a16:creationId xmlns:a16="http://schemas.microsoft.com/office/drawing/2014/main" id="{213A2F52-B898-4F3D-8405-3FE0424CC03C}"/>
              </a:ext>
            </a:extLst>
          </p:cNvPr>
          <p:cNvSpPr txBox="1"/>
          <p:nvPr/>
        </p:nvSpPr>
        <p:spPr>
          <a:xfrm rot="1167642">
            <a:off x="5851619" y="2327554"/>
            <a:ext cx="1074846" cy="338554"/>
          </a:xfrm>
          <a:prstGeom prst="rect">
            <a:avLst/>
          </a:prstGeom>
          <a:noFill/>
        </p:spPr>
        <p:txBody>
          <a:bodyPr wrap="none" rtlCol="0">
            <a:spAutoFit/>
          </a:bodyPr>
          <a:lstStyle/>
          <a:p>
            <a:r>
              <a:rPr lang="en-US" sz="1600" dirty="0"/>
              <a:t>P1: J, P2: K</a:t>
            </a:r>
          </a:p>
        </p:txBody>
      </p:sp>
      <p:sp>
        <p:nvSpPr>
          <p:cNvPr id="138" name="TextBox 137">
            <a:extLst>
              <a:ext uri="{FF2B5EF4-FFF2-40B4-BE49-F238E27FC236}">
                <a16:creationId xmlns:a16="http://schemas.microsoft.com/office/drawing/2014/main" id="{720582C9-B6E2-4156-B691-9B0A383D27C8}"/>
              </a:ext>
            </a:extLst>
          </p:cNvPr>
          <p:cNvSpPr txBox="1"/>
          <p:nvPr/>
        </p:nvSpPr>
        <p:spPr>
          <a:xfrm rot="676043">
            <a:off x="6977375" y="2259271"/>
            <a:ext cx="1105303" cy="338554"/>
          </a:xfrm>
          <a:prstGeom prst="rect">
            <a:avLst/>
          </a:prstGeom>
          <a:noFill/>
        </p:spPr>
        <p:txBody>
          <a:bodyPr wrap="none" rtlCol="0">
            <a:spAutoFit/>
          </a:bodyPr>
          <a:lstStyle/>
          <a:p>
            <a:r>
              <a:rPr lang="en-US" sz="1600" dirty="0"/>
              <a:t>P1: J, P2: Q</a:t>
            </a:r>
          </a:p>
        </p:txBody>
      </p:sp>
    </p:spTree>
    <p:extLst>
      <p:ext uri="{BB962C8B-B14F-4D97-AF65-F5344CB8AC3E}">
        <p14:creationId xmlns:p14="http://schemas.microsoft.com/office/powerpoint/2010/main" val="33676154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Imperfect-information Games</a:t>
            </a:r>
          </a:p>
        </p:txBody>
      </p:sp>
      <p:sp>
        <p:nvSpPr>
          <p:cNvPr id="4" name="Slide Number Placeholder 3"/>
          <p:cNvSpPr>
            <a:spLocks noGrp="1"/>
          </p:cNvSpPr>
          <p:nvPr>
            <p:ph type="sldNum" sz="quarter" idx="12"/>
          </p:nvPr>
        </p:nvSpPr>
        <p:spPr/>
        <p:txBody>
          <a:bodyPr/>
          <a:lstStyle/>
          <a:p>
            <a:fld id="{FF225CC9-7ECB-4D65-94BD-F1E241F6F67E}" type="slidenum">
              <a:rPr lang="en-US" smtClean="0"/>
              <a:pPr/>
              <a:t>19</a:t>
            </a:fld>
            <a:endParaRPr lang="en-US" dirty="0"/>
          </a:p>
        </p:txBody>
      </p:sp>
      <p:grpSp>
        <p:nvGrpSpPr>
          <p:cNvPr id="3" name="Group 2">
            <a:extLst>
              <a:ext uri="{FF2B5EF4-FFF2-40B4-BE49-F238E27FC236}">
                <a16:creationId xmlns:a16="http://schemas.microsoft.com/office/drawing/2014/main" id="{D64809A3-52FB-487C-BF5B-F3846D1BA6AA}"/>
              </a:ext>
            </a:extLst>
          </p:cNvPr>
          <p:cNvGrpSpPr/>
          <p:nvPr/>
        </p:nvGrpSpPr>
        <p:grpSpPr>
          <a:xfrm>
            <a:off x="2140" y="1490472"/>
            <a:ext cx="9144000" cy="3706331"/>
            <a:chOff x="-15806" y="1064302"/>
            <a:chExt cx="9144000" cy="3706331"/>
          </a:xfrm>
        </p:grpSpPr>
        <p:sp>
          <p:nvSpPr>
            <p:cNvPr id="5" name="Oval 4"/>
            <p:cNvSpPr/>
            <p:nvPr/>
          </p:nvSpPr>
          <p:spPr>
            <a:xfrm>
              <a:off x="4332085" y="1064302"/>
              <a:ext cx="476680" cy="462420"/>
            </a:xfrm>
            <a:prstGeom prst="ellipse">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73959" y="2276301"/>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a:stCxn id="7" idx="5"/>
              <a:endCxn id="20" idx="0"/>
            </p:cNvCxnSpPr>
            <p:nvPr/>
          </p:nvCxnSpPr>
          <p:spPr bwMode="auto">
            <a:xfrm>
              <a:off x="880831" y="2671001"/>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 name="TextBox 15"/>
            <p:cNvSpPr txBox="1"/>
            <p:nvPr/>
          </p:nvSpPr>
          <p:spPr>
            <a:xfrm rot="3958399">
              <a:off x="909772" y="2644944"/>
              <a:ext cx="492443" cy="338554"/>
            </a:xfrm>
            <a:prstGeom prst="rect">
              <a:avLst/>
            </a:prstGeom>
            <a:noFill/>
          </p:spPr>
          <p:txBody>
            <a:bodyPr wrap="none" rtlCol="0">
              <a:spAutoFit/>
            </a:bodyPr>
            <a:lstStyle/>
            <a:p>
              <a:r>
                <a:rPr lang="en-US" sz="1600" dirty="0"/>
                <a:t>Bet</a:t>
              </a:r>
            </a:p>
          </p:txBody>
        </p:sp>
        <p:sp>
          <p:nvSpPr>
            <p:cNvPr id="20" name="Oval 19"/>
            <p:cNvSpPr/>
            <p:nvPr/>
          </p:nvSpPr>
          <p:spPr>
            <a:xfrm>
              <a:off x="865025" y="3539082"/>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1" name="Straight Connector 20"/>
            <p:cNvCxnSpPr/>
            <p:nvPr/>
          </p:nvCxnSpPr>
          <p:spPr bwMode="auto">
            <a:xfrm>
              <a:off x="1281913" y="3928340"/>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 name="Straight Connector 21"/>
            <p:cNvCxnSpPr/>
            <p:nvPr/>
          </p:nvCxnSpPr>
          <p:spPr bwMode="auto">
            <a:xfrm flipH="1">
              <a:off x="762085" y="3928340"/>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 name="TextBox 22"/>
            <p:cNvSpPr txBox="1"/>
            <p:nvPr/>
          </p:nvSpPr>
          <p:spPr>
            <a:xfrm rot="17235195">
              <a:off x="405388" y="3984026"/>
              <a:ext cx="582211" cy="338554"/>
            </a:xfrm>
            <a:prstGeom prst="rect">
              <a:avLst/>
            </a:prstGeom>
            <a:noFill/>
          </p:spPr>
          <p:txBody>
            <a:bodyPr wrap="none" rtlCol="0">
              <a:spAutoFit/>
            </a:bodyPr>
            <a:lstStyle/>
            <a:p>
              <a:r>
                <a:rPr lang="en-US" sz="1600" dirty="0"/>
                <a:t>Fold</a:t>
              </a:r>
            </a:p>
          </p:txBody>
        </p:sp>
        <p:sp>
          <p:nvSpPr>
            <p:cNvPr id="24" name="TextBox 23"/>
            <p:cNvSpPr txBox="1"/>
            <p:nvPr/>
          </p:nvSpPr>
          <p:spPr>
            <a:xfrm rot="4239874">
              <a:off x="1274323" y="3954001"/>
              <a:ext cx="535724" cy="338554"/>
            </a:xfrm>
            <a:prstGeom prst="rect">
              <a:avLst/>
            </a:prstGeom>
            <a:noFill/>
          </p:spPr>
          <p:txBody>
            <a:bodyPr wrap="none" rtlCol="0">
              <a:spAutoFit/>
            </a:bodyPr>
            <a:lstStyle/>
            <a:p>
              <a:r>
                <a:rPr lang="en-US" sz="1600" dirty="0"/>
                <a:t>Call</a:t>
              </a:r>
            </a:p>
          </p:txBody>
        </p:sp>
        <p:cxnSp>
          <p:nvCxnSpPr>
            <p:cNvPr id="26" name="Straight Connector 25"/>
            <p:cNvCxnSpPr>
              <a:stCxn id="5" idx="4"/>
              <a:endCxn id="7" idx="0"/>
            </p:cNvCxnSpPr>
            <p:nvPr/>
          </p:nvCxnSpPr>
          <p:spPr bwMode="auto">
            <a:xfrm flipH="1">
              <a:off x="712299" y="1526722"/>
              <a:ext cx="3858126" cy="74957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 name="Oval 45"/>
            <p:cNvSpPr/>
            <p:nvPr/>
          </p:nvSpPr>
          <p:spPr>
            <a:xfrm>
              <a:off x="1948691" y="2276033"/>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7" name="Straight Connector 46"/>
            <p:cNvCxnSpPr>
              <a:stCxn id="46" idx="5"/>
              <a:endCxn id="51" idx="0"/>
            </p:cNvCxnSpPr>
            <p:nvPr/>
          </p:nvCxnSpPr>
          <p:spPr bwMode="auto">
            <a:xfrm>
              <a:off x="2355563" y="2670733"/>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 name="TextBox 49"/>
            <p:cNvSpPr txBox="1"/>
            <p:nvPr/>
          </p:nvSpPr>
          <p:spPr>
            <a:xfrm rot="3958399">
              <a:off x="2384504" y="2644676"/>
              <a:ext cx="492443" cy="338554"/>
            </a:xfrm>
            <a:prstGeom prst="rect">
              <a:avLst/>
            </a:prstGeom>
            <a:noFill/>
          </p:spPr>
          <p:txBody>
            <a:bodyPr wrap="none" rtlCol="0">
              <a:spAutoFit/>
            </a:bodyPr>
            <a:lstStyle/>
            <a:p>
              <a:r>
                <a:rPr lang="en-US" sz="1600" dirty="0"/>
                <a:t>Bet</a:t>
              </a:r>
            </a:p>
          </p:txBody>
        </p:sp>
        <p:sp>
          <p:nvSpPr>
            <p:cNvPr id="51" name="Oval 50"/>
            <p:cNvSpPr/>
            <p:nvPr/>
          </p:nvSpPr>
          <p:spPr>
            <a:xfrm>
              <a:off x="2339757" y="3538814"/>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3" name="Straight Connector 52"/>
            <p:cNvCxnSpPr/>
            <p:nvPr/>
          </p:nvCxnSpPr>
          <p:spPr bwMode="auto">
            <a:xfrm flipH="1">
              <a:off x="2236817" y="3928072"/>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TextBox 53"/>
            <p:cNvSpPr txBox="1"/>
            <p:nvPr/>
          </p:nvSpPr>
          <p:spPr>
            <a:xfrm rot="17235195">
              <a:off x="1880120" y="3983758"/>
              <a:ext cx="582211" cy="338554"/>
            </a:xfrm>
            <a:prstGeom prst="rect">
              <a:avLst/>
            </a:prstGeom>
            <a:noFill/>
          </p:spPr>
          <p:txBody>
            <a:bodyPr wrap="none" rtlCol="0">
              <a:spAutoFit/>
            </a:bodyPr>
            <a:lstStyle/>
            <a:p>
              <a:r>
                <a:rPr lang="en-US" sz="1600" dirty="0"/>
                <a:t>Fold</a:t>
              </a:r>
            </a:p>
          </p:txBody>
        </p:sp>
        <p:sp>
          <p:nvSpPr>
            <p:cNvPr id="56" name="Oval 55"/>
            <p:cNvSpPr/>
            <p:nvPr/>
          </p:nvSpPr>
          <p:spPr>
            <a:xfrm>
              <a:off x="3327040"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8" name="Straight Connector 57"/>
            <p:cNvCxnSpPr>
              <a:stCxn id="56" idx="3"/>
            </p:cNvCxnSpPr>
            <p:nvPr/>
          </p:nvCxnSpPr>
          <p:spPr bwMode="auto">
            <a:xfrm flipH="1">
              <a:off x="3273198"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 name="TextBox 58"/>
            <p:cNvSpPr txBox="1"/>
            <p:nvPr/>
          </p:nvSpPr>
          <p:spPr>
            <a:xfrm rot="17009669">
              <a:off x="2767072" y="2766681"/>
              <a:ext cx="764953" cy="338554"/>
            </a:xfrm>
            <a:prstGeom prst="rect">
              <a:avLst/>
            </a:prstGeom>
            <a:noFill/>
          </p:spPr>
          <p:txBody>
            <a:bodyPr wrap="none" rtlCol="0">
              <a:spAutoFit/>
            </a:bodyPr>
            <a:lstStyle/>
            <a:p>
              <a:r>
                <a:rPr lang="en-US" sz="1600" dirty="0"/>
                <a:t>Check</a:t>
              </a:r>
            </a:p>
          </p:txBody>
        </p:sp>
        <p:sp>
          <p:nvSpPr>
            <p:cNvPr id="66" name="Oval 65"/>
            <p:cNvSpPr/>
            <p:nvPr/>
          </p:nvSpPr>
          <p:spPr>
            <a:xfrm>
              <a:off x="4829884"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8" name="Straight Connector 67"/>
            <p:cNvCxnSpPr>
              <a:stCxn id="66" idx="3"/>
            </p:cNvCxnSpPr>
            <p:nvPr/>
          </p:nvCxnSpPr>
          <p:spPr bwMode="auto">
            <a:xfrm flipH="1">
              <a:off x="4776042"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9" name="TextBox 68"/>
            <p:cNvSpPr txBox="1"/>
            <p:nvPr/>
          </p:nvSpPr>
          <p:spPr>
            <a:xfrm rot="17009669">
              <a:off x="4269916" y="2766681"/>
              <a:ext cx="764953" cy="338554"/>
            </a:xfrm>
            <a:prstGeom prst="rect">
              <a:avLst/>
            </a:prstGeom>
            <a:noFill/>
          </p:spPr>
          <p:txBody>
            <a:bodyPr wrap="none" rtlCol="0">
              <a:spAutoFit/>
            </a:bodyPr>
            <a:lstStyle/>
            <a:p>
              <a:r>
                <a:rPr lang="en-US" sz="1600" dirty="0"/>
                <a:t>Check</a:t>
              </a:r>
            </a:p>
          </p:txBody>
        </p:sp>
        <p:sp>
          <p:nvSpPr>
            <p:cNvPr id="76" name="Oval 75"/>
            <p:cNvSpPr/>
            <p:nvPr/>
          </p:nvSpPr>
          <p:spPr>
            <a:xfrm>
              <a:off x="6365252" y="2266200"/>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p:cNvCxnSpPr>
              <a:stCxn id="76" idx="5"/>
              <a:endCxn id="81" idx="0"/>
            </p:cNvCxnSpPr>
            <p:nvPr/>
          </p:nvCxnSpPr>
          <p:spPr bwMode="auto">
            <a:xfrm>
              <a:off x="6772124" y="2660900"/>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76" idx="3"/>
            </p:cNvCxnSpPr>
            <p:nvPr/>
          </p:nvCxnSpPr>
          <p:spPr bwMode="auto">
            <a:xfrm flipH="1">
              <a:off x="6311410" y="2660900"/>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TextBox 78"/>
            <p:cNvSpPr txBox="1"/>
            <p:nvPr/>
          </p:nvSpPr>
          <p:spPr>
            <a:xfrm rot="17009669">
              <a:off x="5805284" y="2756915"/>
              <a:ext cx="764953" cy="338554"/>
            </a:xfrm>
            <a:prstGeom prst="rect">
              <a:avLst/>
            </a:prstGeom>
            <a:noFill/>
          </p:spPr>
          <p:txBody>
            <a:bodyPr wrap="none" rtlCol="0">
              <a:spAutoFit/>
            </a:bodyPr>
            <a:lstStyle/>
            <a:p>
              <a:r>
                <a:rPr lang="en-US" sz="1600" dirty="0"/>
                <a:t>Check</a:t>
              </a:r>
            </a:p>
          </p:txBody>
        </p:sp>
        <p:sp>
          <p:nvSpPr>
            <p:cNvPr id="80" name="TextBox 79"/>
            <p:cNvSpPr txBox="1"/>
            <p:nvPr/>
          </p:nvSpPr>
          <p:spPr>
            <a:xfrm rot="3958399">
              <a:off x="6801065" y="2634843"/>
              <a:ext cx="492443" cy="338554"/>
            </a:xfrm>
            <a:prstGeom prst="rect">
              <a:avLst/>
            </a:prstGeom>
            <a:noFill/>
          </p:spPr>
          <p:txBody>
            <a:bodyPr wrap="none" rtlCol="0">
              <a:spAutoFit/>
            </a:bodyPr>
            <a:lstStyle/>
            <a:p>
              <a:r>
                <a:rPr lang="en-US" sz="1600" dirty="0"/>
                <a:t>Bet</a:t>
              </a:r>
            </a:p>
          </p:txBody>
        </p:sp>
        <p:sp>
          <p:nvSpPr>
            <p:cNvPr id="81" name="Oval 80"/>
            <p:cNvSpPr/>
            <p:nvPr/>
          </p:nvSpPr>
          <p:spPr>
            <a:xfrm>
              <a:off x="6756318" y="3528981"/>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2" name="Straight Connector 81"/>
            <p:cNvCxnSpPr/>
            <p:nvPr/>
          </p:nvCxnSpPr>
          <p:spPr bwMode="auto">
            <a:xfrm>
              <a:off x="7173206" y="3918239"/>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5" name="TextBox 84"/>
            <p:cNvSpPr txBox="1"/>
            <p:nvPr/>
          </p:nvSpPr>
          <p:spPr>
            <a:xfrm rot="4239874">
              <a:off x="7165616" y="3943900"/>
              <a:ext cx="535724" cy="338554"/>
            </a:xfrm>
            <a:prstGeom prst="rect">
              <a:avLst/>
            </a:prstGeom>
            <a:noFill/>
          </p:spPr>
          <p:txBody>
            <a:bodyPr wrap="none" rtlCol="0">
              <a:spAutoFit/>
            </a:bodyPr>
            <a:lstStyle/>
            <a:p>
              <a:r>
                <a:rPr lang="en-US" sz="1600" dirty="0"/>
                <a:t>Call</a:t>
              </a:r>
            </a:p>
          </p:txBody>
        </p:sp>
        <p:sp>
          <p:nvSpPr>
            <p:cNvPr id="86" name="Oval 85"/>
            <p:cNvSpPr/>
            <p:nvPr/>
          </p:nvSpPr>
          <p:spPr>
            <a:xfrm>
              <a:off x="7810182" y="2275966"/>
              <a:ext cx="476680" cy="46242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7" name="Straight Connector 86"/>
            <p:cNvCxnSpPr>
              <a:stCxn id="86" idx="5"/>
              <a:endCxn id="91" idx="0"/>
            </p:cNvCxnSpPr>
            <p:nvPr/>
          </p:nvCxnSpPr>
          <p:spPr bwMode="auto">
            <a:xfrm>
              <a:off x="8217054" y="2670666"/>
              <a:ext cx="222534" cy="86808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a:stCxn id="86" idx="3"/>
            </p:cNvCxnSpPr>
            <p:nvPr/>
          </p:nvCxnSpPr>
          <p:spPr bwMode="auto">
            <a:xfrm flipH="1">
              <a:off x="7756340" y="2670666"/>
              <a:ext cx="123650" cy="53058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 name="TextBox 88"/>
            <p:cNvSpPr txBox="1"/>
            <p:nvPr/>
          </p:nvSpPr>
          <p:spPr>
            <a:xfrm rot="17009669">
              <a:off x="7250214" y="2766681"/>
              <a:ext cx="764953" cy="338554"/>
            </a:xfrm>
            <a:prstGeom prst="rect">
              <a:avLst/>
            </a:prstGeom>
            <a:noFill/>
          </p:spPr>
          <p:txBody>
            <a:bodyPr wrap="none" rtlCol="0">
              <a:spAutoFit/>
            </a:bodyPr>
            <a:lstStyle/>
            <a:p>
              <a:r>
                <a:rPr lang="en-US" sz="1600" dirty="0"/>
                <a:t>Check</a:t>
              </a:r>
            </a:p>
          </p:txBody>
        </p:sp>
        <p:sp>
          <p:nvSpPr>
            <p:cNvPr id="90" name="TextBox 89"/>
            <p:cNvSpPr txBox="1"/>
            <p:nvPr/>
          </p:nvSpPr>
          <p:spPr>
            <a:xfrm rot="3958399">
              <a:off x="8245995" y="2644609"/>
              <a:ext cx="492443" cy="338554"/>
            </a:xfrm>
            <a:prstGeom prst="rect">
              <a:avLst/>
            </a:prstGeom>
            <a:noFill/>
          </p:spPr>
          <p:txBody>
            <a:bodyPr wrap="none" rtlCol="0">
              <a:spAutoFit/>
            </a:bodyPr>
            <a:lstStyle/>
            <a:p>
              <a:r>
                <a:rPr lang="en-US" sz="1600" dirty="0"/>
                <a:t>Bet</a:t>
              </a:r>
            </a:p>
          </p:txBody>
        </p:sp>
        <p:sp>
          <p:nvSpPr>
            <p:cNvPr id="91" name="Oval 90"/>
            <p:cNvSpPr/>
            <p:nvPr/>
          </p:nvSpPr>
          <p:spPr>
            <a:xfrm>
              <a:off x="8201248" y="3538747"/>
              <a:ext cx="476680" cy="46242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2" name="Straight Connector 91"/>
            <p:cNvCxnSpPr/>
            <p:nvPr/>
          </p:nvCxnSpPr>
          <p:spPr bwMode="auto">
            <a:xfrm>
              <a:off x="8618136" y="3928005"/>
              <a:ext cx="179139" cy="55310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flipH="1">
              <a:off x="8098308" y="3928005"/>
              <a:ext cx="182764" cy="55317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 name="TextBox 93"/>
            <p:cNvSpPr txBox="1"/>
            <p:nvPr/>
          </p:nvSpPr>
          <p:spPr>
            <a:xfrm rot="17235195">
              <a:off x="7741611" y="3983691"/>
              <a:ext cx="582211" cy="338554"/>
            </a:xfrm>
            <a:prstGeom prst="rect">
              <a:avLst/>
            </a:prstGeom>
            <a:noFill/>
          </p:spPr>
          <p:txBody>
            <a:bodyPr wrap="none" rtlCol="0">
              <a:spAutoFit/>
            </a:bodyPr>
            <a:lstStyle/>
            <a:p>
              <a:r>
                <a:rPr lang="en-US" sz="1600" dirty="0"/>
                <a:t>Fold</a:t>
              </a:r>
            </a:p>
          </p:txBody>
        </p:sp>
        <p:sp>
          <p:nvSpPr>
            <p:cNvPr id="95" name="TextBox 94"/>
            <p:cNvSpPr txBox="1"/>
            <p:nvPr/>
          </p:nvSpPr>
          <p:spPr>
            <a:xfrm rot="4239874">
              <a:off x="8610546" y="3953666"/>
              <a:ext cx="535724" cy="338554"/>
            </a:xfrm>
            <a:prstGeom prst="rect">
              <a:avLst/>
            </a:prstGeom>
            <a:noFill/>
          </p:spPr>
          <p:txBody>
            <a:bodyPr wrap="none" rtlCol="0">
              <a:spAutoFit/>
            </a:bodyPr>
            <a:lstStyle/>
            <a:p>
              <a:r>
                <a:rPr lang="en-US" sz="1600" dirty="0"/>
                <a:t>Call</a:t>
              </a:r>
            </a:p>
          </p:txBody>
        </p:sp>
        <p:cxnSp>
          <p:nvCxnSpPr>
            <p:cNvPr id="96" name="Straight Connector 95"/>
            <p:cNvCxnSpPr>
              <a:stCxn id="5" idx="4"/>
              <a:endCxn id="46" idx="0"/>
            </p:cNvCxnSpPr>
            <p:nvPr/>
          </p:nvCxnSpPr>
          <p:spPr bwMode="auto">
            <a:xfrm flipH="1">
              <a:off x="2187031" y="1526722"/>
              <a:ext cx="2383394" cy="74931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a:stCxn id="5" idx="4"/>
              <a:endCxn id="56" idx="0"/>
            </p:cNvCxnSpPr>
            <p:nvPr/>
          </p:nvCxnSpPr>
          <p:spPr bwMode="auto">
            <a:xfrm flipH="1">
              <a:off x="3565380" y="1526722"/>
              <a:ext cx="1005045"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a:stCxn id="5" idx="4"/>
              <a:endCxn id="66" idx="0"/>
            </p:cNvCxnSpPr>
            <p:nvPr/>
          </p:nvCxnSpPr>
          <p:spPr bwMode="auto">
            <a:xfrm>
              <a:off x="4570425" y="1526722"/>
              <a:ext cx="497799"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5" name="Straight Connector 104"/>
            <p:cNvCxnSpPr>
              <a:stCxn id="5" idx="4"/>
              <a:endCxn id="76" idx="0"/>
            </p:cNvCxnSpPr>
            <p:nvPr/>
          </p:nvCxnSpPr>
          <p:spPr bwMode="auto">
            <a:xfrm>
              <a:off x="4570425" y="1526722"/>
              <a:ext cx="2033167" cy="73947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8" name="Straight Connector 107"/>
            <p:cNvCxnSpPr>
              <a:stCxn id="5" idx="4"/>
              <a:endCxn id="86" idx="0"/>
            </p:cNvCxnSpPr>
            <p:nvPr/>
          </p:nvCxnSpPr>
          <p:spPr bwMode="auto">
            <a:xfrm>
              <a:off x="4570425" y="1526722"/>
              <a:ext cx="3478097" cy="7492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8" name="TextBox 117"/>
            <p:cNvSpPr txBox="1"/>
            <p:nvPr/>
          </p:nvSpPr>
          <p:spPr>
            <a:xfrm>
              <a:off x="4394736" y="1119513"/>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119" name="TextBox 118"/>
            <p:cNvSpPr txBox="1"/>
            <p:nvPr/>
          </p:nvSpPr>
          <p:spPr>
            <a:xfrm>
              <a:off x="481942"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0" name="TextBox 119"/>
            <p:cNvSpPr txBox="1"/>
            <p:nvPr/>
          </p:nvSpPr>
          <p:spPr>
            <a:xfrm>
              <a:off x="1958443" y="2322510"/>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1" name="TextBox 120"/>
            <p:cNvSpPr txBox="1"/>
            <p:nvPr/>
          </p:nvSpPr>
          <p:spPr>
            <a:xfrm>
              <a:off x="3336916"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2" name="TextBox 121"/>
            <p:cNvSpPr txBox="1"/>
            <p:nvPr/>
          </p:nvSpPr>
          <p:spPr>
            <a:xfrm>
              <a:off x="4839760"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3" name="TextBox 122"/>
            <p:cNvSpPr txBox="1"/>
            <p:nvPr/>
          </p:nvSpPr>
          <p:spPr>
            <a:xfrm>
              <a:off x="6375004"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4" name="TextBox 123"/>
            <p:cNvSpPr txBox="1"/>
            <p:nvPr/>
          </p:nvSpPr>
          <p:spPr>
            <a:xfrm>
              <a:off x="7820058" y="2312744"/>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25" name="TextBox 124"/>
            <p:cNvSpPr txBox="1"/>
            <p:nvPr/>
          </p:nvSpPr>
          <p:spPr>
            <a:xfrm>
              <a:off x="874777"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6" name="TextBox 125"/>
            <p:cNvSpPr txBox="1"/>
            <p:nvPr/>
          </p:nvSpPr>
          <p:spPr>
            <a:xfrm>
              <a:off x="2349509" y="3585626"/>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29" name="TextBox 128"/>
            <p:cNvSpPr txBox="1"/>
            <p:nvPr/>
          </p:nvSpPr>
          <p:spPr>
            <a:xfrm>
              <a:off x="676607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30" name="TextBox 129"/>
            <p:cNvSpPr txBox="1"/>
            <p:nvPr/>
          </p:nvSpPr>
          <p:spPr>
            <a:xfrm>
              <a:off x="8211000" y="3585291"/>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cxnSp>
          <p:nvCxnSpPr>
            <p:cNvPr id="141" name="Straight Connector 140"/>
            <p:cNvCxnSpPr>
              <a:stCxn id="7" idx="6"/>
              <a:endCxn id="46" idx="2"/>
            </p:cNvCxnSpPr>
            <p:nvPr/>
          </p:nvCxnSpPr>
          <p:spPr bwMode="auto">
            <a:xfrm flipV="1">
              <a:off x="950639" y="2507243"/>
              <a:ext cx="998052" cy="268"/>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5" name="Straight Connector 144"/>
            <p:cNvCxnSpPr>
              <a:stCxn id="56" idx="6"/>
              <a:endCxn id="66" idx="2"/>
            </p:cNvCxnSpPr>
            <p:nvPr/>
          </p:nvCxnSpPr>
          <p:spPr bwMode="auto">
            <a:xfrm>
              <a:off x="3803720" y="2507176"/>
              <a:ext cx="1026164"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49" name="Straight Connector 148"/>
            <p:cNvCxnSpPr>
              <a:stCxn id="76" idx="6"/>
              <a:endCxn id="86" idx="2"/>
            </p:cNvCxnSpPr>
            <p:nvPr/>
          </p:nvCxnSpPr>
          <p:spPr bwMode="auto">
            <a:xfrm>
              <a:off x="6841932" y="2497410"/>
              <a:ext cx="968250" cy="9766"/>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7" name="Straight Connector 156"/>
            <p:cNvCxnSpPr>
              <a:stCxn id="20" idx="2"/>
            </p:cNvCxnSpPr>
            <p:nvPr/>
          </p:nvCxnSpPr>
          <p:spPr bwMode="auto">
            <a:xfrm flipH="1">
              <a:off x="-15806" y="3770292"/>
              <a:ext cx="880831"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9" name="Straight Connector 158"/>
            <p:cNvCxnSpPr>
              <a:stCxn id="91" idx="6"/>
            </p:cNvCxnSpPr>
            <p:nvPr/>
          </p:nvCxnSpPr>
          <p:spPr bwMode="auto">
            <a:xfrm>
              <a:off x="8677928" y="3769957"/>
              <a:ext cx="450266" cy="335"/>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83" name="TextBox 82"/>
            <p:cNvSpPr txBox="1"/>
            <p:nvPr/>
          </p:nvSpPr>
          <p:spPr>
            <a:xfrm>
              <a:off x="602651" y="4432079"/>
              <a:ext cx="298480" cy="338554"/>
            </a:xfrm>
            <a:prstGeom prst="rect">
              <a:avLst/>
            </a:prstGeom>
            <a:noFill/>
          </p:spPr>
          <p:txBody>
            <a:bodyPr wrap="none" rtlCol="0">
              <a:spAutoFit/>
            </a:bodyPr>
            <a:lstStyle/>
            <a:p>
              <a:r>
                <a:rPr lang="en-US" sz="1600" dirty="0"/>
                <a:t>1</a:t>
              </a:r>
            </a:p>
          </p:txBody>
        </p:sp>
        <p:sp>
          <p:nvSpPr>
            <p:cNvPr id="84" name="TextBox 83"/>
            <p:cNvSpPr txBox="1"/>
            <p:nvPr/>
          </p:nvSpPr>
          <p:spPr>
            <a:xfrm>
              <a:off x="2051468" y="4421978"/>
              <a:ext cx="298480" cy="338554"/>
            </a:xfrm>
            <a:prstGeom prst="rect">
              <a:avLst/>
            </a:prstGeom>
            <a:noFill/>
          </p:spPr>
          <p:txBody>
            <a:bodyPr wrap="none" rtlCol="0">
              <a:spAutoFit/>
            </a:bodyPr>
            <a:lstStyle/>
            <a:p>
              <a:r>
                <a:rPr lang="en-US" sz="1600" dirty="0"/>
                <a:t>1</a:t>
              </a:r>
            </a:p>
          </p:txBody>
        </p:sp>
        <p:sp>
          <p:nvSpPr>
            <p:cNvPr id="97" name="TextBox 96"/>
            <p:cNvSpPr txBox="1"/>
            <p:nvPr/>
          </p:nvSpPr>
          <p:spPr>
            <a:xfrm>
              <a:off x="7959108" y="4418542"/>
              <a:ext cx="298480" cy="338554"/>
            </a:xfrm>
            <a:prstGeom prst="rect">
              <a:avLst/>
            </a:prstGeom>
            <a:noFill/>
          </p:spPr>
          <p:txBody>
            <a:bodyPr wrap="none" rtlCol="0">
              <a:spAutoFit/>
            </a:bodyPr>
            <a:lstStyle/>
            <a:p>
              <a:r>
                <a:rPr lang="en-US" sz="1600" dirty="0"/>
                <a:t>1</a:t>
              </a:r>
            </a:p>
          </p:txBody>
        </p:sp>
        <p:sp>
          <p:nvSpPr>
            <p:cNvPr id="98" name="TextBox 97"/>
            <p:cNvSpPr txBox="1"/>
            <p:nvPr/>
          </p:nvSpPr>
          <p:spPr>
            <a:xfrm>
              <a:off x="3099563" y="3126744"/>
              <a:ext cx="298480" cy="338554"/>
            </a:xfrm>
            <a:prstGeom prst="rect">
              <a:avLst/>
            </a:prstGeom>
            <a:noFill/>
          </p:spPr>
          <p:txBody>
            <a:bodyPr wrap="none" rtlCol="0">
              <a:spAutoFit/>
            </a:bodyPr>
            <a:lstStyle/>
            <a:p>
              <a:r>
                <a:rPr lang="en-US" sz="1600" dirty="0"/>
                <a:t>1</a:t>
              </a:r>
            </a:p>
          </p:txBody>
        </p:sp>
        <p:sp>
          <p:nvSpPr>
            <p:cNvPr id="100" name="TextBox 99"/>
            <p:cNvSpPr txBox="1"/>
            <p:nvPr/>
          </p:nvSpPr>
          <p:spPr>
            <a:xfrm>
              <a:off x="4532284" y="3126744"/>
              <a:ext cx="367408" cy="338554"/>
            </a:xfrm>
            <a:prstGeom prst="rect">
              <a:avLst/>
            </a:prstGeom>
            <a:noFill/>
          </p:spPr>
          <p:txBody>
            <a:bodyPr wrap="none" rtlCol="0">
              <a:spAutoFit/>
            </a:bodyPr>
            <a:lstStyle/>
            <a:p>
              <a:r>
                <a:rPr lang="en-US" sz="1600" dirty="0"/>
                <a:t>-1</a:t>
              </a:r>
            </a:p>
          </p:txBody>
        </p:sp>
        <p:sp>
          <p:nvSpPr>
            <p:cNvPr id="101" name="TextBox 100"/>
            <p:cNvSpPr txBox="1"/>
            <p:nvPr/>
          </p:nvSpPr>
          <p:spPr>
            <a:xfrm>
              <a:off x="6067652" y="3128326"/>
              <a:ext cx="367408" cy="338554"/>
            </a:xfrm>
            <a:prstGeom prst="rect">
              <a:avLst/>
            </a:prstGeom>
            <a:noFill/>
          </p:spPr>
          <p:txBody>
            <a:bodyPr wrap="none" rtlCol="0">
              <a:spAutoFit/>
            </a:bodyPr>
            <a:lstStyle/>
            <a:p>
              <a:r>
                <a:rPr lang="en-US" sz="1600" dirty="0"/>
                <a:t>-1</a:t>
              </a:r>
            </a:p>
          </p:txBody>
        </p:sp>
        <p:sp>
          <p:nvSpPr>
            <p:cNvPr id="103" name="TextBox 102"/>
            <p:cNvSpPr txBox="1"/>
            <p:nvPr/>
          </p:nvSpPr>
          <p:spPr>
            <a:xfrm>
              <a:off x="7519138" y="3128326"/>
              <a:ext cx="367408" cy="338554"/>
            </a:xfrm>
            <a:prstGeom prst="rect">
              <a:avLst/>
            </a:prstGeom>
            <a:noFill/>
          </p:spPr>
          <p:txBody>
            <a:bodyPr wrap="none" rtlCol="0">
              <a:spAutoFit/>
            </a:bodyPr>
            <a:lstStyle/>
            <a:p>
              <a:r>
                <a:rPr lang="en-US" sz="1600" dirty="0"/>
                <a:t>-1</a:t>
              </a:r>
            </a:p>
          </p:txBody>
        </p:sp>
        <p:sp>
          <p:nvSpPr>
            <p:cNvPr id="104" name="TextBox 103"/>
            <p:cNvSpPr txBox="1"/>
            <p:nvPr/>
          </p:nvSpPr>
          <p:spPr>
            <a:xfrm>
              <a:off x="1300425" y="4418542"/>
              <a:ext cx="298480" cy="338554"/>
            </a:xfrm>
            <a:prstGeom prst="rect">
              <a:avLst/>
            </a:prstGeom>
            <a:noFill/>
          </p:spPr>
          <p:txBody>
            <a:bodyPr wrap="none" rtlCol="0">
              <a:spAutoFit/>
            </a:bodyPr>
            <a:lstStyle/>
            <a:p>
              <a:r>
                <a:rPr lang="en-US" sz="1600" dirty="0"/>
                <a:t>2</a:t>
              </a:r>
            </a:p>
          </p:txBody>
        </p:sp>
        <p:sp>
          <p:nvSpPr>
            <p:cNvPr id="106" name="TextBox 105"/>
            <p:cNvSpPr txBox="1"/>
            <p:nvPr/>
          </p:nvSpPr>
          <p:spPr>
            <a:xfrm>
              <a:off x="7142353" y="4418542"/>
              <a:ext cx="367408" cy="338554"/>
            </a:xfrm>
            <a:prstGeom prst="rect">
              <a:avLst/>
            </a:prstGeom>
            <a:noFill/>
          </p:spPr>
          <p:txBody>
            <a:bodyPr wrap="none" rtlCol="0">
              <a:spAutoFit/>
            </a:bodyPr>
            <a:lstStyle/>
            <a:p>
              <a:r>
                <a:rPr lang="en-US" sz="1600" dirty="0"/>
                <a:t>-2</a:t>
              </a:r>
            </a:p>
          </p:txBody>
        </p:sp>
        <p:sp>
          <p:nvSpPr>
            <p:cNvPr id="107" name="TextBox 106"/>
            <p:cNvSpPr txBox="1"/>
            <p:nvPr/>
          </p:nvSpPr>
          <p:spPr>
            <a:xfrm>
              <a:off x="8613571" y="4432079"/>
              <a:ext cx="367408" cy="338554"/>
            </a:xfrm>
            <a:prstGeom prst="rect">
              <a:avLst/>
            </a:prstGeom>
            <a:noFill/>
          </p:spPr>
          <p:txBody>
            <a:bodyPr wrap="none" rtlCol="0">
              <a:spAutoFit/>
            </a:bodyPr>
            <a:lstStyle/>
            <a:p>
              <a:r>
                <a:rPr lang="en-US" sz="1600" dirty="0"/>
                <a:t>-2</a:t>
              </a:r>
            </a:p>
          </p:txBody>
        </p:sp>
      </p:grpSp>
      <p:sp>
        <p:nvSpPr>
          <p:cNvPr id="109" name="TextBox 108">
            <a:extLst>
              <a:ext uri="{FF2B5EF4-FFF2-40B4-BE49-F238E27FC236}">
                <a16:creationId xmlns:a16="http://schemas.microsoft.com/office/drawing/2014/main" id="{E2C49320-99B0-402A-A003-11853744C495}"/>
              </a:ext>
            </a:extLst>
          </p:cNvPr>
          <p:cNvSpPr txBox="1"/>
          <p:nvPr/>
        </p:nvSpPr>
        <p:spPr>
          <a:xfrm rot="20987580">
            <a:off x="658188" y="2293612"/>
            <a:ext cx="1149674" cy="338554"/>
          </a:xfrm>
          <a:prstGeom prst="rect">
            <a:avLst/>
          </a:prstGeom>
          <a:noFill/>
        </p:spPr>
        <p:txBody>
          <a:bodyPr wrap="none" rtlCol="0">
            <a:spAutoFit/>
          </a:bodyPr>
          <a:lstStyle/>
          <a:p>
            <a:r>
              <a:rPr lang="en-US" sz="1600" dirty="0"/>
              <a:t>P1: K, P2: Q</a:t>
            </a:r>
          </a:p>
        </p:txBody>
      </p:sp>
      <p:sp>
        <p:nvSpPr>
          <p:cNvPr id="110" name="TextBox 109">
            <a:extLst>
              <a:ext uri="{FF2B5EF4-FFF2-40B4-BE49-F238E27FC236}">
                <a16:creationId xmlns:a16="http://schemas.microsoft.com/office/drawing/2014/main" id="{B8976557-D79F-4328-AB4F-595075C91A7A}"/>
              </a:ext>
            </a:extLst>
          </p:cNvPr>
          <p:cNvSpPr txBox="1"/>
          <p:nvPr/>
        </p:nvSpPr>
        <p:spPr>
          <a:xfrm rot="20549606">
            <a:off x="2027008" y="2329826"/>
            <a:ext cx="1077539" cy="338554"/>
          </a:xfrm>
          <a:prstGeom prst="rect">
            <a:avLst/>
          </a:prstGeom>
          <a:noFill/>
        </p:spPr>
        <p:txBody>
          <a:bodyPr wrap="none" rtlCol="0">
            <a:spAutoFit/>
          </a:bodyPr>
          <a:lstStyle/>
          <a:p>
            <a:r>
              <a:rPr lang="en-US" sz="1600" dirty="0"/>
              <a:t>P1: K, P2: J</a:t>
            </a:r>
          </a:p>
        </p:txBody>
      </p:sp>
      <p:sp>
        <p:nvSpPr>
          <p:cNvPr id="111" name="TextBox 110">
            <a:extLst>
              <a:ext uri="{FF2B5EF4-FFF2-40B4-BE49-F238E27FC236}">
                <a16:creationId xmlns:a16="http://schemas.microsoft.com/office/drawing/2014/main" id="{473C9F1F-894B-4395-B79F-582CD6BC1C42}"/>
              </a:ext>
            </a:extLst>
          </p:cNvPr>
          <p:cNvSpPr txBox="1"/>
          <p:nvPr/>
        </p:nvSpPr>
        <p:spPr>
          <a:xfrm rot="19603806">
            <a:off x="3210762" y="2269222"/>
            <a:ext cx="1118511" cy="338554"/>
          </a:xfrm>
          <a:prstGeom prst="rect">
            <a:avLst/>
          </a:prstGeom>
          <a:noFill/>
        </p:spPr>
        <p:txBody>
          <a:bodyPr wrap="none" rtlCol="0">
            <a:spAutoFit/>
          </a:bodyPr>
          <a:lstStyle/>
          <a:p>
            <a:r>
              <a:rPr lang="en-US" sz="1600" dirty="0"/>
              <a:t>P1: Q, P2: J</a:t>
            </a:r>
          </a:p>
        </p:txBody>
      </p:sp>
      <p:sp>
        <p:nvSpPr>
          <p:cNvPr id="127" name="TextBox 126">
            <a:extLst>
              <a:ext uri="{FF2B5EF4-FFF2-40B4-BE49-F238E27FC236}">
                <a16:creationId xmlns:a16="http://schemas.microsoft.com/office/drawing/2014/main" id="{29C146F8-5EAD-4CC8-81CC-D0D6F2FADCBD}"/>
              </a:ext>
            </a:extLst>
          </p:cNvPr>
          <p:cNvSpPr txBox="1"/>
          <p:nvPr/>
        </p:nvSpPr>
        <p:spPr>
          <a:xfrm rot="2952294">
            <a:off x="4521355" y="2285963"/>
            <a:ext cx="1160189" cy="338554"/>
          </a:xfrm>
          <a:prstGeom prst="rect">
            <a:avLst/>
          </a:prstGeom>
          <a:noFill/>
        </p:spPr>
        <p:txBody>
          <a:bodyPr wrap="none" rtlCol="0">
            <a:spAutoFit/>
          </a:bodyPr>
          <a:lstStyle/>
          <a:p>
            <a:r>
              <a:rPr lang="en-US" sz="1600" dirty="0"/>
              <a:t>P1: Q, P2: K</a:t>
            </a:r>
          </a:p>
        </p:txBody>
      </p:sp>
      <p:sp>
        <p:nvSpPr>
          <p:cNvPr id="128" name="TextBox 127">
            <a:extLst>
              <a:ext uri="{FF2B5EF4-FFF2-40B4-BE49-F238E27FC236}">
                <a16:creationId xmlns:a16="http://schemas.microsoft.com/office/drawing/2014/main" id="{9366CCCB-75A1-496C-A518-4A0DE8147942}"/>
              </a:ext>
            </a:extLst>
          </p:cNvPr>
          <p:cNvSpPr txBox="1"/>
          <p:nvPr/>
        </p:nvSpPr>
        <p:spPr>
          <a:xfrm rot="1167642">
            <a:off x="5851619" y="2327554"/>
            <a:ext cx="1074846" cy="338554"/>
          </a:xfrm>
          <a:prstGeom prst="rect">
            <a:avLst/>
          </a:prstGeom>
          <a:noFill/>
        </p:spPr>
        <p:txBody>
          <a:bodyPr wrap="none" rtlCol="0">
            <a:spAutoFit/>
          </a:bodyPr>
          <a:lstStyle/>
          <a:p>
            <a:r>
              <a:rPr lang="en-US" sz="1600" dirty="0"/>
              <a:t>P1: J, P2: K</a:t>
            </a:r>
          </a:p>
        </p:txBody>
      </p:sp>
      <p:sp>
        <p:nvSpPr>
          <p:cNvPr id="131" name="TextBox 130">
            <a:extLst>
              <a:ext uri="{FF2B5EF4-FFF2-40B4-BE49-F238E27FC236}">
                <a16:creationId xmlns:a16="http://schemas.microsoft.com/office/drawing/2014/main" id="{AEABF82F-9577-4040-BD10-C8974809E49F}"/>
              </a:ext>
            </a:extLst>
          </p:cNvPr>
          <p:cNvSpPr txBox="1"/>
          <p:nvPr/>
        </p:nvSpPr>
        <p:spPr>
          <a:xfrm rot="676043">
            <a:off x="6977375" y="2259271"/>
            <a:ext cx="1105303" cy="338554"/>
          </a:xfrm>
          <a:prstGeom prst="rect">
            <a:avLst/>
          </a:prstGeom>
          <a:noFill/>
        </p:spPr>
        <p:txBody>
          <a:bodyPr wrap="none" rtlCol="0">
            <a:spAutoFit/>
          </a:bodyPr>
          <a:lstStyle/>
          <a:p>
            <a:r>
              <a:rPr lang="en-US" sz="1600" dirty="0"/>
              <a:t>P1: J, P2: Q</a:t>
            </a:r>
          </a:p>
        </p:txBody>
      </p:sp>
    </p:spTree>
    <p:extLst>
      <p:ext uri="{BB962C8B-B14F-4D97-AF65-F5344CB8AC3E}">
        <p14:creationId xmlns:p14="http://schemas.microsoft.com/office/powerpoint/2010/main" val="3383696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Games?</a:t>
            </a:r>
          </a:p>
        </p:txBody>
      </p:sp>
      <p:sp>
        <p:nvSpPr>
          <p:cNvPr id="3" name="Content Placeholder 2"/>
          <p:cNvSpPr>
            <a:spLocks noGrp="1"/>
          </p:cNvSpPr>
          <p:nvPr>
            <p:ph idx="1"/>
          </p:nvPr>
        </p:nvSpPr>
        <p:spPr/>
        <p:txBody>
          <a:bodyPr>
            <a:normAutofit/>
          </a:bodyPr>
          <a:lstStyle/>
          <a:p>
            <a:r>
              <a:rPr lang="en-US" dirty="0"/>
              <a:t>Requirements for a </a:t>
            </a:r>
            <a:r>
              <a:rPr lang="en-US" i="1" dirty="0"/>
              <a:t>game</a:t>
            </a:r>
            <a:r>
              <a:rPr lang="en-US" dirty="0"/>
              <a:t>:</a:t>
            </a:r>
          </a:p>
          <a:p>
            <a:pPr lvl="1"/>
            <a:r>
              <a:rPr lang="en-US" dirty="0"/>
              <a:t>At least 2 players</a:t>
            </a:r>
          </a:p>
          <a:p>
            <a:pPr lvl="1"/>
            <a:r>
              <a:rPr lang="en-US" dirty="0"/>
              <a:t>Actions available for each player</a:t>
            </a:r>
          </a:p>
          <a:p>
            <a:pPr lvl="1"/>
            <a:r>
              <a:rPr lang="en-US" dirty="0"/>
              <a:t>Payoffs to each player for those actions</a:t>
            </a:r>
          </a:p>
          <a:p>
            <a:r>
              <a:rPr lang="en-US" dirty="0"/>
              <a:t>Examples?</a:t>
            </a:r>
          </a:p>
          <a:p>
            <a:endParaRPr lang="en-US" dirty="0"/>
          </a:p>
        </p:txBody>
      </p:sp>
      <p:pic>
        <p:nvPicPr>
          <p:cNvPr id="1026" name="Picture 2" descr="C:\Users\Noam\AppData\Local\Microsoft\Windows\INetCache\IE\U0N2H40S\chess_board___a_deadly_pin_by_bugsydor-d4nisqe[1].pn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28231" y="4903708"/>
            <a:ext cx="1810952" cy="160871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Noam\AppData\Local\Microsoft\Windows\INetCache\IE\U0N2H40S\iPad_Monopoly[1].jpg"/>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749498" y="4808157"/>
            <a:ext cx="2362200" cy="186422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1" descr="C:\Users\Noam\AppData\Local\Microsoft\Windows\INetCache\IE\K7JNFF4H\8626870367_fd3c8dbfd9_z[1].jpg"/>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6915150" y="3124200"/>
            <a:ext cx="2057400" cy="19434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7086600" y="1047907"/>
            <a:ext cx="1714500" cy="2057400"/>
          </a:xfrm>
          <a:prstGeom prst="rect">
            <a:avLst/>
          </a:prstGeom>
        </p:spPr>
      </p:pic>
      <p:pic>
        <p:nvPicPr>
          <p:cNvPr id="9" name="Picture 12" descr="C:\Users\Noam\AppData\Local\Microsoft\Windows\INetCache\IE\G7HBECG5\2431511706_834177769f_z[1].jpg"/>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5505450" y="4924928"/>
            <a:ext cx="2438400" cy="163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531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C4F3BB-AF2B-49F0-8BC3-9E42953EF5A6}"/>
              </a:ext>
            </a:extLst>
          </p:cNvPr>
          <p:cNvSpPr>
            <a:spLocks noGrp="1"/>
          </p:cNvSpPr>
          <p:nvPr>
            <p:ph idx="1"/>
          </p:nvPr>
        </p:nvSpPr>
        <p:spPr/>
        <p:txBody>
          <a:bodyPr/>
          <a:lstStyle/>
          <a:p>
            <a:r>
              <a:rPr lang="en-US" dirty="0"/>
              <a:t>Two questions remain:</a:t>
            </a:r>
          </a:p>
          <a:p>
            <a:pPr lvl="1"/>
            <a:r>
              <a:rPr lang="en-US" dirty="0"/>
              <a:t>How often should P1 bet with a Jack (bluff)?</a:t>
            </a:r>
          </a:p>
          <a:p>
            <a:pPr lvl="1"/>
            <a:r>
              <a:rPr lang="en-US" dirty="0"/>
              <a:t>How often should P2 call with a Queen when P1 bets?</a:t>
            </a:r>
          </a:p>
        </p:txBody>
      </p:sp>
      <p:graphicFrame>
        <p:nvGraphicFramePr>
          <p:cNvPr id="5" name="Table 4">
            <a:extLst>
              <a:ext uri="{FF2B5EF4-FFF2-40B4-BE49-F238E27FC236}">
                <a16:creationId xmlns:a16="http://schemas.microsoft.com/office/drawing/2014/main" id="{3413ED03-C580-4094-AB21-37B12EC791C1}"/>
              </a:ext>
            </a:extLst>
          </p:cNvPr>
          <p:cNvGraphicFramePr>
            <a:graphicFrameLocks noGrp="1"/>
          </p:cNvGraphicFramePr>
          <p:nvPr>
            <p:extLst>
              <p:ext uri="{D42A27DB-BD31-4B8C-83A1-F6EECF244321}">
                <p14:modId xmlns:p14="http://schemas.microsoft.com/office/powerpoint/2010/main" val="62026090"/>
              </p:ext>
            </p:extLst>
          </p:nvPr>
        </p:nvGraphicFramePr>
        <p:xfrm>
          <a:off x="1328978" y="3066204"/>
          <a:ext cx="6005064" cy="2286000"/>
        </p:xfrm>
        <a:graphic>
          <a:graphicData uri="http://schemas.openxmlformats.org/drawingml/2006/table">
            <a:tbl>
              <a:tblPr firstRow="1">
                <a:tableStyleId>{5C22544A-7EE6-4342-B048-85BDC9FD1C3A}</a:tableStyleId>
              </a:tblPr>
              <a:tblGrid>
                <a:gridCol w="2001688">
                  <a:extLst>
                    <a:ext uri="{9D8B030D-6E8A-4147-A177-3AD203B41FA5}">
                      <a16:colId xmlns:a16="http://schemas.microsoft.com/office/drawing/2014/main" val="20000"/>
                    </a:ext>
                  </a:extLst>
                </a:gridCol>
                <a:gridCol w="2001688">
                  <a:extLst>
                    <a:ext uri="{9D8B030D-6E8A-4147-A177-3AD203B41FA5}">
                      <a16:colId xmlns:a16="http://schemas.microsoft.com/office/drawing/2014/main" val="20001"/>
                    </a:ext>
                  </a:extLst>
                </a:gridCol>
                <a:gridCol w="2001688">
                  <a:extLst>
                    <a:ext uri="{9D8B030D-6E8A-4147-A177-3AD203B41FA5}">
                      <a16:colId xmlns:a16="http://schemas.microsoft.com/office/drawing/2014/main" val="20002"/>
                    </a:ext>
                  </a:extLst>
                </a:gridCol>
              </a:tblGrid>
              <a:tr h="762000">
                <a:tc>
                  <a:txBody>
                    <a:bodyPr/>
                    <a:lstStyle/>
                    <a:p>
                      <a:pPr algn="ctr"/>
                      <a:endParaRPr lang="en-US" sz="2800" dirty="0"/>
                    </a:p>
                  </a:txBody>
                  <a:tcPr>
                    <a:solidFill>
                      <a:schemeClr val="bg1"/>
                    </a:solidFill>
                  </a:tcPr>
                </a:tc>
                <a:tc>
                  <a:txBody>
                    <a:bodyPr/>
                    <a:lstStyle/>
                    <a:p>
                      <a:pPr algn="ctr"/>
                      <a:r>
                        <a:rPr lang="en-US" sz="2800" b="0" dirty="0">
                          <a:solidFill>
                            <a:schemeClr val="tx1"/>
                          </a:solidFill>
                        </a:rPr>
                        <a:t>Call with Q</a:t>
                      </a:r>
                    </a:p>
                  </a:txBody>
                  <a:tcPr>
                    <a:solidFill>
                      <a:srgbClr val="00B0F0"/>
                    </a:solidFill>
                  </a:tcPr>
                </a:tc>
                <a:tc>
                  <a:txBody>
                    <a:bodyPr/>
                    <a:lstStyle/>
                    <a:p>
                      <a:pPr algn="ctr"/>
                      <a:r>
                        <a:rPr lang="en-US" sz="2800" b="0" dirty="0">
                          <a:solidFill>
                            <a:schemeClr val="tx1"/>
                          </a:solidFill>
                        </a:rPr>
                        <a:t>Fold with Q</a:t>
                      </a:r>
                    </a:p>
                  </a:txBody>
                  <a:tcPr>
                    <a:solidFill>
                      <a:srgbClr val="00B0F0"/>
                    </a:solidFill>
                  </a:tcPr>
                </a:tc>
                <a:extLst>
                  <a:ext uri="{0D108BD9-81ED-4DB2-BD59-A6C34878D82A}">
                    <a16:rowId xmlns:a16="http://schemas.microsoft.com/office/drawing/2014/main" val="10000"/>
                  </a:ext>
                </a:extLst>
              </a:tr>
              <a:tr h="762000">
                <a:tc>
                  <a:txBody>
                    <a:bodyPr/>
                    <a:lstStyle/>
                    <a:p>
                      <a:pPr algn="ctr"/>
                      <a:r>
                        <a:rPr lang="en-US" sz="2800" b="0" dirty="0"/>
                        <a:t>Bet with J</a:t>
                      </a:r>
                    </a:p>
                  </a:txBody>
                  <a:tcPr>
                    <a:solidFill>
                      <a:schemeClr val="accent6"/>
                    </a:solidFill>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1"/>
                  </a:ext>
                </a:extLst>
              </a:tr>
              <a:tr h="762000">
                <a:tc>
                  <a:txBody>
                    <a:bodyPr/>
                    <a:lstStyle/>
                    <a:p>
                      <a:pPr algn="ctr"/>
                      <a:r>
                        <a:rPr lang="en-US" sz="2800" b="0" dirty="0"/>
                        <a:t>Check with J</a:t>
                      </a:r>
                    </a:p>
                  </a:txBody>
                  <a:tcPr>
                    <a:solidFill>
                      <a:schemeClr val="accent6"/>
                    </a:solidFill>
                  </a:tcPr>
                </a:tc>
                <a:tc>
                  <a:txBody>
                    <a:bodyPr/>
                    <a:lstStyle/>
                    <a:p>
                      <a:pPr algn="ctr"/>
                      <a:endParaRPr lang="en-US" sz="2800" dirty="0"/>
                    </a:p>
                  </a:txBody>
                  <a:tcPr/>
                </a:tc>
                <a:tc>
                  <a:txBody>
                    <a:bodyPr/>
                    <a:lstStyle/>
                    <a:p>
                      <a:pPr algn="ctr"/>
                      <a:endParaRPr lang="en-US" sz="2800" dirty="0"/>
                    </a:p>
                  </a:txBody>
                  <a:tcPr/>
                </a:tc>
                <a:extLst>
                  <a:ext uri="{0D108BD9-81ED-4DB2-BD59-A6C34878D82A}">
                    <a16:rowId xmlns:a16="http://schemas.microsoft.com/office/drawing/2014/main" val="10002"/>
                  </a:ext>
                </a:extLst>
              </a:tr>
            </a:tbl>
          </a:graphicData>
        </a:graphic>
      </p:graphicFrame>
      <p:sp>
        <p:nvSpPr>
          <p:cNvPr id="6" name="Right Arrow 20">
            <a:extLst>
              <a:ext uri="{FF2B5EF4-FFF2-40B4-BE49-F238E27FC236}">
                <a16:creationId xmlns:a16="http://schemas.microsoft.com/office/drawing/2014/main" id="{D3654AF7-40C6-4113-8C49-DCA1A95777ED}"/>
              </a:ext>
            </a:extLst>
          </p:cNvPr>
          <p:cNvSpPr/>
          <p:nvPr/>
        </p:nvSpPr>
        <p:spPr>
          <a:xfrm rot="10800000">
            <a:off x="5023185" y="4026324"/>
            <a:ext cx="591374"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21">
            <a:extLst>
              <a:ext uri="{FF2B5EF4-FFF2-40B4-BE49-F238E27FC236}">
                <a16:creationId xmlns:a16="http://schemas.microsoft.com/office/drawing/2014/main" id="{D0EB4E51-6498-4A5F-B833-D719DC7CDD8F}"/>
              </a:ext>
            </a:extLst>
          </p:cNvPr>
          <p:cNvSpPr/>
          <p:nvPr/>
        </p:nvSpPr>
        <p:spPr>
          <a:xfrm>
            <a:off x="5023185" y="4856903"/>
            <a:ext cx="591374"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y 25">
            <a:extLst>
              <a:ext uri="{FF2B5EF4-FFF2-40B4-BE49-F238E27FC236}">
                <a16:creationId xmlns:a16="http://schemas.microsoft.com/office/drawing/2014/main" id="{8860DB3E-6C25-4503-BF33-5E7E43132C1C}"/>
              </a:ext>
            </a:extLst>
          </p:cNvPr>
          <p:cNvSpPr/>
          <p:nvPr/>
        </p:nvSpPr>
        <p:spPr>
          <a:xfrm>
            <a:off x="3892570" y="3778674"/>
            <a:ext cx="911143" cy="8001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ultiply 27">
            <a:extLst>
              <a:ext uri="{FF2B5EF4-FFF2-40B4-BE49-F238E27FC236}">
                <a16:creationId xmlns:a16="http://schemas.microsoft.com/office/drawing/2014/main" id="{F0E50351-E1D8-4AD8-A910-6D00D4182AD3}"/>
              </a:ext>
            </a:extLst>
          </p:cNvPr>
          <p:cNvSpPr/>
          <p:nvPr/>
        </p:nvSpPr>
        <p:spPr>
          <a:xfrm>
            <a:off x="3892571" y="4609253"/>
            <a:ext cx="911143" cy="8001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28">
            <a:extLst>
              <a:ext uri="{FF2B5EF4-FFF2-40B4-BE49-F238E27FC236}">
                <a16:creationId xmlns:a16="http://schemas.microsoft.com/office/drawing/2014/main" id="{F9CED114-2897-4FD1-91DC-3CC7724B64F2}"/>
              </a:ext>
            </a:extLst>
          </p:cNvPr>
          <p:cNvSpPr/>
          <p:nvPr/>
        </p:nvSpPr>
        <p:spPr>
          <a:xfrm rot="5400000">
            <a:off x="4128656" y="4519754"/>
            <a:ext cx="438974" cy="194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ultiply 29">
            <a:extLst>
              <a:ext uri="{FF2B5EF4-FFF2-40B4-BE49-F238E27FC236}">
                <a16:creationId xmlns:a16="http://schemas.microsoft.com/office/drawing/2014/main" id="{2D6EB8C0-0F93-4879-B232-5E60D3885AAC}"/>
              </a:ext>
            </a:extLst>
          </p:cNvPr>
          <p:cNvSpPr/>
          <p:nvPr/>
        </p:nvSpPr>
        <p:spPr>
          <a:xfrm>
            <a:off x="5826821" y="3787787"/>
            <a:ext cx="911143" cy="8001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ultiply 30">
            <a:extLst>
              <a:ext uri="{FF2B5EF4-FFF2-40B4-BE49-F238E27FC236}">
                <a16:creationId xmlns:a16="http://schemas.microsoft.com/office/drawing/2014/main" id="{F68F25A0-C7CB-4992-804B-92B708081530}"/>
              </a:ext>
            </a:extLst>
          </p:cNvPr>
          <p:cNvSpPr/>
          <p:nvPr/>
        </p:nvSpPr>
        <p:spPr>
          <a:xfrm>
            <a:off x="5826822" y="4618366"/>
            <a:ext cx="911143" cy="8001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31">
            <a:extLst>
              <a:ext uri="{FF2B5EF4-FFF2-40B4-BE49-F238E27FC236}">
                <a16:creationId xmlns:a16="http://schemas.microsoft.com/office/drawing/2014/main" id="{58BA138A-D7E8-4ECB-A415-8A0A1039E5E0}"/>
              </a:ext>
            </a:extLst>
          </p:cNvPr>
          <p:cNvSpPr/>
          <p:nvPr/>
        </p:nvSpPr>
        <p:spPr>
          <a:xfrm rot="16200000">
            <a:off x="6062907" y="4490767"/>
            <a:ext cx="438974" cy="194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551FB3F5-1BF8-48AA-AD14-B1D94B41EFE6}"/>
              </a:ext>
            </a:extLst>
          </p:cNvPr>
          <p:cNvSpPr>
            <a:spLocks noGrp="1"/>
          </p:cNvSpPr>
          <p:nvPr>
            <p:ph type="title"/>
          </p:nvPr>
        </p:nvSpPr>
        <p:spPr>
          <a:xfrm>
            <a:off x="628650" y="365126"/>
            <a:ext cx="7886700" cy="1325563"/>
          </a:xfrm>
        </p:spPr>
        <p:txBody>
          <a:bodyPr/>
          <a:lstStyle/>
          <a:p>
            <a:r>
              <a:rPr lang="en-US" sz="3800" dirty="0"/>
              <a:t>Imperfect-information Games</a:t>
            </a:r>
          </a:p>
        </p:txBody>
      </p:sp>
    </p:spTree>
    <p:extLst>
      <p:ext uri="{BB962C8B-B14F-4D97-AF65-F5344CB8AC3E}">
        <p14:creationId xmlns:p14="http://schemas.microsoft.com/office/powerpoint/2010/main" val="24969392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dirty="0"/>
              <a:t>Imperfect-information Games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Remaining game solved by making opponent indifferent.</a:t>
                </a:r>
              </a:p>
              <a:p>
                <a:r>
                  <a:rPr lang="en-US" sz="3000" dirty="0"/>
                  <a:t>Let </a:t>
                </a:r>
                <a14:m>
                  <m:oMath xmlns:m="http://schemas.openxmlformats.org/officeDocument/2006/math">
                    <m:r>
                      <a:rPr lang="en-US" sz="3000" b="0" i="1" smtClean="0">
                        <a:latin typeface="Cambria Math"/>
                      </a:rPr>
                      <m:t>𝐽</m:t>
                    </m:r>
                    <m:r>
                      <a:rPr lang="en-US" sz="3000" b="0" i="1" smtClean="0">
                        <a:latin typeface="Cambria Math"/>
                      </a:rPr>
                      <m:t>=</m:t>
                    </m:r>
                    <m:r>
                      <a:rPr lang="en-US" sz="3000" b="0" i="1" smtClean="0">
                        <a:latin typeface="Cambria Math"/>
                      </a:rPr>
                      <m:t>𝑃</m:t>
                    </m:r>
                    <m:r>
                      <a:rPr lang="en-US" sz="3000" b="0" i="1" smtClean="0">
                        <a:latin typeface="Cambria Math"/>
                      </a:rPr>
                      <m:t>(</m:t>
                    </m:r>
                    <m:r>
                      <a:rPr lang="en-US" sz="3000" b="0" i="1" smtClean="0">
                        <a:latin typeface="Cambria Math"/>
                      </a:rPr>
                      <m:t>𝐵𝑒𝑡</m:t>
                    </m:r>
                    <m:r>
                      <a:rPr lang="en-US" sz="3000" b="0" i="1" smtClean="0">
                        <a:latin typeface="Cambria Math"/>
                      </a:rPr>
                      <m:t>|</m:t>
                    </m:r>
                    <m:r>
                      <a:rPr lang="en-US" sz="3000" b="0" i="1" smtClean="0">
                        <a:latin typeface="Cambria Math"/>
                      </a:rPr>
                      <m:t>𝐽𝑎𝑐𝑘</m:t>
                    </m:r>
                    <m:r>
                      <a:rPr lang="en-US" sz="3000" b="0" i="1" smtClean="0">
                        <a:latin typeface="Cambria Math"/>
                      </a:rPr>
                      <m:t>)</m:t>
                    </m:r>
                  </m:oMath>
                </a14:m>
                <a:r>
                  <a:rPr lang="en-US" sz="3000" dirty="0"/>
                  <a:t> and </a:t>
                </a:r>
                <a14:m>
                  <m:oMath xmlns:m="http://schemas.openxmlformats.org/officeDocument/2006/math">
                    <m:r>
                      <a:rPr lang="en-US" sz="3000" b="0" i="1" smtClean="0">
                        <a:latin typeface="Cambria Math"/>
                      </a:rPr>
                      <m:t>𝑄</m:t>
                    </m:r>
                    <m:r>
                      <a:rPr lang="en-US" sz="3000" b="0" i="1" smtClean="0">
                        <a:latin typeface="Cambria Math"/>
                      </a:rPr>
                      <m:t>=</m:t>
                    </m:r>
                    <m:r>
                      <a:rPr lang="en-US" sz="3000" b="0" i="1" smtClean="0">
                        <a:latin typeface="Cambria Math"/>
                      </a:rPr>
                      <m:t>𝑃</m:t>
                    </m:r>
                    <m:r>
                      <a:rPr lang="en-US" sz="3000" b="0" i="1" smtClean="0">
                        <a:latin typeface="Cambria Math"/>
                      </a:rPr>
                      <m:t>(</m:t>
                    </m:r>
                    <m:r>
                      <a:rPr lang="en-US" sz="3000" b="0" i="1" smtClean="0">
                        <a:latin typeface="Cambria Math"/>
                      </a:rPr>
                      <m:t>𝐶𝑎𝑙𝑙</m:t>
                    </m:r>
                    <m:r>
                      <a:rPr lang="en-US" sz="3000" b="0" i="1" smtClean="0">
                        <a:latin typeface="Cambria Math"/>
                      </a:rPr>
                      <m:t>|</m:t>
                    </m:r>
                    <m:r>
                      <a:rPr lang="en-US" sz="3000" b="0" i="1" smtClean="0">
                        <a:latin typeface="Cambria Math"/>
                      </a:rPr>
                      <m:t>𝑄𝑢𝑒𝑒𝑛</m:t>
                    </m:r>
                    <m:r>
                      <a:rPr lang="en-US" sz="3000" b="0" i="1" smtClean="0">
                        <a:latin typeface="Cambria Math"/>
                      </a:rPr>
                      <m:t>)</m:t>
                    </m:r>
                  </m:oMath>
                </a14:m>
                <a:endParaRPr lang="en-US" sz="2800" dirty="0"/>
              </a:p>
              <a:p>
                <a14:m>
                  <m:oMath xmlns:m="http://schemas.openxmlformats.org/officeDocument/2006/math">
                    <m:r>
                      <a:rPr lang="en-US" sz="2800" b="0" i="1" smtClean="0">
                        <a:latin typeface="Cambria Math"/>
                      </a:rPr>
                      <m:t>−1=−2</m:t>
                    </m:r>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a:rPr>
                              <m:t>𝑄</m:t>
                            </m:r>
                            <m:r>
                              <a:rPr lang="en-US" sz="2800" b="0" i="1" smtClean="0">
                                <a:latin typeface="Cambria Math"/>
                              </a:rPr>
                              <m:t>+1</m:t>
                            </m:r>
                          </m:num>
                          <m:den>
                            <m:r>
                              <a:rPr lang="en-US" sz="2800" b="0" i="1" smtClean="0">
                                <a:latin typeface="Cambria Math"/>
                              </a:rPr>
                              <m:t>2</m:t>
                            </m:r>
                          </m:den>
                        </m:f>
                      </m:e>
                    </m:d>
                    <m:r>
                      <a:rPr lang="en-US" sz="2800" b="0" i="1" smtClean="0">
                        <a:latin typeface="Cambria Math"/>
                      </a:rPr>
                      <m:t>+</m:t>
                    </m:r>
                    <m:f>
                      <m:fPr>
                        <m:ctrlPr>
                          <a:rPr lang="en-US" sz="2800" b="0" i="1" smtClean="0">
                            <a:latin typeface="Cambria Math" panose="02040503050406030204" pitchFamily="18" charset="0"/>
                          </a:rPr>
                        </m:ctrlPr>
                      </m:fPr>
                      <m:num>
                        <m:r>
                          <a:rPr lang="en-US" sz="2800" b="0" i="1" smtClean="0">
                            <a:latin typeface="Cambria Math"/>
                          </a:rPr>
                          <m:t>1−</m:t>
                        </m:r>
                        <m:r>
                          <a:rPr lang="en-US" sz="2800" b="0" i="1" smtClean="0">
                            <a:latin typeface="Cambria Math"/>
                          </a:rPr>
                          <m:t>𝑄</m:t>
                        </m:r>
                      </m:num>
                      <m:den>
                        <m:r>
                          <a:rPr lang="en-US" sz="2800" b="0" i="1" smtClean="0">
                            <a:latin typeface="Cambria Math"/>
                          </a:rPr>
                          <m:t>2</m:t>
                        </m:r>
                      </m:den>
                    </m:f>
                  </m:oMath>
                </a14:m>
                <a:r>
                  <a:rPr lang="en-US" sz="2800" dirty="0"/>
                  <a:t>   =&gt; </a:t>
                </a:r>
                <a14:m>
                  <m:oMath xmlns:m="http://schemas.openxmlformats.org/officeDocument/2006/math">
                    <m:r>
                      <a:rPr lang="en-US" sz="2800" b="0" i="1" smtClean="0">
                        <a:latin typeface="Cambria Math"/>
                      </a:rPr>
                      <m:t>𝑄</m:t>
                    </m:r>
                    <m:r>
                      <a:rPr lang="en-US" sz="2800" b="0" i="1" smtClean="0">
                        <a:latin typeface="Cambria Math"/>
                      </a:rPr>
                      <m:t>= </m:t>
                    </m:r>
                    <m:f>
                      <m:fPr>
                        <m:ctrlPr>
                          <a:rPr lang="en-US" sz="2800" b="0" i="1" smtClean="0">
                            <a:latin typeface="Cambria Math" panose="02040503050406030204" pitchFamily="18" charset="0"/>
                          </a:rPr>
                        </m:ctrlPr>
                      </m:fPr>
                      <m:num>
                        <m:r>
                          <a:rPr lang="en-US" sz="2800" b="0" i="1" smtClean="0">
                            <a:latin typeface="Cambria Math"/>
                          </a:rPr>
                          <m:t>1</m:t>
                        </m:r>
                      </m:num>
                      <m:den>
                        <m:r>
                          <a:rPr lang="en-US" sz="2800" b="0" i="1" smtClean="0">
                            <a:latin typeface="Cambria Math"/>
                          </a:rPr>
                          <m:t>3</m:t>
                        </m:r>
                      </m:den>
                    </m:f>
                  </m:oMath>
                </a14:m>
                <a:endParaRPr lang="en-US" sz="2800" dirty="0"/>
              </a:p>
              <a:p>
                <a14:m>
                  <m:oMath xmlns:m="http://schemas.openxmlformats.org/officeDocument/2006/math">
                    <m:r>
                      <a:rPr lang="en-US" sz="2800" b="0" i="1" smtClean="0">
                        <a:latin typeface="Cambria Math"/>
                      </a:rPr>
                      <m:t>−1=2</m:t>
                    </m:r>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a:rPr>
                              <m:t>𝐽</m:t>
                            </m:r>
                          </m:num>
                          <m:den>
                            <m:r>
                              <a:rPr lang="en-US" sz="2800" b="0" i="1" smtClean="0">
                                <a:latin typeface="Cambria Math"/>
                              </a:rPr>
                              <m:t>𝐽</m:t>
                            </m:r>
                            <m:r>
                              <a:rPr lang="en-US" sz="2800" b="0" i="1" smtClean="0">
                                <a:latin typeface="Cambria Math"/>
                              </a:rPr>
                              <m:t>+1</m:t>
                            </m:r>
                          </m:den>
                        </m:f>
                      </m:e>
                    </m:d>
                    <m:r>
                      <a:rPr lang="en-US" sz="2800" b="0" i="1" smtClean="0">
                        <a:latin typeface="Cambria Math"/>
                      </a:rPr>
                      <m:t>−2(</m:t>
                    </m:r>
                    <m:f>
                      <m:fPr>
                        <m:ctrlPr>
                          <a:rPr lang="en-US" sz="2800" b="0" i="1" smtClean="0">
                            <a:latin typeface="Cambria Math" panose="02040503050406030204" pitchFamily="18" charset="0"/>
                          </a:rPr>
                        </m:ctrlPr>
                      </m:fPr>
                      <m:num>
                        <m:r>
                          <a:rPr lang="en-US" sz="2800" b="0" i="1" smtClean="0">
                            <a:latin typeface="Cambria Math"/>
                          </a:rPr>
                          <m:t>1</m:t>
                        </m:r>
                      </m:num>
                      <m:den>
                        <m:r>
                          <a:rPr lang="en-US" sz="2800" b="0" i="1" smtClean="0">
                            <a:latin typeface="Cambria Math"/>
                          </a:rPr>
                          <m:t>𝐽</m:t>
                        </m:r>
                        <m:r>
                          <a:rPr lang="en-US" sz="2800" b="0" i="1" smtClean="0">
                            <a:latin typeface="Cambria Math"/>
                          </a:rPr>
                          <m:t>+1</m:t>
                        </m:r>
                      </m:den>
                    </m:f>
                    <m:r>
                      <a:rPr lang="en-US" sz="2800" b="0" i="1" smtClean="0">
                        <a:latin typeface="Cambria Math"/>
                      </a:rPr>
                      <m:t>)</m:t>
                    </m:r>
                  </m:oMath>
                </a14:m>
                <a:r>
                  <a:rPr lang="en-US" sz="2800" dirty="0"/>
                  <a:t>  =&gt;  </a:t>
                </a:r>
                <a14:m>
                  <m:oMath xmlns:m="http://schemas.openxmlformats.org/officeDocument/2006/math">
                    <m:r>
                      <a:rPr lang="en-US" sz="2800" b="0" i="1" smtClean="0">
                        <a:latin typeface="Cambria Math"/>
                      </a:rPr>
                      <m:t>𝐽</m:t>
                    </m:r>
                    <m:r>
                      <a:rPr lang="en-US" sz="2800" b="0" i="1" smtClean="0">
                        <a:latin typeface="Cambria Math"/>
                      </a:rPr>
                      <m:t>= </m:t>
                    </m:r>
                    <m:f>
                      <m:fPr>
                        <m:ctrlPr>
                          <a:rPr lang="en-US" sz="2800" b="0" i="1" smtClean="0">
                            <a:latin typeface="Cambria Math" panose="02040503050406030204" pitchFamily="18" charset="0"/>
                          </a:rPr>
                        </m:ctrlPr>
                      </m:fPr>
                      <m:num>
                        <m:r>
                          <a:rPr lang="en-US" sz="2800" b="0" i="1" smtClean="0">
                            <a:latin typeface="Cambria Math"/>
                          </a:rPr>
                          <m:t>1</m:t>
                        </m:r>
                      </m:num>
                      <m:den>
                        <m:r>
                          <a:rPr lang="en-US" sz="2800" b="0" i="1" smtClean="0">
                            <a:latin typeface="Cambria Math"/>
                          </a:rPr>
                          <m:t>3</m:t>
                        </m:r>
                      </m:den>
                    </m:f>
                  </m:oMath>
                </a14:m>
                <a:endParaRPr lang="en-US" sz="2800"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630" t="-1813"/>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FF225CC9-7ECB-4D65-94BD-F1E241F6F67E}" type="slidenum">
              <a:rPr lang="en-US" smtClean="0"/>
              <a:pPr/>
              <a:t>21</a:t>
            </a:fld>
            <a:endParaRPr lang="en-US" dirty="0"/>
          </a:p>
        </p:txBody>
      </p:sp>
    </p:spTree>
    <p:extLst>
      <p:ext uri="{BB962C8B-B14F-4D97-AF65-F5344CB8AC3E}">
        <p14:creationId xmlns:p14="http://schemas.microsoft.com/office/powerpoint/2010/main" val="6488434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prstGeom prst="rect">
            <a:avLst/>
          </a:prstGeom>
        </p:spPr>
        <p:txBody>
          <a:bodyPr/>
          <a:lstStyle/>
          <a:p>
            <a:r>
              <a:rPr lang="en-US" sz="4800" dirty="0"/>
              <a:t>Solving two-player</a:t>
            </a:r>
            <a:br>
              <a:rPr lang="en-US" sz="4800" dirty="0"/>
            </a:br>
            <a:r>
              <a:rPr lang="en-US" sz="4800" dirty="0"/>
              <a:t>zero-sum extensive-form games</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770784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AlphaGo</a:t>
            </a:r>
            <a:endParaRPr lang="en-US" dirty="0"/>
          </a:p>
        </p:txBody>
      </p:sp>
      <p:sp>
        <p:nvSpPr>
          <p:cNvPr id="3" name="TextBox 2"/>
          <p:cNvSpPr txBox="1"/>
          <p:nvPr/>
        </p:nvSpPr>
        <p:spPr>
          <a:xfrm>
            <a:off x="628650" y="5883691"/>
            <a:ext cx="8211735" cy="400110"/>
          </a:xfrm>
          <a:prstGeom prst="rect">
            <a:avLst/>
          </a:prstGeom>
          <a:noFill/>
        </p:spPr>
        <p:txBody>
          <a:bodyPr wrap="none" rtlCol="0">
            <a:spAutoFit/>
          </a:bodyPr>
          <a:lstStyle/>
          <a:p>
            <a:r>
              <a:rPr lang="en-US" sz="2000" dirty="0" err="1"/>
              <a:t>AlphaGo</a:t>
            </a:r>
            <a:r>
              <a:rPr lang="en-US" sz="2000" dirty="0"/>
              <a:t> techniques extend, in principle, to other </a:t>
            </a:r>
            <a:r>
              <a:rPr lang="en-US" sz="2000" b="1" dirty="0"/>
              <a:t>perfect-information</a:t>
            </a:r>
            <a:r>
              <a:rPr lang="en-US" sz="2000" dirty="0"/>
              <a:t> games</a:t>
            </a:r>
          </a:p>
        </p:txBody>
      </p:sp>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775" y="1531794"/>
            <a:ext cx="7399754" cy="4069580"/>
          </a:xfrm>
          <a:prstGeom prst="rect">
            <a:avLst/>
          </a:prstGeom>
        </p:spPr>
      </p:pic>
    </p:spTree>
    <p:extLst>
      <p:ext uri="{BB962C8B-B14F-4D97-AF65-F5344CB8AC3E}">
        <p14:creationId xmlns:p14="http://schemas.microsoft.com/office/powerpoint/2010/main" val="5862594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Perfect-Information Games</a:t>
            </a:r>
          </a:p>
        </p:txBody>
      </p:sp>
      <p:sp>
        <p:nvSpPr>
          <p:cNvPr id="4" name="Isosceles Triangle 3"/>
          <p:cNvSpPr/>
          <p:nvPr/>
        </p:nvSpPr>
        <p:spPr>
          <a:xfrm>
            <a:off x="2286000" y="1676400"/>
            <a:ext cx="4038600" cy="3276600"/>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4" idx="0"/>
          </p:cNvCxnSpPr>
          <p:nvPr/>
        </p:nvCxnSpPr>
        <p:spPr>
          <a:xfrm flipH="1">
            <a:off x="4114800" y="1676400"/>
            <a:ext cx="190500" cy="6858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14800" y="2362200"/>
            <a:ext cx="381000" cy="4572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Isosceles Triangle 11"/>
          <p:cNvSpPr/>
          <p:nvPr/>
        </p:nvSpPr>
        <p:spPr>
          <a:xfrm>
            <a:off x="3352800" y="2819400"/>
            <a:ext cx="2286000" cy="2133600"/>
          </a:xfrm>
          <a:prstGeom prst="triangl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6769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Perfect-Information Games</a:t>
            </a:r>
          </a:p>
        </p:txBody>
      </p:sp>
      <p:sp>
        <p:nvSpPr>
          <p:cNvPr id="4" name="Isosceles Triangle 3"/>
          <p:cNvSpPr/>
          <p:nvPr/>
        </p:nvSpPr>
        <p:spPr>
          <a:xfrm>
            <a:off x="2286000" y="1676400"/>
            <a:ext cx="4038600" cy="3276600"/>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4" idx="0"/>
          </p:cNvCxnSpPr>
          <p:nvPr/>
        </p:nvCxnSpPr>
        <p:spPr>
          <a:xfrm flipH="1">
            <a:off x="4114800" y="1676400"/>
            <a:ext cx="190500" cy="6858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14800" y="2362200"/>
            <a:ext cx="381000" cy="4572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Isosceles Triangle 11"/>
          <p:cNvSpPr/>
          <p:nvPr/>
        </p:nvSpPr>
        <p:spPr>
          <a:xfrm>
            <a:off x="3352800" y="2819400"/>
            <a:ext cx="2286000" cy="2133600"/>
          </a:xfrm>
          <a:prstGeom prst="triangl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16482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500"/>
                                        <p:tgtEl>
                                          <p:spTgt spid="6"/>
                                        </p:tgtEl>
                                      </p:cBhvr>
                                    </p:animEffect>
                                    <p:set>
                                      <p:cBhvr>
                                        <p:cTn id="13"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795" y="1701869"/>
            <a:ext cx="3940631" cy="3940631"/>
          </a:xfrm>
          <a:prstGeom prst="rect">
            <a:avLst/>
          </a:prstGeom>
        </p:spPr>
      </p:pic>
      <p:cxnSp>
        <p:nvCxnSpPr>
          <p:cNvPr id="8" name="Straight Arrow Connector 7"/>
          <p:cNvCxnSpPr/>
          <p:nvPr/>
        </p:nvCxnSpPr>
        <p:spPr>
          <a:xfrm flipV="1">
            <a:off x="5124202" y="2565070"/>
            <a:ext cx="397824" cy="397826"/>
          </a:xfrm>
          <a:prstGeom prst="straightConnector1">
            <a:avLst/>
          </a:prstGeom>
          <a:ln w="730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p:nvPr>
        </p:nvSpPr>
        <p:spPr>
          <a:xfrm>
            <a:off x="346413" y="287174"/>
            <a:ext cx="8469626" cy="1325563"/>
          </a:xfrm>
        </p:spPr>
        <p:txBody>
          <a:bodyPr>
            <a:normAutofit/>
          </a:bodyPr>
          <a:lstStyle/>
          <a:p>
            <a:r>
              <a:rPr lang="en-US" dirty="0"/>
              <a:t>Perfect-Information Games</a:t>
            </a:r>
          </a:p>
        </p:txBody>
      </p:sp>
    </p:spTree>
    <p:extLst>
      <p:ext uri="{BB962C8B-B14F-4D97-AF65-F5344CB8AC3E}">
        <p14:creationId xmlns:p14="http://schemas.microsoft.com/office/powerpoint/2010/main" val="14697731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p>
        </p:txBody>
      </p:sp>
      <p:sp>
        <p:nvSpPr>
          <p:cNvPr id="4" name="Isosceles Triangle 3"/>
          <p:cNvSpPr/>
          <p:nvPr/>
        </p:nvSpPr>
        <p:spPr>
          <a:xfrm>
            <a:off x="2286000" y="1676400"/>
            <a:ext cx="4038600" cy="3276600"/>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4" idx="0"/>
          </p:cNvCxnSpPr>
          <p:nvPr/>
        </p:nvCxnSpPr>
        <p:spPr>
          <a:xfrm flipH="1">
            <a:off x="4114800" y="1676400"/>
            <a:ext cx="190500" cy="6858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14800" y="2362200"/>
            <a:ext cx="381000" cy="4572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Isosceles Triangle 11"/>
          <p:cNvSpPr/>
          <p:nvPr/>
        </p:nvSpPr>
        <p:spPr>
          <a:xfrm>
            <a:off x="3352800" y="2819400"/>
            <a:ext cx="2286000" cy="2133600"/>
          </a:xfrm>
          <a:prstGeom prst="triangl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46484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p>
        </p:txBody>
      </p:sp>
      <p:sp>
        <p:nvSpPr>
          <p:cNvPr id="4" name="Isosceles Triangle 3"/>
          <p:cNvSpPr/>
          <p:nvPr/>
        </p:nvSpPr>
        <p:spPr>
          <a:xfrm>
            <a:off x="2286000" y="1676400"/>
            <a:ext cx="4038600" cy="3276600"/>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4" idx="0"/>
          </p:cNvCxnSpPr>
          <p:nvPr/>
        </p:nvCxnSpPr>
        <p:spPr>
          <a:xfrm flipH="1">
            <a:off x="4114800" y="1676400"/>
            <a:ext cx="190500" cy="6858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14800" y="2362200"/>
            <a:ext cx="381000" cy="45720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Isosceles Triangle 11"/>
          <p:cNvSpPr/>
          <p:nvPr/>
        </p:nvSpPr>
        <p:spPr>
          <a:xfrm>
            <a:off x="3352800" y="2819400"/>
            <a:ext cx="2286000" cy="2133600"/>
          </a:xfrm>
          <a:prstGeom prst="triangl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a:off x="2266950" y="4343400"/>
            <a:ext cx="800100" cy="609600"/>
          </a:xfrm>
          <a:prstGeom prst="triangl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a:stCxn id="7" idx="0"/>
          </p:cNvCxnSpPr>
          <p:nvPr/>
        </p:nvCxnSpPr>
        <p:spPr>
          <a:xfrm>
            <a:off x="2667000" y="4343400"/>
            <a:ext cx="1828800" cy="0"/>
          </a:xfrm>
          <a:prstGeom prst="line">
            <a:avLst/>
          </a:prstGeom>
          <a:ln w="317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96984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Game: Coin Toss</a:t>
            </a:r>
          </a:p>
        </p:txBody>
      </p:sp>
      <p:sp>
        <p:nvSpPr>
          <p:cNvPr id="65" name="TextBox 64"/>
          <p:cNvSpPr txBox="1"/>
          <p:nvPr/>
        </p:nvSpPr>
        <p:spPr>
          <a:xfrm rot="18467458">
            <a:off x="4768908" y="3356456"/>
            <a:ext cx="511679" cy="369332"/>
          </a:xfrm>
          <a:prstGeom prst="rect">
            <a:avLst/>
          </a:prstGeom>
          <a:noFill/>
        </p:spPr>
        <p:txBody>
          <a:bodyPr wrap="none" rtlCol="0">
            <a:spAutoFit/>
          </a:bodyPr>
          <a:lstStyle/>
          <a:p>
            <a:r>
              <a:rPr lang="en-US" dirty="0"/>
              <a:t>Sell</a:t>
            </a:r>
          </a:p>
        </p:txBody>
      </p:sp>
      <p:sp>
        <p:nvSpPr>
          <p:cNvPr id="69" name="TextBox 68"/>
          <p:cNvSpPr txBox="1"/>
          <p:nvPr/>
        </p:nvSpPr>
        <p:spPr>
          <a:xfrm rot="18467458">
            <a:off x="2270882" y="3355949"/>
            <a:ext cx="511679" cy="369332"/>
          </a:xfrm>
          <a:prstGeom prst="rect">
            <a:avLst/>
          </a:prstGeom>
          <a:noFill/>
        </p:spPr>
        <p:txBody>
          <a:bodyPr wrap="none" rtlCol="0">
            <a:spAutoFit/>
          </a:bodyPr>
          <a:lstStyle/>
          <a:p>
            <a:r>
              <a:rPr lang="en-US" dirty="0"/>
              <a:t>Sell</a:t>
            </a:r>
          </a:p>
        </p:txBody>
      </p:sp>
      <p:sp>
        <p:nvSpPr>
          <p:cNvPr id="70" name="Oval 69"/>
          <p:cNvSpPr>
            <a:spLocks/>
          </p:cNvSpPr>
          <p:nvPr/>
        </p:nvSpPr>
        <p:spPr bwMode="auto">
          <a:xfrm>
            <a:off x="2185863" y="5696763"/>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71" name="Oval 70"/>
          <p:cNvSpPr>
            <a:spLocks/>
          </p:cNvSpPr>
          <p:nvPr/>
        </p:nvSpPr>
        <p:spPr bwMode="auto">
          <a:xfrm>
            <a:off x="4037597" y="5709853"/>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72" name="Oval 71"/>
          <p:cNvSpPr>
            <a:spLocks/>
          </p:cNvSpPr>
          <p:nvPr/>
        </p:nvSpPr>
        <p:spPr bwMode="auto">
          <a:xfrm>
            <a:off x="5179337" y="2880423"/>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3" name="TextBox 72"/>
          <p:cNvSpPr txBox="1"/>
          <p:nvPr/>
        </p:nvSpPr>
        <p:spPr>
          <a:xfrm>
            <a:off x="5295991" y="3034327"/>
            <a:ext cx="425116" cy="369332"/>
          </a:xfrm>
          <a:prstGeom prst="rect">
            <a:avLst/>
          </a:prstGeom>
          <a:noFill/>
        </p:spPr>
        <p:txBody>
          <a:bodyPr wrap="none" rtlCol="0">
            <a:spAutoFit/>
          </a:bodyPr>
          <a:lstStyle/>
          <a:p>
            <a:r>
              <a:rPr lang="en-US" b="1" dirty="0"/>
              <a:t>P1</a:t>
            </a:r>
          </a:p>
        </p:txBody>
      </p:sp>
      <p:cxnSp>
        <p:nvCxnSpPr>
          <p:cNvPr id="74" name="Straight Arrow Connector 73"/>
          <p:cNvCxnSpPr>
            <a:stCxn id="72" idx="5"/>
            <a:endCxn id="132" idx="0"/>
          </p:cNvCxnSpPr>
          <p:nvPr/>
        </p:nvCxnSpPr>
        <p:spPr>
          <a:xfrm>
            <a:off x="5775544" y="3476630"/>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a:stCxn id="79" idx="6"/>
            <a:endCxn id="132" idx="2"/>
          </p:cNvCxnSpPr>
          <p:nvPr/>
        </p:nvCxnSpPr>
        <p:spPr>
          <a:xfrm flipV="1">
            <a:off x="3836622" y="4698660"/>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6" name="Oval 75"/>
          <p:cNvSpPr>
            <a:spLocks/>
          </p:cNvSpPr>
          <p:nvPr/>
        </p:nvSpPr>
        <p:spPr bwMode="auto">
          <a:xfrm>
            <a:off x="2673441" y="2880423"/>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8" name="TextBox 77"/>
          <p:cNvSpPr txBox="1"/>
          <p:nvPr/>
        </p:nvSpPr>
        <p:spPr>
          <a:xfrm>
            <a:off x="2790095" y="3034327"/>
            <a:ext cx="425116" cy="369332"/>
          </a:xfrm>
          <a:prstGeom prst="rect">
            <a:avLst/>
          </a:prstGeom>
          <a:noFill/>
        </p:spPr>
        <p:txBody>
          <a:bodyPr wrap="none" rtlCol="0">
            <a:spAutoFit/>
          </a:bodyPr>
          <a:lstStyle/>
          <a:p>
            <a:r>
              <a:rPr lang="en-US" b="1" dirty="0"/>
              <a:t>P1</a:t>
            </a:r>
          </a:p>
        </p:txBody>
      </p:sp>
      <p:sp>
        <p:nvSpPr>
          <p:cNvPr id="79" name="Oval 78"/>
          <p:cNvSpPr>
            <a:spLocks/>
          </p:cNvSpPr>
          <p:nvPr/>
        </p:nvSpPr>
        <p:spPr bwMode="auto">
          <a:xfrm>
            <a:off x="3138122" y="4350456"/>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80" name="TextBox 79"/>
          <p:cNvSpPr txBox="1"/>
          <p:nvPr/>
        </p:nvSpPr>
        <p:spPr>
          <a:xfrm>
            <a:off x="3244946" y="4504360"/>
            <a:ext cx="425116" cy="369332"/>
          </a:xfrm>
          <a:prstGeom prst="rect">
            <a:avLst/>
          </a:prstGeom>
          <a:noFill/>
        </p:spPr>
        <p:txBody>
          <a:bodyPr wrap="none" rtlCol="0">
            <a:spAutoFit/>
          </a:bodyPr>
          <a:lstStyle/>
          <a:p>
            <a:r>
              <a:rPr lang="en-US" b="1" dirty="0"/>
              <a:t>P2</a:t>
            </a:r>
          </a:p>
        </p:txBody>
      </p:sp>
      <p:cxnSp>
        <p:nvCxnSpPr>
          <p:cNvPr id="95" name="Straight Arrow Connector 94"/>
          <p:cNvCxnSpPr>
            <a:stCxn id="76" idx="5"/>
            <a:endCxn id="79" idx="0"/>
          </p:cNvCxnSpPr>
          <p:nvPr/>
        </p:nvCxnSpPr>
        <p:spPr>
          <a:xfrm>
            <a:off x="3269648" y="3476630"/>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2330797" y="5859586"/>
            <a:ext cx="372218" cy="369332"/>
          </a:xfrm>
          <a:prstGeom prst="rect">
            <a:avLst/>
          </a:prstGeom>
          <a:noFill/>
        </p:spPr>
        <p:txBody>
          <a:bodyPr wrap="none" rtlCol="0">
            <a:spAutoFit/>
          </a:bodyPr>
          <a:lstStyle/>
          <a:p>
            <a:r>
              <a:rPr lang="en-US" dirty="0"/>
              <a:t>-1</a:t>
            </a:r>
          </a:p>
        </p:txBody>
      </p:sp>
      <p:sp>
        <p:nvSpPr>
          <p:cNvPr id="97" name="TextBox 96"/>
          <p:cNvSpPr txBox="1"/>
          <p:nvPr/>
        </p:nvSpPr>
        <p:spPr>
          <a:xfrm>
            <a:off x="4236004" y="5863935"/>
            <a:ext cx="301686" cy="369332"/>
          </a:xfrm>
          <a:prstGeom prst="rect">
            <a:avLst/>
          </a:prstGeom>
          <a:noFill/>
        </p:spPr>
        <p:txBody>
          <a:bodyPr wrap="none" rtlCol="0">
            <a:spAutoFit/>
          </a:bodyPr>
          <a:lstStyle/>
          <a:p>
            <a:r>
              <a:rPr lang="en-US" dirty="0"/>
              <a:t>1</a:t>
            </a:r>
          </a:p>
        </p:txBody>
      </p:sp>
      <p:cxnSp>
        <p:nvCxnSpPr>
          <p:cNvPr id="98" name="Straight Arrow Connector 97"/>
          <p:cNvCxnSpPr>
            <a:stCxn id="79" idx="3"/>
            <a:endCxn id="70" idx="0"/>
          </p:cNvCxnSpPr>
          <p:nvPr/>
        </p:nvCxnSpPr>
        <p:spPr>
          <a:xfrm flipH="1">
            <a:off x="2535113" y="4946663"/>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79" idx="5"/>
            <a:endCxn id="71" idx="0"/>
          </p:cNvCxnSpPr>
          <p:nvPr/>
        </p:nvCxnSpPr>
        <p:spPr>
          <a:xfrm>
            <a:off x="3734329" y="4946663"/>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76" idx="3"/>
          </p:cNvCxnSpPr>
          <p:nvPr/>
        </p:nvCxnSpPr>
        <p:spPr>
          <a:xfrm flipH="1">
            <a:off x="2642280" y="3476630"/>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flipH="1">
            <a:off x="2480619" y="3674862"/>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4" name="Oval 103"/>
          <p:cNvSpPr>
            <a:spLocks/>
          </p:cNvSpPr>
          <p:nvPr/>
        </p:nvSpPr>
        <p:spPr bwMode="auto">
          <a:xfrm>
            <a:off x="3918971" y="2076345"/>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05" name="TextBox 104"/>
          <p:cNvSpPr txBox="1"/>
          <p:nvPr/>
        </p:nvSpPr>
        <p:spPr>
          <a:xfrm>
            <a:off x="4082914" y="2221984"/>
            <a:ext cx="306494" cy="369332"/>
          </a:xfrm>
          <a:prstGeom prst="rect">
            <a:avLst/>
          </a:prstGeom>
          <a:noFill/>
        </p:spPr>
        <p:txBody>
          <a:bodyPr wrap="none" rtlCol="0">
            <a:spAutoFit/>
          </a:bodyPr>
          <a:lstStyle/>
          <a:p>
            <a:r>
              <a:rPr lang="en-US" b="1" dirty="0"/>
              <a:t>C</a:t>
            </a:r>
          </a:p>
        </p:txBody>
      </p:sp>
      <p:cxnSp>
        <p:nvCxnSpPr>
          <p:cNvPr id="106" name="Straight Arrow Connector 105"/>
          <p:cNvCxnSpPr>
            <a:stCxn id="104" idx="3"/>
            <a:endCxn id="76" idx="7"/>
          </p:cNvCxnSpPr>
          <p:nvPr/>
        </p:nvCxnSpPr>
        <p:spPr>
          <a:xfrm flipH="1">
            <a:off x="3269648" y="2672552"/>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stCxn id="104" idx="5"/>
            <a:endCxn id="72" idx="1"/>
          </p:cNvCxnSpPr>
          <p:nvPr/>
        </p:nvCxnSpPr>
        <p:spPr>
          <a:xfrm>
            <a:off x="4515178" y="2672552"/>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rot="20302675">
            <a:off x="3189030" y="2536758"/>
            <a:ext cx="766557" cy="369332"/>
          </a:xfrm>
          <a:prstGeom prst="rect">
            <a:avLst/>
          </a:prstGeom>
          <a:noFill/>
        </p:spPr>
        <p:txBody>
          <a:bodyPr wrap="none" rtlCol="0">
            <a:spAutoFit/>
          </a:bodyPr>
          <a:lstStyle/>
          <a:p>
            <a:r>
              <a:rPr lang="en-US" dirty="0"/>
              <a:t>Heads</a:t>
            </a:r>
          </a:p>
        </p:txBody>
      </p:sp>
      <p:sp>
        <p:nvSpPr>
          <p:cNvPr id="109" name="TextBox 108"/>
          <p:cNvSpPr txBox="1"/>
          <p:nvPr/>
        </p:nvSpPr>
        <p:spPr>
          <a:xfrm rot="1354170">
            <a:off x="4693947" y="2534762"/>
            <a:ext cx="585032" cy="369332"/>
          </a:xfrm>
          <a:prstGeom prst="rect">
            <a:avLst/>
          </a:prstGeom>
          <a:noFill/>
        </p:spPr>
        <p:txBody>
          <a:bodyPr wrap="none" rtlCol="0">
            <a:spAutoFit/>
          </a:bodyPr>
          <a:lstStyle/>
          <a:p>
            <a:r>
              <a:rPr lang="en-US" dirty="0"/>
              <a:t>Tails</a:t>
            </a:r>
          </a:p>
        </p:txBody>
      </p:sp>
      <p:sp>
        <p:nvSpPr>
          <p:cNvPr id="110" name="TextBox 109"/>
          <p:cNvSpPr txBox="1"/>
          <p:nvPr/>
        </p:nvSpPr>
        <p:spPr>
          <a:xfrm rot="4553186">
            <a:off x="3274798" y="3533936"/>
            <a:ext cx="566694" cy="369332"/>
          </a:xfrm>
          <a:prstGeom prst="rect">
            <a:avLst/>
          </a:prstGeom>
          <a:noFill/>
        </p:spPr>
        <p:txBody>
          <a:bodyPr wrap="none" rtlCol="0">
            <a:spAutoFit/>
          </a:bodyPr>
          <a:lstStyle/>
          <a:p>
            <a:r>
              <a:rPr lang="en-US" dirty="0"/>
              <a:t>Play</a:t>
            </a:r>
          </a:p>
        </p:txBody>
      </p:sp>
      <p:sp>
        <p:nvSpPr>
          <p:cNvPr id="111" name="TextBox 110"/>
          <p:cNvSpPr txBox="1"/>
          <p:nvPr/>
        </p:nvSpPr>
        <p:spPr>
          <a:xfrm rot="3010513">
            <a:off x="5871188" y="3501005"/>
            <a:ext cx="566694" cy="369332"/>
          </a:xfrm>
          <a:prstGeom prst="rect">
            <a:avLst/>
          </a:prstGeom>
          <a:noFill/>
        </p:spPr>
        <p:txBody>
          <a:bodyPr wrap="none" rtlCol="0">
            <a:spAutoFit/>
          </a:bodyPr>
          <a:lstStyle/>
          <a:p>
            <a:r>
              <a:rPr lang="en-US" dirty="0"/>
              <a:t>Play</a:t>
            </a:r>
          </a:p>
        </p:txBody>
      </p:sp>
      <p:sp>
        <p:nvSpPr>
          <p:cNvPr id="112" name="TextBox 111"/>
          <p:cNvSpPr txBox="1"/>
          <p:nvPr/>
        </p:nvSpPr>
        <p:spPr>
          <a:xfrm rot="18816139">
            <a:off x="2375099" y="5022652"/>
            <a:ext cx="766557" cy="369332"/>
          </a:xfrm>
          <a:prstGeom prst="rect">
            <a:avLst/>
          </a:prstGeom>
          <a:noFill/>
        </p:spPr>
        <p:txBody>
          <a:bodyPr wrap="none" rtlCol="0">
            <a:spAutoFit/>
          </a:bodyPr>
          <a:lstStyle/>
          <a:p>
            <a:r>
              <a:rPr lang="en-US" dirty="0"/>
              <a:t>Heads</a:t>
            </a:r>
          </a:p>
        </p:txBody>
      </p:sp>
      <p:sp>
        <p:nvSpPr>
          <p:cNvPr id="113" name="TextBox 112"/>
          <p:cNvSpPr txBox="1"/>
          <p:nvPr/>
        </p:nvSpPr>
        <p:spPr>
          <a:xfrm rot="2994847">
            <a:off x="3905743" y="5058174"/>
            <a:ext cx="585032" cy="369332"/>
          </a:xfrm>
          <a:prstGeom prst="rect">
            <a:avLst/>
          </a:prstGeom>
          <a:noFill/>
        </p:spPr>
        <p:txBody>
          <a:bodyPr wrap="none" rtlCol="0">
            <a:spAutoFit/>
          </a:bodyPr>
          <a:lstStyle/>
          <a:p>
            <a:r>
              <a:rPr lang="en-US" dirty="0"/>
              <a:t>Tails</a:t>
            </a:r>
          </a:p>
        </p:txBody>
      </p:sp>
      <p:sp>
        <p:nvSpPr>
          <p:cNvPr id="114" name="TextBox 113"/>
          <p:cNvSpPr txBox="1"/>
          <p:nvPr/>
        </p:nvSpPr>
        <p:spPr>
          <a:xfrm rot="20343673">
            <a:off x="3127146" y="2385895"/>
            <a:ext cx="692562" cy="307777"/>
          </a:xfrm>
          <a:prstGeom prst="rect">
            <a:avLst/>
          </a:prstGeom>
          <a:noFill/>
        </p:spPr>
        <p:txBody>
          <a:bodyPr wrap="none" rtlCol="0">
            <a:spAutoFit/>
          </a:bodyPr>
          <a:lstStyle/>
          <a:p>
            <a:r>
              <a:rPr lang="en-US" sz="1400" dirty="0"/>
              <a:t>P = 0.5</a:t>
            </a:r>
          </a:p>
        </p:txBody>
      </p:sp>
      <p:sp>
        <p:nvSpPr>
          <p:cNvPr id="115" name="TextBox 114"/>
          <p:cNvSpPr txBox="1"/>
          <p:nvPr/>
        </p:nvSpPr>
        <p:spPr>
          <a:xfrm rot="1352542">
            <a:off x="4773425" y="2371531"/>
            <a:ext cx="692562" cy="307777"/>
          </a:xfrm>
          <a:prstGeom prst="rect">
            <a:avLst/>
          </a:prstGeom>
          <a:noFill/>
        </p:spPr>
        <p:txBody>
          <a:bodyPr wrap="none" rtlCol="0">
            <a:spAutoFit/>
          </a:bodyPr>
          <a:lstStyle/>
          <a:p>
            <a:r>
              <a:rPr lang="en-US" sz="1400" dirty="0"/>
              <a:t>P = 0.5</a:t>
            </a:r>
          </a:p>
        </p:txBody>
      </p:sp>
      <p:cxnSp>
        <p:nvCxnSpPr>
          <p:cNvPr id="116" name="Straight Arrow Connector 115"/>
          <p:cNvCxnSpPr>
            <a:stCxn id="72" idx="3"/>
          </p:cNvCxnSpPr>
          <p:nvPr/>
        </p:nvCxnSpPr>
        <p:spPr>
          <a:xfrm flipH="1">
            <a:off x="5149892" y="3476630"/>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flipH="1">
            <a:off x="5000595" y="3674862"/>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flipH="1">
            <a:off x="6844949" y="3639426"/>
            <a:ext cx="790575" cy="694588"/>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6965778" y="3204438"/>
            <a:ext cx="1935210" cy="369332"/>
          </a:xfrm>
          <a:prstGeom prst="rect">
            <a:avLst/>
          </a:prstGeom>
          <a:noFill/>
        </p:spPr>
        <p:txBody>
          <a:bodyPr wrap="none" rtlCol="0">
            <a:spAutoFit/>
          </a:bodyPr>
          <a:lstStyle/>
          <a:p>
            <a:r>
              <a:rPr lang="en-US" dirty="0"/>
              <a:t>P2 Information Set</a:t>
            </a:r>
          </a:p>
        </p:txBody>
      </p:sp>
      <p:sp>
        <p:nvSpPr>
          <p:cNvPr id="120" name="Oval 119"/>
          <p:cNvSpPr/>
          <p:nvPr/>
        </p:nvSpPr>
        <p:spPr>
          <a:xfrm>
            <a:off x="2463343" y="2719429"/>
            <a:ext cx="1094802" cy="988285"/>
          </a:xfrm>
          <a:prstGeom prst="ellipse">
            <a:avLst/>
          </a:prstGeom>
          <a:noFill/>
          <a:ln>
            <a:solidFill>
              <a:srgbClr val="7030A0">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979794" y="2740240"/>
            <a:ext cx="1094802" cy="988285"/>
          </a:xfrm>
          <a:prstGeom prst="ellipse">
            <a:avLst/>
          </a:prstGeom>
          <a:noFill/>
          <a:ln>
            <a:solidFill>
              <a:srgbClr val="7030A0">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Arrow Connector 121"/>
          <p:cNvCxnSpPr/>
          <p:nvPr/>
        </p:nvCxnSpPr>
        <p:spPr>
          <a:xfrm flipH="1">
            <a:off x="6010929" y="2139752"/>
            <a:ext cx="790575" cy="694588"/>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6131758" y="1704764"/>
            <a:ext cx="1935210" cy="369332"/>
          </a:xfrm>
          <a:prstGeom prst="rect">
            <a:avLst/>
          </a:prstGeom>
          <a:noFill/>
        </p:spPr>
        <p:txBody>
          <a:bodyPr wrap="none" rtlCol="0">
            <a:spAutoFit/>
          </a:bodyPr>
          <a:lstStyle/>
          <a:p>
            <a:r>
              <a:rPr lang="en-US" dirty="0"/>
              <a:t>P1 Information Set</a:t>
            </a:r>
          </a:p>
        </p:txBody>
      </p:sp>
      <p:cxnSp>
        <p:nvCxnSpPr>
          <p:cNvPr id="124" name="Straight Arrow Connector 123"/>
          <p:cNvCxnSpPr/>
          <p:nvPr/>
        </p:nvCxnSpPr>
        <p:spPr>
          <a:xfrm>
            <a:off x="1777649" y="2404558"/>
            <a:ext cx="685695" cy="578158"/>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250653" y="1983177"/>
            <a:ext cx="1935210" cy="369332"/>
          </a:xfrm>
          <a:prstGeom prst="rect">
            <a:avLst/>
          </a:prstGeom>
          <a:noFill/>
        </p:spPr>
        <p:txBody>
          <a:bodyPr wrap="none" rtlCol="0">
            <a:spAutoFit/>
          </a:bodyPr>
          <a:lstStyle/>
          <a:p>
            <a:r>
              <a:rPr lang="en-US" dirty="0"/>
              <a:t>P1 Information Set</a:t>
            </a:r>
          </a:p>
        </p:txBody>
      </p:sp>
      <p:sp>
        <p:nvSpPr>
          <p:cNvPr id="130" name="Oval 129"/>
          <p:cNvSpPr>
            <a:spLocks/>
          </p:cNvSpPr>
          <p:nvPr/>
        </p:nvSpPr>
        <p:spPr bwMode="auto">
          <a:xfrm>
            <a:off x="5076999" y="569571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1" name="Oval 130"/>
          <p:cNvSpPr>
            <a:spLocks/>
          </p:cNvSpPr>
          <p:nvPr/>
        </p:nvSpPr>
        <p:spPr bwMode="auto">
          <a:xfrm>
            <a:off x="6928733" y="570880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2" name="Oval 131"/>
          <p:cNvSpPr>
            <a:spLocks/>
          </p:cNvSpPr>
          <p:nvPr/>
        </p:nvSpPr>
        <p:spPr bwMode="auto">
          <a:xfrm>
            <a:off x="6029258" y="434941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33" name="TextBox 132"/>
          <p:cNvSpPr txBox="1"/>
          <p:nvPr/>
        </p:nvSpPr>
        <p:spPr>
          <a:xfrm>
            <a:off x="6136082" y="4503314"/>
            <a:ext cx="425116" cy="369332"/>
          </a:xfrm>
          <a:prstGeom prst="rect">
            <a:avLst/>
          </a:prstGeom>
          <a:noFill/>
        </p:spPr>
        <p:txBody>
          <a:bodyPr wrap="none" rtlCol="0">
            <a:spAutoFit/>
          </a:bodyPr>
          <a:lstStyle/>
          <a:p>
            <a:r>
              <a:rPr lang="en-US" b="1" dirty="0"/>
              <a:t>P2</a:t>
            </a:r>
          </a:p>
        </p:txBody>
      </p:sp>
      <p:sp>
        <p:nvSpPr>
          <p:cNvPr id="134" name="TextBox 133"/>
          <p:cNvSpPr txBox="1"/>
          <p:nvPr/>
        </p:nvSpPr>
        <p:spPr>
          <a:xfrm>
            <a:off x="5263684" y="5864450"/>
            <a:ext cx="301686" cy="369332"/>
          </a:xfrm>
          <a:prstGeom prst="rect">
            <a:avLst/>
          </a:prstGeom>
          <a:noFill/>
        </p:spPr>
        <p:txBody>
          <a:bodyPr wrap="none" rtlCol="0">
            <a:spAutoFit/>
          </a:bodyPr>
          <a:lstStyle/>
          <a:p>
            <a:r>
              <a:rPr lang="en-US" dirty="0"/>
              <a:t>1</a:t>
            </a:r>
          </a:p>
        </p:txBody>
      </p:sp>
      <p:sp>
        <p:nvSpPr>
          <p:cNvPr id="135" name="TextBox 134"/>
          <p:cNvSpPr txBox="1"/>
          <p:nvPr/>
        </p:nvSpPr>
        <p:spPr>
          <a:xfrm>
            <a:off x="7076185" y="5863935"/>
            <a:ext cx="372218" cy="369332"/>
          </a:xfrm>
          <a:prstGeom prst="rect">
            <a:avLst/>
          </a:prstGeom>
          <a:noFill/>
        </p:spPr>
        <p:txBody>
          <a:bodyPr wrap="none" rtlCol="0">
            <a:spAutoFit/>
          </a:bodyPr>
          <a:lstStyle/>
          <a:p>
            <a:r>
              <a:rPr lang="en-US" dirty="0"/>
              <a:t>-1</a:t>
            </a:r>
          </a:p>
        </p:txBody>
      </p:sp>
      <p:cxnSp>
        <p:nvCxnSpPr>
          <p:cNvPr id="136" name="Straight Arrow Connector 135"/>
          <p:cNvCxnSpPr>
            <a:stCxn id="132" idx="3"/>
            <a:endCxn id="130" idx="0"/>
          </p:cNvCxnSpPr>
          <p:nvPr/>
        </p:nvCxnSpPr>
        <p:spPr>
          <a:xfrm flipH="1">
            <a:off x="5426249" y="494561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a:stCxn id="132" idx="5"/>
            <a:endCxn id="131" idx="0"/>
          </p:cNvCxnSpPr>
          <p:nvPr/>
        </p:nvCxnSpPr>
        <p:spPr>
          <a:xfrm>
            <a:off x="6625465" y="494561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rot="18816139">
            <a:off x="5266235" y="5021606"/>
            <a:ext cx="766557" cy="369332"/>
          </a:xfrm>
          <a:prstGeom prst="rect">
            <a:avLst/>
          </a:prstGeom>
          <a:noFill/>
        </p:spPr>
        <p:txBody>
          <a:bodyPr wrap="none" rtlCol="0">
            <a:spAutoFit/>
          </a:bodyPr>
          <a:lstStyle/>
          <a:p>
            <a:r>
              <a:rPr lang="en-US" dirty="0"/>
              <a:t>Heads</a:t>
            </a:r>
          </a:p>
        </p:txBody>
      </p:sp>
      <p:sp>
        <p:nvSpPr>
          <p:cNvPr id="139" name="TextBox 138"/>
          <p:cNvSpPr txBox="1"/>
          <p:nvPr/>
        </p:nvSpPr>
        <p:spPr>
          <a:xfrm rot="2994847">
            <a:off x="6796879" y="5057128"/>
            <a:ext cx="585032" cy="369332"/>
          </a:xfrm>
          <a:prstGeom prst="rect">
            <a:avLst/>
          </a:prstGeom>
          <a:noFill/>
        </p:spPr>
        <p:txBody>
          <a:bodyPr wrap="none" rtlCol="0">
            <a:spAutoFit/>
          </a:bodyPr>
          <a:lstStyle/>
          <a:p>
            <a:r>
              <a:rPr lang="en-US" dirty="0"/>
              <a:t>Tails</a:t>
            </a:r>
          </a:p>
        </p:txBody>
      </p:sp>
      <p:sp>
        <p:nvSpPr>
          <p:cNvPr id="146" name="Oval 145"/>
          <p:cNvSpPr/>
          <p:nvPr/>
        </p:nvSpPr>
        <p:spPr>
          <a:xfrm>
            <a:off x="2487885" y="4130387"/>
            <a:ext cx="5054730" cy="1044835"/>
          </a:xfrm>
          <a:prstGeom prst="ellipse">
            <a:avLst/>
          </a:prstGeom>
          <a:noFill/>
          <a:ln>
            <a:solidFill>
              <a:srgbClr val="7030A0">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62" name="TextBox 61"/>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Tree>
    <p:extLst>
      <p:ext uri="{BB962C8B-B14F-4D97-AF65-F5344CB8AC3E}">
        <p14:creationId xmlns:p14="http://schemas.microsoft.com/office/powerpoint/2010/main" val="12752536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9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1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35"/>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36"/>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3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38"/>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3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12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2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2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21"/>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22"/>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23"/>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18"/>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19"/>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9" grpId="0"/>
      <p:bldP spid="70" grpId="0" animBg="1"/>
      <p:bldP spid="71" grpId="0" animBg="1"/>
      <p:bldP spid="72" grpId="0" animBg="1"/>
      <p:bldP spid="73" grpId="0"/>
      <p:bldP spid="76" grpId="0" animBg="1"/>
      <p:bldP spid="78" grpId="0"/>
      <p:bldP spid="79" grpId="0" animBg="1"/>
      <p:bldP spid="80" grpId="0"/>
      <p:bldP spid="96" grpId="0"/>
      <p:bldP spid="97" grpId="0"/>
      <p:bldP spid="110" grpId="0"/>
      <p:bldP spid="111" grpId="0"/>
      <p:bldP spid="112" grpId="0"/>
      <p:bldP spid="113" grpId="0"/>
      <p:bldP spid="119" grpId="0"/>
      <p:bldP spid="120" grpId="0" animBg="1"/>
      <p:bldP spid="121" grpId="0" animBg="1"/>
      <p:bldP spid="123" grpId="0"/>
      <p:bldP spid="125" grpId="0"/>
      <p:bldP spid="130" grpId="0" animBg="1"/>
      <p:bldP spid="131" grpId="0" animBg="1"/>
      <p:bldP spid="132" grpId="0" animBg="1"/>
      <p:bldP spid="133" grpId="0"/>
      <p:bldP spid="134" grpId="0"/>
      <p:bldP spid="135" grpId="0"/>
      <p:bldP spid="138" grpId="0"/>
      <p:bldP spid="139" grpId="0"/>
      <p:bldP spid="146" grpId="0" animBg="1"/>
      <p:bldP spid="61" grpId="0"/>
      <p:bldP spid="6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Game Theory?</a:t>
            </a:r>
          </a:p>
        </p:txBody>
      </p:sp>
      <p:sp>
        <p:nvSpPr>
          <p:cNvPr id="3" name="Content Placeholder 2"/>
          <p:cNvSpPr>
            <a:spLocks noGrp="1"/>
          </p:cNvSpPr>
          <p:nvPr>
            <p:ph idx="1"/>
          </p:nvPr>
        </p:nvSpPr>
        <p:spPr/>
        <p:txBody>
          <a:bodyPr>
            <a:normAutofit/>
          </a:bodyPr>
          <a:lstStyle/>
          <a:p>
            <a:r>
              <a:rPr lang="en-US" dirty="0"/>
              <a:t>Assumptions in Game Theory:</a:t>
            </a:r>
          </a:p>
          <a:p>
            <a:pPr lvl="1"/>
            <a:r>
              <a:rPr lang="en-US" dirty="0"/>
              <a:t>1) All players want to maximize their utility</a:t>
            </a:r>
          </a:p>
          <a:p>
            <a:pPr lvl="1"/>
            <a:r>
              <a:rPr lang="en-US" dirty="0"/>
              <a:t>2) All players are rational</a:t>
            </a:r>
          </a:p>
          <a:p>
            <a:pPr lvl="1"/>
            <a:r>
              <a:rPr lang="en-US" dirty="0"/>
              <a:t>3) It is </a:t>
            </a:r>
            <a:r>
              <a:rPr lang="en-US" b="1" dirty="0"/>
              <a:t>common knowledge</a:t>
            </a:r>
            <a:r>
              <a:rPr lang="en-US" dirty="0"/>
              <a:t> that all players are rational</a:t>
            </a:r>
          </a:p>
        </p:txBody>
      </p:sp>
    </p:spTree>
    <p:extLst>
      <p:ext uri="{BB962C8B-B14F-4D97-AF65-F5344CB8AC3E}">
        <p14:creationId xmlns:p14="http://schemas.microsoft.com/office/powerpoint/2010/main" val="17177541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124" name="Rectangle 123"/>
          <p:cNvSpPr/>
          <p:nvPr/>
        </p:nvSpPr>
        <p:spPr>
          <a:xfrm>
            <a:off x="1827920" y="4242957"/>
            <a:ext cx="6213230" cy="2341241"/>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Arrow Connector 124"/>
          <p:cNvCxnSpPr/>
          <p:nvPr/>
        </p:nvCxnSpPr>
        <p:spPr>
          <a:xfrm flipH="1">
            <a:off x="6900666" y="3548369"/>
            <a:ext cx="790575" cy="694588"/>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6634760" y="2969730"/>
            <a:ext cx="2281715" cy="646331"/>
          </a:xfrm>
          <a:prstGeom prst="rect">
            <a:avLst/>
          </a:prstGeom>
          <a:noFill/>
        </p:spPr>
        <p:txBody>
          <a:bodyPr wrap="none" rtlCol="0">
            <a:spAutoFit/>
          </a:bodyPr>
          <a:lstStyle/>
          <a:p>
            <a:pPr algn="ctr"/>
            <a:r>
              <a:rPr lang="en-US" dirty="0"/>
              <a:t>Imperfect-Information</a:t>
            </a:r>
          </a:p>
          <a:p>
            <a:pPr algn="ctr"/>
            <a:r>
              <a:rPr lang="en-US" dirty="0"/>
              <a:t>Subgame</a:t>
            </a:r>
          </a:p>
        </p:txBody>
      </p:sp>
      <p:sp>
        <p:nvSpPr>
          <p:cNvPr id="51" name="Oval 50"/>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52" name="TextBox 51"/>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53" name="Straight Arrow Connector 52"/>
          <p:cNvCxnSpPr>
            <a:stCxn id="51" idx="5"/>
            <a:endCxn id="87"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57" idx="6"/>
            <a:endCxn id="87"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5" name="Oval 54"/>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56" name="TextBox 55"/>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57" name="Oval 56"/>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58" name="TextBox 57"/>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64" name="Straight Arrow Connector 63"/>
          <p:cNvCxnSpPr>
            <a:stCxn id="55" idx="5"/>
            <a:endCxn id="57"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57"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57"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55"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70" name="Oval 69"/>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1" name="TextBox 70"/>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72" name="Straight Arrow Connector 71"/>
          <p:cNvCxnSpPr>
            <a:stCxn id="70" idx="3"/>
            <a:endCxn id="55"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70" idx="5"/>
            <a:endCxn id="51"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75" name="TextBox 74"/>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76" name="TextBox 75"/>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77" name="TextBox 76"/>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78" name="TextBox 77"/>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79" name="TextBox 78"/>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80" name="TextBox 79"/>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83" name="TextBox 82"/>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84" name="Straight Arrow Connector 83"/>
          <p:cNvCxnSpPr>
            <a:stCxn id="51"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87" name="Oval 86"/>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88" name="TextBox 87"/>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89" name="Straight Arrow Connector 88"/>
          <p:cNvCxnSpPr>
            <a:stCxn id="87"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87"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94" name="TextBox 93"/>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95" name="Oval 94"/>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96" name="Oval 95"/>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97" name="TextBox 96"/>
          <p:cNvSpPr txBox="1"/>
          <p:nvPr/>
        </p:nvSpPr>
        <p:spPr>
          <a:xfrm>
            <a:off x="2313517" y="5842120"/>
            <a:ext cx="372218" cy="369332"/>
          </a:xfrm>
          <a:prstGeom prst="rect">
            <a:avLst/>
          </a:prstGeom>
          <a:noFill/>
        </p:spPr>
        <p:txBody>
          <a:bodyPr wrap="none" rtlCol="0">
            <a:spAutoFit/>
          </a:bodyPr>
          <a:lstStyle/>
          <a:p>
            <a:r>
              <a:rPr lang="en-US" dirty="0"/>
              <a:t>-1</a:t>
            </a:r>
          </a:p>
        </p:txBody>
      </p:sp>
      <p:sp>
        <p:nvSpPr>
          <p:cNvPr id="98" name="TextBox 97"/>
          <p:cNvSpPr txBox="1"/>
          <p:nvPr/>
        </p:nvSpPr>
        <p:spPr>
          <a:xfrm>
            <a:off x="4218724" y="5846469"/>
            <a:ext cx="301686" cy="369332"/>
          </a:xfrm>
          <a:prstGeom prst="rect">
            <a:avLst/>
          </a:prstGeom>
          <a:noFill/>
        </p:spPr>
        <p:txBody>
          <a:bodyPr wrap="none" rtlCol="0">
            <a:spAutoFit/>
          </a:bodyPr>
          <a:lstStyle/>
          <a:p>
            <a:r>
              <a:rPr lang="en-US" dirty="0"/>
              <a:t>1</a:t>
            </a:r>
          </a:p>
        </p:txBody>
      </p:sp>
      <p:sp>
        <p:nvSpPr>
          <p:cNvPr id="99" name="Oval 98"/>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00" name="Oval 99"/>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01" name="TextBox 100"/>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14" name="TextBox 113"/>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15" name="TextBox 114"/>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22" name="TextBox 121"/>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23" name="Straight Arrow Connector 122"/>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62" name="TextBox 61"/>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Tree>
    <p:extLst>
      <p:ext uri="{BB962C8B-B14F-4D97-AF65-F5344CB8AC3E}">
        <p14:creationId xmlns:p14="http://schemas.microsoft.com/office/powerpoint/2010/main" val="42684776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61712" y="4922259"/>
            <a:ext cx="816249" cy="369332"/>
          </a:xfrm>
          <a:prstGeom prst="rect">
            <a:avLst/>
          </a:prstGeom>
          <a:noFill/>
        </p:spPr>
        <p:txBody>
          <a:bodyPr wrap="none" rtlCol="0">
            <a:spAutoFit/>
          </a:bodyPr>
          <a:lstStyle/>
          <a:p>
            <a:r>
              <a:rPr lang="en-US" dirty="0">
                <a:solidFill>
                  <a:srgbClr val="0070C0"/>
                </a:solidFill>
              </a:rPr>
              <a:t>P = 1.0</a:t>
            </a:r>
          </a:p>
        </p:txBody>
      </p:sp>
      <p:sp>
        <p:nvSpPr>
          <p:cNvPr id="67" name="TextBox 66"/>
          <p:cNvSpPr txBox="1"/>
          <p:nvPr/>
        </p:nvSpPr>
        <p:spPr>
          <a:xfrm rot="18773746">
            <a:off x="5073121" y="4917844"/>
            <a:ext cx="816249" cy="369332"/>
          </a:xfrm>
          <a:prstGeom prst="rect">
            <a:avLst/>
          </a:prstGeom>
          <a:noFill/>
        </p:spPr>
        <p:txBody>
          <a:bodyPr wrap="none" rtlCol="0">
            <a:spAutoFit/>
          </a:bodyPr>
          <a:lstStyle/>
          <a:p>
            <a:r>
              <a:rPr lang="en-US" dirty="0">
                <a:solidFill>
                  <a:srgbClr val="0070C0"/>
                </a:solidFill>
              </a:rPr>
              <a:t>P = 1.0</a:t>
            </a:r>
          </a:p>
        </p:txBody>
      </p:sp>
      <p:sp>
        <p:nvSpPr>
          <p:cNvPr id="68" name="TextBox 67"/>
          <p:cNvSpPr txBox="1"/>
          <p:nvPr/>
        </p:nvSpPr>
        <p:spPr>
          <a:xfrm rot="3068784">
            <a:off x="3964002" y="4922260"/>
            <a:ext cx="816249" cy="369332"/>
          </a:xfrm>
          <a:prstGeom prst="rect">
            <a:avLst/>
          </a:prstGeom>
          <a:noFill/>
        </p:spPr>
        <p:txBody>
          <a:bodyPr wrap="none" rtlCol="0">
            <a:spAutoFit/>
          </a:bodyPr>
          <a:lstStyle/>
          <a:p>
            <a:r>
              <a:rPr lang="en-US" dirty="0">
                <a:solidFill>
                  <a:srgbClr val="0070C0"/>
                </a:solidFill>
              </a:rPr>
              <a:t>P = 0.0</a:t>
            </a:r>
          </a:p>
        </p:txBody>
      </p:sp>
      <p:sp>
        <p:nvSpPr>
          <p:cNvPr id="69" name="TextBox 68"/>
          <p:cNvSpPr txBox="1"/>
          <p:nvPr/>
        </p:nvSpPr>
        <p:spPr>
          <a:xfrm rot="3000970">
            <a:off x="6865206" y="4911924"/>
            <a:ext cx="816249" cy="369332"/>
          </a:xfrm>
          <a:prstGeom prst="rect">
            <a:avLst/>
          </a:prstGeom>
          <a:noFill/>
        </p:spPr>
        <p:txBody>
          <a:bodyPr wrap="none" rtlCol="0">
            <a:spAutoFit/>
          </a:bodyPr>
          <a:lstStyle/>
          <a:p>
            <a:r>
              <a:rPr lang="en-US" dirty="0">
                <a:solidFill>
                  <a:srgbClr val="0070C0"/>
                </a:solidFill>
              </a:rPr>
              <a:t>P = 0.0</a:t>
            </a:r>
          </a:p>
        </p:txBody>
      </p:sp>
      <p:sp>
        <p:nvSpPr>
          <p:cNvPr id="3" name="TextBox 2"/>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
        <p:nvSpPr>
          <p:cNvPr id="56" name="TextBox 55"/>
          <p:cNvSpPr txBox="1"/>
          <p:nvPr/>
        </p:nvSpPr>
        <p:spPr>
          <a:xfrm rot="3226239">
            <a:off x="3262835" y="3377063"/>
            <a:ext cx="1011815" cy="369332"/>
          </a:xfrm>
          <a:prstGeom prst="rect">
            <a:avLst/>
          </a:prstGeom>
          <a:noFill/>
        </p:spPr>
        <p:txBody>
          <a:bodyPr wrap="none" rtlCol="0">
            <a:spAutoFit/>
          </a:bodyPr>
          <a:lstStyle/>
          <a:p>
            <a:r>
              <a:rPr lang="en-US" dirty="0">
                <a:solidFill>
                  <a:srgbClr val="FF0000"/>
                </a:solidFill>
              </a:rPr>
              <a:t>EV = -1.0</a:t>
            </a:r>
          </a:p>
        </p:txBody>
      </p:sp>
      <p:sp>
        <p:nvSpPr>
          <p:cNvPr id="57" name="TextBox 56"/>
          <p:cNvSpPr txBox="1"/>
          <p:nvPr/>
        </p:nvSpPr>
        <p:spPr>
          <a:xfrm rot="3226239">
            <a:off x="5893347" y="3274498"/>
            <a:ext cx="941283" cy="369332"/>
          </a:xfrm>
          <a:prstGeom prst="rect">
            <a:avLst/>
          </a:prstGeom>
          <a:noFill/>
        </p:spPr>
        <p:txBody>
          <a:bodyPr wrap="none" rtlCol="0">
            <a:spAutoFit/>
          </a:bodyPr>
          <a:lstStyle/>
          <a:p>
            <a:r>
              <a:rPr lang="en-US" dirty="0">
                <a:solidFill>
                  <a:srgbClr val="FF0000"/>
                </a:solidFill>
              </a:rPr>
              <a:t>EV = 1.0</a:t>
            </a:r>
          </a:p>
        </p:txBody>
      </p:sp>
    </p:spTree>
    <p:extLst>
      <p:ext uri="{BB962C8B-B14F-4D97-AF65-F5344CB8AC3E}">
        <p14:creationId xmlns:p14="http://schemas.microsoft.com/office/powerpoint/2010/main" val="3607243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45829" y="3483539"/>
            <a:ext cx="582852" cy="369332"/>
          </a:xfrm>
          <a:prstGeom prst="rect">
            <a:avLst/>
          </a:prstGeom>
          <a:noFill/>
        </p:spPr>
        <p:txBody>
          <a:bodyPr wrap="none" rtlCol="0">
            <a:spAutoFit/>
          </a:bodyPr>
          <a:lstStyle/>
          <a:p>
            <a:r>
              <a:rPr lang="en-US" b="1"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48793" y="3338483"/>
            <a:ext cx="521297" cy="369332"/>
          </a:xfrm>
          <a:prstGeom prst="rect">
            <a:avLst/>
          </a:prstGeom>
          <a:noFill/>
        </p:spPr>
        <p:txBody>
          <a:bodyPr wrap="none" rtlCol="0">
            <a:spAutoFit/>
          </a:bodyPr>
          <a:lstStyle/>
          <a:p>
            <a:r>
              <a:rPr lang="en-US" b="1"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61712" y="4922259"/>
            <a:ext cx="816249" cy="369332"/>
          </a:xfrm>
          <a:prstGeom prst="rect">
            <a:avLst/>
          </a:prstGeom>
          <a:noFill/>
        </p:spPr>
        <p:txBody>
          <a:bodyPr wrap="none" rtlCol="0">
            <a:spAutoFit/>
          </a:bodyPr>
          <a:lstStyle/>
          <a:p>
            <a:r>
              <a:rPr lang="en-US" dirty="0">
                <a:solidFill>
                  <a:srgbClr val="0070C0"/>
                </a:solidFill>
              </a:rPr>
              <a:t>P = 1.0</a:t>
            </a:r>
          </a:p>
        </p:txBody>
      </p:sp>
      <p:sp>
        <p:nvSpPr>
          <p:cNvPr id="67" name="TextBox 66"/>
          <p:cNvSpPr txBox="1"/>
          <p:nvPr/>
        </p:nvSpPr>
        <p:spPr>
          <a:xfrm rot="18773746">
            <a:off x="5073121" y="4917844"/>
            <a:ext cx="816249" cy="369332"/>
          </a:xfrm>
          <a:prstGeom prst="rect">
            <a:avLst/>
          </a:prstGeom>
          <a:noFill/>
        </p:spPr>
        <p:txBody>
          <a:bodyPr wrap="none" rtlCol="0">
            <a:spAutoFit/>
          </a:bodyPr>
          <a:lstStyle/>
          <a:p>
            <a:r>
              <a:rPr lang="en-US" dirty="0">
                <a:solidFill>
                  <a:srgbClr val="0070C0"/>
                </a:solidFill>
              </a:rPr>
              <a:t>P = 1.0</a:t>
            </a:r>
          </a:p>
        </p:txBody>
      </p:sp>
      <p:sp>
        <p:nvSpPr>
          <p:cNvPr id="68" name="TextBox 67"/>
          <p:cNvSpPr txBox="1"/>
          <p:nvPr/>
        </p:nvSpPr>
        <p:spPr>
          <a:xfrm rot="3068784">
            <a:off x="3964002" y="4922260"/>
            <a:ext cx="816249" cy="369332"/>
          </a:xfrm>
          <a:prstGeom prst="rect">
            <a:avLst/>
          </a:prstGeom>
          <a:noFill/>
        </p:spPr>
        <p:txBody>
          <a:bodyPr wrap="none" rtlCol="0">
            <a:spAutoFit/>
          </a:bodyPr>
          <a:lstStyle/>
          <a:p>
            <a:r>
              <a:rPr lang="en-US" dirty="0">
                <a:solidFill>
                  <a:srgbClr val="0070C0"/>
                </a:solidFill>
              </a:rPr>
              <a:t>P = 0.0</a:t>
            </a:r>
          </a:p>
        </p:txBody>
      </p:sp>
      <p:sp>
        <p:nvSpPr>
          <p:cNvPr id="69" name="TextBox 68"/>
          <p:cNvSpPr txBox="1"/>
          <p:nvPr/>
        </p:nvSpPr>
        <p:spPr>
          <a:xfrm rot="3000970">
            <a:off x="6865206" y="4911924"/>
            <a:ext cx="816249" cy="369332"/>
          </a:xfrm>
          <a:prstGeom prst="rect">
            <a:avLst/>
          </a:prstGeom>
          <a:noFill/>
        </p:spPr>
        <p:txBody>
          <a:bodyPr wrap="none" rtlCol="0">
            <a:spAutoFit/>
          </a:bodyPr>
          <a:lstStyle/>
          <a:p>
            <a:r>
              <a:rPr lang="en-US" dirty="0">
                <a:solidFill>
                  <a:srgbClr val="0070C0"/>
                </a:solidFill>
              </a:rPr>
              <a:t>P = 0.0</a:t>
            </a:r>
          </a:p>
        </p:txBody>
      </p:sp>
      <p:sp>
        <p:nvSpPr>
          <p:cNvPr id="3" name="TextBox 2"/>
          <p:cNvSpPr txBox="1"/>
          <p:nvPr/>
        </p:nvSpPr>
        <p:spPr>
          <a:xfrm rot="19018492">
            <a:off x="1587794" y="3236713"/>
            <a:ext cx="941283" cy="369332"/>
          </a:xfrm>
          <a:prstGeom prst="rect">
            <a:avLst/>
          </a:prstGeom>
          <a:noFill/>
          <a:effectLst>
            <a:glow rad="1905000">
              <a:schemeClr val="accent1">
                <a:lumMod val="75000"/>
              </a:schemeClr>
            </a:glow>
            <a:outerShdw blurRad="50800" dist="50800" dir="5400000" algn="ctr" rotWithShape="0">
              <a:srgbClr val="000000">
                <a:alpha val="0"/>
              </a:srgbClr>
            </a:outerShdw>
            <a:reflection stA="0" endPos="65000" dist="50800" dir="5400000" sy="-100000" algn="bl" rotWithShape="0"/>
            <a:softEdge rad="622300"/>
          </a:effectLst>
        </p:spPr>
        <p:txBody>
          <a:bodyPr wrap="none" rtlCol="0">
            <a:spAutoFit/>
          </a:bodyPr>
          <a:lstStyle/>
          <a:p>
            <a:r>
              <a:rPr lang="en-US" b="1"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
        <p:nvSpPr>
          <p:cNvPr id="56" name="TextBox 55"/>
          <p:cNvSpPr txBox="1"/>
          <p:nvPr/>
        </p:nvSpPr>
        <p:spPr>
          <a:xfrm rot="3226239">
            <a:off x="3262835" y="3377063"/>
            <a:ext cx="1011815" cy="369332"/>
          </a:xfrm>
          <a:prstGeom prst="rect">
            <a:avLst/>
          </a:prstGeom>
          <a:noFill/>
        </p:spPr>
        <p:txBody>
          <a:bodyPr wrap="none" rtlCol="0">
            <a:spAutoFit/>
          </a:bodyPr>
          <a:lstStyle/>
          <a:p>
            <a:r>
              <a:rPr lang="en-US" dirty="0">
                <a:solidFill>
                  <a:srgbClr val="FF0000"/>
                </a:solidFill>
              </a:rPr>
              <a:t>EV = -1.0</a:t>
            </a:r>
          </a:p>
        </p:txBody>
      </p:sp>
      <p:sp>
        <p:nvSpPr>
          <p:cNvPr id="57" name="TextBox 56"/>
          <p:cNvSpPr txBox="1"/>
          <p:nvPr/>
        </p:nvSpPr>
        <p:spPr>
          <a:xfrm rot="3226239">
            <a:off x="5893347" y="3274498"/>
            <a:ext cx="941283" cy="369332"/>
          </a:xfrm>
          <a:prstGeom prst="rect">
            <a:avLst/>
          </a:prstGeom>
          <a:noFill/>
        </p:spPr>
        <p:txBody>
          <a:bodyPr wrap="none" rtlCol="0">
            <a:spAutoFit/>
          </a:bodyPr>
          <a:lstStyle/>
          <a:p>
            <a:r>
              <a:rPr lang="en-US" b="1" dirty="0">
                <a:solidFill>
                  <a:srgbClr val="FF0000"/>
                </a:solidFill>
              </a:rPr>
              <a:t>EV = 1.0</a:t>
            </a:r>
          </a:p>
        </p:txBody>
      </p:sp>
      <p:sp>
        <p:nvSpPr>
          <p:cNvPr id="4" name="Oval 3"/>
          <p:cNvSpPr/>
          <p:nvPr/>
        </p:nvSpPr>
        <p:spPr>
          <a:xfrm rot="19126704">
            <a:off x="1487004" y="3189145"/>
            <a:ext cx="1167727" cy="4016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rot="3273281">
            <a:off x="5777365" y="3259818"/>
            <a:ext cx="1167727" cy="4016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4800" y="1524000"/>
            <a:ext cx="1692195" cy="923330"/>
          </a:xfrm>
          <a:prstGeom prst="rect">
            <a:avLst/>
          </a:prstGeom>
          <a:noFill/>
        </p:spPr>
        <p:txBody>
          <a:bodyPr wrap="none" rtlCol="0">
            <a:spAutoFit/>
          </a:bodyPr>
          <a:lstStyle/>
          <a:p>
            <a:r>
              <a:rPr lang="en-US" b="1" dirty="0">
                <a:solidFill>
                  <a:srgbClr val="FF0000"/>
                </a:solidFill>
              </a:rPr>
              <a:t>Heads EV = 0.5</a:t>
            </a:r>
          </a:p>
          <a:p>
            <a:r>
              <a:rPr lang="en-US" b="1" dirty="0">
                <a:solidFill>
                  <a:srgbClr val="FF0000"/>
                </a:solidFill>
              </a:rPr>
              <a:t>Tails    EV = 1.0</a:t>
            </a:r>
          </a:p>
          <a:p>
            <a:r>
              <a:rPr lang="en-US" b="1" dirty="0">
                <a:solidFill>
                  <a:srgbClr val="FF0000"/>
                </a:solidFill>
              </a:rPr>
              <a:t>Average   = 0.75</a:t>
            </a:r>
          </a:p>
        </p:txBody>
      </p:sp>
    </p:spTree>
    <p:extLst>
      <p:ext uri="{BB962C8B-B14F-4D97-AF65-F5344CB8AC3E}">
        <p14:creationId xmlns:p14="http://schemas.microsoft.com/office/powerpoint/2010/main" val="18141624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61712" y="4922259"/>
            <a:ext cx="816249" cy="369332"/>
          </a:xfrm>
          <a:prstGeom prst="rect">
            <a:avLst/>
          </a:prstGeom>
          <a:noFill/>
        </p:spPr>
        <p:txBody>
          <a:bodyPr wrap="none" rtlCol="0">
            <a:spAutoFit/>
          </a:bodyPr>
          <a:lstStyle/>
          <a:p>
            <a:r>
              <a:rPr lang="en-US" dirty="0">
                <a:solidFill>
                  <a:srgbClr val="0070C0"/>
                </a:solidFill>
              </a:rPr>
              <a:t>P = 0.0</a:t>
            </a:r>
          </a:p>
        </p:txBody>
      </p:sp>
      <p:sp>
        <p:nvSpPr>
          <p:cNvPr id="67" name="TextBox 66"/>
          <p:cNvSpPr txBox="1"/>
          <p:nvPr/>
        </p:nvSpPr>
        <p:spPr>
          <a:xfrm rot="18773746">
            <a:off x="5073121" y="4917844"/>
            <a:ext cx="816249" cy="369332"/>
          </a:xfrm>
          <a:prstGeom prst="rect">
            <a:avLst/>
          </a:prstGeom>
          <a:noFill/>
        </p:spPr>
        <p:txBody>
          <a:bodyPr wrap="none" rtlCol="0">
            <a:spAutoFit/>
          </a:bodyPr>
          <a:lstStyle/>
          <a:p>
            <a:r>
              <a:rPr lang="en-US" dirty="0">
                <a:solidFill>
                  <a:srgbClr val="0070C0"/>
                </a:solidFill>
              </a:rPr>
              <a:t>P = 0.0</a:t>
            </a:r>
          </a:p>
        </p:txBody>
      </p:sp>
      <p:sp>
        <p:nvSpPr>
          <p:cNvPr id="68" name="TextBox 67"/>
          <p:cNvSpPr txBox="1"/>
          <p:nvPr/>
        </p:nvSpPr>
        <p:spPr>
          <a:xfrm rot="3068784">
            <a:off x="3964002" y="4922260"/>
            <a:ext cx="816249" cy="369332"/>
          </a:xfrm>
          <a:prstGeom prst="rect">
            <a:avLst/>
          </a:prstGeom>
          <a:noFill/>
        </p:spPr>
        <p:txBody>
          <a:bodyPr wrap="none" rtlCol="0">
            <a:spAutoFit/>
          </a:bodyPr>
          <a:lstStyle/>
          <a:p>
            <a:r>
              <a:rPr lang="en-US" dirty="0">
                <a:solidFill>
                  <a:srgbClr val="0070C0"/>
                </a:solidFill>
              </a:rPr>
              <a:t>P = 1.0</a:t>
            </a:r>
          </a:p>
        </p:txBody>
      </p:sp>
      <p:sp>
        <p:nvSpPr>
          <p:cNvPr id="69" name="TextBox 68"/>
          <p:cNvSpPr txBox="1"/>
          <p:nvPr/>
        </p:nvSpPr>
        <p:spPr>
          <a:xfrm rot="3000970">
            <a:off x="6865206" y="4911924"/>
            <a:ext cx="816249" cy="369332"/>
          </a:xfrm>
          <a:prstGeom prst="rect">
            <a:avLst/>
          </a:prstGeom>
          <a:noFill/>
        </p:spPr>
        <p:txBody>
          <a:bodyPr wrap="none" rtlCol="0">
            <a:spAutoFit/>
          </a:bodyPr>
          <a:lstStyle/>
          <a:p>
            <a:r>
              <a:rPr lang="en-US" dirty="0">
                <a:solidFill>
                  <a:srgbClr val="0070C0"/>
                </a:solidFill>
              </a:rPr>
              <a:t>P = 1.0</a:t>
            </a:r>
          </a:p>
        </p:txBody>
      </p:sp>
      <p:sp>
        <p:nvSpPr>
          <p:cNvPr id="3" name="TextBox 2"/>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
        <p:nvSpPr>
          <p:cNvPr id="56" name="TextBox 55"/>
          <p:cNvSpPr txBox="1"/>
          <p:nvPr/>
        </p:nvSpPr>
        <p:spPr>
          <a:xfrm rot="3226239">
            <a:off x="3298101" y="3377063"/>
            <a:ext cx="941283" cy="369332"/>
          </a:xfrm>
          <a:prstGeom prst="rect">
            <a:avLst/>
          </a:prstGeom>
          <a:noFill/>
        </p:spPr>
        <p:txBody>
          <a:bodyPr wrap="none" rtlCol="0">
            <a:spAutoFit/>
          </a:bodyPr>
          <a:lstStyle/>
          <a:p>
            <a:r>
              <a:rPr lang="en-US" dirty="0">
                <a:solidFill>
                  <a:srgbClr val="FF0000"/>
                </a:solidFill>
              </a:rPr>
              <a:t>EV = 1.0</a:t>
            </a:r>
          </a:p>
        </p:txBody>
      </p:sp>
      <p:sp>
        <p:nvSpPr>
          <p:cNvPr id="57" name="TextBox 56"/>
          <p:cNvSpPr txBox="1"/>
          <p:nvPr/>
        </p:nvSpPr>
        <p:spPr>
          <a:xfrm rot="3226239">
            <a:off x="5858081" y="3274498"/>
            <a:ext cx="1011815" cy="369332"/>
          </a:xfrm>
          <a:prstGeom prst="rect">
            <a:avLst/>
          </a:prstGeom>
          <a:noFill/>
        </p:spPr>
        <p:txBody>
          <a:bodyPr wrap="none" rtlCol="0">
            <a:spAutoFit/>
          </a:bodyPr>
          <a:lstStyle/>
          <a:p>
            <a:r>
              <a:rPr lang="en-US" dirty="0">
                <a:solidFill>
                  <a:srgbClr val="FF0000"/>
                </a:solidFill>
              </a:rPr>
              <a:t>EV = -1.0</a:t>
            </a:r>
          </a:p>
        </p:txBody>
      </p:sp>
    </p:spTree>
    <p:extLst>
      <p:ext uri="{BB962C8B-B14F-4D97-AF65-F5344CB8AC3E}">
        <p14:creationId xmlns:p14="http://schemas.microsoft.com/office/powerpoint/2010/main" val="16879302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49439" y="3516470"/>
            <a:ext cx="582852" cy="369332"/>
          </a:xfrm>
          <a:prstGeom prst="rect">
            <a:avLst/>
          </a:prstGeom>
          <a:noFill/>
        </p:spPr>
        <p:txBody>
          <a:bodyPr wrap="none" rtlCol="0">
            <a:spAutoFit/>
          </a:bodyPr>
          <a:lstStyle/>
          <a:p>
            <a:r>
              <a:rPr lang="en-US" b="1"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46819" y="3338990"/>
            <a:ext cx="521297" cy="369332"/>
          </a:xfrm>
          <a:prstGeom prst="rect">
            <a:avLst/>
          </a:prstGeom>
          <a:noFill/>
        </p:spPr>
        <p:txBody>
          <a:bodyPr wrap="none" rtlCol="0">
            <a:spAutoFit/>
          </a:bodyPr>
          <a:lstStyle/>
          <a:p>
            <a:r>
              <a:rPr lang="en-US" b="1"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61712" y="4922259"/>
            <a:ext cx="816249" cy="369332"/>
          </a:xfrm>
          <a:prstGeom prst="rect">
            <a:avLst/>
          </a:prstGeom>
          <a:noFill/>
        </p:spPr>
        <p:txBody>
          <a:bodyPr wrap="none" rtlCol="0">
            <a:spAutoFit/>
          </a:bodyPr>
          <a:lstStyle/>
          <a:p>
            <a:r>
              <a:rPr lang="en-US" dirty="0">
                <a:solidFill>
                  <a:srgbClr val="0070C0"/>
                </a:solidFill>
              </a:rPr>
              <a:t>P = 0.0</a:t>
            </a:r>
          </a:p>
        </p:txBody>
      </p:sp>
      <p:sp>
        <p:nvSpPr>
          <p:cNvPr id="67" name="TextBox 66"/>
          <p:cNvSpPr txBox="1"/>
          <p:nvPr/>
        </p:nvSpPr>
        <p:spPr>
          <a:xfrm rot="18773746">
            <a:off x="5073121" y="4917844"/>
            <a:ext cx="816249" cy="369332"/>
          </a:xfrm>
          <a:prstGeom prst="rect">
            <a:avLst/>
          </a:prstGeom>
          <a:noFill/>
        </p:spPr>
        <p:txBody>
          <a:bodyPr wrap="none" rtlCol="0">
            <a:spAutoFit/>
          </a:bodyPr>
          <a:lstStyle/>
          <a:p>
            <a:r>
              <a:rPr lang="en-US" dirty="0">
                <a:solidFill>
                  <a:srgbClr val="0070C0"/>
                </a:solidFill>
              </a:rPr>
              <a:t>P = 0.0</a:t>
            </a:r>
          </a:p>
        </p:txBody>
      </p:sp>
      <p:sp>
        <p:nvSpPr>
          <p:cNvPr id="68" name="TextBox 67"/>
          <p:cNvSpPr txBox="1"/>
          <p:nvPr/>
        </p:nvSpPr>
        <p:spPr>
          <a:xfrm rot="3068784">
            <a:off x="3964002" y="4922260"/>
            <a:ext cx="816249" cy="369332"/>
          </a:xfrm>
          <a:prstGeom prst="rect">
            <a:avLst/>
          </a:prstGeom>
          <a:noFill/>
        </p:spPr>
        <p:txBody>
          <a:bodyPr wrap="none" rtlCol="0">
            <a:spAutoFit/>
          </a:bodyPr>
          <a:lstStyle/>
          <a:p>
            <a:r>
              <a:rPr lang="en-US" dirty="0">
                <a:solidFill>
                  <a:srgbClr val="0070C0"/>
                </a:solidFill>
              </a:rPr>
              <a:t>P = 1.0</a:t>
            </a:r>
          </a:p>
        </p:txBody>
      </p:sp>
      <p:sp>
        <p:nvSpPr>
          <p:cNvPr id="69" name="TextBox 68"/>
          <p:cNvSpPr txBox="1"/>
          <p:nvPr/>
        </p:nvSpPr>
        <p:spPr>
          <a:xfrm rot="3000970">
            <a:off x="6865206" y="4911924"/>
            <a:ext cx="816249" cy="369332"/>
          </a:xfrm>
          <a:prstGeom prst="rect">
            <a:avLst/>
          </a:prstGeom>
          <a:noFill/>
        </p:spPr>
        <p:txBody>
          <a:bodyPr wrap="none" rtlCol="0">
            <a:spAutoFit/>
          </a:bodyPr>
          <a:lstStyle/>
          <a:p>
            <a:r>
              <a:rPr lang="en-US" dirty="0">
                <a:solidFill>
                  <a:srgbClr val="0070C0"/>
                </a:solidFill>
              </a:rPr>
              <a:t>P = 1.0</a:t>
            </a:r>
          </a:p>
        </p:txBody>
      </p:sp>
      <p:sp>
        <p:nvSpPr>
          <p:cNvPr id="3" name="TextBox 2"/>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b="1" dirty="0">
                <a:solidFill>
                  <a:srgbClr val="FF0000"/>
                </a:solidFill>
              </a:rPr>
              <a:t>EV = -0.5</a:t>
            </a:r>
          </a:p>
        </p:txBody>
      </p:sp>
      <p:sp>
        <p:nvSpPr>
          <p:cNvPr id="56" name="TextBox 55"/>
          <p:cNvSpPr txBox="1"/>
          <p:nvPr/>
        </p:nvSpPr>
        <p:spPr>
          <a:xfrm rot="3226239">
            <a:off x="3298101" y="3377063"/>
            <a:ext cx="941283" cy="369332"/>
          </a:xfrm>
          <a:prstGeom prst="rect">
            <a:avLst/>
          </a:prstGeom>
          <a:noFill/>
        </p:spPr>
        <p:txBody>
          <a:bodyPr wrap="none" rtlCol="0">
            <a:spAutoFit/>
          </a:bodyPr>
          <a:lstStyle/>
          <a:p>
            <a:r>
              <a:rPr lang="en-US" b="1" dirty="0">
                <a:solidFill>
                  <a:srgbClr val="FF0000"/>
                </a:solidFill>
              </a:rPr>
              <a:t>EV = 1.0</a:t>
            </a:r>
          </a:p>
        </p:txBody>
      </p:sp>
      <p:sp>
        <p:nvSpPr>
          <p:cNvPr id="57" name="TextBox 56"/>
          <p:cNvSpPr txBox="1"/>
          <p:nvPr/>
        </p:nvSpPr>
        <p:spPr>
          <a:xfrm rot="3226239">
            <a:off x="5858081" y="3274498"/>
            <a:ext cx="1011815" cy="369332"/>
          </a:xfrm>
          <a:prstGeom prst="rect">
            <a:avLst/>
          </a:prstGeom>
          <a:noFill/>
        </p:spPr>
        <p:txBody>
          <a:bodyPr wrap="none" rtlCol="0">
            <a:spAutoFit/>
          </a:bodyPr>
          <a:lstStyle/>
          <a:p>
            <a:r>
              <a:rPr lang="en-US" dirty="0">
                <a:solidFill>
                  <a:srgbClr val="FF0000"/>
                </a:solidFill>
              </a:rPr>
              <a:t>EV = -1.0</a:t>
            </a:r>
          </a:p>
        </p:txBody>
      </p:sp>
      <p:sp>
        <p:nvSpPr>
          <p:cNvPr id="58" name="Oval 57"/>
          <p:cNvSpPr/>
          <p:nvPr/>
        </p:nvSpPr>
        <p:spPr>
          <a:xfrm rot="3345318">
            <a:off x="3235479" y="3336008"/>
            <a:ext cx="1167727" cy="4016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rot="18961650">
            <a:off x="4099314" y="3194152"/>
            <a:ext cx="1167727" cy="40169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304800" y="1524000"/>
            <a:ext cx="1692195" cy="923330"/>
          </a:xfrm>
          <a:prstGeom prst="rect">
            <a:avLst/>
          </a:prstGeom>
          <a:noFill/>
        </p:spPr>
        <p:txBody>
          <a:bodyPr wrap="none" rtlCol="0">
            <a:spAutoFit/>
          </a:bodyPr>
          <a:lstStyle/>
          <a:p>
            <a:r>
              <a:rPr lang="en-US" b="1" dirty="0">
                <a:solidFill>
                  <a:srgbClr val="FF0000"/>
                </a:solidFill>
              </a:rPr>
              <a:t>Heads EV = 1.0</a:t>
            </a:r>
          </a:p>
          <a:p>
            <a:r>
              <a:rPr lang="en-US" b="1" dirty="0">
                <a:solidFill>
                  <a:srgbClr val="FF0000"/>
                </a:solidFill>
              </a:rPr>
              <a:t>Tails    EV = -0.5</a:t>
            </a:r>
          </a:p>
          <a:p>
            <a:r>
              <a:rPr lang="en-US" b="1" dirty="0">
                <a:solidFill>
                  <a:srgbClr val="FF0000"/>
                </a:solidFill>
              </a:rPr>
              <a:t>Average   = 0.25</a:t>
            </a:r>
          </a:p>
        </p:txBody>
      </p:sp>
    </p:spTree>
    <p:extLst>
      <p:ext uri="{BB962C8B-B14F-4D97-AF65-F5344CB8AC3E}">
        <p14:creationId xmlns:p14="http://schemas.microsoft.com/office/powerpoint/2010/main" val="39690510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03202" y="4922259"/>
            <a:ext cx="933269" cy="369332"/>
          </a:xfrm>
          <a:prstGeom prst="rect">
            <a:avLst/>
          </a:prstGeom>
          <a:noFill/>
        </p:spPr>
        <p:txBody>
          <a:bodyPr wrap="none" rtlCol="0">
            <a:spAutoFit/>
          </a:bodyPr>
          <a:lstStyle/>
          <a:p>
            <a:r>
              <a:rPr lang="en-US" dirty="0">
                <a:solidFill>
                  <a:srgbClr val="0070C0"/>
                </a:solidFill>
              </a:rPr>
              <a:t>P = 0.25</a:t>
            </a:r>
          </a:p>
        </p:txBody>
      </p:sp>
      <p:sp>
        <p:nvSpPr>
          <p:cNvPr id="67" name="TextBox 66"/>
          <p:cNvSpPr txBox="1"/>
          <p:nvPr/>
        </p:nvSpPr>
        <p:spPr>
          <a:xfrm rot="18773746">
            <a:off x="5014611" y="4917844"/>
            <a:ext cx="933269" cy="369332"/>
          </a:xfrm>
          <a:prstGeom prst="rect">
            <a:avLst/>
          </a:prstGeom>
          <a:noFill/>
        </p:spPr>
        <p:txBody>
          <a:bodyPr wrap="none" rtlCol="0">
            <a:spAutoFit/>
          </a:bodyPr>
          <a:lstStyle/>
          <a:p>
            <a:r>
              <a:rPr lang="en-US" dirty="0">
                <a:solidFill>
                  <a:srgbClr val="0070C0"/>
                </a:solidFill>
              </a:rPr>
              <a:t>P = 0.25</a:t>
            </a:r>
          </a:p>
        </p:txBody>
      </p:sp>
      <p:sp>
        <p:nvSpPr>
          <p:cNvPr id="68" name="TextBox 67"/>
          <p:cNvSpPr txBox="1"/>
          <p:nvPr/>
        </p:nvSpPr>
        <p:spPr>
          <a:xfrm rot="3068784">
            <a:off x="3905492" y="4922260"/>
            <a:ext cx="933269" cy="369332"/>
          </a:xfrm>
          <a:prstGeom prst="rect">
            <a:avLst/>
          </a:prstGeom>
          <a:noFill/>
        </p:spPr>
        <p:txBody>
          <a:bodyPr wrap="none" rtlCol="0">
            <a:spAutoFit/>
          </a:bodyPr>
          <a:lstStyle/>
          <a:p>
            <a:r>
              <a:rPr lang="en-US" dirty="0">
                <a:solidFill>
                  <a:srgbClr val="0070C0"/>
                </a:solidFill>
              </a:rPr>
              <a:t>P = 0.75</a:t>
            </a:r>
          </a:p>
        </p:txBody>
      </p:sp>
      <p:sp>
        <p:nvSpPr>
          <p:cNvPr id="69" name="TextBox 68"/>
          <p:cNvSpPr txBox="1"/>
          <p:nvPr/>
        </p:nvSpPr>
        <p:spPr>
          <a:xfrm rot="3000970">
            <a:off x="6806696" y="4911924"/>
            <a:ext cx="933269" cy="369332"/>
          </a:xfrm>
          <a:prstGeom prst="rect">
            <a:avLst/>
          </a:prstGeom>
          <a:noFill/>
        </p:spPr>
        <p:txBody>
          <a:bodyPr wrap="none" rtlCol="0">
            <a:spAutoFit/>
          </a:bodyPr>
          <a:lstStyle/>
          <a:p>
            <a:r>
              <a:rPr lang="en-US" dirty="0">
                <a:solidFill>
                  <a:srgbClr val="0070C0"/>
                </a:solidFill>
              </a:rPr>
              <a:t>P = 0.75</a:t>
            </a:r>
          </a:p>
        </p:txBody>
      </p:sp>
      <p:sp>
        <p:nvSpPr>
          <p:cNvPr id="3" name="TextBox 2"/>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
        <p:nvSpPr>
          <p:cNvPr id="56" name="TextBox 55"/>
          <p:cNvSpPr txBox="1"/>
          <p:nvPr/>
        </p:nvSpPr>
        <p:spPr>
          <a:xfrm rot="3226239">
            <a:off x="3298101" y="3377063"/>
            <a:ext cx="941283" cy="369332"/>
          </a:xfrm>
          <a:prstGeom prst="rect">
            <a:avLst/>
          </a:prstGeom>
          <a:noFill/>
        </p:spPr>
        <p:txBody>
          <a:bodyPr wrap="none" rtlCol="0">
            <a:spAutoFit/>
          </a:bodyPr>
          <a:lstStyle/>
          <a:p>
            <a:r>
              <a:rPr lang="en-US" dirty="0">
                <a:solidFill>
                  <a:srgbClr val="FF0000"/>
                </a:solidFill>
              </a:rPr>
              <a:t>EV = 0.5</a:t>
            </a:r>
          </a:p>
        </p:txBody>
      </p:sp>
      <p:sp>
        <p:nvSpPr>
          <p:cNvPr id="57" name="TextBox 56"/>
          <p:cNvSpPr txBox="1"/>
          <p:nvPr/>
        </p:nvSpPr>
        <p:spPr>
          <a:xfrm rot="3226239">
            <a:off x="5858081" y="3274498"/>
            <a:ext cx="1011815" cy="369332"/>
          </a:xfrm>
          <a:prstGeom prst="rect">
            <a:avLst/>
          </a:prstGeom>
          <a:noFill/>
        </p:spPr>
        <p:txBody>
          <a:bodyPr wrap="none" rtlCol="0">
            <a:spAutoFit/>
          </a:bodyPr>
          <a:lstStyle/>
          <a:p>
            <a:r>
              <a:rPr lang="en-US" dirty="0">
                <a:solidFill>
                  <a:srgbClr val="FF0000"/>
                </a:solidFill>
              </a:rPr>
              <a:t>EV = -0.5</a:t>
            </a:r>
          </a:p>
        </p:txBody>
      </p:sp>
    </p:spTree>
    <p:extLst>
      <p:ext uri="{BB962C8B-B14F-4D97-AF65-F5344CB8AC3E}">
        <p14:creationId xmlns:p14="http://schemas.microsoft.com/office/powerpoint/2010/main" val="14383659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03202" y="4922259"/>
            <a:ext cx="933269" cy="369332"/>
          </a:xfrm>
          <a:prstGeom prst="rect">
            <a:avLst/>
          </a:prstGeom>
          <a:noFill/>
        </p:spPr>
        <p:txBody>
          <a:bodyPr wrap="none" rtlCol="0">
            <a:spAutoFit/>
          </a:bodyPr>
          <a:lstStyle/>
          <a:p>
            <a:r>
              <a:rPr lang="en-US" dirty="0">
                <a:solidFill>
                  <a:srgbClr val="0070C0"/>
                </a:solidFill>
              </a:rPr>
              <a:t>P = 0.25</a:t>
            </a:r>
          </a:p>
        </p:txBody>
      </p:sp>
      <p:sp>
        <p:nvSpPr>
          <p:cNvPr id="67" name="TextBox 66"/>
          <p:cNvSpPr txBox="1"/>
          <p:nvPr/>
        </p:nvSpPr>
        <p:spPr>
          <a:xfrm rot="18773746">
            <a:off x="5014611" y="4917844"/>
            <a:ext cx="933269" cy="369332"/>
          </a:xfrm>
          <a:prstGeom prst="rect">
            <a:avLst/>
          </a:prstGeom>
          <a:noFill/>
        </p:spPr>
        <p:txBody>
          <a:bodyPr wrap="none" rtlCol="0">
            <a:spAutoFit/>
          </a:bodyPr>
          <a:lstStyle/>
          <a:p>
            <a:r>
              <a:rPr lang="en-US" dirty="0">
                <a:solidFill>
                  <a:srgbClr val="0070C0"/>
                </a:solidFill>
              </a:rPr>
              <a:t>P = 0.25</a:t>
            </a:r>
          </a:p>
        </p:txBody>
      </p:sp>
      <p:sp>
        <p:nvSpPr>
          <p:cNvPr id="68" name="TextBox 67"/>
          <p:cNvSpPr txBox="1"/>
          <p:nvPr/>
        </p:nvSpPr>
        <p:spPr>
          <a:xfrm rot="3068784">
            <a:off x="3905492" y="4922260"/>
            <a:ext cx="933269" cy="369332"/>
          </a:xfrm>
          <a:prstGeom prst="rect">
            <a:avLst/>
          </a:prstGeom>
          <a:noFill/>
        </p:spPr>
        <p:txBody>
          <a:bodyPr wrap="none" rtlCol="0">
            <a:spAutoFit/>
          </a:bodyPr>
          <a:lstStyle/>
          <a:p>
            <a:r>
              <a:rPr lang="en-US" dirty="0">
                <a:solidFill>
                  <a:srgbClr val="0070C0"/>
                </a:solidFill>
              </a:rPr>
              <a:t>P = 0.75</a:t>
            </a:r>
          </a:p>
        </p:txBody>
      </p:sp>
      <p:sp>
        <p:nvSpPr>
          <p:cNvPr id="69" name="TextBox 68"/>
          <p:cNvSpPr txBox="1"/>
          <p:nvPr/>
        </p:nvSpPr>
        <p:spPr>
          <a:xfrm rot="3000970">
            <a:off x="6806696" y="4911924"/>
            <a:ext cx="933269" cy="369332"/>
          </a:xfrm>
          <a:prstGeom prst="rect">
            <a:avLst/>
          </a:prstGeom>
          <a:noFill/>
        </p:spPr>
        <p:txBody>
          <a:bodyPr wrap="none" rtlCol="0">
            <a:spAutoFit/>
          </a:bodyPr>
          <a:lstStyle/>
          <a:p>
            <a:r>
              <a:rPr lang="en-US" dirty="0">
                <a:solidFill>
                  <a:srgbClr val="0070C0"/>
                </a:solidFill>
              </a:rPr>
              <a:t>P = 0.75</a:t>
            </a:r>
          </a:p>
        </p:txBody>
      </p:sp>
      <p:sp>
        <p:nvSpPr>
          <p:cNvPr id="3" name="TextBox 2"/>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
        <p:nvSpPr>
          <p:cNvPr id="56" name="TextBox 55"/>
          <p:cNvSpPr txBox="1"/>
          <p:nvPr/>
        </p:nvSpPr>
        <p:spPr>
          <a:xfrm rot="3226239">
            <a:off x="3298101" y="3377063"/>
            <a:ext cx="941283" cy="369332"/>
          </a:xfrm>
          <a:prstGeom prst="rect">
            <a:avLst/>
          </a:prstGeom>
          <a:noFill/>
        </p:spPr>
        <p:txBody>
          <a:bodyPr wrap="none" rtlCol="0">
            <a:spAutoFit/>
          </a:bodyPr>
          <a:lstStyle/>
          <a:p>
            <a:r>
              <a:rPr lang="en-US" dirty="0">
                <a:solidFill>
                  <a:srgbClr val="FF0000"/>
                </a:solidFill>
              </a:rPr>
              <a:t>EV = 0.5</a:t>
            </a:r>
          </a:p>
        </p:txBody>
      </p:sp>
      <p:sp>
        <p:nvSpPr>
          <p:cNvPr id="57" name="TextBox 56"/>
          <p:cNvSpPr txBox="1"/>
          <p:nvPr/>
        </p:nvSpPr>
        <p:spPr>
          <a:xfrm rot="3226239">
            <a:off x="5858081" y="3274498"/>
            <a:ext cx="1011815" cy="369332"/>
          </a:xfrm>
          <a:prstGeom prst="rect">
            <a:avLst/>
          </a:prstGeom>
          <a:noFill/>
        </p:spPr>
        <p:txBody>
          <a:bodyPr wrap="none" rtlCol="0">
            <a:spAutoFit/>
          </a:bodyPr>
          <a:lstStyle/>
          <a:p>
            <a:r>
              <a:rPr lang="en-US" dirty="0">
                <a:solidFill>
                  <a:srgbClr val="FF0000"/>
                </a:solidFill>
              </a:rPr>
              <a:t>EV = -0.5</a:t>
            </a:r>
          </a:p>
        </p:txBody>
      </p:sp>
      <p:sp>
        <p:nvSpPr>
          <p:cNvPr id="58" name="TextBox 57"/>
          <p:cNvSpPr txBox="1"/>
          <p:nvPr/>
        </p:nvSpPr>
        <p:spPr>
          <a:xfrm>
            <a:off x="304800" y="1524000"/>
            <a:ext cx="1692195" cy="923330"/>
          </a:xfrm>
          <a:prstGeom prst="rect">
            <a:avLst/>
          </a:prstGeom>
          <a:noFill/>
        </p:spPr>
        <p:txBody>
          <a:bodyPr wrap="none" rtlCol="0">
            <a:spAutoFit/>
          </a:bodyPr>
          <a:lstStyle/>
          <a:p>
            <a:r>
              <a:rPr lang="en-US" b="1" dirty="0">
                <a:solidFill>
                  <a:srgbClr val="FF0000"/>
                </a:solidFill>
              </a:rPr>
              <a:t>Heads EV = 0.5</a:t>
            </a:r>
          </a:p>
          <a:p>
            <a:r>
              <a:rPr lang="en-US" b="1" dirty="0">
                <a:solidFill>
                  <a:srgbClr val="FF0000"/>
                </a:solidFill>
              </a:rPr>
              <a:t>Tails    EV = -0.5</a:t>
            </a:r>
          </a:p>
          <a:p>
            <a:r>
              <a:rPr lang="en-US" b="1" dirty="0">
                <a:solidFill>
                  <a:srgbClr val="FF0000"/>
                </a:solidFill>
              </a:rPr>
              <a:t>Average   = 0.0</a:t>
            </a:r>
          </a:p>
        </p:txBody>
      </p:sp>
    </p:spTree>
    <p:extLst>
      <p:ext uri="{BB962C8B-B14F-4D97-AF65-F5344CB8AC3E}">
        <p14:creationId xmlns:p14="http://schemas.microsoft.com/office/powerpoint/2010/main" val="23976714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03202" y="4922259"/>
            <a:ext cx="933269" cy="369332"/>
          </a:xfrm>
          <a:prstGeom prst="rect">
            <a:avLst/>
          </a:prstGeom>
          <a:noFill/>
        </p:spPr>
        <p:txBody>
          <a:bodyPr wrap="none" rtlCol="0">
            <a:spAutoFit/>
          </a:bodyPr>
          <a:lstStyle/>
          <a:p>
            <a:r>
              <a:rPr lang="en-US" dirty="0">
                <a:solidFill>
                  <a:srgbClr val="0070C0"/>
                </a:solidFill>
              </a:rPr>
              <a:t>P = 0.25</a:t>
            </a:r>
          </a:p>
        </p:txBody>
      </p:sp>
      <p:sp>
        <p:nvSpPr>
          <p:cNvPr id="67" name="TextBox 66"/>
          <p:cNvSpPr txBox="1"/>
          <p:nvPr/>
        </p:nvSpPr>
        <p:spPr>
          <a:xfrm rot="18773746">
            <a:off x="5014611" y="4917844"/>
            <a:ext cx="933269" cy="369332"/>
          </a:xfrm>
          <a:prstGeom prst="rect">
            <a:avLst/>
          </a:prstGeom>
          <a:noFill/>
        </p:spPr>
        <p:txBody>
          <a:bodyPr wrap="none" rtlCol="0">
            <a:spAutoFit/>
          </a:bodyPr>
          <a:lstStyle/>
          <a:p>
            <a:r>
              <a:rPr lang="en-US" dirty="0">
                <a:solidFill>
                  <a:srgbClr val="0070C0"/>
                </a:solidFill>
              </a:rPr>
              <a:t>P = 0.25</a:t>
            </a:r>
          </a:p>
        </p:txBody>
      </p:sp>
      <p:sp>
        <p:nvSpPr>
          <p:cNvPr id="68" name="TextBox 67"/>
          <p:cNvSpPr txBox="1"/>
          <p:nvPr/>
        </p:nvSpPr>
        <p:spPr>
          <a:xfrm rot="3068784">
            <a:off x="3905492" y="4922260"/>
            <a:ext cx="933269" cy="369332"/>
          </a:xfrm>
          <a:prstGeom prst="rect">
            <a:avLst/>
          </a:prstGeom>
          <a:noFill/>
        </p:spPr>
        <p:txBody>
          <a:bodyPr wrap="none" rtlCol="0">
            <a:spAutoFit/>
          </a:bodyPr>
          <a:lstStyle/>
          <a:p>
            <a:r>
              <a:rPr lang="en-US" dirty="0">
                <a:solidFill>
                  <a:srgbClr val="0070C0"/>
                </a:solidFill>
              </a:rPr>
              <a:t>P = 0.75</a:t>
            </a:r>
          </a:p>
        </p:txBody>
      </p:sp>
      <p:sp>
        <p:nvSpPr>
          <p:cNvPr id="69" name="TextBox 68"/>
          <p:cNvSpPr txBox="1"/>
          <p:nvPr/>
        </p:nvSpPr>
        <p:spPr>
          <a:xfrm rot="3000970">
            <a:off x="6806696" y="4911924"/>
            <a:ext cx="933269" cy="369332"/>
          </a:xfrm>
          <a:prstGeom prst="rect">
            <a:avLst/>
          </a:prstGeom>
          <a:noFill/>
        </p:spPr>
        <p:txBody>
          <a:bodyPr wrap="none" rtlCol="0">
            <a:spAutoFit/>
          </a:bodyPr>
          <a:lstStyle/>
          <a:p>
            <a:r>
              <a:rPr lang="en-US" dirty="0">
                <a:solidFill>
                  <a:srgbClr val="0070C0"/>
                </a:solidFill>
              </a:rPr>
              <a:t>P = 0.75</a:t>
            </a:r>
          </a:p>
        </p:txBody>
      </p:sp>
      <p:sp>
        <p:nvSpPr>
          <p:cNvPr id="54" name="TextBox 53"/>
          <p:cNvSpPr txBox="1"/>
          <p:nvPr/>
        </p:nvSpPr>
        <p:spPr>
          <a:xfrm rot="19018492">
            <a:off x="1587794" y="3236713"/>
            <a:ext cx="941283" cy="369332"/>
          </a:xfrm>
          <a:prstGeom prst="rect">
            <a:avLst/>
          </a:prstGeom>
          <a:noFill/>
        </p:spPr>
        <p:txBody>
          <a:bodyPr wrap="none" rtlCol="0">
            <a:spAutoFit/>
          </a:bodyPr>
          <a:lstStyle/>
          <a:p>
            <a:r>
              <a:rPr lang="en-US" dirty="0">
                <a:solidFill>
                  <a:srgbClr val="FF0000"/>
                </a:solidFill>
              </a:rPr>
              <a:t>EV = 0.5</a:t>
            </a:r>
          </a:p>
        </p:txBody>
      </p:sp>
      <p:sp>
        <p:nvSpPr>
          <p:cNvPr id="55" name="TextBox 54"/>
          <p:cNvSpPr txBox="1"/>
          <p:nvPr/>
        </p:nvSpPr>
        <p:spPr>
          <a:xfrm rot="19018492">
            <a:off x="4158432" y="3236713"/>
            <a:ext cx="1011815" cy="369332"/>
          </a:xfrm>
          <a:prstGeom prst="rect">
            <a:avLst/>
          </a:prstGeom>
          <a:noFill/>
        </p:spPr>
        <p:txBody>
          <a:bodyPr wrap="none" rtlCol="0">
            <a:spAutoFit/>
          </a:bodyPr>
          <a:lstStyle/>
          <a:p>
            <a:r>
              <a:rPr lang="en-US" dirty="0">
                <a:solidFill>
                  <a:srgbClr val="FF0000"/>
                </a:solidFill>
              </a:rPr>
              <a:t>EV = -0.5</a:t>
            </a:r>
          </a:p>
        </p:txBody>
      </p:sp>
    </p:spTree>
    <p:extLst>
      <p:ext uri="{BB962C8B-B14F-4D97-AF65-F5344CB8AC3E}">
        <p14:creationId xmlns:p14="http://schemas.microsoft.com/office/powerpoint/2010/main" val="1285896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03202" y="4922259"/>
            <a:ext cx="933269" cy="369332"/>
          </a:xfrm>
          <a:prstGeom prst="rect">
            <a:avLst/>
          </a:prstGeom>
          <a:noFill/>
        </p:spPr>
        <p:txBody>
          <a:bodyPr wrap="none" rtlCol="0">
            <a:spAutoFit/>
          </a:bodyPr>
          <a:lstStyle/>
          <a:p>
            <a:r>
              <a:rPr lang="en-US" dirty="0">
                <a:solidFill>
                  <a:srgbClr val="0070C0"/>
                </a:solidFill>
              </a:rPr>
              <a:t>P = 0.25</a:t>
            </a:r>
          </a:p>
        </p:txBody>
      </p:sp>
      <p:sp>
        <p:nvSpPr>
          <p:cNvPr id="67" name="TextBox 66"/>
          <p:cNvSpPr txBox="1"/>
          <p:nvPr/>
        </p:nvSpPr>
        <p:spPr>
          <a:xfrm rot="18773746">
            <a:off x="5014611" y="4917844"/>
            <a:ext cx="933269" cy="369332"/>
          </a:xfrm>
          <a:prstGeom prst="rect">
            <a:avLst/>
          </a:prstGeom>
          <a:noFill/>
        </p:spPr>
        <p:txBody>
          <a:bodyPr wrap="none" rtlCol="0">
            <a:spAutoFit/>
          </a:bodyPr>
          <a:lstStyle/>
          <a:p>
            <a:r>
              <a:rPr lang="en-US" dirty="0">
                <a:solidFill>
                  <a:srgbClr val="0070C0"/>
                </a:solidFill>
              </a:rPr>
              <a:t>P = 0.25</a:t>
            </a:r>
          </a:p>
        </p:txBody>
      </p:sp>
      <p:sp>
        <p:nvSpPr>
          <p:cNvPr id="68" name="TextBox 67"/>
          <p:cNvSpPr txBox="1"/>
          <p:nvPr/>
        </p:nvSpPr>
        <p:spPr>
          <a:xfrm rot="3068784">
            <a:off x="3905492" y="4922260"/>
            <a:ext cx="933269" cy="369332"/>
          </a:xfrm>
          <a:prstGeom prst="rect">
            <a:avLst/>
          </a:prstGeom>
          <a:noFill/>
        </p:spPr>
        <p:txBody>
          <a:bodyPr wrap="none" rtlCol="0">
            <a:spAutoFit/>
          </a:bodyPr>
          <a:lstStyle/>
          <a:p>
            <a:r>
              <a:rPr lang="en-US" dirty="0">
                <a:solidFill>
                  <a:srgbClr val="0070C0"/>
                </a:solidFill>
              </a:rPr>
              <a:t>P = 0.75</a:t>
            </a:r>
          </a:p>
        </p:txBody>
      </p:sp>
      <p:sp>
        <p:nvSpPr>
          <p:cNvPr id="69" name="TextBox 68"/>
          <p:cNvSpPr txBox="1"/>
          <p:nvPr/>
        </p:nvSpPr>
        <p:spPr>
          <a:xfrm rot="3000970">
            <a:off x="6806696" y="4911924"/>
            <a:ext cx="933269" cy="369332"/>
          </a:xfrm>
          <a:prstGeom prst="rect">
            <a:avLst/>
          </a:prstGeom>
          <a:noFill/>
        </p:spPr>
        <p:txBody>
          <a:bodyPr wrap="none" rtlCol="0">
            <a:spAutoFit/>
          </a:bodyPr>
          <a:lstStyle/>
          <a:p>
            <a:r>
              <a:rPr lang="en-US" dirty="0">
                <a:solidFill>
                  <a:srgbClr val="0070C0"/>
                </a:solidFill>
              </a:rPr>
              <a:t>P = 0.75</a:t>
            </a:r>
          </a:p>
        </p:txBody>
      </p:sp>
      <p:sp>
        <p:nvSpPr>
          <p:cNvPr id="54" name="TextBox 53"/>
          <p:cNvSpPr txBox="1"/>
          <p:nvPr/>
        </p:nvSpPr>
        <p:spPr>
          <a:xfrm rot="19018492">
            <a:off x="1552528" y="3236713"/>
            <a:ext cx="1011815" cy="369332"/>
          </a:xfrm>
          <a:prstGeom prst="rect">
            <a:avLst/>
          </a:prstGeom>
          <a:noFill/>
        </p:spPr>
        <p:txBody>
          <a:bodyPr wrap="none" rtlCol="0">
            <a:spAutoFit/>
          </a:bodyPr>
          <a:lstStyle/>
          <a:p>
            <a:r>
              <a:rPr lang="en-US" b="1" dirty="0">
                <a:solidFill>
                  <a:srgbClr val="FF0000"/>
                </a:solidFill>
              </a:rPr>
              <a:t>EV = -0.5</a:t>
            </a:r>
          </a:p>
        </p:txBody>
      </p:sp>
      <p:sp>
        <p:nvSpPr>
          <p:cNvPr id="55" name="TextBox 54"/>
          <p:cNvSpPr txBox="1"/>
          <p:nvPr/>
        </p:nvSpPr>
        <p:spPr>
          <a:xfrm rot="19018492">
            <a:off x="4193698" y="3236713"/>
            <a:ext cx="941283" cy="369332"/>
          </a:xfrm>
          <a:prstGeom prst="rect">
            <a:avLst/>
          </a:prstGeom>
          <a:noFill/>
        </p:spPr>
        <p:txBody>
          <a:bodyPr wrap="none" rtlCol="0">
            <a:spAutoFit/>
          </a:bodyPr>
          <a:lstStyle/>
          <a:p>
            <a:r>
              <a:rPr lang="en-US" b="1" dirty="0">
                <a:solidFill>
                  <a:srgbClr val="FF0000"/>
                </a:solidFill>
              </a:rPr>
              <a:t>EV = 0.5</a:t>
            </a:r>
          </a:p>
        </p:txBody>
      </p:sp>
    </p:spTree>
    <p:extLst>
      <p:ext uri="{BB962C8B-B14F-4D97-AF65-F5344CB8AC3E}">
        <p14:creationId xmlns:p14="http://schemas.microsoft.com/office/powerpoint/2010/main" val="41416660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Imperfect-Information Games:</a:t>
            </a:r>
            <a:br>
              <a:rPr lang="en-US" dirty="0"/>
            </a:br>
            <a:r>
              <a:rPr lang="en-US" dirty="0"/>
              <a:t>Coin Toss</a:t>
            </a:r>
          </a:p>
        </p:txBody>
      </p:sp>
      <p:sp>
        <p:nvSpPr>
          <p:cNvPr id="59" name="Oval 58"/>
          <p:cNvSpPr>
            <a:spLocks/>
          </p:cNvSpPr>
          <p:nvPr/>
        </p:nvSpPr>
        <p:spPr bwMode="auto">
          <a:xfrm>
            <a:off x="5162057"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0" name="TextBox 59"/>
          <p:cNvSpPr txBox="1"/>
          <p:nvPr/>
        </p:nvSpPr>
        <p:spPr>
          <a:xfrm>
            <a:off x="5278711" y="3016861"/>
            <a:ext cx="425116" cy="369332"/>
          </a:xfrm>
          <a:prstGeom prst="rect">
            <a:avLst/>
          </a:prstGeom>
          <a:noFill/>
        </p:spPr>
        <p:txBody>
          <a:bodyPr wrap="none" rtlCol="0">
            <a:spAutoFit/>
          </a:bodyPr>
          <a:lstStyle/>
          <a:p>
            <a:r>
              <a:rPr lang="en-US" b="1" dirty="0"/>
              <a:t>P1</a:t>
            </a:r>
          </a:p>
        </p:txBody>
      </p:sp>
      <p:cxnSp>
        <p:nvCxnSpPr>
          <p:cNvPr id="61" name="Straight Arrow Connector 60"/>
          <p:cNvCxnSpPr>
            <a:stCxn id="59" idx="5"/>
            <a:endCxn id="115" idx="0"/>
          </p:cNvCxnSpPr>
          <p:nvPr/>
        </p:nvCxnSpPr>
        <p:spPr>
          <a:xfrm>
            <a:off x="5758264" y="3459164"/>
            <a:ext cx="602964" cy="8727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5" idx="6"/>
            <a:endCxn id="115" idx="2"/>
          </p:cNvCxnSpPr>
          <p:nvPr/>
        </p:nvCxnSpPr>
        <p:spPr>
          <a:xfrm flipV="1">
            <a:off x="3819342" y="4681194"/>
            <a:ext cx="2192636" cy="1046"/>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3" name="Oval 62"/>
          <p:cNvSpPr>
            <a:spLocks/>
          </p:cNvSpPr>
          <p:nvPr/>
        </p:nvSpPr>
        <p:spPr bwMode="auto">
          <a:xfrm>
            <a:off x="2656161" y="2862957"/>
            <a:ext cx="698500" cy="698500"/>
          </a:xfrm>
          <a:prstGeom prst="ellipse">
            <a:avLst/>
          </a:prstGeom>
          <a:gradFill>
            <a:gsLst>
              <a:gs pos="0">
                <a:srgbClr val="FF000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64" name="TextBox 63"/>
          <p:cNvSpPr txBox="1"/>
          <p:nvPr/>
        </p:nvSpPr>
        <p:spPr>
          <a:xfrm>
            <a:off x="2772815" y="3016861"/>
            <a:ext cx="425116" cy="369332"/>
          </a:xfrm>
          <a:prstGeom prst="rect">
            <a:avLst/>
          </a:prstGeom>
          <a:noFill/>
        </p:spPr>
        <p:txBody>
          <a:bodyPr wrap="none" rtlCol="0">
            <a:spAutoFit/>
          </a:bodyPr>
          <a:lstStyle/>
          <a:p>
            <a:r>
              <a:rPr lang="en-US" b="1" dirty="0"/>
              <a:t>P1</a:t>
            </a:r>
          </a:p>
        </p:txBody>
      </p:sp>
      <p:sp>
        <p:nvSpPr>
          <p:cNvPr id="65" name="Oval 64"/>
          <p:cNvSpPr>
            <a:spLocks/>
          </p:cNvSpPr>
          <p:nvPr/>
        </p:nvSpPr>
        <p:spPr bwMode="auto">
          <a:xfrm>
            <a:off x="3120842" y="4332990"/>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75" name="TextBox 74"/>
          <p:cNvSpPr txBox="1"/>
          <p:nvPr/>
        </p:nvSpPr>
        <p:spPr>
          <a:xfrm>
            <a:off x="3227666" y="4486894"/>
            <a:ext cx="425116" cy="369332"/>
          </a:xfrm>
          <a:prstGeom prst="rect">
            <a:avLst/>
          </a:prstGeom>
          <a:noFill/>
        </p:spPr>
        <p:txBody>
          <a:bodyPr wrap="none" rtlCol="0">
            <a:spAutoFit/>
          </a:bodyPr>
          <a:lstStyle/>
          <a:p>
            <a:r>
              <a:rPr lang="en-US" b="1" dirty="0"/>
              <a:t>P2</a:t>
            </a:r>
          </a:p>
        </p:txBody>
      </p:sp>
      <p:cxnSp>
        <p:nvCxnSpPr>
          <p:cNvPr id="76" name="Straight Arrow Connector 75"/>
          <p:cNvCxnSpPr>
            <a:stCxn id="63" idx="5"/>
            <a:endCxn id="65" idx="0"/>
          </p:cNvCxnSpPr>
          <p:nvPr/>
        </p:nvCxnSpPr>
        <p:spPr>
          <a:xfrm>
            <a:off x="3252368" y="3459164"/>
            <a:ext cx="217724" cy="87382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65" idx="3"/>
          </p:cNvCxnSpPr>
          <p:nvPr/>
        </p:nvCxnSpPr>
        <p:spPr>
          <a:xfrm flipH="1">
            <a:off x="2517833" y="4929197"/>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65" idx="5"/>
          </p:cNvCxnSpPr>
          <p:nvPr/>
        </p:nvCxnSpPr>
        <p:spPr>
          <a:xfrm>
            <a:off x="3717049" y="4929197"/>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63" idx="3"/>
          </p:cNvCxnSpPr>
          <p:nvPr/>
        </p:nvCxnSpPr>
        <p:spPr>
          <a:xfrm flipH="1">
            <a:off x="2625000" y="3459164"/>
            <a:ext cx="133455"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Oval 95"/>
          <p:cNvSpPr>
            <a:spLocks/>
          </p:cNvSpPr>
          <p:nvPr/>
        </p:nvSpPr>
        <p:spPr bwMode="auto">
          <a:xfrm>
            <a:off x="3901691" y="2058879"/>
            <a:ext cx="698500" cy="698500"/>
          </a:xfrm>
          <a:prstGeom prst="ellipse">
            <a:avLst/>
          </a:prstGeom>
          <a:gradFill>
            <a:gsLst>
              <a:gs pos="0">
                <a:srgbClr val="00B05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97" name="TextBox 96"/>
          <p:cNvSpPr txBox="1"/>
          <p:nvPr/>
        </p:nvSpPr>
        <p:spPr>
          <a:xfrm>
            <a:off x="4065634" y="2204518"/>
            <a:ext cx="306494" cy="369332"/>
          </a:xfrm>
          <a:prstGeom prst="rect">
            <a:avLst/>
          </a:prstGeom>
          <a:noFill/>
        </p:spPr>
        <p:txBody>
          <a:bodyPr wrap="none" rtlCol="0">
            <a:spAutoFit/>
          </a:bodyPr>
          <a:lstStyle/>
          <a:p>
            <a:r>
              <a:rPr lang="en-US" b="1" dirty="0"/>
              <a:t>C</a:t>
            </a:r>
          </a:p>
        </p:txBody>
      </p:sp>
      <p:cxnSp>
        <p:nvCxnSpPr>
          <p:cNvPr id="98" name="Straight Arrow Connector 97"/>
          <p:cNvCxnSpPr>
            <a:stCxn id="96" idx="3"/>
            <a:endCxn id="63" idx="7"/>
          </p:cNvCxnSpPr>
          <p:nvPr/>
        </p:nvCxnSpPr>
        <p:spPr>
          <a:xfrm flipH="1">
            <a:off x="3252368" y="2655086"/>
            <a:ext cx="751616"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stCxn id="96" idx="5"/>
            <a:endCxn id="59" idx="1"/>
          </p:cNvCxnSpPr>
          <p:nvPr/>
        </p:nvCxnSpPr>
        <p:spPr>
          <a:xfrm>
            <a:off x="4497898" y="2655086"/>
            <a:ext cx="766452" cy="31016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 name="TextBox 99"/>
          <p:cNvSpPr txBox="1"/>
          <p:nvPr/>
        </p:nvSpPr>
        <p:spPr>
          <a:xfrm rot="20302675">
            <a:off x="3171750" y="2519292"/>
            <a:ext cx="766557" cy="369332"/>
          </a:xfrm>
          <a:prstGeom prst="rect">
            <a:avLst/>
          </a:prstGeom>
          <a:noFill/>
        </p:spPr>
        <p:txBody>
          <a:bodyPr wrap="none" rtlCol="0">
            <a:spAutoFit/>
          </a:bodyPr>
          <a:lstStyle/>
          <a:p>
            <a:r>
              <a:rPr lang="en-US" dirty="0"/>
              <a:t>Heads</a:t>
            </a:r>
          </a:p>
        </p:txBody>
      </p:sp>
      <p:sp>
        <p:nvSpPr>
          <p:cNvPr id="101" name="TextBox 100"/>
          <p:cNvSpPr txBox="1"/>
          <p:nvPr/>
        </p:nvSpPr>
        <p:spPr>
          <a:xfrm rot="1354170">
            <a:off x="4676667" y="2517296"/>
            <a:ext cx="585032" cy="369332"/>
          </a:xfrm>
          <a:prstGeom prst="rect">
            <a:avLst/>
          </a:prstGeom>
          <a:noFill/>
        </p:spPr>
        <p:txBody>
          <a:bodyPr wrap="none" rtlCol="0">
            <a:spAutoFit/>
          </a:bodyPr>
          <a:lstStyle/>
          <a:p>
            <a:r>
              <a:rPr lang="en-US" dirty="0"/>
              <a:t>Tails</a:t>
            </a:r>
          </a:p>
        </p:txBody>
      </p:sp>
      <p:sp>
        <p:nvSpPr>
          <p:cNvPr id="102" name="TextBox 101"/>
          <p:cNvSpPr txBox="1"/>
          <p:nvPr/>
        </p:nvSpPr>
        <p:spPr>
          <a:xfrm rot="4553186">
            <a:off x="3257518" y="3516470"/>
            <a:ext cx="566694" cy="369332"/>
          </a:xfrm>
          <a:prstGeom prst="rect">
            <a:avLst/>
          </a:prstGeom>
          <a:noFill/>
        </p:spPr>
        <p:txBody>
          <a:bodyPr wrap="none" rtlCol="0">
            <a:spAutoFit/>
          </a:bodyPr>
          <a:lstStyle/>
          <a:p>
            <a:r>
              <a:rPr lang="en-US" dirty="0"/>
              <a:t>Play</a:t>
            </a:r>
          </a:p>
        </p:txBody>
      </p:sp>
      <p:sp>
        <p:nvSpPr>
          <p:cNvPr id="103" name="TextBox 102"/>
          <p:cNvSpPr txBox="1"/>
          <p:nvPr/>
        </p:nvSpPr>
        <p:spPr>
          <a:xfrm rot="3010513">
            <a:off x="5853908" y="3483539"/>
            <a:ext cx="566694" cy="369332"/>
          </a:xfrm>
          <a:prstGeom prst="rect">
            <a:avLst/>
          </a:prstGeom>
          <a:noFill/>
        </p:spPr>
        <p:txBody>
          <a:bodyPr wrap="none" rtlCol="0">
            <a:spAutoFit/>
          </a:bodyPr>
          <a:lstStyle/>
          <a:p>
            <a:r>
              <a:rPr lang="en-US" dirty="0"/>
              <a:t>Play</a:t>
            </a:r>
          </a:p>
        </p:txBody>
      </p:sp>
      <p:sp>
        <p:nvSpPr>
          <p:cNvPr id="104" name="TextBox 103"/>
          <p:cNvSpPr txBox="1"/>
          <p:nvPr/>
        </p:nvSpPr>
        <p:spPr>
          <a:xfrm rot="18816139">
            <a:off x="2357819" y="5005186"/>
            <a:ext cx="766557" cy="369332"/>
          </a:xfrm>
          <a:prstGeom prst="rect">
            <a:avLst/>
          </a:prstGeom>
          <a:noFill/>
        </p:spPr>
        <p:txBody>
          <a:bodyPr wrap="none" rtlCol="0">
            <a:spAutoFit/>
          </a:bodyPr>
          <a:lstStyle/>
          <a:p>
            <a:r>
              <a:rPr lang="en-US" dirty="0"/>
              <a:t>Heads</a:t>
            </a:r>
          </a:p>
        </p:txBody>
      </p:sp>
      <p:sp>
        <p:nvSpPr>
          <p:cNvPr id="105" name="TextBox 104"/>
          <p:cNvSpPr txBox="1"/>
          <p:nvPr/>
        </p:nvSpPr>
        <p:spPr>
          <a:xfrm rot="2994847">
            <a:off x="3888463" y="5040708"/>
            <a:ext cx="585032" cy="369332"/>
          </a:xfrm>
          <a:prstGeom prst="rect">
            <a:avLst/>
          </a:prstGeom>
          <a:noFill/>
        </p:spPr>
        <p:txBody>
          <a:bodyPr wrap="none" rtlCol="0">
            <a:spAutoFit/>
          </a:bodyPr>
          <a:lstStyle/>
          <a:p>
            <a:r>
              <a:rPr lang="en-US" dirty="0"/>
              <a:t>Tails</a:t>
            </a:r>
          </a:p>
        </p:txBody>
      </p:sp>
      <p:sp>
        <p:nvSpPr>
          <p:cNvPr id="106" name="TextBox 105"/>
          <p:cNvSpPr txBox="1"/>
          <p:nvPr/>
        </p:nvSpPr>
        <p:spPr>
          <a:xfrm rot="20343673">
            <a:off x="3109866" y="2368429"/>
            <a:ext cx="692562" cy="307777"/>
          </a:xfrm>
          <a:prstGeom prst="rect">
            <a:avLst/>
          </a:prstGeom>
          <a:noFill/>
        </p:spPr>
        <p:txBody>
          <a:bodyPr wrap="none" rtlCol="0">
            <a:spAutoFit/>
          </a:bodyPr>
          <a:lstStyle/>
          <a:p>
            <a:r>
              <a:rPr lang="en-US" sz="1400" dirty="0"/>
              <a:t>P = 0.5</a:t>
            </a:r>
          </a:p>
        </p:txBody>
      </p:sp>
      <p:sp>
        <p:nvSpPr>
          <p:cNvPr id="107" name="TextBox 106"/>
          <p:cNvSpPr txBox="1"/>
          <p:nvPr/>
        </p:nvSpPr>
        <p:spPr>
          <a:xfrm rot="1352542">
            <a:off x="4756145" y="2354065"/>
            <a:ext cx="692562" cy="307777"/>
          </a:xfrm>
          <a:prstGeom prst="rect">
            <a:avLst/>
          </a:prstGeom>
          <a:noFill/>
        </p:spPr>
        <p:txBody>
          <a:bodyPr wrap="none" rtlCol="0">
            <a:spAutoFit/>
          </a:bodyPr>
          <a:lstStyle/>
          <a:p>
            <a:r>
              <a:rPr lang="en-US" sz="1400" dirty="0"/>
              <a:t>P = 0.5</a:t>
            </a:r>
          </a:p>
        </p:txBody>
      </p:sp>
      <p:cxnSp>
        <p:nvCxnSpPr>
          <p:cNvPr id="110" name="Straight Arrow Connector 109"/>
          <p:cNvCxnSpPr>
            <a:stCxn id="59" idx="3"/>
          </p:cNvCxnSpPr>
          <p:nvPr/>
        </p:nvCxnSpPr>
        <p:spPr>
          <a:xfrm flipH="1">
            <a:off x="5132612" y="3459164"/>
            <a:ext cx="131738" cy="162796"/>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15" name="Oval 114"/>
          <p:cNvSpPr>
            <a:spLocks/>
          </p:cNvSpPr>
          <p:nvPr/>
        </p:nvSpPr>
        <p:spPr bwMode="auto">
          <a:xfrm>
            <a:off x="6011978" y="4331944"/>
            <a:ext cx="698500" cy="698500"/>
          </a:xfrm>
          <a:prstGeom prst="ellipse">
            <a:avLst/>
          </a:prstGeom>
          <a:gradFill>
            <a:gsLst>
              <a:gs pos="0">
                <a:srgbClr val="00B0F0"/>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solidFill>
                <a:schemeClr val="tx1"/>
              </a:solidFill>
            </a:endParaRPr>
          </a:p>
        </p:txBody>
      </p:sp>
      <p:sp>
        <p:nvSpPr>
          <p:cNvPr id="120" name="TextBox 119"/>
          <p:cNvSpPr txBox="1"/>
          <p:nvPr/>
        </p:nvSpPr>
        <p:spPr>
          <a:xfrm>
            <a:off x="6118802" y="4485848"/>
            <a:ext cx="425116" cy="369332"/>
          </a:xfrm>
          <a:prstGeom prst="rect">
            <a:avLst/>
          </a:prstGeom>
          <a:noFill/>
        </p:spPr>
        <p:txBody>
          <a:bodyPr wrap="none" rtlCol="0">
            <a:spAutoFit/>
          </a:bodyPr>
          <a:lstStyle/>
          <a:p>
            <a:r>
              <a:rPr lang="en-US" b="1" dirty="0"/>
              <a:t>P2</a:t>
            </a:r>
          </a:p>
        </p:txBody>
      </p:sp>
      <p:cxnSp>
        <p:nvCxnSpPr>
          <p:cNvPr id="121" name="Straight Arrow Connector 120"/>
          <p:cNvCxnSpPr>
            <a:stCxn id="115" idx="3"/>
          </p:cNvCxnSpPr>
          <p:nvPr/>
        </p:nvCxnSpPr>
        <p:spPr>
          <a:xfrm flipH="1">
            <a:off x="5408969" y="4928151"/>
            <a:ext cx="705302" cy="7501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15" idx="5"/>
          </p:cNvCxnSpPr>
          <p:nvPr/>
        </p:nvCxnSpPr>
        <p:spPr>
          <a:xfrm>
            <a:off x="6608185" y="4928151"/>
            <a:ext cx="652518" cy="76319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rot="18816139">
            <a:off x="5248955" y="5004140"/>
            <a:ext cx="766557" cy="369332"/>
          </a:xfrm>
          <a:prstGeom prst="rect">
            <a:avLst/>
          </a:prstGeom>
          <a:noFill/>
        </p:spPr>
        <p:txBody>
          <a:bodyPr wrap="none" rtlCol="0">
            <a:spAutoFit/>
          </a:bodyPr>
          <a:lstStyle/>
          <a:p>
            <a:r>
              <a:rPr lang="en-US" dirty="0"/>
              <a:t>Heads</a:t>
            </a:r>
          </a:p>
        </p:txBody>
      </p:sp>
      <p:sp>
        <p:nvSpPr>
          <p:cNvPr id="126" name="TextBox 125"/>
          <p:cNvSpPr txBox="1"/>
          <p:nvPr/>
        </p:nvSpPr>
        <p:spPr>
          <a:xfrm rot="2994847">
            <a:off x="6779599" y="5039662"/>
            <a:ext cx="585032" cy="369332"/>
          </a:xfrm>
          <a:prstGeom prst="rect">
            <a:avLst/>
          </a:prstGeom>
          <a:noFill/>
        </p:spPr>
        <p:txBody>
          <a:bodyPr wrap="none" rtlCol="0">
            <a:spAutoFit/>
          </a:bodyPr>
          <a:lstStyle/>
          <a:p>
            <a:r>
              <a:rPr lang="en-US" dirty="0"/>
              <a:t>Tails</a:t>
            </a:r>
          </a:p>
        </p:txBody>
      </p:sp>
      <p:sp>
        <p:nvSpPr>
          <p:cNvPr id="132" name="Oval 131"/>
          <p:cNvSpPr>
            <a:spLocks/>
          </p:cNvSpPr>
          <p:nvPr/>
        </p:nvSpPr>
        <p:spPr bwMode="auto">
          <a:xfrm>
            <a:off x="2168583" y="567929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3" name="Oval 132"/>
          <p:cNvSpPr>
            <a:spLocks/>
          </p:cNvSpPr>
          <p:nvPr/>
        </p:nvSpPr>
        <p:spPr bwMode="auto">
          <a:xfrm>
            <a:off x="4020317" y="5692387"/>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4" name="TextBox 133"/>
          <p:cNvSpPr txBox="1"/>
          <p:nvPr/>
        </p:nvSpPr>
        <p:spPr>
          <a:xfrm>
            <a:off x="2313517" y="5842120"/>
            <a:ext cx="372218" cy="369332"/>
          </a:xfrm>
          <a:prstGeom prst="rect">
            <a:avLst/>
          </a:prstGeom>
          <a:noFill/>
        </p:spPr>
        <p:txBody>
          <a:bodyPr wrap="none" rtlCol="0">
            <a:spAutoFit/>
          </a:bodyPr>
          <a:lstStyle/>
          <a:p>
            <a:r>
              <a:rPr lang="en-US" dirty="0"/>
              <a:t>-1</a:t>
            </a:r>
          </a:p>
        </p:txBody>
      </p:sp>
      <p:sp>
        <p:nvSpPr>
          <p:cNvPr id="135" name="TextBox 134"/>
          <p:cNvSpPr txBox="1"/>
          <p:nvPr/>
        </p:nvSpPr>
        <p:spPr>
          <a:xfrm>
            <a:off x="4218724" y="5846469"/>
            <a:ext cx="301686" cy="369332"/>
          </a:xfrm>
          <a:prstGeom prst="rect">
            <a:avLst/>
          </a:prstGeom>
          <a:noFill/>
        </p:spPr>
        <p:txBody>
          <a:bodyPr wrap="none" rtlCol="0">
            <a:spAutoFit/>
          </a:bodyPr>
          <a:lstStyle/>
          <a:p>
            <a:r>
              <a:rPr lang="en-US" dirty="0"/>
              <a:t>1</a:t>
            </a:r>
          </a:p>
        </p:txBody>
      </p:sp>
      <p:sp>
        <p:nvSpPr>
          <p:cNvPr id="138" name="Oval 137"/>
          <p:cNvSpPr>
            <a:spLocks/>
          </p:cNvSpPr>
          <p:nvPr/>
        </p:nvSpPr>
        <p:spPr bwMode="auto">
          <a:xfrm>
            <a:off x="5059719" y="567825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39" name="Oval 138"/>
          <p:cNvSpPr>
            <a:spLocks/>
          </p:cNvSpPr>
          <p:nvPr/>
        </p:nvSpPr>
        <p:spPr bwMode="auto">
          <a:xfrm>
            <a:off x="6911453" y="5691341"/>
            <a:ext cx="698500" cy="698500"/>
          </a:xfrm>
          <a:prstGeom prst="ellipse">
            <a:avLst/>
          </a:prstGeom>
          <a:gradFill rotWithShape="0">
            <a:gsLst>
              <a:gs pos="0">
                <a:schemeClr val="bg1">
                  <a:lumMod val="50000"/>
                </a:schemeClr>
              </a:gs>
              <a:gs pos="100000">
                <a:srgbClr val="FFFFFF"/>
              </a:gs>
            </a:gsLst>
            <a:lin ang="2280000" scaled="1"/>
          </a:gradFill>
          <a:ln w="12700">
            <a:solidFill>
              <a:schemeClr val="tx1"/>
            </a:solidFill>
            <a:miter lim="800000"/>
            <a:headEnd/>
            <a:tailEnd/>
          </a:ln>
          <a:effectLst>
            <a:outerShdw blurRad="127000" dist="76199" dir="2700000" algn="ctr" rotWithShape="0">
              <a:schemeClr val="bg2">
                <a:alpha val="75000"/>
              </a:schemeClr>
            </a:outerShdw>
          </a:effectLst>
        </p:spPr>
        <p:txBody>
          <a:bodyPr lIns="0" tIns="0" rIns="0" bIns="0"/>
          <a:lstStyle>
            <a:defPPr>
              <a:defRPr lang="en-US"/>
            </a:defPPr>
            <a:lvl1pPr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1pPr>
            <a:lvl2pPr marL="4572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2pPr>
            <a:lvl3pPr marL="9144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3pPr>
            <a:lvl4pPr marL="13716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4pPr>
            <a:lvl5pPr marL="1828800" algn="ctr" rtl="0" fontAlgn="base">
              <a:spcBef>
                <a:spcPct val="0"/>
              </a:spcBef>
              <a:spcAft>
                <a:spcPct val="0"/>
              </a:spcAft>
              <a:defRPr sz="4200" kern="1200">
                <a:solidFill>
                  <a:srgbClr val="000000"/>
                </a:solidFill>
                <a:latin typeface="Helvetica Neue Light" pitchFamily="-84" charset="0"/>
                <a:ea typeface="ヒラギノ角ゴ ProN W3" pitchFamily="-84" charset="-128"/>
                <a:cs typeface="+mn-cs"/>
                <a:sym typeface="Helvetica Neue Light" pitchFamily="-84" charset="0"/>
              </a:defRPr>
            </a:lvl5pPr>
            <a:lvl6pPr marL="22860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6pPr>
            <a:lvl7pPr marL="27432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7pPr>
            <a:lvl8pPr marL="32004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8pPr>
            <a:lvl9pPr marL="3657600" algn="l" defTabSz="914400" rtl="0" eaLnBrk="1" latinLnBrk="0" hangingPunct="1">
              <a:defRPr sz="4200" kern="1200">
                <a:solidFill>
                  <a:srgbClr val="000000"/>
                </a:solidFill>
                <a:latin typeface="Helvetica Neue Light" pitchFamily="-84" charset="0"/>
                <a:ea typeface="ヒラギノ角ゴ ProN W3" pitchFamily="-84" charset="-128"/>
                <a:cs typeface="+mn-cs"/>
                <a:sym typeface="Helvetica Neue Light" pitchFamily="-84" charset="0"/>
              </a:defRPr>
            </a:lvl9pPr>
          </a:lstStyle>
          <a:p>
            <a:endParaRPr lang="en-US"/>
          </a:p>
        </p:txBody>
      </p:sp>
      <p:sp>
        <p:nvSpPr>
          <p:cNvPr id="140" name="TextBox 139"/>
          <p:cNvSpPr txBox="1"/>
          <p:nvPr/>
        </p:nvSpPr>
        <p:spPr>
          <a:xfrm>
            <a:off x="5246404" y="5846984"/>
            <a:ext cx="301686" cy="369332"/>
          </a:xfrm>
          <a:prstGeom prst="rect">
            <a:avLst/>
          </a:prstGeom>
          <a:noFill/>
        </p:spPr>
        <p:txBody>
          <a:bodyPr wrap="none" rtlCol="0">
            <a:spAutoFit/>
          </a:bodyPr>
          <a:lstStyle/>
          <a:p>
            <a:r>
              <a:rPr lang="en-US" dirty="0"/>
              <a:t>1</a:t>
            </a:r>
          </a:p>
        </p:txBody>
      </p:sp>
      <p:sp>
        <p:nvSpPr>
          <p:cNvPr id="141" name="TextBox 140"/>
          <p:cNvSpPr txBox="1"/>
          <p:nvPr/>
        </p:nvSpPr>
        <p:spPr>
          <a:xfrm>
            <a:off x="7058905" y="5846469"/>
            <a:ext cx="372218" cy="369332"/>
          </a:xfrm>
          <a:prstGeom prst="rect">
            <a:avLst/>
          </a:prstGeom>
          <a:noFill/>
        </p:spPr>
        <p:txBody>
          <a:bodyPr wrap="none" rtlCol="0">
            <a:spAutoFit/>
          </a:bodyPr>
          <a:lstStyle/>
          <a:p>
            <a:r>
              <a:rPr lang="en-US" dirty="0"/>
              <a:t>-1</a:t>
            </a:r>
          </a:p>
        </p:txBody>
      </p:sp>
      <p:sp>
        <p:nvSpPr>
          <p:cNvPr id="144" name="TextBox 143"/>
          <p:cNvSpPr txBox="1"/>
          <p:nvPr/>
        </p:nvSpPr>
        <p:spPr>
          <a:xfrm rot="18467458">
            <a:off x="4751628" y="3338990"/>
            <a:ext cx="511679" cy="369332"/>
          </a:xfrm>
          <a:prstGeom prst="rect">
            <a:avLst/>
          </a:prstGeom>
          <a:noFill/>
        </p:spPr>
        <p:txBody>
          <a:bodyPr wrap="none" rtlCol="0">
            <a:spAutoFit/>
          </a:bodyPr>
          <a:lstStyle/>
          <a:p>
            <a:r>
              <a:rPr lang="en-US" dirty="0"/>
              <a:t>Sell</a:t>
            </a:r>
          </a:p>
        </p:txBody>
      </p:sp>
      <p:sp>
        <p:nvSpPr>
          <p:cNvPr id="145" name="TextBox 144"/>
          <p:cNvSpPr txBox="1"/>
          <p:nvPr/>
        </p:nvSpPr>
        <p:spPr>
          <a:xfrm rot="18467458">
            <a:off x="2253602" y="3338483"/>
            <a:ext cx="511679" cy="369332"/>
          </a:xfrm>
          <a:prstGeom prst="rect">
            <a:avLst/>
          </a:prstGeom>
          <a:noFill/>
        </p:spPr>
        <p:txBody>
          <a:bodyPr wrap="none" rtlCol="0">
            <a:spAutoFit/>
          </a:bodyPr>
          <a:lstStyle/>
          <a:p>
            <a:r>
              <a:rPr lang="en-US" dirty="0"/>
              <a:t>Sell</a:t>
            </a:r>
          </a:p>
        </p:txBody>
      </p:sp>
      <p:cxnSp>
        <p:nvCxnSpPr>
          <p:cNvPr id="146" name="Straight Arrow Connector 145"/>
          <p:cNvCxnSpPr/>
          <p:nvPr/>
        </p:nvCxnSpPr>
        <p:spPr>
          <a:xfrm flipH="1">
            <a:off x="2463339" y="3657396"/>
            <a:ext cx="131476" cy="168857"/>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p:nvPr/>
        </p:nvCxnSpPr>
        <p:spPr>
          <a:xfrm flipH="1">
            <a:off x="4983315" y="3657396"/>
            <a:ext cx="119114" cy="162548"/>
          </a:xfrm>
          <a:prstGeom prst="straightConnector1">
            <a:avLst/>
          </a:prstGeom>
          <a:ln w="1905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rot="18773746">
            <a:off x="2103202" y="4922259"/>
            <a:ext cx="933269" cy="369332"/>
          </a:xfrm>
          <a:prstGeom prst="rect">
            <a:avLst/>
          </a:prstGeom>
          <a:noFill/>
        </p:spPr>
        <p:txBody>
          <a:bodyPr wrap="none" rtlCol="0">
            <a:spAutoFit/>
          </a:bodyPr>
          <a:lstStyle/>
          <a:p>
            <a:r>
              <a:rPr lang="en-US" dirty="0">
                <a:solidFill>
                  <a:srgbClr val="0070C0"/>
                </a:solidFill>
              </a:rPr>
              <a:t>P = 0.75</a:t>
            </a:r>
          </a:p>
        </p:txBody>
      </p:sp>
      <p:sp>
        <p:nvSpPr>
          <p:cNvPr id="67" name="TextBox 66"/>
          <p:cNvSpPr txBox="1"/>
          <p:nvPr/>
        </p:nvSpPr>
        <p:spPr>
          <a:xfrm rot="18773746">
            <a:off x="5014611" y="4917844"/>
            <a:ext cx="933269" cy="369332"/>
          </a:xfrm>
          <a:prstGeom prst="rect">
            <a:avLst/>
          </a:prstGeom>
          <a:noFill/>
        </p:spPr>
        <p:txBody>
          <a:bodyPr wrap="none" rtlCol="0">
            <a:spAutoFit/>
          </a:bodyPr>
          <a:lstStyle/>
          <a:p>
            <a:r>
              <a:rPr lang="en-US" dirty="0">
                <a:solidFill>
                  <a:srgbClr val="0070C0"/>
                </a:solidFill>
              </a:rPr>
              <a:t>P = 0.75</a:t>
            </a:r>
          </a:p>
        </p:txBody>
      </p:sp>
      <p:sp>
        <p:nvSpPr>
          <p:cNvPr id="68" name="TextBox 67"/>
          <p:cNvSpPr txBox="1"/>
          <p:nvPr/>
        </p:nvSpPr>
        <p:spPr>
          <a:xfrm rot="3068784">
            <a:off x="3905492" y="4922260"/>
            <a:ext cx="933269" cy="369332"/>
          </a:xfrm>
          <a:prstGeom prst="rect">
            <a:avLst/>
          </a:prstGeom>
          <a:noFill/>
        </p:spPr>
        <p:txBody>
          <a:bodyPr wrap="none" rtlCol="0">
            <a:spAutoFit/>
          </a:bodyPr>
          <a:lstStyle/>
          <a:p>
            <a:r>
              <a:rPr lang="en-US" dirty="0">
                <a:solidFill>
                  <a:srgbClr val="0070C0"/>
                </a:solidFill>
              </a:rPr>
              <a:t>P = 0.25</a:t>
            </a:r>
          </a:p>
        </p:txBody>
      </p:sp>
      <p:sp>
        <p:nvSpPr>
          <p:cNvPr id="69" name="TextBox 68"/>
          <p:cNvSpPr txBox="1"/>
          <p:nvPr/>
        </p:nvSpPr>
        <p:spPr>
          <a:xfrm rot="3000970">
            <a:off x="6806696" y="4911924"/>
            <a:ext cx="933269" cy="369332"/>
          </a:xfrm>
          <a:prstGeom prst="rect">
            <a:avLst/>
          </a:prstGeom>
          <a:noFill/>
        </p:spPr>
        <p:txBody>
          <a:bodyPr wrap="none" rtlCol="0">
            <a:spAutoFit/>
          </a:bodyPr>
          <a:lstStyle/>
          <a:p>
            <a:r>
              <a:rPr lang="en-US" dirty="0">
                <a:solidFill>
                  <a:srgbClr val="0070C0"/>
                </a:solidFill>
              </a:rPr>
              <a:t>P = 0.25</a:t>
            </a:r>
          </a:p>
        </p:txBody>
      </p:sp>
      <p:sp>
        <p:nvSpPr>
          <p:cNvPr id="56" name="TextBox 55"/>
          <p:cNvSpPr txBox="1"/>
          <p:nvPr/>
        </p:nvSpPr>
        <p:spPr>
          <a:xfrm rot="19018492">
            <a:off x="1552528" y="3236713"/>
            <a:ext cx="1011815" cy="369332"/>
          </a:xfrm>
          <a:prstGeom prst="rect">
            <a:avLst/>
          </a:prstGeom>
          <a:noFill/>
        </p:spPr>
        <p:txBody>
          <a:bodyPr wrap="none" rtlCol="0">
            <a:spAutoFit/>
          </a:bodyPr>
          <a:lstStyle/>
          <a:p>
            <a:r>
              <a:rPr lang="en-US" b="1" dirty="0">
                <a:solidFill>
                  <a:srgbClr val="FF0000"/>
                </a:solidFill>
              </a:rPr>
              <a:t>EV = -0.5</a:t>
            </a:r>
          </a:p>
        </p:txBody>
      </p:sp>
      <p:sp>
        <p:nvSpPr>
          <p:cNvPr id="57" name="TextBox 56"/>
          <p:cNvSpPr txBox="1"/>
          <p:nvPr/>
        </p:nvSpPr>
        <p:spPr>
          <a:xfrm rot="19018492">
            <a:off x="4193698" y="3236713"/>
            <a:ext cx="941283" cy="369332"/>
          </a:xfrm>
          <a:prstGeom prst="rect">
            <a:avLst/>
          </a:prstGeom>
          <a:noFill/>
        </p:spPr>
        <p:txBody>
          <a:bodyPr wrap="none" rtlCol="0">
            <a:spAutoFit/>
          </a:bodyPr>
          <a:lstStyle/>
          <a:p>
            <a:r>
              <a:rPr lang="en-US" b="1" dirty="0">
                <a:solidFill>
                  <a:srgbClr val="FF0000"/>
                </a:solidFill>
              </a:rPr>
              <a:t>EV = 0.5</a:t>
            </a:r>
          </a:p>
        </p:txBody>
      </p:sp>
    </p:spTree>
    <p:extLst>
      <p:ext uri="{BB962C8B-B14F-4D97-AF65-F5344CB8AC3E}">
        <p14:creationId xmlns:p14="http://schemas.microsoft.com/office/powerpoint/2010/main" val="4558127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1E0E-3ECD-4409-A540-BCCD0532733C}"/>
              </a:ext>
            </a:extLst>
          </p:cNvPr>
          <p:cNvSpPr>
            <a:spLocks noGrp="1"/>
          </p:cNvSpPr>
          <p:nvPr>
            <p:ph type="title"/>
          </p:nvPr>
        </p:nvSpPr>
        <p:spPr/>
        <p:txBody>
          <a:bodyPr/>
          <a:lstStyle/>
          <a:p>
            <a:r>
              <a:rPr lang="en-US" dirty="0"/>
              <a:t>Two-Player Zero-Sum Games</a:t>
            </a:r>
          </a:p>
        </p:txBody>
      </p:sp>
      <p:sp>
        <p:nvSpPr>
          <p:cNvPr id="3" name="Content Placeholder 2">
            <a:extLst>
              <a:ext uri="{FF2B5EF4-FFF2-40B4-BE49-F238E27FC236}">
                <a16:creationId xmlns:a16="http://schemas.microsoft.com/office/drawing/2014/main" id="{B507C8E5-3D40-444D-A988-6E3614392566}"/>
              </a:ext>
            </a:extLst>
          </p:cNvPr>
          <p:cNvSpPr>
            <a:spLocks noGrp="1"/>
          </p:cNvSpPr>
          <p:nvPr>
            <p:ph idx="1"/>
          </p:nvPr>
        </p:nvSpPr>
        <p:spPr/>
        <p:txBody>
          <a:bodyPr/>
          <a:lstStyle/>
          <a:p>
            <a:r>
              <a:rPr lang="en-US" dirty="0"/>
              <a:t>For now, we will focus on </a:t>
            </a:r>
            <a:r>
              <a:rPr lang="en-US" b="1" dirty="0"/>
              <a:t>two-player zero-sum</a:t>
            </a:r>
            <a:r>
              <a:rPr lang="en-US" dirty="0"/>
              <a:t> games</a:t>
            </a:r>
          </a:p>
          <a:p>
            <a:pPr lvl="1"/>
            <a:r>
              <a:rPr lang="en-US" dirty="0"/>
              <a:t>Only two players</a:t>
            </a:r>
          </a:p>
          <a:p>
            <a:pPr lvl="1"/>
            <a:r>
              <a:rPr lang="en-US" dirty="0"/>
              <a:t>Whatever one player wins, the other player loses</a:t>
            </a:r>
          </a:p>
          <a:p>
            <a:pPr lvl="1"/>
            <a:r>
              <a:rPr lang="en-US" dirty="0"/>
              <a:t>Common in recreational games (rock-paper-scissors, chess, Go, poker)</a:t>
            </a:r>
          </a:p>
          <a:p>
            <a:endParaRPr lang="en-US" dirty="0"/>
          </a:p>
          <a:p>
            <a:endParaRPr lang="en-US" dirty="0"/>
          </a:p>
        </p:txBody>
      </p:sp>
      <p:graphicFrame>
        <p:nvGraphicFramePr>
          <p:cNvPr id="4" name="Content Placeholder 4">
            <a:extLst>
              <a:ext uri="{FF2B5EF4-FFF2-40B4-BE49-F238E27FC236}">
                <a16:creationId xmlns:a16="http://schemas.microsoft.com/office/drawing/2014/main" id="{D08D72EA-C567-4AE8-81FB-422C594B6940}"/>
              </a:ext>
            </a:extLst>
          </p:cNvPr>
          <p:cNvGraphicFramePr>
            <a:graphicFrameLocks/>
          </p:cNvGraphicFramePr>
          <p:nvPr>
            <p:extLst>
              <p:ext uri="{D42A27DB-BD31-4B8C-83A1-F6EECF244321}">
                <p14:modId xmlns:p14="http://schemas.microsoft.com/office/powerpoint/2010/main" val="4111104872"/>
              </p:ext>
            </p:extLst>
          </p:nvPr>
        </p:nvGraphicFramePr>
        <p:xfrm>
          <a:off x="1257300" y="3661689"/>
          <a:ext cx="6629400" cy="2743200"/>
        </p:xfrm>
        <a:graphic>
          <a:graphicData uri="http://schemas.openxmlformats.org/drawingml/2006/table">
            <a:tbl>
              <a:tblPr firstRow="1" firstCol="1">
                <a:tableStyleId>{5C22544A-7EE6-4342-B048-85BDC9FD1C3A}</a:tableStyleId>
              </a:tblPr>
              <a:tblGrid>
                <a:gridCol w="1924665">
                  <a:extLst>
                    <a:ext uri="{9D8B030D-6E8A-4147-A177-3AD203B41FA5}">
                      <a16:colId xmlns:a16="http://schemas.microsoft.com/office/drawing/2014/main" val="20000"/>
                    </a:ext>
                  </a:extLst>
                </a:gridCol>
                <a:gridCol w="1924665">
                  <a:extLst>
                    <a:ext uri="{9D8B030D-6E8A-4147-A177-3AD203B41FA5}">
                      <a16:colId xmlns:a16="http://schemas.microsoft.com/office/drawing/2014/main" val="20001"/>
                    </a:ext>
                  </a:extLst>
                </a:gridCol>
                <a:gridCol w="1390035">
                  <a:extLst>
                    <a:ext uri="{9D8B030D-6E8A-4147-A177-3AD203B41FA5}">
                      <a16:colId xmlns:a16="http://schemas.microsoft.com/office/drawing/2014/main" val="20002"/>
                    </a:ext>
                  </a:extLst>
                </a:gridCol>
                <a:gridCol w="1390035">
                  <a:extLst>
                    <a:ext uri="{9D8B030D-6E8A-4147-A177-3AD203B41FA5}">
                      <a16:colId xmlns:a16="http://schemas.microsoft.com/office/drawing/2014/main" val="172216894"/>
                    </a:ext>
                  </a:extLst>
                </a:gridCol>
              </a:tblGrid>
              <a:tr h="685800">
                <a:tc>
                  <a:txBody>
                    <a:bodyPr/>
                    <a:lstStyle/>
                    <a:p>
                      <a:pPr algn="ctr"/>
                      <a:endParaRPr lang="en-US" sz="2800" dirty="0"/>
                    </a:p>
                  </a:txBody>
                  <a:tcPr>
                    <a:solidFill>
                      <a:schemeClr val="bg1"/>
                    </a:solidFill>
                  </a:tcPr>
                </a:tc>
                <a:tc>
                  <a:txBody>
                    <a:bodyPr/>
                    <a:lstStyle/>
                    <a:p>
                      <a:pPr algn="ctr"/>
                      <a:r>
                        <a:rPr lang="en-US" sz="2800" dirty="0">
                          <a:solidFill>
                            <a:sysClr val="windowText" lastClr="000000"/>
                          </a:solidFill>
                        </a:rPr>
                        <a:t>Rock</a:t>
                      </a:r>
                    </a:p>
                  </a:txBody>
                  <a:tcPr>
                    <a:solidFill>
                      <a:srgbClr val="00B0F0"/>
                    </a:solidFill>
                  </a:tcPr>
                </a:tc>
                <a:tc>
                  <a:txBody>
                    <a:bodyPr/>
                    <a:lstStyle/>
                    <a:p>
                      <a:pPr algn="ctr"/>
                      <a:r>
                        <a:rPr lang="en-US" sz="2800" dirty="0">
                          <a:solidFill>
                            <a:sysClr val="windowText" lastClr="000000"/>
                          </a:solidFill>
                        </a:rPr>
                        <a:t>Paper</a:t>
                      </a:r>
                    </a:p>
                  </a:txBody>
                  <a:tcPr>
                    <a:solidFill>
                      <a:srgbClr val="00B0F0"/>
                    </a:solidFill>
                  </a:tcPr>
                </a:tc>
                <a:tc>
                  <a:txBody>
                    <a:bodyPr/>
                    <a:lstStyle/>
                    <a:p>
                      <a:pPr algn="ctr"/>
                      <a:r>
                        <a:rPr lang="en-US" sz="2800" dirty="0">
                          <a:solidFill>
                            <a:sysClr val="windowText" lastClr="000000"/>
                          </a:solidFill>
                        </a:rPr>
                        <a:t>Scissors</a:t>
                      </a:r>
                    </a:p>
                  </a:txBody>
                  <a:tcPr>
                    <a:solidFill>
                      <a:srgbClr val="00B0F0"/>
                    </a:solidFill>
                  </a:tcPr>
                </a:tc>
                <a:extLst>
                  <a:ext uri="{0D108BD9-81ED-4DB2-BD59-A6C34878D82A}">
                    <a16:rowId xmlns:a16="http://schemas.microsoft.com/office/drawing/2014/main" val="10000"/>
                  </a:ext>
                </a:extLst>
              </a:tr>
              <a:tr h="685800">
                <a:tc>
                  <a:txBody>
                    <a:bodyPr/>
                    <a:lstStyle/>
                    <a:p>
                      <a:pPr algn="ctr"/>
                      <a:r>
                        <a:rPr lang="en-US" sz="2800" dirty="0">
                          <a:solidFill>
                            <a:sysClr val="windowText" lastClr="000000"/>
                          </a:solidFill>
                        </a:rPr>
                        <a:t>Rock</a:t>
                      </a:r>
                    </a:p>
                  </a:txBody>
                  <a:tcPr>
                    <a:solidFill>
                      <a:schemeClr val="accent6"/>
                    </a:solidFill>
                  </a:tcPr>
                </a:tc>
                <a:tc>
                  <a:txBody>
                    <a:bodyPr/>
                    <a:lstStyle/>
                    <a:p>
                      <a:pPr algn="ctr"/>
                      <a:r>
                        <a:rPr lang="en-US" sz="2800" dirty="0">
                          <a:solidFill>
                            <a:schemeClr val="accent6"/>
                          </a:solidFill>
                        </a:rPr>
                        <a:t>0</a:t>
                      </a:r>
                      <a:r>
                        <a:rPr lang="en-US" sz="2800" dirty="0"/>
                        <a:t>, </a:t>
                      </a:r>
                      <a:r>
                        <a:rPr lang="en-US" sz="2800" dirty="0">
                          <a:solidFill>
                            <a:srgbClr val="00B0F0"/>
                          </a:solidFill>
                        </a:rPr>
                        <a:t>0</a:t>
                      </a:r>
                    </a:p>
                  </a:txBody>
                  <a:tcPr/>
                </a:tc>
                <a:tc>
                  <a:txBody>
                    <a:bodyPr/>
                    <a:lstStyle/>
                    <a:p>
                      <a:pPr algn="ct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extLst>
                  <a:ext uri="{0D108BD9-81ED-4DB2-BD59-A6C34878D82A}">
                    <a16:rowId xmlns:a16="http://schemas.microsoft.com/office/drawing/2014/main" val="10001"/>
                  </a:ext>
                </a:extLst>
              </a:tr>
              <a:tr h="685800">
                <a:tc>
                  <a:txBody>
                    <a:bodyPr/>
                    <a:lstStyle/>
                    <a:p>
                      <a:pPr algn="ctr"/>
                      <a:r>
                        <a:rPr lang="en-US" sz="2800" dirty="0">
                          <a:solidFill>
                            <a:sysClr val="windowText" lastClr="000000"/>
                          </a:solidFill>
                        </a:rPr>
                        <a:t>Paper</a:t>
                      </a:r>
                    </a:p>
                  </a:txBody>
                  <a:tcPr>
                    <a:solidFill>
                      <a:schemeClr val="accent6"/>
                    </a:solidFill>
                  </a:tcPr>
                </a:tc>
                <a:tc>
                  <a:txBody>
                    <a:bodyPr/>
                    <a:lstStyle/>
                    <a:p>
                      <a:pPr algn="ct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tc>
                  <a:txBody>
                    <a:bodyPr/>
                    <a:lstStyle/>
                    <a:p>
                      <a:pPr algn="ctr"/>
                      <a:r>
                        <a:rPr lang="en-US" sz="2800" dirty="0">
                          <a:solidFill>
                            <a:schemeClr val="accent6"/>
                          </a:solidFill>
                        </a:rPr>
                        <a:t>0</a:t>
                      </a:r>
                      <a:r>
                        <a:rPr lang="en-US" sz="2800" dirty="0"/>
                        <a:t>, </a:t>
                      </a:r>
                      <a:r>
                        <a:rPr lang="en-US" sz="2800" dirty="0">
                          <a:solidFill>
                            <a:srgbClr val="00B0F0"/>
                          </a:solidFill>
                        </a:rPr>
                        <a:t>0</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extLst>
                  <a:ext uri="{0D108BD9-81ED-4DB2-BD59-A6C34878D82A}">
                    <a16:rowId xmlns:a16="http://schemas.microsoft.com/office/drawing/2014/main" val="10002"/>
                  </a:ext>
                </a:extLst>
              </a:tr>
              <a:tr h="685800">
                <a:tc>
                  <a:txBody>
                    <a:bodyPr/>
                    <a:lstStyle/>
                    <a:p>
                      <a:pPr algn="ctr"/>
                      <a:r>
                        <a:rPr lang="en-US" sz="2800" dirty="0">
                          <a:solidFill>
                            <a:sysClr val="windowText" lastClr="000000"/>
                          </a:solidFill>
                        </a:rPr>
                        <a:t>Scissors</a:t>
                      </a:r>
                    </a:p>
                  </a:txBody>
                  <a:tcPr>
                    <a:solidFill>
                      <a:schemeClr val="accent6"/>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tc>
                  <a:txBody>
                    <a:bodyPr/>
                    <a:lstStyle/>
                    <a:p>
                      <a:pPr algn="ctr"/>
                      <a:r>
                        <a:rPr lang="en-US" sz="2800" dirty="0">
                          <a:solidFill>
                            <a:schemeClr val="accent6"/>
                          </a:solidFill>
                        </a:rPr>
                        <a:t>1</a:t>
                      </a:r>
                      <a:r>
                        <a:rPr lang="en-US" sz="2800" dirty="0"/>
                        <a:t>,</a:t>
                      </a:r>
                      <a:r>
                        <a:rPr lang="en-US" sz="2800" baseline="0" dirty="0"/>
                        <a:t> -</a:t>
                      </a:r>
                      <a:r>
                        <a:rPr lang="en-US" sz="2800" baseline="0" dirty="0">
                          <a:solidFill>
                            <a:srgbClr val="00B0F0"/>
                          </a:solidFill>
                        </a:rPr>
                        <a:t>1</a:t>
                      </a:r>
                      <a:endParaRPr lang="en-US" sz="2800" dirty="0">
                        <a:solidFill>
                          <a:srgbClr val="00B0F0"/>
                        </a:solidFill>
                      </a:endParaRPr>
                    </a:p>
                  </a:txBody>
                  <a:tcPr/>
                </a:tc>
                <a:tc>
                  <a:txBody>
                    <a:bodyPr/>
                    <a:lstStyle/>
                    <a:p>
                      <a:pPr algn="ctr"/>
                      <a:r>
                        <a:rPr lang="en-US" sz="2800" dirty="0">
                          <a:solidFill>
                            <a:schemeClr val="accent6"/>
                          </a:solidFill>
                        </a:rPr>
                        <a:t>0</a:t>
                      </a:r>
                      <a:r>
                        <a:rPr lang="en-US" sz="2800" dirty="0"/>
                        <a:t>, </a:t>
                      </a:r>
                      <a:r>
                        <a:rPr lang="en-US" sz="2800" dirty="0">
                          <a:solidFill>
                            <a:srgbClr val="00B0F0"/>
                          </a:solidFill>
                        </a:rPr>
                        <a:t>0</a:t>
                      </a:r>
                    </a:p>
                  </a:txBody>
                  <a:tcPr/>
                </a:tc>
                <a:extLst>
                  <a:ext uri="{0D108BD9-81ED-4DB2-BD59-A6C34878D82A}">
                    <a16:rowId xmlns:a16="http://schemas.microsoft.com/office/drawing/2014/main" val="1302075486"/>
                  </a:ext>
                </a:extLst>
              </a:tr>
            </a:tbl>
          </a:graphicData>
        </a:graphic>
      </p:graphicFrame>
      <p:sp>
        <p:nvSpPr>
          <p:cNvPr id="5" name="TextBox 4">
            <a:extLst>
              <a:ext uri="{FF2B5EF4-FFF2-40B4-BE49-F238E27FC236}">
                <a16:creationId xmlns:a16="http://schemas.microsoft.com/office/drawing/2014/main" id="{125E146D-2F3F-4B22-A9FE-C3532CF4245D}"/>
              </a:ext>
            </a:extLst>
          </p:cNvPr>
          <p:cNvSpPr txBox="1"/>
          <p:nvPr/>
        </p:nvSpPr>
        <p:spPr>
          <a:xfrm rot="16200000">
            <a:off x="354450" y="5122520"/>
            <a:ext cx="1177053" cy="461665"/>
          </a:xfrm>
          <a:prstGeom prst="rect">
            <a:avLst/>
          </a:prstGeom>
          <a:noFill/>
        </p:spPr>
        <p:txBody>
          <a:bodyPr wrap="none" rtlCol="0">
            <a:spAutoFit/>
          </a:bodyPr>
          <a:lstStyle/>
          <a:p>
            <a:r>
              <a:rPr lang="en-US" sz="2400" dirty="0">
                <a:solidFill>
                  <a:schemeClr val="accent6">
                    <a:lumMod val="75000"/>
                  </a:schemeClr>
                </a:solidFill>
              </a:rPr>
              <a:t>Player 1</a:t>
            </a:r>
          </a:p>
        </p:txBody>
      </p:sp>
      <p:sp>
        <p:nvSpPr>
          <p:cNvPr id="6" name="TextBox 5">
            <a:extLst>
              <a:ext uri="{FF2B5EF4-FFF2-40B4-BE49-F238E27FC236}">
                <a16:creationId xmlns:a16="http://schemas.microsoft.com/office/drawing/2014/main" id="{474757BC-B765-42F9-ADD2-8181644BCE1B}"/>
              </a:ext>
            </a:extLst>
          </p:cNvPr>
          <p:cNvSpPr txBox="1"/>
          <p:nvPr/>
        </p:nvSpPr>
        <p:spPr>
          <a:xfrm>
            <a:off x="5229445" y="3132556"/>
            <a:ext cx="1177053" cy="461665"/>
          </a:xfrm>
          <a:prstGeom prst="rect">
            <a:avLst/>
          </a:prstGeom>
          <a:noFill/>
        </p:spPr>
        <p:txBody>
          <a:bodyPr wrap="none" rtlCol="0">
            <a:spAutoFit/>
          </a:bodyPr>
          <a:lstStyle/>
          <a:p>
            <a:r>
              <a:rPr lang="en-US" sz="2400" dirty="0">
                <a:solidFill>
                  <a:srgbClr val="00B0F0"/>
                </a:solidFill>
              </a:rPr>
              <a:t>Player 2</a:t>
            </a:r>
          </a:p>
        </p:txBody>
      </p:sp>
    </p:spTree>
    <p:extLst>
      <p:ext uri="{BB962C8B-B14F-4D97-AF65-F5344CB8AC3E}">
        <p14:creationId xmlns:p14="http://schemas.microsoft.com/office/powerpoint/2010/main" val="142883126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6791570" cy="1371600"/>
          </a:xfrm>
        </p:spPr>
        <p:txBody>
          <a:bodyPr>
            <a:normAutofit/>
          </a:bodyPr>
          <a:lstStyle/>
          <a:p>
            <a:r>
              <a:rPr lang="en-US" dirty="0"/>
              <a:t>Increasing scalability: Abstraction</a:t>
            </a:r>
          </a:p>
        </p:txBody>
      </p:sp>
      <p:sp>
        <p:nvSpPr>
          <p:cNvPr id="3" name="Content Placeholder 2"/>
          <p:cNvSpPr>
            <a:spLocks noGrp="1"/>
          </p:cNvSpPr>
          <p:nvPr>
            <p:ph idx="1"/>
          </p:nvPr>
        </p:nvSpPr>
        <p:spPr/>
        <p:txBody>
          <a:bodyPr/>
          <a:lstStyle/>
          <a:p>
            <a:pPr marL="342900" indent="-342900">
              <a:buFont typeface="Arial"/>
              <a:buChar char="•"/>
            </a:pPr>
            <a:r>
              <a:rPr lang="en-US" dirty="0"/>
              <a:t>Idea: Create smaller game that is similar to big game</a:t>
            </a:r>
          </a:p>
          <a:p>
            <a:pPr marL="342900" indent="-342900">
              <a:buFont typeface="Arial"/>
              <a:buChar char="•"/>
            </a:pPr>
            <a:endParaRPr lang="en-US" dirty="0"/>
          </a:p>
          <a:p>
            <a:pPr marL="342900" indent="-342900">
              <a:buFont typeface="Arial"/>
              <a:buChar char="•"/>
            </a:pPr>
            <a:r>
              <a:rPr lang="en-US" dirty="0"/>
              <a:t>Run equilibrium-finding algorithm on smaller game</a:t>
            </a:r>
          </a:p>
          <a:p>
            <a:pPr marL="342900" indent="-342900">
              <a:buFont typeface="Arial"/>
              <a:buChar char="•"/>
            </a:pPr>
            <a:endParaRPr lang="en-US" dirty="0"/>
          </a:p>
          <a:p>
            <a:pPr marL="342900" indent="-342900">
              <a:buFont typeface="Arial"/>
              <a:buChar char="•"/>
            </a:pPr>
            <a:r>
              <a:rPr lang="en-US" dirty="0"/>
              <a:t>Map computed equilibrium to a strategy profile in big game</a:t>
            </a:r>
          </a:p>
        </p:txBody>
      </p:sp>
    </p:spTree>
    <p:extLst>
      <p:ext uri="{BB962C8B-B14F-4D97-AF65-F5344CB8AC3E}">
        <p14:creationId xmlns:p14="http://schemas.microsoft.com/office/powerpoint/2010/main" val="12137513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31775" y="76200"/>
            <a:ext cx="8731250" cy="749300"/>
          </a:xfrm>
        </p:spPr>
        <p:txBody>
          <a:bodyPr>
            <a:normAutofit fontScale="90000"/>
          </a:bodyPr>
          <a:lstStyle/>
          <a:p>
            <a:pPr>
              <a:defRPr/>
            </a:pPr>
            <a:r>
              <a:rPr lang="en-US" sz="4900" dirty="0"/>
              <a:t>Abstraction</a:t>
            </a:r>
            <a:r>
              <a:rPr lang="en-US" dirty="0"/>
              <a:t> </a:t>
            </a:r>
            <a:r>
              <a:rPr lang="en-US" sz="2000" dirty="0">
                <a:solidFill>
                  <a:schemeClr val="tx2">
                    <a:lumMod val="40000"/>
                    <a:lumOff val="60000"/>
                  </a:schemeClr>
                </a:solidFill>
              </a:rPr>
              <a:t>[Gilpin &amp; Sandholm EC-06, </a:t>
            </a:r>
            <a:r>
              <a:rPr lang="en-US" sz="2000" i="1" dirty="0">
                <a:solidFill>
                  <a:schemeClr val="tx2">
                    <a:lumMod val="40000"/>
                    <a:lumOff val="60000"/>
                  </a:schemeClr>
                </a:solidFill>
              </a:rPr>
              <a:t>J. of the ACM </a:t>
            </a:r>
            <a:r>
              <a:rPr lang="en-US" sz="2000" dirty="0">
                <a:solidFill>
                  <a:schemeClr val="tx2">
                    <a:lumMod val="40000"/>
                    <a:lumOff val="60000"/>
                  </a:schemeClr>
                </a:solidFill>
              </a:rPr>
              <a:t>2007…]</a:t>
            </a:r>
            <a:endParaRPr lang="en-US" dirty="0">
              <a:solidFill>
                <a:srgbClr val="FF0000"/>
              </a:solidFill>
            </a:endParaRPr>
          </a:p>
        </p:txBody>
      </p:sp>
      <p:sp>
        <p:nvSpPr>
          <p:cNvPr id="12291" name="AutoShape 3"/>
          <p:cNvSpPr>
            <a:spLocks noChangeArrowheads="1"/>
          </p:cNvSpPr>
          <p:nvPr/>
        </p:nvSpPr>
        <p:spPr bwMode="auto">
          <a:xfrm>
            <a:off x="609600" y="1616075"/>
            <a:ext cx="2895600" cy="2667000"/>
          </a:xfrm>
          <a:prstGeom prst="triangle">
            <a:avLst>
              <a:gd name="adj" fmla="val 50000"/>
            </a:avLst>
          </a:prstGeom>
          <a:solidFill>
            <a:srgbClr val="0070C0"/>
          </a:solidFill>
          <a:ln w="38100">
            <a:solidFill>
              <a:srgbClr val="0070C0"/>
            </a:solidFill>
            <a:miter lim="800000"/>
            <a:headEnd/>
            <a:tailEnd/>
          </a:ln>
        </p:spPr>
        <p:txBody>
          <a:bodyPr wrap="none" anchor="ctr"/>
          <a:lstStyle/>
          <a:p>
            <a:endParaRPr lang="en-US"/>
          </a:p>
        </p:txBody>
      </p:sp>
      <p:sp>
        <p:nvSpPr>
          <p:cNvPr id="50183" name="Text Box 7"/>
          <p:cNvSpPr txBox="1">
            <a:spLocks noChangeArrowheads="1"/>
          </p:cNvSpPr>
          <p:nvPr/>
        </p:nvSpPr>
        <p:spPr bwMode="auto">
          <a:xfrm>
            <a:off x="6197816" y="5802868"/>
            <a:ext cx="1439818" cy="369332"/>
          </a:xfrm>
          <a:prstGeom prst="rect">
            <a:avLst/>
          </a:prstGeom>
          <a:noFill/>
          <a:ln w="38100">
            <a:noFill/>
            <a:miter lim="800000"/>
            <a:headEnd/>
            <a:tailEnd/>
          </a:ln>
        </p:spPr>
        <p:txBody>
          <a:bodyPr wrap="none">
            <a:spAutoFit/>
          </a:bodyPr>
          <a:lstStyle/>
          <a:p>
            <a:r>
              <a:rPr lang="el-GR" dirty="0"/>
              <a:t>ε</a:t>
            </a:r>
            <a:r>
              <a:rPr lang="en-US" dirty="0"/>
              <a:t>-equilibrium</a:t>
            </a:r>
          </a:p>
        </p:txBody>
      </p:sp>
      <mc:AlternateContent xmlns:mc="http://schemas.openxmlformats.org/markup-compatibility/2006" xmlns:a14="http://schemas.microsoft.com/office/drawing/2010/main">
        <mc:Choice Requires="a14">
          <p:sp>
            <p:nvSpPr>
              <p:cNvPr id="50184" name="Text Box 8"/>
              <p:cNvSpPr txBox="1">
                <a:spLocks noChangeArrowheads="1"/>
              </p:cNvSpPr>
              <p:nvPr/>
            </p:nvSpPr>
            <p:spPr bwMode="auto">
              <a:xfrm>
                <a:off x="1196555" y="5625373"/>
                <a:ext cx="2395207" cy="584775"/>
              </a:xfrm>
              <a:prstGeom prst="rect">
                <a:avLst/>
              </a:prstGeom>
              <a:noFill/>
              <a:ln w="38100">
                <a:noFill/>
                <a:miter lim="800000"/>
                <a:headEnd/>
                <a:tailEnd/>
              </a:ln>
            </p:spPr>
            <p:txBody>
              <a:bodyPr wrap="none">
                <a:spAutoFit/>
              </a:bodyPr>
              <a:lstStyle/>
              <a:p>
                <a14:m>
                  <m:oMath xmlns:m="http://schemas.openxmlformats.org/officeDocument/2006/math">
                    <m:r>
                      <a:rPr lang="en-US" sz="3200" i="1" smtClean="0">
                        <a:latin typeface="Cambria Math"/>
                        <a:ea typeface="Cambria Math"/>
                      </a:rPr>
                      <m:t>~</m:t>
                    </m:r>
                  </m:oMath>
                </a14:m>
                <a:r>
                  <a:rPr lang="en-US" sz="3200" dirty="0"/>
                  <a:t>equilibrium</a:t>
                </a:r>
              </a:p>
            </p:txBody>
          </p:sp>
        </mc:Choice>
        <mc:Fallback xmlns="">
          <p:sp>
            <p:nvSpPr>
              <p:cNvPr id="50184" name="Text Box 8"/>
              <p:cNvSpPr txBox="1">
                <a:spLocks noRot="1" noChangeAspect="1" noMove="1" noResize="1" noEditPoints="1" noAdjustHandles="1" noChangeArrowheads="1" noChangeShapeType="1" noTextEdit="1"/>
              </p:cNvSpPr>
              <p:nvPr/>
            </p:nvSpPr>
            <p:spPr bwMode="auto">
              <a:xfrm>
                <a:off x="1196555" y="5625373"/>
                <a:ext cx="2395207" cy="584775"/>
              </a:xfrm>
              <a:prstGeom prst="rect">
                <a:avLst/>
              </a:prstGeom>
              <a:blipFill rotWithShape="1">
                <a:blip r:embed="rId3"/>
                <a:stretch>
                  <a:fillRect t="-12500" r="-5089" b="-34375"/>
                </a:stretch>
              </a:blipFill>
              <a:ln w="38100">
                <a:noFill/>
                <a:miter lim="800000"/>
                <a:headEnd/>
                <a:tailEnd/>
              </a:ln>
            </p:spPr>
            <p:txBody>
              <a:bodyPr/>
              <a:lstStyle/>
              <a:p>
                <a:r>
                  <a:rPr lang="en-US">
                    <a:noFill/>
                  </a:rPr>
                  <a:t> </a:t>
                </a:r>
              </a:p>
            </p:txBody>
          </p:sp>
        </mc:Fallback>
      </mc:AlternateContent>
      <p:sp>
        <p:nvSpPr>
          <p:cNvPr id="12295" name="Text Box 10"/>
          <p:cNvSpPr txBox="1">
            <a:spLocks noChangeArrowheads="1"/>
          </p:cNvSpPr>
          <p:nvPr/>
        </p:nvSpPr>
        <p:spPr bwMode="auto">
          <a:xfrm>
            <a:off x="703263" y="995363"/>
            <a:ext cx="2520950" cy="579437"/>
          </a:xfrm>
          <a:prstGeom prst="rect">
            <a:avLst/>
          </a:prstGeom>
          <a:noFill/>
          <a:ln w="38100">
            <a:noFill/>
            <a:miter lim="800000"/>
            <a:headEnd/>
            <a:tailEnd/>
          </a:ln>
        </p:spPr>
        <p:txBody>
          <a:bodyPr wrap="none">
            <a:spAutoFit/>
          </a:bodyPr>
          <a:lstStyle/>
          <a:p>
            <a:r>
              <a:rPr lang="en-US" sz="3200" dirty="0"/>
              <a:t>Original game</a:t>
            </a:r>
          </a:p>
        </p:txBody>
      </p:sp>
      <p:sp>
        <p:nvSpPr>
          <p:cNvPr id="12304" name="AutoShape 5"/>
          <p:cNvSpPr>
            <a:spLocks noChangeArrowheads="1"/>
          </p:cNvSpPr>
          <p:nvPr/>
        </p:nvSpPr>
        <p:spPr bwMode="auto">
          <a:xfrm>
            <a:off x="6501612" y="2487369"/>
            <a:ext cx="749922" cy="715835"/>
          </a:xfrm>
          <a:prstGeom prst="triangle">
            <a:avLst>
              <a:gd name="adj" fmla="val 50000"/>
            </a:avLst>
          </a:prstGeom>
          <a:solidFill>
            <a:srgbClr val="0070C0"/>
          </a:solidFill>
          <a:ln w="38100">
            <a:solidFill>
              <a:srgbClr val="0070C0"/>
            </a:solidFill>
            <a:miter lim="800000"/>
            <a:headEnd/>
            <a:tailEnd/>
          </a:ln>
        </p:spPr>
        <p:txBody>
          <a:bodyPr wrap="none" anchor="ctr"/>
          <a:lstStyle/>
          <a:p>
            <a:endParaRPr lang="en-US"/>
          </a:p>
        </p:txBody>
      </p:sp>
      <p:sp>
        <p:nvSpPr>
          <p:cNvPr id="12305" name="Text Box 11"/>
          <p:cNvSpPr txBox="1">
            <a:spLocks noChangeArrowheads="1"/>
          </p:cNvSpPr>
          <p:nvPr/>
        </p:nvSpPr>
        <p:spPr bwMode="auto">
          <a:xfrm>
            <a:off x="6052676" y="1974654"/>
            <a:ext cx="1912704" cy="400110"/>
          </a:xfrm>
          <a:prstGeom prst="rect">
            <a:avLst/>
          </a:prstGeom>
          <a:noFill/>
          <a:ln w="38100">
            <a:noFill/>
            <a:miter lim="800000"/>
            <a:headEnd/>
            <a:tailEnd/>
          </a:ln>
        </p:spPr>
        <p:txBody>
          <a:bodyPr wrap="none">
            <a:spAutoFit/>
          </a:bodyPr>
          <a:lstStyle/>
          <a:p>
            <a:r>
              <a:rPr lang="en-US" dirty="0"/>
              <a:t>Abstracted game</a:t>
            </a:r>
          </a:p>
        </p:txBody>
      </p:sp>
      <p:sp>
        <p:nvSpPr>
          <p:cNvPr id="12303" name="Text Box 12"/>
          <p:cNvSpPr txBox="1">
            <a:spLocks noChangeArrowheads="1"/>
          </p:cNvSpPr>
          <p:nvPr/>
        </p:nvSpPr>
        <p:spPr bwMode="auto">
          <a:xfrm>
            <a:off x="3499710" y="2465520"/>
            <a:ext cx="2486025" cy="396875"/>
          </a:xfrm>
          <a:prstGeom prst="rect">
            <a:avLst/>
          </a:prstGeom>
          <a:noFill/>
          <a:ln w="38100">
            <a:noFill/>
            <a:miter lim="800000"/>
            <a:headEnd/>
            <a:tailEnd/>
          </a:ln>
        </p:spPr>
        <p:txBody>
          <a:bodyPr wrap="none">
            <a:spAutoFit/>
          </a:bodyPr>
          <a:lstStyle/>
          <a:p>
            <a:r>
              <a:rPr lang="en-US" dirty="0"/>
              <a:t>Automated abstraction</a:t>
            </a:r>
          </a:p>
        </p:txBody>
      </p:sp>
      <p:sp>
        <p:nvSpPr>
          <p:cNvPr id="12301" name="Text Box 15"/>
          <p:cNvSpPr txBox="1">
            <a:spLocks noChangeArrowheads="1"/>
          </p:cNvSpPr>
          <p:nvPr/>
        </p:nvSpPr>
        <p:spPr bwMode="auto">
          <a:xfrm>
            <a:off x="6878636" y="4021265"/>
            <a:ext cx="2031133" cy="646331"/>
          </a:xfrm>
          <a:prstGeom prst="rect">
            <a:avLst/>
          </a:prstGeom>
          <a:noFill/>
          <a:ln w="38100">
            <a:noFill/>
            <a:miter lim="800000"/>
            <a:headEnd/>
            <a:tailEnd/>
          </a:ln>
        </p:spPr>
        <p:txBody>
          <a:bodyPr wrap="none">
            <a:spAutoFit/>
          </a:bodyPr>
          <a:lstStyle/>
          <a:p>
            <a:pPr algn="l"/>
            <a:r>
              <a:rPr lang="en-US" dirty="0"/>
              <a:t>Equilibrium-finding </a:t>
            </a:r>
          </a:p>
          <a:p>
            <a:pPr algn="l"/>
            <a:r>
              <a:rPr lang="en-US" dirty="0"/>
              <a:t>algorithm</a:t>
            </a:r>
          </a:p>
        </p:txBody>
      </p:sp>
      <p:sp>
        <p:nvSpPr>
          <p:cNvPr id="17" name="Rectangle 16"/>
          <p:cNvSpPr>
            <a:spLocks noChangeArrowheads="1"/>
          </p:cNvSpPr>
          <p:nvPr/>
        </p:nvSpPr>
        <p:spPr bwMode="auto">
          <a:xfrm>
            <a:off x="4007040" y="5532665"/>
            <a:ext cx="1793889" cy="369332"/>
          </a:xfrm>
          <a:prstGeom prst="rect">
            <a:avLst/>
          </a:prstGeom>
          <a:noFill/>
          <a:ln w="9525">
            <a:noFill/>
            <a:miter lim="800000"/>
            <a:headEnd/>
            <a:tailEnd/>
          </a:ln>
        </p:spPr>
        <p:txBody>
          <a:bodyPr wrap="none">
            <a:spAutoFit/>
          </a:bodyPr>
          <a:lstStyle/>
          <a:p>
            <a:r>
              <a:rPr lang="en-US" dirty="0"/>
              <a:t>Reverse mapping</a:t>
            </a:r>
          </a:p>
        </p:txBody>
      </p:sp>
      <p:cxnSp>
        <p:nvCxnSpPr>
          <p:cNvPr id="19" name="Straight Arrow Connector 18"/>
          <p:cNvCxnSpPr/>
          <p:nvPr/>
        </p:nvCxnSpPr>
        <p:spPr bwMode="auto">
          <a:xfrm>
            <a:off x="3444427" y="2872226"/>
            <a:ext cx="2776859" cy="1"/>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cxnSp>
        <p:nvCxnSpPr>
          <p:cNvPr id="22" name="Straight Connector 21"/>
          <p:cNvCxnSpPr/>
          <p:nvPr/>
        </p:nvCxnSpPr>
        <p:spPr bwMode="auto">
          <a:xfrm rot="16200000" flipH="1">
            <a:off x="5741646" y="4518706"/>
            <a:ext cx="2243926" cy="39269"/>
          </a:xfrm>
          <a:prstGeom prst="line">
            <a:avLst/>
          </a:prstGeom>
          <a:solidFill>
            <a:schemeClr val="accent1"/>
          </a:solidFill>
          <a:ln w="38100" cap="flat" cmpd="sng" algn="ctr">
            <a:solidFill>
              <a:srgbClr val="FF0000"/>
            </a:solidFill>
            <a:prstDash val="solid"/>
            <a:round/>
            <a:headEnd type="none" w="med" len="med"/>
            <a:tailEnd type="triangle"/>
          </a:ln>
          <a:effectLst/>
        </p:spPr>
      </p:cxnSp>
      <p:cxnSp>
        <p:nvCxnSpPr>
          <p:cNvPr id="24" name="Straight Connector 23"/>
          <p:cNvCxnSpPr/>
          <p:nvPr/>
        </p:nvCxnSpPr>
        <p:spPr bwMode="auto">
          <a:xfrm rot="10800000">
            <a:off x="3696869" y="5946405"/>
            <a:ext cx="2187828" cy="11220"/>
          </a:xfrm>
          <a:prstGeom prst="line">
            <a:avLst/>
          </a:prstGeom>
          <a:solidFill>
            <a:schemeClr val="accent1"/>
          </a:solidFill>
          <a:ln w="38100" cap="flat" cmpd="sng" algn="ctr">
            <a:solidFill>
              <a:srgbClr val="FF0000"/>
            </a:solidFill>
            <a:prstDash val="solid"/>
            <a:round/>
            <a:headEnd type="none" w="med" len="med"/>
            <a:tailEnd type="triangle"/>
          </a:ln>
          <a:effectLst/>
        </p:spPr>
      </p:cxnSp>
      <p:sp>
        <p:nvSpPr>
          <p:cNvPr id="2" name="TextBox 1"/>
          <p:cNvSpPr txBox="1"/>
          <p:nvPr/>
        </p:nvSpPr>
        <p:spPr>
          <a:xfrm>
            <a:off x="1671565" y="6372108"/>
            <a:ext cx="5538376" cy="369332"/>
          </a:xfrm>
          <a:prstGeom prst="rect">
            <a:avLst/>
          </a:prstGeom>
          <a:noFill/>
        </p:spPr>
        <p:txBody>
          <a:bodyPr wrap="none" rtlCol="0">
            <a:spAutoFit/>
          </a:bodyPr>
          <a:lstStyle/>
          <a:p>
            <a:r>
              <a:rPr lang="en-US" sz="1800" dirty="0">
                <a:solidFill>
                  <a:schemeClr val="accent2"/>
                </a:solidFill>
              </a:rPr>
              <a:t>Foreshadowed by Shi &amp; Littman 01, Billings </a:t>
            </a:r>
            <a:r>
              <a:rPr lang="en-US" sz="1800" i="1" dirty="0">
                <a:solidFill>
                  <a:schemeClr val="accent2"/>
                </a:solidFill>
              </a:rPr>
              <a:t>et al. </a:t>
            </a:r>
            <a:r>
              <a:rPr lang="en-US" sz="1800" dirty="0">
                <a:solidFill>
                  <a:schemeClr val="accent2"/>
                </a:solidFill>
              </a:rPr>
              <a:t>IJCAI-03</a:t>
            </a:r>
          </a:p>
        </p:txBody>
      </p:sp>
      <p:sp>
        <p:nvSpPr>
          <p:cNvPr id="3" name="TextBox 2"/>
          <p:cNvSpPr txBox="1"/>
          <p:nvPr/>
        </p:nvSpPr>
        <p:spPr>
          <a:xfrm>
            <a:off x="1437056" y="3165999"/>
            <a:ext cx="1435008" cy="830997"/>
          </a:xfrm>
          <a:prstGeom prst="rect">
            <a:avLst/>
          </a:prstGeom>
          <a:noFill/>
        </p:spPr>
        <p:txBody>
          <a:bodyPr wrap="none" rtlCol="0">
            <a:spAutoFit/>
          </a:bodyPr>
          <a:lstStyle/>
          <a:p>
            <a:r>
              <a:rPr lang="en-US" sz="4800" dirty="0">
                <a:solidFill>
                  <a:schemeClr val="bg1"/>
                </a:solidFill>
              </a:rPr>
              <a:t>10</a:t>
            </a:r>
            <a:r>
              <a:rPr lang="en-US" sz="4800" baseline="30000" dirty="0">
                <a:solidFill>
                  <a:schemeClr val="bg1"/>
                </a:solidFill>
              </a:rPr>
              <a:t>161</a:t>
            </a:r>
          </a:p>
        </p:txBody>
      </p:sp>
      <p:sp>
        <p:nvSpPr>
          <p:cNvPr id="5" name="Vertical Scroll 4"/>
          <p:cNvSpPr/>
          <p:nvPr/>
        </p:nvSpPr>
        <p:spPr>
          <a:xfrm>
            <a:off x="2319103" y="2280825"/>
            <a:ext cx="1180607" cy="922379"/>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Compact representation</a:t>
            </a:r>
          </a:p>
        </p:txBody>
      </p:sp>
    </p:spTree>
    <p:extLst>
      <p:ext uri="{BB962C8B-B14F-4D97-AF65-F5344CB8AC3E}">
        <p14:creationId xmlns:p14="http://schemas.microsoft.com/office/powerpoint/2010/main" val="35812423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Lossless abstraction</a:t>
            </a:r>
          </a:p>
        </p:txBody>
      </p:sp>
      <p:sp>
        <p:nvSpPr>
          <p:cNvPr id="8" name="TextBox 7"/>
          <p:cNvSpPr txBox="1">
            <a:spLocks noChangeAspect="1"/>
          </p:cNvSpPr>
          <p:nvPr/>
        </p:nvSpPr>
        <p:spPr>
          <a:xfrm>
            <a:off x="27226" y="4982008"/>
            <a:ext cx="441422" cy="369332"/>
          </a:xfrm>
          <a:prstGeom prst="rect">
            <a:avLst/>
          </a:prstGeom>
          <a:noFill/>
        </p:spPr>
        <p:txBody>
          <a:bodyPr wrap="none" rtlCol="0">
            <a:spAutoFit/>
          </a:bodyPr>
          <a:lstStyle/>
          <a:p>
            <a:r>
              <a:rPr lang="en-US" dirty="0"/>
              <a:t>10</a:t>
            </a:r>
          </a:p>
        </p:txBody>
      </p:sp>
      <p:sp>
        <p:nvSpPr>
          <p:cNvPr id="9" name="TextBox 8"/>
          <p:cNvSpPr txBox="1">
            <a:spLocks noChangeAspect="1"/>
          </p:cNvSpPr>
          <p:nvPr/>
        </p:nvSpPr>
        <p:spPr>
          <a:xfrm>
            <a:off x="716486" y="4990080"/>
            <a:ext cx="313044" cy="369332"/>
          </a:xfrm>
          <a:prstGeom prst="rect">
            <a:avLst/>
          </a:prstGeom>
          <a:noFill/>
        </p:spPr>
        <p:txBody>
          <a:bodyPr wrap="none" rtlCol="0">
            <a:spAutoFit/>
          </a:bodyPr>
          <a:lstStyle/>
          <a:p>
            <a:r>
              <a:rPr lang="en-US" dirty="0"/>
              <a:t>0</a:t>
            </a:r>
          </a:p>
        </p:txBody>
      </p:sp>
      <p:sp>
        <p:nvSpPr>
          <p:cNvPr id="10" name="TextBox 9"/>
          <p:cNvSpPr txBox="1">
            <a:spLocks noChangeAspect="1"/>
          </p:cNvSpPr>
          <p:nvPr/>
        </p:nvSpPr>
        <p:spPr>
          <a:xfrm>
            <a:off x="1265953" y="4990080"/>
            <a:ext cx="313044" cy="369332"/>
          </a:xfrm>
          <a:prstGeom prst="rect">
            <a:avLst/>
          </a:prstGeom>
          <a:noFill/>
        </p:spPr>
        <p:txBody>
          <a:bodyPr wrap="none" rtlCol="0">
            <a:spAutoFit/>
          </a:bodyPr>
          <a:lstStyle/>
          <a:p>
            <a:r>
              <a:rPr lang="en-US" dirty="0"/>
              <a:t>0</a:t>
            </a:r>
          </a:p>
        </p:txBody>
      </p:sp>
      <p:sp>
        <p:nvSpPr>
          <p:cNvPr id="11" name="TextBox 10"/>
          <p:cNvSpPr txBox="1">
            <a:spLocks noChangeAspect="1"/>
          </p:cNvSpPr>
          <p:nvPr/>
        </p:nvSpPr>
        <p:spPr>
          <a:xfrm>
            <a:off x="1884468" y="4998152"/>
            <a:ext cx="441422" cy="369332"/>
          </a:xfrm>
          <a:prstGeom prst="rect">
            <a:avLst/>
          </a:prstGeom>
          <a:noFill/>
        </p:spPr>
        <p:txBody>
          <a:bodyPr wrap="none" rtlCol="0">
            <a:spAutoFit/>
          </a:bodyPr>
          <a:lstStyle/>
          <a:p>
            <a:r>
              <a:rPr lang="en-US" dirty="0"/>
              <a:t>10</a:t>
            </a:r>
          </a:p>
        </p:txBody>
      </p:sp>
      <p:cxnSp>
        <p:nvCxnSpPr>
          <p:cNvPr id="12" name="Straight Connector 11"/>
          <p:cNvCxnSpPr>
            <a:cxnSpLocks noChangeAspect="1"/>
            <a:stCxn id="210" idx="3"/>
            <a:endCxn id="216" idx="0"/>
          </p:cNvCxnSpPr>
          <p:nvPr/>
        </p:nvCxnSpPr>
        <p:spPr>
          <a:xfrm flipH="1">
            <a:off x="571535" y="3233538"/>
            <a:ext cx="591646" cy="70360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Straight Connector 12"/>
          <p:cNvCxnSpPr>
            <a:cxnSpLocks noChangeAspect="1"/>
            <a:stCxn id="210" idx="5"/>
            <a:endCxn id="218" idx="0"/>
          </p:cNvCxnSpPr>
          <p:nvPr/>
        </p:nvCxnSpPr>
        <p:spPr>
          <a:xfrm>
            <a:off x="1432589" y="3233538"/>
            <a:ext cx="336908" cy="70360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a:cxnSpLocks noChangeAspect="1"/>
            <a:stCxn id="216" idx="3"/>
            <a:endCxn id="8" idx="0"/>
          </p:cNvCxnSpPr>
          <p:nvPr/>
        </p:nvCxnSpPr>
        <p:spPr>
          <a:xfrm flipH="1">
            <a:off x="247937" y="4262345"/>
            <a:ext cx="188894" cy="7196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a:cxnSpLocks noChangeAspect="1"/>
            <a:stCxn id="216" idx="5"/>
            <a:endCxn id="9" idx="0"/>
          </p:cNvCxnSpPr>
          <p:nvPr/>
        </p:nvCxnSpPr>
        <p:spPr>
          <a:xfrm>
            <a:off x="706239" y="4262345"/>
            <a:ext cx="166769"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cxnSpLocks noChangeAspect="1"/>
            <a:stCxn id="218" idx="3"/>
            <a:endCxn id="10" idx="0"/>
          </p:cNvCxnSpPr>
          <p:nvPr/>
        </p:nvCxnSpPr>
        <p:spPr>
          <a:xfrm flipH="1">
            <a:off x="1422475" y="4262345"/>
            <a:ext cx="212318"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a:cxnSpLocks noChangeAspect="1"/>
            <a:stCxn id="218" idx="5"/>
            <a:endCxn id="11" idx="0"/>
          </p:cNvCxnSpPr>
          <p:nvPr/>
        </p:nvCxnSpPr>
        <p:spPr>
          <a:xfrm>
            <a:off x="1904201" y="4262345"/>
            <a:ext cx="200978" cy="735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cxnSpLocks noChangeAspect="1"/>
          </p:cNvCxnSpPr>
          <p:nvPr/>
        </p:nvCxnSpPr>
        <p:spPr>
          <a:xfrm>
            <a:off x="4919084" y="2428821"/>
            <a:ext cx="57158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a:spLocks noChangeAspect="1"/>
          </p:cNvSpPr>
          <p:nvPr/>
        </p:nvSpPr>
        <p:spPr>
          <a:xfrm>
            <a:off x="1192563" y="2005911"/>
            <a:ext cx="505555" cy="369332"/>
          </a:xfrm>
          <a:prstGeom prst="rect">
            <a:avLst/>
          </a:prstGeom>
          <a:noFill/>
        </p:spPr>
        <p:txBody>
          <a:bodyPr wrap="none" rtlCol="0">
            <a:spAutoFit/>
          </a:bodyPr>
          <a:lstStyle/>
          <a:p>
            <a:r>
              <a:rPr lang="en-US" dirty="0"/>
              <a:t>0.5</a:t>
            </a:r>
          </a:p>
        </p:txBody>
      </p:sp>
      <p:sp>
        <p:nvSpPr>
          <p:cNvPr id="25" name="TextBox 24"/>
          <p:cNvSpPr txBox="1">
            <a:spLocks noChangeAspect="1"/>
          </p:cNvSpPr>
          <p:nvPr/>
        </p:nvSpPr>
        <p:spPr>
          <a:xfrm>
            <a:off x="2409395" y="4982008"/>
            <a:ext cx="441422" cy="369332"/>
          </a:xfrm>
          <a:prstGeom prst="rect">
            <a:avLst/>
          </a:prstGeom>
          <a:noFill/>
        </p:spPr>
        <p:txBody>
          <a:bodyPr wrap="none" rtlCol="0">
            <a:spAutoFit/>
          </a:bodyPr>
          <a:lstStyle/>
          <a:p>
            <a:r>
              <a:rPr lang="en-US" dirty="0"/>
              <a:t>10</a:t>
            </a:r>
          </a:p>
        </p:txBody>
      </p:sp>
      <p:sp>
        <p:nvSpPr>
          <p:cNvPr id="26" name="TextBox 25"/>
          <p:cNvSpPr txBox="1">
            <a:spLocks noChangeAspect="1"/>
          </p:cNvSpPr>
          <p:nvPr/>
        </p:nvSpPr>
        <p:spPr>
          <a:xfrm>
            <a:off x="3061231" y="4990080"/>
            <a:ext cx="313044" cy="369332"/>
          </a:xfrm>
          <a:prstGeom prst="rect">
            <a:avLst/>
          </a:prstGeom>
          <a:noFill/>
        </p:spPr>
        <p:txBody>
          <a:bodyPr wrap="none" rtlCol="0">
            <a:spAutoFit/>
          </a:bodyPr>
          <a:lstStyle/>
          <a:p>
            <a:r>
              <a:rPr lang="en-US" dirty="0"/>
              <a:t>0</a:t>
            </a:r>
          </a:p>
        </p:txBody>
      </p:sp>
      <p:sp>
        <p:nvSpPr>
          <p:cNvPr id="27" name="TextBox 26"/>
          <p:cNvSpPr txBox="1">
            <a:spLocks noChangeAspect="1"/>
          </p:cNvSpPr>
          <p:nvPr/>
        </p:nvSpPr>
        <p:spPr>
          <a:xfrm>
            <a:off x="3630236" y="4990080"/>
            <a:ext cx="313044" cy="369332"/>
          </a:xfrm>
          <a:prstGeom prst="rect">
            <a:avLst/>
          </a:prstGeom>
          <a:noFill/>
        </p:spPr>
        <p:txBody>
          <a:bodyPr wrap="none" rtlCol="0">
            <a:spAutoFit/>
          </a:bodyPr>
          <a:lstStyle/>
          <a:p>
            <a:r>
              <a:rPr lang="en-US" dirty="0"/>
              <a:t>0</a:t>
            </a:r>
          </a:p>
        </p:txBody>
      </p:sp>
      <p:sp>
        <p:nvSpPr>
          <p:cNvPr id="28" name="TextBox 27"/>
          <p:cNvSpPr txBox="1">
            <a:spLocks noChangeAspect="1"/>
          </p:cNvSpPr>
          <p:nvPr/>
        </p:nvSpPr>
        <p:spPr>
          <a:xfrm>
            <a:off x="4329265" y="4998152"/>
            <a:ext cx="441422" cy="369332"/>
          </a:xfrm>
          <a:prstGeom prst="rect">
            <a:avLst/>
          </a:prstGeom>
          <a:noFill/>
        </p:spPr>
        <p:txBody>
          <a:bodyPr wrap="none" rtlCol="0">
            <a:spAutoFit/>
          </a:bodyPr>
          <a:lstStyle/>
          <a:p>
            <a:r>
              <a:rPr lang="en-US" dirty="0"/>
              <a:t>10</a:t>
            </a:r>
          </a:p>
        </p:txBody>
      </p:sp>
      <p:cxnSp>
        <p:nvCxnSpPr>
          <p:cNvPr id="29" name="Straight Connector 28"/>
          <p:cNvCxnSpPr>
            <a:cxnSpLocks noChangeAspect="1"/>
            <a:stCxn id="212" idx="3"/>
            <a:endCxn id="220" idx="0"/>
          </p:cNvCxnSpPr>
          <p:nvPr/>
        </p:nvCxnSpPr>
        <p:spPr>
          <a:xfrm flipH="1">
            <a:off x="2882355" y="3239372"/>
            <a:ext cx="589934" cy="697769"/>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a:cxnSpLocks noChangeAspect="1"/>
            <a:stCxn id="212" idx="5"/>
            <a:endCxn id="222" idx="0"/>
          </p:cNvCxnSpPr>
          <p:nvPr/>
        </p:nvCxnSpPr>
        <p:spPr>
          <a:xfrm>
            <a:off x="3741697" y="3239372"/>
            <a:ext cx="397068" cy="697769"/>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a:cxnSpLocks noChangeAspect="1"/>
            <a:stCxn id="220" idx="3"/>
            <a:endCxn id="25" idx="0"/>
          </p:cNvCxnSpPr>
          <p:nvPr/>
        </p:nvCxnSpPr>
        <p:spPr>
          <a:xfrm flipH="1">
            <a:off x="2630106" y="4262345"/>
            <a:ext cx="117545" cy="719663"/>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Connector 31"/>
          <p:cNvCxnSpPr>
            <a:cxnSpLocks noChangeAspect="1"/>
            <a:stCxn id="220" idx="5"/>
            <a:endCxn id="26" idx="0"/>
          </p:cNvCxnSpPr>
          <p:nvPr/>
        </p:nvCxnSpPr>
        <p:spPr>
          <a:xfrm>
            <a:off x="3017059" y="4262345"/>
            <a:ext cx="200694"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p:cNvCxnSpPr>
            <a:cxnSpLocks noChangeAspect="1"/>
            <a:stCxn id="222" idx="3"/>
            <a:endCxn id="27" idx="0"/>
          </p:cNvCxnSpPr>
          <p:nvPr/>
        </p:nvCxnSpPr>
        <p:spPr>
          <a:xfrm flipH="1">
            <a:off x="3786758" y="4262345"/>
            <a:ext cx="217303"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34" name="Straight Connector 33"/>
          <p:cNvCxnSpPr>
            <a:cxnSpLocks noChangeAspect="1"/>
            <a:stCxn id="222" idx="5"/>
            <a:endCxn id="28" idx="0"/>
          </p:cNvCxnSpPr>
          <p:nvPr/>
        </p:nvCxnSpPr>
        <p:spPr>
          <a:xfrm>
            <a:off x="4273469" y="4262345"/>
            <a:ext cx="276507" cy="735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Connector 37"/>
          <p:cNvCxnSpPr>
            <a:cxnSpLocks noChangeAspect="1"/>
            <a:stCxn id="205" idx="3"/>
            <a:endCxn id="210" idx="0"/>
          </p:cNvCxnSpPr>
          <p:nvPr/>
        </p:nvCxnSpPr>
        <p:spPr>
          <a:xfrm flipH="1">
            <a:off x="1297885" y="1748851"/>
            <a:ext cx="980233" cy="1159483"/>
          </a:xfrm>
          <a:prstGeom prst="line">
            <a:avLst/>
          </a:prstGeom>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noChangeAspect="1"/>
            <a:stCxn id="205" idx="5"/>
            <a:endCxn id="212" idx="0"/>
          </p:cNvCxnSpPr>
          <p:nvPr/>
        </p:nvCxnSpPr>
        <p:spPr>
          <a:xfrm>
            <a:off x="2547526" y="1748851"/>
            <a:ext cx="1059467" cy="1165317"/>
          </a:xfrm>
          <a:prstGeom prst="line">
            <a:avLst/>
          </a:prstGeom>
        </p:spPr>
        <p:style>
          <a:lnRef idx="2">
            <a:schemeClr val="accent1"/>
          </a:lnRef>
          <a:fillRef idx="0">
            <a:schemeClr val="accent1"/>
          </a:fillRef>
          <a:effectRef idx="1">
            <a:schemeClr val="accent1"/>
          </a:effectRef>
          <a:fontRef idx="minor">
            <a:schemeClr val="tx1"/>
          </a:fontRef>
        </p:style>
      </p:cxnSp>
      <p:sp>
        <p:nvSpPr>
          <p:cNvPr id="59" name="TextBox 58"/>
          <p:cNvSpPr txBox="1">
            <a:spLocks noChangeAspect="1"/>
          </p:cNvSpPr>
          <p:nvPr/>
        </p:nvSpPr>
        <p:spPr>
          <a:xfrm>
            <a:off x="3306843" y="2014479"/>
            <a:ext cx="505555" cy="369332"/>
          </a:xfrm>
          <a:prstGeom prst="rect">
            <a:avLst/>
          </a:prstGeom>
          <a:noFill/>
        </p:spPr>
        <p:txBody>
          <a:bodyPr wrap="none" rtlCol="0">
            <a:spAutoFit/>
          </a:bodyPr>
          <a:lstStyle/>
          <a:p>
            <a:r>
              <a:rPr lang="en-US" dirty="0"/>
              <a:t>0.5</a:t>
            </a:r>
          </a:p>
        </p:txBody>
      </p:sp>
      <p:sp>
        <p:nvSpPr>
          <p:cNvPr id="105" name="TextBox 104"/>
          <p:cNvSpPr txBox="1">
            <a:spLocks noChangeAspect="1"/>
          </p:cNvSpPr>
          <p:nvPr/>
        </p:nvSpPr>
        <p:spPr>
          <a:xfrm>
            <a:off x="5913147" y="5039748"/>
            <a:ext cx="441422" cy="369332"/>
          </a:xfrm>
          <a:prstGeom prst="rect">
            <a:avLst/>
          </a:prstGeom>
          <a:noFill/>
        </p:spPr>
        <p:txBody>
          <a:bodyPr wrap="none" rtlCol="0">
            <a:spAutoFit/>
          </a:bodyPr>
          <a:lstStyle/>
          <a:p>
            <a:r>
              <a:rPr lang="en-US" dirty="0"/>
              <a:t>10</a:t>
            </a:r>
          </a:p>
        </p:txBody>
      </p:sp>
      <p:sp>
        <p:nvSpPr>
          <p:cNvPr id="106" name="TextBox 105"/>
          <p:cNvSpPr txBox="1">
            <a:spLocks noChangeAspect="1"/>
          </p:cNvSpPr>
          <p:nvPr/>
        </p:nvSpPr>
        <p:spPr>
          <a:xfrm>
            <a:off x="6602407" y="5039748"/>
            <a:ext cx="313044" cy="369332"/>
          </a:xfrm>
          <a:prstGeom prst="rect">
            <a:avLst/>
          </a:prstGeom>
          <a:noFill/>
        </p:spPr>
        <p:txBody>
          <a:bodyPr wrap="none" rtlCol="0">
            <a:spAutoFit/>
          </a:bodyPr>
          <a:lstStyle/>
          <a:p>
            <a:r>
              <a:rPr lang="en-US" dirty="0"/>
              <a:t>0</a:t>
            </a:r>
          </a:p>
        </p:txBody>
      </p:sp>
      <p:sp>
        <p:nvSpPr>
          <p:cNvPr id="107" name="TextBox 106"/>
          <p:cNvSpPr txBox="1">
            <a:spLocks noChangeAspect="1"/>
          </p:cNvSpPr>
          <p:nvPr/>
        </p:nvSpPr>
        <p:spPr>
          <a:xfrm>
            <a:off x="7161643" y="5039748"/>
            <a:ext cx="313044" cy="369332"/>
          </a:xfrm>
          <a:prstGeom prst="rect">
            <a:avLst/>
          </a:prstGeom>
          <a:noFill/>
        </p:spPr>
        <p:txBody>
          <a:bodyPr wrap="none" rtlCol="0">
            <a:spAutoFit/>
          </a:bodyPr>
          <a:lstStyle/>
          <a:p>
            <a:r>
              <a:rPr lang="en-US" dirty="0"/>
              <a:t>0</a:t>
            </a:r>
          </a:p>
        </p:txBody>
      </p:sp>
      <p:sp>
        <p:nvSpPr>
          <p:cNvPr id="108" name="TextBox 107"/>
          <p:cNvSpPr txBox="1">
            <a:spLocks noChangeAspect="1"/>
          </p:cNvSpPr>
          <p:nvPr/>
        </p:nvSpPr>
        <p:spPr>
          <a:xfrm>
            <a:off x="7780158" y="5047820"/>
            <a:ext cx="441422" cy="369332"/>
          </a:xfrm>
          <a:prstGeom prst="rect">
            <a:avLst/>
          </a:prstGeom>
          <a:noFill/>
        </p:spPr>
        <p:txBody>
          <a:bodyPr wrap="none" rtlCol="0">
            <a:spAutoFit/>
          </a:bodyPr>
          <a:lstStyle/>
          <a:p>
            <a:r>
              <a:rPr lang="en-US" dirty="0"/>
              <a:t>10</a:t>
            </a:r>
          </a:p>
        </p:txBody>
      </p:sp>
      <p:cxnSp>
        <p:nvCxnSpPr>
          <p:cNvPr id="109" name="Straight Connector 108"/>
          <p:cNvCxnSpPr>
            <a:cxnSpLocks noChangeAspect="1"/>
            <a:stCxn id="214" idx="3"/>
            <a:endCxn id="224" idx="0"/>
          </p:cNvCxnSpPr>
          <p:nvPr/>
        </p:nvCxnSpPr>
        <p:spPr>
          <a:xfrm flipH="1">
            <a:off x="6445390" y="3233538"/>
            <a:ext cx="564832" cy="7323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Straight Connector 109"/>
          <p:cNvCxnSpPr>
            <a:cxnSpLocks noChangeAspect="1"/>
            <a:stCxn id="214" idx="5"/>
            <a:endCxn id="226" idx="0"/>
          </p:cNvCxnSpPr>
          <p:nvPr/>
        </p:nvCxnSpPr>
        <p:spPr>
          <a:xfrm>
            <a:off x="7279630" y="3233538"/>
            <a:ext cx="380618" cy="7323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1" name="Straight Connector 110"/>
          <p:cNvCxnSpPr>
            <a:cxnSpLocks noChangeAspect="1"/>
            <a:stCxn id="224" idx="3"/>
            <a:endCxn id="105" idx="0"/>
          </p:cNvCxnSpPr>
          <p:nvPr/>
        </p:nvCxnSpPr>
        <p:spPr>
          <a:xfrm flipH="1">
            <a:off x="6133858" y="4291092"/>
            <a:ext cx="176828"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12" name="Straight Connector 111"/>
          <p:cNvCxnSpPr>
            <a:cxnSpLocks noChangeAspect="1"/>
            <a:stCxn id="224" idx="5"/>
            <a:endCxn id="106" idx="0"/>
          </p:cNvCxnSpPr>
          <p:nvPr/>
        </p:nvCxnSpPr>
        <p:spPr>
          <a:xfrm>
            <a:off x="6580094" y="4291092"/>
            <a:ext cx="178835"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13" name="Straight Connector 112"/>
          <p:cNvCxnSpPr>
            <a:cxnSpLocks noChangeAspect="1"/>
            <a:stCxn id="226" idx="3"/>
            <a:endCxn id="107" idx="0"/>
          </p:cNvCxnSpPr>
          <p:nvPr/>
        </p:nvCxnSpPr>
        <p:spPr>
          <a:xfrm flipH="1">
            <a:off x="7318165" y="4291092"/>
            <a:ext cx="207379"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14" name="Straight Connector 113"/>
          <p:cNvCxnSpPr>
            <a:cxnSpLocks noChangeAspect="1"/>
            <a:stCxn id="226" idx="5"/>
            <a:endCxn id="108" idx="0"/>
          </p:cNvCxnSpPr>
          <p:nvPr/>
        </p:nvCxnSpPr>
        <p:spPr>
          <a:xfrm>
            <a:off x="7794952" y="4291092"/>
            <a:ext cx="205917" cy="756728"/>
          </a:xfrm>
          <a:prstGeom prst="line">
            <a:avLst/>
          </a:prstGeom>
        </p:spPr>
        <p:style>
          <a:lnRef idx="2">
            <a:schemeClr val="accent1"/>
          </a:lnRef>
          <a:fillRef idx="0">
            <a:schemeClr val="accent1"/>
          </a:fillRef>
          <a:effectRef idx="1">
            <a:schemeClr val="accent1"/>
          </a:effectRef>
          <a:fontRef idx="minor">
            <a:schemeClr val="tx1"/>
          </a:fontRef>
        </p:style>
      </p:cxnSp>
      <p:sp>
        <p:nvSpPr>
          <p:cNvPr id="115" name="TextBox 114"/>
          <p:cNvSpPr txBox="1">
            <a:spLocks noChangeAspect="1"/>
          </p:cNvSpPr>
          <p:nvPr/>
        </p:nvSpPr>
        <p:spPr>
          <a:xfrm>
            <a:off x="6506151" y="2190577"/>
            <a:ext cx="313044" cy="369332"/>
          </a:xfrm>
          <a:prstGeom prst="rect">
            <a:avLst/>
          </a:prstGeom>
          <a:noFill/>
        </p:spPr>
        <p:txBody>
          <a:bodyPr wrap="none" rtlCol="0">
            <a:spAutoFit/>
          </a:bodyPr>
          <a:lstStyle/>
          <a:p>
            <a:r>
              <a:rPr lang="en-US" dirty="0"/>
              <a:t>1</a:t>
            </a:r>
          </a:p>
        </p:txBody>
      </p:sp>
      <p:cxnSp>
        <p:nvCxnSpPr>
          <p:cNvPr id="120" name="Straight Connector 119"/>
          <p:cNvCxnSpPr>
            <a:cxnSpLocks noChangeAspect="1"/>
            <a:stCxn id="207" idx="4"/>
            <a:endCxn id="214" idx="0"/>
          </p:cNvCxnSpPr>
          <p:nvPr/>
        </p:nvCxnSpPr>
        <p:spPr>
          <a:xfrm flipH="1">
            <a:off x="7144926" y="1810481"/>
            <a:ext cx="18238" cy="109785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4" name="Straight Connector 133"/>
          <p:cNvCxnSpPr>
            <a:stCxn id="209" idx="3"/>
            <a:endCxn id="212" idx="2"/>
          </p:cNvCxnSpPr>
          <p:nvPr/>
        </p:nvCxnSpPr>
        <p:spPr bwMode="auto">
          <a:xfrm>
            <a:off x="1554525" y="3098834"/>
            <a:ext cx="1861968" cy="5834"/>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35" name="Straight Connector 134"/>
          <p:cNvCxnSpPr>
            <a:stCxn id="216" idx="6"/>
            <a:endCxn id="218" idx="2"/>
          </p:cNvCxnSpPr>
          <p:nvPr/>
        </p:nvCxnSpPr>
        <p:spPr bwMode="auto">
          <a:xfrm>
            <a:off x="762035" y="4127641"/>
            <a:ext cx="816962"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36" name="Straight Connector 135"/>
          <p:cNvCxnSpPr>
            <a:stCxn id="220" idx="6"/>
            <a:endCxn id="222" idx="2"/>
          </p:cNvCxnSpPr>
          <p:nvPr/>
        </p:nvCxnSpPr>
        <p:spPr bwMode="auto">
          <a:xfrm>
            <a:off x="3072855" y="4127641"/>
            <a:ext cx="875410"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37" name="Straight Connector 136"/>
          <p:cNvCxnSpPr>
            <a:stCxn id="224" idx="6"/>
            <a:endCxn id="226" idx="2"/>
          </p:cNvCxnSpPr>
          <p:nvPr/>
        </p:nvCxnSpPr>
        <p:spPr bwMode="auto">
          <a:xfrm>
            <a:off x="6635890" y="4156388"/>
            <a:ext cx="833858"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sp>
        <p:nvSpPr>
          <p:cNvPr id="205" name="Oval 204"/>
          <p:cNvSpPr/>
          <p:nvPr/>
        </p:nvSpPr>
        <p:spPr>
          <a:xfrm>
            <a:off x="2222322" y="1423647"/>
            <a:ext cx="381000" cy="381000"/>
          </a:xfrm>
          <a:prstGeom prst="ellipse">
            <a:avLst/>
          </a:prstGeom>
          <a:solidFill>
            <a:srgbClr val="00B05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 name="TextBox 205"/>
          <p:cNvSpPr txBox="1"/>
          <p:nvPr/>
        </p:nvSpPr>
        <p:spPr>
          <a:xfrm>
            <a:off x="2233706" y="1429481"/>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207" name="Oval 206"/>
          <p:cNvSpPr/>
          <p:nvPr/>
        </p:nvSpPr>
        <p:spPr>
          <a:xfrm>
            <a:off x="6972664" y="1429481"/>
            <a:ext cx="381000" cy="381000"/>
          </a:xfrm>
          <a:prstGeom prst="ellipse">
            <a:avLst/>
          </a:prstGeom>
          <a:solidFill>
            <a:srgbClr val="00B05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8" name="TextBox 207"/>
          <p:cNvSpPr txBox="1"/>
          <p:nvPr/>
        </p:nvSpPr>
        <p:spPr>
          <a:xfrm>
            <a:off x="6984048" y="1435315"/>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209" name="TextBox 208"/>
          <p:cNvSpPr txBox="1"/>
          <p:nvPr/>
        </p:nvSpPr>
        <p:spPr>
          <a:xfrm>
            <a:off x="1087731" y="291416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210" name="Oval 209"/>
          <p:cNvSpPr/>
          <p:nvPr/>
        </p:nvSpPr>
        <p:spPr>
          <a:xfrm>
            <a:off x="1107385" y="290833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1" name="TextBox 210"/>
          <p:cNvSpPr txBox="1"/>
          <p:nvPr/>
        </p:nvSpPr>
        <p:spPr>
          <a:xfrm>
            <a:off x="3396839" y="2920002"/>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212" name="Oval 211"/>
          <p:cNvSpPr/>
          <p:nvPr/>
        </p:nvSpPr>
        <p:spPr>
          <a:xfrm>
            <a:off x="3416493" y="2914168"/>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3" name="TextBox 212"/>
          <p:cNvSpPr txBox="1"/>
          <p:nvPr/>
        </p:nvSpPr>
        <p:spPr>
          <a:xfrm>
            <a:off x="6934772" y="291416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214" name="Oval 213"/>
          <p:cNvSpPr/>
          <p:nvPr/>
        </p:nvSpPr>
        <p:spPr>
          <a:xfrm>
            <a:off x="6954426" y="290833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5" name="TextBox 214"/>
          <p:cNvSpPr txBox="1"/>
          <p:nvPr/>
        </p:nvSpPr>
        <p:spPr>
          <a:xfrm>
            <a:off x="35161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16" name="Oval 215"/>
          <p:cNvSpPr/>
          <p:nvPr/>
        </p:nvSpPr>
        <p:spPr>
          <a:xfrm>
            <a:off x="38103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7" name="TextBox 216"/>
          <p:cNvSpPr txBox="1"/>
          <p:nvPr/>
        </p:nvSpPr>
        <p:spPr>
          <a:xfrm>
            <a:off x="1549574"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18" name="Oval 217"/>
          <p:cNvSpPr/>
          <p:nvPr/>
        </p:nvSpPr>
        <p:spPr>
          <a:xfrm>
            <a:off x="1578997"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9" name="TextBox 218"/>
          <p:cNvSpPr txBox="1"/>
          <p:nvPr/>
        </p:nvSpPr>
        <p:spPr>
          <a:xfrm>
            <a:off x="266243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20" name="Oval 219"/>
          <p:cNvSpPr/>
          <p:nvPr/>
        </p:nvSpPr>
        <p:spPr>
          <a:xfrm>
            <a:off x="269185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1" name="TextBox 220"/>
          <p:cNvSpPr txBox="1"/>
          <p:nvPr/>
        </p:nvSpPr>
        <p:spPr>
          <a:xfrm>
            <a:off x="391884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22" name="Oval 221"/>
          <p:cNvSpPr/>
          <p:nvPr/>
        </p:nvSpPr>
        <p:spPr>
          <a:xfrm>
            <a:off x="394826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3" name="TextBox 222"/>
          <p:cNvSpPr txBox="1"/>
          <p:nvPr/>
        </p:nvSpPr>
        <p:spPr>
          <a:xfrm>
            <a:off x="6225467" y="396588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24" name="Oval 223"/>
          <p:cNvSpPr/>
          <p:nvPr/>
        </p:nvSpPr>
        <p:spPr>
          <a:xfrm>
            <a:off x="6254890" y="3965888"/>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5" name="TextBox 224"/>
          <p:cNvSpPr txBox="1"/>
          <p:nvPr/>
        </p:nvSpPr>
        <p:spPr>
          <a:xfrm>
            <a:off x="7440325" y="396588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26" name="Oval 225"/>
          <p:cNvSpPr/>
          <p:nvPr/>
        </p:nvSpPr>
        <p:spPr>
          <a:xfrm>
            <a:off x="7469748" y="3965888"/>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89015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Lossy</a:t>
            </a:r>
            <a:r>
              <a:rPr lang="en-US" dirty="0"/>
              <a:t> abstraction</a:t>
            </a:r>
          </a:p>
        </p:txBody>
      </p:sp>
      <p:sp>
        <p:nvSpPr>
          <p:cNvPr id="141" name="TextBox 140"/>
          <p:cNvSpPr txBox="1">
            <a:spLocks noChangeAspect="1"/>
          </p:cNvSpPr>
          <p:nvPr/>
        </p:nvSpPr>
        <p:spPr>
          <a:xfrm>
            <a:off x="27226" y="4982008"/>
            <a:ext cx="313044" cy="369332"/>
          </a:xfrm>
          <a:prstGeom prst="rect">
            <a:avLst/>
          </a:prstGeom>
          <a:noFill/>
        </p:spPr>
        <p:txBody>
          <a:bodyPr wrap="none" rtlCol="0">
            <a:spAutoFit/>
          </a:bodyPr>
          <a:lstStyle/>
          <a:p>
            <a:r>
              <a:rPr lang="en-US" dirty="0"/>
              <a:t>8</a:t>
            </a:r>
          </a:p>
        </p:txBody>
      </p:sp>
      <p:sp>
        <p:nvSpPr>
          <p:cNvPr id="142" name="TextBox 141"/>
          <p:cNvSpPr txBox="1">
            <a:spLocks noChangeAspect="1"/>
          </p:cNvSpPr>
          <p:nvPr/>
        </p:nvSpPr>
        <p:spPr>
          <a:xfrm>
            <a:off x="716486" y="4990080"/>
            <a:ext cx="313044" cy="369332"/>
          </a:xfrm>
          <a:prstGeom prst="rect">
            <a:avLst/>
          </a:prstGeom>
          <a:noFill/>
        </p:spPr>
        <p:txBody>
          <a:bodyPr wrap="none" rtlCol="0">
            <a:spAutoFit/>
          </a:bodyPr>
          <a:lstStyle/>
          <a:p>
            <a:r>
              <a:rPr lang="en-US" dirty="0"/>
              <a:t>0</a:t>
            </a:r>
          </a:p>
        </p:txBody>
      </p:sp>
      <p:sp>
        <p:nvSpPr>
          <p:cNvPr id="143" name="TextBox 142"/>
          <p:cNvSpPr txBox="1">
            <a:spLocks noChangeAspect="1"/>
          </p:cNvSpPr>
          <p:nvPr/>
        </p:nvSpPr>
        <p:spPr>
          <a:xfrm>
            <a:off x="1265953" y="4990080"/>
            <a:ext cx="313044" cy="369332"/>
          </a:xfrm>
          <a:prstGeom prst="rect">
            <a:avLst/>
          </a:prstGeom>
          <a:noFill/>
        </p:spPr>
        <p:txBody>
          <a:bodyPr wrap="none" rtlCol="0">
            <a:spAutoFit/>
          </a:bodyPr>
          <a:lstStyle/>
          <a:p>
            <a:r>
              <a:rPr lang="en-US" dirty="0"/>
              <a:t>0</a:t>
            </a:r>
          </a:p>
        </p:txBody>
      </p:sp>
      <p:sp>
        <p:nvSpPr>
          <p:cNvPr id="144" name="TextBox 143"/>
          <p:cNvSpPr txBox="1">
            <a:spLocks noChangeAspect="1"/>
          </p:cNvSpPr>
          <p:nvPr/>
        </p:nvSpPr>
        <p:spPr>
          <a:xfrm>
            <a:off x="1884468" y="4998152"/>
            <a:ext cx="441422" cy="369332"/>
          </a:xfrm>
          <a:prstGeom prst="rect">
            <a:avLst/>
          </a:prstGeom>
          <a:noFill/>
        </p:spPr>
        <p:txBody>
          <a:bodyPr wrap="none" rtlCol="0">
            <a:spAutoFit/>
          </a:bodyPr>
          <a:lstStyle/>
          <a:p>
            <a:r>
              <a:rPr lang="en-US" dirty="0"/>
              <a:t>10</a:t>
            </a:r>
          </a:p>
        </p:txBody>
      </p:sp>
      <p:cxnSp>
        <p:nvCxnSpPr>
          <p:cNvPr id="145" name="Straight Connector 144"/>
          <p:cNvCxnSpPr>
            <a:cxnSpLocks noChangeAspect="1"/>
            <a:stCxn id="187" idx="3"/>
            <a:endCxn id="193" idx="0"/>
          </p:cNvCxnSpPr>
          <p:nvPr/>
        </p:nvCxnSpPr>
        <p:spPr>
          <a:xfrm flipH="1">
            <a:off x="571535" y="3233538"/>
            <a:ext cx="591646" cy="70360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6" name="Straight Connector 145"/>
          <p:cNvCxnSpPr>
            <a:cxnSpLocks noChangeAspect="1"/>
            <a:stCxn id="187" idx="5"/>
            <a:endCxn id="195" idx="0"/>
          </p:cNvCxnSpPr>
          <p:nvPr/>
        </p:nvCxnSpPr>
        <p:spPr>
          <a:xfrm>
            <a:off x="1432589" y="3233538"/>
            <a:ext cx="336908" cy="70360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7" name="Straight Connector 146"/>
          <p:cNvCxnSpPr>
            <a:cxnSpLocks noChangeAspect="1"/>
            <a:stCxn id="193" idx="3"/>
            <a:endCxn id="141" idx="0"/>
          </p:cNvCxnSpPr>
          <p:nvPr/>
        </p:nvCxnSpPr>
        <p:spPr>
          <a:xfrm flipH="1">
            <a:off x="183748" y="4262345"/>
            <a:ext cx="253083" cy="7196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48" name="Straight Connector 147"/>
          <p:cNvCxnSpPr>
            <a:cxnSpLocks noChangeAspect="1"/>
            <a:stCxn id="193" idx="5"/>
            <a:endCxn id="142" idx="0"/>
          </p:cNvCxnSpPr>
          <p:nvPr/>
        </p:nvCxnSpPr>
        <p:spPr>
          <a:xfrm>
            <a:off x="706239" y="4262345"/>
            <a:ext cx="166769"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49" name="Straight Connector 148"/>
          <p:cNvCxnSpPr>
            <a:cxnSpLocks noChangeAspect="1"/>
            <a:stCxn id="195" idx="3"/>
            <a:endCxn id="143" idx="0"/>
          </p:cNvCxnSpPr>
          <p:nvPr/>
        </p:nvCxnSpPr>
        <p:spPr>
          <a:xfrm flipH="1">
            <a:off x="1422475" y="4262345"/>
            <a:ext cx="212318"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50" name="Straight Connector 149"/>
          <p:cNvCxnSpPr>
            <a:cxnSpLocks noChangeAspect="1"/>
            <a:stCxn id="195" idx="5"/>
            <a:endCxn id="144" idx="0"/>
          </p:cNvCxnSpPr>
          <p:nvPr/>
        </p:nvCxnSpPr>
        <p:spPr>
          <a:xfrm>
            <a:off x="1904201" y="4262345"/>
            <a:ext cx="200978" cy="735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Straight Arrow Connector 150"/>
          <p:cNvCxnSpPr>
            <a:cxnSpLocks noChangeAspect="1"/>
          </p:cNvCxnSpPr>
          <p:nvPr/>
        </p:nvCxnSpPr>
        <p:spPr>
          <a:xfrm>
            <a:off x="4919084" y="2428821"/>
            <a:ext cx="57158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2" name="TextBox 151"/>
          <p:cNvSpPr txBox="1">
            <a:spLocks noChangeAspect="1"/>
          </p:cNvSpPr>
          <p:nvPr/>
        </p:nvSpPr>
        <p:spPr>
          <a:xfrm>
            <a:off x="1192563" y="2005911"/>
            <a:ext cx="505555" cy="369332"/>
          </a:xfrm>
          <a:prstGeom prst="rect">
            <a:avLst/>
          </a:prstGeom>
          <a:noFill/>
        </p:spPr>
        <p:txBody>
          <a:bodyPr wrap="none" rtlCol="0">
            <a:spAutoFit/>
          </a:bodyPr>
          <a:lstStyle/>
          <a:p>
            <a:r>
              <a:rPr lang="en-US" dirty="0"/>
              <a:t>0.5</a:t>
            </a:r>
          </a:p>
        </p:txBody>
      </p:sp>
      <p:sp>
        <p:nvSpPr>
          <p:cNvPr id="153" name="TextBox 152"/>
          <p:cNvSpPr txBox="1">
            <a:spLocks noChangeAspect="1"/>
          </p:cNvSpPr>
          <p:nvPr/>
        </p:nvSpPr>
        <p:spPr>
          <a:xfrm>
            <a:off x="2409395" y="4982008"/>
            <a:ext cx="441422" cy="369332"/>
          </a:xfrm>
          <a:prstGeom prst="rect">
            <a:avLst/>
          </a:prstGeom>
          <a:noFill/>
        </p:spPr>
        <p:txBody>
          <a:bodyPr wrap="none" rtlCol="0">
            <a:spAutoFit/>
          </a:bodyPr>
          <a:lstStyle/>
          <a:p>
            <a:r>
              <a:rPr lang="en-US" dirty="0"/>
              <a:t>10</a:t>
            </a:r>
          </a:p>
        </p:txBody>
      </p:sp>
      <p:sp>
        <p:nvSpPr>
          <p:cNvPr id="154" name="TextBox 153"/>
          <p:cNvSpPr txBox="1">
            <a:spLocks noChangeAspect="1"/>
          </p:cNvSpPr>
          <p:nvPr/>
        </p:nvSpPr>
        <p:spPr>
          <a:xfrm>
            <a:off x="3061231" y="4990080"/>
            <a:ext cx="313044" cy="369332"/>
          </a:xfrm>
          <a:prstGeom prst="rect">
            <a:avLst/>
          </a:prstGeom>
          <a:noFill/>
        </p:spPr>
        <p:txBody>
          <a:bodyPr wrap="none" rtlCol="0">
            <a:spAutoFit/>
          </a:bodyPr>
          <a:lstStyle/>
          <a:p>
            <a:r>
              <a:rPr lang="en-US" dirty="0"/>
              <a:t>0</a:t>
            </a:r>
          </a:p>
        </p:txBody>
      </p:sp>
      <p:sp>
        <p:nvSpPr>
          <p:cNvPr id="155" name="TextBox 154"/>
          <p:cNvSpPr txBox="1">
            <a:spLocks noChangeAspect="1"/>
          </p:cNvSpPr>
          <p:nvPr/>
        </p:nvSpPr>
        <p:spPr>
          <a:xfrm>
            <a:off x="3630236" y="4990080"/>
            <a:ext cx="313044" cy="369332"/>
          </a:xfrm>
          <a:prstGeom prst="rect">
            <a:avLst/>
          </a:prstGeom>
          <a:noFill/>
        </p:spPr>
        <p:txBody>
          <a:bodyPr wrap="none" rtlCol="0">
            <a:spAutoFit/>
          </a:bodyPr>
          <a:lstStyle/>
          <a:p>
            <a:r>
              <a:rPr lang="en-US" dirty="0"/>
              <a:t>0</a:t>
            </a:r>
          </a:p>
        </p:txBody>
      </p:sp>
      <p:sp>
        <p:nvSpPr>
          <p:cNvPr id="156" name="TextBox 155"/>
          <p:cNvSpPr txBox="1">
            <a:spLocks noChangeAspect="1"/>
          </p:cNvSpPr>
          <p:nvPr/>
        </p:nvSpPr>
        <p:spPr>
          <a:xfrm>
            <a:off x="4329265" y="4998152"/>
            <a:ext cx="441422" cy="369332"/>
          </a:xfrm>
          <a:prstGeom prst="rect">
            <a:avLst/>
          </a:prstGeom>
          <a:noFill/>
        </p:spPr>
        <p:txBody>
          <a:bodyPr wrap="none" rtlCol="0">
            <a:spAutoFit/>
          </a:bodyPr>
          <a:lstStyle/>
          <a:p>
            <a:r>
              <a:rPr lang="en-US" dirty="0"/>
              <a:t>10</a:t>
            </a:r>
          </a:p>
        </p:txBody>
      </p:sp>
      <p:cxnSp>
        <p:nvCxnSpPr>
          <p:cNvPr id="157" name="Straight Connector 156"/>
          <p:cNvCxnSpPr>
            <a:cxnSpLocks noChangeAspect="1"/>
            <a:stCxn id="189" idx="3"/>
            <a:endCxn id="197" idx="0"/>
          </p:cNvCxnSpPr>
          <p:nvPr/>
        </p:nvCxnSpPr>
        <p:spPr>
          <a:xfrm flipH="1">
            <a:off x="2882355" y="3239372"/>
            <a:ext cx="589934" cy="697769"/>
          </a:xfrm>
          <a:prstGeom prst="line">
            <a:avLst/>
          </a:prstGeom>
        </p:spPr>
        <p:style>
          <a:lnRef idx="2">
            <a:schemeClr val="accent1"/>
          </a:lnRef>
          <a:fillRef idx="0">
            <a:schemeClr val="accent1"/>
          </a:fillRef>
          <a:effectRef idx="1">
            <a:schemeClr val="accent1"/>
          </a:effectRef>
          <a:fontRef idx="minor">
            <a:schemeClr val="tx1"/>
          </a:fontRef>
        </p:style>
      </p:cxnSp>
      <p:cxnSp>
        <p:nvCxnSpPr>
          <p:cNvPr id="158" name="Straight Connector 157"/>
          <p:cNvCxnSpPr>
            <a:cxnSpLocks noChangeAspect="1"/>
            <a:stCxn id="189" idx="5"/>
            <a:endCxn id="199" idx="0"/>
          </p:cNvCxnSpPr>
          <p:nvPr/>
        </p:nvCxnSpPr>
        <p:spPr>
          <a:xfrm>
            <a:off x="3741697" y="3239372"/>
            <a:ext cx="397068" cy="697769"/>
          </a:xfrm>
          <a:prstGeom prst="line">
            <a:avLst/>
          </a:prstGeom>
        </p:spPr>
        <p:style>
          <a:lnRef idx="2">
            <a:schemeClr val="accent1"/>
          </a:lnRef>
          <a:fillRef idx="0">
            <a:schemeClr val="accent1"/>
          </a:fillRef>
          <a:effectRef idx="1">
            <a:schemeClr val="accent1"/>
          </a:effectRef>
          <a:fontRef idx="minor">
            <a:schemeClr val="tx1"/>
          </a:fontRef>
        </p:style>
      </p:cxnSp>
      <p:cxnSp>
        <p:nvCxnSpPr>
          <p:cNvPr id="159" name="Straight Connector 158"/>
          <p:cNvCxnSpPr>
            <a:cxnSpLocks noChangeAspect="1"/>
            <a:stCxn id="197" idx="3"/>
            <a:endCxn id="153" idx="0"/>
          </p:cNvCxnSpPr>
          <p:nvPr/>
        </p:nvCxnSpPr>
        <p:spPr>
          <a:xfrm flipH="1">
            <a:off x="2630106" y="4262345"/>
            <a:ext cx="117545" cy="719663"/>
          </a:xfrm>
          <a:prstGeom prst="line">
            <a:avLst/>
          </a:prstGeom>
        </p:spPr>
        <p:style>
          <a:lnRef idx="2">
            <a:schemeClr val="accent1"/>
          </a:lnRef>
          <a:fillRef idx="0">
            <a:schemeClr val="accent1"/>
          </a:fillRef>
          <a:effectRef idx="1">
            <a:schemeClr val="accent1"/>
          </a:effectRef>
          <a:fontRef idx="minor">
            <a:schemeClr val="tx1"/>
          </a:fontRef>
        </p:style>
      </p:cxnSp>
      <p:cxnSp>
        <p:nvCxnSpPr>
          <p:cNvPr id="160" name="Straight Connector 159"/>
          <p:cNvCxnSpPr>
            <a:cxnSpLocks noChangeAspect="1"/>
            <a:stCxn id="197" idx="5"/>
            <a:endCxn id="154" idx="0"/>
          </p:cNvCxnSpPr>
          <p:nvPr/>
        </p:nvCxnSpPr>
        <p:spPr>
          <a:xfrm>
            <a:off x="3017059" y="4262345"/>
            <a:ext cx="200694"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61" name="Straight Connector 160"/>
          <p:cNvCxnSpPr>
            <a:cxnSpLocks noChangeAspect="1"/>
            <a:stCxn id="199" idx="3"/>
            <a:endCxn id="155" idx="0"/>
          </p:cNvCxnSpPr>
          <p:nvPr/>
        </p:nvCxnSpPr>
        <p:spPr>
          <a:xfrm flipH="1">
            <a:off x="3786758" y="4262345"/>
            <a:ext cx="217303" cy="727735"/>
          </a:xfrm>
          <a:prstGeom prst="line">
            <a:avLst/>
          </a:prstGeom>
        </p:spPr>
        <p:style>
          <a:lnRef idx="2">
            <a:schemeClr val="accent1"/>
          </a:lnRef>
          <a:fillRef idx="0">
            <a:schemeClr val="accent1"/>
          </a:fillRef>
          <a:effectRef idx="1">
            <a:schemeClr val="accent1"/>
          </a:effectRef>
          <a:fontRef idx="minor">
            <a:schemeClr val="tx1"/>
          </a:fontRef>
        </p:style>
      </p:cxnSp>
      <p:cxnSp>
        <p:nvCxnSpPr>
          <p:cNvPr id="162" name="Straight Connector 161"/>
          <p:cNvCxnSpPr>
            <a:cxnSpLocks noChangeAspect="1"/>
            <a:stCxn id="199" idx="5"/>
            <a:endCxn id="156" idx="0"/>
          </p:cNvCxnSpPr>
          <p:nvPr/>
        </p:nvCxnSpPr>
        <p:spPr>
          <a:xfrm>
            <a:off x="4273469" y="4262345"/>
            <a:ext cx="276507" cy="735807"/>
          </a:xfrm>
          <a:prstGeom prst="line">
            <a:avLst/>
          </a:prstGeom>
        </p:spPr>
        <p:style>
          <a:lnRef idx="2">
            <a:schemeClr val="accent1"/>
          </a:lnRef>
          <a:fillRef idx="0">
            <a:schemeClr val="accent1"/>
          </a:fillRef>
          <a:effectRef idx="1">
            <a:schemeClr val="accent1"/>
          </a:effectRef>
          <a:fontRef idx="minor">
            <a:schemeClr val="tx1"/>
          </a:fontRef>
        </p:style>
      </p:cxnSp>
      <p:cxnSp>
        <p:nvCxnSpPr>
          <p:cNvPr id="163" name="Straight Connector 162"/>
          <p:cNvCxnSpPr>
            <a:cxnSpLocks noChangeAspect="1"/>
            <a:stCxn id="182" idx="3"/>
            <a:endCxn id="187" idx="0"/>
          </p:cNvCxnSpPr>
          <p:nvPr/>
        </p:nvCxnSpPr>
        <p:spPr>
          <a:xfrm flipH="1">
            <a:off x="1297885" y="1748851"/>
            <a:ext cx="980233" cy="1159483"/>
          </a:xfrm>
          <a:prstGeom prst="line">
            <a:avLst/>
          </a:prstGeom>
        </p:spPr>
        <p:style>
          <a:lnRef idx="2">
            <a:schemeClr val="accent1"/>
          </a:lnRef>
          <a:fillRef idx="0">
            <a:schemeClr val="accent1"/>
          </a:fillRef>
          <a:effectRef idx="1">
            <a:schemeClr val="accent1"/>
          </a:effectRef>
          <a:fontRef idx="minor">
            <a:schemeClr val="tx1"/>
          </a:fontRef>
        </p:style>
      </p:cxnSp>
      <p:cxnSp>
        <p:nvCxnSpPr>
          <p:cNvPr id="164" name="Straight Connector 163"/>
          <p:cNvCxnSpPr>
            <a:cxnSpLocks noChangeAspect="1"/>
            <a:stCxn id="182" idx="5"/>
            <a:endCxn id="189" idx="0"/>
          </p:cNvCxnSpPr>
          <p:nvPr/>
        </p:nvCxnSpPr>
        <p:spPr>
          <a:xfrm>
            <a:off x="2547526" y="1748851"/>
            <a:ext cx="1059467" cy="1165317"/>
          </a:xfrm>
          <a:prstGeom prst="line">
            <a:avLst/>
          </a:prstGeom>
        </p:spPr>
        <p:style>
          <a:lnRef idx="2">
            <a:schemeClr val="accent1"/>
          </a:lnRef>
          <a:fillRef idx="0">
            <a:schemeClr val="accent1"/>
          </a:fillRef>
          <a:effectRef idx="1">
            <a:schemeClr val="accent1"/>
          </a:effectRef>
          <a:fontRef idx="minor">
            <a:schemeClr val="tx1"/>
          </a:fontRef>
        </p:style>
      </p:cxnSp>
      <p:sp>
        <p:nvSpPr>
          <p:cNvPr id="165" name="TextBox 164"/>
          <p:cNvSpPr txBox="1">
            <a:spLocks noChangeAspect="1"/>
          </p:cNvSpPr>
          <p:nvPr/>
        </p:nvSpPr>
        <p:spPr>
          <a:xfrm>
            <a:off x="3306843" y="2014479"/>
            <a:ext cx="505555" cy="369332"/>
          </a:xfrm>
          <a:prstGeom prst="rect">
            <a:avLst/>
          </a:prstGeom>
          <a:noFill/>
        </p:spPr>
        <p:txBody>
          <a:bodyPr wrap="none" rtlCol="0">
            <a:spAutoFit/>
          </a:bodyPr>
          <a:lstStyle/>
          <a:p>
            <a:r>
              <a:rPr lang="en-US" dirty="0"/>
              <a:t>0.5</a:t>
            </a:r>
          </a:p>
        </p:txBody>
      </p:sp>
      <p:sp>
        <p:nvSpPr>
          <p:cNvPr id="166" name="TextBox 165"/>
          <p:cNvSpPr txBox="1">
            <a:spLocks noChangeAspect="1"/>
          </p:cNvSpPr>
          <p:nvPr/>
        </p:nvSpPr>
        <p:spPr>
          <a:xfrm>
            <a:off x="5913147" y="5039748"/>
            <a:ext cx="313044" cy="369332"/>
          </a:xfrm>
          <a:prstGeom prst="rect">
            <a:avLst/>
          </a:prstGeom>
          <a:noFill/>
        </p:spPr>
        <p:txBody>
          <a:bodyPr wrap="none" rtlCol="0">
            <a:spAutoFit/>
          </a:bodyPr>
          <a:lstStyle/>
          <a:p>
            <a:r>
              <a:rPr lang="en-US" dirty="0"/>
              <a:t>9</a:t>
            </a:r>
          </a:p>
        </p:txBody>
      </p:sp>
      <p:sp>
        <p:nvSpPr>
          <p:cNvPr id="167" name="TextBox 166"/>
          <p:cNvSpPr txBox="1">
            <a:spLocks noChangeAspect="1"/>
          </p:cNvSpPr>
          <p:nvPr/>
        </p:nvSpPr>
        <p:spPr>
          <a:xfrm>
            <a:off x="6602407" y="5039748"/>
            <a:ext cx="313044" cy="369332"/>
          </a:xfrm>
          <a:prstGeom prst="rect">
            <a:avLst/>
          </a:prstGeom>
          <a:noFill/>
        </p:spPr>
        <p:txBody>
          <a:bodyPr wrap="none" rtlCol="0">
            <a:spAutoFit/>
          </a:bodyPr>
          <a:lstStyle/>
          <a:p>
            <a:r>
              <a:rPr lang="en-US" dirty="0"/>
              <a:t>0</a:t>
            </a:r>
          </a:p>
        </p:txBody>
      </p:sp>
      <p:sp>
        <p:nvSpPr>
          <p:cNvPr id="168" name="TextBox 167"/>
          <p:cNvSpPr txBox="1">
            <a:spLocks noChangeAspect="1"/>
          </p:cNvSpPr>
          <p:nvPr/>
        </p:nvSpPr>
        <p:spPr>
          <a:xfrm>
            <a:off x="7161643" y="5039748"/>
            <a:ext cx="313044" cy="369332"/>
          </a:xfrm>
          <a:prstGeom prst="rect">
            <a:avLst/>
          </a:prstGeom>
          <a:noFill/>
        </p:spPr>
        <p:txBody>
          <a:bodyPr wrap="none" rtlCol="0">
            <a:spAutoFit/>
          </a:bodyPr>
          <a:lstStyle/>
          <a:p>
            <a:r>
              <a:rPr lang="en-US" dirty="0"/>
              <a:t>0</a:t>
            </a:r>
          </a:p>
        </p:txBody>
      </p:sp>
      <p:sp>
        <p:nvSpPr>
          <p:cNvPr id="169" name="TextBox 168"/>
          <p:cNvSpPr txBox="1">
            <a:spLocks noChangeAspect="1"/>
          </p:cNvSpPr>
          <p:nvPr/>
        </p:nvSpPr>
        <p:spPr>
          <a:xfrm>
            <a:off x="7780158" y="5047820"/>
            <a:ext cx="441422" cy="369332"/>
          </a:xfrm>
          <a:prstGeom prst="rect">
            <a:avLst/>
          </a:prstGeom>
          <a:noFill/>
        </p:spPr>
        <p:txBody>
          <a:bodyPr wrap="none" rtlCol="0">
            <a:spAutoFit/>
          </a:bodyPr>
          <a:lstStyle/>
          <a:p>
            <a:r>
              <a:rPr lang="en-US" dirty="0"/>
              <a:t>10</a:t>
            </a:r>
          </a:p>
        </p:txBody>
      </p:sp>
      <p:cxnSp>
        <p:nvCxnSpPr>
          <p:cNvPr id="170" name="Straight Connector 169"/>
          <p:cNvCxnSpPr>
            <a:cxnSpLocks noChangeAspect="1"/>
            <a:stCxn id="191" idx="3"/>
            <a:endCxn id="201" idx="0"/>
          </p:cNvCxnSpPr>
          <p:nvPr/>
        </p:nvCxnSpPr>
        <p:spPr>
          <a:xfrm flipH="1">
            <a:off x="6445390" y="3233538"/>
            <a:ext cx="564832" cy="7323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1" name="Straight Connector 170"/>
          <p:cNvCxnSpPr>
            <a:cxnSpLocks noChangeAspect="1"/>
            <a:stCxn id="191" idx="5"/>
            <a:endCxn id="203" idx="0"/>
          </p:cNvCxnSpPr>
          <p:nvPr/>
        </p:nvCxnSpPr>
        <p:spPr>
          <a:xfrm>
            <a:off x="7279630" y="3233538"/>
            <a:ext cx="380618" cy="732350"/>
          </a:xfrm>
          <a:prstGeom prst="line">
            <a:avLst/>
          </a:prstGeom>
        </p:spPr>
        <p:style>
          <a:lnRef idx="2">
            <a:schemeClr val="accent1"/>
          </a:lnRef>
          <a:fillRef idx="0">
            <a:schemeClr val="accent1"/>
          </a:fillRef>
          <a:effectRef idx="1">
            <a:schemeClr val="accent1"/>
          </a:effectRef>
          <a:fontRef idx="minor">
            <a:schemeClr val="tx1"/>
          </a:fontRef>
        </p:style>
      </p:cxnSp>
      <p:cxnSp>
        <p:nvCxnSpPr>
          <p:cNvPr id="172" name="Straight Connector 171"/>
          <p:cNvCxnSpPr>
            <a:cxnSpLocks noChangeAspect="1"/>
            <a:stCxn id="201" idx="3"/>
            <a:endCxn id="166" idx="0"/>
          </p:cNvCxnSpPr>
          <p:nvPr/>
        </p:nvCxnSpPr>
        <p:spPr>
          <a:xfrm flipH="1">
            <a:off x="6069669" y="4291092"/>
            <a:ext cx="241017"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73" name="Straight Connector 172"/>
          <p:cNvCxnSpPr>
            <a:cxnSpLocks noChangeAspect="1"/>
            <a:stCxn id="201" idx="5"/>
            <a:endCxn id="167" idx="0"/>
          </p:cNvCxnSpPr>
          <p:nvPr/>
        </p:nvCxnSpPr>
        <p:spPr>
          <a:xfrm>
            <a:off x="6580094" y="4291092"/>
            <a:ext cx="178835"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74" name="Straight Connector 173"/>
          <p:cNvCxnSpPr>
            <a:cxnSpLocks noChangeAspect="1"/>
            <a:stCxn id="203" idx="3"/>
            <a:endCxn id="168" idx="0"/>
          </p:cNvCxnSpPr>
          <p:nvPr/>
        </p:nvCxnSpPr>
        <p:spPr>
          <a:xfrm flipH="1">
            <a:off x="7318165" y="4291092"/>
            <a:ext cx="207379" cy="7486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75" name="Straight Connector 174"/>
          <p:cNvCxnSpPr>
            <a:cxnSpLocks noChangeAspect="1"/>
            <a:stCxn id="203" idx="5"/>
            <a:endCxn id="169" idx="0"/>
          </p:cNvCxnSpPr>
          <p:nvPr/>
        </p:nvCxnSpPr>
        <p:spPr>
          <a:xfrm>
            <a:off x="7794952" y="4291092"/>
            <a:ext cx="205917" cy="756728"/>
          </a:xfrm>
          <a:prstGeom prst="line">
            <a:avLst/>
          </a:prstGeom>
        </p:spPr>
        <p:style>
          <a:lnRef idx="2">
            <a:schemeClr val="accent1"/>
          </a:lnRef>
          <a:fillRef idx="0">
            <a:schemeClr val="accent1"/>
          </a:fillRef>
          <a:effectRef idx="1">
            <a:schemeClr val="accent1"/>
          </a:effectRef>
          <a:fontRef idx="minor">
            <a:schemeClr val="tx1"/>
          </a:fontRef>
        </p:style>
      </p:cxnSp>
      <p:sp>
        <p:nvSpPr>
          <p:cNvPr id="176" name="TextBox 175"/>
          <p:cNvSpPr txBox="1">
            <a:spLocks noChangeAspect="1"/>
          </p:cNvSpPr>
          <p:nvPr/>
        </p:nvSpPr>
        <p:spPr>
          <a:xfrm>
            <a:off x="6506151" y="2190577"/>
            <a:ext cx="313044" cy="369332"/>
          </a:xfrm>
          <a:prstGeom prst="rect">
            <a:avLst/>
          </a:prstGeom>
          <a:noFill/>
        </p:spPr>
        <p:txBody>
          <a:bodyPr wrap="none" rtlCol="0">
            <a:spAutoFit/>
          </a:bodyPr>
          <a:lstStyle/>
          <a:p>
            <a:r>
              <a:rPr lang="en-US" dirty="0"/>
              <a:t>1</a:t>
            </a:r>
          </a:p>
        </p:txBody>
      </p:sp>
      <p:cxnSp>
        <p:nvCxnSpPr>
          <p:cNvPr id="177" name="Straight Connector 176"/>
          <p:cNvCxnSpPr>
            <a:cxnSpLocks noChangeAspect="1"/>
            <a:stCxn id="184" idx="4"/>
            <a:endCxn id="191" idx="0"/>
          </p:cNvCxnSpPr>
          <p:nvPr/>
        </p:nvCxnSpPr>
        <p:spPr>
          <a:xfrm flipH="1">
            <a:off x="7144926" y="1810481"/>
            <a:ext cx="18238" cy="1097853"/>
          </a:xfrm>
          <a:prstGeom prst="line">
            <a:avLst/>
          </a:prstGeom>
        </p:spPr>
        <p:style>
          <a:lnRef idx="2">
            <a:schemeClr val="accent1"/>
          </a:lnRef>
          <a:fillRef idx="0">
            <a:schemeClr val="accent1"/>
          </a:fillRef>
          <a:effectRef idx="1">
            <a:schemeClr val="accent1"/>
          </a:effectRef>
          <a:fontRef idx="minor">
            <a:schemeClr val="tx1"/>
          </a:fontRef>
        </p:style>
      </p:cxnSp>
      <p:cxnSp>
        <p:nvCxnSpPr>
          <p:cNvPr id="178" name="Straight Connector 177"/>
          <p:cNvCxnSpPr>
            <a:stCxn id="186" idx="3"/>
            <a:endCxn id="189" idx="2"/>
          </p:cNvCxnSpPr>
          <p:nvPr/>
        </p:nvCxnSpPr>
        <p:spPr bwMode="auto">
          <a:xfrm>
            <a:off x="1554525" y="3098834"/>
            <a:ext cx="1861968" cy="5834"/>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79" name="Straight Connector 178"/>
          <p:cNvCxnSpPr>
            <a:stCxn id="193" idx="6"/>
            <a:endCxn id="195" idx="2"/>
          </p:cNvCxnSpPr>
          <p:nvPr/>
        </p:nvCxnSpPr>
        <p:spPr bwMode="auto">
          <a:xfrm>
            <a:off x="762035" y="4127641"/>
            <a:ext cx="816962"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80" name="Straight Connector 179"/>
          <p:cNvCxnSpPr>
            <a:stCxn id="197" idx="6"/>
            <a:endCxn id="199" idx="2"/>
          </p:cNvCxnSpPr>
          <p:nvPr/>
        </p:nvCxnSpPr>
        <p:spPr bwMode="auto">
          <a:xfrm>
            <a:off x="3072855" y="4127641"/>
            <a:ext cx="875410"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cxnSp>
        <p:nvCxnSpPr>
          <p:cNvPr id="181" name="Straight Connector 180"/>
          <p:cNvCxnSpPr>
            <a:stCxn id="201" idx="6"/>
            <a:endCxn id="203" idx="2"/>
          </p:cNvCxnSpPr>
          <p:nvPr/>
        </p:nvCxnSpPr>
        <p:spPr bwMode="auto">
          <a:xfrm>
            <a:off x="6635890" y="4156388"/>
            <a:ext cx="833858" cy="0"/>
          </a:xfrm>
          <a:prstGeom prst="line">
            <a:avLst/>
          </a:prstGeom>
          <a:solidFill>
            <a:schemeClr val="accent1"/>
          </a:solidFill>
          <a:ln w="28575" cap="flat" cmpd="sng" algn="ctr">
            <a:solidFill>
              <a:schemeClr val="tx1"/>
            </a:solidFill>
            <a:prstDash val="dash"/>
            <a:round/>
            <a:headEnd type="none" w="med" len="med"/>
            <a:tailEnd type="none" w="med" len="med"/>
          </a:ln>
          <a:effectLst/>
        </p:spPr>
      </p:cxnSp>
      <p:sp>
        <p:nvSpPr>
          <p:cNvPr id="182" name="Oval 181"/>
          <p:cNvSpPr/>
          <p:nvPr/>
        </p:nvSpPr>
        <p:spPr>
          <a:xfrm>
            <a:off x="2222322" y="1423647"/>
            <a:ext cx="381000" cy="381000"/>
          </a:xfrm>
          <a:prstGeom prst="ellipse">
            <a:avLst/>
          </a:prstGeom>
          <a:solidFill>
            <a:srgbClr val="00B05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3" name="TextBox 182"/>
          <p:cNvSpPr txBox="1"/>
          <p:nvPr/>
        </p:nvSpPr>
        <p:spPr>
          <a:xfrm>
            <a:off x="2233706" y="1429481"/>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184" name="Oval 183"/>
          <p:cNvSpPr/>
          <p:nvPr/>
        </p:nvSpPr>
        <p:spPr>
          <a:xfrm>
            <a:off x="6972664" y="1429481"/>
            <a:ext cx="381000" cy="381000"/>
          </a:xfrm>
          <a:prstGeom prst="ellipse">
            <a:avLst/>
          </a:prstGeom>
          <a:solidFill>
            <a:srgbClr val="00B05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5" name="TextBox 184"/>
          <p:cNvSpPr txBox="1"/>
          <p:nvPr/>
        </p:nvSpPr>
        <p:spPr>
          <a:xfrm>
            <a:off x="6984048" y="1435315"/>
            <a:ext cx="35137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C</a:t>
            </a:r>
          </a:p>
        </p:txBody>
      </p:sp>
      <p:sp>
        <p:nvSpPr>
          <p:cNvPr id="186" name="TextBox 185"/>
          <p:cNvSpPr txBox="1"/>
          <p:nvPr/>
        </p:nvSpPr>
        <p:spPr>
          <a:xfrm>
            <a:off x="1087731" y="291416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87" name="Oval 186"/>
          <p:cNvSpPr/>
          <p:nvPr/>
        </p:nvSpPr>
        <p:spPr>
          <a:xfrm>
            <a:off x="1107385" y="290833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8" name="TextBox 187"/>
          <p:cNvSpPr txBox="1"/>
          <p:nvPr/>
        </p:nvSpPr>
        <p:spPr>
          <a:xfrm>
            <a:off x="3396839" y="2920002"/>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89" name="Oval 188"/>
          <p:cNvSpPr/>
          <p:nvPr/>
        </p:nvSpPr>
        <p:spPr>
          <a:xfrm>
            <a:off x="3416493" y="2914168"/>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0" name="TextBox 189"/>
          <p:cNvSpPr txBox="1"/>
          <p:nvPr/>
        </p:nvSpPr>
        <p:spPr>
          <a:xfrm>
            <a:off x="6934772" y="291416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91" name="Oval 190"/>
          <p:cNvSpPr/>
          <p:nvPr/>
        </p:nvSpPr>
        <p:spPr>
          <a:xfrm>
            <a:off x="6954426" y="290833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TextBox 191"/>
          <p:cNvSpPr txBox="1"/>
          <p:nvPr/>
        </p:nvSpPr>
        <p:spPr>
          <a:xfrm>
            <a:off x="35161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93" name="Oval 192"/>
          <p:cNvSpPr/>
          <p:nvPr/>
        </p:nvSpPr>
        <p:spPr>
          <a:xfrm>
            <a:off x="38103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 name="TextBox 193"/>
          <p:cNvSpPr txBox="1"/>
          <p:nvPr/>
        </p:nvSpPr>
        <p:spPr>
          <a:xfrm>
            <a:off x="1549574"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95" name="Oval 194"/>
          <p:cNvSpPr/>
          <p:nvPr/>
        </p:nvSpPr>
        <p:spPr>
          <a:xfrm>
            <a:off x="1578997"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TextBox 195"/>
          <p:cNvSpPr txBox="1"/>
          <p:nvPr/>
        </p:nvSpPr>
        <p:spPr>
          <a:xfrm>
            <a:off x="266243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97" name="Oval 196"/>
          <p:cNvSpPr/>
          <p:nvPr/>
        </p:nvSpPr>
        <p:spPr>
          <a:xfrm>
            <a:off x="269185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8" name="TextBox 197"/>
          <p:cNvSpPr txBox="1"/>
          <p:nvPr/>
        </p:nvSpPr>
        <p:spPr>
          <a:xfrm>
            <a:off x="3918842" y="3937141"/>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199" name="Oval 198"/>
          <p:cNvSpPr/>
          <p:nvPr/>
        </p:nvSpPr>
        <p:spPr>
          <a:xfrm>
            <a:off x="3948265" y="3937141"/>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TextBox 199"/>
          <p:cNvSpPr txBox="1"/>
          <p:nvPr/>
        </p:nvSpPr>
        <p:spPr>
          <a:xfrm>
            <a:off x="6225467" y="396588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01" name="Oval 200"/>
          <p:cNvSpPr/>
          <p:nvPr/>
        </p:nvSpPr>
        <p:spPr>
          <a:xfrm>
            <a:off x="6254890" y="3965888"/>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TextBox 201"/>
          <p:cNvSpPr txBox="1"/>
          <p:nvPr/>
        </p:nvSpPr>
        <p:spPr>
          <a:xfrm>
            <a:off x="7440325" y="396588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203" name="Oval 202"/>
          <p:cNvSpPr/>
          <p:nvPr/>
        </p:nvSpPr>
        <p:spPr>
          <a:xfrm>
            <a:off x="7469748" y="3965888"/>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446648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ε-Nash equilibrium</a:t>
            </a:r>
          </a:p>
        </p:txBody>
      </p:sp>
      <p:sp>
        <p:nvSpPr>
          <p:cNvPr id="3" name="Content Placeholder 2"/>
          <p:cNvSpPr>
            <a:spLocks noGrp="1"/>
          </p:cNvSpPr>
          <p:nvPr>
            <p:ph idx="1"/>
          </p:nvPr>
        </p:nvSpPr>
        <p:spPr/>
        <p:txBody>
          <a:bodyPr/>
          <a:lstStyle/>
          <a:p>
            <a:pPr marL="342900" indent="-342900">
              <a:buFont typeface="Arial"/>
              <a:buChar char="•"/>
            </a:pPr>
            <a:r>
              <a:rPr lang="en-US" dirty="0"/>
              <a:t>Standard Nash equilibrium:</a:t>
            </a:r>
          </a:p>
          <a:p>
            <a:pPr marL="800100" lvl="1" indent="-342900">
              <a:buFont typeface="Arial"/>
              <a:buChar char="•"/>
            </a:pPr>
            <a:r>
              <a:rPr lang="en-US" dirty="0"/>
              <a:t>Each player has no incentive to deviate</a:t>
            </a:r>
          </a:p>
          <a:p>
            <a:pPr marL="800100" lvl="1" indent="-342900">
              <a:buFont typeface="Arial"/>
              <a:buChar char="•"/>
            </a:pPr>
            <a:r>
              <a:rPr lang="en-US" dirty="0"/>
              <a:t>In other words: No agent can gain utility by switching to another strategy</a:t>
            </a:r>
          </a:p>
          <a:p>
            <a:pPr marL="800100" lvl="1" indent="-342900">
              <a:buFont typeface="Arial"/>
              <a:buChar char="•"/>
            </a:pPr>
            <a:endParaRPr lang="en-US" dirty="0"/>
          </a:p>
          <a:p>
            <a:pPr marL="342900" indent="-342900">
              <a:buFont typeface="Arial"/>
              <a:buChar char="•"/>
            </a:pPr>
            <a:r>
              <a:rPr lang="en-US" dirty="0" err="1"/>
              <a:t>ε</a:t>
            </a:r>
            <a:r>
              <a:rPr lang="en-US" dirty="0"/>
              <a:t>-Nash equilibrium:</a:t>
            </a:r>
          </a:p>
          <a:p>
            <a:pPr marL="800100" lvl="1" indent="-342900">
              <a:buFont typeface="Arial"/>
              <a:buChar char="•"/>
            </a:pPr>
            <a:r>
              <a:rPr lang="en-US" dirty="0"/>
              <a:t>Each player has only </a:t>
            </a:r>
            <a:r>
              <a:rPr lang="en-US" dirty="0" err="1"/>
              <a:t>ε</a:t>
            </a:r>
            <a:r>
              <a:rPr lang="en-US" dirty="0"/>
              <a:t> incentive to deviate</a:t>
            </a:r>
          </a:p>
          <a:p>
            <a:pPr marL="800100" lvl="1" indent="-342900">
              <a:buFont typeface="Arial"/>
              <a:buChar char="•"/>
            </a:pPr>
            <a:r>
              <a:rPr lang="en-US" dirty="0"/>
              <a:t>In other words: No agent can gain more than </a:t>
            </a:r>
            <a:r>
              <a:rPr lang="en-US" dirty="0" err="1"/>
              <a:t>ε</a:t>
            </a:r>
            <a:r>
              <a:rPr lang="en-US" dirty="0"/>
              <a:t> utility by switching to another strategy</a:t>
            </a:r>
          </a:p>
        </p:txBody>
      </p:sp>
    </p:spTree>
    <p:extLst>
      <p:ext uri="{BB962C8B-B14F-4D97-AF65-F5344CB8AC3E}">
        <p14:creationId xmlns:p14="http://schemas.microsoft.com/office/powerpoint/2010/main" val="37088459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6518032" cy="1371600"/>
          </a:xfrm>
        </p:spPr>
        <p:txBody>
          <a:bodyPr>
            <a:normAutofit/>
          </a:bodyPr>
          <a:lstStyle/>
          <a:p>
            <a:r>
              <a:rPr lang="en-US" dirty="0"/>
              <a:t>Increasing scalability: Sparse algorithms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342900" indent="-342900">
                  <a:buFont typeface="Arial"/>
                  <a:buChar char="•"/>
                </a:pPr>
                <a:r>
                  <a:rPr lang="en-US" dirty="0"/>
                  <a:t>We can solve games exactly using a linear program, but this requires </a:t>
                </a:r>
                <a14:m>
                  <m:oMath xmlns:m="http://schemas.openxmlformats.org/officeDocument/2006/math">
                    <m:r>
                      <a:rPr lang="en-US" b="0" i="1" dirty="0" smtClean="0">
                        <a:latin typeface="Cambria Math" panose="02040503050406030204" pitchFamily="18" charset="0"/>
                      </a:rPr>
                      <m:t>𝑂</m:t>
                    </m:r>
                    <m:r>
                      <a:rPr lang="en-US" b="0"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𝑁</m:t>
                        </m:r>
                      </m:e>
                      <m:sup>
                        <m:r>
                          <a:rPr lang="en-US" b="0" i="1" dirty="0" smtClean="0">
                            <a:latin typeface="Cambria Math" panose="02040503050406030204" pitchFamily="18" charset="0"/>
                          </a:rPr>
                          <m:t>2</m:t>
                        </m:r>
                      </m:sup>
                    </m:sSup>
                    <m:r>
                      <a:rPr lang="en-US" b="0" i="1" dirty="0" smtClean="0">
                        <a:latin typeface="Cambria Math" panose="02040503050406030204" pitchFamily="18" charset="0"/>
                      </a:rPr>
                      <m:t>)</m:t>
                    </m:r>
                  </m:oMath>
                </a14:m>
                <a:r>
                  <a:rPr lang="en-US" dirty="0"/>
                  <a:t> memory where </a:t>
                </a:r>
                <a14:m>
                  <m:oMath xmlns:m="http://schemas.openxmlformats.org/officeDocument/2006/math">
                    <m:r>
                      <a:rPr lang="en-US" b="0" i="1" smtClean="0">
                        <a:latin typeface="Cambria Math" panose="02040503050406030204" pitchFamily="18" charset="0"/>
                      </a:rPr>
                      <m:t>𝑁</m:t>
                    </m:r>
                  </m:oMath>
                </a14:m>
                <a:r>
                  <a:rPr lang="en-US" dirty="0"/>
                  <a:t> is the size of the game</a:t>
                </a:r>
              </a:p>
              <a:p>
                <a:pPr marL="342900" indent="-342900">
                  <a:buFont typeface="Arial"/>
                  <a:buChar char="•"/>
                </a:pPr>
                <a:endParaRPr lang="en-US" dirty="0"/>
              </a:p>
              <a:p>
                <a:pPr marL="342900" indent="-342900">
                  <a:buFont typeface="Arial"/>
                  <a:buChar char="•"/>
                </a:pPr>
                <a:r>
                  <a:rPr lang="en-US" dirty="0"/>
                  <a:t>Idea: design algorithms that trade time/quality for memory</a:t>
                </a:r>
              </a:p>
              <a:p>
                <a:pPr marL="800100" lvl="1" indent="-342900">
                  <a:buFont typeface="Arial"/>
                  <a:buChar char="•"/>
                </a:pPr>
                <a:r>
                  <a:rPr lang="en-US" dirty="0"/>
                  <a:t>Accept that algorithm outputs approximately correct answer: ε-Nash equilibrium (different from ε error from abstraction)</a:t>
                </a:r>
              </a:p>
              <a:p>
                <a:pPr marL="800100" lvl="1" indent="-342900">
                  <a:buFont typeface="Arial"/>
                  <a:buChar char="•"/>
                </a:pPr>
                <a:r>
                  <a:rPr lang="en-US" dirty="0"/>
                  <a:t>Ideally: ε goes to 0 as algorithm runtime goes to infinity</a:t>
                </a:r>
              </a:p>
              <a:p>
                <a:pPr marL="800100" lvl="1" indent="-342900">
                  <a:buFont typeface="Arial"/>
                  <a:buChar char="•"/>
                </a:pPr>
                <a:r>
                  <a:rPr lang="en-US" dirty="0"/>
                  <a:t>Memory usage is </a:t>
                </a:r>
                <a:r>
                  <a:rPr lang="en-US" i="1" dirty="0"/>
                  <a:t>linear</a:t>
                </a:r>
                <a:r>
                  <a:rPr lang="en-US" dirty="0"/>
                  <a:t> in the size of the game</a:t>
                </a:r>
              </a:p>
              <a:p>
                <a:pPr marL="800100" lvl="1" indent="-342900">
                  <a:buFont typeface="Arial"/>
                  <a:buChar char="•"/>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73" t="-1541"/>
                </a:stretch>
              </a:blipFill>
            </p:spPr>
            <p:txBody>
              <a:bodyPr/>
              <a:lstStyle/>
              <a:p>
                <a:r>
                  <a:rPr lang="en-US">
                    <a:noFill/>
                  </a:rPr>
                  <a:t> </a:t>
                </a:r>
              </a:p>
            </p:txBody>
          </p:sp>
        </mc:Fallback>
      </mc:AlternateContent>
    </p:spTree>
    <p:extLst>
      <p:ext uri="{BB962C8B-B14F-4D97-AF65-F5344CB8AC3E}">
        <p14:creationId xmlns:p14="http://schemas.microsoft.com/office/powerpoint/2010/main" val="1238080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FBF88-D2AA-4D20-BC43-083DE8F2FC4D}"/>
              </a:ext>
            </a:extLst>
          </p:cNvPr>
          <p:cNvSpPr>
            <a:spLocks noGrp="1"/>
          </p:cNvSpPr>
          <p:nvPr>
            <p:ph type="title"/>
          </p:nvPr>
        </p:nvSpPr>
        <p:spPr/>
        <p:txBody>
          <a:bodyPr/>
          <a:lstStyle/>
          <a:p>
            <a:r>
              <a:rPr lang="en-US" dirty="0"/>
              <a:t>Plan for next part of the presentation</a:t>
            </a:r>
          </a:p>
        </p:txBody>
      </p:sp>
      <p:sp>
        <p:nvSpPr>
          <p:cNvPr id="3" name="Content Placeholder 2">
            <a:extLst>
              <a:ext uri="{FF2B5EF4-FFF2-40B4-BE49-F238E27FC236}">
                <a16:creationId xmlns:a16="http://schemas.microsoft.com/office/drawing/2014/main" id="{95A50473-8F0A-49FD-9DC0-02014D6BCA36}"/>
              </a:ext>
            </a:extLst>
          </p:cNvPr>
          <p:cNvSpPr>
            <a:spLocks noGrp="1"/>
          </p:cNvSpPr>
          <p:nvPr>
            <p:ph idx="1"/>
          </p:nvPr>
        </p:nvSpPr>
        <p:spPr/>
        <p:txBody>
          <a:bodyPr/>
          <a:lstStyle/>
          <a:p>
            <a:r>
              <a:rPr lang="en-US" dirty="0"/>
              <a:t>We will introduce </a:t>
            </a:r>
            <a:r>
              <a:rPr lang="en-US" i="1" dirty="0">
                <a:solidFill>
                  <a:srgbClr val="FF0000"/>
                </a:solidFill>
              </a:rPr>
              <a:t>counterfactual regret minimization (CFR)</a:t>
            </a:r>
            <a:r>
              <a:rPr lang="en-US" dirty="0"/>
              <a:t>-based equilibrium finding in two-player zero-sum games</a:t>
            </a:r>
          </a:p>
          <a:p>
            <a:pPr lvl="1"/>
            <a:r>
              <a:rPr lang="en-US" dirty="0"/>
              <a:t>Most common algorithm</a:t>
            </a:r>
          </a:p>
          <a:p>
            <a:pPr lvl="1"/>
            <a:r>
              <a:rPr lang="en-US" dirty="0"/>
              <a:t>Relatively easy to understand and implement</a:t>
            </a:r>
          </a:p>
          <a:p>
            <a:pPr lvl="1"/>
            <a:r>
              <a:rPr lang="en-US" dirty="0"/>
              <a:t>We start from first principles and proceed step by step to the most advanced algorithms in this family</a:t>
            </a:r>
          </a:p>
          <a:p>
            <a:pPr lvl="1"/>
            <a:r>
              <a:rPr lang="en-US" dirty="0"/>
              <a:t>Used to be best in practice, but now there is a gradient-based algorithm that is better in practice also [</a:t>
            </a:r>
            <a:r>
              <a:rPr lang="en-US" dirty="0" err="1"/>
              <a:t>Kroer</a:t>
            </a:r>
            <a:r>
              <a:rPr lang="en-US" dirty="0"/>
              <a:t> </a:t>
            </a:r>
            <a:r>
              <a:rPr lang="en-US" i="1" dirty="0"/>
              <a:t>et al. </a:t>
            </a:r>
            <a:r>
              <a:rPr lang="en-US" dirty="0"/>
              <a:t>EC-17]</a:t>
            </a:r>
          </a:p>
          <a:p>
            <a:pPr lvl="2"/>
            <a:r>
              <a:rPr lang="en-US" dirty="0"/>
              <a:t>But that is much more difficult to understand</a:t>
            </a:r>
          </a:p>
        </p:txBody>
      </p:sp>
    </p:spTree>
    <p:extLst>
      <p:ext uri="{BB962C8B-B14F-4D97-AF65-F5344CB8AC3E}">
        <p14:creationId xmlns:p14="http://schemas.microsoft.com/office/powerpoint/2010/main" val="41751293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Extensive-Form Games</a:t>
            </a:r>
          </a:p>
        </p:txBody>
      </p:sp>
      <p:sp>
        <p:nvSpPr>
          <p:cNvPr id="78" name="Content Placeholder 2"/>
          <p:cNvSpPr>
            <a:spLocks noGrp="1"/>
          </p:cNvSpPr>
          <p:nvPr>
            <p:ph idx="1"/>
          </p:nvPr>
        </p:nvSpPr>
        <p:spPr>
          <a:xfrm>
            <a:off x="457200" y="1600200"/>
            <a:ext cx="6045583" cy="4525963"/>
          </a:xfrm>
        </p:spPr>
        <p:txBody>
          <a:bodyPr/>
          <a:lstStyle/>
          <a:p>
            <a:r>
              <a:rPr lang="en-US" dirty="0"/>
              <a:t>Moves are done sequentially</a:t>
            </a:r>
          </a:p>
          <a:p>
            <a:pPr lvl="1"/>
            <a:r>
              <a:rPr lang="en-US" dirty="0"/>
              <a:t>Although “information sets”, discussed later, enable modeling simultaneous moves too </a:t>
            </a:r>
          </a:p>
          <a:p>
            <a:endParaRPr lang="en-US" dirty="0"/>
          </a:p>
          <a:p>
            <a:r>
              <a:rPr lang="en-US" dirty="0"/>
              <a:t>There can be an extra player called </a:t>
            </a:r>
            <a:r>
              <a:rPr lang="en-US" i="1" dirty="0"/>
              <a:t>chance</a:t>
            </a:r>
            <a:r>
              <a:rPr lang="en-US" dirty="0"/>
              <a:t> (aka. </a:t>
            </a:r>
            <a:r>
              <a:rPr lang="en-US" i="1" dirty="0"/>
              <a:t>nature</a:t>
            </a:r>
            <a:r>
              <a:rPr lang="en-US" dirty="0"/>
              <a:t>) that plays stochastically, not strategically</a:t>
            </a:r>
          </a:p>
          <a:p>
            <a:endParaRPr lang="en-US" dirty="0"/>
          </a:p>
          <a:p>
            <a:r>
              <a:rPr lang="en-US" dirty="0"/>
              <a:t>Game forms a tree</a:t>
            </a:r>
          </a:p>
          <a:p>
            <a:endParaRPr lang="en-US" dirty="0"/>
          </a:p>
          <a:p>
            <a:r>
              <a:rPr lang="en-US" dirty="0"/>
              <a:t>Rewards are shown for P1, then P2</a:t>
            </a:r>
          </a:p>
        </p:txBody>
      </p:sp>
      <p:sp>
        <p:nvSpPr>
          <p:cNvPr id="4" name="Oval 3"/>
          <p:cNvSpPr/>
          <p:nvPr/>
        </p:nvSpPr>
        <p:spPr>
          <a:xfrm>
            <a:off x="7519225" y="1203096"/>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7499571" y="1208930"/>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sp>
        <p:nvSpPr>
          <p:cNvPr id="14" name="Oval 13"/>
          <p:cNvSpPr/>
          <p:nvPr/>
        </p:nvSpPr>
        <p:spPr>
          <a:xfrm>
            <a:off x="6915754" y="1962244"/>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8122696" y="1975295"/>
            <a:ext cx="381000" cy="381000"/>
          </a:xfrm>
          <a:prstGeom prst="ellipse">
            <a:avLst/>
          </a:prstGeom>
          <a:solidFill>
            <a:schemeClr val="accent1">
              <a:alpha val="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Connector 49"/>
          <p:cNvCxnSpPr>
            <a:stCxn id="14"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16"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6896100" y="1968078"/>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60" name="TextBox 59"/>
          <p:cNvSpPr txBox="1"/>
          <p:nvPr/>
        </p:nvSpPr>
        <p:spPr>
          <a:xfrm>
            <a:off x="8103042" y="1981129"/>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P2</a:t>
            </a:r>
          </a:p>
        </p:txBody>
      </p:sp>
      <p:sp>
        <p:nvSpPr>
          <p:cNvPr id="61" name="TextBox 60"/>
          <p:cNvSpPr txBox="1"/>
          <p:nvPr/>
        </p:nvSpPr>
        <p:spPr>
          <a:xfrm>
            <a:off x="6458032" y="2644803"/>
            <a:ext cx="546945" cy="369332"/>
          </a:xfrm>
          <a:prstGeom prst="rect">
            <a:avLst/>
          </a:prstGeom>
          <a:noFill/>
        </p:spPr>
        <p:txBody>
          <a:bodyPr wrap="none" rtlCol="0">
            <a:spAutoFit/>
          </a:bodyPr>
          <a:lstStyle/>
          <a:p>
            <a:r>
              <a:rPr lang="en-US" dirty="0">
                <a:latin typeface="CMU Serif" pitchFamily="50" charset="0"/>
                <a:ea typeface="CMU Serif" pitchFamily="50" charset="0"/>
                <a:cs typeface="CMU Serif" pitchFamily="50" charset="0"/>
              </a:rPr>
              <a:t>-4</a:t>
            </a:r>
            <a:r>
              <a:rPr lang="en-US" sz="1800" dirty="0">
                <a:latin typeface="CMU Serif" pitchFamily="50" charset="0"/>
                <a:ea typeface="CMU Serif" pitchFamily="50" charset="0"/>
                <a:cs typeface="CMU Serif" pitchFamily="50" charset="0"/>
              </a:rPr>
              <a:t>,4</a:t>
            </a:r>
          </a:p>
        </p:txBody>
      </p:sp>
      <p:sp>
        <p:nvSpPr>
          <p:cNvPr id="62" name="TextBox 61"/>
          <p:cNvSpPr txBox="1"/>
          <p:nvPr/>
        </p:nvSpPr>
        <p:spPr>
          <a:xfrm>
            <a:off x="7185165" y="2647017"/>
            <a:ext cx="546945"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-3,3</a:t>
            </a:r>
          </a:p>
        </p:txBody>
      </p:sp>
      <p:sp>
        <p:nvSpPr>
          <p:cNvPr id="64" name="TextBox 63"/>
          <p:cNvSpPr txBox="1"/>
          <p:nvPr/>
        </p:nvSpPr>
        <p:spPr>
          <a:xfrm>
            <a:off x="8447900" y="2644803"/>
            <a:ext cx="546945"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-2,2</a:t>
            </a:r>
          </a:p>
        </p:txBody>
      </p:sp>
      <p:sp>
        <p:nvSpPr>
          <p:cNvPr id="65" name="Oval 64"/>
          <p:cNvSpPr/>
          <p:nvPr/>
        </p:nvSpPr>
        <p:spPr>
          <a:xfrm>
            <a:off x="7767896" y="3016349"/>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7748242" y="3016349"/>
            <a:ext cx="466794"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cxnSp>
        <p:nvCxnSpPr>
          <p:cNvPr id="73" name="Straight Connector 72"/>
          <p:cNvCxnSpPr/>
          <p:nvPr/>
        </p:nvCxnSpPr>
        <p:spPr>
          <a:xfrm flipH="1">
            <a:off x="7589309" y="3329197"/>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8092678" y="3323460"/>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315795" y="3686552"/>
            <a:ext cx="546945"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1,-1</a:t>
            </a:r>
          </a:p>
        </p:txBody>
      </p:sp>
      <p:sp>
        <p:nvSpPr>
          <p:cNvPr id="76" name="TextBox 75"/>
          <p:cNvSpPr txBox="1"/>
          <p:nvPr/>
        </p:nvSpPr>
        <p:spPr>
          <a:xfrm>
            <a:off x="8042928" y="3688766"/>
            <a:ext cx="47961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0,0</a:t>
            </a:r>
          </a:p>
        </p:txBody>
      </p:sp>
      <p:cxnSp>
        <p:nvCxnSpPr>
          <p:cNvPr id="25" name="Straight Connector 24"/>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6509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4" name="Oval 3"/>
          <p:cNvSpPr/>
          <p:nvPr/>
        </p:nvSpPr>
        <p:spPr>
          <a:xfrm>
            <a:off x="7519225" y="1203096"/>
            <a:ext cx="381000" cy="381000"/>
          </a:xfrm>
          <a:prstGeom prst="ellipse">
            <a:avLst/>
          </a:prstGeom>
          <a:solidFill>
            <a:srgbClr val="00B050">
              <a:alpha val="0"/>
            </a:srgb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p:cNvCxnSpPr>
            <a:stCxn id="4" idx="3"/>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5"/>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6915754" y="1962244"/>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8122696" y="1975295"/>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Connector 49"/>
          <p:cNvCxnSpPr>
            <a:stCxn id="14"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16"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6458032" y="2644803"/>
            <a:ext cx="546945" cy="369332"/>
          </a:xfrm>
          <a:prstGeom prst="rect">
            <a:avLst/>
          </a:prstGeom>
          <a:noFill/>
        </p:spPr>
        <p:txBody>
          <a:bodyPr wrap="none" rtlCol="0">
            <a:spAutoFit/>
          </a:bodyPr>
          <a:lstStyle/>
          <a:p>
            <a:r>
              <a:rPr lang="en-US" dirty="0">
                <a:solidFill>
                  <a:schemeClr val="bg1">
                    <a:lumMod val="75000"/>
                  </a:schemeClr>
                </a:solidFill>
                <a:latin typeface="CMU Serif" pitchFamily="50" charset="0"/>
                <a:ea typeface="CMU Serif" pitchFamily="50" charset="0"/>
                <a:cs typeface="CMU Serif" pitchFamily="50" charset="0"/>
              </a:rPr>
              <a:t>-4</a:t>
            </a:r>
            <a:r>
              <a:rPr lang="en-US" sz="1800" dirty="0">
                <a:solidFill>
                  <a:schemeClr val="bg1">
                    <a:lumMod val="75000"/>
                  </a:schemeClr>
                </a:solidFill>
                <a:latin typeface="CMU Serif" pitchFamily="50" charset="0"/>
                <a:ea typeface="CMU Serif" pitchFamily="50" charset="0"/>
                <a:cs typeface="CMU Serif" pitchFamily="50" charset="0"/>
              </a:rPr>
              <a:t>,4</a:t>
            </a:r>
          </a:p>
        </p:txBody>
      </p:sp>
      <p:sp>
        <p:nvSpPr>
          <p:cNvPr id="62" name="TextBox 61"/>
          <p:cNvSpPr txBox="1"/>
          <p:nvPr/>
        </p:nvSpPr>
        <p:spPr>
          <a:xfrm>
            <a:off x="7185165" y="2647017"/>
            <a:ext cx="546945" cy="369332"/>
          </a:xfrm>
          <a:prstGeom prst="rect">
            <a:avLst/>
          </a:prstGeom>
          <a:noFill/>
        </p:spPr>
        <p:txBody>
          <a:bodyPr wrap="none" rtlCol="0">
            <a:spAutoFit/>
          </a:bodyPr>
          <a:lstStyle/>
          <a:p>
            <a:r>
              <a:rPr lang="en-US" dirty="0">
                <a:solidFill>
                  <a:schemeClr val="bg1">
                    <a:lumMod val="75000"/>
                  </a:schemeClr>
                </a:solidFill>
                <a:latin typeface="CMU Serif" pitchFamily="50" charset="0"/>
                <a:ea typeface="CMU Serif" pitchFamily="50" charset="0"/>
                <a:cs typeface="CMU Serif" pitchFamily="50" charset="0"/>
              </a:rPr>
              <a:t>-3</a:t>
            </a:r>
            <a:r>
              <a:rPr lang="en-US" sz="1800" dirty="0">
                <a:solidFill>
                  <a:schemeClr val="bg1">
                    <a:lumMod val="75000"/>
                  </a:schemeClr>
                </a:solidFill>
                <a:latin typeface="CMU Serif" pitchFamily="50" charset="0"/>
                <a:ea typeface="CMU Serif" pitchFamily="50" charset="0"/>
                <a:cs typeface="CMU Serif" pitchFamily="50" charset="0"/>
              </a:rPr>
              <a:t>,3</a:t>
            </a:r>
          </a:p>
        </p:txBody>
      </p:sp>
      <p:sp>
        <p:nvSpPr>
          <p:cNvPr id="64" name="TextBox 63"/>
          <p:cNvSpPr txBox="1"/>
          <p:nvPr/>
        </p:nvSpPr>
        <p:spPr>
          <a:xfrm>
            <a:off x="8447900" y="2644803"/>
            <a:ext cx="546945" cy="369332"/>
          </a:xfrm>
          <a:prstGeom prst="rect">
            <a:avLst/>
          </a:prstGeom>
          <a:noFill/>
        </p:spPr>
        <p:txBody>
          <a:bodyPr wrap="none" rtlCol="0">
            <a:spAutoFit/>
          </a:bodyPr>
          <a:lstStyle/>
          <a:p>
            <a:r>
              <a:rPr lang="en-US" sz="1800" dirty="0">
                <a:solidFill>
                  <a:schemeClr val="bg1">
                    <a:lumMod val="75000"/>
                  </a:schemeClr>
                </a:solidFill>
                <a:latin typeface="CMU Serif" pitchFamily="50" charset="0"/>
                <a:ea typeface="CMU Serif" pitchFamily="50" charset="0"/>
                <a:cs typeface="CMU Serif" pitchFamily="50" charset="0"/>
              </a:rPr>
              <a:t>-2,2</a:t>
            </a:r>
          </a:p>
        </p:txBody>
      </p:sp>
      <p:sp>
        <p:nvSpPr>
          <p:cNvPr id="65" name="Oval 64"/>
          <p:cNvSpPr/>
          <p:nvPr/>
        </p:nvSpPr>
        <p:spPr>
          <a:xfrm>
            <a:off x="7767896" y="3016349"/>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7748242" y="3016349"/>
            <a:ext cx="457176"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P1</a:t>
            </a:r>
          </a:p>
        </p:txBody>
      </p:sp>
      <p:cxnSp>
        <p:nvCxnSpPr>
          <p:cNvPr id="73" name="Straight Connector 72"/>
          <p:cNvCxnSpPr/>
          <p:nvPr/>
        </p:nvCxnSpPr>
        <p:spPr>
          <a:xfrm flipH="1">
            <a:off x="7589309" y="3329197"/>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8092678" y="3323460"/>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315795" y="3686552"/>
            <a:ext cx="546945"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1,-1</a:t>
            </a:r>
          </a:p>
        </p:txBody>
      </p:sp>
      <p:sp>
        <p:nvSpPr>
          <p:cNvPr id="76" name="TextBox 75"/>
          <p:cNvSpPr txBox="1"/>
          <p:nvPr/>
        </p:nvSpPr>
        <p:spPr>
          <a:xfrm>
            <a:off x="8042928" y="3688766"/>
            <a:ext cx="479618" cy="369332"/>
          </a:xfrm>
          <a:prstGeom prst="rect">
            <a:avLst/>
          </a:prstGeom>
          <a:noFill/>
        </p:spPr>
        <p:txBody>
          <a:bodyPr wrap="none" rtlCol="0">
            <a:spAutoFit/>
          </a:bodyPr>
          <a:lstStyle/>
          <a:p>
            <a:r>
              <a:rPr lang="en-US" sz="1800" dirty="0">
                <a:latin typeface="CMU Serif" pitchFamily="50" charset="0"/>
                <a:ea typeface="CMU Serif" pitchFamily="50" charset="0"/>
                <a:cs typeface="CMU Serif" pitchFamily="50" charset="0"/>
              </a:rPr>
              <a:t>0,0</a:t>
            </a:r>
          </a:p>
        </p:txBody>
      </p:sp>
      <p:sp>
        <p:nvSpPr>
          <p:cNvPr id="25" name="TextBox 24"/>
          <p:cNvSpPr txBox="1"/>
          <p:nvPr/>
        </p:nvSpPr>
        <p:spPr>
          <a:xfrm>
            <a:off x="7499571" y="1208930"/>
            <a:ext cx="457176" cy="369332"/>
          </a:xfrm>
          <a:prstGeom prst="rect">
            <a:avLst/>
          </a:prstGeom>
          <a:noFill/>
        </p:spPr>
        <p:txBody>
          <a:bodyPr wrap="none" rtlCol="0">
            <a:spAutoFit/>
          </a:bodyPr>
          <a:lstStyle/>
          <a:p>
            <a:r>
              <a:rPr lang="en-US" sz="1800" dirty="0">
                <a:solidFill>
                  <a:schemeClr val="bg1">
                    <a:lumMod val="75000"/>
                  </a:schemeClr>
                </a:solidFill>
                <a:latin typeface="CMU Serif" pitchFamily="50" charset="0"/>
                <a:ea typeface="CMU Serif" pitchFamily="50" charset="0"/>
                <a:cs typeface="CMU Serif" pitchFamily="50" charset="0"/>
              </a:rPr>
              <a:t>P1</a:t>
            </a:r>
          </a:p>
        </p:txBody>
      </p:sp>
      <p:sp>
        <p:nvSpPr>
          <p:cNvPr id="26" name="TextBox 25"/>
          <p:cNvSpPr txBox="1"/>
          <p:nvPr/>
        </p:nvSpPr>
        <p:spPr>
          <a:xfrm>
            <a:off x="6896100" y="1968078"/>
            <a:ext cx="457176" cy="369332"/>
          </a:xfrm>
          <a:prstGeom prst="rect">
            <a:avLst/>
          </a:prstGeom>
          <a:noFill/>
        </p:spPr>
        <p:txBody>
          <a:bodyPr wrap="none" rtlCol="0">
            <a:spAutoFit/>
          </a:bodyPr>
          <a:lstStyle/>
          <a:p>
            <a:r>
              <a:rPr lang="en-US" sz="1800" dirty="0">
                <a:solidFill>
                  <a:schemeClr val="bg1">
                    <a:lumMod val="75000"/>
                  </a:schemeClr>
                </a:solidFill>
                <a:latin typeface="CMU Serif" pitchFamily="50" charset="0"/>
                <a:ea typeface="CMU Serif" pitchFamily="50" charset="0"/>
                <a:cs typeface="CMU Serif" pitchFamily="50" charset="0"/>
              </a:rPr>
              <a:t>P2</a:t>
            </a:r>
          </a:p>
        </p:txBody>
      </p:sp>
      <p:sp>
        <p:nvSpPr>
          <p:cNvPr id="27" name="TextBox 26"/>
          <p:cNvSpPr txBox="1"/>
          <p:nvPr/>
        </p:nvSpPr>
        <p:spPr>
          <a:xfrm>
            <a:off x="8103042" y="1981129"/>
            <a:ext cx="457176" cy="369332"/>
          </a:xfrm>
          <a:prstGeom prst="rect">
            <a:avLst/>
          </a:prstGeom>
          <a:noFill/>
        </p:spPr>
        <p:txBody>
          <a:bodyPr wrap="none" rtlCol="0">
            <a:spAutoFit/>
          </a:bodyPr>
          <a:lstStyle/>
          <a:p>
            <a:r>
              <a:rPr lang="en-US" sz="1800" dirty="0">
                <a:solidFill>
                  <a:schemeClr val="bg1">
                    <a:lumMod val="75000"/>
                  </a:schemeClr>
                </a:solidFill>
                <a:latin typeface="CMU Serif" pitchFamily="50" charset="0"/>
                <a:ea typeface="CMU Serif" pitchFamily="50" charset="0"/>
                <a:cs typeface="CMU Serif" pitchFamily="50" charset="0"/>
              </a:rPr>
              <a:t>P2</a:t>
            </a:r>
          </a:p>
        </p:txBody>
      </p:sp>
    </p:spTree>
    <p:extLst>
      <p:ext uri="{BB962C8B-B14F-4D97-AF65-F5344CB8AC3E}">
        <p14:creationId xmlns:p14="http://schemas.microsoft.com/office/powerpoint/2010/main" val="36042959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Oval 27"/>
          <p:cNvSpPr/>
          <p:nvPr/>
        </p:nvSpPr>
        <p:spPr>
          <a:xfrm rot="18155969">
            <a:off x="7051073" y="3209497"/>
            <a:ext cx="1464695" cy="618215"/>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4" name="Oval 3"/>
          <p:cNvSpPr/>
          <p:nvPr/>
        </p:nvSpPr>
        <p:spPr>
          <a:xfrm>
            <a:off x="7519225" y="1203096"/>
            <a:ext cx="381000" cy="381000"/>
          </a:xfrm>
          <a:prstGeom prst="ellipse">
            <a:avLst/>
          </a:prstGeom>
          <a:solidFill>
            <a:srgbClr val="00B050">
              <a:alpha val="0"/>
            </a:srgb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6915754" y="1962244"/>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p:cNvSpPr/>
          <p:nvPr/>
        </p:nvSpPr>
        <p:spPr>
          <a:xfrm>
            <a:off x="8122696" y="1975295"/>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Connector 49"/>
          <p:cNvCxnSpPr>
            <a:stCxn id="14"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16"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6458032" y="2644803"/>
            <a:ext cx="546945" cy="369332"/>
          </a:xfrm>
          <a:prstGeom prst="rect">
            <a:avLst/>
          </a:prstGeom>
          <a:noFill/>
        </p:spPr>
        <p:txBody>
          <a:bodyPr wrap="none" rtlCol="0">
            <a:spAutoFit/>
          </a:bodyPr>
          <a:lstStyle/>
          <a:p>
            <a:r>
              <a:rPr lang="en-US" dirty="0">
                <a:solidFill>
                  <a:schemeClr val="bg1">
                    <a:lumMod val="75000"/>
                  </a:schemeClr>
                </a:solidFill>
              </a:rPr>
              <a:t>-4</a:t>
            </a:r>
            <a:r>
              <a:rPr lang="en-US" sz="1800" dirty="0">
                <a:solidFill>
                  <a:schemeClr val="bg1">
                    <a:lumMod val="75000"/>
                  </a:schemeClr>
                </a:solidFill>
              </a:rPr>
              <a:t>,4</a:t>
            </a:r>
          </a:p>
        </p:txBody>
      </p:sp>
      <p:sp>
        <p:nvSpPr>
          <p:cNvPr id="62" name="TextBox 61"/>
          <p:cNvSpPr txBox="1"/>
          <p:nvPr/>
        </p:nvSpPr>
        <p:spPr>
          <a:xfrm>
            <a:off x="7185165" y="2647017"/>
            <a:ext cx="546945" cy="369332"/>
          </a:xfrm>
          <a:prstGeom prst="rect">
            <a:avLst/>
          </a:prstGeom>
          <a:noFill/>
        </p:spPr>
        <p:txBody>
          <a:bodyPr wrap="none" rtlCol="0">
            <a:spAutoFit/>
          </a:bodyPr>
          <a:lstStyle/>
          <a:p>
            <a:r>
              <a:rPr lang="en-US" dirty="0">
                <a:solidFill>
                  <a:schemeClr val="bg1">
                    <a:lumMod val="75000"/>
                  </a:schemeClr>
                </a:solidFill>
              </a:rPr>
              <a:t>-3</a:t>
            </a:r>
            <a:r>
              <a:rPr lang="en-US" sz="1800" dirty="0">
                <a:solidFill>
                  <a:schemeClr val="bg1">
                    <a:lumMod val="75000"/>
                  </a:schemeClr>
                </a:solidFill>
              </a:rPr>
              <a:t>,3</a:t>
            </a:r>
          </a:p>
        </p:txBody>
      </p:sp>
      <p:sp>
        <p:nvSpPr>
          <p:cNvPr id="64" name="TextBox 63"/>
          <p:cNvSpPr txBox="1"/>
          <p:nvPr/>
        </p:nvSpPr>
        <p:spPr>
          <a:xfrm>
            <a:off x="8447900" y="2644803"/>
            <a:ext cx="546945" cy="369332"/>
          </a:xfrm>
          <a:prstGeom prst="rect">
            <a:avLst/>
          </a:prstGeom>
          <a:noFill/>
        </p:spPr>
        <p:txBody>
          <a:bodyPr wrap="none" rtlCol="0">
            <a:spAutoFit/>
          </a:bodyPr>
          <a:lstStyle/>
          <a:p>
            <a:r>
              <a:rPr lang="en-US" dirty="0">
                <a:solidFill>
                  <a:schemeClr val="bg1">
                    <a:lumMod val="75000"/>
                  </a:schemeClr>
                </a:solidFill>
              </a:rPr>
              <a:t>-2</a:t>
            </a:r>
            <a:r>
              <a:rPr lang="en-US" sz="1800" dirty="0">
                <a:solidFill>
                  <a:schemeClr val="bg1">
                    <a:lumMod val="75000"/>
                  </a:schemeClr>
                </a:solidFill>
              </a:rPr>
              <a:t>,2</a:t>
            </a:r>
          </a:p>
        </p:txBody>
      </p:sp>
      <p:sp>
        <p:nvSpPr>
          <p:cNvPr id="65" name="Oval 64"/>
          <p:cNvSpPr/>
          <p:nvPr/>
        </p:nvSpPr>
        <p:spPr>
          <a:xfrm>
            <a:off x="7767896" y="3016349"/>
            <a:ext cx="381000" cy="381000"/>
          </a:xfrm>
          <a:prstGeom prst="ellipse">
            <a:avLst/>
          </a:prstGeom>
          <a:solidFill>
            <a:srgbClr val="00B050">
              <a:alpha val="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p:cNvSpPr txBox="1"/>
          <p:nvPr/>
        </p:nvSpPr>
        <p:spPr>
          <a:xfrm>
            <a:off x="7748242" y="3016349"/>
            <a:ext cx="466794" cy="369332"/>
          </a:xfrm>
          <a:prstGeom prst="rect">
            <a:avLst/>
          </a:prstGeom>
          <a:noFill/>
        </p:spPr>
        <p:txBody>
          <a:bodyPr wrap="none" rtlCol="0">
            <a:spAutoFit/>
          </a:bodyPr>
          <a:lstStyle/>
          <a:p>
            <a:r>
              <a:rPr lang="en-US" sz="1800" dirty="0"/>
              <a:t>P1</a:t>
            </a:r>
          </a:p>
        </p:txBody>
      </p:sp>
      <p:cxnSp>
        <p:nvCxnSpPr>
          <p:cNvPr id="73" name="Straight Connector 72"/>
          <p:cNvCxnSpPr/>
          <p:nvPr/>
        </p:nvCxnSpPr>
        <p:spPr>
          <a:xfrm flipH="1">
            <a:off x="7589309" y="3329197"/>
            <a:ext cx="233979" cy="357355"/>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8092678" y="3323460"/>
            <a:ext cx="182431" cy="365306"/>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315795" y="3686552"/>
            <a:ext cx="546945" cy="369332"/>
          </a:xfrm>
          <a:prstGeom prst="rect">
            <a:avLst/>
          </a:prstGeom>
          <a:noFill/>
        </p:spPr>
        <p:txBody>
          <a:bodyPr wrap="none" rtlCol="0">
            <a:spAutoFit/>
          </a:bodyPr>
          <a:lstStyle/>
          <a:p>
            <a:r>
              <a:rPr lang="en-US" sz="1800" dirty="0"/>
              <a:t>1,-1</a:t>
            </a:r>
          </a:p>
        </p:txBody>
      </p:sp>
      <p:sp>
        <p:nvSpPr>
          <p:cNvPr id="76" name="TextBox 75"/>
          <p:cNvSpPr txBox="1"/>
          <p:nvPr/>
        </p:nvSpPr>
        <p:spPr>
          <a:xfrm>
            <a:off x="8042928" y="3688766"/>
            <a:ext cx="476412" cy="369332"/>
          </a:xfrm>
          <a:prstGeom prst="rect">
            <a:avLst/>
          </a:prstGeom>
          <a:noFill/>
        </p:spPr>
        <p:txBody>
          <a:bodyPr wrap="none" rtlCol="0">
            <a:spAutoFit/>
          </a:bodyPr>
          <a:lstStyle/>
          <a:p>
            <a:r>
              <a:rPr lang="en-US" sz="1800" dirty="0"/>
              <a:t>0,0</a:t>
            </a:r>
          </a:p>
        </p:txBody>
      </p:sp>
      <p:sp>
        <p:nvSpPr>
          <p:cNvPr id="25" name="TextBox 24"/>
          <p:cNvSpPr txBox="1"/>
          <p:nvPr/>
        </p:nvSpPr>
        <p:spPr>
          <a:xfrm>
            <a:off x="7499571" y="1208930"/>
            <a:ext cx="466794" cy="369332"/>
          </a:xfrm>
          <a:prstGeom prst="rect">
            <a:avLst/>
          </a:prstGeom>
          <a:noFill/>
        </p:spPr>
        <p:txBody>
          <a:bodyPr wrap="none" rtlCol="0">
            <a:spAutoFit/>
          </a:bodyPr>
          <a:lstStyle/>
          <a:p>
            <a:r>
              <a:rPr lang="en-US" sz="1800" dirty="0">
                <a:solidFill>
                  <a:schemeClr val="bg1">
                    <a:lumMod val="75000"/>
                  </a:schemeClr>
                </a:solidFill>
              </a:rPr>
              <a:t>P1</a:t>
            </a:r>
          </a:p>
        </p:txBody>
      </p:sp>
      <p:sp>
        <p:nvSpPr>
          <p:cNvPr id="26" name="TextBox 25"/>
          <p:cNvSpPr txBox="1"/>
          <p:nvPr/>
        </p:nvSpPr>
        <p:spPr>
          <a:xfrm>
            <a:off x="6896100" y="1968078"/>
            <a:ext cx="466794" cy="369332"/>
          </a:xfrm>
          <a:prstGeom prst="rect">
            <a:avLst/>
          </a:prstGeom>
          <a:noFill/>
        </p:spPr>
        <p:txBody>
          <a:bodyPr wrap="none" rtlCol="0">
            <a:spAutoFit/>
          </a:bodyPr>
          <a:lstStyle/>
          <a:p>
            <a:r>
              <a:rPr lang="en-US" sz="1800" dirty="0">
                <a:solidFill>
                  <a:schemeClr val="bg1">
                    <a:lumMod val="75000"/>
                  </a:schemeClr>
                </a:solidFill>
              </a:rPr>
              <a:t>P2</a:t>
            </a:r>
          </a:p>
        </p:txBody>
      </p:sp>
      <p:sp>
        <p:nvSpPr>
          <p:cNvPr id="27" name="TextBox 26"/>
          <p:cNvSpPr txBox="1"/>
          <p:nvPr/>
        </p:nvSpPr>
        <p:spPr>
          <a:xfrm>
            <a:off x="8103042" y="1981129"/>
            <a:ext cx="466794" cy="369332"/>
          </a:xfrm>
          <a:prstGeom prst="rect">
            <a:avLst/>
          </a:prstGeom>
          <a:noFill/>
        </p:spPr>
        <p:txBody>
          <a:bodyPr wrap="none" rtlCol="0">
            <a:spAutoFit/>
          </a:bodyPr>
          <a:lstStyle/>
          <a:p>
            <a:r>
              <a:rPr lang="en-US" sz="1800" dirty="0">
                <a:solidFill>
                  <a:schemeClr val="bg1">
                    <a:lumMod val="75000"/>
                  </a:schemeClr>
                </a:solidFill>
              </a:rPr>
              <a:t>P2</a:t>
            </a:r>
          </a:p>
        </p:txBody>
      </p:sp>
      <p:cxnSp>
        <p:nvCxnSpPr>
          <p:cNvPr id="29" name="Straight Connector 28"/>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73209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28" name="Oval 27"/>
          <p:cNvSpPr/>
          <p:nvPr/>
        </p:nvSpPr>
        <p:spPr>
          <a:xfrm>
            <a:off x="7519225" y="1203096"/>
            <a:ext cx="381000" cy="381000"/>
          </a:xfrm>
          <a:prstGeom prst="ellipse">
            <a:avLst/>
          </a:prstGeom>
          <a:solidFill>
            <a:srgbClr val="00B050">
              <a:alpha val="0"/>
            </a:srgb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6915754" y="1962244"/>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nvSpPr>
        <p:spPr>
          <a:xfrm>
            <a:off x="8122696" y="1975295"/>
            <a:ext cx="381000" cy="38100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Connector 33"/>
          <p:cNvCxnSpPr>
            <a:stCxn id="32"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3" idx="5"/>
          </p:cNvCxnSpPr>
          <p:nvPr/>
        </p:nvCxnSpPr>
        <p:spPr>
          <a:xfrm>
            <a:off x="8447900" y="2300499"/>
            <a:ext cx="194671" cy="344304"/>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458032" y="2644803"/>
            <a:ext cx="505267" cy="369332"/>
          </a:xfrm>
          <a:prstGeom prst="rect">
            <a:avLst/>
          </a:prstGeom>
          <a:noFill/>
        </p:spPr>
        <p:txBody>
          <a:bodyPr wrap="none" rtlCol="0">
            <a:spAutoFit/>
          </a:bodyPr>
          <a:lstStyle/>
          <a:p>
            <a:r>
              <a:rPr lang="en-US" sz="1800" dirty="0">
                <a:solidFill>
                  <a:schemeClr val="bg1">
                    <a:lumMod val="75000"/>
                  </a:schemeClr>
                </a:solidFill>
              </a:rPr>
              <a:t>2,4</a:t>
            </a:r>
          </a:p>
        </p:txBody>
      </p:sp>
      <p:sp>
        <p:nvSpPr>
          <p:cNvPr id="41" name="TextBox 40"/>
          <p:cNvSpPr txBox="1"/>
          <p:nvPr/>
        </p:nvSpPr>
        <p:spPr>
          <a:xfrm>
            <a:off x="7185165" y="2647017"/>
            <a:ext cx="505267" cy="369332"/>
          </a:xfrm>
          <a:prstGeom prst="rect">
            <a:avLst/>
          </a:prstGeom>
          <a:noFill/>
        </p:spPr>
        <p:txBody>
          <a:bodyPr wrap="none" rtlCol="0">
            <a:spAutoFit/>
          </a:bodyPr>
          <a:lstStyle/>
          <a:p>
            <a:r>
              <a:rPr lang="en-US" sz="1800" dirty="0">
                <a:solidFill>
                  <a:schemeClr val="bg1">
                    <a:lumMod val="75000"/>
                  </a:schemeClr>
                </a:solidFill>
              </a:rPr>
              <a:t>5,3</a:t>
            </a:r>
          </a:p>
        </p:txBody>
      </p:sp>
      <p:sp>
        <p:nvSpPr>
          <p:cNvPr id="42" name="TextBox 41"/>
          <p:cNvSpPr txBox="1"/>
          <p:nvPr/>
        </p:nvSpPr>
        <p:spPr>
          <a:xfrm>
            <a:off x="8447900" y="2644803"/>
            <a:ext cx="546945" cy="369332"/>
          </a:xfrm>
          <a:prstGeom prst="rect">
            <a:avLst/>
          </a:prstGeom>
          <a:noFill/>
        </p:spPr>
        <p:txBody>
          <a:bodyPr wrap="none" rtlCol="0">
            <a:spAutoFit/>
          </a:bodyPr>
          <a:lstStyle/>
          <a:p>
            <a:r>
              <a:rPr lang="en-US" sz="1800" dirty="0"/>
              <a:t>-2,2</a:t>
            </a:r>
          </a:p>
        </p:txBody>
      </p:sp>
      <p:sp>
        <p:nvSpPr>
          <p:cNvPr id="47" name="TextBox 46"/>
          <p:cNvSpPr txBox="1"/>
          <p:nvPr/>
        </p:nvSpPr>
        <p:spPr>
          <a:xfrm>
            <a:off x="7723616" y="3016349"/>
            <a:ext cx="546945" cy="369332"/>
          </a:xfrm>
          <a:prstGeom prst="rect">
            <a:avLst/>
          </a:prstGeom>
          <a:noFill/>
        </p:spPr>
        <p:txBody>
          <a:bodyPr wrap="none" rtlCol="0">
            <a:spAutoFit/>
          </a:bodyPr>
          <a:lstStyle/>
          <a:p>
            <a:r>
              <a:rPr lang="en-US" sz="1800" dirty="0"/>
              <a:t>1,-1</a:t>
            </a:r>
          </a:p>
        </p:txBody>
      </p:sp>
      <p:sp>
        <p:nvSpPr>
          <p:cNvPr id="55" name="TextBox 54"/>
          <p:cNvSpPr txBox="1"/>
          <p:nvPr/>
        </p:nvSpPr>
        <p:spPr>
          <a:xfrm>
            <a:off x="7499571" y="1208930"/>
            <a:ext cx="466794" cy="369332"/>
          </a:xfrm>
          <a:prstGeom prst="rect">
            <a:avLst/>
          </a:prstGeom>
          <a:noFill/>
        </p:spPr>
        <p:txBody>
          <a:bodyPr wrap="none" rtlCol="0">
            <a:spAutoFit/>
          </a:bodyPr>
          <a:lstStyle/>
          <a:p>
            <a:r>
              <a:rPr lang="en-US" sz="1800" dirty="0">
                <a:solidFill>
                  <a:schemeClr val="bg1">
                    <a:lumMod val="75000"/>
                  </a:schemeClr>
                </a:solidFill>
              </a:rPr>
              <a:t>P1</a:t>
            </a:r>
          </a:p>
        </p:txBody>
      </p:sp>
      <p:sp>
        <p:nvSpPr>
          <p:cNvPr id="56" name="TextBox 55"/>
          <p:cNvSpPr txBox="1"/>
          <p:nvPr/>
        </p:nvSpPr>
        <p:spPr>
          <a:xfrm>
            <a:off x="6896100" y="1968078"/>
            <a:ext cx="466794" cy="369332"/>
          </a:xfrm>
          <a:prstGeom prst="rect">
            <a:avLst/>
          </a:prstGeom>
          <a:noFill/>
        </p:spPr>
        <p:txBody>
          <a:bodyPr wrap="none" rtlCol="0">
            <a:spAutoFit/>
          </a:bodyPr>
          <a:lstStyle/>
          <a:p>
            <a:r>
              <a:rPr lang="en-US" sz="1800" dirty="0">
                <a:solidFill>
                  <a:schemeClr val="bg1">
                    <a:lumMod val="75000"/>
                  </a:schemeClr>
                </a:solidFill>
              </a:rPr>
              <a:t>P2</a:t>
            </a:r>
          </a:p>
        </p:txBody>
      </p:sp>
      <p:sp>
        <p:nvSpPr>
          <p:cNvPr id="57" name="TextBox 56"/>
          <p:cNvSpPr txBox="1"/>
          <p:nvPr/>
        </p:nvSpPr>
        <p:spPr>
          <a:xfrm>
            <a:off x="8103042" y="1981129"/>
            <a:ext cx="466794" cy="369332"/>
          </a:xfrm>
          <a:prstGeom prst="rect">
            <a:avLst/>
          </a:prstGeom>
          <a:noFill/>
        </p:spPr>
        <p:txBody>
          <a:bodyPr wrap="none" rtlCol="0">
            <a:spAutoFit/>
          </a:bodyPr>
          <a:lstStyle/>
          <a:p>
            <a:r>
              <a:rPr lang="en-US" sz="1800" dirty="0"/>
              <a:t>P2</a:t>
            </a:r>
          </a:p>
        </p:txBody>
      </p:sp>
      <p:cxnSp>
        <p:nvCxnSpPr>
          <p:cNvPr id="20" name="Straight Connector 19"/>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6856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Oval 21"/>
          <p:cNvSpPr/>
          <p:nvPr/>
        </p:nvSpPr>
        <p:spPr>
          <a:xfrm rot="14554677">
            <a:off x="7723734" y="2157017"/>
            <a:ext cx="1464695" cy="618215"/>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Backward Induction</a:t>
            </a:r>
          </a:p>
        </p:txBody>
      </p:sp>
      <p:sp>
        <p:nvSpPr>
          <p:cNvPr id="78" name="Content Placeholder 2"/>
          <p:cNvSpPr>
            <a:spLocks noGrp="1"/>
          </p:cNvSpPr>
          <p:nvPr>
            <p:ph idx="1"/>
          </p:nvPr>
        </p:nvSpPr>
        <p:spPr>
          <a:xfrm>
            <a:off x="457200" y="1600200"/>
            <a:ext cx="6045583" cy="4525963"/>
          </a:xfrm>
        </p:spPr>
        <p:txBody>
          <a:bodyPr/>
          <a:lstStyle/>
          <a:p>
            <a:r>
              <a:rPr lang="en-US" dirty="0"/>
              <a:t>Start at the bottom of the tree and solve assuming we reached that point</a:t>
            </a:r>
          </a:p>
          <a:p>
            <a:endParaRPr lang="en-US" dirty="0"/>
          </a:p>
          <a:p>
            <a:r>
              <a:rPr lang="en-US" dirty="0"/>
              <a:t>Replace the decision point with the value of the decision</a:t>
            </a:r>
          </a:p>
          <a:p>
            <a:endParaRPr lang="en-US" dirty="0"/>
          </a:p>
          <a:p>
            <a:r>
              <a:rPr lang="en-US" dirty="0"/>
              <a:t>Move up, and repeat</a:t>
            </a:r>
          </a:p>
        </p:txBody>
      </p:sp>
      <p:sp>
        <p:nvSpPr>
          <p:cNvPr id="28" name="Oval 27"/>
          <p:cNvSpPr/>
          <p:nvPr/>
        </p:nvSpPr>
        <p:spPr>
          <a:xfrm>
            <a:off x="7519225" y="1203096"/>
            <a:ext cx="381000" cy="381000"/>
          </a:xfrm>
          <a:prstGeom prst="ellipse">
            <a:avLst/>
          </a:prstGeom>
          <a:solidFill>
            <a:srgbClr val="00B050">
              <a:alpha val="0"/>
            </a:srgb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6915754" y="1962244"/>
            <a:ext cx="381000" cy="381000"/>
          </a:xfrm>
          <a:prstGeom prst="ellipse">
            <a:avLst/>
          </a:prstGeom>
          <a:solidFill>
            <a:schemeClr val="accent1">
              <a:alpha val="0"/>
            </a:schemeClr>
          </a:solidFill>
          <a:ln>
            <a:solidFill>
              <a:srgbClr val="0070C0">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nvSpPr>
        <p:spPr>
          <a:xfrm>
            <a:off x="8122696" y="1975295"/>
            <a:ext cx="381000" cy="381000"/>
          </a:xfrm>
          <a:prstGeom prst="ellipse">
            <a:avLst/>
          </a:prstGeom>
          <a:solidFill>
            <a:srgbClr val="7030A0">
              <a:alpha val="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4" name="Straight Connector 33"/>
          <p:cNvCxnSpPr>
            <a:stCxn id="32" idx="3"/>
          </p:cNvCxnSpPr>
          <p:nvPr/>
        </p:nvCxnSpPr>
        <p:spPr>
          <a:xfrm flipH="1">
            <a:off x="6737571" y="2287448"/>
            <a:ext cx="233979" cy="3573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7961822" y="2289662"/>
            <a:ext cx="233980" cy="726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240940" y="2281711"/>
            <a:ext cx="182431" cy="365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3" idx="5"/>
          </p:cNvCxnSpPr>
          <p:nvPr/>
        </p:nvCxnSpPr>
        <p:spPr>
          <a:xfrm>
            <a:off x="8447900" y="2300499"/>
            <a:ext cx="194671" cy="344304"/>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6458032" y="2644803"/>
            <a:ext cx="505267" cy="369332"/>
          </a:xfrm>
          <a:prstGeom prst="rect">
            <a:avLst/>
          </a:prstGeom>
          <a:noFill/>
        </p:spPr>
        <p:txBody>
          <a:bodyPr wrap="none" rtlCol="0">
            <a:spAutoFit/>
          </a:bodyPr>
          <a:lstStyle/>
          <a:p>
            <a:r>
              <a:rPr lang="en-US" sz="1800" dirty="0">
                <a:solidFill>
                  <a:schemeClr val="bg1">
                    <a:lumMod val="75000"/>
                  </a:schemeClr>
                </a:solidFill>
              </a:rPr>
              <a:t>2,4</a:t>
            </a:r>
          </a:p>
        </p:txBody>
      </p:sp>
      <p:sp>
        <p:nvSpPr>
          <p:cNvPr id="41" name="TextBox 40"/>
          <p:cNvSpPr txBox="1"/>
          <p:nvPr/>
        </p:nvSpPr>
        <p:spPr>
          <a:xfrm>
            <a:off x="7185165" y="2647017"/>
            <a:ext cx="505267" cy="369332"/>
          </a:xfrm>
          <a:prstGeom prst="rect">
            <a:avLst/>
          </a:prstGeom>
          <a:noFill/>
        </p:spPr>
        <p:txBody>
          <a:bodyPr wrap="none" rtlCol="0">
            <a:spAutoFit/>
          </a:bodyPr>
          <a:lstStyle/>
          <a:p>
            <a:r>
              <a:rPr lang="en-US" sz="1800" dirty="0">
                <a:solidFill>
                  <a:schemeClr val="bg1">
                    <a:lumMod val="75000"/>
                  </a:schemeClr>
                </a:solidFill>
              </a:rPr>
              <a:t>5,3</a:t>
            </a:r>
          </a:p>
        </p:txBody>
      </p:sp>
      <p:sp>
        <p:nvSpPr>
          <p:cNvPr id="42" name="TextBox 41"/>
          <p:cNvSpPr txBox="1"/>
          <p:nvPr/>
        </p:nvSpPr>
        <p:spPr>
          <a:xfrm>
            <a:off x="8447900" y="2644803"/>
            <a:ext cx="546945" cy="369332"/>
          </a:xfrm>
          <a:prstGeom prst="rect">
            <a:avLst/>
          </a:prstGeom>
          <a:noFill/>
        </p:spPr>
        <p:txBody>
          <a:bodyPr wrap="none" rtlCol="0">
            <a:spAutoFit/>
          </a:bodyPr>
          <a:lstStyle/>
          <a:p>
            <a:r>
              <a:rPr lang="en-US" dirty="0"/>
              <a:t>-2</a:t>
            </a:r>
            <a:r>
              <a:rPr lang="en-US" sz="1800" dirty="0"/>
              <a:t>,2</a:t>
            </a:r>
          </a:p>
        </p:txBody>
      </p:sp>
      <p:sp>
        <p:nvSpPr>
          <p:cNvPr id="47" name="TextBox 46"/>
          <p:cNvSpPr txBox="1"/>
          <p:nvPr/>
        </p:nvSpPr>
        <p:spPr>
          <a:xfrm>
            <a:off x="7723616" y="3016349"/>
            <a:ext cx="546945" cy="369332"/>
          </a:xfrm>
          <a:prstGeom prst="rect">
            <a:avLst/>
          </a:prstGeom>
          <a:noFill/>
        </p:spPr>
        <p:txBody>
          <a:bodyPr wrap="none" rtlCol="0">
            <a:spAutoFit/>
          </a:bodyPr>
          <a:lstStyle/>
          <a:p>
            <a:r>
              <a:rPr lang="en-US" sz="1800" dirty="0"/>
              <a:t>1,-1</a:t>
            </a:r>
          </a:p>
        </p:txBody>
      </p:sp>
      <p:sp>
        <p:nvSpPr>
          <p:cNvPr id="55" name="TextBox 54"/>
          <p:cNvSpPr txBox="1"/>
          <p:nvPr/>
        </p:nvSpPr>
        <p:spPr>
          <a:xfrm>
            <a:off x="7499571" y="1208930"/>
            <a:ext cx="466794" cy="369332"/>
          </a:xfrm>
          <a:prstGeom prst="rect">
            <a:avLst/>
          </a:prstGeom>
          <a:noFill/>
        </p:spPr>
        <p:txBody>
          <a:bodyPr wrap="none" rtlCol="0">
            <a:spAutoFit/>
          </a:bodyPr>
          <a:lstStyle/>
          <a:p>
            <a:r>
              <a:rPr lang="en-US" sz="1800" dirty="0">
                <a:solidFill>
                  <a:schemeClr val="bg1">
                    <a:lumMod val="75000"/>
                  </a:schemeClr>
                </a:solidFill>
              </a:rPr>
              <a:t>P1</a:t>
            </a:r>
          </a:p>
        </p:txBody>
      </p:sp>
      <p:sp>
        <p:nvSpPr>
          <p:cNvPr id="56" name="TextBox 55"/>
          <p:cNvSpPr txBox="1"/>
          <p:nvPr/>
        </p:nvSpPr>
        <p:spPr>
          <a:xfrm>
            <a:off x="6896100" y="1968078"/>
            <a:ext cx="466794" cy="369332"/>
          </a:xfrm>
          <a:prstGeom prst="rect">
            <a:avLst/>
          </a:prstGeom>
          <a:noFill/>
        </p:spPr>
        <p:txBody>
          <a:bodyPr wrap="none" rtlCol="0">
            <a:spAutoFit/>
          </a:bodyPr>
          <a:lstStyle/>
          <a:p>
            <a:r>
              <a:rPr lang="en-US" sz="1800" dirty="0">
                <a:solidFill>
                  <a:schemeClr val="bg1">
                    <a:lumMod val="75000"/>
                  </a:schemeClr>
                </a:solidFill>
              </a:rPr>
              <a:t>P2</a:t>
            </a:r>
          </a:p>
        </p:txBody>
      </p:sp>
      <p:sp>
        <p:nvSpPr>
          <p:cNvPr id="57" name="TextBox 56"/>
          <p:cNvSpPr txBox="1"/>
          <p:nvPr/>
        </p:nvSpPr>
        <p:spPr>
          <a:xfrm>
            <a:off x="8103042" y="1981129"/>
            <a:ext cx="466794" cy="369332"/>
          </a:xfrm>
          <a:prstGeom prst="rect">
            <a:avLst/>
          </a:prstGeom>
          <a:noFill/>
        </p:spPr>
        <p:txBody>
          <a:bodyPr wrap="none" rtlCol="0">
            <a:spAutoFit/>
          </a:bodyPr>
          <a:lstStyle/>
          <a:p>
            <a:r>
              <a:rPr lang="en-US" sz="1800" dirty="0"/>
              <a:t>P2</a:t>
            </a:r>
          </a:p>
        </p:txBody>
      </p:sp>
      <p:cxnSp>
        <p:nvCxnSpPr>
          <p:cNvPr id="21" name="Straight Connector 20"/>
          <p:cNvCxnSpPr/>
          <p:nvPr/>
        </p:nvCxnSpPr>
        <p:spPr>
          <a:xfrm flipH="1">
            <a:off x="7106254"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7844429" y="1528300"/>
            <a:ext cx="468767" cy="43977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152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4050</TotalTime>
  <Words>2839</Words>
  <Application>Microsoft Office PowerPoint</Application>
  <PresentationFormat>On-screen Show (4:3)</PresentationFormat>
  <Paragraphs>876</Paragraphs>
  <Slides>46</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Arial</vt:lpstr>
      <vt:lpstr>Calibri</vt:lpstr>
      <vt:lpstr>Calibri Light</vt:lpstr>
      <vt:lpstr>Cambria Math</vt:lpstr>
      <vt:lpstr>CMU Serif</vt:lpstr>
      <vt:lpstr>Copperplate Gothic Bold</vt:lpstr>
      <vt:lpstr>Helvetica Neue Light</vt:lpstr>
      <vt:lpstr>ヒラギノ角ゴ ProN W3</vt:lpstr>
      <vt:lpstr>Office Theme</vt:lpstr>
      <vt:lpstr>PowerPoint Presentation</vt:lpstr>
      <vt:lpstr>What are Games?</vt:lpstr>
      <vt:lpstr>What is Game Theory?</vt:lpstr>
      <vt:lpstr>Two-Player Zero-Sum Games</vt:lpstr>
      <vt:lpstr>Extensive-Form Games</vt:lpstr>
      <vt:lpstr>Backward Induction</vt:lpstr>
      <vt:lpstr>Backward Induction</vt:lpstr>
      <vt:lpstr>Backward Induction</vt:lpstr>
      <vt:lpstr>Backward Induction</vt:lpstr>
      <vt:lpstr>Backward Induction</vt:lpstr>
      <vt:lpstr>Backward Induction</vt:lpstr>
      <vt:lpstr>Backward Induction</vt:lpstr>
      <vt:lpstr>Converting to Normal Form</vt:lpstr>
      <vt:lpstr>Solving Perfect-Information Games</vt:lpstr>
      <vt:lpstr>Imperfect-information Games</vt:lpstr>
      <vt:lpstr>Half-Street Kuhn Poker</vt:lpstr>
      <vt:lpstr>Imperfect-information Games</vt:lpstr>
      <vt:lpstr>Imperfect-information Games</vt:lpstr>
      <vt:lpstr>Imperfect-information Games</vt:lpstr>
      <vt:lpstr>Imperfect-information Games</vt:lpstr>
      <vt:lpstr>Imperfect-information Games</vt:lpstr>
      <vt:lpstr>Solving two-player zero-sum extensive-form games</vt:lpstr>
      <vt:lpstr>AlphaGo</vt:lpstr>
      <vt:lpstr>Perfect-Information Games</vt:lpstr>
      <vt:lpstr>Perfect-Information Games</vt:lpstr>
      <vt:lpstr>Perfect-Information Games</vt:lpstr>
      <vt:lpstr>Imperfect-Information Games</vt:lpstr>
      <vt:lpstr>Imperfect-Information Games</vt:lpstr>
      <vt:lpstr>Example Game: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Imperfect-Information Games: Coin Toss</vt:lpstr>
      <vt:lpstr>Increasing scalability: Abstraction</vt:lpstr>
      <vt:lpstr>Abstraction [Gilpin &amp; Sandholm EC-06, J. of the ACM 2007…]</vt:lpstr>
      <vt:lpstr>Lossless abstraction</vt:lpstr>
      <vt:lpstr>Lossy abstraction</vt:lpstr>
      <vt:lpstr>ε-Nash equilibrium</vt:lpstr>
      <vt:lpstr>Increasing scalability: Sparse algorithms</vt:lpstr>
      <vt:lpstr>Plan for next part of the presentation</vt:lpstr>
    </vt:vector>
  </TitlesOfParts>
  <Company>Carnegie Mellon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Solving two-player zero-sum extensive-form games</dc:title>
  <dc:creator>Christian Kroer</dc:creator>
  <cp:lastModifiedBy>noamb</cp:lastModifiedBy>
  <cp:revision>144</cp:revision>
  <cp:lastPrinted>2014-11-02T17:04:35Z</cp:lastPrinted>
  <dcterms:created xsi:type="dcterms:W3CDTF">2014-10-26T20:54:48Z</dcterms:created>
  <dcterms:modified xsi:type="dcterms:W3CDTF">2017-11-09T17:36:03Z</dcterms:modified>
</cp:coreProperties>
</file>