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3" ContentType="audio/m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90" r:id="rId2"/>
    <p:sldId id="868" r:id="rId3"/>
    <p:sldId id="872" r:id="rId4"/>
    <p:sldId id="870" r:id="rId5"/>
    <p:sldId id="905" r:id="rId6"/>
    <p:sldId id="874" r:id="rId7"/>
    <p:sldId id="877" r:id="rId8"/>
    <p:sldId id="875" r:id="rId9"/>
    <p:sldId id="878" r:id="rId10"/>
    <p:sldId id="927" r:id="rId11"/>
    <p:sldId id="879" r:id="rId12"/>
    <p:sldId id="880" r:id="rId13"/>
    <p:sldId id="881" r:id="rId14"/>
    <p:sldId id="928" r:id="rId15"/>
    <p:sldId id="930" r:id="rId16"/>
    <p:sldId id="891" r:id="rId17"/>
    <p:sldId id="892" r:id="rId18"/>
    <p:sldId id="893" r:id="rId19"/>
    <p:sldId id="894" r:id="rId20"/>
    <p:sldId id="895" r:id="rId21"/>
    <p:sldId id="896" r:id="rId22"/>
    <p:sldId id="897" r:id="rId23"/>
    <p:sldId id="900" r:id="rId24"/>
    <p:sldId id="901" r:id="rId25"/>
    <p:sldId id="902" r:id="rId26"/>
    <p:sldId id="903" r:id="rId27"/>
    <p:sldId id="916" r:id="rId28"/>
    <p:sldId id="886" r:id="rId29"/>
    <p:sldId id="887" r:id="rId30"/>
    <p:sldId id="931" r:id="rId31"/>
    <p:sldId id="926" r:id="rId32"/>
    <p:sldId id="888"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000"/>
    <a:srgbClr val="FF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202" autoAdjust="0"/>
    <p:restoredTop sz="80370" autoAdjust="0"/>
  </p:normalViewPr>
  <p:slideViewPr>
    <p:cSldViewPr snapToGrid="0">
      <p:cViewPr>
        <p:scale>
          <a:sx n="100" d="100"/>
          <a:sy n="100" d="100"/>
        </p:scale>
        <p:origin x="3048" y="1400"/>
      </p:cViewPr>
      <p:guideLst>
        <p:guide orient="horz" pos="216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96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 Id="rId3"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A3ADE-2AED-2A43-927D-6DFE99245A93}" type="datetimeFigureOut">
              <a:rPr lang="en-US" smtClean="0"/>
              <a:t>11/2/17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5D21C-176F-E942-AB3F-6177ED2A8747}" type="slidenum">
              <a:rPr lang="en-US" smtClean="0"/>
              <a:t>‹#›</a:t>
            </a:fld>
            <a:endParaRPr lang="en-US"/>
          </a:p>
        </p:txBody>
      </p:sp>
    </p:spTree>
    <p:extLst>
      <p:ext uri="{BB962C8B-B14F-4D97-AF65-F5344CB8AC3E}">
        <p14:creationId xmlns:p14="http://schemas.microsoft.com/office/powerpoint/2010/main" val="979064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anose="02020603050405020304" pitchFamily="18"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Times New Roman" panose="02020603050405020304" pitchFamily="18" charset="0"/>
              </a:defRPr>
            </a:lvl1pPr>
          </a:lstStyle>
          <a:p>
            <a:pPr>
              <a:defRPr/>
            </a:pPr>
            <a:fld id="{7C70559E-B2D7-BD4F-ACC2-4A0BBCE2F950}" type="datetimeFigureOut">
              <a:rPr lang="en-US"/>
              <a:pPr>
                <a:defRPr/>
              </a:pPr>
              <a:t>11/2/17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4C422660-5F85-9A49-8582-CA5FC22A10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Vanishing_gradient_problem#cite_note-10" TargetMode="External"/><Relationship Id="rId4" Type="http://schemas.openxmlformats.org/officeDocument/2006/relationships/hyperlink" Target="https://en.wikipedia.org/wiki/Vanishing_gradient_problem#cite_note-11" TargetMode="External"/><Relationship Id="rId5" Type="http://schemas.openxmlformats.org/officeDocument/2006/relationships/hyperlink" Target="https://en.wikipedia.org/wiki/Vanishing_gradient_problem#cite_note-12" TargetMode="External"/><Relationship Id="rId6" Type="http://schemas.openxmlformats.org/officeDocument/2006/relationships/hyperlink" Target="https://en.wikipedia.org/wiki/Vanishing_gradient_problem#cite_note-13"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Vanishing_gradient_problem#cite_note-10" TargetMode="External"/><Relationship Id="rId4" Type="http://schemas.openxmlformats.org/officeDocument/2006/relationships/hyperlink" Target="https://en.wikipedia.org/wiki/Vanishing_gradient_problem#cite_note-11" TargetMode="External"/><Relationship Id="rId5" Type="http://schemas.openxmlformats.org/officeDocument/2006/relationships/hyperlink" Target="https://en.wikipedia.org/wiki/Vanishing_gradient_problem#cite_note-12" TargetMode="External"/><Relationship Id="rId6" Type="http://schemas.openxmlformats.org/officeDocument/2006/relationships/hyperlink" Target="https://en.wikipedia.org/wiki/Vanishing_gradient_problem#cite_note-13"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en.wikipedia.org/wiki/Vector_(mathematic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Linear_combination" TargetMode="External"/><Relationship Id="rId4" Type="http://schemas.openxmlformats.org/officeDocument/2006/relationships/hyperlink" Target="https://en.wikipedia.org/wiki/Features_(pattern_recognition)" TargetMode="External"/><Relationship Id="rId5" Type="http://schemas.openxmlformats.org/officeDocument/2006/relationships/hyperlink" Target="https://en.wikipedia.org/wiki/Feature_vector"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s://en.wikipedia.org/wiki/Baseball" TargetMode="External"/><Relationship Id="rId12" Type="http://schemas.openxmlformats.org/officeDocument/2006/relationships/hyperlink" Target="https://en.wikipedia.org/wiki/Statistical_learning_theory#cite_note-3" TargetMode="External"/><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en.wikipedia.org/wiki/Machine_learning" TargetMode="External"/><Relationship Id="rId4" Type="http://schemas.openxmlformats.org/officeDocument/2006/relationships/hyperlink" Target="https://en.wikipedia.org/wiki/Statistics" TargetMode="External"/><Relationship Id="rId5" Type="http://schemas.openxmlformats.org/officeDocument/2006/relationships/hyperlink" Target="https://en.wikipedia.org/wiki/Functional_analysis" TargetMode="External"/><Relationship Id="rId6" Type="http://schemas.openxmlformats.org/officeDocument/2006/relationships/hyperlink" Target="https://en.wikipedia.org/wiki/Statistical_learning_theory#cite_note-1" TargetMode="External"/><Relationship Id="rId7" Type="http://schemas.openxmlformats.org/officeDocument/2006/relationships/hyperlink" Target="https://en.wikipedia.org/wiki/Statistical_learning_theory#cite_note-2" TargetMode="External"/><Relationship Id="rId8" Type="http://schemas.openxmlformats.org/officeDocument/2006/relationships/hyperlink" Target="https://en.wikipedia.org/wiki/Computer_vision" TargetMode="External"/><Relationship Id="rId9" Type="http://schemas.openxmlformats.org/officeDocument/2006/relationships/hyperlink" Target="https://en.wikipedia.org/wiki/Speech_recognition" TargetMode="External"/><Relationship Id="rId10" Type="http://schemas.openxmlformats.org/officeDocument/2006/relationships/hyperlink" Target="https://en.wikipedia.org/wiki/Bioinformatic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3304FAA-0709-CB41-944D-E2D93273EB98}" type="slidenum">
              <a:rPr lang="en-US" altLang="en-US">
                <a:latin typeface="Times New Roman" charset="0"/>
              </a:rPr>
              <a:pPr>
                <a:spcBef>
                  <a:spcPct val="0"/>
                </a:spcBef>
              </a:pPr>
              <a:t>1</a:t>
            </a:fld>
            <a:endParaRPr lang="en-US" alt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14</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a:p>
            <a:r>
              <a:rPr lang="en-US" dirty="0" smtClean="0"/>
              <a:t>One of the newest and most effective ways to resolve the vanishing gradient problem is with residual neural networks (</a:t>
            </a:r>
            <a:r>
              <a:rPr lang="en-US" dirty="0" err="1" smtClean="0"/>
              <a:t>ResNets</a:t>
            </a:r>
            <a:r>
              <a:rPr lang="en-US" baseline="30000" dirty="0" smtClean="0">
                <a:hlinkClick r:id="rId3"/>
              </a:rPr>
              <a:t>[10]</a:t>
            </a:r>
            <a:r>
              <a:rPr lang="en-US" dirty="0" smtClean="0"/>
              <a:t> - not to be confused with recurrent neural networks</a:t>
            </a:r>
            <a:r>
              <a:rPr lang="en-US" baseline="30000" dirty="0" smtClean="0">
                <a:hlinkClick r:id="rId4"/>
              </a:rPr>
              <a:t>[11]</a:t>
            </a:r>
            <a:r>
              <a:rPr lang="en-US" dirty="0" smtClean="0"/>
              <a:t>). It was noted prior to </a:t>
            </a:r>
            <a:r>
              <a:rPr lang="en-US" dirty="0" err="1" smtClean="0"/>
              <a:t>ResNets</a:t>
            </a:r>
            <a:r>
              <a:rPr lang="en-US" dirty="0" smtClean="0"/>
              <a:t> that a deeper network would actually have higher </a:t>
            </a:r>
            <a:r>
              <a:rPr lang="en-US" i="1" dirty="0" smtClean="0"/>
              <a:t>training</a:t>
            </a:r>
            <a:r>
              <a:rPr lang="en-US" dirty="0" smtClean="0"/>
              <a:t> error than the shallow network. This intuitively can be understood as data disappearing through too many layers of the network, meaning output from a shallow layer was diminished through the greater number of layers in the deeper network, yielding a worse result. Going with this intuitive hypothesis, Microsoft research found that splitting a deep network into e.g., three layer chunks and passing the input into each chunk straight through to the next chunk (along with the residual—output of the chunk minus the input to the chunk that is reintroduced) helped eliminate much of this disappearing signal problem. No extra parameters or changes to the learning algorithm were needed. </a:t>
            </a:r>
            <a:r>
              <a:rPr lang="en-US" dirty="0" err="1" smtClean="0"/>
              <a:t>ResNets</a:t>
            </a:r>
            <a:r>
              <a:rPr lang="en-US" baseline="30000" dirty="0" smtClean="0">
                <a:hlinkClick r:id="rId5"/>
              </a:rPr>
              <a:t>[12]</a:t>
            </a:r>
            <a:r>
              <a:rPr lang="en-US" dirty="0" smtClean="0"/>
              <a:t> yielded lower training error (and test error) than their shallower counterparts simply by reintroducing outputs from shallower layers in the network to compensate for the vanishing data.</a:t>
            </a:r>
            <a:r>
              <a:rPr lang="en-US" baseline="30000" dirty="0" smtClean="0">
                <a:hlinkClick r:id="rId6"/>
              </a:rPr>
              <a:t>[13]</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80247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15</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a:p>
            <a:r>
              <a:rPr lang="en-US" dirty="0" smtClean="0"/>
              <a:t>One of the newest and most effective ways to resolve the vanishing gradient problem is with residual neural networks (</a:t>
            </a:r>
            <a:r>
              <a:rPr lang="en-US" dirty="0" err="1" smtClean="0"/>
              <a:t>ResNets</a:t>
            </a:r>
            <a:r>
              <a:rPr lang="en-US" baseline="30000" dirty="0" smtClean="0">
                <a:hlinkClick r:id="rId3"/>
              </a:rPr>
              <a:t>[10]</a:t>
            </a:r>
            <a:r>
              <a:rPr lang="en-US" dirty="0" smtClean="0"/>
              <a:t> - not to be confused with recurrent neural networks</a:t>
            </a:r>
            <a:r>
              <a:rPr lang="en-US" baseline="30000" dirty="0" smtClean="0">
                <a:hlinkClick r:id="rId4"/>
              </a:rPr>
              <a:t>[11]</a:t>
            </a:r>
            <a:r>
              <a:rPr lang="en-US" dirty="0" smtClean="0"/>
              <a:t>). It was noted prior to </a:t>
            </a:r>
            <a:r>
              <a:rPr lang="en-US" dirty="0" err="1" smtClean="0"/>
              <a:t>ResNets</a:t>
            </a:r>
            <a:r>
              <a:rPr lang="en-US" dirty="0" smtClean="0"/>
              <a:t> that a deeper network would actually have higher </a:t>
            </a:r>
            <a:r>
              <a:rPr lang="en-US" i="1" dirty="0" smtClean="0"/>
              <a:t>training</a:t>
            </a:r>
            <a:r>
              <a:rPr lang="en-US" dirty="0" smtClean="0"/>
              <a:t> error than the shallow network. This intuitively can be understood as data disappearing through too many layers of the network, meaning output from a shallow layer was diminished through the greater number of layers in the deeper network, yielding a worse result. Going with this intuitive hypothesis, Microsoft research found that splitting a deep network into e.g., three layer chunks and passing the input into each chunk straight through to the next chunk (along with the residual—output of the chunk minus the input to the chunk that is reintroduced) helped eliminate much of this disappearing signal problem. No extra parameters or changes to the learning algorithm were needed. </a:t>
            </a:r>
            <a:r>
              <a:rPr lang="en-US" dirty="0" err="1" smtClean="0"/>
              <a:t>ResNets</a:t>
            </a:r>
            <a:r>
              <a:rPr lang="en-US" baseline="30000" dirty="0" smtClean="0">
                <a:hlinkClick r:id="rId5"/>
              </a:rPr>
              <a:t>[12]</a:t>
            </a:r>
            <a:r>
              <a:rPr lang="en-US" dirty="0" smtClean="0"/>
              <a:t> yielded lower training error (and test error) than their shallower counterparts simply by reintroducing outputs from shallower layers in the network to compensate for the vanishing data.</a:t>
            </a:r>
            <a:r>
              <a:rPr lang="en-US" baseline="30000" dirty="0" smtClean="0">
                <a:hlinkClick r:id="rId6"/>
              </a:rPr>
              <a:t>[13]</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60831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16</a:t>
            </a:fld>
            <a:endParaRPr lang="en-US"/>
          </a:p>
        </p:txBody>
      </p:sp>
    </p:spTree>
    <p:extLst>
      <p:ext uri="{BB962C8B-B14F-4D97-AF65-F5344CB8AC3E}">
        <p14:creationId xmlns:p14="http://schemas.microsoft.com/office/powerpoint/2010/main" val="35033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17</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Phoneme: any of the perceptually distinct units of sound in a specified language that distinguish one word from another, for example </a:t>
            </a:r>
            <a:r>
              <a:rPr lang="en-US" i="1" dirty="0" smtClean="0"/>
              <a:t>p</a:t>
            </a:r>
            <a:r>
              <a:rPr lang="en-US" dirty="0" smtClean="0"/>
              <a:t>, </a:t>
            </a:r>
            <a:r>
              <a:rPr lang="en-US" i="1" dirty="0" smtClean="0"/>
              <a:t>b</a:t>
            </a:r>
            <a:r>
              <a:rPr lang="en-US" dirty="0" smtClean="0"/>
              <a:t>, </a:t>
            </a:r>
            <a:r>
              <a:rPr lang="en-US" i="1" dirty="0" smtClean="0"/>
              <a:t>d</a:t>
            </a:r>
            <a:r>
              <a:rPr lang="en-US" dirty="0" smtClean="0"/>
              <a:t>, and </a:t>
            </a:r>
            <a:r>
              <a:rPr lang="en-US" i="1" dirty="0" smtClean="0"/>
              <a:t>t</a:t>
            </a:r>
            <a:r>
              <a:rPr lang="en-US" dirty="0" smtClean="0"/>
              <a:t> in the English words </a:t>
            </a:r>
            <a:r>
              <a:rPr lang="en-US" i="1" dirty="0" smtClean="0"/>
              <a:t>pad</a:t>
            </a:r>
            <a:r>
              <a:rPr lang="en-US" dirty="0" smtClean="0"/>
              <a:t>, </a:t>
            </a:r>
            <a:r>
              <a:rPr lang="en-US" i="1" dirty="0" smtClean="0"/>
              <a:t>pat</a:t>
            </a:r>
            <a:r>
              <a:rPr lang="en-US" dirty="0" smtClean="0"/>
              <a:t>, </a:t>
            </a:r>
            <a:r>
              <a:rPr lang="en-US" i="1" dirty="0" smtClean="0"/>
              <a:t>bad</a:t>
            </a:r>
            <a:r>
              <a:rPr lang="en-US" dirty="0" smtClean="0"/>
              <a:t>, and </a:t>
            </a:r>
            <a:r>
              <a:rPr lang="en-US" i="1" dirty="0" smtClean="0"/>
              <a:t>bat</a:t>
            </a:r>
            <a:r>
              <a:rPr lang="en-US" dirty="0" smtClean="0"/>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6406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18</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0411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19</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9334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20</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3528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21</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300 neurons, 18K synapses. In a day, learn 1000 words, in</a:t>
            </a:r>
            <a:r>
              <a:rPr lang="en-US" baseline="0" dirty="0" smtClean="0">
                <a:ea typeface="ＭＳ Ｐゴシック" charset="0"/>
                <a:cs typeface="ＭＳ Ｐゴシック" charset="0"/>
              </a:rPr>
              <a:t> a week, learn 20K words.</a:t>
            </a:r>
          </a:p>
          <a:p>
            <a:r>
              <a:rPr lang="en-US" baseline="0" dirty="0" smtClean="0">
                <a:ea typeface="ＭＳ Ｐゴシック" charset="0"/>
                <a:cs typeface="ＭＳ Ｐゴシック" charset="0"/>
              </a:rPr>
              <a:t>Once the system has evolved, it learned the rules, implicitly coded in the network of connections, but you </a:t>
            </a:r>
            <a:r>
              <a:rPr lang="en-US" baseline="0" dirty="0" err="1" smtClean="0">
                <a:ea typeface="ＭＳ Ｐゴシック" charset="0"/>
                <a:cs typeface="ＭＳ Ｐゴシック" charset="0"/>
              </a:rPr>
              <a:t>odn’t</a:t>
            </a:r>
            <a:r>
              <a:rPr lang="en-US" baseline="0" dirty="0" smtClean="0">
                <a:ea typeface="ＭＳ Ｐゴシック" charset="0"/>
                <a:cs typeface="ＭＳ Ｐゴシック" charset="0"/>
              </a:rPr>
              <a:t> know where it is. </a:t>
            </a:r>
          </a:p>
          <a:p>
            <a:r>
              <a:rPr lang="en-US" baseline="0" dirty="0" smtClean="0">
                <a:ea typeface="ＭＳ Ｐゴシック" charset="0"/>
                <a:cs typeface="ＭＳ Ｐゴシック" charset="0"/>
              </a:rPr>
              <a:t>Vowels are represented differently from consonants. Things sound similar are clustered </a:t>
            </a:r>
            <a:r>
              <a:rPr lang="en-US" baseline="0" dirty="0" err="1" smtClean="0">
                <a:ea typeface="ＭＳ Ｐゴシック" charset="0"/>
                <a:cs typeface="ＭＳ Ｐゴシック" charset="0"/>
              </a:rPr>
              <a:t>toether</a:t>
            </a:r>
            <a:r>
              <a:rPr lang="en-US" baseline="0" dirty="0" smtClean="0">
                <a:ea typeface="ＭＳ Ｐゴシック" charset="0"/>
                <a:cs typeface="ＭＳ Ｐゴシック" charset="0"/>
              </a:rPr>
              <a:t>. P and near b, and while a and e each have regions. </a:t>
            </a:r>
          </a:p>
          <a:p>
            <a:r>
              <a:rPr lang="en-US" baseline="0" dirty="0" smtClean="0">
                <a:ea typeface="ＭＳ Ｐゴシック" charset="0"/>
                <a:cs typeface="ＭＳ Ｐゴシック" charset="0"/>
              </a:rPr>
              <a:t>10 randomly chosen neurons could be used as a seed to reproduce the entire coding </a:t>
            </a:r>
            <a:r>
              <a:rPr lang="en-US" baseline="0" dirty="0" err="1" smtClean="0">
                <a:ea typeface="ＭＳ Ｐゴシック" charset="0"/>
                <a:cs typeface="ＭＳ Ｐゴシック" charset="0"/>
              </a:rPr>
              <a:t>scheeme</a:t>
            </a:r>
            <a:r>
              <a:rPr lang="en-US" baseline="0" dirty="0" smtClean="0">
                <a:ea typeface="ＭＳ Ｐゴシック" charset="0"/>
                <a:cs typeface="ＭＳ Ｐゴシック" charset="0"/>
              </a:rPr>
              <a:t>. Like a  hologram. A small part can actually cause activation of the whole patterns, though become fuzzier. Also deleting neurons, would </a:t>
            </a:r>
            <a:r>
              <a:rPr lang="en-US" baseline="0" dirty="0" err="1" smtClean="0">
                <a:ea typeface="ＭＳ Ｐゴシック" charset="0"/>
                <a:cs typeface="ＭＳ Ｐゴシック" charset="0"/>
              </a:rPr>
              <a:t>determiate</a:t>
            </a:r>
            <a:r>
              <a:rPr lang="en-US" baseline="0" dirty="0" smtClean="0">
                <a:ea typeface="ＭＳ Ｐゴシック" charset="0"/>
                <a:cs typeface="ＭＳ Ｐゴシック" charset="0"/>
              </a:rPr>
              <a:t> performance but still robust.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59768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22</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400" dirty="0" smtClean="0"/>
              <a:t>Any mental state can be described as an (N)-dimensional vector of numeric activation values over neural units in a network. </a:t>
            </a:r>
            <a:endParaRPr lang="en-US" sz="2400" dirty="0" smtClean="0">
              <a:hlinkClick r:id="rId3"/>
            </a:endParaRPr>
          </a:p>
          <a:p>
            <a:r>
              <a:rPr lang="en-US" sz="2400" dirty="0" smtClean="0"/>
              <a:t>Memory is created by modifying the strength of the connections between neural units. The connection strengths, or "weights", are generally represented as an (N×N)-dimensional matrix</a:t>
            </a:r>
            <a:endParaRPr lang="en-US" sz="2400" dirty="0" smtClean="0">
              <a:latin typeface="Arial"/>
              <a:ea typeface="ＭＳ Ｐゴシック" charset="0"/>
              <a:cs typeface="Arial"/>
            </a:endParaRPr>
          </a:p>
          <a:p>
            <a:endParaRPr lang="en-US" dirty="0" smtClean="0">
              <a:ea typeface="ＭＳ Ｐゴシック" charset="0"/>
              <a:cs typeface="ＭＳ Ｐゴシック" charset="0"/>
            </a:endParaRPr>
          </a:p>
          <a:p>
            <a:pPr marL="0" indent="0">
              <a:buNone/>
            </a:pPr>
            <a:r>
              <a:rPr lang="en-US" sz="1400" dirty="0" smtClean="0">
                <a:latin typeface="Arial"/>
                <a:ea typeface="ＭＳ Ｐゴシック" charset="0"/>
                <a:cs typeface="Arial"/>
              </a:rPr>
              <a:t>Development of the Connectionist School (Connectionisms) in the late 80s</a:t>
            </a:r>
          </a:p>
          <a:p>
            <a:pPr marL="0" indent="0">
              <a:buNone/>
            </a:pPr>
            <a:r>
              <a:rPr lang="en-US" sz="1400" dirty="0" smtClean="0">
                <a:latin typeface="Arial"/>
                <a:ea typeface="ＭＳ Ｐゴシック" charset="0"/>
                <a:cs typeface="Arial"/>
              </a:rPr>
              <a:t>Debate between </a:t>
            </a:r>
            <a:r>
              <a:rPr lang="en-US" sz="1400" b="1" dirty="0" smtClean="0">
                <a:latin typeface="Arial"/>
                <a:ea typeface="ＭＳ Ｐゴシック" charset="0"/>
                <a:cs typeface="Arial"/>
              </a:rPr>
              <a:t>connectionisms </a:t>
            </a:r>
            <a:r>
              <a:rPr lang="en-US" sz="1400" dirty="0" smtClean="0">
                <a:latin typeface="Arial"/>
                <a:ea typeface="ＭＳ Ｐゴシック" charset="0"/>
                <a:cs typeface="Arial"/>
              </a:rPr>
              <a:t>(neural nets, associations, parallel distributed processing and representation) and </a:t>
            </a:r>
            <a:r>
              <a:rPr lang="en-US" sz="1400" b="1" dirty="0" err="1" smtClean="0">
                <a:latin typeface="Arial"/>
                <a:ea typeface="ＭＳ Ｐゴシック" charset="0"/>
                <a:cs typeface="Arial"/>
              </a:rPr>
              <a:t>computationalism</a:t>
            </a:r>
            <a:r>
              <a:rPr lang="en-US" sz="1400" dirty="0" smtClean="0">
                <a:latin typeface="Arial"/>
                <a:ea typeface="ＭＳ Ｐゴシック" charset="0"/>
                <a:cs typeface="Arial"/>
              </a:rPr>
              <a:t>: </a:t>
            </a:r>
            <a:r>
              <a:rPr lang="en-US" sz="1200" dirty="0" smtClean="0">
                <a:latin typeface="Arial"/>
                <a:cs typeface="Arial"/>
              </a:rPr>
              <a:t>mind operates by performing purely formal operations on symbols, like a Turing machine, and there is a language of thoughts. </a:t>
            </a:r>
            <a:endParaRPr lang="en-US" sz="1200" dirty="0" smtClean="0">
              <a:latin typeface="Arial"/>
              <a:ea typeface="ＭＳ Ｐゴシック" charset="0"/>
              <a:cs typeface="Arial"/>
            </a:endParaRPr>
          </a:p>
          <a:p>
            <a:endParaRPr lang="en-US" dirty="0">
              <a:ea typeface="ＭＳ Ｐゴシック" charset="0"/>
              <a:cs typeface="ＭＳ Ｐゴシック" charset="0"/>
            </a:endParaRPr>
          </a:p>
        </p:txBody>
      </p:sp>
    </p:spTree>
    <p:extLst>
      <p:ext uri="{BB962C8B-B14F-4D97-AF65-F5344CB8AC3E}">
        <p14:creationId xmlns:p14="http://schemas.microsoft.com/office/powerpoint/2010/main" val="313850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23</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5498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8FE28D03-6D26-B54B-8C6A-783E7A70B25A}" type="slidenum">
              <a:rPr lang="en-US" sz="1200" smtClean="0"/>
              <a:pPr>
                <a:defRPr/>
              </a:pPr>
              <a:t>2</a:t>
            </a:fld>
            <a:endParaRPr lang="en-US" sz="1200" smtClean="0"/>
          </a:p>
        </p:txBody>
      </p:sp>
      <p:sp>
        <p:nvSpPr>
          <p:cNvPr id="16386" name="Rectangle 2"/>
          <p:cNvSpPr>
            <a:spLocks noGrp="1" noRot="1" noChangeAspect="1" noChangeArrowheads="1"/>
          </p:cNvSpPr>
          <p:nvPr>
            <p:ph type="sldImg"/>
          </p:nvPr>
        </p:nvSpPr>
        <p:spPr>
          <a:xfrm>
            <a:off x="1128713" y="685800"/>
            <a:ext cx="4673600" cy="3505200"/>
          </a:xfrm>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70093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24</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2844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25</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083129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DB78647A-8FCA-014A-A83C-8BF4D24D71B8}" type="slidenum">
              <a:rPr lang="en-US" sz="1200" smtClean="0"/>
              <a:pPr>
                <a:defRPr/>
              </a:pPr>
              <a:t>26</a:t>
            </a:fld>
            <a:endParaRPr lang="en-US" sz="120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4949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2600">
                <a:solidFill>
                  <a:schemeClr val="tx1"/>
                </a:solidFill>
                <a:latin typeface="Times New Roman" charset="0"/>
                <a:ea typeface="ＭＳ Ｐゴシック" charset="0"/>
                <a:cs typeface="ＭＳ Ｐゴシック" charset="0"/>
              </a:defRPr>
            </a:lvl1pPr>
            <a:lvl2pPr marL="37931725" indent="-37474525">
              <a:defRPr sz="2600">
                <a:solidFill>
                  <a:schemeClr val="tx1"/>
                </a:solidFill>
                <a:latin typeface="Times New Roman" charset="0"/>
                <a:ea typeface="ＭＳ Ｐゴシック" charset="0"/>
              </a:defRPr>
            </a:lvl2pPr>
            <a:lvl3pPr>
              <a:defRPr sz="2600">
                <a:solidFill>
                  <a:schemeClr val="tx1"/>
                </a:solidFill>
                <a:latin typeface="Times New Roman" charset="0"/>
                <a:ea typeface="ＭＳ Ｐゴシック" charset="0"/>
              </a:defRPr>
            </a:lvl3pPr>
            <a:lvl4pPr>
              <a:defRPr sz="2600">
                <a:solidFill>
                  <a:schemeClr val="tx1"/>
                </a:solidFill>
                <a:latin typeface="Times New Roman" charset="0"/>
                <a:ea typeface="ＭＳ Ｐゴシック" charset="0"/>
              </a:defRPr>
            </a:lvl4pPr>
            <a:lvl5pPr>
              <a:defRPr sz="2600">
                <a:solidFill>
                  <a:schemeClr val="tx1"/>
                </a:solidFill>
                <a:latin typeface="Times New Roman" charset="0"/>
                <a:ea typeface="ＭＳ Ｐゴシック" charset="0"/>
              </a:defRPr>
            </a:lvl5pPr>
            <a:lvl6pPr marL="457200" eaLnBrk="0" fontAlgn="base" hangingPunct="0">
              <a:spcBef>
                <a:spcPct val="0"/>
              </a:spcBef>
              <a:spcAft>
                <a:spcPct val="0"/>
              </a:spcAft>
              <a:defRPr sz="2600">
                <a:solidFill>
                  <a:schemeClr val="tx1"/>
                </a:solidFill>
                <a:latin typeface="Times New Roman" charset="0"/>
                <a:ea typeface="ＭＳ Ｐゴシック" charset="0"/>
              </a:defRPr>
            </a:lvl6pPr>
            <a:lvl7pPr marL="914400" eaLnBrk="0" fontAlgn="base" hangingPunct="0">
              <a:spcBef>
                <a:spcPct val="0"/>
              </a:spcBef>
              <a:spcAft>
                <a:spcPct val="0"/>
              </a:spcAft>
              <a:defRPr sz="2600">
                <a:solidFill>
                  <a:schemeClr val="tx1"/>
                </a:solidFill>
                <a:latin typeface="Times New Roman" charset="0"/>
                <a:ea typeface="ＭＳ Ｐゴシック" charset="0"/>
              </a:defRPr>
            </a:lvl7pPr>
            <a:lvl8pPr marL="1371600" eaLnBrk="0" fontAlgn="base" hangingPunct="0">
              <a:spcBef>
                <a:spcPct val="0"/>
              </a:spcBef>
              <a:spcAft>
                <a:spcPct val="0"/>
              </a:spcAft>
              <a:defRPr sz="2600">
                <a:solidFill>
                  <a:schemeClr val="tx1"/>
                </a:solidFill>
                <a:latin typeface="Times New Roman" charset="0"/>
                <a:ea typeface="ＭＳ Ｐゴシック" charset="0"/>
              </a:defRPr>
            </a:lvl8pPr>
            <a:lvl9pPr marL="18288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fld id="{8FE28D03-6D26-B54B-8C6A-783E7A70B25A}" type="slidenum">
              <a:rPr lang="en-US" sz="1200" smtClean="0"/>
              <a:pPr>
                <a:defRPr/>
              </a:pPr>
              <a:t>27</a:t>
            </a:fld>
            <a:endParaRPr lang="en-US" sz="1200" smtClean="0"/>
          </a:p>
        </p:txBody>
      </p:sp>
      <p:sp>
        <p:nvSpPr>
          <p:cNvPr id="16386" name="Rectangle 2"/>
          <p:cNvSpPr>
            <a:spLocks noGrp="1" noRot="1" noChangeAspect="1" noChangeArrowheads="1"/>
          </p:cNvSpPr>
          <p:nvPr>
            <p:ph type="sldImg"/>
          </p:nvPr>
        </p:nvSpPr>
        <p:spPr>
          <a:xfrm>
            <a:off x="1128713" y="685800"/>
            <a:ext cx="4673600" cy="3505200"/>
          </a:xfrm>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536389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intuition behind reinforcement learning is to continually update the action-value function based on observations using the Bellman equation. It has been shown by Sutton et al 1998 [2] that such update algorithms will converge on the optimal action-value function as time approaches infinity. Based on this, we can define Q as the output of a neural network, which has weights </a:t>
            </a:r>
            <a:r>
              <a:rPr lang="en-US" sz="1200" b="0" i="0" kern="1200" dirty="0" err="1" smtClean="0">
                <a:solidFill>
                  <a:schemeClr val="tx1"/>
                </a:solidFill>
                <a:effectLst/>
                <a:latin typeface="+mn-lt"/>
                <a:ea typeface="+mn-ea"/>
                <a:cs typeface="+mn-cs"/>
              </a:rPr>
              <a:t>θ</a:t>
            </a:r>
            <a:r>
              <a:rPr lang="en-US" sz="1200" b="0" i="0" kern="1200" dirty="0" smtClean="0">
                <a:solidFill>
                  <a:schemeClr val="tx1"/>
                </a:solidFill>
                <a:effectLst/>
                <a:latin typeface="+mn-lt"/>
                <a:ea typeface="+mn-ea"/>
                <a:cs typeface="+mn-cs"/>
              </a:rPr>
              <a:t>, and train this network by minimizing the following loss function at each iteration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28</a:t>
            </a:fld>
            <a:endParaRPr lang="en-US" altLang="en-US"/>
          </a:p>
        </p:txBody>
      </p:sp>
    </p:spTree>
    <p:extLst>
      <p:ext uri="{BB962C8B-B14F-4D97-AF65-F5344CB8AC3E}">
        <p14:creationId xmlns:p14="http://schemas.microsoft.com/office/powerpoint/2010/main" val="1885457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intuition behind reinforcement learning is to continually update the action-value function based on observations using the Bellman equation. It has been shown by Sutton et al 1998 [2] that such update algorithms will converge on the optimal action-value function as time approaches infinity. Based on this, we can define Q as the output of a neural network, which has weights </a:t>
            </a:r>
            <a:r>
              <a:rPr lang="en-US" sz="1200" b="0" i="0" kern="1200" dirty="0" err="1" smtClean="0">
                <a:solidFill>
                  <a:schemeClr val="tx1"/>
                </a:solidFill>
                <a:effectLst/>
                <a:latin typeface="+mn-lt"/>
                <a:ea typeface="+mn-ea"/>
                <a:cs typeface="+mn-cs"/>
              </a:rPr>
              <a:t>θ</a:t>
            </a:r>
            <a:r>
              <a:rPr lang="en-US" sz="1200" b="0" i="0" kern="1200" dirty="0" smtClean="0">
                <a:solidFill>
                  <a:schemeClr val="tx1"/>
                </a:solidFill>
                <a:effectLst/>
                <a:latin typeface="+mn-lt"/>
                <a:ea typeface="+mn-ea"/>
                <a:cs typeface="+mn-cs"/>
              </a:rPr>
              <a:t>, and train this network by minimizing the following loss function at each iteration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29</a:t>
            </a:fld>
            <a:endParaRPr lang="en-US" altLang="en-US"/>
          </a:p>
        </p:txBody>
      </p:sp>
    </p:spTree>
    <p:extLst>
      <p:ext uri="{BB962C8B-B14F-4D97-AF65-F5344CB8AC3E}">
        <p14:creationId xmlns:p14="http://schemas.microsoft.com/office/powerpoint/2010/main" val="1902963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intuition behind reinforcement learning is to continually update the action-value function based on observations using the Bellman equation. It has been shown by Sutton et al 1998 [2] that such update algorithms will converge on the optimal action-value function as time approaches infinity. Based on this, we can define Q as the output of a neural network, which has weights </a:t>
            </a:r>
            <a:r>
              <a:rPr lang="en-US" sz="1200" b="0" i="0" kern="1200" dirty="0" err="1" smtClean="0">
                <a:solidFill>
                  <a:schemeClr val="tx1"/>
                </a:solidFill>
                <a:effectLst/>
                <a:latin typeface="+mn-lt"/>
                <a:ea typeface="+mn-ea"/>
                <a:cs typeface="+mn-cs"/>
              </a:rPr>
              <a:t>θ</a:t>
            </a:r>
            <a:r>
              <a:rPr lang="en-US" sz="1200" b="0" i="0" kern="1200" dirty="0" smtClean="0">
                <a:solidFill>
                  <a:schemeClr val="tx1"/>
                </a:solidFill>
                <a:effectLst/>
                <a:latin typeface="+mn-lt"/>
                <a:ea typeface="+mn-ea"/>
                <a:cs typeface="+mn-cs"/>
              </a:rPr>
              <a:t>, and train this network by minimizing the following loss function at each iteration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30</a:t>
            </a:fld>
            <a:endParaRPr lang="en-US" altLang="en-US"/>
          </a:p>
        </p:txBody>
      </p:sp>
    </p:spTree>
    <p:extLst>
      <p:ext uri="{BB962C8B-B14F-4D97-AF65-F5344CB8AC3E}">
        <p14:creationId xmlns:p14="http://schemas.microsoft.com/office/powerpoint/2010/main" val="1633879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intuition behind reinforcement learning is to continually update the action-value function based on observations using the Bellman equation. It has been shown by Sutton et al 1998 [2] that such update algorithms will converge on the optimal action-value function as time approaches infinity. Based on this, we can define Q as the output of a neural network, which has weights </a:t>
            </a:r>
            <a:r>
              <a:rPr lang="en-US" sz="1200" b="0" i="0" kern="1200" dirty="0" err="1" smtClean="0">
                <a:solidFill>
                  <a:schemeClr val="tx1"/>
                </a:solidFill>
                <a:effectLst/>
                <a:latin typeface="+mn-lt"/>
                <a:ea typeface="+mn-ea"/>
                <a:cs typeface="+mn-cs"/>
              </a:rPr>
              <a:t>θ</a:t>
            </a:r>
            <a:r>
              <a:rPr lang="en-US" sz="1200" b="0" i="0" kern="1200" dirty="0" smtClean="0">
                <a:solidFill>
                  <a:schemeClr val="tx1"/>
                </a:solidFill>
                <a:effectLst/>
                <a:latin typeface="+mn-lt"/>
                <a:ea typeface="+mn-ea"/>
                <a:cs typeface="+mn-cs"/>
              </a:rPr>
              <a:t>, and train this network by minimizing the following loss function at each iteration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31</a:t>
            </a:fld>
            <a:endParaRPr lang="en-US" altLang="en-US"/>
          </a:p>
        </p:txBody>
      </p:sp>
    </p:spTree>
    <p:extLst>
      <p:ext uri="{BB962C8B-B14F-4D97-AF65-F5344CB8AC3E}">
        <p14:creationId xmlns:p14="http://schemas.microsoft.com/office/powerpoint/2010/main" val="53042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intuition behind reinforcement learning is to continually update the action-value function based on observations using the Bellman equation. It has been shown by Sutton et al 1998 [2] that such update algorithms will converge on the optimal action-value function as time approaches infinity. Based on this, we can define Q as the output of a neural network, which has weights </a:t>
            </a:r>
            <a:r>
              <a:rPr lang="en-US" sz="1200" b="0" i="0" kern="1200" dirty="0" err="1" smtClean="0">
                <a:solidFill>
                  <a:schemeClr val="tx1"/>
                </a:solidFill>
                <a:effectLst/>
                <a:latin typeface="+mn-lt"/>
                <a:ea typeface="+mn-ea"/>
                <a:cs typeface="+mn-cs"/>
              </a:rPr>
              <a:t>θ</a:t>
            </a:r>
            <a:r>
              <a:rPr lang="en-US" sz="1200" b="0" i="0" kern="1200" dirty="0" smtClean="0">
                <a:solidFill>
                  <a:schemeClr val="tx1"/>
                </a:solidFill>
                <a:effectLst/>
                <a:latin typeface="+mn-lt"/>
                <a:ea typeface="+mn-ea"/>
                <a:cs typeface="+mn-cs"/>
              </a:rPr>
              <a:t>, and train this network by minimizing the following loss function at each iteration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32</a:t>
            </a:fld>
            <a:endParaRPr lang="en-US" altLang="en-US"/>
          </a:p>
        </p:txBody>
      </p:sp>
    </p:spTree>
    <p:extLst>
      <p:ext uri="{BB962C8B-B14F-4D97-AF65-F5344CB8AC3E}">
        <p14:creationId xmlns:p14="http://schemas.microsoft.com/office/powerpoint/2010/main" val="148158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smtClean="0"/>
              <a:t>linear classifier</a:t>
            </a:r>
            <a:r>
              <a:rPr lang="en-US" dirty="0" smtClean="0"/>
              <a:t> achieves this by making a classification decision based on the value of a </a:t>
            </a:r>
            <a:r>
              <a:rPr lang="en-US" dirty="0" smtClean="0">
                <a:hlinkClick r:id="rId3" tooltip="Linear combination"/>
              </a:rPr>
              <a:t>linear combination</a:t>
            </a:r>
            <a:r>
              <a:rPr lang="en-US" dirty="0" smtClean="0"/>
              <a:t> of the characteristics. An object's characteristics are also known as </a:t>
            </a:r>
            <a:r>
              <a:rPr lang="en-US" dirty="0" smtClean="0">
                <a:hlinkClick r:id="rId4" tooltip="Features (pattern recognition)"/>
              </a:rPr>
              <a:t>feature values</a:t>
            </a:r>
            <a:r>
              <a:rPr lang="en-US" dirty="0" smtClean="0"/>
              <a:t> and are typically presented to the machine in a vector called a </a:t>
            </a:r>
            <a:r>
              <a:rPr lang="en-US" dirty="0" smtClean="0">
                <a:hlinkClick r:id="rId5" tooltip="Feature vector"/>
              </a:rPr>
              <a:t>feature vector</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3</a:t>
            </a:fld>
            <a:endParaRPr lang="en-US"/>
          </a:p>
        </p:txBody>
      </p:sp>
    </p:spTree>
    <p:extLst>
      <p:ext uri="{BB962C8B-B14F-4D97-AF65-F5344CB8AC3E}">
        <p14:creationId xmlns:p14="http://schemas.microsoft.com/office/powerpoint/2010/main" val="7065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cs typeface="Arial"/>
              </a:rPr>
              <a:t>What kind of input does this neuron like the best?</a:t>
            </a:r>
          </a:p>
          <a:p>
            <a:endParaRPr lang="en-US" dirty="0" smtClean="0">
              <a:latin typeface="Arial"/>
              <a:cs typeface="Arial"/>
            </a:endParaRPr>
          </a:p>
          <a:p>
            <a:r>
              <a:rPr lang="en-US" dirty="0" smtClean="0">
                <a:latin typeface="Arial"/>
                <a:cs typeface="Arial"/>
              </a:rPr>
              <a:t>What does this neuron do?</a:t>
            </a:r>
          </a:p>
          <a:p>
            <a:endParaRPr lang="en-US" dirty="0" smtClean="0"/>
          </a:p>
          <a:p>
            <a:r>
              <a:rPr lang="en-US" dirty="0" smtClean="0"/>
              <a:t>What</a:t>
            </a:r>
            <a:r>
              <a:rPr lang="en-US" baseline="0" dirty="0" smtClean="0"/>
              <a:t> kinds of input this neuron will like the best? </a:t>
            </a:r>
          </a:p>
          <a:p>
            <a:r>
              <a:rPr lang="en-US" baseline="0" dirty="0" smtClean="0"/>
              <a:t>When x matches w,  but i.e. what will maximize </a:t>
            </a:r>
            <a:r>
              <a:rPr lang="en-US" baseline="0" dirty="0" err="1" smtClean="0"/>
              <a:t>w.x</a:t>
            </a:r>
            <a:r>
              <a:rPr lang="en-US" baseline="0" dirty="0" smtClean="0"/>
              <a:t> + w_0?   </a:t>
            </a:r>
          </a:p>
          <a:p>
            <a:r>
              <a:rPr lang="en-US" baseline="0" dirty="0" smtClean="0"/>
              <a:t>Keeping |x| a constant, or normalized. </a:t>
            </a:r>
          </a:p>
          <a:p>
            <a:r>
              <a:rPr lang="en-US" baseline="0" dirty="0" err="1" smtClean="0"/>
              <a:t>W^tX</a:t>
            </a:r>
            <a:r>
              <a:rPr lang="en-US" baseline="0" dirty="0" smtClean="0"/>
              <a:t> = |W||x| cos theta.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4</a:t>
            </a:fld>
            <a:endParaRPr lang="en-US"/>
          </a:p>
        </p:txBody>
      </p:sp>
    </p:spTree>
    <p:extLst>
      <p:ext uri="{BB962C8B-B14F-4D97-AF65-F5344CB8AC3E}">
        <p14:creationId xmlns:p14="http://schemas.microsoft.com/office/powerpoint/2010/main" val="788240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2500">
              <a:defRPr sz="2400">
                <a:solidFill>
                  <a:schemeClr val="tx1"/>
                </a:solidFill>
                <a:latin typeface="Times New Roman" charset="0"/>
                <a:ea typeface="ＭＳ Ｐゴシック" charset="0"/>
                <a:cs typeface="ＭＳ Ｐゴシック" charset="0"/>
              </a:defRPr>
            </a:lvl1pPr>
            <a:lvl2pPr marL="742950" indent="-285750" defTabSz="952500">
              <a:defRPr sz="2400">
                <a:solidFill>
                  <a:schemeClr val="tx1"/>
                </a:solidFill>
                <a:latin typeface="Times New Roman" charset="0"/>
                <a:ea typeface="ＭＳ Ｐゴシック" charset="0"/>
              </a:defRPr>
            </a:lvl2pPr>
            <a:lvl3pPr marL="1143000" indent="-228600" defTabSz="952500">
              <a:defRPr sz="2400">
                <a:solidFill>
                  <a:schemeClr val="tx1"/>
                </a:solidFill>
                <a:latin typeface="Times New Roman" charset="0"/>
                <a:ea typeface="ＭＳ Ｐゴシック" charset="0"/>
              </a:defRPr>
            </a:lvl3pPr>
            <a:lvl4pPr marL="1600200" indent="-228600" defTabSz="952500">
              <a:defRPr sz="2400">
                <a:solidFill>
                  <a:schemeClr val="tx1"/>
                </a:solidFill>
                <a:latin typeface="Times New Roman" charset="0"/>
                <a:ea typeface="ＭＳ Ｐゴシック" charset="0"/>
              </a:defRPr>
            </a:lvl4pPr>
            <a:lvl5pPr marL="2057400" indent="-228600" defTabSz="952500">
              <a:defRPr sz="2400">
                <a:solidFill>
                  <a:schemeClr val="tx1"/>
                </a:solidFill>
                <a:latin typeface="Times New Roman" charset="0"/>
                <a:ea typeface="ＭＳ Ｐゴシック" charset="0"/>
              </a:defRPr>
            </a:lvl5pPr>
            <a:lvl6pPr marL="2514600" indent="-228600" defTabSz="9525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25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25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2500" eaLnBrk="0" fontAlgn="base" hangingPunct="0">
              <a:spcBef>
                <a:spcPct val="0"/>
              </a:spcBef>
              <a:spcAft>
                <a:spcPct val="0"/>
              </a:spcAft>
              <a:defRPr sz="2400">
                <a:solidFill>
                  <a:schemeClr val="tx1"/>
                </a:solidFill>
                <a:latin typeface="Times New Roman" charset="0"/>
                <a:ea typeface="ＭＳ Ｐゴシック" charset="0"/>
              </a:defRPr>
            </a:lvl9pPr>
          </a:lstStyle>
          <a:p>
            <a:fld id="{ADE65782-427E-BC41-AF34-47198B614C73}" type="slidenum">
              <a:rPr lang="en-US" sz="1300"/>
              <a:pPr/>
              <a:t>5</a:t>
            </a:fld>
            <a:endParaRPr lang="en-US" sz="13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t>Information flows in one drection through a neron, from dendrites, to cel body to the axon,  while the popular theory of the day is the reticular, because Cajal</a:t>
            </a:r>
            <a:r>
              <a:rPr lang="ja-JP" altLang="en-US"/>
              <a:t>’</a:t>
            </a:r>
            <a:r>
              <a:rPr lang="en-US" altLang="ja-JP"/>
              <a:t>s is isolated from the scientific community,, and people also don</a:t>
            </a:r>
            <a:r>
              <a:rPr lang="ja-JP" altLang="en-US"/>
              <a:t>’</a:t>
            </a:r>
            <a:r>
              <a:rPr lang="en-US" altLang="ja-JP"/>
              <a:t>t pay attention to him. Cajal found no evidence of a recticulum, noting instead that each neuron is an absolutely autonomous unit. </a:t>
            </a:r>
          </a:p>
          <a:p>
            <a:endParaRPr lang="en-US"/>
          </a:p>
          <a:p>
            <a:r>
              <a:rPr lang="en-US"/>
              <a:t>Reticulum is a lage network of tissues formed by fused proceses of neve cells.  The other group argued that they ar dstinct elements.  </a:t>
            </a:r>
          </a:p>
        </p:txBody>
      </p:sp>
    </p:spTree>
    <p:extLst>
      <p:ext uri="{BB962C8B-B14F-4D97-AF65-F5344CB8AC3E}">
        <p14:creationId xmlns:p14="http://schemas.microsoft.com/office/powerpoint/2010/main" val="78235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9</a:t>
            </a:fld>
            <a:endParaRPr lang="en-US"/>
          </a:p>
        </p:txBody>
      </p:sp>
    </p:spTree>
    <p:extLst>
      <p:ext uri="{BB962C8B-B14F-4D97-AF65-F5344CB8AC3E}">
        <p14:creationId xmlns:p14="http://schemas.microsoft.com/office/powerpoint/2010/main" val="1320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10</a:t>
            </a:fld>
            <a:endParaRPr lang="en-US"/>
          </a:p>
        </p:txBody>
      </p:sp>
    </p:spTree>
    <p:extLst>
      <p:ext uri="{BB962C8B-B14F-4D97-AF65-F5344CB8AC3E}">
        <p14:creationId xmlns:p14="http://schemas.microsoft.com/office/powerpoint/2010/main" val="197501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Bottom-neck, squeeze</a:t>
            </a:r>
            <a:r>
              <a:rPr lang="en-US" baseline="0" dirty="0" smtClean="0"/>
              <a:t> representations.  Why do you need hidden layers? </a:t>
            </a:r>
          </a:p>
          <a:p>
            <a:r>
              <a:rPr lang="en-US" sz="2200" kern="1200" dirty="0" smtClean="0">
                <a:solidFill>
                  <a:schemeClr val="tx1"/>
                </a:solidFill>
                <a:latin typeface="Times New Roman" charset="0"/>
                <a:ea typeface="ＭＳ Ｐゴシック" charset="-128"/>
                <a:cs typeface="ＭＳ Ｐゴシック" charset="-128"/>
              </a:rPr>
              <a:t>A Multi-layer perceptron using a </a:t>
            </a:r>
            <a:r>
              <a:rPr lang="en-US" sz="2200" i="1" kern="1200" dirty="0" smtClean="0">
                <a:solidFill>
                  <a:schemeClr val="tx1"/>
                </a:solidFill>
                <a:latin typeface="Times New Roman" charset="0"/>
                <a:ea typeface="ＭＳ Ｐゴシック" charset="-128"/>
                <a:cs typeface="ＭＳ Ｐゴシック" charset="-128"/>
              </a:rPr>
              <a:t>linear</a:t>
            </a:r>
            <a:r>
              <a:rPr lang="en-US" sz="2200" i="0" kern="1200" dirty="0" smtClean="0">
                <a:solidFill>
                  <a:schemeClr val="tx1"/>
                </a:solidFill>
                <a:latin typeface="Times New Roman" charset="0"/>
                <a:ea typeface="ＭＳ Ｐゴシック" charset="-128"/>
                <a:cs typeface="ＭＳ Ｐゴシック" charset="-128"/>
              </a:rPr>
              <a:t> transfer function has an equivalent single-layer network; a non-linear function is therefore necessary to gain the advantages of a multi-layer network.</a:t>
            </a:r>
            <a:endParaRPr lang="en-US" dirty="0"/>
          </a:p>
        </p:txBody>
      </p:sp>
      <p:sp>
        <p:nvSpPr>
          <p:cNvPr id="4" name="Slide Number Placeholder 3"/>
          <p:cNvSpPr>
            <a:spLocks noGrp="1"/>
          </p:cNvSpPr>
          <p:nvPr>
            <p:ph type="sldNum" sz="quarter" idx="10"/>
          </p:nvPr>
        </p:nvSpPr>
        <p:spPr/>
        <p:txBody>
          <a:bodyPr/>
          <a:lstStyle/>
          <a:p>
            <a:pPr>
              <a:defRPr/>
            </a:pPr>
            <a:fld id="{FF1029AF-2417-1B43-A8DD-3FB8E728573A}" type="slidenum">
              <a:rPr lang="en-US" smtClean="0"/>
              <a:pPr>
                <a:defRPr/>
              </a:pPr>
              <a:t>11</a:t>
            </a:fld>
            <a:endParaRPr lang="en-US"/>
          </a:p>
        </p:txBody>
      </p:sp>
    </p:spTree>
    <p:extLst>
      <p:ext uri="{BB962C8B-B14F-4D97-AF65-F5344CB8AC3E}">
        <p14:creationId xmlns:p14="http://schemas.microsoft.com/office/powerpoint/2010/main" val="30484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Statistical learning theory</a:t>
            </a:r>
            <a:r>
              <a:rPr lang="en-US" sz="1200" b="0" i="0" kern="1200" dirty="0" smtClean="0">
                <a:solidFill>
                  <a:schemeClr val="tx1"/>
                </a:solidFill>
                <a:effectLst/>
                <a:latin typeface="+mn-lt"/>
                <a:ea typeface="+mn-ea"/>
                <a:cs typeface="+mn-cs"/>
              </a:rPr>
              <a:t> is a framework for </a:t>
            </a:r>
            <a:r>
              <a:rPr lang="en-US" sz="1200" b="0" i="0" u="none" strike="noStrike" kern="1200" dirty="0" smtClean="0">
                <a:solidFill>
                  <a:schemeClr val="tx1"/>
                </a:solidFill>
                <a:effectLst/>
                <a:latin typeface="+mn-lt"/>
                <a:ea typeface="+mn-ea"/>
                <a:cs typeface="+mn-cs"/>
                <a:hlinkClick r:id="rId3" tooltip="Machine learning"/>
              </a:rPr>
              <a:t>machine learning</a:t>
            </a:r>
            <a:r>
              <a:rPr lang="en-US" sz="1200" b="0" i="0" kern="1200" dirty="0" smtClean="0">
                <a:solidFill>
                  <a:schemeClr val="tx1"/>
                </a:solidFill>
                <a:effectLst/>
                <a:latin typeface="+mn-lt"/>
                <a:ea typeface="+mn-ea"/>
                <a:cs typeface="+mn-cs"/>
              </a:rPr>
              <a:t> drawing from the fields of </a:t>
            </a:r>
            <a:r>
              <a:rPr lang="en-US" sz="1200" b="0" i="0" u="none" strike="noStrike" kern="1200" dirty="0" smtClean="0">
                <a:solidFill>
                  <a:schemeClr val="tx1"/>
                </a:solidFill>
                <a:effectLst/>
                <a:latin typeface="+mn-lt"/>
                <a:ea typeface="+mn-ea"/>
                <a:cs typeface="+mn-cs"/>
                <a:hlinkClick r:id="rId4" tooltip="Statistics"/>
              </a:rPr>
              <a:t>statistics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5" tooltip="Functional analysis"/>
              </a:rPr>
              <a:t>functional analysis</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6"/>
              </a:rPr>
              <a:t>[1]</a:t>
            </a:r>
            <a:r>
              <a:rPr lang="en-US" sz="1200" b="0" i="0" u="none" strike="noStrike" kern="1200" baseline="30000" dirty="0" smtClean="0">
                <a:solidFill>
                  <a:schemeClr val="tx1"/>
                </a:solidFill>
                <a:effectLst/>
                <a:latin typeface="+mn-lt"/>
                <a:ea typeface="+mn-ea"/>
                <a:cs typeface="+mn-cs"/>
                <a:hlinkClick r:id="rId7"/>
              </a:rPr>
              <a:t>[2]</a:t>
            </a:r>
            <a:r>
              <a:rPr lang="en-US" sz="1200" b="0" i="0" kern="1200" dirty="0" smtClean="0">
                <a:solidFill>
                  <a:schemeClr val="tx1"/>
                </a:solidFill>
                <a:effectLst/>
                <a:latin typeface="+mn-lt"/>
                <a:ea typeface="+mn-ea"/>
                <a:cs typeface="+mn-cs"/>
              </a:rPr>
              <a:t> Statistical learning theory deals with the problem of finding a predictive function based on data. Statistical learning theory has led to successful applications in fields such as </a:t>
            </a:r>
            <a:r>
              <a:rPr lang="en-US" sz="1200" b="0" i="0" u="none" strike="noStrike" kern="1200" dirty="0" smtClean="0">
                <a:solidFill>
                  <a:schemeClr val="tx1"/>
                </a:solidFill>
                <a:effectLst/>
                <a:latin typeface="+mn-lt"/>
                <a:ea typeface="+mn-ea"/>
                <a:cs typeface="+mn-cs"/>
                <a:hlinkClick r:id="rId8" tooltip="Computer vision"/>
              </a:rPr>
              <a:t>computer vision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9" tooltip="Speech recognition"/>
              </a:rPr>
              <a:t>speech recognition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0" tooltip="Bioinformatics"/>
              </a:rPr>
              <a:t>bioinformatics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1" tooltip="Baseball"/>
              </a:rPr>
              <a:t>baseball</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2"/>
              </a:rPr>
              <a:t>[3]</a:t>
            </a:r>
            <a:endParaRPr lang="en-US" dirty="0"/>
          </a:p>
        </p:txBody>
      </p:sp>
      <p:sp>
        <p:nvSpPr>
          <p:cNvPr id="4" name="Slide Number Placeholder 3"/>
          <p:cNvSpPr>
            <a:spLocks noGrp="1"/>
          </p:cNvSpPr>
          <p:nvPr>
            <p:ph type="sldNum" sz="quarter" idx="10"/>
          </p:nvPr>
        </p:nvSpPr>
        <p:spPr/>
        <p:txBody>
          <a:bodyPr/>
          <a:lstStyle/>
          <a:p>
            <a:pPr>
              <a:defRPr/>
            </a:pPr>
            <a:fld id="{4C422660-5F85-9A49-8582-CA5FC22A10C8}" type="slidenum">
              <a:rPr lang="en-US" altLang="en-US" smtClean="0"/>
              <a:pPr>
                <a:defRPr/>
              </a:pPr>
              <a:t>13</a:t>
            </a:fld>
            <a:endParaRPr lang="en-US" altLang="en-US"/>
          </a:p>
        </p:txBody>
      </p:sp>
    </p:spTree>
    <p:extLst>
      <p:ext uri="{BB962C8B-B14F-4D97-AF65-F5344CB8AC3E}">
        <p14:creationId xmlns:p14="http://schemas.microsoft.com/office/powerpoint/2010/main" val="35341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10240-1DB1-C04A-8210-C45C94FE008A}" type="slidenum">
              <a:rPr lang="en-US" altLang="en-US"/>
              <a:pPr>
                <a:defRPr/>
              </a:pPr>
              <a:t>‹#›</a:t>
            </a:fld>
            <a:endParaRPr lang="en-US" altLang="en-US"/>
          </a:p>
        </p:txBody>
      </p:sp>
    </p:spTree>
    <p:extLst>
      <p:ext uri="{BB962C8B-B14F-4D97-AF65-F5344CB8AC3E}">
        <p14:creationId xmlns:p14="http://schemas.microsoft.com/office/powerpoint/2010/main" val="186026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60374-D0F2-8649-8A04-7D16856242AB}" type="slidenum">
              <a:rPr lang="en-US" altLang="en-US"/>
              <a:pPr>
                <a:defRPr/>
              </a:pPr>
              <a:t>‹#›</a:t>
            </a:fld>
            <a:endParaRPr lang="en-US" altLang="en-US"/>
          </a:p>
        </p:txBody>
      </p:sp>
    </p:spTree>
    <p:extLst>
      <p:ext uri="{BB962C8B-B14F-4D97-AF65-F5344CB8AC3E}">
        <p14:creationId xmlns:p14="http://schemas.microsoft.com/office/powerpoint/2010/main" val="1302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DCCA2E-69A4-224A-84C1-1A8D2FB6D203}" type="slidenum">
              <a:rPr lang="en-US" altLang="en-US"/>
              <a:pPr>
                <a:defRPr/>
              </a:pPr>
              <a:t>‹#›</a:t>
            </a:fld>
            <a:endParaRPr lang="en-US" altLang="en-US"/>
          </a:p>
        </p:txBody>
      </p:sp>
    </p:spTree>
    <p:extLst>
      <p:ext uri="{BB962C8B-B14F-4D97-AF65-F5344CB8AC3E}">
        <p14:creationId xmlns:p14="http://schemas.microsoft.com/office/powerpoint/2010/main" val="9303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7EC9F-DF6E-E641-B0AF-A5D734B77924}" type="slidenum">
              <a:rPr lang="en-US" altLang="en-US"/>
              <a:pPr>
                <a:defRPr/>
              </a:pPr>
              <a:t>‹#›</a:t>
            </a:fld>
            <a:endParaRPr lang="en-US" altLang="en-US"/>
          </a:p>
        </p:txBody>
      </p:sp>
    </p:spTree>
    <p:extLst>
      <p:ext uri="{BB962C8B-B14F-4D97-AF65-F5344CB8AC3E}">
        <p14:creationId xmlns:p14="http://schemas.microsoft.com/office/powerpoint/2010/main" val="25172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B56AF-3DF7-884B-A90D-E47550E5EB78}" type="slidenum">
              <a:rPr lang="en-US" altLang="en-US"/>
              <a:pPr>
                <a:defRPr/>
              </a:pPr>
              <a:t>‹#›</a:t>
            </a:fld>
            <a:endParaRPr lang="en-US" altLang="en-US"/>
          </a:p>
        </p:txBody>
      </p:sp>
    </p:spTree>
    <p:extLst>
      <p:ext uri="{BB962C8B-B14F-4D97-AF65-F5344CB8AC3E}">
        <p14:creationId xmlns:p14="http://schemas.microsoft.com/office/powerpoint/2010/main" val="1810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C6305B-849E-894C-BCAF-AC2FA846A400}" type="slidenum">
              <a:rPr lang="en-US" altLang="en-US"/>
              <a:pPr>
                <a:defRPr/>
              </a:pPr>
              <a:t>‹#›</a:t>
            </a:fld>
            <a:endParaRPr lang="en-US" altLang="en-US"/>
          </a:p>
        </p:txBody>
      </p:sp>
    </p:spTree>
    <p:extLst>
      <p:ext uri="{BB962C8B-B14F-4D97-AF65-F5344CB8AC3E}">
        <p14:creationId xmlns:p14="http://schemas.microsoft.com/office/powerpoint/2010/main" val="186895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069CAB-7041-334D-8A33-6CC464F0A922}" type="slidenum">
              <a:rPr lang="en-US" altLang="en-US"/>
              <a:pPr>
                <a:defRPr/>
              </a:pPr>
              <a:t>‹#›</a:t>
            </a:fld>
            <a:endParaRPr lang="en-US" altLang="en-US"/>
          </a:p>
        </p:txBody>
      </p:sp>
    </p:spTree>
    <p:extLst>
      <p:ext uri="{BB962C8B-B14F-4D97-AF65-F5344CB8AC3E}">
        <p14:creationId xmlns:p14="http://schemas.microsoft.com/office/powerpoint/2010/main" val="30529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A77211-1272-C44F-9E1D-7D7E9E14861E}" type="slidenum">
              <a:rPr lang="en-US" altLang="en-US"/>
              <a:pPr>
                <a:defRPr/>
              </a:pPr>
              <a:t>‹#›</a:t>
            </a:fld>
            <a:endParaRPr lang="en-US" altLang="en-US"/>
          </a:p>
        </p:txBody>
      </p:sp>
    </p:spTree>
    <p:extLst>
      <p:ext uri="{BB962C8B-B14F-4D97-AF65-F5344CB8AC3E}">
        <p14:creationId xmlns:p14="http://schemas.microsoft.com/office/powerpoint/2010/main" val="78251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3B316E-1EAA-0346-A9B4-3ADA2887B33B}" type="slidenum">
              <a:rPr lang="en-US" altLang="en-US"/>
              <a:pPr>
                <a:defRPr/>
              </a:pPr>
              <a:t>‹#›</a:t>
            </a:fld>
            <a:endParaRPr lang="en-US" altLang="en-US"/>
          </a:p>
        </p:txBody>
      </p:sp>
    </p:spTree>
    <p:extLst>
      <p:ext uri="{BB962C8B-B14F-4D97-AF65-F5344CB8AC3E}">
        <p14:creationId xmlns:p14="http://schemas.microsoft.com/office/powerpoint/2010/main" val="54193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59A9C2-B859-2448-BD9D-300E1EF49C05}" type="slidenum">
              <a:rPr lang="en-US" altLang="en-US"/>
              <a:pPr>
                <a:defRPr/>
              </a:pPr>
              <a:t>‹#›</a:t>
            </a:fld>
            <a:endParaRPr lang="en-US" altLang="en-US"/>
          </a:p>
        </p:txBody>
      </p:sp>
    </p:spTree>
    <p:extLst>
      <p:ext uri="{BB962C8B-B14F-4D97-AF65-F5344CB8AC3E}">
        <p14:creationId xmlns:p14="http://schemas.microsoft.com/office/powerpoint/2010/main" val="83486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730657-BEA4-B84C-97AC-0F124985B977}" type="slidenum">
              <a:rPr lang="en-US" altLang="en-US"/>
              <a:pPr>
                <a:defRPr/>
              </a:pPr>
              <a:t>‹#›</a:t>
            </a:fld>
            <a:endParaRPr lang="en-US" altLang="en-US"/>
          </a:p>
        </p:txBody>
      </p:sp>
    </p:spTree>
    <p:extLst>
      <p:ext uri="{BB962C8B-B14F-4D97-AF65-F5344CB8AC3E}">
        <p14:creationId xmlns:p14="http://schemas.microsoft.com/office/powerpoint/2010/main" val="1988866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04480646-0B8B-0248-AAE7-5A1D5A0FB3A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oleObject" Target="../embeddings/oleObject9.bin"/><Relationship Id="rId7" Type="http://schemas.openxmlformats.org/officeDocument/2006/relationships/image" Target="../media/image23.emf"/><Relationship Id="rId8" Type="http://schemas.openxmlformats.org/officeDocument/2006/relationships/oleObject" Target="../embeddings/oleObject10.bin"/><Relationship Id="rId9" Type="http://schemas.openxmlformats.org/officeDocument/2006/relationships/image" Target="../media/image24.emf"/><Relationship Id="rId10" Type="http://schemas.openxmlformats.org/officeDocument/2006/relationships/hyperlink" Target="https://www.google.com/url?sa=i&amp;rct=j&amp;q=&amp;esrc=s&amp;source=images&amp;cd=&amp;ved=0ahUKEwi6jaDTpqDXAhWMVRoKHUuTB4cQjRwIBw&amp;url=http://lab.fs.uni-lj.si/lasin/wp/IMIT_files/neural/nn04_mlp_xor/&amp;psig=AOvVaw3H_ompEiGjBYasuGlHappg&amp;ust=1509726235831765" TargetMode="External"/><Relationship Id="rId11" Type="http://schemas.openxmlformats.org/officeDocument/2006/relationships/image" Target="../media/image2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oleObject" Target="../embeddings/oleObject11.bin"/><Relationship Id="rId7" Type="http://schemas.openxmlformats.org/officeDocument/2006/relationships/image" Target="../media/image28.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oleObject" Target="../embeddings/oleObject12.bin"/><Relationship Id="rId8" Type="http://schemas.openxmlformats.org/officeDocument/2006/relationships/image" Target="../media/image28.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37.png"/><Relationship Id="rId6" Type="http://schemas.openxmlformats.org/officeDocument/2006/relationships/image" Target="../media/image38.png"/><Relationship Id="rId1" Type="http://schemas.microsoft.com/office/2007/relationships/media" Target="../media/media1.mp3"/><Relationship Id="rId2" Type="http://schemas.openxmlformats.org/officeDocument/2006/relationships/audio" Target="../media/media1.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38.png"/><Relationship Id="rId1" Type="http://schemas.microsoft.com/office/2007/relationships/media" Target="../media/media1.mp3"/><Relationship Id="rId2" Type="http://schemas.openxmlformats.org/officeDocument/2006/relationships/audio" Target="../media/media1.mp3"/></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7.tif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xml"/><Relationship Id="rId4" Type="http://schemas.openxmlformats.org/officeDocument/2006/relationships/image" Target="../media/image6.png"/><Relationship Id="rId5" Type="http://schemas.openxmlformats.org/officeDocument/2006/relationships/oleObject" Target="../embeddings/oleObject1.bin"/><Relationship Id="rId6" Type="http://schemas.openxmlformats.org/officeDocument/2006/relationships/image" Target="../media/image3.emf"/><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oleObject" Target="../embeddings/oleObject2.bin"/><Relationship Id="rId10" Type="http://schemas.openxmlformats.org/officeDocument/2006/relationships/image" Target="../media/image4.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png"/><Relationship Id="rId5" Type="http://schemas.openxmlformats.org/officeDocument/2006/relationships/oleObject" Target="../embeddings/oleObject4.bin"/><Relationship Id="rId6" Type="http://schemas.openxmlformats.org/officeDocument/2006/relationships/image" Target="../media/image9.emf"/><Relationship Id="rId7"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oleObject" Target="../embeddings/oleObject5.bin"/><Relationship Id="rId6" Type="http://schemas.openxmlformats.org/officeDocument/2006/relationships/image" Target="../media/image13.emf"/><Relationship Id="rId7"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oleObject" Target="../embeddings/oleObject6.bin"/><Relationship Id="rId6" Type="http://schemas.openxmlformats.org/officeDocument/2006/relationships/image" Target="../media/image16.emf"/><Relationship Id="rId7" Type="http://schemas.openxmlformats.org/officeDocument/2006/relationships/image" Target="../media/image1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oleObject" Target="../embeddings/oleObject7.bin"/><Relationship Id="rId7" Type="http://schemas.openxmlformats.org/officeDocument/2006/relationships/image" Target="../media/image23.emf"/><Relationship Id="rId8" Type="http://schemas.openxmlformats.org/officeDocument/2006/relationships/oleObject" Target="../embeddings/oleObject8.bin"/><Relationship Id="rId9" Type="http://schemas.openxmlformats.org/officeDocument/2006/relationships/image" Target="../media/image2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13081" y="805300"/>
            <a:ext cx="6987919" cy="1470025"/>
          </a:xfrm>
        </p:spPr>
        <p:txBody>
          <a:bodyPr/>
          <a:lstStyle/>
          <a:p>
            <a:r>
              <a:rPr lang="en-US" sz="3600" b="1" dirty="0" smtClean="0">
                <a:ea typeface="CMU Serif" panose="02000603000000000000" pitchFamily="50" charset="0"/>
                <a:cs typeface="CMU Serif" panose="02000603000000000000" pitchFamily="50" charset="0"/>
              </a:rPr>
              <a:t>Neural Networks</a:t>
            </a:r>
            <a:endParaRPr lang="en-US" sz="2800" b="1" dirty="0" smtClean="0">
              <a:latin typeface="+mj-lt"/>
              <a:ea typeface="CMU Serif" panose="02000603000000000000" pitchFamily="50" charset="0"/>
              <a:cs typeface="CMU Serif" panose="02000603000000000000" pitchFamily="50" charset="0"/>
            </a:endParaRPr>
          </a:p>
        </p:txBody>
      </p:sp>
      <p:sp>
        <p:nvSpPr>
          <p:cNvPr id="3075" name="Rectangle 3"/>
          <p:cNvSpPr>
            <a:spLocks noGrp="1" noChangeArrowheads="1"/>
          </p:cNvSpPr>
          <p:nvPr>
            <p:ph type="subTitle" idx="1"/>
          </p:nvPr>
        </p:nvSpPr>
        <p:spPr>
          <a:xfrm>
            <a:off x="761097" y="2786192"/>
            <a:ext cx="7915275" cy="1752600"/>
          </a:xfrm>
        </p:spPr>
        <p:txBody>
          <a:bodyPr/>
          <a:lstStyle/>
          <a:p>
            <a:pPr eaLnBrk="1" hangingPunct="1"/>
            <a:r>
              <a:rPr lang="en-US" altLang="en-US" sz="2400" dirty="0" smtClean="0"/>
              <a:t>Tai Sing Lee</a:t>
            </a:r>
            <a:endParaRPr lang="en-US" altLang="en-US" sz="2400" dirty="0"/>
          </a:p>
          <a:p>
            <a:pPr eaLnBrk="1" hangingPunct="1"/>
            <a:endParaRPr lang="en-US" altLang="en-US" sz="2800" dirty="0"/>
          </a:p>
          <a:p>
            <a:pPr eaLnBrk="1" hangingPunct="1"/>
            <a:r>
              <a:rPr lang="en-US" sz="2400" b="1" dirty="0">
                <a:ea typeface="CMU Serif" panose="02000603000000000000" pitchFamily="50" charset="0"/>
                <a:cs typeface="CMU Serif" panose="02000603000000000000" pitchFamily="50" charset="0"/>
              </a:rPr>
              <a:t>15-381/681 </a:t>
            </a:r>
            <a:r>
              <a:rPr lang="en-US" sz="2400" b="1" dirty="0" smtClean="0">
                <a:ea typeface="CMU Serif" panose="02000603000000000000" pitchFamily="50" charset="0"/>
                <a:cs typeface="CMU Serif" panose="02000603000000000000" pitchFamily="50" charset="0"/>
              </a:rPr>
              <a:t>AI Lecture 17</a:t>
            </a:r>
          </a:p>
          <a:p>
            <a:pPr eaLnBrk="1" hangingPunct="1"/>
            <a:r>
              <a:rPr lang="en-US" sz="2400" b="1" dirty="0">
                <a:ea typeface="CMU Serif" panose="02000603000000000000" pitchFamily="50" charset="0"/>
                <a:cs typeface="CMU Serif" panose="02000603000000000000" pitchFamily="50" charset="0"/>
              </a:rPr>
              <a:t/>
            </a:r>
            <a:br>
              <a:rPr lang="en-US" sz="2400" b="1" dirty="0">
                <a:ea typeface="CMU Serif" panose="02000603000000000000" pitchFamily="50" charset="0"/>
                <a:cs typeface="CMU Serif" panose="02000603000000000000" pitchFamily="50" charset="0"/>
              </a:rPr>
            </a:br>
            <a:r>
              <a:rPr lang="en-US" altLang="en-US" sz="2400" i="1" dirty="0" smtClean="0"/>
              <a:t>Read </a:t>
            </a:r>
            <a:r>
              <a:rPr lang="en-US" altLang="en-US" sz="2400" i="1" dirty="0"/>
              <a:t>Chapter </a:t>
            </a:r>
            <a:r>
              <a:rPr lang="en-US" altLang="en-US" sz="2400" i="1" dirty="0" smtClean="0"/>
              <a:t>18.6and 18.7 </a:t>
            </a:r>
            <a:r>
              <a:rPr lang="en-US" altLang="en-US" sz="2400" i="1" dirty="0"/>
              <a:t>of Russell &amp; </a:t>
            </a:r>
            <a:r>
              <a:rPr lang="en-US" altLang="en-US" sz="2400" i="1" dirty="0" err="1" smtClean="0"/>
              <a:t>Norvig</a:t>
            </a:r>
            <a:r>
              <a:rPr lang="en-US" altLang="en-US" sz="2400" i="1" dirty="0" smtClean="0"/>
              <a:t> </a:t>
            </a:r>
            <a:endParaRPr lang="en-US" altLang="en-US" sz="2400" i="1" dirty="0" smtClean="0"/>
          </a:p>
        </p:txBody>
      </p:sp>
      <p:sp>
        <p:nvSpPr>
          <p:cNvPr id="2" name="Rectangle 1"/>
          <p:cNvSpPr/>
          <p:nvPr/>
        </p:nvSpPr>
        <p:spPr>
          <a:xfrm>
            <a:off x="503534" y="5568771"/>
            <a:ext cx="8430399" cy="923330"/>
          </a:xfrm>
          <a:prstGeom prst="rect">
            <a:avLst/>
          </a:prstGeom>
        </p:spPr>
        <p:txBody>
          <a:bodyPr wrap="square">
            <a:spAutoFit/>
          </a:bodyPr>
          <a:lstStyle/>
          <a:p>
            <a:r>
              <a:rPr lang="en-US" sz="1800" dirty="0">
                <a:ea typeface="PT Serif" charset="0"/>
                <a:cs typeface="PT Serif" charset="0"/>
              </a:rPr>
              <a:t>With thanks to </a:t>
            </a:r>
            <a:r>
              <a:rPr lang="en-US" sz="1800" dirty="0" smtClean="0">
                <a:ea typeface="PT Serif" charset="0"/>
                <a:cs typeface="PT Serif" charset="0"/>
              </a:rPr>
              <a:t>Bruno </a:t>
            </a:r>
            <a:r>
              <a:rPr lang="en-US" sz="1800" dirty="0" err="1" smtClean="0">
                <a:ea typeface="PT Serif" charset="0"/>
                <a:cs typeface="PT Serif" charset="0"/>
              </a:rPr>
              <a:t>Olshausen</a:t>
            </a:r>
            <a:r>
              <a:rPr lang="en-US" sz="1800" dirty="0" smtClean="0">
                <a:ea typeface="PT Serif" charset="0"/>
                <a:cs typeface="PT Serif" charset="0"/>
              </a:rPr>
              <a:t>, Terry </a:t>
            </a:r>
            <a:r>
              <a:rPr lang="en-US" sz="1800" dirty="0" err="1" smtClean="0">
                <a:ea typeface="PT Serif" charset="0"/>
                <a:cs typeface="PT Serif" charset="0"/>
              </a:rPr>
              <a:t>Sejnowski</a:t>
            </a:r>
            <a:r>
              <a:rPr lang="en-US" sz="1800" dirty="0" smtClean="0">
                <a:ea typeface="PT Serif" charset="0"/>
                <a:cs typeface="PT Serif" charset="0"/>
              </a:rPr>
              <a:t>, Dave </a:t>
            </a:r>
            <a:r>
              <a:rPr lang="en-US" sz="1800" dirty="0" err="1" smtClean="0">
                <a:ea typeface="PT Serif" charset="0"/>
                <a:cs typeface="PT Serif" charset="0"/>
              </a:rPr>
              <a:t>Touretzky</a:t>
            </a:r>
            <a:r>
              <a:rPr lang="en-US" sz="1800" dirty="0" smtClean="0">
                <a:ea typeface="PT Serif" charset="0"/>
                <a:cs typeface="PT Serif" charset="0"/>
              </a:rPr>
              <a:t> for some slides </a:t>
            </a:r>
            <a:r>
              <a:rPr lang="en-US" sz="1800" dirty="0">
                <a:ea typeface="PT Serif" charset="0"/>
                <a:cs typeface="PT Serif" charset="0"/>
              </a:rPr>
              <a:t>on neural networks</a:t>
            </a:r>
          </a:p>
          <a:p>
            <a:endParaRPr lang="en-US" sz="1800" dirty="0">
              <a:ea typeface="PT Serif" charset="0"/>
              <a:cs typeface="PT Serif"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rcRect t="21364" b="21364"/>
          <a:stretch>
            <a:fillRect/>
          </a:stretch>
        </p:blipFill>
        <p:spPr>
          <a:xfrm>
            <a:off x="1143000" y="1143000"/>
            <a:ext cx="5334000" cy="2824163"/>
          </a:xfrm>
        </p:spPr>
      </p:pic>
      <p:pic>
        <p:nvPicPr>
          <p:cNvPr id="2457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57600"/>
            <a:ext cx="4038600" cy="122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TextBox 11"/>
          <p:cNvSpPr txBox="1">
            <a:spLocks noChangeArrowheads="1"/>
          </p:cNvSpPr>
          <p:nvPr/>
        </p:nvSpPr>
        <p:spPr bwMode="auto">
          <a:xfrm>
            <a:off x="1985234" y="455544"/>
            <a:ext cx="537038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3200" dirty="0" smtClean="0">
                <a:solidFill>
                  <a:srgbClr val="C00000"/>
                </a:solidFill>
                <a:latin typeface="+mj-lt"/>
                <a:cs typeface="Arial"/>
              </a:rPr>
              <a:t>Single layer perceptron (1950s)</a:t>
            </a:r>
          </a:p>
        </p:txBody>
      </p:sp>
      <p:sp>
        <p:nvSpPr>
          <p:cNvPr id="7" name="TextBox 6"/>
          <p:cNvSpPr txBox="1"/>
          <p:nvPr/>
        </p:nvSpPr>
        <p:spPr>
          <a:xfrm>
            <a:off x="762000" y="4724400"/>
            <a:ext cx="4138613" cy="492125"/>
          </a:xfrm>
          <a:prstGeom prst="rect">
            <a:avLst/>
          </a:prstGeom>
          <a:noFill/>
        </p:spPr>
        <p:txBody>
          <a:bodyPr wrap="none">
            <a:spAutoFit/>
          </a:bodyPr>
          <a:lstStyle/>
          <a:p>
            <a:pPr>
              <a:defRPr/>
            </a:pPr>
            <a:r>
              <a:rPr lang="en-US" dirty="0"/>
              <a:t>sigmoid neuron learning rule:</a:t>
            </a:r>
          </a:p>
        </p:txBody>
      </p:sp>
      <p:graphicFrame>
        <p:nvGraphicFramePr>
          <p:cNvPr id="24581" name="Object 5"/>
          <p:cNvGraphicFramePr>
            <a:graphicFrameLocks noChangeAspect="1"/>
          </p:cNvGraphicFramePr>
          <p:nvPr>
            <p:extLst/>
          </p:nvPr>
        </p:nvGraphicFramePr>
        <p:xfrm>
          <a:off x="5562600" y="3810000"/>
          <a:ext cx="2532063" cy="2057400"/>
        </p:xfrm>
        <a:graphic>
          <a:graphicData uri="http://schemas.openxmlformats.org/presentationml/2006/ole">
            <mc:AlternateContent xmlns:mc="http://schemas.openxmlformats.org/markup-compatibility/2006">
              <mc:Choice xmlns:v="urn:schemas-microsoft-com:vml" Requires="v">
                <p:oleObj spid="_x0000_s1032" name="Equation" r:id="rId6" imgW="1422400" imgH="1155700" progId="Equation.3">
                  <p:embed/>
                </p:oleObj>
              </mc:Choice>
              <mc:Fallback>
                <p:oleObj name="Equation" r:id="rId6" imgW="1422400" imgH="1155700" progId="Equation.3">
                  <p:embed/>
                  <p:pic>
                    <p:nvPicPr>
                      <p:cNvPr id="0" name=""/>
                      <p:cNvPicPr>
                        <a:picLocks noChangeAspect="1" noChangeArrowheads="1"/>
                      </p:cNvPicPr>
                      <p:nvPr/>
                    </p:nvPicPr>
                    <p:blipFill>
                      <a:blip r:embed="rId7"/>
                      <a:srcRect/>
                      <a:stretch>
                        <a:fillRect/>
                      </a:stretch>
                    </p:blipFill>
                    <p:spPr bwMode="auto">
                      <a:xfrm>
                        <a:off x="5562600" y="3810000"/>
                        <a:ext cx="253206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2" name="Object 1"/>
          <p:cNvGraphicFramePr>
            <a:graphicFrameLocks noChangeAspect="1"/>
          </p:cNvGraphicFramePr>
          <p:nvPr>
            <p:extLst/>
          </p:nvPr>
        </p:nvGraphicFramePr>
        <p:xfrm>
          <a:off x="835025" y="5334000"/>
          <a:ext cx="3835400" cy="762000"/>
        </p:xfrm>
        <a:graphic>
          <a:graphicData uri="http://schemas.openxmlformats.org/presentationml/2006/ole">
            <mc:AlternateContent xmlns:mc="http://schemas.openxmlformats.org/markup-compatibility/2006">
              <mc:Choice xmlns:v="urn:schemas-microsoft-com:vml" Requires="v">
                <p:oleObj spid="_x0000_s1033" name="Equation" r:id="rId8" imgW="1854200" imgH="368300" progId="Equation.3">
                  <p:embed/>
                </p:oleObj>
              </mc:Choice>
              <mc:Fallback>
                <p:oleObj name="Equation" r:id="rId8" imgW="1854200" imgH="368300" progId="Equation.3">
                  <p:embed/>
                  <p:pic>
                    <p:nvPicPr>
                      <p:cNvPr id="0" name=""/>
                      <p:cNvPicPr>
                        <a:picLocks noChangeAspect="1" noChangeArrowheads="1"/>
                      </p:cNvPicPr>
                      <p:nvPr/>
                    </p:nvPicPr>
                    <p:blipFill>
                      <a:blip r:embed="rId9"/>
                      <a:srcRect/>
                      <a:stretch>
                        <a:fillRect/>
                      </a:stretch>
                    </p:blipFill>
                    <p:spPr bwMode="auto">
                      <a:xfrm>
                        <a:off x="835025" y="5334000"/>
                        <a:ext cx="383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71732" name="Picture 52" descr="mage result for xor perceptro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1050" y="1244600"/>
            <a:ext cx="2546351" cy="19097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5186" y="3020516"/>
            <a:ext cx="938077" cy="461665"/>
          </a:xfrm>
          <a:prstGeom prst="rect">
            <a:avLst/>
          </a:prstGeom>
          <a:noFill/>
        </p:spPr>
        <p:txBody>
          <a:bodyPr wrap="none" rtlCol="0">
            <a:spAutoFit/>
          </a:bodyPr>
          <a:lstStyle/>
          <a:p>
            <a:r>
              <a:rPr lang="en-US" smtClean="0"/>
              <a:t>X-OR</a:t>
            </a:r>
            <a:endParaRPr lang="en-US"/>
          </a:p>
        </p:txBody>
      </p:sp>
    </p:spTree>
    <p:extLst>
      <p:ext uri="{BB962C8B-B14F-4D97-AF65-F5344CB8AC3E}">
        <p14:creationId xmlns:p14="http://schemas.microsoft.com/office/powerpoint/2010/main" val="171419457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extBox 11"/>
          <p:cNvSpPr txBox="1">
            <a:spLocks noChangeArrowheads="1"/>
          </p:cNvSpPr>
          <p:nvPr/>
        </p:nvSpPr>
        <p:spPr bwMode="auto">
          <a:xfrm>
            <a:off x="1447800" y="381000"/>
            <a:ext cx="707167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3200" dirty="0" smtClean="0">
                <a:solidFill>
                  <a:srgbClr val="C00000"/>
                </a:solidFill>
                <a:latin typeface="+mj-lt"/>
                <a:cs typeface="Helvetica" charset="0"/>
              </a:rPr>
              <a:t>Two-layer (multi-layer</a:t>
            </a:r>
            <a:r>
              <a:rPr lang="en-US" sz="3200" smtClean="0">
                <a:solidFill>
                  <a:srgbClr val="C00000"/>
                </a:solidFill>
                <a:latin typeface="+mj-lt"/>
                <a:cs typeface="Helvetica" charset="0"/>
              </a:rPr>
              <a:t>) perceptron (80s)</a:t>
            </a:r>
            <a:endParaRPr lang="en-US" sz="3200" dirty="0" smtClean="0">
              <a:solidFill>
                <a:srgbClr val="C00000"/>
              </a:solidFill>
              <a:latin typeface="+mj-lt"/>
              <a:cs typeface="Helvetica" charset="0"/>
            </a:endParaRPr>
          </a:p>
        </p:txBody>
      </p:sp>
      <p:pic>
        <p:nvPicPr>
          <p:cNvPr id="25602"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rcRect l="6917" r="6917"/>
          <a:stretch>
            <a:fillRect/>
          </a:stretch>
        </p:blipFill>
        <p:spPr>
          <a:xfrm>
            <a:off x="1295400" y="1358900"/>
            <a:ext cx="6781800" cy="3590925"/>
          </a:xfrm>
        </p:spPr>
      </p:pic>
      <p:pic>
        <p:nvPicPr>
          <p:cNvPr id="2560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864100"/>
            <a:ext cx="3494574"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115482796"/>
              </p:ext>
            </p:extLst>
          </p:nvPr>
        </p:nvGraphicFramePr>
        <p:xfrm>
          <a:off x="5867400" y="4940300"/>
          <a:ext cx="1524000" cy="1498600"/>
        </p:xfrm>
        <a:graphic>
          <a:graphicData uri="http://schemas.openxmlformats.org/presentationml/2006/ole">
            <mc:AlternateContent xmlns:mc="http://schemas.openxmlformats.org/markup-compatibility/2006">
              <mc:Choice xmlns:v="urn:schemas-microsoft-com:vml" Requires="v">
                <p:oleObj spid="_x0000_s72738" name="Equation" r:id="rId6" imgW="800100" imgH="787400" progId="Equation.3">
                  <p:embed/>
                </p:oleObj>
              </mc:Choice>
              <mc:Fallback>
                <p:oleObj name="Equation" r:id="rId6" imgW="800100" imgH="787400" progId="Equation.3">
                  <p:embed/>
                  <p:pic>
                    <p:nvPicPr>
                      <p:cNvPr id="0" name=""/>
                      <p:cNvPicPr/>
                      <p:nvPr/>
                    </p:nvPicPr>
                    <p:blipFill>
                      <a:blip r:embed="rId7"/>
                      <a:stretch>
                        <a:fillRect/>
                      </a:stretch>
                    </p:blipFill>
                    <p:spPr>
                      <a:xfrm>
                        <a:off x="5867400" y="4940300"/>
                        <a:ext cx="1524000" cy="1498600"/>
                      </a:xfrm>
                      <a:prstGeom prst="rect">
                        <a:avLst/>
                      </a:prstGeom>
                    </p:spPr>
                  </p:pic>
                </p:oleObj>
              </mc:Fallback>
            </mc:AlternateContent>
          </a:graphicData>
        </a:graphic>
      </p:graphicFrame>
    </p:spTree>
    <p:extLst>
      <p:ext uri="{BB962C8B-B14F-4D97-AF65-F5344CB8AC3E}">
        <p14:creationId xmlns:p14="http://schemas.microsoft.com/office/powerpoint/2010/main" val="73829150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a:xfrm>
            <a:off x="457200" y="190500"/>
            <a:ext cx="7772400" cy="1143000"/>
          </a:xfrm>
        </p:spPr>
        <p:txBody>
          <a:bodyPr/>
          <a:lstStyle/>
          <a:p>
            <a:r>
              <a:rPr lang="en-US" sz="3200" b="0" dirty="0">
                <a:solidFill>
                  <a:srgbClr val="C00000"/>
                </a:solidFill>
                <a:ea typeface="ＭＳ Ｐゴシック" charset="0"/>
                <a:cs typeface="Arial" charset="0"/>
              </a:rPr>
              <a:t>Learning rule for output layer</a:t>
            </a:r>
          </a:p>
        </p:txBody>
      </p:sp>
      <p:pic>
        <p:nvPicPr>
          <p:cNvPr id="26626"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rcRect t="15845" b="15845"/>
          <a:stretch>
            <a:fillRect/>
          </a:stretch>
        </p:blipFill>
        <p:spPr>
          <a:xfrm>
            <a:off x="732002" y="1473200"/>
            <a:ext cx="7484898" cy="3962400"/>
          </a:xfrm>
        </p:spPr>
      </p:pic>
      <p:pic>
        <p:nvPicPr>
          <p:cNvPr id="2662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492750"/>
            <a:ext cx="2347456"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7924800" y="1219200"/>
            <a:ext cx="609600" cy="464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solidFill>
                <a:schemeClr val="bg1"/>
              </a:solidFill>
              <a:effectLst>
                <a:outerShdw blurRad="38100" dist="38100" dir="2700000" algn="tl">
                  <a:srgbClr val="000000">
                    <a:alpha val="43137"/>
                  </a:srgbClr>
                </a:outerShdw>
              </a:effectLst>
              <a:latin typeface="Times New Roman" charset="0"/>
            </a:endParaRPr>
          </a:p>
        </p:txBody>
      </p:sp>
      <p:sp>
        <p:nvSpPr>
          <p:cNvPr id="3" name="Rectangle 2"/>
          <p:cNvSpPr/>
          <p:nvPr/>
        </p:nvSpPr>
        <p:spPr bwMode="auto">
          <a:xfrm>
            <a:off x="4102100" y="5410200"/>
            <a:ext cx="2235200" cy="17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179457678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rcRect l="504" r="504"/>
          <a:stretch>
            <a:fillRect/>
          </a:stretch>
        </p:blipFill>
        <p:spPr>
          <a:xfrm>
            <a:off x="1263650" y="914400"/>
            <a:ext cx="7772400" cy="4114800"/>
          </a:xfrm>
        </p:spPr>
      </p:pic>
      <p:pic>
        <p:nvPicPr>
          <p:cNvPr id="276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5202237"/>
            <a:ext cx="6159500"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itle 2"/>
          <p:cNvSpPr>
            <a:spLocks noGrp="1"/>
          </p:cNvSpPr>
          <p:nvPr>
            <p:ph type="title"/>
          </p:nvPr>
        </p:nvSpPr>
        <p:spPr>
          <a:xfrm>
            <a:off x="457200" y="76200"/>
            <a:ext cx="7772400" cy="1143000"/>
          </a:xfrm>
          <a:solidFill>
            <a:schemeClr val="bg1"/>
          </a:solidFill>
        </p:spPr>
        <p:txBody>
          <a:bodyPr/>
          <a:lstStyle/>
          <a:p>
            <a:r>
              <a:rPr lang="en-US" sz="3600" b="0" smtClean="0">
                <a:solidFill>
                  <a:srgbClr val="C00000"/>
                </a:solidFill>
                <a:ea typeface="ＭＳ Ｐゴシック" charset="0"/>
                <a:cs typeface="Arial" charset="0"/>
              </a:rPr>
              <a:t>Backpropagation (1980s)</a:t>
            </a:r>
            <a:r>
              <a:rPr lang="en-US" sz="3600" b="0" dirty="0" smtClean="0">
                <a:solidFill>
                  <a:srgbClr val="C00000"/>
                </a:solidFill>
                <a:ea typeface="ＭＳ Ｐゴシック" charset="0"/>
                <a:cs typeface="Arial" charset="0"/>
              </a:rPr>
              <a:t/>
            </a:r>
            <a:br>
              <a:rPr lang="en-US" sz="3600" b="0" dirty="0" smtClean="0">
                <a:solidFill>
                  <a:srgbClr val="C00000"/>
                </a:solidFill>
                <a:ea typeface="ＭＳ Ｐゴシック" charset="0"/>
                <a:cs typeface="Arial" charset="0"/>
              </a:rPr>
            </a:br>
            <a:r>
              <a:rPr lang="en-US" sz="3200" b="0" dirty="0" smtClean="0">
                <a:solidFill>
                  <a:srgbClr val="C00000"/>
                </a:solidFill>
                <a:ea typeface="ＭＳ Ｐゴシック" charset="0"/>
                <a:cs typeface="Arial" charset="0"/>
              </a:rPr>
              <a:t>Learning </a:t>
            </a:r>
            <a:r>
              <a:rPr lang="en-US" sz="3200" b="0" dirty="0">
                <a:solidFill>
                  <a:srgbClr val="C00000"/>
                </a:solidFill>
                <a:ea typeface="ＭＳ Ｐゴシック" charset="0"/>
                <a:cs typeface="Arial" charset="0"/>
              </a:rPr>
              <a:t>rule for hidden layer</a:t>
            </a:r>
          </a:p>
        </p:txBody>
      </p:sp>
      <p:pic>
        <p:nvPicPr>
          <p:cNvPr id="2765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300" y="3543300"/>
            <a:ext cx="2286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6"/>
          <p:cNvGraphicFramePr>
            <a:graphicFrameLocks noChangeAspect="1"/>
          </p:cNvGraphicFramePr>
          <p:nvPr>
            <p:extLst>
              <p:ext uri="{D42A27DB-BD31-4B8C-83A1-F6EECF244321}">
                <p14:modId xmlns:p14="http://schemas.microsoft.com/office/powerpoint/2010/main" val="1002297780"/>
              </p:ext>
            </p:extLst>
          </p:nvPr>
        </p:nvGraphicFramePr>
        <p:xfrm>
          <a:off x="768834" y="5029200"/>
          <a:ext cx="989632" cy="973138"/>
        </p:xfrm>
        <a:graphic>
          <a:graphicData uri="http://schemas.openxmlformats.org/presentationml/2006/ole">
            <mc:AlternateContent xmlns:mc="http://schemas.openxmlformats.org/markup-compatibility/2006">
              <mc:Choice xmlns:v="urn:schemas-microsoft-com:vml" Requires="v">
                <p:oleObj spid="_x0000_s73733" name="Equation" r:id="rId7" imgW="800100" imgH="787400" progId="Equation.3">
                  <p:embed/>
                </p:oleObj>
              </mc:Choice>
              <mc:Fallback>
                <p:oleObj name="Equation" r:id="rId7" imgW="800100" imgH="787400" progId="Equation.3">
                  <p:embed/>
                  <p:pic>
                    <p:nvPicPr>
                      <p:cNvPr id="0" name=""/>
                      <p:cNvPicPr/>
                      <p:nvPr/>
                    </p:nvPicPr>
                    <p:blipFill>
                      <a:blip r:embed="rId8"/>
                      <a:stretch>
                        <a:fillRect/>
                      </a:stretch>
                    </p:blipFill>
                    <p:spPr>
                      <a:xfrm>
                        <a:off x="768834" y="5029200"/>
                        <a:ext cx="989632" cy="973138"/>
                      </a:xfrm>
                      <a:prstGeom prst="rect">
                        <a:avLst/>
                      </a:prstGeom>
                    </p:spPr>
                  </p:pic>
                </p:oleObj>
              </mc:Fallback>
            </mc:AlternateContent>
          </a:graphicData>
        </a:graphic>
      </p:graphicFrame>
    </p:spTree>
    <p:extLst>
      <p:ext uri="{BB962C8B-B14F-4D97-AF65-F5344CB8AC3E}">
        <p14:creationId xmlns:p14="http://schemas.microsoft.com/office/powerpoint/2010/main" val="4422018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98500" y="241300"/>
            <a:ext cx="7772400" cy="914400"/>
          </a:xfrm>
        </p:spPr>
        <p:txBody>
          <a:bodyPr/>
          <a:lstStyle/>
          <a:p>
            <a:r>
              <a:rPr lang="en-US" sz="3600" b="0" dirty="0" smtClean="0">
                <a:solidFill>
                  <a:srgbClr val="C00000"/>
                </a:solidFill>
                <a:ea typeface="ＭＳ Ｐゴシック" charset="0"/>
                <a:cs typeface="ＭＳ Ｐゴシック" charset="0"/>
              </a:rPr>
              <a:t>Still have a problem with many layers</a:t>
            </a:r>
            <a:endParaRPr lang="en-US" sz="3600" b="0" dirty="0">
              <a:solidFill>
                <a:srgbClr val="C00000"/>
              </a:solidFill>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98599" y="2921000"/>
            <a:ext cx="6859870" cy="2209800"/>
          </a:xfrm>
          <a:prstGeom prst="rect">
            <a:avLst/>
          </a:prstGeom>
        </p:spPr>
      </p:pic>
      <p:pic>
        <p:nvPicPr>
          <p:cNvPr id="3" name="Picture 2"/>
          <p:cNvPicPr>
            <a:picLocks noChangeAspect="1"/>
          </p:cNvPicPr>
          <p:nvPr/>
        </p:nvPicPr>
        <p:blipFill>
          <a:blip r:embed="rId4"/>
          <a:stretch>
            <a:fillRect/>
          </a:stretch>
        </p:blipFill>
        <p:spPr>
          <a:xfrm>
            <a:off x="1701800" y="1758950"/>
            <a:ext cx="3729318" cy="742950"/>
          </a:xfrm>
          <a:prstGeom prst="rect">
            <a:avLst/>
          </a:prstGeom>
        </p:spPr>
      </p:pic>
    </p:spTree>
    <p:extLst>
      <p:ext uri="{BB962C8B-B14F-4D97-AF65-F5344CB8AC3E}">
        <p14:creationId xmlns:p14="http://schemas.microsoft.com/office/powerpoint/2010/main" val="656350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98500" y="241300"/>
            <a:ext cx="7772400" cy="914400"/>
          </a:xfrm>
        </p:spPr>
        <p:txBody>
          <a:bodyPr/>
          <a:lstStyle/>
          <a:p>
            <a:r>
              <a:rPr lang="en-US" sz="3600" dirty="0" smtClean="0">
                <a:solidFill>
                  <a:srgbClr val="C00000"/>
                </a:solidFill>
                <a:ea typeface="ＭＳ Ｐゴシック" charset="0"/>
                <a:cs typeface="ＭＳ Ｐゴシック" charset="0"/>
              </a:rPr>
              <a:t>There is a problem with many layers</a:t>
            </a:r>
            <a:endParaRPr lang="en-US" sz="3600" b="0" dirty="0">
              <a:solidFill>
                <a:srgbClr val="C00000"/>
              </a:solidFill>
              <a:ea typeface="ＭＳ Ｐゴシック" charset="0"/>
              <a:cs typeface="ＭＳ Ｐゴシック" charset="0"/>
            </a:endParaRPr>
          </a:p>
        </p:txBody>
      </p:sp>
      <p:sp>
        <p:nvSpPr>
          <p:cNvPr id="30722" name="Rectangle 38"/>
          <p:cNvSpPr>
            <a:spLocks noGrp="1" noChangeArrowheads="1"/>
          </p:cNvSpPr>
          <p:nvPr>
            <p:ph type="body" idx="1"/>
          </p:nvPr>
        </p:nvSpPr>
        <p:spPr>
          <a:xfrm>
            <a:off x="698500" y="3505200"/>
            <a:ext cx="8382000" cy="4876800"/>
          </a:xfrm>
          <a:noFill/>
        </p:spPr>
        <p:txBody>
          <a:bodyPr/>
          <a:lstStyle/>
          <a:p>
            <a:pPr marL="400050" lvl="1" indent="0">
              <a:buNone/>
            </a:pPr>
            <a:endParaRPr lang="en-US" sz="2400" b="1" dirty="0">
              <a:ea typeface="ＭＳ Ｐゴシック" charset="0"/>
              <a:cs typeface="Arial"/>
            </a:endParaRPr>
          </a:p>
          <a:p>
            <a:pPr marL="400050" lvl="1" indent="0">
              <a:buNone/>
            </a:pPr>
            <a:endParaRPr lang="en-US" sz="2200" dirty="0" smtClean="0">
              <a:ea typeface="ＭＳ Ｐゴシック" charset="0"/>
              <a:cs typeface="Arial"/>
            </a:endParaRPr>
          </a:p>
          <a:p>
            <a:pPr marL="400050" lvl="1" indent="0">
              <a:buNone/>
            </a:pPr>
            <a:r>
              <a:rPr lang="en-US" sz="2200" dirty="0" smtClean="0">
                <a:ea typeface="ＭＳ Ｐゴシック" charset="0"/>
                <a:cs typeface="Arial"/>
              </a:rPr>
              <a:t>What is the problem?</a:t>
            </a:r>
          </a:p>
          <a:p>
            <a:pPr marL="400050" lvl="1" indent="0">
              <a:buNone/>
            </a:pPr>
            <a:endParaRPr lang="en-US" sz="2200" dirty="0" smtClean="0">
              <a:ea typeface="ＭＳ Ｐゴシック" charset="0"/>
              <a:cs typeface="Arial"/>
            </a:endParaRPr>
          </a:p>
          <a:p>
            <a:pPr marL="400050" lvl="1" indent="0">
              <a:buNone/>
            </a:pPr>
            <a:r>
              <a:rPr lang="en-US" sz="2200" dirty="0" smtClean="0">
                <a:ea typeface="ＭＳ Ｐゴシック" charset="0"/>
                <a:cs typeface="Arial"/>
              </a:rPr>
              <a:t>Solutions ? </a:t>
            </a:r>
          </a:p>
          <a:p>
            <a:pPr marL="400050" lvl="1" indent="0">
              <a:buNone/>
            </a:pPr>
            <a:endParaRPr lang="en-US" sz="2200" dirty="0" smtClean="0">
              <a:ea typeface="ＭＳ Ｐゴシック" charset="0"/>
              <a:cs typeface="Arial"/>
            </a:endParaRPr>
          </a:p>
        </p:txBody>
      </p:sp>
      <p:pic>
        <p:nvPicPr>
          <p:cNvPr id="2" name="Picture 1"/>
          <p:cNvPicPr>
            <a:picLocks noChangeAspect="1"/>
          </p:cNvPicPr>
          <p:nvPr/>
        </p:nvPicPr>
        <p:blipFill>
          <a:blip r:embed="rId3"/>
          <a:stretch>
            <a:fillRect/>
          </a:stretch>
        </p:blipFill>
        <p:spPr>
          <a:xfrm>
            <a:off x="1879600" y="1524000"/>
            <a:ext cx="5795408" cy="1866900"/>
          </a:xfrm>
          <a:prstGeom prst="rect">
            <a:avLst/>
          </a:prstGeom>
        </p:spPr>
      </p:pic>
    </p:spTree>
    <p:extLst>
      <p:ext uri="{BB962C8B-B14F-4D97-AF65-F5344CB8AC3E}">
        <p14:creationId xmlns:p14="http://schemas.microsoft.com/office/powerpoint/2010/main" val="1166281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685800" y="1206500"/>
            <a:ext cx="7772400" cy="1143000"/>
          </a:xfrm>
        </p:spPr>
        <p:txBody>
          <a:bodyPr/>
          <a:lstStyle/>
          <a:p>
            <a:r>
              <a:rPr lang="en-US" b="0" dirty="0">
                <a:latin typeface="Arial" charset="0"/>
                <a:ea typeface="ＭＳ Ｐゴシック" charset="0"/>
                <a:cs typeface="Arial" charset="0"/>
              </a:rPr>
              <a:t>Neural </a:t>
            </a:r>
            <a:r>
              <a:rPr lang="en-US" b="0" dirty="0" smtClean="0">
                <a:latin typeface="Arial" charset="0"/>
                <a:ea typeface="ＭＳ Ｐゴシック" charset="0"/>
                <a:cs typeface="Arial" charset="0"/>
              </a:rPr>
              <a:t>networks</a:t>
            </a:r>
            <a:endParaRPr lang="en-US" b="0" dirty="0">
              <a:latin typeface="Arial" charset="0"/>
              <a:ea typeface="ＭＳ Ｐゴシック" charset="0"/>
              <a:cs typeface="Arial" charset="0"/>
            </a:endParaRPr>
          </a:p>
        </p:txBody>
      </p:sp>
      <p:pic>
        <p:nvPicPr>
          <p:cNvPr id="2969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0157" y="1363107"/>
            <a:ext cx="7315200" cy="489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nettal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3187700"/>
            <a:ext cx="381000" cy="381000"/>
          </a:xfrm>
          <a:prstGeom prst="rect">
            <a:avLst/>
          </a:prstGeom>
        </p:spPr>
      </p:pic>
      <p:sp>
        <p:nvSpPr>
          <p:cNvPr id="3" name="TextBox 2"/>
          <p:cNvSpPr txBox="1"/>
          <p:nvPr/>
        </p:nvSpPr>
        <p:spPr>
          <a:xfrm>
            <a:off x="609600" y="5397500"/>
            <a:ext cx="530915" cy="369332"/>
          </a:xfrm>
          <a:prstGeom prst="rect">
            <a:avLst/>
          </a:prstGeom>
          <a:noFill/>
        </p:spPr>
        <p:txBody>
          <a:bodyPr wrap="none" rtlCol="0">
            <a:spAutoFit/>
          </a:bodyPr>
          <a:lstStyle/>
          <a:p>
            <a:r>
              <a:rPr lang="en-US" sz="1800" dirty="0" smtClean="0"/>
              <a:t>203</a:t>
            </a:r>
            <a:endParaRPr lang="en-US" sz="1800" dirty="0"/>
          </a:p>
        </p:txBody>
      </p:sp>
      <p:sp>
        <p:nvSpPr>
          <p:cNvPr id="6" name="TextBox 5"/>
          <p:cNvSpPr txBox="1"/>
          <p:nvPr/>
        </p:nvSpPr>
        <p:spPr>
          <a:xfrm>
            <a:off x="1143000" y="4483100"/>
            <a:ext cx="415498" cy="369332"/>
          </a:xfrm>
          <a:prstGeom prst="rect">
            <a:avLst/>
          </a:prstGeom>
          <a:noFill/>
        </p:spPr>
        <p:txBody>
          <a:bodyPr wrap="none" rtlCol="0">
            <a:spAutoFit/>
          </a:bodyPr>
          <a:lstStyle/>
          <a:p>
            <a:r>
              <a:rPr lang="en-US" sz="1800" dirty="0" smtClean="0"/>
              <a:t>80</a:t>
            </a:r>
            <a:endParaRPr lang="en-US" sz="1800" dirty="0"/>
          </a:p>
        </p:txBody>
      </p:sp>
      <p:sp>
        <p:nvSpPr>
          <p:cNvPr id="7" name="TextBox 6"/>
          <p:cNvSpPr txBox="1"/>
          <p:nvPr/>
        </p:nvSpPr>
        <p:spPr>
          <a:xfrm>
            <a:off x="1905000" y="3568700"/>
            <a:ext cx="415498" cy="369332"/>
          </a:xfrm>
          <a:prstGeom prst="rect">
            <a:avLst/>
          </a:prstGeom>
          <a:noFill/>
        </p:spPr>
        <p:txBody>
          <a:bodyPr wrap="none" rtlCol="0">
            <a:spAutoFit/>
          </a:bodyPr>
          <a:lstStyle/>
          <a:p>
            <a:r>
              <a:rPr lang="en-US" sz="1800" dirty="0" smtClean="0"/>
              <a:t>26</a:t>
            </a:r>
            <a:endParaRPr lang="en-US" sz="1800" dirty="0"/>
          </a:p>
        </p:txBody>
      </p:sp>
      <p:sp>
        <p:nvSpPr>
          <p:cNvPr id="8" name="TextBox 7"/>
          <p:cNvSpPr txBox="1"/>
          <p:nvPr/>
        </p:nvSpPr>
        <p:spPr>
          <a:xfrm>
            <a:off x="1140515" y="6225064"/>
            <a:ext cx="2607956" cy="369332"/>
          </a:xfrm>
          <a:prstGeom prst="rect">
            <a:avLst/>
          </a:prstGeom>
          <a:noFill/>
        </p:spPr>
        <p:txBody>
          <a:bodyPr wrap="none" rtlCol="0">
            <a:spAutoFit/>
          </a:bodyPr>
          <a:lstStyle/>
          <a:p>
            <a:r>
              <a:rPr lang="en-US" sz="1800" dirty="0" smtClean="0"/>
              <a:t>18629 connection weights</a:t>
            </a:r>
            <a:endParaRPr lang="en-US" sz="1800" dirty="0"/>
          </a:p>
        </p:txBody>
      </p:sp>
      <p:sp>
        <p:nvSpPr>
          <p:cNvPr id="4" name="TextBox 3"/>
          <p:cNvSpPr txBox="1"/>
          <p:nvPr/>
        </p:nvSpPr>
        <p:spPr>
          <a:xfrm flipH="1">
            <a:off x="2051076" y="414080"/>
            <a:ext cx="6304281" cy="646331"/>
          </a:xfrm>
          <a:prstGeom prst="rect">
            <a:avLst/>
          </a:prstGeom>
          <a:noFill/>
        </p:spPr>
        <p:txBody>
          <a:bodyPr wrap="square" rtlCol="0">
            <a:spAutoFit/>
          </a:bodyPr>
          <a:lstStyle/>
          <a:p>
            <a:r>
              <a:rPr lang="en-US" sz="3600" dirty="0" smtClean="0">
                <a:solidFill>
                  <a:srgbClr val="C00000"/>
                </a:solidFill>
              </a:rPr>
              <a:t>How to learn to read aloud? </a:t>
            </a:r>
            <a:endParaRPr lang="en-US" sz="3600" dirty="0">
              <a:solidFill>
                <a:srgbClr val="C00000"/>
              </a:solidFill>
            </a:endParaRPr>
          </a:p>
        </p:txBody>
      </p:sp>
    </p:spTree>
    <p:extLst>
      <p:ext uri="{BB962C8B-B14F-4D97-AF65-F5344CB8AC3E}">
        <p14:creationId xmlns:p14="http://schemas.microsoft.com/office/powerpoint/2010/main" val="126114202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762000" y="381000"/>
            <a:ext cx="7772400" cy="914400"/>
          </a:xfrm>
        </p:spPr>
        <p:txBody>
          <a:bodyPr/>
          <a:lstStyle/>
          <a:p>
            <a:r>
              <a:rPr lang="en-US" sz="3600" b="0" dirty="0" smtClean="0">
                <a:solidFill>
                  <a:srgbClr val="C00000"/>
                </a:solidFill>
                <a:ea typeface="ＭＳ Ｐゴシック" charset="0"/>
                <a:cs typeface="ＭＳ Ｐゴシック" charset="0"/>
              </a:rPr>
              <a:t>Network design</a:t>
            </a:r>
            <a:endParaRPr lang="en-US" sz="3600" b="0" dirty="0">
              <a:solidFill>
                <a:srgbClr val="C00000"/>
              </a:solidFill>
              <a:ea typeface="ＭＳ Ｐゴシック" charset="0"/>
              <a:cs typeface="ＭＳ Ｐゴシック" charset="0"/>
            </a:endParaRPr>
          </a:p>
        </p:txBody>
      </p:sp>
      <p:sp>
        <p:nvSpPr>
          <p:cNvPr id="30722" name="Rectangle 38"/>
          <p:cNvSpPr>
            <a:spLocks noGrp="1" noChangeArrowheads="1"/>
          </p:cNvSpPr>
          <p:nvPr>
            <p:ph type="body" idx="1"/>
          </p:nvPr>
        </p:nvSpPr>
        <p:spPr>
          <a:xfrm>
            <a:off x="482600" y="1397000"/>
            <a:ext cx="8331200" cy="4965700"/>
          </a:xfrm>
          <a:noFill/>
        </p:spPr>
        <p:txBody>
          <a:bodyPr/>
          <a:lstStyle/>
          <a:p>
            <a:r>
              <a:rPr lang="en-US" sz="2200" b="1" dirty="0" smtClean="0">
                <a:ea typeface="ＭＳ Ｐゴシック" charset="0"/>
                <a:cs typeface="Arial"/>
              </a:rPr>
              <a:t>Input</a:t>
            </a:r>
            <a:r>
              <a:rPr lang="en-US" sz="2200" dirty="0" smtClean="0">
                <a:ea typeface="ＭＳ Ｐゴシック" charset="0"/>
                <a:cs typeface="Arial"/>
              </a:rPr>
              <a:t>: 7 groups of 29 units: each group represents a letter. </a:t>
            </a:r>
            <a:r>
              <a:rPr lang="en-US" sz="2200" dirty="0">
                <a:ea typeface="ＭＳ Ｐゴシック" charset="0"/>
                <a:cs typeface="Arial"/>
              </a:rPr>
              <a:t> </a:t>
            </a:r>
            <a:r>
              <a:rPr lang="en-US" sz="2200" dirty="0" smtClean="0">
                <a:ea typeface="ＭＳ Ｐゴシック" charset="0"/>
                <a:cs typeface="Arial"/>
              </a:rPr>
              <a:t>7 letters at one time in the time window. </a:t>
            </a:r>
            <a:r>
              <a:rPr lang="en-US" sz="2200" dirty="0">
                <a:ea typeface="ＭＳ Ｐゴシック" charset="0"/>
                <a:cs typeface="Arial"/>
              </a:rPr>
              <a:t> </a:t>
            </a:r>
            <a:r>
              <a:rPr lang="en-US" sz="2200" dirty="0" smtClean="0">
                <a:ea typeface="ＭＳ Ｐゴシック" charset="0"/>
                <a:cs typeface="Arial"/>
              </a:rPr>
              <a:t>Pay attention only to the central letter, the surround serves as context.</a:t>
            </a:r>
          </a:p>
          <a:p>
            <a:r>
              <a:rPr lang="en-US" sz="2200" dirty="0" smtClean="0">
                <a:ea typeface="ＭＳ Ｐゴシック" charset="0"/>
                <a:cs typeface="Arial"/>
              </a:rPr>
              <a:t>The 29 units are used to indicate the 26 letters in the alphabet plus 3 units to encode punctuation and word boundaries.</a:t>
            </a:r>
          </a:p>
          <a:p>
            <a:r>
              <a:rPr lang="en-US" sz="2200" dirty="0" smtClean="0">
                <a:ea typeface="ＭＳ Ｐゴシック" charset="0"/>
                <a:cs typeface="Arial"/>
              </a:rPr>
              <a:t>The input text can move continuously letter by letter through the window. </a:t>
            </a:r>
          </a:p>
          <a:p>
            <a:endParaRPr lang="en-US" sz="2200" dirty="0" smtClean="0">
              <a:ea typeface="ＭＳ Ｐゴシック" charset="0"/>
              <a:cs typeface="Arial"/>
            </a:endParaRPr>
          </a:p>
          <a:p>
            <a:r>
              <a:rPr lang="en-US" sz="2200" b="1" dirty="0" smtClean="0">
                <a:ea typeface="ＭＳ Ｐゴシック" charset="0"/>
                <a:cs typeface="Arial"/>
              </a:rPr>
              <a:t>Output</a:t>
            </a:r>
            <a:r>
              <a:rPr lang="en-US" sz="2200" dirty="0" smtClean="0">
                <a:ea typeface="ＭＳ Ｐゴシック" charset="0"/>
                <a:cs typeface="Arial"/>
              </a:rPr>
              <a:t>: The desired output is the phoneme associated with the center letter. </a:t>
            </a:r>
          </a:p>
          <a:p>
            <a:r>
              <a:rPr lang="en-US" sz="2200" dirty="0" smtClean="0">
                <a:ea typeface="ＭＳ Ｐゴシック" charset="0"/>
                <a:cs typeface="Arial"/>
              </a:rPr>
              <a:t>21 of the 26 output units represent articulatory features such as point of articulation, voicing, vowel height and so on. </a:t>
            </a:r>
          </a:p>
          <a:p>
            <a:r>
              <a:rPr lang="en-US" sz="2200" dirty="0" smtClean="0">
                <a:ea typeface="ＭＳ Ｐゴシック" charset="0"/>
                <a:cs typeface="Arial"/>
              </a:rPr>
              <a:t>5 of the output units encode stress and syllable boundaries</a:t>
            </a:r>
            <a:r>
              <a:rPr lang="en-US" sz="2200" dirty="0" smtClean="0">
                <a:latin typeface="Arial"/>
                <a:ea typeface="ＭＳ Ｐゴシック" charset="0"/>
                <a:cs typeface="Arial"/>
              </a:rPr>
              <a:t>.</a:t>
            </a:r>
            <a:endParaRPr lang="en-US" sz="2200" dirty="0">
              <a:latin typeface="Arial"/>
              <a:ea typeface="ＭＳ Ｐゴシック" charset="0"/>
              <a:cs typeface="Arial"/>
            </a:endParaRPr>
          </a:p>
        </p:txBody>
      </p:sp>
    </p:spTree>
    <p:extLst>
      <p:ext uri="{BB962C8B-B14F-4D97-AF65-F5344CB8AC3E}">
        <p14:creationId xmlns:p14="http://schemas.microsoft.com/office/powerpoint/2010/main" val="1815063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228600"/>
            <a:ext cx="7391400" cy="4724400"/>
          </a:xfrm>
          <a:prstGeom prst="rect">
            <a:avLst/>
          </a:prstGeom>
        </p:spPr>
      </p:pic>
    </p:spTree>
    <p:extLst>
      <p:ext uri="{BB962C8B-B14F-4D97-AF65-F5344CB8AC3E}">
        <p14:creationId xmlns:p14="http://schemas.microsoft.com/office/powerpoint/2010/main" val="1819359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9800" y="558800"/>
            <a:ext cx="7239000" cy="5530921"/>
          </a:xfrm>
          <a:prstGeom prst="rect">
            <a:avLst/>
          </a:prstGeom>
        </p:spPr>
      </p:pic>
    </p:spTree>
    <p:extLst>
      <p:ext uri="{BB962C8B-B14F-4D97-AF65-F5344CB8AC3E}">
        <p14:creationId xmlns:p14="http://schemas.microsoft.com/office/powerpoint/2010/main" val="1166865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0" y="533400"/>
            <a:ext cx="7772400" cy="1143000"/>
          </a:xfrm>
        </p:spPr>
        <p:txBody>
          <a:bodyPr/>
          <a:lstStyle/>
          <a:p>
            <a:r>
              <a:rPr lang="en-US" sz="3600" dirty="0" smtClean="0">
                <a:solidFill>
                  <a:srgbClr val="C00000"/>
                </a:solidFill>
                <a:ea typeface="ＭＳ Ｐゴシック" charset="0"/>
                <a:cs typeface="Arial" charset="0"/>
              </a:rPr>
              <a:t>Alternative way to learn Q</a:t>
            </a:r>
            <a:endParaRPr lang="en-US" sz="3600" b="0" dirty="0">
              <a:solidFill>
                <a:srgbClr val="C00000"/>
              </a:solidFill>
              <a:ea typeface="ＭＳ Ｐゴシック" charset="0"/>
              <a:cs typeface="Arial" charset="0"/>
            </a:endParaRPr>
          </a:p>
        </p:txBody>
      </p:sp>
      <p:sp>
        <p:nvSpPr>
          <p:cNvPr id="15362" name="Rectangle 3"/>
          <p:cNvSpPr>
            <a:spLocks noGrp="1" noChangeArrowheads="1"/>
          </p:cNvSpPr>
          <p:nvPr>
            <p:ph idx="1"/>
          </p:nvPr>
        </p:nvSpPr>
        <p:spPr>
          <a:xfrm>
            <a:off x="571500" y="1521768"/>
            <a:ext cx="6972300" cy="3429000"/>
          </a:xfrm>
        </p:spPr>
        <p:txBody>
          <a:bodyPr/>
          <a:lstStyle/>
          <a:p>
            <a:pPr marL="533400" indent="-533400"/>
            <a:endParaRPr lang="en-US" sz="2400" dirty="0">
              <a:latin typeface="Times New Roman" charset="0"/>
              <a:ea typeface="ＭＳ Ｐゴシック" charset="0"/>
              <a:cs typeface="ＭＳ Ｐゴシック" charset="0"/>
            </a:endParaRPr>
          </a:p>
          <a:p>
            <a:pPr marL="533400" indent="-533400"/>
            <a:r>
              <a:rPr lang="en-US" sz="2400" dirty="0" smtClean="0">
                <a:ea typeface="ＭＳ Ｐゴシック" charset="0"/>
                <a:cs typeface="Arial" charset="0"/>
              </a:rPr>
              <a:t>Can learn Q(</a:t>
            </a:r>
            <a:r>
              <a:rPr lang="en-US" sz="2400" dirty="0" err="1" smtClean="0">
                <a:ea typeface="ＭＳ Ｐゴシック" charset="0"/>
                <a:cs typeface="Arial" charset="0"/>
              </a:rPr>
              <a:t>s,a</a:t>
            </a:r>
            <a:r>
              <a:rPr lang="en-US" sz="2400" dirty="0" smtClean="0">
                <a:ea typeface="ＭＳ Ｐゴシック" charset="0"/>
                <a:cs typeface="Arial" charset="0"/>
              </a:rPr>
              <a:t>) table explicitly using this approach.</a:t>
            </a:r>
          </a:p>
          <a:p>
            <a:pPr marL="533400" indent="-533400"/>
            <a:r>
              <a:rPr lang="en-US" sz="2400" dirty="0" smtClean="0">
                <a:ea typeface="ＭＳ Ｐゴシック" charset="0"/>
                <a:cs typeface="Arial" charset="0"/>
              </a:rPr>
              <a:t>But there is a scaling-up problem (many S, and A).</a:t>
            </a:r>
          </a:p>
          <a:p>
            <a:pPr marL="533400" indent="-533400"/>
            <a:r>
              <a:rPr lang="en-US" sz="2400" dirty="0" smtClean="0">
                <a:ea typeface="ＭＳ Ｐゴシック" charset="0"/>
                <a:cs typeface="Arial" charset="0"/>
              </a:rPr>
              <a:t>Use Neural Network to learn a mapping to Q </a:t>
            </a:r>
            <a:r>
              <a:rPr lang="mr-IN" sz="2400" dirty="0" smtClean="0">
                <a:ea typeface="ＭＳ Ｐゴシック" charset="0"/>
                <a:cs typeface="Arial" charset="0"/>
              </a:rPr>
              <a:t>–</a:t>
            </a:r>
            <a:r>
              <a:rPr lang="en-US" sz="2400" dirty="0" smtClean="0">
                <a:ea typeface="ＭＳ Ｐゴシック" charset="0"/>
                <a:cs typeface="Arial" charset="0"/>
              </a:rPr>
              <a:t> functional approximation. </a:t>
            </a:r>
          </a:p>
          <a:p>
            <a:pPr marL="533400" indent="-533400"/>
            <a:endParaRPr lang="en-US" sz="2400" dirty="0">
              <a:latin typeface="Times New Roman" charset="0"/>
              <a:ea typeface="ＭＳ Ｐゴシック" charset="0"/>
              <a:cs typeface="ＭＳ Ｐゴシック" charset="0"/>
            </a:endParaRPr>
          </a:p>
          <a:p>
            <a:pPr marL="533400" indent="-533400"/>
            <a:endParaRPr lang="en-US" sz="24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99088" y="4210689"/>
            <a:ext cx="2104612" cy="2532549"/>
          </a:xfrm>
          <a:prstGeom prst="rect">
            <a:avLst/>
          </a:prstGeom>
        </p:spPr>
      </p:pic>
      <p:sp>
        <p:nvSpPr>
          <p:cNvPr id="3" name="TextBox 2"/>
          <p:cNvSpPr txBox="1"/>
          <p:nvPr/>
        </p:nvSpPr>
        <p:spPr>
          <a:xfrm>
            <a:off x="5250172" y="4645967"/>
            <a:ext cx="3182628" cy="830997"/>
          </a:xfrm>
          <a:prstGeom prst="rect">
            <a:avLst/>
          </a:prstGeom>
          <a:noFill/>
        </p:spPr>
        <p:txBody>
          <a:bodyPr wrap="square" rtlCol="0">
            <a:spAutoFit/>
          </a:bodyPr>
          <a:lstStyle/>
          <a:p>
            <a:r>
              <a:rPr lang="en-US" dirty="0" smtClean="0"/>
              <a:t>To flap or not to flap </a:t>
            </a:r>
            <a:r>
              <a:rPr lang="mr-IN" dirty="0" smtClean="0"/>
              <a:t>–</a:t>
            </a:r>
            <a:r>
              <a:rPr lang="en-US" dirty="0" smtClean="0"/>
              <a:t> that is the question.</a:t>
            </a:r>
            <a:endParaRPr lang="en-US" dirty="0"/>
          </a:p>
        </p:txBody>
      </p:sp>
      <p:pic>
        <p:nvPicPr>
          <p:cNvPr id="6" name="Picture 5"/>
          <p:cNvPicPr>
            <a:picLocks noChangeAspect="1"/>
          </p:cNvPicPr>
          <p:nvPr/>
        </p:nvPicPr>
        <p:blipFill>
          <a:blip r:embed="rId4"/>
          <a:stretch>
            <a:fillRect/>
          </a:stretch>
        </p:blipFill>
        <p:spPr>
          <a:xfrm>
            <a:off x="7387164" y="338813"/>
            <a:ext cx="1227672" cy="2365910"/>
          </a:xfrm>
          <a:prstGeom prst="rect">
            <a:avLst/>
          </a:prstGeom>
        </p:spPr>
      </p:pic>
    </p:spTree>
    <p:extLst>
      <p:ext uri="{BB962C8B-B14F-4D97-AF65-F5344CB8AC3E}">
        <p14:creationId xmlns:p14="http://schemas.microsoft.com/office/powerpoint/2010/main" val="520825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09600"/>
            <a:ext cx="8801100" cy="4648200"/>
          </a:xfrm>
          <a:prstGeom prst="rect">
            <a:avLst/>
          </a:prstGeom>
        </p:spPr>
      </p:pic>
    </p:spTree>
    <p:extLst>
      <p:ext uri="{BB962C8B-B14F-4D97-AF65-F5344CB8AC3E}">
        <p14:creationId xmlns:p14="http://schemas.microsoft.com/office/powerpoint/2010/main" val="725935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723900" y="381000"/>
            <a:ext cx="7772400" cy="914400"/>
          </a:xfrm>
        </p:spPr>
        <p:txBody>
          <a:bodyPr/>
          <a:lstStyle/>
          <a:p>
            <a:r>
              <a:rPr lang="en-US" sz="3600" b="0" dirty="0" smtClean="0">
                <a:solidFill>
                  <a:srgbClr val="C00000"/>
                </a:solidFill>
                <a:ea typeface="ＭＳ Ｐゴシック" charset="0"/>
                <a:cs typeface="ＭＳ Ｐゴシック" charset="0"/>
              </a:rPr>
              <a:t>Network design</a:t>
            </a:r>
            <a:endParaRPr lang="en-US" sz="3600" b="0" dirty="0">
              <a:solidFill>
                <a:srgbClr val="C00000"/>
              </a:solidFill>
              <a:ea typeface="ＭＳ Ｐゴシック" charset="0"/>
              <a:cs typeface="ＭＳ Ｐゴシック" charset="0"/>
            </a:endParaRPr>
          </a:p>
        </p:txBody>
      </p:sp>
      <p:sp>
        <p:nvSpPr>
          <p:cNvPr id="30722" name="Rectangle 38"/>
          <p:cNvSpPr>
            <a:spLocks noGrp="1" noChangeArrowheads="1"/>
          </p:cNvSpPr>
          <p:nvPr>
            <p:ph type="body" idx="1"/>
          </p:nvPr>
        </p:nvSpPr>
        <p:spPr>
          <a:xfrm>
            <a:off x="520700" y="1308100"/>
            <a:ext cx="8382000" cy="4876800"/>
          </a:xfrm>
          <a:noFill/>
        </p:spPr>
        <p:txBody>
          <a:bodyPr/>
          <a:lstStyle/>
          <a:p>
            <a:r>
              <a:rPr lang="en-US" sz="2200" b="1" dirty="0" smtClean="0">
                <a:ea typeface="ＭＳ Ｐゴシック" charset="0"/>
                <a:cs typeface="Arial"/>
              </a:rPr>
              <a:t>Hidden layer</a:t>
            </a:r>
            <a:r>
              <a:rPr lang="en-US" sz="2200" dirty="0" smtClean="0">
                <a:ea typeface="ＭＳ Ｐゴシック" charset="0"/>
                <a:cs typeface="Arial"/>
              </a:rPr>
              <a:t>: map letters to phonemes. </a:t>
            </a:r>
          </a:p>
          <a:p>
            <a:r>
              <a:rPr lang="en-US" sz="2200" dirty="0" smtClean="0">
                <a:ea typeface="ＭＳ Ｐゴシック" charset="0"/>
                <a:cs typeface="Arial"/>
              </a:rPr>
              <a:t>Goal of the learning: search effectively the space of all possible weights for a network that performs such a mapping.</a:t>
            </a:r>
          </a:p>
          <a:p>
            <a:endParaRPr lang="en-US" sz="2200" dirty="0" smtClean="0">
              <a:ea typeface="ＭＳ Ｐゴシック" charset="0"/>
              <a:cs typeface="Arial"/>
            </a:endParaRPr>
          </a:p>
          <a:p>
            <a:r>
              <a:rPr lang="en-US" sz="2200" dirty="0" smtClean="0">
                <a:ea typeface="ＭＳ Ｐゴシック" charset="0"/>
                <a:cs typeface="Arial"/>
              </a:rPr>
              <a:t>Training set:</a:t>
            </a:r>
          </a:p>
          <a:p>
            <a:pPr marL="457200" indent="-457200">
              <a:buFont typeface="+mj-lt"/>
              <a:buAutoNum type="arabicPeriod"/>
            </a:pPr>
            <a:r>
              <a:rPr lang="en-US" sz="2200" dirty="0" smtClean="0">
                <a:ea typeface="ＭＳ Ｐゴシック" charset="0"/>
                <a:cs typeface="Arial"/>
              </a:rPr>
              <a:t>Continuous speech of a first grade (1024 words)</a:t>
            </a:r>
          </a:p>
          <a:p>
            <a:pPr marL="800100" lvl="2" indent="0">
              <a:buNone/>
            </a:pPr>
            <a:r>
              <a:rPr lang="en-US" sz="2200" dirty="0" smtClean="0">
                <a:ea typeface="ＭＳ Ｐゴシック" charset="0"/>
                <a:cs typeface="Arial"/>
              </a:rPr>
              <a:t>Reach  95% correct after 50 passes</a:t>
            </a:r>
            <a:br>
              <a:rPr lang="en-US" sz="2200" dirty="0" smtClean="0">
                <a:ea typeface="ＭＳ Ｐゴシック" charset="0"/>
                <a:cs typeface="Arial"/>
              </a:rPr>
            </a:br>
            <a:r>
              <a:rPr lang="en-US" sz="2200" dirty="0" smtClean="0">
                <a:ea typeface="ＭＳ Ｐゴシック" charset="0"/>
                <a:cs typeface="Arial"/>
              </a:rPr>
              <a:t>Learn distinction between vowels and consonants: babbling.</a:t>
            </a:r>
          </a:p>
          <a:p>
            <a:pPr marL="800100" lvl="2" indent="0">
              <a:buNone/>
            </a:pPr>
            <a:r>
              <a:rPr lang="en-US" sz="2200" dirty="0" smtClean="0">
                <a:ea typeface="ＭＳ Ｐゴシック" charset="0"/>
                <a:cs typeface="Arial"/>
              </a:rPr>
              <a:t>Then learn word boundaries: resemble pseudo-words</a:t>
            </a:r>
          </a:p>
          <a:p>
            <a:pPr marL="800100" lvl="2" indent="0">
              <a:buNone/>
            </a:pPr>
            <a:r>
              <a:rPr lang="en-US" sz="2200" dirty="0" smtClean="0">
                <a:ea typeface="ＭＳ Ｐゴシック" charset="0"/>
                <a:cs typeface="Arial"/>
              </a:rPr>
              <a:t>10 passes: become intelligible. </a:t>
            </a:r>
          </a:p>
          <a:p>
            <a:pPr marL="457200" indent="-457200">
              <a:buFont typeface="+mj-lt"/>
              <a:buAutoNum type="arabicPeriod"/>
            </a:pPr>
            <a:endParaRPr lang="en-US" sz="1800" dirty="0">
              <a:latin typeface="Arial"/>
              <a:ea typeface="ＭＳ Ｐゴシック" charset="0"/>
              <a:cs typeface="Arial"/>
            </a:endParaRPr>
          </a:p>
        </p:txBody>
      </p:sp>
      <p:pic>
        <p:nvPicPr>
          <p:cNvPr id="4" name="nettal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0080" y="3225800"/>
            <a:ext cx="604520" cy="520700"/>
          </a:xfrm>
          <a:prstGeom prst="rect">
            <a:avLst/>
          </a:prstGeom>
        </p:spPr>
      </p:pic>
    </p:spTree>
    <p:extLst>
      <p:ext uri="{BB962C8B-B14F-4D97-AF65-F5344CB8AC3E}">
        <p14:creationId xmlns:p14="http://schemas.microsoft.com/office/powerpoint/2010/main" val="1860719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762000" y="635000"/>
            <a:ext cx="7772400" cy="914400"/>
          </a:xfrm>
        </p:spPr>
        <p:txBody>
          <a:bodyPr/>
          <a:lstStyle/>
          <a:p>
            <a:r>
              <a:rPr lang="en-US" sz="3600" b="0" dirty="0" smtClean="0">
                <a:solidFill>
                  <a:schemeClr val="tx1"/>
                </a:solidFill>
                <a:ea typeface="ＭＳ Ｐゴシック" charset="0"/>
                <a:cs typeface="Arial"/>
              </a:rPr>
              <a:t>Parallel and distributed Representations</a:t>
            </a:r>
            <a:endParaRPr lang="en-US" sz="3600" b="0" dirty="0">
              <a:solidFill>
                <a:schemeClr val="tx1"/>
              </a:solidFill>
              <a:ea typeface="ＭＳ Ｐゴシック" charset="0"/>
              <a:cs typeface="Arial"/>
            </a:endParaRPr>
          </a:p>
        </p:txBody>
      </p:sp>
      <p:sp>
        <p:nvSpPr>
          <p:cNvPr id="30722" name="Rectangle 38"/>
          <p:cNvSpPr>
            <a:spLocks noGrp="1" noChangeArrowheads="1"/>
          </p:cNvSpPr>
          <p:nvPr>
            <p:ph type="body" idx="1"/>
          </p:nvPr>
        </p:nvSpPr>
        <p:spPr>
          <a:xfrm>
            <a:off x="762000" y="1968500"/>
            <a:ext cx="7772400" cy="4495800"/>
          </a:xfrm>
          <a:noFill/>
        </p:spPr>
        <p:txBody>
          <a:bodyPr/>
          <a:lstStyle/>
          <a:p>
            <a:pPr marL="457200" indent="-457200">
              <a:buFont typeface="+mj-lt"/>
              <a:buAutoNum type="arabicPeriod"/>
            </a:pPr>
            <a:r>
              <a:rPr lang="en-US" sz="2400" dirty="0" smtClean="0">
                <a:ea typeface="ＭＳ Ｐゴシック" charset="0"/>
                <a:cs typeface="Arial"/>
              </a:rPr>
              <a:t>Network robust against damage.</a:t>
            </a:r>
          </a:p>
          <a:p>
            <a:pPr marL="457200" indent="-457200">
              <a:buFont typeface="+mj-lt"/>
              <a:buAutoNum type="arabicPeriod"/>
            </a:pPr>
            <a:r>
              <a:rPr lang="en-US" sz="2400" dirty="0" smtClean="0">
                <a:ea typeface="ＭＳ Ｐゴシック" charset="0"/>
                <a:cs typeface="Arial"/>
              </a:rPr>
              <a:t>Relearning is faster than first-time learning.</a:t>
            </a:r>
          </a:p>
          <a:p>
            <a:pPr marL="457200" indent="-457200">
              <a:buFont typeface="+mj-lt"/>
              <a:buAutoNum type="arabicPeriod"/>
            </a:pPr>
            <a:r>
              <a:rPr lang="en-US" sz="2400" dirty="0" smtClean="0">
                <a:ea typeface="ＭＳ Ｐゴシック" charset="0"/>
                <a:cs typeface="Arial"/>
              </a:rPr>
              <a:t>Distributed or spaced practice more effective for long-term retention than massed practice.</a:t>
            </a:r>
          </a:p>
          <a:p>
            <a:pPr marL="457200" indent="-457200">
              <a:buFont typeface="+mj-lt"/>
              <a:buAutoNum type="arabicPeriod"/>
            </a:pPr>
            <a:endParaRPr lang="en-US" sz="2000" dirty="0">
              <a:latin typeface="Arial"/>
              <a:ea typeface="ＭＳ Ｐゴシック" charset="0"/>
              <a:cs typeface="Arial"/>
            </a:endParaRPr>
          </a:p>
          <a:p>
            <a:pPr marL="1257300" lvl="2" indent="-457200">
              <a:buFont typeface="+mj-lt"/>
              <a:buAutoNum type="arabicPeriod"/>
            </a:pPr>
            <a:endParaRPr lang="en-US" sz="2000" dirty="0" smtClean="0">
              <a:latin typeface="Arial"/>
              <a:ea typeface="ＭＳ Ｐゴシック" charset="0"/>
              <a:cs typeface="Arial"/>
            </a:endParaRPr>
          </a:p>
        </p:txBody>
      </p:sp>
      <p:pic>
        <p:nvPicPr>
          <p:cNvPr id="4" name="Picture 3"/>
          <p:cNvPicPr>
            <a:picLocks noChangeAspect="1"/>
          </p:cNvPicPr>
          <p:nvPr/>
        </p:nvPicPr>
        <p:blipFill>
          <a:blip r:embed="rId3"/>
          <a:stretch>
            <a:fillRect/>
          </a:stretch>
        </p:blipFill>
        <p:spPr>
          <a:xfrm>
            <a:off x="901700" y="3810000"/>
            <a:ext cx="6299200" cy="2489403"/>
          </a:xfrm>
          <a:prstGeom prst="rect">
            <a:avLst/>
          </a:prstGeom>
        </p:spPr>
      </p:pic>
    </p:spTree>
    <p:extLst>
      <p:ext uri="{BB962C8B-B14F-4D97-AF65-F5344CB8AC3E}">
        <p14:creationId xmlns:p14="http://schemas.microsoft.com/office/powerpoint/2010/main" val="1483592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705026" y="504686"/>
            <a:ext cx="7772400" cy="914400"/>
          </a:xfrm>
        </p:spPr>
        <p:txBody>
          <a:bodyPr/>
          <a:lstStyle/>
          <a:p>
            <a:r>
              <a:rPr lang="en-US" sz="3600" b="0" dirty="0" smtClean="0">
                <a:solidFill>
                  <a:srgbClr val="C00000"/>
                </a:solidFill>
                <a:ea typeface="ＭＳ Ｐゴシック" charset="0"/>
                <a:cs typeface="ＭＳ Ｐゴシック" charset="0"/>
              </a:rPr>
              <a:t>ALVINN</a:t>
            </a:r>
            <a:r>
              <a:rPr lang="en-US" b="0" dirty="0" smtClean="0">
                <a:solidFill>
                  <a:schemeClr val="tx1"/>
                </a:solidFill>
                <a:latin typeface="Book Antiqua" charset="0"/>
                <a:ea typeface="ＭＳ Ｐゴシック" charset="0"/>
                <a:cs typeface="ＭＳ Ｐゴシック" charset="0"/>
              </a:rPr>
              <a:t/>
            </a:r>
            <a:br>
              <a:rPr lang="en-US" b="0" dirty="0" smtClean="0">
                <a:solidFill>
                  <a:schemeClr val="tx1"/>
                </a:solidFill>
                <a:latin typeface="Book Antiqua" charset="0"/>
                <a:ea typeface="ＭＳ Ｐゴシック" charset="0"/>
                <a:cs typeface="ＭＳ Ｐゴシック" charset="0"/>
              </a:rPr>
            </a:br>
            <a:r>
              <a:rPr lang="en-US" sz="2800" b="0" dirty="0" smtClean="0">
                <a:solidFill>
                  <a:schemeClr val="tx1"/>
                </a:solidFill>
                <a:ea typeface="ＭＳ Ｐゴシック" charset="0"/>
                <a:cs typeface="Arial"/>
              </a:rPr>
              <a:t>Autonomous land vehicle in a neural network</a:t>
            </a:r>
            <a:endParaRPr lang="en-US" sz="2800" b="0" dirty="0">
              <a:solidFill>
                <a:schemeClr val="tx1"/>
              </a:solidFill>
              <a:ea typeface="ＭＳ Ｐゴシック" charset="0"/>
              <a:cs typeface="Arial"/>
            </a:endParaRPr>
          </a:p>
        </p:txBody>
      </p:sp>
      <p:sp>
        <p:nvSpPr>
          <p:cNvPr id="3" name="TextBox 2"/>
          <p:cNvSpPr txBox="1"/>
          <p:nvPr/>
        </p:nvSpPr>
        <p:spPr>
          <a:xfrm>
            <a:off x="1402599" y="1752600"/>
            <a:ext cx="6377260" cy="707886"/>
          </a:xfrm>
          <a:prstGeom prst="rect">
            <a:avLst/>
          </a:prstGeom>
          <a:noFill/>
        </p:spPr>
        <p:txBody>
          <a:bodyPr wrap="none" rtlCol="0">
            <a:spAutoFit/>
          </a:bodyPr>
          <a:lstStyle/>
          <a:p>
            <a:pPr algn="ctr"/>
            <a:r>
              <a:rPr lang="en-US" sz="2000" dirty="0" smtClean="0">
                <a:latin typeface="+mn-lt"/>
                <a:cs typeface="Arial"/>
              </a:rPr>
              <a:t>Dean </a:t>
            </a:r>
            <a:r>
              <a:rPr lang="en-US" sz="2000" dirty="0" err="1" smtClean="0">
                <a:latin typeface="+mn-lt"/>
                <a:cs typeface="Arial"/>
              </a:rPr>
              <a:t>Pomerleau</a:t>
            </a:r>
            <a:r>
              <a:rPr lang="en-US" sz="2000" dirty="0" smtClean="0">
                <a:latin typeface="+mn-lt"/>
                <a:cs typeface="Arial"/>
              </a:rPr>
              <a:t>, Chuck Thorpe, Martial Hebert and others  </a:t>
            </a:r>
          </a:p>
          <a:p>
            <a:pPr algn="ctr"/>
            <a:r>
              <a:rPr lang="en-US" sz="2000" dirty="0" smtClean="0">
                <a:latin typeface="+mn-lt"/>
                <a:cs typeface="Arial"/>
              </a:rPr>
              <a:t>The </a:t>
            </a:r>
            <a:r>
              <a:rPr lang="en-US" sz="2000" dirty="0" err="1" smtClean="0">
                <a:latin typeface="+mn-lt"/>
                <a:cs typeface="Arial"/>
              </a:rPr>
              <a:t>Nav</a:t>
            </a:r>
            <a:r>
              <a:rPr lang="en-US" sz="2000" dirty="0" smtClean="0">
                <a:latin typeface="+mn-lt"/>
                <a:cs typeface="Arial"/>
              </a:rPr>
              <a:t> lab,  the first generation of self-driving car</a:t>
            </a:r>
            <a:endParaRPr lang="en-US" sz="2000" dirty="0">
              <a:latin typeface="+mn-lt"/>
              <a:cs typeface="Arial"/>
            </a:endParaRPr>
          </a:p>
        </p:txBody>
      </p:sp>
      <p:pic>
        <p:nvPicPr>
          <p:cNvPr id="4" name="Picture 3"/>
          <p:cNvPicPr>
            <a:picLocks noChangeAspect="1"/>
          </p:cNvPicPr>
          <p:nvPr/>
        </p:nvPicPr>
        <p:blipFill>
          <a:blip r:embed="rId3"/>
          <a:stretch>
            <a:fillRect/>
          </a:stretch>
        </p:blipFill>
        <p:spPr>
          <a:xfrm>
            <a:off x="2501324" y="2628900"/>
            <a:ext cx="4179804" cy="3517900"/>
          </a:xfrm>
          <a:prstGeom prst="rect">
            <a:avLst/>
          </a:prstGeom>
        </p:spPr>
      </p:pic>
      <p:sp>
        <p:nvSpPr>
          <p:cNvPr id="2" name="TextBox 1"/>
          <p:cNvSpPr txBox="1"/>
          <p:nvPr/>
        </p:nvSpPr>
        <p:spPr>
          <a:xfrm>
            <a:off x="1868012" y="6146800"/>
            <a:ext cx="5446427" cy="461665"/>
          </a:xfrm>
          <a:prstGeom prst="rect">
            <a:avLst/>
          </a:prstGeom>
          <a:noFill/>
        </p:spPr>
        <p:txBody>
          <a:bodyPr wrap="none" rtlCol="0">
            <a:spAutoFit/>
          </a:bodyPr>
          <a:lstStyle/>
          <a:p>
            <a:r>
              <a:rPr lang="en-US" dirty="0" smtClean="0"/>
              <a:t>Early 90s,  95% hand-free across America.</a:t>
            </a:r>
            <a:endParaRPr lang="en-US" dirty="0"/>
          </a:p>
        </p:txBody>
      </p:sp>
    </p:spTree>
    <p:extLst>
      <p:ext uri="{BB962C8B-B14F-4D97-AF65-F5344CB8AC3E}">
        <p14:creationId xmlns:p14="http://schemas.microsoft.com/office/powerpoint/2010/main" val="17547034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9800" y="571500"/>
            <a:ext cx="7432751" cy="5634660"/>
          </a:xfrm>
          <a:prstGeom prst="rect">
            <a:avLst/>
          </a:prstGeom>
        </p:spPr>
      </p:pic>
      <p:sp>
        <p:nvSpPr>
          <p:cNvPr id="2" name="Oval 1"/>
          <p:cNvSpPr/>
          <p:nvPr/>
        </p:nvSpPr>
        <p:spPr bwMode="auto">
          <a:xfrm>
            <a:off x="3352800" y="2514600"/>
            <a:ext cx="228600" cy="228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ndParaRPr>
          </a:p>
        </p:txBody>
      </p:sp>
      <p:cxnSp>
        <p:nvCxnSpPr>
          <p:cNvPr id="9" name="Straight Connector 8"/>
          <p:cNvCxnSpPr>
            <a:stCxn id="2" idx="1"/>
          </p:cNvCxnSpPr>
          <p:nvPr/>
        </p:nvCxnSpPr>
        <p:spPr bwMode="auto">
          <a:xfrm flipH="1" flipV="1">
            <a:off x="1524000" y="1981200"/>
            <a:ext cx="1862278" cy="5668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3505200" y="1905000"/>
            <a:ext cx="3810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V="1">
            <a:off x="3429000" y="1905000"/>
            <a:ext cx="152400" cy="6430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stCxn id="2" idx="0"/>
          </p:cNvCxnSpPr>
          <p:nvPr/>
        </p:nvCxnSpPr>
        <p:spPr bwMode="auto">
          <a:xfrm flipH="1" flipV="1">
            <a:off x="2743200" y="1905000"/>
            <a:ext cx="7239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stCxn id="2" idx="0"/>
          </p:cNvCxnSpPr>
          <p:nvPr/>
        </p:nvCxnSpPr>
        <p:spPr bwMode="auto">
          <a:xfrm flipH="1" flipV="1">
            <a:off x="2362200" y="1905000"/>
            <a:ext cx="11049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Oval 21"/>
          <p:cNvSpPr/>
          <p:nvPr/>
        </p:nvSpPr>
        <p:spPr bwMode="auto">
          <a:xfrm>
            <a:off x="4191000" y="3505200"/>
            <a:ext cx="228600" cy="228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ndParaRPr>
          </a:p>
        </p:txBody>
      </p:sp>
      <p:cxnSp>
        <p:nvCxnSpPr>
          <p:cNvPr id="24" name="Straight Connector 23"/>
          <p:cNvCxnSpPr>
            <a:stCxn id="22" idx="1"/>
          </p:cNvCxnSpPr>
          <p:nvPr/>
        </p:nvCxnSpPr>
        <p:spPr bwMode="auto">
          <a:xfrm flipH="1" flipV="1">
            <a:off x="2133600" y="2667000"/>
            <a:ext cx="2090878" cy="8716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H="1" flipV="1">
            <a:off x="2514600" y="2667000"/>
            <a:ext cx="16764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H="1" flipV="1">
            <a:off x="2819400" y="2667000"/>
            <a:ext cx="13716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p:cNvCxnSpPr>
            <a:stCxn id="22" idx="1"/>
            <a:endCxn id="2" idx="5"/>
          </p:cNvCxnSpPr>
          <p:nvPr/>
        </p:nvCxnSpPr>
        <p:spPr bwMode="auto">
          <a:xfrm flipH="1" flipV="1">
            <a:off x="3547922" y="2709722"/>
            <a:ext cx="676556" cy="8289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3124200" y="2667000"/>
            <a:ext cx="1066800" cy="838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3335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838200"/>
            <a:ext cx="8260853" cy="5029200"/>
          </a:xfrm>
          <a:prstGeom prst="rect">
            <a:avLst/>
          </a:prstGeom>
        </p:spPr>
      </p:pic>
    </p:spTree>
    <p:extLst>
      <p:ext uri="{BB962C8B-B14F-4D97-AF65-F5344CB8AC3E}">
        <p14:creationId xmlns:p14="http://schemas.microsoft.com/office/powerpoint/2010/main" val="8351898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0" y="685800"/>
            <a:ext cx="8153400" cy="4747178"/>
          </a:xfrm>
          <a:prstGeom prst="rect">
            <a:avLst/>
          </a:prstGeom>
        </p:spPr>
      </p:pic>
      <p:sp>
        <p:nvSpPr>
          <p:cNvPr id="4" name="Rectangle 3"/>
          <p:cNvSpPr/>
          <p:nvPr/>
        </p:nvSpPr>
        <p:spPr>
          <a:xfrm>
            <a:off x="5257800" y="5486400"/>
            <a:ext cx="2800767" cy="369332"/>
          </a:xfrm>
          <a:prstGeom prst="rect">
            <a:avLst/>
          </a:prstGeom>
        </p:spPr>
        <p:txBody>
          <a:bodyPr wrap="none">
            <a:spAutoFit/>
          </a:bodyPr>
          <a:lstStyle/>
          <a:p>
            <a:r>
              <a:rPr lang="en-US" sz="1800" dirty="0" err="1">
                <a:latin typeface="Arial"/>
                <a:cs typeface="Arial"/>
              </a:rPr>
              <a:t>Pomerleau</a:t>
            </a:r>
            <a:r>
              <a:rPr lang="en-US" sz="1800" dirty="0">
                <a:latin typeface="Arial"/>
                <a:cs typeface="Arial"/>
              </a:rPr>
              <a:t> and </a:t>
            </a:r>
            <a:r>
              <a:rPr lang="en-US" sz="1800" dirty="0" err="1" smtClean="0">
                <a:latin typeface="Arial"/>
                <a:cs typeface="Arial"/>
              </a:rPr>
              <a:t>Touretzky</a:t>
            </a:r>
            <a:endParaRPr lang="en-US" sz="1800" dirty="0">
              <a:latin typeface="Arial"/>
              <a:cs typeface="Arial"/>
            </a:endParaRPr>
          </a:p>
        </p:txBody>
      </p:sp>
    </p:spTree>
    <p:extLst>
      <p:ext uri="{BB962C8B-B14F-4D97-AF65-F5344CB8AC3E}">
        <p14:creationId xmlns:p14="http://schemas.microsoft.com/office/powerpoint/2010/main" val="2080064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60400" y="406400"/>
            <a:ext cx="7772400" cy="1143000"/>
          </a:xfrm>
        </p:spPr>
        <p:txBody>
          <a:bodyPr/>
          <a:lstStyle/>
          <a:p>
            <a:r>
              <a:rPr lang="en-US" sz="3600" dirty="0" smtClean="0">
                <a:solidFill>
                  <a:srgbClr val="C00000"/>
                </a:solidFill>
                <a:ea typeface="ＭＳ Ｐゴシック" charset="0"/>
                <a:cs typeface="Arial" charset="0"/>
              </a:rPr>
              <a:t>Flappy bird</a:t>
            </a:r>
            <a:endParaRPr lang="en-US" sz="3600" b="0" dirty="0">
              <a:solidFill>
                <a:srgbClr val="C00000"/>
              </a:solidFill>
              <a:ea typeface="ＭＳ Ｐゴシック" charset="0"/>
              <a:cs typeface="Arial" charset="0"/>
            </a:endParaRPr>
          </a:p>
        </p:txBody>
      </p:sp>
      <p:sp>
        <p:nvSpPr>
          <p:cNvPr id="15362" name="Rectangle 3"/>
          <p:cNvSpPr>
            <a:spLocks noGrp="1" noChangeArrowheads="1"/>
          </p:cNvSpPr>
          <p:nvPr>
            <p:ph idx="1"/>
          </p:nvPr>
        </p:nvSpPr>
        <p:spPr>
          <a:xfrm>
            <a:off x="736600" y="1143000"/>
            <a:ext cx="7620000" cy="3429000"/>
          </a:xfrm>
        </p:spPr>
        <p:txBody>
          <a:bodyPr/>
          <a:lstStyle/>
          <a:p>
            <a:pPr marL="533400" indent="-533400"/>
            <a:endParaRPr lang="en-US" sz="2400" dirty="0">
              <a:latin typeface="Times New Roman" charset="0"/>
              <a:ea typeface="ＭＳ Ｐゴシック" charset="0"/>
              <a:cs typeface="ＭＳ Ｐゴシック" charset="0"/>
            </a:endParaRPr>
          </a:p>
          <a:p>
            <a:pPr marL="533400" indent="-533400"/>
            <a:r>
              <a:rPr lang="en-US" sz="2400" dirty="0" smtClean="0">
                <a:ea typeface="ＭＳ Ｐゴシック" charset="0"/>
                <a:cs typeface="Arial" charset="0"/>
              </a:rPr>
              <a:t>Use Neural Network to learn a mapping to Q </a:t>
            </a:r>
            <a:r>
              <a:rPr lang="mr-IN" sz="2400" dirty="0" smtClean="0">
                <a:ea typeface="ＭＳ Ｐゴシック" charset="0"/>
                <a:cs typeface="Arial" charset="0"/>
              </a:rPr>
              <a:t>–</a:t>
            </a:r>
            <a:r>
              <a:rPr lang="en-US" sz="2400" dirty="0" smtClean="0">
                <a:ea typeface="ＭＳ Ｐゴシック" charset="0"/>
                <a:cs typeface="Arial" charset="0"/>
              </a:rPr>
              <a:t> functional approximation. </a:t>
            </a:r>
          </a:p>
          <a:p>
            <a:pPr marL="533400" indent="-533400"/>
            <a:endParaRPr lang="en-US" sz="2400" dirty="0">
              <a:latin typeface="Times New Roman" charset="0"/>
              <a:ea typeface="ＭＳ Ｐゴシック" charset="0"/>
              <a:cs typeface="ＭＳ Ｐゴシック" charset="0"/>
            </a:endParaRPr>
          </a:p>
          <a:p>
            <a:pPr marL="533400" indent="-533400"/>
            <a:endParaRPr lang="en-US" sz="2400" dirty="0">
              <a:latin typeface="Times New Roman" charset="0"/>
              <a:ea typeface="ＭＳ Ｐゴシック" charset="0"/>
              <a:cs typeface="ＭＳ Ｐゴシック" charset="0"/>
            </a:endParaRPr>
          </a:p>
        </p:txBody>
      </p:sp>
      <p:sp>
        <p:nvSpPr>
          <p:cNvPr id="3" name="TextBox 2"/>
          <p:cNvSpPr txBox="1"/>
          <p:nvPr/>
        </p:nvSpPr>
        <p:spPr>
          <a:xfrm>
            <a:off x="6118844" y="3371671"/>
            <a:ext cx="3182628" cy="1200329"/>
          </a:xfrm>
          <a:prstGeom prst="rect">
            <a:avLst/>
          </a:prstGeom>
          <a:noFill/>
        </p:spPr>
        <p:txBody>
          <a:bodyPr wrap="square" rtlCol="0">
            <a:spAutoFit/>
          </a:bodyPr>
          <a:lstStyle/>
          <a:p>
            <a:r>
              <a:rPr lang="en-US" dirty="0" smtClean="0">
                <a:solidFill>
                  <a:srgbClr val="0070C0"/>
                </a:solidFill>
              </a:rPr>
              <a:t>Q(To </a:t>
            </a:r>
            <a:r>
              <a:rPr lang="en-US" dirty="0" err="1" smtClean="0">
                <a:solidFill>
                  <a:srgbClr val="0070C0"/>
                </a:solidFill>
              </a:rPr>
              <a:t>flap,s</a:t>
            </a:r>
            <a:r>
              <a:rPr lang="en-US" dirty="0" smtClean="0">
                <a:solidFill>
                  <a:srgbClr val="0070C0"/>
                </a:solidFill>
              </a:rPr>
              <a:t>) </a:t>
            </a:r>
          </a:p>
          <a:p>
            <a:endParaRPr lang="en-US" dirty="0" smtClean="0">
              <a:solidFill>
                <a:srgbClr val="0070C0"/>
              </a:solidFill>
            </a:endParaRPr>
          </a:p>
          <a:p>
            <a:r>
              <a:rPr lang="en-US" dirty="0" smtClean="0">
                <a:solidFill>
                  <a:srgbClr val="0070C0"/>
                </a:solidFill>
              </a:rPr>
              <a:t>Q(Not to flap, s)</a:t>
            </a:r>
            <a:endParaRPr lang="en-US" dirty="0">
              <a:solidFill>
                <a:srgbClr val="0070C0"/>
              </a:solidFill>
            </a:endParaRPr>
          </a:p>
        </p:txBody>
      </p:sp>
      <p:pic>
        <p:nvPicPr>
          <p:cNvPr id="6" name="Picture 5"/>
          <p:cNvPicPr>
            <a:picLocks noChangeAspect="1"/>
          </p:cNvPicPr>
          <p:nvPr/>
        </p:nvPicPr>
        <p:blipFill>
          <a:blip r:embed="rId3"/>
          <a:stretch>
            <a:fillRect/>
          </a:stretch>
        </p:blipFill>
        <p:spPr>
          <a:xfrm>
            <a:off x="970272" y="2983675"/>
            <a:ext cx="4914900" cy="2617025"/>
          </a:xfrm>
          <a:prstGeom prst="rect">
            <a:avLst/>
          </a:prstGeom>
        </p:spPr>
      </p:pic>
    </p:spTree>
    <p:extLst>
      <p:ext uri="{BB962C8B-B14F-4D97-AF65-F5344CB8AC3E}">
        <p14:creationId xmlns:p14="http://schemas.microsoft.com/office/powerpoint/2010/main" val="6560788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675" y="558800"/>
            <a:ext cx="7772400" cy="889000"/>
          </a:xfrm>
        </p:spPr>
        <p:txBody>
          <a:bodyPr/>
          <a:lstStyle/>
          <a:p>
            <a:r>
              <a:rPr lang="en-US" dirty="0" smtClean="0">
                <a:solidFill>
                  <a:srgbClr val="C00000"/>
                </a:solidFill>
              </a:rPr>
              <a:t>Putting things together in Flappy Bird</a:t>
            </a:r>
          </a:p>
          <a:p>
            <a:endParaRPr lang="en-US" dirty="0"/>
          </a:p>
        </p:txBody>
      </p:sp>
      <p:pic>
        <p:nvPicPr>
          <p:cNvPr id="6" name="Picture 5"/>
          <p:cNvPicPr>
            <a:picLocks noChangeAspect="1"/>
          </p:cNvPicPr>
          <p:nvPr/>
        </p:nvPicPr>
        <p:blipFill>
          <a:blip r:embed="rId3"/>
          <a:stretch>
            <a:fillRect/>
          </a:stretch>
        </p:blipFill>
        <p:spPr>
          <a:xfrm>
            <a:off x="1222225" y="4939296"/>
            <a:ext cx="4216400" cy="711200"/>
          </a:xfrm>
          <a:prstGeom prst="rect">
            <a:avLst/>
          </a:prstGeom>
        </p:spPr>
      </p:pic>
      <p:pic>
        <p:nvPicPr>
          <p:cNvPr id="7" name="Picture 6"/>
          <p:cNvPicPr>
            <a:picLocks noChangeAspect="1"/>
          </p:cNvPicPr>
          <p:nvPr/>
        </p:nvPicPr>
        <p:blipFill>
          <a:blip r:embed="rId4"/>
          <a:stretch>
            <a:fillRect/>
          </a:stretch>
        </p:blipFill>
        <p:spPr>
          <a:xfrm>
            <a:off x="1358900" y="4056726"/>
            <a:ext cx="2616200" cy="546100"/>
          </a:xfrm>
          <a:prstGeom prst="rect">
            <a:avLst/>
          </a:prstGeom>
        </p:spPr>
      </p:pic>
      <p:pic>
        <p:nvPicPr>
          <p:cNvPr id="8" name="Picture 7"/>
          <p:cNvPicPr>
            <a:picLocks noChangeAspect="1"/>
          </p:cNvPicPr>
          <p:nvPr/>
        </p:nvPicPr>
        <p:blipFill>
          <a:blip r:embed="rId5"/>
          <a:stretch>
            <a:fillRect/>
          </a:stretch>
        </p:blipFill>
        <p:spPr>
          <a:xfrm>
            <a:off x="1250950" y="5400961"/>
            <a:ext cx="5448300" cy="800100"/>
          </a:xfrm>
          <a:prstGeom prst="rect">
            <a:avLst/>
          </a:prstGeom>
        </p:spPr>
      </p:pic>
      <p:sp>
        <p:nvSpPr>
          <p:cNvPr id="13" name="TextBox 12"/>
          <p:cNvSpPr txBox="1"/>
          <p:nvPr/>
        </p:nvSpPr>
        <p:spPr>
          <a:xfrm>
            <a:off x="1487034" y="6117745"/>
            <a:ext cx="6130204" cy="461665"/>
          </a:xfrm>
          <a:prstGeom prst="rect">
            <a:avLst/>
          </a:prstGeom>
          <a:noFill/>
        </p:spPr>
        <p:txBody>
          <a:bodyPr wrap="none" rtlCol="0">
            <a:spAutoFit/>
          </a:bodyPr>
          <a:lstStyle/>
          <a:p>
            <a:r>
              <a:rPr lang="en-US" dirty="0" smtClean="0"/>
              <a:t>How to get </a:t>
            </a:r>
            <a:r>
              <a:rPr lang="en-US" i="1" dirty="0" smtClean="0"/>
              <a:t>Q*</a:t>
            </a:r>
            <a:r>
              <a:rPr lang="en-US" dirty="0" smtClean="0"/>
              <a:t> </a:t>
            </a:r>
            <a:r>
              <a:rPr lang="en-US" dirty="0" smtClean="0"/>
              <a:t>? From the same neural network </a:t>
            </a:r>
            <a:endParaRPr lang="en-US" dirty="0"/>
          </a:p>
        </p:txBody>
      </p:sp>
      <p:sp>
        <p:nvSpPr>
          <p:cNvPr id="2" name="TextBox 1"/>
          <p:cNvSpPr txBox="1"/>
          <p:nvPr/>
        </p:nvSpPr>
        <p:spPr>
          <a:xfrm>
            <a:off x="1050775" y="1332726"/>
            <a:ext cx="7480300" cy="2677656"/>
          </a:xfrm>
          <a:prstGeom prst="rect">
            <a:avLst/>
          </a:prstGeom>
          <a:noFill/>
        </p:spPr>
        <p:txBody>
          <a:bodyPr wrap="square" rtlCol="0">
            <a:spAutoFit/>
          </a:bodyPr>
          <a:lstStyle/>
          <a:p>
            <a:r>
              <a:rPr lang="en-US" dirty="0" smtClean="0"/>
              <a:t>At each time step, given state </a:t>
            </a:r>
            <a:r>
              <a:rPr lang="en-US" i="1" dirty="0" smtClean="0"/>
              <a:t>s</a:t>
            </a:r>
            <a:r>
              <a:rPr lang="en-US" dirty="0" smtClean="0"/>
              <a:t>,  select action </a:t>
            </a:r>
            <a:r>
              <a:rPr lang="en-US" i="1" dirty="0" smtClean="0"/>
              <a:t>a</a:t>
            </a:r>
            <a:r>
              <a:rPr lang="en-US" dirty="0" smtClean="0"/>
              <a:t>.</a:t>
            </a:r>
          </a:p>
          <a:p>
            <a:r>
              <a:rPr lang="en-US" dirty="0" smtClean="0"/>
              <a:t>Observe new state </a:t>
            </a:r>
            <a:r>
              <a:rPr lang="en-US" i="1" dirty="0" smtClean="0"/>
              <a:t>s’</a:t>
            </a:r>
            <a:r>
              <a:rPr lang="en-US" dirty="0" smtClean="0"/>
              <a:t> and reward and look up expected utility</a:t>
            </a:r>
            <a:r>
              <a:rPr lang="en-US" dirty="0" smtClean="0"/>
              <a:t>. </a:t>
            </a:r>
            <a:endParaRPr lang="en-US" dirty="0" smtClean="0"/>
          </a:p>
          <a:p>
            <a:endParaRPr lang="en-US" dirty="0" smtClean="0"/>
          </a:p>
          <a:p>
            <a:r>
              <a:rPr lang="en-US" dirty="0" smtClean="0"/>
              <a:t>Q learning approximates maximum expected return for performing action </a:t>
            </a:r>
            <a:r>
              <a:rPr lang="en-US" i="1" dirty="0" smtClean="0"/>
              <a:t>a</a:t>
            </a:r>
            <a:r>
              <a:rPr lang="en-US" dirty="0" smtClean="0"/>
              <a:t> at state </a:t>
            </a:r>
            <a:r>
              <a:rPr lang="en-US" i="1" dirty="0" smtClean="0"/>
              <a:t>s</a:t>
            </a:r>
            <a:r>
              <a:rPr lang="en-US" dirty="0" smtClean="0"/>
              <a:t> based on Q state-action value function. </a:t>
            </a:r>
            <a:endParaRPr lang="en-US" dirty="0"/>
          </a:p>
        </p:txBody>
      </p:sp>
      <p:sp>
        <p:nvSpPr>
          <p:cNvPr id="4" name="Rectangle 3"/>
          <p:cNvSpPr/>
          <p:nvPr/>
        </p:nvSpPr>
        <p:spPr>
          <a:xfrm>
            <a:off x="1358900" y="4493408"/>
            <a:ext cx="8039100" cy="461665"/>
          </a:xfrm>
          <a:prstGeom prst="rect">
            <a:avLst/>
          </a:prstGeom>
        </p:spPr>
        <p:txBody>
          <a:bodyPr wrap="square">
            <a:spAutoFit/>
          </a:bodyPr>
          <a:lstStyle/>
          <a:p>
            <a:r>
              <a:rPr lang="en-US" dirty="0" smtClean="0"/>
              <a:t>Q action value function at state </a:t>
            </a:r>
            <a:r>
              <a:rPr lang="en-US" i="1" dirty="0" smtClean="0"/>
              <a:t>s</a:t>
            </a:r>
            <a:r>
              <a:rPr lang="en-US" dirty="0" smtClean="0"/>
              <a:t> is:</a:t>
            </a:r>
            <a:endParaRPr lang="en-US" dirty="0"/>
          </a:p>
        </p:txBody>
      </p:sp>
    </p:spTree>
    <p:extLst>
      <p:ext uri="{BB962C8B-B14F-4D97-AF65-F5344CB8AC3E}">
        <p14:creationId xmlns:p14="http://schemas.microsoft.com/office/powerpoint/2010/main" val="962627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71588" y="3124200"/>
            <a:ext cx="4089400" cy="622300"/>
          </a:xfrm>
          <a:prstGeom prst="rect">
            <a:avLst/>
          </a:prstGeom>
        </p:spPr>
      </p:pic>
      <p:pic>
        <p:nvPicPr>
          <p:cNvPr id="11" name="Picture 10"/>
          <p:cNvPicPr>
            <a:picLocks noChangeAspect="1"/>
          </p:cNvPicPr>
          <p:nvPr/>
        </p:nvPicPr>
        <p:blipFill>
          <a:blip r:embed="rId4"/>
          <a:stretch>
            <a:fillRect/>
          </a:stretch>
        </p:blipFill>
        <p:spPr>
          <a:xfrm>
            <a:off x="671588" y="4701450"/>
            <a:ext cx="5774516" cy="747779"/>
          </a:xfrm>
          <a:prstGeom prst="rect">
            <a:avLst/>
          </a:prstGeom>
        </p:spPr>
      </p:pic>
      <p:pic>
        <p:nvPicPr>
          <p:cNvPr id="12" name="Picture 11"/>
          <p:cNvPicPr>
            <a:picLocks noChangeAspect="1"/>
          </p:cNvPicPr>
          <p:nvPr/>
        </p:nvPicPr>
        <p:blipFill>
          <a:blip r:embed="rId5"/>
          <a:stretch>
            <a:fillRect/>
          </a:stretch>
        </p:blipFill>
        <p:spPr>
          <a:xfrm>
            <a:off x="3558846" y="5719494"/>
            <a:ext cx="2642051" cy="784609"/>
          </a:xfrm>
          <a:prstGeom prst="rect">
            <a:avLst/>
          </a:prstGeom>
        </p:spPr>
      </p:pic>
      <p:sp>
        <p:nvSpPr>
          <p:cNvPr id="13" name="TextBox 12"/>
          <p:cNvSpPr txBox="1"/>
          <p:nvPr/>
        </p:nvSpPr>
        <p:spPr>
          <a:xfrm>
            <a:off x="773188" y="5719494"/>
            <a:ext cx="2465312" cy="707886"/>
          </a:xfrm>
          <a:prstGeom prst="rect">
            <a:avLst/>
          </a:prstGeom>
          <a:noFill/>
        </p:spPr>
        <p:txBody>
          <a:bodyPr wrap="square" rtlCol="0">
            <a:spAutoFit/>
          </a:bodyPr>
          <a:lstStyle/>
          <a:p>
            <a:r>
              <a:rPr lang="en-US" sz="2000" dirty="0" smtClean="0"/>
              <a:t>Terminal state:  Hit the pipe r = -1000</a:t>
            </a:r>
            <a:endParaRPr lang="en-US" sz="2000" dirty="0"/>
          </a:p>
        </p:txBody>
      </p:sp>
      <p:sp>
        <p:nvSpPr>
          <p:cNvPr id="2" name="TextBox 1"/>
          <p:cNvSpPr txBox="1"/>
          <p:nvPr/>
        </p:nvSpPr>
        <p:spPr>
          <a:xfrm>
            <a:off x="544588" y="384157"/>
            <a:ext cx="7824712" cy="4154984"/>
          </a:xfrm>
          <a:prstGeom prst="rect">
            <a:avLst/>
          </a:prstGeom>
          <a:noFill/>
        </p:spPr>
        <p:txBody>
          <a:bodyPr wrap="square" rtlCol="0">
            <a:spAutoFit/>
          </a:bodyPr>
          <a:lstStyle/>
          <a:p>
            <a:r>
              <a:rPr lang="en-US" dirty="0" smtClean="0"/>
              <a:t>Neural network learns to associate every state with a </a:t>
            </a:r>
            <a:r>
              <a:rPr lang="en-US" i="1" dirty="0" smtClean="0"/>
              <a:t>Q(</a:t>
            </a:r>
            <a:r>
              <a:rPr lang="en-US" i="1" dirty="0" err="1" smtClean="0"/>
              <a:t>s,a</a:t>
            </a:r>
            <a:r>
              <a:rPr lang="en-US" i="1" dirty="0" smtClean="0"/>
              <a:t>) </a:t>
            </a:r>
            <a:r>
              <a:rPr lang="en-US" dirty="0" smtClean="0"/>
              <a:t>function.  The flappy bird network has two Q nodes, “to flap” or  “not to flap” </a:t>
            </a:r>
            <a:r>
              <a:rPr lang="mr-IN" dirty="0" smtClean="0"/>
              <a:t>–</a:t>
            </a:r>
            <a:r>
              <a:rPr lang="en-US" dirty="0" smtClean="0"/>
              <a:t> the stronger one will dictate the decision on action </a:t>
            </a:r>
            <a:r>
              <a:rPr lang="en-US" i="1" dirty="0" smtClean="0"/>
              <a:t>a</a:t>
            </a:r>
            <a:r>
              <a:rPr lang="en-US" dirty="0" smtClean="0"/>
              <a:t>. </a:t>
            </a:r>
          </a:p>
          <a:p>
            <a:endParaRPr lang="en-US" dirty="0"/>
          </a:p>
          <a:p>
            <a:r>
              <a:rPr lang="en-US" dirty="0" smtClean="0"/>
              <a:t>The network (with parameters </a:t>
            </a:r>
            <a:r>
              <a:rPr lang="en-US" i="1" dirty="0" err="1" smtClean="0"/>
              <a:t>θ</a:t>
            </a:r>
            <a:r>
              <a:rPr lang="en-US" dirty="0" smtClean="0"/>
              <a:t>) is trained by minimizing the following cost function:</a:t>
            </a:r>
          </a:p>
          <a:p>
            <a:endParaRPr lang="en-US" dirty="0"/>
          </a:p>
          <a:p>
            <a:endParaRPr lang="en-US" dirty="0" smtClean="0"/>
          </a:p>
          <a:p>
            <a:r>
              <a:rPr lang="en-US" dirty="0" smtClean="0"/>
              <a:t>where  </a:t>
            </a:r>
            <a:r>
              <a:rPr lang="en-US" i="1" dirty="0" err="1" smtClean="0"/>
              <a:t>y</a:t>
            </a:r>
            <a:r>
              <a:rPr lang="en-US" i="1" baseline="-25000" dirty="0" err="1" smtClean="0"/>
              <a:t>i</a:t>
            </a:r>
            <a:r>
              <a:rPr lang="en-US" i="1" baseline="-25000" dirty="0" smtClean="0"/>
              <a:t> </a:t>
            </a:r>
            <a:r>
              <a:rPr lang="en-US" baseline="-25000" dirty="0" smtClean="0"/>
              <a:t>  </a:t>
            </a:r>
            <a:r>
              <a:rPr lang="en-US" dirty="0" smtClean="0"/>
              <a:t>is the target function to approach during each iteration (time step). </a:t>
            </a:r>
            <a:endParaRPr lang="en-US" baseline="-25000" dirty="0"/>
          </a:p>
        </p:txBody>
      </p:sp>
    </p:spTree>
    <p:extLst>
      <p:ext uri="{BB962C8B-B14F-4D97-AF65-F5344CB8AC3E}">
        <p14:creationId xmlns:p14="http://schemas.microsoft.com/office/powerpoint/2010/main" val="176951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Box 4"/>
          <p:cNvSpPr txBox="1">
            <a:spLocks noChangeArrowheads="1"/>
          </p:cNvSpPr>
          <p:nvPr/>
        </p:nvSpPr>
        <p:spPr bwMode="auto">
          <a:xfrm>
            <a:off x="2628900" y="365851"/>
            <a:ext cx="62484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3200" dirty="0" smtClean="0">
                <a:solidFill>
                  <a:srgbClr val="C00000"/>
                </a:solidFill>
                <a:latin typeface="+mn-lt"/>
                <a:cs typeface="Arial"/>
              </a:rPr>
              <a:t>Linear Classifier:</a:t>
            </a:r>
          </a:p>
        </p:txBody>
      </p:sp>
      <p:pic>
        <p:nvPicPr>
          <p:cNvPr id="2048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667000" cy="254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0485" name="Object 15"/>
          <p:cNvGraphicFramePr>
            <a:graphicFrameLocks noChangeAspect="1"/>
          </p:cNvGraphicFramePr>
          <p:nvPr/>
        </p:nvGraphicFramePr>
        <p:xfrm>
          <a:off x="609600" y="1524000"/>
          <a:ext cx="4343400" cy="1030288"/>
        </p:xfrm>
        <a:graphic>
          <a:graphicData uri="http://schemas.openxmlformats.org/presentationml/2006/ole">
            <mc:AlternateContent xmlns:mc="http://schemas.openxmlformats.org/markup-compatibility/2006">
              <mc:Choice xmlns:v="urn:schemas-microsoft-com:vml" Requires="v">
                <p:oleObj spid="_x0000_s67673" name="Equation" r:id="rId5" imgW="2247900" imgH="533400" progId="Equation.3">
                  <p:embed/>
                </p:oleObj>
              </mc:Choice>
              <mc:Fallback>
                <p:oleObj name="Equation" r:id="rId5" imgW="22479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524000"/>
                        <a:ext cx="4343400" cy="103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20486" name="Straight Connector 14"/>
          <p:cNvCxnSpPr>
            <a:cxnSpLocks noChangeShapeType="1"/>
          </p:cNvCxnSpPr>
          <p:nvPr/>
        </p:nvCxnSpPr>
        <p:spPr bwMode="auto">
          <a:xfrm>
            <a:off x="4648200" y="3048000"/>
            <a:ext cx="1981200" cy="1676400"/>
          </a:xfrm>
          <a:prstGeom prst="line">
            <a:avLst/>
          </a:prstGeom>
          <a:noFill/>
          <a:ln w="9525">
            <a:solidFill>
              <a:srgbClr val="660066"/>
            </a:solidFill>
            <a:prstDash val="sysDash"/>
            <a:round/>
            <a:headEnd/>
            <a:tailEnd/>
          </a:ln>
          <a:extLst>
            <a:ext uri="{909E8E84-426E-40dd-AFC4-6F175D3DCCD1}">
              <a14:hiddenFill xmlns="" xmlns:a14="http://schemas.microsoft.com/office/drawing/2010/main">
                <a:noFill/>
              </a14:hiddenFill>
            </a:ext>
          </a:extLst>
        </p:spPr>
      </p:cxnSp>
      <p:pic>
        <p:nvPicPr>
          <p:cNvPr id="20487"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200400"/>
            <a:ext cx="368300"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886200"/>
            <a:ext cx="533400"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1"/>
          <p:cNvSpPr txBox="1"/>
          <p:nvPr/>
        </p:nvSpPr>
        <p:spPr>
          <a:xfrm>
            <a:off x="4876800" y="3876675"/>
            <a:ext cx="295275" cy="492125"/>
          </a:xfrm>
          <a:prstGeom prst="rect">
            <a:avLst/>
          </a:prstGeom>
          <a:noFill/>
        </p:spPr>
        <p:txBody>
          <a:bodyPr wrap="none">
            <a:spAutoFit/>
          </a:bodyPr>
          <a:lstStyle/>
          <a:p>
            <a:pPr>
              <a:defRPr/>
            </a:pPr>
            <a:r>
              <a:rPr lang="en-US" dirty="0"/>
              <a:t>-</a:t>
            </a:r>
          </a:p>
        </p:txBody>
      </p:sp>
      <p:cxnSp>
        <p:nvCxnSpPr>
          <p:cNvPr id="20490" name="Straight Arrow Connector 23"/>
          <p:cNvCxnSpPr>
            <a:cxnSpLocks noChangeShapeType="1"/>
          </p:cNvCxnSpPr>
          <p:nvPr/>
        </p:nvCxnSpPr>
        <p:spPr bwMode="auto">
          <a:xfrm>
            <a:off x="5638800" y="4038600"/>
            <a:ext cx="228600" cy="152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aphicFrame>
        <p:nvGraphicFramePr>
          <p:cNvPr id="20491" name="Object 25"/>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67674" name="Equation" r:id="rId9" imgW="114300" imgH="165100" progId="Equation.3">
                  <p:embed/>
                </p:oleObj>
              </mc:Choice>
              <mc:Fallback>
                <p:oleObj name="Equation" r:id="rId9" imgW="114300" imgH="165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492" name="Object 28"/>
          <p:cNvGraphicFramePr>
            <a:graphicFrameLocks noChangeAspect="1"/>
          </p:cNvGraphicFramePr>
          <p:nvPr>
            <p:extLst>
              <p:ext uri="{D42A27DB-BD31-4B8C-83A1-F6EECF244321}">
                <p14:modId xmlns:p14="http://schemas.microsoft.com/office/powerpoint/2010/main" val="613149045"/>
              </p:ext>
            </p:extLst>
          </p:nvPr>
        </p:nvGraphicFramePr>
        <p:xfrm>
          <a:off x="993775" y="2895600"/>
          <a:ext cx="2968625" cy="1127125"/>
        </p:xfrm>
        <a:graphic>
          <a:graphicData uri="http://schemas.openxmlformats.org/presentationml/2006/ole">
            <mc:AlternateContent xmlns:mc="http://schemas.openxmlformats.org/markup-compatibility/2006">
              <mc:Choice xmlns:v="urn:schemas-microsoft-com:vml" Requires="v">
                <p:oleObj spid="_x0000_s67675" name="Equation" r:id="rId11" imgW="1739900" imgH="660400" progId="Equation.3">
                  <p:embed/>
                </p:oleObj>
              </mc:Choice>
              <mc:Fallback>
                <p:oleObj name="Equation" r:id="rId11" imgW="1739900" imgH="660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775" y="2895600"/>
                        <a:ext cx="2968625" cy="112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3" name="Straight Arrow Connector 2"/>
          <p:cNvCxnSpPr/>
          <p:nvPr/>
        </p:nvCxnSpPr>
        <p:spPr bwMode="auto">
          <a:xfrm flipH="1" flipV="1">
            <a:off x="4591050" y="2971800"/>
            <a:ext cx="1146175" cy="98107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2" name="TextBox 1"/>
          <p:cNvSpPr txBox="1"/>
          <p:nvPr/>
        </p:nvSpPr>
        <p:spPr>
          <a:xfrm>
            <a:off x="451247" y="4943475"/>
            <a:ext cx="8279606" cy="1107996"/>
          </a:xfrm>
          <a:prstGeom prst="rect">
            <a:avLst/>
          </a:prstGeom>
          <a:noFill/>
        </p:spPr>
        <p:txBody>
          <a:bodyPr wrap="square" rtlCol="0">
            <a:spAutoFit/>
          </a:bodyPr>
          <a:lstStyle/>
          <a:p>
            <a:r>
              <a:rPr lang="en-US" sz="2200" dirty="0" smtClean="0"/>
              <a:t>The operation of a ‘neuron’,  as a linear classifier,  linear combination of features to discover a way to split the objects/actions into two classes depending on those features. </a:t>
            </a:r>
            <a:endParaRPr lang="en-US" sz="2200" dirty="0"/>
          </a:p>
        </p:txBody>
      </p:sp>
    </p:spTree>
    <p:extLst>
      <p:ext uri="{BB962C8B-B14F-4D97-AF65-F5344CB8AC3E}">
        <p14:creationId xmlns:p14="http://schemas.microsoft.com/office/powerpoint/2010/main" val="155746919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8315" y="1015511"/>
            <a:ext cx="7185885" cy="5262979"/>
          </a:xfrm>
          <a:prstGeom prst="rect">
            <a:avLst/>
          </a:prstGeom>
          <a:noFill/>
        </p:spPr>
        <p:txBody>
          <a:bodyPr wrap="square" rtlCol="0">
            <a:spAutoFit/>
          </a:bodyPr>
          <a:lstStyle/>
          <a:p>
            <a:r>
              <a:rPr lang="en-US" dirty="0" smtClean="0"/>
              <a:t>Do we need a model of our action? Eric’s question.</a:t>
            </a:r>
            <a:endParaRPr lang="en-US" dirty="0" smtClean="0"/>
          </a:p>
          <a:p>
            <a:endParaRPr lang="en-US" dirty="0"/>
          </a:p>
          <a:p>
            <a:r>
              <a:rPr lang="en-US" dirty="0" smtClean="0"/>
              <a:t>Actually, we don’t, because once the bird makes a decision, the action will be executed (deterministically), and it will experience s’ and reward, and it can calculate </a:t>
            </a:r>
            <a:r>
              <a:rPr lang="en-US" i="1" dirty="0"/>
              <a:t>y = R + max(Q)</a:t>
            </a:r>
            <a:r>
              <a:rPr lang="en-US" dirty="0"/>
              <a:t> </a:t>
            </a:r>
            <a:r>
              <a:rPr lang="en-US" dirty="0" smtClean="0"/>
              <a:t> based on its actual experience.</a:t>
            </a:r>
            <a:endParaRPr lang="en-US" dirty="0" smtClean="0"/>
          </a:p>
          <a:p>
            <a:endParaRPr lang="en-US" dirty="0"/>
          </a:p>
          <a:p>
            <a:r>
              <a:rPr lang="en-US" dirty="0" smtClean="0"/>
              <a:t>In fact, the bird will be learning in mini-batch mode. That is, it will execute a series of actions, and get a set of observations (experiences), and then  it updates the neural network by experience replay, drawing random samples from these (s, a, s’ Q(</a:t>
            </a:r>
            <a:r>
              <a:rPr lang="en-US" dirty="0" err="1" smtClean="0"/>
              <a:t>s,a</a:t>
            </a:r>
            <a:r>
              <a:rPr lang="en-US" dirty="0" smtClean="0"/>
              <a:t>), r, max(Q(</a:t>
            </a:r>
            <a:r>
              <a:rPr lang="en-US" dirty="0" err="1" smtClean="0"/>
              <a:t>s’,a</a:t>
            </a:r>
            <a:r>
              <a:rPr lang="en-US" dirty="0" smtClean="0"/>
              <a:t>’)) that it has experienced in the last 1000 </a:t>
            </a:r>
            <a:r>
              <a:rPr lang="en-US" dirty="0" err="1" smtClean="0"/>
              <a:t>ms</a:t>
            </a:r>
            <a:r>
              <a:rPr lang="en-US" dirty="0" smtClean="0"/>
              <a:t> for example.</a:t>
            </a:r>
          </a:p>
          <a:p>
            <a:endParaRPr lang="en-US" dirty="0"/>
          </a:p>
        </p:txBody>
      </p:sp>
    </p:spTree>
    <p:extLst>
      <p:ext uri="{BB962C8B-B14F-4D97-AF65-F5344CB8AC3E}">
        <p14:creationId xmlns:p14="http://schemas.microsoft.com/office/powerpoint/2010/main" val="1680186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6350" y="723900"/>
            <a:ext cx="7772400" cy="865410"/>
          </a:xfrm>
        </p:spPr>
        <p:txBody>
          <a:bodyPr/>
          <a:lstStyle/>
          <a:p>
            <a:pPr marL="0" indent="0">
              <a:buNone/>
            </a:pPr>
            <a:r>
              <a:rPr lang="en-US" dirty="0" smtClean="0">
                <a:solidFill>
                  <a:srgbClr val="C00000"/>
                </a:solidFill>
              </a:rPr>
              <a:t>Experience replayed</a:t>
            </a:r>
          </a:p>
          <a:p>
            <a:endParaRPr lang="en-US" dirty="0"/>
          </a:p>
        </p:txBody>
      </p:sp>
      <p:sp>
        <p:nvSpPr>
          <p:cNvPr id="9" name="TextBox 8"/>
          <p:cNvSpPr txBox="1"/>
          <p:nvPr/>
        </p:nvSpPr>
        <p:spPr>
          <a:xfrm>
            <a:off x="806495" y="1589310"/>
            <a:ext cx="7639005" cy="3416320"/>
          </a:xfrm>
          <a:prstGeom prst="rect">
            <a:avLst/>
          </a:prstGeom>
          <a:noFill/>
        </p:spPr>
        <p:txBody>
          <a:bodyPr wrap="square" rtlCol="0">
            <a:spAutoFit/>
          </a:bodyPr>
          <a:lstStyle/>
          <a:p>
            <a:pPr marL="342900" indent="-342900">
              <a:buFont typeface="Arial" charset="0"/>
              <a:buChar char="•"/>
            </a:pPr>
            <a:endParaRPr lang="en-US" dirty="0" smtClean="0"/>
          </a:p>
          <a:p>
            <a:pPr marL="342900" indent="-342900">
              <a:buFont typeface="Arial" charset="0"/>
              <a:buChar char="•"/>
            </a:pPr>
            <a:r>
              <a:rPr lang="en-US" dirty="0" smtClean="0"/>
              <a:t>Training is done with mini-batch</a:t>
            </a:r>
          </a:p>
          <a:p>
            <a:pPr marL="342900" indent="-342900">
              <a:buFont typeface="Arial" charset="0"/>
              <a:buChar char="•"/>
            </a:pPr>
            <a:endParaRPr lang="en-US" dirty="0"/>
          </a:p>
          <a:p>
            <a:pPr marL="342900" indent="-342900">
              <a:buFont typeface="Arial" charset="0"/>
              <a:buChar char="•"/>
            </a:pPr>
            <a:r>
              <a:rPr lang="en-US" dirty="0" smtClean="0"/>
              <a:t>Gather the (s, a) in the last 1000 steps, randomly sample 200 steps to train. </a:t>
            </a:r>
          </a:p>
          <a:p>
            <a:pPr marL="342900" indent="-342900">
              <a:buFont typeface="Arial" charset="0"/>
              <a:buChar char="•"/>
            </a:pPr>
            <a:endParaRPr lang="en-US" dirty="0"/>
          </a:p>
          <a:p>
            <a:pPr marL="342900" indent="-342900">
              <a:buFont typeface="Arial" charset="0"/>
              <a:buChar char="•"/>
            </a:pPr>
            <a:r>
              <a:rPr lang="en-US" dirty="0" smtClean="0"/>
              <a:t>Why? </a:t>
            </a:r>
          </a:p>
          <a:p>
            <a:pPr marL="342900" indent="-342900">
              <a:buFont typeface="Arial" charset="0"/>
              <a:buChar char="•"/>
            </a:pPr>
            <a:endParaRPr lang="en-US" dirty="0"/>
          </a:p>
          <a:p>
            <a:pPr marL="342900" indent="-342900">
              <a:buFont typeface="Arial" charset="0"/>
              <a:buChar char="•"/>
            </a:pPr>
            <a:r>
              <a:rPr lang="en-US" dirty="0" smtClean="0"/>
              <a:t>Inspiration?  Hippocampus experience replay in rodents.</a:t>
            </a:r>
          </a:p>
        </p:txBody>
      </p:sp>
    </p:spTree>
    <p:extLst>
      <p:ext uri="{BB962C8B-B14F-4D97-AF65-F5344CB8AC3E}">
        <p14:creationId xmlns:p14="http://schemas.microsoft.com/office/powerpoint/2010/main" val="10586038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406570" y="3776300"/>
            <a:ext cx="5295900" cy="685800"/>
          </a:xfrm>
          <a:prstGeom prst="rect">
            <a:avLst/>
          </a:prstGeom>
        </p:spPr>
      </p:pic>
      <p:sp>
        <p:nvSpPr>
          <p:cNvPr id="2" name="TextBox 1"/>
          <p:cNvSpPr txBox="1"/>
          <p:nvPr/>
        </p:nvSpPr>
        <p:spPr>
          <a:xfrm>
            <a:off x="882695" y="967010"/>
            <a:ext cx="7385005" cy="4893647"/>
          </a:xfrm>
          <a:prstGeom prst="rect">
            <a:avLst/>
          </a:prstGeom>
          <a:noFill/>
        </p:spPr>
        <p:txBody>
          <a:bodyPr wrap="square" rtlCol="0">
            <a:spAutoFit/>
          </a:bodyPr>
          <a:lstStyle/>
          <a:p>
            <a:pPr marL="342900" indent="-342900">
              <a:buFont typeface="Arial" charset="0"/>
              <a:buChar char="•"/>
            </a:pPr>
            <a:r>
              <a:rPr lang="en-US" dirty="0" smtClean="0"/>
              <a:t>What </a:t>
            </a:r>
            <a:r>
              <a:rPr lang="en-US" dirty="0" smtClean="0"/>
              <a:t>reward “r</a:t>
            </a:r>
            <a:r>
              <a:rPr lang="en-US" dirty="0" smtClean="0"/>
              <a:t>” to choose?</a:t>
            </a:r>
          </a:p>
          <a:p>
            <a:pPr marL="342900" indent="-342900">
              <a:buFont typeface="Arial" charset="0"/>
              <a:buChar char="•"/>
            </a:pPr>
            <a:endParaRPr lang="en-US" dirty="0" smtClean="0"/>
          </a:p>
          <a:p>
            <a:pPr marL="342900" indent="-342900">
              <a:buFont typeface="Arial" charset="0"/>
              <a:buChar char="•"/>
            </a:pPr>
            <a:r>
              <a:rPr lang="en-US" dirty="0" smtClean="0"/>
              <a:t>When the </a:t>
            </a:r>
            <a:r>
              <a:rPr lang="en-US" dirty="0" smtClean="0"/>
              <a:t>bird </a:t>
            </a:r>
            <a:r>
              <a:rPr lang="en-US" dirty="0"/>
              <a:t>moves to state </a:t>
            </a:r>
            <a:r>
              <a:rPr lang="en-US" dirty="0" smtClean="0"/>
              <a:t>s’, it observes </a:t>
            </a:r>
            <a:r>
              <a:rPr lang="en-US" dirty="0"/>
              <a:t>the immediate reward </a:t>
            </a:r>
            <a:r>
              <a:rPr lang="en-US" dirty="0" smtClean="0"/>
              <a:t>you designed (r </a:t>
            </a:r>
            <a:r>
              <a:rPr lang="en-US" dirty="0"/>
              <a:t>= </a:t>
            </a:r>
            <a:r>
              <a:rPr lang="en-US" dirty="0" smtClean="0"/>
              <a:t>positive </a:t>
            </a:r>
            <a:r>
              <a:rPr lang="en-US" dirty="0"/>
              <a:t>if alive, r  = </a:t>
            </a:r>
            <a:r>
              <a:rPr lang="en-US" dirty="0" smtClean="0"/>
              <a:t>somewhat negative </a:t>
            </a:r>
            <a:r>
              <a:rPr lang="en-US" dirty="0"/>
              <a:t>if alive </a:t>
            </a:r>
            <a:r>
              <a:rPr lang="en-US" dirty="0" smtClean="0"/>
              <a:t>but in a bad region , r = very negative if crash into pipes), and </a:t>
            </a:r>
            <a:r>
              <a:rPr lang="en-US" dirty="0" smtClean="0"/>
              <a:t>finds  </a:t>
            </a:r>
            <a:r>
              <a:rPr lang="en-US" dirty="0"/>
              <a:t>max(Q(s’, a’) based on the current network </a:t>
            </a:r>
            <a:r>
              <a:rPr lang="en-US" dirty="0" smtClean="0"/>
              <a:t>learned.</a:t>
            </a:r>
          </a:p>
          <a:p>
            <a:pPr marL="342900" indent="-342900">
              <a:buFont typeface="Arial" charset="0"/>
              <a:buChar char="•"/>
            </a:pPr>
            <a:endParaRPr lang="en-US" dirty="0"/>
          </a:p>
          <a:p>
            <a:pPr marL="342900" indent="-342900">
              <a:buFont typeface="Arial" charset="0"/>
              <a:buChar char="•"/>
            </a:pPr>
            <a:endParaRPr lang="en-US" dirty="0" smtClean="0"/>
          </a:p>
          <a:p>
            <a:pPr marL="342900" indent="-342900">
              <a:buFont typeface="Arial" charset="0"/>
              <a:buChar char="•"/>
            </a:pPr>
            <a:endParaRPr lang="en-US" dirty="0" smtClean="0"/>
          </a:p>
          <a:p>
            <a:pPr marL="342900" indent="-342900">
              <a:buFont typeface="Arial" charset="0"/>
              <a:buChar char="•"/>
            </a:pPr>
            <a:r>
              <a:rPr lang="en-US" dirty="0" smtClean="0"/>
              <a:t>It will use </a:t>
            </a:r>
            <a:r>
              <a:rPr lang="en-US" i="1" dirty="0" smtClean="0"/>
              <a:t>y = </a:t>
            </a:r>
            <a:r>
              <a:rPr lang="en-US" i="1" dirty="0"/>
              <a:t>R + </a:t>
            </a:r>
            <a:r>
              <a:rPr lang="en-US" i="1" dirty="0" smtClean="0"/>
              <a:t>max(Q(</a:t>
            </a:r>
            <a:r>
              <a:rPr lang="en-US" i="1" dirty="0" err="1" smtClean="0"/>
              <a:t>s’,a</a:t>
            </a:r>
            <a:r>
              <a:rPr lang="en-US" i="1" dirty="0" smtClean="0"/>
              <a:t>’)</a:t>
            </a:r>
            <a:r>
              <a:rPr lang="en-US" dirty="0" smtClean="0"/>
              <a:t> </a:t>
            </a:r>
            <a:r>
              <a:rPr lang="en-US" dirty="0"/>
              <a:t>as teaching signal to train the network by clamping </a:t>
            </a:r>
            <a:r>
              <a:rPr lang="en-US" i="1" dirty="0" smtClean="0"/>
              <a:t>y </a:t>
            </a:r>
            <a:r>
              <a:rPr lang="en-US" dirty="0" smtClean="0"/>
              <a:t>to the </a:t>
            </a:r>
            <a:r>
              <a:rPr lang="en-US" dirty="0"/>
              <a:t>output  node corresponding to </a:t>
            </a:r>
            <a:r>
              <a:rPr lang="en-US" dirty="0" smtClean="0"/>
              <a:t>the chosen.</a:t>
            </a:r>
            <a:endParaRPr lang="en-US" dirty="0"/>
          </a:p>
        </p:txBody>
      </p:sp>
    </p:spTree>
    <p:extLst>
      <p:ext uri="{BB962C8B-B14F-4D97-AF65-F5344CB8AC3E}">
        <p14:creationId xmlns:p14="http://schemas.microsoft.com/office/powerpoint/2010/main" val="1099831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rcRect t="13248" b="13248"/>
          <a:stretch>
            <a:fillRect/>
          </a:stretch>
        </p:blipFill>
        <p:spPr>
          <a:xfrm>
            <a:off x="1516062" y="1562100"/>
            <a:ext cx="5326063" cy="2819400"/>
          </a:xfrm>
        </p:spPr>
      </p:pic>
      <p:sp>
        <p:nvSpPr>
          <p:cNvPr id="19458" name="Rectangle 1"/>
          <p:cNvSpPr>
            <a:spLocks noGrp="1" noChangeArrowheads="1"/>
          </p:cNvSpPr>
          <p:nvPr>
            <p:ph type="title"/>
          </p:nvPr>
        </p:nvSpPr>
        <p:spPr>
          <a:xfrm>
            <a:off x="558800" y="546100"/>
            <a:ext cx="7772400" cy="1143000"/>
          </a:xfrm>
        </p:spPr>
        <p:txBody>
          <a:bodyPr/>
          <a:lstStyle/>
          <a:p>
            <a:r>
              <a:rPr lang="en-US" sz="3600" b="0" dirty="0" smtClean="0">
                <a:solidFill>
                  <a:srgbClr val="C00000"/>
                </a:solidFill>
                <a:latin typeface="Arial" charset="0"/>
                <a:ea typeface="ＭＳ Ｐゴシック" charset="0"/>
                <a:cs typeface="Arial" charset="0"/>
              </a:rPr>
              <a:t>Neural Network:</a:t>
            </a:r>
            <a:br>
              <a:rPr lang="en-US" sz="3600" b="0" dirty="0" smtClean="0">
                <a:solidFill>
                  <a:srgbClr val="C00000"/>
                </a:solidFill>
                <a:latin typeface="Arial" charset="0"/>
                <a:ea typeface="ＭＳ Ｐゴシック" charset="0"/>
                <a:cs typeface="Arial" charset="0"/>
              </a:rPr>
            </a:br>
            <a:r>
              <a:rPr lang="en-US" sz="3200" b="0" dirty="0" smtClean="0">
                <a:solidFill>
                  <a:srgbClr val="C00000"/>
                </a:solidFill>
                <a:latin typeface="Arial" charset="0"/>
                <a:ea typeface="ＭＳ Ｐゴシック" charset="0"/>
                <a:cs typeface="Arial" charset="0"/>
              </a:rPr>
              <a:t>McCulloch-Pitts neuron</a:t>
            </a:r>
            <a:endParaRPr lang="en-US" sz="3200" b="0" dirty="0">
              <a:solidFill>
                <a:srgbClr val="C00000"/>
              </a:solidFill>
              <a:latin typeface="Arial" charset="0"/>
              <a:ea typeface="ＭＳ Ｐゴシック" charset="0"/>
              <a:cs typeface="Arial" charset="0"/>
            </a:endParaRPr>
          </a:p>
        </p:txBody>
      </p:sp>
      <p:graphicFrame>
        <p:nvGraphicFramePr>
          <p:cNvPr id="19460" name="Object 3"/>
          <p:cNvGraphicFramePr>
            <a:graphicFrameLocks noChangeAspect="1"/>
          </p:cNvGraphicFramePr>
          <p:nvPr/>
        </p:nvGraphicFramePr>
        <p:xfrm>
          <a:off x="1752600" y="4572000"/>
          <a:ext cx="4816475" cy="1143000"/>
        </p:xfrm>
        <a:graphic>
          <a:graphicData uri="http://schemas.openxmlformats.org/presentationml/2006/ole">
            <mc:AlternateContent xmlns:mc="http://schemas.openxmlformats.org/markup-compatibility/2006">
              <mc:Choice xmlns:v="urn:schemas-microsoft-com:vml" Requires="v">
                <p:oleObj spid="_x0000_s65570" name="Equation" r:id="rId5" imgW="2247900" imgH="533400" progId="Equation.3">
                  <p:embed/>
                </p:oleObj>
              </mc:Choice>
              <mc:Fallback>
                <p:oleObj name="Equation" r:id="rId5" imgW="22479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572000"/>
                        <a:ext cx="48164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9461"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1862" y="2705100"/>
            <a:ext cx="13795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ounded Rectangle 5"/>
          <p:cNvSpPr/>
          <p:nvPr/>
        </p:nvSpPr>
        <p:spPr bwMode="auto">
          <a:xfrm>
            <a:off x="5097462" y="2705100"/>
            <a:ext cx="990600" cy="7620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a:lstStyle/>
          <a:p>
            <a:pPr>
              <a:defRPr/>
            </a:pPr>
            <a:endParaRPr lang="en-US"/>
          </a:p>
        </p:txBody>
      </p:sp>
      <p:cxnSp>
        <p:nvCxnSpPr>
          <p:cNvPr id="19463" name="Elbow Connector 7"/>
          <p:cNvCxnSpPr>
            <a:cxnSpLocks noChangeShapeType="1"/>
          </p:cNvCxnSpPr>
          <p:nvPr/>
        </p:nvCxnSpPr>
        <p:spPr bwMode="auto">
          <a:xfrm flipV="1">
            <a:off x="5257799" y="2971800"/>
            <a:ext cx="457200" cy="304800"/>
          </a:xfrm>
          <a:prstGeom prst="bentConnector3">
            <a:avLst>
              <a:gd name="adj1" fmla="val 50000"/>
            </a:avLst>
          </a:prstGeom>
          <a:noFill/>
          <a:ln w="9525">
            <a:solidFill>
              <a:schemeClr val="tx1"/>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2224444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TypicalVertebrateNeu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308099"/>
            <a:ext cx="6680200" cy="5018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8982" name="Text Box 6"/>
          <p:cNvSpPr txBox="1">
            <a:spLocks noChangeArrowheads="1"/>
          </p:cNvSpPr>
          <p:nvPr/>
        </p:nvSpPr>
        <p:spPr bwMode="auto">
          <a:xfrm>
            <a:off x="1701800" y="342900"/>
            <a:ext cx="5160387" cy="646331"/>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600" dirty="0" smtClean="0">
                <a:solidFill>
                  <a:srgbClr val="C00000"/>
                </a:solidFill>
                <a:effectLst>
                  <a:outerShdw blurRad="38100" dist="38100" dir="2700000" algn="tl">
                    <a:srgbClr val="DDDDDD"/>
                  </a:outerShdw>
                </a:effectLst>
                <a:latin typeface="+mj-lt"/>
                <a:cs typeface="Arial" charset="0"/>
              </a:rPr>
              <a:t>Basic structure of a neuron</a:t>
            </a:r>
          </a:p>
        </p:txBody>
      </p:sp>
    </p:spTree>
    <p:extLst>
      <p:ext uri="{BB962C8B-B14F-4D97-AF65-F5344CB8AC3E}">
        <p14:creationId xmlns:p14="http://schemas.microsoft.com/office/powerpoint/2010/main" val="1763955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85800" y="-76200"/>
            <a:ext cx="7772400" cy="1143000"/>
          </a:xfrm>
        </p:spPr>
        <p:txBody>
          <a:bodyPr/>
          <a:lstStyle/>
          <a:p>
            <a:r>
              <a:rPr lang="en-US" sz="3600" b="0" dirty="0" smtClean="0">
                <a:solidFill>
                  <a:srgbClr val="C00000"/>
                </a:solidFill>
                <a:latin typeface="Arial" charset="0"/>
                <a:ea typeface="ＭＳ Ｐゴシック" charset="0"/>
                <a:cs typeface="Arial" charset="0"/>
              </a:rPr>
              <a:t>How to find the weights?</a:t>
            </a:r>
            <a:endParaRPr lang="en-US" sz="3600" b="0" dirty="0">
              <a:solidFill>
                <a:srgbClr val="C00000"/>
              </a:solidFill>
              <a:latin typeface="Arial" charset="0"/>
              <a:ea typeface="ＭＳ Ｐゴシック" charset="0"/>
              <a:cs typeface="Arial" charset="0"/>
            </a:endParaRPr>
          </a:p>
        </p:txBody>
      </p:sp>
      <p:pic>
        <p:nvPicPr>
          <p:cNvPr id="21506"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t="13248" b="13248"/>
          <a:stretch>
            <a:fillRect/>
          </a:stretch>
        </p:blipFill>
        <p:spPr>
          <a:xfrm>
            <a:off x="1676400" y="806800"/>
            <a:ext cx="6324600" cy="3347687"/>
          </a:xfrm>
        </p:spPr>
      </p:pic>
      <p:pic>
        <p:nvPicPr>
          <p:cNvPr id="2150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038600"/>
            <a:ext cx="6587218"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770129865"/>
              </p:ext>
            </p:extLst>
          </p:nvPr>
        </p:nvGraphicFramePr>
        <p:xfrm>
          <a:off x="1485900" y="6079331"/>
          <a:ext cx="3581400" cy="304800"/>
        </p:xfrm>
        <a:graphic>
          <a:graphicData uri="http://schemas.openxmlformats.org/presentationml/2006/ole">
            <mc:AlternateContent xmlns:mc="http://schemas.openxmlformats.org/markup-compatibility/2006">
              <mc:Choice xmlns:v="urn:schemas-microsoft-com:vml" Requires="v">
                <p:oleObj spid="_x0000_s69665" name="Equation" r:id="rId5" imgW="2387600" imgH="203200" progId="Equation.3">
                  <p:embed/>
                </p:oleObj>
              </mc:Choice>
              <mc:Fallback>
                <p:oleObj name="Equation" r:id="rId5" imgW="2387600" imgH="203200" progId="Equation.3">
                  <p:embed/>
                  <p:pic>
                    <p:nvPicPr>
                      <p:cNvPr id="0" name=""/>
                      <p:cNvPicPr/>
                      <p:nvPr/>
                    </p:nvPicPr>
                    <p:blipFill>
                      <a:blip r:embed="rId6"/>
                      <a:stretch>
                        <a:fillRect/>
                      </a:stretch>
                    </p:blipFill>
                    <p:spPr>
                      <a:xfrm>
                        <a:off x="1485900" y="6079331"/>
                        <a:ext cx="3581400" cy="304800"/>
                      </a:xfrm>
                      <a:prstGeom prst="rect">
                        <a:avLst/>
                      </a:prstGeom>
                    </p:spPr>
                  </p:pic>
                </p:oleObj>
              </mc:Fallback>
            </mc:AlternateContent>
          </a:graphicData>
        </a:graphic>
      </p:graphicFrame>
      <p:sp>
        <p:nvSpPr>
          <p:cNvPr id="3" name="TextBox 2"/>
          <p:cNvSpPr txBox="1"/>
          <p:nvPr/>
        </p:nvSpPr>
        <p:spPr>
          <a:xfrm>
            <a:off x="4443503" y="1341913"/>
            <a:ext cx="1042273" cy="461665"/>
          </a:xfrm>
          <a:prstGeom prst="rect">
            <a:avLst/>
          </a:prstGeom>
          <a:noFill/>
        </p:spPr>
        <p:txBody>
          <a:bodyPr wrap="none" rtlCol="0">
            <a:spAutoFit/>
          </a:bodyPr>
          <a:lstStyle/>
          <a:p>
            <a:r>
              <a:rPr lang="en-US" dirty="0" smtClean="0">
                <a:latin typeface="Arial"/>
                <a:cs typeface="Arial"/>
              </a:rPr>
              <a:t>Linear</a:t>
            </a:r>
            <a:endParaRPr lang="en-US" dirty="0">
              <a:latin typeface="Arial"/>
              <a:cs typeface="Arial"/>
            </a:endParaRPr>
          </a:p>
        </p:txBody>
      </p:sp>
      <p:pic>
        <p:nvPicPr>
          <p:cNvPr id="4" name="Picture 3"/>
          <p:cNvPicPr>
            <a:picLocks noChangeAspect="1"/>
          </p:cNvPicPr>
          <p:nvPr/>
        </p:nvPicPr>
        <p:blipFill>
          <a:blip r:embed="rId7"/>
          <a:stretch>
            <a:fillRect/>
          </a:stretch>
        </p:blipFill>
        <p:spPr>
          <a:xfrm>
            <a:off x="6724650" y="3116335"/>
            <a:ext cx="1003300" cy="774700"/>
          </a:xfrm>
          <a:prstGeom prst="rect">
            <a:avLst/>
          </a:prstGeom>
        </p:spPr>
      </p:pic>
      <p:sp>
        <p:nvSpPr>
          <p:cNvPr id="5" name="TextBox 4"/>
          <p:cNvSpPr txBox="1"/>
          <p:nvPr/>
        </p:nvSpPr>
        <p:spPr>
          <a:xfrm>
            <a:off x="6477000" y="3209750"/>
            <a:ext cx="45719" cy="461665"/>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79563584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10268" r="-10268"/>
          <a:stretch>
            <a:fillRect/>
          </a:stretch>
        </p:blipFill>
        <p:spPr>
          <a:xfrm>
            <a:off x="914400" y="457200"/>
            <a:ext cx="6908800" cy="3657600"/>
          </a:xfrm>
        </p:spPr>
      </p:pic>
      <p:sp>
        <p:nvSpPr>
          <p:cNvPr id="231426" name="TextBox 4"/>
          <p:cNvSpPr txBox="1">
            <a:spLocks noChangeArrowheads="1"/>
          </p:cNvSpPr>
          <p:nvPr/>
        </p:nvSpPr>
        <p:spPr bwMode="auto">
          <a:xfrm>
            <a:off x="1346200" y="457200"/>
            <a:ext cx="6477000"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lgn="ctr">
              <a:defRPr/>
            </a:pPr>
            <a:r>
              <a:rPr lang="en-US" sz="2800" dirty="0" smtClean="0">
                <a:solidFill>
                  <a:srgbClr val="C00000"/>
                </a:solidFill>
                <a:latin typeface="Arial"/>
                <a:cs typeface="Arial"/>
              </a:rPr>
              <a:t>Output nonlinearity </a:t>
            </a:r>
            <a:r>
              <a:rPr lang="mr-IN" sz="2800" dirty="0" smtClean="0">
                <a:solidFill>
                  <a:srgbClr val="C00000"/>
                </a:solidFill>
                <a:latin typeface="Arial"/>
                <a:cs typeface="Arial"/>
              </a:rPr>
              <a:t>–</a:t>
            </a:r>
            <a:r>
              <a:rPr lang="en-US" sz="2800" dirty="0">
                <a:solidFill>
                  <a:srgbClr val="C00000"/>
                </a:solidFill>
                <a:latin typeface="Arial"/>
                <a:cs typeface="Arial"/>
              </a:rPr>
              <a:t> </a:t>
            </a:r>
            <a:r>
              <a:rPr lang="en-US" sz="2800" dirty="0" smtClean="0">
                <a:solidFill>
                  <a:srgbClr val="C00000"/>
                </a:solidFill>
                <a:latin typeface="Arial"/>
                <a:cs typeface="Arial"/>
              </a:rPr>
              <a:t>making decision</a:t>
            </a:r>
          </a:p>
        </p:txBody>
      </p:sp>
      <p:pic>
        <p:nvPicPr>
          <p:cNvPr id="225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14800"/>
            <a:ext cx="6324600" cy="171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bwMode="auto">
          <a:xfrm>
            <a:off x="4267200" y="4876800"/>
            <a:ext cx="3124200" cy="83820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a:p>
        </p:txBody>
      </p:sp>
      <p:graphicFrame>
        <p:nvGraphicFramePr>
          <p:cNvPr id="22533" name="Object 6"/>
          <p:cNvGraphicFramePr>
            <a:graphicFrameLocks noChangeAspect="1"/>
          </p:cNvGraphicFramePr>
          <p:nvPr>
            <p:extLst>
              <p:ext uri="{D42A27DB-BD31-4B8C-83A1-F6EECF244321}">
                <p14:modId xmlns:p14="http://schemas.microsoft.com/office/powerpoint/2010/main" val="1563717138"/>
              </p:ext>
            </p:extLst>
          </p:nvPr>
        </p:nvGraphicFramePr>
        <p:xfrm>
          <a:off x="4368800" y="4810115"/>
          <a:ext cx="3756025" cy="1312863"/>
        </p:xfrm>
        <a:graphic>
          <a:graphicData uri="http://schemas.openxmlformats.org/presentationml/2006/ole">
            <mc:AlternateContent xmlns:mc="http://schemas.openxmlformats.org/markup-compatibility/2006">
              <mc:Choice xmlns:v="urn:schemas-microsoft-com:vml" Requires="v">
                <p:oleObj spid="_x0000_s70689" name="Equation" r:id="rId5" imgW="1816100" imgH="635000" progId="Equation.3">
                  <p:embed/>
                </p:oleObj>
              </mc:Choice>
              <mc:Fallback>
                <p:oleObj name="Equation" r:id="rId5" imgW="1816100" imgH="635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800" y="4810115"/>
                        <a:ext cx="3756025" cy="131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7"/>
          <a:stretch>
            <a:fillRect/>
          </a:stretch>
        </p:blipFill>
        <p:spPr>
          <a:xfrm>
            <a:off x="6503002" y="2815283"/>
            <a:ext cx="1651000" cy="749300"/>
          </a:xfrm>
          <a:prstGeom prst="rect">
            <a:avLst/>
          </a:prstGeom>
        </p:spPr>
      </p:pic>
      <p:sp>
        <p:nvSpPr>
          <p:cNvPr id="3" name="TextBox 2"/>
          <p:cNvSpPr txBox="1"/>
          <p:nvPr/>
        </p:nvSpPr>
        <p:spPr>
          <a:xfrm>
            <a:off x="6145212" y="2895600"/>
            <a:ext cx="357790" cy="461665"/>
          </a:xfrm>
          <a:prstGeom prst="rect">
            <a:avLst/>
          </a:prstGeom>
          <a:noFill/>
        </p:spPr>
        <p:txBody>
          <a:bodyPr wrap="none" rtlCol="0">
            <a:spAutoFit/>
          </a:bodyPr>
          <a:lstStyle/>
          <a:p>
            <a:r>
              <a:rPr lang="en-US" dirty="0" smtClean="0"/>
              <a:t>=</a:t>
            </a:r>
            <a:endParaRPr lang="en-US" dirty="0"/>
          </a:p>
        </p:txBody>
      </p:sp>
      <p:sp>
        <p:nvSpPr>
          <p:cNvPr id="5" name="Rectangle 4"/>
          <p:cNvSpPr/>
          <p:nvPr/>
        </p:nvSpPr>
        <p:spPr bwMode="auto">
          <a:xfrm>
            <a:off x="6705600" y="2895600"/>
            <a:ext cx="114300" cy="2308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solidFill>
                  <a:sysClr val="windowText" lastClr="000000"/>
                </a:solidFill>
              </a:ln>
              <a:solidFill>
                <a:schemeClr val="tx1"/>
              </a:solidFill>
              <a:effectLst/>
              <a:latin typeface="Times New Roman" pitchFamily="18" charset="0"/>
            </a:endParaRPr>
          </a:p>
        </p:txBody>
      </p:sp>
    </p:spTree>
    <p:extLst>
      <p:ext uri="{BB962C8B-B14F-4D97-AF65-F5344CB8AC3E}">
        <p14:creationId xmlns:p14="http://schemas.microsoft.com/office/powerpoint/2010/main" val="96759261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838200" y="426438"/>
            <a:ext cx="7772400" cy="1143000"/>
          </a:xfrm>
        </p:spPr>
        <p:txBody>
          <a:bodyPr/>
          <a:lstStyle/>
          <a:p>
            <a:r>
              <a:rPr lang="en-US" sz="3200" b="0" dirty="0" smtClean="0">
                <a:solidFill>
                  <a:srgbClr val="C00000"/>
                </a:solidFill>
                <a:latin typeface="Arial" charset="0"/>
                <a:ea typeface="ＭＳ Ｐゴシック" charset="0"/>
                <a:cs typeface="Arial" charset="0"/>
              </a:rPr>
              <a:t>Threshold:  Sigmoid </a:t>
            </a:r>
            <a:r>
              <a:rPr lang="en-US" sz="3200" b="0" dirty="0">
                <a:solidFill>
                  <a:srgbClr val="C00000"/>
                </a:solidFill>
                <a:latin typeface="Arial" charset="0"/>
                <a:ea typeface="ＭＳ Ｐゴシック" charset="0"/>
                <a:cs typeface="Arial" charset="0"/>
              </a:rPr>
              <a:t>function</a:t>
            </a:r>
          </a:p>
        </p:txBody>
      </p:sp>
      <p:grpSp>
        <p:nvGrpSpPr>
          <p:cNvPr id="22534" name="Group 6"/>
          <p:cNvGrpSpPr>
            <a:grpSpLocks/>
          </p:cNvGrpSpPr>
          <p:nvPr/>
        </p:nvGrpSpPr>
        <p:grpSpPr bwMode="auto">
          <a:xfrm>
            <a:off x="939800" y="2382238"/>
            <a:ext cx="3175000" cy="1897662"/>
            <a:chOff x="0" y="0"/>
            <a:chExt cx="2562" cy="2088"/>
          </a:xfrm>
        </p:grpSpPr>
        <p:pic>
          <p:nvPicPr>
            <p:cNvPr id="2355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62" cy="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7"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 y="124"/>
              <a:ext cx="120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2537" name="Rectangle 9"/>
          <p:cNvSpPr>
            <a:spLocks/>
          </p:cNvSpPr>
          <p:nvPr/>
        </p:nvSpPr>
        <p:spPr bwMode="auto">
          <a:xfrm>
            <a:off x="939800" y="4650413"/>
            <a:ext cx="7772400" cy="53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28573" bIns="0"/>
          <a:lstStyle/>
          <a:p>
            <a:pPr marL="26988">
              <a:defRPr/>
            </a:pPr>
            <a:r>
              <a:rPr lang="en-US" sz="2000" dirty="0">
                <a:latin typeface="Arial"/>
                <a:cs typeface="Arial"/>
                <a:sym typeface="Lucida Grande" charset="0"/>
              </a:rPr>
              <a:t>Notice </a:t>
            </a:r>
            <a:r>
              <a:rPr lang="en-US" sz="2000" dirty="0" err="1">
                <a:latin typeface="Arial"/>
                <a:cs typeface="Arial"/>
                <a:sym typeface="Lucida Grande" charset="0"/>
              </a:rPr>
              <a:t>σ</a:t>
            </a:r>
            <a:r>
              <a:rPr lang="en-US" sz="2000" dirty="0" smtClean="0">
                <a:latin typeface="Arial"/>
                <a:cs typeface="Arial"/>
                <a:sym typeface="Lucida Grande" charset="0"/>
              </a:rPr>
              <a:t>(x)  </a:t>
            </a:r>
            <a:r>
              <a:rPr lang="en-US" sz="2000" dirty="0">
                <a:latin typeface="Arial"/>
                <a:cs typeface="Arial"/>
                <a:sym typeface="Lucida Grande" charset="0"/>
              </a:rPr>
              <a:t>is always bounded between [0,1] (a nice property) </a:t>
            </a:r>
          </a:p>
          <a:p>
            <a:pPr marL="26988">
              <a:defRPr/>
            </a:pPr>
            <a:r>
              <a:rPr lang="en-US" sz="2000" dirty="0">
                <a:latin typeface="Arial"/>
                <a:cs typeface="Arial"/>
                <a:sym typeface="Lucida Grande" charset="0"/>
              </a:rPr>
              <a:t>and as z increases </a:t>
            </a:r>
            <a:r>
              <a:rPr lang="en-US" sz="2000" dirty="0" err="1">
                <a:latin typeface="Arial"/>
                <a:cs typeface="Arial"/>
                <a:sym typeface="Lucida Grande" charset="0"/>
              </a:rPr>
              <a:t>σ</a:t>
            </a:r>
            <a:r>
              <a:rPr lang="en-US" sz="2000" dirty="0">
                <a:latin typeface="Arial"/>
                <a:cs typeface="Arial"/>
                <a:sym typeface="Lucida Grande" charset="0"/>
              </a:rPr>
              <a:t>(z) approaches 1, as z decreases </a:t>
            </a:r>
            <a:r>
              <a:rPr lang="en-US" sz="2000" dirty="0" err="1">
                <a:latin typeface="Arial"/>
                <a:cs typeface="Arial"/>
                <a:sym typeface="Lucida Grande" charset="0"/>
              </a:rPr>
              <a:t>σ</a:t>
            </a:r>
            <a:r>
              <a:rPr lang="en-US" sz="2000" dirty="0">
                <a:latin typeface="Arial"/>
                <a:cs typeface="Arial"/>
                <a:sym typeface="Lucida Grande" charset="0"/>
              </a:rPr>
              <a:t>(z) approaches 0</a:t>
            </a:r>
          </a:p>
        </p:txBody>
      </p:sp>
      <p:pic>
        <p:nvPicPr>
          <p:cNvPr id="2" name="Picture 1"/>
          <p:cNvPicPr>
            <a:picLocks noChangeAspect="1"/>
          </p:cNvPicPr>
          <p:nvPr/>
        </p:nvPicPr>
        <p:blipFill>
          <a:blip r:embed="rId4"/>
          <a:stretch>
            <a:fillRect/>
          </a:stretch>
        </p:blipFill>
        <p:spPr>
          <a:xfrm>
            <a:off x="4826000" y="2379422"/>
            <a:ext cx="2610152" cy="990600"/>
          </a:xfrm>
          <a:prstGeom prst="rect">
            <a:avLst/>
          </a:prstGeom>
        </p:spPr>
      </p:pic>
      <p:pic>
        <p:nvPicPr>
          <p:cNvPr id="3" name="Picture 2"/>
          <p:cNvPicPr>
            <a:picLocks noChangeAspect="1"/>
          </p:cNvPicPr>
          <p:nvPr/>
        </p:nvPicPr>
        <p:blipFill>
          <a:blip r:embed="rId5"/>
          <a:stretch>
            <a:fillRect/>
          </a:stretch>
        </p:blipFill>
        <p:spPr>
          <a:xfrm>
            <a:off x="4940300" y="3384543"/>
            <a:ext cx="2590800" cy="778402"/>
          </a:xfrm>
          <a:prstGeom prst="rect">
            <a:avLst/>
          </a:prstGeom>
        </p:spPr>
      </p:pic>
    </p:spTree>
    <p:extLst>
      <p:ext uri="{BB962C8B-B14F-4D97-AF65-F5344CB8AC3E}">
        <p14:creationId xmlns:p14="http://schemas.microsoft.com/office/powerpoint/2010/main" val="6639388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2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rcRect t="21364" b="21364"/>
          <a:stretch>
            <a:fillRect/>
          </a:stretch>
        </p:blipFill>
        <p:spPr>
          <a:xfrm>
            <a:off x="1143000" y="1143000"/>
            <a:ext cx="5334000" cy="2824163"/>
          </a:xfrm>
        </p:spPr>
      </p:pic>
      <p:pic>
        <p:nvPicPr>
          <p:cNvPr id="2457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57600"/>
            <a:ext cx="4038600" cy="122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1" name="TextBox 11"/>
          <p:cNvSpPr txBox="1">
            <a:spLocks noChangeArrowheads="1"/>
          </p:cNvSpPr>
          <p:nvPr/>
        </p:nvSpPr>
        <p:spPr bwMode="auto">
          <a:xfrm>
            <a:off x="1985234" y="455544"/>
            <a:ext cx="537038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New Roman" charset="0"/>
                <a:ea typeface="ＭＳ Ｐゴシック" charset="0"/>
                <a:cs typeface="ＭＳ Ｐゴシック" charset="0"/>
              </a:defRPr>
            </a:lvl1pPr>
            <a:lvl2pPr marL="742950" indent="-285750">
              <a:defRPr sz="2600">
                <a:solidFill>
                  <a:schemeClr val="tx1"/>
                </a:solidFill>
                <a:latin typeface="Times New Roman" charset="0"/>
                <a:ea typeface="ＭＳ Ｐゴシック" charset="0"/>
              </a:defRPr>
            </a:lvl2pPr>
            <a:lvl3pPr marL="1143000" indent="-228600">
              <a:defRPr sz="2600">
                <a:solidFill>
                  <a:schemeClr val="tx1"/>
                </a:solidFill>
                <a:latin typeface="Times New Roman" charset="0"/>
                <a:ea typeface="ＭＳ Ｐゴシック" charset="0"/>
              </a:defRPr>
            </a:lvl3pPr>
            <a:lvl4pPr marL="1600200" indent="-228600">
              <a:defRPr sz="2600">
                <a:solidFill>
                  <a:schemeClr val="tx1"/>
                </a:solidFill>
                <a:latin typeface="Times New Roman" charset="0"/>
                <a:ea typeface="ＭＳ Ｐゴシック" charset="0"/>
              </a:defRPr>
            </a:lvl4pPr>
            <a:lvl5pPr marL="2057400" indent="-228600">
              <a:defRPr sz="2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600">
                <a:solidFill>
                  <a:schemeClr val="tx1"/>
                </a:solidFill>
                <a:latin typeface="Times New Roman" charset="0"/>
                <a:ea typeface="ＭＳ Ｐゴシック" charset="0"/>
              </a:defRPr>
            </a:lvl9pPr>
          </a:lstStyle>
          <a:p>
            <a:pPr>
              <a:defRPr/>
            </a:pPr>
            <a:r>
              <a:rPr lang="en-US" sz="3200" dirty="0" smtClean="0">
                <a:solidFill>
                  <a:srgbClr val="C00000"/>
                </a:solidFill>
                <a:latin typeface="+mj-lt"/>
                <a:cs typeface="Arial"/>
              </a:rPr>
              <a:t>Single layer perceptron (1950s)</a:t>
            </a:r>
          </a:p>
        </p:txBody>
      </p:sp>
      <p:sp>
        <p:nvSpPr>
          <p:cNvPr id="7" name="TextBox 6"/>
          <p:cNvSpPr txBox="1"/>
          <p:nvPr/>
        </p:nvSpPr>
        <p:spPr>
          <a:xfrm>
            <a:off x="762000" y="4724400"/>
            <a:ext cx="4138613" cy="492125"/>
          </a:xfrm>
          <a:prstGeom prst="rect">
            <a:avLst/>
          </a:prstGeom>
          <a:noFill/>
        </p:spPr>
        <p:txBody>
          <a:bodyPr wrap="none">
            <a:spAutoFit/>
          </a:bodyPr>
          <a:lstStyle/>
          <a:p>
            <a:pPr>
              <a:defRPr/>
            </a:pPr>
            <a:r>
              <a:rPr lang="en-US" dirty="0"/>
              <a:t>sigmoid neuron learning rule:</a:t>
            </a:r>
          </a:p>
        </p:txBody>
      </p:sp>
      <p:graphicFrame>
        <p:nvGraphicFramePr>
          <p:cNvPr id="24581" name="Object 5"/>
          <p:cNvGraphicFramePr>
            <a:graphicFrameLocks noChangeAspect="1"/>
          </p:cNvGraphicFramePr>
          <p:nvPr>
            <p:extLst/>
          </p:nvPr>
        </p:nvGraphicFramePr>
        <p:xfrm>
          <a:off x="5562600" y="3810000"/>
          <a:ext cx="2532063" cy="2057400"/>
        </p:xfrm>
        <a:graphic>
          <a:graphicData uri="http://schemas.openxmlformats.org/presentationml/2006/ole">
            <mc:AlternateContent xmlns:mc="http://schemas.openxmlformats.org/markup-compatibility/2006">
              <mc:Choice xmlns:v="urn:schemas-microsoft-com:vml" Requires="v">
                <p:oleObj spid="_x0000_s71740" name="Equation" r:id="rId6" imgW="1422400" imgH="1155700" progId="Equation.3">
                  <p:embed/>
                </p:oleObj>
              </mc:Choice>
              <mc:Fallback>
                <p:oleObj name="Equation" r:id="rId6" imgW="1422400" imgH="1155700" progId="Equation.3">
                  <p:embed/>
                  <p:pic>
                    <p:nvPicPr>
                      <p:cNvPr id="0" name=""/>
                      <p:cNvPicPr>
                        <a:picLocks noChangeAspect="1" noChangeArrowheads="1"/>
                      </p:cNvPicPr>
                      <p:nvPr/>
                    </p:nvPicPr>
                    <p:blipFill>
                      <a:blip r:embed="rId7"/>
                      <a:srcRect/>
                      <a:stretch>
                        <a:fillRect/>
                      </a:stretch>
                    </p:blipFill>
                    <p:spPr bwMode="auto">
                      <a:xfrm>
                        <a:off x="5562600" y="3810000"/>
                        <a:ext cx="253206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2" name="Object 1"/>
          <p:cNvGraphicFramePr>
            <a:graphicFrameLocks noChangeAspect="1"/>
          </p:cNvGraphicFramePr>
          <p:nvPr>
            <p:extLst/>
          </p:nvPr>
        </p:nvGraphicFramePr>
        <p:xfrm>
          <a:off x="835025" y="5334000"/>
          <a:ext cx="3835400" cy="762000"/>
        </p:xfrm>
        <a:graphic>
          <a:graphicData uri="http://schemas.openxmlformats.org/presentationml/2006/ole">
            <mc:AlternateContent xmlns:mc="http://schemas.openxmlformats.org/markup-compatibility/2006">
              <mc:Choice xmlns:v="urn:schemas-microsoft-com:vml" Requires="v">
                <p:oleObj spid="_x0000_s71741" name="Equation" r:id="rId8" imgW="1854200" imgH="368300" progId="Equation.3">
                  <p:embed/>
                </p:oleObj>
              </mc:Choice>
              <mc:Fallback>
                <p:oleObj name="Equation" r:id="rId8" imgW="1854200" imgH="368300" progId="Equation.3">
                  <p:embed/>
                  <p:pic>
                    <p:nvPicPr>
                      <p:cNvPr id="0" name=""/>
                      <p:cNvPicPr>
                        <a:picLocks noChangeAspect="1" noChangeArrowheads="1"/>
                      </p:cNvPicPr>
                      <p:nvPr/>
                    </p:nvPicPr>
                    <p:blipFill>
                      <a:blip r:embed="rId9"/>
                      <a:srcRect/>
                      <a:stretch>
                        <a:fillRect/>
                      </a:stretch>
                    </p:blipFill>
                    <p:spPr bwMode="auto">
                      <a:xfrm>
                        <a:off x="835025" y="5334000"/>
                        <a:ext cx="383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82854800"/>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18387</TotalTime>
  <Words>2241</Words>
  <Application>Microsoft Macintosh PowerPoint</Application>
  <PresentationFormat>On-screen Show (4:3)</PresentationFormat>
  <Paragraphs>175</Paragraphs>
  <Slides>32</Slides>
  <Notes>28</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Book Antiqua</vt:lpstr>
      <vt:lpstr>Calibri</vt:lpstr>
      <vt:lpstr>CMU Serif</vt:lpstr>
      <vt:lpstr>Helvetica</vt:lpstr>
      <vt:lpstr>Lucida Grande</vt:lpstr>
      <vt:lpstr>ＭＳ Ｐゴシック</vt:lpstr>
      <vt:lpstr>PT Serif</vt:lpstr>
      <vt:lpstr>Times New Roman</vt:lpstr>
      <vt:lpstr>Arial</vt:lpstr>
      <vt:lpstr>Default Design</vt:lpstr>
      <vt:lpstr>Equation</vt:lpstr>
      <vt:lpstr>Neural Networks</vt:lpstr>
      <vt:lpstr>Alternative way to learn Q</vt:lpstr>
      <vt:lpstr>PowerPoint Presentation</vt:lpstr>
      <vt:lpstr>Neural Network: McCulloch-Pitts neuron</vt:lpstr>
      <vt:lpstr>PowerPoint Presentation</vt:lpstr>
      <vt:lpstr>How to find the weights?</vt:lpstr>
      <vt:lpstr>PowerPoint Presentation</vt:lpstr>
      <vt:lpstr>Threshold:  Sigmoid function</vt:lpstr>
      <vt:lpstr>PowerPoint Presentation</vt:lpstr>
      <vt:lpstr>PowerPoint Presentation</vt:lpstr>
      <vt:lpstr>PowerPoint Presentation</vt:lpstr>
      <vt:lpstr>Learning rule for output layer</vt:lpstr>
      <vt:lpstr>Backpropagation (1980s) Learning rule for hidden layer</vt:lpstr>
      <vt:lpstr>Still have a problem with many layers</vt:lpstr>
      <vt:lpstr>There is a problem with many layers</vt:lpstr>
      <vt:lpstr>Neural networks</vt:lpstr>
      <vt:lpstr>Network design</vt:lpstr>
      <vt:lpstr>PowerPoint Presentation</vt:lpstr>
      <vt:lpstr>PowerPoint Presentation</vt:lpstr>
      <vt:lpstr>PowerPoint Presentation</vt:lpstr>
      <vt:lpstr>Network design</vt:lpstr>
      <vt:lpstr>Parallel and distributed Representations</vt:lpstr>
      <vt:lpstr>ALVINN Autonomous land vehicle in a neural network</vt:lpstr>
      <vt:lpstr>PowerPoint Presentation</vt:lpstr>
      <vt:lpstr>PowerPoint Presentation</vt:lpstr>
      <vt:lpstr>PowerPoint Presentation</vt:lpstr>
      <vt:lpstr>Flappy bird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 Satisfaction Problems (CSPs)</dc:title>
  <dc:creator>hi</dc:creator>
  <cp:lastModifiedBy>Microsoft Office User</cp:lastModifiedBy>
  <cp:revision>887</cp:revision>
  <cp:lastPrinted>2017-10-27T18:14:58Z</cp:lastPrinted>
  <dcterms:created xsi:type="dcterms:W3CDTF">2002-07-26T03:28:00Z</dcterms:created>
  <dcterms:modified xsi:type="dcterms:W3CDTF">2017-11-02T19:58:06Z</dcterms:modified>
</cp:coreProperties>
</file>