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0" r:id="rId2"/>
    <p:sldId id="815" r:id="rId3"/>
    <p:sldId id="751" r:id="rId4"/>
    <p:sldId id="759" r:id="rId5"/>
    <p:sldId id="761" r:id="rId6"/>
    <p:sldId id="762" r:id="rId7"/>
    <p:sldId id="857" r:id="rId8"/>
    <p:sldId id="858" r:id="rId9"/>
    <p:sldId id="859" r:id="rId10"/>
    <p:sldId id="767" r:id="rId11"/>
    <p:sldId id="768" r:id="rId12"/>
    <p:sldId id="769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860" r:id="rId22"/>
    <p:sldId id="763" r:id="rId23"/>
    <p:sldId id="862" r:id="rId24"/>
    <p:sldId id="863" r:id="rId25"/>
    <p:sldId id="864" r:id="rId26"/>
    <p:sldId id="865" r:id="rId27"/>
    <p:sldId id="866" r:id="rId28"/>
    <p:sldId id="868" r:id="rId29"/>
    <p:sldId id="870" r:id="rId30"/>
    <p:sldId id="872" r:id="rId31"/>
    <p:sldId id="874" r:id="rId32"/>
    <p:sldId id="877" r:id="rId33"/>
    <p:sldId id="875" r:id="rId34"/>
    <p:sldId id="878" r:id="rId35"/>
    <p:sldId id="879" r:id="rId36"/>
    <p:sldId id="880" r:id="rId37"/>
    <p:sldId id="881" r:id="rId38"/>
    <p:sldId id="886" r:id="rId39"/>
    <p:sldId id="887" r:id="rId40"/>
    <p:sldId id="888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5" autoAdjust="0"/>
    <p:restoredTop sz="80318" autoAdjust="0"/>
  </p:normalViewPr>
  <p:slideViewPr>
    <p:cSldViewPr snapToGrid="0">
      <p:cViewPr>
        <p:scale>
          <a:sx n="100" d="100"/>
          <a:sy n="100" d="100"/>
        </p:scale>
        <p:origin x="3408" y="368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ADE-2AED-2A43-927D-6DFE99245A93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D21C-176F-E942-AB3F-6177ED2A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70559E-B2D7-BD4F-ACC2-4A0BBCE2F950}" type="datetimeFigureOut">
              <a:rPr lang="en-US"/>
              <a:pPr>
                <a:defRPr/>
              </a:pPr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422660-5F85-9A49-8582-CA5FC22A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classifier" TargetMode="External"/><Relationship Id="rId4" Type="http://schemas.openxmlformats.org/officeDocument/2006/relationships/hyperlink" Target="https://en.wikipedia.org/wiki/Linear_predictor_function" TargetMode="External"/><Relationship Id="rId5" Type="http://schemas.openxmlformats.org/officeDocument/2006/relationships/hyperlink" Target="https://en.wikipedia.org/wiki/Feature_vector" TargetMode="External"/><Relationship Id="rId6" Type="http://schemas.openxmlformats.org/officeDocument/2006/relationships/hyperlink" Target="https://en.wikipedia.org/wiki/Online_algorith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Baseball" TargetMode="External"/><Relationship Id="rId12" Type="http://schemas.openxmlformats.org/officeDocument/2006/relationships/hyperlink" Target="https://en.wikipedia.org/wiki/Statistical_learning_theory#cite_note-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Relationship Id="rId3" Type="http://schemas.openxmlformats.org/officeDocument/2006/relationships/hyperlink" Target="https://en.wikipedia.org/wiki/Machine_learning" TargetMode="External"/><Relationship Id="rId4" Type="http://schemas.openxmlformats.org/officeDocument/2006/relationships/hyperlink" Target="https://en.wikipedia.org/wiki/Statistics" TargetMode="External"/><Relationship Id="rId5" Type="http://schemas.openxmlformats.org/officeDocument/2006/relationships/hyperlink" Target="https://en.wikipedia.org/wiki/Functional_analysis" TargetMode="External"/><Relationship Id="rId6" Type="http://schemas.openxmlformats.org/officeDocument/2006/relationships/hyperlink" Target="https://en.wikipedia.org/wiki/Statistical_learning_theory#cite_note-1" TargetMode="External"/><Relationship Id="rId7" Type="http://schemas.openxmlformats.org/officeDocument/2006/relationships/hyperlink" Target="https://en.wikipedia.org/wiki/Statistical_learning_theory#cite_note-2" TargetMode="External"/><Relationship Id="rId8" Type="http://schemas.openxmlformats.org/officeDocument/2006/relationships/hyperlink" Target="https://en.wikipedia.org/wiki/Computer_vision" TargetMode="External"/><Relationship Id="rId9" Type="http://schemas.openxmlformats.org/officeDocument/2006/relationships/hyperlink" Target="https://en.wikipedia.org/wiki/Speech_recognition" TargetMode="External"/><Relationship Id="rId10" Type="http://schemas.openxmlformats.org/officeDocument/2006/relationships/hyperlink" Target="https://en.wikipedia.org/wiki/Bioinformatics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3304FAA-0709-CB41-944D-E2D93273EB98}" type="slidenum">
              <a:rPr lang="en-US" altLang="en-US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63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8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4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6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1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try actions in every state.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42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good because using knowledge</a:t>
            </a:r>
            <a:r>
              <a:rPr lang="en-US" baseline="0" dirty="0" smtClean="0"/>
              <a:t> to try to gain reward. But will this always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77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idea? Limitations?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But even after millions of steps still won’t always be following policy compute (the </a:t>
            </a:r>
            <a:r>
              <a:rPr lang="en-US" sz="1200" dirty="0" err="1" smtClean="0"/>
              <a:t>argmax</a:t>
            </a:r>
            <a:r>
              <a:rPr lang="en-US" sz="1200" dirty="0" smtClean="0"/>
              <a:t> Q(</a:t>
            </a:r>
            <a:r>
              <a:rPr lang="en-US" sz="1200" dirty="0" err="1" smtClean="0"/>
              <a:t>s,a</a:t>
            </a:r>
            <a:r>
              <a:rPr lang="en-US" sz="1200" dirty="0" smtClean="0"/>
              <a:t>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FE28D03-6D26-B54B-8C6A-783E7A70B25A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8713" y="685800"/>
            <a:ext cx="4673600" cy="3505200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3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What kind of input does this neuron like the best?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What does this neuron do?</a:t>
            </a:r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kinds of input this neuron will like the best? </a:t>
            </a:r>
          </a:p>
          <a:p>
            <a:r>
              <a:rPr lang="en-US" baseline="0" dirty="0" smtClean="0"/>
              <a:t>When x matches w,  but i.e. what will maximize </a:t>
            </a:r>
            <a:r>
              <a:rPr lang="en-US" baseline="0" dirty="0" err="1" smtClean="0"/>
              <a:t>w.x</a:t>
            </a:r>
            <a:r>
              <a:rPr lang="en-US" baseline="0" dirty="0" smtClean="0"/>
              <a:t> + w_0?   </a:t>
            </a:r>
          </a:p>
          <a:p>
            <a:r>
              <a:rPr lang="en-US" baseline="0" dirty="0" smtClean="0"/>
              <a:t>Keeping |x| a constant, or normalized. </a:t>
            </a:r>
          </a:p>
          <a:p>
            <a:r>
              <a:rPr lang="en-US" baseline="0" dirty="0" err="1" smtClean="0"/>
              <a:t>W^tX</a:t>
            </a:r>
            <a:r>
              <a:rPr lang="en-US" baseline="0" dirty="0" smtClean="0"/>
              <a:t> = |W||x| cos theta.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029AF-2417-1B43-A8DD-3FB8E72857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0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type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inear classifier"/>
              </a:rPr>
              <a:t>linear classifier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 a classification algorithm that makes its predictions based on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inear predictor function"/>
              </a:rPr>
              <a:t>linear predictor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inear predictor function"/>
              </a:rPr>
              <a:t>function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set of weights with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eature vector"/>
              </a:rPr>
              <a:t>feature vector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algorithm allows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Online algorithm"/>
              </a:rPr>
              <a:t>online learning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that it processes elements in the training set one at a time.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029AF-2417-1B43-A8DD-3FB8E728573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3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029AF-2417-1B43-A8DD-3FB8E728573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Bottom-neck, squeeze</a:t>
            </a:r>
            <a:r>
              <a:rPr lang="en-US" baseline="0" dirty="0" smtClean="0"/>
              <a:t> representations.  Why do you need hidden layers? </a:t>
            </a:r>
          </a:p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 Multi-layer perceptron using a </a:t>
            </a:r>
            <a:r>
              <a:rPr lang="en-US" sz="22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linear</a:t>
            </a:r>
            <a:r>
              <a:rPr lang="en-US" sz="2200" i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transfer function has an equivalent single-layer network; a non-linear function is therefore necessary to gain the advantages of a multi-layer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029AF-2417-1B43-A8DD-3FB8E728573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learning theory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framework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chine learning"/>
              </a:rPr>
              <a:t>machine learning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drawing from the fields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tatistics"/>
              </a:rPr>
              <a:t>statistics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unctional analysis"/>
              </a:rPr>
              <a:t>functional analysis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[2]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Statistical learning theory deals with the problem of finding a predictive function based on data. Statistical learning theory has led to successful applications in fields such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omputer vision"/>
              </a:rPr>
              <a:t>computer vision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Speech recognition"/>
              </a:rPr>
              <a:t>speech recognition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ioinformatics"/>
              </a:rPr>
              <a:t>bioinformatics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Baseball"/>
              </a:rPr>
              <a:t>baseball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Policy is kept the same.  Still doing evaluation. </a:t>
            </a:r>
          </a:p>
          <a:p>
            <a:r>
              <a:rPr lang="en-US" dirty="0" smtClean="0"/>
              <a:t>For example,  i</a:t>
            </a:r>
            <a:r>
              <a:rPr lang="en-US" baseline="0" dirty="0" smtClean="0"/>
              <a:t>f V(1,3) = 0.84,    and V(2,3) = 0.92,  V(1,3) = -0.04 + V(2,3)  if this happens all the time </a:t>
            </a:r>
            <a:r>
              <a:rPr lang="mr-IN" baseline="0" dirty="0" smtClean="0"/>
              <a:t>–</a:t>
            </a:r>
            <a:r>
              <a:rPr lang="en-US" baseline="0" dirty="0" smtClean="0"/>
              <a:t> not necessarily true. But if it does, then V(1,3) should be 0.88.    So the current value of 0.84 is  a bit low and should be increased. </a:t>
            </a:r>
          </a:p>
          <a:p>
            <a:r>
              <a:rPr lang="en-US" baseline="0" dirty="0" smtClean="0"/>
              <a:t>V(s) &lt;- V(s)  +  alpha (R + gamma(V(s’)) - V(s)).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 sample - current  belief on the expected value.   If there is a difference, update, with certain learning rate, which should decrease over time.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though it should be   over probability of transition states, (the actual </a:t>
            </a:r>
            <a:r>
              <a:rPr lang="en-US" baseline="0" dirty="0" err="1" smtClean="0"/>
              <a:t>equilibirum</a:t>
            </a:r>
            <a:r>
              <a:rPr lang="en-US" baseline="0" dirty="0" smtClean="0"/>
              <a:t>) rather than just the next state, it will converge because rare things do happen rarely. The average value of V will converge to the correct value. Also, alpha also needs to decrease over time.  Does TD learning does not need a transition model to perform its update. Just observe what happen, and keep track of things.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Vs a bit toward the sample. Weighted average.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73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intuition behind reinforcement learning is to continually update the action-value function based on observations using the Bellman equation. It has been shown by Sutton et al 1998 [2] that such update algorithms will converge on the optimal action-value function as time approaches infinity. Based on this, we can define Q as the output of a neural network, which has weights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train this network by minimizing the following loss function at each iteration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457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intuition behind reinforcement learning is to continually update the action-value function based on observations using the Bellman equation. It has been shown by Sutton et al 1998 [2] that such update algorithms will converge on the optimal action-value function as time approaches infinity. Based on this, we can define Q as the output of a neural network, which has weights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train this network by minimizing the following loss function at each iteration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963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intuition behind reinforcement learning is to continually update the action-value function based on observations using the Bellman equation. It has been shown by Sutton et al 1998 [2] that such update algorithms will converge on the optimal action-value function as time approaches infinity. Based on this, we can define Q as the output of a neural network, which has weights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train this network by minimizing the following loss function at each iteration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58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Infnite</a:t>
            </a:r>
            <a:r>
              <a:rPr lang="en-US" baseline="0" dirty="0" smtClean="0"/>
              <a:t> data of all the states, as long as all states can be reached.</a:t>
            </a:r>
          </a:p>
          <a:p>
            <a:r>
              <a:rPr lang="en-US" baseline="0" dirty="0" smtClean="0"/>
              <a:t>Are their scenario not all states can be reached?  Crashing.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If al the states are reachable from all the other states, in a finite number of steps,</a:t>
            </a:r>
            <a:r>
              <a:rPr lang="en-US" baseline="0" dirty="0" smtClean="0"/>
              <a:t> then your MDP will converge to the true models and get the optimal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in real domain, a lot of actions can be get into absorbing states, then you can’t do much.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to TD learning but change policy over time. But you can change the policy over time.  Sample Q        a’ might not be</a:t>
            </a:r>
          </a:p>
          <a:p>
            <a:r>
              <a:rPr lang="en-US" baseline="0" dirty="0" smtClean="0"/>
              <a:t>Use that to optimize  your Q(</a:t>
            </a:r>
            <a:r>
              <a:rPr lang="en-US" baseline="0" dirty="0" err="1" smtClean="0"/>
              <a:t>s,a</a:t>
            </a:r>
            <a:r>
              <a:rPr lang="en-US" baseline="0" dirty="0" smtClean="0"/>
              <a:t>).   Not just your values based on policy but can change your </a:t>
            </a:r>
            <a:r>
              <a:rPr lang="en-US" baseline="0" dirty="0" err="1" smtClean="0"/>
              <a:t>acton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Update to </a:t>
            </a:r>
            <a:r>
              <a:rPr lang="en-US" baseline="0" dirty="0" err="1" smtClean="0"/>
              <a:t>estiamte</a:t>
            </a:r>
            <a:r>
              <a:rPr lang="en-US" baseline="0" dirty="0" smtClean="0"/>
              <a:t> Q(</a:t>
            </a:r>
            <a:r>
              <a:rPr lang="en-US" baseline="0" dirty="0" err="1" smtClean="0"/>
              <a:t>s,a</a:t>
            </a:r>
            <a:r>
              <a:rPr lang="en-US" baseline="0" dirty="0" smtClean="0"/>
              <a:t>). </a:t>
            </a:r>
          </a:p>
          <a:p>
            <a:r>
              <a:rPr lang="en-US" baseline="0" dirty="0" smtClean="0"/>
              <a:t>a’  what would be the best thing you would o if you are in that state, not necessarily what is in the policy.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using to approximate the future reward and expectation over</a:t>
            </a:r>
            <a:r>
              <a:rPr lang="en-US" baseline="0" dirty="0" smtClean="0"/>
              <a:t> the next states.  Sampling repeatedly will yield a expectation. </a:t>
            </a:r>
          </a:p>
          <a:p>
            <a:r>
              <a:rPr lang="en-US" baseline="0" dirty="0" smtClean="0"/>
              <a:t>Empirically driven way to do that.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careful how you set alpha.  Set alpha = 0, won’t learn anymore. Q won’t change.  </a:t>
            </a:r>
          </a:p>
          <a:p>
            <a:r>
              <a:rPr lang="en-US" baseline="0" dirty="0" smtClean="0"/>
              <a:t>Sufficient to set alpha = 1/n.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2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on or off policy learning?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8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240-1DB1-C04A-8210-C45C94FE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374-D0F2-8649-8A04-7D168562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A2E-69A4-224A-84C1-1A8D2FB6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EC9F-DF6E-E641-B0AF-A5D734B7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6AF-3DF7-884B-A90D-E47550E5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05B-849E-894C-BCAF-AC2FA846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CAB-7041-334D-8A33-6CC464F0A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211-1272-C44F-9E1D-7D7E9E148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16E-1EAA-0346-A9B4-3ADA2887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A9C2-B859-2448-BD9D-300E1EF49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0657-BEA4-B84C-97AC-0F124985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80646-0B8B-0248-AAE7-5A1D5A0F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7.emf"/><Relationship Id="rId7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30.emf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7.em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0.emf"/><Relationship Id="rId7" Type="http://schemas.openxmlformats.org/officeDocument/2006/relationships/image" Target="../media/image4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881" y="932300"/>
            <a:ext cx="6987919" cy="1470025"/>
          </a:xfrm>
        </p:spPr>
        <p:txBody>
          <a:bodyPr/>
          <a:lstStyle/>
          <a:p>
            <a:r>
              <a:rPr lang="en-US" sz="3600" b="1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>Reinforcement </a:t>
            </a:r>
            <a:r>
              <a:rPr lang="en-US" sz="36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>Learning with</a:t>
            </a:r>
            <a:r>
              <a:rPr lang="en-US" sz="36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 Neural Networks</a:t>
            </a:r>
            <a:endParaRPr lang="en-US" sz="2800" b="1" dirty="0" smtClean="0">
              <a:latin typeface="+mj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097" y="2786192"/>
            <a:ext cx="7915275" cy="175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Tai Sing Lee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>15-381/681 </a:t>
            </a:r>
            <a:r>
              <a:rPr lang="en-US" sz="24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AI Lecture 17</a:t>
            </a:r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altLang="en-US" sz="2400" i="1" dirty="0" smtClean="0"/>
              <a:t>Read </a:t>
            </a:r>
            <a:r>
              <a:rPr lang="en-US" altLang="en-US" sz="2400" i="1" dirty="0"/>
              <a:t>Chapter </a:t>
            </a:r>
            <a:r>
              <a:rPr lang="en-US" altLang="en-US" sz="2400" i="1" dirty="0" smtClean="0"/>
              <a:t>21 and 18.7 </a:t>
            </a:r>
            <a:r>
              <a:rPr lang="en-US" altLang="en-US" sz="2400" i="1" dirty="0"/>
              <a:t>of Russell &amp; </a:t>
            </a:r>
            <a:r>
              <a:rPr lang="en-US" altLang="en-US" sz="2400" i="1" dirty="0" err="1"/>
              <a:t>Norvig</a:t>
            </a:r>
            <a:endParaRPr lang="en-US" altLang="en-US" sz="2400" i="1" dirty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7690" y="5657671"/>
            <a:ext cx="8430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PT Serif" charset="0"/>
                <a:cs typeface="PT Serif" charset="0"/>
              </a:rPr>
              <a:t>With thanks to </a:t>
            </a:r>
            <a:r>
              <a:rPr lang="en-US" sz="1800" dirty="0" smtClean="0">
                <a:ea typeface="PT Serif" charset="0"/>
                <a:cs typeface="PT Serif" charset="0"/>
              </a:rPr>
              <a:t>Dan Klein,  Pieter </a:t>
            </a:r>
            <a:r>
              <a:rPr lang="en-US" sz="1800" dirty="0" err="1" smtClean="0">
                <a:ea typeface="PT Serif" charset="0"/>
                <a:cs typeface="PT Serif" charset="0"/>
              </a:rPr>
              <a:t>Abbeel</a:t>
            </a:r>
            <a:r>
              <a:rPr lang="en-US" sz="1800" dirty="0" smtClean="0">
                <a:ea typeface="PT Serif" charset="0"/>
                <a:cs typeface="PT Serif" charset="0"/>
              </a:rPr>
              <a:t> (Berkeley), and Past 15-381 Instructors for slide contents, particularly Ariel </a:t>
            </a:r>
            <a:r>
              <a:rPr lang="en-US" sz="1800" dirty="0" err="1" smtClean="0">
                <a:ea typeface="PT Serif" charset="0"/>
                <a:cs typeface="PT Serif" charset="0"/>
              </a:rPr>
              <a:t>Procaccia</a:t>
            </a:r>
            <a:r>
              <a:rPr lang="en-US" sz="1800" dirty="0" smtClean="0">
                <a:ea typeface="PT Serif" charset="0"/>
                <a:cs typeface="PT Serif" charset="0"/>
              </a:rPr>
              <a:t>, Emma </a:t>
            </a:r>
            <a:r>
              <a:rPr lang="en-US" sz="1800" dirty="0" err="1" smtClean="0">
                <a:ea typeface="PT Serif" charset="0"/>
                <a:cs typeface="PT Serif" charset="0"/>
              </a:rPr>
              <a:t>Brunskill</a:t>
            </a:r>
            <a:r>
              <a:rPr lang="en-US" sz="1800" dirty="0" smtClean="0">
                <a:ea typeface="PT Serif" charset="0"/>
                <a:cs typeface="PT Serif" charset="0"/>
              </a:rPr>
              <a:t> and Gianni Di Caro</a:t>
            </a:r>
            <a:r>
              <a:rPr lang="en-US" sz="1800" dirty="0">
                <a:ea typeface="PT Serif" charset="0"/>
                <a:cs typeface="PT Serif" charset="0"/>
              </a:rPr>
              <a:t>. </a:t>
            </a:r>
            <a:r>
              <a:rPr lang="en-US" sz="1800" dirty="0" smtClean="0">
                <a:ea typeface="PT Serif" charset="0"/>
                <a:cs typeface="PT Serif" charset="0"/>
              </a:rPr>
              <a:t> and Russell </a:t>
            </a:r>
            <a:r>
              <a:rPr lang="en-US" sz="1800" dirty="0">
                <a:ea typeface="PT Serif" charset="0"/>
                <a:cs typeface="PT Serif" charset="0"/>
              </a:rPr>
              <a:t>and </a:t>
            </a:r>
            <a:r>
              <a:rPr lang="en-US" sz="1800" dirty="0" err="1">
                <a:ea typeface="PT Serif" charset="0"/>
                <a:cs typeface="PT Serif" charset="0"/>
              </a:rPr>
              <a:t>Norvig</a:t>
            </a:r>
            <a:r>
              <a:rPr lang="en-US" sz="1800" dirty="0">
                <a:ea typeface="PT Serif" charset="0"/>
                <a:cs typeface="PT Serif" charset="0"/>
              </a:rPr>
              <a:t>, </a:t>
            </a:r>
            <a:r>
              <a:rPr lang="en-US" sz="1800" dirty="0" err="1">
                <a:ea typeface="PT Serif" charset="0"/>
                <a:cs typeface="PT Serif" charset="0"/>
              </a:rPr>
              <a:t>Olshausen</a:t>
            </a:r>
            <a:r>
              <a:rPr lang="en-US" sz="1800" dirty="0">
                <a:ea typeface="PT Serif" charset="0"/>
                <a:cs typeface="PT Serif" charset="0"/>
              </a:rPr>
              <a:t> for </a:t>
            </a:r>
            <a:r>
              <a:rPr lang="en-US" sz="1800" dirty="0" smtClean="0">
                <a:ea typeface="PT Serif" charset="0"/>
                <a:cs typeface="PT Serif" charset="0"/>
              </a:rPr>
              <a:t>some slides </a:t>
            </a:r>
            <a:r>
              <a:rPr lang="en-US" sz="1800" dirty="0">
                <a:ea typeface="PT Serif" charset="0"/>
                <a:cs typeface="PT Serif" charset="0"/>
              </a:rPr>
              <a:t>on neural networks</a:t>
            </a:r>
          </a:p>
          <a:p>
            <a:endParaRPr lang="en-US" sz="1800" dirty="0">
              <a:ea typeface="PT Serif" charset="0"/>
              <a:cs typeface="PT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2" y="2036838"/>
            <a:ext cx="8734756" cy="2878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763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Q-Learning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smtClean="0">
                <a:solidFill>
                  <a:srgbClr val="C00000"/>
                </a:solidFill>
              </a:rPr>
              <a:t>TD state-action </a:t>
            </a:r>
            <a:r>
              <a:rPr lang="en-US" sz="3600" dirty="0" smtClean="0">
                <a:solidFill>
                  <a:srgbClr val="C00000"/>
                </a:solidFill>
              </a:rPr>
              <a:t>learning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61500" y="4161646"/>
            <a:ext cx="5434178" cy="1526232"/>
            <a:chOff x="3272813" y="4507913"/>
            <a:chExt cx="5166923" cy="1526232"/>
          </a:xfrm>
        </p:grpSpPr>
        <p:sp>
          <p:nvSpPr>
            <p:cNvPr id="10" name="Left Brace 9"/>
            <p:cNvSpPr/>
            <p:nvPr/>
          </p:nvSpPr>
          <p:spPr bwMode="auto">
            <a:xfrm rot="16200000">
              <a:off x="4096201" y="3815122"/>
              <a:ext cx="610607" cy="1996189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2813" y="5018482"/>
              <a:ext cx="5166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+mn-lt"/>
                  <a:ea typeface="CMU Serif Roman" charset="0"/>
                  <a:cs typeface="CMU Serif Roman" charset="0"/>
                </a:rPr>
                <a:t>Update </a:t>
              </a:r>
              <a:r>
                <a:rPr lang="en-US" sz="2000" i="1" dirty="0" smtClean="0">
                  <a:solidFill>
                    <a:srgbClr val="C00000"/>
                  </a:solidFill>
                  <a:latin typeface="+mn-lt"/>
                  <a:ea typeface="CMU Serif Roman" charset="0"/>
                  <a:cs typeface="CMU Serif Roman" charset="0"/>
                </a:rPr>
                <a:t>Q</a:t>
              </a:r>
              <a:r>
                <a:rPr lang="en-US" sz="2000" dirty="0" smtClean="0">
                  <a:solidFill>
                    <a:srgbClr val="C00000"/>
                  </a:solidFill>
                  <a:latin typeface="+mn-lt"/>
                  <a:ea typeface="CMU Serif Roman" charset="0"/>
                  <a:cs typeface="CMU Serif Roman" charset="0"/>
                </a:rPr>
                <a:t> estimate with the sample data but according to a greedy policy for action selection (take the max) ≠ from behavior policy  </a:t>
              </a:r>
              <a:endParaRPr lang="en-US" sz="2000" dirty="0">
                <a:solidFill>
                  <a:srgbClr val="C00000"/>
                </a:solidFill>
                <a:latin typeface="+mn-lt"/>
                <a:ea typeface="CMU Serif Roman" charset="0"/>
                <a:cs typeface="CMU Serif Roman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9625" y="520093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MU Serif Roman" charset="0"/>
                <a:ea typeface="CMU Serif Roman" charset="0"/>
                <a:cs typeface="CMU Serif Roman" charset="0"/>
              </a:rPr>
              <a:t>or keep acting forever, or termination criterion</a:t>
            </a:r>
            <a:endParaRPr lang="en-US" sz="21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67197" y="4772253"/>
            <a:ext cx="585047" cy="779489"/>
          </a:xfrm>
          <a:custGeom>
            <a:avLst/>
            <a:gdLst>
              <a:gd name="connsiteX0" fmla="*/ 74951 w 585047"/>
              <a:gd name="connsiteY0" fmla="*/ 779489 h 779489"/>
              <a:gd name="connsiteX1" fmla="*/ 584616 w 585047"/>
              <a:gd name="connsiteY1" fmla="*/ 494676 h 779489"/>
              <a:gd name="connsiteX2" fmla="*/ 0 w 585047"/>
              <a:gd name="connsiteY2" fmla="*/ 0 h 7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047" h="779489">
                <a:moveTo>
                  <a:pt x="74951" y="779489"/>
                </a:moveTo>
                <a:cubicBezTo>
                  <a:pt x="336029" y="702040"/>
                  <a:pt x="597108" y="624591"/>
                  <a:pt x="584616" y="494676"/>
                </a:cubicBezTo>
                <a:cubicBezTo>
                  <a:pt x="572124" y="364761"/>
                  <a:pt x="0" y="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9433" y="551763"/>
            <a:ext cx="16674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CMU Serif Roman" charset="0"/>
                <a:ea typeface="CMU Serif Roman" charset="0"/>
                <a:cs typeface="CMU Serif Roman" charset="0"/>
              </a:rPr>
              <a:t>Any </a:t>
            </a:r>
          </a:p>
          <a:p>
            <a:pPr algn="ctr"/>
            <a:r>
              <a:rPr lang="en-US" sz="2200" dirty="0" smtClean="0">
                <a:latin typeface="CMU Serif Roman" charset="0"/>
                <a:ea typeface="CMU Serif Roman" charset="0"/>
                <a:cs typeface="CMU Serif Roman" charset="0"/>
              </a:rPr>
              <a:t>exploration </a:t>
            </a:r>
          </a:p>
          <a:p>
            <a:pPr algn="ctr"/>
            <a:r>
              <a:rPr lang="en-US" sz="2200" dirty="0" smtClean="0">
                <a:latin typeface="CMU Serif Roman" charset="0"/>
                <a:ea typeface="CMU Serif Roman" charset="0"/>
                <a:cs typeface="CMU Serif Roman" charset="0"/>
              </a:rPr>
              <a:t>policy</a:t>
            </a:r>
            <a:endParaRPr lang="en-US" sz="22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029200" y="1836228"/>
            <a:ext cx="2895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4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Q-Learning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66" y="4004965"/>
            <a:ext cx="7212834" cy="1870555"/>
          </a:xfrm>
        </p:spPr>
        <p:txBody>
          <a:bodyPr/>
          <a:lstStyle/>
          <a:p>
            <a:r>
              <a:rPr lang="en-US" sz="2400" dirty="0" smtClean="0"/>
              <a:t>6 states, S1,..S6</a:t>
            </a:r>
          </a:p>
          <a:p>
            <a:r>
              <a:rPr lang="en-US" sz="2400" dirty="0" smtClean="0"/>
              <a:t>12 actions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 for state transitions, deterministic</a:t>
            </a:r>
          </a:p>
          <a:p>
            <a:r>
              <a:rPr lang="en-US" sz="2400" dirty="0" smtClean="0"/>
              <a:t>R=100 in S6 (terminal state), R=0 otherwise</a:t>
            </a:r>
          </a:p>
          <a:p>
            <a:r>
              <a:rPr lang="en-US" sz="2400" dirty="0" smtClean="0"/>
              <a:t>𝛾=0.5, 𝛼 = 1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Random behavior policy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95400" y="1371600"/>
          <a:ext cx="6096000" cy="2260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/>
                <a:gridCol w="2032000"/>
                <a:gridCol w="2032000"/>
              </a:tblGrid>
              <a:tr h="113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3048000" y="1828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048000" y="2057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048000" y="30480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048000" y="3200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30480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53000" y="1828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53000" y="2057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20"/>
          <p:cNvGrpSpPr/>
          <p:nvPr/>
        </p:nvGrpSpPr>
        <p:grpSpPr>
          <a:xfrm rot="5400000">
            <a:off x="1981200" y="2286000"/>
            <a:ext cx="685800" cy="381000"/>
            <a:chOff x="1905000" y="2286000"/>
            <a:chExt cx="685800" cy="3810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1905000" y="228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1905000" y="2667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 rot="5400000">
            <a:off x="3962400" y="2286000"/>
            <a:ext cx="685800" cy="381000"/>
            <a:chOff x="3962400" y="2286000"/>
            <a:chExt cx="685800" cy="38100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3962400" y="228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3962400" y="2667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19" name="Straight Arrow Connector 18"/>
          <p:cNvCxnSpPr/>
          <p:nvPr/>
        </p:nvCxnSpPr>
        <p:spPr bwMode="auto">
          <a:xfrm rot="5400000">
            <a:off x="6057900" y="24765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466161" y="193301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14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7961" y="23577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41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4231" y="255177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45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0900" y="308585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54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2531" y="20148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25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7261" y="24384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52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1969" y="291265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smtClean="0">
                <a:latin typeface="CMU Serif Roman" charset="0"/>
                <a:ea typeface="CMU Serif Roman" charset="0"/>
                <a:cs typeface="CMU Serif Roman" charset="0"/>
              </a:rPr>
              <a:t>56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19050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2</a:t>
            </a:r>
            <a:r>
              <a:rPr lang="en-US" baseline="-25000" dirty="0">
                <a:latin typeface="CMU Serif Roman" charset="0"/>
                <a:ea typeface="CMU Serif Roman" charset="0"/>
                <a:cs typeface="CMU Serif Roman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1791" y="135506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smtClean="0">
                <a:latin typeface="CMU Serif Roman" charset="0"/>
                <a:ea typeface="CMU Serif Roman" charset="0"/>
                <a:cs typeface="CMU Serif Roman" charset="0"/>
              </a:rPr>
              <a:t>12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3231" y="13515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23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6970" y="195569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32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6866" y="19481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36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Initial state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51" y="1239204"/>
            <a:ext cx="2113089" cy="45302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53" y="4047410"/>
            <a:ext cx="3759200" cy="927100"/>
          </a:xfrm>
          <a:prstGeom prst="rect">
            <a:avLst/>
          </a:prstGeom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state, Update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5" y="973547"/>
            <a:ext cx="1784160" cy="38250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" y="4038600"/>
            <a:ext cx="8405495" cy="1508398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Action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6" y="3995115"/>
            <a:ext cx="4292600" cy="939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94" y="1239204"/>
            <a:ext cx="2072405" cy="4442998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State, Update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44" y="973547"/>
            <a:ext cx="1762234" cy="37780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7" y="3780608"/>
            <a:ext cx="8242300" cy="1752600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Action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94" y="1239204"/>
            <a:ext cx="2072405" cy="4442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76" y="4051158"/>
            <a:ext cx="3759200" cy="939800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State, Update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725" y="1149908"/>
            <a:ext cx="2019300" cy="3784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52578"/>
            <a:ext cx="8742093" cy="1295125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Episode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64" y="1149908"/>
            <a:ext cx="2019300" cy="3784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74" y="4252840"/>
            <a:ext cx="4292600" cy="939800"/>
          </a:xfrm>
          <a:prstGeom prst="rect">
            <a:avLst/>
          </a:prstGeom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New State, Update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9" y="1205075"/>
            <a:ext cx="1962151" cy="3677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08" y="3820495"/>
            <a:ext cx="8394700" cy="1752600"/>
          </a:xfrm>
          <a:prstGeom prst="rect">
            <a:avLst/>
          </a:prstGeom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51" y="412062"/>
            <a:ext cx="8765155" cy="711269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Passive Reinforcement Learning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4220"/>
            <a:ext cx="2889473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ea typeface="CMU Serif Roman" charset="0"/>
                <a:cs typeface="CMU Serif Roman" charset="0"/>
              </a:rPr>
              <a:t>Two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ea typeface="CMU Serif Roman" charset="0"/>
                <a:cs typeface="CMU Serif Roman" charset="0"/>
              </a:rPr>
              <a:t>Build 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Model-free: directly estimate V</a:t>
            </a:r>
            <a:r>
              <a:rPr lang="en-US" sz="2400" baseline="30000" dirty="0">
                <a:solidFill>
                  <a:srgbClr val="C00000"/>
                </a:solidFill>
              </a:rPr>
              <a:t>π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C00000"/>
              </a:solidFill>
              <a:ea typeface="CMU Serif Roman" charset="0"/>
              <a:cs typeface="CMU Serif Roman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26146" y="1410260"/>
            <a:ext cx="3340100" cy="1703134"/>
          </a:xfrm>
          <a:custGeom>
            <a:avLst/>
            <a:gdLst>
              <a:gd name="T0" fmla="*/ 120 w 2104"/>
              <a:gd name="T1" fmla="*/ 184 h 1168"/>
              <a:gd name="T2" fmla="*/ 352 w 2104"/>
              <a:gd name="T3" fmla="*/ 248 h 1168"/>
              <a:gd name="T4" fmla="*/ 424 w 2104"/>
              <a:gd name="T5" fmla="*/ 232 h 1168"/>
              <a:gd name="T6" fmla="*/ 480 w 2104"/>
              <a:gd name="T7" fmla="*/ 176 h 1168"/>
              <a:gd name="T8" fmla="*/ 552 w 2104"/>
              <a:gd name="T9" fmla="*/ 128 h 1168"/>
              <a:gd name="T10" fmla="*/ 840 w 2104"/>
              <a:gd name="T11" fmla="*/ 0 h 1168"/>
              <a:gd name="T12" fmla="*/ 1056 w 2104"/>
              <a:gd name="T13" fmla="*/ 16 h 1168"/>
              <a:gd name="T14" fmla="*/ 1120 w 2104"/>
              <a:gd name="T15" fmla="*/ 56 h 1168"/>
              <a:gd name="T16" fmla="*/ 1152 w 2104"/>
              <a:gd name="T17" fmla="*/ 104 h 1168"/>
              <a:gd name="T18" fmla="*/ 1160 w 2104"/>
              <a:gd name="T19" fmla="*/ 152 h 1168"/>
              <a:gd name="T20" fmla="*/ 1216 w 2104"/>
              <a:gd name="T21" fmla="*/ 184 h 1168"/>
              <a:gd name="T22" fmla="*/ 1440 w 2104"/>
              <a:gd name="T23" fmla="*/ 208 h 1168"/>
              <a:gd name="T24" fmla="*/ 1800 w 2104"/>
              <a:gd name="T25" fmla="*/ 200 h 1168"/>
              <a:gd name="T26" fmla="*/ 1944 w 2104"/>
              <a:gd name="T27" fmla="*/ 240 h 1168"/>
              <a:gd name="T28" fmla="*/ 1960 w 2104"/>
              <a:gd name="T29" fmla="*/ 368 h 1168"/>
              <a:gd name="T30" fmla="*/ 1952 w 2104"/>
              <a:gd name="T31" fmla="*/ 392 h 1168"/>
              <a:gd name="T32" fmla="*/ 1904 w 2104"/>
              <a:gd name="T33" fmla="*/ 416 h 1168"/>
              <a:gd name="T34" fmla="*/ 1960 w 2104"/>
              <a:gd name="T35" fmla="*/ 512 h 1168"/>
              <a:gd name="T36" fmla="*/ 2088 w 2104"/>
              <a:gd name="T37" fmla="*/ 672 h 1168"/>
              <a:gd name="T38" fmla="*/ 2104 w 2104"/>
              <a:gd name="T39" fmla="*/ 696 h 1168"/>
              <a:gd name="T40" fmla="*/ 2048 w 2104"/>
              <a:gd name="T41" fmla="*/ 1024 h 1168"/>
              <a:gd name="T42" fmla="*/ 2008 w 2104"/>
              <a:gd name="T43" fmla="*/ 1064 h 1168"/>
              <a:gd name="T44" fmla="*/ 1888 w 2104"/>
              <a:gd name="T45" fmla="*/ 1056 h 1168"/>
              <a:gd name="T46" fmla="*/ 1768 w 2104"/>
              <a:gd name="T47" fmla="*/ 960 h 1168"/>
              <a:gd name="T48" fmla="*/ 1688 w 2104"/>
              <a:gd name="T49" fmla="*/ 944 h 1168"/>
              <a:gd name="T50" fmla="*/ 1592 w 2104"/>
              <a:gd name="T51" fmla="*/ 952 h 1168"/>
              <a:gd name="T52" fmla="*/ 1392 w 2104"/>
              <a:gd name="T53" fmla="*/ 1080 h 1168"/>
              <a:gd name="T54" fmla="*/ 1144 w 2104"/>
              <a:gd name="T55" fmla="*/ 1168 h 1168"/>
              <a:gd name="T56" fmla="*/ 1048 w 2104"/>
              <a:gd name="T57" fmla="*/ 1160 h 1168"/>
              <a:gd name="T58" fmla="*/ 1024 w 2104"/>
              <a:gd name="T59" fmla="*/ 1152 h 1168"/>
              <a:gd name="T60" fmla="*/ 976 w 2104"/>
              <a:gd name="T61" fmla="*/ 960 h 1168"/>
              <a:gd name="T62" fmla="*/ 944 w 2104"/>
              <a:gd name="T63" fmla="*/ 848 h 1168"/>
              <a:gd name="T64" fmla="*/ 744 w 2104"/>
              <a:gd name="T65" fmla="*/ 904 h 1168"/>
              <a:gd name="T66" fmla="*/ 424 w 2104"/>
              <a:gd name="T67" fmla="*/ 984 h 1168"/>
              <a:gd name="T68" fmla="*/ 328 w 2104"/>
              <a:gd name="T69" fmla="*/ 1008 h 1168"/>
              <a:gd name="T70" fmla="*/ 176 w 2104"/>
              <a:gd name="T71" fmla="*/ 992 h 1168"/>
              <a:gd name="T72" fmla="*/ 120 w 2104"/>
              <a:gd name="T73" fmla="*/ 920 h 1168"/>
              <a:gd name="T74" fmla="*/ 144 w 2104"/>
              <a:gd name="T75" fmla="*/ 808 h 1168"/>
              <a:gd name="T76" fmla="*/ 192 w 2104"/>
              <a:gd name="T77" fmla="*/ 776 h 1168"/>
              <a:gd name="T78" fmla="*/ 240 w 2104"/>
              <a:gd name="T79" fmla="*/ 760 h 1168"/>
              <a:gd name="T80" fmla="*/ 216 w 2104"/>
              <a:gd name="T81" fmla="*/ 608 h 1168"/>
              <a:gd name="T82" fmla="*/ 208 w 2104"/>
              <a:gd name="T83" fmla="*/ 584 h 1168"/>
              <a:gd name="T84" fmla="*/ 184 w 2104"/>
              <a:gd name="T85" fmla="*/ 576 h 1168"/>
              <a:gd name="T86" fmla="*/ 136 w 2104"/>
              <a:gd name="T87" fmla="*/ 544 h 1168"/>
              <a:gd name="T88" fmla="*/ 88 w 2104"/>
              <a:gd name="T89" fmla="*/ 528 h 1168"/>
              <a:gd name="T90" fmla="*/ 72 w 2104"/>
              <a:gd name="T91" fmla="*/ 496 h 1168"/>
              <a:gd name="T92" fmla="*/ 48 w 2104"/>
              <a:gd name="T93" fmla="*/ 464 h 1168"/>
              <a:gd name="T94" fmla="*/ 0 w 2104"/>
              <a:gd name="T95" fmla="*/ 320 h 1168"/>
              <a:gd name="T96" fmla="*/ 88 w 2104"/>
              <a:gd name="T97" fmla="*/ 192 h 1168"/>
              <a:gd name="T98" fmla="*/ 160 w 2104"/>
              <a:gd name="T99" fmla="*/ 216 h 1168"/>
              <a:gd name="T100" fmla="*/ 120 w 2104"/>
              <a:gd name="T101" fmla="*/ 184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4" h="1168">
                <a:moveTo>
                  <a:pt x="120" y="184"/>
                </a:moveTo>
                <a:cubicBezTo>
                  <a:pt x="229" y="242"/>
                  <a:pt x="242" y="261"/>
                  <a:pt x="352" y="248"/>
                </a:cubicBezTo>
                <a:cubicBezTo>
                  <a:pt x="375" y="240"/>
                  <a:pt x="401" y="242"/>
                  <a:pt x="424" y="232"/>
                </a:cubicBezTo>
                <a:cubicBezTo>
                  <a:pt x="499" y="197"/>
                  <a:pt x="438" y="212"/>
                  <a:pt x="480" y="176"/>
                </a:cubicBezTo>
                <a:cubicBezTo>
                  <a:pt x="501" y="157"/>
                  <a:pt x="531" y="148"/>
                  <a:pt x="552" y="128"/>
                </a:cubicBezTo>
                <a:cubicBezTo>
                  <a:pt x="631" y="48"/>
                  <a:pt x="731" y="10"/>
                  <a:pt x="840" y="0"/>
                </a:cubicBezTo>
                <a:cubicBezTo>
                  <a:pt x="912" y="5"/>
                  <a:pt x="984" y="7"/>
                  <a:pt x="1056" y="16"/>
                </a:cubicBezTo>
                <a:cubicBezTo>
                  <a:pt x="1083" y="19"/>
                  <a:pt x="1103" y="35"/>
                  <a:pt x="1120" y="56"/>
                </a:cubicBezTo>
                <a:cubicBezTo>
                  <a:pt x="1131" y="71"/>
                  <a:pt x="1152" y="104"/>
                  <a:pt x="1152" y="104"/>
                </a:cubicBezTo>
                <a:cubicBezTo>
                  <a:pt x="1154" y="120"/>
                  <a:pt x="1153" y="137"/>
                  <a:pt x="1160" y="152"/>
                </a:cubicBezTo>
                <a:cubicBezTo>
                  <a:pt x="1171" y="177"/>
                  <a:pt x="1193" y="179"/>
                  <a:pt x="1216" y="184"/>
                </a:cubicBezTo>
                <a:cubicBezTo>
                  <a:pt x="1294" y="198"/>
                  <a:pt x="1356" y="203"/>
                  <a:pt x="1440" y="208"/>
                </a:cubicBezTo>
                <a:cubicBezTo>
                  <a:pt x="1631" y="183"/>
                  <a:pt x="1611" y="172"/>
                  <a:pt x="1800" y="200"/>
                </a:cubicBezTo>
                <a:cubicBezTo>
                  <a:pt x="1848" y="207"/>
                  <a:pt x="1893" y="232"/>
                  <a:pt x="1944" y="240"/>
                </a:cubicBezTo>
                <a:cubicBezTo>
                  <a:pt x="2008" y="261"/>
                  <a:pt x="1981" y="318"/>
                  <a:pt x="1960" y="368"/>
                </a:cubicBezTo>
                <a:cubicBezTo>
                  <a:pt x="1956" y="375"/>
                  <a:pt x="1957" y="385"/>
                  <a:pt x="1952" y="392"/>
                </a:cubicBezTo>
                <a:cubicBezTo>
                  <a:pt x="1940" y="406"/>
                  <a:pt x="1919" y="410"/>
                  <a:pt x="1904" y="416"/>
                </a:cubicBezTo>
                <a:cubicBezTo>
                  <a:pt x="1885" y="488"/>
                  <a:pt x="1908" y="477"/>
                  <a:pt x="1960" y="512"/>
                </a:cubicBezTo>
                <a:cubicBezTo>
                  <a:pt x="1990" y="572"/>
                  <a:pt x="2031" y="634"/>
                  <a:pt x="2088" y="672"/>
                </a:cubicBezTo>
                <a:cubicBezTo>
                  <a:pt x="2093" y="680"/>
                  <a:pt x="2104" y="686"/>
                  <a:pt x="2104" y="696"/>
                </a:cubicBezTo>
                <a:cubicBezTo>
                  <a:pt x="2101" y="729"/>
                  <a:pt x="2065" y="965"/>
                  <a:pt x="2048" y="1024"/>
                </a:cubicBezTo>
                <a:cubicBezTo>
                  <a:pt x="2041" y="1046"/>
                  <a:pt x="2025" y="1052"/>
                  <a:pt x="2008" y="1064"/>
                </a:cubicBezTo>
                <a:cubicBezTo>
                  <a:pt x="1968" y="1061"/>
                  <a:pt x="1926" y="1066"/>
                  <a:pt x="1888" y="1056"/>
                </a:cubicBezTo>
                <a:cubicBezTo>
                  <a:pt x="1831" y="1041"/>
                  <a:pt x="1807" y="991"/>
                  <a:pt x="1768" y="960"/>
                </a:cubicBezTo>
                <a:cubicBezTo>
                  <a:pt x="1746" y="943"/>
                  <a:pt x="1714" y="947"/>
                  <a:pt x="1688" y="944"/>
                </a:cubicBezTo>
                <a:cubicBezTo>
                  <a:pt x="1656" y="946"/>
                  <a:pt x="1623" y="946"/>
                  <a:pt x="1592" y="952"/>
                </a:cubicBezTo>
                <a:cubicBezTo>
                  <a:pt x="1516" y="965"/>
                  <a:pt x="1455" y="1044"/>
                  <a:pt x="1392" y="1080"/>
                </a:cubicBezTo>
                <a:cubicBezTo>
                  <a:pt x="1311" y="1124"/>
                  <a:pt x="1229" y="1139"/>
                  <a:pt x="1144" y="1168"/>
                </a:cubicBezTo>
                <a:cubicBezTo>
                  <a:pt x="1112" y="1165"/>
                  <a:pt x="1079" y="1164"/>
                  <a:pt x="1048" y="1160"/>
                </a:cubicBezTo>
                <a:cubicBezTo>
                  <a:pt x="1039" y="1158"/>
                  <a:pt x="1028" y="1158"/>
                  <a:pt x="1024" y="1152"/>
                </a:cubicBezTo>
                <a:cubicBezTo>
                  <a:pt x="988" y="1102"/>
                  <a:pt x="994" y="1016"/>
                  <a:pt x="976" y="960"/>
                </a:cubicBezTo>
                <a:cubicBezTo>
                  <a:pt x="975" y="953"/>
                  <a:pt x="985" y="857"/>
                  <a:pt x="944" y="848"/>
                </a:cubicBezTo>
                <a:cubicBezTo>
                  <a:pt x="892" y="836"/>
                  <a:pt x="792" y="895"/>
                  <a:pt x="744" y="904"/>
                </a:cubicBezTo>
                <a:cubicBezTo>
                  <a:pt x="634" y="922"/>
                  <a:pt x="532" y="971"/>
                  <a:pt x="424" y="984"/>
                </a:cubicBezTo>
                <a:cubicBezTo>
                  <a:pt x="360" y="1005"/>
                  <a:pt x="392" y="997"/>
                  <a:pt x="328" y="1008"/>
                </a:cubicBezTo>
                <a:cubicBezTo>
                  <a:pt x="277" y="1004"/>
                  <a:pt x="220" y="1017"/>
                  <a:pt x="176" y="992"/>
                </a:cubicBezTo>
                <a:cubicBezTo>
                  <a:pt x="149" y="976"/>
                  <a:pt x="120" y="920"/>
                  <a:pt x="120" y="920"/>
                </a:cubicBezTo>
                <a:cubicBezTo>
                  <a:pt x="122" y="898"/>
                  <a:pt x="119" y="832"/>
                  <a:pt x="144" y="808"/>
                </a:cubicBezTo>
                <a:cubicBezTo>
                  <a:pt x="157" y="794"/>
                  <a:pt x="173" y="782"/>
                  <a:pt x="192" y="776"/>
                </a:cubicBezTo>
                <a:cubicBezTo>
                  <a:pt x="208" y="770"/>
                  <a:pt x="240" y="760"/>
                  <a:pt x="240" y="760"/>
                </a:cubicBezTo>
                <a:cubicBezTo>
                  <a:pt x="271" y="712"/>
                  <a:pt x="238" y="653"/>
                  <a:pt x="216" y="608"/>
                </a:cubicBezTo>
                <a:cubicBezTo>
                  <a:pt x="212" y="600"/>
                  <a:pt x="213" y="589"/>
                  <a:pt x="208" y="584"/>
                </a:cubicBezTo>
                <a:cubicBezTo>
                  <a:pt x="202" y="578"/>
                  <a:pt x="191" y="580"/>
                  <a:pt x="184" y="576"/>
                </a:cubicBezTo>
                <a:cubicBezTo>
                  <a:pt x="167" y="566"/>
                  <a:pt x="154" y="550"/>
                  <a:pt x="136" y="544"/>
                </a:cubicBezTo>
                <a:cubicBezTo>
                  <a:pt x="120" y="538"/>
                  <a:pt x="88" y="528"/>
                  <a:pt x="88" y="528"/>
                </a:cubicBezTo>
                <a:cubicBezTo>
                  <a:pt x="82" y="517"/>
                  <a:pt x="78" y="506"/>
                  <a:pt x="72" y="496"/>
                </a:cubicBezTo>
                <a:cubicBezTo>
                  <a:pt x="64" y="484"/>
                  <a:pt x="54" y="475"/>
                  <a:pt x="48" y="464"/>
                </a:cubicBezTo>
                <a:cubicBezTo>
                  <a:pt x="23" y="420"/>
                  <a:pt x="9" y="368"/>
                  <a:pt x="0" y="320"/>
                </a:cubicBezTo>
                <a:cubicBezTo>
                  <a:pt x="10" y="238"/>
                  <a:pt x="6" y="219"/>
                  <a:pt x="88" y="192"/>
                </a:cubicBezTo>
                <a:cubicBezTo>
                  <a:pt x="165" y="200"/>
                  <a:pt x="160" y="175"/>
                  <a:pt x="160" y="216"/>
                </a:cubicBezTo>
                <a:lnTo>
                  <a:pt x="120" y="18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27673" y="1712827"/>
            <a:ext cx="143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Transition</a:t>
            </a:r>
          </a:p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Model?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73946" y="4524955"/>
            <a:ext cx="914400" cy="1143000"/>
            <a:chOff x="2496" y="2928"/>
            <a:chExt cx="432" cy="528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496" y="3024"/>
              <a:ext cx="240" cy="432"/>
            </a:xfrm>
            <a:prstGeom prst="can">
              <a:avLst>
                <a:gd name="adj" fmla="val 4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544" y="2928"/>
              <a:ext cx="144" cy="144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688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880" y="3120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0" y="3168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60772" y="5692463"/>
            <a:ext cx="93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Agent</a:t>
            </a:r>
          </a:p>
        </p:txBody>
      </p:sp>
      <p:sp>
        <p:nvSpPr>
          <p:cNvPr id="13" name="Arc 12"/>
          <p:cNvSpPr>
            <a:spLocks/>
          </p:cNvSpPr>
          <p:nvPr/>
        </p:nvSpPr>
        <p:spPr bwMode="auto">
          <a:xfrm flipV="1">
            <a:off x="6364546" y="2466404"/>
            <a:ext cx="1684647" cy="26820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9296"/>
              <a:gd name="T2" fmla="*/ 12385 w 21600"/>
              <a:gd name="T3" fmla="*/ 39296 h 39296"/>
              <a:gd name="T4" fmla="*/ 0 w 21600"/>
              <a:gd name="T5" fmla="*/ 21600 h 39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296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649"/>
                  <a:pt x="18160" y="35254"/>
                  <a:pt x="12385" y="39296"/>
                </a:cubicBezTo>
              </a:path>
              <a:path w="21600" h="39296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649"/>
                  <a:pt x="18160" y="35254"/>
                  <a:pt x="12385" y="3929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rot="16200000" flipH="1">
            <a:off x="3128820" y="2990014"/>
            <a:ext cx="2387736" cy="1340516"/>
          </a:xfrm>
          <a:custGeom>
            <a:avLst/>
            <a:gdLst>
              <a:gd name="G0" fmla="+- 17991 0 0"/>
              <a:gd name="G1" fmla="+- 21600 0 0"/>
              <a:gd name="G2" fmla="+- 21600 0 0"/>
              <a:gd name="T0" fmla="*/ 0 w 39591"/>
              <a:gd name="T1" fmla="*/ 9648 h 21600"/>
              <a:gd name="T2" fmla="*/ 39591 w 39591"/>
              <a:gd name="T3" fmla="*/ 21600 h 21600"/>
              <a:gd name="T4" fmla="*/ 17991 w 395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591" h="21600" fill="none" extrusionOk="0">
                <a:moveTo>
                  <a:pt x="-1" y="9647"/>
                </a:moveTo>
                <a:cubicBezTo>
                  <a:pt x="4002" y="3621"/>
                  <a:pt x="10756" y="-1"/>
                  <a:pt x="17991" y="-1"/>
                </a:cubicBezTo>
                <a:cubicBezTo>
                  <a:pt x="29920" y="-1"/>
                  <a:pt x="39591" y="9670"/>
                  <a:pt x="39591" y="21600"/>
                </a:cubicBezTo>
              </a:path>
              <a:path w="39591" h="21600" stroke="0" extrusionOk="0">
                <a:moveTo>
                  <a:pt x="-1" y="9647"/>
                </a:moveTo>
                <a:cubicBezTo>
                  <a:pt x="4002" y="3621"/>
                  <a:pt x="10756" y="-1"/>
                  <a:pt x="17991" y="-1"/>
                </a:cubicBezTo>
                <a:cubicBezTo>
                  <a:pt x="29920" y="-1"/>
                  <a:pt x="39591" y="9670"/>
                  <a:pt x="39591" y="21600"/>
                </a:cubicBezTo>
                <a:lnTo>
                  <a:pt x="17991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78473" y="3698076"/>
            <a:ext cx="102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Action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47422" y="3576573"/>
            <a:ext cx="798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State</a:t>
            </a:r>
          </a:p>
        </p:txBody>
      </p:sp>
      <p:pic>
        <p:nvPicPr>
          <p:cNvPr id="17" name="Picture 16" descr="Best_Cookie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14603" r="13095" b="18997"/>
          <a:stretch>
            <a:fillRect/>
          </a:stretch>
        </p:blipFill>
        <p:spPr bwMode="auto">
          <a:xfrm>
            <a:off x="3621346" y="4930340"/>
            <a:ext cx="685800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383346" y="523514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53941" y="5020828"/>
            <a:ext cx="2122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Reward model?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475546" y="3190481"/>
            <a:ext cx="2301498" cy="141156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CMU Serif Roman" charset="0"/>
              <a:ea typeface="CMU Serif Roman" charset="0"/>
              <a:cs typeface="CMU Serif Roman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CMU Serif Roman" charset="0"/>
              <a:ea typeface="CMU Serif Roman" charset="0"/>
              <a:cs typeface="CMU Serif Roman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000" baseline="30000" dirty="0" smtClean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π</a:t>
            </a:r>
            <a:r>
              <a:rPr lang="en-US" sz="2000" dirty="0" smtClean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(s</a:t>
            </a:r>
            <a:r>
              <a:rPr lang="en-US" sz="2000" baseline="-25000" dirty="0" smtClean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)=1.8,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000" baseline="30000" dirty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π</a:t>
            </a:r>
            <a:r>
              <a:rPr lang="en-US" sz="2000" dirty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(s</a:t>
            </a:r>
            <a:r>
              <a:rPr lang="en-US" sz="2000" baseline="-25000" dirty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MU Serif Roman" charset="0"/>
                <a:ea typeface="CMU Serif Roman" charset="0"/>
                <a:cs typeface="CMU Serif Roman" charset="0"/>
              </a:rPr>
              <a:t>)=2.5,…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3910" y="6248227"/>
            <a:ext cx="507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Remember, we know S and A, just not T and R.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20" y="165428"/>
            <a:ext cx="8229600" cy="698908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After many episodes </a:t>
            </a:r>
            <a:r>
              <a:rPr lang="is-IS" sz="3600" dirty="0" smtClean="0">
                <a:solidFill>
                  <a:srgbClr val="C00000"/>
                </a:solidFill>
              </a:rPr>
              <a:t>…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2382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13561" y="2362200"/>
            <a:ext cx="4799380" cy="1979108"/>
            <a:chOff x="1627961" y="1351596"/>
            <a:chExt cx="5332644" cy="21959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1" name="Group 20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630" y="1053616"/>
            <a:ext cx="2649196" cy="48137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695" y="1274419"/>
            <a:ext cx="5334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The optimal Q-values for the discount factor </a:t>
            </a:r>
            <a:r>
              <a:rPr lang="en-US" dirty="0"/>
              <a:t>𝛾=0.5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Q-Learning Properties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1500"/>
            <a:ext cx="7772400" cy="4114800"/>
          </a:xfrm>
        </p:spPr>
        <p:txBody>
          <a:bodyPr/>
          <a:lstStyle/>
          <a:p>
            <a:r>
              <a:rPr lang="en-US" sz="2400" dirty="0" smtClean="0"/>
              <a:t>If acting randomly, Q-learning converges to optimal state—action values, and also therefore finds optimal policy</a:t>
            </a:r>
          </a:p>
          <a:p>
            <a:r>
              <a:rPr lang="en-US" sz="2400" dirty="0" smtClean="0"/>
              <a:t>Off-policy learning</a:t>
            </a:r>
          </a:p>
          <a:p>
            <a:pPr lvl="1"/>
            <a:r>
              <a:rPr lang="en-US" sz="2400" dirty="0" smtClean="0"/>
              <a:t>Can act in one way</a:t>
            </a:r>
          </a:p>
          <a:p>
            <a:pPr lvl="1"/>
            <a:r>
              <a:rPr lang="en-US" sz="2400" dirty="0" smtClean="0"/>
              <a:t>But learning values of another policy (the optimal one!)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Acting randomly </a:t>
            </a:r>
            <a:r>
              <a:rPr lang="en-US" sz="2400" dirty="0"/>
              <a:t>is sufficient, but not necessary, to learn the optimal values and policy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6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" y="445216"/>
            <a:ext cx="9677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On-Policy / </a:t>
            </a:r>
            <a:r>
              <a:rPr lang="en-US" sz="3600" smtClean="0">
                <a:solidFill>
                  <a:srgbClr val="C00000"/>
                </a:solidFill>
              </a:rPr>
              <a:t>Off-policy RL </a:t>
            </a:r>
            <a:r>
              <a:rPr lang="en-US" sz="3600" dirty="0" smtClean="0">
                <a:solidFill>
                  <a:srgbClr val="C00000"/>
                </a:solidFill>
              </a:rPr>
              <a:t>learning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160498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An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ctive RL agent can have two (different) policies: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Behavior policy 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→ Used to generate actions               (⟷ Interact with environment to gather sample data)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Learning policy </a:t>
            </a: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→ Target action policy to learn     (the “good”/optimal policy the agent eventually aims to discover through interaction)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If Behavior policy = Learning policy </a:t>
            </a:r>
            <a:r>
              <a:rPr lang="en-US" b="1" dirty="0">
                <a:latin typeface="CMU Serif Roman" charset="0"/>
                <a:ea typeface="CMU Serif Roman" charset="0"/>
                <a:cs typeface="CMU Serif Roman" charset="0"/>
              </a:rPr>
              <a:t>→ </a:t>
            </a:r>
            <a:r>
              <a:rPr lang="en-US" b="1" dirty="0" smtClean="0">
                <a:latin typeface="CMU Serif Roman" charset="0"/>
                <a:ea typeface="CMU Serif Roman" charset="0"/>
                <a:cs typeface="CMU Serif Roman" charset="0"/>
              </a:rPr>
              <a:t>On-policy learning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If Behavior policy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≠ Learning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policy </a:t>
            </a:r>
            <a:r>
              <a:rPr lang="en-US" b="1" dirty="0">
                <a:latin typeface="CMU Serif Roman" charset="0"/>
                <a:ea typeface="CMU Serif Roman" charset="0"/>
                <a:cs typeface="CMU Serif Roman" charset="0"/>
              </a:rPr>
              <a:t>→ </a:t>
            </a:r>
            <a:r>
              <a:rPr lang="en-US" b="1" dirty="0" smtClean="0">
                <a:latin typeface="CMU Serif Roman" charset="0"/>
                <a:ea typeface="CMU Serif Roman" charset="0"/>
                <a:cs typeface="CMU Serif Roman" charset="0"/>
              </a:rPr>
              <a:t>Off-policy learning</a:t>
            </a:r>
            <a:endParaRPr lang="en-US" b="1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Leveraging Learned Values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399139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Initialize s to a starting state</a:t>
            </a:r>
          </a:p>
          <a:p>
            <a:r>
              <a:rPr lang="en-US" sz="2600" dirty="0" smtClean="0"/>
              <a:t>Initialize Q(</a:t>
            </a:r>
            <a:r>
              <a:rPr lang="en-US" sz="2600" dirty="0" err="1" smtClean="0"/>
              <a:t>s,a</a:t>
            </a:r>
            <a:r>
              <a:rPr lang="en-US" sz="2600" dirty="0" smtClean="0"/>
              <a:t>) values </a:t>
            </a:r>
          </a:p>
          <a:p>
            <a:r>
              <a:rPr lang="en-US" sz="2600" dirty="0" smtClean="0"/>
              <a:t>For t=1,2,…</a:t>
            </a:r>
          </a:p>
          <a:p>
            <a:pPr lvl="1"/>
            <a:r>
              <a:rPr lang="en-US" sz="2200" dirty="0" smtClean="0"/>
              <a:t>Choose a = </a:t>
            </a:r>
            <a:r>
              <a:rPr lang="en-US" sz="2200" dirty="0" err="1" smtClean="0"/>
              <a:t>argmax</a:t>
            </a:r>
            <a:r>
              <a:rPr lang="en-US" sz="2200" dirty="0" smtClean="0"/>
              <a:t> Q(</a:t>
            </a:r>
            <a:r>
              <a:rPr lang="en-US" sz="2200" dirty="0" err="1" smtClean="0"/>
              <a:t>s,a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Observe </a:t>
            </a:r>
            <a:r>
              <a:rPr lang="en-US" sz="2200" dirty="0" err="1" smtClean="0"/>
              <a:t>s’,r</a:t>
            </a:r>
            <a:r>
              <a:rPr lang="en-US" sz="2200" dirty="0" smtClean="0"/>
              <a:t>(</a:t>
            </a:r>
            <a:r>
              <a:rPr lang="en-US" sz="2200" dirty="0" err="1" smtClean="0"/>
              <a:t>s,a,s</a:t>
            </a:r>
            <a:r>
              <a:rPr lang="en-US" sz="2200" dirty="0" smtClean="0"/>
              <a:t>’) </a:t>
            </a:r>
          </a:p>
          <a:p>
            <a:pPr lvl="1"/>
            <a:r>
              <a:rPr lang="en-US" sz="2200" dirty="0" smtClean="0"/>
              <a:t>Update/Compute Q </a:t>
            </a:r>
            <a:r>
              <a:rPr lang="en-US" sz="2200" dirty="0"/>
              <a:t>values (using model-based or Q-learning approach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 smtClean="0"/>
              <a:t>Always follow the current optimal policy.</a:t>
            </a:r>
          </a:p>
        </p:txBody>
      </p:sp>
    </p:spTree>
    <p:extLst>
      <p:ext uri="{BB962C8B-B14F-4D97-AF65-F5344CB8AC3E}">
        <p14:creationId xmlns:p14="http://schemas.microsoft.com/office/powerpoint/2010/main" val="936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Is this Approach Guaranteed to Learn Optimal Policy?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500"/>
            <a:ext cx="8229600" cy="3838996"/>
          </a:xfrm>
        </p:spPr>
        <p:txBody>
          <a:bodyPr>
            <a:normAutofit/>
          </a:bodyPr>
          <a:lstStyle/>
          <a:p>
            <a:r>
              <a:rPr lang="en-US" sz="2600" dirty="0"/>
              <a:t>Initialize s to a starting state</a:t>
            </a:r>
          </a:p>
          <a:p>
            <a:r>
              <a:rPr lang="en-US" sz="2600" dirty="0"/>
              <a:t>Initialize Q(</a:t>
            </a:r>
            <a:r>
              <a:rPr lang="en-US" sz="2600" dirty="0" err="1"/>
              <a:t>s,a</a:t>
            </a:r>
            <a:r>
              <a:rPr lang="en-US" sz="2600" dirty="0"/>
              <a:t>) values </a:t>
            </a:r>
          </a:p>
          <a:p>
            <a:r>
              <a:rPr lang="en-US" sz="2600" dirty="0"/>
              <a:t>For t=1,2,…</a:t>
            </a:r>
          </a:p>
          <a:p>
            <a:pPr lvl="1"/>
            <a:r>
              <a:rPr lang="en-US" sz="2200" dirty="0"/>
              <a:t>Choose a = </a:t>
            </a:r>
            <a:r>
              <a:rPr lang="en-US" sz="2200" dirty="0" err="1"/>
              <a:t>argmax</a:t>
            </a:r>
            <a:r>
              <a:rPr lang="en-US" sz="2200" dirty="0"/>
              <a:t> Q(</a:t>
            </a:r>
            <a:r>
              <a:rPr lang="en-US" sz="2200" dirty="0" err="1"/>
              <a:t>s,a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Observe </a:t>
            </a:r>
            <a:r>
              <a:rPr lang="en-US" sz="2200" dirty="0" err="1"/>
              <a:t>s’,r</a:t>
            </a:r>
            <a:r>
              <a:rPr lang="en-US" sz="2200" dirty="0"/>
              <a:t>(</a:t>
            </a:r>
            <a:r>
              <a:rPr lang="en-US" sz="2200" dirty="0" err="1"/>
              <a:t>s,a,s</a:t>
            </a:r>
            <a:r>
              <a:rPr lang="en-US" sz="2200" dirty="0"/>
              <a:t>’) </a:t>
            </a:r>
          </a:p>
          <a:p>
            <a:pPr lvl="1"/>
            <a:r>
              <a:rPr lang="en-US" sz="2200" dirty="0"/>
              <a:t>Update/Compute Q values (using model-based or Q-learning approach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1. Yes    2. No    3. Not sure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6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584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To Explore or Exploit?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275644"/>
            <a:ext cx="6997700" cy="46651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6172200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6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Simple Approach: E-greedy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probability 1-e</a:t>
            </a:r>
          </a:p>
          <a:p>
            <a:pPr lvl="1"/>
            <a:r>
              <a:rPr lang="en-US" sz="2400" dirty="0"/>
              <a:t>Choose </a:t>
            </a:r>
            <a:r>
              <a:rPr lang="en-US" sz="2400" dirty="0" err="1"/>
              <a:t>argmax</a:t>
            </a:r>
            <a:r>
              <a:rPr lang="en-US" sz="2400" baseline="-25000" dirty="0" err="1"/>
              <a:t>a</a:t>
            </a:r>
            <a:r>
              <a:rPr lang="en-US" sz="2400" dirty="0"/>
              <a:t> Q(</a:t>
            </a:r>
            <a:r>
              <a:rPr lang="en-US" sz="2400" dirty="0" err="1"/>
              <a:t>s,a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With probability e</a:t>
            </a:r>
          </a:p>
          <a:p>
            <a:pPr lvl="1"/>
            <a:r>
              <a:rPr lang="en-US" sz="2400" dirty="0"/>
              <a:t>Select random action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Guaranteed to compute optimal policy</a:t>
            </a:r>
          </a:p>
          <a:p>
            <a:r>
              <a:rPr lang="en-US" sz="2400" dirty="0" smtClean="0"/>
              <a:t>Does this make sense? How you would like to modify it? </a:t>
            </a:r>
          </a:p>
        </p:txBody>
      </p:sp>
    </p:spTree>
    <p:extLst>
      <p:ext uri="{BB962C8B-B14F-4D97-AF65-F5344CB8AC3E}">
        <p14:creationId xmlns:p14="http://schemas.microsoft.com/office/powerpoint/2010/main" val="7216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Greedy in Limit of Infinite Exploration (GLIE)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47900"/>
            <a:ext cx="7772400" cy="4114800"/>
          </a:xfrm>
        </p:spPr>
        <p:txBody>
          <a:bodyPr/>
          <a:lstStyle/>
          <a:p>
            <a:r>
              <a:rPr lang="en-US" sz="2400" dirty="0" smtClean="0"/>
              <a:t>E-Greedy approach</a:t>
            </a:r>
          </a:p>
          <a:p>
            <a:r>
              <a:rPr lang="en-US" sz="2400" dirty="0" smtClean="0"/>
              <a:t>But decay epsilon over time</a:t>
            </a:r>
          </a:p>
          <a:p>
            <a:r>
              <a:rPr lang="en-US" sz="2400" dirty="0" smtClean="0"/>
              <a:t>Eventually will be following optimal policy almost all the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5715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charset="0"/>
                <a:cs typeface="Arial" charset="0"/>
              </a:rPr>
              <a:t>Alternative way to learn Q</a:t>
            </a:r>
            <a:endParaRPr lang="en-US" sz="3600" b="0" dirty="0">
              <a:solidFill>
                <a:srgbClr val="C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371600"/>
            <a:ext cx="7620000" cy="3429000"/>
          </a:xfrm>
        </p:spPr>
        <p:txBody>
          <a:bodyPr/>
          <a:lstStyle/>
          <a:p>
            <a:pPr marL="533400" indent="-533400"/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/>
            <a:r>
              <a:rPr lang="en-US" sz="2400" dirty="0" smtClean="0">
                <a:ea typeface="ＭＳ Ｐゴシック" charset="0"/>
                <a:cs typeface="Arial" charset="0"/>
              </a:rPr>
              <a:t>You can learn Q(</a:t>
            </a:r>
            <a:r>
              <a:rPr lang="en-US" sz="2400" dirty="0" err="1" smtClean="0">
                <a:ea typeface="ＭＳ Ｐゴシック" charset="0"/>
                <a:cs typeface="Arial" charset="0"/>
              </a:rPr>
              <a:t>s,a</a:t>
            </a:r>
            <a:r>
              <a:rPr lang="en-US" sz="2400" dirty="0" smtClean="0">
                <a:ea typeface="ＭＳ Ｐゴシック" charset="0"/>
                <a:cs typeface="Arial" charset="0"/>
              </a:rPr>
              <a:t>) table explicitly using this approach.</a:t>
            </a:r>
          </a:p>
          <a:p>
            <a:pPr marL="533400" indent="-533400"/>
            <a:r>
              <a:rPr lang="en-US" sz="2400" dirty="0" smtClean="0">
                <a:ea typeface="ＭＳ Ｐゴシック" charset="0"/>
                <a:cs typeface="Arial" charset="0"/>
              </a:rPr>
              <a:t>But there is a scaling-up problem (many S, and A).</a:t>
            </a:r>
          </a:p>
          <a:p>
            <a:pPr marL="533400" indent="-533400"/>
            <a:r>
              <a:rPr lang="en-US" sz="2400" dirty="0" smtClean="0">
                <a:ea typeface="ＭＳ Ｐゴシック" charset="0"/>
                <a:cs typeface="Arial" charset="0"/>
              </a:rPr>
              <a:t>You can also use Neural Network to learn a mapping to Q </a:t>
            </a:r>
            <a:r>
              <a:rPr lang="mr-IN" sz="2400" dirty="0" smtClean="0">
                <a:ea typeface="ＭＳ Ｐゴシック" charset="0"/>
                <a:cs typeface="Arial" charset="0"/>
              </a:rPr>
              <a:t>–</a:t>
            </a:r>
            <a:r>
              <a:rPr lang="en-US" sz="2400" dirty="0" smtClean="0">
                <a:ea typeface="ＭＳ Ｐゴシック" charset="0"/>
                <a:cs typeface="Arial" charset="0"/>
              </a:rPr>
              <a:t> functional approximation. </a:t>
            </a:r>
          </a:p>
          <a:p>
            <a:pPr marL="533400" indent="-533400"/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33400" indent="-533400"/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096851"/>
            <a:ext cx="2104612" cy="25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13248"/>
          <a:stretch>
            <a:fillRect/>
          </a:stretch>
        </p:blipFill>
        <p:spPr>
          <a:xfrm>
            <a:off x="1516062" y="1562100"/>
            <a:ext cx="5326063" cy="2819400"/>
          </a:xfrm>
        </p:spPr>
      </p:pic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546100"/>
            <a:ext cx="7772400" cy="11430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Neural Network:</a:t>
            </a:r>
            <a:br>
              <a:rPr lang="en-US" sz="3600" b="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 b="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McCulloch-Pitts neuron</a:t>
            </a:r>
            <a:endParaRPr lang="en-US" sz="3200" b="0" dirty="0">
              <a:solidFill>
                <a:srgbClr val="C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752600" y="45720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5" imgW="2247900" imgH="533400" progId="Equation.3">
                  <p:embed/>
                </p:oleObj>
              </mc:Choice>
              <mc:Fallback>
                <p:oleObj name="Equation" r:id="rId5" imgW="2247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0"/>
                        <a:ext cx="4816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2705100"/>
            <a:ext cx="1379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5097462" y="2705100"/>
            <a:ext cx="9906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9463" name="Elbow Connector 7"/>
          <p:cNvCxnSpPr>
            <a:cxnSpLocks noChangeShapeType="1"/>
          </p:cNvCxnSpPr>
          <p:nvPr/>
        </p:nvCxnSpPr>
        <p:spPr bwMode="auto">
          <a:xfrm flipV="1">
            <a:off x="5257799" y="2971800"/>
            <a:ext cx="457200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244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565"/>
            <a:ext cx="8686800" cy="939167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Passive Reinforcement Learning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67" y="1117179"/>
            <a:ext cx="8686800" cy="33191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Assume MDP framework:</a:t>
            </a:r>
          </a:p>
          <a:p>
            <a:pPr marL="0" indent="0">
              <a:buNone/>
            </a:pPr>
            <a:endParaRPr lang="en-US" sz="24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Model-based RL:  </a:t>
            </a:r>
            <a:r>
              <a:rPr lang="en-US" sz="2400" b="1" dirty="0">
                <a:latin typeface="CMU Serif Roman" charset="0"/>
                <a:ea typeface="CMU Serif Roman" charset="0"/>
                <a:cs typeface="CMU Serif Roman" charset="0"/>
              </a:rPr>
              <a:t>Follow policy </a:t>
            </a:r>
            <a:r>
              <a:rPr lang="en-US" sz="2400" b="1" dirty="0" smtClean="0">
                <a:latin typeface="CMU Serif Roman" charset="0"/>
                <a:ea typeface="CMU Serif Roman" charset="0"/>
                <a:cs typeface="CMU Serif Roman" charset="0"/>
              </a:rPr>
              <a:t>π, 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estimate T and R model.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 </a:t>
            </a:r>
            <a:endParaRPr lang="en-US" sz="24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          Use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estimated MDP to do policy evaluation of 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π.</a:t>
            </a:r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  <a:p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Model-free RL: learn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400" baseline="30000" dirty="0">
                <a:latin typeface="CMU Serif Roman" charset="0"/>
                <a:ea typeface="CMU Serif Roman" charset="0"/>
                <a:cs typeface="CMU Serif Roman" charset="0"/>
              </a:rPr>
              <a:t>𝝅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 (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s)  table directly</a:t>
            </a:r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lvl="1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Direct utility evaluation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    Observe whole sequences and count and average V</a:t>
            </a:r>
            <a:r>
              <a:rPr lang="en-US" sz="2400" baseline="30000" dirty="0" smtClean="0">
                <a:latin typeface="CMU Serif Roman" charset="0"/>
                <a:ea typeface="CMU Serif Roman" charset="0"/>
                <a:cs typeface="CMU Serif Roman" charset="0"/>
              </a:rPr>
              <a:t>𝝅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 (s)</a:t>
            </a:r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lvl="1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Temporal difference learning</a:t>
            </a:r>
          </a:p>
          <a:p>
            <a:pPr marL="0" indent="0">
              <a:buNone/>
            </a:pPr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288226" y="5087194"/>
            <a:ext cx="4789797" cy="330611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339026" y="5618322"/>
            <a:ext cx="5181610" cy="300083"/>
          </a:xfrm>
          <a:prstGeom prst="rect">
            <a:avLst/>
          </a:prstGeom>
          <a:noFill/>
          <a:ln/>
          <a:effectLst/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051220" y="5035763"/>
            <a:ext cx="2287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Sample of V(s):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19160" y="5469235"/>
            <a:ext cx="2319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Update to V(s):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Box 4"/>
          <p:cNvSpPr txBox="1">
            <a:spLocks noChangeArrowheads="1"/>
          </p:cNvSpPr>
          <p:nvPr/>
        </p:nvSpPr>
        <p:spPr bwMode="auto">
          <a:xfrm>
            <a:off x="444500" y="421701"/>
            <a:ext cx="6248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cs typeface="Arial"/>
              </a:rPr>
              <a:t>Binary (Linear) Classifier: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22263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667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15"/>
          <p:cNvGraphicFramePr>
            <a:graphicFrameLocks noChangeAspect="1"/>
          </p:cNvGraphicFramePr>
          <p:nvPr/>
        </p:nvGraphicFramePr>
        <p:xfrm>
          <a:off x="609600" y="1524000"/>
          <a:ext cx="43434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Equation" r:id="rId6" imgW="2247900" imgH="533400" progId="Equation.3">
                  <p:embed/>
                </p:oleObj>
              </mc:Choice>
              <mc:Fallback>
                <p:oleObj name="Equation" r:id="rId6" imgW="2247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43434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86" name="Straight Connector 14"/>
          <p:cNvCxnSpPr>
            <a:cxnSpLocks noChangeShapeType="1"/>
          </p:cNvCxnSpPr>
          <p:nvPr/>
        </p:nvCxnSpPr>
        <p:spPr bwMode="auto">
          <a:xfrm>
            <a:off x="4648200" y="3048000"/>
            <a:ext cx="1981200" cy="1676400"/>
          </a:xfrm>
          <a:prstGeom prst="line">
            <a:avLst/>
          </a:prstGeom>
          <a:noFill/>
          <a:ln w="9525">
            <a:solidFill>
              <a:srgbClr val="66006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487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368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533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6800" y="3876675"/>
            <a:ext cx="295275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-</a:t>
            </a:r>
          </a:p>
        </p:txBody>
      </p:sp>
      <p:cxnSp>
        <p:nvCxnSpPr>
          <p:cNvPr id="20490" name="Straight Arrow Connector 23"/>
          <p:cNvCxnSpPr>
            <a:cxnSpLocks noChangeShapeType="1"/>
          </p:cNvCxnSpPr>
          <p:nvPr/>
        </p:nvCxnSpPr>
        <p:spPr bwMode="auto">
          <a:xfrm>
            <a:off x="5638800" y="4038600"/>
            <a:ext cx="228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0491" name="Object 2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49045"/>
              </p:ext>
            </p:extLst>
          </p:nvPr>
        </p:nvGraphicFramePr>
        <p:xfrm>
          <a:off x="993775" y="2895600"/>
          <a:ext cx="29686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Equation" r:id="rId12" imgW="1739900" imgH="660400" progId="Equation.3">
                  <p:embed/>
                </p:oleObj>
              </mc:Choice>
              <mc:Fallback>
                <p:oleObj name="Equation" r:id="rId12" imgW="1739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895600"/>
                        <a:ext cx="296862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4591050" y="2971800"/>
            <a:ext cx="1146175" cy="9810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51247" y="4943475"/>
            <a:ext cx="8279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operation of a ‘neuron’,  as a linear classifier,  is to split a high-D input space (|x| high) with a hyperplane (2D a line, 3D a plane </a:t>
            </a:r>
            <a:r>
              <a:rPr lang="en-US" sz="2200" dirty="0" err="1" smtClean="0"/>
              <a:t>etc</a:t>
            </a:r>
            <a:r>
              <a:rPr lang="en-US" sz="2200" dirty="0" smtClean="0"/>
              <a:t>) into two halves . All points on one side of the hyperplane will be classified as 1, the other side classified as 0.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57469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Delta rule: supervised learning</a:t>
            </a:r>
            <a:endParaRPr lang="en-US" sz="3600" b="0" dirty="0">
              <a:solidFill>
                <a:srgbClr val="C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150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13248"/>
          <a:stretch>
            <a:fillRect/>
          </a:stretch>
        </p:blipFill>
        <p:spPr>
          <a:xfrm>
            <a:off x="1676400" y="806800"/>
            <a:ext cx="6324600" cy="3347687"/>
          </a:xfrm>
        </p:spPr>
      </p:pic>
      <p:pic>
        <p:nvPicPr>
          <p:cNvPr id="215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58721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29865"/>
              </p:ext>
            </p:extLst>
          </p:nvPr>
        </p:nvGraphicFramePr>
        <p:xfrm>
          <a:off x="1485900" y="6079331"/>
          <a:ext cx="358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5" imgW="2387600" imgH="203200" progId="Equation.3">
                  <p:embed/>
                </p:oleObj>
              </mc:Choice>
              <mc:Fallback>
                <p:oleObj name="Equation" r:id="rId5" imgW="238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5900" y="6079331"/>
                        <a:ext cx="3581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3503" y="1341913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Linear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650" y="3116335"/>
            <a:ext cx="1003300" cy="77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20975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35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8" r="-10268"/>
          <a:stretch>
            <a:fillRect/>
          </a:stretch>
        </p:blipFill>
        <p:spPr>
          <a:xfrm>
            <a:off x="914400" y="457200"/>
            <a:ext cx="6908800" cy="3657600"/>
          </a:xfrm>
        </p:spPr>
      </p:pic>
      <p:sp>
        <p:nvSpPr>
          <p:cNvPr id="231426" name="TextBox 4"/>
          <p:cNvSpPr txBox="1">
            <a:spLocks noChangeArrowheads="1"/>
          </p:cNvSpPr>
          <p:nvPr/>
        </p:nvSpPr>
        <p:spPr bwMode="auto">
          <a:xfrm>
            <a:off x="1346200" y="457200"/>
            <a:ext cx="6477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rgbClr val="C00000"/>
                </a:solidFill>
                <a:latin typeface="Arial"/>
                <a:cs typeface="Arial"/>
              </a:rPr>
              <a:t>Linear neuron with output nonlinearity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mr-IN" sz="2800" dirty="0" smtClean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lang="en-US" sz="2800" dirty="0" smtClean="0">
                <a:solidFill>
                  <a:srgbClr val="C00000"/>
                </a:solidFill>
                <a:latin typeface="Arial"/>
                <a:cs typeface="Arial"/>
              </a:rPr>
              <a:t> for making decision decision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6324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67200" y="4876800"/>
            <a:ext cx="3124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25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717138"/>
              </p:ext>
            </p:extLst>
          </p:nvPr>
        </p:nvGraphicFramePr>
        <p:xfrm>
          <a:off x="4368800" y="4810115"/>
          <a:ext cx="3756025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5" imgW="1816100" imgH="635000" progId="Equation.3">
                  <p:embed/>
                </p:oleObj>
              </mc:Choice>
              <mc:Fallback>
                <p:oleObj name="Equation" r:id="rId5" imgW="18161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810115"/>
                        <a:ext cx="3756025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02" y="2815283"/>
            <a:ext cx="1651000" cy="74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212" y="28956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705600" y="2895600"/>
            <a:ext cx="114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92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426438"/>
            <a:ext cx="7772400" cy="1143000"/>
          </a:xfrm>
        </p:spPr>
        <p:txBody>
          <a:bodyPr/>
          <a:lstStyle/>
          <a:p>
            <a:r>
              <a:rPr lang="en-US" sz="2800" b="0" smtClean="0">
                <a:latin typeface="Arial" charset="0"/>
                <a:ea typeface="ＭＳ Ｐゴシック" charset="0"/>
                <a:cs typeface="Arial" charset="0"/>
              </a:rPr>
              <a:t>Threshold</a:t>
            </a:r>
            <a:r>
              <a:rPr lang="en-US" sz="2800" b="0" dirty="0" smtClean="0">
                <a:latin typeface="Arial" charset="0"/>
                <a:ea typeface="ＭＳ Ｐゴシック" charset="0"/>
                <a:cs typeface="Arial" charset="0"/>
              </a:rPr>
              <a:t>:  Sigmoid </a:t>
            </a:r>
            <a:r>
              <a:rPr lang="en-US" sz="2800" b="0" dirty="0">
                <a:latin typeface="Arial" charset="0"/>
                <a:ea typeface="ＭＳ Ｐゴシック" charset="0"/>
                <a:cs typeface="Arial" charset="0"/>
              </a:rPr>
              <a:t>function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939800" y="1569438"/>
            <a:ext cx="3175000" cy="1897662"/>
            <a:chOff x="0" y="0"/>
            <a:chExt cx="2562" cy="2088"/>
          </a:xfrm>
        </p:grpSpPr>
        <p:pic>
          <p:nvPicPr>
            <p:cNvPr id="23556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2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24"/>
              <a:ext cx="120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Rectangle 9"/>
          <p:cNvSpPr>
            <a:spLocks/>
          </p:cNvSpPr>
          <p:nvPr/>
        </p:nvSpPr>
        <p:spPr bwMode="auto">
          <a:xfrm>
            <a:off x="939800" y="3837613"/>
            <a:ext cx="7772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/>
          <a:p>
            <a:pPr marL="26988">
              <a:defRPr/>
            </a:pPr>
            <a:r>
              <a:rPr lang="en-US" sz="2000" dirty="0">
                <a:latin typeface="Arial"/>
                <a:cs typeface="Arial"/>
                <a:sym typeface="Lucida Grande" charset="0"/>
              </a:rPr>
              <a:t>Notice </a:t>
            </a:r>
            <a:r>
              <a:rPr lang="en-US" sz="2000" dirty="0" err="1">
                <a:latin typeface="Arial"/>
                <a:cs typeface="Arial"/>
                <a:sym typeface="Lucida Grande" charset="0"/>
              </a:rPr>
              <a:t>σ</a:t>
            </a:r>
            <a:r>
              <a:rPr lang="en-US" sz="2000" dirty="0" smtClean="0">
                <a:latin typeface="Arial"/>
                <a:cs typeface="Arial"/>
                <a:sym typeface="Lucida Grande" charset="0"/>
              </a:rPr>
              <a:t>(x)  </a:t>
            </a:r>
            <a:r>
              <a:rPr lang="en-US" sz="2000" dirty="0">
                <a:latin typeface="Arial"/>
                <a:cs typeface="Arial"/>
                <a:sym typeface="Lucida Grande" charset="0"/>
              </a:rPr>
              <a:t>is always bounded between [0,1] (a nice property) </a:t>
            </a:r>
          </a:p>
          <a:p>
            <a:pPr marL="26988">
              <a:defRPr/>
            </a:pPr>
            <a:r>
              <a:rPr lang="en-US" sz="2000" dirty="0">
                <a:latin typeface="Arial"/>
                <a:cs typeface="Arial"/>
                <a:sym typeface="Lucida Grande" charset="0"/>
              </a:rPr>
              <a:t>and as z increases </a:t>
            </a:r>
            <a:r>
              <a:rPr lang="en-US" sz="2000" dirty="0" err="1">
                <a:latin typeface="Arial"/>
                <a:cs typeface="Arial"/>
                <a:sym typeface="Lucida Grande" charset="0"/>
              </a:rPr>
              <a:t>σ</a:t>
            </a:r>
            <a:r>
              <a:rPr lang="en-US" sz="2000" dirty="0">
                <a:latin typeface="Arial"/>
                <a:cs typeface="Arial"/>
                <a:sym typeface="Lucida Grande" charset="0"/>
              </a:rPr>
              <a:t>(z) approaches 1, as z decreases </a:t>
            </a:r>
            <a:r>
              <a:rPr lang="en-US" sz="2000" dirty="0" err="1">
                <a:latin typeface="Arial"/>
                <a:cs typeface="Arial"/>
                <a:sym typeface="Lucida Grande" charset="0"/>
              </a:rPr>
              <a:t>σ</a:t>
            </a:r>
            <a:r>
              <a:rPr lang="en-US" sz="2000" dirty="0">
                <a:latin typeface="Arial"/>
                <a:cs typeface="Arial"/>
                <a:sym typeface="Lucida Grande" charset="0"/>
              </a:rPr>
              <a:t>(z) approaches 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1566622"/>
            <a:ext cx="2610152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0" y="2571743"/>
            <a:ext cx="2590800" cy="7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8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4" b="21364"/>
          <a:stretch>
            <a:fillRect/>
          </a:stretch>
        </p:blipFill>
        <p:spPr>
          <a:xfrm>
            <a:off x="1143000" y="1143000"/>
            <a:ext cx="5334000" cy="2824163"/>
          </a:xfrm>
        </p:spPr>
      </p:pic>
      <p:pic>
        <p:nvPicPr>
          <p:cNvPr id="2457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038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TextBox 11"/>
          <p:cNvSpPr txBox="1">
            <a:spLocks noChangeArrowheads="1"/>
          </p:cNvSpPr>
          <p:nvPr/>
        </p:nvSpPr>
        <p:spPr bwMode="auto">
          <a:xfrm>
            <a:off x="2362200" y="457200"/>
            <a:ext cx="4014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  <a:cs typeface="Arial"/>
              </a:rPr>
              <a:t>Single layer perceptron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4138613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sigmoid neuron learning rule: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/>
          </p:nvPr>
        </p:nvGraphicFramePr>
        <p:xfrm>
          <a:off x="5562600" y="3810000"/>
          <a:ext cx="25320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6" imgW="1422400" imgH="1155700" progId="Equation.3">
                  <p:embed/>
                </p:oleObj>
              </mc:Choice>
              <mc:Fallback>
                <p:oleObj name="Equation" r:id="rId6" imgW="14224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25320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"/>
          <p:cNvGraphicFramePr>
            <a:graphicFrameLocks noChangeAspect="1"/>
          </p:cNvGraphicFramePr>
          <p:nvPr>
            <p:extLst/>
          </p:nvPr>
        </p:nvGraphicFramePr>
        <p:xfrm>
          <a:off x="835025" y="5334000"/>
          <a:ext cx="383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8" imgW="1854200" imgH="368300" progId="Equation.3">
                  <p:embed/>
                </p:oleObj>
              </mc:Choice>
              <mc:Fallback>
                <p:oleObj name="Equation" r:id="rId8" imgW="1854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334000"/>
                        <a:ext cx="383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854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Box 11"/>
          <p:cNvSpPr txBox="1">
            <a:spLocks noChangeArrowheads="1"/>
          </p:cNvSpPr>
          <p:nvPr/>
        </p:nvSpPr>
        <p:spPr bwMode="auto">
          <a:xfrm>
            <a:off x="1562100" y="355600"/>
            <a:ext cx="5920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+mj-lt"/>
                <a:cs typeface="Helvetica" charset="0"/>
              </a:rPr>
              <a:t>Two-layer (multi-layer) perceptron</a:t>
            </a:r>
          </a:p>
        </p:txBody>
      </p:sp>
      <p:pic>
        <p:nvPicPr>
          <p:cNvPr id="25602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6917"/>
          <a:stretch>
            <a:fillRect/>
          </a:stretch>
        </p:blipFill>
        <p:spPr>
          <a:xfrm>
            <a:off x="1295400" y="1358900"/>
            <a:ext cx="6781800" cy="3590925"/>
          </a:xfrm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64100"/>
            <a:ext cx="349457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82796"/>
              </p:ext>
            </p:extLst>
          </p:nvPr>
        </p:nvGraphicFramePr>
        <p:xfrm>
          <a:off x="5867400" y="4940300"/>
          <a:ext cx="1524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Equation" r:id="rId6" imgW="800100" imgH="787400" progId="Equation.3">
                  <p:embed/>
                </p:oleObj>
              </mc:Choice>
              <mc:Fallback>
                <p:oleObj name="Equation" r:id="rId6" imgW="8001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00" y="4940300"/>
                        <a:ext cx="15240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291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>
          <a:xfrm>
            <a:off x="457200" y="190500"/>
            <a:ext cx="7772400" cy="1143000"/>
          </a:xfrm>
        </p:spPr>
        <p:txBody>
          <a:bodyPr/>
          <a:lstStyle/>
          <a:p>
            <a:r>
              <a:rPr lang="en-US" sz="3200" b="0" dirty="0">
                <a:solidFill>
                  <a:srgbClr val="C00000"/>
                </a:solidFill>
                <a:ea typeface="ＭＳ Ｐゴシック" charset="0"/>
                <a:cs typeface="Arial" charset="0"/>
              </a:rPr>
              <a:t>Learning rule for output layer</a:t>
            </a:r>
          </a:p>
        </p:txBody>
      </p:sp>
      <p:pic>
        <p:nvPicPr>
          <p:cNvPr id="26626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5845"/>
          <a:stretch>
            <a:fillRect/>
          </a:stretch>
        </p:blipFill>
        <p:spPr>
          <a:xfrm>
            <a:off x="732002" y="1473200"/>
            <a:ext cx="7484898" cy="3962400"/>
          </a:xfrm>
        </p:spPr>
      </p:pic>
      <p:pic>
        <p:nvPicPr>
          <p:cNvPr id="2662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92750"/>
            <a:ext cx="234745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924800" y="1219200"/>
            <a:ext cx="609600" cy="464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02100" y="5410200"/>
            <a:ext cx="2235200" cy="17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76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04"/>
          <a:stretch>
            <a:fillRect/>
          </a:stretch>
        </p:blipFill>
        <p:spPr>
          <a:xfrm>
            <a:off x="1295400" y="990600"/>
            <a:ext cx="7772400" cy="4114800"/>
          </a:xfrm>
        </p:spPr>
      </p:pic>
      <p:pic>
        <p:nvPicPr>
          <p:cNvPr id="2765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5029200"/>
            <a:ext cx="615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533400" y="7938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b="0" dirty="0" smtClean="0">
                <a:solidFill>
                  <a:srgbClr val="C00000"/>
                </a:solidFill>
                <a:ea typeface="ＭＳ Ｐゴシック" charset="0"/>
                <a:cs typeface="Arial" charset="0"/>
              </a:rPr>
              <a:t>Backpropagation </a:t>
            </a:r>
            <a:br>
              <a:rPr lang="en-US" sz="3600" b="0" dirty="0" smtClean="0">
                <a:solidFill>
                  <a:srgbClr val="C00000"/>
                </a:solidFill>
                <a:ea typeface="ＭＳ Ｐゴシック" charset="0"/>
                <a:cs typeface="Arial" charset="0"/>
              </a:rPr>
            </a:br>
            <a:r>
              <a:rPr lang="en-US" sz="3200" b="0" dirty="0" smtClean="0">
                <a:solidFill>
                  <a:srgbClr val="C00000"/>
                </a:solidFill>
                <a:ea typeface="ＭＳ Ｐゴシック" charset="0"/>
                <a:cs typeface="Arial" charset="0"/>
              </a:rPr>
              <a:t>Learning </a:t>
            </a:r>
            <a:r>
              <a:rPr lang="en-US" sz="3200" b="0" dirty="0">
                <a:solidFill>
                  <a:srgbClr val="C00000"/>
                </a:solidFill>
                <a:ea typeface="ＭＳ Ｐゴシック" charset="0"/>
                <a:cs typeface="Arial" charset="0"/>
              </a:rPr>
              <a:t>rule for hidden layer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0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75" y="558800"/>
            <a:ext cx="7772400" cy="889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Putting things together in Flappy Bird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4813141"/>
            <a:ext cx="4216400" cy="71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753291"/>
            <a:ext cx="26162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00" y="5363030"/>
            <a:ext cx="5448300" cy="80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9253" y="6143217"/>
            <a:ext cx="6712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current knowledge of Q </a:t>
            </a:r>
            <a:r>
              <a:rPr lang="en-US" smtClean="0"/>
              <a:t>(embedded in NN)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447800"/>
            <a:ext cx="748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each time step, given state </a:t>
            </a:r>
            <a:r>
              <a:rPr lang="en-US" i="1" dirty="0" smtClean="0"/>
              <a:t>s</a:t>
            </a:r>
            <a:r>
              <a:rPr lang="en-US" dirty="0" smtClean="0"/>
              <a:t>,  select action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Observe new state </a:t>
            </a:r>
            <a:r>
              <a:rPr lang="en-US" i="1" dirty="0" smtClean="0"/>
              <a:t>s’</a:t>
            </a:r>
            <a:r>
              <a:rPr lang="en-US" dirty="0" smtClean="0"/>
              <a:t> and reward.</a:t>
            </a:r>
          </a:p>
          <a:p>
            <a:endParaRPr lang="en-US" dirty="0" smtClean="0"/>
          </a:p>
          <a:p>
            <a:r>
              <a:rPr lang="en-US" dirty="0" smtClean="0"/>
              <a:t>Q learning approximates maximum expected return for performing a at state s based on Q state-action value function.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354224"/>
            <a:ext cx="803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 action value function at state </a:t>
            </a:r>
            <a:r>
              <a:rPr lang="en-US" i="1" dirty="0" smtClean="0"/>
              <a:t>s</a:t>
            </a:r>
            <a:r>
              <a:rPr lang="en-US" dirty="0" smtClean="0"/>
              <a:t> 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8" y="3124200"/>
            <a:ext cx="4089400" cy="62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77" y="4665300"/>
            <a:ext cx="52959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630671"/>
            <a:ext cx="2095500" cy="62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6374" y="5110675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Hit the pipe r = -1000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71588" y="409557"/>
            <a:ext cx="7702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Neural network learns to associate every state with a Q(</a:t>
            </a:r>
            <a:r>
              <a:rPr lang="en-US" dirty="0" err="1" smtClean="0"/>
              <a:t>s,a</a:t>
            </a:r>
            <a:r>
              <a:rPr lang="en-US" dirty="0" smtClean="0"/>
              <a:t>) function.  The flappy bird network has two Q nodes, one for a (press button), and one for a’ (not pressing).  They are the values of the two actions at state </a:t>
            </a:r>
            <a:r>
              <a:rPr lang="en-US" i="1" dirty="0" smtClean="0"/>
              <a:t>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The network (with parameters </a:t>
            </a:r>
            <a:r>
              <a:rPr lang="en-US" i="1" dirty="0" err="1" smtClean="0"/>
              <a:t>θ</a:t>
            </a:r>
            <a:r>
              <a:rPr lang="en-US" dirty="0" smtClean="0"/>
              <a:t>) is trained by minimizing the following cost function: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baseline="-25000" dirty="0" smtClean="0"/>
              <a:t>  </a:t>
            </a:r>
            <a:r>
              <a:rPr lang="en-US" dirty="0" smtClean="0"/>
              <a:t>is the target function we want to approach during each iteration (time step).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69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Active RL: Exploration issues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004802"/>
            <a:ext cx="8229600" cy="3991396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Consider acting </a:t>
            </a:r>
            <a:r>
              <a:rPr lang="en-US" sz="2400" b="1" dirty="0" smtClean="0"/>
              <a:t>randomly </a:t>
            </a:r>
            <a:r>
              <a:rPr lang="en-US" sz="2400" dirty="0" smtClean="0"/>
              <a:t>in the world</a:t>
            </a:r>
          </a:p>
          <a:p>
            <a:r>
              <a:rPr lang="en-US" sz="2400" dirty="0" smtClean="0"/>
              <a:t>Can such experience allow the agent to learn the optimal values and policy?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70" y="3535000"/>
            <a:ext cx="52959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5095" y="1156880"/>
            <a:ext cx="73850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At each step, </a:t>
            </a:r>
            <a:r>
              <a:rPr lang="en-US" dirty="0" smtClean="0"/>
              <a:t>compute </a:t>
            </a:r>
            <a:r>
              <a:rPr lang="en-US" dirty="0"/>
              <a:t>using NN to Q associated with the two actions.  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bird </a:t>
            </a:r>
            <a:r>
              <a:rPr lang="en-US" dirty="0"/>
              <a:t>moves to state </a:t>
            </a:r>
            <a:r>
              <a:rPr lang="en-US" dirty="0" smtClean="0"/>
              <a:t>s’, it observes </a:t>
            </a:r>
            <a:r>
              <a:rPr lang="en-US" dirty="0"/>
              <a:t>the immediate reward (r = 1 if alive, r  = 10 if alive and stay between the gap of two pipes ahead), </a:t>
            </a:r>
            <a:r>
              <a:rPr lang="en-US" dirty="0" smtClean="0"/>
              <a:t>and calculates </a:t>
            </a:r>
            <a:r>
              <a:rPr lang="en-US" dirty="0"/>
              <a:t>max(Q(s’, a’) based on the current network to compute  </a:t>
            </a:r>
            <a:r>
              <a:rPr lang="en-US" dirty="0" smtClean="0"/>
              <a:t>Q* or y,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Use y = </a:t>
            </a:r>
            <a:r>
              <a:rPr lang="en-US" dirty="0"/>
              <a:t>R + max(Q) as teaching signal to train the network by clamping </a:t>
            </a:r>
            <a:r>
              <a:rPr lang="en-US" dirty="0" smtClean="0"/>
              <a:t>y to the </a:t>
            </a:r>
            <a:r>
              <a:rPr lang="en-US" dirty="0"/>
              <a:t>output  node corresponding to the action we </a:t>
            </a:r>
            <a:r>
              <a:rPr lang="en-US" dirty="0" smtClean="0"/>
              <a:t>took.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48" y="542267"/>
            <a:ext cx="8686800" cy="93916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Model-Based active RL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w/Random Actions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r>
              <a:rPr lang="en-US" sz="2400" b="1" dirty="0" smtClean="0">
                <a:latin typeface="CMU Serif Roman" charset="0"/>
                <a:ea typeface="CMU Serif Roman" charset="0"/>
                <a:cs typeface="CMU Serif Roman" charset="0"/>
              </a:rPr>
              <a:t>Choose actions randomly</a:t>
            </a:r>
          </a:p>
          <a:p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Estimate MDP model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parameters 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given observed transitions and rewards</a:t>
            </a:r>
          </a:p>
          <a:p>
            <a:pPr lvl="1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If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finite set of states and actions, can just count and average counts</a:t>
            </a:r>
          </a:p>
          <a:p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Use estimated MDP to compute estimate of optimal values and policy</a:t>
            </a:r>
          </a:p>
          <a:p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Will the computed values and policy converge to the true optimal values and policy in the limit of infinite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Reachability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plane_airplane_144363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" r="-4004"/>
          <a:stretch>
            <a:fillRect/>
          </a:stretch>
        </p:blipFill>
        <p:spPr>
          <a:xfrm>
            <a:off x="5172231" y="1905429"/>
            <a:ext cx="3285969" cy="1807156"/>
          </a:xfrm>
        </p:spPr>
      </p:pic>
      <p:sp>
        <p:nvSpPr>
          <p:cNvPr id="6" name="TextBox 5"/>
          <p:cNvSpPr txBox="1"/>
          <p:nvPr/>
        </p:nvSpPr>
        <p:spPr>
          <a:xfrm>
            <a:off x="334629" y="2098770"/>
            <a:ext cx="45709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When acting randomly forever, still need to be able to </a:t>
            </a:r>
            <a:r>
              <a:rPr lang="en-US" b="1" dirty="0" smtClean="0">
                <a:latin typeface="CMU Serif Roman" charset="0"/>
                <a:ea typeface="CMU Serif Roman" charset="0"/>
                <a:cs typeface="CMU Serif Roman" charset="0"/>
              </a:rPr>
              <a:t>visit each state and take each action many times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Want all states to be reachable from any other state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Quite mild assumption but doesn’t always hold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99" y="4157745"/>
            <a:ext cx="2251231" cy="16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" y="431181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Model-Free Learning with Random Actions?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Model-free temporal-difference </a:t>
            </a:r>
            <a:r>
              <a:rPr lang="en-US" sz="2600" dirty="0"/>
              <a:t>learning for policy evaluation:</a:t>
            </a:r>
          </a:p>
          <a:p>
            <a:pPr lvl="1"/>
            <a:r>
              <a:rPr lang="en-US" sz="2600" dirty="0"/>
              <a:t>As act in the </a:t>
            </a:r>
            <a:r>
              <a:rPr lang="en-US" sz="2600" dirty="0" smtClean="0"/>
              <a:t>world, </a:t>
            </a:r>
            <a:r>
              <a:rPr lang="en-US" sz="2600" dirty="0"/>
              <a:t>go through (</a:t>
            </a:r>
            <a:r>
              <a:rPr lang="en-US" sz="2600" dirty="0" err="1"/>
              <a:t>s,a,r,s’,a’,r</a:t>
            </a:r>
            <a:r>
              <a:rPr lang="en-US" sz="2600" dirty="0"/>
              <a:t>’,…)</a:t>
            </a:r>
          </a:p>
          <a:p>
            <a:pPr lvl="1"/>
            <a:r>
              <a:rPr lang="en-US" sz="2600" dirty="0"/>
              <a:t>Update V</a:t>
            </a:r>
            <a:r>
              <a:rPr lang="en-US" sz="2600" baseline="30000" dirty="0"/>
              <a:t>π</a:t>
            </a:r>
            <a:r>
              <a:rPr lang="en-US" sz="2600" dirty="0"/>
              <a:t> estimates at each </a:t>
            </a:r>
            <a:r>
              <a:rPr lang="en-US" sz="2600" dirty="0" smtClean="0"/>
              <a:t>step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 smtClean="0"/>
              <a:t>Over time updates mimic Bellman updates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377248" y="3770847"/>
            <a:ext cx="4789797" cy="330611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374222" y="4348227"/>
            <a:ext cx="5181610" cy="300083"/>
          </a:xfrm>
          <a:prstGeom prst="rect">
            <a:avLst/>
          </a:prstGeom>
          <a:noFill/>
          <a:ln/>
          <a:effectLst/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819940" y="3713320"/>
            <a:ext cx="2234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</a:t>
            </a:r>
            <a:r>
              <a:rPr lang="en-US" sz="2400" dirty="0" smtClean="0">
                <a:latin typeface="Calibri"/>
                <a:cs typeface="Calibri"/>
              </a:rPr>
              <a:t>V</a:t>
            </a:r>
            <a:r>
              <a:rPr lang="en-US" sz="2400" baseline="30000" dirty="0" smtClean="0">
                <a:latin typeface="Calibri"/>
                <a:cs typeface="Calibri"/>
              </a:rPr>
              <a:t>π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s):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824460" y="4238802"/>
            <a:ext cx="224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</a:t>
            </a:r>
            <a:r>
              <a:rPr lang="en-US" sz="2400" dirty="0" smtClean="0">
                <a:latin typeface="Calibri"/>
                <a:cs typeface="Calibri"/>
              </a:rPr>
              <a:t>V</a:t>
            </a:r>
            <a:r>
              <a:rPr lang="en-US" sz="2400" baseline="30000" dirty="0" smtClean="0">
                <a:latin typeface="Calibri"/>
                <a:cs typeface="Calibri"/>
              </a:rPr>
              <a:t>π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172200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5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7945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Q-Learning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8247"/>
            <a:ext cx="7772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Running estimate of state-action Q values (instead of V in TD learning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smtClean="0"/>
              <a:t>Observe </a:t>
            </a:r>
            <a:r>
              <a:rPr lang="en-US" sz="2400" dirty="0"/>
              <a:t>R and s</a:t>
            </a:r>
            <a:r>
              <a:rPr lang="en-US" sz="2400" dirty="0" smtClean="0"/>
              <a:t>’</a:t>
            </a:r>
          </a:p>
          <a:p>
            <a:r>
              <a:rPr lang="en-US" sz="2400" dirty="0"/>
              <a:t>Update Q(</a:t>
            </a:r>
            <a:r>
              <a:rPr lang="en-US" sz="2400" dirty="0" err="1"/>
              <a:t>s,a</a:t>
            </a:r>
            <a:r>
              <a:rPr lang="en-US" sz="2400" dirty="0"/>
              <a:t>) every time experience (</a:t>
            </a:r>
            <a:r>
              <a:rPr lang="en-US" sz="2400" dirty="0" err="1"/>
              <a:t>s,a,s</a:t>
            </a:r>
            <a:r>
              <a:rPr lang="en-US" sz="2400" dirty="0" err="1" smtClean="0"/>
              <a:t>’,r</a:t>
            </a:r>
            <a:r>
              <a:rPr lang="en-US" sz="2400" dirty="0" smtClean="0"/>
              <a:t>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’))</a:t>
            </a:r>
            <a:endParaRPr lang="en-US" sz="2400" dirty="0"/>
          </a:p>
          <a:p>
            <a:pPr lvl="1"/>
            <a:r>
              <a:rPr lang="en-US" sz="2400" dirty="0" smtClean="0"/>
              <a:t>Consider </a:t>
            </a:r>
            <a:r>
              <a:rPr lang="en-US" sz="2400" dirty="0"/>
              <a:t>old estimate Q(</a:t>
            </a:r>
            <a:r>
              <a:rPr lang="en-US" sz="2400" dirty="0" err="1"/>
              <a:t>s,a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new sample </a:t>
            </a:r>
            <a:r>
              <a:rPr lang="en-US" sz="2400" dirty="0" smtClean="0"/>
              <a:t>estimate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Update estimate of Q(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46787"/>
              </p:ext>
            </p:extLst>
          </p:nvPr>
        </p:nvGraphicFramePr>
        <p:xfrm>
          <a:off x="1582079" y="4332907"/>
          <a:ext cx="5476643" cy="46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4" imgW="2667000" imgH="228600" progId="Equation.3">
                  <p:embed/>
                </p:oleObj>
              </mc:Choice>
              <mc:Fallback>
                <p:oleObj name="Equation" r:id="rId4" imgW="266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079" y="4332907"/>
                        <a:ext cx="5476643" cy="468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928413"/>
              </p:ext>
            </p:extLst>
          </p:nvPr>
        </p:nvGraphicFramePr>
        <p:xfrm>
          <a:off x="1582079" y="5676670"/>
          <a:ext cx="5599306" cy="4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6" imgW="2794000" imgH="203200" progId="Equation.3">
                  <p:embed/>
                </p:oleObj>
              </mc:Choice>
              <mc:Fallback>
                <p:oleObj name="Equation" r:id="rId6" imgW="2794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079" y="5676670"/>
                        <a:ext cx="5599306" cy="4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4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Q-Learning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Update </a:t>
            </a:r>
            <a:r>
              <a:rPr lang="en-US" sz="2600" dirty="0"/>
              <a:t>Q(</a:t>
            </a:r>
            <a:r>
              <a:rPr lang="en-US" sz="2600" dirty="0" err="1"/>
              <a:t>s,a</a:t>
            </a:r>
            <a:r>
              <a:rPr lang="en-US" sz="2600" dirty="0"/>
              <a:t>) every time experience (</a:t>
            </a:r>
            <a:r>
              <a:rPr lang="en-US" sz="2600" dirty="0" err="1"/>
              <a:t>s,a,s</a:t>
            </a:r>
            <a:r>
              <a:rPr lang="en-US" sz="2600" dirty="0" err="1" smtClean="0"/>
              <a:t>’,r</a:t>
            </a:r>
            <a:r>
              <a:rPr lang="en-US" sz="2600" dirty="0" smtClean="0"/>
              <a:t>(</a:t>
            </a:r>
            <a:r>
              <a:rPr lang="en-US" sz="2600" dirty="0" err="1" smtClean="0"/>
              <a:t>s,a,s</a:t>
            </a:r>
            <a:r>
              <a:rPr lang="en-US" sz="2600" dirty="0" smtClean="0"/>
              <a:t>’))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400" dirty="0" smtClean="0"/>
          </a:p>
          <a:p>
            <a:r>
              <a:rPr lang="en-US" sz="2400" dirty="0" smtClean="0"/>
              <a:t>Intuition: using samples to approximate</a:t>
            </a:r>
          </a:p>
          <a:p>
            <a:pPr lvl="1"/>
            <a:r>
              <a:rPr lang="en-US" sz="2400" dirty="0" smtClean="0"/>
              <a:t>Future rewards</a:t>
            </a:r>
          </a:p>
          <a:p>
            <a:pPr lvl="1"/>
            <a:r>
              <a:rPr lang="en-US" sz="2400" dirty="0" smtClean="0"/>
              <a:t>Expected reward over next states  -- don’t know T.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84789"/>
              </p:ext>
            </p:extLst>
          </p:nvPr>
        </p:nvGraphicFramePr>
        <p:xfrm>
          <a:off x="1259681" y="2728119"/>
          <a:ext cx="63230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4" imgW="2667000" imgH="228600" progId="Equation.3">
                  <p:embed/>
                </p:oleObj>
              </mc:Choice>
              <mc:Fallback>
                <p:oleObj name="Equation" r:id="rId4" imgW="266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81" y="2728119"/>
                        <a:ext cx="632301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5426"/>
              </p:ext>
            </p:extLst>
          </p:nvPr>
        </p:nvGraphicFramePr>
        <p:xfrm>
          <a:off x="1259681" y="3375026"/>
          <a:ext cx="66246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6" imgW="2794000" imgH="203200" progId="Equation.3">
                  <p:embed/>
                </p:oleObj>
              </mc:Choice>
              <mc:Fallback>
                <p:oleObj name="Equation" r:id="rId6" imgW="2794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81" y="3375026"/>
                        <a:ext cx="66246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8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18019</TotalTime>
  <Words>2283</Words>
  <Application>Microsoft Macintosh PowerPoint</Application>
  <PresentationFormat>On-screen Show (4:3)</PresentationFormat>
  <Paragraphs>463</Paragraphs>
  <Slides>40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45 Helvetica Light</vt:lpstr>
      <vt:lpstr>Calibri</vt:lpstr>
      <vt:lpstr>CMU Serif</vt:lpstr>
      <vt:lpstr>CMU Serif Roman</vt:lpstr>
      <vt:lpstr>Geneva</vt:lpstr>
      <vt:lpstr>Helvetica</vt:lpstr>
      <vt:lpstr>Lucida Grande</vt:lpstr>
      <vt:lpstr>Mangal</vt:lpstr>
      <vt:lpstr>ＭＳ Ｐゴシック</vt:lpstr>
      <vt:lpstr>PT Serif</vt:lpstr>
      <vt:lpstr>Times New Roman</vt:lpstr>
      <vt:lpstr>Arial</vt:lpstr>
      <vt:lpstr>Default Design</vt:lpstr>
      <vt:lpstr>Equation</vt:lpstr>
      <vt:lpstr>Reinforcement Learning with Neural Networks</vt:lpstr>
      <vt:lpstr>Passive Reinforcement Learning</vt:lpstr>
      <vt:lpstr>Passive Reinforcement Learning</vt:lpstr>
      <vt:lpstr>Active RL: Exploration issues</vt:lpstr>
      <vt:lpstr>Model-Based active RL  w/Random Actions</vt:lpstr>
      <vt:lpstr>Reachability</vt:lpstr>
      <vt:lpstr>Model-Free Learning with Random Actions?</vt:lpstr>
      <vt:lpstr>Q-Learning</vt:lpstr>
      <vt:lpstr>Q-Learning</vt:lpstr>
      <vt:lpstr>Q-Learning: TD state-action learning</vt:lpstr>
      <vt:lpstr>Q-Learning Example</vt:lpstr>
      <vt:lpstr>Initial state</vt:lpstr>
      <vt:lpstr>New state, Update</vt:lpstr>
      <vt:lpstr>New Action</vt:lpstr>
      <vt:lpstr>New State, Update</vt:lpstr>
      <vt:lpstr>New Action</vt:lpstr>
      <vt:lpstr>New State, Update</vt:lpstr>
      <vt:lpstr>New Episode</vt:lpstr>
      <vt:lpstr>New State, Update</vt:lpstr>
      <vt:lpstr>After many episodes …</vt:lpstr>
      <vt:lpstr>Q-Learning Properties</vt:lpstr>
      <vt:lpstr>On-Policy / Off-policy RL learning</vt:lpstr>
      <vt:lpstr>Leveraging Learned Values</vt:lpstr>
      <vt:lpstr>Is this Approach Guaranteed to Learn Optimal Policy?</vt:lpstr>
      <vt:lpstr>To Explore or Exploit?</vt:lpstr>
      <vt:lpstr>Simple Approach: E-greedy</vt:lpstr>
      <vt:lpstr>Greedy in Limit of Infinite Exploration (GLIE)</vt:lpstr>
      <vt:lpstr>Alternative way to learn Q</vt:lpstr>
      <vt:lpstr>Neural Network: McCulloch-Pitts neuron</vt:lpstr>
      <vt:lpstr>PowerPoint Presentation</vt:lpstr>
      <vt:lpstr>Delta rule: supervised learning</vt:lpstr>
      <vt:lpstr>PowerPoint Presentation</vt:lpstr>
      <vt:lpstr>Threshold:  Sigmoid function</vt:lpstr>
      <vt:lpstr>PowerPoint Presentation</vt:lpstr>
      <vt:lpstr>PowerPoint Presentation</vt:lpstr>
      <vt:lpstr>Learning rule for output layer</vt:lpstr>
      <vt:lpstr>Backpropagation  Learning rule for hidden layer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 (CSPs)</dc:title>
  <dc:creator>hi</dc:creator>
  <cp:lastModifiedBy>Microsoft Office User</cp:lastModifiedBy>
  <cp:revision>861</cp:revision>
  <cp:lastPrinted>2017-10-27T18:14:58Z</cp:lastPrinted>
  <dcterms:created xsi:type="dcterms:W3CDTF">2002-07-26T03:28:00Z</dcterms:created>
  <dcterms:modified xsi:type="dcterms:W3CDTF">2017-10-27T18:30:45Z</dcterms:modified>
</cp:coreProperties>
</file>