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oleObject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6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7.xml" ContentType="application/vnd.openxmlformats-officedocument.presentationml.notesSlide+xml"/>
  <Override PartName="/ppt/tags/tag9.xml" ContentType="application/vnd.openxmlformats-officedocument.presentationml.tags+xml"/>
  <Override PartName="/ppt/notesSlides/notesSlide28.xml" ContentType="application/vnd.openxmlformats-officedocument.presentationml.notesSlide+xml"/>
  <Override PartName="/ppt/tags/tag10.xml" ContentType="application/vnd.openxmlformats-officedocument.presentationml.tags+xml"/>
  <Override PartName="/ppt/notesSlides/notesSlide29.xml" ContentType="application/vnd.openxmlformats-officedocument.presentationml.notesSlide+xml"/>
  <Override PartName="/ppt/tags/tag11.xml" ContentType="application/vnd.openxmlformats-officedocument.presentationml.tags+xml"/>
  <Override PartName="/ppt/notesSlides/notesSlide30.xml" ContentType="application/vnd.openxmlformats-officedocument.presentationml.notesSlide+xml"/>
  <Override PartName="/ppt/tags/tag12.xml" ContentType="application/vnd.openxmlformats-officedocument.presentationml.tags+xml"/>
  <Override PartName="/ppt/notesSlides/notesSlide31.xml" ContentType="application/vnd.openxmlformats-officedocument.presentationml.notesSlide+xml"/>
  <Override PartName="/ppt/tags/tag13.xml" ContentType="application/vnd.openxmlformats-officedocument.presentationml.tags+xml"/>
  <Override PartName="/ppt/notesSlides/notesSlide32.xml" ContentType="application/vnd.openxmlformats-officedocument.presentationml.notesSlide+xml"/>
  <Override PartName="/ppt/tags/tag14.xml" ContentType="application/vnd.openxmlformats-officedocument.presentationml.tags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290" r:id="rId2"/>
    <p:sldId id="648" r:id="rId3"/>
    <p:sldId id="578" r:id="rId4"/>
    <p:sldId id="656" r:id="rId5"/>
    <p:sldId id="649" r:id="rId6"/>
    <p:sldId id="650" r:id="rId7"/>
    <p:sldId id="651" r:id="rId8"/>
    <p:sldId id="652" r:id="rId9"/>
    <p:sldId id="653" r:id="rId10"/>
    <p:sldId id="654" r:id="rId11"/>
    <p:sldId id="655" r:id="rId12"/>
    <p:sldId id="657" r:id="rId13"/>
    <p:sldId id="743" r:id="rId14"/>
    <p:sldId id="659" r:id="rId15"/>
    <p:sldId id="742" r:id="rId16"/>
    <p:sldId id="660" r:id="rId17"/>
    <p:sldId id="589" r:id="rId18"/>
    <p:sldId id="663" r:id="rId19"/>
    <p:sldId id="664" r:id="rId20"/>
    <p:sldId id="665" r:id="rId21"/>
    <p:sldId id="666" r:id="rId22"/>
    <p:sldId id="731" r:id="rId23"/>
    <p:sldId id="738" r:id="rId24"/>
    <p:sldId id="733" r:id="rId25"/>
    <p:sldId id="670" r:id="rId26"/>
    <p:sldId id="671" r:id="rId27"/>
    <p:sldId id="672" r:id="rId28"/>
    <p:sldId id="673" r:id="rId29"/>
    <p:sldId id="736" r:id="rId30"/>
    <p:sldId id="735" r:id="rId31"/>
    <p:sldId id="737" r:id="rId32"/>
    <p:sldId id="734" r:id="rId33"/>
    <p:sldId id="675" r:id="rId34"/>
    <p:sldId id="676" r:id="rId35"/>
    <p:sldId id="680" r:id="rId36"/>
    <p:sldId id="681" r:id="rId37"/>
    <p:sldId id="682" r:id="rId38"/>
    <p:sldId id="684" r:id="rId39"/>
    <p:sldId id="605" r:id="rId40"/>
    <p:sldId id="685" r:id="rId41"/>
    <p:sldId id="693" r:id="rId42"/>
    <p:sldId id="606" r:id="rId43"/>
    <p:sldId id="608" r:id="rId44"/>
    <p:sldId id="744" r:id="rId45"/>
    <p:sldId id="698" r:id="rId46"/>
    <p:sldId id="699" r:id="rId47"/>
    <p:sldId id="700" r:id="rId48"/>
    <p:sldId id="701" r:id="rId4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7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1F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3855" autoAdjust="0"/>
    <p:restoredTop sz="80318" autoAdjust="0"/>
  </p:normalViewPr>
  <p:slideViewPr>
    <p:cSldViewPr snapToGrid="0">
      <p:cViewPr>
        <p:scale>
          <a:sx n="140" d="100"/>
          <a:sy n="140" d="100"/>
        </p:scale>
        <p:origin x="2384" y="-696"/>
      </p:cViewPr>
      <p:guideLst>
        <p:guide orient="horz" pos="2160"/>
        <p:guide pos="287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3" d="100"/>
        <a:sy n="103" d="100"/>
      </p:scale>
      <p:origin x="0" y="-96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notesMaster" Target="notesMasters/notesMaster1.xml"/><Relationship Id="rId51" Type="http://schemas.openxmlformats.org/officeDocument/2006/relationships/handoutMaster" Target="handoutMasters/handoutMaster1.xml"/><Relationship Id="rId52" Type="http://schemas.openxmlformats.org/officeDocument/2006/relationships/presProps" Target="presProps.xml"/><Relationship Id="rId53" Type="http://schemas.openxmlformats.org/officeDocument/2006/relationships/viewProps" Target="viewProps.xml"/><Relationship Id="rId54" Type="http://schemas.openxmlformats.org/officeDocument/2006/relationships/theme" Target="theme/theme1.xml"/><Relationship Id="rId55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Relationship Id="rId2" Type="http://schemas.openxmlformats.org/officeDocument/2006/relationships/image" Target="../media/image4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Relationship Id="rId2" Type="http://schemas.openxmlformats.org/officeDocument/2006/relationships/image" Target="../media/image52.emf"/><Relationship Id="rId3" Type="http://schemas.openxmlformats.org/officeDocument/2006/relationships/image" Target="../media/image5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Relationship Id="rId2" Type="http://schemas.openxmlformats.org/officeDocument/2006/relationships/image" Target="../media/image5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8A3ADE-2AED-2A43-927D-6DFE99245A93}" type="datetimeFigureOut">
              <a:rPr lang="en-US" smtClean="0"/>
              <a:t>10/18/17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35D21C-176F-E942-AB3F-6177ED2A8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0649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C70559E-B2D7-BD4F-ACC2-4A0BBCE2F950}" type="datetimeFigureOut">
              <a:rPr lang="en-US"/>
              <a:pPr>
                <a:defRPr/>
              </a:pPr>
              <a:t>10/18/17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4C422660-5F85-9A49-8582-CA5FC22A10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Syntax</a:t>
            </a:r>
            <a:r>
              <a:rPr lang="en-US" baseline="0" dirty="0" smtClean="0"/>
              <a:t> = </a:t>
            </a:r>
            <a:r>
              <a:rPr lang="en-US" b="1" dirty="0" smtClean="0"/>
              <a:t>the grammatical arrangement of words in sentences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a systematic orderly arrangement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Semantics:</a:t>
            </a:r>
            <a:r>
              <a:rPr lang="en-US" baseline="0" dirty="0" smtClean="0"/>
              <a:t> </a:t>
            </a:r>
            <a:r>
              <a:rPr lang="en-US" b="1" dirty="0" smtClean="0"/>
              <a:t>the meaning of a word, phrase, sentence, or text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</a:pPr>
            <a:fld id="{A3304FAA-0709-CB41-944D-E2D93273EB98}" type="slidenum">
              <a:rPr lang="en-US" altLang="en-US">
                <a:latin typeface="Times New Roman" charset="0"/>
              </a:rPr>
              <a:pPr>
                <a:spcBef>
                  <a:spcPct val="0"/>
                </a:spcBef>
              </a:pPr>
              <a:t>1</a:t>
            </a:fld>
            <a:endParaRPr lang="en-US" alt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AF896-93A7-4EE6-9AE2-022B454D733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0407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AF896-93A7-4EE6-9AE2-022B454D733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7426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en-US" sz="1200" dirty="0" smtClean="0">
                <a:latin typeface="CMU Serif Roman" charset="0"/>
                <a:ea typeface="CMU Serif Roman" charset="0"/>
                <a:cs typeface="CMU Serif Roman" charset="0"/>
              </a:rPr>
              <a:t>Markov decision process (MDP)</a:t>
            </a:r>
          </a:p>
          <a:p>
            <a:pPr marL="342900" indent="-342900">
              <a:buFont typeface="Arial" charset="0"/>
              <a:buChar char="•"/>
            </a:pPr>
            <a:r>
              <a:rPr lang="en-US" sz="1200" dirty="0" smtClean="0">
                <a:latin typeface="CMU Serif Roman" charset="0"/>
                <a:ea typeface="CMU Serif Roman" charset="0"/>
                <a:cs typeface="CMU Serif Roman" charset="0"/>
              </a:rPr>
              <a:t>Markov reward process MDP ∖ {Actions}</a:t>
            </a:r>
          </a:p>
          <a:p>
            <a:pPr marL="342900" indent="-342900">
              <a:buFont typeface="Arial" charset="0"/>
              <a:buChar char="•"/>
            </a:pPr>
            <a:r>
              <a:rPr lang="en-US" sz="1200" dirty="0" smtClean="0">
                <a:latin typeface="CMU Serif Roman" charset="0"/>
                <a:ea typeface="CMU Serif Roman" charset="0"/>
                <a:cs typeface="CMU Serif Roman" charset="0"/>
              </a:rPr>
              <a:t>Markov chain: MDP ∖ {Actions} ∖ {Rewards}</a:t>
            </a:r>
          </a:p>
          <a:p>
            <a:endParaRPr lang="en-US" sz="1200" dirty="0" smtClean="0">
              <a:latin typeface="CMU Serif Roman" charset="0"/>
              <a:ea typeface="CMU Serif Roman" charset="0"/>
              <a:cs typeface="CMU Serif Roman" charset="0"/>
            </a:endParaRPr>
          </a:p>
          <a:p>
            <a:r>
              <a:rPr lang="en-US" sz="1200" dirty="0" smtClean="0">
                <a:latin typeface="CMU Serif Roman" charset="0"/>
                <a:ea typeface="CMU Serif Roman" charset="0"/>
                <a:cs typeface="CMU Serif Roman" charset="0"/>
              </a:rPr>
              <a:t>All share the </a:t>
            </a:r>
            <a:r>
              <a:rPr lang="en-US" sz="1200" i="1" dirty="0" smtClean="0">
                <a:latin typeface="CMU Serif Roman" charset="0"/>
                <a:ea typeface="CMU Serif Roman" charset="0"/>
                <a:cs typeface="CMU Serif Roman" charset="0"/>
              </a:rPr>
              <a:t>state set</a:t>
            </a:r>
            <a:r>
              <a:rPr lang="en-US" sz="1200" dirty="0" smtClean="0">
                <a:latin typeface="CMU Serif Roman" charset="0"/>
                <a:ea typeface="CMU Serif Roman" charset="0"/>
                <a:cs typeface="CMU Serif Roman" charset="0"/>
              </a:rPr>
              <a:t> and the </a:t>
            </a:r>
            <a:r>
              <a:rPr lang="en-US" sz="1200" i="1" dirty="0" smtClean="0">
                <a:latin typeface="CMU Serif Roman" charset="0"/>
                <a:ea typeface="CMU Serif Roman" charset="0"/>
                <a:cs typeface="CMU Serif Roman" charset="0"/>
              </a:rPr>
              <a:t>transition matrix</a:t>
            </a:r>
            <a:r>
              <a:rPr lang="en-US" sz="1200" dirty="0" smtClean="0">
                <a:latin typeface="CMU Serif Roman" charset="0"/>
                <a:ea typeface="CMU Serif Roman" charset="0"/>
                <a:cs typeface="CMU Serif Roman" charset="0"/>
              </a:rPr>
              <a:t>, that defines the internal stochastic dynamics of     the system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AF896-93A7-4EE6-9AE2-022B454D733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790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116"/>
            <a:fld id="{552C0BAA-F2C0-47C6-A20B-733CA31DCFFD}" type="slidenum">
              <a:rPr lang="en-US"/>
              <a:pPr defTabSz="912116"/>
              <a:t>13</a:t>
            </a:fld>
            <a:endParaRPr lang="en-US" dirty="0"/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0461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116"/>
            <a:fld id="{552C0BAA-F2C0-47C6-A20B-733CA31DCFFD}" type="slidenum">
              <a:rPr lang="en-US"/>
              <a:pPr defTabSz="912116"/>
              <a:t>14</a:t>
            </a:fld>
            <a:endParaRPr lang="en-US" dirty="0"/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4391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116"/>
            <a:fld id="{552C0BAA-F2C0-47C6-A20B-733CA31DCFFD}" type="slidenum">
              <a:rPr lang="en-US"/>
              <a:pPr defTabSz="912116"/>
              <a:t>15</a:t>
            </a:fld>
            <a:endParaRPr lang="en-US" dirty="0"/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1936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AF896-93A7-4EE6-9AE2-022B454D733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7853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/>
            <a:r>
              <a:rPr lang="en-US" sz="1800" dirty="0">
                <a:ea typeface="ＭＳ Ｐゴシック" pitchFamily="34" charset="-128"/>
                <a:sym typeface="Symbol" pitchFamily="18" charset="2"/>
              </a:rPr>
              <a:t>An optimal policy is one that maximizes        expected utility if followed</a:t>
            </a:r>
          </a:p>
          <a:p>
            <a:pPr lvl="1"/>
            <a:r>
              <a:rPr lang="en-US" sz="1800" dirty="0">
                <a:ea typeface="ＭＳ Ｐゴシック" pitchFamily="34" charset="-128"/>
                <a:sym typeface="Symbol" pitchFamily="18" charset="2"/>
              </a:rPr>
              <a:t>An explicit policy defines a reflex agent</a:t>
            </a:r>
          </a:p>
          <a:p>
            <a:r>
              <a:rPr lang="en-US" sz="2200" dirty="0">
                <a:ea typeface="ＭＳ Ｐゴシック" pitchFamily="34" charset="-128"/>
                <a:sym typeface="Symbol" pitchFamily="18" charset="2"/>
              </a:rPr>
              <a:t>Expectimax didn’t compute entire policies</a:t>
            </a:r>
          </a:p>
          <a:p>
            <a:pPr lvl="1"/>
            <a:r>
              <a:rPr lang="en-US" sz="1800" dirty="0">
                <a:ea typeface="ＭＳ Ｐゴシック" pitchFamily="34" charset="-128"/>
                <a:sym typeface="Symbol" pitchFamily="18" charset="2"/>
              </a:rPr>
              <a:t>It computed the action for a single state </a:t>
            </a:r>
            <a:r>
              <a:rPr lang="en-US" sz="1800" dirty="0" smtClean="0">
                <a:ea typeface="ＭＳ Ｐゴシック" pitchFamily="34" charset="-128"/>
                <a:sym typeface="Symbol" pitchFamily="18" charset="2"/>
              </a:rPr>
              <a:t>only</a:t>
            </a:r>
          </a:p>
          <a:p>
            <a:pPr lvl="1"/>
            <a:endParaRPr lang="en-US" sz="1800" dirty="0" smtClean="0">
              <a:ea typeface="ＭＳ Ｐゴシック" pitchFamily="34" charset="-128"/>
              <a:sym typeface="Symbol" pitchFamily="18" charset="2"/>
            </a:endParaRPr>
          </a:p>
          <a:p>
            <a:r>
              <a:rPr lang="en-US" sz="2400" dirty="0" smtClean="0">
                <a:solidFill>
                  <a:srgbClr val="000000"/>
                </a:solidFill>
                <a:latin typeface="CMU Serif Roman" charset="0"/>
                <a:ea typeface="CMU Serif Roman" charset="0"/>
                <a:cs typeface="CMU Serif Roman" charset="0"/>
              </a:rPr>
              <a:t>In deterministic single-agent search problems, we wanted an optimal plan, or sequence of actions, from start to a goal</a:t>
            </a:r>
          </a:p>
          <a:p>
            <a:pPr>
              <a:spcBef>
                <a:spcPts val="1776"/>
              </a:spcBef>
            </a:pPr>
            <a:r>
              <a:rPr lang="en-US" sz="2400" dirty="0" smtClean="0">
                <a:solidFill>
                  <a:srgbClr val="000000"/>
                </a:solidFill>
                <a:latin typeface="CMU Serif Roman" charset="0"/>
                <a:ea typeface="CMU Serif Roman" charset="0"/>
                <a:cs typeface="CMU Serif Roman" charset="0"/>
              </a:rPr>
              <a:t>In MDPs, we have a </a:t>
            </a:r>
            <a:r>
              <a:rPr lang="en-US" sz="2400" b="1" dirty="0" smtClean="0">
                <a:solidFill>
                  <a:srgbClr val="C00000"/>
                </a:solidFill>
                <a:latin typeface="CMU Serif Roman" charset="0"/>
                <a:ea typeface="CMU Serif Roman" charset="0"/>
                <a:cs typeface="CMU Serif Roman" charset="0"/>
              </a:rPr>
              <a:t>policy</a:t>
            </a:r>
            <a:r>
              <a:rPr lang="en-US" sz="2400" b="1" dirty="0" smtClean="0">
                <a:solidFill>
                  <a:srgbClr val="000000"/>
                </a:solidFill>
                <a:latin typeface="CMU Serif Roman" charset="0"/>
                <a:ea typeface="CMU Serif Roman" charset="0"/>
                <a:cs typeface="CMU Serif Roman" charset="0"/>
              </a:rPr>
              <a:t>, a mapping from states to actions: </a:t>
            </a:r>
            <a:r>
              <a:rPr lang="en-US" sz="2400" dirty="0" smtClean="0">
                <a:solidFill>
                  <a:srgbClr val="000000"/>
                </a:solidFill>
                <a:latin typeface="CMU Serif Roman" charset="0"/>
                <a:ea typeface="CMU Serif Roman" charset="0"/>
                <a:cs typeface="CMU Serif Roman" charset="0"/>
                <a:sym typeface="Symbol" pitchFamily="18" charset="2"/>
              </a:rPr>
              <a:t>: S → A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  <a:latin typeface="CMU Serif Roman" charset="0"/>
                <a:ea typeface="CMU Serif Roman" charset="0"/>
                <a:cs typeface="CMU Serif Roman" charset="0"/>
                <a:sym typeface="Symbol" pitchFamily="18" charset="2"/>
              </a:rPr>
              <a:t>(</a:t>
            </a:r>
            <a:r>
              <a:rPr lang="en-US" sz="2400" i="1" dirty="0" smtClean="0">
                <a:solidFill>
                  <a:srgbClr val="000000"/>
                </a:solidFill>
                <a:latin typeface="CMU Serif Roman" charset="0"/>
                <a:ea typeface="CMU Serif Roman" charset="0"/>
                <a:cs typeface="CMU Serif Roman" charset="0"/>
                <a:sym typeface="Symbol" pitchFamily="18" charset="2"/>
              </a:rPr>
              <a:t>s</a:t>
            </a:r>
            <a:r>
              <a:rPr lang="en-US" sz="2400" dirty="0" smtClean="0">
                <a:solidFill>
                  <a:srgbClr val="000000"/>
                </a:solidFill>
                <a:latin typeface="CMU Serif Roman" charset="0"/>
                <a:ea typeface="CMU Serif Roman" charset="0"/>
                <a:cs typeface="CMU Serif Roman" charset="0"/>
                <a:sym typeface="Symbol" pitchFamily="18" charset="2"/>
              </a:rPr>
              <a:t>) specifies what action to take in each state → </a:t>
            </a:r>
            <a:r>
              <a:rPr lang="en-US" sz="2400" dirty="0" smtClean="0">
                <a:solidFill>
                  <a:srgbClr val="C00000"/>
                </a:solidFill>
                <a:latin typeface="CMU Serif Roman" charset="0"/>
                <a:ea typeface="CMU Serif Roman" charset="0"/>
                <a:cs typeface="CMU Serif Roman" charset="0"/>
                <a:sym typeface="Symbol" pitchFamily="18" charset="2"/>
              </a:rPr>
              <a:t>deterministic policy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  <a:latin typeface="CMU Serif Roman" charset="0"/>
                <a:ea typeface="CMU Serif Roman" charset="0"/>
                <a:cs typeface="CMU Serif Roman" charset="0"/>
                <a:sym typeface="Symbol" pitchFamily="18" charset="2"/>
              </a:rPr>
              <a:t>An explicit policy defines a </a:t>
            </a:r>
            <a:r>
              <a:rPr lang="en-US" sz="2400" i="1" dirty="0" smtClean="0">
                <a:solidFill>
                  <a:srgbClr val="0070C0"/>
                </a:solidFill>
                <a:latin typeface="CMU Serif Roman" charset="0"/>
                <a:ea typeface="CMU Serif Roman" charset="0"/>
                <a:cs typeface="CMU Serif Roman" charset="0"/>
                <a:sym typeface="Symbol" pitchFamily="18" charset="2"/>
              </a:rPr>
              <a:t>reflex agent</a:t>
            </a:r>
            <a:endParaRPr lang="en-US" sz="2400" dirty="0" smtClean="0">
              <a:solidFill>
                <a:srgbClr val="0070C0"/>
              </a:solidFill>
              <a:latin typeface="CMU Serif Roman" charset="0"/>
              <a:ea typeface="CMU Serif Roman" charset="0"/>
              <a:cs typeface="CMU Serif Roman" charset="0"/>
              <a:sym typeface="Symbol" pitchFamily="18" charset="2"/>
            </a:endParaRPr>
          </a:p>
          <a:p>
            <a:pPr>
              <a:spcBef>
                <a:spcPts val="1800"/>
              </a:spcBef>
            </a:pPr>
            <a:r>
              <a:rPr lang="en-US" sz="2500" dirty="0" smtClean="0">
                <a:solidFill>
                  <a:srgbClr val="000000"/>
                </a:solidFill>
                <a:latin typeface="CMU Serif Roman" charset="0"/>
                <a:ea typeface="CMU Serif Roman" charset="0"/>
                <a:cs typeface="CMU Serif Roman" charset="0"/>
                <a:sym typeface="Symbol" pitchFamily="18" charset="2"/>
              </a:rPr>
              <a:t>A policy can also be </a:t>
            </a:r>
            <a:r>
              <a:rPr lang="en-US" sz="2500" i="1" dirty="0" smtClean="0">
                <a:solidFill>
                  <a:srgbClr val="000000"/>
                </a:solidFill>
                <a:latin typeface="CMU Serif Roman" charset="0"/>
                <a:ea typeface="CMU Serif Roman" charset="0"/>
                <a:cs typeface="CMU Serif Roman" charset="0"/>
                <a:sym typeface="Symbol" pitchFamily="18" charset="2"/>
              </a:rPr>
              <a:t>stochastic</a:t>
            </a:r>
            <a:r>
              <a:rPr lang="en-US" sz="2500" dirty="0" smtClean="0">
                <a:solidFill>
                  <a:srgbClr val="000000"/>
                </a:solidFill>
                <a:latin typeface="CMU Serif Roman" charset="0"/>
                <a:ea typeface="CMU Serif Roman" charset="0"/>
                <a:cs typeface="CMU Serif Roman" charset="0"/>
                <a:sym typeface="Symbol" pitchFamily="18" charset="2"/>
              </a:rPr>
              <a:t>, </a:t>
            </a:r>
            <a:r>
              <a:rPr lang="en-US" sz="2500" dirty="0" smtClean="0">
                <a:solidFill>
                  <a:srgbClr val="000000"/>
                </a:solidFill>
                <a:ea typeface="ＭＳ Ｐゴシック" pitchFamily="34" charset="-128"/>
                <a:sym typeface="Symbol" pitchFamily="18" charset="2"/>
              </a:rPr>
              <a:t>(</a:t>
            </a:r>
            <a:r>
              <a:rPr lang="en-US" sz="2500" i="1" dirty="0" err="1" smtClean="0">
                <a:solidFill>
                  <a:srgbClr val="000000"/>
                </a:solidFill>
                <a:ea typeface="ＭＳ Ｐゴシック" pitchFamily="34" charset="-128"/>
                <a:sym typeface="Symbol" pitchFamily="18" charset="2"/>
              </a:rPr>
              <a:t>s,a</a:t>
            </a:r>
            <a:r>
              <a:rPr lang="en-US" sz="2500" dirty="0" smtClean="0">
                <a:solidFill>
                  <a:srgbClr val="000000"/>
                </a:solidFill>
                <a:ea typeface="ＭＳ Ｐゴシック" pitchFamily="34" charset="-128"/>
                <a:sym typeface="Symbol" pitchFamily="18" charset="2"/>
              </a:rPr>
              <a:t>) specifies the probability of taking action a in state </a:t>
            </a:r>
            <a:r>
              <a:rPr lang="en-US" sz="2500" i="1" dirty="0" smtClean="0">
                <a:solidFill>
                  <a:srgbClr val="000000"/>
                </a:solidFill>
                <a:ea typeface="ＭＳ Ｐゴシック" pitchFamily="34" charset="-128"/>
                <a:sym typeface="Symbol" pitchFamily="18" charset="2"/>
              </a:rPr>
              <a:t>s </a:t>
            </a:r>
            <a:r>
              <a:rPr lang="en-US" sz="2500" dirty="0" smtClean="0">
                <a:solidFill>
                  <a:srgbClr val="000000"/>
                </a:solidFill>
                <a:ea typeface="ＭＳ Ｐゴシック" pitchFamily="34" charset="-128"/>
                <a:sym typeface="Symbol" pitchFamily="18" charset="2"/>
              </a:rPr>
              <a:t>(in MDPs, if </a:t>
            </a:r>
            <a:r>
              <a:rPr lang="en-US" sz="2500" i="1" dirty="0" smtClean="0">
                <a:solidFill>
                  <a:srgbClr val="000000"/>
                </a:solidFill>
                <a:ea typeface="ＭＳ Ｐゴシック" pitchFamily="34" charset="-128"/>
                <a:sym typeface="Symbol" pitchFamily="18" charset="2"/>
              </a:rPr>
              <a:t>R</a:t>
            </a:r>
            <a:r>
              <a:rPr lang="en-US" sz="2500" dirty="0" smtClean="0">
                <a:solidFill>
                  <a:srgbClr val="000000"/>
                </a:solidFill>
                <a:ea typeface="ＭＳ Ｐゴシック" pitchFamily="34" charset="-128"/>
                <a:sym typeface="Symbol" pitchFamily="18" charset="2"/>
              </a:rPr>
              <a:t> is deterministic, the </a:t>
            </a:r>
            <a:r>
              <a:rPr lang="en-US" sz="2500" i="1" dirty="0" smtClean="0">
                <a:solidFill>
                  <a:srgbClr val="000000"/>
                </a:solidFill>
                <a:ea typeface="ＭＳ Ｐゴシック" pitchFamily="34" charset="-128"/>
                <a:sym typeface="Symbol" pitchFamily="18" charset="2"/>
              </a:rPr>
              <a:t>optimal</a:t>
            </a:r>
            <a:r>
              <a:rPr lang="en-US" sz="2500" dirty="0" smtClean="0">
                <a:solidFill>
                  <a:srgbClr val="000000"/>
                </a:solidFill>
                <a:ea typeface="ＭＳ Ｐゴシック" pitchFamily="34" charset="-128"/>
                <a:sym typeface="Symbol" pitchFamily="18" charset="2"/>
              </a:rPr>
              <a:t> policy is deterministic)</a:t>
            </a:r>
            <a:endParaRPr lang="en-US" sz="2500" dirty="0" smtClean="0">
              <a:solidFill>
                <a:srgbClr val="000000"/>
              </a:solidFill>
              <a:latin typeface="CMU Serif Roman" charset="0"/>
              <a:ea typeface="CMU Serif Roman" charset="0"/>
              <a:cs typeface="CMU Serif Roman" charset="0"/>
              <a:sym typeface="Symbol" pitchFamily="18" charset="2"/>
            </a:endParaRPr>
          </a:p>
          <a:p>
            <a:pPr lvl="1"/>
            <a:endParaRPr lang="en-US" sz="1800" dirty="0">
              <a:ea typeface="ＭＳ Ｐゴシック" pitchFamily="34" charset="-128"/>
              <a:sym typeface="Symbol" pitchFamily="18" charset="2"/>
            </a:endParaRPr>
          </a:p>
          <a:p>
            <a:pPr lvl="1"/>
            <a:endParaRPr lang="en-US" sz="1800" dirty="0">
              <a:ea typeface="ＭＳ Ｐゴシック" pitchFamily="34" charset="-128"/>
              <a:sym typeface="Symbol" pitchFamily="18" charset="2"/>
            </a:endParaRP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116"/>
            <a:fld id="{1600E29C-1E14-41D6-ACAF-300C17152C85}" type="slidenum">
              <a:rPr lang="en-US"/>
              <a:pPr defTabSz="912116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5206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AF896-93A7-4EE6-9AE2-022B454D7333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9, 4, 4</a:t>
            </a:r>
            <a:r>
              <a:rPr lang="en-US" sz="1200" baseline="30000" dirty="0" smtClean="0"/>
              <a:t>9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5378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AF896-93A7-4EE6-9AE2-022B454D733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685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AF896-93A7-4EE6-9AE2-022B454D733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1908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AF896-93A7-4EE6-9AE2-022B454D733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2807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R(s) = the </a:t>
            </a:r>
            <a:r>
              <a:rPr lang="ja-JP" altLang="en-US" dirty="0" smtClean="0">
                <a:ea typeface="ＭＳ Ｐゴシック" pitchFamily="34" charset="-128"/>
              </a:rPr>
              <a:t>“</a:t>
            </a:r>
            <a:r>
              <a:rPr lang="en-US" altLang="ja-JP" dirty="0" smtClean="0">
                <a:ea typeface="ＭＳ Ｐゴシック" pitchFamily="34" charset="-128"/>
              </a:rPr>
              <a:t>living reward</a:t>
            </a:r>
            <a:r>
              <a:rPr lang="ja-JP" altLang="en-US" dirty="0" smtClean="0">
                <a:ea typeface="ＭＳ Ｐゴシック" pitchFamily="34" charset="-128"/>
              </a:rPr>
              <a:t>”</a:t>
            </a:r>
            <a:endParaRPr lang="en-US" altLang="ja-JP" dirty="0" smtClean="0">
              <a:ea typeface="ＭＳ Ｐゴシック" pitchFamily="34" charset="-128"/>
            </a:endParaRPr>
          </a:p>
          <a:p>
            <a:r>
              <a:rPr lang="en-US" altLang="ja-JP" dirty="0" smtClean="0">
                <a:ea typeface="ＭＳ Ｐゴシック" pitchFamily="34" charset="-128"/>
              </a:rPr>
              <a:t>Or living cost to be</a:t>
            </a:r>
            <a:r>
              <a:rPr lang="en-US" altLang="ja-JP" baseline="0" dirty="0" smtClean="0">
                <a:ea typeface="ＭＳ Ｐゴシック" pitchFamily="34" charset="-128"/>
              </a:rPr>
              <a:t> in each slot’s state</a:t>
            </a:r>
            <a:r>
              <a:rPr lang="en-US" altLang="ja-JP" dirty="0" smtClean="0">
                <a:ea typeface="ＭＳ Ｐゴシック" pitchFamily="34" charset="-128"/>
              </a:rPr>
              <a:t>.</a:t>
            </a:r>
            <a:r>
              <a:rPr lang="en-US" altLang="ja-JP" baseline="0" dirty="0" smtClean="0">
                <a:ea typeface="ＭＳ Ｐゴシック" pitchFamily="34" charset="-128"/>
              </a:rPr>
              <a:t>  The more negative number, the more anxious he wants to move toward exit. </a:t>
            </a:r>
          </a:p>
          <a:p>
            <a:r>
              <a:rPr lang="en-US" altLang="ja-JP" baseline="0" dirty="0" smtClean="0">
                <a:ea typeface="ＭＳ Ｐゴシック" pitchFamily="34" charset="-128"/>
              </a:rPr>
              <a:t>When R(s) &gt; 0,  perceptual student analogy. </a:t>
            </a:r>
            <a:endParaRPr lang="en-US" altLang="ja-JP" dirty="0" smtClean="0">
              <a:ea typeface="ＭＳ Ｐゴシック" pitchFamily="34" charset="-128"/>
            </a:endParaRPr>
          </a:p>
          <a:p>
            <a:endParaRPr lang="en-US" dirty="0" smtClean="0">
              <a:ea typeface="ＭＳ Ｐゴシック" pitchFamily="34" charset="-128"/>
            </a:endParaRPr>
          </a:p>
          <a:p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116"/>
            <a:fld id="{FB0DC0F6-EF13-4C52-ACF2-48065D1392E1}" type="slidenum">
              <a:rPr lang="en-US"/>
              <a:pPr defTabSz="912116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2671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R(s) = the </a:t>
            </a:r>
            <a:r>
              <a:rPr lang="ja-JP" altLang="en-US" dirty="0" smtClean="0">
                <a:ea typeface="ＭＳ Ｐゴシック" pitchFamily="34" charset="-128"/>
              </a:rPr>
              <a:t>“</a:t>
            </a:r>
            <a:r>
              <a:rPr lang="en-US" altLang="ja-JP" dirty="0" smtClean="0">
                <a:ea typeface="ＭＳ Ｐゴシック" pitchFamily="34" charset="-128"/>
              </a:rPr>
              <a:t>living reward</a:t>
            </a:r>
            <a:r>
              <a:rPr lang="ja-JP" altLang="en-US" dirty="0" smtClean="0">
                <a:ea typeface="ＭＳ Ｐゴシック" pitchFamily="34" charset="-128"/>
              </a:rPr>
              <a:t>”</a:t>
            </a:r>
            <a:endParaRPr lang="en-US" altLang="ja-JP" dirty="0" smtClean="0">
              <a:ea typeface="ＭＳ Ｐゴシック" pitchFamily="34" charset="-128"/>
            </a:endParaRPr>
          </a:p>
          <a:p>
            <a:r>
              <a:rPr lang="en-US" altLang="ja-JP" dirty="0" smtClean="0">
                <a:ea typeface="ＭＳ Ｐゴシック" pitchFamily="34" charset="-128"/>
              </a:rPr>
              <a:t>Or living cost to be</a:t>
            </a:r>
            <a:r>
              <a:rPr lang="en-US" altLang="ja-JP" baseline="0" dirty="0" smtClean="0">
                <a:ea typeface="ＭＳ Ｐゴシック" pitchFamily="34" charset="-128"/>
              </a:rPr>
              <a:t> in each slot’s state</a:t>
            </a:r>
            <a:r>
              <a:rPr lang="en-US" altLang="ja-JP" dirty="0" smtClean="0">
                <a:ea typeface="ＭＳ Ｐゴシック" pitchFamily="34" charset="-128"/>
              </a:rPr>
              <a:t>.</a:t>
            </a:r>
            <a:r>
              <a:rPr lang="en-US" altLang="ja-JP" baseline="0" dirty="0" smtClean="0">
                <a:ea typeface="ＭＳ Ｐゴシック" pitchFamily="34" charset="-128"/>
              </a:rPr>
              <a:t>  The more negative number, the more anxious he wants to move toward exit. </a:t>
            </a:r>
          </a:p>
          <a:p>
            <a:r>
              <a:rPr lang="en-US" altLang="ja-JP" baseline="0" dirty="0" smtClean="0">
                <a:ea typeface="ＭＳ Ｐゴシック" pitchFamily="34" charset="-128"/>
              </a:rPr>
              <a:t>When R(s) &gt; 0,  perceptual student analogy.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C00000"/>
                </a:solidFill>
                <a:latin typeface="CMU Serif Roman" charset="0"/>
                <a:ea typeface="CMU Serif Roman" charset="0"/>
                <a:cs typeface="CMU Serif Roman" charset="0"/>
              </a:rPr>
              <a:t>Balance between </a:t>
            </a:r>
            <a:r>
              <a:rPr lang="en-US" sz="1200" b="1" dirty="0" smtClean="0">
                <a:solidFill>
                  <a:srgbClr val="C00000"/>
                </a:solidFill>
                <a:latin typeface="CMU Serif Roman" charset="0"/>
                <a:ea typeface="CMU Serif Roman" charset="0"/>
                <a:cs typeface="CMU Serif Roman" charset="0"/>
              </a:rPr>
              <a:t>risk</a:t>
            </a:r>
            <a:r>
              <a:rPr lang="en-US" sz="1200" dirty="0" smtClean="0">
                <a:solidFill>
                  <a:srgbClr val="C00000"/>
                </a:solidFill>
                <a:latin typeface="CMU Serif Roman" charset="0"/>
                <a:ea typeface="CMU Serif Roman" charset="0"/>
                <a:cs typeface="CMU Serif Roman" charset="0"/>
              </a:rPr>
              <a:t> and </a:t>
            </a:r>
            <a:r>
              <a:rPr lang="en-US" sz="1200" b="1" dirty="0" smtClean="0">
                <a:solidFill>
                  <a:srgbClr val="C00000"/>
                </a:solidFill>
                <a:latin typeface="CMU Serif Roman" charset="0"/>
                <a:ea typeface="CMU Serif Roman" charset="0"/>
                <a:cs typeface="CMU Serif Roman" charset="0"/>
              </a:rPr>
              <a:t>reward</a:t>
            </a:r>
            <a:r>
              <a:rPr lang="en-US" sz="1200" dirty="0" smtClean="0">
                <a:solidFill>
                  <a:srgbClr val="C00000"/>
                </a:solidFill>
                <a:latin typeface="CMU Serif Roman" charset="0"/>
                <a:ea typeface="CMU Serif Roman" charset="0"/>
                <a:cs typeface="CMU Serif Roman" charset="0"/>
              </a:rPr>
              <a:t> changes depending on the value of R(s)</a:t>
            </a:r>
          </a:p>
          <a:p>
            <a:endParaRPr lang="en-US" altLang="ja-JP" dirty="0" smtClean="0">
              <a:ea typeface="ＭＳ Ｐゴシック" pitchFamily="34" charset="-128"/>
            </a:endParaRPr>
          </a:p>
          <a:p>
            <a:endParaRPr lang="en-US" dirty="0" smtClean="0">
              <a:ea typeface="ＭＳ Ｐゴシック" pitchFamily="34" charset="-128"/>
            </a:endParaRPr>
          </a:p>
          <a:p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116"/>
            <a:fld id="{FB0DC0F6-EF13-4C52-ACF2-48065D1392E1}" type="slidenum">
              <a:rPr lang="en-US"/>
              <a:pPr defTabSz="912116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5716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R(s) = the </a:t>
            </a:r>
            <a:r>
              <a:rPr lang="ja-JP" altLang="en-US" dirty="0" smtClean="0">
                <a:ea typeface="ＭＳ Ｐゴシック" pitchFamily="34" charset="-128"/>
              </a:rPr>
              <a:t>“</a:t>
            </a:r>
            <a:r>
              <a:rPr lang="en-US" altLang="ja-JP" dirty="0" smtClean="0">
                <a:ea typeface="ＭＳ Ｐゴシック" pitchFamily="34" charset="-128"/>
              </a:rPr>
              <a:t>living reward</a:t>
            </a:r>
            <a:r>
              <a:rPr lang="ja-JP" altLang="en-US" dirty="0" smtClean="0">
                <a:ea typeface="ＭＳ Ｐゴシック" pitchFamily="34" charset="-128"/>
              </a:rPr>
              <a:t>”</a:t>
            </a:r>
            <a:endParaRPr lang="en-US" altLang="ja-JP" dirty="0" smtClean="0">
              <a:ea typeface="ＭＳ Ｐゴシック" pitchFamily="34" charset="-128"/>
            </a:endParaRPr>
          </a:p>
          <a:p>
            <a:r>
              <a:rPr lang="en-US" altLang="ja-JP" dirty="0" smtClean="0">
                <a:ea typeface="ＭＳ Ｐゴシック" pitchFamily="34" charset="-128"/>
              </a:rPr>
              <a:t>Or living cost to be</a:t>
            </a:r>
            <a:r>
              <a:rPr lang="en-US" altLang="ja-JP" baseline="0" dirty="0" smtClean="0">
                <a:ea typeface="ＭＳ Ｐゴシック" pitchFamily="34" charset="-128"/>
              </a:rPr>
              <a:t> in each slot’s state</a:t>
            </a:r>
            <a:r>
              <a:rPr lang="en-US" altLang="ja-JP" dirty="0" smtClean="0">
                <a:ea typeface="ＭＳ Ｐゴシック" pitchFamily="34" charset="-128"/>
              </a:rPr>
              <a:t>.</a:t>
            </a:r>
            <a:r>
              <a:rPr lang="en-US" altLang="ja-JP" baseline="0" dirty="0" smtClean="0">
                <a:ea typeface="ＭＳ Ｐゴシック" pitchFamily="34" charset="-128"/>
              </a:rPr>
              <a:t>  The more negative number, the more anxious he wants to move toward exit. </a:t>
            </a:r>
          </a:p>
          <a:p>
            <a:r>
              <a:rPr lang="en-US" altLang="ja-JP" baseline="0" dirty="0" smtClean="0">
                <a:ea typeface="ＭＳ Ｐゴシック" pitchFamily="34" charset="-128"/>
              </a:rPr>
              <a:t>When R(s) &gt; 0,  perceptual student analogy. </a:t>
            </a:r>
            <a:endParaRPr lang="en-US" altLang="ja-JP" dirty="0" smtClean="0">
              <a:ea typeface="ＭＳ Ｐゴシック" pitchFamily="34" charset="-128"/>
            </a:endParaRPr>
          </a:p>
          <a:p>
            <a:endParaRPr lang="en-US" dirty="0" smtClean="0">
              <a:ea typeface="ＭＳ Ｐゴシック" pitchFamily="34" charset="-128"/>
            </a:endParaRPr>
          </a:p>
          <a:p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116"/>
            <a:fld id="{FB0DC0F6-EF13-4C52-ACF2-48065D1392E1}" type="slidenum">
              <a:rPr lang="en-US"/>
              <a:pPr defTabSz="912116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1956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R(s) = the </a:t>
            </a:r>
            <a:r>
              <a:rPr lang="ja-JP" altLang="en-US" dirty="0" smtClean="0">
                <a:ea typeface="ＭＳ Ｐゴシック" pitchFamily="34" charset="-128"/>
              </a:rPr>
              <a:t>“</a:t>
            </a:r>
            <a:r>
              <a:rPr lang="en-US" altLang="ja-JP" dirty="0" smtClean="0">
                <a:ea typeface="ＭＳ Ｐゴシック" pitchFamily="34" charset="-128"/>
              </a:rPr>
              <a:t>living reward</a:t>
            </a:r>
            <a:r>
              <a:rPr lang="ja-JP" altLang="en-US" dirty="0" smtClean="0">
                <a:ea typeface="ＭＳ Ｐゴシック" pitchFamily="34" charset="-128"/>
              </a:rPr>
              <a:t>”</a:t>
            </a:r>
            <a:endParaRPr lang="en-US" altLang="ja-JP" dirty="0" smtClean="0">
              <a:ea typeface="ＭＳ Ｐゴシック" pitchFamily="34" charset="-128"/>
            </a:endParaRPr>
          </a:p>
          <a:p>
            <a:r>
              <a:rPr lang="en-US" altLang="ja-JP" dirty="0" smtClean="0">
                <a:ea typeface="ＭＳ Ｐゴシック" pitchFamily="34" charset="-128"/>
              </a:rPr>
              <a:t>Or living cost to be</a:t>
            </a:r>
            <a:r>
              <a:rPr lang="en-US" altLang="ja-JP" baseline="0" dirty="0" smtClean="0">
                <a:ea typeface="ＭＳ Ｐゴシック" pitchFamily="34" charset="-128"/>
              </a:rPr>
              <a:t> in each slot’s state</a:t>
            </a:r>
            <a:r>
              <a:rPr lang="en-US" altLang="ja-JP" dirty="0" smtClean="0">
                <a:ea typeface="ＭＳ Ｐゴシック" pitchFamily="34" charset="-128"/>
              </a:rPr>
              <a:t>.</a:t>
            </a:r>
            <a:r>
              <a:rPr lang="en-US" altLang="ja-JP" baseline="0" dirty="0" smtClean="0">
                <a:ea typeface="ＭＳ Ｐゴシック" pitchFamily="34" charset="-128"/>
              </a:rPr>
              <a:t>  The more negative number, the more anxious he wants to move toward exit. </a:t>
            </a:r>
          </a:p>
          <a:p>
            <a:r>
              <a:rPr lang="en-US" altLang="ja-JP" baseline="0" dirty="0" smtClean="0">
                <a:ea typeface="ＭＳ Ｐゴシック" pitchFamily="34" charset="-128"/>
              </a:rPr>
              <a:t>When R(s) &gt; 0,  perceptual student analogy. </a:t>
            </a:r>
            <a:endParaRPr lang="en-US" altLang="ja-JP" dirty="0" smtClean="0">
              <a:ea typeface="ＭＳ Ｐゴシック" pitchFamily="34" charset="-128"/>
            </a:endParaRPr>
          </a:p>
          <a:p>
            <a:endParaRPr lang="en-US" dirty="0" smtClean="0">
              <a:ea typeface="ＭＳ Ｐゴシック" pitchFamily="34" charset="-128"/>
            </a:endParaRPr>
          </a:p>
          <a:p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116"/>
            <a:fld id="{FB0DC0F6-EF13-4C52-ACF2-48065D1392E1}" type="slidenum">
              <a:rPr lang="en-US"/>
              <a:pPr defTabSz="912116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4419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09744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AF896-93A7-4EE6-9AE2-022B454D7333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07230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AF896-93A7-4EE6-9AE2-022B454D7333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87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AF896-93A7-4EE6-9AE2-022B454D7333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65989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AF896-93A7-4EE6-9AE2-022B454D7333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4580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Reflex agent </a:t>
            </a:r>
            <a:r>
              <a:rPr lang="mr-IN" sz="1200" dirty="0" smtClean="0"/>
              <a:t>–</a:t>
            </a:r>
            <a:r>
              <a:rPr lang="en-US" sz="1200" dirty="0" smtClean="0"/>
              <a:t> deterministic decision (stochastic outcome)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422660-5F85-9A49-8582-CA5FC22A10C8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03472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</a:p>
          <a:p>
            <a:r>
              <a:rPr lang="en-US" dirty="0" smtClean="0"/>
              <a:t>     B   </a:t>
            </a:r>
            <a:r>
              <a:rPr lang="en-US" baseline="0" dirty="0" smtClean="0"/>
              <a:t>  C    D</a:t>
            </a:r>
          </a:p>
          <a:p>
            <a:endParaRPr lang="en-US" baseline="0" dirty="0" smtClean="0"/>
          </a:p>
          <a:p>
            <a:pPr marL="228600" indent="-228600">
              <a:buAutoNum type="arabicPeriod"/>
            </a:pPr>
            <a:r>
              <a:rPr lang="en-US" baseline="0" dirty="0" smtClean="0"/>
              <a:t>E    E   W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E    E    E</a:t>
            </a:r>
          </a:p>
          <a:p>
            <a:pPr marL="228600" marR="0" indent="-2286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baseline="0" dirty="0" smtClean="0"/>
              <a:t>E    W   E</a:t>
            </a:r>
          </a:p>
          <a:p>
            <a:pPr marL="228600" marR="0" indent="-2286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baseline="0" dirty="0" smtClean="0"/>
              <a:t>W    W   E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W   W   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AF896-93A7-4EE6-9AE2-022B454D7333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88532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</a:p>
          <a:p>
            <a:r>
              <a:rPr lang="en-US" dirty="0" smtClean="0"/>
              <a:t>     B   </a:t>
            </a:r>
            <a:r>
              <a:rPr lang="en-US" baseline="0" dirty="0" smtClean="0"/>
              <a:t>  C    D</a:t>
            </a:r>
          </a:p>
          <a:p>
            <a:endParaRPr lang="en-US" baseline="0" dirty="0" smtClean="0"/>
          </a:p>
          <a:p>
            <a:pPr marL="228600" indent="-228600">
              <a:buAutoNum type="arabicPeriod"/>
            </a:pPr>
            <a:r>
              <a:rPr lang="en-US" baseline="0" dirty="0" smtClean="0"/>
              <a:t>E    E   W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E    E    E</a:t>
            </a:r>
          </a:p>
          <a:p>
            <a:pPr marL="228600" marR="0" indent="-2286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baseline="0" dirty="0" smtClean="0"/>
              <a:t>E    W   E</a:t>
            </a:r>
          </a:p>
          <a:p>
            <a:pPr marL="228600" marR="0" indent="-2286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baseline="0" dirty="0" smtClean="0"/>
              <a:t>W    W   E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W   W   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AF896-93A7-4EE6-9AE2-022B454D7333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44200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AF896-93A7-4EE6-9AE2-022B454D7333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87023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AF896-93A7-4EE6-9AE2-022B454D7333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8326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AF896-93A7-4EE6-9AE2-022B454D7333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07031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675AB-4F44-9040-ACF8-62AEC612CD8E}" type="slidenum">
              <a:rPr lang="en-US" smtClean="0"/>
              <a:t>35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dirty="0" smtClean="0">
                <a:solidFill>
                  <a:srgbClr val="C00000"/>
                </a:solidFill>
              </a:rPr>
              <a:t>The </a:t>
            </a:r>
            <a:r>
              <a:rPr lang="en-US" altLang="en-US" sz="1200" i="1" dirty="0" smtClean="0">
                <a:solidFill>
                  <a:srgbClr val="C00000"/>
                </a:solidFill>
              </a:rPr>
              <a:t>rational agent </a:t>
            </a:r>
            <a:r>
              <a:rPr lang="en-US" sz="1200" dirty="0" smtClean="0">
                <a:solidFill>
                  <a:srgbClr val="C00000"/>
                </a:solidFill>
              </a:rPr>
              <a:t>tries to select actions so that the sum of the discounted rewards it receives over the future is maximized (i.e., its utility is maximized)</a:t>
            </a:r>
          </a:p>
          <a:p>
            <a:endParaRPr lang="en-US" dirty="0" smtClean="0"/>
          </a:p>
          <a:p>
            <a:r>
              <a:rPr lang="en-US" sz="1200" dirty="0" smtClean="0"/>
              <a:t>Expected immediate reward for taking action prescribed by policy</a:t>
            </a:r>
          </a:p>
          <a:p>
            <a:r>
              <a:rPr lang="en-US" sz="1200" dirty="0" smtClean="0"/>
              <a:t>And expected future reward get after taking policy from that state and following </a:t>
            </a:r>
            <a:r>
              <a:rPr lang="en-US" sz="1100" dirty="0" smtClean="0">
                <a:ea typeface="ＭＳ Ｐゴシック" pitchFamily="34" charset="-128"/>
                <a:sym typeface="Symbol" pitchFamily="18" charset="2"/>
              </a:rPr>
              <a:t> </a:t>
            </a:r>
            <a:endParaRPr lang="en-US" sz="12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928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675AB-4F44-9040-ACF8-62AEC612CD8E}" type="slidenum">
              <a:rPr lang="en-US" smtClean="0"/>
              <a:t>36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6515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675AB-4F44-9040-ACF8-62AEC612CD8E}" type="slidenum">
              <a:rPr lang="en-US" smtClean="0"/>
              <a:t>37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20178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675AB-4F44-9040-ACF8-62AEC612CD8E}" type="slidenum">
              <a:rPr lang="en-US" smtClean="0"/>
              <a:t>38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56555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675AB-4F44-9040-ACF8-62AEC612CD8E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1359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AF896-93A7-4EE6-9AE2-022B454D733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18344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0070C0"/>
                </a:solidFill>
              </a:rPr>
              <a:t>If we know V*, we know the best policy in each state.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AF896-93A7-4EE6-9AE2-022B454D7333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87274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 the Bellman Equation says that the first equation must hold for V* e g optimal value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675AB-4F44-9040-ACF8-62AEC612CD8E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84126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675AB-4F44-9040-ACF8-62AEC612CD8E}" type="slidenum">
              <a:rPr lang="en-US" smtClean="0"/>
              <a:t>44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After the first step.  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07948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675AB-4F44-9040-ACF8-62AEC612CD8E}" type="slidenum">
              <a:rPr lang="en-US" smtClean="0"/>
              <a:t>45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77962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675AB-4F44-9040-ACF8-62AEC612CD8E}" type="slidenum">
              <a:rPr lang="en-US" smtClean="0"/>
              <a:t>46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55634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675AB-4F44-9040-ACF8-62AEC612CD8E}" type="slidenum">
              <a:rPr lang="en-US" smtClean="0"/>
              <a:t>47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8650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675AB-4F44-9040-ACF8-62AEC612CD8E}" type="slidenum">
              <a:rPr lang="en-US" smtClean="0"/>
              <a:t>48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111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AF896-93A7-4EE6-9AE2-022B454D7333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0238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AF896-93A7-4EE6-9AE2-022B454D733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6947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AF896-93A7-4EE6-9AE2-022B454D733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2283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AF896-93A7-4EE6-9AE2-022B454D733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451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AF896-93A7-4EE6-9AE2-022B454D733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313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10240-1DB1-C04A-8210-C45C94FE00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0264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660374-D0F2-8649-8A04-7D16856242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2652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DCCA2E-69A4-224A-84C1-1A8D2FB6D2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038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D7EC9F-DF6E-E641-B0AF-A5D734B779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723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9B56AF-3DF7-884B-A90D-E47550E5EB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038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C6305B-849E-894C-BCAF-AC2FA846A4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8956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69CAB-7041-334D-8A33-6CC464F0A9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296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A77211-1272-C44F-9E1D-7D7E9E1486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2515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3B316E-1EAA-0346-A9B4-3ADA2887B3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1935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9A9C2-B859-2448-BD9D-300E1EF49C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4860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730657-BEA4-B84C-97AC-0F124985B9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8866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4480646-0B8B-0248-AAE7-5A1D5A0FB3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9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4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4" Type="http://schemas.openxmlformats.org/officeDocument/2006/relationships/image" Target="../media/image26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4" Type="http://schemas.openxmlformats.org/officeDocument/2006/relationships/image" Target="../media/image28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4" Type="http://schemas.openxmlformats.org/officeDocument/2006/relationships/image" Target="../media/image26.wmf"/><Relationship Id="rId5" Type="http://schemas.openxmlformats.org/officeDocument/2006/relationships/image" Target="../media/image27.wmf"/><Relationship Id="rId6" Type="http://schemas.openxmlformats.org/officeDocument/2006/relationships/image" Target="../media/image28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3.png"/><Relationship Id="rId12" Type="http://schemas.openxmlformats.org/officeDocument/2006/relationships/image" Target="../media/image34.png"/><Relationship Id="rId13" Type="http://schemas.openxmlformats.org/officeDocument/2006/relationships/image" Target="../media/image35.png"/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tags" Target="../tags/tag3.xml"/><Relationship Id="rId4" Type="http://schemas.openxmlformats.org/officeDocument/2006/relationships/tags" Target="../tags/tag4.xml"/><Relationship Id="rId5" Type="http://schemas.openxmlformats.org/officeDocument/2006/relationships/tags" Target="../tags/tag5.xml"/><Relationship Id="rId6" Type="http://schemas.openxmlformats.org/officeDocument/2006/relationships/slideLayout" Target="../slideLayouts/slideLayout2.xml"/><Relationship Id="rId7" Type="http://schemas.openxmlformats.org/officeDocument/2006/relationships/notesSlide" Target="../notesSlides/notesSlide26.xml"/><Relationship Id="rId8" Type="http://schemas.openxmlformats.org/officeDocument/2006/relationships/image" Target="../media/image30.png"/><Relationship Id="rId9" Type="http://schemas.openxmlformats.org/officeDocument/2006/relationships/image" Target="../media/image31.png"/><Relationship Id="rId10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27.xml"/><Relationship Id="rId6" Type="http://schemas.openxmlformats.org/officeDocument/2006/relationships/image" Target="../media/image36.png"/><Relationship Id="rId7" Type="http://schemas.openxmlformats.org/officeDocument/2006/relationships/image" Target="../media/image37.png"/><Relationship Id="rId8" Type="http://schemas.openxmlformats.org/officeDocument/2006/relationships/image" Target="../media/image38.png"/><Relationship Id="rId9" Type="http://schemas.openxmlformats.org/officeDocument/2006/relationships/image" Target="../media/image39.png"/><Relationship Id="rId10" Type="http://schemas.openxmlformats.org/officeDocument/2006/relationships/image" Target="../media/image40.png"/><Relationship Id="rId1" Type="http://schemas.openxmlformats.org/officeDocument/2006/relationships/tags" Target="../tags/tag6.xml"/><Relationship Id="rId2" Type="http://schemas.openxmlformats.org/officeDocument/2006/relationships/tags" Target="../tags/tag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4" Type="http://schemas.openxmlformats.org/officeDocument/2006/relationships/image" Target="../media/image41.png"/><Relationship Id="rId5" Type="http://schemas.openxmlformats.org/officeDocument/2006/relationships/image" Target="../media/image32.png"/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4" Type="http://schemas.openxmlformats.org/officeDocument/2006/relationships/image" Target="../media/image41.png"/><Relationship Id="rId5" Type="http://schemas.openxmlformats.org/officeDocument/2006/relationships/image" Target="../media/image32.png"/><Relationship Id="rId1" Type="http://schemas.openxmlformats.org/officeDocument/2006/relationships/tags" Target="../tags/tag10.x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4" Type="http://schemas.openxmlformats.org/officeDocument/2006/relationships/image" Target="../media/image41.png"/><Relationship Id="rId5" Type="http://schemas.openxmlformats.org/officeDocument/2006/relationships/image" Target="../media/image32.png"/><Relationship Id="rId1" Type="http://schemas.openxmlformats.org/officeDocument/2006/relationships/tags" Target="../tags/tag11.xml"/><Relationship Id="rId2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4" Type="http://schemas.openxmlformats.org/officeDocument/2006/relationships/image" Target="../media/image41.png"/><Relationship Id="rId5" Type="http://schemas.openxmlformats.org/officeDocument/2006/relationships/image" Target="../media/image32.png"/><Relationship Id="rId1" Type="http://schemas.openxmlformats.org/officeDocument/2006/relationships/tags" Target="../tags/tag12.xml"/><Relationship Id="rId2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4" Type="http://schemas.openxmlformats.org/officeDocument/2006/relationships/image" Target="../media/image41.png"/><Relationship Id="rId5" Type="http://schemas.openxmlformats.org/officeDocument/2006/relationships/image" Target="../media/image32.png"/><Relationship Id="rId1" Type="http://schemas.openxmlformats.org/officeDocument/2006/relationships/tags" Target="../tags/tag13.xml"/><Relationship Id="rId2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4" Type="http://schemas.openxmlformats.org/officeDocument/2006/relationships/image" Target="../media/image42.png"/><Relationship Id="rId5" Type="http://schemas.openxmlformats.org/officeDocument/2006/relationships/image" Target="../media/image28.wmf"/><Relationship Id="rId1" Type="http://schemas.openxmlformats.org/officeDocument/2006/relationships/tags" Target="../tags/tag14.xml"/><Relationship Id="rId2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43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44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45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46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47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48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4" Type="http://schemas.openxmlformats.org/officeDocument/2006/relationships/image" Target="../media/image25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4" Type="http://schemas.openxmlformats.org/officeDocument/2006/relationships/image" Target="../media/image50.emf"/><Relationship Id="rId5" Type="http://schemas.openxmlformats.org/officeDocument/2006/relationships/image" Target="../media/image49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51.emf"/><Relationship Id="rId6" Type="http://schemas.openxmlformats.org/officeDocument/2006/relationships/oleObject" Target="../embeddings/oleObject4.bin"/><Relationship Id="rId7" Type="http://schemas.openxmlformats.org/officeDocument/2006/relationships/image" Target="../media/image52.emf"/><Relationship Id="rId8" Type="http://schemas.openxmlformats.org/officeDocument/2006/relationships/oleObject" Target="../embeddings/oleObject5.bin"/><Relationship Id="rId9" Type="http://schemas.openxmlformats.org/officeDocument/2006/relationships/image" Target="../media/image53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54.emf"/><Relationship Id="rId5" Type="http://schemas.openxmlformats.org/officeDocument/2006/relationships/oleObject" Target="../embeddings/oleObject7.bin"/><Relationship Id="rId6" Type="http://schemas.openxmlformats.org/officeDocument/2006/relationships/image" Target="../media/image55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56.tif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57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tiff"/><Relationship Id="rId4" Type="http://schemas.openxmlformats.org/officeDocument/2006/relationships/image" Target="../media/image59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tiff"/><Relationship Id="rId4" Type="http://schemas.openxmlformats.org/officeDocument/2006/relationships/image" Target="../media/image61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tiff"/><Relationship Id="rId4" Type="http://schemas.openxmlformats.org/officeDocument/2006/relationships/image" Target="../media/image63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5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9381" y="1316167"/>
            <a:ext cx="8198708" cy="1470025"/>
          </a:xfrm>
        </p:spPr>
        <p:txBody>
          <a:bodyPr/>
          <a:lstStyle/>
          <a:p>
            <a:r>
              <a:rPr lang="en-US" sz="3600" b="1" dirty="0" smtClean="0">
                <a:latin typeface="+mj-lt"/>
                <a:ea typeface="CMU Serif" panose="02000603000000000000" pitchFamily="50" charset="0"/>
                <a:cs typeface="CMU Serif" panose="02000603000000000000" pitchFamily="50" charset="0"/>
              </a:rPr>
              <a:t>Markov Decision Processes</a:t>
            </a:r>
            <a:r>
              <a:rPr lang="en-US" sz="3600" b="1" dirty="0">
                <a:ea typeface="CMU Serif" panose="02000603000000000000" pitchFamily="50" charset="0"/>
                <a:cs typeface="CMU Serif" panose="02000603000000000000" pitchFamily="50" charset="0"/>
              </a:rPr>
              <a:t/>
            </a:r>
            <a:br>
              <a:rPr lang="en-US" sz="3600" b="1" dirty="0">
                <a:ea typeface="CMU Serif" panose="02000603000000000000" pitchFamily="50" charset="0"/>
                <a:cs typeface="CMU Serif" panose="02000603000000000000" pitchFamily="50" charset="0"/>
              </a:rPr>
            </a:br>
            <a:r>
              <a:rPr lang="en-US" sz="2800" b="1" dirty="0" smtClean="0">
                <a:latin typeface="+mj-lt"/>
                <a:ea typeface="CMU Serif" panose="02000603000000000000" pitchFamily="50" charset="0"/>
                <a:cs typeface="CMU Serif" panose="02000603000000000000" pitchFamily="50" charset="0"/>
              </a:rPr>
              <a:t/>
            </a:r>
            <a:br>
              <a:rPr lang="en-US" sz="2800" b="1" dirty="0" smtClean="0">
                <a:latin typeface="+mj-lt"/>
                <a:ea typeface="CMU Serif" panose="02000603000000000000" pitchFamily="50" charset="0"/>
                <a:cs typeface="CMU Serif" panose="02000603000000000000" pitchFamily="50" charset="0"/>
              </a:rPr>
            </a:br>
            <a:endParaRPr lang="en-US" sz="2800" b="1" dirty="0" smtClean="0">
              <a:latin typeface="+mj-lt"/>
              <a:ea typeface="CMU Serif" panose="02000603000000000000" pitchFamily="50" charset="0"/>
              <a:cs typeface="CMU Serif" panose="02000603000000000000" pitchFamily="50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14375" y="2508937"/>
            <a:ext cx="7915275" cy="1752600"/>
          </a:xfrm>
        </p:spPr>
        <p:txBody>
          <a:bodyPr/>
          <a:lstStyle/>
          <a:p>
            <a:pPr eaLnBrk="1" hangingPunct="1"/>
            <a:r>
              <a:rPr lang="en-US" altLang="en-US" sz="2400" dirty="0" smtClean="0"/>
              <a:t>Tai Sing Lee</a:t>
            </a:r>
            <a:endParaRPr lang="en-US" altLang="en-US" sz="2400" dirty="0"/>
          </a:p>
          <a:p>
            <a:pPr eaLnBrk="1" hangingPunct="1"/>
            <a:endParaRPr lang="en-US" altLang="en-US" sz="2800" dirty="0"/>
          </a:p>
          <a:p>
            <a:pPr eaLnBrk="1" hangingPunct="1"/>
            <a:r>
              <a:rPr lang="en-US" sz="2400" b="1" dirty="0">
                <a:ea typeface="CMU Serif" panose="02000603000000000000" pitchFamily="50" charset="0"/>
                <a:cs typeface="CMU Serif" panose="02000603000000000000" pitchFamily="50" charset="0"/>
              </a:rPr>
              <a:t>15-381/681 </a:t>
            </a:r>
            <a:r>
              <a:rPr lang="en-US" sz="2400" b="1" dirty="0" smtClean="0">
                <a:ea typeface="CMU Serif" panose="02000603000000000000" pitchFamily="50" charset="0"/>
                <a:cs typeface="CMU Serif" panose="02000603000000000000" pitchFamily="50" charset="0"/>
              </a:rPr>
              <a:t>AI Lecture 14</a:t>
            </a:r>
          </a:p>
          <a:p>
            <a:pPr eaLnBrk="1" hangingPunct="1"/>
            <a:r>
              <a:rPr lang="en-US" sz="2400" b="1" dirty="0">
                <a:ea typeface="CMU Serif" panose="02000603000000000000" pitchFamily="50" charset="0"/>
                <a:cs typeface="CMU Serif" panose="02000603000000000000" pitchFamily="50" charset="0"/>
              </a:rPr>
              <a:t/>
            </a:r>
            <a:br>
              <a:rPr lang="en-US" sz="2400" b="1" dirty="0">
                <a:ea typeface="CMU Serif" panose="02000603000000000000" pitchFamily="50" charset="0"/>
                <a:cs typeface="CMU Serif" panose="02000603000000000000" pitchFamily="50" charset="0"/>
              </a:rPr>
            </a:br>
            <a:r>
              <a:rPr lang="en-US" altLang="en-US" sz="2400" i="1" dirty="0" smtClean="0"/>
              <a:t>Read </a:t>
            </a:r>
            <a:r>
              <a:rPr lang="en-US" altLang="en-US" sz="2400" i="1" dirty="0"/>
              <a:t>Chapter </a:t>
            </a:r>
            <a:r>
              <a:rPr lang="en-US" altLang="en-US" sz="2400" i="1" dirty="0" smtClean="0"/>
              <a:t>17.1-3 </a:t>
            </a:r>
            <a:r>
              <a:rPr lang="en-US" altLang="en-US" sz="2400" i="1" dirty="0"/>
              <a:t>of Russell &amp; </a:t>
            </a:r>
            <a:r>
              <a:rPr lang="en-US" altLang="en-US" sz="2400" i="1" dirty="0" err="1"/>
              <a:t>Norvig</a:t>
            </a:r>
            <a:endParaRPr lang="en-US" altLang="en-US" sz="2400" i="1" dirty="0"/>
          </a:p>
          <a:p>
            <a:pPr eaLnBrk="1" hangingPunct="1"/>
            <a:endParaRPr lang="en-US" altLang="en-US" sz="2400" dirty="0"/>
          </a:p>
        </p:txBody>
      </p:sp>
      <p:sp>
        <p:nvSpPr>
          <p:cNvPr id="2" name="Rectangle 1"/>
          <p:cNvSpPr/>
          <p:nvPr/>
        </p:nvSpPr>
        <p:spPr>
          <a:xfrm>
            <a:off x="387690" y="5671751"/>
            <a:ext cx="84303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ea typeface="PT Serif" charset="0"/>
                <a:cs typeface="PT Serif" charset="0"/>
              </a:rPr>
              <a:t>With thanks to Dan </a:t>
            </a:r>
            <a:r>
              <a:rPr lang="en-US" sz="1800" dirty="0" smtClean="0">
                <a:ea typeface="PT Serif" charset="0"/>
                <a:cs typeface="PT Serif" charset="0"/>
              </a:rPr>
              <a:t>Klein,  Pieter </a:t>
            </a:r>
            <a:r>
              <a:rPr lang="en-US" sz="1800" dirty="0" err="1" smtClean="0">
                <a:ea typeface="PT Serif" charset="0"/>
                <a:cs typeface="PT Serif" charset="0"/>
              </a:rPr>
              <a:t>Abbeel</a:t>
            </a:r>
            <a:r>
              <a:rPr lang="en-US" sz="1800" dirty="0" smtClean="0">
                <a:ea typeface="PT Serif" charset="0"/>
                <a:cs typeface="PT Serif" charset="0"/>
              </a:rPr>
              <a:t> (Berkeley</a:t>
            </a:r>
            <a:r>
              <a:rPr lang="en-US" sz="1800" dirty="0">
                <a:ea typeface="PT Serif" charset="0"/>
                <a:cs typeface="PT Serif" charset="0"/>
              </a:rPr>
              <a:t>), </a:t>
            </a:r>
            <a:r>
              <a:rPr lang="en-US" sz="1800" dirty="0" smtClean="0">
                <a:ea typeface="PT Serif" charset="0"/>
                <a:cs typeface="PT Serif" charset="0"/>
              </a:rPr>
              <a:t>and </a:t>
            </a:r>
            <a:r>
              <a:rPr lang="en-US" sz="1800" dirty="0">
                <a:ea typeface="PT Serif" charset="0"/>
                <a:cs typeface="PT Serif" charset="0"/>
              </a:rPr>
              <a:t>Past 15-381 Instructors for slide </a:t>
            </a:r>
            <a:r>
              <a:rPr lang="en-US" sz="1800" dirty="0" smtClean="0">
                <a:ea typeface="PT Serif" charset="0"/>
                <a:cs typeface="PT Serif" charset="0"/>
              </a:rPr>
              <a:t>contents, </a:t>
            </a:r>
            <a:r>
              <a:rPr lang="en-US" sz="1800" dirty="0">
                <a:ea typeface="PT Serif" charset="0"/>
                <a:cs typeface="PT Serif" charset="0"/>
              </a:rPr>
              <a:t>particularly Ariel </a:t>
            </a:r>
            <a:r>
              <a:rPr lang="en-US" sz="1800" dirty="0" err="1" smtClean="0">
                <a:ea typeface="PT Serif" charset="0"/>
                <a:cs typeface="PT Serif" charset="0"/>
              </a:rPr>
              <a:t>Procaccia</a:t>
            </a:r>
            <a:r>
              <a:rPr lang="en-US" sz="1800" dirty="0" smtClean="0">
                <a:ea typeface="PT Serif" charset="0"/>
                <a:cs typeface="PT Serif" charset="0"/>
              </a:rPr>
              <a:t>, Emma </a:t>
            </a:r>
            <a:r>
              <a:rPr lang="en-US" sz="1800" dirty="0" err="1" smtClean="0">
                <a:ea typeface="PT Serif" charset="0"/>
                <a:cs typeface="PT Serif" charset="0"/>
              </a:rPr>
              <a:t>Brunskill</a:t>
            </a:r>
            <a:r>
              <a:rPr lang="en-US" sz="1800" dirty="0" smtClean="0">
                <a:ea typeface="PT Serif" charset="0"/>
                <a:cs typeface="PT Serif" charset="0"/>
              </a:rPr>
              <a:t> and Gianni Di Caro. </a:t>
            </a:r>
            <a:endParaRPr lang="en-US" sz="1800" dirty="0">
              <a:ea typeface="PT Serif" charset="0"/>
              <a:cs typeface="PT Serif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26136"/>
            <a:ext cx="7772400" cy="1143000"/>
          </a:xfrm>
        </p:spPr>
        <p:txBody>
          <a:bodyPr/>
          <a:lstStyle/>
          <a:p>
            <a:r>
              <a:rPr lang="en-US" sz="3600" dirty="0" smtClean="0">
                <a:solidFill>
                  <a:srgbClr val="C00000"/>
                </a:solidFill>
              </a:rPr>
              <a:t>Optimal decision</a:t>
            </a:r>
            <a:endParaRPr lang="en-US" sz="3600" dirty="0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" y="1868110"/>
            <a:ext cx="5791200" cy="45847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05500" y="2590800"/>
            <a:ext cx="35014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MU Serif Roman" charset="0"/>
                <a:ea typeface="CMU Serif Roman" charset="0"/>
                <a:cs typeface="CMU Serif Roman" charset="0"/>
              </a:rPr>
              <a:t>The optimal decision </a:t>
            </a:r>
          </a:p>
          <a:p>
            <a:r>
              <a:rPr lang="en-US" dirty="0">
                <a:latin typeface="CMU Serif Roman" charset="0"/>
                <a:ea typeface="CMU Serif Roman" charset="0"/>
                <a:cs typeface="CMU Serif Roman" charset="0"/>
              </a:rPr>
              <a:t>i</a:t>
            </a:r>
            <a:r>
              <a:rPr lang="en-US" dirty="0" smtClean="0">
                <a:latin typeface="CMU Serif Roman" charset="0"/>
                <a:ea typeface="CMU Serif Roman" charset="0"/>
                <a:cs typeface="CMU Serif Roman" charset="0"/>
              </a:rPr>
              <a:t>s the action that </a:t>
            </a:r>
            <a:r>
              <a:rPr lang="en-US" dirty="0" smtClean="0">
                <a:solidFill>
                  <a:srgbClr val="0070C0"/>
                </a:solidFill>
                <a:latin typeface="CMU Serif Roman" charset="0"/>
                <a:ea typeface="CMU Serif Roman" charset="0"/>
                <a:cs typeface="CMU Serif Roman" charset="0"/>
              </a:rPr>
              <a:t>maximizes the expected</a:t>
            </a:r>
          </a:p>
          <a:p>
            <a:r>
              <a:rPr lang="en-US" dirty="0" smtClean="0">
                <a:solidFill>
                  <a:srgbClr val="0070C0"/>
                </a:solidFill>
                <a:latin typeface="CMU Serif Roman" charset="0"/>
                <a:ea typeface="CMU Serif Roman" charset="0"/>
                <a:cs typeface="CMU Serif Roman" charset="0"/>
              </a:rPr>
              <a:t>outcome</a:t>
            </a:r>
            <a:endParaRPr lang="en-US" dirty="0">
              <a:solidFill>
                <a:srgbClr val="0070C0"/>
              </a:solidFill>
              <a:latin typeface="CMU Serif Roman" charset="0"/>
              <a:ea typeface="CMU Serif Roman" charset="0"/>
              <a:cs typeface="CMU Serif Roman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25CC9-7ECB-4D65-94BD-F1E241F6F67E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837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72" y="635000"/>
            <a:ext cx="7973568" cy="1143000"/>
          </a:xfrm>
        </p:spPr>
        <p:txBody>
          <a:bodyPr/>
          <a:lstStyle/>
          <a:p>
            <a:r>
              <a:rPr lang="en-US" sz="3600" dirty="0" smtClean="0">
                <a:solidFill>
                  <a:srgbClr val="C00000"/>
                </a:solidFill>
              </a:rPr>
              <a:t>Where do probabilities values </a:t>
            </a:r>
            <a:r>
              <a:rPr lang="en-US" sz="3600" dirty="0">
                <a:solidFill>
                  <a:srgbClr val="C00000"/>
                </a:solidFill>
              </a:rPr>
              <a:t>c</a:t>
            </a:r>
            <a:r>
              <a:rPr lang="en-US" sz="3600" dirty="0" smtClean="0">
                <a:solidFill>
                  <a:srgbClr val="C00000"/>
                </a:solidFill>
              </a:rPr>
              <a:t>ome from?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515773"/>
            <a:ext cx="4733364" cy="4449765"/>
          </a:xfrm>
        </p:spPr>
        <p:txBody>
          <a:bodyPr/>
          <a:lstStyle/>
          <a:p>
            <a:r>
              <a:rPr lang="en-US" sz="2400" dirty="0" smtClean="0"/>
              <a:t>Models</a:t>
            </a:r>
          </a:p>
          <a:p>
            <a:r>
              <a:rPr lang="en-US" sz="2400" dirty="0" smtClean="0"/>
              <a:t>Data</a:t>
            </a:r>
          </a:p>
          <a:p>
            <a:r>
              <a:rPr lang="en-US" sz="2400" dirty="0" smtClean="0"/>
              <a:t>For now assume we are </a:t>
            </a:r>
            <a:r>
              <a:rPr lang="en-US" sz="2400" i="1" dirty="0" smtClean="0"/>
              <a:t>given</a:t>
            </a:r>
            <a:r>
              <a:rPr lang="en-US" sz="2400" dirty="0" smtClean="0"/>
              <a:t> the probabilities for any chance node</a:t>
            </a:r>
            <a:endParaRPr lang="en-US" sz="2400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6324600" y="3026156"/>
            <a:ext cx="533400" cy="82434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7162800" y="3026156"/>
            <a:ext cx="542364" cy="838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7315200" y="4169156"/>
            <a:ext cx="38100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6781800" y="2721356"/>
            <a:ext cx="431800" cy="3048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096000" y="3864356"/>
            <a:ext cx="457200" cy="3048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7467600" y="3864356"/>
            <a:ext cx="457200" cy="3048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5943600" y="4169156"/>
            <a:ext cx="38100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6324600" y="4169156"/>
            <a:ext cx="38100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7696200" y="4169156"/>
            <a:ext cx="38100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467600" y="2645156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max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686542" y="3483356"/>
            <a:ext cx="847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chance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25CC9-7ECB-4D65-94BD-F1E241F6F67E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747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939167"/>
          </a:xfrm>
        </p:spPr>
        <p:txBody>
          <a:bodyPr/>
          <a:lstStyle/>
          <a:p>
            <a:r>
              <a:rPr lang="en-US" sz="3600" dirty="0" smtClean="0">
                <a:solidFill>
                  <a:srgbClr val="C00000"/>
                </a:solidFill>
              </a:rPr>
              <a:t>Markov Decision Processes (MPD)</a:t>
            </a:r>
            <a:endParaRPr lang="en-US" sz="3600" dirty="0">
              <a:solidFill>
                <a:srgbClr val="C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728" y="1722060"/>
            <a:ext cx="6425184" cy="318872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30552" y="5194871"/>
            <a:ext cx="55531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0070C0"/>
                </a:solidFill>
                <a:latin typeface="CMU Serif Roman" charset="0"/>
                <a:ea typeface="CMU Serif Roman" charset="0"/>
                <a:cs typeface="CMU Serif Roman" charset="0"/>
              </a:rPr>
              <a:t>Goal: </a:t>
            </a:r>
            <a:r>
              <a:rPr lang="en-US" sz="2200" dirty="0" smtClean="0">
                <a:solidFill>
                  <a:srgbClr val="0070C0"/>
                </a:solidFill>
                <a:latin typeface="CMU Serif Roman" charset="0"/>
                <a:ea typeface="CMU Serif Roman" charset="0"/>
                <a:cs typeface="CMU Serif Roman" charset="0"/>
              </a:rPr>
              <a:t>define decision sequences that</a:t>
            </a:r>
          </a:p>
          <a:p>
            <a:r>
              <a:rPr lang="en-US" sz="2200" dirty="0" smtClean="0">
                <a:solidFill>
                  <a:srgbClr val="0070C0"/>
                </a:solidFill>
                <a:latin typeface="CMU Serif Roman" charset="0"/>
                <a:ea typeface="CMU Serif Roman" charset="0"/>
                <a:cs typeface="CMU Serif Roman" charset="0"/>
              </a:rPr>
              <a:t>maximize a given function of the rewards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25CC9-7ECB-4D65-94BD-F1E241F6F67E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239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005584" y="6015335"/>
            <a:ext cx="47523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Slide adapted from Klein and </a:t>
            </a:r>
            <a:r>
              <a:rPr lang="en-US" dirty="0" err="1" smtClean="0">
                <a:latin typeface="Times New Roman"/>
                <a:cs typeface="Times New Roman"/>
              </a:rPr>
              <a:t>Abbeel</a:t>
            </a:r>
            <a:endParaRPr lang="en-US" dirty="0" smtClean="0">
              <a:latin typeface="Times New Roman"/>
              <a:cs typeface="Times New Roman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25CC9-7ECB-4D65-94BD-F1E241F6F67E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" y="1327404"/>
            <a:ext cx="8457996" cy="3546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419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219200" y="6172200"/>
            <a:ext cx="361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 New Roman"/>
                <a:cs typeface="Times New Roman"/>
              </a:rPr>
              <a:t>Slide adapted from Klein and </a:t>
            </a:r>
            <a:r>
              <a:rPr lang="en-US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Abbeel</a:t>
            </a:r>
            <a:endParaRPr lang="en-US" dirty="0" smtClean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25CC9-7ECB-4D65-94BD-F1E241F6F67E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6217" y="1030866"/>
            <a:ext cx="5908697" cy="4738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6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rgbClr val="C00000"/>
                </a:solidFill>
                <a:ea typeface="ＭＳ Ｐゴシック" pitchFamily="34" charset="-128"/>
              </a:rPr>
              <a:t>Example: Grid World</a:t>
            </a:r>
          </a:p>
        </p:txBody>
      </p:sp>
      <p:sp>
        <p:nvSpPr>
          <p:cNvPr id="18436" name="Rectangle 3"/>
          <p:cNvSpPr txBox="1">
            <a:spLocks noChangeArrowheads="1"/>
          </p:cNvSpPr>
          <p:nvPr/>
        </p:nvSpPr>
        <p:spPr bwMode="auto">
          <a:xfrm>
            <a:off x="-47018" y="1828800"/>
            <a:ext cx="5438168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2095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accent2"/>
                </a:solidFill>
                <a:latin typeface="CMU Serif Roman" charset="0"/>
                <a:ea typeface="CMU Serif Roman" charset="0"/>
                <a:cs typeface="CMU Serif Roman" charset="0"/>
              </a:rPr>
              <a:t>A maze-like problem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1600" dirty="0" smtClean="0">
                <a:latin typeface="CMU Serif Roman" charset="0"/>
                <a:ea typeface="CMU Serif Roman" charset="0"/>
                <a:cs typeface="CMU Serif Roman" charset="0"/>
              </a:rPr>
              <a:t>The </a:t>
            </a:r>
            <a:r>
              <a:rPr lang="en-US" sz="1600" dirty="0">
                <a:latin typeface="CMU Serif Roman" charset="0"/>
                <a:ea typeface="CMU Serif Roman" charset="0"/>
                <a:cs typeface="CMU Serif Roman" charset="0"/>
              </a:rPr>
              <a:t>agent lives in a grid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1600" dirty="0">
                <a:latin typeface="CMU Serif Roman" charset="0"/>
                <a:ea typeface="CMU Serif Roman" charset="0"/>
                <a:cs typeface="CMU Serif Roman" charset="0"/>
              </a:rPr>
              <a:t>Walls block the </a:t>
            </a:r>
            <a:r>
              <a:rPr lang="en-US" sz="1600" dirty="0" smtClean="0">
                <a:latin typeface="CMU Serif Roman" charset="0"/>
                <a:ea typeface="CMU Serif Roman" charset="0"/>
                <a:cs typeface="CMU Serif Roman" charset="0"/>
              </a:rPr>
              <a:t>agent’</a:t>
            </a:r>
            <a:r>
              <a:rPr lang="en-US" altLang="ja-JP" sz="1600" dirty="0" smtClean="0">
                <a:latin typeface="CMU Serif Roman" charset="0"/>
                <a:ea typeface="CMU Serif Roman" charset="0"/>
                <a:cs typeface="CMU Serif Roman" charset="0"/>
              </a:rPr>
              <a:t>s path</a:t>
            </a:r>
            <a:endParaRPr lang="en-US" altLang="ja-JP" sz="1600" dirty="0">
              <a:latin typeface="CMU Serif Roman" charset="0"/>
              <a:ea typeface="CMU Serif Roman" charset="0"/>
              <a:cs typeface="CMU Serif Roman" charset="0"/>
            </a:endParaRPr>
          </a:p>
          <a:p>
            <a:pPr marL="342900" indent="-2095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tabLst>
                <a:tab pos="74613" algn="l"/>
              </a:tabLst>
            </a:pPr>
            <a:r>
              <a:rPr lang="en-US" sz="1600" dirty="0" smtClean="0">
                <a:solidFill>
                  <a:schemeClr val="accent2"/>
                </a:solidFill>
                <a:latin typeface="CMU Serif Roman" charset="0"/>
                <a:ea typeface="CMU Serif Roman" charset="0"/>
                <a:cs typeface="CMU Serif Roman" charset="0"/>
              </a:rPr>
              <a:t>The agent receives rewards each time step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1600" dirty="0" smtClean="0">
                <a:latin typeface="CMU Serif Roman" charset="0"/>
                <a:ea typeface="CMU Serif Roman" charset="0"/>
                <a:cs typeface="CMU Serif Roman" charset="0"/>
              </a:rPr>
              <a:t>Small </a:t>
            </a:r>
            <a:r>
              <a:rPr lang="en-US" altLang="ja-JP" sz="1600" dirty="0" smtClean="0">
                <a:latin typeface="CMU Serif Roman" charset="0"/>
                <a:ea typeface="CMU Serif Roman" charset="0"/>
                <a:cs typeface="CMU Serif Roman" charset="0"/>
              </a:rPr>
              <a:t>“living” </a:t>
            </a:r>
            <a:r>
              <a:rPr lang="en-US" altLang="ja-JP" sz="1600" dirty="0">
                <a:latin typeface="CMU Serif Roman" charset="0"/>
                <a:ea typeface="CMU Serif Roman" charset="0"/>
                <a:cs typeface="CMU Serif Roman" charset="0"/>
              </a:rPr>
              <a:t>reward </a:t>
            </a:r>
            <a:r>
              <a:rPr lang="en-US" altLang="ja-JP" sz="1600" dirty="0" smtClean="0">
                <a:latin typeface="CMU Serif Roman" charset="0"/>
                <a:ea typeface="CMU Serif Roman" charset="0"/>
                <a:cs typeface="CMU Serif Roman" charset="0"/>
              </a:rPr>
              <a:t>(+) or cost (-) each step</a:t>
            </a:r>
            <a:endParaRPr lang="en-US" altLang="ja-JP" sz="1600" dirty="0">
              <a:latin typeface="CMU Serif Roman" charset="0"/>
              <a:ea typeface="CMU Serif Roman" charset="0"/>
              <a:cs typeface="CMU Serif Roman" charset="0"/>
            </a:endParaRP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1600" dirty="0">
                <a:latin typeface="CMU Serif Roman" charset="0"/>
                <a:ea typeface="CMU Serif Roman" charset="0"/>
                <a:cs typeface="CMU Serif Roman" charset="0"/>
              </a:rPr>
              <a:t>Big rewards come at the </a:t>
            </a:r>
            <a:r>
              <a:rPr lang="en-US" sz="1600" dirty="0" smtClean="0">
                <a:latin typeface="CMU Serif Roman" charset="0"/>
                <a:ea typeface="CMU Serif Roman" charset="0"/>
                <a:cs typeface="CMU Serif Roman" charset="0"/>
              </a:rPr>
              <a:t>end (good or bad)</a:t>
            </a:r>
            <a:endParaRPr lang="en-US" sz="1600" dirty="0">
              <a:latin typeface="CMU Serif Roman" charset="0"/>
              <a:ea typeface="CMU Serif Roman" charset="0"/>
              <a:cs typeface="CMU Serif Roman" charset="0"/>
            </a:endParaRPr>
          </a:p>
          <a:p>
            <a:pPr marL="342900" indent="-2095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600" dirty="0">
                <a:solidFill>
                  <a:schemeClr val="accent2"/>
                </a:solidFill>
                <a:latin typeface="CMU Serif Roman" charset="0"/>
                <a:ea typeface="CMU Serif Roman" charset="0"/>
                <a:cs typeface="CMU Serif Roman" charset="0"/>
              </a:rPr>
              <a:t>Goal: maximize sum of </a:t>
            </a:r>
            <a:r>
              <a:rPr lang="en-US" sz="1600" dirty="0" smtClean="0">
                <a:solidFill>
                  <a:schemeClr val="accent2"/>
                </a:solidFill>
                <a:latin typeface="CMU Serif Roman" charset="0"/>
                <a:ea typeface="CMU Serif Roman" charset="0"/>
                <a:cs typeface="CMU Serif Roman" charset="0"/>
              </a:rPr>
              <a:t>rewards</a:t>
            </a:r>
          </a:p>
          <a:p>
            <a:pPr marL="342900" indent="-2095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600" dirty="0">
                <a:solidFill>
                  <a:schemeClr val="accent2"/>
                </a:solidFill>
                <a:latin typeface="CMU Serif Roman" charset="0"/>
                <a:ea typeface="CMU Serif Roman" charset="0"/>
                <a:cs typeface="CMU Serif Roman" charset="0"/>
              </a:rPr>
              <a:t>Noisy movement: </a:t>
            </a:r>
            <a:r>
              <a:rPr lang="en-US" altLang="ja-JP" sz="1600" dirty="0">
                <a:solidFill>
                  <a:schemeClr val="accent2"/>
                </a:solidFill>
                <a:latin typeface="CMU Serif Roman" charset="0"/>
                <a:ea typeface="CMU Serif Roman" charset="0"/>
                <a:cs typeface="CMU Serif Roman" charset="0"/>
              </a:rPr>
              <a:t>actions do not always go as planned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600" dirty="0">
                <a:latin typeface="CMU Serif Roman" charset="0"/>
                <a:ea typeface="CMU Serif Roman" charset="0"/>
                <a:cs typeface="CMU Serif Roman" charset="0"/>
              </a:rPr>
              <a:t>80% of the time, </a:t>
            </a:r>
            <a:r>
              <a:rPr lang="en-US" sz="1600" dirty="0" smtClean="0">
                <a:latin typeface="CMU Serif Roman" charset="0"/>
                <a:ea typeface="CMU Serif Roman" charset="0"/>
                <a:cs typeface="CMU Serif Roman" charset="0"/>
              </a:rPr>
              <a:t>the action takes </a:t>
            </a:r>
            <a:r>
              <a:rPr lang="en-US" sz="1600" dirty="0">
                <a:latin typeface="CMU Serif Roman" charset="0"/>
                <a:ea typeface="CMU Serif Roman" charset="0"/>
                <a:cs typeface="CMU Serif Roman" charset="0"/>
              </a:rPr>
              <a:t>the agent </a:t>
            </a:r>
            <a:r>
              <a:rPr lang="en-US" sz="1600" dirty="0" smtClean="0">
                <a:latin typeface="CMU Serif Roman" charset="0"/>
                <a:ea typeface="CMU Serif Roman" charset="0"/>
                <a:cs typeface="CMU Serif Roman" charset="0"/>
              </a:rPr>
              <a:t>in the desired direction (</a:t>
            </a:r>
            <a:r>
              <a:rPr lang="en-US" sz="1600" dirty="0">
                <a:latin typeface="CMU Serif Roman" charset="0"/>
                <a:ea typeface="CMU Serif Roman" charset="0"/>
                <a:cs typeface="CMU Serif Roman" charset="0"/>
              </a:rPr>
              <a:t>if there is no wall there)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600" dirty="0">
                <a:latin typeface="CMU Serif Roman" charset="0"/>
                <a:ea typeface="CMU Serif Roman" charset="0"/>
                <a:cs typeface="CMU Serif Roman" charset="0"/>
              </a:rPr>
              <a:t>10% of the time, </a:t>
            </a:r>
            <a:r>
              <a:rPr lang="en-US" sz="1600" dirty="0" smtClean="0">
                <a:latin typeface="CMU Serif Roman" charset="0"/>
                <a:ea typeface="CMU Serif Roman" charset="0"/>
                <a:cs typeface="CMU Serif Roman" charset="0"/>
              </a:rPr>
              <a:t>the action takes the agent to the direction perpendicular to the right; </a:t>
            </a:r>
            <a:r>
              <a:rPr lang="en-US" sz="1600" dirty="0">
                <a:latin typeface="CMU Serif Roman" charset="0"/>
                <a:ea typeface="CMU Serif Roman" charset="0"/>
                <a:cs typeface="CMU Serif Roman" charset="0"/>
              </a:rPr>
              <a:t>10% </a:t>
            </a:r>
            <a:r>
              <a:rPr lang="en-US" sz="1600" dirty="0" smtClean="0">
                <a:latin typeface="CMU Serif Roman" charset="0"/>
                <a:ea typeface="CMU Serif Roman" charset="0"/>
                <a:cs typeface="CMU Serif Roman" charset="0"/>
              </a:rPr>
              <a:t>perpendicular to the left.</a:t>
            </a:r>
            <a:endParaRPr lang="en-US" sz="1600" dirty="0">
              <a:latin typeface="CMU Serif Roman" charset="0"/>
              <a:ea typeface="CMU Serif Roman" charset="0"/>
              <a:cs typeface="CMU Serif Roman" charset="0"/>
            </a:endParaRPr>
          </a:p>
          <a:p>
            <a:pPr marL="800100" lvl="1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600" dirty="0">
                <a:latin typeface="CMU Serif Roman" charset="0"/>
                <a:ea typeface="CMU Serif Roman" charset="0"/>
                <a:cs typeface="CMU Serif Roman" charset="0"/>
              </a:rPr>
              <a:t>If there is a wall in the direction the agent would have gone, agent stays put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sz="1600" dirty="0">
              <a:solidFill>
                <a:schemeClr val="accent2"/>
              </a:solidFill>
              <a:latin typeface="Calibri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519166" y="1904493"/>
            <a:ext cx="2792730" cy="2868675"/>
            <a:chOff x="5391150" y="1968501"/>
            <a:chExt cx="3448050" cy="3484999"/>
          </a:xfrm>
        </p:grpSpPr>
        <p:pic>
          <p:nvPicPr>
            <p:cNvPr id="18434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91150" y="1968501"/>
              <a:ext cx="3371850" cy="3484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509751" y="1970200"/>
              <a:ext cx="3329449" cy="3197001"/>
            </a:xfrm>
            <a:prstGeom prst="rect">
              <a:avLst/>
            </a:prstGeom>
            <a:noFill/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658100" y="4493449"/>
              <a:ext cx="342900" cy="244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800851" y="4483100"/>
              <a:ext cx="382214" cy="2188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5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258050" y="3492500"/>
              <a:ext cx="324992" cy="781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2" descr="C:\Users\Dan\Dropbox\Office\CS 188\Ketrina Art\MDPs\AgentTopDown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103566" y="4178300"/>
              <a:ext cx="611684" cy="762000"/>
            </a:xfrm>
            <a:prstGeom prst="rect">
              <a:avLst/>
            </a:prstGeom>
            <a:noFill/>
          </p:spPr>
        </p:pic>
      </p:grpSp>
      <p:sp>
        <p:nvSpPr>
          <p:cNvPr id="10" name="TextBox 9"/>
          <p:cNvSpPr txBox="1"/>
          <p:nvPr/>
        </p:nvSpPr>
        <p:spPr>
          <a:xfrm>
            <a:off x="1219200" y="6172200"/>
            <a:ext cx="361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 New Roman"/>
                <a:cs typeface="Times New Roman"/>
              </a:rPr>
              <a:t>Slide adapted from Klein and </a:t>
            </a:r>
            <a:r>
              <a:rPr lang="en-US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Abbeel</a:t>
            </a:r>
            <a:endParaRPr lang="en-US" dirty="0" smtClean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25CC9-7ECB-4D65-94BD-F1E241F6F67E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24806" y="5050182"/>
            <a:ext cx="2212892" cy="1118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910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53222"/>
            <a:ext cx="7772400" cy="1143000"/>
          </a:xfrm>
        </p:spPr>
        <p:txBody>
          <a:bodyPr/>
          <a:lstStyle/>
          <a:p>
            <a:r>
              <a:rPr lang="en-US" sz="3600" dirty="0" smtClean="0">
                <a:solidFill>
                  <a:srgbClr val="C00000"/>
                </a:solidFill>
              </a:rPr>
              <a:t>Grid World Actions</a:t>
            </a:r>
            <a:endParaRPr lang="en-US" sz="3600" dirty="0">
              <a:solidFill>
                <a:srgbClr val="C00000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7231" y="1428258"/>
            <a:ext cx="1550697" cy="3113557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81359" y="1493222"/>
            <a:ext cx="4955735" cy="4518777"/>
          </a:xfrm>
          <a:prstGeom prst="rect">
            <a:avLst/>
          </a:prstGeom>
          <a:noFill/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-76200" y="1066800"/>
            <a:ext cx="37719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latin typeface="CMU Serif Roman" charset="0"/>
                <a:ea typeface="CMU Serif Roman" charset="0"/>
                <a:cs typeface="CMU Serif Roman" charset="0"/>
              </a:rPr>
              <a:t>Deterministic Grid World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648200" y="1062335"/>
            <a:ext cx="32385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latin typeface="CMU Serif Roman" charset="0"/>
                <a:ea typeface="CMU Serif Roman" charset="0"/>
                <a:cs typeface="CMU Serif Roman" charset="0"/>
              </a:rPr>
              <a:t>Stochastic Grid World</a:t>
            </a:r>
          </a:p>
        </p:txBody>
      </p:sp>
      <p:cxnSp>
        <p:nvCxnSpPr>
          <p:cNvPr id="8" name="Straight Connector 7"/>
          <p:cNvCxnSpPr/>
          <p:nvPr/>
        </p:nvCxnSpPr>
        <p:spPr>
          <a:xfrm rot="16200000" flipH="1">
            <a:off x="981075" y="3933826"/>
            <a:ext cx="5181600" cy="5715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8700" y="4495800"/>
            <a:ext cx="1543050" cy="144261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219200" y="6172200"/>
            <a:ext cx="4616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 New Roman"/>
                <a:cs typeface="Times New Roman"/>
              </a:rPr>
              <a:t>Slide adapted from Klein and </a:t>
            </a:r>
            <a:r>
              <a:rPr lang="en-US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Abbel</a:t>
            </a:r>
            <a:endParaRPr lang="en-US" dirty="0" smtClean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25CC9-7ECB-4D65-94BD-F1E241F6F67E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170390" y="3777735"/>
            <a:ext cx="2335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smtClean="0"/>
              <a:t>0.1        0.8           </a:t>
            </a:r>
            <a:r>
              <a:rPr lang="en-US" sz="1800" dirty="0" smtClean="0"/>
              <a:t>0.1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35828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rgbClr val="C00000"/>
                </a:solidFill>
                <a:ea typeface="ＭＳ Ｐゴシック" pitchFamily="34" charset="-128"/>
              </a:rPr>
              <a:t>Policies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146301"/>
            <a:ext cx="8686800" cy="4525963"/>
          </a:xfrm>
        </p:spPr>
        <p:txBody>
          <a:bodyPr/>
          <a:lstStyle/>
          <a:p>
            <a:r>
              <a:rPr lang="en-US" sz="2400" dirty="0" smtClean="0">
                <a:solidFill>
                  <a:srgbClr val="000000"/>
                </a:solidFill>
                <a:ea typeface="ＭＳ Ｐゴシック" pitchFamily="34" charset="-128"/>
              </a:rPr>
              <a:t>In deterministic single-agent search problems, we wanted an optimal plan, or sequence of actions, from start to a goal</a:t>
            </a:r>
          </a:p>
          <a:p>
            <a:r>
              <a:rPr lang="en-US" sz="2400" dirty="0" smtClean="0">
                <a:solidFill>
                  <a:srgbClr val="000000"/>
                </a:solidFill>
                <a:ea typeface="ＭＳ Ｐゴシック" pitchFamily="34" charset="-128"/>
              </a:rPr>
              <a:t>In MDPs instead of plans, we have a policies </a:t>
            </a:r>
          </a:p>
          <a:p>
            <a:r>
              <a:rPr lang="en-US" sz="2400" dirty="0" smtClean="0">
                <a:solidFill>
                  <a:srgbClr val="000000"/>
                </a:solidFill>
                <a:ea typeface="ＭＳ Ｐゴシック" pitchFamily="34" charset="-128"/>
                <a:sym typeface="Symbol" pitchFamily="18" charset="2"/>
              </a:rPr>
              <a:t>A policy *: S → A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  <a:ea typeface="ＭＳ Ｐゴシック" pitchFamily="34" charset="-128"/>
                <a:sym typeface="Symbol" pitchFamily="18" charset="2"/>
              </a:rPr>
              <a:t>Specifies what action to take in each state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19200" y="6172200"/>
            <a:ext cx="361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 New Roman"/>
                <a:cs typeface="Times New Roman"/>
              </a:rPr>
              <a:t>Slide adapted from Klein and </a:t>
            </a:r>
            <a:r>
              <a:rPr lang="en-US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Abbeel</a:t>
            </a:r>
            <a:endParaRPr lang="en-US" dirty="0" smtClean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99039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5661"/>
            <a:ext cx="7772400" cy="1143000"/>
          </a:xfrm>
        </p:spPr>
        <p:txBody>
          <a:bodyPr/>
          <a:lstStyle/>
          <a:p>
            <a:r>
              <a:rPr lang="en-US" sz="3600" dirty="0" smtClean="0">
                <a:solidFill>
                  <a:srgbClr val="C00000"/>
                </a:solidFill>
              </a:rPr>
              <a:t>How Many Policies?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230" y="2527458"/>
            <a:ext cx="4588576" cy="4729164"/>
          </a:xfrm>
        </p:spPr>
        <p:txBody>
          <a:bodyPr/>
          <a:lstStyle/>
          <a:p>
            <a:r>
              <a:rPr lang="en-US" sz="2400" dirty="0" smtClean="0"/>
              <a:t>How many non-terminal states?</a:t>
            </a:r>
          </a:p>
          <a:p>
            <a:r>
              <a:rPr lang="en-US" sz="2400" dirty="0" smtClean="0"/>
              <a:t>How many actions?</a:t>
            </a:r>
          </a:p>
          <a:p>
            <a:r>
              <a:rPr lang="en-US" sz="2400" dirty="0" smtClean="0"/>
              <a:t>How many deterministic policies over non-terminal states?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33323" y="1920241"/>
            <a:ext cx="3371850" cy="348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29113" y="1920241"/>
            <a:ext cx="3329449" cy="3197001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48372" y="4445189"/>
            <a:ext cx="342900" cy="244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91123" y="4434840"/>
            <a:ext cx="382214" cy="218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8322" y="3444240"/>
            <a:ext cx="324992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:\Users\Dan\Dropbox\Office\CS 188\Ketrina Art\MDPs\AgentTopDown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93838" y="4130040"/>
            <a:ext cx="611684" cy="76200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25CC9-7ECB-4D65-94BD-F1E241F6F67E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2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3200"/>
            <a:ext cx="9144000" cy="1092200"/>
          </a:xfrm>
        </p:spPr>
        <p:txBody>
          <a:bodyPr/>
          <a:lstStyle/>
          <a:p>
            <a:r>
              <a:rPr lang="en-US" sz="3600" dirty="0" smtClean="0">
                <a:solidFill>
                  <a:srgbClr val="C00000"/>
                </a:solidFill>
              </a:rPr>
              <a:t>Utility of a Policy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252536"/>
            <a:ext cx="8458200" cy="4729164"/>
          </a:xfrm>
        </p:spPr>
        <p:txBody>
          <a:bodyPr/>
          <a:lstStyle/>
          <a:p>
            <a:r>
              <a:rPr lang="en-US" sz="2500" dirty="0" smtClean="0"/>
              <a:t>Starting from </a:t>
            </a:r>
            <a:r>
              <a:rPr lang="en-US" sz="2500" i="1" dirty="0" smtClean="0"/>
              <a:t>s</a:t>
            </a:r>
            <a:r>
              <a:rPr lang="en-US" sz="2500" i="1" baseline="-25000" dirty="0" smtClean="0"/>
              <a:t>0,</a:t>
            </a:r>
            <a:r>
              <a:rPr lang="en-US" sz="2500" i="1" dirty="0" smtClean="0"/>
              <a:t> </a:t>
            </a:r>
            <a:r>
              <a:rPr lang="en-US" sz="2500" dirty="0" smtClean="0"/>
              <a:t>applying the policy </a:t>
            </a:r>
            <a:r>
              <a:rPr lang="en-US" sz="2500" dirty="0" smtClean="0">
                <a:ea typeface="ＭＳ Ｐゴシック" pitchFamily="34" charset="-128"/>
                <a:sym typeface="Symbol" pitchFamily="18" charset="2"/>
              </a:rPr>
              <a:t>, generates a sequence of states </a:t>
            </a:r>
            <a:r>
              <a:rPr lang="en-US" sz="2500" i="1" dirty="0" smtClean="0">
                <a:ea typeface="ＭＳ Ｐゴシック" pitchFamily="34" charset="-128"/>
                <a:sym typeface="Symbol" pitchFamily="18" charset="2"/>
              </a:rPr>
              <a:t>s</a:t>
            </a:r>
            <a:r>
              <a:rPr lang="en-US" sz="2500" baseline="-25000" dirty="0" smtClean="0">
                <a:ea typeface="ＭＳ Ｐゴシック" pitchFamily="34" charset="-128"/>
                <a:sym typeface="Symbol" pitchFamily="18" charset="2"/>
              </a:rPr>
              <a:t>0</a:t>
            </a:r>
            <a:r>
              <a:rPr lang="en-US" sz="2500" dirty="0" smtClean="0">
                <a:ea typeface="ＭＳ Ｐゴシック" pitchFamily="34" charset="-128"/>
                <a:sym typeface="Symbol" pitchFamily="18" charset="2"/>
              </a:rPr>
              <a:t>, </a:t>
            </a:r>
            <a:r>
              <a:rPr lang="en-US" sz="2500" i="1" dirty="0" smtClean="0">
                <a:ea typeface="ＭＳ Ｐゴシック" pitchFamily="34" charset="-128"/>
                <a:sym typeface="Symbol" pitchFamily="18" charset="2"/>
              </a:rPr>
              <a:t>s</a:t>
            </a:r>
            <a:r>
              <a:rPr lang="en-US" sz="2500" baseline="-25000" dirty="0" smtClean="0">
                <a:ea typeface="ＭＳ Ｐゴシック" pitchFamily="34" charset="-128"/>
                <a:sym typeface="Symbol" pitchFamily="18" charset="2"/>
              </a:rPr>
              <a:t>1</a:t>
            </a:r>
            <a:r>
              <a:rPr lang="en-US" sz="2500" dirty="0" smtClean="0">
                <a:ea typeface="ＭＳ Ｐゴシック" pitchFamily="34" charset="-128"/>
                <a:sym typeface="Symbol" pitchFamily="18" charset="2"/>
              </a:rPr>
              <a:t>, </a:t>
            </a:r>
            <a:r>
              <a:rPr lang="is-IS" sz="2500" dirty="0" smtClean="0">
                <a:ea typeface="ＭＳ Ｐゴシック" pitchFamily="34" charset="-128"/>
                <a:sym typeface="Symbol" pitchFamily="18" charset="2"/>
              </a:rPr>
              <a:t>… </a:t>
            </a:r>
            <a:r>
              <a:rPr lang="is-IS" sz="2500" i="1" dirty="0" smtClean="0">
                <a:ea typeface="ＭＳ Ｐゴシック" pitchFamily="34" charset="-128"/>
                <a:sym typeface="Symbol" pitchFamily="18" charset="2"/>
              </a:rPr>
              <a:t>s</a:t>
            </a:r>
            <a:r>
              <a:rPr lang="is-IS" sz="2500" baseline="-25000" dirty="0">
                <a:ea typeface="ＭＳ Ｐゴシック" pitchFamily="34" charset="-128"/>
                <a:sym typeface="Symbol" pitchFamily="18" charset="2"/>
              </a:rPr>
              <a:t>t</a:t>
            </a:r>
            <a:r>
              <a:rPr lang="is-IS" sz="2500" dirty="0" smtClean="0">
                <a:ea typeface="ＭＳ Ｐゴシック" pitchFamily="34" charset="-128"/>
                <a:sym typeface="Symbol" pitchFamily="18" charset="2"/>
              </a:rPr>
              <a:t>, </a:t>
            </a:r>
            <a:r>
              <a:rPr lang="en-US" sz="2500" dirty="0" smtClean="0">
                <a:ea typeface="ＭＳ Ｐゴシック" pitchFamily="34" charset="-128"/>
                <a:sym typeface="Symbol" pitchFamily="18" charset="2"/>
              </a:rPr>
              <a:t>and of rewards </a:t>
            </a:r>
            <a:r>
              <a:rPr lang="en-US" sz="2500" i="1" dirty="0" smtClean="0">
                <a:ea typeface="ＭＳ Ｐゴシック" pitchFamily="34" charset="-128"/>
                <a:sym typeface="Symbol" pitchFamily="18" charset="2"/>
              </a:rPr>
              <a:t>r</a:t>
            </a:r>
            <a:r>
              <a:rPr lang="en-US" sz="2500" baseline="-25000" dirty="0" smtClean="0">
                <a:ea typeface="ＭＳ Ｐゴシック" pitchFamily="34" charset="-128"/>
                <a:sym typeface="Symbol" pitchFamily="18" charset="2"/>
              </a:rPr>
              <a:t>0</a:t>
            </a:r>
            <a:r>
              <a:rPr lang="en-US" sz="2500" dirty="0">
                <a:ea typeface="ＭＳ Ｐゴシック" pitchFamily="34" charset="-128"/>
                <a:sym typeface="Symbol" pitchFamily="18" charset="2"/>
              </a:rPr>
              <a:t>, </a:t>
            </a:r>
            <a:r>
              <a:rPr lang="en-US" sz="2500" i="1" dirty="0" smtClean="0">
                <a:ea typeface="ＭＳ Ｐゴシック" pitchFamily="34" charset="-128"/>
                <a:sym typeface="Symbol" pitchFamily="18" charset="2"/>
              </a:rPr>
              <a:t>r</a:t>
            </a:r>
            <a:r>
              <a:rPr lang="en-US" sz="2500" baseline="-25000" dirty="0" smtClean="0">
                <a:ea typeface="ＭＳ Ｐゴシック" pitchFamily="34" charset="-128"/>
                <a:sym typeface="Symbol" pitchFamily="18" charset="2"/>
              </a:rPr>
              <a:t>1</a:t>
            </a:r>
            <a:r>
              <a:rPr lang="en-US" sz="2500" dirty="0">
                <a:ea typeface="ＭＳ Ｐゴシック" pitchFamily="34" charset="-128"/>
                <a:sym typeface="Symbol" pitchFamily="18" charset="2"/>
              </a:rPr>
              <a:t>, </a:t>
            </a:r>
            <a:r>
              <a:rPr lang="is-IS" sz="2500" dirty="0">
                <a:ea typeface="ＭＳ Ｐゴシック" pitchFamily="34" charset="-128"/>
                <a:sym typeface="Symbol" pitchFamily="18" charset="2"/>
              </a:rPr>
              <a:t>… </a:t>
            </a:r>
            <a:r>
              <a:rPr lang="is-IS" sz="2500" i="1" dirty="0" smtClean="0">
                <a:ea typeface="ＭＳ Ｐゴシック" pitchFamily="34" charset="-128"/>
                <a:sym typeface="Symbol" pitchFamily="18" charset="2"/>
              </a:rPr>
              <a:t>r</a:t>
            </a:r>
            <a:r>
              <a:rPr lang="is-IS" sz="2500" baseline="-25000" dirty="0" smtClean="0">
                <a:ea typeface="ＭＳ Ｐゴシック" pitchFamily="34" charset="-128"/>
                <a:sym typeface="Symbol" pitchFamily="18" charset="2"/>
              </a:rPr>
              <a:t>t</a:t>
            </a:r>
          </a:p>
          <a:p>
            <a:r>
              <a:rPr lang="is-IS" sz="2500" dirty="0" smtClean="0">
                <a:ea typeface="ＭＳ Ｐゴシック" pitchFamily="34" charset="-128"/>
                <a:sym typeface="Symbol" pitchFamily="18" charset="2"/>
              </a:rPr>
              <a:t>Each sequence has an </a:t>
            </a:r>
            <a:r>
              <a:rPr lang="is-IS" sz="2500" b="1" dirty="0">
                <a:solidFill>
                  <a:srgbClr val="C00000"/>
                </a:solidFill>
                <a:ea typeface="ＭＳ Ｐゴシック" pitchFamily="34" charset="-128"/>
                <a:sym typeface="Symbol" pitchFamily="18" charset="2"/>
              </a:rPr>
              <a:t>u</a:t>
            </a:r>
            <a:r>
              <a:rPr lang="is-IS" sz="2500" b="1" dirty="0" smtClean="0">
                <a:solidFill>
                  <a:srgbClr val="C00000"/>
                </a:solidFill>
                <a:ea typeface="ＭＳ Ｐゴシック" pitchFamily="34" charset="-128"/>
                <a:sym typeface="Symbol" pitchFamily="18" charset="2"/>
              </a:rPr>
              <a:t>tility</a:t>
            </a:r>
            <a:r>
              <a:rPr lang="is-IS" sz="2500" dirty="0" smtClean="0">
                <a:ea typeface="ＭＳ Ｐゴシック" pitchFamily="34" charset="-128"/>
                <a:sym typeface="Symbol" pitchFamily="18" charset="2"/>
              </a:rPr>
              <a:t> </a:t>
            </a:r>
          </a:p>
          <a:p>
            <a:r>
              <a:rPr lang="is-IS" sz="2500" dirty="0" smtClean="0">
                <a:ea typeface="ＭＳ Ｐゴシック" pitchFamily="34" charset="-128"/>
                <a:sym typeface="Symbol" pitchFamily="18" charset="2"/>
              </a:rPr>
              <a:t>“Utility is an </a:t>
            </a:r>
            <a:r>
              <a:rPr lang="is-IS" sz="2500" dirty="0" smtClean="0">
                <a:solidFill>
                  <a:srgbClr val="0070C0"/>
                </a:solidFill>
                <a:ea typeface="ＭＳ Ｐゴシック" pitchFamily="34" charset="-128"/>
                <a:sym typeface="Symbol" pitchFamily="18" charset="2"/>
              </a:rPr>
              <a:t>additive combination of the rewards”</a:t>
            </a:r>
            <a:endParaRPr lang="en-US" sz="2500" dirty="0" smtClean="0">
              <a:solidFill>
                <a:srgbClr val="0070C0"/>
              </a:solidFill>
            </a:endParaRPr>
          </a:p>
          <a:p>
            <a:r>
              <a:rPr lang="en-US" sz="2500" dirty="0" smtClean="0"/>
              <a:t>The utility, or </a:t>
            </a:r>
            <a:r>
              <a:rPr lang="en-US" sz="2500" i="1" dirty="0" smtClean="0">
                <a:solidFill>
                  <a:srgbClr val="C00000"/>
                </a:solidFill>
              </a:rPr>
              <a:t>value</a:t>
            </a:r>
            <a:r>
              <a:rPr lang="en-US" sz="2500" dirty="0" smtClean="0"/>
              <a:t> of a policy </a:t>
            </a:r>
            <a:r>
              <a:rPr lang="en-US" sz="2500" dirty="0" smtClean="0">
                <a:ea typeface="ＭＳ Ｐゴシック" pitchFamily="34" charset="-128"/>
                <a:sym typeface="Symbol" pitchFamily="18" charset="2"/>
              </a:rPr>
              <a:t> </a:t>
            </a:r>
            <a:r>
              <a:rPr lang="en-US" sz="2500" dirty="0" smtClean="0"/>
              <a:t>starting in state </a:t>
            </a:r>
            <a:r>
              <a:rPr lang="en-US" sz="2500" i="1" dirty="0"/>
              <a:t>s</a:t>
            </a:r>
            <a:r>
              <a:rPr lang="en-US" sz="2500" i="1" baseline="-25000" dirty="0"/>
              <a:t>0</a:t>
            </a:r>
            <a:r>
              <a:rPr lang="en-US" sz="2500" dirty="0" smtClean="0"/>
              <a:t> is the </a:t>
            </a:r>
            <a:r>
              <a:rPr lang="en-US" sz="2500" dirty="0" smtClean="0">
                <a:solidFill>
                  <a:srgbClr val="C00000"/>
                </a:solidFill>
              </a:rPr>
              <a:t>expected utility </a:t>
            </a:r>
            <a:r>
              <a:rPr lang="en-US" sz="2500" dirty="0" smtClean="0"/>
              <a:t>over all the state sequences generated by applying </a:t>
            </a:r>
            <a:r>
              <a:rPr lang="en-US" sz="2500" dirty="0" smtClean="0">
                <a:ea typeface="ＭＳ Ｐゴシック" pitchFamily="34" charset="-128"/>
                <a:sym typeface="Symbol" pitchFamily="18" charset="2"/>
              </a:rPr>
              <a:t>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2808" y="4581652"/>
            <a:ext cx="5537200" cy="9779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25CC9-7ECB-4D65-94BD-F1E241F6F67E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64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0" y="264775"/>
            <a:ext cx="8991600" cy="939167"/>
          </a:xfrm>
        </p:spPr>
        <p:txBody>
          <a:bodyPr/>
          <a:lstStyle/>
          <a:p>
            <a:r>
              <a:rPr lang="en-US" sz="3600" dirty="0" smtClean="0">
                <a:solidFill>
                  <a:srgbClr val="C00000"/>
                </a:solidFill>
              </a:rPr>
              <a:t>Decision-Making, so far </a:t>
            </a:r>
            <a:r>
              <a:rPr lang="is-IS" sz="3600" dirty="0" smtClean="0">
                <a:solidFill>
                  <a:srgbClr val="C00000"/>
                </a:solidFill>
              </a:rPr>
              <a:t>…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3089" y="1346880"/>
            <a:ext cx="3622581" cy="1441802"/>
          </a:xfrm>
        </p:spPr>
        <p:txBody>
          <a:bodyPr/>
          <a:lstStyle/>
          <a:p>
            <a:r>
              <a:rPr lang="en-US" sz="2400" dirty="0" smtClean="0">
                <a:solidFill>
                  <a:srgbClr val="0070C0"/>
                </a:solidFill>
                <a:latin typeface="CMU Serif Roman" charset="0"/>
                <a:ea typeface="CMU Serif Roman" charset="0"/>
                <a:cs typeface="CMU Serif Roman" charset="0"/>
              </a:rPr>
              <a:t>Known environment</a:t>
            </a:r>
            <a:r>
              <a:rPr lang="en-US" sz="2400" dirty="0" smtClean="0">
                <a:latin typeface="CMU Serif Roman" charset="0"/>
                <a:ea typeface="CMU Serif Roman" charset="0"/>
                <a:cs typeface="CMU Serif Roman" charset="0"/>
              </a:rPr>
              <a:t> </a:t>
            </a:r>
          </a:p>
          <a:p>
            <a:r>
              <a:rPr lang="en-US" sz="2400" dirty="0" smtClean="0">
                <a:solidFill>
                  <a:srgbClr val="0070C0"/>
                </a:solidFill>
                <a:latin typeface="CMU Serif Roman" charset="0"/>
                <a:ea typeface="CMU Serif Roman" charset="0"/>
                <a:cs typeface="CMU Serif Roman" charset="0"/>
              </a:rPr>
              <a:t>Full observability</a:t>
            </a:r>
          </a:p>
          <a:p>
            <a:r>
              <a:rPr lang="en-US" sz="2400" dirty="0" smtClean="0">
                <a:solidFill>
                  <a:srgbClr val="0070C0"/>
                </a:solidFill>
                <a:latin typeface="CMU Serif Roman" charset="0"/>
                <a:ea typeface="CMU Serif Roman" charset="0"/>
                <a:cs typeface="CMU Serif Roman" charset="0"/>
              </a:rPr>
              <a:t>Deterministic world </a:t>
            </a:r>
          </a:p>
          <a:p>
            <a:endParaRPr lang="en-US" sz="2600" dirty="0">
              <a:solidFill>
                <a:srgbClr val="0070C0"/>
              </a:solidFill>
              <a:latin typeface="CMU Serif Roman" charset="0"/>
              <a:ea typeface="CMU Serif Roman" charset="0"/>
              <a:cs typeface="CMU Serif Roman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25CC9-7ECB-4D65-94BD-F1E241F6F67E}" type="slidenum">
              <a:rPr lang="en-US" smtClean="0"/>
              <a:pPr/>
              <a:t>2</a:t>
            </a:fld>
            <a:endParaRPr lang="en-US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1295400" y="3810000"/>
            <a:ext cx="6400800" cy="2441797"/>
            <a:chOff x="4924550" y="3200399"/>
            <a:chExt cx="4140495" cy="1518049"/>
          </a:xfrm>
        </p:grpSpPr>
        <p:sp>
          <p:nvSpPr>
            <p:cNvPr id="6" name="AutoShape 7"/>
            <p:cNvSpPr>
              <a:spLocks/>
            </p:cNvSpPr>
            <p:nvPr/>
          </p:nvSpPr>
          <p:spPr bwMode="auto">
            <a:xfrm>
              <a:off x="4924550" y="3200399"/>
              <a:ext cx="1611223" cy="1309688"/>
            </a:xfrm>
            <a:prstGeom prst="roundRect">
              <a:avLst>
                <a:gd name="adj" fmla="val 10912"/>
              </a:avLst>
            </a:prstGeom>
            <a:solidFill>
              <a:srgbClr val="9FB0D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 sz="1600">
                <a:latin typeface="Calibri" pitchFamily="34" charset="0"/>
              </a:endParaRPr>
            </a:p>
          </p:txBody>
        </p:sp>
        <p:sp>
          <p:nvSpPr>
            <p:cNvPr id="7" name="Rectangle 9"/>
            <p:cNvSpPr>
              <a:spLocks/>
            </p:cNvSpPr>
            <p:nvPr/>
          </p:nvSpPr>
          <p:spPr bwMode="auto">
            <a:xfrm>
              <a:off x="5004720" y="3744780"/>
              <a:ext cx="681049" cy="40910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30479" bIns="0"/>
            <a:lstStyle/>
            <a:p>
              <a:pPr marL="29765"/>
              <a:r>
                <a:rPr lang="en-US" sz="1900" b="1" dirty="0">
                  <a:latin typeface="CMU Serif"/>
                  <a:cs typeface="CMU Serif"/>
                </a:rPr>
                <a:t>Agent</a:t>
              </a:r>
            </a:p>
          </p:txBody>
        </p:sp>
        <p:sp>
          <p:nvSpPr>
            <p:cNvPr id="8" name="Rectangle 12"/>
            <p:cNvSpPr>
              <a:spLocks/>
            </p:cNvSpPr>
            <p:nvPr/>
          </p:nvSpPr>
          <p:spPr bwMode="auto">
            <a:xfrm>
              <a:off x="5524499" y="3786969"/>
              <a:ext cx="165497" cy="2809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/>
            <a:lstStyle/>
            <a:p>
              <a:pPr marL="29765" algn="ctr"/>
              <a:endParaRPr lang="en-US" sz="1600" b="1" dirty="0">
                <a:latin typeface="Calibri" pitchFamily="34" charset="0"/>
                <a:cs typeface="Arial" charset="0"/>
              </a:endParaRPr>
            </a:p>
          </p:txBody>
        </p:sp>
        <p:grpSp>
          <p:nvGrpSpPr>
            <p:cNvPr id="9" name="Group 13"/>
            <p:cNvGrpSpPr>
              <a:grpSpLocks/>
            </p:cNvGrpSpPr>
            <p:nvPr/>
          </p:nvGrpSpPr>
          <p:grpSpPr bwMode="auto">
            <a:xfrm>
              <a:off x="5449491" y="3430191"/>
              <a:ext cx="1104900" cy="1059657"/>
              <a:chOff x="348" y="19"/>
              <a:chExt cx="928" cy="890"/>
            </a:xfrm>
          </p:grpSpPr>
          <p:sp>
            <p:nvSpPr>
              <p:cNvPr id="16" name="Rectangle 14"/>
              <p:cNvSpPr>
                <a:spLocks/>
              </p:cNvSpPr>
              <p:nvPr/>
            </p:nvSpPr>
            <p:spPr bwMode="auto">
              <a:xfrm>
                <a:off x="400" y="19"/>
                <a:ext cx="824" cy="30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29765" algn="ctr"/>
                <a:r>
                  <a:rPr lang="en-US" sz="1900" dirty="0">
                    <a:latin typeface="CMU Serif"/>
                    <a:cs typeface="CMU Serif"/>
                  </a:rPr>
                  <a:t>Sensors</a:t>
                </a:r>
              </a:p>
            </p:txBody>
          </p:sp>
          <p:sp>
            <p:nvSpPr>
              <p:cNvPr id="17" name="Rectangle 15"/>
              <p:cNvSpPr>
                <a:spLocks/>
              </p:cNvSpPr>
              <p:nvPr/>
            </p:nvSpPr>
            <p:spPr bwMode="auto">
              <a:xfrm>
                <a:off x="348" y="661"/>
                <a:ext cx="928" cy="24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40639" bIns="0"/>
              <a:lstStyle/>
              <a:p>
                <a:pPr marL="29765" algn="ctr"/>
                <a:r>
                  <a:rPr lang="en-US" sz="1900" dirty="0">
                    <a:latin typeface="CMU Serif"/>
                    <a:cs typeface="CMU Serif"/>
                  </a:rPr>
                  <a:t>Actuators</a:t>
                </a:r>
              </a:p>
            </p:txBody>
          </p:sp>
        </p:grpSp>
        <p:sp>
          <p:nvSpPr>
            <p:cNvPr id="10" name="AutoShape 16"/>
            <p:cNvSpPr>
              <a:spLocks/>
            </p:cNvSpPr>
            <p:nvPr/>
          </p:nvSpPr>
          <p:spPr bwMode="auto">
            <a:xfrm>
              <a:off x="7874182" y="3473835"/>
              <a:ext cx="1190863" cy="907257"/>
            </a:xfrm>
            <a:prstGeom prst="roundRect">
              <a:avLst>
                <a:gd name="adj" fmla="val 10944"/>
              </a:avLst>
            </a:prstGeom>
            <a:solidFill>
              <a:srgbClr val="9FB0D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 sz="1600">
                <a:latin typeface="Calibri" pitchFamily="34" charset="0"/>
              </a:endParaRPr>
            </a:p>
          </p:txBody>
        </p:sp>
        <p:sp>
          <p:nvSpPr>
            <p:cNvPr id="11" name="Rectangle 17"/>
            <p:cNvSpPr>
              <a:spLocks/>
            </p:cNvSpPr>
            <p:nvPr/>
          </p:nvSpPr>
          <p:spPr bwMode="auto">
            <a:xfrm>
              <a:off x="7859111" y="3830946"/>
              <a:ext cx="1203877" cy="47402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30479" bIns="0"/>
            <a:lstStyle/>
            <a:p>
              <a:pPr marL="29765" algn="ctr"/>
              <a:r>
                <a:rPr lang="en-US" sz="1900" b="1" dirty="0">
                  <a:latin typeface="Calibri" pitchFamily="34" charset="0"/>
                  <a:cs typeface="Arial" charset="0"/>
                </a:rPr>
                <a:t>Environment</a:t>
              </a:r>
            </a:p>
          </p:txBody>
        </p:sp>
        <p:sp>
          <p:nvSpPr>
            <p:cNvPr id="12" name="Line 18"/>
            <p:cNvSpPr>
              <a:spLocks noChangeShapeType="1"/>
            </p:cNvSpPr>
            <p:nvPr/>
          </p:nvSpPr>
          <p:spPr bwMode="auto">
            <a:xfrm rot="10800000" flipH="1" flipV="1">
              <a:off x="6554319" y="3575447"/>
              <a:ext cx="1233340" cy="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 type="stealth" w="med" len="med"/>
              <a:tailEnd/>
            </a:ln>
          </p:spPr>
          <p:txBody>
            <a:bodyPr lIns="68579" tIns="34289" rIns="68579" bIns="34289"/>
            <a:lstStyle/>
            <a:p>
              <a:endParaRPr lang="en-US" sz="1600">
                <a:latin typeface="Calibri" pitchFamily="34" charset="0"/>
              </a:endParaRPr>
            </a:p>
          </p:txBody>
        </p:sp>
        <p:sp>
          <p:nvSpPr>
            <p:cNvPr id="13" name="Line 19"/>
            <p:cNvSpPr>
              <a:spLocks noChangeShapeType="1"/>
            </p:cNvSpPr>
            <p:nvPr/>
          </p:nvSpPr>
          <p:spPr bwMode="auto">
            <a:xfrm flipH="1" flipV="1">
              <a:off x="6598368" y="4337448"/>
              <a:ext cx="1145243" cy="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 type="stealth" w="med" len="med"/>
              <a:tailEnd/>
            </a:ln>
          </p:spPr>
          <p:txBody>
            <a:bodyPr lIns="68579" tIns="34289" rIns="68579" bIns="34289"/>
            <a:lstStyle/>
            <a:p>
              <a:endParaRPr lang="en-US" sz="1600">
                <a:latin typeface="Calibri" pitchFamily="34" charset="0"/>
              </a:endParaRPr>
            </a:p>
          </p:txBody>
        </p:sp>
        <p:sp>
          <p:nvSpPr>
            <p:cNvPr id="14" name="Rectangle 20"/>
            <p:cNvSpPr>
              <a:spLocks/>
            </p:cNvSpPr>
            <p:nvPr/>
          </p:nvSpPr>
          <p:spPr bwMode="auto">
            <a:xfrm>
              <a:off x="6682979" y="3647414"/>
              <a:ext cx="942975" cy="2667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30479" bIns="0"/>
            <a:lstStyle/>
            <a:p>
              <a:pPr marL="29765" algn="ctr"/>
              <a:r>
                <a:rPr lang="en-US" sz="1900" dirty="0">
                  <a:latin typeface="CMU Serif"/>
                  <a:cs typeface="CMU Serif"/>
                </a:rPr>
                <a:t>Percepts</a:t>
              </a:r>
            </a:p>
          </p:txBody>
        </p:sp>
        <p:sp>
          <p:nvSpPr>
            <p:cNvPr id="15" name="Rectangle 21"/>
            <p:cNvSpPr>
              <a:spLocks/>
            </p:cNvSpPr>
            <p:nvPr/>
          </p:nvSpPr>
          <p:spPr bwMode="auto">
            <a:xfrm>
              <a:off x="6749652" y="4413648"/>
              <a:ext cx="809625" cy="3048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30479" bIns="0"/>
            <a:lstStyle/>
            <a:p>
              <a:pPr marL="29765" algn="ctr"/>
              <a:r>
                <a:rPr lang="en-US" sz="1900" dirty="0">
                  <a:latin typeface="CMU Serif"/>
                  <a:cs typeface="CMU Serif"/>
                </a:rPr>
                <a:t>Actions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041846" y="2718656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CMU Serif Roman" charset="0"/>
                <a:ea typeface="CMU Serif Roman" charset="0"/>
                <a:cs typeface="CMU Serif Roman" charset="0"/>
              </a:rPr>
              <a:t>Plan</a:t>
            </a:r>
            <a:r>
              <a:rPr lang="en-US" dirty="0" smtClean="0">
                <a:latin typeface="CMU Serif Roman" charset="0"/>
                <a:ea typeface="CMU Serif Roman" charset="0"/>
                <a:cs typeface="CMU Serif Roman" charset="0"/>
              </a:rPr>
              <a:t>: Sequence of actions with </a:t>
            </a:r>
            <a:r>
              <a:rPr lang="en-US" b="1" dirty="0" smtClean="0">
                <a:latin typeface="CMU Serif Roman" charset="0"/>
                <a:ea typeface="CMU Serif Roman" charset="0"/>
                <a:cs typeface="CMU Serif Roman" charset="0"/>
              </a:rPr>
              <a:t>deterministic consequences</a:t>
            </a:r>
            <a:r>
              <a:rPr lang="en-US" dirty="0" smtClean="0">
                <a:latin typeface="CMU Serif Roman" charset="0"/>
                <a:ea typeface="CMU Serif Roman" charset="0"/>
                <a:cs typeface="CMU Serif Roman" charset="0"/>
              </a:rPr>
              <a:t>, each next state is known with certainty  </a:t>
            </a:r>
            <a:endParaRPr lang="en-US" dirty="0">
              <a:latin typeface="CMU Serif Roman" charset="0"/>
              <a:ea typeface="CMU Serif Roman" charset="0"/>
              <a:cs typeface="CMU Serif Roman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13022" y="3710582"/>
            <a:ext cx="14478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Stochastic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919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3152" y="243684"/>
            <a:ext cx="9144000" cy="1092200"/>
          </a:xfrm>
        </p:spPr>
        <p:txBody>
          <a:bodyPr/>
          <a:lstStyle/>
          <a:p>
            <a:r>
              <a:rPr lang="en-US" sz="3600" dirty="0" smtClean="0">
                <a:solidFill>
                  <a:srgbClr val="C00000"/>
                </a:solidFill>
              </a:rPr>
              <a:t>Optimal Policies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19236"/>
            <a:ext cx="8839200" cy="4729164"/>
          </a:xfrm>
        </p:spPr>
        <p:txBody>
          <a:bodyPr/>
          <a:lstStyle/>
          <a:p>
            <a:pPr>
              <a:spcBef>
                <a:spcPts val="1872"/>
              </a:spcBef>
            </a:pPr>
            <a:r>
              <a:rPr lang="en-US" sz="2600" dirty="0" smtClean="0">
                <a:solidFill>
                  <a:srgbClr val="0070C0"/>
                </a:solidFill>
              </a:rPr>
              <a:t>An </a:t>
            </a:r>
            <a:r>
              <a:rPr lang="en-US" sz="2600" dirty="0">
                <a:solidFill>
                  <a:srgbClr val="0070C0"/>
                </a:solidFill>
              </a:rPr>
              <a:t>o</a:t>
            </a:r>
            <a:r>
              <a:rPr lang="en-US" sz="2600" dirty="0" smtClean="0">
                <a:solidFill>
                  <a:srgbClr val="0070C0"/>
                </a:solidFill>
              </a:rPr>
              <a:t>ptimal policy </a:t>
            </a:r>
            <a:r>
              <a:rPr lang="en-US" sz="2800" dirty="0" smtClean="0">
                <a:solidFill>
                  <a:srgbClr val="0070C0"/>
                </a:solidFill>
                <a:ea typeface="ＭＳ Ｐゴシック" pitchFamily="34" charset="-128"/>
                <a:sym typeface="Symbol" pitchFamily="18" charset="2"/>
              </a:rPr>
              <a:t>*</a:t>
            </a:r>
            <a:r>
              <a:rPr lang="en-US" sz="2600" dirty="0" smtClean="0">
                <a:solidFill>
                  <a:srgbClr val="0070C0"/>
                </a:solidFill>
              </a:rPr>
              <a:t> yields the maximal utility </a:t>
            </a:r>
          </a:p>
          <a:p>
            <a:pPr>
              <a:spcBef>
                <a:spcPts val="1872"/>
              </a:spcBef>
            </a:pPr>
            <a:r>
              <a:rPr lang="en-US" sz="2600" dirty="0"/>
              <a:t>T</a:t>
            </a:r>
            <a:r>
              <a:rPr lang="en-US" sz="2600" dirty="0" smtClean="0"/>
              <a:t>he maximal expected </a:t>
            </a:r>
            <a:r>
              <a:rPr lang="en-US" sz="2600" dirty="0"/>
              <a:t>sum of rewards from following </a:t>
            </a:r>
            <a:r>
              <a:rPr lang="en-US" sz="2600" dirty="0" smtClean="0"/>
              <a:t>a policy starting from the initial state</a:t>
            </a:r>
          </a:p>
          <a:p>
            <a:pPr>
              <a:spcBef>
                <a:spcPts val="1872"/>
              </a:spcBef>
            </a:pPr>
            <a:r>
              <a:rPr lang="en-US" sz="2600" b="1" dirty="0" smtClean="0"/>
              <a:t>Principle of maximum expected utility</a:t>
            </a:r>
            <a:r>
              <a:rPr lang="en-US" sz="2600" dirty="0" smtClean="0"/>
              <a:t>: a rational agent should choose the action that maximizes its expected utility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25CC9-7ECB-4D65-94BD-F1E241F6F67E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649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636715" y="32237"/>
            <a:ext cx="7772400" cy="1143000"/>
          </a:xfrm>
        </p:spPr>
        <p:txBody>
          <a:bodyPr/>
          <a:lstStyle/>
          <a:p>
            <a:r>
              <a:rPr lang="en-US" sz="3200" dirty="0" smtClean="0">
                <a:solidFill>
                  <a:srgbClr val="C00000"/>
                </a:solidFill>
                <a:ea typeface="ＭＳ Ｐゴシック" pitchFamily="34" charset="-128"/>
                <a:sym typeface="Symbol" pitchFamily="18" charset="2"/>
              </a:rPr>
              <a:t>Optimal Policies depend on Reward and Action Consequences</a:t>
            </a:r>
          </a:p>
        </p:txBody>
      </p:sp>
      <p:sp>
        <p:nvSpPr>
          <p:cNvPr id="28682" name="Text Box 11"/>
          <p:cNvSpPr txBox="1">
            <a:spLocks noChangeArrowheads="1"/>
          </p:cNvSpPr>
          <p:nvPr/>
        </p:nvSpPr>
        <p:spPr bwMode="auto">
          <a:xfrm>
            <a:off x="717777" y="1198688"/>
            <a:ext cx="3805138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alibri"/>
                <a:cs typeface="Calibri"/>
              </a:rPr>
              <a:t>Uniform living cost (negative reward) R(s</a:t>
            </a:r>
            <a:r>
              <a:rPr lang="en-US" dirty="0">
                <a:latin typeface="Calibri"/>
                <a:cs typeface="Calibri"/>
              </a:rPr>
              <a:t>) = -</a:t>
            </a:r>
            <a:r>
              <a:rPr lang="en-US" dirty="0" smtClean="0">
                <a:latin typeface="Calibri"/>
                <a:cs typeface="Calibri"/>
              </a:rPr>
              <a:t>0.01</a:t>
            </a:r>
          </a:p>
          <a:p>
            <a:pPr>
              <a:spcBef>
                <a:spcPct val="50000"/>
              </a:spcBef>
            </a:pPr>
            <a:r>
              <a:rPr lang="en-US" dirty="0" smtClean="0">
                <a:latin typeface="Calibri"/>
                <a:cs typeface="Calibri"/>
              </a:rPr>
              <a:t>That is the cost of being any given state.</a:t>
            </a:r>
          </a:p>
          <a:p>
            <a:pPr>
              <a:spcBef>
                <a:spcPct val="50000"/>
              </a:spcBef>
            </a:pPr>
            <a:endParaRPr lang="en-US" dirty="0" smtClean="0">
              <a:latin typeface="Calibri"/>
              <a:cs typeface="Calibri"/>
            </a:endParaRPr>
          </a:p>
          <a:p>
            <a:pPr>
              <a:spcBef>
                <a:spcPct val="50000"/>
              </a:spcBef>
            </a:pPr>
            <a:r>
              <a:rPr lang="en-US" dirty="0" smtClean="0">
                <a:latin typeface="Calibri"/>
                <a:cs typeface="Calibri"/>
              </a:rPr>
              <a:t>What should the robot do in each state?  There are 4 choices.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65900" y="6654800"/>
            <a:ext cx="1905000" cy="457200"/>
          </a:xfrm>
        </p:spPr>
        <p:txBody>
          <a:bodyPr/>
          <a:lstStyle/>
          <a:p>
            <a:fld id="{FF225CC9-7ECB-4D65-94BD-F1E241F6F67E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48" name="Picture 4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7018" y="1602673"/>
            <a:ext cx="3371850" cy="348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72808" y="1602673"/>
            <a:ext cx="3329449" cy="3197001"/>
          </a:xfrm>
          <a:prstGeom prst="rect">
            <a:avLst/>
          </a:prstGeom>
          <a:noFill/>
        </p:spPr>
      </p:pic>
      <p:pic>
        <p:nvPicPr>
          <p:cNvPr id="50" name="Picture 4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92067" y="4127621"/>
            <a:ext cx="342900" cy="244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5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34818" y="4117272"/>
            <a:ext cx="382214" cy="218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5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92017" y="3126672"/>
            <a:ext cx="324992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2" descr="C:\Users\Dan\Dropbox\Office\CS 188\Ketrina Art\MDPs\AgentTopDown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37533" y="3812472"/>
            <a:ext cx="611684" cy="76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69937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504303" y="-75401"/>
            <a:ext cx="7772400" cy="1143000"/>
          </a:xfrm>
        </p:spPr>
        <p:txBody>
          <a:bodyPr/>
          <a:lstStyle/>
          <a:p>
            <a:r>
              <a:rPr lang="en-US" sz="3600" dirty="0" smtClean="0">
                <a:solidFill>
                  <a:srgbClr val="C00000"/>
                </a:solidFill>
                <a:ea typeface="ＭＳ Ｐゴシック" pitchFamily="34" charset="-128"/>
                <a:sym typeface="Symbol" pitchFamily="18" charset="2"/>
              </a:rPr>
              <a:t>Optimal Policies </a:t>
            </a:r>
          </a:p>
        </p:txBody>
      </p:sp>
      <p:pic>
        <p:nvPicPr>
          <p:cNvPr id="1723396" name="Picture 4"/>
          <p:cNvPicPr>
            <a:picLocks noChangeAspect="1" noChangeArrowheads="1"/>
          </p:cNvPicPr>
          <p:nvPr/>
        </p:nvPicPr>
        <p:blipFill>
          <a:blip r:embed="rId3" cstate="print"/>
          <a:srcRect r="1050"/>
          <a:stretch>
            <a:fillRect/>
          </a:stretch>
        </p:blipFill>
        <p:spPr bwMode="auto">
          <a:xfrm>
            <a:off x="5441950" y="1320800"/>
            <a:ext cx="2074678" cy="210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0050" y="1320801"/>
            <a:ext cx="2096691" cy="210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23402" name="Text Box 10"/>
          <p:cNvSpPr txBox="1">
            <a:spLocks noChangeArrowheads="1"/>
          </p:cNvSpPr>
          <p:nvPr/>
        </p:nvSpPr>
        <p:spPr bwMode="auto">
          <a:xfrm>
            <a:off x="7590447" y="2180561"/>
            <a:ext cx="16013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alibri"/>
                <a:cs typeface="Calibri"/>
              </a:rPr>
              <a:t>R(s) = -</a:t>
            </a:r>
            <a:r>
              <a:rPr lang="en-US" dirty="0" smtClean="0">
                <a:latin typeface="Calibri"/>
                <a:cs typeface="Calibri"/>
              </a:rPr>
              <a:t>0.04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28682" name="Text Box 11"/>
          <p:cNvSpPr txBox="1">
            <a:spLocks noChangeArrowheads="1"/>
          </p:cNvSpPr>
          <p:nvPr/>
        </p:nvSpPr>
        <p:spPr bwMode="auto">
          <a:xfrm>
            <a:off x="12700" y="2209736"/>
            <a:ext cx="1676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alibri"/>
                <a:cs typeface="Calibri"/>
              </a:rPr>
              <a:t>R(s) = -0.01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069350" y="3851052"/>
            <a:ext cx="589135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 smtClean="0">
                <a:solidFill>
                  <a:srgbClr val="C00000"/>
                </a:solidFill>
                <a:latin typeface="CMU Serif Roman" charset="0"/>
                <a:ea typeface="CMU Serif Roman" charset="0"/>
                <a:cs typeface="CMU Serif Roman" charset="0"/>
              </a:rPr>
              <a:t>R(s) is assumed to be uniform </a:t>
            </a:r>
            <a:r>
              <a:rPr lang="en-US" sz="2100" smtClean="0">
                <a:solidFill>
                  <a:srgbClr val="C00000"/>
                </a:solidFill>
                <a:latin typeface="CMU Serif Roman" charset="0"/>
                <a:ea typeface="CMU Serif Roman" charset="0"/>
                <a:cs typeface="CMU Serif Roman" charset="0"/>
              </a:rPr>
              <a:t>living cost (condition)</a:t>
            </a:r>
            <a:endParaRPr lang="en-US" sz="2100" dirty="0" smtClean="0">
              <a:solidFill>
                <a:srgbClr val="C00000"/>
              </a:solidFill>
              <a:latin typeface="CMU Serif Roman" charset="0"/>
              <a:ea typeface="CMU Serif Roman" charset="0"/>
              <a:cs typeface="CMU Serif Roman" charset="0"/>
            </a:endParaRPr>
          </a:p>
          <a:p>
            <a:endParaRPr lang="en-US" sz="2100" dirty="0" smtClean="0">
              <a:solidFill>
                <a:srgbClr val="C00000"/>
              </a:solidFill>
              <a:latin typeface="CMU Serif Roman" charset="0"/>
              <a:ea typeface="CMU Serif Roman" charset="0"/>
              <a:cs typeface="CMU Serif Roman" charset="0"/>
            </a:endParaRPr>
          </a:p>
          <a:p>
            <a:r>
              <a:rPr lang="en-US" sz="2100" dirty="0" smtClean="0">
                <a:solidFill>
                  <a:srgbClr val="C00000"/>
                </a:solidFill>
                <a:latin typeface="CMU Serif Roman" charset="0"/>
                <a:ea typeface="CMU Serif Roman" charset="0"/>
                <a:cs typeface="CMU Serif Roman" charset="0"/>
              </a:rPr>
              <a:t>Why are they difference?</a:t>
            </a:r>
          </a:p>
          <a:p>
            <a:endParaRPr lang="en-US" sz="2100" dirty="0">
              <a:solidFill>
                <a:srgbClr val="C00000"/>
              </a:solidFill>
              <a:latin typeface="CMU Serif Roman" charset="0"/>
              <a:ea typeface="CMU Serif Roman" charset="0"/>
              <a:cs typeface="CMU Serif Roman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2111" y="3032847"/>
            <a:ext cx="472190" cy="473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✦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614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3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3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340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504303" y="-31941"/>
            <a:ext cx="7772400" cy="1143000"/>
          </a:xfrm>
        </p:spPr>
        <p:txBody>
          <a:bodyPr/>
          <a:lstStyle/>
          <a:p>
            <a:r>
              <a:rPr lang="en-US" sz="3600" dirty="0" smtClean="0">
                <a:solidFill>
                  <a:srgbClr val="C00000"/>
                </a:solidFill>
                <a:ea typeface="ＭＳ Ｐゴシック" pitchFamily="34" charset="-128"/>
                <a:sym typeface="Symbol" pitchFamily="18" charset="2"/>
              </a:rPr>
              <a:t>Optimal Policies</a:t>
            </a:r>
          </a:p>
        </p:txBody>
      </p:sp>
      <p:pic>
        <p:nvPicPr>
          <p:cNvPr id="1723398" name="Picture 6"/>
          <p:cNvPicPr>
            <a:picLocks noChangeAspect="1" noChangeArrowheads="1"/>
          </p:cNvPicPr>
          <p:nvPr/>
        </p:nvPicPr>
        <p:blipFill>
          <a:blip r:embed="rId3" cstate="print"/>
          <a:srcRect r="1141"/>
          <a:stretch>
            <a:fillRect/>
          </a:stretch>
        </p:blipFill>
        <p:spPr bwMode="auto">
          <a:xfrm>
            <a:off x="476146" y="2533015"/>
            <a:ext cx="2072767" cy="209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23399" name="Picture 7"/>
          <p:cNvPicPr>
            <a:picLocks noChangeAspect="1" noChangeArrowheads="1"/>
          </p:cNvPicPr>
          <p:nvPr/>
        </p:nvPicPr>
        <p:blipFill>
          <a:blip r:embed="rId4" cstate="print"/>
          <a:srcRect r="1521"/>
          <a:stretch>
            <a:fillRect/>
          </a:stretch>
        </p:blipFill>
        <p:spPr bwMode="auto">
          <a:xfrm>
            <a:off x="3358107" y="2523490"/>
            <a:ext cx="2064793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23400" name="Text Box 8"/>
          <p:cNvSpPr txBox="1">
            <a:spLocks noChangeArrowheads="1"/>
          </p:cNvSpPr>
          <p:nvPr/>
        </p:nvSpPr>
        <p:spPr bwMode="auto">
          <a:xfrm>
            <a:off x="3592910" y="2175757"/>
            <a:ext cx="16013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alibri"/>
                <a:cs typeface="Calibri"/>
              </a:rPr>
              <a:t>R(s) = </a:t>
            </a:r>
            <a:r>
              <a:rPr lang="en-US" dirty="0" smtClean="0">
                <a:latin typeface="Calibri"/>
                <a:cs typeface="Calibri"/>
              </a:rPr>
              <a:t>?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1723401" name="Text Box 9"/>
          <p:cNvSpPr txBox="1">
            <a:spLocks noChangeArrowheads="1"/>
          </p:cNvSpPr>
          <p:nvPr/>
        </p:nvSpPr>
        <p:spPr bwMode="auto">
          <a:xfrm>
            <a:off x="755650" y="2147620"/>
            <a:ext cx="1828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alibri"/>
                <a:cs typeface="Calibri"/>
              </a:rPr>
              <a:t>R(s) = </a:t>
            </a:r>
            <a:r>
              <a:rPr lang="en-US" dirty="0" smtClean="0">
                <a:latin typeface="Calibri"/>
                <a:cs typeface="Calibri"/>
              </a:rPr>
              <a:t>?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28682" name="Text Box 11"/>
          <p:cNvSpPr txBox="1">
            <a:spLocks noChangeArrowheads="1"/>
          </p:cNvSpPr>
          <p:nvPr/>
        </p:nvSpPr>
        <p:spPr bwMode="auto">
          <a:xfrm>
            <a:off x="378460" y="1211569"/>
            <a:ext cx="1676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alibri"/>
                <a:cs typeface="Calibri"/>
              </a:rPr>
              <a:t>Pool 1: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9073" y="1739790"/>
            <a:ext cx="845936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 smtClean="0">
                <a:solidFill>
                  <a:srgbClr val="C00000"/>
                </a:solidFill>
                <a:latin typeface="CMU Serif Roman" charset="0"/>
                <a:ea typeface="CMU Serif Roman" charset="0"/>
                <a:cs typeface="CMU Serif Roman" charset="0"/>
              </a:rPr>
              <a:t>Which of the following are the optimal policies for  R(s) &lt; -2   and R(s) &gt; 2? </a:t>
            </a:r>
            <a:endParaRPr lang="en-US" sz="2100" dirty="0">
              <a:solidFill>
                <a:srgbClr val="C00000"/>
              </a:solidFill>
              <a:latin typeface="CMU Serif Roman" charset="0"/>
              <a:ea typeface="CMU Serif Roman" charset="0"/>
              <a:cs typeface="CMU Serif Roman" charset="0"/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6642100" y="2147926"/>
            <a:ext cx="16013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alibri"/>
                <a:cs typeface="Calibri"/>
              </a:rPr>
              <a:t>R(s) </a:t>
            </a:r>
            <a:r>
              <a:rPr lang="en-US" dirty="0" smtClean="0">
                <a:latin typeface="Calibri"/>
                <a:cs typeface="Calibri"/>
              </a:rPr>
              <a:t>=? </a:t>
            </a:r>
            <a:endParaRPr lang="en-US" dirty="0">
              <a:latin typeface="Calibri"/>
              <a:cs typeface="Calibri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177507" y="2516952"/>
            <a:ext cx="2064793" cy="2100263"/>
            <a:chOff x="5776766" y="3820480"/>
            <a:chExt cx="2064793" cy="2100263"/>
          </a:xfrm>
        </p:grpSpPr>
        <p:pic>
          <p:nvPicPr>
            <p:cNvPr id="13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 r="1521"/>
            <a:stretch>
              <a:fillRect/>
            </a:stretch>
          </p:blipFill>
          <p:spPr bwMode="auto">
            <a:xfrm>
              <a:off x="5776766" y="3820480"/>
              <a:ext cx="2064793" cy="2100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7"/>
            <p:cNvPicPr>
              <a:picLocks noChangeAspect="1" noChangeArrowheads="1"/>
            </p:cNvPicPr>
            <p:nvPr/>
          </p:nvPicPr>
          <p:blipFill rotWithShape="1">
            <a:blip r:embed="rId4" cstate="print"/>
            <a:srcRect l="2392" t="7145" r="75286" b="72284"/>
            <a:stretch/>
          </p:blipFill>
          <p:spPr bwMode="auto">
            <a:xfrm rot="10800000">
              <a:off x="6858001" y="4005681"/>
              <a:ext cx="391800" cy="43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oup 6"/>
            <p:cNvGrpSpPr/>
            <p:nvPr/>
          </p:nvGrpSpPr>
          <p:grpSpPr>
            <a:xfrm>
              <a:off x="5918019" y="3968455"/>
              <a:ext cx="330381" cy="463602"/>
              <a:chOff x="-1332173" y="4391689"/>
              <a:chExt cx="436703" cy="433622"/>
            </a:xfrm>
          </p:grpSpPr>
          <p:sp>
            <p:nvSpPr>
              <p:cNvPr id="6" name="Rectangle 5"/>
              <p:cNvSpPr/>
              <p:nvPr/>
            </p:nvSpPr>
            <p:spPr bwMode="auto">
              <a:xfrm>
                <a:off x="-1332173" y="4391689"/>
                <a:ext cx="436703" cy="433622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45 Helvetica Light" pitchFamily="-110" charset="0"/>
                  <a:ea typeface="Geneva" pitchFamily="-110" charset="-128"/>
                  <a:cs typeface="Geneva" pitchFamily="-110" charset="-128"/>
                </a:endParaRPr>
              </a:p>
            </p:txBody>
          </p:sp>
          <p:sp>
            <p:nvSpPr>
              <p:cNvPr id="5" name="Quad Arrow 4"/>
              <p:cNvSpPr/>
              <p:nvPr/>
            </p:nvSpPr>
            <p:spPr bwMode="auto">
              <a:xfrm>
                <a:off x="-1327471" y="4426508"/>
                <a:ext cx="432001" cy="398803"/>
              </a:xfrm>
              <a:prstGeom prst="quadArrow">
                <a:avLst/>
              </a:prstGeom>
              <a:solidFill>
                <a:srgbClr val="224AFC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45 Helvetica Light" pitchFamily="-110" charset="0"/>
                  <a:ea typeface="Geneva" pitchFamily="-110" charset="-128"/>
                  <a:cs typeface="Geneva" pitchFamily="-110" charset="-128"/>
                </a:endParaRPr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6400800" y="3962400"/>
              <a:ext cx="330381" cy="463602"/>
              <a:chOff x="-1332173" y="4391689"/>
              <a:chExt cx="436703" cy="433622"/>
            </a:xfrm>
          </p:grpSpPr>
          <p:sp>
            <p:nvSpPr>
              <p:cNvPr id="32" name="Rectangle 31"/>
              <p:cNvSpPr/>
              <p:nvPr/>
            </p:nvSpPr>
            <p:spPr bwMode="auto">
              <a:xfrm>
                <a:off x="-1332173" y="4391689"/>
                <a:ext cx="436703" cy="433622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45 Helvetica Light" pitchFamily="-110" charset="0"/>
                  <a:ea typeface="Geneva" pitchFamily="-110" charset="-128"/>
                  <a:cs typeface="Geneva" pitchFamily="-110" charset="-128"/>
                </a:endParaRPr>
              </a:p>
            </p:txBody>
          </p:sp>
          <p:sp>
            <p:nvSpPr>
              <p:cNvPr id="33" name="Quad Arrow 32"/>
              <p:cNvSpPr/>
              <p:nvPr/>
            </p:nvSpPr>
            <p:spPr bwMode="auto">
              <a:xfrm>
                <a:off x="-1327471" y="4426508"/>
                <a:ext cx="432001" cy="398803"/>
              </a:xfrm>
              <a:prstGeom prst="quadArrow">
                <a:avLst/>
              </a:prstGeom>
              <a:solidFill>
                <a:srgbClr val="224AFC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45 Helvetica Light" pitchFamily="-110" charset="0"/>
                  <a:ea typeface="Geneva" pitchFamily="-110" charset="-128"/>
                  <a:cs typeface="Geneva" pitchFamily="-110" charset="-128"/>
                </a:endParaRPr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5918019" y="4641798"/>
              <a:ext cx="330381" cy="463602"/>
              <a:chOff x="-1332173" y="4391689"/>
              <a:chExt cx="436703" cy="433622"/>
            </a:xfrm>
          </p:grpSpPr>
          <p:sp>
            <p:nvSpPr>
              <p:cNvPr id="35" name="Rectangle 34"/>
              <p:cNvSpPr/>
              <p:nvPr/>
            </p:nvSpPr>
            <p:spPr bwMode="auto">
              <a:xfrm>
                <a:off x="-1332173" y="4391689"/>
                <a:ext cx="436703" cy="433622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45 Helvetica Light" pitchFamily="-110" charset="0"/>
                  <a:ea typeface="Geneva" pitchFamily="-110" charset="-128"/>
                  <a:cs typeface="Geneva" pitchFamily="-110" charset="-128"/>
                </a:endParaRPr>
              </a:p>
            </p:txBody>
          </p:sp>
          <p:sp>
            <p:nvSpPr>
              <p:cNvPr id="36" name="Quad Arrow 35"/>
              <p:cNvSpPr/>
              <p:nvPr/>
            </p:nvSpPr>
            <p:spPr bwMode="auto">
              <a:xfrm>
                <a:off x="-1327471" y="4426508"/>
                <a:ext cx="432001" cy="398803"/>
              </a:xfrm>
              <a:prstGeom prst="quadArrow">
                <a:avLst/>
              </a:prstGeom>
              <a:solidFill>
                <a:srgbClr val="224AFC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45 Helvetica Light" pitchFamily="-110" charset="0"/>
                  <a:ea typeface="Geneva" pitchFamily="-110" charset="-128"/>
                  <a:cs typeface="Geneva" pitchFamily="-110" charset="-128"/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5918019" y="5327598"/>
              <a:ext cx="330381" cy="463602"/>
              <a:chOff x="-1332173" y="4391689"/>
              <a:chExt cx="436703" cy="433622"/>
            </a:xfrm>
          </p:grpSpPr>
          <p:sp>
            <p:nvSpPr>
              <p:cNvPr id="38" name="Rectangle 37"/>
              <p:cNvSpPr/>
              <p:nvPr/>
            </p:nvSpPr>
            <p:spPr bwMode="auto">
              <a:xfrm>
                <a:off x="-1332173" y="4391689"/>
                <a:ext cx="436703" cy="433622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45 Helvetica Light" pitchFamily="-110" charset="0"/>
                  <a:ea typeface="Geneva" pitchFamily="-110" charset="-128"/>
                  <a:cs typeface="Geneva" pitchFamily="-110" charset="-128"/>
                </a:endParaRPr>
              </a:p>
            </p:txBody>
          </p:sp>
          <p:sp>
            <p:nvSpPr>
              <p:cNvPr id="39" name="Quad Arrow 38"/>
              <p:cNvSpPr/>
              <p:nvPr/>
            </p:nvSpPr>
            <p:spPr bwMode="auto">
              <a:xfrm>
                <a:off x="-1327471" y="4426508"/>
                <a:ext cx="432001" cy="398803"/>
              </a:xfrm>
              <a:prstGeom prst="quadArrow">
                <a:avLst/>
              </a:prstGeom>
              <a:solidFill>
                <a:srgbClr val="224AFC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45 Helvetica Light" pitchFamily="-110" charset="0"/>
                  <a:ea typeface="Geneva" pitchFamily="-110" charset="-128"/>
                  <a:cs typeface="Geneva" pitchFamily="-110" charset="-128"/>
                </a:endParaRPr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6400800" y="5334000"/>
              <a:ext cx="330381" cy="463602"/>
              <a:chOff x="-1332173" y="4391689"/>
              <a:chExt cx="436703" cy="433622"/>
            </a:xfrm>
          </p:grpSpPr>
          <p:sp>
            <p:nvSpPr>
              <p:cNvPr id="41" name="Rectangle 40"/>
              <p:cNvSpPr/>
              <p:nvPr/>
            </p:nvSpPr>
            <p:spPr bwMode="auto">
              <a:xfrm>
                <a:off x="-1332173" y="4391689"/>
                <a:ext cx="436703" cy="433622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45 Helvetica Light" pitchFamily="-110" charset="0"/>
                  <a:ea typeface="Geneva" pitchFamily="-110" charset="-128"/>
                  <a:cs typeface="Geneva" pitchFamily="-110" charset="-128"/>
                </a:endParaRPr>
              </a:p>
            </p:txBody>
          </p:sp>
          <p:sp>
            <p:nvSpPr>
              <p:cNvPr id="42" name="Quad Arrow 41"/>
              <p:cNvSpPr/>
              <p:nvPr/>
            </p:nvSpPr>
            <p:spPr bwMode="auto">
              <a:xfrm>
                <a:off x="-1327471" y="4426508"/>
                <a:ext cx="432001" cy="398803"/>
              </a:xfrm>
              <a:prstGeom prst="quadArrow">
                <a:avLst/>
              </a:prstGeom>
              <a:solidFill>
                <a:srgbClr val="224AFC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45 Helvetica Light" pitchFamily="-110" charset="0"/>
                  <a:ea typeface="Geneva" pitchFamily="-110" charset="-128"/>
                  <a:cs typeface="Geneva" pitchFamily="-110" charset="-128"/>
                </a:endParaRPr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6908619" y="5334000"/>
              <a:ext cx="330381" cy="463602"/>
              <a:chOff x="-1332173" y="4391689"/>
              <a:chExt cx="436703" cy="433622"/>
            </a:xfrm>
          </p:grpSpPr>
          <p:sp>
            <p:nvSpPr>
              <p:cNvPr id="44" name="Rectangle 43"/>
              <p:cNvSpPr/>
              <p:nvPr/>
            </p:nvSpPr>
            <p:spPr bwMode="auto">
              <a:xfrm>
                <a:off x="-1332173" y="4391689"/>
                <a:ext cx="436703" cy="433622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45 Helvetica Light" pitchFamily="-110" charset="0"/>
                  <a:ea typeface="Geneva" pitchFamily="-110" charset="-128"/>
                  <a:cs typeface="Geneva" pitchFamily="-110" charset="-128"/>
                </a:endParaRPr>
              </a:p>
            </p:txBody>
          </p:sp>
          <p:sp>
            <p:nvSpPr>
              <p:cNvPr id="45" name="Quad Arrow 44"/>
              <p:cNvSpPr/>
              <p:nvPr/>
            </p:nvSpPr>
            <p:spPr bwMode="auto">
              <a:xfrm>
                <a:off x="-1327471" y="4426508"/>
                <a:ext cx="432001" cy="398803"/>
              </a:xfrm>
              <a:prstGeom prst="quadArrow">
                <a:avLst/>
              </a:prstGeom>
              <a:solidFill>
                <a:srgbClr val="224AFC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45 Helvetica Light" pitchFamily="-110" charset="0"/>
                  <a:ea typeface="Geneva" pitchFamily="-110" charset="-128"/>
                  <a:cs typeface="Geneva" pitchFamily="-110" charset="-128"/>
                </a:endParaRPr>
              </a:p>
            </p:txBody>
          </p:sp>
        </p:grpSp>
        <p:pic>
          <p:nvPicPr>
            <p:cNvPr id="46" name="Picture 7"/>
            <p:cNvPicPr>
              <a:picLocks noChangeAspect="1" noChangeArrowheads="1"/>
            </p:cNvPicPr>
            <p:nvPr/>
          </p:nvPicPr>
          <p:blipFill rotWithShape="1">
            <a:blip r:embed="rId4" cstate="print"/>
            <a:srcRect l="2392" t="7145" r="75286" b="72284"/>
            <a:stretch/>
          </p:blipFill>
          <p:spPr bwMode="auto">
            <a:xfrm rot="10800000">
              <a:off x="6858001" y="4749599"/>
              <a:ext cx="391800" cy="43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" name="Picture 7"/>
            <p:cNvPicPr>
              <a:picLocks noChangeAspect="1" noChangeArrowheads="1"/>
            </p:cNvPicPr>
            <p:nvPr/>
          </p:nvPicPr>
          <p:blipFill rotWithShape="1">
            <a:blip r:embed="rId4" cstate="print"/>
            <a:srcRect l="2392" t="7145" r="75286" b="72284"/>
            <a:stretch/>
          </p:blipFill>
          <p:spPr bwMode="auto">
            <a:xfrm rot="5400000">
              <a:off x="7360499" y="5313900"/>
              <a:ext cx="391800" cy="43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65900" y="6654800"/>
            <a:ext cx="1905000" cy="457200"/>
          </a:xfrm>
        </p:spPr>
        <p:txBody>
          <a:bodyPr/>
          <a:lstStyle/>
          <a:p>
            <a:fld id="{FF225CC9-7ECB-4D65-94BD-F1E241F6F67E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88720" y="4716315"/>
            <a:ext cx="7053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A                                      B                                  C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78460" y="5331361"/>
            <a:ext cx="444929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000" dirty="0" smtClean="0"/>
              <a:t>R(s) &lt; -2   is for A     R(s)&gt; 2 is for B</a:t>
            </a:r>
          </a:p>
          <a:p>
            <a:pPr marL="457200" indent="-457200">
              <a:buFontTx/>
              <a:buAutoNum type="arabicPeriod"/>
            </a:pPr>
            <a:r>
              <a:rPr lang="en-US" sz="2000" dirty="0"/>
              <a:t>R(s) &lt; -2   is for </a:t>
            </a:r>
            <a:r>
              <a:rPr lang="en-US" sz="2000" dirty="0" smtClean="0"/>
              <a:t>B     </a:t>
            </a:r>
            <a:r>
              <a:rPr lang="en-US" sz="2000" dirty="0"/>
              <a:t>R(s)&gt; 2 is for </a:t>
            </a:r>
            <a:r>
              <a:rPr lang="en-US" sz="2000" dirty="0" smtClean="0"/>
              <a:t>C</a:t>
            </a:r>
            <a:endParaRPr lang="en-US" sz="2000" dirty="0"/>
          </a:p>
          <a:p>
            <a:pPr marL="457200" indent="-457200">
              <a:buFontTx/>
              <a:buAutoNum type="arabicPeriod"/>
            </a:pPr>
            <a:r>
              <a:rPr lang="en-US" sz="2000" dirty="0"/>
              <a:t>R(s) &lt; -2   is for </a:t>
            </a:r>
            <a:r>
              <a:rPr lang="en-US" sz="2000" dirty="0" smtClean="0"/>
              <a:t>C     </a:t>
            </a:r>
            <a:r>
              <a:rPr lang="en-US" sz="2000" dirty="0"/>
              <a:t>R(s)&gt; 2 is for B</a:t>
            </a:r>
          </a:p>
          <a:p>
            <a:pPr marL="457200" indent="-457200">
              <a:buFontTx/>
              <a:buAutoNum type="arabicPeriod"/>
            </a:pPr>
            <a:r>
              <a:rPr lang="en-US" sz="2000" dirty="0"/>
              <a:t>R(s) &lt; -2   is for </a:t>
            </a:r>
            <a:r>
              <a:rPr lang="en-US" sz="2000" dirty="0" smtClean="0"/>
              <a:t>B     </a:t>
            </a:r>
            <a:r>
              <a:rPr lang="en-US" sz="2000" dirty="0"/>
              <a:t>R(s)&gt; 2 is for </a:t>
            </a:r>
            <a:r>
              <a:rPr lang="en-US" sz="2000" dirty="0" smtClean="0"/>
              <a:t>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24480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3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3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3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3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3400" grpId="0"/>
      <p:bldP spid="1723401" grpId="0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504303" y="-31941"/>
            <a:ext cx="7772400" cy="1143000"/>
          </a:xfrm>
        </p:spPr>
        <p:txBody>
          <a:bodyPr/>
          <a:lstStyle/>
          <a:p>
            <a:r>
              <a:rPr lang="en-US" sz="3600" dirty="0" smtClean="0">
                <a:solidFill>
                  <a:srgbClr val="C00000"/>
                </a:solidFill>
                <a:ea typeface="ＭＳ Ｐゴシック" pitchFamily="34" charset="-128"/>
                <a:sym typeface="Symbol" pitchFamily="18" charset="2"/>
              </a:rPr>
              <a:t>Optimal Policies</a:t>
            </a:r>
          </a:p>
        </p:txBody>
      </p:sp>
      <p:pic>
        <p:nvPicPr>
          <p:cNvPr id="1723396" name="Picture 4"/>
          <p:cNvPicPr>
            <a:picLocks noChangeAspect="1" noChangeArrowheads="1"/>
          </p:cNvPicPr>
          <p:nvPr/>
        </p:nvPicPr>
        <p:blipFill>
          <a:blip r:embed="rId3" cstate="print"/>
          <a:srcRect r="1050"/>
          <a:stretch>
            <a:fillRect/>
          </a:stretch>
        </p:blipFill>
        <p:spPr bwMode="auto">
          <a:xfrm>
            <a:off x="5441950" y="1320800"/>
            <a:ext cx="2074678" cy="210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0050" y="1320801"/>
            <a:ext cx="2096691" cy="210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23398" name="Picture 6"/>
          <p:cNvPicPr>
            <a:picLocks noChangeAspect="1" noChangeArrowheads="1"/>
          </p:cNvPicPr>
          <p:nvPr/>
        </p:nvPicPr>
        <p:blipFill>
          <a:blip r:embed="rId5" cstate="print"/>
          <a:srcRect r="1141"/>
          <a:stretch>
            <a:fillRect/>
          </a:stretch>
        </p:blipFill>
        <p:spPr bwMode="auto">
          <a:xfrm>
            <a:off x="476146" y="4242943"/>
            <a:ext cx="2072767" cy="209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23399" name="Picture 7"/>
          <p:cNvPicPr>
            <a:picLocks noChangeAspect="1" noChangeArrowheads="1"/>
          </p:cNvPicPr>
          <p:nvPr/>
        </p:nvPicPr>
        <p:blipFill>
          <a:blip r:embed="rId6" cstate="print"/>
          <a:srcRect r="1521"/>
          <a:stretch>
            <a:fillRect/>
          </a:stretch>
        </p:blipFill>
        <p:spPr bwMode="auto">
          <a:xfrm>
            <a:off x="3358107" y="4233418"/>
            <a:ext cx="2064793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23400" name="Text Box 8"/>
          <p:cNvSpPr txBox="1">
            <a:spLocks noChangeArrowheads="1"/>
          </p:cNvSpPr>
          <p:nvPr/>
        </p:nvSpPr>
        <p:spPr bwMode="auto">
          <a:xfrm>
            <a:off x="3592910" y="3885685"/>
            <a:ext cx="16013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alibri"/>
                <a:cs typeface="Calibri"/>
              </a:rPr>
              <a:t>R(s) = -2.0</a:t>
            </a:r>
          </a:p>
        </p:txBody>
      </p:sp>
      <p:sp>
        <p:nvSpPr>
          <p:cNvPr id="1723401" name="Text Box 9"/>
          <p:cNvSpPr txBox="1">
            <a:spLocks noChangeArrowheads="1"/>
          </p:cNvSpPr>
          <p:nvPr/>
        </p:nvSpPr>
        <p:spPr bwMode="auto">
          <a:xfrm>
            <a:off x="755650" y="3857548"/>
            <a:ext cx="1828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alibri"/>
                <a:cs typeface="Calibri"/>
              </a:rPr>
              <a:t>R(s) = -0.4</a:t>
            </a:r>
          </a:p>
        </p:txBody>
      </p:sp>
      <p:sp>
        <p:nvSpPr>
          <p:cNvPr id="1723402" name="Text Box 10"/>
          <p:cNvSpPr txBox="1">
            <a:spLocks noChangeArrowheads="1"/>
          </p:cNvSpPr>
          <p:nvPr/>
        </p:nvSpPr>
        <p:spPr bwMode="auto">
          <a:xfrm>
            <a:off x="7590447" y="2180561"/>
            <a:ext cx="16013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alibri"/>
                <a:cs typeface="Calibri"/>
              </a:rPr>
              <a:t>R(s) = -</a:t>
            </a:r>
            <a:r>
              <a:rPr lang="en-US" dirty="0" smtClean="0">
                <a:latin typeface="Calibri"/>
                <a:cs typeface="Calibri"/>
              </a:rPr>
              <a:t>0.04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28682" name="Text Box 11"/>
          <p:cNvSpPr txBox="1">
            <a:spLocks noChangeArrowheads="1"/>
          </p:cNvSpPr>
          <p:nvPr/>
        </p:nvSpPr>
        <p:spPr bwMode="auto">
          <a:xfrm>
            <a:off x="12700" y="2209736"/>
            <a:ext cx="1676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alibri"/>
                <a:cs typeface="Calibri"/>
              </a:rPr>
              <a:t>R(s) = -0.01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2612" y="3496102"/>
            <a:ext cx="884408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 smtClean="0">
                <a:solidFill>
                  <a:srgbClr val="C00000"/>
                </a:solidFill>
                <a:latin typeface="CMU Serif Roman" charset="0"/>
                <a:ea typeface="CMU Serif Roman" charset="0"/>
                <a:cs typeface="CMU Serif Roman" charset="0"/>
              </a:rPr>
              <a:t>Balance between </a:t>
            </a:r>
            <a:r>
              <a:rPr lang="en-US" sz="2100" b="1" dirty="0" smtClean="0">
                <a:solidFill>
                  <a:srgbClr val="C00000"/>
                </a:solidFill>
                <a:latin typeface="CMU Serif Roman" charset="0"/>
                <a:ea typeface="CMU Serif Roman" charset="0"/>
                <a:cs typeface="CMU Serif Roman" charset="0"/>
              </a:rPr>
              <a:t>risk</a:t>
            </a:r>
            <a:r>
              <a:rPr lang="en-US" sz="2100" dirty="0" smtClean="0">
                <a:solidFill>
                  <a:srgbClr val="C00000"/>
                </a:solidFill>
                <a:latin typeface="CMU Serif Roman" charset="0"/>
                <a:ea typeface="CMU Serif Roman" charset="0"/>
                <a:cs typeface="CMU Serif Roman" charset="0"/>
              </a:rPr>
              <a:t> and </a:t>
            </a:r>
            <a:r>
              <a:rPr lang="en-US" sz="2100" b="1" dirty="0" smtClean="0">
                <a:solidFill>
                  <a:srgbClr val="C00000"/>
                </a:solidFill>
                <a:latin typeface="CMU Serif Roman" charset="0"/>
                <a:ea typeface="CMU Serif Roman" charset="0"/>
                <a:cs typeface="CMU Serif Roman" charset="0"/>
              </a:rPr>
              <a:t>reward</a:t>
            </a:r>
            <a:r>
              <a:rPr lang="en-US" sz="2100" dirty="0" smtClean="0">
                <a:solidFill>
                  <a:srgbClr val="C00000"/>
                </a:solidFill>
                <a:latin typeface="CMU Serif Roman" charset="0"/>
                <a:ea typeface="CMU Serif Roman" charset="0"/>
                <a:cs typeface="CMU Serif Roman" charset="0"/>
              </a:rPr>
              <a:t> changes depending on the value of R(s)</a:t>
            </a:r>
            <a:endParaRPr lang="en-US" sz="2100" dirty="0">
              <a:solidFill>
                <a:srgbClr val="C00000"/>
              </a:solidFill>
              <a:latin typeface="CMU Serif Roman" charset="0"/>
              <a:ea typeface="CMU Serif Roman" charset="0"/>
              <a:cs typeface="CMU Serif Roman" charset="0"/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6642100" y="3857854"/>
            <a:ext cx="16013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alibri"/>
                <a:cs typeface="Calibri"/>
              </a:rPr>
              <a:t>R(s) </a:t>
            </a:r>
            <a:r>
              <a:rPr lang="en-US" dirty="0" smtClean="0">
                <a:latin typeface="Calibri"/>
                <a:cs typeface="Calibri"/>
              </a:rPr>
              <a:t>&gt; 0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2111" y="3032847"/>
            <a:ext cx="472190" cy="473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✦</a:t>
            </a:r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6178697" y="4242943"/>
            <a:ext cx="2064793" cy="2100263"/>
            <a:chOff x="5776766" y="3820480"/>
            <a:chExt cx="2064793" cy="2100263"/>
          </a:xfrm>
        </p:grpSpPr>
        <p:pic>
          <p:nvPicPr>
            <p:cNvPr id="13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 r="1521"/>
            <a:stretch>
              <a:fillRect/>
            </a:stretch>
          </p:blipFill>
          <p:spPr bwMode="auto">
            <a:xfrm>
              <a:off x="5776766" y="3820480"/>
              <a:ext cx="2064793" cy="2100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7"/>
            <p:cNvPicPr>
              <a:picLocks noChangeAspect="1" noChangeArrowheads="1"/>
            </p:cNvPicPr>
            <p:nvPr/>
          </p:nvPicPr>
          <p:blipFill rotWithShape="1">
            <a:blip r:embed="rId6" cstate="print"/>
            <a:srcRect l="2392" t="7145" r="75286" b="72284"/>
            <a:stretch/>
          </p:blipFill>
          <p:spPr bwMode="auto">
            <a:xfrm rot="10800000">
              <a:off x="6858001" y="4005681"/>
              <a:ext cx="391800" cy="43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oup 6"/>
            <p:cNvGrpSpPr/>
            <p:nvPr/>
          </p:nvGrpSpPr>
          <p:grpSpPr>
            <a:xfrm>
              <a:off x="5918019" y="3968455"/>
              <a:ext cx="330381" cy="463602"/>
              <a:chOff x="-1332173" y="4391689"/>
              <a:chExt cx="436703" cy="433622"/>
            </a:xfrm>
          </p:grpSpPr>
          <p:sp>
            <p:nvSpPr>
              <p:cNvPr id="6" name="Rectangle 5"/>
              <p:cNvSpPr/>
              <p:nvPr/>
            </p:nvSpPr>
            <p:spPr bwMode="auto">
              <a:xfrm>
                <a:off x="-1332173" y="4391689"/>
                <a:ext cx="436703" cy="433622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45 Helvetica Light" pitchFamily="-110" charset="0"/>
                  <a:ea typeface="Geneva" pitchFamily="-110" charset="-128"/>
                  <a:cs typeface="Geneva" pitchFamily="-110" charset="-128"/>
                </a:endParaRPr>
              </a:p>
            </p:txBody>
          </p:sp>
          <p:sp>
            <p:nvSpPr>
              <p:cNvPr id="5" name="Quad Arrow 4"/>
              <p:cNvSpPr/>
              <p:nvPr/>
            </p:nvSpPr>
            <p:spPr bwMode="auto">
              <a:xfrm>
                <a:off x="-1327471" y="4426508"/>
                <a:ext cx="432001" cy="398803"/>
              </a:xfrm>
              <a:prstGeom prst="quadArrow">
                <a:avLst/>
              </a:prstGeom>
              <a:solidFill>
                <a:srgbClr val="224AFC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45 Helvetica Light" pitchFamily="-110" charset="0"/>
                  <a:ea typeface="Geneva" pitchFamily="-110" charset="-128"/>
                  <a:cs typeface="Geneva" pitchFamily="-110" charset="-128"/>
                </a:endParaRPr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6400800" y="3962400"/>
              <a:ext cx="330381" cy="463602"/>
              <a:chOff x="-1332173" y="4391689"/>
              <a:chExt cx="436703" cy="433622"/>
            </a:xfrm>
          </p:grpSpPr>
          <p:sp>
            <p:nvSpPr>
              <p:cNvPr id="32" name="Rectangle 31"/>
              <p:cNvSpPr/>
              <p:nvPr/>
            </p:nvSpPr>
            <p:spPr bwMode="auto">
              <a:xfrm>
                <a:off x="-1332173" y="4391689"/>
                <a:ext cx="436703" cy="433622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45 Helvetica Light" pitchFamily="-110" charset="0"/>
                  <a:ea typeface="Geneva" pitchFamily="-110" charset="-128"/>
                  <a:cs typeface="Geneva" pitchFamily="-110" charset="-128"/>
                </a:endParaRPr>
              </a:p>
            </p:txBody>
          </p:sp>
          <p:sp>
            <p:nvSpPr>
              <p:cNvPr id="33" name="Quad Arrow 32"/>
              <p:cNvSpPr/>
              <p:nvPr/>
            </p:nvSpPr>
            <p:spPr bwMode="auto">
              <a:xfrm>
                <a:off x="-1327471" y="4426508"/>
                <a:ext cx="432001" cy="398803"/>
              </a:xfrm>
              <a:prstGeom prst="quadArrow">
                <a:avLst/>
              </a:prstGeom>
              <a:solidFill>
                <a:srgbClr val="224AFC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45 Helvetica Light" pitchFamily="-110" charset="0"/>
                  <a:ea typeface="Geneva" pitchFamily="-110" charset="-128"/>
                  <a:cs typeface="Geneva" pitchFamily="-110" charset="-128"/>
                </a:endParaRPr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5918019" y="4641798"/>
              <a:ext cx="330381" cy="463602"/>
              <a:chOff x="-1332173" y="4391689"/>
              <a:chExt cx="436703" cy="433622"/>
            </a:xfrm>
          </p:grpSpPr>
          <p:sp>
            <p:nvSpPr>
              <p:cNvPr id="35" name="Rectangle 34"/>
              <p:cNvSpPr/>
              <p:nvPr/>
            </p:nvSpPr>
            <p:spPr bwMode="auto">
              <a:xfrm>
                <a:off x="-1332173" y="4391689"/>
                <a:ext cx="436703" cy="433622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45 Helvetica Light" pitchFamily="-110" charset="0"/>
                  <a:ea typeface="Geneva" pitchFamily="-110" charset="-128"/>
                  <a:cs typeface="Geneva" pitchFamily="-110" charset="-128"/>
                </a:endParaRPr>
              </a:p>
            </p:txBody>
          </p:sp>
          <p:sp>
            <p:nvSpPr>
              <p:cNvPr id="36" name="Quad Arrow 35"/>
              <p:cNvSpPr/>
              <p:nvPr/>
            </p:nvSpPr>
            <p:spPr bwMode="auto">
              <a:xfrm>
                <a:off x="-1327471" y="4426508"/>
                <a:ext cx="432001" cy="398803"/>
              </a:xfrm>
              <a:prstGeom prst="quadArrow">
                <a:avLst/>
              </a:prstGeom>
              <a:solidFill>
                <a:srgbClr val="224AFC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45 Helvetica Light" pitchFamily="-110" charset="0"/>
                  <a:ea typeface="Geneva" pitchFamily="-110" charset="-128"/>
                  <a:cs typeface="Geneva" pitchFamily="-110" charset="-128"/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5918019" y="5327598"/>
              <a:ext cx="330381" cy="463602"/>
              <a:chOff x="-1332173" y="4391689"/>
              <a:chExt cx="436703" cy="433622"/>
            </a:xfrm>
          </p:grpSpPr>
          <p:sp>
            <p:nvSpPr>
              <p:cNvPr id="38" name="Rectangle 37"/>
              <p:cNvSpPr/>
              <p:nvPr/>
            </p:nvSpPr>
            <p:spPr bwMode="auto">
              <a:xfrm>
                <a:off x="-1332173" y="4391689"/>
                <a:ext cx="436703" cy="433622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45 Helvetica Light" pitchFamily="-110" charset="0"/>
                  <a:ea typeface="Geneva" pitchFamily="-110" charset="-128"/>
                  <a:cs typeface="Geneva" pitchFamily="-110" charset="-128"/>
                </a:endParaRPr>
              </a:p>
            </p:txBody>
          </p:sp>
          <p:sp>
            <p:nvSpPr>
              <p:cNvPr id="39" name="Quad Arrow 38"/>
              <p:cNvSpPr/>
              <p:nvPr/>
            </p:nvSpPr>
            <p:spPr bwMode="auto">
              <a:xfrm>
                <a:off x="-1327471" y="4426508"/>
                <a:ext cx="432001" cy="398803"/>
              </a:xfrm>
              <a:prstGeom prst="quadArrow">
                <a:avLst/>
              </a:prstGeom>
              <a:solidFill>
                <a:srgbClr val="224AFC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45 Helvetica Light" pitchFamily="-110" charset="0"/>
                  <a:ea typeface="Geneva" pitchFamily="-110" charset="-128"/>
                  <a:cs typeface="Geneva" pitchFamily="-110" charset="-128"/>
                </a:endParaRPr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6400800" y="5334000"/>
              <a:ext cx="330381" cy="463602"/>
              <a:chOff x="-1332173" y="4391689"/>
              <a:chExt cx="436703" cy="433622"/>
            </a:xfrm>
          </p:grpSpPr>
          <p:sp>
            <p:nvSpPr>
              <p:cNvPr id="41" name="Rectangle 40"/>
              <p:cNvSpPr/>
              <p:nvPr/>
            </p:nvSpPr>
            <p:spPr bwMode="auto">
              <a:xfrm>
                <a:off x="-1332173" y="4391689"/>
                <a:ext cx="436703" cy="433622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45 Helvetica Light" pitchFamily="-110" charset="0"/>
                  <a:ea typeface="Geneva" pitchFamily="-110" charset="-128"/>
                  <a:cs typeface="Geneva" pitchFamily="-110" charset="-128"/>
                </a:endParaRPr>
              </a:p>
            </p:txBody>
          </p:sp>
          <p:sp>
            <p:nvSpPr>
              <p:cNvPr id="42" name="Quad Arrow 41"/>
              <p:cNvSpPr/>
              <p:nvPr/>
            </p:nvSpPr>
            <p:spPr bwMode="auto">
              <a:xfrm>
                <a:off x="-1327471" y="4426508"/>
                <a:ext cx="432001" cy="398803"/>
              </a:xfrm>
              <a:prstGeom prst="quadArrow">
                <a:avLst/>
              </a:prstGeom>
              <a:solidFill>
                <a:srgbClr val="224AFC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45 Helvetica Light" pitchFamily="-110" charset="0"/>
                  <a:ea typeface="Geneva" pitchFamily="-110" charset="-128"/>
                  <a:cs typeface="Geneva" pitchFamily="-110" charset="-128"/>
                </a:endParaRPr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6908619" y="5334000"/>
              <a:ext cx="330381" cy="463602"/>
              <a:chOff x="-1332173" y="4391689"/>
              <a:chExt cx="436703" cy="433622"/>
            </a:xfrm>
          </p:grpSpPr>
          <p:sp>
            <p:nvSpPr>
              <p:cNvPr id="44" name="Rectangle 43"/>
              <p:cNvSpPr/>
              <p:nvPr/>
            </p:nvSpPr>
            <p:spPr bwMode="auto">
              <a:xfrm>
                <a:off x="-1332173" y="4391689"/>
                <a:ext cx="436703" cy="433622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45 Helvetica Light" pitchFamily="-110" charset="0"/>
                  <a:ea typeface="Geneva" pitchFamily="-110" charset="-128"/>
                  <a:cs typeface="Geneva" pitchFamily="-110" charset="-128"/>
                </a:endParaRPr>
              </a:p>
            </p:txBody>
          </p:sp>
          <p:sp>
            <p:nvSpPr>
              <p:cNvPr id="45" name="Quad Arrow 44"/>
              <p:cNvSpPr/>
              <p:nvPr/>
            </p:nvSpPr>
            <p:spPr bwMode="auto">
              <a:xfrm>
                <a:off x="-1327471" y="4426508"/>
                <a:ext cx="432001" cy="398803"/>
              </a:xfrm>
              <a:prstGeom prst="quadArrow">
                <a:avLst/>
              </a:prstGeom>
              <a:solidFill>
                <a:srgbClr val="224AFC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45 Helvetica Light" pitchFamily="-110" charset="0"/>
                  <a:ea typeface="Geneva" pitchFamily="-110" charset="-128"/>
                  <a:cs typeface="Geneva" pitchFamily="-110" charset="-128"/>
                </a:endParaRPr>
              </a:p>
            </p:txBody>
          </p:sp>
        </p:grpSp>
        <p:pic>
          <p:nvPicPr>
            <p:cNvPr id="46" name="Picture 7"/>
            <p:cNvPicPr>
              <a:picLocks noChangeAspect="1" noChangeArrowheads="1"/>
            </p:cNvPicPr>
            <p:nvPr/>
          </p:nvPicPr>
          <p:blipFill rotWithShape="1">
            <a:blip r:embed="rId6" cstate="print"/>
            <a:srcRect l="2392" t="7145" r="75286" b="72284"/>
            <a:stretch/>
          </p:blipFill>
          <p:spPr bwMode="auto">
            <a:xfrm rot="10800000">
              <a:off x="6858001" y="4749599"/>
              <a:ext cx="391800" cy="43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" name="Picture 7"/>
            <p:cNvPicPr>
              <a:picLocks noChangeAspect="1" noChangeArrowheads="1"/>
            </p:cNvPicPr>
            <p:nvPr/>
          </p:nvPicPr>
          <p:blipFill rotWithShape="1">
            <a:blip r:embed="rId6" cstate="print"/>
            <a:srcRect l="2392" t="7145" r="75286" b="72284"/>
            <a:stretch/>
          </p:blipFill>
          <p:spPr bwMode="auto">
            <a:xfrm rot="5400000">
              <a:off x="7360499" y="5313900"/>
              <a:ext cx="391800" cy="43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65900" y="6654800"/>
            <a:ext cx="1905000" cy="457200"/>
          </a:xfrm>
        </p:spPr>
        <p:txBody>
          <a:bodyPr/>
          <a:lstStyle/>
          <a:p>
            <a:fld id="{FF225CC9-7ECB-4D65-94BD-F1E241F6F67E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502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3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3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3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3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3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3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3400" grpId="0"/>
      <p:bldP spid="1723401" grpId="0"/>
      <p:bldP spid="1723402" grpId="0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rgbClr val="C00000"/>
                </a:solidFill>
              </a:rPr>
              <a:t>Utilities of Sequences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33600"/>
            <a:ext cx="7772400" cy="4114800"/>
          </a:xfrm>
        </p:spPr>
        <p:txBody>
          <a:bodyPr/>
          <a:lstStyle/>
          <a:p>
            <a:r>
              <a:rPr lang="en-US" sz="2400" dirty="0" smtClean="0"/>
              <a:t>What preferences should an agent have over reward sequences?</a:t>
            </a:r>
          </a:p>
          <a:p>
            <a:endParaRPr lang="en-US" sz="2800" dirty="0" smtClean="0"/>
          </a:p>
          <a:p>
            <a:r>
              <a:rPr lang="en-US" sz="2400" dirty="0" smtClean="0"/>
              <a:t>More or less?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Now or later?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57850" y="2764208"/>
            <a:ext cx="3486150" cy="295079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024928" y="4145828"/>
            <a:ext cx="12923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[1, 2, 2]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46253" y="4145828"/>
            <a:ext cx="12923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[2, 3, 4]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69032" y="4128576"/>
            <a:ext cx="5803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 or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96490" y="5525125"/>
            <a:ext cx="12923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[0, 0, 1]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23243" y="5491490"/>
            <a:ext cx="12923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[1, 0, 0]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65871" y="5491490"/>
            <a:ext cx="5803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 or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39470" y="6167735"/>
            <a:ext cx="47523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 New Roman"/>
                <a:cs typeface="Times New Roman"/>
              </a:rPr>
              <a:t>Slide adapted from </a:t>
            </a:r>
            <a:r>
              <a:rPr lang="en-US" dirty="0" smtClean="0">
                <a:solidFill>
                  <a:srgbClr val="002060"/>
                </a:solidFill>
                <a:latin typeface="Times New Roman"/>
                <a:cs typeface="Times New Roman"/>
              </a:rPr>
              <a:t>Klein and </a:t>
            </a:r>
            <a:r>
              <a:rPr lang="en-US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Abbeel</a:t>
            </a:r>
            <a:endParaRPr lang="en-US" dirty="0" smtClean="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25CC9-7ECB-4D65-94BD-F1E241F6F67E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89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3500"/>
            <a:ext cx="7772400" cy="1143000"/>
          </a:xfrm>
        </p:spPr>
        <p:txBody>
          <a:bodyPr/>
          <a:lstStyle/>
          <a:p>
            <a:r>
              <a:rPr lang="en-US" sz="3600" dirty="0" smtClean="0">
                <a:solidFill>
                  <a:srgbClr val="C00000"/>
                </a:solidFill>
                <a:ea typeface="ＭＳ Ｐゴシック" pitchFamily="34" charset="-128"/>
              </a:rPr>
              <a:t>Stationary Preferences</a:t>
            </a:r>
          </a:p>
        </p:txBody>
      </p:sp>
      <p:sp>
        <p:nvSpPr>
          <p:cNvPr id="1724419" name="Rectangle 3"/>
          <p:cNvSpPr>
            <a:spLocks noGrp="1" noChangeArrowheads="1"/>
          </p:cNvSpPr>
          <p:nvPr>
            <p:ph idx="1"/>
          </p:nvPr>
        </p:nvSpPr>
        <p:spPr>
          <a:xfrm>
            <a:off x="285750" y="1371601"/>
            <a:ext cx="69723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000000"/>
                </a:solidFill>
                <a:ea typeface="ＭＳ Ｐゴシック" pitchFamily="34" charset="-128"/>
              </a:rPr>
              <a:t>Theorem: if we assume </a:t>
            </a:r>
            <a:r>
              <a:rPr lang="en-US" sz="2400" i="1" dirty="0" smtClean="0">
                <a:solidFill>
                  <a:srgbClr val="000000"/>
                </a:solidFill>
                <a:ea typeface="ＭＳ Ｐゴシック" pitchFamily="34" charset="-128"/>
              </a:rPr>
              <a:t>stationary preferences</a:t>
            </a:r>
            <a:r>
              <a:rPr lang="en-US" sz="2400" dirty="0">
                <a:solidFill>
                  <a:srgbClr val="000000"/>
                </a:solidFill>
                <a:ea typeface="ＭＳ Ｐゴシック" pitchFamily="34" charset="-128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ea typeface="ＭＳ Ｐゴシック" pitchFamily="34" charset="-128"/>
              </a:rPr>
              <a:t>between sequences:</a:t>
            </a:r>
          </a:p>
          <a:p>
            <a:pPr>
              <a:lnSpc>
                <a:spcPct val="90000"/>
              </a:lnSpc>
            </a:pPr>
            <a:endParaRPr lang="en-US" sz="2400" dirty="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endParaRPr lang="en-US" sz="2400" dirty="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2400" dirty="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endParaRPr lang="en-US" sz="2400" dirty="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000000"/>
                </a:solidFill>
                <a:ea typeface="ＭＳ Ｐゴシック" pitchFamily="34" charset="-128"/>
              </a:rPr>
              <a:t>Two ways to define utilities over sequences of rewards</a:t>
            </a:r>
          </a:p>
          <a:p>
            <a:pPr lvl="1">
              <a:lnSpc>
                <a:spcPct val="90000"/>
              </a:lnSpc>
            </a:pPr>
            <a:endParaRPr lang="en-US" sz="2400" dirty="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lvl="1">
              <a:lnSpc>
                <a:spcPct val="90000"/>
              </a:lnSpc>
            </a:pPr>
            <a:r>
              <a:rPr lang="en-US" sz="2400" dirty="0" smtClean="0">
                <a:solidFill>
                  <a:srgbClr val="000000"/>
                </a:solidFill>
                <a:ea typeface="ＭＳ Ｐゴシック" pitchFamily="34" charset="-128"/>
              </a:rPr>
              <a:t>Additive utility:</a:t>
            </a:r>
          </a:p>
          <a:p>
            <a:pPr lvl="1">
              <a:lnSpc>
                <a:spcPct val="90000"/>
              </a:lnSpc>
            </a:pPr>
            <a:endParaRPr lang="en-US" sz="1200" dirty="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lvl="1">
              <a:lnSpc>
                <a:spcPct val="90000"/>
              </a:lnSpc>
            </a:pPr>
            <a:r>
              <a:rPr lang="en-US" sz="2400" dirty="0" smtClean="0">
                <a:solidFill>
                  <a:srgbClr val="000000"/>
                </a:solidFill>
                <a:ea typeface="ＭＳ Ｐゴシック" pitchFamily="34" charset="-128"/>
              </a:rPr>
              <a:t>Discounted utility:</a:t>
            </a:r>
          </a:p>
        </p:txBody>
      </p:sp>
      <p:pic>
        <p:nvPicPr>
          <p:cNvPr id="1724420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 cstate="print"/>
          <a:srcRect l="45437" t="34977" r="45475" b="36323"/>
          <a:stretch>
            <a:fillRect/>
          </a:stretch>
        </p:blipFill>
        <p:spPr bwMode="auto">
          <a:xfrm rot="5400000">
            <a:off x="3079750" y="2692400"/>
            <a:ext cx="508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9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62957" y="4817746"/>
            <a:ext cx="4346934" cy="319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10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762957" y="5435601"/>
            <a:ext cx="4466643" cy="364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02574" y="1320800"/>
            <a:ext cx="2945292" cy="3276600"/>
          </a:xfrm>
          <a:prstGeom prst="rect">
            <a:avLst/>
          </a:prstGeom>
          <a:noFill/>
        </p:spPr>
      </p:pic>
      <p:pic>
        <p:nvPicPr>
          <p:cNvPr id="12" name="Picture 11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1906613" y="2262982"/>
            <a:ext cx="2800350" cy="381000"/>
          </a:xfrm>
          <a:prstGeom prst="rect">
            <a:avLst/>
          </a:prstGeom>
        </p:spPr>
      </p:pic>
      <p:pic>
        <p:nvPicPr>
          <p:cNvPr id="14" name="Picture 13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1657351" y="3098800"/>
            <a:ext cx="3298874" cy="355112"/>
          </a:xfrm>
          <a:prstGeom prst="rect">
            <a:avLst/>
          </a:prstGeom>
          <a:noFill/>
          <a:ln/>
          <a:effectLst/>
        </p:spPr>
      </p:pic>
      <p:sp>
        <p:nvSpPr>
          <p:cNvPr id="10" name="TextBox 9"/>
          <p:cNvSpPr txBox="1"/>
          <p:nvPr/>
        </p:nvSpPr>
        <p:spPr>
          <a:xfrm>
            <a:off x="5936424" y="6196195"/>
            <a:ext cx="19787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/>
                <a:cs typeface="Times New Roman"/>
              </a:rPr>
              <a:t>Klein and </a:t>
            </a:r>
            <a:r>
              <a:rPr lang="en-US" sz="2000" dirty="0" err="1" smtClean="0">
                <a:latin typeface="Times New Roman"/>
                <a:cs typeface="Times New Roman"/>
              </a:rPr>
              <a:t>Abbeel</a:t>
            </a:r>
            <a:endParaRPr lang="en-US" sz="2000" dirty="0" smtClean="0">
              <a:latin typeface="Times New Roman"/>
              <a:cs typeface="Times New Roman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25CC9-7ECB-4D65-94BD-F1E241F6F67E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9765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4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4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4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4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4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10699"/>
            <a:ext cx="7772400" cy="1143000"/>
          </a:xfrm>
        </p:spPr>
        <p:txBody>
          <a:bodyPr/>
          <a:lstStyle/>
          <a:p>
            <a:r>
              <a:rPr lang="en-US" sz="3600" dirty="0" smtClean="0">
                <a:solidFill>
                  <a:srgbClr val="C00000"/>
                </a:solidFill>
              </a:rPr>
              <a:t>What are Discounts?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991600" cy="4729164"/>
          </a:xfrm>
        </p:spPr>
        <p:txBody>
          <a:bodyPr/>
          <a:lstStyle/>
          <a:p>
            <a:r>
              <a:rPr lang="en-US" sz="2400" dirty="0" smtClean="0"/>
              <a:t>It’s reasonable to prefer rewards now to rewards later</a:t>
            </a:r>
          </a:p>
          <a:p>
            <a:r>
              <a:rPr lang="en-US" sz="2400" dirty="0"/>
              <a:t>D</a:t>
            </a:r>
            <a:r>
              <a:rPr lang="en-US" sz="2400" dirty="0" smtClean="0"/>
              <a:t>ecay rewards exponentially</a:t>
            </a:r>
            <a:endParaRPr lang="en-US" sz="2400" dirty="0"/>
          </a:p>
        </p:txBody>
      </p:sp>
      <p:pic>
        <p:nvPicPr>
          <p:cNvPr id="7171" name="Picture 3" descr="C:\Users\Dan\Dropbox\Office\CS 188\Ketrina Art\MDPs\Discounting.png"/>
          <p:cNvPicPr>
            <a:picLocks noChangeAspect="1" noChangeArrowheads="1"/>
          </p:cNvPicPr>
          <p:nvPr/>
        </p:nvPicPr>
        <p:blipFill>
          <a:blip r:embed="rId6" cstate="print"/>
          <a:srcRect l="73764" t="76543" r="1569"/>
          <a:stretch>
            <a:fillRect/>
          </a:stretch>
        </p:blipFill>
        <p:spPr bwMode="auto">
          <a:xfrm>
            <a:off x="6002464" y="2750402"/>
            <a:ext cx="1712786" cy="1447800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5850" y="2295946"/>
            <a:ext cx="1712786" cy="1975713"/>
          </a:xfrm>
          <a:prstGeom prst="rect">
            <a:avLst/>
          </a:prstGeom>
          <a:noFill/>
        </p:spPr>
      </p:pic>
      <p:pic>
        <p:nvPicPr>
          <p:cNvPr id="8" name="Picture 3" descr="C:\Users\Dan\Dropbox\Office\CS 188\Ketrina Art\MDPs\Discounting.png"/>
          <p:cNvPicPr>
            <a:picLocks noChangeAspect="1" noChangeArrowheads="1"/>
          </p:cNvPicPr>
          <p:nvPr/>
        </p:nvPicPr>
        <p:blipFill>
          <a:blip r:embed="rId6" cstate="print"/>
          <a:srcRect l="73764" t="38272" r="1569" b="35802"/>
          <a:stretch>
            <a:fillRect/>
          </a:stretch>
        </p:blipFill>
        <p:spPr bwMode="auto">
          <a:xfrm>
            <a:off x="3602164" y="2521802"/>
            <a:ext cx="1712786" cy="16002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1085850" y="4884003"/>
            <a:ext cx="1543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70C0"/>
                </a:solidFill>
                <a:latin typeface="+mn-lt"/>
              </a:rPr>
              <a:t>Worth Now</a:t>
            </a:r>
            <a:endParaRPr lang="en-US" sz="24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86150" y="4884003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70C0"/>
                </a:solidFill>
                <a:latin typeface="+mn-lt"/>
              </a:rPr>
              <a:t>Worth Next Step</a:t>
            </a:r>
            <a:endParaRPr lang="en-US" sz="24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29300" y="4884003"/>
            <a:ext cx="228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70C0"/>
                </a:solidFill>
                <a:latin typeface="+mn-lt"/>
              </a:rPr>
              <a:t>Worth In Two Steps</a:t>
            </a:r>
            <a:endParaRPr lang="en-US" sz="2400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22" name="Picture 21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1771650" y="4226479"/>
            <a:ext cx="158354" cy="351897"/>
          </a:xfrm>
          <a:prstGeom prst="rect">
            <a:avLst/>
          </a:prstGeom>
          <a:noFill/>
          <a:ln/>
          <a:effectLst/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4343400" y="4327518"/>
            <a:ext cx="210516" cy="327002"/>
          </a:xfrm>
          <a:prstGeom prst="rect">
            <a:avLst/>
          </a:prstGeom>
          <a:noFill/>
          <a:ln/>
          <a:effectLst/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6686374" y="4122003"/>
            <a:ext cx="385988" cy="560927"/>
          </a:xfrm>
          <a:prstGeom prst="rect">
            <a:avLst/>
          </a:prstGeom>
          <a:noFill/>
          <a:ln/>
          <a:effectLst/>
        </p:spPr>
      </p:pic>
      <p:sp>
        <p:nvSpPr>
          <p:cNvPr id="13" name="TextBox 12"/>
          <p:cNvSpPr txBox="1"/>
          <p:nvPr/>
        </p:nvSpPr>
        <p:spPr>
          <a:xfrm>
            <a:off x="5384899" y="6136632"/>
            <a:ext cx="23366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Times New Roman"/>
                <a:cs typeface="Times New Roman"/>
              </a:rPr>
              <a:t>Klein </a:t>
            </a:r>
            <a:r>
              <a:rPr lang="en-US" dirty="0" smtClean="0">
                <a:latin typeface="Times New Roman"/>
                <a:cs typeface="Times New Roman"/>
              </a:rPr>
              <a:t>and </a:t>
            </a:r>
            <a:r>
              <a:rPr lang="en-US" dirty="0" err="1" smtClean="0">
                <a:latin typeface="Times New Roman"/>
                <a:cs typeface="Times New Roman"/>
              </a:rPr>
              <a:t>Abbeel</a:t>
            </a:r>
            <a:endParaRPr lang="en-US" dirty="0" smtClean="0">
              <a:latin typeface="Times New Roman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25CC9-7ECB-4D65-94BD-F1E241F6F67E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56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302" y="70967"/>
            <a:ext cx="7772400" cy="1143000"/>
          </a:xfrm>
        </p:spPr>
        <p:txBody>
          <a:bodyPr/>
          <a:lstStyle/>
          <a:p>
            <a:r>
              <a:rPr lang="en-US" sz="3600" dirty="0" smtClean="0">
                <a:solidFill>
                  <a:srgbClr val="C00000"/>
                </a:solidFill>
              </a:rPr>
              <a:t>Discounting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949" y="1438834"/>
            <a:ext cx="9020757" cy="4431614"/>
          </a:xfrm>
        </p:spPr>
        <p:txBody>
          <a:bodyPr/>
          <a:lstStyle/>
          <a:p>
            <a:r>
              <a:rPr lang="en-US" sz="2400" dirty="0" smtClean="0"/>
              <a:t>Given: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>
                <a:ea typeface="CMU Serif Roman" charset="0"/>
                <a:cs typeface="CMU Serif Roman" charset="0"/>
              </a:rPr>
              <a:t>Actions: East, West</a:t>
            </a:r>
          </a:p>
          <a:p>
            <a:pPr lvl="1"/>
            <a:r>
              <a:rPr lang="en-US" sz="2400" dirty="0" smtClean="0">
                <a:ea typeface="CMU Serif Roman" charset="0"/>
                <a:cs typeface="CMU Serif Roman" charset="0"/>
              </a:rPr>
              <a:t>Terminal states: a and e (end when reach one or the other)</a:t>
            </a:r>
          </a:p>
          <a:p>
            <a:pPr lvl="1"/>
            <a:r>
              <a:rPr lang="en-US" sz="2400" dirty="0" smtClean="0">
                <a:ea typeface="CMU Serif Roman" charset="0"/>
                <a:cs typeface="CMU Serif Roman" charset="0"/>
              </a:rPr>
              <a:t>Transitions: deterministic</a:t>
            </a:r>
          </a:p>
          <a:p>
            <a:pPr lvl="1"/>
            <a:r>
              <a:rPr lang="en-US" sz="2400" dirty="0" smtClean="0">
                <a:ea typeface="CMU Serif Roman" charset="0"/>
                <a:cs typeface="CMU Serif Roman" charset="0"/>
              </a:rPr>
              <a:t>Reward for reaching a is 10 </a:t>
            </a:r>
          </a:p>
          <a:p>
            <a:pPr lvl="1"/>
            <a:r>
              <a:rPr lang="en-US" sz="2400" dirty="0" smtClean="0">
                <a:ea typeface="CMU Serif Roman" charset="0"/>
                <a:cs typeface="CMU Serif Roman" charset="0"/>
              </a:rPr>
              <a:t>reward for reaching e is 1, and the reward for reaching all other states is 0</a:t>
            </a:r>
            <a:endParaRPr lang="en-US" sz="2400" dirty="0">
              <a:ea typeface="CMU Serif Roman" charset="0"/>
              <a:cs typeface="CMU Serif Roman" charset="0"/>
            </a:endParaRPr>
          </a:p>
          <a:p>
            <a:endParaRPr lang="en-US" sz="1800" dirty="0" smtClean="0"/>
          </a:p>
          <a:p>
            <a:r>
              <a:rPr lang="en-US" sz="2400" dirty="0" smtClean="0">
                <a:solidFill>
                  <a:srgbClr val="C00000"/>
                </a:solidFill>
              </a:rPr>
              <a:t>For </a:t>
            </a:r>
            <a:r>
              <a:rPr lang="en-US" sz="2400" dirty="0">
                <a:solidFill>
                  <a:srgbClr val="C00000"/>
                </a:solidFill>
                <a:sym typeface="Symbol" charset="0"/>
              </a:rPr>
              <a:t></a:t>
            </a:r>
            <a:r>
              <a:rPr lang="en-US" sz="2400" dirty="0" smtClean="0">
                <a:solidFill>
                  <a:srgbClr val="C00000"/>
                </a:solidFill>
              </a:rPr>
              <a:t> = 1, </a:t>
            </a:r>
            <a:r>
              <a:rPr lang="en-US" sz="2400" dirty="0">
                <a:solidFill>
                  <a:srgbClr val="C00000"/>
                </a:solidFill>
              </a:rPr>
              <a:t>what is the optimal policy?</a:t>
            </a:r>
          </a:p>
          <a:p>
            <a:endParaRPr lang="en-US" sz="2400" dirty="0" smtClean="0">
              <a:solidFill>
                <a:srgbClr val="C000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873927" y="1167593"/>
            <a:ext cx="2695575" cy="1168400"/>
            <a:chOff x="3352800" y="3505200"/>
            <a:chExt cx="3594100" cy="1168400"/>
          </a:xfrm>
        </p:grpSpPr>
        <p:pic>
          <p:nvPicPr>
            <p:cNvPr id="4" name="Picture 3" descr="discounting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2800" y="3505200"/>
              <a:ext cx="3594100" cy="11684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486400" y="3733800"/>
              <a:ext cx="5334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7029450" y="1676400"/>
            <a:ext cx="40005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10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69502" y="1514029"/>
            <a:ext cx="4163018" cy="339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25CC9-7ECB-4D65-94BD-F1E241F6F67E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01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302" y="70967"/>
            <a:ext cx="7772400" cy="1143000"/>
          </a:xfrm>
        </p:spPr>
        <p:txBody>
          <a:bodyPr/>
          <a:lstStyle/>
          <a:p>
            <a:r>
              <a:rPr lang="en-US" sz="3600" dirty="0" smtClean="0">
                <a:solidFill>
                  <a:srgbClr val="C00000"/>
                </a:solidFill>
              </a:rPr>
              <a:t>Discounting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949" y="1438834"/>
            <a:ext cx="9020757" cy="4431614"/>
          </a:xfrm>
        </p:spPr>
        <p:txBody>
          <a:bodyPr/>
          <a:lstStyle/>
          <a:p>
            <a:r>
              <a:rPr lang="en-US" sz="2400" dirty="0" smtClean="0"/>
              <a:t>Given: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>
                <a:ea typeface="CMU Serif Roman" charset="0"/>
                <a:cs typeface="CMU Serif Roman" charset="0"/>
              </a:rPr>
              <a:t>Actions: East, West</a:t>
            </a:r>
          </a:p>
          <a:p>
            <a:pPr lvl="1"/>
            <a:r>
              <a:rPr lang="en-US" sz="2400" dirty="0" smtClean="0">
                <a:ea typeface="CMU Serif Roman" charset="0"/>
                <a:cs typeface="CMU Serif Roman" charset="0"/>
              </a:rPr>
              <a:t>Terminal states: a and e (end when reach one or the other)</a:t>
            </a:r>
          </a:p>
          <a:p>
            <a:pPr lvl="1"/>
            <a:r>
              <a:rPr lang="en-US" sz="2400" dirty="0" smtClean="0">
                <a:ea typeface="CMU Serif Roman" charset="0"/>
                <a:cs typeface="CMU Serif Roman" charset="0"/>
              </a:rPr>
              <a:t>Transitions: deterministic</a:t>
            </a:r>
          </a:p>
          <a:p>
            <a:pPr lvl="1"/>
            <a:r>
              <a:rPr lang="en-US" sz="2400" dirty="0" smtClean="0">
                <a:ea typeface="CMU Serif Roman" charset="0"/>
                <a:cs typeface="CMU Serif Roman" charset="0"/>
              </a:rPr>
              <a:t>Reward for reaching a is 10 </a:t>
            </a:r>
          </a:p>
          <a:p>
            <a:pPr lvl="1"/>
            <a:r>
              <a:rPr lang="en-US" sz="2400" dirty="0" smtClean="0">
                <a:ea typeface="CMU Serif Roman" charset="0"/>
                <a:cs typeface="CMU Serif Roman" charset="0"/>
              </a:rPr>
              <a:t>reward for reaching e is 1, and the reward for reaching all other states is 0</a:t>
            </a:r>
            <a:endParaRPr lang="en-US" sz="2400" dirty="0">
              <a:ea typeface="CMU Serif Roman" charset="0"/>
              <a:cs typeface="CMU Serif Roman" charset="0"/>
            </a:endParaRPr>
          </a:p>
          <a:p>
            <a:endParaRPr lang="en-US" sz="1800" dirty="0" smtClean="0"/>
          </a:p>
          <a:p>
            <a:r>
              <a:rPr lang="en-US" sz="2400" dirty="0" smtClean="0">
                <a:solidFill>
                  <a:srgbClr val="C00000"/>
                </a:solidFill>
              </a:rPr>
              <a:t>For </a:t>
            </a:r>
            <a:r>
              <a:rPr lang="en-US" sz="2400" dirty="0">
                <a:solidFill>
                  <a:srgbClr val="C00000"/>
                </a:solidFill>
                <a:sym typeface="Symbol" charset="0"/>
              </a:rPr>
              <a:t></a:t>
            </a:r>
            <a:r>
              <a:rPr lang="en-US" sz="2400" dirty="0" smtClean="0">
                <a:solidFill>
                  <a:srgbClr val="C00000"/>
                </a:solidFill>
              </a:rPr>
              <a:t> = 1, </a:t>
            </a:r>
            <a:r>
              <a:rPr lang="en-US" sz="2400" dirty="0">
                <a:solidFill>
                  <a:srgbClr val="C00000"/>
                </a:solidFill>
              </a:rPr>
              <a:t>what is the optimal policy?</a:t>
            </a:r>
          </a:p>
          <a:p>
            <a:endParaRPr lang="en-US" sz="2400" dirty="0" smtClean="0">
              <a:solidFill>
                <a:srgbClr val="C000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873927" y="1167593"/>
            <a:ext cx="2695575" cy="1168400"/>
            <a:chOff x="3352800" y="3505200"/>
            <a:chExt cx="3594100" cy="1168400"/>
          </a:xfrm>
        </p:grpSpPr>
        <p:pic>
          <p:nvPicPr>
            <p:cNvPr id="4" name="Picture 3" descr="discounting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2800" y="3505200"/>
              <a:ext cx="3594100" cy="11684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486400" y="3733800"/>
              <a:ext cx="5334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7029450" y="1676400"/>
            <a:ext cx="40005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10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69502" y="1514029"/>
            <a:ext cx="4163018" cy="339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25CC9-7ECB-4D65-94BD-F1E241F6F67E}" type="slidenum">
              <a:rPr lang="en-US" smtClean="0"/>
              <a:pPr/>
              <a:t>29</a:t>
            </a:fld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>
            <a:off x="2578608" y="1609344"/>
            <a:ext cx="237744" cy="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flipH="1">
            <a:off x="3093720" y="1621536"/>
            <a:ext cx="237744" cy="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H="1">
            <a:off x="3560064" y="1630680"/>
            <a:ext cx="237744" cy="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949966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232" y="362712"/>
            <a:ext cx="7772400" cy="1143000"/>
          </a:xfrm>
        </p:spPr>
        <p:txBody>
          <a:bodyPr/>
          <a:lstStyle/>
          <a:p>
            <a:r>
              <a:rPr lang="en-US" sz="3600" dirty="0" smtClean="0">
                <a:solidFill>
                  <a:srgbClr val="C00000"/>
                </a:solidFill>
              </a:rPr>
              <a:t>Markov Decision Processes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7024" y="1578864"/>
            <a:ext cx="7700048" cy="1630365"/>
          </a:xfrm>
        </p:spPr>
        <p:txBody>
          <a:bodyPr/>
          <a:lstStyle/>
          <a:p>
            <a:r>
              <a:rPr lang="en-US" sz="2400" dirty="0" smtClean="0"/>
              <a:t>Sequential decision problem for a fully observable, stochastic environment </a:t>
            </a:r>
          </a:p>
          <a:p>
            <a:r>
              <a:rPr lang="en-US" sz="2400" dirty="0" smtClean="0"/>
              <a:t>Markov transition model and additive reward</a:t>
            </a:r>
          </a:p>
          <a:p>
            <a:r>
              <a:rPr lang="en-US" sz="2400" dirty="0" smtClean="0"/>
              <a:t>Consists of </a:t>
            </a:r>
          </a:p>
          <a:p>
            <a:pPr lvl="1"/>
            <a:r>
              <a:rPr lang="en-US" sz="2200" dirty="0" smtClean="0"/>
              <a:t>A set S of world states (</a:t>
            </a:r>
            <a:r>
              <a:rPr lang="en-US" sz="2200" i="1" dirty="0" smtClean="0"/>
              <a:t>s</a:t>
            </a:r>
            <a:r>
              <a:rPr lang="en-US" sz="2200" dirty="0" smtClean="0"/>
              <a:t>, with initial state s</a:t>
            </a:r>
            <a:r>
              <a:rPr lang="en-US" sz="2200" baseline="-25000" dirty="0" smtClean="0"/>
              <a:t>0</a:t>
            </a:r>
            <a:r>
              <a:rPr lang="en-US" sz="2200" dirty="0" smtClean="0"/>
              <a:t>)</a:t>
            </a:r>
          </a:p>
          <a:p>
            <a:pPr lvl="1"/>
            <a:r>
              <a:rPr lang="en-US" sz="2200" dirty="0" smtClean="0"/>
              <a:t>A set A of feasible actions (</a:t>
            </a:r>
            <a:r>
              <a:rPr lang="en-US" sz="2200" i="1" dirty="0" smtClean="0"/>
              <a:t>a</a:t>
            </a:r>
            <a:r>
              <a:rPr lang="en-US" sz="2200" dirty="0" smtClean="0"/>
              <a:t>)</a:t>
            </a:r>
          </a:p>
          <a:p>
            <a:pPr lvl="1"/>
            <a:r>
              <a:rPr lang="en-US" sz="2200" dirty="0" smtClean="0"/>
              <a:t>A Transition model </a:t>
            </a:r>
            <a:r>
              <a:rPr lang="en-US" sz="2200" i="1" dirty="0" smtClean="0"/>
              <a:t>P(s’|</a:t>
            </a:r>
            <a:r>
              <a:rPr lang="en-US" sz="2200" i="1" dirty="0" err="1" smtClean="0"/>
              <a:t>s,a</a:t>
            </a:r>
            <a:r>
              <a:rPr lang="en-US" sz="2200" i="1" dirty="0" smtClean="0"/>
              <a:t>)</a:t>
            </a:r>
          </a:p>
          <a:p>
            <a:pPr lvl="1"/>
            <a:r>
              <a:rPr lang="en-US" sz="2200" dirty="0" smtClean="0"/>
              <a:t>A reward or penalty function </a:t>
            </a:r>
            <a:r>
              <a:rPr lang="en-US" sz="2200" i="1" dirty="0" smtClean="0"/>
              <a:t>R(s)</a:t>
            </a:r>
            <a:r>
              <a:rPr lang="en-US" sz="2200" dirty="0" smtClean="0"/>
              <a:t> </a:t>
            </a:r>
          </a:p>
          <a:p>
            <a:pPr lvl="1"/>
            <a:r>
              <a:rPr lang="en-US" sz="2200" dirty="0" smtClean="0"/>
              <a:t>Start and terminal states.</a:t>
            </a:r>
          </a:p>
          <a:p>
            <a:r>
              <a:rPr lang="en-US" sz="2400" dirty="0" smtClean="0"/>
              <a:t>Want optimal Policy: what to do  at each state</a:t>
            </a:r>
          </a:p>
          <a:p>
            <a:r>
              <a:rPr lang="en-US" sz="2400" dirty="0" smtClean="0"/>
              <a:t>Choose policy depends on expected utility of being in each state.</a:t>
            </a:r>
          </a:p>
          <a:p>
            <a:pPr lvl="1"/>
            <a:endParaRPr lang="en-US" sz="2400" dirty="0" smtClean="0"/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14073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302" y="70967"/>
            <a:ext cx="7772400" cy="1143000"/>
          </a:xfrm>
        </p:spPr>
        <p:txBody>
          <a:bodyPr/>
          <a:lstStyle/>
          <a:p>
            <a:r>
              <a:rPr lang="en-US" sz="3600" dirty="0" smtClean="0">
                <a:solidFill>
                  <a:srgbClr val="C00000"/>
                </a:solidFill>
              </a:rPr>
              <a:t>Discounting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1492902"/>
            <a:ext cx="8293608" cy="5035914"/>
          </a:xfrm>
        </p:spPr>
        <p:txBody>
          <a:bodyPr/>
          <a:lstStyle/>
          <a:p>
            <a:r>
              <a:rPr lang="en-US" sz="2400" dirty="0" smtClean="0"/>
              <a:t>Given:</a:t>
            </a:r>
          </a:p>
          <a:p>
            <a:pPr lvl="1"/>
            <a:endParaRPr lang="en-US" sz="2400" dirty="0" smtClean="0"/>
          </a:p>
          <a:p>
            <a:endParaRPr lang="en-US" sz="1800" dirty="0" smtClean="0"/>
          </a:p>
          <a:p>
            <a:pPr marL="0" indent="0">
              <a:buNone/>
            </a:pPr>
            <a:r>
              <a:rPr lang="en-US" sz="2400" dirty="0" smtClean="0">
                <a:solidFill>
                  <a:srgbClr val="C00000"/>
                </a:solidFill>
              </a:rPr>
              <a:t>Pool 2: </a:t>
            </a:r>
            <a:r>
              <a:rPr lang="en-US" sz="2400" dirty="0" smtClean="0"/>
              <a:t>For </a:t>
            </a:r>
            <a:r>
              <a:rPr lang="en-US" sz="2400" dirty="0">
                <a:sym typeface="Symbol" charset="0"/>
              </a:rPr>
              <a:t></a:t>
            </a:r>
            <a:r>
              <a:rPr lang="en-US" sz="2400" dirty="0"/>
              <a:t> = 0.1, what is the optimal policy for states b, c and d</a:t>
            </a:r>
            <a:r>
              <a:rPr lang="en-US" sz="2400" dirty="0" smtClean="0"/>
              <a:t>?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Optimal Policy (move toward E (east), W (west)?) .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</a:t>
            </a:r>
            <a:r>
              <a:rPr lang="en-US" sz="2400" dirty="0" smtClean="0">
                <a:solidFill>
                  <a:srgbClr val="C00000"/>
                </a:solidFill>
              </a:rPr>
              <a:t>b    c   d</a:t>
            </a:r>
            <a:endParaRPr lang="en-US" sz="1800" dirty="0">
              <a:solidFill>
                <a:srgbClr val="C00000"/>
              </a:solidFill>
            </a:endParaRPr>
          </a:p>
          <a:p>
            <a:pPr marL="228600" indent="-228600">
              <a:buAutoNum type="arabicPeriod"/>
            </a:pPr>
            <a:r>
              <a:rPr lang="en-US" sz="1800" dirty="0"/>
              <a:t>E    </a:t>
            </a:r>
            <a:r>
              <a:rPr lang="en-US" sz="1800" dirty="0" smtClean="0"/>
              <a:t> E    W</a:t>
            </a:r>
            <a:endParaRPr lang="en-US" sz="1800" dirty="0"/>
          </a:p>
          <a:p>
            <a:pPr marL="228600" indent="-228600">
              <a:buAutoNum type="arabicPeriod"/>
            </a:pPr>
            <a:r>
              <a:rPr lang="en-US" sz="1800" dirty="0"/>
              <a:t>E   </a:t>
            </a:r>
            <a:r>
              <a:rPr lang="en-US" sz="1800" dirty="0" smtClean="0"/>
              <a:t>  </a:t>
            </a:r>
            <a:r>
              <a:rPr lang="en-US" sz="1800" dirty="0"/>
              <a:t>E    </a:t>
            </a:r>
            <a:r>
              <a:rPr lang="en-US" sz="1800" dirty="0" smtClean="0"/>
              <a:t> E</a:t>
            </a:r>
            <a:endParaRPr lang="en-US" sz="1800" dirty="0"/>
          </a:p>
          <a:p>
            <a:pPr marL="228600" indent="-228600">
              <a:spcBef>
                <a:spcPct val="30000"/>
              </a:spcBef>
              <a:buFontTx/>
              <a:buAutoNum type="arabicPeriod"/>
              <a:defRPr/>
            </a:pPr>
            <a:r>
              <a:rPr lang="en-US" sz="1800" dirty="0"/>
              <a:t>E    W   </a:t>
            </a:r>
            <a:r>
              <a:rPr lang="en-US" sz="1800" dirty="0" smtClean="0"/>
              <a:t> E</a:t>
            </a:r>
            <a:endParaRPr lang="en-US" sz="1800" dirty="0"/>
          </a:p>
          <a:p>
            <a:pPr marL="228600" indent="-228600">
              <a:spcBef>
                <a:spcPct val="30000"/>
              </a:spcBef>
              <a:buFontTx/>
              <a:buAutoNum type="arabicPeriod"/>
              <a:defRPr/>
            </a:pPr>
            <a:r>
              <a:rPr lang="en-US" sz="1800" dirty="0"/>
              <a:t>W   </a:t>
            </a:r>
            <a:r>
              <a:rPr lang="en-US" sz="1800" dirty="0" smtClean="0"/>
              <a:t>W    E</a:t>
            </a:r>
            <a:endParaRPr lang="en-US" sz="1800" dirty="0"/>
          </a:p>
          <a:p>
            <a:pPr marL="228600" indent="-228600">
              <a:buAutoNum type="arabicPeriod"/>
            </a:pPr>
            <a:r>
              <a:rPr lang="en-US" sz="1800" dirty="0"/>
              <a:t>W   W   W</a:t>
            </a:r>
          </a:p>
          <a:p>
            <a:endParaRPr lang="en-US" sz="1800" dirty="0" smtClean="0"/>
          </a:p>
        </p:txBody>
      </p:sp>
      <p:grpSp>
        <p:nvGrpSpPr>
          <p:cNvPr id="6" name="Group 5"/>
          <p:cNvGrpSpPr/>
          <p:nvPr/>
        </p:nvGrpSpPr>
        <p:grpSpPr>
          <a:xfrm>
            <a:off x="1873927" y="1167593"/>
            <a:ext cx="2695575" cy="1168400"/>
            <a:chOff x="3352800" y="3505200"/>
            <a:chExt cx="3594100" cy="1168400"/>
          </a:xfrm>
        </p:grpSpPr>
        <p:pic>
          <p:nvPicPr>
            <p:cNvPr id="4" name="Picture 3" descr="discounting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2800" y="3505200"/>
              <a:ext cx="3594100" cy="11684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486400" y="3733800"/>
              <a:ext cx="5334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7029450" y="1676400"/>
            <a:ext cx="40005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10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69502" y="1514029"/>
            <a:ext cx="4163018" cy="339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25CC9-7ECB-4D65-94BD-F1E241F6F67E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823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302" y="70967"/>
            <a:ext cx="7772400" cy="1143000"/>
          </a:xfrm>
        </p:spPr>
        <p:txBody>
          <a:bodyPr/>
          <a:lstStyle/>
          <a:p>
            <a:r>
              <a:rPr lang="en-US" sz="3600" dirty="0" smtClean="0">
                <a:solidFill>
                  <a:srgbClr val="C00000"/>
                </a:solidFill>
              </a:rPr>
              <a:t>Discounting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1492902"/>
            <a:ext cx="8293608" cy="4431614"/>
          </a:xfrm>
        </p:spPr>
        <p:txBody>
          <a:bodyPr/>
          <a:lstStyle/>
          <a:p>
            <a:r>
              <a:rPr lang="en-US" sz="2400" dirty="0" smtClean="0"/>
              <a:t>Given: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>
                <a:ea typeface="CMU Serif Roman" charset="0"/>
                <a:cs typeface="CMU Serif Roman" charset="0"/>
              </a:rPr>
              <a:t>Actions: East, West</a:t>
            </a:r>
          </a:p>
          <a:p>
            <a:pPr lvl="1"/>
            <a:r>
              <a:rPr lang="en-US" sz="2400" dirty="0" smtClean="0">
                <a:ea typeface="CMU Serif Roman" charset="0"/>
                <a:cs typeface="CMU Serif Roman" charset="0"/>
              </a:rPr>
              <a:t>Terminal states: a and e (end when reach one or the other)</a:t>
            </a:r>
          </a:p>
          <a:p>
            <a:pPr lvl="1"/>
            <a:r>
              <a:rPr lang="en-US" sz="2400" dirty="0" smtClean="0">
                <a:ea typeface="CMU Serif Roman" charset="0"/>
                <a:cs typeface="CMU Serif Roman" charset="0"/>
              </a:rPr>
              <a:t>Transitions: deterministic</a:t>
            </a:r>
          </a:p>
          <a:p>
            <a:pPr lvl="1"/>
            <a:r>
              <a:rPr lang="en-US" sz="2400" dirty="0" smtClean="0">
                <a:ea typeface="CMU Serif Roman" charset="0"/>
                <a:cs typeface="CMU Serif Roman" charset="0"/>
              </a:rPr>
              <a:t>Reward for reaching a is 10 </a:t>
            </a:r>
          </a:p>
          <a:p>
            <a:pPr lvl="1"/>
            <a:r>
              <a:rPr lang="en-US" sz="2400" dirty="0" smtClean="0">
                <a:ea typeface="CMU Serif Roman" charset="0"/>
                <a:cs typeface="CMU Serif Roman" charset="0"/>
              </a:rPr>
              <a:t>reward for reaching e is 1, and the reward for reaching all other states is 0</a:t>
            </a:r>
            <a:endParaRPr lang="en-US" sz="2400" dirty="0">
              <a:ea typeface="CMU Serif Roman" charset="0"/>
              <a:cs typeface="CMU Serif Roman" charset="0"/>
            </a:endParaRPr>
          </a:p>
          <a:p>
            <a:endParaRPr lang="en-US" sz="1800" dirty="0" smtClean="0"/>
          </a:p>
          <a:p>
            <a:r>
              <a:rPr lang="en-US" sz="2400" dirty="0" smtClean="0">
                <a:solidFill>
                  <a:srgbClr val="C00000"/>
                </a:solidFill>
              </a:rPr>
              <a:t>Pool 1: </a:t>
            </a:r>
            <a:r>
              <a:rPr lang="en-US" sz="2400" dirty="0" smtClean="0"/>
              <a:t>For </a:t>
            </a:r>
            <a:r>
              <a:rPr lang="en-US" sz="2400" dirty="0">
                <a:sym typeface="Symbol" charset="0"/>
              </a:rPr>
              <a:t></a:t>
            </a:r>
            <a:r>
              <a:rPr lang="en-US" sz="2400" dirty="0"/>
              <a:t> = 0.1, what is the optimal policy for states b, c and d</a:t>
            </a:r>
            <a:r>
              <a:rPr lang="en-US" sz="2400" dirty="0" smtClean="0"/>
              <a:t>?</a:t>
            </a:r>
            <a:endParaRPr lang="en-US" sz="1800" dirty="0" smtClean="0"/>
          </a:p>
        </p:txBody>
      </p:sp>
      <p:grpSp>
        <p:nvGrpSpPr>
          <p:cNvPr id="6" name="Group 5"/>
          <p:cNvGrpSpPr/>
          <p:nvPr/>
        </p:nvGrpSpPr>
        <p:grpSpPr>
          <a:xfrm>
            <a:off x="1873927" y="1167593"/>
            <a:ext cx="2695575" cy="1168400"/>
            <a:chOff x="3352800" y="3505200"/>
            <a:chExt cx="3594100" cy="1168400"/>
          </a:xfrm>
        </p:grpSpPr>
        <p:pic>
          <p:nvPicPr>
            <p:cNvPr id="4" name="Picture 3" descr="discounting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2800" y="3505200"/>
              <a:ext cx="3594100" cy="11684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486400" y="3733800"/>
              <a:ext cx="5334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7029450" y="1676400"/>
            <a:ext cx="40005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10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69502" y="1514029"/>
            <a:ext cx="4163018" cy="339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25CC9-7ECB-4D65-94BD-F1E241F6F67E}" type="slidenum">
              <a:rPr lang="en-US" smtClean="0"/>
              <a:pPr/>
              <a:t>31</a:t>
            </a:fld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>
            <a:off x="2578608" y="1609344"/>
            <a:ext cx="237744" cy="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flipH="1">
            <a:off x="3102842" y="1609344"/>
            <a:ext cx="237744" cy="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>
            <a:off x="3640159" y="1624793"/>
            <a:ext cx="257640" cy="10359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41714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302" y="70967"/>
            <a:ext cx="7772400" cy="1143000"/>
          </a:xfrm>
        </p:spPr>
        <p:txBody>
          <a:bodyPr/>
          <a:lstStyle/>
          <a:p>
            <a:r>
              <a:rPr lang="en-US" sz="3600" dirty="0" smtClean="0">
                <a:solidFill>
                  <a:srgbClr val="C00000"/>
                </a:solidFill>
              </a:rPr>
              <a:t>Discounting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949" y="1438834"/>
            <a:ext cx="8016379" cy="4529359"/>
          </a:xfrm>
        </p:spPr>
        <p:txBody>
          <a:bodyPr/>
          <a:lstStyle/>
          <a:p>
            <a:r>
              <a:rPr lang="en-US" sz="2800" dirty="0" smtClean="0"/>
              <a:t>Given: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>
                <a:ea typeface="CMU Serif Roman" charset="0"/>
                <a:cs typeface="CMU Serif Roman" charset="0"/>
              </a:rPr>
              <a:t>Actions: East, West</a:t>
            </a:r>
          </a:p>
          <a:p>
            <a:pPr lvl="1"/>
            <a:r>
              <a:rPr lang="en-US" sz="2400" dirty="0" smtClean="0">
                <a:ea typeface="CMU Serif Roman" charset="0"/>
                <a:cs typeface="CMU Serif Roman" charset="0"/>
              </a:rPr>
              <a:t>Terminal states: a and e (end when reach one or the other)</a:t>
            </a:r>
          </a:p>
          <a:p>
            <a:pPr lvl="1"/>
            <a:r>
              <a:rPr lang="en-US" sz="2400" dirty="0" smtClean="0">
                <a:ea typeface="CMU Serif Roman" charset="0"/>
                <a:cs typeface="CMU Serif Roman" charset="0"/>
              </a:rPr>
              <a:t>Transitions: deterministic</a:t>
            </a:r>
          </a:p>
          <a:p>
            <a:pPr lvl="1"/>
            <a:r>
              <a:rPr lang="en-US" sz="2400" dirty="0" smtClean="0">
                <a:ea typeface="CMU Serif Roman" charset="0"/>
                <a:cs typeface="CMU Serif Roman" charset="0"/>
              </a:rPr>
              <a:t>Reward for reaching a is 10 </a:t>
            </a:r>
          </a:p>
          <a:p>
            <a:pPr lvl="1"/>
            <a:r>
              <a:rPr lang="en-US" sz="2400" dirty="0" smtClean="0">
                <a:ea typeface="CMU Serif Roman" charset="0"/>
                <a:cs typeface="CMU Serif Roman" charset="0"/>
              </a:rPr>
              <a:t>reward for reaching e is 1, and the reward for reaching all other states is 0</a:t>
            </a:r>
            <a:endParaRPr lang="en-US" sz="2400" dirty="0">
              <a:ea typeface="CMU Serif Roman" charset="0"/>
              <a:cs typeface="CMU Serif Roman" charset="0"/>
            </a:endParaRPr>
          </a:p>
          <a:p>
            <a:endParaRPr lang="en-US" sz="1800" dirty="0" smtClean="0"/>
          </a:p>
          <a:p>
            <a:r>
              <a:rPr lang="en-US" sz="2400" dirty="0" smtClean="0"/>
              <a:t>Quiz : For which </a:t>
            </a:r>
            <a:r>
              <a:rPr lang="en-US" sz="2400" dirty="0" smtClean="0">
                <a:sym typeface="Symbol" charset="0"/>
              </a:rPr>
              <a:t></a:t>
            </a:r>
            <a:r>
              <a:rPr lang="en-US" sz="2400" dirty="0" smtClean="0">
                <a:ea typeface="cmmi10"/>
                <a:cs typeface="cmmi10"/>
              </a:rPr>
              <a:t> </a:t>
            </a:r>
            <a:r>
              <a:rPr lang="en-US" sz="2400" dirty="0" smtClean="0"/>
              <a:t>are West and East equally good when in state d? </a:t>
            </a:r>
            <a:endParaRPr lang="en-US" sz="2400" dirty="0"/>
          </a:p>
        </p:txBody>
      </p:sp>
      <p:grpSp>
        <p:nvGrpSpPr>
          <p:cNvPr id="6" name="Group 5"/>
          <p:cNvGrpSpPr/>
          <p:nvPr/>
        </p:nvGrpSpPr>
        <p:grpSpPr>
          <a:xfrm>
            <a:off x="1873927" y="1167593"/>
            <a:ext cx="2695575" cy="1168400"/>
            <a:chOff x="3352800" y="3505200"/>
            <a:chExt cx="3594100" cy="1168400"/>
          </a:xfrm>
        </p:grpSpPr>
        <p:pic>
          <p:nvPicPr>
            <p:cNvPr id="4" name="Picture 3" descr="discounting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2800" y="3505200"/>
              <a:ext cx="3594100" cy="11684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486400" y="3733800"/>
              <a:ext cx="5334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7029450" y="1676400"/>
            <a:ext cx="40005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10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69502" y="1569735"/>
            <a:ext cx="4466643" cy="364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25CC9-7ECB-4D65-94BD-F1E241F6F67E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8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>
          <a:xfrm>
            <a:off x="434482" y="304800"/>
            <a:ext cx="7772400" cy="1143000"/>
          </a:xfrm>
        </p:spPr>
        <p:txBody>
          <a:bodyPr/>
          <a:lstStyle/>
          <a:p>
            <a:r>
              <a:rPr lang="en-US" sz="3600" dirty="0" smtClean="0">
                <a:solidFill>
                  <a:srgbClr val="C00000"/>
                </a:solidFill>
                <a:ea typeface="ＭＳ Ｐゴシック" pitchFamily="34" charset="-128"/>
              </a:rPr>
              <a:t>Infinite Utilities?!</a:t>
            </a:r>
          </a:p>
        </p:txBody>
      </p:sp>
      <p:sp>
        <p:nvSpPr>
          <p:cNvPr id="1725443" name="Rectangle 3"/>
          <p:cNvSpPr>
            <a:spLocks noGrp="1" noChangeArrowheads="1"/>
          </p:cNvSpPr>
          <p:nvPr>
            <p:ph idx="1"/>
          </p:nvPr>
        </p:nvSpPr>
        <p:spPr>
          <a:xfrm>
            <a:off x="342900" y="1295400"/>
            <a:ext cx="8343900" cy="5105400"/>
          </a:xfrm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 typeface="Wingdings" charset="0"/>
              <a:buChar char="§"/>
              <a:defRPr/>
            </a:pPr>
            <a:r>
              <a:rPr lang="en-US" sz="2200" dirty="0" smtClean="0">
                <a:solidFill>
                  <a:srgbClr val="0070C0"/>
                </a:solidFill>
              </a:rPr>
              <a:t>Problem: What if the process lasts forever?  Do we get infinite rewards?</a:t>
            </a:r>
            <a:endParaRPr lang="en-US" sz="2200" dirty="0">
              <a:solidFill>
                <a:srgbClr val="0070C0"/>
              </a:solidFill>
            </a:endParaRPr>
          </a:p>
          <a:p>
            <a:pPr>
              <a:buFont typeface="Wingdings" charset="0"/>
              <a:buChar char="§"/>
              <a:defRPr/>
            </a:pPr>
            <a:r>
              <a:rPr lang="en-US" sz="2000" dirty="0"/>
              <a:t>Solutions:</a:t>
            </a:r>
          </a:p>
          <a:p>
            <a:pPr marL="762000" lvl="1" indent="-479425">
              <a:buFont typeface="Wingdings" charset="0"/>
              <a:buChar char="§"/>
              <a:defRPr/>
            </a:pPr>
            <a:r>
              <a:rPr lang="en-US" sz="2000" dirty="0">
                <a:solidFill>
                  <a:srgbClr val="C00000"/>
                </a:solidFill>
                <a:latin typeface="CMU Serif Roman" charset="0"/>
                <a:ea typeface="CMU Serif Roman" charset="0"/>
                <a:cs typeface="CMU Serif Roman" charset="0"/>
              </a:rPr>
              <a:t>Finite </a:t>
            </a:r>
            <a:r>
              <a:rPr lang="en-US" sz="2000" dirty="0" smtClean="0">
                <a:solidFill>
                  <a:srgbClr val="C00000"/>
                </a:solidFill>
                <a:latin typeface="CMU Serif Roman" charset="0"/>
                <a:ea typeface="CMU Serif Roman" charset="0"/>
                <a:cs typeface="CMU Serif Roman" charset="0"/>
              </a:rPr>
              <a:t>horizon</a:t>
            </a:r>
            <a:r>
              <a:rPr lang="en-US" sz="2000" dirty="0" smtClean="0">
                <a:latin typeface="CMU Serif Roman" charset="0"/>
                <a:ea typeface="CMU Serif Roman" charset="0"/>
                <a:cs typeface="CMU Serif Roman" charset="0"/>
              </a:rPr>
              <a:t>: (similar to depth-limited search)</a:t>
            </a:r>
            <a:endParaRPr lang="en-US" sz="2000" dirty="0">
              <a:latin typeface="CMU Serif Roman" charset="0"/>
              <a:ea typeface="CMU Serif Roman" charset="0"/>
              <a:cs typeface="CMU Serif Roman" charset="0"/>
            </a:endParaRPr>
          </a:p>
          <a:p>
            <a:pPr lvl="2">
              <a:buFont typeface="Wingdings" charset="0"/>
              <a:buChar char="§"/>
              <a:defRPr/>
            </a:pPr>
            <a:r>
              <a:rPr lang="en-US" sz="2000" dirty="0">
                <a:latin typeface="CMU Serif Roman" charset="0"/>
                <a:ea typeface="CMU Serif Roman" charset="0"/>
                <a:cs typeface="CMU Serif Roman" charset="0"/>
              </a:rPr>
              <a:t>Terminate episodes after a fixed T steps (e.g. life)</a:t>
            </a:r>
          </a:p>
          <a:p>
            <a:pPr lvl="2">
              <a:buFont typeface="Wingdings" charset="0"/>
              <a:buChar char="§"/>
              <a:defRPr/>
            </a:pPr>
            <a:r>
              <a:rPr lang="en-US" sz="2000" dirty="0">
                <a:latin typeface="CMU Serif Roman" charset="0"/>
                <a:ea typeface="CMU Serif Roman" charset="0"/>
                <a:cs typeface="CMU Serif Roman" charset="0"/>
              </a:rPr>
              <a:t>Gives nonstationary policies (</a:t>
            </a:r>
            <a:r>
              <a:rPr lang="en-US" sz="2000" dirty="0">
                <a:latin typeface="CMU Serif Roman" charset="0"/>
                <a:ea typeface="CMU Serif Roman" charset="0"/>
                <a:cs typeface="CMU Serif Roman" charset="0"/>
                <a:sym typeface="Symbol" charset="0"/>
              </a:rPr>
              <a:t> depends on time left</a:t>
            </a:r>
            <a:r>
              <a:rPr lang="en-US" sz="2000" dirty="0" smtClean="0">
                <a:latin typeface="CMU Serif Roman" charset="0"/>
                <a:ea typeface="CMU Serif Roman" charset="0"/>
                <a:cs typeface="CMU Serif Roman" charset="0"/>
                <a:sym typeface="Symbol" charset="0"/>
              </a:rPr>
              <a:t>)</a:t>
            </a:r>
          </a:p>
          <a:p>
            <a:pPr marL="762000" lvl="1" indent="-449263">
              <a:buFont typeface="Wingdings" charset="0"/>
              <a:buChar char="§"/>
              <a:defRPr/>
            </a:pPr>
            <a:r>
              <a:rPr lang="en-US" sz="2000" dirty="0" smtClean="0">
                <a:solidFill>
                  <a:srgbClr val="C00000"/>
                </a:solidFill>
                <a:latin typeface="CMU Serif Roman" charset="0"/>
                <a:ea typeface="CMU Serif Roman" charset="0"/>
                <a:cs typeface="CMU Serif Roman" charset="0"/>
                <a:sym typeface="Symbol" charset="0"/>
              </a:rPr>
              <a:t>Discounting</a:t>
            </a:r>
            <a:r>
              <a:rPr lang="en-US" sz="2000" dirty="0">
                <a:solidFill>
                  <a:srgbClr val="C00000"/>
                </a:solidFill>
                <a:latin typeface="CMU Serif Roman" charset="0"/>
                <a:ea typeface="CMU Serif Roman" charset="0"/>
                <a:cs typeface="CMU Serif Roman" charset="0"/>
                <a:sym typeface="Symbol" charset="0"/>
              </a:rPr>
              <a:t>:</a:t>
            </a:r>
            <a:r>
              <a:rPr lang="en-US" sz="2000" dirty="0">
                <a:latin typeface="CMU Serif Roman" charset="0"/>
                <a:ea typeface="CMU Serif Roman" charset="0"/>
                <a:cs typeface="CMU Serif Roman" charset="0"/>
                <a:sym typeface="Symbol" charset="0"/>
              </a:rPr>
              <a:t> </a:t>
            </a:r>
            <a:r>
              <a:rPr lang="en-US" sz="2000" dirty="0" smtClean="0">
                <a:latin typeface="CMU Serif Roman" charset="0"/>
                <a:ea typeface="CMU Serif Roman" charset="0"/>
                <a:cs typeface="CMU Serif Roman" charset="0"/>
                <a:sym typeface="Symbol" charset="0"/>
              </a:rPr>
              <a:t>use 0 </a:t>
            </a:r>
            <a:r>
              <a:rPr lang="en-US" sz="2000" dirty="0">
                <a:latin typeface="CMU Serif Roman" charset="0"/>
                <a:ea typeface="CMU Serif Roman" charset="0"/>
                <a:cs typeface="CMU Serif Roman" charset="0"/>
                <a:sym typeface="Symbol" charset="0"/>
              </a:rPr>
              <a:t>&lt;  &lt; 1</a:t>
            </a:r>
          </a:p>
          <a:p>
            <a:pPr lvl="1">
              <a:buFont typeface="Wingdings" charset="0"/>
              <a:buChar char="§"/>
              <a:defRPr/>
            </a:pPr>
            <a:endParaRPr lang="en-US" sz="2000" dirty="0">
              <a:latin typeface="CMU Serif Roman" charset="0"/>
              <a:ea typeface="CMU Serif Roman" charset="0"/>
              <a:cs typeface="CMU Serif Roman" charset="0"/>
              <a:sym typeface="Symbol" charset="0"/>
            </a:endParaRPr>
          </a:p>
          <a:p>
            <a:pPr lvl="1">
              <a:buFont typeface="Wingdings" charset="0"/>
              <a:buChar char="§"/>
              <a:defRPr/>
            </a:pPr>
            <a:endParaRPr lang="en-US" sz="2000" dirty="0">
              <a:latin typeface="CMU Serif Roman" charset="0"/>
              <a:ea typeface="CMU Serif Roman" charset="0"/>
              <a:cs typeface="CMU Serif Roman" charset="0"/>
              <a:sym typeface="Symbol" charset="0"/>
            </a:endParaRPr>
          </a:p>
          <a:p>
            <a:pPr lvl="2">
              <a:buFont typeface="Wingdings" charset="0"/>
              <a:buChar char="§"/>
              <a:defRPr/>
            </a:pPr>
            <a:r>
              <a:rPr lang="en-US" sz="2000" dirty="0" smtClean="0">
                <a:latin typeface="CMU Serif Roman" charset="0"/>
                <a:ea typeface="CMU Serif Roman" charset="0"/>
                <a:cs typeface="CMU Serif Roman" charset="0"/>
                <a:sym typeface="Symbol" charset="0"/>
              </a:rPr>
              <a:t>Smaller </a:t>
            </a:r>
            <a:r>
              <a:rPr lang="en-US" sz="2000" dirty="0">
                <a:latin typeface="CMU Serif Roman" charset="0"/>
                <a:ea typeface="CMU Serif Roman" charset="0"/>
                <a:cs typeface="CMU Serif Roman" charset="0"/>
                <a:sym typeface="Symbol" charset="0"/>
              </a:rPr>
              <a:t> means smaller </a:t>
            </a:r>
            <a:r>
              <a:rPr lang="ja-JP" altLang="en-US" sz="2000" dirty="0">
                <a:latin typeface="CMU Serif Roman" charset="0"/>
                <a:ea typeface="CMU Serif Roman" charset="0"/>
                <a:cs typeface="CMU Serif Roman" charset="0"/>
                <a:sym typeface="Symbol" charset="0"/>
              </a:rPr>
              <a:t>“</a:t>
            </a:r>
            <a:r>
              <a:rPr lang="en-US" altLang="ja-JP" sz="2000" dirty="0">
                <a:latin typeface="CMU Serif Roman" charset="0"/>
                <a:ea typeface="CMU Serif Roman" charset="0"/>
                <a:cs typeface="CMU Serif Roman" charset="0"/>
                <a:sym typeface="Symbol" charset="0"/>
              </a:rPr>
              <a:t>horizon</a:t>
            </a:r>
            <a:r>
              <a:rPr lang="ja-JP" altLang="en-US" sz="2000" dirty="0">
                <a:latin typeface="CMU Serif Roman" charset="0"/>
                <a:ea typeface="CMU Serif Roman" charset="0"/>
                <a:cs typeface="CMU Serif Roman" charset="0"/>
                <a:sym typeface="Symbol" charset="0"/>
              </a:rPr>
              <a:t>”</a:t>
            </a:r>
            <a:r>
              <a:rPr lang="en-US" altLang="ja-JP" sz="2000" dirty="0">
                <a:latin typeface="CMU Serif Roman" charset="0"/>
                <a:ea typeface="CMU Serif Roman" charset="0"/>
                <a:cs typeface="CMU Serif Roman" charset="0"/>
                <a:sym typeface="Symbol" charset="0"/>
              </a:rPr>
              <a:t> – shorter term </a:t>
            </a:r>
            <a:r>
              <a:rPr lang="en-US" altLang="ja-JP" sz="2000" dirty="0" smtClean="0">
                <a:latin typeface="CMU Serif Roman" charset="0"/>
                <a:ea typeface="CMU Serif Roman" charset="0"/>
                <a:cs typeface="CMU Serif Roman" charset="0"/>
                <a:sym typeface="Symbol" charset="0"/>
              </a:rPr>
              <a:t>focus</a:t>
            </a:r>
            <a:endParaRPr lang="en-US" sz="2000" dirty="0" smtClean="0">
              <a:solidFill>
                <a:srgbClr val="000000"/>
              </a:solidFill>
              <a:latin typeface="CMU Serif Roman" charset="0"/>
              <a:ea typeface="CMU Serif Roman" charset="0"/>
              <a:cs typeface="CMU Serif Roman" charset="0"/>
              <a:sym typeface="Symbol" charset="0"/>
            </a:endParaRPr>
          </a:p>
          <a:p>
            <a:pPr marL="715963" lvl="1" indent="-477838">
              <a:buClr>
                <a:srgbClr val="000000"/>
              </a:buClr>
              <a:buFont typeface="Wingdings" charset="0"/>
              <a:buChar char="§"/>
              <a:defRPr/>
            </a:pPr>
            <a:r>
              <a:rPr lang="en-US" sz="2000" dirty="0" smtClean="0">
                <a:solidFill>
                  <a:srgbClr val="C00000"/>
                </a:solidFill>
                <a:latin typeface="CMU Serif Roman" charset="0"/>
                <a:ea typeface="CMU Serif Roman" charset="0"/>
                <a:cs typeface="CMU Serif Roman" charset="0"/>
                <a:sym typeface="Symbol" charset="0"/>
              </a:rPr>
              <a:t>Absorbing </a:t>
            </a:r>
            <a:r>
              <a:rPr lang="en-US" sz="2000" dirty="0">
                <a:solidFill>
                  <a:srgbClr val="C00000"/>
                </a:solidFill>
                <a:latin typeface="CMU Serif Roman" charset="0"/>
                <a:ea typeface="CMU Serif Roman" charset="0"/>
                <a:cs typeface="CMU Serif Roman" charset="0"/>
                <a:sym typeface="Symbol" charset="0"/>
              </a:rPr>
              <a:t>state: </a:t>
            </a:r>
            <a:r>
              <a:rPr lang="en-US" sz="2000" dirty="0">
                <a:solidFill>
                  <a:srgbClr val="000000"/>
                </a:solidFill>
                <a:latin typeface="CMU Serif Roman" charset="0"/>
                <a:ea typeface="CMU Serif Roman" charset="0"/>
                <a:cs typeface="CMU Serif Roman" charset="0"/>
                <a:sym typeface="Symbol" charset="0"/>
              </a:rPr>
              <a:t>guarantee that for every policy, a terminal state will eventually be reached (like </a:t>
            </a:r>
            <a:r>
              <a:rPr lang="ja-JP" altLang="en-US" sz="2000" dirty="0" smtClean="0">
                <a:solidFill>
                  <a:srgbClr val="000000"/>
                </a:solidFill>
                <a:latin typeface="CMU Serif Roman" charset="0"/>
                <a:ea typeface="CMU Serif Roman" charset="0"/>
                <a:cs typeface="CMU Serif Roman" charset="0"/>
                <a:sym typeface="Symbol" charset="0"/>
              </a:rPr>
              <a:t>“</a:t>
            </a:r>
            <a:r>
              <a:rPr lang="en-US" altLang="ja-JP" sz="2000" dirty="0" smtClean="0">
                <a:solidFill>
                  <a:srgbClr val="000000"/>
                </a:solidFill>
                <a:latin typeface="CMU Serif Roman" charset="0"/>
                <a:ea typeface="CMU Serif Roman" charset="0"/>
                <a:cs typeface="CMU Serif Roman" charset="0"/>
                <a:sym typeface="Symbol" charset="0"/>
              </a:rPr>
              <a:t>overheated</a:t>
            </a:r>
            <a:r>
              <a:rPr lang="ja-JP" altLang="en-US" sz="2000" dirty="0" smtClean="0">
                <a:solidFill>
                  <a:srgbClr val="000000"/>
                </a:solidFill>
                <a:latin typeface="CMU Serif Roman" charset="0"/>
                <a:ea typeface="CMU Serif Roman" charset="0"/>
                <a:cs typeface="CMU Serif Roman" charset="0"/>
                <a:sym typeface="Symbol" charset="0"/>
              </a:rPr>
              <a:t>”</a:t>
            </a:r>
            <a:r>
              <a:rPr lang="en-US" altLang="ja-JP" sz="2000" dirty="0" smtClean="0">
                <a:solidFill>
                  <a:srgbClr val="000000"/>
                </a:solidFill>
                <a:latin typeface="CMU Serif Roman" charset="0"/>
                <a:ea typeface="CMU Serif Roman" charset="0"/>
                <a:cs typeface="CMU Serif Roman" charset="0"/>
                <a:sym typeface="Symbol" charset="0"/>
              </a:rPr>
              <a:t> </a:t>
            </a:r>
            <a:r>
              <a:rPr lang="en-US" altLang="ja-JP" sz="2000" dirty="0">
                <a:solidFill>
                  <a:srgbClr val="000000"/>
                </a:solidFill>
                <a:latin typeface="CMU Serif Roman" charset="0"/>
                <a:ea typeface="CMU Serif Roman" charset="0"/>
                <a:cs typeface="CMU Serif Roman" charset="0"/>
                <a:sym typeface="Symbol" charset="0"/>
              </a:rPr>
              <a:t>for </a:t>
            </a:r>
            <a:r>
              <a:rPr lang="en-US" altLang="ja-JP" sz="2000" dirty="0" smtClean="0">
                <a:solidFill>
                  <a:srgbClr val="000000"/>
                </a:solidFill>
                <a:latin typeface="CMU Serif Roman" charset="0"/>
                <a:ea typeface="CMU Serif Roman" charset="0"/>
                <a:cs typeface="CMU Serif Roman" charset="0"/>
                <a:sym typeface="Symbol" charset="0"/>
              </a:rPr>
              <a:t>racing)</a:t>
            </a:r>
            <a:endParaRPr lang="en-US" altLang="ja-JP" sz="2000" dirty="0">
              <a:solidFill>
                <a:srgbClr val="000000"/>
              </a:solidFill>
              <a:latin typeface="CMU Serif Roman" charset="0"/>
              <a:ea typeface="CMU Serif Roman" charset="0"/>
              <a:cs typeface="CMU Serif Roman" charset="0"/>
              <a:sym typeface="Symbol" charset="0"/>
            </a:endParaRPr>
          </a:p>
          <a:p>
            <a:pPr lvl="1">
              <a:buFont typeface="Wingdings" charset="0"/>
              <a:buChar char="§"/>
              <a:defRPr/>
            </a:pPr>
            <a:endParaRPr lang="en-US" sz="2400" dirty="0">
              <a:latin typeface="CMU Serif Roman" charset="0"/>
              <a:ea typeface="CMU Serif Roman" charset="0"/>
              <a:cs typeface="CMU Serif Roman" charset="0"/>
              <a:sym typeface="Symbol" charset="0"/>
            </a:endParaRPr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2362200" y="3857986"/>
            <a:ext cx="3916965" cy="714014"/>
          </a:xfrm>
          <a:prstGeom prst="rect">
            <a:avLst/>
          </a:prstGeom>
          <a:noFill/>
          <a:ln/>
          <a:effectLst/>
        </p:spPr>
      </p:pic>
      <p:sp>
        <p:nvSpPr>
          <p:cNvPr id="6" name="TextBox 5"/>
          <p:cNvSpPr txBox="1"/>
          <p:nvPr/>
        </p:nvSpPr>
        <p:spPr>
          <a:xfrm>
            <a:off x="1219200" y="6172200"/>
            <a:ext cx="47523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Slide adapted from Klein and </a:t>
            </a:r>
            <a:r>
              <a:rPr lang="en-US" dirty="0" err="1" smtClean="0">
                <a:latin typeface="Times New Roman"/>
                <a:cs typeface="Times New Roman"/>
              </a:rPr>
              <a:t>Abbeel</a:t>
            </a:r>
            <a:endParaRPr lang="en-US" dirty="0" smtClean="0">
              <a:latin typeface="Times New Roman"/>
              <a:cs typeface="Times New Roman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25CC9-7ECB-4D65-94BD-F1E241F6F67E}" type="slidenum">
              <a:rPr lang="en-US" smtClean="0"/>
              <a:pPr/>
              <a:t>33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7083953" y="1938655"/>
            <a:ext cx="1703431" cy="1737233"/>
            <a:chOff x="5776766" y="3820480"/>
            <a:chExt cx="2064793" cy="2100263"/>
          </a:xfrm>
        </p:grpSpPr>
        <p:pic>
          <p:nvPicPr>
            <p:cNvPr id="10" name="Picture 7"/>
            <p:cNvPicPr>
              <a:picLocks noChangeAspect="1" noChangeArrowheads="1"/>
            </p:cNvPicPr>
            <p:nvPr/>
          </p:nvPicPr>
          <p:blipFill>
            <a:blip r:embed="rId5" cstate="print"/>
            <a:srcRect r="1521"/>
            <a:stretch>
              <a:fillRect/>
            </a:stretch>
          </p:blipFill>
          <p:spPr bwMode="auto">
            <a:xfrm>
              <a:off x="5776766" y="3820480"/>
              <a:ext cx="2064793" cy="2100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7"/>
            <p:cNvPicPr>
              <a:picLocks noChangeAspect="1" noChangeArrowheads="1"/>
            </p:cNvPicPr>
            <p:nvPr/>
          </p:nvPicPr>
          <p:blipFill rotWithShape="1">
            <a:blip r:embed="rId5" cstate="print"/>
            <a:srcRect l="2392" t="7145" r="75286" b="72284"/>
            <a:stretch/>
          </p:blipFill>
          <p:spPr bwMode="auto">
            <a:xfrm rot="10800000">
              <a:off x="6858001" y="4005681"/>
              <a:ext cx="391800" cy="43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2" name="Group 11"/>
            <p:cNvGrpSpPr/>
            <p:nvPr/>
          </p:nvGrpSpPr>
          <p:grpSpPr>
            <a:xfrm>
              <a:off x="5918019" y="3968455"/>
              <a:ext cx="330381" cy="463602"/>
              <a:chOff x="-1332173" y="4391689"/>
              <a:chExt cx="436703" cy="433622"/>
            </a:xfrm>
          </p:grpSpPr>
          <p:sp>
            <p:nvSpPr>
              <p:cNvPr id="30" name="Rectangle 29"/>
              <p:cNvSpPr/>
              <p:nvPr/>
            </p:nvSpPr>
            <p:spPr bwMode="auto">
              <a:xfrm>
                <a:off x="-1332173" y="4391689"/>
                <a:ext cx="436703" cy="433622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45 Helvetica Light" pitchFamily="-110" charset="0"/>
                  <a:ea typeface="Geneva" pitchFamily="-110" charset="-128"/>
                  <a:cs typeface="Geneva" pitchFamily="-110" charset="-128"/>
                </a:endParaRPr>
              </a:p>
            </p:txBody>
          </p:sp>
          <p:sp>
            <p:nvSpPr>
              <p:cNvPr id="31" name="Quad Arrow 30"/>
              <p:cNvSpPr/>
              <p:nvPr/>
            </p:nvSpPr>
            <p:spPr bwMode="auto">
              <a:xfrm>
                <a:off x="-1327471" y="4426508"/>
                <a:ext cx="432001" cy="398803"/>
              </a:xfrm>
              <a:prstGeom prst="quadArrow">
                <a:avLst/>
              </a:prstGeom>
              <a:solidFill>
                <a:srgbClr val="224AFC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45 Helvetica Light" pitchFamily="-110" charset="0"/>
                  <a:ea typeface="Geneva" pitchFamily="-110" charset="-128"/>
                  <a:cs typeface="Geneva" pitchFamily="-110" charset="-128"/>
                </a:endParaRP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6400800" y="3962400"/>
              <a:ext cx="330381" cy="463602"/>
              <a:chOff x="-1332173" y="4391689"/>
              <a:chExt cx="436703" cy="433622"/>
            </a:xfrm>
          </p:grpSpPr>
          <p:sp>
            <p:nvSpPr>
              <p:cNvPr id="28" name="Rectangle 27"/>
              <p:cNvSpPr/>
              <p:nvPr/>
            </p:nvSpPr>
            <p:spPr bwMode="auto">
              <a:xfrm>
                <a:off x="-1332173" y="4391689"/>
                <a:ext cx="436703" cy="433622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45 Helvetica Light" pitchFamily="-110" charset="0"/>
                  <a:ea typeface="Geneva" pitchFamily="-110" charset="-128"/>
                  <a:cs typeface="Geneva" pitchFamily="-110" charset="-128"/>
                </a:endParaRPr>
              </a:p>
            </p:txBody>
          </p:sp>
          <p:sp>
            <p:nvSpPr>
              <p:cNvPr id="29" name="Quad Arrow 28"/>
              <p:cNvSpPr/>
              <p:nvPr/>
            </p:nvSpPr>
            <p:spPr bwMode="auto">
              <a:xfrm>
                <a:off x="-1327471" y="4426508"/>
                <a:ext cx="432001" cy="398803"/>
              </a:xfrm>
              <a:prstGeom prst="quadArrow">
                <a:avLst/>
              </a:prstGeom>
              <a:solidFill>
                <a:srgbClr val="224AFC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45 Helvetica Light" pitchFamily="-110" charset="0"/>
                  <a:ea typeface="Geneva" pitchFamily="-110" charset="-128"/>
                  <a:cs typeface="Geneva" pitchFamily="-110" charset="-128"/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5918019" y="4641798"/>
              <a:ext cx="330381" cy="463602"/>
              <a:chOff x="-1332173" y="4391689"/>
              <a:chExt cx="436703" cy="433622"/>
            </a:xfrm>
          </p:grpSpPr>
          <p:sp>
            <p:nvSpPr>
              <p:cNvPr id="26" name="Rectangle 25"/>
              <p:cNvSpPr/>
              <p:nvPr/>
            </p:nvSpPr>
            <p:spPr bwMode="auto">
              <a:xfrm>
                <a:off x="-1332173" y="4391689"/>
                <a:ext cx="436703" cy="433622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45 Helvetica Light" pitchFamily="-110" charset="0"/>
                  <a:ea typeface="Geneva" pitchFamily="-110" charset="-128"/>
                  <a:cs typeface="Geneva" pitchFamily="-110" charset="-128"/>
                </a:endParaRPr>
              </a:p>
            </p:txBody>
          </p:sp>
          <p:sp>
            <p:nvSpPr>
              <p:cNvPr id="27" name="Quad Arrow 26"/>
              <p:cNvSpPr/>
              <p:nvPr/>
            </p:nvSpPr>
            <p:spPr bwMode="auto">
              <a:xfrm>
                <a:off x="-1327471" y="4426508"/>
                <a:ext cx="432001" cy="398803"/>
              </a:xfrm>
              <a:prstGeom prst="quadArrow">
                <a:avLst/>
              </a:prstGeom>
              <a:solidFill>
                <a:srgbClr val="224AFC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45 Helvetica Light" pitchFamily="-110" charset="0"/>
                  <a:ea typeface="Geneva" pitchFamily="-110" charset="-128"/>
                  <a:cs typeface="Geneva" pitchFamily="-110" charset="-128"/>
                </a:endParaRP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5918019" y="5327598"/>
              <a:ext cx="330381" cy="463602"/>
              <a:chOff x="-1332173" y="4391689"/>
              <a:chExt cx="436703" cy="433622"/>
            </a:xfrm>
          </p:grpSpPr>
          <p:sp>
            <p:nvSpPr>
              <p:cNvPr id="24" name="Rectangle 23"/>
              <p:cNvSpPr/>
              <p:nvPr/>
            </p:nvSpPr>
            <p:spPr bwMode="auto">
              <a:xfrm>
                <a:off x="-1332173" y="4391689"/>
                <a:ext cx="436703" cy="433622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45 Helvetica Light" pitchFamily="-110" charset="0"/>
                  <a:ea typeface="Geneva" pitchFamily="-110" charset="-128"/>
                  <a:cs typeface="Geneva" pitchFamily="-110" charset="-128"/>
                </a:endParaRPr>
              </a:p>
            </p:txBody>
          </p:sp>
          <p:sp>
            <p:nvSpPr>
              <p:cNvPr id="25" name="Quad Arrow 24"/>
              <p:cNvSpPr/>
              <p:nvPr/>
            </p:nvSpPr>
            <p:spPr bwMode="auto">
              <a:xfrm>
                <a:off x="-1327471" y="4426508"/>
                <a:ext cx="432001" cy="398803"/>
              </a:xfrm>
              <a:prstGeom prst="quadArrow">
                <a:avLst/>
              </a:prstGeom>
              <a:solidFill>
                <a:srgbClr val="224AFC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45 Helvetica Light" pitchFamily="-110" charset="0"/>
                  <a:ea typeface="Geneva" pitchFamily="-110" charset="-128"/>
                  <a:cs typeface="Geneva" pitchFamily="-110" charset="-128"/>
                </a:endParaRP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6400800" y="5334000"/>
              <a:ext cx="330381" cy="463602"/>
              <a:chOff x="-1332173" y="4391689"/>
              <a:chExt cx="436703" cy="433622"/>
            </a:xfrm>
          </p:grpSpPr>
          <p:sp>
            <p:nvSpPr>
              <p:cNvPr id="22" name="Rectangle 21"/>
              <p:cNvSpPr/>
              <p:nvPr/>
            </p:nvSpPr>
            <p:spPr bwMode="auto">
              <a:xfrm>
                <a:off x="-1332173" y="4391689"/>
                <a:ext cx="436703" cy="433622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45 Helvetica Light" pitchFamily="-110" charset="0"/>
                  <a:ea typeface="Geneva" pitchFamily="-110" charset="-128"/>
                  <a:cs typeface="Geneva" pitchFamily="-110" charset="-128"/>
                </a:endParaRPr>
              </a:p>
            </p:txBody>
          </p:sp>
          <p:sp>
            <p:nvSpPr>
              <p:cNvPr id="23" name="Quad Arrow 22"/>
              <p:cNvSpPr/>
              <p:nvPr/>
            </p:nvSpPr>
            <p:spPr bwMode="auto">
              <a:xfrm>
                <a:off x="-1327471" y="4426508"/>
                <a:ext cx="432001" cy="398803"/>
              </a:xfrm>
              <a:prstGeom prst="quadArrow">
                <a:avLst/>
              </a:prstGeom>
              <a:solidFill>
                <a:srgbClr val="224AFC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45 Helvetica Light" pitchFamily="-110" charset="0"/>
                  <a:ea typeface="Geneva" pitchFamily="-110" charset="-128"/>
                  <a:cs typeface="Geneva" pitchFamily="-110" charset="-128"/>
                </a:endParaRP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6908619" y="5334000"/>
              <a:ext cx="330381" cy="463602"/>
              <a:chOff x="-1332173" y="4391689"/>
              <a:chExt cx="436703" cy="433622"/>
            </a:xfrm>
          </p:grpSpPr>
          <p:sp>
            <p:nvSpPr>
              <p:cNvPr id="20" name="Rectangle 19"/>
              <p:cNvSpPr/>
              <p:nvPr/>
            </p:nvSpPr>
            <p:spPr bwMode="auto">
              <a:xfrm>
                <a:off x="-1332173" y="4391689"/>
                <a:ext cx="436703" cy="433622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45 Helvetica Light" pitchFamily="-110" charset="0"/>
                  <a:ea typeface="Geneva" pitchFamily="-110" charset="-128"/>
                  <a:cs typeface="Geneva" pitchFamily="-110" charset="-128"/>
                </a:endParaRPr>
              </a:p>
            </p:txBody>
          </p:sp>
          <p:sp>
            <p:nvSpPr>
              <p:cNvPr id="21" name="Quad Arrow 20"/>
              <p:cNvSpPr/>
              <p:nvPr/>
            </p:nvSpPr>
            <p:spPr bwMode="auto">
              <a:xfrm>
                <a:off x="-1327471" y="4426508"/>
                <a:ext cx="432001" cy="398803"/>
              </a:xfrm>
              <a:prstGeom prst="quadArrow">
                <a:avLst/>
              </a:prstGeom>
              <a:solidFill>
                <a:srgbClr val="224AFC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45 Helvetica Light" pitchFamily="-110" charset="0"/>
                  <a:ea typeface="Geneva" pitchFamily="-110" charset="-128"/>
                  <a:cs typeface="Geneva" pitchFamily="-110" charset="-128"/>
                </a:endParaRPr>
              </a:p>
            </p:txBody>
          </p:sp>
        </p:grpSp>
        <p:pic>
          <p:nvPicPr>
            <p:cNvPr id="18" name="Picture 7"/>
            <p:cNvPicPr>
              <a:picLocks noChangeAspect="1" noChangeArrowheads="1"/>
            </p:cNvPicPr>
            <p:nvPr/>
          </p:nvPicPr>
          <p:blipFill rotWithShape="1">
            <a:blip r:embed="rId5" cstate="print"/>
            <a:srcRect l="2392" t="7145" r="75286" b="72284"/>
            <a:stretch/>
          </p:blipFill>
          <p:spPr bwMode="auto">
            <a:xfrm rot="10800000">
              <a:off x="6858001" y="4749599"/>
              <a:ext cx="391800" cy="43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7"/>
            <p:cNvPicPr>
              <a:picLocks noChangeAspect="1" noChangeArrowheads="1"/>
            </p:cNvPicPr>
            <p:nvPr/>
          </p:nvPicPr>
          <p:blipFill rotWithShape="1">
            <a:blip r:embed="rId5" cstate="print"/>
            <a:srcRect l="2392" t="7145" r="75286" b="72284"/>
            <a:stretch/>
          </p:blipFill>
          <p:spPr bwMode="auto">
            <a:xfrm rot="5400000">
              <a:off x="7360499" y="5313900"/>
              <a:ext cx="391800" cy="43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4876014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5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5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5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5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5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5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5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>
          <a:xfrm>
            <a:off x="584200" y="195264"/>
            <a:ext cx="7772400" cy="1143000"/>
          </a:xfrm>
        </p:spPr>
        <p:txBody>
          <a:bodyPr/>
          <a:lstStyle/>
          <a:p>
            <a:r>
              <a:rPr lang="en-US" sz="3600" dirty="0" smtClean="0">
                <a:solidFill>
                  <a:srgbClr val="C00000"/>
                </a:solidFill>
                <a:ea typeface="ＭＳ Ｐゴシック" pitchFamily="34" charset="-128"/>
              </a:rPr>
              <a:t>Recap: Defining MDPs</a:t>
            </a:r>
          </a:p>
        </p:txBody>
      </p:sp>
      <p:sp>
        <p:nvSpPr>
          <p:cNvPr id="41986" name="Rectangle 3"/>
          <p:cNvSpPr>
            <a:spLocks noGrp="1" noChangeArrowheads="1"/>
          </p:cNvSpPr>
          <p:nvPr>
            <p:ph idx="1"/>
          </p:nvPr>
        </p:nvSpPr>
        <p:spPr>
          <a:xfrm>
            <a:off x="399288" y="1428750"/>
            <a:ext cx="9144000" cy="4729164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 smtClean="0">
                <a:ea typeface="ＭＳ Ｐゴシック" pitchFamily="34" charset="-128"/>
              </a:rPr>
              <a:t>Markov decision processes: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ea typeface="CMU Serif Roman" charset="0"/>
                <a:cs typeface="CMU Serif Roman" charset="0"/>
              </a:rPr>
              <a:t>Set of states </a:t>
            </a:r>
            <a:r>
              <a:rPr lang="en-US" sz="2400" i="1" dirty="0" smtClean="0">
                <a:ea typeface="CMU Serif Roman" charset="0"/>
                <a:cs typeface="CMU Serif Roman" charset="0"/>
              </a:rPr>
              <a:t>S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ea typeface="CMU Serif Roman" charset="0"/>
                <a:cs typeface="CMU Serif Roman" charset="0"/>
              </a:rPr>
              <a:t>Start state </a:t>
            </a:r>
            <a:r>
              <a:rPr lang="en-US" sz="2400" i="1" dirty="0" smtClean="0">
                <a:ea typeface="CMU Serif Roman" charset="0"/>
                <a:cs typeface="CMU Serif Roman" charset="0"/>
              </a:rPr>
              <a:t>s</a:t>
            </a:r>
            <a:r>
              <a:rPr lang="en-US" sz="2400" baseline="-25000" dirty="0" smtClean="0">
                <a:ea typeface="CMU Serif Roman" charset="0"/>
                <a:cs typeface="CMU Serif Roman" charset="0"/>
              </a:rPr>
              <a:t>0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ea typeface="CMU Serif Roman" charset="0"/>
                <a:cs typeface="CMU Serif Roman" charset="0"/>
              </a:rPr>
              <a:t>Set of actions </a:t>
            </a:r>
            <a:r>
              <a:rPr lang="en-US" sz="2400" i="1" dirty="0" smtClean="0">
                <a:ea typeface="CMU Serif Roman" charset="0"/>
                <a:cs typeface="CMU Serif Roman" charset="0"/>
              </a:rPr>
              <a:t>A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ea typeface="CMU Serif Roman" charset="0"/>
                <a:cs typeface="CMU Serif Roman" charset="0"/>
              </a:rPr>
              <a:t>Transitions </a:t>
            </a:r>
            <a:r>
              <a:rPr lang="en-US" sz="2400" b="1" dirty="0" smtClean="0">
                <a:ea typeface="CMU Serif Roman" charset="0"/>
                <a:cs typeface="CMU Serif Roman" charset="0"/>
              </a:rPr>
              <a:t>P</a:t>
            </a:r>
            <a:r>
              <a:rPr lang="en-US" sz="2400" dirty="0" smtClean="0">
                <a:ea typeface="CMU Serif Roman" charset="0"/>
                <a:cs typeface="CMU Serif Roman" charset="0"/>
              </a:rPr>
              <a:t>(</a:t>
            </a:r>
            <a:r>
              <a:rPr lang="en-US" sz="2400" i="1" dirty="0" err="1" smtClean="0">
                <a:ea typeface="CMU Serif Roman" charset="0"/>
                <a:cs typeface="CMU Serif Roman" charset="0"/>
              </a:rPr>
              <a:t>s’</a:t>
            </a:r>
            <a:r>
              <a:rPr lang="en-US" altLang="ja-JP" sz="2400" dirty="0" err="1" smtClean="0">
                <a:ea typeface="CMU Serif Roman" charset="0"/>
                <a:cs typeface="CMU Serif Roman" charset="0"/>
              </a:rPr>
              <a:t>|</a:t>
            </a:r>
            <a:r>
              <a:rPr lang="en-US" altLang="ja-JP" sz="2400" i="1" dirty="0" err="1" smtClean="0">
                <a:ea typeface="CMU Serif Roman" charset="0"/>
                <a:cs typeface="CMU Serif Roman" charset="0"/>
              </a:rPr>
              <a:t>s,a</a:t>
            </a:r>
            <a:r>
              <a:rPr lang="en-US" altLang="ja-JP" sz="2400" dirty="0" smtClean="0">
                <a:ea typeface="CMU Serif Roman" charset="0"/>
                <a:cs typeface="CMU Serif Roman" charset="0"/>
              </a:rPr>
              <a:t>) (or </a:t>
            </a:r>
            <a:r>
              <a:rPr lang="en-US" altLang="ja-JP" sz="2400" b="1" dirty="0" smtClean="0">
                <a:ea typeface="CMU Serif Roman" charset="0"/>
                <a:cs typeface="CMU Serif Roman" charset="0"/>
              </a:rPr>
              <a:t>T</a:t>
            </a:r>
            <a:r>
              <a:rPr lang="en-US" altLang="ja-JP" sz="2400" dirty="0" smtClean="0">
                <a:ea typeface="CMU Serif Roman" charset="0"/>
                <a:cs typeface="CMU Serif Roman" charset="0"/>
              </a:rPr>
              <a:t>(</a:t>
            </a:r>
            <a:r>
              <a:rPr lang="en-US" altLang="ja-JP" sz="2400" i="1" dirty="0" err="1" smtClean="0">
                <a:ea typeface="CMU Serif Roman" charset="0"/>
                <a:cs typeface="CMU Serif Roman" charset="0"/>
              </a:rPr>
              <a:t>s,a,s</a:t>
            </a:r>
            <a:r>
              <a:rPr lang="en-US" altLang="ja-JP" sz="2400" i="1" dirty="0" smtClean="0">
                <a:ea typeface="CMU Serif Roman" charset="0"/>
                <a:cs typeface="CMU Serif Roman" charset="0"/>
              </a:rPr>
              <a:t>’</a:t>
            </a:r>
            <a:r>
              <a:rPr lang="en-US" altLang="ja-JP" sz="2400" dirty="0" smtClean="0">
                <a:ea typeface="CMU Serif Roman" charset="0"/>
                <a:cs typeface="CMU Serif Roman" charset="0"/>
              </a:rPr>
              <a:t>))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ea typeface="CMU Serif Roman" charset="0"/>
                <a:cs typeface="CMU Serif Roman" charset="0"/>
              </a:rPr>
              <a:t>Rewards </a:t>
            </a:r>
            <a:r>
              <a:rPr lang="en-US" sz="2400" i="1" dirty="0" smtClean="0">
                <a:ea typeface="CMU Serif Roman" charset="0"/>
                <a:cs typeface="CMU Serif Roman" charset="0"/>
              </a:rPr>
              <a:t>R</a:t>
            </a:r>
            <a:r>
              <a:rPr lang="en-US" sz="2400" dirty="0" smtClean="0">
                <a:ea typeface="CMU Serif Roman" charset="0"/>
                <a:cs typeface="CMU Serif Roman" charset="0"/>
              </a:rPr>
              <a:t>(</a:t>
            </a:r>
            <a:r>
              <a:rPr lang="en-US" sz="2400" i="1" dirty="0" smtClean="0">
                <a:ea typeface="CMU Serif Roman" charset="0"/>
                <a:cs typeface="CMU Serif Roman" charset="0"/>
              </a:rPr>
              <a:t>s,a,s</a:t>
            </a:r>
            <a:r>
              <a:rPr lang="en-US" sz="2400" dirty="0" smtClean="0">
                <a:ea typeface="CMU Serif Roman" charset="0"/>
                <a:cs typeface="CMU Serif Roman" charset="0"/>
              </a:rPr>
              <a:t>’</a:t>
            </a:r>
            <a:r>
              <a:rPr lang="en-US" altLang="ja-JP" sz="2400" dirty="0" smtClean="0">
                <a:ea typeface="CMU Serif Roman" charset="0"/>
                <a:cs typeface="CMU Serif Roman" charset="0"/>
              </a:rPr>
              <a:t>) (and discount </a:t>
            </a:r>
            <a:r>
              <a:rPr lang="en-US" altLang="ja-JP" sz="2400" i="1" dirty="0" smtClean="0">
                <a:ea typeface="CMU Serif Roman" charset="0"/>
                <a:cs typeface="CMU Serif Roman" charset="0"/>
                <a:sym typeface="Symbol" pitchFamily="18" charset="2"/>
              </a:rPr>
              <a:t></a:t>
            </a:r>
            <a:r>
              <a:rPr lang="en-US" altLang="ja-JP" sz="2400" dirty="0" smtClean="0">
                <a:ea typeface="CMU Serif Roman" charset="0"/>
                <a:cs typeface="CMU Serif Roman" charset="0"/>
              </a:rPr>
              <a:t>)</a:t>
            </a:r>
            <a:endParaRPr lang="en-US" sz="2400" baseline="-25000" dirty="0" smtClean="0">
              <a:ea typeface="CMU Serif Roman" charset="0"/>
              <a:cs typeface="CMU Serif Roman" charset="0"/>
            </a:endParaRPr>
          </a:p>
          <a:p>
            <a:pPr>
              <a:lnSpc>
                <a:spcPct val="80000"/>
              </a:lnSpc>
              <a:spcBef>
                <a:spcPts val="1368"/>
              </a:spcBef>
            </a:pPr>
            <a:r>
              <a:rPr lang="en-US" sz="2400" dirty="0" smtClean="0">
                <a:ea typeface="ＭＳ Ｐゴシック" pitchFamily="34" charset="-128"/>
              </a:rPr>
              <a:t>MDP quantities so far: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ea typeface="CMU Serif Roman" charset="0"/>
                <a:cs typeface="CMU Serif Roman" charset="0"/>
              </a:rPr>
              <a:t>Policy </a:t>
            </a:r>
            <a:r>
              <a:rPr lang="en-US" sz="2400" dirty="0" smtClean="0">
                <a:ea typeface="ＭＳ Ｐゴシック" pitchFamily="34" charset="-128"/>
                <a:sym typeface="Symbol" pitchFamily="18" charset="2"/>
              </a:rPr>
              <a:t></a:t>
            </a:r>
            <a:r>
              <a:rPr lang="en-US" sz="2400" dirty="0" smtClean="0">
                <a:solidFill>
                  <a:srgbClr val="0070C0"/>
                </a:solidFill>
                <a:ea typeface="ＭＳ Ｐゴシック" pitchFamily="34" charset="-128"/>
                <a:sym typeface="Symbol" pitchFamily="18" charset="2"/>
              </a:rPr>
              <a:t> </a:t>
            </a:r>
            <a:r>
              <a:rPr lang="en-US" sz="2400" dirty="0" smtClean="0">
                <a:ea typeface="CMU Serif Roman" charset="0"/>
                <a:cs typeface="CMU Serif Roman" charset="0"/>
              </a:rPr>
              <a:t>= Choice of action for each state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ea typeface="CMU Serif Roman" charset="0"/>
                <a:cs typeface="CMU Serif Roman" charset="0"/>
              </a:rPr>
              <a:t>Utility/Value = sum of (discounted) rewards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ea typeface="CMU Serif Roman" charset="0"/>
                <a:cs typeface="CMU Serif Roman" charset="0"/>
              </a:rPr>
              <a:t>Optimal policy </a:t>
            </a:r>
            <a:r>
              <a:rPr lang="en-US" sz="2400" dirty="0">
                <a:ea typeface="ＭＳ Ｐゴシック" pitchFamily="34" charset="-128"/>
                <a:sym typeface="Symbol" pitchFamily="18" charset="2"/>
              </a:rPr>
              <a:t>*</a:t>
            </a:r>
            <a:r>
              <a:rPr lang="en-US" sz="2400" dirty="0">
                <a:ea typeface="CMU Serif Roman" charset="0"/>
                <a:cs typeface="CMU Serif Roman" charset="0"/>
              </a:rPr>
              <a:t> = Best </a:t>
            </a:r>
            <a:r>
              <a:rPr lang="en-US" sz="2400" dirty="0" smtClean="0">
                <a:ea typeface="CMU Serif Roman" charset="0"/>
                <a:cs typeface="CMU Serif Roman" charset="0"/>
              </a:rPr>
              <a:t>choice, </a:t>
            </a:r>
            <a:r>
              <a:rPr lang="en-US" sz="2400" dirty="0">
                <a:ea typeface="CMU Serif Roman" charset="0"/>
                <a:cs typeface="CMU Serif Roman" charset="0"/>
              </a:rPr>
              <a:t>that max Utility</a:t>
            </a:r>
            <a:endParaRPr lang="en-US" sz="2400" dirty="0" smtClean="0">
              <a:ea typeface="CMU Serif Roman" charset="0"/>
              <a:cs typeface="CMU Serif Roman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25CC9-7ECB-4D65-94BD-F1E241F6F67E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518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939167"/>
          </a:xfrm>
        </p:spPr>
        <p:txBody>
          <a:bodyPr/>
          <a:lstStyle/>
          <a:p>
            <a:r>
              <a:rPr lang="en-US" sz="3600" dirty="0" smtClean="0">
                <a:solidFill>
                  <a:srgbClr val="C00000"/>
                </a:solidFill>
              </a:rPr>
              <a:t>What is the value of a policy?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607" y="1256385"/>
            <a:ext cx="8759669" cy="914399"/>
          </a:xfrm>
        </p:spPr>
        <p:txBody>
          <a:bodyPr/>
          <a:lstStyle/>
          <a:p>
            <a:pPr fontAlgn="t"/>
            <a:r>
              <a:rPr lang="en-US" altLang="en-US" sz="2400" dirty="0" smtClean="0"/>
              <a:t>The expected utility - </a:t>
            </a:r>
            <a:r>
              <a:rPr lang="en-US" altLang="en-US" sz="2400" b="1" dirty="0" smtClean="0"/>
              <a:t>value </a:t>
            </a:r>
            <a:r>
              <a:rPr lang="en-US" altLang="en-US" sz="2400" b="1" i="1" dirty="0"/>
              <a:t>V</a:t>
            </a:r>
            <a:r>
              <a:rPr lang="en-US" sz="2400" i="1" baseline="30000" dirty="0">
                <a:ea typeface="ＭＳ Ｐゴシック" pitchFamily="34" charset="-128"/>
                <a:sym typeface="Symbol" pitchFamily="18" charset="2"/>
              </a:rPr>
              <a:t></a:t>
            </a:r>
            <a:r>
              <a:rPr lang="en-US" altLang="en-US" sz="2400" b="1" dirty="0"/>
              <a:t>(</a:t>
            </a:r>
            <a:r>
              <a:rPr lang="en-US" altLang="en-US" sz="2400" b="1" i="1" dirty="0"/>
              <a:t>s</a:t>
            </a:r>
            <a:r>
              <a:rPr lang="en-US" altLang="en-US" sz="2400" b="1" dirty="0"/>
              <a:t>) of a state</a:t>
            </a:r>
            <a:r>
              <a:rPr lang="en-US" altLang="en-US" sz="2400" dirty="0"/>
              <a:t> </a:t>
            </a:r>
            <a:r>
              <a:rPr lang="en-US" altLang="en-US" sz="2400" i="1" dirty="0"/>
              <a:t>s</a:t>
            </a:r>
            <a:r>
              <a:rPr lang="en-US" altLang="en-US" sz="2400" dirty="0"/>
              <a:t> </a:t>
            </a:r>
            <a:r>
              <a:rPr lang="en-US" altLang="en-US" sz="2400" dirty="0" smtClean="0"/>
              <a:t>under the policy </a:t>
            </a:r>
            <a:r>
              <a:rPr lang="en-US" sz="2400" dirty="0">
                <a:ea typeface="ＭＳ Ｐゴシック" pitchFamily="34" charset="-128"/>
                <a:sym typeface="Symbol" pitchFamily="18" charset="2"/>
              </a:rPr>
              <a:t> </a:t>
            </a:r>
            <a:r>
              <a:rPr lang="en-US" altLang="en-US" sz="2400" dirty="0" smtClean="0"/>
              <a:t>is </a:t>
            </a:r>
            <a:r>
              <a:rPr lang="en-US" altLang="en-US" sz="2400" dirty="0"/>
              <a:t>the expected value </a:t>
            </a:r>
            <a:r>
              <a:rPr lang="en-US" altLang="en-US" sz="2400" dirty="0" smtClean="0"/>
              <a:t>of its return, </a:t>
            </a:r>
            <a:r>
              <a:rPr lang="en-US" sz="2400" dirty="0" smtClean="0">
                <a:ea typeface="ＭＳ Ｐゴシック" pitchFamily="34" charset="-128"/>
                <a:sym typeface="Symbol" pitchFamily="18" charset="2"/>
              </a:rPr>
              <a:t>the utility of all state sequences starting in </a:t>
            </a:r>
            <a:r>
              <a:rPr lang="en-US" sz="2400" i="1" dirty="0" smtClean="0">
                <a:ea typeface="ＭＳ Ｐゴシック" pitchFamily="34" charset="-128"/>
                <a:sym typeface="Symbol" pitchFamily="18" charset="2"/>
              </a:rPr>
              <a:t>s</a:t>
            </a:r>
            <a:r>
              <a:rPr lang="en-US" sz="2400" dirty="0">
                <a:ea typeface="ＭＳ Ｐゴシック" pitchFamily="34" charset="-128"/>
                <a:sym typeface="Symbol" pitchFamily="18" charset="2"/>
              </a:rPr>
              <a:t> </a:t>
            </a:r>
            <a:r>
              <a:rPr lang="en-US" sz="2400" dirty="0" smtClean="0">
                <a:ea typeface="ＭＳ Ｐゴシック" pitchFamily="34" charset="-128"/>
                <a:sym typeface="Symbol" pitchFamily="18" charset="2"/>
              </a:rPr>
              <a:t>and applying </a:t>
            </a:r>
            <a:r>
              <a:rPr lang="en-US" sz="2400" dirty="0">
                <a:ea typeface="ＭＳ Ｐゴシック" pitchFamily="34" charset="-128"/>
                <a:sym typeface="Symbol" pitchFamily="18" charset="2"/>
              </a:rPr>
              <a:t></a:t>
            </a:r>
            <a:r>
              <a:rPr lang="en-US" sz="2400" dirty="0" smtClean="0">
                <a:ea typeface="ＭＳ Ｐゴシック" pitchFamily="34" charset="-128"/>
                <a:sym typeface="Symbol" pitchFamily="18" charset="2"/>
              </a:rPr>
              <a:t> </a:t>
            </a:r>
          </a:p>
          <a:p>
            <a:pPr fontAlgn="t"/>
            <a:endParaRPr lang="en-US" alt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25CC9-7ECB-4D65-94BD-F1E241F6F67E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553200" y="2936030"/>
            <a:ext cx="21675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70C0"/>
                </a:solidFill>
                <a:latin typeface="CMU Serif Roman" charset="0"/>
                <a:ea typeface="CMU Serif Roman" charset="0"/>
                <a:cs typeface="CMU Serif Roman" charset="0"/>
              </a:rPr>
              <a:t>State</a:t>
            </a:r>
          </a:p>
          <a:p>
            <a:r>
              <a:rPr lang="en-US" dirty="0">
                <a:solidFill>
                  <a:srgbClr val="0070C0"/>
                </a:solidFill>
                <a:latin typeface="CMU Serif Roman" charset="0"/>
                <a:ea typeface="CMU Serif Roman" charset="0"/>
                <a:cs typeface="CMU Serif Roman" charset="0"/>
              </a:rPr>
              <a:t>V</a:t>
            </a:r>
            <a:r>
              <a:rPr lang="en-US" dirty="0" smtClean="0">
                <a:solidFill>
                  <a:srgbClr val="0070C0"/>
                </a:solidFill>
                <a:latin typeface="CMU Serif Roman" charset="0"/>
                <a:ea typeface="CMU Serif Roman" charset="0"/>
                <a:cs typeface="CMU Serif Roman" charset="0"/>
              </a:rPr>
              <a:t>alue-function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6601" y="2936030"/>
            <a:ext cx="4546600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286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939167"/>
          </a:xfrm>
        </p:spPr>
        <p:txBody>
          <a:bodyPr/>
          <a:lstStyle/>
          <a:p>
            <a:r>
              <a:rPr lang="en-US" sz="3600" dirty="0" smtClean="0">
                <a:solidFill>
                  <a:srgbClr val="C00000"/>
                </a:solidFill>
              </a:rPr>
              <a:t>Expected Utility: Value function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25CC9-7ECB-4D65-94BD-F1E241F6F67E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2080" y="1292353"/>
            <a:ext cx="6028577" cy="435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329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868" y="394650"/>
            <a:ext cx="8686800" cy="939167"/>
          </a:xfrm>
        </p:spPr>
        <p:txBody>
          <a:bodyPr/>
          <a:lstStyle/>
          <a:p>
            <a:r>
              <a:rPr lang="en-US" sz="3600" dirty="0" smtClean="0">
                <a:solidFill>
                  <a:srgbClr val="C00000"/>
                </a:solidFill>
              </a:rPr>
              <a:t>Bellman equation for </a:t>
            </a:r>
            <a:br>
              <a:rPr lang="en-US" sz="3600" dirty="0" smtClean="0">
                <a:solidFill>
                  <a:srgbClr val="C00000"/>
                </a:solidFill>
              </a:rPr>
            </a:br>
            <a:r>
              <a:rPr lang="en-US" sz="3600" dirty="0" smtClean="0">
                <a:solidFill>
                  <a:srgbClr val="C00000"/>
                </a:solidFill>
              </a:rPr>
              <a:t>Value function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25CC9-7ECB-4D65-94BD-F1E241F6F67E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3962400"/>
            <a:ext cx="8915400" cy="1676400"/>
          </a:xfrm>
        </p:spPr>
        <p:txBody>
          <a:bodyPr/>
          <a:lstStyle/>
          <a:p>
            <a:r>
              <a:rPr lang="en-US" sz="2300" b="1" dirty="0" smtClean="0"/>
              <a:t>Expected immediate reward (short-term) </a:t>
            </a:r>
            <a:r>
              <a:rPr lang="en-US" sz="2300" dirty="0" smtClean="0"/>
              <a:t>for taking action </a:t>
            </a:r>
            <a:r>
              <a:rPr lang="en-US" sz="2300" dirty="0" smtClean="0">
                <a:ea typeface="ＭＳ Ｐゴシック" pitchFamily="34" charset="-128"/>
                <a:sym typeface="Symbol" pitchFamily="18" charset="2"/>
              </a:rPr>
              <a:t>(</a:t>
            </a:r>
            <a:r>
              <a:rPr lang="en-US" sz="2300" i="1" dirty="0" smtClean="0">
                <a:ea typeface="ＭＳ Ｐゴシック" pitchFamily="34" charset="-128"/>
                <a:sym typeface="Symbol" pitchFamily="18" charset="2"/>
              </a:rPr>
              <a:t>s</a:t>
            </a:r>
            <a:r>
              <a:rPr lang="en-US" sz="2300" dirty="0" smtClean="0">
                <a:ea typeface="ＭＳ Ｐゴシック" pitchFamily="34" charset="-128"/>
                <a:sym typeface="Symbol" pitchFamily="18" charset="2"/>
              </a:rPr>
              <a:t>) </a:t>
            </a:r>
            <a:r>
              <a:rPr lang="en-US" sz="2300" dirty="0" smtClean="0"/>
              <a:t>prescribed by </a:t>
            </a:r>
            <a:r>
              <a:rPr lang="en-US" sz="2300" dirty="0" smtClean="0">
                <a:ea typeface="ＭＳ Ｐゴシック" pitchFamily="34" charset="-128"/>
                <a:sym typeface="Symbol" pitchFamily="18" charset="2"/>
              </a:rPr>
              <a:t></a:t>
            </a:r>
            <a:r>
              <a:rPr lang="en-US" sz="2300" dirty="0" smtClean="0"/>
              <a:t> for state </a:t>
            </a:r>
            <a:r>
              <a:rPr lang="en-US" sz="2300" i="1" dirty="0" smtClean="0"/>
              <a:t>s</a:t>
            </a:r>
            <a:r>
              <a:rPr lang="en-US" sz="2300" dirty="0" smtClean="0"/>
              <a:t> + </a:t>
            </a:r>
            <a:r>
              <a:rPr lang="en-US" sz="2300" b="1" dirty="0"/>
              <a:t>E</a:t>
            </a:r>
            <a:r>
              <a:rPr lang="en-US" sz="2300" b="1" dirty="0" smtClean="0"/>
              <a:t>xpected future reward (long-term) </a:t>
            </a:r>
            <a:r>
              <a:rPr lang="en-US" sz="2300" dirty="0" smtClean="0"/>
              <a:t>get after taking that action from that state and following </a:t>
            </a:r>
            <a:r>
              <a:rPr lang="en-US" sz="2300" dirty="0">
                <a:ea typeface="ＭＳ Ｐゴシック" pitchFamily="34" charset="-128"/>
                <a:sym typeface="Symbol" pitchFamily="18" charset="2"/>
              </a:rPr>
              <a:t> </a:t>
            </a:r>
            <a:endParaRPr lang="en-US" sz="2300" dirty="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560" y="1794160"/>
            <a:ext cx="7801640" cy="164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370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48" y="423684"/>
            <a:ext cx="8686800" cy="939167"/>
          </a:xfrm>
        </p:spPr>
        <p:txBody>
          <a:bodyPr/>
          <a:lstStyle/>
          <a:p>
            <a:r>
              <a:rPr lang="en-US" sz="3600" dirty="0" smtClean="0">
                <a:solidFill>
                  <a:srgbClr val="C00000"/>
                </a:solidFill>
              </a:rPr>
              <a:t>Bellman equation for </a:t>
            </a:r>
            <a:br>
              <a:rPr lang="en-US" sz="3600" dirty="0" smtClean="0">
                <a:solidFill>
                  <a:srgbClr val="C00000"/>
                </a:solidFill>
              </a:rPr>
            </a:br>
            <a:r>
              <a:rPr lang="en-US" sz="3600" dirty="0" smtClean="0">
                <a:solidFill>
                  <a:srgbClr val="C00000"/>
                </a:solidFill>
              </a:rPr>
              <a:t>Value function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25CC9-7ECB-4D65-94BD-F1E241F6F67E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452" y="2057400"/>
            <a:ext cx="8201315" cy="720865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1165501" y="3352800"/>
            <a:ext cx="677721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2400"/>
              </a:spcBef>
              <a:buFont typeface="Arial" charset="0"/>
              <a:buChar char="•"/>
            </a:pPr>
            <a:r>
              <a:rPr lang="en-US" sz="2800" dirty="0" smtClean="0">
                <a:latin typeface="CMU Serif Roman" charset="0"/>
                <a:ea typeface="CMU Serif Roman" charset="0"/>
                <a:cs typeface="CMU Serif Roman" charset="0"/>
              </a:rPr>
              <a:t>How do we find </a:t>
            </a:r>
            <a:r>
              <a:rPr lang="en-US" sz="2800" i="1" dirty="0" smtClean="0">
                <a:latin typeface="CMU Serif Roman" charset="0"/>
                <a:ea typeface="CMU Serif Roman" charset="0"/>
                <a:cs typeface="CMU Serif Roman" charset="0"/>
              </a:rPr>
              <a:t>V</a:t>
            </a:r>
            <a:r>
              <a:rPr lang="en-US" sz="2800" dirty="0" smtClean="0">
                <a:latin typeface="CMU Serif Roman" charset="0"/>
                <a:ea typeface="CMU Serif Roman" charset="0"/>
                <a:cs typeface="CMU Serif Roman" charset="0"/>
              </a:rPr>
              <a:t> values for all states?</a:t>
            </a:r>
          </a:p>
          <a:p>
            <a:pPr marL="342900" indent="-342900">
              <a:spcBef>
                <a:spcPts val="2400"/>
              </a:spcBef>
              <a:buFont typeface="Arial" charset="0"/>
              <a:buChar char="•"/>
            </a:pPr>
            <a:r>
              <a:rPr lang="en-US" sz="2800" dirty="0" smtClean="0">
                <a:solidFill>
                  <a:srgbClr val="0070C0"/>
                </a:solidFill>
                <a:latin typeface="CMU Serif Roman" charset="0"/>
                <a:ea typeface="CMU Serif Roman" charset="0"/>
                <a:cs typeface="CMU Serif Roman" charset="0"/>
              </a:rPr>
              <a:t>|</a:t>
            </a:r>
            <a:r>
              <a:rPr lang="en-US" sz="2800" i="1" dirty="0" smtClean="0">
                <a:solidFill>
                  <a:srgbClr val="0070C0"/>
                </a:solidFill>
                <a:latin typeface="CMU Serif Roman" charset="0"/>
                <a:ea typeface="CMU Serif Roman" charset="0"/>
                <a:cs typeface="CMU Serif Roman" charset="0"/>
              </a:rPr>
              <a:t>S</a:t>
            </a:r>
            <a:r>
              <a:rPr lang="en-US" sz="2800" dirty="0" smtClean="0">
                <a:solidFill>
                  <a:srgbClr val="0070C0"/>
                </a:solidFill>
                <a:latin typeface="CMU Serif Roman" charset="0"/>
                <a:ea typeface="CMU Serif Roman" charset="0"/>
                <a:cs typeface="CMU Serif Roman" charset="0"/>
              </a:rPr>
              <a:t>| linear equations in |</a:t>
            </a:r>
            <a:r>
              <a:rPr lang="en-US" sz="2800" i="1" dirty="0" smtClean="0">
                <a:solidFill>
                  <a:srgbClr val="0070C0"/>
                </a:solidFill>
                <a:latin typeface="CMU Serif Roman" charset="0"/>
                <a:ea typeface="CMU Serif Roman" charset="0"/>
                <a:cs typeface="CMU Serif Roman" charset="0"/>
              </a:rPr>
              <a:t>S</a:t>
            </a:r>
            <a:r>
              <a:rPr lang="en-US" sz="2800" dirty="0" smtClean="0">
                <a:solidFill>
                  <a:srgbClr val="0070C0"/>
                </a:solidFill>
                <a:latin typeface="CMU Serif Roman" charset="0"/>
                <a:ea typeface="CMU Serif Roman" charset="0"/>
                <a:cs typeface="CMU Serif Roman" charset="0"/>
              </a:rPr>
              <a:t>| unknowns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342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226102"/>
            <a:ext cx="77724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Optimal Value V* and </a:t>
            </a:r>
            <a:r>
              <a:rPr lang="en-US" sz="3600" dirty="0" smtClean="0">
                <a:solidFill>
                  <a:srgbClr val="C00000"/>
                </a:solidFill>
                <a:ea typeface="ＭＳ Ｐゴシック" pitchFamily="34" charset="-128"/>
                <a:sym typeface="Symbol" pitchFamily="18" charset="2"/>
              </a:rPr>
              <a:t>* 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587" y="1732160"/>
            <a:ext cx="8562655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Optimal value: </a:t>
            </a:r>
            <a:r>
              <a:rPr lang="en-US" sz="2400" i="1" dirty="0" smtClean="0"/>
              <a:t>V*  </a:t>
            </a:r>
            <a:r>
              <a:rPr lang="en-US" sz="2400" dirty="0" smtClean="0"/>
              <a:t>Highest possible expected utility for each s</a:t>
            </a:r>
          </a:p>
          <a:p>
            <a:r>
              <a:rPr lang="en-US" sz="2400" dirty="0" smtClean="0"/>
              <a:t>Satisfies the </a:t>
            </a:r>
            <a:r>
              <a:rPr lang="en-US" sz="2400" b="1" dirty="0" smtClean="0"/>
              <a:t>Bellman Equation</a:t>
            </a:r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Optimal policy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Want to find these optimal values!</a:t>
            </a:r>
            <a:endParaRPr lang="en-US" sz="2400" dirty="0"/>
          </a:p>
        </p:txBody>
      </p:sp>
      <p:graphicFrame>
        <p:nvGraphicFramePr>
          <p:cNvPr id="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3124788"/>
              </p:ext>
            </p:extLst>
          </p:nvPr>
        </p:nvGraphicFramePr>
        <p:xfrm>
          <a:off x="1171575" y="2732596"/>
          <a:ext cx="7054850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5" name="Equation" r:id="rId3" imgW="3327400" imgH="381000" progId="Equation.3">
                  <p:embed/>
                </p:oleObj>
              </mc:Choice>
              <mc:Fallback>
                <p:oleObj name="Equation" r:id="rId3" imgW="3327400" imgH="38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1575" y="2732596"/>
                        <a:ext cx="7054850" cy="809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0079678"/>
              </p:ext>
            </p:extLst>
          </p:nvPr>
        </p:nvGraphicFramePr>
        <p:xfrm>
          <a:off x="1441450" y="4315051"/>
          <a:ext cx="6515100" cy="1481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6" name="Equation" r:id="rId5" imgW="3073400" imgH="698500" progId="Equation.3">
                  <p:embed/>
                </p:oleObj>
              </mc:Choice>
              <mc:Fallback>
                <p:oleObj name="Equation" r:id="rId5" imgW="3073400" imgH="698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1450" y="4315051"/>
                        <a:ext cx="6515100" cy="1481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 bwMode="auto">
          <a:xfrm>
            <a:off x="2432304" y="4315051"/>
            <a:ext cx="2441448" cy="56784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495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rgbClr val="C00000"/>
                </a:solidFill>
              </a:rPr>
              <a:t>Markov Property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8841" y="1863636"/>
            <a:ext cx="888916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800"/>
              </a:spcBef>
              <a:buFont typeface="Arial" charset="0"/>
              <a:buChar char="•"/>
            </a:pPr>
            <a:r>
              <a:rPr lang="en-US" dirty="0" smtClean="0">
                <a:latin typeface="CMU Serif Roman" charset="0"/>
                <a:ea typeface="CMU Serif Roman" charset="0"/>
                <a:cs typeface="CMU Serif Roman" charset="0"/>
              </a:rPr>
              <a:t>Assume that only the current state and action matters for taking a decision </a:t>
            </a:r>
          </a:p>
          <a:p>
            <a:pPr marL="342900" indent="-342900">
              <a:spcBef>
                <a:spcPts val="1800"/>
              </a:spcBef>
              <a:buFont typeface="Arial" charset="0"/>
              <a:buChar char="•"/>
            </a:pPr>
            <a:r>
              <a:rPr lang="en-US" b="1" dirty="0" smtClean="0">
                <a:solidFill>
                  <a:srgbClr val="0070C0"/>
                </a:solidFill>
                <a:latin typeface="CMU Serif Roman" charset="0"/>
                <a:ea typeface="CMU Serif Roman" charset="0"/>
                <a:cs typeface="CMU Serif Roman" charset="0"/>
              </a:rPr>
              <a:t>-- Markov property (memoryless)</a:t>
            </a:r>
            <a:r>
              <a:rPr lang="en-US" dirty="0" smtClean="0">
                <a:solidFill>
                  <a:srgbClr val="0070C0"/>
                </a:solidFill>
                <a:latin typeface="CMU Serif Roman" charset="0"/>
                <a:ea typeface="CMU Serif Roman" charset="0"/>
                <a:cs typeface="CMU Serif Roman" charset="0"/>
              </a:rPr>
              <a:t>:</a:t>
            </a:r>
          </a:p>
          <a:p>
            <a:pPr marL="342900" indent="-342900">
              <a:spcBef>
                <a:spcPts val="1800"/>
              </a:spcBef>
              <a:buFont typeface="Arial" charset="0"/>
              <a:buChar char="•"/>
            </a:pPr>
            <a:endParaRPr lang="en-US" dirty="0">
              <a:latin typeface="CMU Serif Roman" charset="0"/>
              <a:ea typeface="CMU Serif Roman" charset="0"/>
              <a:cs typeface="CMU Serif Roman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0257" y="3763139"/>
            <a:ext cx="6197600" cy="3429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25CC9-7ECB-4D65-94BD-F1E241F6F67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70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37894"/>
            <a:ext cx="7772400" cy="1143000"/>
          </a:xfrm>
        </p:spPr>
        <p:txBody>
          <a:bodyPr/>
          <a:lstStyle/>
          <a:p>
            <a:r>
              <a:rPr lang="en-US" sz="3200" dirty="0" smtClean="0">
                <a:solidFill>
                  <a:srgbClr val="C00000"/>
                </a:solidFill>
              </a:rPr>
              <a:t>Assume we know the utility (values)  for the grid world states</a:t>
            </a:r>
            <a:endParaRPr lang="en-US" sz="3200" dirty="0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784" y="2087712"/>
            <a:ext cx="4424978" cy="351031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92135" y="2083226"/>
            <a:ext cx="2172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𝛾</a:t>
            </a:r>
            <a:r>
              <a:rPr lang="en-US" dirty="0" smtClean="0"/>
              <a:t>=1, R(s)=-00.4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25CC9-7ECB-4D65-94BD-F1E241F6F67E}" type="slidenum">
              <a:rPr lang="en-US" smtClean="0"/>
              <a:pPr/>
              <a:t>40</a:t>
            </a:fld>
            <a:endParaRPr 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 r="1050"/>
          <a:stretch>
            <a:fillRect/>
          </a:stretch>
        </p:blipFill>
        <p:spPr bwMode="auto">
          <a:xfrm>
            <a:off x="6582142" y="2544891"/>
            <a:ext cx="2074678" cy="210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7501839" y="4674700"/>
            <a:ext cx="3529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ea typeface="ＭＳ Ｐゴシック" pitchFamily="34" charset="-128"/>
                <a:sym typeface="Symbol" pitchFamily="18" charset="2"/>
              </a:rPr>
              <a:t>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477000" y="5136365"/>
            <a:ext cx="2790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smtClean="0">
                <a:latin typeface="CMU Serif Roman" charset="0"/>
                <a:ea typeface="CMU Serif Roman" charset="0"/>
                <a:cs typeface="CMU Serif Roman" charset="0"/>
                <a:sym typeface="Symbol" pitchFamily="18" charset="2"/>
              </a:rPr>
              <a:t> </a:t>
            </a:r>
            <a:r>
              <a:rPr lang="en-US" dirty="0" smtClean="0">
                <a:latin typeface="CMU Serif Roman" charset="0"/>
                <a:ea typeface="CMU Serif Roman" charset="0"/>
                <a:cs typeface="CMU Serif Roman" charset="0"/>
              </a:rPr>
              <a:t>is also optimal)</a:t>
            </a:r>
            <a:endParaRPr lang="en-US" dirty="0">
              <a:latin typeface="CMU Serif Roman" charset="0"/>
              <a:ea typeface="CMU Serif Roman" charset="0"/>
              <a:cs typeface="CMU Serif Roman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11476" y="1390728"/>
            <a:ext cx="10903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</a:t>
            </a:r>
            <a:r>
              <a:rPr lang="en-US" dirty="0" smtClean="0">
                <a:solidFill>
                  <a:srgbClr val="0070C0"/>
                </a:solidFill>
              </a:rPr>
              <a:t>Given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43200" y="1390728"/>
            <a:ext cx="561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V*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516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700" y="56830"/>
            <a:ext cx="77724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+mn-lt"/>
              </a:rPr>
              <a:t>Optimal V* for the grid world</a:t>
            </a:r>
            <a:endParaRPr lang="en-US" sz="36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773" y="2929533"/>
            <a:ext cx="6849379" cy="2406679"/>
          </a:xfrm>
        </p:spPr>
        <p:txBody>
          <a:bodyPr>
            <a:normAutofit fontScale="92500" lnSpcReduction="10000"/>
          </a:bodyPr>
          <a:lstStyle/>
          <a:p>
            <a:r>
              <a:rPr lang="en-US" sz="2500" dirty="0" smtClean="0"/>
              <a:t>V*(1,1) = R + 𝛾 max{</a:t>
            </a:r>
            <a:r>
              <a:rPr lang="en-US" sz="2500" i="1" dirty="0" err="1" smtClean="0"/>
              <a:t>u,l,d,r</a:t>
            </a:r>
            <a:r>
              <a:rPr lang="en-US" sz="2500" dirty="0" smtClean="0"/>
              <a:t>} [ </a:t>
            </a:r>
          </a:p>
          <a:p>
            <a:pPr marL="0" indent="0">
              <a:buNone/>
            </a:pPr>
            <a:r>
              <a:rPr lang="en-US" sz="2500" dirty="0" smtClean="0"/>
              <a:t>      {0.8V*(1,2) + 0.1V*(2,1) + 0.1V*(1,1)},  </a:t>
            </a:r>
            <a:r>
              <a:rPr lang="en-US" sz="2500" i="1" dirty="0" smtClean="0"/>
              <a:t>up</a:t>
            </a:r>
          </a:p>
          <a:p>
            <a:pPr marL="0" indent="0">
              <a:buNone/>
            </a:pPr>
            <a:r>
              <a:rPr lang="en-US" sz="2500" dirty="0" smtClean="0"/>
              <a:t>      {0.9V*(1,1) + 0.1V*(1,2)},                    </a:t>
            </a:r>
            <a:r>
              <a:rPr lang="en-US" sz="2500" i="1" dirty="0" smtClean="0"/>
              <a:t>left</a:t>
            </a:r>
          </a:p>
          <a:p>
            <a:pPr marL="0" indent="0">
              <a:buNone/>
            </a:pPr>
            <a:r>
              <a:rPr lang="en-US" sz="2500" dirty="0" smtClean="0"/>
              <a:t>      {0.9V*(1,1) + 0.1V*(2,1)},                  </a:t>
            </a:r>
            <a:r>
              <a:rPr lang="en-US" sz="2500" i="1" dirty="0" smtClean="0"/>
              <a:t>  down</a:t>
            </a:r>
          </a:p>
          <a:p>
            <a:pPr marL="0" indent="0">
              <a:buNone/>
            </a:pPr>
            <a:r>
              <a:rPr lang="en-US" sz="2500" dirty="0" smtClean="0"/>
              <a:t>      {0.8V*(2,1) + 0.1V*(1,2) + 0.1V*(1,1)}  </a:t>
            </a:r>
            <a:r>
              <a:rPr lang="en-US" sz="2500" i="1" dirty="0" smtClean="0"/>
              <a:t>right</a:t>
            </a:r>
          </a:p>
          <a:p>
            <a:pPr marL="0" indent="0">
              <a:buNone/>
            </a:pPr>
            <a:r>
              <a:rPr lang="en-US" sz="2500" dirty="0" smtClean="0"/>
              <a:t>      ]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25CC9-7ECB-4D65-94BD-F1E241F6F67E}" type="slidenum">
              <a:rPr lang="en-US" smtClean="0"/>
              <a:pPr/>
              <a:t>41</a:t>
            </a:fld>
            <a:endParaRPr lang="en-US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28603" y="1294882"/>
            <a:ext cx="2362200" cy="2441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36430" y="2056700"/>
            <a:ext cx="61923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+mn-lt"/>
                <a:ea typeface="CMU Serif Roman" charset="0"/>
                <a:cs typeface="CMU Serif Roman" charset="0"/>
              </a:rPr>
              <a:t>For our grid </a:t>
            </a:r>
            <a:r>
              <a:rPr lang="en-US" dirty="0" smtClean="0">
                <a:latin typeface="+mn-lt"/>
                <a:ea typeface="CMU Serif Roman" charset="0"/>
                <a:cs typeface="CMU Serif Roman" charset="0"/>
              </a:rPr>
              <a:t>world, here assume all R = 0,</a:t>
            </a:r>
          </a:p>
          <a:p>
            <a:endParaRPr lang="en-US" dirty="0">
              <a:latin typeface="CMU Serif Roman" charset="0"/>
              <a:ea typeface="CMU Serif Roman" charset="0"/>
              <a:cs typeface="CMU Serif Roman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-3" r="14908"/>
          <a:stretch/>
        </p:blipFill>
        <p:spPr>
          <a:xfrm>
            <a:off x="272620" y="1275680"/>
            <a:ext cx="6120000" cy="6293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0624" y="5680824"/>
            <a:ext cx="54200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Plugging in V, we found </a:t>
            </a:r>
            <a:r>
              <a:rPr lang="en-US" i="1" dirty="0" smtClean="0">
                <a:solidFill>
                  <a:srgbClr val="0070C0"/>
                </a:solidFill>
              </a:rPr>
              <a:t>up</a:t>
            </a:r>
            <a:r>
              <a:rPr lang="en-US" dirty="0" smtClean="0">
                <a:solidFill>
                  <a:srgbClr val="0070C0"/>
                </a:solidFill>
              </a:rPr>
              <a:t> the best move,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8603" y="4085950"/>
            <a:ext cx="2465992" cy="1956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311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rgbClr val="C00000"/>
                </a:solidFill>
              </a:rPr>
              <a:t>Value Iteration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Bellman equation inspires an update rule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i="1" dirty="0" smtClean="0"/>
              <a:t>Also called Bellman Backup: </a:t>
            </a:r>
            <a:endParaRPr lang="en-US" sz="2400" i="1" dirty="0"/>
          </a:p>
        </p:txBody>
      </p:sp>
      <p:sp>
        <p:nvSpPr>
          <p:cNvPr id="9" name="Down Arrow 8"/>
          <p:cNvSpPr/>
          <p:nvPr/>
        </p:nvSpPr>
        <p:spPr>
          <a:xfrm>
            <a:off x="4268611" y="3419651"/>
            <a:ext cx="455789" cy="454075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265092"/>
              </p:ext>
            </p:extLst>
          </p:nvPr>
        </p:nvGraphicFramePr>
        <p:xfrm>
          <a:off x="1107281" y="2644951"/>
          <a:ext cx="7096919" cy="8252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2" name="Equation" r:id="rId4" imgW="3276600" imgH="381000" progId="Equation.3">
                  <p:embed/>
                </p:oleObj>
              </mc:Choice>
              <mc:Fallback>
                <p:oleObj name="Equation" r:id="rId4" imgW="3276600" imgH="38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7281" y="2644951"/>
                        <a:ext cx="7096919" cy="8252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580582"/>
              </p:ext>
            </p:extLst>
          </p:nvPr>
        </p:nvGraphicFramePr>
        <p:xfrm>
          <a:off x="1259681" y="3873726"/>
          <a:ext cx="6944519" cy="8303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3" name="Equation" r:id="rId6" imgW="3187700" imgH="381000" progId="Equation.3">
                  <p:embed/>
                </p:oleObj>
              </mc:Choice>
              <mc:Fallback>
                <p:oleObj name="Equation" r:id="rId6" imgW="3187700" imgH="38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81" y="3873726"/>
                        <a:ext cx="6944519" cy="8303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5C31BC-C492-4A46-A052-55AA3DFCF776}" type="slidenum">
              <a:rPr lang="en-US" smtClean="0"/>
              <a:t>42</a:t>
            </a:fld>
            <a:endParaRPr lang="en-US"/>
          </a:p>
        </p:txBody>
      </p:sp>
      <p:graphicFrame>
        <p:nvGraphicFramePr>
          <p:cNvPr id="1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2811764"/>
              </p:ext>
            </p:extLst>
          </p:nvPr>
        </p:nvGraphicFramePr>
        <p:xfrm>
          <a:off x="4950692" y="5551474"/>
          <a:ext cx="1602508" cy="5442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4" name="Equation" r:id="rId8" imgW="635000" imgH="215900" progId="Equation.3">
                  <p:embed/>
                </p:oleObj>
              </mc:Choice>
              <mc:Fallback>
                <p:oleObj name="Equation" r:id="rId8" imgW="6350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0692" y="5551474"/>
                        <a:ext cx="1602508" cy="5442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93177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07571"/>
            <a:ext cx="7772400" cy="1143000"/>
          </a:xfrm>
        </p:spPr>
        <p:txBody>
          <a:bodyPr/>
          <a:lstStyle/>
          <a:p>
            <a:r>
              <a:rPr lang="en-US" sz="3600" dirty="0" smtClean="0">
                <a:solidFill>
                  <a:srgbClr val="C00000"/>
                </a:solidFill>
              </a:rPr>
              <a:t>Value Iteration Algorithm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44040"/>
            <a:ext cx="7772400" cy="41148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Initialize V</a:t>
            </a:r>
            <a:r>
              <a:rPr lang="en-US" sz="2400" baseline="-25000" dirty="0"/>
              <a:t>0</a:t>
            </a:r>
            <a:r>
              <a:rPr lang="en-US" sz="2400" dirty="0" smtClean="0"/>
              <a:t>(s</a:t>
            </a:r>
            <a:r>
              <a:rPr lang="en-US" sz="2400" baseline="-25000" dirty="0" smtClean="0"/>
              <a:t>i</a:t>
            </a:r>
            <a:r>
              <a:rPr lang="en-US" sz="2400" dirty="0" smtClean="0"/>
              <a:t>)=0 for all states s</a:t>
            </a:r>
            <a:r>
              <a:rPr lang="en-US" sz="2400" baseline="-25000" dirty="0" smtClean="0"/>
              <a:t>i, </a:t>
            </a:r>
            <a:r>
              <a:rPr lang="en-US" sz="2400" dirty="0" smtClean="0"/>
              <a:t>Set K=1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While k &lt; desired horizon or (if infinite horizon) values have converged</a:t>
            </a:r>
          </a:p>
          <a:p>
            <a:pPr marL="857250" lvl="1" indent="-457200"/>
            <a:r>
              <a:rPr lang="en-US" sz="2400" dirty="0"/>
              <a:t>For all s, </a:t>
            </a:r>
          </a:p>
          <a:p>
            <a:pPr marL="0" indent="0">
              <a:buNone/>
            </a:pP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Extract Policy</a:t>
            </a:r>
          </a:p>
        </p:txBody>
      </p:sp>
      <p:graphicFrame>
        <p:nvGraphicFramePr>
          <p:cNvPr id="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653486"/>
              </p:ext>
            </p:extLst>
          </p:nvPr>
        </p:nvGraphicFramePr>
        <p:xfrm>
          <a:off x="1600200" y="3620866"/>
          <a:ext cx="6756400" cy="808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5" name="Equation" r:id="rId3" imgW="3187700" imgH="381000" progId="Equation.3">
                  <p:embed/>
                </p:oleObj>
              </mc:Choice>
              <mc:Fallback>
                <p:oleObj name="Equation" r:id="rId3" imgW="3187700" imgH="38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3620866"/>
                        <a:ext cx="6756400" cy="808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4802451"/>
              </p:ext>
            </p:extLst>
          </p:nvPr>
        </p:nvGraphicFramePr>
        <p:xfrm>
          <a:off x="1463040" y="4958778"/>
          <a:ext cx="7215187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6" name="Equation" r:id="rId5" imgW="3403600" imgH="381000" progId="Equation.3">
                  <p:embed/>
                </p:oleObj>
              </mc:Choice>
              <mc:Fallback>
                <p:oleObj name="Equation" r:id="rId5" imgW="3403600" imgH="38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3040" y="4958778"/>
                        <a:ext cx="7215187" cy="808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067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939167"/>
          </a:xfrm>
        </p:spPr>
        <p:txBody>
          <a:bodyPr/>
          <a:lstStyle/>
          <a:p>
            <a:r>
              <a:rPr lang="en-US" sz="3600" dirty="0" smtClean="0">
                <a:solidFill>
                  <a:srgbClr val="C00000"/>
                </a:solidFill>
              </a:rPr>
              <a:t>Value Iteration on Grid World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25CC9-7ECB-4D65-94BD-F1E241F6F67E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00200" y="6172200"/>
            <a:ext cx="4122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 figures from P. </a:t>
            </a:r>
            <a:r>
              <a:rPr lang="en-US" dirty="0" err="1" smtClean="0"/>
              <a:t>Abbeel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4826" y="1862856"/>
            <a:ext cx="3530291" cy="30858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0945" y="2155552"/>
            <a:ext cx="23097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MU Serif Roman" charset="0"/>
                <a:ea typeface="CMU Serif Roman" charset="0"/>
                <a:cs typeface="CMU Serif Roman" charset="0"/>
              </a:rPr>
              <a:t>R(s)=0</a:t>
            </a:r>
          </a:p>
          <a:p>
            <a:r>
              <a:rPr lang="en-US" dirty="0">
                <a:latin typeface="CMU Serif Roman" charset="0"/>
                <a:ea typeface="CMU Serif Roman" charset="0"/>
                <a:cs typeface="CMU Serif Roman" charset="0"/>
              </a:rPr>
              <a:t>e</a:t>
            </a:r>
            <a:r>
              <a:rPr lang="en-US" dirty="0" smtClean="0">
                <a:latin typeface="CMU Serif Roman" charset="0"/>
                <a:ea typeface="CMU Serif Roman" charset="0"/>
                <a:cs typeface="CMU Serif Roman" charset="0"/>
              </a:rPr>
              <a:t>verywhere except at the terminal states</a:t>
            </a:r>
            <a:endParaRPr lang="en-US" dirty="0">
              <a:latin typeface="CMU Serif Roman" charset="0"/>
              <a:ea typeface="CMU Serif Roman" charset="0"/>
              <a:cs typeface="CMU Serif Roman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0945" y="4100684"/>
            <a:ext cx="24240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err="1" smtClean="0">
                <a:latin typeface="CMU Serif Roman" charset="0"/>
                <a:ea typeface="CMU Serif Roman" charset="0"/>
                <a:cs typeface="CMU Serif Roman" charset="0"/>
              </a:rPr>
              <a:t>V</a:t>
            </a:r>
            <a:r>
              <a:rPr lang="en-US" baseline="-25000" dirty="0" err="1" smtClean="0">
                <a:latin typeface="CMU Serif Roman" charset="0"/>
                <a:ea typeface="CMU Serif Roman" charset="0"/>
                <a:cs typeface="CMU Serif Roman" charset="0"/>
              </a:rPr>
              <a:t>k</a:t>
            </a:r>
            <a:r>
              <a:rPr lang="en-US" dirty="0" smtClean="0">
                <a:latin typeface="CMU Serif Roman" charset="0"/>
                <a:ea typeface="CMU Serif Roman" charset="0"/>
                <a:cs typeface="CMU Serif Roman" charset="0"/>
              </a:rPr>
              <a:t>(s) =0 at </a:t>
            </a:r>
            <a:r>
              <a:rPr lang="en-US" i="1" dirty="0" smtClean="0">
                <a:latin typeface="CMU Serif Roman" charset="0"/>
                <a:ea typeface="CMU Serif Roman" charset="0"/>
                <a:cs typeface="CMU Serif Roman" charset="0"/>
              </a:rPr>
              <a:t>k</a:t>
            </a:r>
            <a:r>
              <a:rPr lang="en-US" dirty="0" smtClean="0">
                <a:latin typeface="CMU Serif Roman" charset="0"/>
                <a:ea typeface="CMU Serif Roman" charset="0"/>
                <a:cs typeface="CMU Serif Roman" charset="0"/>
              </a:rPr>
              <a:t>=0</a:t>
            </a:r>
            <a:endParaRPr lang="en-US" dirty="0">
              <a:latin typeface="CMU Serif Roman" charset="0"/>
              <a:ea typeface="CMU Serif Roman" charset="0"/>
              <a:cs typeface="CMU Serif Roman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905195" y="2132457"/>
            <a:ext cx="3634317" cy="3185509"/>
            <a:chOff x="3963729" y="1567276"/>
            <a:chExt cx="3634317" cy="3185509"/>
          </a:xfrm>
        </p:grpSpPr>
        <p:sp>
          <p:nvSpPr>
            <p:cNvPr id="9" name="TextBox 8"/>
            <p:cNvSpPr txBox="1"/>
            <p:nvPr/>
          </p:nvSpPr>
          <p:spPr>
            <a:xfrm>
              <a:off x="4648200" y="4321898"/>
              <a:ext cx="294984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>
                  <a:latin typeface="CMU Serif Roman" charset="0"/>
                  <a:ea typeface="CMU Serif Roman" charset="0"/>
                  <a:cs typeface="CMU Serif Roman" charset="0"/>
                </a:rPr>
                <a:t>  1	2       3        4</a:t>
              </a:r>
              <a:endParaRPr lang="en-US" sz="2200" dirty="0">
                <a:latin typeface="CMU Serif Roman" charset="0"/>
                <a:ea typeface="CMU Serif Roman" charset="0"/>
                <a:cs typeface="CMU Serif Roman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16200000">
              <a:off x="3165914" y="2365091"/>
              <a:ext cx="202651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smtClean="0">
                  <a:latin typeface="CMU Serif Roman" charset="0"/>
                  <a:ea typeface="CMU Serif Roman" charset="0"/>
                  <a:cs typeface="CMU Serif Roman" charset="0"/>
                </a:rPr>
                <a:t>1       2       3 </a:t>
              </a:r>
              <a:endParaRPr lang="en-US" sz="2200" dirty="0">
                <a:latin typeface="CMU Serif Roman" charset="0"/>
                <a:ea typeface="CMU Serif Roman" charset="0"/>
                <a:cs typeface="CMU Serif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4460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25CC9-7ECB-4D65-94BD-F1E241F6F67E}" type="slidenum">
              <a:rPr lang="en-US" smtClean="0"/>
              <a:pPr/>
              <a:t>45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00" y="240792"/>
            <a:ext cx="8928100" cy="55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79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939167"/>
          </a:xfrm>
        </p:spPr>
        <p:txBody>
          <a:bodyPr/>
          <a:lstStyle/>
          <a:p>
            <a:r>
              <a:rPr lang="en-US" sz="3600" dirty="0" smtClean="0">
                <a:solidFill>
                  <a:srgbClr val="C00000"/>
                </a:solidFill>
              </a:rPr>
              <a:t>Value Iteration on Grid World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25CC9-7ECB-4D65-94BD-F1E241F6F67E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00200" y="6172200"/>
            <a:ext cx="4122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 figures from P. </a:t>
            </a:r>
            <a:r>
              <a:rPr lang="en-US" dirty="0" err="1" smtClean="0"/>
              <a:t>Abbeel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381905"/>
            <a:ext cx="3962400" cy="349489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9390" y="1381905"/>
            <a:ext cx="4023610" cy="3516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810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939167"/>
          </a:xfrm>
        </p:spPr>
        <p:txBody>
          <a:bodyPr/>
          <a:lstStyle/>
          <a:p>
            <a:r>
              <a:rPr lang="en-US" sz="3600" dirty="0" smtClean="0">
                <a:solidFill>
                  <a:srgbClr val="C00000"/>
                </a:solidFill>
              </a:rPr>
              <a:t>Value Iteration on Grid World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25CC9-7ECB-4D65-94BD-F1E241F6F67E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00200" y="6172200"/>
            <a:ext cx="4122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 figures from P. </a:t>
            </a:r>
            <a:r>
              <a:rPr lang="en-US" dirty="0" err="1" smtClean="0"/>
              <a:t>Abbeel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695" y="1676400"/>
            <a:ext cx="3765417" cy="33023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1676400"/>
            <a:ext cx="3876078" cy="330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639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939167"/>
          </a:xfrm>
        </p:spPr>
        <p:txBody>
          <a:bodyPr/>
          <a:lstStyle/>
          <a:p>
            <a:r>
              <a:rPr lang="en-US" sz="3600" dirty="0" smtClean="0">
                <a:solidFill>
                  <a:srgbClr val="C00000"/>
                </a:solidFill>
              </a:rPr>
              <a:t>Value Iteration on Grid World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25CC9-7ECB-4D65-94BD-F1E241F6F67E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00200" y="6172200"/>
            <a:ext cx="4122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 figures from P. </a:t>
            </a:r>
            <a:r>
              <a:rPr lang="en-US" dirty="0" err="1" smtClean="0"/>
              <a:t>Abbeel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600200"/>
            <a:ext cx="3939907" cy="34481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1600200"/>
            <a:ext cx="3898329" cy="338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143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216" y="287919"/>
            <a:ext cx="7409115" cy="939167"/>
          </a:xfrm>
        </p:spPr>
        <p:txBody>
          <a:bodyPr/>
          <a:lstStyle/>
          <a:p>
            <a:r>
              <a:rPr lang="en-US" sz="3600" dirty="0" smtClean="0">
                <a:solidFill>
                  <a:srgbClr val="C00000"/>
                </a:solidFill>
              </a:rPr>
              <a:t>Actions’ outcomes are usually </a:t>
            </a:r>
            <a:r>
              <a:rPr lang="en-US" sz="3600" i="1" dirty="0" smtClean="0">
                <a:solidFill>
                  <a:srgbClr val="C00000"/>
                </a:solidFill>
              </a:rPr>
              <a:t>uncertain</a:t>
            </a:r>
            <a:r>
              <a:rPr lang="en-US" sz="3600" dirty="0" smtClean="0">
                <a:solidFill>
                  <a:srgbClr val="C00000"/>
                </a:solidFill>
              </a:rPr>
              <a:t> in the real world!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5891784"/>
            <a:ext cx="1905000" cy="457200"/>
          </a:xfrm>
        </p:spPr>
        <p:txBody>
          <a:bodyPr/>
          <a:lstStyle/>
          <a:p>
            <a:fld id="{FF225CC9-7ECB-4D65-94BD-F1E241F6F67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254957" y="1517855"/>
            <a:ext cx="87366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00" dirty="0">
                <a:latin typeface="CMU Serif Roman" charset="0"/>
                <a:ea typeface="CMU Serif Roman" charset="0"/>
                <a:cs typeface="CMU Serif Roman" charset="0"/>
              </a:rPr>
              <a:t>A</a:t>
            </a:r>
            <a:r>
              <a:rPr lang="en-US" sz="2300" dirty="0" smtClean="0">
                <a:latin typeface="CMU Serif Roman" charset="0"/>
                <a:ea typeface="CMU Serif Roman" charset="0"/>
                <a:cs typeface="CMU Serif Roman" charset="0"/>
              </a:rPr>
              <a:t>ction effect is </a:t>
            </a:r>
            <a:r>
              <a:rPr lang="en-US" sz="2300" i="1" dirty="0" smtClean="0">
                <a:latin typeface="CMU Serif Roman" charset="0"/>
                <a:ea typeface="CMU Serif Roman" charset="0"/>
                <a:cs typeface="CMU Serif Roman" charset="0"/>
              </a:rPr>
              <a:t>stochastic</a:t>
            </a:r>
            <a:r>
              <a:rPr lang="en-US" sz="2300" dirty="0" smtClean="0">
                <a:latin typeface="CMU Serif Roman" charset="0"/>
                <a:ea typeface="CMU Serif Roman" charset="0"/>
                <a:cs typeface="CMU Serif Roman" charset="0"/>
              </a:rPr>
              <a:t>: </a:t>
            </a:r>
            <a:r>
              <a:rPr lang="en-US" sz="2300" dirty="0" smtClean="0">
                <a:solidFill>
                  <a:srgbClr val="C00000"/>
                </a:solidFill>
                <a:latin typeface="CMU Serif Roman" charset="0"/>
                <a:ea typeface="CMU Serif Roman" charset="0"/>
                <a:cs typeface="CMU Serif Roman" charset="0"/>
              </a:rPr>
              <a:t>probability </a:t>
            </a:r>
            <a:r>
              <a:rPr lang="en-US" sz="2300" dirty="0">
                <a:solidFill>
                  <a:srgbClr val="C00000"/>
                </a:solidFill>
                <a:latin typeface="CMU Serif Roman" charset="0"/>
                <a:ea typeface="CMU Serif Roman" charset="0"/>
                <a:cs typeface="CMU Serif Roman" charset="0"/>
              </a:rPr>
              <a:t>distribution over next states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98765" y="3664544"/>
            <a:ext cx="7337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Need a </a:t>
            </a:r>
            <a:r>
              <a:rPr lang="en-US" dirty="0" smtClean="0">
                <a:solidFill>
                  <a:srgbClr val="0070C0"/>
                </a:solidFill>
              </a:rPr>
              <a:t>sequence of actions (decisions</a:t>
            </a:r>
            <a:r>
              <a:rPr lang="en-US" dirty="0" smtClean="0"/>
              <a:t>):</a:t>
            </a:r>
            <a:endParaRPr lang="en-US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765" y="2131330"/>
            <a:ext cx="7874000" cy="135890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655673" y="4688528"/>
            <a:ext cx="7871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Outcome can depend on </a:t>
            </a:r>
            <a:r>
              <a:rPr lang="en-US" dirty="0" smtClean="0">
                <a:solidFill>
                  <a:srgbClr val="0070C0"/>
                </a:solidFill>
              </a:rPr>
              <a:t>all history of actions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2415" y="4220857"/>
            <a:ext cx="5346700" cy="3429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957" y="5228877"/>
            <a:ext cx="8672765" cy="30730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98765" y="5704885"/>
            <a:ext cx="7790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+mn-lt"/>
                <a:ea typeface="CMU Serif Roman" charset="0"/>
                <a:cs typeface="CMU Serif Roman" charset="0"/>
              </a:rPr>
              <a:t>MDP  Goal</a:t>
            </a:r>
            <a:r>
              <a:rPr lang="en-US" b="1" smtClean="0">
                <a:solidFill>
                  <a:srgbClr val="0070C0"/>
                </a:solidFill>
                <a:latin typeface="+mn-lt"/>
                <a:ea typeface="CMU Serif Roman" charset="0"/>
                <a:cs typeface="CMU Serif Roman" charset="0"/>
              </a:rPr>
              <a:t>: </a:t>
            </a:r>
            <a:r>
              <a:rPr lang="en-US" smtClean="0">
                <a:solidFill>
                  <a:srgbClr val="0070C0"/>
                </a:solidFill>
                <a:latin typeface="+mn-lt"/>
                <a:ea typeface="CMU Serif Roman" charset="0"/>
                <a:cs typeface="CMU Serif Roman" charset="0"/>
              </a:rPr>
              <a:t>find  </a:t>
            </a:r>
            <a:r>
              <a:rPr lang="en-US" dirty="0" smtClean="0">
                <a:solidFill>
                  <a:srgbClr val="0070C0"/>
                </a:solidFill>
                <a:latin typeface="+mn-lt"/>
                <a:ea typeface="CMU Serif Roman" charset="0"/>
                <a:cs typeface="CMU Serif Roman" charset="0"/>
              </a:rPr>
              <a:t>decision sequences that maximize a given function of the rewards </a:t>
            </a:r>
          </a:p>
        </p:txBody>
      </p:sp>
    </p:spTree>
    <p:extLst>
      <p:ext uri="{BB962C8B-B14F-4D97-AF65-F5344CB8AC3E}">
        <p14:creationId xmlns:p14="http://schemas.microsoft.com/office/powerpoint/2010/main" val="175882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5" grpId="0"/>
      <p:bldP spid="28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26875"/>
            <a:ext cx="7772400" cy="1143000"/>
          </a:xfrm>
        </p:spPr>
        <p:txBody>
          <a:bodyPr/>
          <a:lstStyle/>
          <a:p>
            <a:r>
              <a:rPr lang="en-US" sz="3600" dirty="0" smtClean="0">
                <a:solidFill>
                  <a:srgbClr val="C00000"/>
                </a:solidFill>
              </a:rPr>
              <a:t>Stochastic decision - Expected Utility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295400" y="6177036"/>
            <a:ext cx="48894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Example adapted from M. </a:t>
            </a:r>
            <a:r>
              <a:rPr lang="en-US" dirty="0" err="1" smtClean="0">
                <a:latin typeface="Times New Roman"/>
                <a:cs typeface="Times New Roman"/>
              </a:rPr>
              <a:t>Hauskrecht</a:t>
            </a:r>
            <a:endParaRPr lang="en-US" dirty="0" smtClean="0">
              <a:latin typeface="Times New Roman"/>
              <a:cs typeface="Times New Roman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582" y="1516931"/>
            <a:ext cx="7959491" cy="4426669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 bwMode="auto">
          <a:xfrm>
            <a:off x="0" y="3200400"/>
            <a:ext cx="2092101" cy="559553"/>
          </a:xfrm>
          <a:prstGeom prst="ellipse">
            <a:avLst/>
          </a:prstGeom>
          <a:solidFill>
            <a:schemeClr val="accent1">
              <a:alpha val="59000"/>
            </a:schemeClr>
          </a:solidFill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948" y="3263603"/>
            <a:ext cx="18646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MU Serif Roman" charset="0"/>
                <a:ea typeface="CMU Serif Roman" charset="0"/>
                <a:cs typeface="CMU Serif Roman" charset="0"/>
              </a:rPr>
              <a:t>Money state(t)</a:t>
            </a:r>
            <a:endParaRPr lang="en-US" sz="2000" dirty="0">
              <a:latin typeface="CMU Serif Roman" charset="0"/>
              <a:ea typeface="CMU Serif Roman" charset="0"/>
              <a:cs typeface="CMU Serif Roman" charset="0"/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5375499" y="1981200"/>
            <a:ext cx="2092101" cy="559553"/>
          </a:xfrm>
          <a:prstGeom prst="ellipse">
            <a:avLst/>
          </a:prstGeom>
          <a:solidFill>
            <a:schemeClr val="accent1">
              <a:alpha val="59000"/>
            </a:schemeClr>
          </a:solidFill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52174" y="2075312"/>
            <a:ext cx="21916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MU Serif Roman" charset="0"/>
                <a:ea typeface="CMU Serif Roman" charset="0"/>
                <a:cs typeface="CMU Serif Roman" charset="0"/>
              </a:rPr>
              <a:t>Money state(t+1)</a:t>
            </a:r>
            <a:endParaRPr lang="en-US" sz="2000" dirty="0">
              <a:latin typeface="CMU Serif Roman" charset="0"/>
              <a:ea typeface="CMU Serif Roman" charset="0"/>
              <a:cs typeface="CMU Serif Roman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25CC9-7ECB-4D65-94BD-F1E241F6F67E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86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928" y="390144"/>
            <a:ext cx="7772400" cy="1143000"/>
          </a:xfrm>
        </p:spPr>
        <p:txBody>
          <a:bodyPr/>
          <a:lstStyle/>
          <a:p>
            <a:r>
              <a:rPr lang="en-US" sz="3600" dirty="0" smtClean="0">
                <a:solidFill>
                  <a:srgbClr val="C00000"/>
                </a:solidFill>
              </a:rPr>
              <a:t>Expected utility (values)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951" y="1447800"/>
            <a:ext cx="6019800" cy="36823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1047" y="5029200"/>
            <a:ext cx="61029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MU Serif Roman" charset="0"/>
                <a:ea typeface="CMU Serif Roman" charset="0"/>
                <a:cs typeface="CMU Serif Roman" charset="0"/>
              </a:rPr>
              <a:t>How a </a:t>
            </a:r>
            <a:r>
              <a:rPr lang="en-US" i="1" dirty="0" smtClean="0">
                <a:latin typeface="CMU Serif Roman" charset="0"/>
                <a:ea typeface="CMU Serif Roman" charset="0"/>
                <a:cs typeface="CMU Serif Roman" charset="0"/>
              </a:rPr>
              <a:t>rational agent </a:t>
            </a:r>
            <a:r>
              <a:rPr lang="en-US" dirty="0" smtClean="0">
                <a:latin typeface="CMU Serif Roman" charset="0"/>
                <a:ea typeface="CMU Serif Roman" charset="0"/>
                <a:cs typeface="CMU Serif Roman" charset="0"/>
              </a:rPr>
              <a:t>makes a choice,</a:t>
            </a:r>
          </a:p>
          <a:p>
            <a:r>
              <a:rPr lang="en-US" dirty="0">
                <a:latin typeface="CMU Serif Roman" charset="0"/>
                <a:ea typeface="CMU Serif Roman" charset="0"/>
                <a:cs typeface="CMU Serif Roman" charset="0"/>
              </a:rPr>
              <a:t>g</a:t>
            </a:r>
            <a:r>
              <a:rPr lang="en-US" dirty="0" smtClean="0">
                <a:latin typeface="CMU Serif Roman" charset="0"/>
                <a:ea typeface="CMU Serif Roman" charset="0"/>
                <a:cs typeface="CMU Serif Roman" charset="0"/>
              </a:rPr>
              <a:t>iven that its </a:t>
            </a:r>
            <a:r>
              <a:rPr lang="en-US" i="1" dirty="0" smtClean="0">
                <a:latin typeface="CMU Serif Roman" charset="0"/>
                <a:ea typeface="CMU Serif Roman" charset="0"/>
                <a:cs typeface="CMU Serif Roman" charset="0"/>
              </a:rPr>
              <a:t>preference</a:t>
            </a:r>
            <a:r>
              <a:rPr lang="en-US" dirty="0" smtClean="0">
                <a:latin typeface="CMU Serif Roman" charset="0"/>
                <a:ea typeface="CMU Serif Roman" charset="0"/>
                <a:cs typeface="CMU Serif Roman" charset="0"/>
              </a:rPr>
              <a:t> is to make money?</a:t>
            </a:r>
            <a:endParaRPr lang="en-US" dirty="0">
              <a:latin typeface="CMU Serif Roman" charset="0"/>
              <a:ea typeface="CMU Serif Roman" charset="0"/>
              <a:cs typeface="CMU Serif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25CC9-7ECB-4D65-94BD-F1E241F6F67E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64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16109"/>
            <a:ext cx="7772400" cy="1143000"/>
          </a:xfrm>
        </p:spPr>
        <p:txBody>
          <a:bodyPr/>
          <a:lstStyle/>
          <a:p>
            <a:r>
              <a:rPr lang="en-US" sz="3600" dirty="0" smtClean="0">
                <a:solidFill>
                  <a:srgbClr val="C00000"/>
                </a:solidFill>
              </a:rPr>
              <a:t>Expected values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1" y="1359109"/>
            <a:ext cx="8763000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3838" indent="-223838">
              <a:buFont typeface="Arial" charset="0"/>
              <a:buChar char="•"/>
            </a:pPr>
            <a:r>
              <a:rPr lang="en-US" i="1" dirty="0" smtClean="0">
                <a:latin typeface="CMU Serif Roman" charset="0"/>
                <a:ea typeface="CMU Serif Roman" charset="0"/>
                <a:cs typeface="CMU Serif Roman" charset="0"/>
              </a:rPr>
              <a:t>X </a:t>
            </a:r>
            <a:r>
              <a:rPr lang="en-US" dirty="0" smtClean="0">
                <a:solidFill>
                  <a:srgbClr val="0070C0"/>
                </a:solidFill>
                <a:latin typeface="CMU Serif Roman" charset="0"/>
                <a:ea typeface="CMU Serif Roman" charset="0"/>
                <a:cs typeface="CMU Serif Roman" charset="0"/>
              </a:rPr>
              <a:t>= random </a:t>
            </a:r>
            <a:r>
              <a:rPr lang="en-US" dirty="0">
                <a:solidFill>
                  <a:srgbClr val="0070C0"/>
                </a:solidFill>
                <a:latin typeface="CMU Serif Roman" charset="0"/>
                <a:ea typeface="CMU Serif Roman" charset="0"/>
                <a:cs typeface="CMU Serif Roman" charset="0"/>
              </a:rPr>
              <a:t>variable </a:t>
            </a:r>
            <a:r>
              <a:rPr lang="en-US" dirty="0">
                <a:latin typeface="CMU Serif Roman" charset="0"/>
                <a:ea typeface="CMU Serif Roman" charset="0"/>
                <a:cs typeface="CMU Serif Roman" charset="0"/>
              </a:rPr>
              <a:t>representing the monetary </a:t>
            </a:r>
            <a:r>
              <a:rPr lang="en-US" dirty="0" smtClean="0">
                <a:latin typeface="CMU Serif Roman" charset="0"/>
                <a:ea typeface="CMU Serif Roman" charset="0"/>
                <a:cs typeface="CMU Serif Roman" charset="0"/>
              </a:rPr>
              <a:t>outcome for taking an action, with values in 𝛺</a:t>
            </a:r>
            <a:r>
              <a:rPr lang="en-US" baseline="-25000" dirty="0" smtClean="0">
                <a:latin typeface="CMU Serif Roman" charset="0"/>
                <a:ea typeface="CMU Serif Roman" charset="0"/>
                <a:cs typeface="CMU Serif Roman" charset="0"/>
              </a:rPr>
              <a:t>X </a:t>
            </a:r>
            <a:r>
              <a:rPr lang="en-US" dirty="0">
                <a:latin typeface="CMU Serif Roman" charset="0"/>
                <a:ea typeface="CMU Serif Roman" charset="0"/>
                <a:cs typeface="CMU Serif Roman" charset="0"/>
              </a:rPr>
              <a:t> </a:t>
            </a:r>
            <a:r>
              <a:rPr lang="en-US" dirty="0" smtClean="0">
                <a:latin typeface="CMU Serif Roman" charset="0"/>
                <a:ea typeface="CMU Serif Roman" charset="0"/>
                <a:cs typeface="CMU Serif Roman" charset="0"/>
              </a:rPr>
              <a:t>          (e.g., 𝛺</a:t>
            </a:r>
            <a:r>
              <a:rPr lang="en-US" baseline="-25000" dirty="0" smtClean="0">
                <a:latin typeface="CMU Serif Roman" charset="0"/>
                <a:ea typeface="CMU Serif Roman" charset="0"/>
                <a:cs typeface="CMU Serif Roman" charset="0"/>
              </a:rPr>
              <a:t>X </a:t>
            </a:r>
            <a:r>
              <a:rPr lang="en-US" dirty="0" smtClean="0">
                <a:latin typeface="CMU Serif Roman" charset="0"/>
                <a:ea typeface="CMU Serif Roman" charset="0"/>
                <a:cs typeface="CMU Serif Roman" charset="0"/>
              </a:rPr>
              <a:t>= {110, 90} for action Stock 1)</a:t>
            </a:r>
          </a:p>
          <a:p>
            <a:pPr marL="223838" indent="-223838">
              <a:spcBef>
                <a:spcPts val="1800"/>
              </a:spcBef>
              <a:buFont typeface="Arial" charset="0"/>
              <a:buChar char="•"/>
            </a:pPr>
            <a:r>
              <a:rPr lang="en-US" dirty="0" smtClean="0">
                <a:solidFill>
                  <a:srgbClr val="0070C0"/>
                </a:solidFill>
                <a:latin typeface="CMU Serif Roman" charset="0"/>
                <a:ea typeface="CMU Serif Roman" charset="0"/>
                <a:cs typeface="CMU Serif Roman" charset="0"/>
              </a:rPr>
              <a:t>Expected </a:t>
            </a:r>
            <a:r>
              <a:rPr lang="en-US" dirty="0">
                <a:solidFill>
                  <a:srgbClr val="0070C0"/>
                </a:solidFill>
                <a:latin typeface="CMU Serif Roman" charset="0"/>
                <a:ea typeface="CMU Serif Roman" charset="0"/>
                <a:cs typeface="CMU Serif Roman" charset="0"/>
              </a:rPr>
              <a:t>value </a:t>
            </a:r>
            <a:r>
              <a:rPr lang="en-US" dirty="0">
                <a:latin typeface="CMU Serif Roman" charset="0"/>
                <a:ea typeface="CMU Serif Roman" charset="0"/>
                <a:cs typeface="CMU Serif Roman" charset="0"/>
              </a:rPr>
              <a:t>of </a:t>
            </a:r>
            <a:r>
              <a:rPr lang="en-US" i="1" dirty="0">
                <a:latin typeface="CMU Serif Roman" charset="0"/>
                <a:ea typeface="CMU Serif Roman" charset="0"/>
                <a:cs typeface="CMU Serif Roman" charset="0"/>
              </a:rPr>
              <a:t>X</a:t>
            </a:r>
            <a:r>
              <a:rPr lang="en-US" dirty="0">
                <a:latin typeface="CMU Serif Roman" charset="0"/>
                <a:ea typeface="CMU Serif Roman" charset="0"/>
                <a:cs typeface="CMU Serif Roman" charset="0"/>
              </a:rPr>
              <a:t> </a:t>
            </a:r>
            <a:r>
              <a:rPr lang="en-US" dirty="0" smtClean="0">
                <a:latin typeface="CMU Serif Roman" charset="0"/>
                <a:ea typeface="CMU Serif Roman" charset="0"/>
                <a:cs typeface="CMU Serif Roman" charset="0"/>
              </a:rPr>
              <a:t>is: </a:t>
            </a:r>
          </a:p>
          <a:p>
            <a:pPr marL="223838" indent="-223838">
              <a:buFont typeface="Arial" charset="0"/>
              <a:buChar char="•"/>
            </a:pPr>
            <a:endParaRPr lang="en-US" dirty="0">
              <a:latin typeface="CMU Serif Roman" charset="0"/>
              <a:ea typeface="CMU Serif Roman" charset="0"/>
              <a:cs typeface="CMU Serif Roman" charset="0"/>
            </a:endParaRPr>
          </a:p>
          <a:p>
            <a:pPr marL="223838" indent="-223838">
              <a:buFont typeface="Arial" charset="0"/>
              <a:buChar char="•"/>
            </a:pPr>
            <a:r>
              <a:rPr lang="en-US" dirty="0" smtClean="0">
                <a:latin typeface="CMU Serif Roman" charset="0"/>
                <a:ea typeface="CMU Serif Roman" charset="0"/>
                <a:cs typeface="CMU Serif Roman" charset="0"/>
              </a:rPr>
              <a:t>Expected </a:t>
            </a:r>
            <a:r>
              <a:rPr lang="en-US" dirty="0">
                <a:latin typeface="CMU Serif Roman" charset="0"/>
                <a:ea typeface="CMU Serif Roman" charset="0"/>
                <a:cs typeface="CMU Serif Roman" charset="0"/>
              </a:rPr>
              <a:t>value summarizes all stochastic outcomes into a single quantity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2667000"/>
            <a:ext cx="3492500" cy="7239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866900" y="4217418"/>
            <a:ext cx="5410200" cy="2030982"/>
            <a:chOff x="2667000" y="3912618"/>
            <a:chExt cx="5410200" cy="203098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43200" y="3912618"/>
              <a:ext cx="5334000" cy="2030982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 bwMode="auto">
            <a:xfrm>
              <a:off x="2667000" y="4191000"/>
              <a:ext cx="1524000" cy="30440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45 Helvetica Light" pitchFamily="-110" charset="0"/>
                <a:ea typeface="Geneva" pitchFamily="-110" charset="-128"/>
                <a:cs typeface="Geneva" pitchFamily="-110" charset="-128"/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25CC9-7ECB-4D65-94BD-F1E241F6F67E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124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08432"/>
            <a:ext cx="7772400" cy="1143000"/>
          </a:xfrm>
        </p:spPr>
        <p:txBody>
          <a:bodyPr/>
          <a:lstStyle/>
          <a:p>
            <a:r>
              <a:rPr lang="en-US" sz="3600" dirty="0" smtClean="0">
                <a:solidFill>
                  <a:srgbClr val="C00000"/>
                </a:solidFill>
              </a:rPr>
              <a:t>Expected values</a:t>
            </a:r>
            <a:endParaRPr lang="en-US" sz="3600" dirty="0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700" y="1790700"/>
            <a:ext cx="7340600" cy="44196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25CC9-7ECB-4D65-94BD-F1E241F6F67E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484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def\argmax{\mathop{\rm arg\,max}}&#10;\def\pref{\succ}&#10;\def\lequiv{\Leftrightarrow}&#10;\begin{document}&#10;\centering&#10;$[r,r_0,r_1,r_2,\ldots]\pref [r,r'_0,r'_1,r'_2,\ldots]$\\&#10;$\lequiv$\\&#10;$[r_0,r_1,r_2,\ldots]\pref [r'_0,r'_1,r'_2,\ldots]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0"/>
  <p:tag name="BOXHEIGHT" val="374"/>
  <p:tag name="BOXFONT" val="10"/>
  <p:tag name="BOXWRAP" val="False"/>
  <p:tag name="WORKAROUNDTRANSPARENCYBUG" val="False"/>
  <p:tag name="ALLOWFONTSUBSTITUTION" val="False"/>
  <p:tag name="BITMAPFORMAT" val="png16m"/>
  <p:tag name="ORIGWIDTH" val="316"/>
  <p:tag name="PICTUREFILESIZE" val="4786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def\pref{\succ}&#10;\def\lequiv{\Leftrightarrow}&#10;\begin{document}&#10;$U([r_0,r_1,r_2,\ldots]) = r_0 + \gamma r_1 + \gamma^2 r_2 \cdots $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374"/>
  <p:tag name="PICTUREFILESIZE" val="2177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def\pref{\succ}&#10;\def\lequiv{\Leftrightarrow}&#10;\begin{document}&#10;$U([r_0,r_1,r_2,\ldots]) = r_0 + \gamma r_1 + \gamma^2 r_2 \cdots $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374"/>
  <p:tag name="PICTUREFILESIZE" val="2177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def\pref{\succ}&#10;\def\lequiv{\Leftrightarrow}&#10;\begin{document}&#10;$U([r_0,r_1,r_2,\ldots]) = r_0 + \gamma r_1 + \gamma^2 r_2 \cdots $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374"/>
  <p:tag name="PICTUREFILESIZE" val="2177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def\pref{\succ}&#10;\def\lequiv{\Leftrightarrow}&#10;\begin{document}&#10;$U([r_0,r_1,r_2,\ldots]) = r_0 + \gamma r_1 + \gamma^2 r_2 \cdots $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374"/>
  <p:tag name="PICTUREFILESIZE" val="2177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U([r_0,\ldots r_{\infty}]) = \sum_{t=0}^{\infty} \gamma^t r_t \leq R_{{\rm max}}/(1-\gamma)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395"/>
  <p:tag name="PICTUREFILESIZE" val="4373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def\pref{\succ}&#10;\def\lequiv{\Leftrightarrow}&#10;\begin{document}&#10;$U([r_0,r_1,r_2,\ldots]) = r_0 + r_1 + r_2 + \cdots $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364"/>
  <p:tag name="PICTUREFILESIZE" val="1819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def\pref{\succ}&#10;\def\lequiv{\Leftrightarrow}&#10;\begin{document}&#10;$U([r_0,r_1,r_2,\ldots]) = r_0 + \gamma r_1 + \gamma^2 r_2 \cdots $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374"/>
  <p:tag name="PICTUREFILESIZE" val="2177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[a_1, a_2, \ldots] \succ [b_1, b_2, \ldots]  template TPT1  env TPENV1  fore 0  back 16777215  eqnno 3"/>
  <p:tag name="FILENAME" val="TP_tmp"/>
  <p:tag name="ORIGWIDTH" val="101"/>
  <p:tag name="PICTUREFILESIZE" val="467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[r, a_1, a_2, \ldots] \succ [r, b_1, b_2, \ldots]  template TPT1  env TPENV1  fore 0  back 16777215  eqnno 3"/>
  <p:tag name="FILENAME" val="TP_tmp"/>
  <p:tag name="ORIGWIDTH" val="119"/>
  <p:tag name="PICTUREFILESIZE" val="550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rickRed}{1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9"/>
  <p:tag name="PICTUREFILESIZE" val="98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rickRed}{\gamma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12"/>
  <p:tag name="PICTUREFILESIZE" val="170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rickRed}{\gamma^2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22"/>
  <p:tag name="PICTUREFILESIZE" val="320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def\pref{\succ}&#10;\def\lequiv{\Leftrightarrow}&#10;\begin{document}&#10;$U([r_0,r_1,r_2,\ldots]) = r_0 + \gamma r_1 + \gamma^2 r_2 \cdots $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374"/>
  <p:tag name="PICTUREFILESIZE" val="21779"/>
</p:tagLst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14554</TotalTime>
  <Words>2560</Words>
  <Application>Microsoft Macintosh PowerPoint</Application>
  <PresentationFormat>On-screen Show (4:3)</PresentationFormat>
  <Paragraphs>455</Paragraphs>
  <Slides>48</Slides>
  <Notes>46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63" baseType="lpstr">
      <vt:lpstr>45 Helvetica Light</vt:lpstr>
      <vt:lpstr>Calibri</vt:lpstr>
      <vt:lpstr>cmmi10</vt:lpstr>
      <vt:lpstr>CMU Serif</vt:lpstr>
      <vt:lpstr>CMU Serif Roman</vt:lpstr>
      <vt:lpstr>Geneva</vt:lpstr>
      <vt:lpstr>Mangal</vt:lpstr>
      <vt:lpstr>ＭＳ Ｐゴシック</vt:lpstr>
      <vt:lpstr>PT Serif</vt:lpstr>
      <vt:lpstr>Symbol</vt:lpstr>
      <vt:lpstr>Times New Roman</vt:lpstr>
      <vt:lpstr>Wingdings</vt:lpstr>
      <vt:lpstr>Arial</vt:lpstr>
      <vt:lpstr>Default Design</vt:lpstr>
      <vt:lpstr>Equation</vt:lpstr>
      <vt:lpstr>Markov Decision Processes  </vt:lpstr>
      <vt:lpstr>Decision-Making, so far …</vt:lpstr>
      <vt:lpstr>Markov Decision Processes</vt:lpstr>
      <vt:lpstr>Markov Property</vt:lpstr>
      <vt:lpstr>Actions’ outcomes are usually uncertain in the real world!</vt:lpstr>
      <vt:lpstr>Stochastic decision - Expected Utility</vt:lpstr>
      <vt:lpstr>Expected utility (values)</vt:lpstr>
      <vt:lpstr>Expected values</vt:lpstr>
      <vt:lpstr>Expected values</vt:lpstr>
      <vt:lpstr>Optimal decision</vt:lpstr>
      <vt:lpstr>Where do probabilities values come from?</vt:lpstr>
      <vt:lpstr>Markov Decision Processes (MPD)</vt:lpstr>
      <vt:lpstr>PowerPoint Presentation</vt:lpstr>
      <vt:lpstr>PowerPoint Presentation</vt:lpstr>
      <vt:lpstr>Example: Grid World</vt:lpstr>
      <vt:lpstr>Grid World Actions</vt:lpstr>
      <vt:lpstr>Policies</vt:lpstr>
      <vt:lpstr>How Many Policies?</vt:lpstr>
      <vt:lpstr>Utility of a Policy</vt:lpstr>
      <vt:lpstr>Optimal Policies</vt:lpstr>
      <vt:lpstr>Optimal Policies depend on Reward and Action Consequences</vt:lpstr>
      <vt:lpstr>Optimal Policies </vt:lpstr>
      <vt:lpstr>Optimal Policies</vt:lpstr>
      <vt:lpstr>Optimal Policies</vt:lpstr>
      <vt:lpstr>Utilities of Sequences</vt:lpstr>
      <vt:lpstr>Stationary Preferences</vt:lpstr>
      <vt:lpstr>What are Discounts?</vt:lpstr>
      <vt:lpstr>Discounting</vt:lpstr>
      <vt:lpstr>Discounting</vt:lpstr>
      <vt:lpstr>Discounting</vt:lpstr>
      <vt:lpstr>Discounting</vt:lpstr>
      <vt:lpstr>Discounting</vt:lpstr>
      <vt:lpstr>Infinite Utilities?!</vt:lpstr>
      <vt:lpstr>Recap: Defining MDPs</vt:lpstr>
      <vt:lpstr>What is the value of a policy?</vt:lpstr>
      <vt:lpstr>Expected Utility: Value function</vt:lpstr>
      <vt:lpstr>Bellman equation for  Value function</vt:lpstr>
      <vt:lpstr>Bellman equation for  Value function</vt:lpstr>
      <vt:lpstr>Optimal Value V* and *  </vt:lpstr>
      <vt:lpstr>Assume we know the utility (values)  for the grid world states</vt:lpstr>
      <vt:lpstr>Optimal V* for the grid world</vt:lpstr>
      <vt:lpstr>Value Iteration</vt:lpstr>
      <vt:lpstr>Value Iteration Algorithm</vt:lpstr>
      <vt:lpstr>Value Iteration on Grid World</vt:lpstr>
      <vt:lpstr>PowerPoint Presentation</vt:lpstr>
      <vt:lpstr>Value Iteration on Grid World</vt:lpstr>
      <vt:lpstr>Value Iteration on Grid World</vt:lpstr>
      <vt:lpstr>Value Iteration on Grid World</vt:lpstr>
    </vt:vector>
  </TitlesOfParts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Constraint Satisfaction Problems (CSPs)</dc:title>
  <dc:creator>hi</dc:creator>
  <cp:lastModifiedBy>Microsoft Office User</cp:lastModifiedBy>
  <cp:revision>759</cp:revision>
  <cp:lastPrinted>2017-10-17T15:37:48Z</cp:lastPrinted>
  <dcterms:created xsi:type="dcterms:W3CDTF">2002-07-26T03:28:00Z</dcterms:created>
  <dcterms:modified xsi:type="dcterms:W3CDTF">2017-10-18T13:29:47Z</dcterms:modified>
</cp:coreProperties>
</file>