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90" r:id="rId2"/>
    <p:sldId id="688" r:id="rId3"/>
    <p:sldId id="689" r:id="rId4"/>
    <p:sldId id="690" r:id="rId5"/>
    <p:sldId id="702" r:id="rId6"/>
    <p:sldId id="701" r:id="rId7"/>
    <p:sldId id="524" r:id="rId8"/>
    <p:sldId id="618" r:id="rId9"/>
    <p:sldId id="594" r:id="rId10"/>
    <p:sldId id="657" r:id="rId11"/>
    <p:sldId id="595" r:id="rId12"/>
    <p:sldId id="625" r:id="rId13"/>
    <p:sldId id="626" r:id="rId14"/>
    <p:sldId id="628" r:id="rId15"/>
    <p:sldId id="629" r:id="rId16"/>
    <p:sldId id="630" r:id="rId17"/>
    <p:sldId id="631" r:id="rId18"/>
    <p:sldId id="632" r:id="rId19"/>
    <p:sldId id="633" r:id="rId20"/>
    <p:sldId id="635" r:id="rId21"/>
    <p:sldId id="636" r:id="rId22"/>
    <p:sldId id="642" r:id="rId23"/>
    <p:sldId id="645" r:id="rId24"/>
    <p:sldId id="646" r:id="rId25"/>
    <p:sldId id="644" r:id="rId26"/>
    <p:sldId id="650" r:id="rId27"/>
    <p:sldId id="684" r:id="rId28"/>
    <p:sldId id="685" r:id="rId29"/>
    <p:sldId id="686" r:id="rId30"/>
    <p:sldId id="687" r:id="rId31"/>
    <p:sldId id="672" r:id="rId32"/>
    <p:sldId id="673" r:id="rId33"/>
    <p:sldId id="675" r:id="rId34"/>
    <p:sldId id="676" r:id="rId35"/>
    <p:sldId id="678" r:id="rId36"/>
    <p:sldId id="679" r:id="rId37"/>
    <p:sldId id="681" r:id="rId38"/>
    <p:sldId id="682" r:id="rId39"/>
    <p:sldId id="683" r:id="rId40"/>
    <p:sldId id="659" r:id="rId41"/>
    <p:sldId id="660" r:id="rId42"/>
    <p:sldId id="661" r:id="rId43"/>
    <p:sldId id="662" r:id="rId44"/>
    <p:sldId id="663" r:id="rId45"/>
    <p:sldId id="664" r:id="rId46"/>
    <p:sldId id="665" r:id="rId47"/>
    <p:sldId id="668" r:id="rId48"/>
    <p:sldId id="669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 autoAdjust="0"/>
    <p:restoredTop sz="80692" autoAdjust="0"/>
  </p:normalViewPr>
  <p:slideViewPr>
    <p:cSldViewPr snapToGrid="0">
      <p:cViewPr>
        <p:scale>
          <a:sx n="120" d="100"/>
          <a:sy n="120" d="100"/>
        </p:scale>
        <p:origin x="144" y="-456"/>
      </p:cViewPr>
      <p:guideLst>
        <p:guide orient="horz" pos="2160"/>
        <p:guide pos="2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9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Relationship Id="rId3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Relationship Id="rId3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image" Target="../media/image24.wmf"/><Relationship Id="rId3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7" Type="http://schemas.openxmlformats.org/officeDocument/2006/relationships/image" Target="../media/image36.emf"/><Relationship Id="rId8" Type="http://schemas.openxmlformats.org/officeDocument/2006/relationships/image" Target="../media/image37.emf"/><Relationship Id="rId9" Type="http://schemas.openxmlformats.org/officeDocument/2006/relationships/image" Target="../media/image38.emf"/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A3ADE-2AED-2A43-927D-6DFE99245A93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5D21C-176F-E942-AB3F-6177ED2A8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64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C70559E-B2D7-BD4F-ACC2-4A0BBCE2F950}" type="datetimeFigureOut">
              <a:rPr lang="en-US"/>
              <a:pPr>
                <a:defRPr/>
              </a:pPr>
              <a:t>10/10/17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C422660-5F85-9A49-8582-CA5FC22A1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tochastic_neural_network" TargetMode="External"/><Relationship Id="rId4" Type="http://schemas.openxmlformats.org/officeDocument/2006/relationships/hyperlink" Target="http://en.wikipedia.org/wiki/Geoffrey_Hinton" TargetMode="External"/><Relationship Id="rId5" Type="http://schemas.openxmlformats.org/officeDocument/2006/relationships/hyperlink" Target="http://en.wikipedia.org/wiki/Terry_Sejnowski" TargetMode="External"/><Relationship Id="rId6" Type="http://schemas.openxmlformats.org/officeDocument/2006/relationships/hyperlink" Target="http://en.wikipedia.org/wiki/Stochastic_process" TargetMode="External"/><Relationship Id="rId7" Type="http://schemas.openxmlformats.org/officeDocument/2006/relationships/hyperlink" Target="http://en.wikipedia.org/wiki/Generative_model" TargetMode="External"/><Relationship Id="rId8" Type="http://schemas.openxmlformats.org/officeDocument/2006/relationships/hyperlink" Target="http://en.wikipedia.org/wiki/Hopfield_net" TargetMode="External"/><Relationship Id="rId9" Type="http://schemas.openxmlformats.org/officeDocument/2006/relationships/hyperlink" Target="http://en.wikipedia.org/wiki/Thermal_equilibrium" TargetMode="External"/><Relationship Id="rId10" Type="http://schemas.openxmlformats.org/officeDocument/2006/relationships/hyperlink" Target="http://en.wikipedia.org/wiki/Simulated_annealing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Syntax</a:t>
            </a:r>
            <a:r>
              <a:rPr lang="en-US" baseline="0" dirty="0" smtClean="0"/>
              <a:t> = </a:t>
            </a:r>
            <a:r>
              <a:rPr lang="en-US" b="1" dirty="0" smtClean="0"/>
              <a:t>the grammatical arrangement of words in sentences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a systematic orderly arrangement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Semantics:</a:t>
            </a:r>
            <a:r>
              <a:rPr lang="en-US" baseline="0" dirty="0" smtClean="0"/>
              <a:t> </a:t>
            </a:r>
            <a:r>
              <a:rPr lang="en-US" b="1" dirty="0" smtClean="0"/>
              <a:t>the meaning of a word, phrase, sentence, or text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A3304FAA-0709-CB41-944D-E2D93273EB98}" type="slidenum">
              <a:rPr lang="en-US" altLang="en-US">
                <a:latin typeface="Times New Roman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 altLang="x-none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EF5142-F4D8-AE4F-A55F-7FB9C3BE9793}" type="slidenum">
              <a:rPr lang="en-US" altLang="x-none" sz="1200"/>
              <a:pPr eaLnBrk="1" hangingPunct="1"/>
              <a:t>10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2120476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4E543AAA-DC99-4643-B068-217E5D1DE4C6}" type="slidenum">
              <a:rPr lang="en-US" sz="1200" smtClean="0"/>
              <a:pPr>
                <a:defRPr/>
              </a:pPr>
              <a:t>11</a:t>
            </a:fld>
            <a:endParaRPr lang="en-US" sz="1200" smtClean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For the case of visible units only, first term, clamp states: set the visibile units to the data, , there are two phrases: fist phrase, learn from the world, and compare with the free states, sampling the visibile units from the joint distributions. 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Sampling:  Gibbs sampling.  Proceed coordinate-wise,  fix the others, get the distribution for this kind, and sample from that one.  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</a:rPr>
              <a:t>Hebbian learning rule,  learning during the day, and sampling through the night, and to compare with each other. 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  <a:p>
            <a:endParaRPr lang="en-US">
              <a:ea typeface="ＭＳ Ｐゴシック" charset="0"/>
              <a:cs typeface="ＭＳ Ｐゴシック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</a:rPr>
              <a:t>Free states, sampling from the joint.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</a:rPr>
              <a:t>For hidden units, the clamped states, hiddnen units have no data to set to, but they do have the posterior, but this makes learning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</a:rPr>
              <a:t>S^h~ P(s^h|s^v=x). 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</a:rPr>
              <a:t>In Boltzmann machine difficult. 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</a:rPr>
              <a:t>When you put hidden units, things slow down.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140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 altLang="x-none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7F8AC5-70C3-6447-BD44-1F278D4DC998}" type="slidenum">
              <a:rPr lang="en-US" altLang="x-none" sz="1200"/>
              <a:pPr eaLnBrk="1" hangingPunct="1"/>
              <a:t>12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324919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x-none" sz="1200" dirty="0" smtClean="0"/>
              <a:t>(ignoring terms to do with biases)</a:t>
            </a:r>
            <a:endParaRPr lang="en-CA" altLang="x-none" dirty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E9BB9F-6703-9B4D-9918-77889A88913F}" type="slidenum">
              <a:rPr lang="en-US" altLang="x-none" sz="1200"/>
              <a:pPr eaLnBrk="1" hangingPunct="1"/>
              <a:t>13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1860394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 altLang="x-none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F5713D-7D9E-2645-A812-EFBFD784B1D4}" type="slidenum">
              <a:rPr lang="en-US" altLang="x-none" sz="1200"/>
              <a:pPr eaLnBrk="1" hangingPunct="1"/>
              <a:t>14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2015975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200" dirty="0" smtClean="0"/>
              <a:t>Compute </a:t>
            </a:r>
            <a:r>
              <a:rPr lang="en-US" sz="1200" i="1" dirty="0" err="1" smtClean="0"/>
              <a:t>a</a:t>
            </a:r>
            <a:r>
              <a:rPr lang="en-US" sz="1200" i="1" baseline="-25000" dirty="0" err="1" smtClean="0"/>
              <a:t>i</a:t>
            </a:r>
            <a:r>
              <a:rPr lang="en-US" sz="1200" dirty="0" smtClean="0"/>
              <a:t>=∑</a:t>
            </a:r>
            <a:r>
              <a:rPr lang="en-US" sz="1200" i="1" baseline="-25000" dirty="0" err="1" smtClean="0"/>
              <a:t>j</a:t>
            </a:r>
            <a:r>
              <a:rPr lang="en-US" sz="1200" i="1" dirty="0" err="1" smtClean="0"/>
              <a:t>w</a:t>
            </a:r>
            <a:r>
              <a:rPr lang="en-US" sz="1200" i="1" baseline="-25000" dirty="0" err="1" smtClean="0"/>
              <a:t>ij</a:t>
            </a:r>
            <a:r>
              <a:rPr lang="en-US" sz="1200" i="1" dirty="0" err="1" smtClean="0"/>
              <a:t>x</a:t>
            </a:r>
            <a:r>
              <a:rPr lang="en-US" sz="1200" i="1" baseline="-25000" dirty="0" err="1" smtClean="0"/>
              <a:t>j</a:t>
            </a:r>
            <a:r>
              <a:rPr lang="en-US" sz="1200" dirty="0" smtClean="0"/>
              <a:t> of unit </a:t>
            </a:r>
            <a:r>
              <a:rPr lang="en-US" sz="1200" i="1" dirty="0" err="1" smtClean="0"/>
              <a:t>i</a:t>
            </a:r>
            <a:r>
              <a:rPr lang="en-US" sz="1200" dirty="0" smtClean="0"/>
              <a:t> in layer 2 as weighted sum of activities all units </a:t>
            </a:r>
            <a:r>
              <a:rPr lang="en-US" sz="1200" i="1" dirty="0" smtClean="0"/>
              <a:t>j</a:t>
            </a:r>
            <a:r>
              <a:rPr lang="en-US" sz="1200" dirty="0" smtClean="0"/>
              <a:t> in layer 1. </a:t>
            </a:r>
            <a:r>
              <a:rPr lang="en-US" sz="1200" i="1" dirty="0" err="1" smtClean="0"/>
              <a:t>x</a:t>
            </a:r>
            <a:r>
              <a:rPr lang="en-US" sz="1200" i="1" baseline="-25000" dirty="0" err="1" smtClean="0"/>
              <a:t>j</a:t>
            </a:r>
            <a:r>
              <a:rPr lang="en-US" sz="1200" baseline="-25000" dirty="0" smtClean="0"/>
              <a:t> </a:t>
            </a:r>
            <a:r>
              <a:rPr lang="en-US" sz="1200" dirty="0" smtClean="0"/>
              <a:t>is the 0 or 1 state of unit </a:t>
            </a:r>
            <a:r>
              <a:rPr lang="en-US" sz="1200" i="1" dirty="0" smtClean="0"/>
              <a:t>j</a:t>
            </a:r>
            <a:r>
              <a:rPr lang="en-US" sz="1200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i="1" dirty="0" smtClean="0"/>
              <a:t>Compute p</a:t>
            </a:r>
            <a:r>
              <a:rPr lang="en-US" sz="1200" i="1" baseline="-25000" dirty="0" smtClean="0"/>
              <a:t>i</a:t>
            </a:r>
            <a:r>
              <a:rPr lang="en-US" sz="1200" dirty="0" smtClean="0"/>
              <a:t>=</a:t>
            </a:r>
            <a:r>
              <a:rPr lang="en-US" sz="1200" i="1" dirty="0" err="1" smtClean="0"/>
              <a:t>σ</a:t>
            </a:r>
            <a:r>
              <a:rPr lang="en-US" sz="1200" dirty="0" smtClean="0"/>
              <a:t>(</a:t>
            </a:r>
            <a:r>
              <a:rPr lang="en-US" sz="1200" i="1" dirty="0" err="1" smtClean="0"/>
              <a:t>a</a:t>
            </a:r>
            <a:r>
              <a:rPr lang="en-US" sz="1200" i="1" baseline="-25000" dirty="0" err="1" smtClean="0"/>
              <a:t>i</a:t>
            </a:r>
            <a:r>
              <a:rPr lang="en-US" sz="1200" dirty="0" smtClean="0"/>
              <a:t>), where </a:t>
            </a:r>
            <a:r>
              <a:rPr lang="en-US" sz="1200" i="1" dirty="0" err="1" smtClean="0"/>
              <a:t>σ</a:t>
            </a:r>
            <a:r>
              <a:rPr lang="en-US" sz="1200" dirty="0" smtClean="0"/>
              <a:t>(</a:t>
            </a:r>
            <a:r>
              <a:rPr lang="en-US" sz="1200" i="1" dirty="0" smtClean="0"/>
              <a:t>x</a:t>
            </a:r>
            <a:r>
              <a:rPr lang="en-US" sz="1200" dirty="0" smtClean="0"/>
              <a:t>)=1/(1+</a:t>
            </a:r>
            <a:r>
              <a:rPr lang="en-US" sz="1200" i="1" dirty="0" smtClean="0"/>
              <a:t>exp</a:t>
            </a:r>
            <a:r>
              <a:rPr lang="en-US" sz="1200" dirty="0" smtClean="0"/>
              <a:t>(−</a:t>
            </a:r>
            <a:r>
              <a:rPr lang="en-US" sz="1200" i="1" dirty="0" smtClean="0"/>
              <a:t>x</a:t>
            </a:r>
            <a:r>
              <a:rPr lang="en-US" sz="1200" dirty="0" smtClean="0"/>
              <a:t>)). turn unit </a:t>
            </a:r>
            <a:r>
              <a:rPr lang="en-US" sz="1200" i="1" dirty="0" err="1" smtClean="0"/>
              <a:t>i</a:t>
            </a:r>
            <a:r>
              <a:rPr lang="en-US" sz="1200" dirty="0" smtClean="0"/>
              <a:t> on with probability </a:t>
            </a:r>
            <a:r>
              <a:rPr lang="en-US" sz="1200" i="1" dirty="0" smtClean="0"/>
              <a:t>p</a:t>
            </a:r>
            <a:r>
              <a:rPr lang="en-US" sz="1200" i="1" baseline="-25000" dirty="0" smtClean="0"/>
              <a:t>i</a:t>
            </a:r>
            <a:r>
              <a:rPr lang="en-US" sz="1200" dirty="0" smtClean="0"/>
              <a:t>, and turn it off with probability 1−</a:t>
            </a:r>
            <a:r>
              <a:rPr lang="en-US" sz="1200" i="1" dirty="0" smtClean="0"/>
              <a:t>p</a:t>
            </a:r>
            <a:r>
              <a:rPr lang="en-US" sz="1200" i="1" baseline="-25000" dirty="0" smtClean="0"/>
              <a:t>i</a:t>
            </a:r>
            <a:r>
              <a:rPr lang="en-US" sz="1200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dirty="0" smtClean="0"/>
              <a:t>For each edge </a:t>
            </a:r>
            <a:r>
              <a:rPr lang="en-US" sz="1200" i="1" dirty="0" err="1" smtClean="0"/>
              <a:t>eij</a:t>
            </a:r>
            <a:r>
              <a:rPr lang="en-US" sz="1200" dirty="0" smtClean="0"/>
              <a:t>, compute </a:t>
            </a:r>
            <a:r>
              <a:rPr lang="en-US" sz="1200" i="1" dirty="0" smtClean="0"/>
              <a:t>Positive</a:t>
            </a:r>
            <a:r>
              <a:rPr lang="en-US" sz="1200" dirty="0" smtClean="0"/>
              <a:t>(</a:t>
            </a:r>
            <a:r>
              <a:rPr lang="en-US" sz="1200" i="1" dirty="0" err="1" smtClean="0"/>
              <a:t>e</a:t>
            </a:r>
            <a:r>
              <a:rPr lang="en-US" sz="1200" i="1" baseline="-25000" dirty="0" err="1" smtClean="0"/>
              <a:t>ij</a:t>
            </a:r>
            <a:r>
              <a:rPr lang="en-US" sz="1200" dirty="0" smtClean="0"/>
              <a:t>)=</a:t>
            </a:r>
            <a:r>
              <a:rPr lang="en-US" sz="1200" i="1" dirty="0" err="1" smtClean="0"/>
              <a:t>x</a:t>
            </a:r>
            <a:r>
              <a:rPr lang="en-US" sz="1200" i="1" baseline="-25000" dirty="0" err="1" smtClean="0"/>
              <a:t>i</a:t>
            </a:r>
            <a:r>
              <a:rPr lang="en-US" sz="1200" dirty="0" err="1" smtClean="0"/>
              <a:t>∗</a:t>
            </a:r>
            <a:r>
              <a:rPr lang="en-US" sz="1200" i="1" dirty="0" err="1" smtClean="0"/>
              <a:t>x</a:t>
            </a:r>
            <a:r>
              <a:rPr lang="en-US" sz="1200" i="1" baseline="-25000" dirty="0" err="1" smtClean="0"/>
              <a:t>j</a:t>
            </a:r>
            <a:r>
              <a:rPr lang="en-US" sz="1200" dirty="0" smtClean="0"/>
              <a:t> (i.e., for each pair of units, measure whether they’re both on)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1" dirty="0" smtClean="0"/>
              <a:t>Reconstruct</a:t>
            </a:r>
            <a:r>
              <a:rPr lang="en-US" sz="1200" dirty="0" smtClean="0"/>
              <a:t>: for each visible unit, compute its activation energy </a:t>
            </a:r>
            <a:r>
              <a:rPr lang="en-US" sz="1200" i="1" dirty="0" err="1" smtClean="0"/>
              <a:t>a</a:t>
            </a:r>
            <a:r>
              <a:rPr lang="en-US" sz="1200" i="1" baseline="-25000" dirty="0" err="1" smtClean="0"/>
              <a:t>i</a:t>
            </a:r>
            <a:r>
              <a:rPr lang="en-US" sz="1200" dirty="0" smtClean="0"/>
              <a:t>, and update its state.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dirty="0" smtClean="0"/>
              <a:t>Update the hidden units again, and compute </a:t>
            </a:r>
            <a:r>
              <a:rPr lang="en-US" sz="1200" i="1" dirty="0" smtClean="0"/>
              <a:t>Negative</a:t>
            </a:r>
            <a:r>
              <a:rPr lang="en-US" sz="1200" dirty="0" smtClean="0"/>
              <a:t>(</a:t>
            </a:r>
            <a:r>
              <a:rPr lang="en-US" sz="1200" i="1" dirty="0" err="1" smtClean="0"/>
              <a:t>e</a:t>
            </a:r>
            <a:r>
              <a:rPr lang="en-US" sz="1200" i="1" baseline="-25000" dirty="0" err="1" smtClean="0"/>
              <a:t>ij</a:t>
            </a:r>
            <a:r>
              <a:rPr lang="en-US" sz="1200" dirty="0" smtClean="0"/>
              <a:t>)=</a:t>
            </a:r>
            <a:r>
              <a:rPr lang="en-US" sz="1200" i="1" dirty="0" err="1" smtClean="0"/>
              <a:t>x</a:t>
            </a:r>
            <a:r>
              <a:rPr lang="en-US" sz="1200" i="1" baseline="-25000" dirty="0" err="1" smtClean="0"/>
              <a:t>i</a:t>
            </a:r>
            <a:r>
              <a:rPr lang="en-US" sz="1200" dirty="0" err="1" smtClean="0"/>
              <a:t>∗</a:t>
            </a:r>
            <a:r>
              <a:rPr lang="en-US" sz="1200" i="1" dirty="0" err="1" smtClean="0"/>
              <a:t>x</a:t>
            </a:r>
            <a:r>
              <a:rPr lang="en-US" sz="1200" i="1" baseline="-25000" dirty="0" err="1" smtClean="0"/>
              <a:t>j</a:t>
            </a:r>
            <a:r>
              <a:rPr lang="en-US" sz="1200" dirty="0" smtClean="0"/>
              <a:t> for each edge.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dirty="0" smtClean="0"/>
              <a:t>Update the weight of each edge </a:t>
            </a:r>
            <a:r>
              <a:rPr lang="en-US" sz="1200" i="1" dirty="0" err="1" smtClean="0"/>
              <a:t>e</a:t>
            </a:r>
            <a:r>
              <a:rPr lang="en-US" sz="1200" i="1" baseline="-25000" dirty="0" err="1" smtClean="0"/>
              <a:t>ij</a:t>
            </a:r>
            <a:r>
              <a:rPr lang="en-US" sz="1200" dirty="0" smtClean="0"/>
              <a:t> by setting </a:t>
            </a:r>
            <a:r>
              <a:rPr lang="en-US" sz="1200" i="1" dirty="0" err="1" smtClean="0"/>
              <a:t>w</a:t>
            </a:r>
            <a:r>
              <a:rPr lang="en-US" sz="1200" i="1" baseline="-25000" dirty="0" err="1" smtClean="0"/>
              <a:t>ij</a:t>
            </a:r>
            <a:r>
              <a:rPr lang="en-US" sz="1200" dirty="0" smtClean="0"/>
              <a:t>=</a:t>
            </a:r>
            <a:r>
              <a:rPr lang="en-US" sz="1200" i="1" dirty="0" err="1" smtClean="0"/>
              <a:t>w</a:t>
            </a:r>
            <a:r>
              <a:rPr lang="en-US" sz="1200" i="1" baseline="-25000" dirty="0" err="1" smtClean="0"/>
              <a:t>ij</a:t>
            </a:r>
            <a:r>
              <a:rPr lang="en-US" sz="1200" dirty="0" err="1" smtClean="0"/>
              <a:t>+</a:t>
            </a:r>
            <a:r>
              <a:rPr lang="en-US" sz="1200" i="1" dirty="0" err="1" smtClean="0"/>
              <a:t>L</a:t>
            </a:r>
            <a:r>
              <a:rPr lang="en-US" sz="1200" dirty="0" smtClean="0"/>
              <a:t>∗(</a:t>
            </a:r>
            <a:r>
              <a:rPr lang="en-US" sz="1200" i="1" dirty="0" smtClean="0"/>
              <a:t>Positive</a:t>
            </a:r>
            <a:r>
              <a:rPr lang="en-US" sz="1200" dirty="0" smtClean="0"/>
              <a:t>(</a:t>
            </a:r>
            <a:r>
              <a:rPr lang="en-US" sz="1200" i="1" dirty="0" err="1" smtClean="0"/>
              <a:t>e</a:t>
            </a:r>
            <a:r>
              <a:rPr lang="en-US" sz="1200" i="1" baseline="-25000" dirty="0" err="1" smtClean="0"/>
              <a:t>ij</a:t>
            </a:r>
            <a:r>
              <a:rPr lang="en-US" sz="1200" dirty="0" smtClean="0"/>
              <a:t>)−</a:t>
            </a:r>
            <a:r>
              <a:rPr lang="en-US" sz="1200" i="1" dirty="0" smtClean="0"/>
              <a:t>Negative</a:t>
            </a:r>
            <a:r>
              <a:rPr lang="en-US" sz="1200" dirty="0" smtClean="0"/>
              <a:t>(</a:t>
            </a:r>
            <a:r>
              <a:rPr lang="en-US" sz="1200" i="1" dirty="0" err="1" smtClean="0"/>
              <a:t>e</a:t>
            </a:r>
            <a:r>
              <a:rPr lang="en-US" sz="1200" i="1" baseline="-25000" dirty="0" err="1" smtClean="0"/>
              <a:t>ij</a:t>
            </a:r>
            <a:r>
              <a:rPr lang="en-US" sz="1200" dirty="0" smtClean="0"/>
              <a:t>)), where </a:t>
            </a:r>
            <a:r>
              <a:rPr lang="en-US" sz="1200" i="1" dirty="0" smtClean="0"/>
              <a:t>L</a:t>
            </a:r>
            <a:r>
              <a:rPr lang="en-US" sz="1200" dirty="0" smtClean="0"/>
              <a:t> is a learning rate. Repeat over all training examples.</a:t>
            </a: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94CC40-3799-A742-9B13-6403FC380E90}" type="slidenum">
              <a:rPr lang="en-US" altLang="x-none" sz="1200"/>
              <a:pPr eaLnBrk="1" hangingPunct="1"/>
              <a:t>15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1924255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 altLang="x-none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908AD2-0846-C840-9CFE-9C8547E00619}" type="slidenum">
              <a:rPr lang="en-US" altLang="x-none" sz="1200"/>
              <a:pPr eaLnBrk="1" hangingPunct="1"/>
              <a:t>16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32578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 altLang="x-none" dirty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296B20-B532-884A-9439-80535D94DB4F}" type="slidenum">
              <a:rPr lang="en-US" altLang="x-none" sz="1200"/>
              <a:pPr eaLnBrk="1" hangingPunct="1"/>
              <a:t>17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1869315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 altLang="x-none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1549D5-BF27-0347-8891-55EC57A45D14}" type="slidenum">
              <a:rPr lang="en-US" altLang="x-none" sz="1200"/>
              <a:pPr eaLnBrk="1" hangingPunct="1"/>
              <a:t>18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28939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 altLang="x-none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EB99BD-C5B3-964C-A8AD-1EAA134B42B1}" type="slidenum">
              <a:rPr lang="en-US" altLang="x-none" sz="1200"/>
              <a:pPr eaLnBrk="1" hangingPunct="1"/>
              <a:t>19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8180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220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DF2E9C1-258C-4E47-BB63-8AC279FB0ECB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335688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 altLang="x-none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7ED737-B2CE-4D4F-B12B-9656372607FD}" type="slidenum">
              <a:rPr lang="en-US" altLang="x-none" sz="1200"/>
              <a:pPr eaLnBrk="1" hangingPunct="1"/>
              <a:t>20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7373910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 altLang="x-none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E1C927-DD9F-FD43-BE1E-D72B150FBE5B}" type="slidenum">
              <a:rPr lang="en-US" altLang="x-none" sz="1200"/>
              <a:pPr eaLnBrk="1" hangingPunct="1"/>
              <a:t>21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12532567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 altLang="x-none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5B96F7-D26D-8444-8521-8804552BCD26}" type="slidenum">
              <a:rPr lang="en-US" altLang="x-none" sz="1200"/>
              <a:pPr eaLnBrk="1" hangingPunct="1"/>
              <a:t>22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11472900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x-none" sz="1200" dirty="0" smtClean="0"/>
              <a:t>There are 1000 iterations of alternating Gibbs sampling</a:t>
            </a:r>
            <a:endParaRPr lang="en-CA" altLang="x-none" dirty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945396-4146-B140-81BF-2D5E8899C125}" type="slidenum">
              <a:rPr lang="en-US" altLang="x-none" sz="1200"/>
              <a:pPr eaLnBrk="1" hangingPunct="1"/>
              <a:t>23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2175700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 altLang="x-none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A9C098-2F10-B343-9FF3-015473F1253B}" type="slidenum">
              <a:rPr lang="en-US" altLang="x-none" sz="1200"/>
              <a:pPr eaLnBrk="1" hangingPunct="1"/>
              <a:t>24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14918963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 altLang="x-none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F072C0-E6AB-F34B-8B74-B79F9EE5C8B4}" type="slidenum">
              <a:rPr lang="en-US" altLang="x-none" sz="1200"/>
              <a:pPr eaLnBrk="1" hangingPunct="1"/>
              <a:t>25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6723862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 altLang="x-none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DDC7FB-BE50-7144-8305-67C541D82FE1}" type="slidenum">
              <a:rPr lang="en-US" altLang="x-none" sz="1200"/>
              <a:pPr eaLnBrk="1" hangingPunct="1"/>
              <a:t>26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7327189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6B6D58-498D-3444-A38B-66CBFD86DFEA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983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44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P(x|A) is a function of A, f(A).</a:t>
            </a:r>
          </a:p>
        </p:txBody>
      </p:sp>
    </p:spTree>
    <p:extLst>
      <p:ext uri="{BB962C8B-B14F-4D97-AF65-F5344CB8AC3E}">
        <p14:creationId xmlns:p14="http://schemas.microsoft.com/office/powerpoint/2010/main" val="20997344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7D516F-32E7-5842-9C53-91E6D8E70DD3}" type="slidenum">
              <a:rPr lang="en-US"/>
              <a:pPr/>
              <a:t>28</a:t>
            </a:fld>
            <a:endParaRPr lang="en-US"/>
          </a:p>
        </p:txBody>
      </p:sp>
      <p:sp>
        <p:nvSpPr>
          <p:cNvPr id="19200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20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767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1030A1-8B3D-484F-89FB-2F23BCFAC278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178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21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A4306362-CFFB-BD4B-9482-E5DD9F07E514}" type="slidenum">
              <a:rPr lang="en-US" sz="1200" smtClean="0"/>
              <a:pPr>
                <a:defRPr/>
              </a:pPr>
              <a:t>30</a:t>
            </a:fld>
            <a:endParaRPr lang="en-US" sz="1200" smtClean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6666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793B3107-5C0B-AA46-8DD8-625A329B4A32}" type="slidenum">
              <a:rPr lang="en-US" sz="1200" smtClean="0"/>
              <a:pPr>
                <a:defRPr/>
              </a:pPr>
              <a:t>31</a:t>
            </a:fld>
            <a:endParaRPr lang="en-US" sz="1200" smtClean="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Image 100 x 100,  RF 10 x 10,  S map  91 x 91,  Pooling 45 x 45 (pooling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2 x 2 grid)</a:t>
            </a:r>
          </a:p>
          <a:p>
            <a:endParaRPr lang="en-US" baseline="0" dirty="0" smtClean="0"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Use the sparsity. </a:t>
            </a:r>
          </a:p>
          <a:p>
            <a:endParaRPr lang="en-US" baseline="0" dirty="0" smtClean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200" dirty="0" smtClean="0">
                <a:latin typeface="Arial" charset="0"/>
              </a:rPr>
              <a:t>Convolution DBN (Andrew Ng and </a:t>
            </a:r>
            <a:r>
              <a:rPr lang="en-US" sz="1200" dirty="0" err="1" smtClean="0">
                <a:latin typeface="Arial" charset="0"/>
              </a:rPr>
              <a:t>Honglak</a:t>
            </a:r>
            <a:r>
              <a:rPr lang="en-US" sz="1200" dirty="0" smtClean="0">
                <a:latin typeface="Arial" charset="0"/>
              </a:rPr>
              <a:t> Lee)</a:t>
            </a:r>
          </a:p>
          <a:p>
            <a:pPr eaLnBrk="1" hangingPunct="1"/>
            <a:r>
              <a:rPr lang="en-US" sz="1200" dirty="0" smtClean="0">
                <a:latin typeface="Arial"/>
                <a:cs typeface="Arial"/>
              </a:rPr>
              <a:t>Dropout (Toronto group, Geoff Hinton): Dropout is meant to reduce overfitting by </a:t>
            </a:r>
            <a:r>
              <a:rPr lang="en-US" sz="1200" i="1" dirty="0" smtClean="0">
                <a:latin typeface="Arial"/>
                <a:cs typeface="Arial"/>
              </a:rPr>
              <a:t>randomly omitting half of the feature detectors on each training case</a:t>
            </a:r>
            <a:r>
              <a:rPr lang="en-US" sz="1200" dirty="0" smtClean="0">
                <a:latin typeface="Arial"/>
                <a:cs typeface="Arial"/>
              </a:rPr>
              <a:t>. </a:t>
            </a:r>
          </a:p>
          <a:p>
            <a:pPr eaLnBrk="1" hangingPunct="1"/>
            <a:r>
              <a:rPr lang="en-US" sz="1200" dirty="0" smtClean="0">
                <a:latin typeface="Arial"/>
                <a:cs typeface="Arial"/>
              </a:rPr>
              <a:t>Sparsity: A small fraction of neurons is allowed to respond at a time.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1853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09519201-330C-3144-9E68-6596D1D623CF}" type="slidenum">
              <a:rPr lang="en-US" sz="1200" smtClean="0"/>
              <a:pPr>
                <a:defRPr/>
              </a:pPr>
              <a:t>32</a:t>
            </a:fld>
            <a:endParaRPr lang="en-US" sz="1200" smtClean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Forms interesting separable states with DBN. </a:t>
            </a:r>
          </a:p>
        </p:txBody>
      </p:sp>
    </p:spTree>
    <p:extLst>
      <p:ext uri="{BB962C8B-B14F-4D97-AF65-F5344CB8AC3E}">
        <p14:creationId xmlns:p14="http://schemas.microsoft.com/office/powerpoint/2010/main" val="2689414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D1CA577E-E016-BE42-8430-962122AA69F2}" type="slidenum">
              <a:rPr lang="en-US" sz="1200" smtClean="0"/>
              <a:pPr>
                <a:defRPr/>
              </a:pPr>
              <a:t>33</a:t>
            </a:fld>
            <a:endParaRPr lang="en-US" sz="1200" smtClean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Forms interesting separable states with DBN.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Layer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1: Gabor edges 24.  RF 10 x 10 S1  filters. Trained natural images.  150 x 150,  S1 141 x 141 x 24.  C1 (max pooling of S1): 47 x 47 x 24, (pooling grid 3 x 3).   S2: 40 cell types. Map. 38 x 38 x 40.  40-10+1.  S2 from C1 is 10 x 10 RF.  10 x 10 x 24 connections.  Max pooling. 2 x 2 grid, to get 19 x 19 C2 map. </a:t>
            </a: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S3 taking  14 x 14 x 40  C2 neurons to make 24 S3 cells. 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8803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218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069618-5503-A640-A538-1D0A697DCA24}" type="slidenum">
              <a:rPr lang="en-US" sz="1200"/>
              <a:pPr eaLnBrk="1" hangingPunct="1"/>
              <a:t>34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16130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218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069618-5503-A640-A538-1D0A697DCA24}" type="slidenum">
              <a:rPr lang="en-US" sz="1200"/>
              <a:pPr eaLnBrk="1" hangingPunct="1"/>
              <a:t>35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946772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/>
                <a:cs typeface="Arial"/>
              </a:rPr>
              <a:t>Contrary to what appears to be a widely-held intuition, our experimental results reveal that it is possible to train a face detector without having to label images as containing a face or not. Control experiments show that this feature detector is robust not only to translation but also to scaling and out-of-plane rotation. We also find that the same network is sensitive to other high-level concepts such as cat faces and human bodies. Starting with these learned features, we trained our network to obtain 15.8% accuracy in recognizing 20,000 object categories from ImageNet, a leap of 70% relative improvement over the previous state-of-the-art.</a:t>
            </a:r>
          </a:p>
          <a:p>
            <a:pPr eaLnBrk="1" hangingPunct="1"/>
            <a:endParaRPr lang="en-CA" dirty="0"/>
          </a:p>
        </p:txBody>
      </p:sp>
      <p:sp>
        <p:nvSpPr>
          <p:cNvPr id="218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069618-5503-A640-A538-1D0A697DCA24}" type="slidenum">
              <a:rPr lang="en-US" sz="1200"/>
              <a:pPr eaLnBrk="1" hangingPunct="1"/>
              <a:t>36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650716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218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069618-5503-A640-A538-1D0A697DCA24}" type="slidenum">
              <a:rPr lang="en-US" sz="1200"/>
              <a:pPr eaLnBrk="1" hangingPunct="1"/>
              <a:t>37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368682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218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069618-5503-A640-A538-1D0A697DCA24}" type="slidenum">
              <a:rPr lang="en-US" sz="1200"/>
              <a:pPr eaLnBrk="1" hangingPunct="1"/>
              <a:t>38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95795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218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069618-5503-A640-A538-1D0A697DCA24}" type="slidenum">
              <a:rPr lang="en-US" sz="1200"/>
              <a:pPr eaLnBrk="1" hangingPunct="1"/>
              <a:t>39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57395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91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1B20B774-1EC6-834E-B6A1-191565AE3CD0}" type="slidenum">
              <a:rPr lang="en-US" sz="1200" smtClean="0"/>
              <a:pPr>
                <a:defRPr/>
              </a:pPr>
              <a:t>40</a:t>
            </a:fld>
            <a:endParaRPr lang="en-US" sz="1200" smtClean="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8181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219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9DB6F4F-87E9-134D-AA97-50A2EFB6C126}" type="slidenum">
              <a:rPr lang="en-US" sz="1200"/>
              <a:pPr eaLnBrk="1" hangingPunct="1"/>
              <a:t>41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478808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01E94DFD-7039-4242-AA36-900A4468D962}" type="slidenum">
              <a:rPr lang="en-US" sz="1200" smtClean="0"/>
              <a:pPr>
                <a:defRPr/>
              </a:pPr>
              <a:t>42</a:t>
            </a:fld>
            <a:endParaRPr lang="en-US" sz="1200" smtClean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8809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216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5AA8EB9-2610-404F-86B8-E42BC338A357}" type="slidenum">
              <a:rPr lang="en-US" sz="1200"/>
              <a:pPr eaLnBrk="1" hangingPunct="1"/>
              <a:t>43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532997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220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DF2E9C1-258C-4E47-BB63-8AC279FB0ECB}" type="slidenum">
              <a:rPr lang="en-US" sz="1200"/>
              <a:pPr eaLnBrk="1" hangingPunct="1"/>
              <a:t>44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336107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221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E0A993A-849D-7945-A1F3-1D6448C69D11}" type="slidenum">
              <a:rPr lang="en-US" sz="1200"/>
              <a:pPr eaLnBrk="1" hangingPunct="1"/>
              <a:t>45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417329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E2793DE6-8EF8-AF4A-B940-82825BF7FC8A}" type="slidenum">
              <a:rPr lang="en-US" sz="1200" smtClean="0"/>
              <a:pPr>
                <a:defRPr/>
              </a:pPr>
              <a:t>46</a:t>
            </a:fld>
            <a:endParaRPr lang="en-US" sz="1200" smtClean="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</a:rPr>
              <a:t>Train on bags of 2000 words for 400,000 training cases of business documents.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</a:rPr>
              <a:t>First train a stack of RBM</a:t>
            </a:r>
            <a:r>
              <a:rPr lang="ja-JP" altLang="en-US" sz="2400" dirty="0" smtClean="0">
                <a:latin typeface="Arial" charset="0"/>
              </a:rPr>
              <a:t>’</a:t>
            </a:r>
            <a:r>
              <a:rPr lang="en-US" sz="2400" dirty="0" smtClean="0">
                <a:latin typeface="Arial" charset="0"/>
              </a:rPr>
              <a:t>s. Then fine-tune with </a:t>
            </a:r>
            <a:r>
              <a:rPr lang="en-US" sz="2400" dirty="0" err="1" smtClean="0">
                <a:latin typeface="Arial" charset="0"/>
              </a:rPr>
              <a:t>backprop</a:t>
            </a:r>
            <a:r>
              <a:rPr lang="en-US" sz="2400" dirty="0" smtClean="0">
                <a:latin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</a:rPr>
              <a:t>Test on a separate 400,000 documents.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</a:rPr>
              <a:t>Pick one test document as a query. Rank order all the other test documents by using the cosine of the angle between codes.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</a:rPr>
              <a:t>Repeat this using each of the 400,000 test documents as the query </a:t>
            </a:r>
            <a:r>
              <a:rPr lang="en-US" sz="2400" dirty="0" smtClean="0">
                <a:solidFill>
                  <a:srgbClr val="3333CC"/>
                </a:solidFill>
                <a:latin typeface="Arial" charset="0"/>
              </a:rPr>
              <a:t>(requires 0.16 trillion comparisons).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</a:rPr>
              <a:t>Plot the number of retrieved documents against the proportion that are in the same hand-labeled class as the query document. 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545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C7235F6-CB79-3B47-B9BA-A5C1E2BCE29A}" type="slidenum">
              <a:rPr lang="en-US" sz="1200"/>
              <a:pPr eaLnBrk="1" hangingPunct="1"/>
              <a:t>47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11142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247010-25DB-A546-846A-E14E2EAF62B5}" type="slidenum">
              <a:rPr lang="en-US" sz="1200"/>
              <a:pPr eaLnBrk="1" hangingPunct="1"/>
              <a:t>48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14483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Subtlety: why the cascaded version of the AND rather than feeding all OR clauses into a single </a:t>
            </a:r>
            <a:r>
              <a:rPr lang="en-US" baseline="0" dirty="0" smtClean="0"/>
              <a:t> </a:t>
            </a:r>
            <a:r>
              <a:rPr lang="en-US" dirty="0" smtClean="0"/>
              <a:t>AND? Answer: a single AND would have an exponentially large CPT, whereas with representation </a:t>
            </a:r>
          </a:p>
          <a:p>
            <a:endParaRPr lang="en-US" dirty="0" smtClean="0"/>
          </a:p>
          <a:p>
            <a:r>
              <a:rPr lang="en-US" dirty="0" smtClean="0"/>
              <a:t>above the Bayes’ net has small CPTs only. </a:t>
            </a:r>
          </a:p>
          <a:p>
            <a:endParaRPr lang="en-US" dirty="0" smtClean="0"/>
          </a:p>
          <a:p>
            <a:r>
              <a:rPr lang="en-US" dirty="0" smtClean="0"/>
              <a:t>! Hence inference in Bayes’ nets is NP-hard. No known efficient probabilistic inference in general. </a:t>
            </a:r>
          </a:p>
          <a:p>
            <a:endParaRPr lang="en-US" dirty="0" smtClean="0"/>
          </a:p>
          <a:p>
            <a:r>
              <a:rPr lang="en-US" dirty="0" smtClean="0"/>
              <a:t>32If we can answer P(z) equal to zero or not, we answered whether the 3-SAT problem has a solution. </a:t>
            </a:r>
          </a:p>
          <a:p>
            <a:endParaRPr lang="en-US" dirty="0" smtClean="0"/>
          </a:p>
          <a:p>
            <a:r>
              <a:rPr lang="en-US" dirty="0" smtClean="0"/>
              <a:t>! Subtlety: why the cascaded version of the AND rather than feeding all OR clauses into a single </a:t>
            </a:r>
          </a:p>
          <a:p>
            <a:endParaRPr lang="en-US" dirty="0" smtClean="0"/>
          </a:p>
          <a:p>
            <a:r>
              <a:rPr lang="en-US" dirty="0" smtClean="0"/>
              <a:t>AND? Answer: a single AND would have an exponentially large CPT, whereas with representation </a:t>
            </a:r>
          </a:p>
          <a:p>
            <a:endParaRPr lang="en-US" dirty="0" smtClean="0"/>
          </a:p>
          <a:p>
            <a:r>
              <a:rPr lang="en-US" dirty="0" smtClean="0"/>
              <a:t>above the Bayes’ net has small CPTs only. </a:t>
            </a:r>
          </a:p>
          <a:p>
            <a:endParaRPr lang="en-US" dirty="0" smtClean="0"/>
          </a:p>
          <a:p>
            <a:r>
              <a:rPr lang="en-US" dirty="0" smtClean="0"/>
              <a:t>! Hence inference in Bayes’ nets is NP-hard. No known efficient probabilistic inference in general. </a:t>
            </a:r>
          </a:p>
          <a:p>
            <a:endParaRPr lang="en-US" dirty="0" smtClean="0"/>
          </a:p>
          <a:p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98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Subtlety: why the cascaded version of the AND rather than feeding all OR clauses into a single </a:t>
            </a:r>
            <a:r>
              <a:rPr lang="en-US" baseline="0" dirty="0" smtClean="0"/>
              <a:t> </a:t>
            </a:r>
            <a:r>
              <a:rPr lang="en-US" dirty="0" smtClean="0"/>
              <a:t>AND? Answer: a single AND would have an exponentially large CPT, whereas with representation </a:t>
            </a:r>
          </a:p>
          <a:p>
            <a:endParaRPr lang="en-US" dirty="0" smtClean="0"/>
          </a:p>
          <a:p>
            <a:r>
              <a:rPr lang="en-US" dirty="0" smtClean="0"/>
              <a:t>above the Bayes’ net has small CPTs only. </a:t>
            </a:r>
          </a:p>
          <a:p>
            <a:endParaRPr lang="en-US" dirty="0" smtClean="0"/>
          </a:p>
          <a:p>
            <a:r>
              <a:rPr lang="en-US" dirty="0" smtClean="0"/>
              <a:t>! Hence inference in Bayes’ nets is NP-hard. No known efficient probabilistic inference in general. </a:t>
            </a:r>
          </a:p>
          <a:p>
            <a:endParaRPr lang="en-US" dirty="0" smtClean="0"/>
          </a:p>
          <a:p>
            <a:r>
              <a:rPr lang="en-US" dirty="0" smtClean="0"/>
              <a:t>32If we can answer P(z) equal to zero or not, we answered whether the 3-SAT problem has a solution. </a:t>
            </a:r>
          </a:p>
          <a:p>
            <a:endParaRPr lang="en-US" dirty="0" smtClean="0"/>
          </a:p>
          <a:p>
            <a:r>
              <a:rPr lang="en-US" dirty="0" smtClean="0"/>
              <a:t>! Subtlety: why the cascaded version of the AND rather than feeding all OR clauses into a single </a:t>
            </a:r>
          </a:p>
          <a:p>
            <a:endParaRPr lang="en-US" dirty="0" smtClean="0"/>
          </a:p>
          <a:p>
            <a:r>
              <a:rPr lang="en-US" dirty="0" smtClean="0"/>
              <a:t>AND? Answer: a single AND would have an exponentially large CPT, whereas with representation </a:t>
            </a:r>
          </a:p>
          <a:p>
            <a:endParaRPr lang="en-US" dirty="0" smtClean="0"/>
          </a:p>
          <a:p>
            <a:r>
              <a:rPr lang="en-US" dirty="0" smtClean="0"/>
              <a:t>above the Bayes’ net has small CPTs only. </a:t>
            </a:r>
          </a:p>
          <a:p>
            <a:endParaRPr lang="en-US" dirty="0" smtClean="0"/>
          </a:p>
          <a:p>
            <a:r>
              <a:rPr lang="en-US" dirty="0" smtClean="0"/>
              <a:t>! Hence inference in Bayes’ nets is NP-hard. No known efficient probabilistic inference in general. </a:t>
            </a:r>
          </a:p>
          <a:p>
            <a:endParaRPr lang="en-US" dirty="0" smtClean="0"/>
          </a:p>
          <a:p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42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Can view algorithm as being in a particular state (assignment of values to each variable)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422660-5F85-9A49-8582-CA5FC22A10C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839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1200" dirty="0" smtClean="0">
                <a:solidFill>
                  <a:srgbClr val="009900"/>
                </a:solidFill>
              </a:rPr>
              <a:t>We will use nets composed of layers of stochastic binary variables with weighted connections.  Could be generalized to other types of variable.</a:t>
            </a:r>
          </a:p>
          <a:p>
            <a:pPr eaLnBrk="1" hangingPunct="1"/>
            <a:endParaRPr lang="en-CA" altLang="x-none" dirty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0C38A3-CF34-C541-8025-C1AF40FEEBF9}" type="slidenum">
              <a:rPr lang="en-US" altLang="x-none" sz="1200"/>
              <a:pPr eaLnBrk="1" hangingPunct="1"/>
              <a:t>8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2132626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56A15733-32E5-8F4A-B689-B4C30BE136CF}" type="slidenum">
              <a:rPr lang="en-US" sz="1200" smtClean="0"/>
              <a:pPr>
                <a:defRPr/>
              </a:pPr>
              <a:t>9</a:t>
            </a:fld>
            <a:endParaRPr lang="en-US" sz="1200" smtClean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A </a:t>
            </a:r>
            <a:r>
              <a:rPr lang="en-US" sz="2200" b="1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Boltzmann machine</a:t>
            </a:r>
            <a:r>
              <a:rPr lang="en-US" sz="2200" b="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is a type of </a:t>
            </a:r>
            <a:r>
              <a:rPr lang="en-US" sz="2200" b="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  <a:hlinkClick r:id="rId3"/>
              </a:rPr>
              <a:t>stochastic recurrent neural network invented by </a:t>
            </a:r>
            <a:r>
              <a:rPr lang="en-US" sz="2200" b="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  <a:hlinkClick r:id="rId4"/>
              </a:rPr>
              <a:t>Geoffrey Hinton and </a:t>
            </a:r>
            <a:r>
              <a:rPr lang="en-US" sz="2200" b="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  <a:hlinkClick r:id="rId5"/>
              </a:rPr>
              <a:t>Terry Sejnowski. Boltzmann machines can be seen as the </a:t>
            </a:r>
            <a:r>
              <a:rPr lang="en-US" sz="2200" b="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  <a:hlinkClick r:id="rId6"/>
              </a:rPr>
              <a:t>stochastic, </a:t>
            </a:r>
            <a:r>
              <a:rPr lang="en-US" sz="2200" b="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  <a:hlinkClick r:id="rId7"/>
              </a:rPr>
              <a:t>generative counterpart of </a:t>
            </a:r>
            <a:r>
              <a:rPr lang="en-US" sz="2200" b="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  <a:hlinkClick r:id="rId8"/>
              </a:rPr>
              <a:t>Hopfield nets. They were one of the first examples of a neural network capable of learning internal representations, and are able to represent and (given sufficient time) solve difficult combinatoric problems. </a:t>
            </a:r>
            <a:endParaRPr lang="en-US" sz="2200" b="0" kern="1200" dirty="0" smtClean="0">
              <a:solidFill>
                <a:schemeClr val="tx1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endParaRPr lang="en-US" sz="2200" b="0" kern="1200" dirty="0" smtClean="0">
              <a:solidFill>
                <a:schemeClr val="tx1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r>
              <a:rPr lang="en-US" sz="2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The network is run by repeatedly choosing a unit and setting its state according to the above formula. After running for long enough at a certain temperature, the probability of a global state of the network will depend only upon that global state's energy,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endParaRPr lang="en-US" dirty="0" smtClean="0">
              <a:ea typeface="ＭＳ Ｐゴシック" charset="0"/>
              <a:cs typeface="ＭＳ Ｐゴシック" charset="0"/>
            </a:endParaRPr>
          </a:p>
          <a:p>
            <a:endParaRPr lang="en-US" dirty="0" smtClean="0"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Add </a:t>
            </a:r>
            <a:r>
              <a:rPr lang="en-US" dirty="0">
                <a:ea typeface="ＭＳ Ｐゴシック" charset="0"/>
                <a:cs typeface="ＭＳ Ｐゴシック" charset="0"/>
              </a:rPr>
              <a:t>hidden layers, the network can now capture more than correlation in the data. Otherwise, we will just learn the pairwise statistics. 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One way to make the system learn higher order correlation is by adding the hidden units. 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Now the full distributions of the hidden units and the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visibile</a:t>
            </a:r>
            <a:r>
              <a:rPr lang="en-US" dirty="0">
                <a:ea typeface="ＭＳ Ｐゴシック" charset="0"/>
                <a:cs typeface="ＭＳ Ｐゴシック" charset="0"/>
              </a:rPr>
              <a:t> units. 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P(</a:t>
            </a:r>
            <a:r>
              <a:rPr lang="en-US" dirty="0" err="1">
                <a:ea typeface="ＭＳ Ｐゴシック" charset="0"/>
                <a:cs typeface="ＭＳ Ｐゴシック" charset="0"/>
              </a:rPr>
              <a:t>s^v</a:t>
            </a:r>
            <a:r>
              <a:rPr lang="en-US" dirty="0"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s^h</a:t>
            </a:r>
            <a:r>
              <a:rPr lang="en-US" dirty="0">
                <a:ea typeface="ＭＳ Ｐゴシック" charset="0"/>
                <a:cs typeface="ＭＳ Ｐゴシック" charset="0"/>
              </a:rPr>
              <a:t>) = 1/Z  e^{ \sum_{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ij</a:t>
            </a:r>
            <a:r>
              <a:rPr lang="en-US" dirty="0">
                <a:ea typeface="ＭＳ Ｐゴシック" charset="0"/>
                <a:cs typeface="ＭＳ Ｐゴシック" charset="0"/>
              </a:rPr>
              <a:t>} T_{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ij</a:t>
            </a:r>
            <a:r>
              <a:rPr lang="en-US" dirty="0">
                <a:ea typeface="ＭＳ Ｐゴシック" charset="0"/>
                <a:cs typeface="ＭＳ Ｐゴシック" charset="0"/>
              </a:rPr>
              <a:t>}^W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Si^v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s_j^v</a:t>
            </a:r>
            <a:r>
              <a:rPr lang="en-US" dirty="0">
                <a:ea typeface="ＭＳ Ｐゴシック" charset="0"/>
                <a:cs typeface="ＭＳ Ｐゴシック" charset="0"/>
              </a:rPr>
              <a:t> + \sum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ij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s_ivsj^hTij^hv</a:t>
            </a:r>
            <a:r>
              <a:rPr lang="en-US" dirty="0">
                <a:ea typeface="ＭＳ Ｐゴシック" charset="0"/>
                <a:cs typeface="ＭＳ Ｐゴシック" charset="0"/>
              </a:rPr>
              <a:t>+ \sum_{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ij</a:t>
            </a:r>
            <a:r>
              <a:rPr lang="en-US" dirty="0">
                <a:ea typeface="ＭＳ Ｐゴシック" charset="0"/>
                <a:cs typeface="ＭＳ Ｐゴシック" charset="0"/>
              </a:rPr>
              <a:t>}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Tij^hhs_ihs_j^h</a:t>
            </a:r>
            <a:r>
              <a:rPr lang="en-US" dirty="0">
                <a:ea typeface="ＭＳ Ｐゴシック" charset="0"/>
                <a:cs typeface="ＭＳ Ｐゴシック" charset="0"/>
              </a:rPr>
              <a:t>. 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Terms coupling visible with hidden, and hidden with hidden, and visible with hidden. 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Want to write  probability of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visibile</a:t>
            </a:r>
            <a:r>
              <a:rPr lang="en-US" dirty="0">
                <a:ea typeface="ＭＳ Ｐゴシック" charset="0"/>
                <a:cs typeface="ＭＳ Ｐゴシック" charset="0"/>
              </a:rPr>
              <a:t> units only.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P(</a:t>
            </a:r>
            <a:r>
              <a:rPr lang="en-US" dirty="0" err="1">
                <a:ea typeface="ＭＳ Ｐゴシック" charset="0"/>
                <a:cs typeface="ＭＳ Ｐゴシック" charset="0"/>
              </a:rPr>
              <a:t>s^v</a:t>
            </a:r>
            <a:r>
              <a:rPr lang="en-US" dirty="0">
                <a:ea typeface="ＭＳ Ｐゴシック" charset="0"/>
                <a:cs typeface="ＭＳ Ｐゴシック" charset="0"/>
              </a:rPr>
              <a:t>) = \sum_{</a:t>
            </a:r>
            <a:r>
              <a:rPr lang="en-US" dirty="0" err="1">
                <a:ea typeface="ＭＳ Ｐゴシック" charset="0"/>
                <a:cs typeface="ＭＳ Ｐゴシック" charset="0"/>
              </a:rPr>
              <a:t>s^h</a:t>
            </a:r>
            <a:r>
              <a:rPr lang="en-US" dirty="0">
                <a:ea typeface="ＭＳ Ｐゴシック" charset="0"/>
                <a:cs typeface="ＭＳ Ｐゴシック" charset="0"/>
              </a:rPr>
              <a:t>}   P(</a:t>
            </a:r>
            <a:r>
              <a:rPr lang="en-US" dirty="0" err="1">
                <a:ea typeface="ＭＳ Ｐゴシック" charset="0"/>
                <a:cs typeface="ＭＳ Ｐゴシック" charset="0"/>
              </a:rPr>
              <a:t>s^v</a:t>
            </a:r>
            <a:r>
              <a:rPr lang="en-US" dirty="0"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s^h</a:t>
            </a:r>
            <a:r>
              <a:rPr lang="en-US" dirty="0">
                <a:ea typeface="ＭＳ Ｐゴシック" charset="0"/>
                <a:cs typeface="ＭＳ Ｐゴシック" charset="0"/>
              </a:rPr>
              <a:t>). 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Marginalize, sum over a set of variables, sum of all the states of the hidden variables,  n units, sum over 2^n states, huge sum. 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Delta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T^vh</a:t>
            </a:r>
            <a:r>
              <a:rPr lang="en-US" dirty="0">
                <a:ea typeface="ＭＳ Ｐゴシック" charset="0"/>
                <a:cs typeface="ＭＳ Ｐゴシック" charset="0"/>
              </a:rPr>
              <a:t>,  delta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T^hh</a:t>
            </a:r>
            <a:r>
              <a:rPr lang="en-US" dirty="0">
                <a:ea typeface="ＭＳ Ｐゴシック" charset="0"/>
                <a:cs typeface="ＭＳ Ｐゴシック" charset="0"/>
              </a:rPr>
              <a:t>, takes the log and calculates the derivatives.  Same step. To calculate the learning rules. 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endParaRPr lang="en-US" dirty="0" smtClean="0">
              <a:ea typeface="ＭＳ Ｐゴシック" charset="0"/>
              <a:cs typeface="ＭＳ Ｐゴシック" charset="0"/>
            </a:endParaRPr>
          </a:p>
          <a:p>
            <a:endParaRPr lang="en-US" dirty="0" smtClean="0">
              <a:ea typeface="ＭＳ Ｐゴシック" charset="0"/>
              <a:cs typeface="ＭＳ Ｐゴシック" charset="0"/>
            </a:endParaRPr>
          </a:p>
          <a:p>
            <a:r>
              <a:rPr lang="en-US" sz="2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his means that log-probabilities of global states become linear in their energies. This relationship is true when the machine is "at </a:t>
            </a:r>
            <a:r>
              <a:rPr lang="en-US" sz="2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  <a:hlinkClick r:id="rId9"/>
              </a:rPr>
              <a:t>thermal equilibrium", meaning that the probability distribution of global states has converged. If we start running the network from a high temperature, and gradually decrease it until we reach a thermal equilibrium at a low temperature, we are guaranteed to converge to a distribution where the energy level fluctuates around the global minimum. This process is called </a:t>
            </a:r>
            <a:r>
              <a:rPr lang="en-US" sz="2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  <a:hlinkClick r:id="rId10"/>
              </a:rPr>
              <a:t>simulated annealing.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17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10240-1DB1-C04A-8210-C45C94FE00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26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60374-D0F2-8649-8A04-7D16856242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65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CCA2E-69A4-224A-84C1-1A8D2FB6D2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38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89C22-BCD4-434D-B358-5DD81A3591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19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87168B-7931-2247-8DA7-927E9CF9F8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2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7EC9F-DF6E-E641-B0AF-A5D734B779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2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B56AF-3DF7-884B-A90D-E47550E5EB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38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6305B-849E-894C-BCAF-AC2FA846A4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95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69CAB-7041-334D-8A33-6CC464F0A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9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77211-1272-C44F-9E1D-7D7E9E1486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51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B316E-1EAA-0346-A9B4-3ADA2887B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93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9A9C2-B859-2448-BD9D-300E1EF49C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860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30657-BEA4-B84C-97AC-0F124985B9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86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4480646-0B8B-0248-AAE7-5A1D5A0FB3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2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3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4.w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5.w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16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7.w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8.w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19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9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file:///C:\Users\hinton\Documents\rbmmovies\movierecon3.avi" TargetMode="External"/><Relationship Id="rId4" Type="http://schemas.openxmlformats.org/officeDocument/2006/relationships/video" Target="file:///C:\Users\hinton\Documents\rbmmovies\movierecon3.avi" TargetMode="External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19.xml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microsoft.com/office/2007/relationships/media" Target="file:///C:\Users\hinton\Documents\rbmmovies\movierecon2.avi" TargetMode="External"/><Relationship Id="rId2" Type="http://schemas.openxmlformats.org/officeDocument/2006/relationships/video" Target="file:///C:\Users\hinton\Documents\rbmmovies\movierecon2.av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23.w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24.w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25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8.w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9.wmf"/><Relationship Id="rId8" Type="http://schemas.openxmlformats.org/officeDocument/2006/relationships/oleObject" Target="../embeddings/oleObject19.bin"/><Relationship Id="rId9" Type="http://schemas.openxmlformats.org/officeDocument/2006/relationships/oleObject" Target="../embeddings/oleObject20.bin"/><Relationship Id="rId10" Type="http://schemas.openxmlformats.org/officeDocument/2006/relationships/oleObject" Target="../embeddings/oleObject21.bin"/><Relationship Id="rId11" Type="http://schemas.openxmlformats.org/officeDocument/2006/relationships/oleObject" Target="../embeddings/oleObject22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emf"/><Relationship Id="rId20" Type="http://schemas.openxmlformats.org/officeDocument/2006/relationships/oleObject" Target="../embeddings/oleObject31.bin"/><Relationship Id="rId21" Type="http://schemas.openxmlformats.org/officeDocument/2006/relationships/image" Target="../media/image38.emf"/><Relationship Id="rId10" Type="http://schemas.openxmlformats.org/officeDocument/2006/relationships/oleObject" Target="../embeddings/oleObject26.bin"/><Relationship Id="rId11" Type="http://schemas.openxmlformats.org/officeDocument/2006/relationships/image" Target="../media/image33.emf"/><Relationship Id="rId12" Type="http://schemas.openxmlformats.org/officeDocument/2006/relationships/oleObject" Target="../embeddings/oleObject27.bin"/><Relationship Id="rId13" Type="http://schemas.openxmlformats.org/officeDocument/2006/relationships/image" Target="../media/image34.emf"/><Relationship Id="rId14" Type="http://schemas.openxmlformats.org/officeDocument/2006/relationships/oleObject" Target="../embeddings/oleObject28.bin"/><Relationship Id="rId15" Type="http://schemas.openxmlformats.org/officeDocument/2006/relationships/image" Target="../media/image35.emf"/><Relationship Id="rId16" Type="http://schemas.openxmlformats.org/officeDocument/2006/relationships/oleObject" Target="../embeddings/oleObject29.bin"/><Relationship Id="rId17" Type="http://schemas.openxmlformats.org/officeDocument/2006/relationships/image" Target="../media/image36.emf"/><Relationship Id="rId18" Type="http://schemas.openxmlformats.org/officeDocument/2006/relationships/oleObject" Target="../embeddings/oleObject30.bin"/><Relationship Id="rId19" Type="http://schemas.openxmlformats.org/officeDocument/2006/relationships/image" Target="../media/image37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30.e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31.emf"/><Relationship Id="rId8" Type="http://schemas.openxmlformats.org/officeDocument/2006/relationships/oleObject" Target="../embeddings/oleObject2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32.bin"/><Relationship Id="rId5" Type="http://schemas.openxmlformats.org/officeDocument/2006/relationships/image" Target="../media/image3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audio" Target="file:////Users/tai/Dropbox/ai/taising_lectures/lecture12/x2.wav" TargetMode="External"/><Relationship Id="rId20" Type="http://schemas.openxmlformats.org/officeDocument/2006/relationships/oleObject" Target="../embeddings/oleObject34.bin"/><Relationship Id="rId21" Type="http://schemas.openxmlformats.org/officeDocument/2006/relationships/image" Target="../media/image41.emf"/><Relationship Id="rId22" Type="http://schemas.openxmlformats.org/officeDocument/2006/relationships/oleObject" Target="../embeddings/oleObject35.bin"/><Relationship Id="rId23" Type="http://schemas.openxmlformats.org/officeDocument/2006/relationships/image" Target="../media/image42.emf"/><Relationship Id="rId24" Type="http://schemas.openxmlformats.org/officeDocument/2006/relationships/oleObject" Target="../embeddings/oleObject36.bin"/><Relationship Id="rId25" Type="http://schemas.openxmlformats.org/officeDocument/2006/relationships/image" Target="../media/image43.emf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29.xml"/><Relationship Id="rId12" Type="http://schemas.openxmlformats.org/officeDocument/2006/relationships/hyperlink" Target="../../music/bach.wav" TargetMode="External"/><Relationship Id="rId13" Type="http://schemas.openxmlformats.org/officeDocument/2006/relationships/image" Target="../media/image44.jpeg"/><Relationship Id="rId14" Type="http://schemas.openxmlformats.org/officeDocument/2006/relationships/hyperlink" Target="../../music/speech.wav" TargetMode="External"/><Relationship Id="rId15" Type="http://schemas.openxmlformats.org/officeDocument/2006/relationships/image" Target="../media/image45.jpeg"/><Relationship Id="rId16" Type="http://schemas.openxmlformats.org/officeDocument/2006/relationships/image" Target="../media/image46.jpeg"/><Relationship Id="rId17" Type="http://schemas.openxmlformats.org/officeDocument/2006/relationships/image" Target="../media/image47.png"/><Relationship Id="rId18" Type="http://schemas.openxmlformats.org/officeDocument/2006/relationships/oleObject" Target="../embeddings/oleObject33.bin"/><Relationship Id="rId19" Type="http://schemas.openxmlformats.org/officeDocument/2006/relationships/image" Target="../media/image40.emf"/><Relationship Id="rId1" Type="http://schemas.openxmlformats.org/officeDocument/2006/relationships/vmlDrawing" Target="../drawings/vmlDrawing11.vml"/><Relationship Id="rId2" Type="http://schemas.microsoft.com/office/2007/relationships/media" Target="file:////Users/tai/Dropbox/ai/taising_lectures/lecture12/bach.wav" TargetMode="External"/><Relationship Id="rId3" Type="http://schemas.openxmlformats.org/officeDocument/2006/relationships/audio" Target="file:////Users/tai/Dropbox/ai/taising_lectures/lecture12/bach.wav" TargetMode="External"/><Relationship Id="rId4" Type="http://schemas.microsoft.com/office/2007/relationships/media" Target="file:////Users/tai/Dropbox/ai/taising_lectures/lecture12/speech.wav" TargetMode="External"/><Relationship Id="rId5" Type="http://schemas.openxmlformats.org/officeDocument/2006/relationships/audio" Target="file:////Users/tai/Dropbox/ai/taising_lectures/lecture12/speech.wav" TargetMode="External"/><Relationship Id="rId6" Type="http://schemas.microsoft.com/office/2007/relationships/media" Target="file:////Users/tai/Dropbox/ai/taising_lectures/lecture12/x1.wav" TargetMode="External"/><Relationship Id="rId7" Type="http://schemas.openxmlformats.org/officeDocument/2006/relationships/audio" Target="file:////Users/tai/Dropbox/ai/taising_lectures/lecture12/x1.wav" TargetMode="External"/><Relationship Id="rId8" Type="http://schemas.microsoft.com/office/2007/relationships/media" Target="file:////Users/tai/Dropbox/ai/taising_lectures/lecture12/x2.wa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tif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7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7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72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7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2658" y="801011"/>
            <a:ext cx="8198708" cy="1470025"/>
          </a:xfrm>
        </p:spPr>
        <p:txBody>
          <a:bodyPr/>
          <a:lstStyle/>
          <a:p>
            <a:r>
              <a:rPr lang="en-US" sz="3600" b="1" dirty="0" smtClean="0">
                <a:ea typeface="CMU Serif" panose="02000603000000000000" pitchFamily="50" charset="0"/>
                <a:cs typeface="CMU Serif" panose="02000603000000000000" pitchFamily="50" charset="0"/>
              </a:rPr>
              <a:t>Deep Belief Nets II</a:t>
            </a:r>
            <a:endParaRPr lang="en-US" sz="2800" b="1" dirty="0" smtClean="0">
              <a:latin typeface="+mj-lt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6091" y="2158062"/>
            <a:ext cx="7915275" cy="17526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Tai Sing Lee</a:t>
            </a:r>
            <a:endParaRPr lang="en-US" altLang="en-US" sz="2400" dirty="0"/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sz="2400" b="1" dirty="0">
                <a:ea typeface="CMU Serif" panose="02000603000000000000" pitchFamily="50" charset="0"/>
                <a:cs typeface="CMU Serif" panose="02000603000000000000" pitchFamily="50" charset="0"/>
              </a:rPr>
              <a:t>15-381/681 </a:t>
            </a:r>
            <a:r>
              <a:rPr lang="en-US" sz="2400" b="1" dirty="0" smtClean="0">
                <a:ea typeface="CMU Serif" panose="02000603000000000000" pitchFamily="50" charset="0"/>
                <a:cs typeface="CMU Serif" panose="02000603000000000000" pitchFamily="50" charset="0"/>
              </a:rPr>
              <a:t>AI Lecture 13</a:t>
            </a:r>
          </a:p>
          <a:p>
            <a:pPr eaLnBrk="1" hangingPunct="1"/>
            <a:r>
              <a:rPr lang="en-US" sz="2400" b="1" dirty="0">
                <a:ea typeface="CMU Serif" panose="02000603000000000000" pitchFamily="50" charset="0"/>
                <a:cs typeface="CMU Serif" panose="02000603000000000000" pitchFamily="50" charset="0"/>
              </a:rPr>
              <a:t/>
            </a:r>
            <a:br>
              <a:rPr lang="en-US" sz="2400" b="1" dirty="0">
                <a:ea typeface="CMU Serif" panose="02000603000000000000" pitchFamily="50" charset="0"/>
                <a:cs typeface="CMU Serif" panose="02000603000000000000" pitchFamily="50" charset="0"/>
              </a:rPr>
            </a:br>
            <a:r>
              <a:rPr lang="en-US" altLang="en-US" sz="2400" i="1" dirty="0" smtClean="0"/>
              <a:t>Supplementary readings:</a:t>
            </a:r>
          </a:p>
          <a:p>
            <a:pPr algn="l" eaLnBrk="1" hangingPunct="1"/>
            <a:endParaRPr lang="en-US" sz="1800" dirty="0" smtClean="0"/>
          </a:p>
          <a:p>
            <a:pPr algn="l" eaLnBrk="1" hangingPunct="1"/>
            <a:r>
              <a:rPr lang="en-US" sz="1800" dirty="0" smtClean="0"/>
              <a:t>Hinton, G.E. (2007) Learning multiple layers of representations, recommended.</a:t>
            </a:r>
          </a:p>
          <a:p>
            <a:pPr algn="l" eaLnBrk="1" hangingPunct="1"/>
            <a:r>
              <a:rPr lang="en-US" sz="1800" dirty="0" smtClean="0"/>
              <a:t>See other  papers for optional reading.</a:t>
            </a:r>
          </a:p>
          <a:p>
            <a:pPr algn="l" eaLnBrk="1" hangingPunct="1"/>
            <a:endParaRPr lang="en-US" sz="1800" dirty="0"/>
          </a:p>
          <a:p>
            <a:pPr algn="l" eaLnBrk="1" hangingPunct="1"/>
            <a:endParaRPr lang="en-US" sz="1800" dirty="0" smtClean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altLang="en-US" sz="2400" i="1" dirty="0"/>
          </a:p>
          <a:p>
            <a:pPr eaLnBrk="1" hangingPunct="1"/>
            <a:endParaRPr lang="en-US" altLang="en-US" sz="2400" i="1" dirty="0"/>
          </a:p>
          <a:p>
            <a:pPr eaLnBrk="1" hangingPunct="1"/>
            <a:endParaRPr lang="en-US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856092" y="5873771"/>
            <a:ext cx="7352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ea typeface="PT Serif" charset="0"/>
                <a:cs typeface="PT Serif" charset="0"/>
              </a:rPr>
              <a:t>With thanks </a:t>
            </a:r>
            <a:r>
              <a:rPr lang="en-US" sz="1800" dirty="0" smtClean="0">
                <a:ea typeface="PT Serif" charset="0"/>
                <a:cs typeface="PT Serif" charset="0"/>
              </a:rPr>
              <a:t>Geoff Hinton for slides in this DBN lecture, and G.A. Di Caro for the conditional independence slides.</a:t>
            </a:r>
            <a:endParaRPr lang="en-US" sz="1800" dirty="0">
              <a:ea typeface="PT Serif" charset="0"/>
              <a:cs typeface="PT Serif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x-none" dirty="0" smtClean="0"/>
              <a:t>Pool</a:t>
            </a:r>
            <a:endParaRPr lang="en-US" altLang="x-none" sz="2800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321" y="1187450"/>
            <a:ext cx="8059479" cy="3490876"/>
          </a:xfrm>
        </p:spPr>
        <p:txBody>
          <a:bodyPr/>
          <a:lstStyle/>
          <a:p>
            <a:pPr eaLnBrk="1" hangingPunct="1"/>
            <a:r>
              <a:rPr lang="en-US" altLang="x-none" sz="2200" dirty="0" smtClean="0"/>
              <a:t>Which of the following three sampled configurations of states has the higher probability of occurring? </a:t>
            </a:r>
            <a:endParaRPr lang="en-US" altLang="x-none" sz="2200" dirty="0"/>
          </a:p>
        </p:txBody>
      </p:sp>
      <p:sp>
        <p:nvSpPr>
          <p:cNvPr id="3" name="Oval 2"/>
          <p:cNvSpPr/>
          <p:nvPr/>
        </p:nvSpPr>
        <p:spPr bwMode="auto">
          <a:xfrm>
            <a:off x="1542111" y="2459536"/>
            <a:ext cx="425302" cy="42530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410044" y="3567220"/>
            <a:ext cx="425302" cy="42530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967020" y="3001924"/>
            <a:ext cx="443024" cy="44782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714845" y="2424220"/>
            <a:ext cx="425302" cy="42530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810005" y="2427764"/>
            <a:ext cx="425302" cy="42530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678331" y="3570763"/>
            <a:ext cx="425302" cy="42530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235307" y="3005467"/>
            <a:ext cx="443024" cy="44782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983132" y="2427763"/>
            <a:ext cx="425302" cy="42530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1204" y="4144840"/>
            <a:ext cx="5888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                                          B                                             C </a:t>
            </a:r>
            <a:endParaRPr lang="en-US" sz="1800" dirty="0"/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4148346" y="2804462"/>
            <a:ext cx="209365" cy="21468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endCxn id="19" idx="7"/>
          </p:cNvCxnSpPr>
          <p:nvPr/>
        </p:nvCxnSpPr>
        <p:spPr bwMode="auto">
          <a:xfrm flipH="1">
            <a:off x="4613452" y="2801289"/>
            <a:ext cx="443972" cy="26976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2335752" y="2773380"/>
            <a:ext cx="443972" cy="26976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stCxn id="14" idx="1"/>
            <a:endCxn id="15" idx="5"/>
          </p:cNvCxnSpPr>
          <p:nvPr/>
        </p:nvCxnSpPr>
        <p:spPr bwMode="auto">
          <a:xfrm flipH="1" flipV="1">
            <a:off x="2345165" y="3384165"/>
            <a:ext cx="127163" cy="24533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1880059" y="2796058"/>
            <a:ext cx="209365" cy="21468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flipH="1" flipV="1">
            <a:off x="4633420" y="3369511"/>
            <a:ext cx="127163" cy="24533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1458364" y="2859573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0.8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3723924" y="2887281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0.8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1992118" y="3460227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0.2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4257858" y="3453290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0.2</a:t>
            </a:r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2246996" y="2581270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0.9</a:t>
            </a:r>
            <a:endParaRPr lang="en-US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4478431" y="2595319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0.9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2902085" y="3125518"/>
            <a:ext cx="510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-0.7</a:t>
            </a:r>
            <a:endParaRPr lang="en-US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5103633" y="3156096"/>
            <a:ext cx="510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-0.7</a:t>
            </a:r>
            <a:endParaRPr lang="en-US" sz="1600" dirty="0"/>
          </a:p>
        </p:txBody>
      </p:sp>
      <p:cxnSp>
        <p:nvCxnSpPr>
          <p:cNvPr id="32" name="Straight Connector 31"/>
          <p:cNvCxnSpPr>
            <a:stCxn id="16" idx="4"/>
            <a:endCxn id="14" idx="0"/>
          </p:cNvCxnSpPr>
          <p:nvPr/>
        </p:nvCxnSpPr>
        <p:spPr bwMode="auto">
          <a:xfrm flipH="1">
            <a:off x="2622695" y="2849523"/>
            <a:ext cx="304801" cy="71769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flipH="1">
            <a:off x="4881084" y="2863702"/>
            <a:ext cx="304801" cy="71769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1599315" y="2480952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1</a:t>
            </a:r>
            <a:endParaRPr lang="en-US" sz="1600" dirty="0"/>
          </a:p>
        </p:txBody>
      </p:sp>
      <p:sp>
        <p:nvSpPr>
          <p:cNvPr id="59" name="TextBox 58"/>
          <p:cNvSpPr txBox="1"/>
          <p:nvPr/>
        </p:nvSpPr>
        <p:spPr>
          <a:xfrm>
            <a:off x="2049877" y="3060101"/>
            <a:ext cx="365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1</a:t>
            </a:r>
            <a:endParaRPr lang="en-US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2787525" y="2479690"/>
            <a:ext cx="365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1</a:t>
            </a:r>
            <a:endParaRPr lang="en-US" sz="1600" dirty="0"/>
          </a:p>
        </p:txBody>
      </p:sp>
      <p:sp>
        <p:nvSpPr>
          <p:cNvPr id="61" name="TextBox 60"/>
          <p:cNvSpPr txBox="1"/>
          <p:nvPr/>
        </p:nvSpPr>
        <p:spPr>
          <a:xfrm>
            <a:off x="3866516" y="2480952"/>
            <a:ext cx="365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-1</a:t>
            </a:r>
            <a:endParaRPr lang="en-US" sz="1600" dirty="0"/>
          </a:p>
        </p:txBody>
      </p:sp>
      <p:sp>
        <p:nvSpPr>
          <p:cNvPr id="62" name="TextBox 61"/>
          <p:cNvSpPr txBox="1"/>
          <p:nvPr/>
        </p:nvSpPr>
        <p:spPr>
          <a:xfrm>
            <a:off x="2477825" y="3617606"/>
            <a:ext cx="365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-1</a:t>
            </a:r>
            <a:endParaRPr lang="en-US" sz="1600" dirty="0"/>
          </a:p>
        </p:txBody>
      </p:sp>
      <p:sp>
        <p:nvSpPr>
          <p:cNvPr id="63" name="TextBox 62"/>
          <p:cNvSpPr txBox="1"/>
          <p:nvPr/>
        </p:nvSpPr>
        <p:spPr>
          <a:xfrm>
            <a:off x="4285571" y="3079354"/>
            <a:ext cx="365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-1</a:t>
            </a:r>
            <a:endParaRPr lang="en-US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5033484" y="2487418"/>
            <a:ext cx="365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-1</a:t>
            </a:r>
            <a:endParaRPr lang="en-US" sz="1600" dirty="0"/>
          </a:p>
        </p:txBody>
      </p:sp>
      <p:sp>
        <p:nvSpPr>
          <p:cNvPr id="66" name="TextBox 65"/>
          <p:cNvSpPr txBox="1"/>
          <p:nvPr/>
        </p:nvSpPr>
        <p:spPr>
          <a:xfrm>
            <a:off x="4722769" y="3629504"/>
            <a:ext cx="365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-1</a:t>
            </a:r>
            <a:endParaRPr lang="en-US" sz="1600" dirty="0"/>
          </a:p>
        </p:txBody>
      </p:sp>
      <p:sp>
        <p:nvSpPr>
          <p:cNvPr id="67" name="Oval 66"/>
          <p:cNvSpPr/>
          <p:nvPr/>
        </p:nvSpPr>
        <p:spPr bwMode="auto">
          <a:xfrm>
            <a:off x="6344101" y="2410041"/>
            <a:ext cx="425302" cy="42530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7212427" y="3553040"/>
            <a:ext cx="425302" cy="42530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6769403" y="2987744"/>
            <a:ext cx="443024" cy="44782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7517228" y="2410040"/>
            <a:ext cx="425302" cy="42530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1" name="Straight Connector 70"/>
          <p:cNvCxnSpPr/>
          <p:nvPr/>
        </p:nvCxnSpPr>
        <p:spPr bwMode="auto">
          <a:xfrm>
            <a:off x="6682442" y="2786739"/>
            <a:ext cx="209365" cy="21468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flipH="1">
            <a:off x="7147548" y="2783566"/>
            <a:ext cx="443972" cy="26976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flipH="1" flipV="1">
            <a:off x="7167516" y="3351788"/>
            <a:ext cx="127163" cy="24533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6258020" y="2869558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0.8</a:t>
            </a:r>
            <a:endParaRPr lang="en-US" sz="1600" dirty="0"/>
          </a:p>
        </p:txBody>
      </p:sp>
      <p:sp>
        <p:nvSpPr>
          <p:cNvPr id="75" name="TextBox 74"/>
          <p:cNvSpPr txBox="1"/>
          <p:nvPr/>
        </p:nvSpPr>
        <p:spPr>
          <a:xfrm>
            <a:off x="6791954" y="3435567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0.2</a:t>
            </a:r>
            <a:endParaRPr lang="en-US" sz="1600" dirty="0"/>
          </a:p>
        </p:txBody>
      </p:sp>
      <p:sp>
        <p:nvSpPr>
          <p:cNvPr id="76" name="TextBox 75"/>
          <p:cNvSpPr txBox="1"/>
          <p:nvPr/>
        </p:nvSpPr>
        <p:spPr>
          <a:xfrm>
            <a:off x="7012527" y="257759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0.9</a:t>
            </a:r>
            <a:endParaRPr lang="en-US" sz="1600" dirty="0"/>
          </a:p>
        </p:txBody>
      </p:sp>
      <p:sp>
        <p:nvSpPr>
          <p:cNvPr id="77" name="TextBox 76"/>
          <p:cNvSpPr txBox="1"/>
          <p:nvPr/>
        </p:nvSpPr>
        <p:spPr>
          <a:xfrm>
            <a:off x="7637729" y="3138373"/>
            <a:ext cx="510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-0.7</a:t>
            </a:r>
            <a:endParaRPr lang="en-US" sz="1600" dirty="0"/>
          </a:p>
        </p:txBody>
      </p:sp>
      <p:cxnSp>
        <p:nvCxnSpPr>
          <p:cNvPr id="78" name="Straight Connector 77"/>
          <p:cNvCxnSpPr/>
          <p:nvPr/>
        </p:nvCxnSpPr>
        <p:spPr bwMode="auto">
          <a:xfrm flipH="1">
            <a:off x="7415180" y="2845979"/>
            <a:ext cx="304801" cy="71769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6400612" y="2463229"/>
            <a:ext cx="365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80" name="TextBox 79"/>
          <p:cNvSpPr txBox="1"/>
          <p:nvPr/>
        </p:nvSpPr>
        <p:spPr>
          <a:xfrm>
            <a:off x="6819667" y="3061631"/>
            <a:ext cx="365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81" name="TextBox 80"/>
          <p:cNvSpPr txBox="1"/>
          <p:nvPr/>
        </p:nvSpPr>
        <p:spPr>
          <a:xfrm>
            <a:off x="7567580" y="2469695"/>
            <a:ext cx="365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-1</a:t>
            </a:r>
            <a:endParaRPr lang="en-US" sz="1600" dirty="0"/>
          </a:p>
        </p:txBody>
      </p:sp>
      <p:sp>
        <p:nvSpPr>
          <p:cNvPr id="82" name="TextBox 81"/>
          <p:cNvSpPr txBox="1"/>
          <p:nvPr/>
        </p:nvSpPr>
        <p:spPr>
          <a:xfrm>
            <a:off x="7256865" y="3611781"/>
            <a:ext cx="365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-1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1058606" y="4877076"/>
            <a:ext cx="15856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lain"/>
            </a:pPr>
            <a:r>
              <a:rPr lang="en-US" sz="2000" dirty="0" smtClean="0"/>
              <a:t>A</a:t>
            </a:r>
          </a:p>
          <a:p>
            <a:pPr marL="457200" indent="-457200">
              <a:buAutoNum type="arabicPlain"/>
            </a:pPr>
            <a:r>
              <a:rPr lang="en-US" sz="2000" dirty="0" smtClean="0"/>
              <a:t>B</a:t>
            </a:r>
          </a:p>
          <a:p>
            <a:pPr marL="457200" indent="-457200">
              <a:buAutoNum type="arabicPlain"/>
            </a:pPr>
            <a:r>
              <a:rPr lang="en-US" sz="2000" dirty="0" smtClean="0"/>
              <a:t>C</a:t>
            </a:r>
          </a:p>
          <a:p>
            <a:pPr marL="457200" indent="-457200">
              <a:buAutoNum type="arabicPlain"/>
            </a:pPr>
            <a:r>
              <a:rPr lang="en-US" sz="2000" dirty="0" smtClean="0"/>
              <a:t>Not sure.</a:t>
            </a:r>
            <a:endParaRPr lang="en-US" sz="2000" dirty="0"/>
          </a:p>
        </p:txBody>
      </p:sp>
      <p:sp>
        <p:nvSpPr>
          <p:cNvPr id="5" name="Oval 4"/>
          <p:cNvSpPr/>
          <p:nvPr/>
        </p:nvSpPr>
        <p:spPr bwMode="auto">
          <a:xfrm>
            <a:off x="978195" y="4877076"/>
            <a:ext cx="480169" cy="354143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92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59436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84636" y="430679"/>
            <a:ext cx="614783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C00000"/>
                </a:solidFill>
                <a:latin typeface="+mn-lt"/>
                <a:cs typeface="Arial"/>
              </a:rPr>
              <a:t>Learning in Boltzmann machine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5257800"/>
            <a:ext cx="444384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latin typeface="Arial"/>
                <a:cs typeface="Arial"/>
              </a:rPr>
              <a:t>Direct sampling </a:t>
            </a:r>
            <a:r>
              <a:rPr lang="en-US" sz="2000" dirty="0">
                <a:latin typeface="Arial"/>
                <a:cs typeface="Arial"/>
              </a:rPr>
              <a:t>from the distributions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3714750"/>
            <a:ext cx="7413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input</a:t>
            </a:r>
          </a:p>
        </p:txBody>
      </p:sp>
      <p:cxnSp>
        <p:nvCxnSpPr>
          <p:cNvPr id="52229" name="Straight Arrow Connector 5"/>
          <p:cNvCxnSpPr>
            <a:cxnSpLocks noChangeShapeType="1"/>
          </p:cNvCxnSpPr>
          <p:nvPr/>
        </p:nvCxnSpPr>
        <p:spPr bwMode="auto">
          <a:xfrm flipH="1">
            <a:off x="5334000" y="3962400"/>
            <a:ext cx="762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668" y="1162201"/>
            <a:ext cx="305649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0400" y="3200400"/>
            <a:ext cx="4432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Arial"/>
                <a:cs typeface="Arial"/>
              </a:rPr>
              <a:t>Hebbian</a:t>
            </a:r>
            <a:r>
              <a:rPr lang="en-US" sz="1800" dirty="0" smtClean="0">
                <a:latin typeface="Arial"/>
                <a:cs typeface="Arial"/>
              </a:rPr>
              <a:t> learning        fantasy/expectation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1631281" y="6129308"/>
            <a:ext cx="6457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Learn to model the data distribution of the observable units.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5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1528" y="287579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x-none" sz="3600" dirty="0">
                <a:solidFill>
                  <a:srgbClr val="C00000"/>
                </a:solidFill>
              </a:rPr>
              <a:t>Restricted Boltzmann Machines</a:t>
            </a:r>
            <a:br>
              <a:rPr lang="en-US" altLang="x-none" sz="3600" dirty="0">
                <a:solidFill>
                  <a:srgbClr val="C00000"/>
                </a:solidFill>
              </a:rPr>
            </a:br>
            <a:r>
              <a:rPr lang="en-US" altLang="x-none" sz="2400" dirty="0"/>
              <a:t>(</a:t>
            </a:r>
            <a:r>
              <a:rPr lang="en-US" altLang="x-none" sz="2400" dirty="0" err="1"/>
              <a:t>Smolensky</a:t>
            </a:r>
            <a:r>
              <a:rPr lang="en-US" altLang="x-none" sz="2400" dirty="0"/>
              <a:t> ,1986, called them “harmoniums”)</a:t>
            </a:r>
            <a:endParaRPr lang="en-US" altLang="x-none" sz="32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533525"/>
            <a:ext cx="6156325" cy="5661025"/>
          </a:xfrm>
        </p:spPr>
        <p:txBody>
          <a:bodyPr/>
          <a:lstStyle/>
          <a:p>
            <a:pPr eaLnBrk="1" hangingPunct="1"/>
            <a:r>
              <a:rPr lang="en-US" altLang="x-none" sz="2400" dirty="0"/>
              <a:t>We restrict the connectivity to make learning easier.</a:t>
            </a:r>
          </a:p>
          <a:p>
            <a:pPr lvl="1" eaLnBrk="1" hangingPunct="1"/>
            <a:r>
              <a:rPr lang="en-US" altLang="x-none" sz="2400" dirty="0"/>
              <a:t>Only one layer of hidden units.</a:t>
            </a:r>
          </a:p>
          <a:p>
            <a:pPr lvl="2" eaLnBrk="1" hangingPunct="1"/>
            <a:r>
              <a:rPr lang="en-US" altLang="x-none" sz="2000" dirty="0" smtClean="0"/>
              <a:t>Learn one layer at a time </a:t>
            </a:r>
            <a:r>
              <a:rPr lang="mr-IN" altLang="x-none" sz="2000" dirty="0" smtClean="0"/>
              <a:t>…</a:t>
            </a:r>
            <a:endParaRPr lang="en-US" altLang="x-none" sz="2000" dirty="0"/>
          </a:p>
          <a:p>
            <a:pPr lvl="1" eaLnBrk="1" hangingPunct="1"/>
            <a:r>
              <a:rPr lang="en-US" altLang="x-none" sz="2400" dirty="0"/>
              <a:t>No connections between hidden units.</a:t>
            </a:r>
          </a:p>
          <a:p>
            <a:pPr eaLnBrk="1" hangingPunct="1"/>
            <a:r>
              <a:rPr lang="en-US" altLang="x-none" sz="2400" dirty="0"/>
              <a:t>In an RBM, the hidden units are conditionally independent given the visible states.  </a:t>
            </a:r>
          </a:p>
          <a:p>
            <a:pPr lvl="1" eaLnBrk="1" hangingPunct="1"/>
            <a:r>
              <a:rPr lang="en-US" altLang="x-none" sz="2400" dirty="0"/>
              <a:t>So we can quickly get an unbiased sample from the posterior distribution when given a data-vector.</a:t>
            </a:r>
          </a:p>
          <a:p>
            <a:pPr lvl="1" eaLnBrk="1" hangingPunct="1"/>
            <a:r>
              <a:rPr lang="en-US" altLang="x-none" sz="2400" dirty="0">
                <a:solidFill>
                  <a:srgbClr val="FF0000"/>
                </a:solidFill>
              </a:rPr>
              <a:t>This is a big advantage over directed belief nets</a:t>
            </a:r>
          </a:p>
        </p:txBody>
      </p:sp>
      <p:sp>
        <p:nvSpPr>
          <p:cNvPr id="41988" name="Oval 4"/>
          <p:cNvSpPr>
            <a:spLocks noChangeArrowheads="1"/>
          </p:cNvSpPr>
          <p:nvPr/>
        </p:nvSpPr>
        <p:spPr bwMode="auto">
          <a:xfrm>
            <a:off x="6911975" y="3427413"/>
            <a:ext cx="468313" cy="4683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7775575" y="3427413"/>
            <a:ext cx="468313" cy="4683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41990" name="Oval 6"/>
          <p:cNvSpPr>
            <a:spLocks noChangeArrowheads="1"/>
          </p:cNvSpPr>
          <p:nvPr/>
        </p:nvSpPr>
        <p:spPr bwMode="auto">
          <a:xfrm>
            <a:off x="6370638" y="2166938"/>
            <a:ext cx="468312" cy="4683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cxnSp>
        <p:nvCxnSpPr>
          <p:cNvPr id="41991" name="AutoShape 7"/>
          <p:cNvCxnSpPr>
            <a:cxnSpLocks noChangeShapeType="1"/>
            <a:stCxn id="41990" idx="4"/>
            <a:endCxn id="41988" idx="1"/>
          </p:cNvCxnSpPr>
          <p:nvPr/>
        </p:nvCxnSpPr>
        <p:spPr bwMode="auto">
          <a:xfrm>
            <a:off x="6605588" y="2649538"/>
            <a:ext cx="374650" cy="831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2" name="AutoShape 8"/>
          <p:cNvCxnSpPr>
            <a:cxnSpLocks noChangeShapeType="1"/>
            <a:stCxn id="41990" idx="5"/>
            <a:endCxn id="41989" idx="1"/>
          </p:cNvCxnSpPr>
          <p:nvPr/>
        </p:nvCxnSpPr>
        <p:spPr bwMode="auto">
          <a:xfrm>
            <a:off x="6770688" y="2581275"/>
            <a:ext cx="1073150" cy="900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3" name="Oval 9"/>
          <p:cNvSpPr>
            <a:spLocks noChangeArrowheads="1"/>
          </p:cNvSpPr>
          <p:nvPr/>
        </p:nvSpPr>
        <p:spPr bwMode="auto">
          <a:xfrm>
            <a:off x="7307263" y="2166938"/>
            <a:ext cx="468312" cy="4683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cxnSp>
        <p:nvCxnSpPr>
          <p:cNvPr id="41994" name="AutoShape 10"/>
          <p:cNvCxnSpPr>
            <a:cxnSpLocks noChangeShapeType="1"/>
          </p:cNvCxnSpPr>
          <p:nvPr/>
        </p:nvCxnSpPr>
        <p:spPr bwMode="auto">
          <a:xfrm flipH="1">
            <a:off x="7185025" y="2616773"/>
            <a:ext cx="228600" cy="831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5" name="AutoShape 11"/>
          <p:cNvCxnSpPr>
            <a:cxnSpLocks noChangeShapeType="1"/>
            <a:stCxn id="41993" idx="5"/>
            <a:endCxn id="41989" idx="0"/>
          </p:cNvCxnSpPr>
          <p:nvPr/>
        </p:nvCxnSpPr>
        <p:spPr bwMode="auto">
          <a:xfrm>
            <a:off x="7707313" y="2581275"/>
            <a:ext cx="303212" cy="831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6" name="Oval 12"/>
          <p:cNvSpPr>
            <a:spLocks noChangeArrowheads="1"/>
          </p:cNvSpPr>
          <p:nvPr/>
        </p:nvSpPr>
        <p:spPr bwMode="auto">
          <a:xfrm>
            <a:off x="8243888" y="2166938"/>
            <a:ext cx="468312" cy="4683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cxnSp>
        <p:nvCxnSpPr>
          <p:cNvPr id="41997" name="AutoShape 13"/>
          <p:cNvCxnSpPr>
            <a:cxnSpLocks noChangeShapeType="1"/>
            <a:stCxn id="41996" idx="3"/>
            <a:endCxn id="41988" idx="7"/>
          </p:cNvCxnSpPr>
          <p:nvPr/>
        </p:nvCxnSpPr>
        <p:spPr bwMode="auto">
          <a:xfrm flipH="1">
            <a:off x="7312025" y="2581275"/>
            <a:ext cx="1000125" cy="900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8" name="AutoShape 14"/>
          <p:cNvCxnSpPr>
            <a:cxnSpLocks noChangeShapeType="1"/>
            <a:stCxn id="41996" idx="4"/>
            <a:endCxn id="41989" idx="7"/>
          </p:cNvCxnSpPr>
          <p:nvPr/>
        </p:nvCxnSpPr>
        <p:spPr bwMode="auto">
          <a:xfrm flipH="1">
            <a:off x="8175625" y="2649538"/>
            <a:ext cx="303213" cy="831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7019925" y="1592263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hidden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7021513" y="3462338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i</a:t>
            </a: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7413625" y="2203450"/>
            <a:ext cx="433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j</a:t>
            </a: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7091363" y="3967163"/>
            <a:ext cx="1008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visible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136447" y="4673600"/>
            <a:ext cx="2594434" cy="1927357"/>
            <a:chOff x="4468813" y="1803287"/>
            <a:chExt cx="4206875" cy="3205162"/>
          </a:xfrm>
        </p:grpSpPr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5722938" y="1984262"/>
              <a:ext cx="2952750" cy="17287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CA" altLang="x-none"/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 flipV="1">
              <a:off x="7162800" y="3713049"/>
              <a:ext cx="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7018338" y="3819412"/>
              <a:ext cx="3444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x-none" sz="2000"/>
                <a:t>0</a:t>
              </a:r>
            </a:p>
          </p:txBody>
        </p:sp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5378450" y="3497149"/>
              <a:ext cx="3444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x-none" sz="2000"/>
                <a:t>0</a:t>
              </a:r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5362575" y="1803287"/>
              <a:ext cx="3444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x-none" sz="2000"/>
                <a:t>1</a:t>
              </a:r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7929563" y="4432187"/>
              <a:ext cx="360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 flipV="1">
              <a:off x="5183188" y="2271599"/>
              <a:ext cx="0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5724525" y="2847862"/>
              <a:ext cx="1439863" cy="792162"/>
            </a:xfrm>
            <a:custGeom>
              <a:avLst/>
              <a:gdLst>
                <a:gd name="T0" fmla="*/ 0 w 907"/>
                <a:gd name="T1" fmla="*/ 1257556470 h 499"/>
                <a:gd name="T2" fmla="*/ 1144151424 w 907"/>
                <a:gd name="T3" fmla="*/ 1141629385 h 499"/>
                <a:gd name="T4" fmla="*/ 1829634374 w 907"/>
                <a:gd name="T5" fmla="*/ 798888236 h 499"/>
                <a:gd name="T6" fmla="*/ 2147483647 w 907"/>
                <a:gd name="T7" fmla="*/ 0 h 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7"/>
                <a:gd name="T13" fmla="*/ 0 h 499"/>
                <a:gd name="T14" fmla="*/ 907 w 907"/>
                <a:gd name="T15" fmla="*/ 499 h 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7" h="499">
                  <a:moveTo>
                    <a:pt x="0" y="499"/>
                  </a:moveTo>
                  <a:cubicBezTo>
                    <a:pt x="166" y="491"/>
                    <a:pt x="333" y="483"/>
                    <a:pt x="454" y="453"/>
                  </a:cubicBezTo>
                  <a:cubicBezTo>
                    <a:pt x="575" y="423"/>
                    <a:pt x="651" y="392"/>
                    <a:pt x="726" y="317"/>
                  </a:cubicBezTo>
                  <a:cubicBezTo>
                    <a:pt x="801" y="242"/>
                    <a:pt x="877" y="53"/>
                    <a:pt x="907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CA" altLang="x-none"/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 rot="10800000">
              <a:off x="7162800" y="2057287"/>
              <a:ext cx="1439863" cy="792162"/>
            </a:xfrm>
            <a:custGeom>
              <a:avLst/>
              <a:gdLst>
                <a:gd name="T0" fmla="*/ 0 w 907"/>
                <a:gd name="T1" fmla="*/ 1257556470 h 499"/>
                <a:gd name="T2" fmla="*/ 1144151424 w 907"/>
                <a:gd name="T3" fmla="*/ 1141629385 h 499"/>
                <a:gd name="T4" fmla="*/ 1829634374 w 907"/>
                <a:gd name="T5" fmla="*/ 798888236 h 499"/>
                <a:gd name="T6" fmla="*/ 2147483647 w 907"/>
                <a:gd name="T7" fmla="*/ 0 h 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7"/>
                <a:gd name="T13" fmla="*/ 0 h 499"/>
                <a:gd name="T14" fmla="*/ 907 w 907"/>
                <a:gd name="T15" fmla="*/ 499 h 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7" h="499">
                  <a:moveTo>
                    <a:pt x="0" y="499"/>
                  </a:moveTo>
                  <a:cubicBezTo>
                    <a:pt x="166" y="491"/>
                    <a:pt x="333" y="483"/>
                    <a:pt x="454" y="453"/>
                  </a:cubicBezTo>
                  <a:cubicBezTo>
                    <a:pt x="575" y="423"/>
                    <a:pt x="651" y="392"/>
                    <a:pt x="726" y="317"/>
                  </a:cubicBezTo>
                  <a:cubicBezTo>
                    <a:pt x="801" y="242"/>
                    <a:pt x="877" y="53"/>
                    <a:pt x="907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CA" altLang="x-none"/>
            </a:p>
          </p:txBody>
        </p:sp>
        <p:graphicFrame>
          <p:nvGraphicFramePr>
            <p:cNvPr id="28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7582209"/>
                </p:ext>
              </p:extLst>
            </p:nvPr>
          </p:nvGraphicFramePr>
          <p:xfrm>
            <a:off x="6113463" y="4149612"/>
            <a:ext cx="1771650" cy="858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" name="Equation" r:id="rId4" imgW="812520" imgH="393480" progId="Equation.3">
                    <p:embed/>
                  </p:oleObj>
                </mc:Choice>
                <mc:Fallback>
                  <p:oleObj name="Equation" r:id="rId4" imgW="8125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3463" y="4149612"/>
                          <a:ext cx="1771650" cy="858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6973023"/>
                </p:ext>
              </p:extLst>
            </p:nvPr>
          </p:nvGraphicFramePr>
          <p:xfrm>
            <a:off x="4468813" y="2709749"/>
            <a:ext cx="121920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" name="Equation" r:id="rId6" imgW="558720" imgH="228600" progId="Equation.3">
                    <p:embed/>
                  </p:oleObj>
                </mc:Choice>
                <mc:Fallback>
                  <p:oleObj name="Equation" r:id="rId6" imgW="5587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8813" y="2709749"/>
                          <a:ext cx="1219200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2094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57" y="353904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x-none" sz="3600" dirty="0">
                <a:solidFill>
                  <a:srgbClr val="C00000"/>
                </a:solidFill>
              </a:rPr>
              <a:t>The Energy of a </a:t>
            </a:r>
            <a:r>
              <a:rPr lang="en-US" altLang="x-none" sz="3600" dirty="0" smtClean="0">
                <a:solidFill>
                  <a:srgbClr val="C00000"/>
                </a:solidFill>
              </a:rPr>
              <a:t>Joint Configuration</a:t>
            </a:r>
            <a:r>
              <a:rPr lang="en-US" altLang="x-none" sz="3600" dirty="0">
                <a:solidFill>
                  <a:srgbClr val="C00000"/>
                </a:solidFill>
              </a:rPr>
              <a:t/>
            </a:r>
            <a:br>
              <a:rPr lang="en-US" altLang="x-none" sz="3600" dirty="0">
                <a:solidFill>
                  <a:srgbClr val="C00000"/>
                </a:solidFill>
              </a:rPr>
            </a:br>
            <a:endParaRPr lang="en-US" altLang="x-none" sz="2400" dirty="0"/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322549"/>
              </p:ext>
            </p:extLst>
          </p:nvPr>
        </p:nvGraphicFramePr>
        <p:xfrm>
          <a:off x="2370138" y="2892510"/>
          <a:ext cx="3925887" cy="1005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8" name="Equation" r:id="rId4" imgW="1536480" imgH="393480" progId="Equation.3">
                  <p:embed/>
                </p:oleObj>
              </mc:Choice>
              <mc:Fallback>
                <p:oleObj name="Equation" r:id="rId4" imgW="1536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138" y="2892510"/>
                        <a:ext cx="3925887" cy="10057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6184150" y="4210497"/>
            <a:ext cx="2016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 dirty="0">
                <a:solidFill>
                  <a:srgbClr val="3333CC"/>
                </a:solidFill>
              </a:rPr>
              <a:t>weight between units </a:t>
            </a:r>
            <a:r>
              <a:rPr lang="en-US" altLang="x-none" sz="2000" i="1" dirty="0" err="1">
                <a:solidFill>
                  <a:srgbClr val="3333CC"/>
                </a:solidFill>
              </a:rPr>
              <a:t>i</a:t>
            </a:r>
            <a:r>
              <a:rPr lang="en-US" altLang="x-none" sz="2000" dirty="0">
                <a:solidFill>
                  <a:srgbClr val="3333CC"/>
                </a:solidFill>
              </a:rPr>
              <a:t> and </a:t>
            </a:r>
            <a:r>
              <a:rPr lang="en-US" altLang="x-none" sz="2000" i="1" dirty="0">
                <a:solidFill>
                  <a:srgbClr val="3333CC"/>
                </a:solidFill>
              </a:rPr>
              <a:t>j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358775" y="4210497"/>
            <a:ext cx="30972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 dirty="0">
                <a:solidFill>
                  <a:srgbClr val="3333CC"/>
                </a:solidFill>
              </a:rPr>
              <a:t>Energy with configuration </a:t>
            </a:r>
            <a:r>
              <a:rPr lang="en-US" altLang="x-none" sz="2000" i="1" dirty="0"/>
              <a:t>v</a:t>
            </a:r>
            <a:r>
              <a:rPr lang="en-US" altLang="x-none" sz="2000" dirty="0">
                <a:solidFill>
                  <a:srgbClr val="3333CC"/>
                </a:solidFill>
              </a:rPr>
              <a:t> on the visible units and </a:t>
            </a:r>
            <a:r>
              <a:rPr lang="en-US" altLang="x-none" sz="2000" i="1" dirty="0"/>
              <a:t>h</a:t>
            </a:r>
            <a:r>
              <a:rPr lang="en-US" altLang="x-none" sz="2000" dirty="0">
                <a:solidFill>
                  <a:srgbClr val="3333CC"/>
                </a:solidFill>
              </a:rPr>
              <a:t> on the hidden units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3960813" y="1653035"/>
            <a:ext cx="20526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binary state of visible unit i</a:t>
            </a:r>
            <a:endParaRPr lang="en-US" altLang="x-none" sz="2000"/>
          </a:p>
        </p:txBody>
      </p:sp>
      <p:sp>
        <p:nvSpPr>
          <p:cNvPr id="3080" name="AutoShape 7"/>
          <p:cNvSpPr>
            <a:spLocks noChangeArrowheads="1"/>
          </p:cNvSpPr>
          <p:nvPr/>
        </p:nvSpPr>
        <p:spPr bwMode="auto">
          <a:xfrm rot="1754401">
            <a:off x="2108200" y="3616772"/>
            <a:ext cx="153988" cy="557213"/>
          </a:xfrm>
          <a:prstGeom prst="upArrow">
            <a:avLst>
              <a:gd name="adj1" fmla="val 50000"/>
              <a:gd name="adj2" fmla="val 90464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3081" name="AutoShape 8"/>
          <p:cNvSpPr>
            <a:spLocks noChangeArrowheads="1"/>
          </p:cNvSpPr>
          <p:nvPr/>
        </p:nvSpPr>
        <p:spPr bwMode="auto">
          <a:xfrm rot="-1598772">
            <a:off x="6130175" y="3634789"/>
            <a:ext cx="107950" cy="546100"/>
          </a:xfrm>
          <a:prstGeom prst="upArrow">
            <a:avLst>
              <a:gd name="adj1" fmla="val 50000"/>
              <a:gd name="adj2" fmla="val 126471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3082" name="AutoShape 9"/>
          <p:cNvSpPr>
            <a:spLocks noChangeArrowheads="1"/>
          </p:cNvSpPr>
          <p:nvPr/>
        </p:nvSpPr>
        <p:spPr bwMode="auto">
          <a:xfrm rot="-1437977">
            <a:off x="5113800" y="2389309"/>
            <a:ext cx="80962" cy="666750"/>
          </a:xfrm>
          <a:prstGeom prst="downArrow">
            <a:avLst>
              <a:gd name="adj1" fmla="val 50000"/>
              <a:gd name="adj2" fmla="val 205884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3083" name="Text Box 10"/>
          <p:cNvSpPr txBox="1">
            <a:spLocks noChangeArrowheads="1"/>
          </p:cNvSpPr>
          <p:nvPr/>
        </p:nvSpPr>
        <p:spPr bwMode="auto">
          <a:xfrm>
            <a:off x="5905500" y="1653035"/>
            <a:ext cx="18716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binary state of hidden unit j</a:t>
            </a:r>
            <a:endParaRPr lang="en-US" altLang="x-none" sz="2000"/>
          </a:p>
        </p:txBody>
      </p:sp>
      <p:sp>
        <p:nvSpPr>
          <p:cNvPr id="3084" name="AutoShape 11"/>
          <p:cNvSpPr>
            <a:spLocks noChangeArrowheads="1"/>
          </p:cNvSpPr>
          <p:nvPr/>
        </p:nvSpPr>
        <p:spPr bwMode="auto">
          <a:xfrm rot="1716628">
            <a:off x="5780401" y="2354136"/>
            <a:ext cx="61913" cy="612775"/>
          </a:xfrm>
          <a:prstGeom prst="downArrow">
            <a:avLst>
              <a:gd name="adj1" fmla="val 50000"/>
              <a:gd name="adj2" fmla="val 247434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graphicFrame>
        <p:nvGraphicFramePr>
          <p:cNvPr id="307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451985"/>
              </p:ext>
            </p:extLst>
          </p:nvPr>
        </p:nvGraphicFramePr>
        <p:xfrm>
          <a:off x="3141109" y="5281703"/>
          <a:ext cx="2520786" cy="1003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9" name="Equation" r:id="rId6" imgW="1117440" imgH="444240" progId="Equation.3">
                  <p:embed/>
                </p:oleObj>
              </mc:Choice>
              <mc:Fallback>
                <p:oleObj name="Equation" r:id="rId6" imgW="11174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109" y="5281703"/>
                        <a:ext cx="2520786" cy="1003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381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x-none" sz="3600" dirty="0">
                <a:solidFill>
                  <a:srgbClr val="C00000"/>
                </a:solidFill>
              </a:rPr>
              <a:t>Using energies to define probabilities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2340" y="1449388"/>
            <a:ext cx="4583113" cy="5408612"/>
          </a:xfrm>
        </p:spPr>
        <p:txBody>
          <a:bodyPr/>
          <a:lstStyle/>
          <a:p>
            <a:pPr eaLnBrk="1" hangingPunct="1"/>
            <a:r>
              <a:rPr lang="en-US" altLang="x-none" sz="2400" dirty="0"/>
              <a:t>The probability of a joint configuration over both visible and hidden units depends on the energy of that joint configuration compared with the energy of all other joint configurations.</a:t>
            </a:r>
          </a:p>
          <a:p>
            <a:pPr eaLnBrk="1" hangingPunct="1"/>
            <a:endParaRPr lang="en-US" altLang="x-none" sz="2400" dirty="0"/>
          </a:p>
          <a:p>
            <a:pPr eaLnBrk="1" hangingPunct="1"/>
            <a:r>
              <a:rPr lang="en-US" altLang="x-none" sz="2400" dirty="0"/>
              <a:t>The probability of a configuration of the visible units is the sum of the probabilities of all the joint configurations that contain it.</a:t>
            </a:r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46942982"/>
              </p:ext>
            </p:extLst>
          </p:nvPr>
        </p:nvGraphicFramePr>
        <p:xfrm>
          <a:off x="5201444" y="1449388"/>
          <a:ext cx="3135312" cy="155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4" name="Equation" r:id="rId4" imgW="1307880" imgH="647640" progId="Equation.3">
                  <p:embed/>
                </p:oleObj>
              </mc:Choice>
              <mc:Fallback>
                <p:oleObj name="Equation" r:id="rId4" imgW="130788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1444" y="1449388"/>
                        <a:ext cx="3135312" cy="155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49067649"/>
              </p:ext>
            </p:extLst>
          </p:nvPr>
        </p:nvGraphicFramePr>
        <p:xfrm>
          <a:off x="5456349" y="4208275"/>
          <a:ext cx="2768378" cy="1865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5" name="Equation" r:id="rId6" imgW="1168200" imgH="787320" progId="Equation.3">
                  <p:embed/>
                </p:oleObj>
              </mc:Choice>
              <mc:Fallback>
                <p:oleObj name="Equation" r:id="rId6" imgW="116820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349" y="4208275"/>
                        <a:ext cx="2768378" cy="1865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16575" y="2655888"/>
            <a:ext cx="12239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FF0000"/>
                </a:solidFill>
              </a:rPr>
              <a:t>partition function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6228556" y="2225581"/>
            <a:ext cx="360362" cy="504825"/>
          </a:xfrm>
          <a:custGeom>
            <a:avLst/>
            <a:gdLst>
              <a:gd name="T0" fmla="*/ 70141668 w 21600"/>
              <a:gd name="T1" fmla="*/ 0 h 21600"/>
              <a:gd name="T2" fmla="*/ 70141668 w 21600"/>
              <a:gd name="T3" fmla="*/ 155211335 h 21600"/>
              <a:gd name="T4" fmla="*/ 4569174 w 21600"/>
              <a:gd name="T5" fmla="*/ 275749619 h 21600"/>
              <a:gd name="T6" fmla="*/ 100301955 w 21600"/>
              <a:gd name="T7" fmla="*/ 7760590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5117 h 21600"/>
              <a:gd name="T14" fmla="*/ 20572 w 21600"/>
              <a:gd name="T15" fmla="*/ 70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05" y="0"/>
                </a:lnTo>
                <a:lnTo>
                  <a:pt x="15105" y="5117"/>
                </a:lnTo>
                <a:lnTo>
                  <a:pt x="12427" y="5117"/>
                </a:lnTo>
                <a:cubicBezTo>
                  <a:pt x="5564" y="5117"/>
                  <a:pt x="0" y="8269"/>
                  <a:pt x="0" y="12158"/>
                </a:cubicBezTo>
                <a:lnTo>
                  <a:pt x="0" y="21600"/>
                </a:lnTo>
                <a:lnTo>
                  <a:pt x="1967" y="21600"/>
                </a:lnTo>
                <a:lnTo>
                  <a:pt x="1967" y="12158"/>
                </a:lnTo>
                <a:cubicBezTo>
                  <a:pt x="1967" y="9332"/>
                  <a:pt x="6650" y="7041"/>
                  <a:pt x="12427" y="7041"/>
                </a:cubicBezTo>
                <a:lnTo>
                  <a:pt x="15105" y="7041"/>
                </a:lnTo>
                <a:lnTo>
                  <a:pt x="15105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8" name="TextBox 7"/>
          <p:cNvSpPr txBox="1"/>
          <p:nvPr/>
        </p:nvSpPr>
        <p:spPr>
          <a:xfrm>
            <a:off x="7241126" y="6042287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Hinton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761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3995738" y="3176588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2266950" y="3176588"/>
            <a:ext cx="1008063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51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250825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x-none" sz="3200" dirty="0">
                <a:solidFill>
                  <a:srgbClr val="C00000"/>
                </a:solidFill>
              </a:rPr>
              <a:t>A picture of the maximum likelihood learning algorithm for an RBM</a:t>
            </a:r>
          </a:p>
        </p:txBody>
      </p:sp>
      <p:graphicFrame>
        <p:nvGraphicFramePr>
          <p:cNvPr id="6146" name="Object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15900" y="2327275"/>
          <a:ext cx="11160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8" name="Equation" r:id="rId4" imgW="507960" imgH="253800" progId="Equation.3">
                  <p:embed/>
                </p:oleObj>
              </mc:Choice>
              <mc:Fallback>
                <p:oleObj name="Equation" r:id="rId4" imgW="507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327275"/>
                        <a:ext cx="1116013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480175" y="2300288"/>
          <a:ext cx="1117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9" name="Equation" r:id="rId6" imgW="545760" imgH="279360" progId="Equation.3">
                  <p:embed/>
                </p:oleObj>
              </mc:Choice>
              <mc:Fallback>
                <p:oleObj name="Equation" r:id="rId6" imgW="545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175" y="2300288"/>
                        <a:ext cx="1117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03238" y="3176588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574675" y="3284538"/>
            <a:ext cx="338138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1028700" y="3284538"/>
            <a:ext cx="338138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900113" y="1736725"/>
            <a:ext cx="1511300" cy="611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56" name="Oval 12"/>
          <p:cNvSpPr>
            <a:spLocks noChangeArrowheads="1"/>
          </p:cNvSpPr>
          <p:nvPr/>
        </p:nvSpPr>
        <p:spPr bwMode="auto">
          <a:xfrm>
            <a:off x="993775" y="1866900"/>
            <a:ext cx="338138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1498600" y="1866900"/>
            <a:ext cx="338138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1979613" y="1881188"/>
            <a:ext cx="338137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cxnSp>
        <p:nvCxnSpPr>
          <p:cNvPr id="6159" name="AutoShape 15"/>
          <p:cNvCxnSpPr>
            <a:cxnSpLocks noChangeShapeType="1"/>
            <a:stCxn id="6153" idx="7"/>
            <a:endCxn id="6157" idx="3"/>
          </p:cNvCxnSpPr>
          <p:nvPr/>
        </p:nvCxnSpPr>
        <p:spPr bwMode="auto">
          <a:xfrm flipV="1">
            <a:off x="863600" y="2155825"/>
            <a:ext cx="684213" cy="1177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609600" y="3248025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i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1547813" y="1808163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j</a:t>
            </a:r>
          </a:p>
        </p:txBody>
      </p:sp>
      <p:cxnSp>
        <p:nvCxnSpPr>
          <p:cNvPr id="6162" name="AutoShape 18"/>
          <p:cNvCxnSpPr>
            <a:cxnSpLocks noChangeShapeType="1"/>
            <a:stCxn id="6161" idx="2"/>
            <a:endCxn id="6163" idx="1"/>
          </p:cNvCxnSpPr>
          <p:nvPr/>
        </p:nvCxnSpPr>
        <p:spPr bwMode="auto">
          <a:xfrm>
            <a:off x="1763713" y="2205038"/>
            <a:ext cx="623887" cy="1128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3" name="Oval 19"/>
          <p:cNvSpPr>
            <a:spLocks noChangeArrowheads="1"/>
          </p:cNvSpPr>
          <p:nvPr/>
        </p:nvSpPr>
        <p:spPr bwMode="auto">
          <a:xfrm>
            <a:off x="2338388" y="3284538"/>
            <a:ext cx="338137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64" name="Oval 20"/>
          <p:cNvSpPr>
            <a:spLocks noChangeArrowheads="1"/>
          </p:cNvSpPr>
          <p:nvPr/>
        </p:nvSpPr>
        <p:spPr bwMode="auto">
          <a:xfrm>
            <a:off x="2792413" y="3284538"/>
            <a:ext cx="338137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2663825" y="1736725"/>
            <a:ext cx="1511300" cy="611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2757488" y="1866900"/>
            <a:ext cx="338137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67" name="Oval 23"/>
          <p:cNvSpPr>
            <a:spLocks noChangeArrowheads="1"/>
          </p:cNvSpPr>
          <p:nvPr/>
        </p:nvSpPr>
        <p:spPr bwMode="auto">
          <a:xfrm>
            <a:off x="3262313" y="1866900"/>
            <a:ext cx="338137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68" name="Oval 24"/>
          <p:cNvSpPr>
            <a:spLocks noChangeArrowheads="1"/>
          </p:cNvSpPr>
          <p:nvPr/>
        </p:nvSpPr>
        <p:spPr bwMode="auto">
          <a:xfrm>
            <a:off x="3743325" y="1881188"/>
            <a:ext cx="338138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cxnSp>
        <p:nvCxnSpPr>
          <p:cNvPr id="6169" name="AutoShape 25"/>
          <p:cNvCxnSpPr>
            <a:cxnSpLocks noChangeShapeType="1"/>
            <a:stCxn id="6163" idx="7"/>
            <a:endCxn id="6167" idx="3"/>
          </p:cNvCxnSpPr>
          <p:nvPr/>
        </p:nvCxnSpPr>
        <p:spPr bwMode="auto">
          <a:xfrm flipV="1">
            <a:off x="2627313" y="2155825"/>
            <a:ext cx="684212" cy="1177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2374900" y="3248025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i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3311525" y="1808163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j</a:t>
            </a:r>
          </a:p>
        </p:txBody>
      </p:sp>
      <p:cxnSp>
        <p:nvCxnSpPr>
          <p:cNvPr id="6172" name="AutoShape 28"/>
          <p:cNvCxnSpPr>
            <a:cxnSpLocks noChangeShapeType="1"/>
            <a:stCxn id="6171" idx="2"/>
            <a:endCxn id="6173" idx="1"/>
          </p:cNvCxnSpPr>
          <p:nvPr/>
        </p:nvCxnSpPr>
        <p:spPr bwMode="auto">
          <a:xfrm>
            <a:off x="3527425" y="2205038"/>
            <a:ext cx="588963" cy="1128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73" name="Oval 29"/>
          <p:cNvSpPr>
            <a:spLocks noChangeArrowheads="1"/>
          </p:cNvSpPr>
          <p:nvPr/>
        </p:nvSpPr>
        <p:spPr bwMode="auto">
          <a:xfrm>
            <a:off x="4067175" y="3284538"/>
            <a:ext cx="338138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74" name="Oval 30"/>
          <p:cNvSpPr>
            <a:spLocks noChangeArrowheads="1"/>
          </p:cNvSpPr>
          <p:nvPr/>
        </p:nvSpPr>
        <p:spPr bwMode="auto">
          <a:xfrm>
            <a:off x="4521200" y="3284538"/>
            <a:ext cx="338138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4392613" y="1736725"/>
            <a:ext cx="1511300" cy="611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76" name="Oval 32"/>
          <p:cNvSpPr>
            <a:spLocks noChangeArrowheads="1"/>
          </p:cNvSpPr>
          <p:nvPr/>
        </p:nvSpPr>
        <p:spPr bwMode="auto">
          <a:xfrm>
            <a:off x="4486275" y="1866900"/>
            <a:ext cx="338138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77" name="Oval 33"/>
          <p:cNvSpPr>
            <a:spLocks noChangeArrowheads="1"/>
          </p:cNvSpPr>
          <p:nvPr/>
        </p:nvSpPr>
        <p:spPr bwMode="auto">
          <a:xfrm>
            <a:off x="4991100" y="1866900"/>
            <a:ext cx="338138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78" name="Oval 34"/>
          <p:cNvSpPr>
            <a:spLocks noChangeArrowheads="1"/>
          </p:cNvSpPr>
          <p:nvPr/>
        </p:nvSpPr>
        <p:spPr bwMode="auto">
          <a:xfrm>
            <a:off x="5472113" y="1881188"/>
            <a:ext cx="338137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cxnSp>
        <p:nvCxnSpPr>
          <p:cNvPr id="6179" name="AutoShape 35"/>
          <p:cNvCxnSpPr>
            <a:cxnSpLocks noChangeShapeType="1"/>
            <a:stCxn id="6173" idx="7"/>
            <a:endCxn id="6177" idx="3"/>
          </p:cNvCxnSpPr>
          <p:nvPr/>
        </p:nvCxnSpPr>
        <p:spPr bwMode="auto">
          <a:xfrm flipV="1">
            <a:off x="4356100" y="2155825"/>
            <a:ext cx="684213" cy="1177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4103688" y="3248025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i</a:t>
            </a:r>
          </a:p>
        </p:txBody>
      </p:sp>
      <p:sp>
        <p:nvSpPr>
          <p:cNvPr id="6181" name="Text Box 37"/>
          <p:cNvSpPr txBox="1">
            <a:spLocks noChangeArrowheads="1"/>
          </p:cNvSpPr>
          <p:nvPr/>
        </p:nvSpPr>
        <p:spPr bwMode="auto">
          <a:xfrm>
            <a:off x="5040313" y="1808163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j</a:t>
            </a:r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6804025" y="3176588"/>
            <a:ext cx="1008063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83" name="Oval 39"/>
          <p:cNvSpPr>
            <a:spLocks noChangeArrowheads="1"/>
          </p:cNvSpPr>
          <p:nvPr/>
        </p:nvSpPr>
        <p:spPr bwMode="auto">
          <a:xfrm>
            <a:off x="6875463" y="3284538"/>
            <a:ext cx="338137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84" name="Oval 40"/>
          <p:cNvSpPr>
            <a:spLocks noChangeArrowheads="1"/>
          </p:cNvSpPr>
          <p:nvPr/>
        </p:nvSpPr>
        <p:spPr bwMode="auto">
          <a:xfrm>
            <a:off x="7329488" y="3284538"/>
            <a:ext cx="338137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85" name="Rectangle 41"/>
          <p:cNvSpPr>
            <a:spLocks noChangeArrowheads="1"/>
          </p:cNvSpPr>
          <p:nvPr/>
        </p:nvSpPr>
        <p:spPr bwMode="auto">
          <a:xfrm>
            <a:off x="7200900" y="1736725"/>
            <a:ext cx="1511300" cy="611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86" name="Oval 42"/>
          <p:cNvSpPr>
            <a:spLocks noChangeArrowheads="1"/>
          </p:cNvSpPr>
          <p:nvPr/>
        </p:nvSpPr>
        <p:spPr bwMode="auto">
          <a:xfrm>
            <a:off x="7294563" y="1866900"/>
            <a:ext cx="338137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87" name="Oval 43"/>
          <p:cNvSpPr>
            <a:spLocks noChangeArrowheads="1"/>
          </p:cNvSpPr>
          <p:nvPr/>
        </p:nvSpPr>
        <p:spPr bwMode="auto">
          <a:xfrm>
            <a:off x="7799388" y="1866900"/>
            <a:ext cx="338137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88" name="Oval 44"/>
          <p:cNvSpPr>
            <a:spLocks noChangeArrowheads="1"/>
          </p:cNvSpPr>
          <p:nvPr/>
        </p:nvSpPr>
        <p:spPr bwMode="auto">
          <a:xfrm>
            <a:off x="8280400" y="1881188"/>
            <a:ext cx="338138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cxnSp>
        <p:nvCxnSpPr>
          <p:cNvPr id="6189" name="AutoShape 45"/>
          <p:cNvCxnSpPr>
            <a:cxnSpLocks noChangeShapeType="1"/>
            <a:stCxn id="6183" idx="7"/>
            <a:endCxn id="6187" idx="3"/>
          </p:cNvCxnSpPr>
          <p:nvPr/>
        </p:nvCxnSpPr>
        <p:spPr bwMode="auto">
          <a:xfrm flipV="1">
            <a:off x="7164388" y="2155825"/>
            <a:ext cx="684212" cy="1177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90" name="Text Box 46"/>
          <p:cNvSpPr txBox="1">
            <a:spLocks noChangeArrowheads="1"/>
          </p:cNvSpPr>
          <p:nvPr/>
        </p:nvSpPr>
        <p:spPr bwMode="auto">
          <a:xfrm>
            <a:off x="6910388" y="3248025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i</a:t>
            </a:r>
          </a:p>
        </p:txBody>
      </p:sp>
      <p:sp>
        <p:nvSpPr>
          <p:cNvPr id="6191" name="Text Box 47"/>
          <p:cNvSpPr txBox="1">
            <a:spLocks noChangeArrowheads="1"/>
          </p:cNvSpPr>
          <p:nvPr/>
        </p:nvSpPr>
        <p:spPr bwMode="auto">
          <a:xfrm>
            <a:off x="7848600" y="1808163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j</a:t>
            </a:r>
          </a:p>
        </p:txBody>
      </p:sp>
      <p:sp>
        <p:nvSpPr>
          <p:cNvPr id="6192" name="Oval 48"/>
          <p:cNvSpPr>
            <a:spLocks noChangeArrowheads="1"/>
          </p:cNvSpPr>
          <p:nvPr/>
        </p:nvSpPr>
        <p:spPr bwMode="auto">
          <a:xfrm>
            <a:off x="5759450" y="2816225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93" name="Oval 49"/>
          <p:cNvSpPr>
            <a:spLocks noChangeArrowheads="1"/>
          </p:cNvSpPr>
          <p:nvPr/>
        </p:nvSpPr>
        <p:spPr bwMode="auto">
          <a:xfrm>
            <a:off x="6011863" y="2816225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94" name="Oval 50"/>
          <p:cNvSpPr>
            <a:spLocks noChangeArrowheads="1"/>
          </p:cNvSpPr>
          <p:nvPr/>
        </p:nvSpPr>
        <p:spPr bwMode="auto">
          <a:xfrm>
            <a:off x="6299200" y="2816225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95" name="Text Box 51"/>
          <p:cNvSpPr txBox="1">
            <a:spLocks noChangeArrowheads="1"/>
          </p:cNvSpPr>
          <p:nvPr/>
        </p:nvSpPr>
        <p:spPr bwMode="auto">
          <a:xfrm>
            <a:off x="657225" y="3789363"/>
            <a:ext cx="828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009900"/>
                </a:solidFill>
              </a:rPr>
              <a:t>t = 0                 t = 1                  t = 2                               t = infinity</a:t>
            </a:r>
          </a:p>
        </p:txBody>
      </p:sp>
      <p:graphicFrame>
        <p:nvGraphicFramePr>
          <p:cNvPr id="6148" name="Object 52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01640597"/>
              </p:ext>
            </p:extLst>
          </p:nvPr>
        </p:nvGraphicFramePr>
        <p:xfrm>
          <a:off x="2148681" y="5627688"/>
          <a:ext cx="4456112" cy="977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0" name="Equation" r:id="rId8" imgW="2082600" imgH="457200" progId="Equation.3">
                  <p:embed/>
                </p:oleObj>
              </mc:Choice>
              <mc:Fallback>
                <p:oleObj name="Equation" r:id="rId8" imgW="2082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8681" y="5627688"/>
                        <a:ext cx="4456112" cy="9776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6" name="Text Box 53"/>
          <p:cNvSpPr txBox="1">
            <a:spLocks noChangeArrowheads="1"/>
          </p:cNvSpPr>
          <p:nvPr/>
        </p:nvSpPr>
        <p:spPr bwMode="auto">
          <a:xfrm>
            <a:off x="700088" y="4257675"/>
            <a:ext cx="78851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400" dirty="0">
                <a:latin typeface="+mj-lt"/>
              </a:rPr>
              <a:t>Start with a training vector on the visible units.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sz="2400" dirty="0">
                <a:latin typeface="+mj-lt"/>
              </a:rPr>
              <a:t>Then alternate between updating all the hidden units in parallel and updating all the visible units in parallel.</a:t>
            </a:r>
          </a:p>
        </p:txBody>
      </p:sp>
      <p:sp>
        <p:nvSpPr>
          <p:cNvPr id="6197" name="Text Box 54"/>
          <p:cNvSpPr txBox="1">
            <a:spLocks noChangeArrowheads="1"/>
          </p:cNvSpPr>
          <p:nvPr/>
        </p:nvSpPr>
        <p:spPr bwMode="auto">
          <a:xfrm>
            <a:off x="7775575" y="2673350"/>
            <a:ext cx="1368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FF0000"/>
                </a:solidFill>
              </a:rPr>
              <a:t>a fantasy</a:t>
            </a:r>
          </a:p>
        </p:txBody>
      </p:sp>
      <p:sp>
        <p:nvSpPr>
          <p:cNvPr id="6198" name="Line 55"/>
          <p:cNvSpPr>
            <a:spLocks noChangeShapeType="1"/>
          </p:cNvSpPr>
          <p:nvPr/>
        </p:nvSpPr>
        <p:spPr bwMode="auto">
          <a:xfrm flipH="1">
            <a:off x="7885113" y="3033713"/>
            <a:ext cx="287337" cy="2873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41126" y="6042287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Hinton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439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2266950" y="2751138"/>
            <a:ext cx="1008063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698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x-none" sz="3200" dirty="0">
                <a:solidFill>
                  <a:srgbClr val="C00000"/>
                </a:solidFill>
              </a:rPr>
              <a:t>A quick way to learn an RBM</a:t>
            </a:r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92113" y="1901825"/>
          <a:ext cx="9763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3" name="Equation" r:id="rId4" imgW="507960" imgH="253800" progId="Equation.3">
                  <p:embed/>
                </p:oleObj>
              </mc:Choice>
              <mc:Fallback>
                <p:oleObj name="Equation" r:id="rId4" imgW="507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1901825"/>
                        <a:ext cx="97631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376488" y="1924050"/>
          <a:ext cx="90011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4" name="Equation" r:id="rId6" imgW="495000" imgH="253800" progId="Equation.3">
                  <p:embed/>
                </p:oleObj>
              </mc:Choice>
              <mc:Fallback>
                <p:oleObj name="Equation" r:id="rId6" imgW="495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1924050"/>
                        <a:ext cx="900112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503238" y="2751138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7176" name="Oval 7"/>
          <p:cNvSpPr>
            <a:spLocks noChangeArrowheads="1"/>
          </p:cNvSpPr>
          <p:nvPr/>
        </p:nvSpPr>
        <p:spPr bwMode="auto">
          <a:xfrm>
            <a:off x="574675" y="2859088"/>
            <a:ext cx="338138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7177" name="Oval 8"/>
          <p:cNvSpPr>
            <a:spLocks noChangeArrowheads="1"/>
          </p:cNvSpPr>
          <p:nvPr/>
        </p:nvSpPr>
        <p:spPr bwMode="auto">
          <a:xfrm>
            <a:off x="1028700" y="2859088"/>
            <a:ext cx="338138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900113" y="1311275"/>
            <a:ext cx="1511300" cy="611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7179" name="Oval 10"/>
          <p:cNvSpPr>
            <a:spLocks noChangeArrowheads="1"/>
          </p:cNvSpPr>
          <p:nvPr/>
        </p:nvSpPr>
        <p:spPr bwMode="auto">
          <a:xfrm>
            <a:off x="993775" y="1441450"/>
            <a:ext cx="338138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7180" name="Oval 11"/>
          <p:cNvSpPr>
            <a:spLocks noChangeArrowheads="1"/>
          </p:cNvSpPr>
          <p:nvPr/>
        </p:nvSpPr>
        <p:spPr bwMode="auto">
          <a:xfrm>
            <a:off x="1498600" y="1441450"/>
            <a:ext cx="338138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7181" name="Oval 12"/>
          <p:cNvSpPr>
            <a:spLocks noChangeArrowheads="1"/>
          </p:cNvSpPr>
          <p:nvPr/>
        </p:nvSpPr>
        <p:spPr bwMode="auto">
          <a:xfrm>
            <a:off x="1979613" y="1455738"/>
            <a:ext cx="338137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cxnSp>
        <p:nvCxnSpPr>
          <p:cNvPr id="7182" name="AutoShape 13"/>
          <p:cNvCxnSpPr>
            <a:cxnSpLocks noChangeShapeType="1"/>
            <a:stCxn id="7176" idx="7"/>
            <a:endCxn id="7180" idx="3"/>
          </p:cNvCxnSpPr>
          <p:nvPr/>
        </p:nvCxnSpPr>
        <p:spPr bwMode="auto">
          <a:xfrm flipV="1">
            <a:off x="863600" y="1730375"/>
            <a:ext cx="684213" cy="1177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3" name="Text Box 14"/>
          <p:cNvSpPr txBox="1">
            <a:spLocks noChangeArrowheads="1"/>
          </p:cNvSpPr>
          <p:nvPr/>
        </p:nvSpPr>
        <p:spPr bwMode="auto">
          <a:xfrm>
            <a:off x="609600" y="2822575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i</a:t>
            </a:r>
          </a:p>
        </p:txBody>
      </p:sp>
      <p:sp>
        <p:nvSpPr>
          <p:cNvPr id="7184" name="Text Box 15"/>
          <p:cNvSpPr txBox="1">
            <a:spLocks noChangeArrowheads="1"/>
          </p:cNvSpPr>
          <p:nvPr/>
        </p:nvSpPr>
        <p:spPr bwMode="auto">
          <a:xfrm>
            <a:off x="1547813" y="1382713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j</a:t>
            </a:r>
          </a:p>
        </p:txBody>
      </p:sp>
      <p:cxnSp>
        <p:nvCxnSpPr>
          <p:cNvPr id="7185" name="AutoShape 16"/>
          <p:cNvCxnSpPr>
            <a:cxnSpLocks noChangeShapeType="1"/>
            <a:stCxn id="7184" idx="2"/>
            <a:endCxn id="7186" idx="1"/>
          </p:cNvCxnSpPr>
          <p:nvPr/>
        </p:nvCxnSpPr>
        <p:spPr bwMode="auto">
          <a:xfrm>
            <a:off x="1763713" y="1779588"/>
            <a:ext cx="623887" cy="1128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6" name="Oval 17"/>
          <p:cNvSpPr>
            <a:spLocks noChangeArrowheads="1"/>
          </p:cNvSpPr>
          <p:nvPr/>
        </p:nvSpPr>
        <p:spPr bwMode="auto">
          <a:xfrm>
            <a:off x="2338388" y="2859088"/>
            <a:ext cx="338137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7187" name="Oval 18"/>
          <p:cNvSpPr>
            <a:spLocks noChangeArrowheads="1"/>
          </p:cNvSpPr>
          <p:nvPr/>
        </p:nvSpPr>
        <p:spPr bwMode="auto">
          <a:xfrm>
            <a:off x="2792413" y="2859088"/>
            <a:ext cx="338137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7188" name="Rectangle 19"/>
          <p:cNvSpPr>
            <a:spLocks noChangeArrowheads="1"/>
          </p:cNvSpPr>
          <p:nvPr/>
        </p:nvSpPr>
        <p:spPr bwMode="auto">
          <a:xfrm>
            <a:off x="2952750" y="1311275"/>
            <a:ext cx="1511300" cy="611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7189" name="Oval 20"/>
          <p:cNvSpPr>
            <a:spLocks noChangeArrowheads="1"/>
          </p:cNvSpPr>
          <p:nvPr/>
        </p:nvSpPr>
        <p:spPr bwMode="auto">
          <a:xfrm>
            <a:off x="3046413" y="1441450"/>
            <a:ext cx="338137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7190" name="Oval 21"/>
          <p:cNvSpPr>
            <a:spLocks noChangeArrowheads="1"/>
          </p:cNvSpPr>
          <p:nvPr/>
        </p:nvSpPr>
        <p:spPr bwMode="auto">
          <a:xfrm>
            <a:off x="3551238" y="1441450"/>
            <a:ext cx="338137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7191" name="Oval 22"/>
          <p:cNvSpPr>
            <a:spLocks noChangeArrowheads="1"/>
          </p:cNvSpPr>
          <p:nvPr/>
        </p:nvSpPr>
        <p:spPr bwMode="auto">
          <a:xfrm>
            <a:off x="4032250" y="1455738"/>
            <a:ext cx="338138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cxnSp>
        <p:nvCxnSpPr>
          <p:cNvPr id="7192" name="AutoShape 23"/>
          <p:cNvCxnSpPr>
            <a:cxnSpLocks noChangeShapeType="1"/>
            <a:stCxn id="7186" idx="7"/>
            <a:endCxn id="7190" idx="3"/>
          </p:cNvCxnSpPr>
          <p:nvPr/>
        </p:nvCxnSpPr>
        <p:spPr bwMode="auto">
          <a:xfrm flipV="1">
            <a:off x="2627313" y="1730375"/>
            <a:ext cx="973137" cy="1177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93" name="Text Box 24"/>
          <p:cNvSpPr txBox="1">
            <a:spLocks noChangeArrowheads="1"/>
          </p:cNvSpPr>
          <p:nvPr/>
        </p:nvSpPr>
        <p:spPr bwMode="auto">
          <a:xfrm>
            <a:off x="2374900" y="2822575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i</a:t>
            </a:r>
          </a:p>
        </p:txBody>
      </p:sp>
      <p:sp>
        <p:nvSpPr>
          <p:cNvPr id="7194" name="Text Box 25"/>
          <p:cNvSpPr txBox="1">
            <a:spLocks noChangeArrowheads="1"/>
          </p:cNvSpPr>
          <p:nvPr/>
        </p:nvSpPr>
        <p:spPr bwMode="auto">
          <a:xfrm>
            <a:off x="3600450" y="1382713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j</a:t>
            </a:r>
          </a:p>
        </p:txBody>
      </p:sp>
      <p:sp>
        <p:nvSpPr>
          <p:cNvPr id="7195" name="Text Box 26"/>
          <p:cNvSpPr txBox="1">
            <a:spLocks noChangeArrowheads="1"/>
          </p:cNvSpPr>
          <p:nvPr/>
        </p:nvSpPr>
        <p:spPr bwMode="auto">
          <a:xfrm>
            <a:off x="647700" y="3363913"/>
            <a:ext cx="284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009900"/>
                </a:solidFill>
              </a:rPr>
              <a:t>t = 0                 t = 1   </a:t>
            </a:r>
          </a:p>
        </p:txBody>
      </p:sp>
      <p:graphicFrame>
        <p:nvGraphicFramePr>
          <p:cNvPr id="7172" name="Object 27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10820893"/>
              </p:ext>
            </p:extLst>
          </p:nvPr>
        </p:nvGraphicFramePr>
        <p:xfrm>
          <a:off x="1547813" y="4297848"/>
          <a:ext cx="4729477" cy="629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5" name="Equation" r:id="rId8" imgW="1904760" imgH="253800" progId="Equation.3">
                  <p:embed/>
                </p:oleObj>
              </mc:Choice>
              <mc:Fallback>
                <p:oleObj name="Equation" r:id="rId8" imgW="1904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297848"/>
                        <a:ext cx="4729477" cy="629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4841875" y="1311275"/>
            <a:ext cx="41592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/>
              <a:t>Start with a training vector on the visible units.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sz="2000"/>
              <a:t>Update all the hidden units in parallel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sz="2000"/>
              <a:t>Update the all the visible units in parallel to get a “reconstruction”.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sz="2000"/>
              <a:t>Update the hidden units again</a:t>
            </a:r>
            <a:r>
              <a:rPr lang="en-US" altLang="x-none" sz="1800"/>
              <a:t>. 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287338" y="5327650"/>
            <a:ext cx="871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400" smtClean="0">
                <a:solidFill>
                  <a:srgbClr val="00B050"/>
                </a:solidFill>
                <a:latin typeface="+mn-lt"/>
              </a:rPr>
              <a:t>This is not following the gradient of the log likelihood. </a:t>
            </a:r>
            <a:r>
              <a:rPr lang="en-US" altLang="x-none" sz="2400" dirty="0" smtClean="0">
                <a:solidFill>
                  <a:srgbClr val="00B050"/>
                </a:solidFill>
                <a:latin typeface="+mn-lt"/>
              </a:rPr>
              <a:t>But it works well. It is approximately following the gradient of another objective function (</a:t>
            </a:r>
            <a:r>
              <a:rPr lang="en-US" altLang="x-none" sz="2400" dirty="0" err="1" smtClean="0">
                <a:solidFill>
                  <a:srgbClr val="00B050"/>
                </a:solidFill>
                <a:latin typeface="+mn-lt"/>
              </a:rPr>
              <a:t>Carreira-Perpinan</a:t>
            </a:r>
            <a:r>
              <a:rPr lang="en-US" altLang="x-none" sz="2400" dirty="0" smtClean="0">
                <a:solidFill>
                  <a:srgbClr val="00B050"/>
                </a:solidFill>
                <a:latin typeface="+mn-lt"/>
              </a:rPr>
              <a:t> &amp; Hinton, 2005).</a:t>
            </a:r>
            <a:endParaRPr lang="en-US" altLang="x-none" sz="24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1979613" y="3652838"/>
            <a:ext cx="2052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reconstruction</a:t>
            </a: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647700" y="3689350"/>
            <a:ext cx="719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data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41126" y="6127690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Hinton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1166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19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x-none" sz="2800">
                <a:solidFill>
                  <a:srgbClr val="3333CC"/>
                </a:solidFill>
              </a:rPr>
              <a:t>How to learn a set of features that are good for reconstructing images of the digit 2</a:t>
            </a:r>
            <a:r>
              <a:rPr lang="en-US" altLang="x-none" sz="2400"/>
              <a:t> 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197100" y="1614488"/>
            <a:ext cx="1835150" cy="12747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400"/>
              <a:t>50 binary feature neurons</a:t>
            </a:r>
            <a:r>
              <a:rPr lang="en-US" altLang="x-none" sz="2800"/>
              <a:t> 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519363" y="4546600"/>
            <a:ext cx="1152525" cy="11541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/>
              <a:t>16 x 16 pixel     image</a:t>
            </a:r>
            <a:r>
              <a:rPr lang="en-US" altLang="x-none" sz="2800"/>
              <a:t> </a:t>
            </a: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 rot="-2280205">
            <a:off x="4248150" y="3071813"/>
            <a:ext cx="309563" cy="1114425"/>
          </a:xfrm>
          <a:prstGeom prst="downArrow">
            <a:avLst>
              <a:gd name="adj1" fmla="val 50000"/>
              <a:gd name="adj2" fmla="val 9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3024188" y="3221038"/>
            <a:ext cx="252412" cy="931862"/>
          </a:xfrm>
          <a:prstGeom prst="upArrow">
            <a:avLst>
              <a:gd name="adj1" fmla="val 50000"/>
              <a:gd name="adj2" fmla="val 92296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4787900" y="1611313"/>
            <a:ext cx="1835150" cy="12747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400"/>
              <a:t>50 binary feature neurons</a:t>
            </a:r>
            <a:r>
              <a:rPr lang="en-US" altLang="x-none" sz="2800"/>
              <a:t> 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5110163" y="4543425"/>
            <a:ext cx="1152525" cy="11541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/>
              <a:t>16 x 16 pixel     image</a:t>
            </a:r>
            <a:r>
              <a:rPr lang="en-US" altLang="x-none" sz="2800"/>
              <a:t> </a:t>
            </a:r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5326063" y="3222625"/>
            <a:ext cx="252412" cy="893763"/>
          </a:xfrm>
          <a:prstGeom prst="upArrow">
            <a:avLst>
              <a:gd name="adj1" fmla="val 50000"/>
              <a:gd name="adj2" fmla="val 8852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538163" y="3071813"/>
            <a:ext cx="26289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009900"/>
                </a:solidFill>
              </a:rPr>
              <a:t>Increment</a:t>
            </a:r>
            <a:r>
              <a:rPr lang="en-US" altLang="x-none" sz="2000"/>
              <a:t> weights between an active pixel and an active feature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5830888" y="3036888"/>
            <a:ext cx="26289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FF0000"/>
                </a:solidFill>
              </a:rPr>
              <a:t>Decrement </a:t>
            </a:r>
            <a:r>
              <a:rPr lang="en-US" altLang="x-none" sz="2000"/>
              <a:t>weights between an active pixel and an active feature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2482850" y="5700713"/>
            <a:ext cx="1260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400" dirty="0">
                <a:solidFill>
                  <a:srgbClr val="3333CC"/>
                </a:solidFill>
              </a:rPr>
              <a:t>  </a:t>
            </a:r>
            <a:r>
              <a:rPr lang="en-US" altLang="x-none" sz="2000" dirty="0">
                <a:solidFill>
                  <a:srgbClr val="3333CC"/>
                </a:solidFill>
              </a:rPr>
              <a:t>data </a:t>
            </a:r>
            <a:r>
              <a:rPr lang="en-US" altLang="x-none" sz="2000" dirty="0"/>
              <a:t>(reality)</a:t>
            </a: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4787900" y="5787056"/>
            <a:ext cx="2447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 dirty="0">
                <a:solidFill>
                  <a:srgbClr val="3333CC"/>
                </a:solidFill>
              </a:rPr>
              <a:t>   </a:t>
            </a:r>
            <a:r>
              <a:rPr lang="en-US" altLang="x-none" sz="2000" dirty="0" smtClean="0">
                <a:solidFill>
                  <a:srgbClr val="3333CC"/>
                </a:solidFill>
              </a:rPr>
              <a:t>reconstruction</a:t>
            </a:r>
            <a:endParaRPr lang="en-US" altLang="x-none" sz="2000" dirty="0"/>
          </a:p>
        </p:txBody>
      </p:sp>
      <p:graphicFrame>
        <p:nvGraphicFramePr>
          <p:cNvPr id="14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344662"/>
              </p:ext>
            </p:extLst>
          </p:nvPr>
        </p:nvGraphicFramePr>
        <p:xfrm>
          <a:off x="6725169" y="4437681"/>
          <a:ext cx="1951587" cy="25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0" name="Equation" r:id="rId4" imgW="1904760" imgH="253800" progId="Equation.3">
                  <p:embed/>
                </p:oleObj>
              </mc:Choice>
              <mc:Fallback>
                <p:oleObj name="Equation" r:id="rId4" imgW="1904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5169" y="4437681"/>
                        <a:ext cx="1951587" cy="25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064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7019925" y="1196975"/>
            <a:ext cx="863600" cy="8636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pic>
        <p:nvPicPr>
          <p:cNvPr id="44035" name="Picture 2" descr="weights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196975"/>
            <a:ext cx="82296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446089" y="404813"/>
            <a:ext cx="89424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dirty="0">
                <a:solidFill>
                  <a:srgbClr val="3333CC"/>
                </a:solidFill>
              </a:rPr>
              <a:t>The final 50</a:t>
            </a:r>
            <a:r>
              <a:rPr lang="en-US" altLang="x-none" sz="2800" dirty="0">
                <a:solidFill>
                  <a:srgbClr val="3333CC"/>
                </a:solidFill>
              </a:rPr>
              <a:t> x </a:t>
            </a:r>
            <a:r>
              <a:rPr lang="en-US" altLang="x-none" dirty="0">
                <a:solidFill>
                  <a:srgbClr val="3333CC"/>
                </a:solidFill>
              </a:rPr>
              <a:t>256 </a:t>
            </a:r>
            <a:r>
              <a:rPr lang="en-US" altLang="x-none" dirty="0" smtClean="0">
                <a:solidFill>
                  <a:srgbClr val="3333CC"/>
                </a:solidFill>
              </a:rPr>
              <a:t>weights for learning digit 2</a:t>
            </a:r>
            <a:endParaRPr lang="en-US" altLang="x-none" dirty="0">
              <a:solidFill>
                <a:srgbClr val="3333CC"/>
              </a:solidFill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318770" y="5871587"/>
            <a:ext cx="78252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400" dirty="0">
                <a:solidFill>
                  <a:srgbClr val="009900"/>
                </a:solidFill>
              </a:rPr>
              <a:t>Each neuron grabs a different </a:t>
            </a:r>
            <a:r>
              <a:rPr lang="en-US" altLang="x-none" sz="2400" dirty="0" smtClean="0">
                <a:solidFill>
                  <a:srgbClr val="009900"/>
                </a:solidFill>
              </a:rPr>
              <a:t>feature </a:t>
            </a:r>
            <a:r>
              <a:rPr lang="mr-IN" altLang="x-none" sz="2400" dirty="0" smtClean="0">
                <a:solidFill>
                  <a:srgbClr val="009900"/>
                </a:solidFill>
              </a:rPr>
              <a:t>–</a:t>
            </a:r>
            <a:r>
              <a:rPr lang="en-US" altLang="x-none" sz="2400" dirty="0" smtClean="0">
                <a:solidFill>
                  <a:srgbClr val="009900"/>
                </a:solidFill>
              </a:rPr>
              <a:t> a cause, weighted sum of the causes to  explain the input.</a:t>
            </a:r>
            <a:endParaRPr lang="en-US" altLang="x-none" sz="2800" dirty="0"/>
          </a:p>
        </p:txBody>
      </p:sp>
    </p:spTree>
    <p:extLst>
      <p:ext uri="{BB962C8B-B14F-4D97-AF65-F5344CB8AC3E}">
        <p14:creationId xmlns:p14="http://schemas.microsoft.com/office/powerpoint/2010/main" val="204232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7"/>
          <p:cNvSpPr txBox="1">
            <a:spLocks noChangeArrowheads="1"/>
          </p:cNvSpPr>
          <p:nvPr/>
        </p:nvSpPr>
        <p:spPr bwMode="auto">
          <a:xfrm>
            <a:off x="900113" y="1341438"/>
            <a:ext cx="20875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x-none" altLang="x-none" sz="2800"/>
          </a:p>
        </p:txBody>
      </p:sp>
      <p:sp>
        <p:nvSpPr>
          <p:cNvPr id="45059" name="Text Box 8"/>
          <p:cNvSpPr txBox="1">
            <a:spLocks noChangeArrowheads="1"/>
          </p:cNvSpPr>
          <p:nvPr/>
        </p:nvSpPr>
        <p:spPr bwMode="auto">
          <a:xfrm>
            <a:off x="2411413" y="1836738"/>
            <a:ext cx="201771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1800">
                <a:solidFill>
                  <a:srgbClr val="3333CC"/>
                </a:solidFill>
              </a:rPr>
              <a:t>Reconstruction from activated binary features</a:t>
            </a:r>
          </a:p>
        </p:txBody>
      </p:sp>
      <p:sp>
        <p:nvSpPr>
          <p:cNvPr id="45060" name="Text Box 9"/>
          <p:cNvSpPr txBox="1">
            <a:spLocks noChangeArrowheads="1"/>
          </p:cNvSpPr>
          <p:nvPr/>
        </p:nvSpPr>
        <p:spPr bwMode="auto">
          <a:xfrm>
            <a:off x="1366838" y="2339975"/>
            <a:ext cx="865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Data</a:t>
            </a:r>
          </a:p>
        </p:txBody>
      </p:sp>
      <p:sp>
        <p:nvSpPr>
          <p:cNvPr id="45061" name="Text Box 14"/>
          <p:cNvSpPr txBox="1">
            <a:spLocks noChangeArrowheads="1"/>
          </p:cNvSpPr>
          <p:nvPr/>
        </p:nvSpPr>
        <p:spPr bwMode="auto">
          <a:xfrm>
            <a:off x="6696075" y="1819275"/>
            <a:ext cx="201771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1800">
                <a:solidFill>
                  <a:srgbClr val="3333CC"/>
                </a:solidFill>
              </a:rPr>
              <a:t>Reconstruction from activated binary features</a:t>
            </a:r>
          </a:p>
        </p:txBody>
      </p:sp>
      <p:sp>
        <p:nvSpPr>
          <p:cNvPr id="45062" name="Text Box 15"/>
          <p:cNvSpPr txBox="1">
            <a:spLocks noChangeArrowheads="1"/>
          </p:cNvSpPr>
          <p:nvPr/>
        </p:nvSpPr>
        <p:spPr bwMode="auto">
          <a:xfrm>
            <a:off x="5613400" y="2339975"/>
            <a:ext cx="865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Data</a:t>
            </a:r>
          </a:p>
        </p:txBody>
      </p:sp>
      <p:sp>
        <p:nvSpPr>
          <p:cNvPr id="45063" name="Rectangle 18"/>
          <p:cNvSpPr>
            <a:spLocks noGrp="1" noChangeArrowheads="1"/>
          </p:cNvSpPr>
          <p:nvPr>
            <p:ph type="title"/>
          </p:nvPr>
        </p:nvSpPr>
        <p:spPr>
          <a:xfrm>
            <a:off x="854075" y="377825"/>
            <a:ext cx="7462838" cy="1143000"/>
          </a:xfrm>
        </p:spPr>
        <p:txBody>
          <a:bodyPr/>
          <a:lstStyle/>
          <a:p>
            <a:pPr eaLnBrk="1" hangingPunct="1"/>
            <a:r>
              <a:rPr lang="en-US" altLang="x-none" sz="2800" dirty="0">
                <a:solidFill>
                  <a:srgbClr val="C00000"/>
                </a:solidFill>
              </a:rPr>
              <a:t>How well can we reconstruct the digit images from the binary feature </a:t>
            </a:r>
            <a:r>
              <a:rPr lang="en-US" altLang="x-none" sz="2800" dirty="0" smtClean="0">
                <a:solidFill>
                  <a:srgbClr val="C00000"/>
                </a:solidFill>
              </a:rPr>
              <a:t>activations ?</a:t>
            </a:r>
            <a:endParaRPr lang="en-US" altLang="x-none" sz="2800" dirty="0">
              <a:solidFill>
                <a:srgbClr val="C00000"/>
              </a:solidFill>
            </a:endParaRPr>
          </a:p>
        </p:txBody>
      </p:sp>
      <p:sp>
        <p:nvSpPr>
          <p:cNvPr id="45064" name="Text Box 19"/>
          <p:cNvSpPr txBox="1">
            <a:spLocks noChangeArrowheads="1"/>
          </p:cNvSpPr>
          <p:nvPr/>
        </p:nvSpPr>
        <p:spPr bwMode="auto">
          <a:xfrm>
            <a:off x="1079500" y="4681538"/>
            <a:ext cx="27352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009900"/>
                </a:solidFill>
              </a:rPr>
              <a:t>New test images from the digit class that the model was trained on</a:t>
            </a:r>
          </a:p>
        </p:txBody>
      </p:sp>
      <p:sp>
        <p:nvSpPr>
          <p:cNvPr id="45065" name="Text Box 20"/>
          <p:cNvSpPr txBox="1">
            <a:spLocks noChangeArrowheads="1"/>
          </p:cNvSpPr>
          <p:nvPr/>
        </p:nvSpPr>
        <p:spPr bwMode="auto">
          <a:xfrm>
            <a:off x="5472113" y="4787900"/>
            <a:ext cx="29527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FF0000"/>
                </a:solidFill>
              </a:rPr>
              <a:t>Images from an unfamiliar digit class </a:t>
            </a:r>
            <a:r>
              <a:rPr lang="en-US" altLang="x-none" sz="2000"/>
              <a:t>(the network tries to see every image as a 2)</a:t>
            </a:r>
          </a:p>
        </p:txBody>
      </p:sp>
      <p:sp>
        <p:nvSpPr>
          <p:cNvPr id="45066" name="AutoShape 21"/>
          <p:cNvSpPr>
            <a:spLocks noChangeArrowheads="1"/>
          </p:cNvSpPr>
          <p:nvPr/>
        </p:nvSpPr>
        <p:spPr bwMode="auto">
          <a:xfrm>
            <a:off x="1655763" y="2816225"/>
            <a:ext cx="179387" cy="323850"/>
          </a:xfrm>
          <a:prstGeom prst="downArrow">
            <a:avLst>
              <a:gd name="adj1" fmla="val 50000"/>
              <a:gd name="adj2" fmla="val 45133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x-none" altLang="x-none" sz="2800">
              <a:solidFill>
                <a:srgbClr val="3333CC"/>
              </a:solidFill>
            </a:endParaRPr>
          </a:p>
        </p:txBody>
      </p:sp>
      <p:sp>
        <p:nvSpPr>
          <p:cNvPr id="45067" name="AutoShape 22"/>
          <p:cNvSpPr>
            <a:spLocks noChangeArrowheads="1"/>
          </p:cNvSpPr>
          <p:nvPr/>
        </p:nvSpPr>
        <p:spPr bwMode="auto">
          <a:xfrm>
            <a:off x="2952750" y="2816225"/>
            <a:ext cx="179388" cy="323850"/>
          </a:xfrm>
          <a:prstGeom prst="downArrow">
            <a:avLst>
              <a:gd name="adj1" fmla="val 50000"/>
              <a:gd name="adj2" fmla="val 45133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x-none" altLang="x-none" sz="2800">
              <a:solidFill>
                <a:srgbClr val="3333CC"/>
              </a:solidFill>
            </a:endParaRPr>
          </a:p>
        </p:txBody>
      </p:sp>
      <p:sp>
        <p:nvSpPr>
          <p:cNvPr id="45068" name="AutoShape 23"/>
          <p:cNvSpPr>
            <a:spLocks noChangeArrowheads="1"/>
          </p:cNvSpPr>
          <p:nvPr/>
        </p:nvSpPr>
        <p:spPr bwMode="auto">
          <a:xfrm>
            <a:off x="5976938" y="2816225"/>
            <a:ext cx="179387" cy="323850"/>
          </a:xfrm>
          <a:prstGeom prst="downArrow">
            <a:avLst>
              <a:gd name="adj1" fmla="val 50000"/>
              <a:gd name="adj2" fmla="val 45133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x-none" altLang="x-none" sz="2800">
              <a:solidFill>
                <a:srgbClr val="3333CC"/>
              </a:solidFill>
            </a:endParaRPr>
          </a:p>
        </p:txBody>
      </p:sp>
      <p:sp>
        <p:nvSpPr>
          <p:cNvPr id="45069" name="AutoShape 24"/>
          <p:cNvSpPr>
            <a:spLocks noChangeArrowheads="1"/>
          </p:cNvSpPr>
          <p:nvPr/>
        </p:nvSpPr>
        <p:spPr bwMode="auto">
          <a:xfrm>
            <a:off x="7345363" y="2816225"/>
            <a:ext cx="179387" cy="323850"/>
          </a:xfrm>
          <a:prstGeom prst="downArrow">
            <a:avLst>
              <a:gd name="adj1" fmla="val 50000"/>
              <a:gd name="adj2" fmla="val 45133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x-none" altLang="x-none" sz="2800">
              <a:solidFill>
                <a:srgbClr val="3333CC"/>
              </a:solidFill>
            </a:endParaRPr>
          </a:p>
        </p:txBody>
      </p:sp>
      <p:pic>
        <p:nvPicPr>
          <p:cNvPr id="16" name="movierecon2.avi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3392488"/>
            <a:ext cx="23653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movierecon3.avi">
            <a:hlinkClick r:id="" action="ppaction://media"/>
          </p:cNvPr>
          <p:cNvPicPr>
            <a:picLocks noRot="1"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3403600"/>
            <a:ext cx="2300287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02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dirty="0" smtClean="0">
                <a:solidFill>
                  <a:srgbClr val="C00000"/>
                </a:solidFill>
              </a:rPr>
              <a:t>Mid-term preparation</a:t>
            </a:r>
            <a:endParaRPr lang="en-US" sz="3200" b="0" dirty="0">
              <a:solidFill>
                <a:srgbClr val="C00000"/>
              </a:solidFill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91831"/>
            <a:ext cx="7924800" cy="4111257"/>
          </a:xfrm>
        </p:spPr>
        <p:txBody>
          <a:bodyPr/>
          <a:lstStyle/>
          <a:p>
            <a:pPr eaLnBrk="1" hangingPunct="1"/>
            <a:r>
              <a:rPr lang="en-US" sz="2400" dirty="0" smtClean="0">
                <a:ea typeface="Arial" charset="0"/>
                <a:cs typeface="Arial" charset="0"/>
              </a:rPr>
              <a:t>For </a:t>
            </a:r>
            <a:r>
              <a:rPr lang="en-US" sz="2400" smtClean="0">
                <a:ea typeface="Arial" charset="0"/>
                <a:cs typeface="Arial" charset="0"/>
              </a:rPr>
              <a:t>my part:  Study </a:t>
            </a:r>
            <a:r>
              <a:rPr lang="en-US" sz="2400" dirty="0" smtClean="0">
                <a:ea typeface="Arial" charset="0"/>
                <a:cs typeface="Arial" charset="0"/>
              </a:rPr>
              <a:t>the pool questions during class, focused on basic concepts, maybe do some simple calculations. </a:t>
            </a:r>
          </a:p>
          <a:p>
            <a:pPr eaLnBrk="1" hangingPunct="1"/>
            <a:r>
              <a:rPr lang="en-US" sz="2400" dirty="0" smtClean="0">
                <a:ea typeface="Arial" charset="0"/>
                <a:cs typeface="Arial" charset="0"/>
              </a:rPr>
              <a:t>Probability. Remember chain rule, Bayes rule, sum rule.</a:t>
            </a:r>
          </a:p>
          <a:p>
            <a:pPr eaLnBrk="1" hangingPunct="1"/>
            <a:r>
              <a:rPr lang="en-US" sz="2400" dirty="0" smtClean="0">
                <a:ea typeface="Arial" charset="0"/>
                <a:cs typeface="Arial" charset="0"/>
              </a:rPr>
              <a:t>Bayes Net </a:t>
            </a:r>
            <a:r>
              <a:rPr lang="mr-IN" sz="2400" dirty="0" smtClean="0">
                <a:ea typeface="Arial" charset="0"/>
                <a:cs typeface="Arial" charset="0"/>
              </a:rPr>
              <a:t>–</a:t>
            </a:r>
            <a:r>
              <a:rPr lang="en-US" sz="2400" dirty="0" smtClean="0">
                <a:ea typeface="Arial" charset="0"/>
                <a:cs typeface="Arial" charset="0"/>
              </a:rPr>
              <a:t> conditional independence, chain rule, factorization. </a:t>
            </a:r>
          </a:p>
          <a:p>
            <a:pPr eaLnBrk="1" hangingPunct="1"/>
            <a:r>
              <a:rPr lang="en-US" sz="2400" dirty="0" smtClean="0">
                <a:ea typeface="Arial" charset="0"/>
                <a:cs typeface="Arial" charset="0"/>
              </a:rPr>
              <a:t>Sampling </a:t>
            </a:r>
            <a:r>
              <a:rPr lang="mr-IN" sz="2400" dirty="0" smtClean="0">
                <a:ea typeface="Arial" charset="0"/>
                <a:cs typeface="Arial" charset="0"/>
              </a:rPr>
              <a:t>–</a:t>
            </a:r>
            <a:r>
              <a:rPr lang="en-US" sz="2400" dirty="0" smtClean="0">
                <a:ea typeface="Arial" charset="0"/>
                <a:cs typeface="Arial" charset="0"/>
              </a:rPr>
              <a:t>   understand the different sampling methods and the motivation and situations for using them. </a:t>
            </a:r>
          </a:p>
          <a:p>
            <a:pPr eaLnBrk="1" hangingPunct="1"/>
            <a:r>
              <a:rPr lang="en-US" sz="2400" dirty="0" smtClean="0">
                <a:ea typeface="Arial" charset="0"/>
                <a:cs typeface="Arial" charset="0"/>
              </a:rPr>
              <a:t>Deep belief net  --  BM and </a:t>
            </a:r>
            <a:r>
              <a:rPr lang="en-US" sz="2400" dirty="0" err="1" smtClean="0">
                <a:ea typeface="Arial" charset="0"/>
                <a:cs typeface="Arial" charset="0"/>
              </a:rPr>
              <a:t>rBM</a:t>
            </a:r>
            <a:r>
              <a:rPr lang="en-US" sz="2400" dirty="0" smtClean="0">
                <a:ea typeface="Arial" charset="0"/>
                <a:cs typeface="Arial" charset="0"/>
              </a:rPr>
              <a:t>, deep </a:t>
            </a:r>
            <a:r>
              <a:rPr lang="en-US" sz="2400" dirty="0" err="1" smtClean="0">
                <a:ea typeface="Arial" charset="0"/>
                <a:cs typeface="Arial" charset="0"/>
              </a:rPr>
              <a:t>rBM</a:t>
            </a:r>
            <a:r>
              <a:rPr lang="en-US" sz="2400" dirty="0" smtClean="0">
                <a:ea typeface="Arial" charset="0"/>
                <a:cs typeface="Arial" charset="0"/>
              </a:rPr>
              <a:t>, basic concepts, what they can do. </a:t>
            </a:r>
          </a:p>
          <a:p>
            <a:pPr eaLnBrk="1" hangingPunct="1"/>
            <a:r>
              <a:rPr lang="en-US" sz="2400" dirty="0" smtClean="0">
                <a:ea typeface="Arial" charset="0"/>
                <a:cs typeface="Arial" charset="0"/>
              </a:rPr>
              <a:t>Focus on concepts, rather than memorization of equations</a:t>
            </a:r>
            <a:endParaRPr lang="en-US" sz="24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65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3600" dirty="0">
                <a:solidFill>
                  <a:srgbClr val="C00000"/>
                </a:solidFill>
              </a:rPr>
              <a:t>Training a deep </a:t>
            </a:r>
            <a:r>
              <a:rPr lang="en-US" altLang="x-none" sz="3600" dirty="0" smtClean="0">
                <a:solidFill>
                  <a:srgbClr val="C00000"/>
                </a:solidFill>
              </a:rPr>
              <a:t>belief net </a:t>
            </a:r>
            <a:r>
              <a:rPr lang="en-US" altLang="x-none" sz="3600" dirty="0">
                <a:solidFill>
                  <a:srgbClr val="C00000"/>
                </a:solidFill>
              </a:rPr>
              <a:t/>
            </a:r>
            <a:br>
              <a:rPr lang="en-US" altLang="x-none" sz="3600" dirty="0">
                <a:solidFill>
                  <a:srgbClr val="C00000"/>
                </a:solidFill>
              </a:rPr>
            </a:br>
            <a:endParaRPr lang="en-US" altLang="x-none" sz="2400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893" y="1897062"/>
            <a:ext cx="8229600" cy="4960938"/>
          </a:xfrm>
        </p:spPr>
        <p:txBody>
          <a:bodyPr/>
          <a:lstStyle/>
          <a:p>
            <a:pPr eaLnBrk="1" hangingPunct="1"/>
            <a:r>
              <a:rPr lang="en-US" altLang="x-none" sz="2400" dirty="0"/>
              <a:t>First train a layer of features that receive input directly from the pixels.</a:t>
            </a:r>
          </a:p>
          <a:p>
            <a:pPr eaLnBrk="1" hangingPunct="1"/>
            <a:r>
              <a:rPr lang="en-US" altLang="x-none" sz="2400" dirty="0"/>
              <a:t>Then treat the activations of the trained features as if they were pixels and learn features of features in a second hidden layer.</a:t>
            </a:r>
          </a:p>
          <a:p>
            <a:pPr eaLnBrk="1" hangingPunct="1"/>
            <a:r>
              <a:rPr lang="en-US" altLang="x-none" sz="2400" dirty="0"/>
              <a:t>It can be proved that each time we add another layer of features we improve </a:t>
            </a:r>
            <a:r>
              <a:rPr lang="en-US" altLang="x-none" sz="2400" dirty="0" smtClean="0"/>
              <a:t>the bound </a:t>
            </a:r>
            <a:r>
              <a:rPr lang="en-US" altLang="x-none" sz="2400" dirty="0"/>
              <a:t>on the log probability of the training data.</a:t>
            </a:r>
          </a:p>
          <a:p>
            <a:pPr lvl="1" eaLnBrk="1" hangingPunct="1"/>
            <a:r>
              <a:rPr lang="en-US" altLang="x-none" sz="2400" dirty="0"/>
              <a:t>The proof is </a:t>
            </a:r>
            <a:r>
              <a:rPr lang="en-US" altLang="x-none" sz="2400" dirty="0" smtClean="0"/>
              <a:t>complicated</a:t>
            </a:r>
            <a:r>
              <a:rPr lang="en-US" altLang="x-none" sz="2400" dirty="0"/>
              <a:t>. </a:t>
            </a:r>
          </a:p>
          <a:p>
            <a:pPr lvl="1" eaLnBrk="1" hangingPunct="1"/>
            <a:r>
              <a:rPr lang="en-US" altLang="x-none" sz="2400" dirty="0"/>
              <a:t>But it is based on a neat equivalence between an RBM and a deep directed model (described later)</a:t>
            </a:r>
          </a:p>
        </p:txBody>
      </p:sp>
    </p:spTree>
    <p:extLst>
      <p:ext uri="{BB962C8B-B14F-4D97-AF65-F5344CB8AC3E}">
        <p14:creationId xmlns:p14="http://schemas.microsoft.com/office/powerpoint/2010/main" val="56262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664534" y="-11906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x-none" sz="3600" dirty="0" smtClean="0">
                <a:solidFill>
                  <a:srgbClr val="C00000"/>
                </a:solidFill>
              </a:rPr>
              <a:t>DBN  after </a:t>
            </a:r>
            <a:r>
              <a:rPr lang="en-US" altLang="x-none" sz="3600" dirty="0">
                <a:solidFill>
                  <a:srgbClr val="C00000"/>
                </a:solidFill>
              </a:rPr>
              <a:t>learning 3 layers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5900" y="1484313"/>
            <a:ext cx="5113338" cy="4525962"/>
          </a:xfrm>
        </p:spPr>
        <p:txBody>
          <a:bodyPr/>
          <a:lstStyle/>
          <a:p>
            <a:pPr marL="457200" indent="-457200" eaLnBrk="1" hangingPunct="1"/>
            <a:r>
              <a:rPr lang="en-US" altLang="x-none" sz="2400"/>
              <a:t>To generate data: 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altLang="x-none"/>
              <a:t>Get an equilibrium sample from the top-level RBM by performing alternating Gibbs sampling for a long time.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altLang="x-none"/>
              <a:t>Perform a top-down pass to get states for all the other layers.</a:t>
            </a:r>
          </a:p>
          <a:p>
            <a:pPr marL="914400" lvl="1" indent="-457200" eaLnBrk="1" hangingPunct="1">
              <a:buFontTx/>
              <a:buNone/>
            </a:pPr>
            <a:endParaRPr lang="en-US" altLang="x-none"/>
          </a:p>
          <a:p>
            <a:pPr marL="914400" lvl="1" indent="-457200" eaLnBrk="1" hangingPunct="1">
              <a:buFontTx/>
              <a:buNone/>
            </a:pPr>
            <a:r>
              <a:rPr lang="en-US" altLang="x-none">
                <a:solidFill>
                  <a:schemeClr val="tx1"/>
                </a:solidFill>
              </a:rPr>
              <a:t>     So the lower level bottom-up connections  are not part of the generative model. They are just used for inference.</a:t>
            </a:r>
          </a:p>
        </p:txBody>
      </p:sp>
      <p:sp>
        <p:nvSpPr>
          <p:cNvPr id="8199" name="AutoShape 4"/>
          <p:cNvSpPr>
            <a:spLocks noChangeArrowheads="1"/>
          </p:cNvSpPr>
          <p:nvPr/>
        </p:nvSpPr>
        <p:spPr bwMode="auto">
          <a:xfrm>
            <a:off x="7343775" y="3633788"/>
            <a:ext cx="323850" cy="585787"/>
          </a:xfrm>
          <a:prstGeom prst="downArrow">
            <a:avLst>
              <a:gd name="adj1" fmla="val 50000"/>
              <a:gd name="adj2" fmla="val 45221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8200" name="Text Box 5"/>
          <p:cNvSpPr txBox="1">
            <a:spLocks noChangeArrowheads="1"/>
          </p:cNvSpPr>
          <p:nvPr/>
        </p:nvSpPr>
        <p:spPr bwMode="auto">
          <a:xfrm>
            <a:off x="5903913" y="3033713"/>
            <a:ext cx="2339975" cy="52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800"/>
              <a:t>         h2</a:t>
            </a:r>
            <a:endParaRPr lang="en-US" altLang="x-none" sz="2400"/>
          </a:p>
        </p:txBody>
      </p:sp>
      <p:sp>
        <p:nvSpPr>
          <p:cNvPr id="8201" name="Text Box 6"/>
          <p:cNvSpPr txBox="1">
            <a:spLocks noChangeArrowheads="1"/>
          </p:cNvSpPr>
          <p:nvPr/>
        </p:nvSpPr>
        <p:spPr bwMode="auto">
          <a:xfrm>
            <a:off x="5976938" y="5408613"/>
            <a:ext cx="2159000" cy="52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800"/>
              <a:t>      data</a:t>
            </a:r>
            <a:endParaRPr lang="en-US" altLang="x-none" sz="2400"/>
          </a:p>
        </p:txBody>
      </p:sp>
      <p:sp>
        <p:nvSpPr>
          <p:cNvPr id="8202" name="Text Box 7"/>
          <p:cNvSpPr txBox="1">
            <a:spLocks noChangeArrowheads="1"/>
          </p:cNvSpPr>
          <p:nvPr/>
        </p:nvSpPr>
        <p:spPr bwMode="auto">
          <a:xfrm>
            <a:off x="5905500" y="4268788"/>
            <a:ext cx="2305050" cy="52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800"/>
              <a:t>          h1</a:t>
            </a:r>
            <a:endParaRPr lang="en-US" altLang="x-none" sz="2400"/>
          </a:p>
        </p:txBody>
      </p:sp>
      <p:sp>
        <p:nvSpPr>
          <p:cNvPr id="8203" name="AutoShape 8"/>
          <p:cNvSpPr>
            <a:spLocks noChangeArrowheads="1"/>
          </p:cNvSpPr>
          <p:nvPr/>
        </p:nvSpPr>
        <p:spPr bwMode="auto">
          <a:xfrm>
            <a:off x="7343775" y="4857750"/>
            <a:ext cx="323850" cy="482600"/>
          </a:xfrm>
          <a:prstGeom prst="downArrow">
            <a:avLst>
              <a:gd name="adj1" fmla="val 50000"/>
              <a:gd name="adj2" fmla="val 37255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8204" name="AutoShape 9"/>
          <p:cNvSpPr>
            <a:spLocks noChangeArrowheads="1"/>
          </p:cNvSpPr>
          <p:nvPr/>
        </p:nvSpPr>
        <p:spPr bwMode="auto">
          <a:xfrm>
            <a:off x="6840538" y="2571750"/>
            <a:ext cx="323850" cy="379413"/>
          </a:xfrm>
          <a:prstGeom prst="downArrow">
            <a:avLst>
              <a:gd name="adj1" fmla="val 50000"/>
              <a:gd name="adj2" fmla="val 29289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8205" name="Text Box 10"/>
          <p:cNvSpPr txBox="1">
            <a:spLocks noChangeArrowheads="1"/>
          </p:cNvSpPr>
          <p:nvPr/>
        </p:nvSpPr>
        <p:spPr bwMode="auto">
          <a:xfrm>
            <a:off x="5903913" y="1592263"/>
            <a:ext cx="2305050" cy="52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800"/>
              <a:t>        h3</a:t>
            </a:r>
            <a:endParaRPr lang="en-US" altLang="x-none" sz="2400"/>
          </a:p>
        </p:txBody>
      </p:sp>
      <p:graphicFrame>
        <p:nvGraphicFramePr>
          <p:cNvPr id="8194" name="Object 11"/>
          <p:cNvGraphicFramePr>
            <a:graphicFrameLocks noChangeAspect="1"/>
          </p:cNvGraphicFramePr>
          <p:nvPr/>
        </p:nvGraphicFramePr>
        <p:xfrm>
          <a:off x="7775575" y="3694113"/>
          <a:ext cx="477838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1" name="Equation" r:id="rId4" imgW="215640" imgH="215640" progId="Equation.3">
                  <p:embed/>
                </p:oleObj>
              </mc:Choice>
              <mc:Fallback>
                <p:oleObj name="Equation" r:id="rId4" imgW="215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3694113"/>
                        <a:ext cx="477838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12"/>
          <p:cNvGraphicFramePr>
            <a:graphicFrameLocks noChangeAspect="1"/>
          </p:cNvGraphicFramePr>
          <p:nvPr/>
        </p:nvGraphicFramePr>
        <p:xfrm>
          <a:off x="7380288" y="2341563"/>
          <a:ext cx="4762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2" name="Equation" r:id="rId6" imgW="203040" imgH="228600" progId="Equation.3">
                  <p:embed/>
                </p:oleObj>
              </mc:Choice>
              <mc:Fallback>
                <p:oleObj name="Equation" r:id="rId6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2341563"/>
                        <a:ext cx="47625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13"/>
          <p:cNvGraphicFramePr>
            <a:graphicFrameLocks noChangeAspect="1"/>
          </p:cNvGraphicFramePr>
          <p:nvPr/>
        </p:nvGraphicFramePr>
        <p:xfrm>
          <a:off x="7785100" y="4905375"/>
          <a:ext cx="4238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3" name="Equation" r:id="rId8" imgW="190440" imgH="215640" progId="Equation.3">
                  <p:embed/>
                </p:oleObj>
              </mc:Choice>
              <mc:Fallback>
                <p:oleObj name="Equation" r:id="rId8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5100" y="4905375"/>
                        <a:ext cx="4238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6" name="AutoShape 14"/>
          <p:cNvSpPr>
            <a:spLocks noChangeArrowheads="1"/>
          </p:cNvSpPr>
          <p:nvPr/>
        </p:nvSpPr>
        <p:spPr bwMode="auto">
          <a:xfrm rot="10800000">
            <a:off x="6554788" y="4857750"/>
            <a:ext cx="323850" cy="484188"/>
          </a:xfrm>
          <a:prstGeom prst="downArrow">
            <a:avLst>
              <a:gd name="adj1" fmla="val 50000"/>
              <a:gd name="adj2" fmla="val 3737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 rot="10800000">
            <a:off x="6554788" y="3670300"/>
            <a:ext cx="323850" cy="552450"/>
          </a:xfrm>
          <a:prstGeom prst="downArrow">
            <a:avLst>
              <a:gd name="adj1" fmla="val 50000"/>
              <a:gd name="adj2" fmla="val 4264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 rot="10800000">
            <a:off x="6840538" y="2185988"/>
            <a:ext cx="323850" cy="379412"/>
          </a:xfrm>
          <a:prstGeom prst="downArrow">
            <a:avLst>
              <a:gd name="adj1" fmla="val 50000"/>
              <a:gd name="adj2" fmla="val 29289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20259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838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x-none" sz="3600" dirty="0">
                <a:solidFill>
                  <a:srgbClr val="C00000"/>
                </a:solidFill>
              </a:rPr>
              <a:t>A model of digit recognition</a:t>
            </a:r>
          </a:p>
        </p:txBody>
      </p:sp>
      <p:sp>
        <p:nvSpPr>
          <p:cNvPr id="50179" name="Text Box 6"/>
          <p:cNvSpPr txBox="1">
            <a:spLocks noChangeArrowheads="1"/>
          </p:cNvSpPr>
          <p:nvPr/>
        </p:nvSpPr>
        <p:spPr bwMode="auto">
          <a:xfrm>
            <a:off x="4860925" y="1341438"/>
            <a:ext cx="3527425" cy="48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400"/>
              <a:t>2000 top-level neurons</a:t>
            </a:r>
          </a:p>
        </p:txBody>
      </p:sp>
      <p:sp>
        <p:nvSpPr>
          <p:cNvPr id="50180" name="Text Box 7"/>
          <p:cNvSpPr txBox="1">
            <a:spLocks noChangeArrowheads="1"/>
          </p:cNvSpPr>
          <p:nvPr/>
        </p:nvSpPr>
        <p:spPr bwMode="auto">
          <a:xfrm>
            <a:off x="6408738" y="2744788"/>
            <a:ext cx="2195512" cy="48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400"/>
              <a:t>500 neurons</a:t>
            </a:r>
          </a:p>
        </p:txBody>
      </p:sp>
      <p:sp>
        <p:nvSpPr>
          <p:cNvPr id="50181" name="Text Box 8"/>
          <p:cNvSpPr txBox="1">
            <a:spLocks noChangeArrowheads="1"/>
          </p:cNvSpPr>
          <p:nvPr/>
        </p:nvSpPr>
        <p:spPr bwMode="auto">
          <a:xfrm>
            <a:off x="6410325" y="3862388"/>
            <a:ext cx="2230438" cy="5445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400"/>
              <a:t>500 neurons</a:t>
            </a:r>
            <a:r>
              <a:rPr lang="en-US" altLang="x-none" sz="2800"/>
              <a:t> </a:t>
            </a:r>
          </a:p>
        </p:txBody>
      </p:sp>
      <p:sp>
        <p:nvSpPr>
          <p:cNvPr id="50182" name="Text Box 10"/>
          <p:cNvSpPr txBox="1">
            <a:spLocks noChangeArrowheads="1"/>
          </p:cNvSpPr>
          <p:nvPr/>
        </p:nvSpPr>
        <p:spPr bwMode="auto">
          <a:xfrm>
            <a:off x="6696075" y="4978400"/>
            <a:ext cx="1476375" cy="12747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400"/>
              <a:t>28 x 28 pixel     image</a:t>
            </a:r>
            <a:r>
              <a:rPr lang="en-US" altLang="x-none" sz="2800"/>
              <a:t> </a:t>
            </a:r>
          </a:p>
        </p:txBody>
      </p:sp>
      <p:sp>
        <p:nvSpPr>
          <p:cNvPr id="50183" name="Text Box 11"/>
          <p:cNvSpPr txBox="1">
            <a:spLocks noChangeArrowheads="1"/>
          </p:cNvSpPr>
          <p:nvPr/>
        </p:nvSpPr>
        <p:spPr bwMode="auto">
          <a:xfrm>
            <a:off x="4787900" y="2565400"/>
            <a:ext cx="1223963" cy="8493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/>
              <a:t>10 label neurons</a:t>
            </a:r>
            <a:r>
              <a:rPr lang="en-US" altLang="x-none" sz="2800"/>
              <a:t> </a:t>
            </a:r>
          </a:p>
        </p:txBody>
      </p:sp>
      <p:sp>
        <p:nvSpPr>
          <p:cNvPr id="50184" name="AutoShape 12"/>
          <p:cNvSpPr>
            <a:spLocks noChangeArrowheads="1"/>
          </p:cNvSpPr>
          <p:nvPr/>
        </p:nvSpPr>
        <p:spPr bwMode="auto">
          <a:xfrm>
            <a:off x="7164388" y="1989138"/>
            <a:ext cx="252412" cy="612775"/>
          </a:xfrm>
          <a:prstGeom prst="upDownArrow">
            <a:avLst>
              <a:gd name="adj1" fmla="val 50000"/>
              <a:gd name="adj2" fmla="val 48554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50185" name="AutoShape 13"/>
          <p:cNvSpPr>
            <a:spLocks noChangeArrowheads="1"/>
          </p:cNvSpPr>
          <p:nvPr/>
        </p:nvSpPr>
        <p:spPr bwMode="auto">
          <a:xfrm rot="1102564">
            <a:off x="5448300" y="1916113"/>
            <a:ext cx="239713" cy="576262"/>
          </a:xfrm>
          <a:prstGeom prst="upDownArrow">
            <a:avLst>
              <a:gd name="adj1" fmla="val 50000"/>
              <a:gd name="adj2" fmla="val 48079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50186" name="AutoShape 14"/>
          <p:cNvSpPr>
            <a:spLocks noChangeArrowheads="1"/>
          </p:cNvSpPr>
          <p:nvPr/>
        </p:nvSpPr>
        <p:spPr bwMode="auto">
          <a:xfrm>
            <a:off x="7488238" y="3357563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50187" name="AutoShape 15"/>
          <p:cNvSpPr>
            <a:spLocks noChangeArrowheads="1"/>
          </p:cNvSpPr>
          <p:nvPr/>
        </p:nvSpPr>
        <p:spPr bwMode="auto">
          <a:xfrm>
            <a:off x="7524750" y="4473575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50188" name="AutoShape 16"/>
          <p:cNvSpPr>
            <a:spLocks noChangeArrowheads="1"/>
          </p:cNvSpPr>
          <p:nvPr/>
        </p:nvSpPr>
        <p:spPr bwMode="auto">
          <a:xfrm>
            <a:off x="6911975" y="4473575"/>
            <a:ext cx="252413" cy="431800"/>
          </a:xfrm>
          <a:prstGeom prst="upArrow">
            <a:avLst>
              <a:gd name="adj1" fmla="val 50000"/>
              <a:gd name="adj2" fmla="val 427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50189" name="AutoShape 17"/>
          <p:cNvSpPr>
            <a:spLocks noChangeArrowheads="1"/>
          </p:cNvSpPr>
          <p:nvPr/>
        </p:nvSpPr>
        <p:spPr bwMode="auto">
          <a:xfrm>
            <a:off x="6911975" y="3321050"/>
            <a:ext cx="252413" cy="431800"/>
          </a:xfrm>
          <a:prstGeom prst="upArrow">
            <a:avLst>
              <a:gd name="adj1" fmla="val 50000"/>
              <a:gd name="adj2" fmla="val 427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50190" name="Text Box 18"/>
          <p:cNvSpPr txBox="1">
            <a:spLocks noChangeArrowheads="1"/>
          </p:cNvSpPr>
          <p:nvPr/>
        </p:nvSpPr>
        <p:spPr bwMode="auto">
          <a:xfrm>
            <a:off x="431800" y="3644900"/>
            <a:ext cx="5400675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400"/>
              <a:t>The model learns to generate combinations of labels and images.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sz="2400"/>
              <a:t>To perform recognition we start with a neutral state of the label units and do an up-pass from the image followed by a few iterations of the top-level associative memory.</a:t>
            </a:r>
          </a:p>
        </p:txBody>
      </p:sp>
      <p:sp>
        <p:nvSpPr>
          <p:cNvPr id="50191" name="Text Box 19"/>
          <p:cNvSpPr txBox="1">
            <a:spLocks noChangeArrowheads="1"/>
          </p:cNvSpPr>
          <p:nvPr/>
        </p:nvSpPr>
        <p:spPr bwMode="auto">
          <a:xfrm>
            <a:off x="539750" y="1089025"/>
            <a:ext cx="396081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The top two layers form an associative memory  whose  energy landscape models the low dimensional manifolds of the digits.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The energy valleys have names</a:t>
            </a:r>
          </a:p>
        </p:txBody>
      </p:sp>
      <p:sp>
        <p:nvSpPr>
          <p:cNvPr id="50192" name="AutoShape 20"/>
          <p:cNvSpPr>
            <a:spLocks noChangeArrowheads="1"/>
          </p:cNvSpPr>
          <p:nvPr/>
        </p:nvSpPr>
        <p:spPr bwMode="auto">
          <a:xfrm>
            <a:off x="4319588" y="2924175"/>
            <a:ext cx="396875" cy="144463"/>
          </a:xfrm>
          <a:prstGeom prst="rightArrow">
            <a:avLst>
              <a:gd name="adj1" fmla="val 50000"/>
              <a:gd name="adj2" fmla="val 68681"/>
            </a:avLst>
          </a:prstGeom>
          <a:solidFill>
            <a:srgbClr val="3333CC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145118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67969" y="375684"/>
            <a:ext cx="7703288" cy="1112874"/>
          </a:xfrm>
        </p:spPr>
        <p:txBody>
          <a:bodyPr/>
          <a:lstStyle/>
          <a:p>
            <a:pPr eaLnBrk="1" hangingPunct="1"/>
            <a:r>
              <a:rPr lang="en-US" altLang="x-none" sz="2800" dirty="0"/>
              <a:t>Samples generated by letting the associative memory run with one label clamped. </a:t>
            </a:r>
          </a:p>
        </p:txBody>
      </p:sp>
      <p:pic>
        <p:nvPicPr>
          <p:cNvPr id="53251" name="Picture 4" descr="genfromlab1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97" y="1630844"/>
            <a:ext cx="6098842" cy="473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39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x-none" sz="2800" dirty="0"/>
              <a:t>Examples of correctly recognized handwritten digits</a:t>
            </a:r>
            <a:br>
              <a:rPr lang="en-US" altLang="x-none" sz="2800" dirty="0"/>
            </a:br>
            <a:r>
              <a:rPr lang="en-US" altLang="x-none" sz="2800" dirty="0"/>
              <a:t>that the neural network had never seen before           </a:t>
            </a:r>
            <a:endParaRPr lang="en-US" altLang="x-none" sz="2800" dirty="0">
              <a:solidFill>
                <a:srgbClr val="009900"/>
              </a:solidFill>
            </a:endParaRPr>
          </a:p>
        </p:txBody>
      </p:sp>
      <p:pic>
        <p:nvPicPr>
          <p:cNvPr id="54275" name="Picture 3" descr="close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926" y="1502330"/>
            <a:ext cx="5884087" cy="428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1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12875"/>
            <a:ext cx="8229600" cy="2879725"/>
          </a:xfrm>
        </p:spPr>
        <p:txBody>
          <a:bodyPr/>
          <a:lstStyle/>
          <a:p>
            <a:pPr eaLnBrk="1" hangingPunct="1"/>
            <a:r>
              <a:rPr lang="en-US" altLang="x-none" sz="4000"/>
              <a:t>Show the movie of the network generating digits</a:t>
            </a:r>
            <a:br>
              <a:rPr lang="en-US" altLang="x-none" sz="4000"/>
            </a:br>
            <a:r>
              <a:rPr lang="en-US" altLang="x-none"/>
              <a:t/>
            </a:r>
            <a:br>
              <a:rPr lang="en-US" altLang="x-none"/>
            </a:br>
            <a:r>
              <a:rPr lang="en-US" altLang="x-none" sz="2800"/>
              <a:t/>
            </a:r>
            <a:br>
              <a:rPr lang="en-US" altLang="x-none" sz="2800"/>
            </a:br>
            <a:r>
              <a:rPr lang="en-US" altLang="x-none" sz="2800"/>
              <a:t> (available at www.cs.toronto/~hinton)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endParaRPr lang="en-US" altLang="x-none"/>
          </a:p>
          <a:p>
            <a:pPr eaLnBrk="1" hangingPunct="1"/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3984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269875"/>
            <a:ext cx="5327650" cy="1143000"/>
          </a:xfrm>
        </p:spPr>
        <p:txBody>
          <a:bodyPr/>
          <a:lstStyle/>
          <a:p>
            <a:pPr eaLnBrk="1" hangingPunct="1"/>
            <a:r>
              <a:rPr lang="en-US" altLang="x-none" sz="3200" dirty="0">
                <a:solidFill>
                  <a:srgbClr val="0070C0"/>
                </a:solidFill>
              </a:rPr>
              <a:t>An infinite sigmoid belief net that is equivalent to an RBM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28775"/>
            <a:ext cx="5554663" cy="5148263"/>
          </a:xfrm>
        </p:spPr>
        <p:txBody>
          <a:bodyPr/>
          <a:lstStyle/>
          <a:p>
            <a:pPr eaLnBrk="1" hangingPunct="1"/>
            <a:r>
              <a:rPr lang="en-US" altLang="x-none" sz="2400" dirty="0"/>
              <a:t>The distribution generated by this infinite directed net with replicated weights is the equilibrium distribution for a compatible pair of conditional distributions: p(</a:t>
            </a:r>
            <a:r>
              <a:rPr lang="en-US" altLang="x-none" sz="2400" dirty="0" err="1"/>
              <a:t>v|h</a:t>
            </a:r>
            <a:r>
              <a:rPr lang="en-US" altLang="x-none" sz="2400" dirty="0"/>
              <a:t>) and p(</a:t>
            </a:r>
            <a:r>
              <a:rPr lang="en-US" altLang="x-none" sz="2400" dirty="0" err="1"/>
              <a:t>h|v</a:t>
            </a:r>
            <a:r>
              <a:rPr lang="en-US" altLang="x-none" sz="2400" dirty="0"/>
              <a:t>) that are both defined by W</a:t>
            </a:r>
          </a:p>
          <a:p>
            <a:pPr lvl="1" eaLnBrk="1" hangingPunct="1"/>
            <a:r>
              <a:rPr lang="en-US" altLang="x-none" dirty="0"/>
              <a:t>A top-down pass of the directed net is exactly equivalent to letting a Restricted Boltzmann Machine settle to equilibrium.</a:t>
            </a:r>
          </a:p>
          <a:p>
            <a:pPr lvl="1" eaLnBrk="1" hangingPunct="1"/>
            <a:r>
              <a:rPr lang="en-US" altLang="x-none" dirty="0"/>
              <a:t>So this infinite directed net  defines the same distribution as an RBM.</a:t>
            </a:r>
          </a:p>
        </p:txBody>
      </p:sp>
      <p:graphicFrame>
        <p:nvGraphicFramePr>
          <p:cNvPr id="1229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702550" y="3825875"/>
          <a:ext cx="3952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88" name="Equation" r:id="rId4" imgW="177480" imgH="177480" progId="Equation.3">
                  <p:embed/>
                </p:oleObj>
              </mc:Choice>
              <mc:Fallback>
                <p:oleObj name="Equation" r:id="rId4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2550" y="3825875"/>
                        <a:ext cx="395288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Text Box 5"/>
          <p:cNvSpPr txBox="1">
            <a:spLocks noChangeArrowheads="1"/>
          </p:cNvSpPr>
          <p:nvPr/>
        </p:nvSpPr>
        <p:spPr bwMode="auto">
          <a:xfrm>
            <a:off x="6764338" y="4232275"/>
            <a:ext cx="1296987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800"/>
              <a:t>    v</a:t>
            </a:r>
            <a:r>
              <a:rPr lang="en-US" altLang="x-none" sz="2400"/>
              <a:t>1</a:t>
            </a:r>
          </a:p>
        </p:txBody>
      </p:sp>
      <p:sp>
        <p:nvSpPr>
          <p:cNvPr id="12299" name="AutoShape 6"/>
          <p:cNvSpPr>
            <a:spLocks noChangeArrowheads="1"/>
          </p:cNvSpPr>
          <p:nvPr/>
        </p:nvSpPr>
        <p:spPr bwMode="auto">
          <a:xfrm>
            <a:off x="7270750" y="4772025"/>
            <a:ext cx="323850" cy="396875"/>
          </a:xfrm>
          <a:prstGeom prst="downArrow">
            <a:avLst>
              <a:gd name="adj1" fmla="val 50000"/>
              <a:gd name="adj2" fmla="val 30637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12300" name="Text Box 7"/>
          <p:cNvSpPr txBox="1">
            <a:spLocks noChangeArrowheads="1"/>
          </p:cNvSpPr>
          <p:nvPr/>
        </p:nvSpPr>
        <p:spPr bwMode="auto">
          <a:xfrm>
            <a:off x="6262688" y="3271838"/>
            <a:ext cx="2305050" cy="52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800"/>
              <a:t>         h</a:t>
            </a:r>
            <a:r>
              <a:rPr lang="en-US" altLang="x-none" sz="2400"/>
              <a:t>1</a:t>
            </a:r>
          </a:p>
        </p:txBody>
      </p:sp>
      <p:sp>
        <p:nvSpPr>
          <p:cNvPr id="12301" name="AutoShape 8"/>
          <p:cNvSpPr>
            <a:spLocks noChangeArrowheads="1"/>
          </p:cNvSpPr>
          <p:nvPr/>
        </p:nvSpPr>
        <p:spPr bwMode="auto">
          <a:xfrm>
            <a:off x="7270750" y="3800475"/>
            <a:ext cx="323850" cy="398463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12302" name="Text Box 9"/>
          <p:cNvSpPr txBox="1">
            <a:spLocks noChangeArrowheads="1"/>
          </p:cNvSpPr>
          <p:nvPr/>
        </p:nvSpPr>
        <p:spPr bwMode="auto">
          <a:xfrm>
            <a:off x="6764338" y="6140450"/>
            <a:ext cx="1296987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800"/>
              <a:t>    v</a:t>
            </a:r>
            <a:r>
              <a:rPr lang="en-US" altLang="x-none" sz="2400"/>
              <a:t>0</a:t>
            </a:r>
          </a:p>
        </p:txBody>
      </p:sp>
      <p:sp>
        <p:nvSpPr>
          <p:cNvPr id="12303" name="Text Box 10"/>
          <p:cNvSpPr txBox="1">
            <a:spLocks noChangeArrowheads="1"/>
          </p:cNvSpPr>
          <p:nvPr/>
        </p:nvSpPr>
        <p:spPr bwMode="auto">
          <a:xfrm>
            <a:off x="6262688" y="5180013"/>
            <a:ext cx="2305050" cy="52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800"/>
              <a:t>         h</a:t>
            </a:r>
            <a:r>
              <a:rPr lang="en-US" altLang="x-none" sz="2400"/>
              <a:t>0</a:t>
            </a:r>
          </a:p>
        </p:txBody>
      </p:sp>
      <p:sp>
        <p:nvSpPr>
          <p:cNvPr id="12304" name="AutoShape 11"/>
          <p:cNvSpPr>
            <a:spLocks noChangeArrowheads="1"/>
          </p:cNvSpPr>
          <p:nvPr/>
        </p:nvSpPr>
        <p:spPr bwMode="auto">
          <a:xfrm>
            <a:off x="7270750" y="5708650"/>
            <a:ext cx="323850" cy="398463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12305" name="Text Box 12"/>
          <p:cNvSpPr txBox="1">
            <a:spLocks noChangeArrowheads="1"/>
          </p:cNvSpPr>
          <p:nvPr/>
        </p:nvSpPr>
        <p:spPr bwMode="auto">
          <a:xfrm>
            <a:off x="6764338" y="2324100"/>
            <a:ext cx="1296987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800"/>
              <a:t>    v</a:t>
            </a:r>
            <a:r>
              <a:rPr lang="en-US" altLang="x-none" sz="2400"/>
              <a:t>2</a:t>
            </a:r>
          </a:p>
        </p:txBody>
      </p:sp>
      <p:sp>
        <p:nvSpPr>
          <p:cNvPr id="12306" name="AutoShape 13"/>
          <p:cNvSpPr>
            <a:spLocks noChangeArrowheads="1"/>
          </p:cNvSpPr>
          <p:nvPr/>
        </p:nvSpPr>
        <p:spPr bwMode="auto">
          <a:xfrm>
            <a:off x="7270750" y="2863850"/>
            <a:ext cx="323850" cy="396875"/>
          </a:xfrm>
          <a:prstGeom prst="downArrow">
            <a:avLst>
              <a:gd name="adj1" fmla="val 50000"/>
              <a:gd name="adj2" fmla="val 30637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12307" name="Text Box 14"/>
          <p:cNvSpPr txBox="1">
            <a:spLocks noChangeArrowheads="1"/>
          </p:cNvSpPr>
          <p:nvPr/>
        </p:nvSpPr>
        <p:spPr bwMode="auto">
          <a:xfrm>
            <a:off x="6262688" y="1363663"/>
            <a:ext cx="2305050" cy="52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800"/>
              <a:t>         h</a:t>
            </a:r>
            <a:r>
              <a:rPr lang="en-US" altLang="x-none" sz="2400"/>
              <a:t>2</a:t>
            </a:r>
          </a:p>
        </p:txBody>
      </p:sp>
      <p:sp>
        <p:nvSpPr>
          <p:cNvPr id="12308" name="AutoShape 15"/>
          <p:cNvSpPr>
            <a:spLocks noChangeArrowheads="1"/>
          </p:cNvSpPr>
          <p:nvPr/>
        </p:nvSpPr>
        <p:spPr bwMode="auto">
          <a:xfrm>
            <a:off x="7270750" y="1892300"/>
            <a:ext cx="323850" cy="398463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12309" name="AutoShape 16"/>
          <p:cNvSpPr>
            <a:spLocks noChangeArrowheads="1"/>
          </p:cNvSpPr>
          <p:nvPr/>
        </p:nvSpPr>
        <p:spPr bwMode="auto">
          <a:xfrm>
            <a:off x="7270750" y="955675"/>
            <a:ext cx="323850" cy="396875"/>
          </a:xfrm>
          <a:prstGeom prst="downArrow">
            <a:avLst>
              <a:gd name="adj1" fmla="val 50000"/>
              <a:gd name="adj2" fmla="val 30637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graphicFrame>
        <p:nvGraphicFramePr>
          <p:cNvPr id="12291" name="Object 1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685088" y="4724400"/>
          <a:ext cx="5207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89" name="Equation" r:id="rId6" imgW="266400" imgH="228600" progId="Equation.3">
                  <p:embed/>
                </p:oleObj>
              </mc:Choice>
              <mc:Fallback>
                <p:oleObj name="Equation" r:id="rId6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5088" y="4724400"/>
                        <a:ext cx="5207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18"/>
          <p:cNvGraphicFramePr>
            <a:graphicFrameLocks noChangeAspect="1"/>
          </p:cNvGraphicFramePr>
          <p:nvPr/>
        </p:nvGraphicFramePr>
        <p:xfrm>
          <a:off x="7629525" y="2816225"/>
          <a:ext cx="5207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90" name="Equation" r:id="rId8" imgW="266400" imgH="228600" progId="Equation.3">
                  <p:embed/>
                </p:oleObj>
              </mc:Choice>
              <mc:Fallback>
                <p:oleObj name="Equation" r:id="rId8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9525" y="2816225"/>
                        <a:ext cx="5207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19"/>
          <p:cNvGraphicFramePr>
            <a:graphicFrameLocks noChangeAspect="1"/>
          </p:cNvGraphicFramePr>
          <p:nvPr/>
        </p:nvGraphicFramePr>
        <p:xfrm>
          <a:off x="7702550" y="822325"/>
          <a:ext cx="5207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91" name="Equation" r:id="rId9" imgW="266400" imgH="228600" progId="Equation.3">
                  <p:embed/>
                </p:oleObj>
              </mc:Choice>
              <mc:Fallback>
                <p:oleObj name="Equation" r:id="rId9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2550" y="822325"/>
                        <a:ext cx="5207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20"/>
          <p:cNvGraphicFramePr>
            <a:graphicFrameLocks noChangeAspect="1"/>
          </p:cNvGraphicFramePr>
          <p:nvPr/>
        </p:nvGraphicFramePr>
        <p:xfrm>
          <a:off x="7702550" y="1906588"/>
          <a:ext cx="39528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92" name="Equation" r:id="rId10" imgW="177480" imgH="177480" progId="Equation.3">
                  <p:embed/>
                </p:oleObj>
              </mc:Choice>
              <mc:Fallback>
                <p:oleObj name="Equation" r:id="rId10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2550" y="1906588"/>
                        <a:ext cx="395288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21"/>
          <p:cNvGraphicFramePr>
            <a:graphicFrameLocks noChangeAspect="1"/>
          </p:cNvGraphicFramePr>
          <p:nvPr/>
        </p:nvGraphicFramePr>
        <p:xfrm>
          <a:off x="7702550" y="5734050"/>
          <a:ext cx="3952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93" name="Equation" r:id="rId11" imgW="177480" imgH="177480" progId="Equation.3">
                  <p:embed/>
                </p:oleObj>
              </mc:Choice>
              <mc:Fallback>
                <p:oleObj name="Equation" r:id="rId11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2550" y="5734050"/>
                        <a:ext cx="395288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7054850" y="404813"/>
            <a:ext cx="11160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800">
                <a:solidFill>
                  <a:srgbClr val="009900"/>
                </a:solidFill>
              </a:rPr>
              <a:t>etc.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8213" y="6225600"/>
            <a:ext cx="610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600" dirty="0"/>
              <a:t>Hinton, G. E, </a:t>
            </a:r>
            <a:r>
              <a:rPr lang="en-US" sz="1600" dirty="0" err="1"/>
              <a:t>Osindero</a:t>
            </a:r>
            <a:r>
              <a:rPr lang="en-US" sz="1600" dirty="0"/>
              <a:t>, S., and </a:t>
            </a:r>
            <a:r>
              <a:rPr lang="en-US" sz="1600" dirty="0" err="1"/>
              <a:t>Teh</a:t>
            </a:r>
            <a:r>
              <a:rPr lang="en-US" sz="1600" dirty="0"/>
              <a:t>, Y. W. (2006). A fast learning algorithm for deep belief nets. Neural Computation, 18:1527-1554. </a:t>
            </a:r>
          </a:p>
        </p:txBody>
      </p:sp>
    </p:spTree>
    <p:extLst>
      <p:ext uri="{BB962C8B-B14F-4D97-AF65-F5344CB8AC3E}">
        <p14:creationId xmlns:p14="http://schemas.microsoft.com/office/powerpoint/2010/main" val="69512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200" b="0" dirty="0" smtClean="0">
                <a:solidFill>
                  <a:srgbClr val="C00000"/>
                </a:solidFill>
                <a:cs typeface="Arial"/>
              </a:rPr>
              <a:t>Representational Learning:</a:t>
            </a:r>
            <a:br>
              <a:rPr lang="en-US" sz="3200" b="0" dirty="0" smtClean="0">
                <a:solidFill>
                  <a:srgbClr val="C00000"/>
                </a:solidFill>
                <a:cs typeface="Arial"/>
              </a:rPr>
            </a:br>
            <a:r>
              <a:rPr lang="en-US" sz="3200" b="0" dirty="0" smtClean="0">
                <a:solidFill>
                  <a:srgbClr val="C00000"/>
                </a:solidFill>
                <a:cs typeface="Arial"/>
              </a:rPr>
              <a:t>Generative model for factor analysis</a:t>
            </a:r>
            <a:endParaRPr lang="en-US" sz="3200" dirty="0" smtClean="0">
              <a:solidFill>
                <a:srgbClr val="C00000"/>
              </a:solidFill>
              <a:cs typeface="Arial"/>
            </a:endParaRPr>
          </a:p>
        </p:txBody>
      </p:sp>
      <p:sp>
        <p:nvSpPr>
          <p:cNvPr id="2153476" name="Rectangle 4"/>
          <p:cNvSpPr>
            <a:spLocks noChangeArrowheads="1"/>
          </p:cNvSpPr>
          <p:nvPr/>
        </p:nvSpPr>
        <p:spPr bwMode="auto">
          <a:xfrm>
            <a:off x="8129588" y="1273175"/>
            <a:ext cx="1841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sp>
        <p:nvSpPr>
          <p:cNvPr id="2153477" name="Oval 5"/>
          <p:cNvSpPr>
            <a:spLocks noChangeArrowheads="1"/>
          </p:cNvSpPr>
          <p:nvPr/>
        </p:nvSpPr>
        <p:spPr bwMode="auto">
          <a:xfrm>
            <a:off x="6400800" y="2874337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3478" name="Oval 6"/>
          <p:cNvSpPr>
            <a:spLocks noChangeArrowheads="1"/>
          </p:cNvSpPr>
          <p:nvPr/>
        </p:nvSpPr>
        <p:spPr bwMode="auto">
          <a:xfrm>
            <a:off x="7848600" y="2874337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3479" name="Oval 7"/>
          <p:cNvSpPr>
            <a:spLocks noChangeArrowheads="1"/>
          </p:cNvSpPr>
          <p:nvPr/>
        </p:nvSpPr>
        <p:spPr bwMode="auto">
          <a:xfrm>
            <a:off x="6400800" y="5084137"/>
            <a:ext cx="3810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3480" name="Oval 8"/>
          <p:cNvSpPr>
            <a:spLocks noChangeArrowheads="1"/>
          </p:cNvSpPr>
          <p:nvPr/>
        </p:nvSpPr>
        <p:spPr bwMode="auto">
          <a:xfrm>
            <a:off x="7848600" y="5084137"/>
            <a:ext cx="3810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3481" name="Line 9"/>
          <p:cNvSpPr>
            <a:spLocks noChangeShapeType="1"/>
          </p:cNvSpPr>
          <p:nvPr/>
        </p:nvSpPr>
        <p:spPr bwMode="auto">
          <a:xfrm flipH="1">
            <a:off x="6705600" y="3331537"/>
            <a:ext cx="1143000" cy="160020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3482" name="Line 10"/>
          <p:cNvSpPr>
            <a:spLocks noChangeShapeType="1"/>
          </p:cNvSpPr>
          <p:nvPr/>
        </p:nvSpPr>
        <p:spPr bwMode="auto">
          <a:xfrm>
            <a:off x="7162800" y="4245937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3483" name="Line 11"/>
          <p:cNvSpPr>
            <a:spLocks noChangeShapeType="1"/>
          </p:cNvSpPr>
          <p:nvPr/>
        </p:nvSpPr>
        <p:spPr bwMode="auto">
          <a:xfrm>
            <a:off x="6553200" y="3331537"/>
            <a:ext cx="1371600" cy="167640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3484" name="Line 12"/>
          <p:cNvSpPr>
            <a:spLocks noChangeShapeType="1"/>
          </p:cNvSpPr>
          <p:nvPr/>
        </p:nvSpPr>
        <p:spPr bwMode="auto">
          <a:xfrm flipH="1">
            <a:off x="8001000" y="3407737"/>
            <a:ext cx="0" cy="144780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3485" name="Line 13"/>
          <p:cNvSpPr>
            <a:spLocks noChangeShapeType="1"/>
          </p:cNvSpPr>
          <p:nvPr/>
        </p:nvSpPr>
        <p:spPr bwMode="auto">
          <a:xfrm flipH="1">
            <a:off x="6553200" y="3483937"/>
            <a:ext cx="0" cy="144780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9729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34212"/>
              </p:ext>
            </p:extLst>
          </p:nvPr>
        </p:nvGraphicFramePr>
        <p:xfrm>
          <a:off x="787400" y="2188537"/>
          <a:ext cx="40640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6" name="Equation" r:id="rId4" imgW="1828800" imgH="431800" progId="Equation.3">
                  <p:embed/>
                </p:oleObj>
              </mc:Choice>
              <mc:Fallback>
                <p:oleObj name="Equation" r:id="rId4" imgW="1828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2188537"/>
                        <a:ext cx="40640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550216"/>
              </p:ext>
            </p:extLst>
          </p:nvPr>
        </p:nvGraphicFramePr>
        <p:xfrm>
          <a:off x="6172200" y="2264737"/>
          <a:ext cx="7508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7" name="Equation" r:id="rId6" imgW="292100" imgH="177800" progId="Equation.3">
                  <p:embed/>
                </p:oleObj>
              </mc:Choice>
              <mc:Fallback>
                <p:oleObj name="Equation" r:id="rId6" imgW="2921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264737"/>
                        <a:ext cx="75088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827077"/>
              </p:ext>
            </p:extLst>
          </p:nvPr>
        </p:nvGraphicFramePr>
        <p:xfrm>
          <a:off x="7605713" y="2264737"/>
          <a:ext cx="7826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8" name="Equation" r:id="rId8" imgW="304800" imgH="177800" progId="Equation.3">
                  <p:embed/>
                </p:oleObj>
              </mc:Choice>
              <mc:Fallback>
                <p:oleObj name="Equation" r:id="rId8" imgW="3048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5713" y="2264737"/>
                        <a:ext cx="7826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055844"/>
              </p:ext>
            </p:extLst>
          </p:nvPr>
        </p:nvGraphicFramePr>
        <p:xfrm>
          <a:off x="6097588" y="5617537"/>
          <a:ext cx="8143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9" name="Equation" r:id="rId10" imgW="317500" imgH="177800" progId="Equation.3">
                  <p:embed/>
                </p:oleObj>
              </mc:Choice>
              <mc:Fallback>
                <p:oleObj name="Equation" r:id="rId10" imgW="3175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7588" y="5617537"/>
                        <a:ext cx="81438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01859"/>
              </p:ext>
            </p:extLst>
          </p:nvPr>
        </p:nvGraphicFramePr>
        <p:xfrm>
          <a:off x="7620000" y="5617537"/>
          <a:ext cx="847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0" name="Equation" r:id="rId12" imgW="330200" imgH="177800" progId="Equation.3">
                  <p:embed/>
                </p:oleObj>
              </mc:Choice>
              <mc:Fallback>
                <p:oleObj name="Equation" r:id="rId12" imgW="3302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617537"/>
                        <a:ext cx="8477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785998"/>
              </p:ext>
            </p:extLst>
          </p:nvPr>
        </p:nvGraphicFramePr>
        <p:xfrm>
          <a:off x="6019800" y="3941137"/>
          <a:ext cx="3794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1" name="Equation" r:id="rId14" imgW="177800" imgH="177800" progId="Equation.3">
                  <p:embed/>
                </p:oleObj>
              </mc:Choice>
              <mc:Fallback>
                <p:oleObj name="Equation" r:id="rId14" imgW="1778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941137"/>
                        <a:ext cx="3794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129433"/>
              </p:ext>
            </p:extLst>
          </p:nvPr>
        </p:nvGraphicFramePr>
        <p:xfrm>
          <a:off x="7378700" y="3788737"/>
          <a:ext cx="406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2" name="Equation" r:id="rId16" imgW="190500" imgH="177800" progId="Equation.3">
                  <p:embed/>
                </p:oleObj>
              </mc:Choice>
              <mc:Fallback>
                <p:oleObj name="Equation" r:id="rId16" imgW="1905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8700" y="3788737"/>
                        <a:ext cx="406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032834"/>
              </p:ext>
            </p:extLst>
          </p:nvPr>
        </p:nvGraphicFramePr>
        <p:xfrm>
          <a:off x="6692900" y="3788737"/>
          <a:ext cx="406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3" name="Equation" r:id="rId18" imgW="190500" imgH="177800" progId="Equation.3">
                  <p:embed/>
                </p:oleObj>
              </mc:Choice>
              <mc:Fallback>
                <p:oleObj name="Equation" r:id="rId18" imgW="1905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2900" y="3788737"/>
                        <a:ext cx="406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0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303586"/>
              </p:ext>
            </p:extLst>
          </p:nvPr>
        </p:nvGraphicFramePr>
        <p:xfrm>
          <a:off x="8126413" y="3941137"/>
          <a:ext cx="4333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4" name="Equation" r:id="rId20" imgW="203200" imgH="177800" progId="Equation.3">
                  <p:embed/>
                </p:oleObj>
              </mc:Choice>
              <mc:Fallback>
                <p:oleObj name="Equation" r:id="rId20" imgW="2032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6413" y="3941137"/>
                        <a:ext cx="43338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496" name="Text Box 24"/>
          <p:cNvSpPr txBox="1">
            <a:spLocks noChangeArrowheads="1"/>
          </p:cNvSpPr>
          <p:nvPr/>
        </p:nvSpPr>
        <p:spPr bwMode="auto">
          <a:xfrm>
            <a:off x="3733800" y="3864937"/>
            <a:ext cx="1577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sources</a:t>
            </a:r>
          </a:p>
        </p:txBody>
      </p:sp>
      <p:sp>
        <p:nvSpPr>
          <p:cNvPr id="2153497" name="Text Box 25"/>
          <p:cNvSpPr txBox="1">
            <a:spLocks noChangeArrowheads="1"/>
          </p:cNvSpPr>
          <p:nvPr/>
        </p:nvSpPr>
        <p:spPr bwMode="auto">
          <a:xfrm>
            <a:off x="1066800" y="3864937"/>
            <a:ext cx="1577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signals</a:t>
            </a:r>
          </a:p>
        </p:txBody>
      </p:sp>
      <p:sp>
        <p:nvSpPr>
          <p:cNvPr id="2153498" name="Text Box 26"/>
          <p:cNvSpPr txBox="1">
            <a:spLocks noChangeArrowheads="1"/>
          </p:cNvSpPr>
          <p:nvPr/>
        </p:nvSpPr>
        <p:spPr bwMode="auto">
          <a:xfrm>
            <a:off x="2286000" y="4474537"/>
            <a:ext cx="163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mixing matrix</a:t>
            </a:r>
          </a:p>
        </p:txBody>
      </p:sp>
      <p:sp>
        <p:nvSpPr>
          <p:cNvPr id="2153499" name="Line 27"/>
          <p:cNvSpPr>
            <a:spLocks noChangeShapeType="1"/>
          </p:cNvSpPr>
          <p:nvPr/>
        </p:nvSpPr>
        <p:spPr bwMode="auto">
          <a:xfrm flipV="1">
            <a:off x="4114800" y="3407737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3500" name="Line 28"/>
          <p:cNvSpPr>
            <a:spLocks noChangeShapeType="1"/>
          </p:cNvSpPr>
          <p:nvPr/>
        </p:nvSpPr>
        <p:spPr bwMode="auto">
          <a:xfrm flipV="1">
            <a:off x="1447800" y="3102937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3501" name="Line 29"/>
          <p:cNvSpPr>
            <a:spLocks noChangeShapeType="1"/>
          </p:cNvSpPr>
          <p:nvPr/>
        </p:nvSpPr>
        <p:spPr bwMode="auto">
          <a:xfrm flipV="1">
            <a:off x="3124200" y="3407737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05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>
                <a:solidFill>
                  <a:srgbClr val="C00000"/>
                </a:solidFill>
                <a:cs typeface="Arial"/>
              </a:rPr>
              <a:t>Blind source separation of two sources</a:t>
            </a:r>
          </a:p>
        </p:txBody>
      </p:sp>
      <p:sp>
        <p:nvSpPr>
          <p:cNvPr id="191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sz="2400" dirty="0"/>
              <a:t>Experiment setup:</a:t>
            </a:r>
          </a:p>
          <a:p>
            <a:pPr marL="1027113" lvl="1" indent="-455613"/>
            <a:r>
              <a:rPr lang="en-US" sz="2400" dirty="0"/>
              <a:t>100000 samples of sound</a:t>
            </a:r>
          </a:p>
        </p:txBody>
      </p:sp>
      <p:sp>
        <p:nvSpPr>
          <p:cNvPr id="1918990" name="Rectangle 14"/>
          <p:cNvSpPr>
            <a:spLocks noChangeArrowheads="1"/>
          </p:cNvSpPr>
          <p:nvPr/>
        </p:nvSpPr>
        <p:spPr bwMode="auto">
          <a:xfrm>
            <a:off x="1939925" y="3657600"/>
            <a:ext cx="228600" cy="990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8991" name="Text Box 15"/>
          <p:cNvSpPr txBox="1">
            <a:spLocks noChangeArrowheads="1"/>
          </p:cNvSpPr>
          <p:nvPr/>
        </p:nvSpPr>
        <p:spPr bwMode="auto">
          <a:xfrm>
            <a:off x="3540125" y="3886200"/>
            <a:ext cx="387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effectLst/>
              </a:rPr>
              <a:t>=</a:t>
            </a:r>
          </a:p>
        </p:txBody>
      </p:sp>
      <p:sp>
        <p:nvSpPr>
          <p:cNvPr id="1918994" name="Text Box 18"/>
          <p:cNvSpPr txBox="1">
            <a:spLocks noChangeArrowheads="1"/>
          </p:cNvSpPr>
          <p:nvPr/>
        </p:nvSpPr>
        <p:spPr bwMode="auto">
          <a:xfrm>
            <a:off x="2336800" y="4967288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effectLst/>
              </a:rPr>
              <a:t>X</a:t>
            </a:r>
          </a:p>
        </p:txBody>
      </p:sp>
      <p:sp>
        <p:nvSpPr>
          <p:cNvPr id="1918995" name="Text Box 19"/>
          <p:cNvSpPr txBox="1">
            <a:spLocks noChangeArrowheads="1"/>
          </p:cNvSpPr>
          <p:nvPr/>
        </p:nvSpPr>
        <p:spPr bwMode="auto">
          <a:xfrm>
            <a:off x="4140200" y="47244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1">
                <a:effectLst/>
              </a:rPr>
              <a:t>a</a:t>
            </a:r>
            <a:r>
              <a:rPr lang="en-US" sz="1600" b="1">
                <a:effectLst/>
              </a:rPr>
              <a:t>1</a:t>
            </a:r>
          </a:p>
        </p:txBody>
      </p:sp>
      <p:sp>
        <p:nvSpPr>
          <p:cNvPr id="1918996" name="Text Box 20"/>
          <p:cNvSpPr txBox="1">
            <a:spLocks noChangeArrowheads="1"/>
          </p:cNvSpPr>
          <p:nvPr/>
        </p:nvSpPr>
        <p:spPr bwMode="auto">
          <a:xfrm>
            <a:off x="4445000" y="4724400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1">
                <a:effectLst/>
              </a:rPr>
              <a:t>      a</a:t>
            </a:r>
            <a:r>
              <a:rPr lang="en-US" sz="1600" b="1">
                <a:effectLst/>
              </a:rPr>
              <a:t>2</a:t>
            </a:r>
          </a:p>
        </p:txBody>
      </p:sp>
      <p:sp>
        <p:nvSpPr>
          <p:cNvPr id="1918998" name="Text Box 22"/>
          <p:cNvSpPr txBox="1">
            <a:spLocks noChangeArrowheads="1"/>
          </p:cNvSpPr>
          <p:nvPr/>
        </p:nvSpPr>
        <p:spPr bwMode="auto">
          <a:xfrm>
            <a:off x="6570663" y="4953000"/>
            <a:ext cx="3825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effectLst/>
              </a:rPr>
              <a:t>S</a:t>
            </a:r>
          </a:p>
        </p:txBody>
      </p:sp>
      <p:sp>
        <p:nvSpPr>
          <p:cNvPr id="1918999" name="Text Box 23"/>
          <p:cNvSpPr txBox="1">
            <a:spLocks noChangeArrowheads="1"/>
          </p:cNvSpPr>
          <p:nvPr/>
        </p:nvSpPr>
        <p:spPr bwMode="auto">
          <a:xfrm>
            <a:off x="7502525" y="35052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1">
                <a:effectLst/>
              </a:rPr>
              <a:t>s</a:t>
            </a:r>
            <a:r>
              <a:rPr lang="en-US" sz="1600" b="1">
                <a:effectLst/>
              </a:rPr>
              <a:t>1</a:t>
            </a:r>
          </a:p>
        </p:txBody>
      </p:sp>
      <p:sp>
        <p:nvSpPr>
          <p:cNvPr id="1919000" name="Text Box 24"/>
          <p:cNvSpPr txBox="1">
            <a:spLocks noChangeArrowheads="1"/>
          </p:cNvSpPr>
          <p:nvPr/>
        </p:nvSpPr>
        <p:spPr bwMode="auto">
          <a:xfrm>
            <a:off x="7502525" y="4343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1">
                <a:effectLst/>
              </a:rPr>
              <a:t>s</a:t>
            </a:r>
            <a:r>
              <a:rPr lang="en-US" sz="1600" b="1">
                <a:effectLst/>
              </a:rPr>
              <a:t>2</a:t>
            </a:r>
          </a:p>
        </p:txBody>
      </p:sp>
      <p:sp>
        <p:nvSpPr>
          <p:cNvPr id="1919001" name="Text Box 25"/>
          <p:cNvSpPr txBox="1">
            <a:spLocks noChangeArrowheads="1"/>
          </p:cNvSpPr>
          <p:nvPr/>
        </p:nvSpPr>
        <p:spPr bwMode="auto">
          <a:xfrm>
            <a:off x="1254125" y="3505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1">
                <a:effectLst/>
              </a:rPr>
              <a:t>x</a:t>
            </a:r>
            <a:r>
              <a:rPr lang="en-US" sz="1600" b="1">
                <a:effectLst/>
              </a:rPr>
              <a:t>1</a:t>
            </a:r>
          </a:p>
        </p:txBody>
      </p:sp>
      <p:sp>
        <p:nvSpPr>
          <p:cNvPr id="1919002" name="Text Box 26"/>
          <p:cNvSpPr txBox="1">
            <a:spLocks noChangeArrowheads="1"/>
          </p:cNvSpPr>
          <p:nvPr/>
        </p:nvSpPr>
        <p:spPr bwMode="auto">
          <a:xfrm>
            <a:off x="1219200" y="4343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1">
                <a:effectLst/>
              </a:rPr>
              <a:t>x2</a:t>
            </a:r>
            <a:endParaRPr lang="en-US" sz="1600" b="1">
              <a:effectLst/>
            </a:endParaRPr>
          </a:p>
        </p:txBody>
      </p:sp>
      <p:sp>
        <p:nvSpPr>
          <p:cNvPr id="1919003" name="Rectangle 27"/>
          <p:cNvSpPr>
            <a:spLocks noChangeArrowheads="1"/>
          </p:cNvSpPr>
          <p:nvPr/>
        </p:nvSpPr>
        <p:spPr bwMode="auto">
          <a:xfrm>
            <a:off x="2244725" y="3657600"/>
            <a:ext cx="228600" cy="990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9004" name="Rectangle 28"/>
          <p:cNvSpPr>
            <a:spLocks noChangeArrowheads="1"/>
          </p:cNvSpPr>
          <p:nvPr/>
        </p:nvSpPr>
        <p:spPr bwMode="auto">
          <a:xfrm>
            <a:off x="3006725" y="3657600"/>
            <a:ext cx="228600" cy="990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9005" name="Text Box 29"/>
          <p:cNvSpPr txBox="1">
            <a:spLocks noChangeArrowheads="1"/>
          </p:cNvSpPr>
          <p:nvPr/>
        </p:nvSpPr>
        <p:spPr bwMode="auto">
          <a:xfrm>
            <a:off x="2473325" y="3810000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effectLst/>
              </a:rPr>
              <a:t>…</a:t>
            </a:r>
          </a:p>
        </p:txBody>
      </p:sp>
      <p:grpSp>
        <p:nvGrpSpPr>
          <p:cNvPr id="1919006" name="Group 30"/>
          <p:cNvGrpSpPr>
            <a:grpSpLocks/>
          </p:cNvGrpSpPr>
          <p:nvPr/>
        </p:nvGrpSpPr>
        <p:grpSpPr bwMode="auto">
          <a:xfrm>
            <a:off x="1711325" y="3657600"/>
            <a:ext cx="152400" cy="990600"/>
            <a:chOff x="1056" y="1776"/>
            <a:chExt cx="96" cy="624"/>
          </a:xfrm>
        </p:grpSpPr>
        <p:sp>
          <p:nvSpPr>
            <p:cNvPr id="1919007" name="Line 31"/>
            <p:cNvSpPr>
              <a:spLocks noChangeShapeType="1"/>
            </p:cNvSpPr>
            <p:nvPr/>
          </p:nvSpPr>
          <p:spPr bwMode="auto">
            <a:xfrm>
              <a:off x="1056" y="177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19008" name="Line 32"/>
            <p:cNvSpPr>
              <a:spLocks noChangeShapeType="1"/>
            </p:cNvSpPr>
            <p:nvPr/>
          </p:nvSpPr>
          <p:spPr bwMode="auto">
            <a:xfrm>
              <a:off x="1056" y="17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19009" name="Line 33"/>
            <p:cNvSpPr>
              <a:spLocks noChangeShapeType="1"/>
            </p:cNvSpPr>
            <p:nvPr/>
          </p:nvSpPr>
          <p:spPr bwMode="auto">
            <a:xfrm>
              <a:off x="1056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919010" name="Group 34"/>
          <p:cNvGrpSpPr>
            <a:grpSpLocks/>
          </p:cNvGrpSpPr>
          <p:nvPr/>
        </p:nvGrpSpPr>
        <p:grpSpPr bwMode="auto">
          <a:xfrm flipH="1">
            <a:off x="3311525" y="3657600"/>
            <a:ext cx="152400" cy="990600"/>
            <a:chOff x="1056" y="1776"/>
            <a:chExt cx="96" cy="624"/>
          </a:xfrm>
        </p:grpSpPr>
        <p:sp>
          <p:nvSpPr>
            <p:cNvPr id="1919011" name="Line 35"/>
            <p:cNvSpPr>
              <a:spLocks noChangeShapeType="1"/>
            </p:cNvSpPr>
            <p:nvPr/>
          </p:nvSpPr>
          <p:spPr bwMode="auto">
            <a:xfrm>
              <a:off x="1056" y="177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19012" name="Line 36"/>
            <p:cNvSpPr>
              <a:spLocks noChangeShapeType="1"/>
            </p:cNvSpPr>
            <p:nvPr/>
          </p:nvSpPr>
          <p:spPr bwMode="auto">
            <a:xfrm>
              <a:off x="1056" y="17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19013" name="Line 37"/>
            <p:cNvSpPr>
              <a:spLocks noChangeShapeType="1"/>
            </p:cNvSpPr>
            <p:nvPr/>
          </p:nvSpPr>
          <p:spPr bwMode="auto">
            <a:xfrm>
              <a:off x="1056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919014" name="Rectangle 38"/>
          <p:cNvSpPr>
            <a:spLocks noChangeArrowheads="1"/>
          </p:cNvSpPr>
          <p:nvPr/>
        </p:nvSpPr>
        <p:spPr bwMode="auto">
          <a:xfrm>
            <a:off x="5978525" y="3657600"/>
            <a:ext cx="228600" cy="990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9015" name="Rectangle 39"/>
          <p:cNvSpPr>
            <a:spLocks noChangeArrowheads="1"/>
          </p:cNvSpPr>
          <p:nvPr/>
        </p:nvSpPr>
        <p:spPr bwMode="auto">
          <a:xfrm>
            <a:off x="6283325" y="3657600"/>
            <a:ext cx="228600" cy="990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9016" name="Rectangle 40"/>
          <p:cNvSpPr>
            <a:spLocks noChangeArrowheads="1"/>
          </p:cNvSpPr>
          <p:nvPr/>
        </p:nvSpPr>
        <p:spPr bwMode="auto">
          <a:xfrm>
            <a:off x="7045325" y="3657600"/>
            <a:ext cx="228600" cy="990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9017" name="Text Box 41"/>
          <p:cNvSpPr txBox="1">
            <a:spLocks noChangeArrowheads="1"/>
          </p:cNvSpPr>
          <p:nvPr/>
        </p:nvSpPr>
        <p:spPr bwMode="auto">
          <a:xfrm>
            <a:off x="6511925" y="3810000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effectLst/>
              </a:rPr>
              <a:t>…</a:t>
            </a:r>
          </a:p>
        </p:txBody>
      </p:sp>
      <p:grpSp>
        <p:nvGrpSpPr>
          <p:cNvPr id="1919018" name="Group 42"/>
          <p:cNvGrpSpPr>
            <a:grpSpLocks/>
          </p:cNvGrpSpPr>
          <p:nvPr/>
        </p:nvGrpSpPr>
        <p:grpSpPr bwMode="auto">
          <a:xfrm>
            <a:off x="5749925" y="3657600"/>
            <a:ext cx="152400" cy="990600"/>
            <a:chOff x="1056" y="1776"/>
            <a:chExt cx="96" cy="624"/>
          </a:xfrm>
        </p:grpSpPr>
        <p:sp>
          <p:nvSpPr>
            <p:cNvPr id="1919019" name="Line 43"/>
            <p:cNvSpPr>
              <a:spLocks noChangeShapeType="1"/>
            </p:cNvSpPr>
            <p:nvPr/>
          </p:nvSpPr>
          <p:spPr bwMode="auto">
            <a:xfrm>
              <a:off x="1056" y="177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19020" name="Line 44"/>
            <p:cNvSpPr>
              <a:spLocks noChangeShapeType="1"/>
            </p:cNvSpPr>
            <p:nvPr/>
          </p:nvSpPr>
          <p:spPr bwMode="auto">
            <a:xfrm>
              <a:off x="1056" y="17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19021" name="Line 45"/>
            <p:cNvSpPr>
              <a:spLocks noChangeShapeType="1"/>
            </p:cNvSpPr>
            <p:nvPr/>
          </p:nvSpPr>
          <p:spPr bwMode="auto">
            <a:xfrm>
              <a:off x="1056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919022" name="Group 46"/>
          <p:cNvGrpSpPr>
            <a:grpSpLocks/>
          </p:cNvGrpSpPr>
          <p:nvPr/>
        </p:nvGrpSpPr>
        <p:grpSpPr bwMode="auto">
          <a:xfrm flipH="1">
            <a:off x="7350125" y="3657600"/>
            <a:ext cx="152400" cy="990600"/>
            <a:chOff x="1056" y="1776"/>
            <a:chExt cx="96" cy="624"/>
          </a:xfrm>
        </p:grpSpPr>
        <p:sp>
          <p:nvSpPr>
            <p:cNvPr id="1919023" name="Line 47"/>
            <p:cNvSpPr>
              <a:spLocks noChangeShapeType="1"/>
            </p:cNvSpPr>
            <p:nvPr/>
          </p:nvSpPr>
          <p:spPr bwMode="auto">
            <a:xfrm>
              <a:off x="1056" y="177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19024" name="Line 48"/>
            <p:cNvSpPr>
              <a:spLocks noChangeShapeType="1"/>
            </p:cNvSpPr>
            <p:nvPr/>
          </p:nvSpPr>
          <p:spPr bwMode="auto">
            <a:xfrm>
              <a:off x="1056" y="17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19025" name="Line 49"/>
            <p:cNvSpPr>
              <a:spLocks noChangeShapeType="1"/>
            </p:cNvSpPr>
            <p:nvPr/>
          </p:nvSpPr>
          <p:spPr bwMode="auto">
            <a:xfrm>
              <a:off x="1056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919026" name="Text Box 50"/>
          <p:cNvSpPr txBox="1">
            <a:spLocks noChangeArrowheads="1"/>
          </p:cNvSpPr>
          <p:nvPr/>
        </p:nvSpPr>
        <p:spPr bwMode="auto">
          <a:xfrm>
            <a:off x="1958975" y="337343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effectLst/>
              </a:rPr>
              <a:t>1</a:t>
            </a:r>
          </a:p>
        </p:txBody>
      </p:sp>
      <p:sp>
        <p:nvSpPr>
          <p:cNvPr id="1919027" name="Text Box 51"/>
          <p:cNvSpPr txBox="1">
            <a:spLocks noChangeArrowheads="1"/>
          </p:cNvSpPr>
          <p:nvPr/>
        </p:nvSpPr>
        <p:spPr bwMode="auto">
          <a:xfrm>
            <a:off x="2930525" y="3354388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effectLst/>
              </a:rPr>
              <a:t>100000</a:t>
            </a:r>
          </a:p>
        </p:txBody>
      </p:sp>
      <p:sp>
        <p:nvSpPr>
          <p:cNvPr id="1919028" name="Text Box 52"/>
          <p:cNvSpPr txBox="1">
            <a:spLocks noChangeArrowheads="1"/>
          </p:cNvSpPr>
          <p:nvPr/>
        </p:nvSpPr>
        <p:spPr bwMode="auto">
          <a:xfrm>
            <a:off x="5997575" y="33528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effectLst/>
              </a:rPr>
              <a:t>1</a:t>
            </a:r>
          </a:p>
        </p:txBody>
      </p:sp>
      <p:sp>
        <p:nvSpPr>
          <p:cNvPr id="1919029" name="Text Box 53"/>
          <p:cNvSpPr txBox="1">
            <a:spLocks noChangeArrowheads="1"/>
          </p:cNvSpPr>
          <p:nvPr/>
        </p:nvSpPr>
        <p:spPr bwMode="auto">
          <a:xfrm>
            <a:off x="6861175" y="33528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effectLst/>
              </a:rPr>
              <a:t>100000</a:t>
            </a:r>
            <a:endParaRPr lang="en-US" sz="1000" b="1">
              <a:effectLst/>
            </a:endParaRPr>
          </a:p>
        </p:txBody>
      </p:sp>
      <p:sp>
        <p:nvSpPr>
          <p:cNvPr id="1919030" name="Text Box 54"/>
          <p:cNvSpPr txBox="1">
            <a:spLocks noChangeArrowheads="1"/>
          </p:cNvSpPr>
          <p:nvPr/>
        </p:nvSpPr>
        <p:spPr bwMode="auto">
          <a:xfrm>
            <a:off x="4702175" y="4967288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effectLst/>
              </a:rPr>
              <a:t>A</a:t>
            </a:r>
          </a:p>
        </p:txBody>
      </p:sp>
      <p:sp>
        <p:nvSpPr>
          <p:cNvPr id="1919032" name="Text Box 56"/>
          <p:cNvSpPr txBox="1">
            <a:spLocks noChangeArrowheads="1"/>
          </p:cNvSpPr>
          <p:nvPr/>
        </p:nvSpPr>
        <p:spPr bwMode="auto">
          <a:xfrm>
            <a:off x="6477000" y="2819400"/>
            <a:ext cx="488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effectLst/>
              </a:rPr>
              <a:t>?</a:t>
            </a:r>
          </a:p>
        </p:txBody>
      </p:sp>
      <p:sp>
        <p:nvSpPr>
          <p:cNvPr id="1919033" name="Text Box 57"/>
          <p:cNvSpPr txBox="1">
            <a:spLocks noChangeArrowheads="1"/>
          </p:cNvSpPr>
          <p:nvPr/>
        </p:nvSpPr>
        <p:spPr bwMode="auto">
          <a:xfrm>
            <a:off x="4495800" y="5486400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</a:rPr>
              <a:t>2x2</a:t>
            </a:r>
          </a:p>
        </p:txBody>
      </p:sp>
      <p:graphicFrame>
        <p:nvGraphicFramePr>
          <p:cNvPr id="1919034" name="Object 58"/>
          <p:cNvGraphicFramePr>
            <a:graphicFrameLocks noChangeAspect="1"/>
          </p:cNvGraphicFramePr>
          <p:nvPr/>
        </p:nvGraphicFramePr>
        <p:xfrm>
          <a:off x="4114800" y="3733800"/>
          <a:ext cx="1176338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0" name="Equation" r:id="rId4" imgW="622300" imgH="431800" progId="Equation.3">
                  <p:embed/>
                </p:oleObj>
              </mc:Choice>
              <mc:Fallback>
                <p:oleObj name="Equation" r:id="rId4" imgW="622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733800"/>
                        <a:ext cx="1176338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9035" name="Text Box 59"/>
          <p:cNvSpPr txBox="1">
            <a:spLocks noChangeArrowheads="1"/>
          </p:cNvSpPr>
          <p:nvPr/>
        </p:nvSpPr>
        <p:spPr bwMode="auto">
          <a:xfrm>
            <a:off x="4495800" y="2819400"/>
            <a:ext cx="488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effectLst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744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z="2800" b="0" dirty="0" smtClean="0">
                <a:latin typeface="Arial"/>
                <a:cs typeface="Arial"/>
              </a:rPr>
              <a:t>Blind Source Separation </a:t>
            </a:r>
            <a:br>
              <a:rPr lang="en-US" sz="2800" b="0" dirty="0" smtClean="0">
                <a:latin typeface="Arial"/>
                <a:cs typeface="Arial"/>
              </a:rPr>
            </a:br>
            <a:r>
              <a:rPr lang="en-US" sz="2800" b="0" dirty="0" smtClean="0">
                <a:latin typeface="Arial"/>
                <a:cs typeface="Arial"/>
              </a:rPr>
              <a:t>(Independent Component Analysis ICA)</a:t>
            </a:r>
            <a:br>
              <a:rPr lang="en-US" sz="2800" b="0" dirty="0" smtClean="0">
                <a:latin typeface="Arial"/>
                <a:cs typeface="Arial"/>
              </a:rPr>
            </a:br>
            <a:endParaRPr lang="en-US" sz="2800" dirty="0" smtClean="0">
              <a:latin typeface="Arial"/>
              <a:cs typeface="Arial"/>
            </a:endParaRPr>
          </a:p>
        </p:txBody>
      </p:sp>
      <p:pic>
        <p:nvPicPr>
          <p:cNvPr id="95234" name="Picture 3" descr="piano">
            <a:hlinkClick r:id="rId12" action="ppaction://hlinkfil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13684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5" name="Picture 4" descr="people_talking_by_pillar">
            <a:hlinkClick r:id="rId14" action="ppaction://hlinkfile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13843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5" descr="human_head_toLef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24200"/>
            <a:ext cx="13716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486" name="Line 6"/>
          <p:cNvSpPr>
            <a:spLocks noChangeShapeType="1"/>
          </p:cNvSpPr>
          <p:nvPr/>
        </p:nvSpPr>
        <p:spPr bwMode="auto">
          <a:xfrm>
            <a:off x="2209800" y="2819400"/>
            <a:ext cx="4419600" cy="3810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56487" name="Line 7"/>
          <p:cNvSpPr>
            <a:spLocks noChangeShapeType="1"/>
          </p:cNvSpPr>
          <p:nvPr/>
        </p:nvSpPr>
        <p:spPr bwMode="auto">
          <a:xfrm flipV="1">
            <a:off x="2209800" y="3352800"/>
            <a:ext cx="4267200" cy="16764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56488" name="Line 8"/>
          <p:cNvSpPr>
            <a:spLocks noChangeShapeType="1"/>
          </p:cNvSpPr>
          <p:nvPr/>
        </p:nvSpPr>
        <p:spPr bwMode="auto">
          <a:xfrm>
            <a:off x="2209800" y="2819400"/>
            <a:ext cx="4419600" cy="1676400"/>
          </a:xfrm>
          <a:prstGeom prst="line">
            <a:avLst/>
          </a:prstGeom>
          <a:noFill/>
          <a:ln w="76200">
            <a:solidFill>
              <a:srgbClr val="FF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56489" name="Line 9"/>
          <p:cNvSpPr>
            <a:spLocks noChangeShapeType="1"/>
          </p:cNvSpPr>
          <p:nvPr/>
        </p:nvSpPr>
        <p:spPr bwMode="auto">
          <a:xfrm flipV="1">
            <a:off x="2209800" y="4648200"/>
            <a:ext cx="4419600" cy="381000"/>
          </a:xfrm>
          <a:prstGeom prst="line">
            <a:avLst/>
          </a:prstGeom>
          <a:noFill/>
          <a:ln w="76200">
            <a:solidFill>
              <a:srgbClr val="FF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556504" name="bach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38502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05" name="speech.wav">
            <a:hlinkClick r:id="" action="ppaction://media"/>
          </p:cNvPr>
          <p:cNvPicPr>
            <a:picLocks noChangeAspect="1" noChangeArrowheads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06" name="x1.wav">
            <a:hlinkClick r:id="" action="ppaction://media"/>
          </p:cNvPr>
          <p:cNvPicPr>
            <a:picLocks noChangeAspect="1" noChangeArrowheads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146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07" name="x2.wav">
            <a:hlinkClick r:id="" action="ppaction://media"/>
          </p:cNvPr>
          <p:cNvPicPr>
            <a:picLocks noChangeAspect="1" noChangeArrowheads="1"/>
          </p:cNvPicPr>
          <p:nvPr>
            <a:audioFile r:link="rId9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46863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5249" name="Object 28"/>
          <p:cNvGraphicFramePr>
            <a:graphicFrameLocks noChangeAspect="1"/>
          </p:cNvGraphicFramePr>
          <p:nvPr/>
        </p:nvGraphicFramePr>
        <p:xfrm>
          <a:off x="7162800" y="2438400"/>
          <a:ext cx="76835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4" name="Equation" r:id="rId18" imgW="317500" imgH="177800" progId="Equation.3">
                  <p:embed/>
                </p:oleObj>
              </mc:Choice>
              <mc:Fallback>
                <p:oleObj name="Equation" r:id="rId18" imgW="3175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438400"/>
                        <a:ext cx="76835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50" name="Object 29"/>
          <p:cNvGraphicFramePr>
            <a:graphicFrameLocks noChangeAspect="1"/>
          </p:cNvGraphicFramePr>
          <p:nvPr/>
        </p:nvGraphicFramePr>
        <p:xfrm>
          <a:off x="7223125" y="4800600"/>
          <a:ext cx="8001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5" name="Equation" r:id="rId20" imgW="330200" imgH="177800" progId="Equation.3">
                  <p:embed/>
                </p:oleObj>
              </mc:Choice>
              <mc:Fallback>
                <p:oleObj name="Equation" r:id="rId20" imgW="3302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25" y="4800600"/>
                        <a:ext cx="8001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51" name="Object 30"/>
          <p:cNvGraphicFramePr>
            <a:graphicFrameLocks noChangeAspect="1"/>
          </p:cNvGraphicFramePr>
          <p:nvPr/>
        </p:nvGraphicFramePr>
        <p:xfrm>
          <a:off x="2514600" y="5334000"/>
          <a:ext cx="73818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6" name="Equation" r:id="rId22" imgW="304800" imgH="177800" progId="Equation.3">
                  <p:embed/>
                </p:oleObj>
              </mc:Choice>
              <mc:Fallback>
                <p:oleObj name="Equation" r:id="rId22" imgW="3048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334000"/>
                        <a:ext cx="738188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52" name="Object 31"/>
          <p:cNvGraphicFramePr>
            <a:graphicFrameLocks noChangeAspect="1"/>
          </p:cNvGraphicFramePr>
          <p:nvPr/>
        </p:nvGraphicFramePr>
        <p:xfrm>
          <a:off x="2697163" y="2286000"/>
          <a:ext cx="70643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7" name="Equation" r:id="rId24" imgW="292100" imgH="177800" progId="Equation.3">
                  <p:embed/>
                </p:oleObj>
              </mc:Choice>
              <mc:Fallback>
                <p:oleObj name="Equation" r:id="rId24" imgW="2921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163" y="2286000"/>
                        <a:ext cx="70643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675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565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2" fill="hold"/>
                                        <p:tgtEl>
                                          <p:spTgt spid="15565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650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5650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565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02" fill="hold"/>
                                        <p:tgtEl>
                                          <p:spTgt spid="15565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650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5650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56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02" fill="hold"/>
                                        <p:tgtEl>
                                          <p:spTgt spid="15565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650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5650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56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002" fill="hold"/>
                                        <p:tgtEl>
                                          <p:spTgt spid="15565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650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5650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939167"/>
          </a:xfrm>
        </p:spPr>
        <p:txBody>
          <a:bodyPr/>
          <a:lstStyle/>
          <a:p>
            <a:r>
              <a:rPr lang="en-US" sz="3600" dirty="0" smtClean="0"/>
              <a:t>Independence &amp; </a:t>
            </a:r>
            <a:br>
              <a:rPr lang="en-US" sz="3600" dirty="0" smtClean="0"/>
            </a:br>
            <a:r>
              <a:rPr lang="en-US" sz="3600" dirty="0" smtClean="0"/>
              <a:t>information propagation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12" y="1600200"/>
            <a:ext cx="8229600" cy="1371600"/>
          </a:xfrm>
        </p:spPr>
        <p:txBody>
          <a:bodyPr/>
          <a:lstStyle/>
          <a:p>
            <a:r>
              <a:rPr lang="en-US" sz="2300" b="1" dirty="0" smtClean="0"/>
              <a:t>Question:</a:t>
            </a:r>
            <a:r>
              <a:rPr lang="en-US" sz="2300" dirty="0" smtClean="0">
                <a:solidFill>
                  <a:srgbClr val="C00000"/>
                </a:solidFill>
              </a:rPr>
              <a:t> </a:t>
            </a:r>
            <a:r>
              <a:rPr lang="en-US" sz="2300" dirty="0"/>
              <a:t>Given a BN </a:t>
            </a:r>
            <a:r>
              <a:rPr lang="en-US" sz="2300" dirty="0" smtClean="0"/>
              <a:t>structure what </a:t>
            </a:r>
            <a:r>
              <a:rPr lang="en-US" sz="2300" dirty="0" smtClean="0">
                <a:solidFill>
                  <a:srgbClr val="0070C0"/>
                </a:solidFill>
              </a:rPr>
              <a:t>dependence and independence </a:t>
            </a:r>
            <a:r>
              <a:rPr lang="en-US" sz="2300" dirty="0">
                <a:solidFill>
                  <a:srgbClr val="0070C0"/>
                </a:solidFill>
              </a:rPr>
              <a:t>relationships </a:t>
            </a:r>
            <a:r>
              <a:rPr lang="en-US" sz="2300" dirty="0"/>
              <a:t>are </a:t>
            </a:r>
            <a:r>
              <a:rPr lang="en-US" sz="2300" dirty="0" smtClean="0"/>
              <a:t>represented?</a:t>
            </a:r>
          </a:p>
          <a:p>
            <a:r>
              <a:rPr lang="en-US" sz="2300" dirty="0" smtClean="0"/>
              <a:t>How </a:t>
            </a:r>
            <a:r>
              <a:rPr lang="en-US" sz="2300" dirty="0" smtClean="0">
                <a:solidFill>
                  <a:srgbClr val="0070C0"/>
                </a:solidFill>
              </a:rPr>
              <a:t>information propagates </a:t>
            </a:r>
            <a:r>
              <a:rPr lang="en-US" sz="2300" dirty="0" smtClean="0"/>
              <a:t>over the network?</a:t>
            </a:r>
            <a:endParaRPr lang="en-US" sz="23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056" y="3392078"/>
            <a:ext cx="4893437" cy="219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3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883" name="Text Box 3"/>
          <p:cNvSpPr txBox="1">
            <a:spLocks noChangeArrowheads="1"/>
          </p:cNvSpPr>
          <p:nvPr/>
        </p:nvSpPr>
        <p:spPr bwMode="auto">
          <a:xfrm>
            <a:off x="609600" y="3733800"/>
            <a:ext cx="78486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260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en-US" sz="260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645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7010400" cy="49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54864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Arial"/>
                <a:cs typeface="Arial"/>
              </a:rPr>
              <a:t>Olshausen</a:t>
            </a:r>
            <a:r>
              <a:rPr lang="en-US" sz="1800" dirty="0" smtClean="0">
                <a:latin typeface="Arial"/>
                <a:cs typeface="Arial"/>
              </a:rPr>
              <a:t> and Field 1996. Bell and </a:t>
            </a:r>
            <a:r>
              <a:rPr lang="en-US" sz="1800" dirty="0" err="1" smtClean="0">
                <a:latin typeface="Arial"/>
                <a:cs typeface="Arial"/>
              </a:rPr>
              <a:t>Sejnowski</a:t>
            </a:r>
            <a:r>
              <a:rPr lang="en-US" sz="1800" dirty="0" smtClean="0">
                <a:latin typeface="Arial"/>
                <a:cs typeface="Arial"/>
              </a:rPr>
              <a:t> 1996.</a:t>
            </a:r>
            <a:endParaRPr lang="en-US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077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066" y="1481468"/>
            <a:ext cx="55419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3266" y="5748668"/>
            <a:ext cx="75438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 err="1"/>
              <a:t>Honglak</a:t>
            </a:r>
            <a:r>
              <a:rPr lang="en-US" sz="1600" dirty="0"/>
              <a:t> Lee, Roger Grosse, Rajesh </a:t>
            </a:r>
            <a:r>
              <a:rPr lang="en-US" sz="1600" dirty="0" err="1"/>
              <a:t>Ranganath</a:t>
            </a:r>
            <a:r>
              <a:rPr lang="en-US" sz="1600" dirty="0"/>
              <a:t> and Andrew Y. Ng. In </a:t>
            </a:r>
            <a:r>
              <a:rPr lang="en-US" sz="1600" i="1" dirty="0"/>
              <a:t>Proceedings of the Twenty-Sixth International Conference on Machine Learning,</a:t>
            </a:r>
            <a:r>
              <a:rPr lang="en-US" sz="1600" dirty="0"/>
              <a:t> 2009.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6010940" cy="1143000"/>
          </a:xfrm>
        </p:spPr>
        <p:txBody>
          <a:bodyPr/>
          <a:lstStyle/>
          <a:p>
            <a:pPr eaLnBrk="1" hangingPunct="1"/>
            <a:r>
              <a:rPr lang="en-US" sz="3200" b="0" dirty="0" smtClean="0">
                <a:solidFill>
                  <a:srgbClr val="C00000"/>
                </a:solidFill>
              </a:rPr>
              <a:t>Convolutional Deep Belief net</a:t>
            </a:r>
            <a:endParaRPr lang="en-US" sz="2400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4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31" y="701747"/>
            <a:ext cx="5895482" cy="48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913" y="2805808"/>
            <a:ext cx="2442813" cy="1606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6756" y="1366351"/>
            <a:ext cx="1956473" cy="1217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67" y="723488"/>
            <a:ext cx="2173962" cy="42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4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78840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48768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67200"/>
            <a:ext cx="40386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40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410200" cy="1143000"/>
          </a:xfrm>
        </p:spPr>
        <p:txBody>
          <a:bodyPr/>
          <a:lstStyle/>
          <a:p>
            <a:pPr eaLnBrk="1" hangingPunct="1"/>
            <a:r>
              <a:rPr lang="en-US" sz="3200" b="0" dirty="0" smtClean="0">
                <a:latin typeface="+mn-lt"/>
              </a:rPr>
              <a:t>Large scale DBN</a:t>
            </a:r>
            <a:endParaRPr lang="en-US" sz="2400" b="0" dirty="0">
              <a:latin typeface="+mn-lt"/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3800475"/>
          </a:xfrm>
        </p:spPr>
        <p:txBody>
          <a:bodyPr/>
          <a:lstStyle/>
          <a:p>
            <a:pPr eaLnBrk="1" hangingPunct="1"/>
            <a:r>
              <a:rPr lang="en-US" sz="2400" b="1" dirty="0">
                <a:cs typeface="Arial"/>
              </a:rPr>
              <a:t>Building High-level Features Using Large Scale Unsupervised Learning</a:t>
            </a:r>
            <a:r>
              <a:rPr lang="en-US" sz="2400" dirty="0">
                <a:cs typeface="Arial"/>
              </a:rPr>
              <a:t> </a:t>
            </a:r>
            <a:r>
              <a:rPr lang="en-US" sz="2400" dirty="0" err="1">
                <a:cs typeface="Arial"/>
              </a:rPr>
              <a:t>Quoc</a:t>
            </a:r>
            <a:r>
              <a:rPr lang="en-US" sz="2400" dirty="0">
                <a:cs typeface="Arial"/>
              </a:rPr>
              <a:t> V. Le, </a:t>
            </a:r>
            <a:r>
              <a:rPr lang="en-US" sz="2400" dirty="0" err="1">
                <a:cs typeface="Arial"/>
              </a:rPr>
              <a:t>Marc’Aurelio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Ranzato</a:t>
            </a:r>
            <a:r>
              <a:rPr lang="en-US" sz="2400" dirty="0">
                <a:cs typeface="Arial"/>
              </a:rPr>
              <a:t>, </a:t>
            </a:r>
            <a:r>
              <a:rPr lang="en-US" sz="2400" dirty="0" err="1">
                <a:cs typeface="Arial"/>
              </a:rPr>
              <a:t>Rajat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Monga</a:t>
            </a:r>
            <a:r>
              <a:rPr lang="en-US" sz="2400" dirty="0">
                <a:cs typeface="Arial"/>
              </a:rPr>
              <a:t>, </a:t>
            </a:r>
            <a:r>
              <a:rPr lang="en-US" sz="2400" dirty="0" err="1">
                <a:cs typeface="Arial"/>
              </a:rPr>
              <a:t>Matthieu</a:t>
            </a:r>
            <a:r>
              <a:rPr lang="en-US" sz="2400" dirty="0">
                <a:cs typeface="Arial"/>
              </a:rPr>
              <a:t> Devin, Kai Chen, Greg S. </a:t>
            </a:r>
            <a:r>
              <a:rPr lang="en-US" sz="2400" dirty="0" err="1">
                <a:cs typeface="Arial"/>
              </a:rPr>
              <a:t>Corrado</a:t>
            </a:r>
            <a:r>
              <a:rPr lang="en-US" sz="2400" dirty="0" err="1" smtClean="0">
                <a:cs typeface="Arial"/>
              </a:rPr>
              <a:t>,J</a:t>
            </a:r>
            <a:r>
              <a:rPr lang="en-US" sz="2400" dirty="0" smtClean="0">
                <a:cs typeface="Arial"/>
              </a:rPr>
              <a:t>. Dean and Andrew Ng.   </a:t>
            </a:r>
            <a:endParaRPr lang="en-US" sz="2400" u="sng" dirty="0">
              <a:cs typeface="Arial"/>
            </a:endParaRPr>
          </a:p>
          <a:p>
            <a:pPr eaLnBrk="1" hangingPunct="1"/>
            <a:r>
              <a:rPr lang="en-US" sz="2400" dirty="0" smtClean="0">
                <a:cs typeface="Arial"/>
              </a:rPr>
              <a:t>a </a:t>
            </a:r>
            <a:r>
              <a:rPr lang="en-US" sz="2400" dirty="0">
                <a:cs typeface="Arial"/>
              </a:rPr>
              <a:t>9-layered locally connected sparse </a:t>
            </a:r>
            <a:r>
              <a:rPr lang="en-US" sz="2400" dirty="0" err="1">
                <a:cs typeface="Arial"/>
              </a:rPr>
              <a:t>autoencoder</a:t>
            </a:r>
            <a:r>
              <a:rPr lang="en-US" sz="2400" dirty="0">
                <a:cs typeface="Arial"/>
              </a:rPr>
              <a:t> with pooling and local contrast normalization on a large dataset of </a:t>
            </a:r>
            <a:r>
              <a:rPr lang="en-US" sz="2400" dirty="0" smtClean="0">
                <a:cs typeface="Arial"/>
              </a:rPr>
              <a:t>images</a:t>
            </a:r>
          </a:p>
          <a:p>
            <a:pPr eaLnBrk="1" hangingPunct="1"/>
            <a:r>
              <a:rPr lang="en-US" sz="2400" dirty="0" smtClean="0">
                <a:cs typeface="Arial"/>
              </a:rPr>
              <a:t>1 </a:t>
            </a:r>
            <a:r>
              <a:rPr lang="en-US" sz="2400" dirty="0">
                <a:cs typeface="Arial"/>
              </a:rPr>
              <a:t>billion connections, the dataset has 10 million 200x200 pixel images downloaded from the </a:t>
            </a:r>
            <a:r>
              <a:rPr lang="en-US" sz="2400" dirty="0" smtClean="0">
                <a:cs typeface="Arial"/>
              </a:rPr>
              <a:t>Internet.  </a:t>
            </a:r>
          </a:p>
          <a:p>
            <a:pPr eaLnBrk="1" hangingPunct="1"/>
            <a:r>
              <a:rPr lang="en-US" sz="2400" dirty="0" smtClean="0">
                <a:cs typeface="Arial"/>
              </a:rPr>
              <a:t>Train on 1000 machines (</a:t>
            </a:r>
            <a:r>
              <a:rPr lang="en-US" sz="2400" dirty="0">
                <a:cs typeface="Arial"/>
              </a:rPr>
              <a:t>16,000 cores) for three days. </a:t>
            </a:r>
          </a:p>
        </p:txBody>
      </p:sp>
    </p:spTree>
    <p:extLst>
      <p:ext uri="{BB962C8B-B14F-4D97-AF65-F5344CB8AC3E}">
        <p14:creationId xmlns:p14="http://schemas.microsoft.com/office/powerpoint/2010/main" val="107087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0"/>
            <a:ext cx="6629400" cy="608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2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5672897" cy="4038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447800"/>
            <a:ext cx="2495619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3581400"/>
            <a:ext cx="2667000" cy="192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143000"/>
            <a:ext cx="3733801" cy="3748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295400"/>
            <a:ext cx="4453147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3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81000"/>
            <a:ext cx="7343511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57199"/>
            <a:ext cx="7391400" cy="571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939167"/>
          </a:xfrm>
        </p:spPr>
        <p:txBody>
          <a:bodyPr/>
          <a:lstStyle/>
          <a:p>
            <a:r>
              <a:rPr lang="en-US" sz="3600" dirty="0" smtClean="0"/>
              <a:t>Independence &amp; </a:t>
            </a:r>
            <a:br>
              <a:rPr lang="en-US" sz="3600" dirty="0" smtClean="0"/>
            </a:br>
            <a:r>
              <a:rPr lang="en-US" sz="3600" dirty="0" smtClean="0"/>
              <a:t>information propagation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2170060"/>
            <a:ext cx="6273800" cy="37735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65008" y="1646208"/>
            <a:ext cx="4910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Types of probabilistic relationships</a:t>
            </a:r>
            <a:endParaRPr lang="en-US" dirty="0">
              <a:solidFill>
                <a:srgbClr val="0070C0"/>
              </a:solidFill>
              <a:latin typeface="CMU Serif Roman" charset="0"/>
              <a:ea typeface="CMU Serif Roman" charset="0"/>
              <a:cs typeface="CMU Serif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0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85" y="878942"/>
            <a:ext cx="64135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94928" y="209107"/>
            <a:ext cx="403988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C00000"/>
                </a:solidFill>
                <a:latin typeface="+mn-lt"/>
                <a:cs typeface="Helvetica"/>
              </a:rPr>
              <a:t>DBN deep </a:t>
            </a:r>
            <a:r>
              <a:rPr lang="en-US" sz="3200" dirty="0" err="1" smtClean="0">
                <a:solidFill>
                  <a:srgbClr val="C00000"/>
                </a:solidFill>
                <a:latin typeface="+mn-lt"/>
                <a:cs typeface="Helvetica"/>
              </a:rPr>
              <a:t>autoencoder</a:t>
            </a:r>
            <a:endParaRPr lang="en-US" sz="3200" dirty="0">
              <a:solidFill>
                <a:srgbClr val="C00000"/>
              </a:solidFill>
              <a:latin typeface="+mn-lt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843158" y="6199578"/>
            <a:ext cx="8013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Hinton and </a:t>
            </a:r>
            <a:r>
              <a:rPr lang="en-US" sz="1800" dirty="0" err="1" smtClean="0"/>
              <a:t>Salakhutdinov</a:t>
            </a:r>
            <a:r>
              <a:rPr lang="en-US" sz="1800" dirty="0" smtClean="0"/>
              <a:t> (2006) Reducing the dimensionality of data with neural networks (Science 313, 504-507)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0861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0" dirty="0">
                <a:latin typeface="Arial" charset="0"/>
              </a:rPr>
              <a:t>A comparison of methods for compressing digit images to 30 real numbers.</a:t>
            </a:r>
          </a:p>
        </p:txBody>
      </p:sp>
      <p:pic>
        <p:nvPicPr>
          <p:cNvPr id="103427" name="Picture 3" descr="digits_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94739"/>
            <a:ext cx="7132638" cy="287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7416800" y="2312988"/>
            <a:ext cx="161925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real              data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30-D       deep auto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30-D logistic PCA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30-D         PCA</a:t>
            </a:r>
          </a:p>
        </p:txBody>
      </p:sp>
    </p:spTree>
    <p:extLst>
      <p:ext uri="{BB962C8B-B14F-4D97-AF65-F5344CB8AC3E}">
        <p14:creationId xmlns:p14="http://schemas.microsoft.com/office/powerpoint/2010/main" val="89642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669338" cy="417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257800"/>
            <a:ext cx="3340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181600"/>
            <a:ext cx="3403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78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5"/>
          <p:cNvSpPr>
            <a:spLocks noGrp="1" noChangeArrowheads="1"/>
          </p:cNvSpPr>
          <p:nvPr>
            <p:ph type="title"/>
          </p:nvPr>
        </p:nvSpPr>
        <p:spPr>
          <a:xfrm>
            <a:off x="14288" y="212725"/>
            <a:ext cx="9144000" cy="1143000"/>
          </a:xfrm>
        </p:spPr>
        <p:txBody>
          <a:bodyPr/>
          <a:lstStyle/>
          <a:p>
            <a:pPr eaLnBrk="1" hangingPunct="1"/>
            <a:r>
              <a:rPr lang="en-US" sz="2800" b="0" dirty="0">
                <a:latin typeface="Arial" charset="0"/>
              </a:rPr>
              <a:t>The training and test sets for predicting face orientation</a:t>
            </a:r>
          </a:p>
        </p:txBody>
      </p:sp>
      <p:pic>
        <p:nvPicPr>
          <p:cNvPr id="101379" name="Picture 4" descr="faces_cle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" t="-1353" r="33549" b="36423"/>
          <a:stretch>
            <a:fillRect/>
          </a:stretch>
        </p:blipFill>
        <p:spPr bwMode="auto">
          <a:xfrm>
            <a:off x="182563" y="1822450"/>
            <a:ext cx="8807450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Picture 6" descr="faces_cle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1" b="36423"/>
          <a:stretch>
            <a:fillRect/>
          </a:stretch>
        </p:blipFill>
        <p:spPr bwMode="auto">
          <a:xfrm>
            <a:off x="2735263" y="4437063"/>
            <a:ext cx="3941762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Text Box 8"/>
          <p:cNvSpPr txBox="1">
            <a:spLocks noChangeArrowheads="1"/>
          </p:cNvSpPr>
          <p:nvPr/>
        </p:nvSpPr>
        <p:spPr bwMode="auto">
          <a:xfrm>
            <a:off x="5291138" y="3573463"/>
            <a:ext cx="3060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11,000 unlabeled cases</a:t>
            </a:r>
          </a:p>
        </p:txBody>
      </p:sp>
      <p:sp>
        <p:nvSpPr>
          <p:cNvPr id="101382" name="Text Box 9"/>
          <p:cNvSpPr txBox="1">
            <a:spLocks noChangeArrowheads="1"/>
          </p:cNvSpPr>
          <p:nvPr/>
        </p:nvSpPr>
        <p:spPr bwMode="auto">
          <a:xfrm>
            <a:off x="755650" y="3573463"/>
            <a:ext cx="3960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100, 500, or 1000 labeled cases</a:t>
            </a:r>
          </a:p>
        </p:txBody>
      </p:sp>
      <p:sp>
        <p:nvSpPr>
          <p:cNvPr id="101383" name="Text Box 10"/>
          <p:cNvSpPr txBox="1">
            <a:spLocks noChangeArrowheads="1"/>
          </p:cNvSpPr>
          <p:nvPr/>
        </p:nvSpPr>
        <p:spPr bwMode="auto">
          <a:xfrm>
            <a:off x="3059113" y="5732463"/>
            <a:ext cx="3960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face patches from new people</a:t>
            </a:r>
          </a:p>
        </p:txBody>
      </p:sp>
    </p:spTree>
    <p:extLst>
      <p:ext uri="{BB962C8B-B14F-4D97-AF65-F5344CB8AC3E}">
        <p14:creationId xmlns:p14="http://schemas.microsoft.com/office/powerpoint/2010/main" val="991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dirty="0">
                <a:solidFill>
                  <a:srgbClr val="C00000"/>
                </a:solidFill>
              </a:rPr>
              <a:t>Retrieving documents that are similar to a query document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27767"/>
            <a:ext cx="7924800" cy="3352800"/>
          </a:xfrm>
        </p:spPr>
        <p:txBody>
          <a:bodyPr/>
          <a:lstStyle/>
          <a:p>
            <a:pPr eaLnBrk="1" hangingPunct="1"/>
            <a:r>
              <a:rPr lang="en-US" sz="2400" dirty="0">
                <a:ea typeface="Arial" charset="0"/>
                <a:cs typeface="Arial" charset="0"/>
              </a:rPr>
              <a:t>We can use an </a:t>
            </a:r>
            <a:r>
              <a:rPr lang="en-US" sz="2400" dirty="0" smtClean="0">
                <a:ea typeface="Arial" charset="0"/>
                <a:cs typeface="Arial" charset="0"/>
              </a:rPr>
              <a:t>auto-encoder </a:t>
            </a:r>
            <a:r>
              <a:rPr lang="en-US" sz="2400" dirty="0">
                <a:ea typeface="Arial" charset="0"/>
                <a:cs typeface="Arial" charset="0"/>
              </a:rPr>
              <a:t>to find low-dimensional codes for documents that allow fast and accurate retrieval of similar documents from a large set.</a:t>
            </a:r>
          </a:p>
          <a:p>
            <a:pPr eaLnBrk="1" hangingPunct="1"/>
            <a:endParaRPr lang="en-US" sz="2400" dirty="0">
              <a:ea typeface="Arial" charset="0"/>
              <a:cs typeface="Arial" charset="0"/>
            </a:endParaRPr>
          </a:p>
          <a:p>
            <a:pPr eaLnBrk="1" hangingPunct="1"/>
            <a:r>
              <a:rPr lang="en-US" sz="2400" dirty="0">
                <a:ea typeface="Arial" charset="0"/>
                <a:cs typeface="Arial" charset="0"/>
              </a:rPr>
              <a:t>We start by converting each document into a </a:t>
            </a:r>
            <a:r>
              <a:rPr lang="ja-JP" altLang="en-US" sz="2400" dirty="0">
                <a:ea typeface="Arial" charset="0"/>
                <a:cs typeface="Arial" charset="0"/>
              </a:rPr>
              <a:t>“</a:t>
            </a:r>
            <a:r>
              <a:rPr lang="en-US" sz="2400" dirty="0">
                <a:ea typeface="Arial" charset="0"/>
                <a:cs typeface="Arial" charset="0"/>
              </a:rPr>
              <a:t>bag of words</a:t>
            </a:r>
            <a:r>
              <a:rPr lang="ja-JP" altLang="en-US" sz="2400" dirty="0">
                <a:ea typeface="Arial" charset="0"/>
                <a:cs typeface="Arial" charset="0"/>
              </a:rPr>
              <a:t>”</a:t>
            </a:r>
            <a:r>
              <a:rPr lang="en-US" sz="2400" dirty="0">
                <a:ea typeface="Arial" charset="0"/>
                <a:cs typeface="Arial" charset="0"/>
              </a:rPr>
              <a:t>.  This a 2000 dimensional vector that contains the counts for each of the 2000 commonest words.</a:t>
            </a:r>
          </a:p>
        </p:txBody>
      </p:sp>
    </p:spTree>
    <p:extLst>
      <p:ext uri="{BB962C8B-B14F-4D97-AF65-F5344CB8AC3E}">
        <p14:creationId xmlns:p14="http://schemas.microsoft.com/office/powerpoint/2010/main" val="90974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228600"/>
            <a:ext cx="4267200" cy="1143001"/>
          </a:xfrm>
        </p:spPr>
        <p:txBody>
          <a:bodyPr/>
          <a:lstStyle/>
          <a:p>
            <a:pPr eaLnBrk="1" hangingPunct="1"/>
            <a:r>
              <a:rPr lang="en-US" sz="2800" b="0" dirty="0"/>
              <a:t>How to compress the count vector 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1600200"/>
            <a:ext cx="38989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We train the neural network to reproduce its input vector as its output</a:t>
            </a:r>
          </a:p>
          <a:p>
            <a:pPr eaLnBrk="1" hangingPunct="1"/>
            <a:r>
              <a:rPr lang="en-US" sz="2400" dirty="0"/>
              <a:t>This forces it to compress as much information as possible into the 10 numbers in the central bottleneck.</a:t>
            </a:r>
          </a:p>
          <a:p>
            <a:pPr eaLnBrk="1" hangingPunct="1"/>
            <a:r>
              <a:rPr lang="en-US" sz="2400" dirty="0"/>
              <a:t>These 10 numbers are then a good way to compare documents.</a:t>
            </a: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534988" y="331788"/>
            <a:ext cx="3527425" cy="48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 </a:t>
            </a:r>
            <a:r>
              <a:rPr lang="en-US" sz="2000"/>
              <a:t>2000  reconstructed counts</a:t>
            </a: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1219200" y="1123950"/>
            <a:ext cx="2195513" cy="48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500 neurons</a:t>
            </a:r>
          </a:p>
        </p:txBody>
      </p:sp>
      <p:sp>
        <p:nvSpPr>
          <p:cNvPr id="105478" name="AutoShape 6"/>
          <p:cNvSpPr>
            <a:spLocks noChangeArrowheads="1"/>
          </p:cNvSpPr>
          <p:nvPr/>
        </p:nvSpPr>
        <p:spPr bwMode="auto">
          <a:xfrm>
            <a:off x="2190750" y="836613"/>
            <a:ext cx="215900" cy="273050"/>
          </a:xfrm>
          <a:prstGeom prst="upArrow">
            <a:avLst>
              <a:gd name="adj1" fmla="val 50000"/>
              <a:gd name="adj2" fmla="val 316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533400" y="5505450"/>
            <a:ext cx="3527425" cy="48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     2000  word counts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1255713" y="4652963"/>
            <a:ext cx="2230437" cy="5445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500 neurons</a:t>
            </a:r>
            <a:r>
              <a:rPr lang="en-US" sz="2800"/>
              <a:t> </a:t>
            </a: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1470025" y="3752850"/>
            <a:ext cx="1728788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250 neurons</a:t>
            </a:r>
            <a:r>
              <a:rPr lang="en-US" sz="2800"/>
              <a:t> </a:t>
            </a:r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1470025" y="1947863"/>
            <a:ext cx="1763713" cy="5445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250 neurons</a:t>
            </a:r>
            <a:r>
              <a:rPr lang="en-US" sz="2800"/>
              <a:t> 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046288" y="2852738"/>
            <a:ext cx="576262" cy="5445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10</a:t>
            </a:r>
            <a:r>
              <a:rPr lang="en-US" sz="2400"/>
              <a:t> </a:t>
            </a:r>
            <a:r>
              <a:rPr lang="en-US" sz="2800"/>
              <a:t> </a:t>
            </a:r>
          </a:p>
        </p:txBody>
      </p:sp>
      <p:sp>
        <p:nvSpPr>
          <p:cNvPr id="105484" name="AutoShape 12"/>
          <p:cNvSpPr>
            <a:spLocks noChangeArrowheads="1"/>
          </p:cNvSpPr>
          <p:nvPr/>
        </p:nvSpPr>
        <p:spPr bwMode="auto">
          <a:xfrm>
            <a:off x="2225675" y="1628775"/>
            <a:ext cx="215900" cy="273050"/>
          </a:xfrm>
          <a:prstGeom prst="upArrow">
            <a:avLst>
              <a:gd name="adj1" fmla="val 50000"/>
              <a:gd name="adj2" fmla="val 316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5485" name="AutoShape 13"/>
          <p:cNvSpPr>
            <a:spLocks noChangeArrowheads="1"/>
          </p:cNvSpPr>
          <p:nvPr/>
        </p:nvSpPr>
        <p:spPr bwMode="auto">
          <a:xfrm>
            <a:off x="2225675" y="2543175"/>
            <a:ext cx="215900" cy="273050"/>
          </a:xfrm>
          <a:prstGeom prst="upArrow">
            <a:avLst>
              <a:gd name="adj1" fmla="val 50000"/>
              <a:gd name="adj2" fmla="val 316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5486" name="AutoShape 14"/>
          <p:cNvSpPr>
            <a:spLocks noChangeArrowheads="1"/>
          </p:cNvSpPr>
          <p:nvPr/>
        </p:nvSpPr>
        <p:spPr bwMode="auto">
          <a:xfrm>
            <a:off x="2225675" y="3443288"/>
            <a:ext cx="215900" cy="273050"/>
          </a:xfrm>
          <a:prstGeom prst="upArrow">
            <a:avLst>
              <a:gd name="adj1" fmla="val 50000"/>
              <a:gd name="adj2" fmla="val 316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5487" name="AutoShape 15"/>
          <p:cNvSpPr>
            <a:spLocks noChangeArrowheads="1"/>
          </p:cNvSpPr>
          <p:nvPr/>
        </p:nvSpPr>
        <p:spPr bwMode="auto">
          <a:xfrm>
            <a:off x="2262188" y="4343400"/>
            <a:ext cx="215900" cy="273050"/>
          </a:xfrm>
          <a:prstGeom prst="upArrow">
            <a:avLst>
              <a:gd name="adj1" fmla="val 50000"/>
              <a:gd name="adj2" fmla="val 316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5488" name="AutoShape 16"/>
          <p:cNvSpPr>
            <a:spLocks noChangeArrowheads="1"/>
          </p:cNvSpPr>
          <p:nvPr/>
        </p:nvSpPr>
        <p:spPr bwMode="auto">
          <a:xfrm>
            <a:off x="2262188" y="5207000"/>
            <a:ext cx="215900" cy="273050"/>
          </a:xfrm>
          <a:prstGeom prst="upArrow">
            <a:avLst>
              <a:gd name="adj1" fmla="val 50000"/>
              <a:gd name="adj2" fmla="val 316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5489" name="Text Box 17"/>
          <p:cNvSpPr txBox="1">
            <a:spLocks noChangeArrowheads="1"/>
          </p:cNvSpPr>
          <p:nvPr/>
        </p:nvSpPr>
        <p:spPr bwMode="auto">
          <a:xfrm>
            <a:off x="4170363" y="5372100"/>
            <a:ext cx="11509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input vector</a:t>
            </a:r>
          </a:p>
        </p:txBody>
      </p:sp>
      <p:sp>
        <p:nvSpPr>
          <p:cNvPr id="105490" name="Text Box 18"/>
          <p:cNvSpPr txBox="1">
            <a:spLocks noChangeArrowheads="1"/>
          </p:cNvSpPr>
          <p:nvPr/>
        </p:nvSpPr>
        <p:spPr bwMode="auto">
          <a:xfrm>
            <a:off x="4170363" y="152400"/>
            <a:ext cx="11509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output vector</a:t>
            </a:r>
          </a:p>
        </p:txBody>
      </p:sp>
    </p:spTree>
    <p:extLst>
      <p:ext uri="{BB962C8B-B14F-4D97-AF65-F5344CB8AC3E}">
        <p14:creationId xmlns:p14="http://schemas.microsoft.com/office/powerpoint/2010/main" val="91408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610600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5257800"/>
            <a:ext cx="4476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Top layer only have two hidden nodes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24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108547" name="Picture 3" descr="2dL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4854575" cy="536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250825" y="441325"/>
            <a:ext cx="8893175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First compress all documents to 2 numbers using a type of PCA                               Then use different colors for different document categories</a:t>
            </a:r>
          </a:p>
        </p:txBody>
      </p:sp>
    </p:spTree>
    <p:extLst>
      <p:ext uri="{BB962C8B-B14F-4D97-AF65-F5344CB8AC3E}">
        <p14:creationId xmlns:p14="http://schemas.microsoft.com/office/powerpoint/2010/main" val="9239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2dau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6411912" cy="559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250825" y="35221"/>
            <a:ext cx="8893175" cy="822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3333CC"/>
                </a:solidFill>
              </a:rPr>
              <a:t>              First compress all documents to 2 numbers.                         Then use different colors for different document categories</a:t>
            </a:r>
          </a:p>
        </p:txBody>
      </p:sp>
    </p:spTree>
    <p:extLst>
      <p:ext uri="{BB962C8B-B14F-4D97-AF65-F5344CB8AC3E}">
        <p14:creationId xmlns:p14="http://schemas.microsoft.com/office/powerpoint/2010/main" val="135552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939167"/>
          </a:xfrm>
        </p:spPr>
        <p:txBody>
          <a:bodyPr/>
          <a:lstStyle/>
          <a:p>
            <a:r>
              <a:rPr lang="en-US" sz="3400" dirty="0" smtClean="0"/>
              <a:t>Converging connection </a:t>
            </a:r>
            <a:br>
              <a:rPr lang="en-US" sz="3400" dirty="0" smtClean="0"/>
            </a:br>
            <a:r>
              <a:rPr lang="en-US" sz="3400" dirty="0" smtClean="0"/>
              <a:t>(common effect)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05000"/>
            <a:ext cx="2819400" cy="3352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91263" cy="3249914"/>
          </a:xfrm>
        </p:spPr>
        <p:txBody>
          <a:bodyPr/>
          <a:lstStyle/>
          <a:p>
            <a:pPr>
              <a:spcBef>
                <a:spcPts val="1776"/>
              </a:spcBef>
            </a:pPr>
            <a:r>
              <a:rPr lang="en-US" sz="2100" dirty="0" smtClean="0"/>
              <a:t>If </a:t>
            </a:r>
            <a:r>
              <a:rPr lang="en-US" sz="2100" dirty="0"/>
              <a:t>neither Z </a:t>
            </a:r>
            <a:r>
              <a:rPr lang="en-US" sz="2100" b="1" dirty="0"/>
              <a:t>nor any of its </a:t>
            </a:r>
            <a:r>
              <a:rPr lang="en-US" sz="2100" b="1" dirty="0" smtClean="0"/>
              <a:t>descendants </a:t>
            </a:r>
            <a:r>
              <a:rPr lang="en-US" sz="2100" dirty="0"/>
              <a:t>are observed, X and Y are independent. </a:t>
            </a:r>
          </a:p>
          <a:p>
            <a:pPr>
              <a:spcBef>
                <a:spcPts val="1776"/>
              </a:spcBef>
            </a:pPr>
            <a:r>
              <a:rPr lang="en-US" sz="2100" dirty="0">
                <a:solidFill>
                  <a:srgbClr val="C00000"/>
                </a:solidFill>
              </a:rPr>
              <a:t>Information cannot be transmitted through Z among parents of Z</a:t>
            </a:r>
            <a:r>
              <a:rPr lang="en-US" sz="2100" dirty="0" smtClean="0">
                <a:solidFill>
                  <a:srgbClr val="C00000"/>
                </a:solidFill>
              </a:rPr>
              <a:t>.</a:t>
            </a:r>
          </a:p>
          <a:p>
            <a:pPr>
              <a:spcBef>
                <a:spcPts val="1776"/>
              </a:spcBef>
            </a:pPr>
            <a:r>
              <a:rPr lang="en-US" sz="2100" dirty="0"/>
              <a:t>If Z </a:t>
            </a:r>
            <a:r>
              <a:rPr lang="en-US" sz="2100" b="1" dirty="0"/>
              <a:t>or any of its </a:t>
            </a:r>
            <a:r>
              <a:rPr lang="en-US" sz="2100" b="1" dirty="0" smtClean="0"/>
              <a:t>descendants </a:t>
            </a:r>
            <a:r>
              <a:rPr lang="en-US" sz="2100" dirty="0" smtClean="0"/>
              <a:t>are </a:t>
            </a:r>
            <a:r>
              <a:rPr lang="en-US" sz="2100" dirty="0"/>
              <a:t>observed, X and Y are dependent. </a:t>
            </a:r>
            <a:endParaRPr lang="en-US" sz="2100" dirty="0" smtClean="0"/>
          </a:p>
          <a:p>
            <a:pPr>
              <a:spcBef>
                <a:spcPts val="1776"/>
              </a:spcBef>
            </a:pPr>
            <a:r>
              <a:rPr lang="en-US" sz="2100" dirty="0">
                <a:solidFill>
                  <a:srgbClr val="C00000"/>
                </a:solidFill>
              </a:rPr>
              <a:t>Information can be transmitted through Z among parents of Z if Z or any of its descendants are observed.</a:t>
            </a:r>
            <a:r>
              <a:rPr lang="en-US" sz="2100" dirty="0"/>
              <a:t> Observing Z or its descendants </a:t>
            </a:r>
            <a:r>
              <a:rPr lang="en-US" sz="2100" i="1" dirty="0"/>
              <a:t>opens the information </a:t>
            </a:r>
            <a:r>
              <a:rPr lang="en-US" sz="2400" i="1" dirty="0"/>
              <a:t>path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756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651" y="961395"/>
            <a:ext cx="5712490" cy="3326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7651" y="421353"/>
            <a:ext cx="6143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Pool :  Are  C and D independent, given { X}?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1353523" y="4366032"/>
            <a:ext cx="46645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smtClean="0"/>
              <a:t>False. True, True, False, True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True,  True, True, True, True</a:t>
            </a:r>
          </a:p>
          <a:p>
            <a:pPr marL="457200" indent="-457200">
              <a:buFontTx/>
              <a:buAutoNum type="arabicPeriod"/>
            </a:pPr>
            <a:r>
              <a:rPr lang="en-US" sz="2000" dirty="0"/>
              <a:t>False, False, False, True, </a:t>
            </a:r>
            <a:r>
              <a:rPr lang="en-US" sz="2000" dirty="0" smtClean="0"/>
              <a:t>True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True, False, False, True, False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False, False, True, False, True</a:t>
            </a:r>
            <a:endParaRPr lang="en-US" sz="2000" dirty="0"/>
          </a:p>
        </p:txBody>
      </p:sp>
      <p:sp>
        <p:nvSpPr>
          <p:cNvPr id="6" name="Oval 5"/>
          <p:cNvSpPr/>
          <p:nvPr/>
        </p:nvSpPr>
        <p:spPr bwMode="auto">
          <a:xfrm>
            <a:off x="1311910" y="5667153"/>
            <a:ext cx="411482" cy="33009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95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21" y="397612"/>
            <a:ext cx="8686800" cy="939167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Markov Chain Monte Carlo Methods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36" y="1967620"/>
            <a:ext cx="7564170" cy="4067596"/>
          </a:xfrm>
        </p:spPr>
        <p:txBody>
          <a:bodyPr/>
          <a:lstStyle/>
          <a:p>
            <a:r>
              <a:rPr lang="en-US" sz="2400" dirty="0" smtClean="0"/>
              <a:t>Direct, rejection and likelihood weighting methods generate each new sample from scratch</a:t>
            </a:r>
          </a:p>
          <a:p>
            <a:r>
              <a:rPr lang="en-US" sz="2400" dirty="0" smtClean="0"/>
              <a:t>MCMC generate each new sample by making a random change to preceding sample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80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26194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x-none" dirty="0"/>
              <a:t> </a:t>
            </a:r>
            <a:r>
              <a:rPr lang="en-US" altLang="x-none" sz="3600" dirty="0">
                <a:solidFill>
                  <a:srgbClr val="C00000"/>
                </a:solidFill>
              </a:rPr>
              <a:t>Belief </a:t>
            </a:r>
            <a:r>
              <a:rPr lang="en-US" altLang="x-none" sz="3600" dirty="0" smtClean="0">
                <a:solidFill>
                  <a:srgbClr val="C00000"/>
                </a:solidFill>
              </a:rPr>
              <a:t>Nets </a:t>
            </a:r>
            <a:endParaRPr lang="en-US" altLang="x-none" sz="3600" dirty="0">
              <a:solidFill>
                <a:srgbClr val="C000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5107" y="1233487"/>
            <a:ext cx="4465637" cy="5624513"/>
          </a:xfrm>
        </p:spPr>
        <p:txBody>
          <a:bodyPr/>
          <a:lstStyle/>
          <a:p>
            <a:pPr eaLnBrk="1" hangingPunct="1"/>
            <a:r>
              <a:rPr lang="en-US" altLang="x-none" sz="2400" dirty="0"/>
              <a:t>A belief net is a directed acyclic graph composed of stochastic variables.</a:t>
            </a:r>
          </a:p>
          <a:p>
            <a:pPr eaLnBrk="1" hangingPunct="1"/>
            <a:r>
              <a:rPr lang="en-US" altLang="x-none" sz="2400" dirty="0" smtClean="0"/>
              <a:t>Hidden variables (not observed) and visible variables </a:t>
            </a:r>
            <a:endParaRPr lang="en-US" altLang="x-none" sz="2400" dirty="0"/>
          </a:p>
          <a:p>
            <a:pPr eaLnBrk="1" hangingPunct="1"/>
            <a:r>
              <a:rPr lang="en-US" altLang="x-none" sz="2400" dirty="0">
                <a:solidFill>
                  <a:srgbClr val="3333CC"/>
                </a:solidFill>
              </a:rPr>
              <a:t>The inference problem:</a:t>
            </a:r>
            <a:r>
              <a:rPr lang="en-US" altLang="x-none" sz="2400" dirty="0"/>
              <a:t> Infer the states of the unobserved </a:t>
            </a:r>
            <a:r>
              <a:rPr lang="en-US" altLang="x-none" sz="2400" dirty="0" smtClean="0"/>
              <a:t>variables.</a:t>
            </a:r>
          </a:p>
          <a:p>
            <a:pPr eaLnBrk="1" hangingPunct="1"/>
            <a:r>
              <a:rPr lang="en-US" altLang="x-none" sz="2400" dirty="0" smtClean="0">
                <a:solidFill>
                  <a:srgbClr val="3333CC"/>
                </a:solidFill>
              </a:rPr>
              <a:t>The </a:t>
            </a:r>
            <a:r>
              <a:rPr lang="en-US" altLang="x-none" sz="2400" dirty="0">
                <a:solidFill>
                  <a:srgbClr val="3333CC"/>
                </a:solidFill>
              </a:rPr>
              <a:t>learning problem:</a:t>
            </a:r>
            <a:r>
              <a:rPr lang="en-US" altLang="x-none" sz="2400" dirty="0"/>
              <a:t> </a:t>
            </a:r>
            <a:r>
              <a:rPr lang="en-US" altLang="x-none" sz="2400" dirty="0" smtClean="0"/>
              <a:t>Learn interaction between </a:t>
            </a:r>
            <a:r>
              <a:rPr lang="en-US" altLang="x-none" sz="2400" dirty="0"/>
              <a:t>variables to make the network more likely to generate the observed data.</a:t>
            </a:r>
          </a:p>
        </p:txBody>
      </p:sp>
      <p:sp>
        <p:nvSpPr>
          <p:cNvPr id="36868" name="Oval 4"/>
          <p:cNvSpPr>
            <a:spLocks noChangeAspect="1" noChangeArrowheads="1"/>
          </p:cNvSpPr>
          <p:nvPr/>
        </p:nvSpPr>
        <p:spPr bwMode="auto">
          <a:xfrm>
            <a:off x="5724525" y="1557338"/>
            <a:ext cx="360363" cy="3603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36869" name="Oval 5"/>
          <p:cNvSpPr>
            <a:spLocks noChangeAspect="1" noChangeArrowheads="1"/>
          </p:cNvSpPr>
          <p:nvPr/>
        </p:nvSpPr>
        <p:spPr bwMode="auto">
          <a:xfrm>
            <a:off x="5003800" y="2997200"/>
            <a:ext cx="360363" cy="36036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36870" name="Oval 6"/>
          <p:cNvSpPr>
            <a:spLocks noChangeAspect="1" noChangeArrowheads="1"/>
          </p:cNvSpPr>
          <p:nvPr/>
        </p:nvSpPr>
        <p:spPr bwMode="auto">
          <a:xfrm>
            <a:off x="5508625" y="4437063"/>
            <a:ext cx="360363" cy="3603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36871" name="Oval 7"/>
          <p:cNvSpPr>
            <a:spLocks noChangeAspect="1" noChangeArrowheads="1"/>
          </p:cNvSpPr>
          <p:nvPr/>
        </p:nvSpPr>
        <p:spPr bwMode="auto">
          <a:xfrm>
            <a:off x="7667625" y="4437063"/>
            <a:ext cx="360363" cy="3603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36872" name="Oval 8"/>
          <p:cNvSpPr>
            <a:spLocks noChangeAspect="1" noChangeArrowheads="1"/>
          </p:cNvSpPr>
          <p:nvPr/>
        </p:nvSpPr>
        <p:spPr bwMode="auto">
          <a:xfrm>
            <a:off x="6516688" y="2997200"/>
            <a:ext cx="360362" cy="36036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cxnSp>
        <p:nvCxnSpPr>
          <p:cNvPr id="36873" name="AutoShape 9"/>
          <p:cNvCxnSpPr>
            <a:cxnSpLocks noChangeShapeType="1"/>
            <a:stCxn id="36868" idx="5"/>
            <a:endCxn id="36872" idx="1"/>
          </p:cNvCxnSpPr>
          <p:nvPr/>
        </p:nvCxnSpPr>
        <p:spPr bwMode="auto">
          <a:xfrm>
            <a:off x="6032500" y="1865313"/>
            <a:ext cx="536575" cy="1184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4" name="AutoShape 10"/>
          <p:cNvCxnSpPr>
            <a:cxnSpLocks noChangeShapeType="1"/>
            <a:stCxn id="36872" idx="7"/>
            <a:endCxn id="36872" idx="7"/>
          </p:cNvCxnSpPr>
          <p:nvPr/>
        </p:nvCxnSpPr>
        <p:spPr bwMode="auto">
          <a:xfrm>
            <a:off x="6824663" y="30495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5" name="AutoShape 11"/>
          <p:cNvCxnSpPr>
            <a:cxnSpLocks noChangeShapeType="1"/>
            <a:stCxn id="36888" idx="3"/>
            <a:endCxn id="36872" idx="7"/>
          </p:cNvCxnSpPr>
          <p:nvPr/>
        </p:nvCxnSpPr>
        <p:spPr bwMode="auto">
          <a:xfrm flipH="1">
            <a:off x="6824663" y="1865313"/>
            <a:ext cx="463550" cy="1184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6" name="AutoShape 12"/>
          <p:cNvCxnSpPr>
            <a:cxnSpLocks noChangeShapeType="1"/>
          </p:cNvCxnSpPr>
          <p:nvPr/>
        </p:nvCxnSpPr>
        <p:spPr bwMode="auto">
          <a:xfrm>
            <a:off x="8281988" y="3429000"/>
            <a:ext cx="1587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7" name="AutoShape 13"/>
          <p:cNvCxnSpPr>
            <a:cxnSpLocks noChangeShapeType="1"/>
            <a:stCxn id="36872" idx="4"/>
            <a:endCxn id="36870" idx="7"/>
          </p:cNvCxnSpPr>
          <p:nvPr/>
        </p:nvCxnSpPr>
        <p:spPr bwMode="auto">
          <a:xfrm flipH="1">
            <a:off x="5816600" y="3357563"/>
            <a:ext cx="881063" cy="11318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8" name="AutoShape 14"/>
          <p:cNvCxnSpPr>
            <a:cxnSpLocks noChangeShapeType="1"/>
            <a:stCxn id="36872" idx="5"/>
            <a:endCxn id="36871" idx="1"/>
          </p:cNvCxnSpPr>
          <p:nvPr/>
        </p:nvCxnSpPr>
        <p:spPr bwMode="auto">
          <a:xfrm>
            <a:off x="6824663" y="3305175"/>
            <a:ext cx="895350" cy="1184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9" name="Oval 15"/>
          <p:cNvSpPr>
            <a:spLocks noChangeAspect="1" noChangeArrowheads="1"/>
          </p:cNvSpPr>
          <p:nvPr/>
        </p:nvSpPr>
        <p:spPr bwMode="auto">
          <a:xfrm>
            <a:off x="8101013" y="3068638"/>
            <a:ext cx="360362" cy="3603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cxnSp>
        <p:nvCxnSpPr>
          <p:cNvPr id="36880" name="AutoShape 16"/>
          <p:cNvCxnSpPr>
            <a:cxnSpLocks noChangeShapeType="1"/>
            <a:stCxn id="36879" idx="3"/>
            <a:endCxn id="36871" idx="0"/>
          </p:cNvCxnSpPr>
          <p:nvPr/>
        </p:nvCxnSpPr>
        <p:spPr bwMode="auto">
          <a:xfrm flipH="1">
            <a:off x="7848600" y="3376613"/>
            <a:ext cx="304800" cy="1060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1" name="AutoShape 17"/>
          <p:cNvCxnSpPr>
            <a:cxnSpLocks noChangeShapeType="1"/>
            <a:stCxn id="36868" idx="3"/>
            <a:endCxn id="36869" idx="0"/>
          </p:cNvCxnSpPr>
          <p:nvPr/>
        </p:nvCxnSpPr>
        <p:spPr bwMode="auto">
          <a:xfrm flipH="1">
            <a:off x="5184775" y="1865313"/>
            <a:ext cx="592138" cy="11318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2" name="AutoShape 18"/>
          <p:cNvCxnSpPr>
            <a:cxnSpLocks noChangeShapeType="1"/>
            <a:stCxn id="36888" idx="5"/>
            <a:endCxn id="36879" idx="1"/>
          </p:cNvCxnSpPr>
          <p:nvPr/>
        </p:nvCxnSpPr>
        <p:spPr bwMode="auto">
          <a:xfrm>
            <a:off x="7543800" y="1865313"/>
            <a:ext cx="609600" cy="1255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3" name="AutoShape 19"/>
          <p:cNvCxnSpPr>
            <a:cxnSpLocks noChangeShapeType="1"/>
            <a:stCxn id="36879" idx="2"/>
            <a:endCxn id="36870" idx="6"/>
          </p:cNvCxnSpPr>
          <p:nvPr/>
        </p:nvCxnSpPr>
        <p:spPr bwMode="auto">
          <a:xfrm flipH="1">
            <a:off x="5868988" y="3249613"/>
            <a:ext cx="2232025" cy="1368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4" name="AutoShape 20"/>
          <p:cNvCxnSpPr>
            <a:cxnSpLocks noChangeShapeType="1"/>
            <a:stCxn id="36868" idx="4"/>
            <a:endCxn id="36870" idx="0"/>
          </p:cNvCxnSpPr>
          <p:nvPr/>
        </p:nvCxnSpPr>
        <p:spPr bwMode="auto">
          <a:xfrm flipH="1">
            <a:off x="5689600" y="1917700"/>
            <a:ext cx="215900" cy="2519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5" name="AutoShape 21"/>
          <p:cNvCxnSpPr>
            <a:cxnSpLocks noChangeShapeType="1"/>
            <a:stCxn id="36869" idx="4"/>
            <a:endCxn id="36870" idx="1"/>
          </p:cNvCxnSpPr>
          <p:nvPr/>
        </p:nvCxnSpPr>
        <p:spPr bwMode="auto">
          <a:xfrm>
            <a:off x="5184775" y="3357563"/>
            <a:ext cx="376238" cy="11318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7740650" y="1304925"/>
            <a:ext cx="12588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1800" dirty="0"/>
              <a:t>stochastic</a:t>
            </a:r>
          </a:p>
          <a:p>
            <a:pPr eaLnBrk="1" hangingPunct="1"/>
            <a:r>
              <a:rPr lang="en-US" altLang="x-none" sz="1800" dirty="0"/>
              <a:t>hidden        </a:t>
            </a:r>
            <a:r>
              <a:rPr lang="en-US" altLang="x-none" sz="1800" dirty="0" smtClean="0"/>
              <a:t>causes</a:t>
            </a:r>
            <a:endParaRPr lang="en-US" altLang="x-none" sz="1800" dirty="0"/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7235825" y="4885036"/>
            <a:ext cx="14927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1800" dirty="0"/>
              <a:t>visible </a:t>
            </a:r>
            <a:r>
              <a:rPr lang="en-US" altLang="x-none" sz="1800" dirty="0" smtClean="0"/>
              <a:t>units: </a:t>
            </a:r>
            <a:endParaRPr lang="en-US" altLang="x-none" sz="1800" dirty="0"/>
          </a:p>
          <a:p>
            <a:pPr eaLnBrk="1" hangingPunct="1"/>
            <a:r>
              <a:rPr lang="en-US" altLang="x-none" sz="1800" dirty="0" smtClean="0"/>
              <a:t>observations</a:t>
            </a:r>
            <a:endParaRPr lang="en-US" altLang="x-none" sz="1800" dirty="0"/>
          </a:p>
        </p:txBody>
      </p:sp>
      <p:sp>
        <p:nvSpPr>
          <p:cNvPr id="36888" name="Oval 24"/>
          <p:cNvSpPr>
            <a:spLocks noChangeAspect="1" noChangeArrowheads="1"/>
          </p:cNvSpPr>
          <p:nvPr/>
        </p:nvSpPr>
        <p:spPr bwMode="auto">
          <a:xfrm>
            <a:off x="7235825" y="1557338"/>
            <a:ext cx="360363" cy="3603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69738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44577"/>
            <a:ext cx="4136172" cy="175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8909" y="4326055"/>
            <a:ext cx="1908086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cs typeface="Arial"/>
              </a:rPr>
              <a:t>Energy of a state</a:t>
            </a:r>
          </a:p>
          <a:p>
            <a:pPr>
              <a:defRPr/>
            </a:pPr>
            <a:endParaRPr lang="en-US" sz="2000" dirty="0">
              <a:latin typeface="+mn-lt"/>
              <a:cs typeface="Arial"/>
            </a:endParaRPr>
          </a:p>
          <a:p>
            <a:pPr>
              <a:defRPr/>
            </a:pPr>
            <a:endParaRPr lang="en-US" sz="2000" dirty="0">
              <a:latin typeface="+mn-lt"/>
              <a:cs typeface="Arial"/>
            </a:endParaRPr>
          </a:p>
          <a:p>
            <a:pPr>
              <a:defRPr/>
            </a:pPr>
            <a:r>
              <a:rPr lang="en-US" sz="2000" dirty="0">
                <a:latin typeface="+mn-lt"/>
                <a:cs typeface="Arial"/>
              </a:rPr>
              <a:t>Probability of </a:t>
            </a:r>
          </a:p>
          <a:p>
            <a:pPr>
              <a:defRPr/>
            </a:pPr>
            <a:r>
              <a:rPr lang="en-US" sz="2000" dirty="0">
                <a:latin typeface="+mn-lt"/>
                <a:cs typeface="Arial"/>
              </a:rPr>
              <a:t>being in a state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89946" y="5230714"/>
            <a:ext cx="1815935" cy="6668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aseline="-25000" dirty="0" smtClean="0">
                <a:solidFill>
                  <a:srgbClr val="C00000"/>
                </a:solidFill>
              </a:rPr>
              <a:t>T = w  connections</a:t>
            </a:r>
            <a:endParaRPr lang="en-US" sz="2800" baseline="-25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8289" y="478465"/>
            <a:ext cx="48910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The Boltzmann Machine </a:t>
            </a:r>
          </a:p>
          <a:p>
            <a:r>
              <a:rPr lang="en-US" dirty="0" smtClean="0"/>
              <a:t>       (Hinton and </a:t>
            </a:r>
            <a:r>
              <a:rPr lang="en-US" dirty="0" err="1" smtClean="0"/>
              <a:t>Sejnowski</a:t>
            </a:r>
            <a:r>
              <a:rPr lang="en-US" dirty="0" smtClean="0"/>
              <a:t> 1985)</a:t>
            </a:r>
            <a:endParaRPr lang="en-US" dirty="0"/>
          </a:p>
        </p:txBody>
      </p:sp>
      <p:pic>
        <p:nvPicPr>
          <p:cNvPr id="90113" name="Picture 1" descr=" graphical representation of an example Boltzmann machin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279" y="1626783"/>
            <a:ext cx="2838893" cy="269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6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11247</TotalTime>
  <Words>3277</Words>
  <Application>Microsoft Macintosh PowerPoint</Application>
  <PresentationFormat>On-screen Show (4:3)</PresentationFormat>
  <Paragraphs>429</Paragraphs>
  <Slides>48</Slides>
  <Notes>48</Notes>
  <HiddenSlides>0</HiddenSlides>
  <MMClips>6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Calibri</vt:lpstr>
      <vt:lpstr>CMU Serif</vt:lpstr>
      <vt:lpstr>CMU Serif Roman</vt:lpstr>
      <vt:lpstr>Helvetica</vt:lpstr>
      <vt:lpstr>ＭＳ Ｐゴシック</vt:lpstr>
      <vt:lpstr>PT Serif</vt:lpstr>
      <vt:lpstr>Times New Roman</vt:lpstr>
      <vt:lpstr>Arial</vt:lpstr>
      <vt:lpstr>Default Design</vt:lpstr>
      <vt:lpstr>Equation</vt:lpstr>
      <vt:lpstr>Deep Belief Nets II</vt:lpstr>
      <vt:lpstr>Mid-term preparation</vt:lpstr>
      <vt:lpstr>Independence &amp;  information propagation</vt:lpstr>
      <vt:lpstr>Independence &amp;  information propagation</vt:lpstr>
      <vt:lpstr>Converging connection  (common effect)</vt:lpstr>
      <vt:lpstr>PowerPoint Presentation</vt:lpstr>
      <vt:lpstr>Markov Chain Monte Carlo Methods</vt:lpstr>
      <vt:lpstr> Belief Nets </vt:lpstr>
      <vt:lpstr>PowerPoint Presentation</vt:lpstr>
      <vt:lpstr>Pool</vt:lpstr>
      <vt:lpstr>PowerPoint Presentation</vt:lpstr>
      <vt:lpstr>Restricted Boltzmann Machines (Smolensky ,1986, called them “harmoniums”)</vt:lpstr>
      <vt:lpstr>The Energy of a Joint Configuration </vt:lpstr>
      <vt:lpstr>Using energies to define probabilities</vt:lpstr>
      <vt:lpstr>A picture of the maximum likelihood learning algorithm for an RBM</vt:lpstr>
      <vt:lpstr>A quick way to learn an RBM</vt:lpstr>
      <vt:lpstr>How to learn a set of features that are good for reconstructing images of the digit 2 </vt:lpstr>
      <vt:lpstr>PowerPoint Presentation</vt:lpstr>
      <vt:lpstr>How well can we reconstruct the digit images from the binary feature activations ?</vt:lpstr>
      <vt:lpstr>Training a deep belief net  </vt:lpstr>
      <vt:lpstr>DBN  after learning 3 layers</vt:lpstr>
      <vt:lpstr>A model of digit recognition</vt:lpstr>
      <vt:lpstr>Samples generated by letting the associative memory run with one label clamped. </vt:lpstr>
      <vt:lpstr>Examples of correctly recognized handwritten digits that the neural network had never seen before           </vt:lpstr>
      <vt:lpstr>Show the movie of the network generating digits    (available at www.cs.toronto/~hinton)</vt:lpstr>
      <vt:lpstr>An infinite sigmoid belief net that is equivalent to an RBM</vt:lpstr>
      <vt:lpstr>Representational Learning: Generative model for factor analysis</vt:lpstr>
      <vt:lpstr>Blind source separation of two sources</vt:lpstr>
      <vt:lpstr>Blind Source Separation  (Independent Component Analysis ICA) </vt:lpstr>
      <vt:lpstr>PowerPoint Presentation</vt:lpstr>
      <vt:lpstr>Convolutional Deep Belief net</vt:lpstr>
      <vt:lpstr>PowerPoint Presentation</vt:lpstr>
      <vt:lpstr>PowerPoint Presentation</vt:lpstr>
      <vt:lpstr>Large scale DBN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comparison of methods for compressing digit images to 30 real numbers.</vt:lpstr>
      <vt:lpstr>PowerPoint Presentation</vt:lpstr>
      <vt:lpstr>The training and test sets for predicting face orientation</vt:lpstr>
      <vt:lpstr>Retrieving documents that are similar to a query document</vt:lpstr>
      <vt:lpstr>How to compress the count vector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Constraint Satisfaction Problems (CSPs)</dc:title>
  <dc:creator>hi</dc:creator>
  <cp:lastModifiedBy>Microsoft Office User</cp:lastModifiedBy>
  <cp:revision>760</cp:revision>
  <cp:lastPrinted>2017-10-08T10:09:11Z</cp:lastPrinted>
  <dcterms:created xsi:type="dcterms:W3CDTF">2002-07-26T03:28:00Z</dcterms:created>
  <dcterms:modified xsi:type="dcterms:W3CDTF">2017-10-11T03:06:49Z</dcterms:modified>
</cp:coreProperties>
</file>