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12192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7" roundtripDataSignature="AMtx7mhCzgQ4cTWK/+Zj6YTTb7pjrvTW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8346B1D-1EFB-4CDF-87EB-CA61348F0439}">
  <a:tblStyle styleId="{F8346B1D-1EFB-4CDF-87EB-CA61348F043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2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II is the correct one, pointing into the infeasible region (in the &gt; direction)</a:t>
            </a:r>
            <a:endParaRPr/>
          </a:p>
        </p:txBody>
      </p:sp>
      <p:sp>
        <p:nvSpPr>
          <p:cNvPr id="384" name="Google Shape;384;p27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3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33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3"/>
          <p:cNvSpPr txBox="1"/>
          <p:nvPr>
            <p:ph idx="12" type="sldNum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3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3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3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3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3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28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17.png"/><Relationship Id="rId5" Type="http://schemas.openxmlformats.org/officeDocument/2006/relationships/image" Target="../media/image28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image" Target="../media/image28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Relationship Id="rId6" Type="http://schemas.openxmlformats.org/officeDocument/2006/relationships/image" Target="../media/image33.png"/><Relationship Id="rId7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Relationship Id="rId4" Type="http://schemas.openxmlformats.org/officeDocument/2006/relationships/image" Target="../media/image17.png"/><Relationship Id="rId5" Type="http://schemas.openxmlformats.org/officeDocument/2006/relationships/image" Target="../media/image26.png"/><Relationship Id="rId6" Type="http://schemas.openxmlformats.org/officeDocument/2006/relationships/image" Target="../media/image33.png"/><Relationship Id="rId7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Relationship Id="rId4" Type="http://schemas.openxmlformats.org/officeDocument/2006/relationships/image" Target="../media/image17.png"/><Relationship Id="rId5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38.png"/><Relationship Id="rId5" Type="http://schemas.openxmlformats.org/officeDocument/2006/relationships/image" Target="../media/image36.png"/><Relationship Id="rId6" Type="http://schemas.openxmlformats.org/officeDocument/2006/relationships/image" Target="../media/image43.png"/><Relationship Id="rId7" Type="http://schemas.openxmlformats.org/officeDocument/2006/relationships/image" Target="../media/image45.png"/><Relationship Id="rId8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39.png"/><Relationship Id="rId5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38.png"/><Relationship Id="rId5" Type="http://schemas.openxmlformats.org/officeDocument/2006/relationships/image" Target="../media/image36.png"/><Relationship Id="rId6" Type="http://schemas.openxmlformats.org/officeDocument/2006/relationships/image" Target="../media/image43.png"/><Relationship Id="rId7" Type="http://schemas.openxmlformats.org/officeDocument/2006/relationships/image" Target="../media/image45.png"/><Relationship Id="rId8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6.png"/><Relationship Id="rId4" Type="http://schemas.openxmlformats.org/officeDocument/2006/relationships/image" Target="../media/image17.png"/><Relationship Id="rId5" Type="http://schemas.openxmlformats.org/officeDocument/2006/relationships/image" Target="../media/image44.png"/><Relationship Id="rId6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6.png"/><Relationship Id="rId4" Type="http://schemas.openxmlformats.org/officeDocument/2006/relationships/image" Target="../media/image48.png"/><Relationship Id="rId5" Type="http://schemas.openxmlformats.org/officeDocument/2006/relationships/image" Target="../media/image5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5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7.png"/><Relationship Id="rId4" Type="http://schemas.openxmlformats.org/officeDocument/2006/relationships/image" Target="../media/image62.png"/><Relationship Id="rId5" Type="http://schemas.openxmlformats.org/officeDocument/2006/relationships/image" Target="../media/image5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6.png"/><Relationship Id="rId4" Type="http://schemas.openxmlformats.org/officeDocument/2006/relationships/image" Target="../media/image59.png"/><Relationship Id="rId5" Type="http://schemas.openxmlformats.org/officeDocument/2006/relationships/image" Target="../media/image6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4.png"/><Relationship Id="rId4" Type="http://schemas.openxmlformats.org/officeDocument/2006/relationships/image" Target="../media/image68.png"/><Relationship Id="rId5" Type="http://schemas.openxmlformats.org/officeDocument/2006/relationships/image" Target="../media/image60.png"/><Relationship Id="rId6" Type="http://schemas.openxmlformats.org/officeDocument/2006/relationships/image" Target="../media/image6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1.png"/><Relationship Id="rId4" Type="http://schemas.openxmlformats.org/officeDocument/2006/relationships/image" Target="../media/image72.png"/><Relationship Id="rId5" Type="http://schemas.openxmlformats.org/officeDocument/2006/relationships/hyperlink" Target="https://www.desmos.com/calculator/8d9kxbdq9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hyperlink" Target="https://www.desmos.com/calculator/lp0rqsb1w6" TargetMode="External"/><Relationship Id="rId6" Type="http://schemas.openxmlformats.org/officeDocument/2006/relationships/image" Target="../media/image7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3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hyperlink" Target="https://www.desmos.com/calculator/plp1thgsbh" TargetMode="External"/><Relationship Id="rId7" Type="http://schemas.openxmlformats.org/officeDocument/2006/relationships/image" Target="../media/image6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hyperlink" Target="https://twitter.com/jules_su/status/1702052612063834534" TargetMode="External"/><Relationship Id="rId6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Warm-up: What to eat?</a:t>
            </a:r>
            <a:endParaRPr/>
          </a:p>
        </p:txBody>
      </p:sp>
      <p:sp>
        <p:nvSpPr>
          <p:cNvPr id="79" name="Google Shape;79;p1"/>
          <p:cNvSpPr txBox="1"/>
          <p:nvPr>
            <p:ph idx="1" type="body"/>
          </p:nvPr>
        </p:nvSpPr>
        <p:spPr>
          <a:xfrm>
            <a:off x="188841" y="1113178"/>
            <a:ext cx="11857383" cy="1028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We are trying to stay healthy by finding the optimal amount of food to purchase.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We can choose the amount of </a:t>
            </a:r>
            <a:r>
              <a:rPr lang="en-US">
                <a:solidFill>
                  <a:srgbClr val="00B050"/>
                </a:solidFill>
              </a:rPr>
              <a:t>stir-fry</a:t>
            </a:r>
            <a:r>
              <a:rPr lang="en-US"/>
              <a:t> (ounce) and </a:t>
            </a:r>
            <a:r>
              <a:rPr lang="en-US">
                <a:solidFill>
                  <a:srgbClr val="00B050"/>
                </a:solidFill>
              </a:rPr>
              <a:t>boba</a:t>
            </a:r>
            <a:r>
              <a:rPr lang="en-US"/>
              <a:t> (fluid ounces).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80" name="Google Shape;80;p1"/>
          <p:cNvSpPr txBox="1"/>
          <p:nvPr/>
        </p:nvSpPr>
        <p:spPr>
          <a:xfrm>
            <a:off x="552099" y="2456704"/>
            <a:ext cx="3730732" cy="194459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880" l="-3430" r="0" t="-501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aphicFrame>
        <p:nvGraphicFramePr>
          <p:cNvPr id="81" name="Google Shape;81;p1"/>
          <p:cNvGraphicFramePr/>
          <p:nvPr/>
        </p:nvGraphicFramePr>
        <p:xfrm>
          <a:off x="4474806" y="24567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{F8346B1D-1EFB-4CDF-87EB-CA61348F0439}</a:tableStyleId>
              </a:tblPr>
              <a:tblGrid>
                <a:gridCol w="2190700"/>
                <a:gridCol w="1283375"/>
                <a:gridCol w="1291400"/>
                <a:gridCol w="1267325"/>
                <a:gridCol w="1219200"/>
              </a:tblGrid>
              <a:tr h="648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Food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Cost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Calories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Sugar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Calcium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48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u="none" cap="none" strike="noStrike"/>
                        <a:t> (per oz)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100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20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48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u="none" cap="none" strike="noStrike"/>
                        <a:t> (per fl oz)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0.5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50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70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82" name="Google Shape;82;p1"/>
          <p:cNvSpPr txBox="1"/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b="0" lang="en-US" sz="2800" u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What is the cheapest way to stay “healthy” with this menu?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b="0" lang="en-US" sz="2800" u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How much </a:t>
            </a:r>
            <a:r>
              <a:rPr b="0" lang="en-US" sz="2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stir-fry</a:t>
            </a:r>
            <a:r>
              <a:rPr b="0" lang="en-US" sz="2800" u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(ounce) and </a:t>
            </a:r>
            <a:r>
              <a:rPr b="0" lang="en-US" sz="2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boba</a:t>
            </a:r>
            <a:r>
              <a:rPr b="0" lang="en-US" sz="2800" u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(fluid ounces) should we buy?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Optimization Formulation</a:t>
            </a:r>
            <a:endParaRPr/>
          </a:p>
        </p:txBody>
      </p:sp>
      <p:sp>
        <p:nvSpPr>
          <p:cNvPr id="163" name="Google Shape;163;p10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Diet Problem</a:t>
            </a:r>
            <a:endParaRPr/>
          </a:p>
        </p:txBody>
      </p:sp>
      <p:sp>
        <p:nvSpPr>
          <p:cNvPr id="164" name="Google Shape;164;p10"/>
          <p:cNvSpPr txBox="1"/>
          <p:nvPr/>
        </p:nvSpPr>
        <p:spPr>
          <a:xfrm>
            <a:off x="552099" y="1718801"/>
            <a:ext cx="6041206" cy="209749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aphicFrame>
        <p:nvGraphicFramePr>
          <p:cNvPr id="165" name="Google Shape;165;p10"/>
          <p:cNvGraphicFramePr/>
          <p:nvPr/>
        </p:nvGraphicFramePr>
        <p:xfrm>
          <a:off x="6593305" y="51371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{F8346B1D-1EFB-4CDF-87EB-CA61348F0439}</a:tableStyleId>
              </a:tblPr>
              <a:tblGrid>
                <a:gridCol w="1641650"/>
                <a:gridCol w="961725"/>
                <a:gridCol w="967750"/>
                <a:gridCol w="863075"/>
                <a:gridCol w="1000275"/>
              </a:tblGrid>
              <a:tr h="43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Food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Cost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Calories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Sugar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Calcium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3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u="none" cap="none" strike="noStrike"/>
                        <a:t> (per oz)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3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u="none" cap="none" strike="noStrike"/>
                        <a:t> (per fl oz)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0.5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50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70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166" name="Google Shape;16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6309" y="207242"/>
            <a:ext cx="2770420" cy="277042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0"/>
          <p:cNvSpPr txBox="1"/>
          <p:nvPr/>
        </p:nvSpPr>
        <p:spPr>
          <a:xfrm>
            <a:off x="8770815" y="3270952"/>
            <a:ext cx="3256976" cy="194459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2994" r="0" t="-43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/>
        </p:nvSpPr>
        <p:spPr>
          <a:xfrm>
            <a:off x="507311" y="1717017"/>
            <a:ext cx="5043368" cy="258179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73" name="Google Shape;173;p11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Optimization Formulation</a:t>
            </a:r>
            <a:endParaRPr/>
          </a:p>
        </p:txBody>
      </p:sp>
      <p:sp>
        <p:nvSpPr>
          <p:cNvPr id="174" name="Google Shape;174;p11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Diet Problem</a:t>
            </a:r>
            <a:endParaRPr/>
          </a:p>
        </p:txBody>
      </p:sp>
      <p:graphicFrame>
        <p:nvGraphicFramePr>
          <p:cNvPr id="175" name="Google Shape;175;p11"/>
          <p:cNvGraphicFramePr/>
          <p:nvPr/>
        </p:nvGraphicFramePr>
        <p:xfrm>
          <a:off x="6593305" y="51371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{F8346B1D-1EFB-4CDF-87EB-CA61348F0439}</a:tableStyleId>
              </a:tblPr>
              <a:tblGrid>
                <a:gridCol w="1641650"/>
                <a:gridCol w="961725"/>
                <a:gridCol w="967750"/>
                <a:gridCol w="863075"/>
                <a:gridCol w="1000275"/>
              </a:tblGrid>
              <a:tr h="43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Food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Cost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Calories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Sugar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Calcium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3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u="none" cap="none" strike="noStrike"/>
                        <a:t> (per oz)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3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u="none" cap="none" strike="noStrike"/>
                        <a:t> (per fl oz)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0.5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50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70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176" name="Google Shape;17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6309" y="207242"/>
            <a:ext cx="2770420" cy="277042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1"/>
          <p:cNvSpPr txBox="1"/>
          <p:nvPr/>
        </p:nvSpPr>
        <p:spPr>
          <a:xfrm>
            <a:off x="552099" y="6081161"/>
            <a:ext cx="5434486" cy="58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Notation Alert!</a:t>
            </a:r>
            <a:endParaRPr/>
          </a:p>
        </p:txBody>
      </p:sp>
      <p:sp>
        <p:nvSpPr>
          <p:cNvPr id="178" name="Google Shape;178;p11"/>
          <p:cNvSpPr txBox="1"/>
          <p:nvPr/>
        </p:nvSpPr>
        <p:spPr>
          <a:xfrm>
            <a:off x="8770815" y="3270952"/>
            <a:ext cx="3256976" cy="194459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2994" r="0" t="-43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Optimization Formulation</a:t>
            </a:r>
            <a:endParaRPr/>
          </a:p>
        </p:txBody>
      </p:sp>
      <p:sp>
        <p:nvSpPr>
          <p:cNvPr id="184" name="Google Shape;184;p12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Diet Problem</a:t>
            </a:r>
            <a:endParaRPr/>
          </a:p>
        </p:txBody>
      </p:sp>
      <p:sp>
        <p:nvSpPr>
          <p:cNvPr id="185" name="Google Shape;185;p12"/>
          <p:cNvSpPr txBox="1"/>
          <p:nvPr/>
        </p:nvSpPr>
        <p:spPr>
          <a:xfrm>
            <a:off x="501215" y="1717017"/>
            <a:ext cx="4752776" cy="26574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86" name="Google Shape;186;p12"/>
          <p:cNvSpPr txBox="1"/>
          <p:nvPr/>
        </p:nvSpPr>
        <p:spPr>
          <a:xfrm>
            <a:off x="8551304" y="4475712"/>
            <a:ext cx="1209431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Limit</a:t>
            </a:r>
            <a:endParaRPr/>
          </a:p>
        </p:txBody>
      </p:sp>
      <p:pic>
        <p:nvPicPr>
          <p:cNvPr id="187" name="Google Shape;18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6309" y="207242"/>
            <a:ext cx="2770420" cy="277042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2"/>
          <p:cNvSpPr txBox="1"/>
          <p:nvPr/>
        </p:nvSpPr>
        <p:spPr>
          <a:xfrm>
            <a:off x="552099" y="6081161"/>
            <a:ext cx="5434486" cy="58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Notation Alert!</a:t>
            </a:r>
            <a:endParaRPr/>
          </a:p>
        </p:txBody>
      </p:sp>
      <p:sp>
        <p:nvSpPr>
          <p:cNvPr id="189" name="Google Shape;189;p12"/>
          <p:cNvSpPr txBox="1"/>
          <p:nvPr/>
        </p:nvSpPr>
        <p:spPr>
          <a:xfrm>
            <a:off x="4986215" y="4992109"/>
            <a:ext cx="2920444" cy="157546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-11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0" name="Google Shape;190;p12"/>
          <p:cNvSpPr txBox="1"/>
          <p:nvPr/>
        </p:nvSpPr>
        <p:spPr>
          <a:xfrm>
            <a:off x="7653886" y="5010977"/>
            <a:ext cx="2413884" cy="157546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-11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1" name="Google Shape;191;p12"/>
          <p:cNvSpPr txBox="1"/>
          <p:nvPr/>
        </p:nvSpPr>
        <p:spPr>
          <a:xfrm>
            <a:off x="7845806" y="3354144"/>
            <a:ext cx="2413884" cy="157546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92" name="Google Shape;192;p12"/>
          <p:cNvSpPr txBox="1"/>
          <p:nvPr/>
        </p:nvSpPr>
        <p:spPr>
          <a:xfrm rot="-3202448">
            <a:off x="6126951" y="4263919"/>
            <a:ext cx="1209431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Stir-fry</a:t>
            </a:r>
            <a:endParaRPr/>
          </a:p>
        </p:txBody>
      </p:sp>
      <p:sp>
        <p:nvSpPr>
          <p:cNvPr id="193" name="Google Shape;193;p12"/>
          <p:cNvSpPr txBox="1"/>
          <p:nvPr/>
        </p:nvSpPr>
        <p:spPr>
          <a:xfrm rot="-3202448">
            <a:off x="6847761" y="4301927"/>
            <a:ext cx="1209431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Boba</a:t>
            </a:r>
            <a:endParaRPr/>
          </a:p>
        </p:txBody>
      </p:sp>
      <p:sp>
        <p:nvSpPr>
          <p:cNvPr id="194" name="Google Shape;194;p12"/>
          <p:cNvSpPr txBox="1"/>
          <p:nvPr/>
        </p:nvSpPr>
        <p:spPr>
          <a:xfrm>
            <a:off x="8643424" y="2873269"/>
            <a:ext cx="1209431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Cost</a:t>
            </a:r>
            <a:endParaRPr/>
          </a:p>
        </p:txBody>
      </p:sp>
      <p:sp>
        <p:nvSpPr>
          <p:cNvPr id="195" name="Google Shape;195;p12"/>
          <p:cNvSpPr txBox="1"/>
          <p:nvPr/>
        </p:nvSpPr>
        <p:spPr>
          <a:xfrm>
            <a:off x="9914487" y="4890919"/>
            <a:ext cx="2217118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Calorie min</a:t>
            </a:r>
            <a:endParaRPr/>
          </a:p>
        </p:txBody>
      </p:sp>
      <p:sp>
        <p:nvSpPr>
          <p:cNvPr id="196" name="Google Shape;196;p12"/>
          <p:cNvSpPr txBox="1"/>
          <p:nvPr/>
        </p:nvSpPr>
        <p:spPr>
          <a:xfrm>
            <a:off x="9930117" y="5299288"/>
            <a:ext cx="2217118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Calorie max</a:t>
            </a:r>
            <a:endParaRPr/>
          </a:p>
        </p:txBody>
      </p:sp>
      <p:sp>
        <p:nvSpPr>
          <p:cNvPr id="197" name="Google Shape;197;p12"/>
          <p:cNvSpPr txBox="1"/>
          <p:nvPr/>
        </p:nvSpPr>
        <p:spPr>
          <a:xfrm>
            <a:off x="9945025" y="5718990"/>
            <a:ext cx="2217118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Sugar</a:t>
            </a:r>
            <a:endParaRPr/>
          </a:p>
        </p:txBody>
      </p:sp>
      <p:sp>
        <p:nvSpPr>
          <p:cNvPr id="198" name="Google Shape;198;p12"/>
          <p:cNvSpPr txBox="1"/>
          <p:nvPr/>
        </p:nvSpPr>
        <p:spPr>
          <a:xfrm>
            <a:off x="9960655" y="6127359"/>
            <a:ext cx="2217118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Calcium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Optimization Formulation</a:t>
            </a:r>
            <a:endParaRPr/>
          </a:p>
        </p:txBody>
      </p:sp>
      <p:sp>
        <p:nvSpPr>
          <p:cNvPr id="204" name="Google Shape;204;p13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Diet Problem</a:t>
            </a:r>
            <a:endParaRPr/>
          </a:p>
        </p:txBody>
      </p:sp>
      <p:sp>
        <p:nvSpPr>
          <p:cNvPr id="205" name="Google Shape;205;p13"/>
          <p:cNvSpPr txBox="1"/>
          <p:nvPr/>
        </p:nvSpPr>
        <p:spPr>
          <a:xfrm>
            <a:off x="552099" y="1698149"/>
            <a:ext cx="4752776" cy="26150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6" name="Google Shape;206;p13"/>
          <p:cNvSpPr txBox="1"/>
          <p:nvPr/>
        </p:nvSpPr>
        <p:spPr>
          <a:xfrm>
            <a:off x="8551304" y="4475712"/>
            <a:ext cx="1209431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Limit</a:t>
            </a:r>
            <a:endParaRPr/>
          </a:p>
        </p:txBody>
      </p:sp>
      <p:pic>
        <p:nvPicPr>
          <p:cNvPr id="207" name="Google Shape;20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6309" y="207242"/>
            <a:ext cx="2770420" cy="277042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3"/>
          <p:cNvSpPr txBox="1"/>
          <p:nvPr/>
        </p:nvSpPr>
        <p:spPr>
          <a:xfrm>
            <a:off x="552099" y="6081161"/>
            <a:ext cx="5434486" cy="58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Notation Alert!</a:t>
            </a:r>
            <a:endParaRPr/>
          </a:p>
        </p:txBody>
      </p:sp>
      <p:sp>
        <p:nvSpPr>
          <p:cNvPr id="209" name="Google Shape;209;p13"/>
          <p:cNvSpPr txBox="1"/>
          <p:nvPr/>
        </p:nvSpPr>
        <p:spPr>
          <a:xfrm>
            <a:off x="4986215" y="4992109"/>
            <a:ext cx="2920444" cy="157546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-11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0" name="Google Shape;210;p13"/>
          <p:cNvSpPr txBox="1"/>
          <p:nvPr/>
        </p:nvSpPr>
        <p:spPr>
          <a:xfrm>
            <a:off x="7653886" y="5010977"/>
            <a:ext cx="2413884" cy="157546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-11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1" name="Google Shape;211;p13"/>
          <p:cNvSpPr txBox="1"/>
          <p:nvPr/>
        </p:nvSpPr>
        <p:spPr>
          <a:xfrm>
            <a:off x="7845806" y="3354144"/>
            <a:ext cx="2413884" cy="157546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2" name="Google Shape;212;p13"/>
          <p:cNvSpPr txBox="1"/>
          <p:nvPr/>
        </p:nvSpPr>
        <p:spPr>
          <a:xfrm rot="-3202448">
            <a:off x="6126951" y="4263919"/>
            <a:ext cx="1209431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Stir-fry</a:t>
            </a:r>
            <a:endParaRPr/>
          </a:p>
        </p:txBody>
      </p:sp>
      <p:sp>
        <p:nvSpPr>
          <p:cNvPr id="213" name="Google Shape;213;p13"/>
          <p:cNvSpPr txBox="1"/>
          <p:nvPr/>
        </p:nvSpPr>
        <p:spPr>
          <a:xfrm rot="-3202448">
            <a:off x="6847761" y="4301927"/>
            <a:ext cx="1209431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Boba</a:t>
            </a:r>
            <a:endParaRPr/>
          </a:p>
        </p:txBody>
      </p:sp>
      <p:sp>
        <p:nvSpPr>
          <p:cNvPr id="214" name="Google Shape;214;p13"/>
          <p:cNvSpPr txBox="1"/>
          <p:nvPr/>
        </p:nvSpPr>
        <p:spPr>
          <a:xfrm>
            <a:off x="8643424" y="2873269"/>
            <a:ext cx="1209431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Cost</a:t>
            </a:r>
            <a:endParaRPr/>
          </a:p>
        </p:txBody>
      </p:sp>
      <p:sp>
        <p:nvSpPr>
          <p:cNvPr id="215" name="Google Shape;215;p13"/>
          <p:cNvSpPr txBox="1"/>
          <p:nvPr/>
        </p:nvSpPr>
        <p:spPr>
          <a:xfrm>
            <a:off x="9914487" y="4890919"/>
            <a:ext cx="2217118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Calorie min</a:t>
            </a:r>
            <a:endParaRPr/>
          </a:p>
        </p:txBody>
      </p:sp>
      <p:sp>
        <p:nvSpPr>
          <p:cNvPr id="216" name="Google Shape;216;p13"/>
          <p:cNvSpPr txBox="1"/>
          <p:nvPr/>
        </p:nvSpPr>
        <p:spPr>
          <a:xfrm>
            <a:off x="9930117" y="5299288"/>
            <a:ext cx="2217118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Calorie max</a:t>
            </a:r>
            <a:endParaRPr/>
          </a:p>
        </p:txBody>
      </p:sp>
      <p:sp>
        <p:nvSpPr>
          <p:cNvPr id="217" name="Google Shape;217;p13"/>
          <p:cNvSpPr txBox="1"/>
          <p:nvPr/>
        </p:nvSpPr>
        <p:spPr>
          <a:xfrm>
            <a:off x="9945025" y="5718990"/>
            <a:ext cx="2217118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Sugar</a:t>
            </a:r>
            <a:endParaRPr/>
          </a:p>
        </p:txBody>
      </p:sp>
      <p:sp>
        <p:nvSpPr>
          <p:cNvPr id="218" name="Google Shape;218;p13"/>
          <p:cNvSpPr txBox="1"/>
          <p:nvPr/>
        </p:nvSpPr>
        <p:spPr>
          <a:xfrm>
            <a:off x="9960655" y="6127359"/>
            <a:ext cx="2217118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Calcium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Optimization Formulation</a:t>
            </a:r>
            <a:endParaRPr/>
          </a:p>
        </p:txBody>
      </p:sp>
      <p:sp>
        <p:nvSpPr>
          <p:cNvPr id="224" name="Google Shape;224;p14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Diet Problem</a:t>
            </a:r>
            <a:endParaRPr/>
          </a:p>
        </p:txBody>
      </p:sp>
      <p:sp>
        <p:nvSpPr>
          <p:cNvPr id="225" name="Google Shape;225;p14"/>
          <p:cNvSpPr txBox="1"/>
          <p:nvPr/>
        </p:nvSpPr>
        <p:spPr>
          <a:xfrm>
            <a:off x="552099" y="1698149"/>
            <a:ext cx="5052537" cy="26150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6" name="Google Shape;226;p14"/>
          <p:cNvSpPr txBox="1"/>
          <p:nvPr/>
        </p:nvSpPr>
        <p:spPr>
          <a:xfrm>
            <a:off x="8551304" y="4475712"/>
            <a:ext cx="1209431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Limit</a:t>
            </a:r>
            <a:endParaRPr/>
          </a:p>
        </p:txBody>
      </p:sp>
      <p:pic>
        <p:nvPicPr>
          <p:cNvPr id="227" name="Google Shape;22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6309" y="207242"/>
            <a:ext cx="2770420" cy="277042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4"/>
          <p:cNvSpPr txBox="1"/>
          <p:nvPr/>
        </p:nvSpPr>
        <p:spPr>
          <a:xfrm>
            <a:off x="4986215" y="4992109"/>
            <a:ext cx="2920444" cy="157546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-11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9" name="Google Shape;229;p14"/>
          <p:cNvSpPr txBox="1"/>
          <p:nvPr/>
        </p:nvSpPr>
        <p:spPr>
          <a:xfrm>
            <a:off x="7653886" y="5010977"/>
            <a:ext cx="2413884" cy="157546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-11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0" name="Google Shape;230;p14"/>
          <p:cNvSpPr txBox="1"/>
          <p:nvPr/>
        </p:nvSpPr>
        <p:spPr>
          <a:xfrm>
            <a:off x="7845806" y="3354144"/>
            <a:ext cx="2413884" cy="157546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1" name="Google Shape;231;p14"/>
          <p:cNvSpPr txBox="1"/>
          <p:nvPr/>
        </p:nvSpPr>
        <p:spPr>
          <a:xfrm rot="-3202448">
            <a:off x="6126951" y="4263919"/>
            <a:ext cx="1209431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Stir-fry</a:t>
            </a:r>
            <a:endParaRPr/>
          </a:p>
        </p:txBody>
      </p:sp>
      <p:sp>
        <p:nvSpPr>
          <p:cNvPr id="232" name="Google Shape;232;p14"/>
          <p:cNvSpPr txBox="1"/>
          <p:nvPr/>
        </p:nvSpPr>
        <p:spPr>
          <a:xfrm rot="-3202448">
            <a:off x="6847761" y="4301927"/>
            <a:ext cx="1209431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Boba</a:t>
            </a:r>
            <a:endParaRPr/>
          </a:p>
        </p:txBody>
      </p:sp>
      <p:sp>
        <p:nvSpPr>
          <p:cNvPr id="233" name="Google Shape;233;p14"/>
          <p:cNvSpPr txBox="1"/>
          <p:nvPr/>
        </p:nvSpPr>
        <p:spPr>
          <a:xfrm>
            <a:off x="8643424" y="2873269"/>
            <a:ext cx="1209431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Cost</a:t>
            </a:r>
            <a:endParaRPr/>
          </a:p>
        </p:txBody>
      </p:sp>
      <p:sp>
        <p:nvSpPr>
          <p:cNvPr id="234" name="Google Shape;234;p14"/>
          <p:cNvSpPr txBox="1"/>
          <p:nvPr/>
        </p:nvSpPr>
        <p:spPr>
          <a:xfrm>
            <a:off x="9914487" y="4890919"/>
            <a:ext cx="2217118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Calorie min</a:t>
            </a:r>
            <a:endParaRPr/>
          </a:p>
        </p:txBody>
      </p:sp>
      <p:sp>
        <p:nvSpPr>
          <p:cNvPr id="235" name="Google Shape;235;p14"/>
          <p:cNvSpPr txBox="1"/>
          <p:nvPr/>
        </p:nvSpPr>
        <p:spPr>
          <a:xfrm>
            <a:off x="9930117" y="5299288"/>
            <a:ext cx="2217118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Calorie max</a:t>
            </a:r>
            <a:endParaRPr/>
          </a:p>
        </p:txBody>
      </p:sp>
      <p:sp>
        <p:nvSpPr>
          <p:cNvPr id="236" name="Google Shape;236;p14"/>
          <p:cNvSpPr txBox="1"/>
          <p:nvPr/>
        </p:nvSpPr>
        <p:spPr>
          <a:xfrm>
            <a:off x="9945025" y="5718990"/>
            <a:ext cx="2217118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Sugar</a:t>
            </a:r>
            <a:endParaRPr/>
          </a:p>
        </p:txBody>
      </p:sp>
      <p:sp>
        <p:nvSpPr>
          <p:cNvPr id="237" name="Google Shape;237;p14"/>
          <p:cNvSpPr txBox="1"/>
          <p:nvPr/>
        </p:nvSpPr>
        <p:spPr>
          <a:xfrm>
            <a:off x="9960655" y="6127359"/>
            <a:ext cx="2217118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Calcium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Optimization Formulation</a:t>
            </a:r>
            <a:endParaRPr/>
          </a:p>
        </p:txBody>
      </p:sp>
      <p:sp>
        <p:nvSpPr>
          <p:cNvPr id="243" name="Google Shape;243;p15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Diet Problem</a:t>
            </a:r>
            <a:endParaRPr/>
          </a:p>
        </p:txBody>
      </p:sp>
      <p:sp>
        <p:nvSpPr>
          <p:cNvPr id="244" name="Google Shape;244;p15"/>
          <p:cNvSpPr txBox="1"/>
          <p:nvPr/>
        </p:nvSpPr>
        <p:spPr>
          <a:xfrm>
            <a:off x="552099" y="1698149"/>
            <a:ext cx="4752776" cy="26150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5" name="Google Shape;245;p15"/>
          <p:cNvSpPr txBox="1"/>
          <p:nvPr/>
        </p:nvSpPr>
        <p:spPr>
          <a:xfrm>
            <a:off x="8551304" y="4475712"/>
            <a:ext cx="1209431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Limit</a:t>
            </a:r>
            <a:endParaRPr/>
          </a:p>
        </p:txBody>
      </p:sp>
      <p:pic>
        <p:nvPicPr>
          <p:cNvPr id="246" name="Google Shape;24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6309" y="207242"/>
            <a:ext cx="2770420" cy="277042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5"/>
          <p:cNvSpPr txBox="1"/>
          <p:nvPr/>
        </p:nvSpPr>
        <p:spPr>
          <a:xfrm>
            <a:off x="4645263" y="4992109"/>
            <a:ext cx="3261396" cy="157546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-11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8" name="Google Shape;248;p15"/>
          <p:cNvSpPr txBox="1"/>
          <p:nvPr/>
        </p:nvSpPr>
        <p:spPr>
          <a:xfrm>
            <a:off x="7653886" y="5010977"/>
            <a:ext cx="2413884" cy="157546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-11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9" name="Google Shape;249;p15"/>
          <p:cNvSpPr txBox="1"/>
          <p:nvPr/>
        </p:nvSpPr>
        <p:spPr>
          <a:xfrm>
            <a:off x="7845806" y="3354144"/>
            <a:ext cx="2413884" cy="157546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0" name="Google Shape;250;p15"/>
          <p:cNvSpPr txBox="1"/>
          <p:nvPr/>
        </p:nvSpPr>
        <p:spPr>
          <a:xfrm rot="-3202448">
            <a:off x="5815029" y="4253511"/>
            <a:ext cx="1209431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Stir-fry</a:t>
            </a:r>
            <a:endParaRPr/>
          </a:p>
        </p:txBody>
      </p:sp>
      <p:sp>
        <p:nvSpPr>
          <p:cNvPr id="251" name="Google Shape;251;p15"/>
          <p:cNvSpPr txBox="1"/>
          <p:nvPr/>
        </p:nvSpPr>
        <p:spPr>
          <a:xfrm rot="-3202448">
            <a:off x="6786241" y="4301926"/>
            <a:ext cx="1209431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Boba</a:t>
            </a:r>
            <a:endParaRPr/>
          </a:p>
        </p:txBody>
      </p:sp>
      <p:sp>
        <p:nvSpPr>
          <p:cNvPr id="252" name="Google Shape;252;p15"/>
          <p:cNvSpPr txBox="1"/>
          <p:nvPr/>
        </p:nvSpPr>
        <p:spPr>
          <a:xfrm>
            <a:off x="8643424" y="2873269"/>
            <a:ext cx="1209431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Cost</a:t>
            </a:r>
            <a:endParaRPr/>
          </a:p>
        </p:txBody>
      </p:sp>
      <p:sp>
        <p:nvSpPr>
          <p:cNvPr id="253" name="Google Shape;253;p15"/>
          <p:cNvSpPr txBox="1"/>
          <p:nvPr/>
        </p:nvSpPr>
        <p:spPr>
          <a:xfrm>
            <a:off x="9914487" y="4890919"/>
            <a:ext cx="2217118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Calorie min</a:t>
            </a:r>
            <a:endParaRPr/>
          </a:p>
        </p:txBody>
      </p:sp>
      <p:sp>
        <p:nvSpPr>
          <p:cNvPr id="254" name="Google Shape;254;p15"/>
          <p:cNvSpPr txBox="1"/>
          <p:nvPr/>
        </p:nvSpPr>
        <p:spPr>
          <a:xfrm>
            <a:off x="9930117" y="5299288"/>
            <a:ext cx="2217118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Calorie max</a:t>
            </a:r>
            <a:endParaRPr/>
          </a:p>
        </p:txBody>
      </p:sp>
      <p:sp>
        <p:nvSpPr>
          <p:cNvPr id="255" name="Google Shape;255;p15"/>
          <p:cNvSpPr txBox="1"/>
          <p:nvPr/>
        </p:nvSpPr>
        <p:spPr>
          <a:xfrm>
            <a:off x="9945025" y="5718990"/>
            <a:ext cx="2217118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Sugar</a:t>
            </a:r>
            <a:endParaRPr/>
          </a:p>
        </p:txBody>
      </p:sp>
      <p:sp>
        <p:nvSpPr>
          <p:cNvPr id="256" name="Google Shape;256;p15"/>
          <p:cNvSpPr txBox="1"/>
          <p:nvPr/>
        </p:nvSpPr>
        <p:spPr>
          <a:xfrm>
            <a:off x="9960655" y="6127359"/>
            <a:ext cx="2217118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Calcium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Optimization Formulation</a:t>
            </a:r>
            <a:endParaRPr/>
          </a:p>
        </p:txBody>
      </p:sp>
      <p:sp>
        <p:nvSpPr>
          <p:cNvPr id="262" name="Google Shape;262;p16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Diet Problem</a:t>
            </a:r>
            <a:endParaRPr/>
          </a:p>
        </p:txBody>
      </p:sp>
      <p:sp>
        <p:nvSpPr>
          <p:cNvPr id="263" name="Google Shape;263;p16"/>
          <p:cNvSpPr txBox="1"/>
          <p:nvPr/>
        </p:nvSpPr>
        <p:spPr>
          <a:xfrm>
            <a:off x="552099" y="1717017"/>
            <a:ext cx="2541850" cy="12617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110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4" name="Google Shape;264;p16"/>
          <p:cNvSpPr txBox="1"/>
          <p:nvPr/>
        </p:nvSpPr>
        <p:spPr>
          <a:xfrm>
            <a:off x="8551304" y="4475712"/>
            <a:ext cx="1209431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Limit</a:t>
            </a:r>
            <a:endParaRPr/>
          </a:p>
        </p:txBody>
      </p:sp>
      <p:pic>
        <p:nvPicPr>
          <p:cNvPr id="265" name="Google Shape;26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6309" y="207242"/>
            <a:ext cx="2770420" cy="277042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6"/>
          <p:cNvSpPr txBox="1"/>
          <p:nvPr/>
        </p:nvSpPr>
        <p:spPr>
          <a:xfrm>
            <a:off x="4645263" y="4992109"/>
            <a:ext cx="3261396" cy="157546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-11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7" name="Google Shape;267;p16"/>
          <p:cNvSpPr txBox="1"/>
          <p:nvPr/>
        </p:nvSpPr>
        <p:spPr>
          <a:xfrm>
            <a:off x="7653886" y="5010977"/>
            <a:ext cx="2413884" cy="157546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-11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8" name="Google Shape;268;p16"/>
          <p:cNvSpPr txBox="1"/>
          <p:nvPr/>
        </p:nvSpPr>
        <p:spPr>
          <a:xfrm>
            <a:off x="7845806" y="3354144"/>
            <a:ext cx="2413884" cy="157546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9" name="Google Shape;269;p16"/>
          <p:cNvSpPr txBox="1"/>
          <p:nvPr/>
        </p:nvSpPr>
        <p:spPr>
          <a:xfrm>
            <a:off x="8643424" y="2873269"/>
            <a:ext cx="1209431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Cost</a:t>
            </a:r>
            <a:endParaRPr/>
          </a:p>
        </p:txBody>
      </p:sp>
      <p:sp>
        <p:nvSpPr>
          <p:cNvPr id="270" name="Google Shape;270;p16"/>
          <p:cNvSpPr txBox="1"/>
          <p:nvPr/>
        </p:nvSpPr>
        <p:spPr>
          <a:xfrm>
            <a:off x="9914487" y="4890919"/>
            <a:ext cx="2217118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Calorie min</a:t>
            </a:r>
            <a:endParaRPr/>
          </a:p>
        </p:txBody>
      </p:sp>
      <p:sp>
        <p:nvSpPr>
          <p:cNvPr id="271" name="Google Shape;271;p16"/>
          <p:cNvSpPr txBox="1"/>
          <p:nvPr/>
        </p:nvSpPr>
        <p:spPr>
          <a:xfrm>
            <a:off x="9930117" y="5299288"/>
            <a:ext cx="2217118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Calorie max</a:t>
            </a:r>
            <a:endParaRPr/>
          </a:p>
        </p:txBody>
      </p:sp>
      <p:sp>
        <p:nvSpPr>
          <p:cNvPr id="272" name="Google Shape;272;p16"/>
          <p:cNvSpPr txBox="1"/>
          <p:nvPr/>
        </p:nvSpPr>
        <p:spPr>
          <a:xfrm>
            <a:off x="9945025" y="5718990"/>
            <a:ext cx="2217118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Sugar</a:t>
            </a:r>
            <a:endParaRPr/>
          </a:p>
        </p:txBody>
      </p:sp>
      <p:sp>
        <p:nvSpPr>
          <p:cNvPr id="273" name="Google Shape;273;p16"/>
          <p:cNvSpPr txBox="1"/>
          <p:nvPr/>
        </p:nvSpPr>
        <p:spPr>
          <a:xfrm>
            <a:off x="9960655" y="6127359"/>
            <a:ext cx="2217118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Calcium</a:t>
            </a:r>
            <a:endParaRPr/>
          </a:p>
        </p:txBody>
      </p:sp>
      <p:sp>
        <p:nvSpPr>
          <p:cNvPr id="274" name="Google Shape;274;p16"/>
          <p:cNvSpPr txBox="1"/>
          <p:nvPr/>
        </p:nvSpPr>
        <p:spPr>
          <a:xfrm>
            <a:off x="552099" y="6081161"/>
            <a:ext cx="5434486" cy="58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Notation Alert!</a:t>
            </a:r>
            <a:endParaRPr/>
          </a:p>
        </p:txBody>
      </p:sp>
      <p:sp>
        <p:nvSpPr>
          <p:cNvPr id="275" name="Google Shape;275;p16"/>
          <p:cNvSpPr txBox="1"/>
          <p:nvPr/>
        </p:nvSpPr>
        <p:spPr>
          <a:xfrm rot="-3202448">
            <a:off x="5815029" y="4253511"/>
            <a:ext cx="1209431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Stir-fry</a:t>
            </a:r>
            <a:endParaRPr/>
          </a:p>
        </p:txBody>
      </p:sp>
      <p:sp>
        <p:nvSpPr>
          <p:cNvPr id="276" name="Google Shape;276;p16"/>
          <p:cNvSpPr txBox="1"/>
          <p:nvPr/>
        </p:nvSpPr>
        <p:spPr>
          <a:xfrm rot="-3202448">
            <a:off x="6786241" y="4301926"/>
            <a:ext cx="1209431" cy="3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Boba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en-US">
                <a:solidFill>
                  <a:srgbClr val="C00000"/>
                </a:solidFill>
              </a:rPr>
              <a:t>Poll 1</a:t>
            </a:r>
            <a:endParaRPr/>
          </a:p>
        </p:txBody>
      </p:sp>
      <p:sp>
        <p:nvSpPr>
          <p:cNvPr id="282" name="Google Shape;282;p17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What has to increase to add more nutrition constraints?</a:t>
            </a:r>
            <a:endParaRPr/>
          </a:p>
        </p:txBody>
      </p:sp>
      <p:sp>
        <p:nvSpPr>
          <p:cNvPr id="283" name="Google Shape;283;p17"/>
          <p:cNvSpPr txBox="1"/>
          <p:nvPr/>
        </p:nvSpPr>
        <p:spPr>
          <a:xfrm>
            <a:off x="552099" y="1718798"/>
            <a:ext cx="2541850" cy="126380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110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84" name="Google Shape;28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6309" y="207242"/>
            <a:ext cx="2770420" cy="277042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7"/>
          <p:cNvSpPr txBox="1"/>
          <p:nvPr/>
        </p:nvSpPr>
        <p:spPr>
          <a:xfrm>
            <a:off x="552099" y="3320961"/>
            <a:ext cx="10515600" cy="20395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57484" l="-1216" r="0" t="-50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aphicFrame>
        <p:nvGraphicFramePr>
          <p:cNvPr id="286" name="Google Shape;286;p17"/>
          <p:cNvGraphicFramePr/>
          <p:nvPr/>
        </p:nvGraphicFramePr>
        <p:xfrm>
          <a:off x="6593305" y="51371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{F8346B1D-1EFB-4CDF-87EB-CA61348F0439}</a:tableStyleId>
              </a:tblPr>
              <a:tblGrid>
                <a:gridCol w="1641650"/>
                <a:gridCol w="961725"/>
                <a:gridCol w="967750"/>
                <a:gridCol w="863075"/>
                <a:gridCol w="1000275"/>
              </a:tblGrid>
              <a:tr h="43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Food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Cost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Calories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Sugar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Calcium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3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u="none" cap="none" strike="noStrike"/>
                        <a:t> (per oz)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3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u="none" cap="none" strike="noStrike"/>
                        <a:t> (per fl oz)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0.5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50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70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en-US">
                <a:solidFill>
                  <a:srgbClr val="C00000"/>
                </a:solidFill>
              </a:rPr>
              <a:t>Poll 1</a:t>
            </a:r>
            <a:endParaRPr/>
          </a:p>
        </p:txBody>
      </p:sp>
      <p:sp>
        <p:nvSpPr>
          <p:cNvPr id="292" name="Google Shape;292;p18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What has to increase to add more nutrition constraints?</a:t>
            </a:r>
            <a:endParaRPr/>
          </a:p>
        </p:txBody>
      </p:sp>
      <p:pic>
        <p:nvPicPr>
          <p:cNvPr id="293" name="Google Shape;2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6309" y="207242"/>
            <a:ext cx="2770420" cy="277042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8"/>
          <p:cNvSpPr txBox="1"/>
          <p:nvPr/>
        </p:nvSpPr>
        <p:spPr>
          <a:xfrm>
            <a:off x="4337494" y="3755989"/>
            <a:ext cx="3261396" cy="157546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-7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5" name="Google Shape;295;p18"/>
          <p:cNvSpPr txBox="1"/>
          <p:nvPr/>
        </p:nvSpPr>
        <p:spPr>
          <a:xfrm>
            <a:off x="9185701" y="3755989"/>
            <a:ext cx="2413884" cy="157546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-7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6" name="Google Shape;296;p18"/>
          <p:cNvSpPr txBox="1"/>
          <p:nvPr/>
        </p:nvSpPr>
        <p:spPr>
          <a:xfrm>
            <a:off x="1654374" y="4131076"/>
            <a:ext cx="2413884" cy="157546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7" name="Google Shape;297;p18"/>
          <p:cNvSpPr txBox="1"/>
          <p:nvPr/>
        </p:nvSpPr>
        <p:spPr>
          <a:xfrm>
            <a:off x="-201780" y="4131075"/>
            <a:ext cx="2413884" cy="157546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8" name="Google Shape;298;p18"/>
          <p:cNvSpPr txBox="1"/>
          <p:nvPr/>
        </p:nvSpPr>
        <p:spPr>
          <a:xfrm>
            <a:off x="552099" y="1718798"/>
            <a:ext cx="2541850" cy="126380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110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en-US">
                <a:solidFill>
                  <a:srgbClr val="C00000"/>
                </a:solidFill>
              </a:rPr>
              <a:t>Poll 2</a:t>
            </a:r>
            <a:endParaRPr/>
          </a:p>
        </p:txBody>
      </p:sp>
      <p:sp>
        <p:nvSpPr>
          <p:cNvPr id="304" name="Google Shape;304;p19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What has to increase to add more menu items?</a:t>
            </a:r>
            <a:endParaRPr/>
          </a:p>
        </p:txBody>
      </p:sp>
      <p:pic>
        <p:nvPicPr>
          <p:cNvPr id="305" name="Google Shape;30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6309" y="207242"/>
            <a:ext cx="2770420" cy="277042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9"/>
          <p:cNvSpPr txBox="1"/>
          <p:nvPr/>
        </p:nvSpPr>
        <p:spPr>
          <a:xfrm>
            <a:off x="552099" y="3320961"/>
            <a:ext cx="10515600" cy="203953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7484" l="-1216" r="0" t="-50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aphicFrame>
        <p:nvGraphicFramePr>
          <p:cNvPr id="307" name="Google Shape;307;p19"/>
          <p:cNvGraphicFramePr/>
          <p:nvPr/>
        </p:nvGraphicFramePr>
        <p:xfrm>
          <a:off x="6593305" y="51371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{F8346B1D-1EFB-4CDF-87EB-CA61348F0439}</a:tableStyleId>
              </a:tblPr>
              <a:tblGrid>
                <a:gridCol w="1641650"/>
                <a:gridCol w="961725"/>
                <a:gridCol w="967750"/>
                <a:gridCol w="863075"/>
                <a:gridCol w="1000275"/>
              </a:tblGrid>
              <a:tr h="43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Food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Cost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Calories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Sugar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Calcium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3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u="none" cap="none" strike="noStrike"/>
                        <a:t> (per oz)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3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u="none" cap="none" strike="noStrike"/>
                        <a:t> (per fl oz)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0.5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50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70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308" name="Google Shape;308;p19"/>
          <p:cNvSpPr txBox="1"/>
          <p:nvPr/>
        </p:nvSpPr>
        <p:spPr>
          <a:xfrm>
            <a:off x="552099" y="1718798"/>
            <a:ext cx="2541850" cy="126380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110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>
            <p:ph type="title"/>
          </p:nvPr>
        </p:nvSpPr>
        <p:spPr>
          <a:xfrm>
            <a:off x="154533" y="78896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Reminders</a:t>
            </a:r>
            <a:endParaRPr/>
          </a:p>
        </p:txBody>
      </p:sp>
      <p:sp>
        <p:nvSpPr>
          <p:cNvPr id="88" name="Google Shape;88;p2"/>
          <p:cNvSpPr txBox="1"/>
          <p:nvPr>
            <p:ph idx="1" type="body"/>
          </p:nvPr>
        </p:nvSpPr>
        <p:spPr>
          <a:xfrm>
            <a:off x="180000" y="839983"/>
            <a:ext cx="11832000" cy="5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>
                <a:solidFill>
                  <a:schemeClr val="dk1"/>
                </a:solidFill>
              </a:rPr>
              <a:t>P1 and HW3 Online are both due Feb 6</a:t>
            </a:r>
            <a:r>
              <a:rPr baseline="30000" lang="en-US">
                <a:solidFill>
                  <a:schemeClr val="dk1"/>
                </a:solidFill>
              </a:rPr>
              <a:t>th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>
                <a:solidFill>
                  <a:schemeClr val="dk1"/>
                </a:solidFill>
              </a:rPr>
              <a:t>P2 and HW4 Written + Online will be released Feb 6th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>
                <a:solidFill>
                  <a:schemeClr val="dk1"/>
                </a:solidFill>
              </a:rPr>
              <a:t>HW4 due Feb 13th, P2 due Feb 20th (day after the midterm so budget time)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>
                <a:solidFill>
                  <a:schemeClr val="dk1"/>
                </a:solidFill>
              </a:rPr>
              <a:t>You must attend the recitation you chose to commit to on the recitation selection form for the rest of the semester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>
                <a:solidFill>
                  <a:schemeClr val="dk1"/>
                </a:solidFill>
              </a:rPr>
              <a:t>Midterm is Feb 19th so we will release practice material/review session details early next week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>
                <a:solidFill>
                  <a:schemeClr val="dk1"/>
                </a:solidFill>
              </a:rPr>
              <a:t>When asking for programming help on Piazza please format code in codeblock!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en-US">
                <a:solidFill>
                  <a:srgbClr val="C00000"/>
                </a:solidFill>
              </a:rPr>
              <a:t>Poll 2</a:t>
            </a:r>
            <a:endParaRPr/>
          </a:p>
        </p:txBody>
      </p:sp>
      <p:sp>
        <p:nvSpPr>
          <p:cNvPr id="314" name="Google Shape;314;p20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What has to increase to add more menu items?</a:t>
            </a:r>
            <a:endParaRPr/>
          </a:p>
        </p:txBody>
      </p:sp>
      <p:pic>
        <p:nvPicPr>
          <p:cNvPr id="315" name="Google Shape;3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66309" y="207242"/>
            <a:ext cx="2770420" cy="277042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0"/>
          <p:cNvSpPr txBox="1"/>
          <p:nvPr/>
        </p:nvSpPr>
        <p:spPr>
          <a:xfrm>
            <a:off x="4337494" y="3755989"/>
            <a:ext cx="3261396" cy="157546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-7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7" name="Google Shape;317;p20"/>
          <p:cNvSpPr txBox="1"/>
          <p:nvPr/>
        </p:nvSpPr>
        <p:spPr>
          <a:xfrm>
            <a:off x="9185701" y="3755989"/>
            <a:ext cx="2413884" cy="157546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-7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8" name="Google Shape;318;p20"/>
          <p:cNvSpPr txBox="1"/>
          <p:nvPr/>
        </p:nvSpPr>
        <p:spPr>
          <a:xfrm>
            <a:off x="1654374" y="4131076"/>
            <a:ext cx="2413884" cy="157546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9" name="Google Shape;319;p20"/>
          <p:cNvSpPr txBox="1"/>
          <p:nvPr/>
        </p:nvSpPr>
        <p:spPr>
          <a:xfrm>
            <a:off x="-201780" y="4131075"/>
            <a:ext cx="2413884" cy="157546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0" name="Google Shape;320;p20"/>
          <p:cNvSpPr txBox="1"/>
          <p:nvPr/>
        </p:nvSpPr>
        <p:spPr>
          <a:xfrm>
            <a:off x="552099" y="1718798"/>
            <a:ext cx="2541850" cy="126380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110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en-US">
                <a:solidFill>
                  <a:srgbClr val="C00000"/>
                </a:solidFill>
              </a:rPr>
              <a:t>Poll 3</a:t>
            </a:r>
            <a:endParaRPr/>
          </a:p>
        </p:txBody>
      </p:sp>
      <p:sp>
        <p:nvSpPr>
          <p:cNvPr id="326" name="Google Shape;326;p21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16" r="0" t="-50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 </a:t>
            </a:r>
            <a:endParaRPr/>
          </a:p>
        </p:txBody>
      </p:sp>
      <p:pic>
        <p:nvPicPr>
          <p:cNvPr id="327" name="Google Shape;32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6309" y="207242"/>
            <a:ext cx="2770420" cy="277042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1"/>
          <p:cNvSpPr txBox="1"/>
          <p:nvPr/>
        </p:nvSpPr>
        <p:spPr>
          <a:xfrm>
            <a:off x="552099" y="3320961"/>
            <a:ext cx="10515600" cy="20395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185" l="-1216" r="0" t="-50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9" name="Google Shape;329;p21"/>
          <p:cNvSpPr txBox="1"/>
          <p:nvPr/>
        </p:nvSpPr>
        <p:spPr>
          <a:xfrm>
            <a:off x="552099" y="6081161"/>
            <a:ext cx="5434486" cy="58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Notation Alert!</a:t>
            </a:r>
            <a:endParaRPr/>
          </a:p>
        </p:txBody>
      </p:sp>
      <p:sp>
        <p:nvSpPr>
          <p:cNvPr id="330" name="Google Shape;330;p21"/>
          <p:cNvSpPr txBox="1"/>
          <p:nvPr/>
        </p:nvSpPr>
        <p:spPr>
          <a:xfrm>
            <a:off x="552099" y="1718798"/>
            <a:ext cx="2541850" cy="126380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110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Linear Programming</a:t>
            </a:r>
            <a:endParaRPr/>
          </a:p>
        </p:txBody>
      </p:sp>
      <p:sp>
        <p:nvSpPr>
          <p:cNvPr id="336" name="Google Shape;336;p22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Linear objective with linear constraints </a:t>
            </a:r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552099" y="1712346"/>
            <a:ext cx="2586542" cy="11099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63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8" name="Google Shape;338;p22"/>
          <p:cNvSpPr txBox="1"/>
          <p:nvPr/>
        </p:nvSpPr>
        <p:spPr>
          <a:xfrm>
            <a:off x="610714" y="3924594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As opposed to general optimization</a:t>
            </a:r>
            <a:endParaRPr/>
          </a:p>
        </p:txBody>
      </p:sp>
      <p:sp>
        <p:nvSpPr>
          <p:cNvPr id="339" name="Google Shape;339;p22"/>
          <p:cNvSpPr txBox="1"/>
          <p:nvPr/>
        </p:nvSpPr>
        <p:spPr>
          <a:xfrm>
            <a:off x="610714" y="4696471"/>
            <a:ext cx="4660187" cy="15351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Linear Programming</a:t>
            </a:r>
            <a:endParaRPr/>
          </a:p>
        </p:txBody>
      </p:sp>
      <p:sp>
        <p:nvSpPr>
          <p:cNvPr id="345" name="Google Shape;345;p23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Different formulations</a:t>
            </a:r>
            <a:endParaRPr/>
          </a:p>
        </p:txBody>
      </p:sp>
      <p:sp>
        <p:nvSpPr>
          <p:cNvPr id="346" name="Google Shape;346;p23"/>
          <p:cNvSpPr txBox="1"/>
          <p:nvPr/>
        </p:nvSpPr>
        <p:spPr>
          <a:xfrm>
            <a:off x="552099" y="2724552"/>
            <a:ext cx="2586542" cy="110786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63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7" name="Google Shape;347;p23"/>
          <p:cNvSpPr txBox="1"/>
          <p:nvPr/>
        </p:nvSpPr>
        <p:spPr>
          <a:xfrm>
            <a:off x="552099" y="2132947"/>
            <a:ext cx="3308701" cy="6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Inequality form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3"/>
          <p:cNvSpPr txBox="1"/>
          <p:nvPr/>
        </p:nvSpPr>
        <p:spPr>
          <a:xfrm>
            <a:off x="488179" y="4989422"/>
            <a:ext cx="5434486" cy="58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Important to pay attention to form!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Can switch between formulations!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3"/>
          <p:cNvSpPr txBox="1"/>
          <p:nvPr/>
        </p:nvSpPr>
        <p:spPr>
          <a:xfrm>
            <a:off x="4268315" y="2724552"/>
            <a:ext cx="2720425" cy="15204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50" name="Google Shape;350;p23"/>
          <p:cNvSpPr txBox="1"/>
          <p:nvPr/>
        </p:nvSpPr>
        <p:spPr>
          <a:xfrm>
            <a:off x="4268315" y="2132947"/>
            <a:ext cx="3308701" cy="6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General form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3"/>
          <p:cNvSpPr txBox="1"/>
          <p:nvPr/>
        </p:nvSpPr>
        <p:spPr>
          <a:xfrm>
            <a:off x="7984531" y="2724552"/>
            <a:ext cx="2538644" cy="153875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52" name="Google Shape;352;p23"/>
          <p:cNvSpPr txBox="1"/>
          <p:nvPr/>
        </p:nvSpPr>
        <p:spPr>
          <a:xfrm>
            <a:off x="7984531" y="2132947"/>
            <a:ext cx="3308701" cy="6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Standard form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4"/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4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Optimization</a:t>
            </a:r>
            <a:endParaRPr/>
          </a:p>
        </p:txBody>
      </p:sp>
      <p:pic>
        <p:nvPicPr>
          <p:cNvPr id="359" name="Google Shape;35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3698" y="1570892"/>
            <a:ext cx="4105656" cy="412652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4"/>
          <p:cNvSpPr txBox="1"/>
          <p:nvPr/>
        </p:nvSpPr>
        <p:spPr>
          <a:xfrm>
            <a:off x="987043" y="5004856"/>
            <a:ext cx="3310906" cy="11026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7125" l="0" r="0" t="-1657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1" name="Google Shape;361;p24"/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Problem Description</a:t>
            </a:r>
            <a:endParaRPr/>
          </a:p>
        </p:txBody>
      </p:sp>
      <p:sp>
        <p:nvSpPr>
          <p:cNvPr id="362" name="Google Shape;362;p24"/>
          <p:cNvSpPr txBox="1"/>
          <p:nvPr/>
        </p:nvSpPr>
        <p:spPr>
          <a:xfrm>
            <a:off x="6718652" y="920621"/>
            <a:ext cx="4621471" cy="501675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Graphical Representation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4"/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Optimization Representation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5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Graphical Representation</a:t>
            </a:r>
            <a:endParaRPr/>
          </a:p>
        </p:txBody>
      </p:sp>
      <p:sp>
        <p:nvSpPr>
          <p:cNvPr id="369" name="Google Shape;369;p25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Geometry / Algebra I Quiz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What shape does this inequality represent?</a:t>
            </a:r>
            <a:endParaRPr/>
          </a:p>
        </p:txBody>
      </p:sp>
      <p:sp>
        <p:nvSpPr>
          <p:cNvPr id="370" name="Google Shape;370;p25"/>
          <p:cNvSpPr txBox="1"/>
          <p:nvPr/>
        </p:nvSpPr>
        <p:spPr>
          <a:xfrm>
            <a:off x="141020" y="2044005"/>
            <a:ext cx="3979294" cy="13849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Graphics Representation</a:t>
            </a:r>
            <a:endParaRPr/>
          </a:p>
        </p:txBody>
      </p:sp>
      <p:sp>
        <p:nvSpPr>
          <p:cNvPr id="376" name="Google Shape;376;p26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Geometry / Algebra I Quiz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What shape do these represent?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lang="en-US"/>
              <a:t> 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lang="en-US"/>
              <a:t> 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lang="en-US"/>
              <a:t> </a:t>
            </a:r>
            <a:endParaRPr/>
          </a:p>
        </p:txBody>
      </p:sp>
      <p:sp>
        <p:nvSpPr>
          <p:cNvPr id="377" name="Google Shape;377;p26"/>
          <p:cNvSpPr txBox="1"/>
          <p:nvPr/>
        </p:nvSpPr>
        <p:spPr>
          <a:xfrm>
            <a:off x="788949" y="3115974"/>
            <a:ext cx="3979294" cy="13849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8" name="Google Shape;378;p26"/>
          <p:cNvSpPr txBox="1"/>
          <p:nvPr/>
        </p:nvSpPr>
        <p:spPr>
          <a:xfrm>
            <a:off x="1252985" y="4577158"/>
            <a:ext cx="3515258" cy="189154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9" name="Google Shape;379;p26"/>
          <p:cNvSpPr txBox="1"/>
          <p:nvPr/>
        </p:nvSpPr>
        <p:spPr>
          <a:xfrm>
            <a:off x="1117968" y="2064355"/>
            <a:ext cx="3187732" cy="138499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0" name="Google Shape;380;p26"/>
          <p:cNvSpPr txBox="1"/>
          <p:nvPr/>
        </p:nvSpPr>
        <p:spPr>
          <a:xfrm>
            <a:off x="6278880" y="5602778"/>
            <a:ext cx="571938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Feasible region: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All points x that satisfy the constraints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7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en-US">
                <a:solidFill>
                  <a:srgbClr val="C00000"/>
                </a:solidFill>
              </a:rPr>
              <a:t>Poll 4</a:t>
            </a:r>
            <a:endParaRPr/>
          </a:p>
        </p:txBody>
      </p:sp>
      <p:sp>
        <p:nvSpPr>
          <p:cNvPr id="387" name="Google Shape;387;p27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16" r="0" t="-50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 </a:t>
            </a:r>
            <a:endParaRPr/>
          </a:p>
        </p:txBody>
      </p:sp>
      <p:cxnSp>
        <p:nvCxnSpPr>
          <p:cNvPr id="388" name="Google Shape;388;p27"/>
          <p:cNvCxnSpPr/>
          <p:nvPr/>
        </p:nvCxnSpPr>
        <p:spPr>
          <a:xfrm>
            <a:off x="1137425" y="5850674"/>
            <a:ext cx="4423317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89" name="Google Shape;389;p27"/>
          <p:cNvSpPr txBox="1"/>
          <p:nvPr/>
        </p:nvSpPr>
        <p:spPr>
          <a:xfrm>
            <a:off x="5426927" y="5910146"/>
            <a:ext cx="612540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90" name="Google Shape;390;p27"/>
          <p:cNvCxnSpPr/>
          <p:nvPr/>
        </p:nvCxnSpPr>
        <p:spPr>
          <a:xfrm rot="10800000">
            <a:off x="1776761" y="2848619"/>
            <a:ext cx="33454" cy="3430859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91" name="Google Shape;391;p27"/>
          <p:cNvSpPr txBox="1"/>
          <p:nvPr/>
        </p:nvSpPr>
        <p:spPr>
          <a:xfrm>
            <a:off x="1872546" y="2752558"/>
            <a:ext cx="620811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92" name="Google Shape;392;p27"/>
          <p:cNvCxnSpPr/>
          <p:nvPr/>
        </p:nvCxnSpPr>
        <p:spPr>
          <a:xfrm>
            <a:off x="312494" y="3447570"/>
            <a:ext cx="4527135" cy="2831908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3" name="Google Shape;393;p27"/>
          <p:cNvSpPr txBox="1"/>
          <p:nvPr/>
        </p:nvSpPr>
        <p:spPr>
          <a:xfrm>
            <a:off x="312494" y="4187457"/>
            <a:ext cx="11996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Feasible</a:t>
            </a:r>
            <a:endParaRPr/>
          </a:p>
        </p:txBody>
      </p:sp>
      <p:sp>
        <p:nvSpPr>
          <p:cNvPr id="394" name="Google Shape;394;p27"/>
          <p:cNvSpPr txBox="1"/>
          <p:nvPr/>
        </p:nvSpPr>
        <p:spPr>
          <a:xfrm>
            <a:off x="444258" y="3088904"/>
            <a:ext cx="13806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Infeasible</a:t>
            </a:r>
            <a:endParaRPr/>
          </a:p>
        </p:txBody>
      </p:sp>
      <p:cxnSp>
        <p:nvCxnSpPr>
          <p:cNvPr id="395" name="Google Shape;395;p27"/>
          <p:cNvCxnSpPr/>
          <p:nvPr/>
        </p:nvCxnSpPr>
        <p:spPr>
          <a:xfrm rot="10800000">
            <a:off x="2244726" y="4654548"/>
            <a:ext cx="670389" cy="41662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396" name="Google Shape;396;p27"/>
          <p:cNvSpPr txBox="1"/>
          <p:nvPr/>
        </p:nvSpPr>
        <p:spPr>
          <a:xfrm>
            <a:off x="2183005" y="4158204"/>
            <a:ext cx="2744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cxnSp>
        <p:nvCxnSpPr>
          <p:cNvPr id="397" name="Google Shape;397;p27"/>
          <p:cNvCxnSpPr/>
          <p:nvPr/>
        </p:nvCxnSpPr>
        <p:spPr>
          <a:xfrm>
            <a:off x="2921922" y="5071170"/>
            <a:ext cx="594848" cy="38165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398" name="Google Shape;398;p27"/>
          <p:cNvCxnSpPr/>
          <p:nvPr/>
        </p:nvCxnSpPr>
        <p:spPr>
          <a:xfrm flipH="1" rot="10800000">
            <a:off x="2903387" y="4464456"/>
            <a:ext cx="397011" cy="62193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399" name="Google Shape;399;p27"/>
          <p:cNvCxnSpPr/>
          <p:nvPr/>
        </p:nvCxnSpPr>
        <p:spPr>
          <a:xfrm flipH="1">
            <a:off x="2589947" y="5070588"/>
            <a:ext cx="323509" cy="55127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400" name="Google Shape;400;p27"/>
          <p:cNvSpPr txBox="1"/>
          <p:nvPr/>
        </p:nvSpPr>
        <p:spPr>
          <a:xfrm>
            <a:off x="3268302" y="3960093"/>
            <a:ext cx="3642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endParaRPr/>
          </a:p>
        </p:txBody>
      </p:sp>
      <p:sp>
        <p:nvSpPr>
          <p:cNvPr id="401" name="Google Shape;401;p27"/>
          <p:cNvSpPr txBox="1"/>
          <p:nvPr/>
        </p:nvSpPr>
        <p:spPr>
          <a:xfrm>
            <a:off x="3480587" y="4898651"/>
            <a:ext cx="4539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III</a:t>
            </a:r>
            <a:endParaRPr/>
          </a:p>
        </p:txBody>
      </p:sp>
      <p:sp>
        <p:nvSpPr>
          <p:cNvPr id="402" name="Google Shape;402;p27"/>
          <p:cNvSpPr txBox="1"/>
          <p:nvPr/>
        </p:nvSpPr>
        <p:spPr>
          <a:xfrm>
            <a:off x="2120970" y="5346701"/>
            <a:ext cx="4780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IV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8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Cost Contours</a:t>
            </a:r>
            <a:endParaRPr/>
          </a:p>
        </p:txBody>
      </p:sp>
      <p:sp>
        <p:nvSpPr>
          <p:cNvPr id="408" name="Google Shape;408;p28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7484" l="-1216" r="0" t="-50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 </a:t>
            </a:r>
            <a:endParaRPr/>
          </a:p>
        </p:txBody>
      </p:sp>
      <p:cxnSp>
        <p:nvCxnSpPr>
          <p:cNvPr id="409" name="Google Shape;409;p28"/>
          <p:cNvCxnSpPr/>
          <p:nvPr/>
        </p:nvCxnSpPr>
        <p:spPr>
          <a:xfrm>
            <a:off x="4565869" y="4688726"/>
            <a:ext cx="4423317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10" name="Google Shape;410;p28"/>
          <p:cNvSpPr txBox="1"/>
          <p:nvPr/>
        </p:nvSpPr>
        <p:spPr>
          <a:xfrm>
            <a:off x="8716370" y="4629985"/>
            <a:ext cx="612540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11" name="Google Shape;411;p28"/>
          <p:cNvCxnSpPr/>
          <p:nvPr/>
        </p:nvCxnSpPr>
        <p:spPr>
          <a:xfrm rot="10800000">
            <a:off x="5676724" y="2159271"/>
            <a:ext cx="33454" cy="3430859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12" name="Google Shape;412;p28"/>
          <p:cNvSpPr txBox="1"/>
          <p:nvPr/>
        </p:nvSpPr>
        <p:spPr>
          <a:xfrm>
            <a:off x="4565869" y="2397623"/>
            <a:ext cx="620811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13" name="Google Shape;413;p28"/>
          <p:cNvCxnSpPr/>
          <p:nvPr/>
        </p:nvCxnSpPr>
        <p:spPr>
          <a:xfrm flipH="1" rot="10800000">
            <a:off x="5710178" y="4066789"/>
            <a:ext cx="397011" cy="621937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414" name="Google Shape;414;p28"/>
          <p:cNvSpPr txBox="1"/>
          <p:nvPr/>
        </p:nvSpPr>
        <p:spPr>
          <a:xfrm>
            <a:off x="5978251" y="3602323"/>
            <a:ext cx="447558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9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lang="en-US">
                <a:solidFill>
                  <a:srgbClr val="C00000"/>
                </a:solidFill>
              </a:rPr>
              <a:t>Poll 5</a:t>
            </a:r>
            <a:endParaRPr/>
          </a:p>
        </p:txBody>
      </p:sp>
      <p:sp>
        <p:nvSpPr>
          <p:cNvPr id="420" name="Google Shape;420;p29"/>
          <p:cNvSpPr txBox="1"/>
          <p:nvPr/>
        </p:nvSpPr>
        <p:spPr>
          <a:xfrm>
            <a:off x="552099" y="1042365"/>
            <a:ext cx="10075800" cy="672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3635" l="-1270" r="0" t="-154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1" name="Google Shape;421;p29"/>
          <p:cNvSpPr txBox="1"/>
          <p:nvPr/>
        </p:nvSpPr>
        <p:spPr>
          <a:xfrm>
            <a:off x="669281" y="2148810"/>
            <a:ext cx="47508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AutoNum type="alphaUcParenR"/>
            </a:pPr>
            <a:r>
              <a:rPr b="0" i="0" lang="en-US" sz="2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Increases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AutoNum type="alphaUcParenR"/>
            </a:pPr>
            <a:r>
              <a:rPr b="0" i="0" lang="en-US" sz="2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Decreases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3384" y="1658704"/>
            <a:ext cx="4911772" cy="483216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9"/>
          <p:cNvSpPr txBox="1"/>
          <p:nvPr/>
        </p:nvSpPr>
        <p:spPr>
          <a:xfrm>
            <a:off x="552099" y="5905793"/>
            <a:ext cx="83922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https://www.desmos.com/calculator/8d9kxbdq9u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>
            <p:ph type="ctrTitle"/>
          </p:nvPr>
        </p:nvSpPr>
        <p:spPr>
          <a:xfrm>
            <a:off x="0" y="279401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AI: Representation and Problem Solving</a:t>
            </a:r>
            <a:br>
              <a:rPr lang="en-US" sz="4400"/>
            </a:br>
            <a:endParaRPr sz="4400"/>
          </a:p>
        </p:txBody>
      </p:sp>
      <p:sp>
        <p:nvSpPr>
          <p:cNvPr id="95" name="Google Shape;95;p3"/>
          <p:cNvSpPr txBox="1"/>
          <p:nvPr>
            <p:ph idx="1" type="subTitle"/>
          </p:nvPr>
        </p:nvSpPr>
        <p:spPr>
          <a:xfrm>
            <a:off x="0" y="1295400"/>
            <a:ext cx="12192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267"/>
              <a:buNone/>
            </a:pPr>
            <a:r>
              <a:rPr lang="en-US" sz="4267"/>
              <a:t>Linear Programming</a:t>
            </a:r>
            <a:endParaRPr/>
          </a:p>
        </p:txBody>
      </p:sp>
      <p:sp>
        <p:nvSpPr>
          <p:cNvPr id="96" name="Google Shape;96;p3"/>
          <p:cNvSpPr txBox="1"/>
          <p:nvPr/>
        </p:nvSpPr>
        <p:spPr>
          <a:xfrm>
            <a:off x="0" y="5562600"/>
            <a:ext cx="12192000" cy="892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Instructors: Tuomas Sandholm and Vincent Conitzer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934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credits: CMU AI with drawings from http://ai.berkeley.edu</a:t>
            </a:r>
            <a:endParaRPr/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4831" y="2166018"/>
            <a:ext cx="4642338" cy="3163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Graphics Representation</a:t>
            </a:r>
            <a:endParaRPr/>
          </a:p>
        </p:txBody>
      </p:sp>
      <p:sp>
        <p:nvSpPr>
          <p:cNvPr id="429" name="Google Shape;429;p30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Geometry / Algebra I Quiz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What shape do these represent?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lang="en-US"/>
              <a:t> 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lang="en-US"/>
              <a:t> 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lang="en-US"/>
              <a:t> </a:t>
            </a:r>
            <a:endParaRPr/>
          </a:p>
        </p:txBody>
      </p:sp>
      <p:sp>
        <p:nvSpPr>
          <p:cNvPr id="430" name="Google Shape;430;p30"/>
          <p:cNvSpPr txBox="1"/>
          <p:nvPr/>
        </p:nvSpPr>
        <p:spPr>
          <a:xfrm>
            <a:off x="788949" y="3115974"/>
            <a:ext cx="3979294" cy="13849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1" name="Google Shape;431;p30"/>
          <p:cNvSpPr txBox="1"/>
          <p:nvPr/>
        </p:nvSpPr>
        <p:spPr>
          <a:xfrm>
            <a:off x="1117968" y="2064355"/>
            <a:ext cx="3187732" cy="13849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2" name="Google Shape;432;p30"/>
          <p:cNvSpPr txBox="1"/>
          <p:nvPr/>
        </p:nvSpPr>
        <p:spPr>
          <a:xfrm>
            <a:off x="5669280" y="5944585"/>
            <a:ext cx="67665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https://www.desmos.com/calculator/lp0rqsb1w6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3" name="Google Shape;433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1843" y="875431"/>
            <a:ext cx="5371764" cy="4672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1843" y="858805"/>
            <a:ext cx="5388873" cy="5069154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1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Graphics Representation</a:t>
            </a:r>
            <a:endParaRPr/>
          </a:p>
        </p:txBody>
      </p:sp>
      <p:sp>
        <p:nvSpPr>
          <p:cNvPr id="440" name="Google Shape;440;p31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Geometry / Algebra I Quiz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What shape do these represent?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lang="en-US"/>
              <a:t> 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lang="en-US"/>
              <a:t> 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lang="en-US"/>
              <a:t> </a:t>
            </a:r>
            <a:endParaRPr/>
          </a:p>
        </p:txBody>
      </p:sp>
      <p:sp>
        <p:nvSpPr>
          <p:cNvPr id="441" name="Google Shape;441;p31"/>
          <p:cNvSpPr txBox="1"/>
          <p:nvPr/>
        </p:nvSpPr>
        <p:spPr>
          <a:xfrm>
            <a:off x="788949" y="3115974"/>
            <a:ext cx="3979294" cy="13849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2" name="Google Shape;442;p31"/>
          <p:cNvSpPr txBox="1"/>
          <p:nvPr/>
        </p:nvSpPr>
        <p:spPr>
          <a:xfrm>
            <a:off x="1117968" y="2064355"/>
            <a:ext cx="3187732" cy="138499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43" name="Google Shape;443;p31"/>
          <p:cNvSpPr txBox="1"/>
          <p:nvPr/>
        </p:nvSpPr>
        <p:spPr>
          <a:xfrm>
            <a:off x="5669280" y="5944585"/>
            <a:ext cx="67665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https://www.desmos.com/calculator/plp1thgsbh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1"/>
          <p:cNvSpPr txBox="1"/>
          <p:nvPr/>
        </p:nvSpPr>
        <p:spPr>
          <a:xfrm>
            <a:off x="1252985" y="4577158"/>
            <a:ext cx="3515258" cy="189154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Warm-up: What to eat?</a:t>
            </a:r>
            <a:endParaRPr/>
          </a:p>
        </p:txBody>
      </p:sp>
      <p:sp>
        <p:nvSpPr>
          <p:cNvPr id="103" name="Google Shape;103;p4"/>
          <p:cNvSpPr txBox="1"/>
          <p:nvPr>
            <p:ph idx="1" type="body"/>
          </p:nvPr>
        </p:nvSpPr>
        <p:spPr>
          <a:xfrm>
            <a:off x="228600" y="1113178"/>
            <a:ext cx="11963400" cy="1028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We are trying to stay healthy by finding the optimal amount of food to purchase.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We can choose the amount of </a:t>
            </a:r>
            <a:r>
              <a:rPr lang="en-US">
                <a:solidFill>
                  <a:srgbClr val="00B050"/>
                </a:solidFill>
              </a:rPr>
              <a:t>stir-fry</a:t>
            </a:r>
            <a:r>
              <a:rPr lang="en-US"/>
              <a:t> (ounce) and </a:t>
            </a:r>
            <a:r>
              <a:rPr lang="en-US">
                <a:solidFill>
                  <a:srgbClr val="00B050"/>
                </a:solidFill>
              </a:rPr>
              <a:t>boba</a:t>
            </a:r>
            <a:r>
              <a:rPr lang="en-US"/>
              <a:t> (fluid ounces).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552099" y="2456704"/>
            <a:ext cx="3730732" cy="194459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880" l="-3430" r="0" t="-501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aphicFrame>
        <p:nvGraphicFramePr>
          <p:cNvPr id="105" name="Google Shape;105;p4"/>
          <p:cNvGraphicFramePr/>
          <p:nvPr/>
        </p:nvGraphicFramePr>
        <p:xfrm>
          <a:off x="4474806" y="24567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{F8346B1D-1EFB-4CDF-87EB-CA61348F0439}</a:tableStyleId>
              </a:tblPr>
              <a:tblGrid>
                <a:gridCol w="2190700"/>
                <a:gridCol w="1283375"/>
                <a:gridCol w="1291400"/>
                <a:gridCol w="1267325"/>
                <a:gridCol w="1219200"/>
              </a:tblGrid>
              <a:tr h="648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Food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Cost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Calories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Sugar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Calcium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48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u="none" cap="none" strike="noStrike"/>
                        <a:t> (per oz)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100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20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482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u="none" cap="none" strike="noStrike"/>
                        <a:t> (per fl oz)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0.5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50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70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06" name="Google Shape;106;p4"/>
          <p:cNvSpPr txBox="1"/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What is the cheapest way to stay “healthy” with this menu?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How much </a:t>
            </a:r>
            <a:r>
              <a:rPr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stir-fry</a:t>
            </a: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(ounce) and </a:t>
            </a:r>
            <a:r>
              <a:rPr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boba</a:t>
            </a: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(fluid ounces) should we buy?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4193" y="0"/>
            <a:ext cx="316780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7924" y="0"/>
            <a:ext cx="316445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533611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Optimization</a:t>
            </a:r>
            <a:endParaRPr/>
          </a:p>
        </p:txBody>
      </p:sp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3698" y="1570892"/>
            <a:ext cx="4105656" cy="412652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/>
          <p:nvPr/>
        </p:nvSpPr>
        <p:spPr>
          <a:xfrm>
            <a:off x="987043" y="5004856"/>
            <a:ext cx="3310906" cy="11026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7125" l="0" r="0" t="-1657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22" name="Google Shape;122;p6"/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Problem Description</a:t>
            </a:r>
            <a:endParaRPr/>
          </a:p>
        </p:txBody>
      </p:sp>
      <p:sp>
        <p:nvSpPr>
          <p:cNvPr id="123" name="Google Shape;123;p6"/>
          <p:cNvSpPr txBox="1"/>
          <p:nvPr/>
        </p:nvSpPr>
        <p:spPr>
          <a:xfrm>
            <a:off x="6718652" y="920621"/>
            <a:ext cx="4621471" cy="501675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Graphical Representation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6"/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Optimization Representation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Constraint Satisfaction Problems</a:t>
            </a:r>
            <a:endParaRPr/>
          </a:p>
        </p:txBody>
      </p:sp>
      <p:sp>
        <p:nvSpPr>
          <p:cNvPr id="130" name="Google Shape;130;p7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Map coloring</a:t>
            </a:r>
            <a:endParaRPr/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6048" y="1864220"/>
            <a:ext cx="4623853" cy="312955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 txBox="1"/>
          <p:nvPr/>
        </p:nvSpPr>
        <p:spPr>
          <a:xfrm>
            <a:off x="552099" y="6081161"/>
            <a:ext cx="5434486" cy="58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Notation Alert!</a:t>
            </a:r>
            <a:endParaRPr/>
          </a:p>
        </p:txBody>
      </p:sp>
      <p:sp>
        <p:nvSpPr>
          <p:cNvPr id="133" name="Google Shape;133;p7"/>
          <p:cNvSpPr txBox="1"/>
          <p:nvPr/>
        </p:nvSpPr>
        <p:spPr>
          <a:xfrm>
            <a:off x="552099" y="1885055"/>
            <a:ext cx="4889480" cy="109260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452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4" name="Google Shape;134;p7"/>
          <p:cNvSpPr txBox="1"/>
          <p:nvPr/>
        </p:nvSpPr>
        <p:spPr>
          <a:xfrm>
            <a:off x="552099" y="5353974"/>
            <a:ext cx="5320239" cy="437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Assume vectors are column vectors</a:t>
            </a:r>
            <a:endParaRPr/>
          </a:p>
        </p:txBody>
      </p:sp>
      <p:sp>
        <p:nvSpPr>
          <p:cNvPr id="135" name="Google Shape;135;p7"/>
          <p:cNvSpPr txBox="1"/>
          <p:nvPr/>
        </p:nvSpPr>
        <p:spPr>
          <a:xfrm>
            <a:off x="1757445" y="3099878"/>
            <a:ext cx="1824410" cy="437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"such that"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Optimization Formulation</a:t>
            </a:r>
            <a:endParaRPr/>
          </a:p>
        </p:txBody>
      </p:sp>
      <p:sp>
        <p:nvSpPr>
          <p:cNvPr id="141" name="Google Shape;141;p8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Diet Problem</a:t>
            </a:r>
            <a:endParaRPr/>
          </a:p>
        </p:txBody>
      </p:sp>
      <p:sp>
        <p:nvSpPr>
          <p:cNvPr id="142" name="Google Shape;142;p8"/>
          <p:cNvSpPr txBox="1"/>
          <p:nvPr/>
        </p:nvSpPr>
        <p:spPr>
          <a:xfrm>
            <a:off x="552099" y="1885055"/>
            <a:ext cx="5046574" cy="109260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52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3" name="Google Shape;143;p8"/>
          <p:cNvSpPr txBox="1"/>
          <p:nvPr/>
        </p:nvSpPr>
        <p:spPr>
          <a:xfrm>
            <a:off x="8770815" y="3270952"/>
            <a:ext cx="3310349" cy="194459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945" r="0" t="-43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66309" y="207242"/>
            <a:ext cx="2770420" cy="27704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5" name="Google Shape;145;p8"/>
          <p:cNvGraphicFramePr/>
          <p:nvPr/>
        </p:nvGraphicFramePr>
        <p:xfrm>
          <a:off x="6593305" y="51371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{F8346B1D-1EFB-4CDF-87EB-CA61348F0439}</a:tableStyleId>
              </a:tblPr>
              <a:tblGrid>
                <a:gridCol w="1641650"/>
                <a:gridCol w="961725"/>
                <a:gridCol w="967750"/>
                <a:gridCol w="863075"/>
                <a:gridCol w="1000275"/>
              </a:tblGrid>
              <a:tr h="43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Food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Cost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Calories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Sugar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Calcium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3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u="none" cap="none" strike="noStrike"/>
                        <a:t> (per oz)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3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u="none" cap="none" strike="noStrike"/>
                        <a:t> (per fl oz)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0.5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50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70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/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Optimization Formulation</a:t>
            </a:r>
            <a:endParaRPr/>
          </a:p>
        </p:txBody>
      </p:sp>
      <p:sp>
        <p:nvSpPr>
          <p:cNvPr id="151" name="Google Shape;151;p9"/>
          <p:cNvSpPr txBox="1"/>
          <p:nvPr>
            <p:ph idx="1" type="body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/>
              <a:t>Diet Problem</a:t>
            </a:r>
            <a:endParaRPr/>
          </a:p>
        </p:txBody>
      </p:sp>
      <p:sp>
        <p:nvSpPr>
          <p:cNvPr id="152" name="Google Shape;152;p9"/>
          <p:cNvSpPr txBox="1"/>
          <p:nvPr/>
        </p:nvSpPr>
        <p:spPr>
          <a:xfrm>
            <a:off x="552099" y="1885055"/>
            <a:ext cx="5046574" cy="109260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523" l="0" r="0" t="-33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3" name="Google Shape;153;p9"/>
          <p:cNvSpPr txBox="1"/>
          <p:nvPr/>
        </p:nvSpPr>
        <p:spPr>
          <a:xfrm>
            <a:off x="552099" y="6081161"/>
            <a:ext cx="5434486" cy="58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Notation Alert!</a:t>
            </a:r>
            <a:endParaRPr/>
          </a:p>
        </p:txBody>
      </p:sp>
      <p:sp>
        <p:nvSpPr>
          <p:cNvPr id="154" name="Google Shape;154;p9"/>
          <p:cNvSpPr txBox="1"/>
          <p:nvPr/>
        </p:nvSpPr>
        <p:spPr>
          <a:xfrm>
            <a:off x="8770815" y="3270952"/>
            <a:ext cx="3256976" cy="194459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994" r="0" t="-43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5" name="Google Shape;155;p9"/>
          <p:cNvSpPr txBox="1"/>
          <p:nvPr/>
        </p:nvSpPr>
        <p:spPr>
          <a:xfrm>
            <a:off x="3705607" y="1766820"/>
            <a:ext cx="3182873" cy="58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Objective function</a:t>
            </a:r>
            <a:endParaRPr/>
          </a:p>
        </p:txBody>
      </p:sp>
      <p:graphicFrame>
        <p:nvGraphicFramePr>
          <p:cNvPr id="156" name="Google Shape;156;p9"/>
          <p:cNvGraphicFramePr/>
          <p:nvPr/>
        </p:nvGraphicFramePr>
        <p:xfrm>
          <a:off x="6593305" y="51371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{F8346B1D-1EFB-4CDF-87EB-CA61348F0439}</a:tableStyleId>
              </a:tblPr>
              <a:tblGrid>
                <a:gridCol w="1641650"/>
                <a:gridCol w="961725"/>
                <a:gridCol w="967750"/>
                <a:gridCol w="863075"/>
                <a:gridCol w="1000275"/>
              </a:tblGrid>
              <a:tr h="43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Food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Cost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Calories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Sugar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Calcium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3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u="none" cap="none" strike="noStrike"/>
                        <a:t> (per oz)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100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20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36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u="none" cap="none" strike="noStrike"/>
                        <a:t> (per fl oz)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0.5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50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70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157" name="Google Shape;15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66309" y="207242"/>
            <a:ext cx="2770420" cy="2770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2018-10-11T11:39:27Z</dcterms:created>
  <dc:creator>Pat Virtue</dc:creator>
</cp:coreProperties>
</file>