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74"/>
  </p:notesMasterIdLst>
  <p:sldIdLst>
    <p:sldId id="259" r:id="rId3"/>
    <p:sldId id="690" r:id="rId4"/>
    <p:sldId id="691" r:id="rId5"/>
    <p:sldId id="258" r:id="rId6"/>
    <p:sldId id="260" r:id="rId7"/>
    <p:sldId id="687" r:id="rId8"/>
    <p:sldId id="346" r:id="rId9"/>
    <p:sldId id="276" r:id="rId10"/>
    <p:sldId id="263" r:id="rId11"/>
    <p:sldId id="264" r:id="rId12"/>
    <p:sldId id="267" r:id="rId13"/>
    <p:sldId id="268" r:id="rId14"/>
    <p:sldId id="271" r:id="rId15"/>
    <p:sldId id="265" r:id="rId16"/>
    <p:sldId id="266" r:id="rId17"/>
    <p:sldId id="270" r:id="rId18"/>
    <p:sldId id="272" r:id="rId19"/>
    <p:sldId id="273" r:id="rId20"/>
    <p:sldId id="275" r:id="rId21"/>
    <p:sldId id="279" r:id="rId22"/>
    <p:sldId id="385" r:id="rId23"/>
    <p:sldId id="350" r:id="rId24"/>
    <p:sldId id="285" r:id="rId25"/>
    <p:sldId id="286" r:id="rId26"/>
    <p:sldId id="287" r:id="rId27"/>
    <p:sldId id="288" r:id="rId28"/>
    <p:sldId id="289" r:id="rId29"/>
    <p:sldId id="351" r:id="rId30"/>
    <p:sldId id="296" r:id="rId31"/>
    <p:sldId id="297" r:id="rId32"/>
    <p:sldId id="352" r:id="rId33"/>
    <p:sldId id="298" r:id="rId34"/>
    <p:sldId id="312" r:id="rId35"/>
    <p:sldId id="313" r:id="rId36"/>
    <p:sldId id="314" r:id="rId37"/>
    <p:sldId id="353" r:id="rId38"/>
    <p:sldId id="317" r:id="rId39"/>
    <p:sldId id="301" r:id="rId40"/>
    <p:sldId id="319" r:id="rId41"/>
    <p:sldId id="302" r:id="rId42"/>
    <p:sldId id="336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30" r:id="rId52"/>
    <p:sldId id="328" r:id="rId53"/>
    <p:sldId id="329" r:id="rId54"/>
    <p:sldId id="331" r:id="rId55"/>
    <p:sldId id="332" r:id="rId56"/>
    <p:sldId id="333" r:id="rId57"/>
    <p:sldId id="359" r:id="rId58"/>
    <p:sldId id="360" r:id="rId59"/>
    <p:sldId id="304" r:id="rId60"/>
    <p:sldId id="363" r:id="rId61"/>
    <p:sldId id="354" r:id="rId62"/>
    <p:sldId id="362" r:id="rId63"/>
    <p:sldId id="365" r:id="rId64"/>
    <p:sldId id="368" r:id="rId65"/>
    <p:sldId id="370" r:id="rId66"/>
    <p:sldId id="307" r:id="rId67"/>
    <p:sldId id="309" r:id="rId68"/>
    <p:sldId id="356" r:id="rId69"/>
    <p:sldId id="310" r:id="rId70"/>
    <p:sldId id="386" r:id="rId71"/>
    <p:sldId id="357" r:id="rId72"/>
    <p:sldId id="338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84121" autoAdjust="0"/>
  </p:normalViewPr>
  <p:slideViewPr>
    <p:cSldViewPr snapToGrid="0" snapToObjects="1">
      <p:cViewPr varScale="1">
        <p:scale>
          <a:sx n="91" d="100"/>
          <a:sy n="91" d="100"/>
        </p:scale>
        <p:origin x="139" y="77"/>
      </p:cViewPr>
      <p:guideLst/>
    </p:cSldViewPr>
  </p:slideViewPr>
  <p:outlineViewPr>
    <p:cViewPr>
      <p:scale>
        <a:sx n="33" d="100"/>
        <a:sy n="33" d="100"/>
      </p:scale>
      <p:origin x="0" y="-3287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51213-782B-6740-9159-A15F1071FA5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73B70-394B-D341-8F66-A712FCAEE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75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4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2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4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1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5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  (first) / Arc Consistency (second)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02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67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1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9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349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964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Auto-consistency (note</a:t>
            </a:r>
            <a:r>
              <a:rPr lang="en-US" baseline="0" dirty="0"/>
              <a:t> initially nothing gets deleted/pruned since there are consistent options for all constraints for initial variable domains)</a:t>
            </a:r>
          </a:p>
          <a:p>
            <a:endParaRPr lang="en-US" baseline="0" dirty="0"/>
          </a:p>
          <a:p>
            <a:r>
              <a:rPr lang="en-US" baseline="0" dirty="0"/>
              <a:t>Flashes whenever something needs to be re-checked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65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78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Complex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MRV 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baseline="0" dirty="0"/>
          </a:p>
          <a:p>
            <a:pPr marL="171450" indent="-171450">
              <a:buFont typeface="Wingdings" charset="0"/>
              <a:buChar char="à"/>
            </a:pPr>
            <a:r>
              <a:rPr lang="en-US" baseline="0" dirty="0">
                <a:sym typeface="Wingdings"/>
              </a:rPr>
              <a:t>Solves already without any need for backtracking</a:t>
            </a:r>
          </a:p>
          <a:p>
            <a:pPr marL="171450" indent="-171450">
              <a:buFont typeface="Wingdings" charset="0"/>
              <a:buChar char="à"/>
            </a:pPr>
            <a:endParaRPr lang="en-US" baseline="0" dirty="0"/>
          </a:p>
          <a:p>
            <a:r>
              <a:rPr lang="en-US" baseline="0" dirty="0"/>
              <a:t>Note: need a bigger problem to illustrate relevance of </a:t>
            </a:r>
            <a:r>
              <a:rPr lang="en-US" baseline="0" dirty="0" err="1"/>
              <a:t>backtracking+AC+MRV+MCV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2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test has structure, it ‘s more like a manual describing a</a:t>
            </a:r>
            <a:r>
              <a:rPr lang="en-US" baseline="0" dirty="0"/>
              <a:t> set of constraints that have to hold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Demo:</a:t>
            </a:r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constraint.jar</a:t>
            </a:r>
            <a:r>
              <a:rPr lang="en-US" baseline="0" dirty="0"/>
              <a:t> or </a:t>
            </a:r>
            <a:r>
              <a:rPr lang="en-US" baseline="0" dirty="0" err="1"/>
              <a:t>constraint.exe</a:t>
            </a:r>
            <a:r>
              <a:rPr lang="en-US" baseline="0" dirty="0"/>
              <a:t>, load the 5 queens problem.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 is just showing the n-queens applet as</a:t>
            </a:r>
            <a:r>
              <a:rPr lang="en-US" baseline="0" dirty="0"/>
              <a:t> illustration of constraint graph, but later in lecture we’ll interact with the applet.</a:t>
            </a:r>
          </a:p>
          <a:p>
            <a:r>
              <a:rPr lang="en-US" dirty="0" err="1"/>
              <a:t>aispace.org</a:t>
            </a:r>
            <a:r>
              <a:rPr lang="en-US" dirty="0"/>
              <a:t> will have the latest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0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73B70-394B-D341-8F66-A712FCAEE1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3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None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endParaRPr lang="en-US" dirty="0"/>
          </a:p>
          <a:p>
            <a:r>
              <a:rPr lang="en-US" dirty="0"/>
              <a:t>CS188 </a:t>
            </a:r>
            <a:r>
              <a:rPr lang="en-US" dirty="0" err="1"/>
              <a:t>javascript</a:t>
            </a:r>
            <a:r>
              <a:rPr lang="en-US" dirty="0"/>
              <a:t> demos -&gt; source -&gt; exercises -&gt; </a:t>
            </a:r>
            <a:r>
              <a:rPr lang="en-US" dirty="0" err="1"/>
              <a:t>csps</a:t>
            </a:r>
            <a:r>
              <a:rPr lang="en-US" dirty="0"/>
              <a:t> -&gt; CSPs demos -&gt; CSPs </a:t>
            </a:r>
            <a:r>
              <a:rPr lang="en-US" dirty="0" err="1"/>
              <a:t>demos.html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Settings:</a:t>
            </a:r>
          </a:p>
          <a:p>
            <a:r>
              <a:rPr lang="en-US" dirty="0"/>
              <a:t>Graph =</a:t>
            </a:r>
            <a:r>
              <a:rPr lang="en-US" baseline="0" dirty="0"/>
              <a:t> Simple</a:t>
            </a:r>
          </a:p>
          <a:p>
            <a:r>
              <a:rPr lang="en-US" baseline="0" dirty="0"/>
              <a:t>Algorithm = Backtracking</a:t>
            </a:r>
          </a:p>
          <a:p>
            <a:r>
              <a:rPr lang="en-US" baseline="0" dirty="0"/>
              <a:t>Ordering = None</a:t>
            </a:r>
          </a:p>
          <a:p>
            <a:r>
              <a:rPr lang="en-US" baseline="0" dirty="0"/>
              <a:t>Filtering = Forward Checking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5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3732-5B48-402F-BB84-5FA7A72ED87F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89B-54AF-462C-8135-372B265137AC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A2A6-ED80-4647-8646-3A260305CDE0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4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0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7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53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8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97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9" y="365125"/>
            <a:ext cx="10515600" cy="56575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259" y="133135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9047-E8DC-4320-9E73-C8EEFCBF24A1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5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81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680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1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D27B2-4A6F-4171-80E9-7A9139622D37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7731-7AE7-4226-B22B-AA579BE50DCA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2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DE32-2F2F-428B-A9DE-5A3E4689A7EC}" type="datetime1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555FC-8B20-4D7A-BACF-9E6D661476B7}" type="datetime1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0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DD3C4-493A-4419-ACA1-49A72BA3CC89}" type="datetime1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A4B4-6D4B-4E4F-BEBC-1AC8638F661D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FE6A-E228-4454-8554-0CAB0FB468C4}" type="datetime1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2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DE10-1FE4-40D2-8AD9-49339F1BCB8E}" type="datetime1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84970-942D-C344-9E05-4058AA48B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0.wmf"/><Relationship Id="rId12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5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10.xml"/><Relationship Id="rId10" Type="http://schemas.openxmlformats.org/officeDocument/2006/relationships/image" Target="../media/image21.png"/><Relationship Id="rId4" Type="http://schemas.openxmlformats.org/officeDocument/2006/relationships/tags" Target="../tags/tag9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tags" Target="../tags/tag1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26.png"/><Relationship Id="rId5" Type="http://schemas.openxmlformats.org/officeDocument/2006/relationships/tags" Target="../tags/tag15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3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1.wmf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cs.cmu.edu/~15281/demos/csp_backtrack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1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15281/demos/csp_backtrack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7.wmf"/><Relationship Id="rId4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90.png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0.png"/><Relationship Id="rId3" Type="http://schemas.openxmlformats.org/officeDocument/2006/relationships/image" Target="../media/image57.png"/><Relationship Id="rId7" Type="http://schemas.openxmlformats.org/officeDocument/2006/relationships/image" Target="../media/image6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650.png"/><Relationship Id="rId4" Type="http://schemas.openxmlformats.org/officeDocument/2006/relationships/image" Target="../media/image66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67879"/>
            <a:ext cx="10515600" cy="1325563"/>
          </a:xfrm>
        </p:spPr>
        <p:txBody>
          <a:bodyPr/>
          <a:lstStyle/>
          <a:p>
            <a:r>
              <a:rPr lang="en-US" sz="3600" dirty="0"/>
              <a:t>Warm-up as You Walk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7481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418" y="5410200"/>
            <a:ext cx="109935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 is your brain doing to solve these?</a:t>
            </a:r>
          </a:p>
          <a:p>
            <a:pPr marL="514350" indent="-514350">
              <a:buAutoNum type="arabicParenR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How would you solve these with search (BFS, DFS, etc.)?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38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Example: Map Coloring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3776"/>
            <a:ext cx="7564244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Variables: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Domains: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Constraints: adjacent regions must have different colors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Solutions are assignments satisfying all constraints,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 l="1140" t="1105"/>
          <a:stretch>
            <a:fillRect/>
          </a:stretch>
        </p:blipFill>
        <p:spPr bwMode="auto">
          <a:xfrm>
            <a:off x="8408893" y="1228165"/>
            <a:ext cx="3021107" cy="250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171700" y="1599601"/>
            <a:ext cx="4281583" cy="258601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222039" y="2019996"/>
            <a:ext cx="3023521" cy="29667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23725" y="4623939"/>
            <a:ext cx="5983475" cy="629393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2348947" y="2904870"/>
            <a:ext cx="1201079" cy="223965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327080" y="3447236"/>
            <a:ext cx="4759520" cy="259431"/>
          </a:xfrm>
          <a:prstGeom prst="rect">
            <a:avLst/>
          </a:prstGeom>
          <a:noFill/>
          <a:ln/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019" y="4178525"/>
            <a:ext cx="3929781" cy="2069651"/>
          </a:xfrm>
          <a:prstGeom prst="rect">
            <a:avLst/>
          </a:prstGeom>
          <a:noFill/>
        </p:spPr>
      </p:pic>
      <p:sp>
        <p:nvSpPr>
          <p:cNvPr id="17" name="TextBox 19"/>
          <p:cNvSpPr txBox="1">
            <a:spLocks noChangeArrowheads="1"/>
          </p:cNvSpPr>
          <p:nvPr/>
        </p:nvSpPr>
        <p:spPr bwMode="auto">
          <a:xfrm>
            <a:off x="1187825" y="2791632"/>
            <a:ext cx="1905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Implicit:</a:t>
            </a: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187825" y="3344140"/>
            <a:ext cx="13716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Explicit: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D3945-110E-49D6-B19B-A606BA50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9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991" y="1756317"/>
            <a:ext cx="480280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140" t="1105"/>
          <a:stretch>
            <a:fillRect/>
          </a:stretch>
        </p:blipFill>
        <p:spPr bwMode="auto">
          <a:xfrm>
            <a:off x="976605" y="1806497"/>
            <a:ext cx="5229049" cy="43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16D2B-3D52-4403-B0AC-1215FB4C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Constraint Graphs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010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CSP: each constraint relates (at most) two variables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Binary constraint graph: nodes are variables, arcs show constraints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General-purpose CSP algorithms use the graph structure to speed up search. E.g., Tasmania is an independent </a:t>
            </a:r>
            <a:r>
              <a:rPr lang="en-US" sz="2400" dirty="0" err="1"/>
              <a:t>subproblem</a:t>
            </a:r>
            <a:r>
              <a:rPr lang="en-US" sz="2400" dirty="0"/>
              <a:t>!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600201"/>
            <a:ext cx="33274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8D2F0B-940B-442C-A3DC-092A36AF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Varieties of CSPs and Constraints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2103"/>
            <a:ext cx="7316459" cy="495199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3FB97-C27C-41B6-902A-B377A21E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Formulation 1: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 eaLnBrk="1" hangingPunct="1"/>
            <a:r>
              <a:rPr lang="en-US" dirty="0"/>
              <a:t>Domains:</a:t>
            </a:r>
          </a:p>
          <a:p>
            <a:pPr lvl="1" eaLnBrk="1" hangingPunct="1"/>
            <a:r>
              <a:rPr lang="en-US" dirty="0"/>
              <a:t>Constraints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/>
          <a:srcRect l="75101" b="14342"/>
          <a:stretch>
            <a:fillRect/>
          </a:stretch>
        </p:blipFill>
        <p:spPr bwMode="auto">
          <a:xfrm>
            <a:off x="5257800" y="15240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50245" y="2257404"/>
            <a:ext cx="8540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040" y="1864219"/>
            <a:ext cx="49053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215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5288" y="4572001"/>
            <a:ext cx="1763712" cy="70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1360489" y="4132557"/>
            <a:ext cx="6148585" cy="363244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3379" y="1479838"/>
            <a:ext cx="4150020" cy="1948241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360488" y="4572002"/>
            <a:ext cx="7002160" cy="1264239"/>
          </a:xfrm>
          <a:prstGeom prst="rect">
            <a:avLst/>
          </a:prstGeom>
          <a:noFill/>
          <a:ln/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405CF4-5A3D-45EA-A843-828388B1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Example: N-Queens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90688"/>
            <a:ext cx="8229600" cy="4252912"/>
          </a:xfrm>
        </p:spPr>
        <p:txBody>
          <a:bodyPr/>
          <a:lstStyle/>
          <a:p>
            <a:pPr eaLnBrk="1" hangingPunct="1"/>
            <a:r>
              <a:rPr lang="en-US" dirty="0"/>
              <a:t>Formulation 2:</a:t>
            </a:r>
          </a:p>
          <a:p>
            <a:pPr lvl="1" eaLnBrk="1" hangingPunct="1"/>
            <a:r>
              <a:rPr lang="en-US" dirty="0"/>
              <a:t>Variables: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Domains:</a:t>
            </a:r>
          </a:p>
          <a:p>
            <a:pPr lvl="1"/>
            <a:endParaRPr lang="en-US" dirty="0"/>
          </a:p>
          <a:p>
            <a:pPr lvl="1" eaLnBrk="1" hangingPunct="1"/>
            <a:r>
              <a:rPr lang="en-US" dirty="0"/>
              <a:t>Constraints:</a:t>
            </a:r>
          </a:p>
        </p:txBody>
      </p:sp>
      <p:pic>
        <p:nvPicPr>
          <p:cNvPr id="922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2239862"/>
            <a:ext cx="395288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5410202"/>
            <a:ext cx="43942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8304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14700" y="4572001"/>
            <a:ext cx="45212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7281" y="3001533"/>
            <a:ext cx="197008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2"/>
          <p:cNvPicPr>
            <a:picLocks noChangeAspect="1" noChangeArrowheads="1"/>
          </p:cNvPicPr>
          <p:nvPr/>
        </p:nvPicPr>
        <p:blipFill>
          <a:blip r:embed="rId15" cstate="print"/>
          <a:srcRect l="75101" b="14342"/>
          <a:stretch>
            <a:fillRect/>
          </a:stretch>
        </p:blipFill>
        <p:spPr bwMode="auto">
          <a:xfrm>
            <a:off x="8389937" y="1600200"/>
            <a:ext cx="20462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32737" y="1752602"/>
            <a:ext cx="395288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1" y="2209802"/>
            <a:ext cx="4111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32739" y="2667002"/>
            <a:ext cx="411163" cy="30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32739" y="3128964"/>
            <a:ext cx="411163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1752600" y="4491338"/>
            <a:ext cx="19050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Implicit:</a:t>
            </a:r>
          </a:p>
        </p:txBody>
      </p:sp>
      <p:sp>
        <p:nvSpPr>
          <p:cNvPr id="9230" name="TextBox 20"/>
          <p:cNvSpPr txBox="1">
            <a:spLocks noChangeArrowheads="1"/>
          </p:cNvSpPr>
          <p:nvPr/>
        </p:nvSpPr>
        <p:spPr bwMode="auto">
          <a:xfrm>
            <a:off x="1752600" y="5345114"/>
            <a:ext cx="1371600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Explicit:</a:t>
            </a: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27400" y="6019800"/>
            <a:ext cx="5588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BC191-5468-4024-919B-511A0952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1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Example: Sudoku</a:t>
            </a:r>
          </a:p>
        </p:txBody>
      </p:sp>
      <p:pic>
        <p:nvPicPr>
          <p:cNvPr id="12291" name="Picture 2" descr="C:\Documents and Settings\Administrator\My Documents\My Pictures\Sudoku_Board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2" y="2227859"/>
            <a:ext cx="4051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752600" y="1503959"/>
            <a:ext cx="2743200" cy="1144588"/>
            <a:chOff x="838200" y="1600200"/>
            <a:chExt cx="2743200" cy="1143794"/>
          </a:xfrm>
        </p:grpSpPr>
        <p:sp>
          <p:nvSpPr>
            <p:cNvPr id="6" name="Rectangle 5"/>
            <p:cNvSpPr/>
            <p:nvPr/>
          </p:nvSpPr>
          <p:spPr>
            <a:xfrm>
              <a:off x="2209800" y="1600200"/>
              <a:ext cx="457200" cy="3807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</p:cNvCxnSpPr>
            <p:nvPr/>
          </p:nvCxnSpPr>
          <p:spPr>
            <a:xfrm rot="5400000">
              <a:off x="1257564" y="1561571"/>
              <a:ext cx="761471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2"/>
            </p:cNvCxnSpPr>
            <p:nvPr/>
          </p:nvCxnSpPr>
          <p:spPr>
            <a:xfrm rot="5400000">
              <a:off x="1448064" y="1752071"/>
              <a:ext cx="761471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6" idx="2"/>
            </p:cNvCxnSpPr>
            <p:nvPr/>
          </p:nvCxnSpPr>
          <p:spPr>
            <a:xfrm rot="5400000">
              <a:off x="1638564" y="1942571"/>
              <a:ext cx="761471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</p:cNvCxnSpPr>
            <p:nvPr/>
          </p:nvCxnSpPr>
          <p:spPr>
            <a:xfrm rot="5400000">
              <a:off x="1829064" y="2133071"/>
              <a:ext cx="761471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6" idx="2"/>
            </p:cNvCxnSpPr>
            <p:nvPr/>
          </p:nvCxnSpPr>
          <p:spPr>
            <a:xfrm rot="5400000">
              <a:off x="2057665" y="2361670"/>
              <a:ext cx="761471" cy="31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2"/>
            </p:cNvCxnSpPr>
            <p:nvPr/>
          </p:nvCxnSpPr>
          <p:spPr>
            <a:xfrm rot="16200000" flipH="1">
              <a:off x="2438664" y="1980671"/>
              <a:ext cx="761471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2"/>
            </p:cNvCxnSpPr>
            <p:nvPr/>
          </p:nvCxnSpPr>
          <p:spPr>
            <a:xfrm rot="16200000" flipH="1">
              <a:off x="2629164" y="1790171"/>
              <a:ext cx="761471" cy="1143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4951413" y="3104159"/>
            <a:ext cx="915987" cy="2819400"/>
            <a:chOff x="4037806" y="3200400"/>
            <a:chExt cx="915194" cy="2819400"/>
          </a:xfrm>
        </p:grpSpPr>
        <p:sp>
          <p:nvSpPr>
            <p:cNvPr id="21" name="Rectangle 20"/>
            <p:cNvSpPr/>
            <p:nvPr/>
          </p:nvSpPr>
          <p:spPr>
            <a:xfrm rot="5400000">
              <a:off x="4534065" y="4229265"/>
              <a:ext cx="457200" cy="3806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Connector 22"/>
            <p:cNvCxnSpPr>
              <a:stCxn id="21" idx="2"/>
            </p:cNvCxnSpPr>
            <p:nvPr/>
          </p:nvCxnSpPr>
          <p:spPr>
            <a:xfrm rot="10800000">
              <a:off x="4037806" y="32004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rot="10800000">
              <a:off x="4037806" y="3581400"/>
              <a:ext cx="534524" cy="838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1" idx="2"/>
            </p:cNvCxnSpPr>
            <p:nvPr/>
          </p:nvCxnSpPr>
          <p:spPr>
            <a:xfrm rot="10800000">
              <a:off x="4037806" y="3962400"/>
              <a:ext cx="534524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600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1" idx="2"/>
            </p:cNvCxnSpPr>
            <p:nvPr/>
          </p:nvCxnSpPr>
          <p:spPr>
            <a:xfrm flipH="1">
              <a:off x="4037806" y="4419600"/>
              <a:ext cx="534524" cy="76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1" idx="2"/>
            </p:cNvCxnSpPr>
            <p:nvPr/>
          </p:nvCxnSpPr>
          <p:spPr>
            <a:xfrm rot="10800000" flipV="1">
              <a:off x="4037806" y="4419600"/>
              <a:ext cx="534524" cy="1219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191000" y="1580159"/>
            <a:ext cx="1524000" cy="1828800"/>
            <a:chOff x="3276600" y="1676400"/>
            <a:chExt cx="1524000" cy="1828800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419600" y="1676400"/>
              <a:ext cx="381000" cy="381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stCxn id="33" idx="3"/>
            </p:cNvCxnSpPr>
            <p:nvPr/>
          </p:nvCxnSpPr>
          <p:spPr>
            <a:xfrm rot="5400000">
              <a:off x="3600450" y="1733550"/>
              <a:ext cx="685800" cy="1333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3581400" y="2057400"/>
              <a:ext cx="1028700" cy="685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3276600" y="2057400"/>
              <a:ext cx="1333500" cy="1066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600450" y="2114550"/>
              <a:ext cx="1066800" cy="952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3829050" y="2266950"/>
              <a:ext cx="9906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3429000" y="2362200"/>
              <a:ext cx="1371600" cy="914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3600450" y="2495550"/>
              <a:ext cx="1447800" cy="5715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166498" y="4030416"/>
            <a:ext cx="334821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row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66500" y="3553175"/>
            <a:ext cx="3794236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9-way </a:t>
            </a:r>
            <a:r>
              <a:rPr lang="en-US" sz="2400" dirty="0" err="1">
                <a:latin typeface="Calibri" pitchFamily="34" charset="0"/>
              </a:rPr>
              <a:t>alldiff</a:t>
            </a:r>
            <a:r>
              <a:rPr lang="en-US" sz="2400" dirty="0">
                <a:latin typeface="Calibri" pitchFamily="34" charset="0"/>
              </a:rPr>
              <a:t> for each column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166501" y="4487616"/>
            <a:ext cx="3661315" cy="46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9-way alldiff for each region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166498" y="4944816"/>
            <a:ext cx="2971800" cy="12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en-US" sz="2400">
                <a:latin typeface="Calibri" pitchFamily="34" charset="0"/>
              </a:rPr>
              <a:t>(or can have a bunch of pairwise inequality constraints)</a:t>
            </a:r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>
          <a:xfrm>
            <a:off x="6477000" y="1027906"/>
            <a:ext cx="4876800" cy="4525963"/>
          </a:xfrm>
        </p:spPr>
        <p:txBody>
          <a:bodyPr/>
          <a:lstStyle/>
          <a:p>
            <a:r>
              <a:rPr lang="en-US" dirty="0"/>
              <a:t>Variables: Each (open) square</a:t>
            </a:r>
          </a:p>
          <a:p>
            <a:endParaRPr lang="en-US" dirty="0"/>
          </a:p>
          <a:p>
            <a:r>
              <a:rPr lang="en-US" dirty="0"/>
              <a:t>Domains: {1,2,…,9}</a:t>
            </a:r>
          </a:p>
          <a:p>
            <a:endParaRPr lang="en-US" dirty="0"/>
          </a:p>
          <a:p>
            <a:r>
              <a:rPr lang="en-US" dirty="0"/>
              <a:t>Constraints: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A89F0-2829-46A9-914D-617FD5FA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6800" y="3840355"/>
            <a:ext cx="2817740" cy="2294193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CSPs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2"/>
            <a:ext cx="9042400" cy="472916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Discrete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Finite 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Size </a:t>
            </a:r>
            <a:r>
              <a:rPr lang="en-US" sz="2400" i="1" dirty="0">
                <a:latin typeface="Times New Roman" pitchFamily="18" charset="0"/>
              </a:rPr>
              <a:t>d</a:t>
            </a:r>
            <a:r>
              <a:rPr lang="en-US" sz="2400" dirty="0"/>
              <a:t> means </a:t>
            </a:r>
            <a:r>
              <a:rPr lang="en-US" sz="2400" dirty="0">
                <a:latin typeface="Times New Roman" pitchFamily="18" charset="0"/>
              </a:rPr>
              <a:t>O(</a:t>
            </a:r>
            <a:r>
              <a:rPr lang="en-US" sz="2400" i="1" dirty="0" err="1">
                <a:latin typeface="Times New Roman" pitchFamily="18" charset="0"/>
              </a:rPr>
              <a:t>d</a:t>
            </a:r>
            <a:r>
              <a:rPr lang="en-US" sz="2400" i="1" baseline="30000" dirty="0" err="1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 complete assignments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Boolean CSPs, including Boolean satisfiability (NP-complete)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Infinite domains (integers, strings, etc.)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E.g., job scheduling, variables are start/end times for each job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Linear constraints solvable, nonlinear undecidable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Continuous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E.g., start/end times for Hubble Telescope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Linear constraints solvable in polynomial time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9993" y="1364304"/>
            <a:ext cx="2813015" cy="23694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38200" y="1781744"/>
            <a:ext cx="7758953" cy="158527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56146" y="1293339"/>
            <a:ext cx="2629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We will cover today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89559" y="4592873"/>
            <a:ext cx="6685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 will cover in a later lecture (linear programming)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9859" y="4090714"/>
            <a:ext cx="3453392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5803128"/>
            <a:ext cx="6344093" cy="3697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E2BCDD-4C93-4DBF-9CB6-3FCA55D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Varieties of Constraints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87238" y="1652275"/>
            <a:ext cx="7543641" cy="33556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Varieties of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Unary constraints involve a single variable (equivalent to reducing domains), e.g.: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Binary constraints involve pairs of variables, e.g.: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Higher-order constraints involve 3 or more variables: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endParaRPr lang="en-US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258685" y="2647868"/>
            <a:ext cx="1665615" cy="277895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280452" y="3450257"/>
            <a:ext cx="1417292" cy="277848"/>
          </a:xfrm>
          <a:prstGeom prst="rect">
            <a:avLst/>
          </a:prstGeom>
          <a:noFill/>
          <a:ln/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0879" y="1990344"/>
            <a:ext cx="4159859" cy="281551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24451" y="3023343"/>
            <a:ext cx="7426683" cy="776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59862" y="2561678"/>
            <a:ext cx="199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Focus of today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452" y="5105515"/>
            <a:ext cx="10584553" cy="1521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/>
              <a:t>Preferences (soft constraints):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E.g., red is better than green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Often representable by a cost for each variable assignment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/>
              <a:t>Gives constrained optimization problems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7FA08-5220-44F6-8C13-99E3C258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CSPs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524416"/>
            <a:ext cx="8866186" cy="462832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98263-7EFE-4EB6-9F49-0C519C93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0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Adversari</a:t>
            </a:r>
            <a:r>
              <a:rPr lang="en-US" dirty="0">
                <a:solidFill>
                  <a:schemeClr val="tx1"/>
                </a:solidFill>
              </a:rPr>
              <a:t>al search</a:t>
            </a:r>
          </a:p>
          <a:p>
            <a:pPr marL="917575" lvl="2" indent="-457200"/>
            <a:r>
              <a:rPr lang="en-US" sz="2800" dirty="0"/>
              <a:t>Minimax</a:t>
            </a:r>
          </a:p>
          <a:p>
            <a:pPr marL="917575" lvl="2" indent="-457200"/>
            <a:r>
              <a:rPr lang="en-US" sz="2800" dirty="0"/>
              <a:t>Evaluation functions</a:t>
            </a:r>
          </a:p>
          <a:p>
            <a:pPr marL="917575" lvl="2" indent="-457200"/>
            <a:r>
              <a:rPr lang="en-US" sz="2800" dirty="0"/>
              <a:t>Pruning</a:t>
            </a: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Adversarial search: </a:t>
            </a:r>
            <a:r>
              <a:rPr lang="en-US" dirty="0" err="1">
                <a:solidFill>
                  <a:schemeClr val="tx1"/>
                </a:solidFill>
              </a:rPr>
              <a:t>Expectimax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Constraint Satisfaction Problems</a:t>
            </a:r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5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Standard Search Formulation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19800" cy="50782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Standard search formulation of CSPs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States defined by the values assigned so far (partial assignments)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Initial state: the empty assignment, {}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Successor function: assign a value to an unassigned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Goal test: the current assignment is </a:t>
            </a:r>
            <a:r>
              <a:rPr lang="en-US" sz="2400" dirty="0">
                <a:solidFill>
                  <a:srgbClr val="0070C0"/>
                </a:solidFill>
              </a:rPr>
              <a:t>complete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satisfies all constraints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We’ll start with the straightforward, naïve approach, then improve it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1" y="1545125"/>
            <a:ext cx="5359576" cy="416939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Can be any unassigned variable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30" y="3730636"/>
                <a:ext cx="431983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r="-16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98393" y="3802564"/>
            <a:ext cx="2575932" cy="31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8E40-E6F6-401A-8EFD-5FEDE6720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4CC17CD-CD34-40BF-985A-A454A5B168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3E5E9-1BA4-4190-8BAA-7F4243E1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1: Search for CSPs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A2C1-B6E1-41D9-894A-6114C8E09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Should we use BFS or DFS?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21802-F770-47DE-92CF-FF27668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9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159481EC-F76C-4701-A0CD-B08D572D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578" t="520" b="57003"/>
          <a:stretch/>
        </p:blipFill>
        <p:spPr bwMode="auto">
          <a:xfrm>
            <a:off x="3979985" y="665475"/>
            <a:ext cx="7752756" cy="287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Depth 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64306"/>
            <a:ext cx="4917141" cy="4351338"/>
          </a:xfrm>
        </p:spPr>
        <p:txBody>
          <a:bodyPr/>
          <a:lstStyle/>
          <a:p>
            <a:r>
              <a:rPr lang="en-US" dirty="0"/>
              <a:t>At each node, assign a value from the domain to the variable</a:t>
            </a:r>
          </a:p>
          <a:p>
            <a:r>
              <a:rPr lang="en-US" dirty="0"/>
              <a:t>Check feasibility (constraints) when the assignment is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0633C-5163-4C34-9994-3423A9FF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4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Naïve Search (link to demo on course website)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07" y="1516053"/>
            <a:ext cx="3059453" cy="29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652A1-18C3-45D6-90B6-F4AB9F24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E973FC-2DDF-713C-E188-3E0C1799E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549" y="1516053"/>
            <a:ext cx="3219031" cy="29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752602"/>
            <a:ext cx="7315199" cy="4278246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571DF8-1E40-4FE0-96D0-A16592A5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990199"/>
            <a:ext cx="10840969" cy="573127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Backtracking search is the basic uninformed algorithm for solving CSPs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Backtracking search = DFS + two improvements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Idea 1: One variable at a time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Variable assignments are commutative</a:t>
            </a:r>
          </a:p>
          <a:p>
            <a:pPr lvl="2">
              <a:lnSpc>
                <a:spcPct val="80000"/>
              </a:lnSpc>
            </a:pPr>
            <a:r>
              <a:rPr lang="en-US" sz="2400" dirty="0"/>
              <a:t>[WA = red then NT = green] same as [NT = green then WA = red]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Only need to consider assign value to a single variable at each step</a:t>
            </a:r>
          </a:p>
          <a:p>
            <a:pPr lvl="3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/>
              <a:t>Idea 2: Check constraints as you go</a:t>
            </a: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Consider only values which do not conflict previous assignments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May need some computation to check the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“Incremental goal test”</a:t>
            </a:r>
          </a:p>
          <a:p>
            <a:pPr lvl="2">
              <a:lnSpc>
                <a:spcPct val="80000"/>
              </a:lnSpc>
            </a:pPr>
            <a:endParaRPr lang="en-US" sz="24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Can solve n-queens for n </a:t>
            </a:r>
            <a:r>
              <a:rPr lang="en-US" dirty="0">
                <a:solidFill>
                  <a:srgbClr val="7030A0"/>
                </a:solidFill>
                <a:sym typeface="Symbol" pitchFamily="18" charset="2"/>
              </a:rPr>
              <a:t></a:t>
            </a:r>
            <a:r>
              <a:rPr lang="en-US" dirty="0">
                <a:solidFill>
                  <a:srgbClr val="7030A0"/>
                </a:solidFill>
              </a:rPr>
              <a:t> 25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3197"/>
          <a:stretch/>
        </p:blipFill>
        <p:spPr bwMode="auto">
          <a:xfrm>
            <a:off x="9140843" y="5108944"/>
            <a:ext cx="2822557" cy="166851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A087B-368D-430F-A99C-80416ABA4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5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Example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981" y="1447800"/>
            <a:ext cx="116522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5" name="Picture 5"/>
          <p:cNvPicPr>
            <a:picLocks noChangeAspect="1" noChangeArrowheads="1"/>
          </p:cNvPicPr>
          <p:nvPr/>
        </p:nvPicPr>
        <p:blipFill>
          <a:blip r:embed="rId3" cstate="print"/>
          <a:srcRect l="983" t="1931"/>
          <a:stretch>
            <a:fillRect/>
          </a:stretch>
        </p:blipFill>
        <p:spPr bwMode="auto">
          <a:xfrm>
            <a:off x="4535581" y="1474413"/>
            <a:ext cx="3846420" cy="20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6" name="Picture 6"/>
          <p:cNvPicPr>
            <a:picLocks noChangeAspect="1" noChangeArrowheads="1"/>
          </p:cNvPicPr>
          <p:nvPr/>
        </p:nvPicPr>
        <p:blipFill>
          <a:blip r:embed="rId4" cstate="print"/>
          <a:srcRect l="645" t="615"/>
          <a:stretch>
            <a:fillRect/>
          </a:stretch>
        </p:blipFill>
        <p:spPr bwMode="auto">
          <a:xfrm>
            <a:off x="3692899" y="1474413"/>
            <a:ext cx="4534647" cy="336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07" name="Picture 7"/>
          <p:cNvPicPr>
            <a:picLocks noChangeAspect="1" noChangeArrowheads="1"/>
          </p:cNvPicPr>
          <p:nvPr/>
        </p:nvPicPr>
        <p:blipFill>
          <a:blip r:embed="rId5" cstate="print"/>
          <a:srcRect l="578" t="520"/>
          <a:stretch>
            <a:fillRect/>
          </a:stretch>
        </p:blipFill>
        <p:spPr bwMode="auto">
          <a:xfrm>
            <a:off x="2823322" y="1483377"/>
            <a:ext cx="5401049" cy="468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7602" y="3962400"/>
            <a:ext cx="4571999" cy="2673903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8564F1-74E6-416A-ACE3-1F634167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Backtracking Search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204DA4-3644-45EA-913E-877E1A56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35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96D79-6FC5-4513-B99A-623117E9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E06D57-D153-E1D2-0B8C-9A850EFF3AF4}"/>
              </a:ext>
            </a:extLst>
          </p:cNvPr>
          <p:cNvSpPr txBox="1"/>
          <p:nvPr/>
        </p:nvSpPr>
        <p:spPr>
          <a:xfrm>
            <a:off x="523116" y="1102786"/>
            <a:ext cx="793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https://www.cs.cmu.edu/~15281/demos/csp_backtracking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CB737-C3E0-4AC3-F04C-E301883F2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82" y="1997095"/>
            <a:ext cx="4111062" cy="40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88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Improving Backtracking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General-purpose ideas give huge gains in speed</a:t>
            </a:r>
          </a:p>
          <a:p>
            <a:pPr lvl="1" eaLnBrk="1" hangingPunct="1"/>
            <a:endParaRPr lang="en-US" sz="2400" dirty="0"/>
          </a:p>
          <a:p>
            <a:r>
              <a:rPr lang="en-US" dirty="0"/>
              <a:t>Filtering: Can we detect inevitable failure early?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Ordering:</a:t>
            </a:r>
          </a:p>
          <a:p>
            <a:pPr lvl="1" eaLnBrk="1" hangingPunct="1"/>
            <a:r>
              <a:rPr lang="en-US" sz="2400" dirty="0"/>
              <a:t>Which variable should be assigned next?</a:t>
            </a:r>
          </a:p>
          <a:p>
            <a:pPr lvl="1" eaLnBrk="1" hangingPunct="1"/>
            <a:r>
              <a:rPr lang="en-US" sz="2400" dirty="0"/>
              <a:t>In what order should its values be tried?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Structure: Can we exploit the problem structure?</a:t>
            </a:r>
          </a:p>
          <a:p>
            <a:pPr lvl="1" eaLnBrk="1" hangingPunct="1"/>
            <a:endParaRPr lang="en-US" sz="24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162" y="1830010"/>
            <a:ext cx="4110079" cy="296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F952-6B11-4CEF-AFB2-D94D181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45748"/>
          </a:xfrm>
        </p:spPr>
        <p:txBody>
          <a:bodyPr/>
          <a:lstStyle/>
          <a:p>
            <a:r>
              <a:rPr lang="en-US" dirty="0"/>
              <a:t>Adversarial search slides</a:t>
            </a:r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43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Filtering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2" y="1600646"/>
            <a:ext cx="7237410" cy="405675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B9E773-DEAF-4652-B632-63FC8E4E2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74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0261600" cy="445339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Filtering: Keep track of domains for unassigned variables and cross off bad options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Forward checking: A simple way for filtering </a:t>
            </a:r>
          </a:p>
          <a:p>
            <a:pPr lvl="1"/>
            <a:r>
              <a:rPr lang="en-US" sz="2800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sz="2800" dirty="0"/>
              <a:t>Failure detected if some variables have no values remaining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105400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4B9C1-0FB9-492C-8FC0-81E92D4B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511683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510451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059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815031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2931" y="3886161"/>
            <a:ext cx="2520847" cy="2139693"/>
            <a:chOff x="-1164271" y="4466108"/>
            <a:chExt cx="2520847" cy="2139693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0378" r="74444" b="70031"/>
            <a:stretch/>
          </p:blipFill>
          <p:spPr bwMode="auto">
            <a:xfrm>
              <a:off x="-1164271" y="4466108"/>
              <a:ext cx="2443257" cy="2139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-1083009" y="521066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-175529" y="544372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-291685" y="493036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452931" y="505828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490036" y="562461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26" name="Text Box 28"/>
            <p:cNvSpPr txBox="1">
              <a:spLocks noChangeArrowheads="1"/>
            </p:cNvSpPr>
            <p:nvPr/>
          </p:nvSpPr>
          <p:spPr bwMode="auto">
            <a:xfrm>
              <a:off x="486695" y="593260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7" name="Text Box 28"/>
            <p:cNvSpPr txBox="1">
              <a:spLocks noChangeArrowheads="1"/>
            </p:cNvSpPr>
            <p:nvPr/>
          </p:nvSpPr>
          <p:spPr bwMode="auto">
            <a:xfrm>
              <a:off x="610586" y="627338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E65C33-DD8A-4004-9F8A-8894317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1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91332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5" name="Rectangle 29"/>
          <p:cNvSpPr>
            <a:spLocks noChangeArrowheads="1"/>
          </p:cNvSpPr>
          <p:nvPr/>
        </p:nvSpPr>
        <p:spPr bwMode="auto">
          <a:xfrm>
            <a:off x="2895558" y="4983586"/>
            <a:ext cx="8382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70245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9468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370" y="507770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864671" y="532940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4671" y="565211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4" y="3491332"/>
            <a:ext cx="1928273" cy="165615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81CF46-7849-4B2B-A911-ED6E9BA9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3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61759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431848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765107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20" y="5034292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1620085" y="5262714"/>
            <a:ext cx="499850" cy="7255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66316" y="5442576"/>
            <a:ext cx="482648" cy="339952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283079" y="5503651"/>
            <a:ext cx="123085" cy="23769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0C25B-6032-4737-81F3-B7A6D3B5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1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Filtering: Keep track of domains for unassigned variables and cross off bad options</a:t>
            </a:r>
          </a:p>
          <a:p>
            <a:r>
              <a:rPr lang="en-US" sz="2400" dirty="0"/>
              <a:t>Forward checking: A simple way for filtering </a:t>
            </a:r>
          </a:p>
          <a:p>
            <a:pPr lvl="1"/>
            <a:r>
              <a:rPr lang="en-US" dirty="0"/>
              <a:t>After a variable is assigned a value, check related constraints and cross off values of unassigned variables which violate the constraints</a:t>
            </a:r>
          </a:p>
          <a:p>
            <a:pPr lvl="1"/>
            <a:r>
              <a:rPr lang="en-US" dirty="0"/>
              <a:t>Failure detected if some variables have no values remaining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Forward Checking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47242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373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flipH="1">
            <a:off x="2263150" y="5939485"/>
            <a:ext cx="153093" cy="161615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21525" y="5916366"/>
            <a:ext cx="341806" cy="213762"/>
          </a:xfrm>
          <a:prstGeom prst="line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43240" y="5897176"/>
            <a:ext cx="5342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FAIL </a:t>
            </a:r>
            <a:r>
              <a:rPr lang="mr-IN" sz="2600" dirty="0"/>
              <a:t>–</a:t>
            </a:r>
            <a:r>
              <a:rPr lang="en-US" sz="2600" dirty="0"/>
              <a:t> variable with no possible values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5"/>
          <a:stretch/>
        </p:blipFill>
        <p:spPr>
          <a:xfrm>
            <a:off x="760480" y="3490677"/>
            <a:ext cx="1922089" cy="15444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D07BE-C73D-4D7B-A97E-DC358AE0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Forward Checking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D957E-9380-4309-B87E-A6E338C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09F16-3EE5-3D88-0FB4-08E66800BB6E}"/>
              </a:ext>
            </a:extLst>
          </p:cNvPr>
          <p:cNvSpPr txBox="1"/>
          <p:nvPr/>
        </p:nvSpPr>
        <p:spPr>
          <a:xfrm>
            <a:off x="523116" y="1102786"/>
            <a:ext cx="7936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https://www.cs.cmu.edu/~15281/demos/csp_backtracking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A135E-C8A6-B34A-B6A7-C21260F1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9" y="1918556"/>
            <a:ext cx="4359533" cy="4333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E493B3-C57D-C9FC-2328-AC525473AE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262" y="1972111"/>
            <a:ext cx="4269588" cy="42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4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38513"/>
            <a:ext cx="11379200" cy="4453394"/>
          </a:xfrm>
        </p:spPr>
        <p:txBody>
          <a:bodyPr/>
          <a:lstStyle/>
          <a:p>
            <a:r>
              <a:rPr lang="en-US" sz="2400" dirty="0"/>
              <a:t>Limitations of simple forward checking: propagates information from assigned to unassigned variables, but doesn't provide early detection for all failures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NT and SA cannot both be blue! </a:t>
            </a:r>
            <a:r>
              <a:rPr lang="en-US" sz="2400" dirty="0"/>
              <a:t>Why didn’t we detect this yet?</a:t>
            </a:r>
          </a:p>
          <a:p>
            <a:pPr>
              <a:lnSpc>
                <a:spcPct val="80000"/>
              </a:lnSpc>
            </a:pPr>
            <a:r>
              <a:rPr lang="en-US" sz="2400" i="1" dirty="0"/>
              <a:t>Constraint propagation: </a:t>
            </a:r>
            <a:r>
              <a:rPr lang="en-US" sz="2400" dirty="0"/>
              <a:t>reason from constraint to constraint</a:t>
            </a:r>
          </a:p>
          <a:p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38792" y="0"/>
            <a:ext cx="753208" cy="1661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Filtering: Constraint Propagation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t="35036" r="14557"/>
          <a:stretch>
            <a:fillRect/>
          </a:stretch>
        </p:blipFill>
        <p:spPr bwMode="auto">
          <a:xfrm>
            <a:off x="3124159" y="3326487"/>
            <a:ext cx="7122459" cy="240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726" name="Rectangle 30"/>
          <p:cNvSpPr>
            <a:spLocks noChangeArrowheads="1"/>
          </p:cNvSpPr>
          <p:nvPr/>
        </p:nvSpPr>
        <p:spPr bwMode="auto">
          <a:xfrm>
            <a:off x="2286000" y="5296576"/>
            <a:ext cx="8382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925727" name="Rectangle 31"/>
          <p:cNvSpPr>
            <a:spLocks noChangeArrowheads="1"/>
          </p:cNvSpPr>
          <p:nvPr/>
        </p:nvSpPr>
        <p:spPr bwMode="auto">
          <a:xfrm>
            <a:off x="2286000" y="5629835"/>
            <a:ext cx="8382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4" y="3506696"/>
            <a:ext cx="2542252" cy="23898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22BF87-9AE8-42BC-8BAC-EA68F10B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2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7757" name="Freeform 13"/>
          <p:cNvSpPr>
            <a:spLocks/>
          </p:cNvSpPr>
          <p:nvPr/>
        </p:nvSpPr>
        <p:spPr bwMode="auto">
          <a:xfrm>
            <a:off x="3826613" y="4932331"/>
            <a:ext cx="6032359" cy="620839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27760" name="Freeform 16"/>
          <p:cNvSpPr>
            <a:spLocks/>
          </p:cNvSpPr>
          <p:nvPr/>
        </p:nvSpPr>
        <p:spPr bwMode="auto">
          <a:xfrm>
            <a:off x="3912675" y="4883928"/>
            <a:ext cx="1219200" cy="152400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35036" r="14557" b="37324"/>
          <a:stretch/>
        </p:blipFill>
        <p:spPr bwMode="auto">
          <a:xfrm>
            <a:off x="3279733" y="3842917"/>
            <a:ext cx="7122459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4" cstate="print"/>
          <a:srcRect l="2042" t="89345" r="86736" b="2664"/>
          <a:stretch>
            <a:fillRect/>
          </a:stretch>
        </p:blipFill>
        <p:spPr bwMode="auto">
          <a:xfrm>
            <a:off x="3435307" y="4493006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3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87681" y="3381252"/>
            <a:ext cx="40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(Remove values from the tail!)</a:t>
            </a:r>
            <a:r>
              <a:rPr lang="en-US" sz="2400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9633" y="5888760"/>
            <a:ext cx="9309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Recall: Binary constraint graph for a binary CSP (i.e., each constraint has most two variables): nodes are variables, edges show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0930ED-6BED-4FC3-819E-0A5EA1423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57" grpId="0" animBg="1"/>
      <p:bldP spid="927760" grpId="0" animBg="1"/>
      <p:bldP spid="927760" grpId="1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70667" t="35036" r="14557" b="37324"/>
          <a:stretch/>
        </p:blipFill>
        <p:spPr bwMode="auto">
          <a:xfrm>
            <a:off x="3785499" y="4270887"/>
            <a:ext cx="1231710" cy="102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Consistency of A Single Arc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5083442" y="4263404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5268044" y="491349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13566" t="35036" r="70705" b="38056"/>
          <a:stretch/>
        </p:blipFill>
        <p:spPr bwMode="auto">
          <a:xfrm>
            <a:off x="7897462" y="4238565"/>
            <a:ext cx="1311046" cy="99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t="35037" r="85272" b="37077"/>
          <a:stretch/>
        </p:blipFill>
        <p:spPr bwMode="auto">
          <a:xfrm>
            <a:off x="9361029" y="4267939"/>
            <a:ext cx="1227729" cy="103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/>
          <a:srcRect l="2042" t="89345" r="86736" b="2664"/>
          <a:stretch>
            <a:fillRect/>
          </a:stretch>
        </p:blipFill>
        <p:spPr bwMode="auto">
          <a:xfrm>
            <a:off x="9545631" y="4906153"/>
            <a:ext cx="943923" cy="2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16"/>
          <p:cNvSpPr>
            <a:spLocks/>
          </p:cNvSpPr>
          <p:nvPr/>
        </p:nvSpPr>
        <p:spPr bwMode="auto">
          <a:xfrm flipH="1">
            <a:off x="4753965" y="531228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 flipH="1">
            <a:off x="4348259" y="532211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 flipH="1">
            <a:off x="3959029" y="533195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&quot;No&quot; Symbol 1"/>
          <p:cNvSpPr/>
          <p:nvPr/>
        </p:nvSpPr>
        <p:spPr>
          <a:xfrm>
            <a:off x="3766544" y="484059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 flipH="1">
            <a:off x="8969460" y="5274760"/>
            <a:ext cx="887470" cy="119566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 flipH="1">
            <a:off x="8563754" y="5284596"/>
            <a:ext cx="1293175" cy="265884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 flipH="1">
            <a:off x="8174524" y="5294431"/>
            <a:ext cx="1682404" cy="489065"/>
          </a:xfrm>
          <a:custGeom>
            <a:avLst/>
            <a:gdLst>
              <a:gd name="T0" fmla="*/ 2147483647 w 1440"/>
              <a:gd name="T1" fmla="*/ 0 h 192"/>
              <a:gd name="T2" fmla="*/ 2147483647 w 1440"/>
              <a:gd name="T3" fmla="*/ 2147483647 h 192"/>
              <a:gd name="T4" fmla="*/ 0 w 1440"/>
              <a:gd name="T5" fmla="*/ 0 h 192"/>
              <a:gd name="T6" fmla="*/ 0 60000 65536"/>
              <a:gd name="T7" fmla="*/ 0 60000 65536"/>
              <a:gd name="T8" fmla="*/ 0 60000 65536"/>
              <a:gd name="T9" fmla="*/ 0 w 1440"/>
              <a:gd name="T10" fmla="*/ 0 h 192"/>
              <a:gd name="T11" fmla="*/ 1440 w 14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192">
                <a:moveTo>
                  <a:pt x="1440" y="0"/>
                </a:moveTo>
                <a:cubicBezTo>
                  <a:pt x="1176" y="96"/>
                  <a:pt x="912" y="192"/>
                  <a:pt x="672" y="192"/>
                </a:cubicBezTo>
                <a:cubicBezTo>
                  <a:pt x="432" y="192"/>
                  <a:pt x="216" y="96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5" name="&quot;No&quot; Symbol 34"/>
          <p:cNvSpPr/>
          <p:nvPr/>
        </p:nvSpPr>
        <p:spPr>
          <a:xfrm>
            <a:off x="7982039" y="4803074"/>
            <a:ext cx="471627" cy="4604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600" y="5020940"/>
            <a:ext cx="1981431" cy="17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flipV="1">
            <a:off x="961901" y="5272646"/>
            <a:ext cx="436594" cy="21062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61901" y="5595356"/>
            <a:ext cx="508882" cy="16001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</p:spPr>
            <p:txBody>
              <a:bodyPr vert="horz" lIns="91440" tIns="45720" rIns="91440" bIns="45720" rtlCol="0">
                <a:noAutofit/>
              </a:bodyPr>
              <a:lstStyle/>
              <a:p>
                <a:r>
                  <a:rPr lang="en-US" sz="2400" dirty="0"/>
                  <a:t>An arc X </a:t>
                </a:r>
                <a:r>
                  <a:rPr lang="en-US" sz="2400" dirty="0">
                    <a:sym typeface="Symbol" pitchFamily="18" charset="2"/>
                  </a:rPr>
                  <a:t> </a:t>
                </a:r>
                <a:r>
                  <a:rPr lang="en-US" sz="2400" dirty="0"/>
                  <a:t>Y is consistent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every</a:t>
                </a:r>
                <a:r>
                  <a:rPr lang="en-US" sz="2400" dirty="0"/>
                  <a:t> x in the tail there is </a:t>
                </a:r>
                <a:r>
                  <a:rPr lang="en-US" sz="2400" dirty="0">
                    <a:solidFill>
                      <a:srgbClr val="0070C0"/>
                    </a:solidFill>
                  </a:rPr>
                  <a:t>some</a:t>
                </a:r>
                <a:r>
                  <a:rPr lang="en-US" sz="2400" dirty="0"/>
                  <a:t> y in the head which could be assigned without violating a constraint</a:t>
                </a:r>
              </a:p>
              <a:p>
                <a:r>
                  <a:rPr lang="en-US" sz="2400" dirty="0"/>
                  <a:t>Enforce arc consistency: Remove values in domain of </a:t>
                </a:r>
                <a:r>
                  <a:rPr lang="en-US" sz="2400" dirty="0">
                    <a:solidFill>
                      <a:srgbClr val="0070C0"/>
                    </a:solidFill>
                  </a:rPr>
                  <a:t>X</a:t>
                </a:r>
                <a:r>
                  <a:rPr lang="en-US" sz="2400" dirty="0"/>
                  <a:t> if no corresponding legal Y exists</a:t>
                </a:r>
              </a:p>
              <a:p>
                <a:r>
                  <a:rPr lang="en-US" sz="2400" dirty="0"/>
                  <a:t>Forward checking: Only enforce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∀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4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newly assigned</a:t>
                </a:r>
              </a:p>
            </p:txBody>
          </p:sp>
        </mc:Choice>
        <mc:Fallback xmlns="">
          <p:sp>
            <p:nvSpPr>
              <p:cNvPr id="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589317"/>
                <a:ext cx="11379200" cy="1992878"/>
              </a:xfrm>
              <a:blipFill rotWithShape="0">
                <a:blip r:embed="rId5"/>
                <a:stretch>
                  <a:fillRect l="-750" t="-4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60" y="3377144"/>
            <a:ext cx="1928273" cy="16561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29D52-76F2-4C55-824F-54DBD725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Constraint Satisfaction Problems (CSPs)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</a:t>
            </a:r>
            <a:r>
              <a:rPr lang="en-US" sz="2400" dirty="0" err="1"/>
              <a:t>Tuomas</a:t>
            </a:r>
            <a:r>
              <a:rPr lang="en-US" sz="2400" dirty="0"/>
              <a:t> </a:t>
            </a:r>
            <a:r>
              <a:rPr lang="en-US" sz="2400" dirty="0" err="1"/>
              <a:t>Sandholm</a:t>
            </a:r>
            <a:r>
              <a:rPr lang="en-US" sz="2400" dirty="0"/>
              <a:t>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1418" y="2215823"/>
            <a:ext cx="6355490" cy="294217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122855-CDC8-403D-929A-B2EB1358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8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Enforce Arc Consistency of Entire CSP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7291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 simplistic algorithm: Cycle over the pairs of variables, enforcing arc-consistency, repeating the cycle until no domains change for a whole cycle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AC-3 (short for </a:t>
            </a:r>
            <a:r>
              <a:rPr lang="en-US" sz="2400" u="sng" dirty="0"/>
              <a:t>A</a:t>
            </a:r>
            <a:r>
              <a:rPr lang="en-US" sz="2400" dirty="0"/>
              <a:t>rc </a:t>
            </a:r>
            <a:r>
              <a:rPr lang="en-US" sz="2400" u="sng" dirty="0"/>
              <a:t>C</a:t>
            </a:r>
            <a:r>
              <a:rPr lang="en-US" sz="2400" dirty="0"/>
              <a:t>onsistency Algorithm #</a:t>
            </a:r>
            <a:r>
              <a:rPr lang="en-US" sz="2400" u="sng" dirty="0"/>
              <a:t>3</a:t>
            </a:r>
            <a:r>
              <a:rPr lang="en-US" sz="2400" dirty="0"/>
              <a:t>): A more efficient algorithm ignoring constraints that have not been modified since they were last analyzed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2294" y="3536116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132036" y="511170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4799305" y="350844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93410" y="3694013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522909" y="4664875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40198" y="52333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084958" y="5909331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120978" y="4630330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1196463" y="3935755"/>
            <a:ext cx="2505180" cy="2103626"/>
            <a:chOff x="1651247" y="2062661"/>
            <a:chExt cx="2505180" cy="2103626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0C0E11-1C2C-4F86-8F9E-A5658DEC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03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7160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80560" y="1960880"/>
            <a:ext cx="4094480" cy="3048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61360" y="2778444"/>
            <a:ext cx="4439920" cy="83851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23360" y="5671949"/>
            <a:ext cx="315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Constraint Propagation!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ED43B-C43E-4804-9B75-49B8A7F6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04216" y="2882048"/>
            <a:ext cx="832127" cy="314991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421485" y="3517378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2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SA-&gt;WA</a:t>
            </a:r>
          </a:p>
          <a:p>
            <a:r>
              <a:rPr lang="en-US" sz="2400" dirty="0"/>
              <a:t>NT-&gt;WA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2C3A98-E8CF-4E1F-8FF6-C749FFBE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9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5088754" y="191411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NT-&gt;WA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NT-&gt;SA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NSW-&gt;SA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V-&gt;SA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5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2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3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4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5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7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9A82B-D3D7-4E60-9F1F-A34019F5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43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1BFE49-6D08-48C6-9AB4-441D97F06E47}"/>
              </a:ext>
            </a:extLst>
          </p:cNvPr>
          <p:cNvCxnSpPr/>
          <p:nvPr/>
        </p:nvCxnSpPr>
        <p:spPr>
          <a:xfrm flipV="1">
            <a:off x="5104216" y="2384388"/>
            <a:ext cx="730527" cy="327435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33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>
                <a:solidFill>
                  <a:srgbClr val="7030A0"/>
                </a:solidFill>
              </a:rPr>
              <a:t>WA-&gt;NT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SA-&gt;NT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Q-&gt;NT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303781" y="2276751"/>
            <a:ext cx="626488" cy="12298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36715" y="2468981"/>
            <a:ext cx="21875" cy="567020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168470" y="2316480"/>
            <a:ext cx="645441" cy="328021"/>
          </a:xfrm>
          <a:prstGeom prst="line">
            <a:avLst/>
          </a:prstGeom>
          <a:ln w="57150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4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8E88C-DAD9-439B-AD0B-6078E8C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44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73B8F05-1F7D-4421-BA02-AD2459811EE6}"/>
              </a:ext>
            </a:extLst>
          </p:cNvPr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3C4558-811F-417A-B282-0C8F5EC432D8}"/>
              </a:ext>
            </a:extLst>
          </p:cNvPr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D4AFF2-B0BB-4795-B9E5-302C86BCFF17}"/>
              </a:ext>
            </a:extLst>
          </p:cNvPr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73992AE-A8FB-4267-B807-6C30D64DAEB6}"/>
              </a:ext>
            </a:extLst>
          </p:cNvPr>
          <p:cNvCxnSpPr/>
          <p:nvPr/>
        </p:nvCxnSpPr>
        <p:spPr>
          <a:xfrm flipV="1">
            <a:off x="6107794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E14AA97-09BD-4146-90A3-6734761C2F7B}"/>
              </a:ext>
            </a:extLst>
          </p:cNvPr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0920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A0641E-4AFC-43C8-B2B0-9BBE29C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698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6DA0C-F147-4B5B-8167-E82D9A4A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84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8CD87-0EAD-433F-923F-6F78D115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699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82859" y="2099684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857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NSW-&gt;SA</a:t>
            </a:r>
          </a:p>
          <a:p>
            <a:r>
              <a:rPr lang="en-US" sz="2400" b="1" dirty="0"/>
              <a:t>V-&gt;SA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b="1" dirty="0"/>
              <a:t>Q-&gt;NT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1247" y="2062661"/>
            <a:ext cx="2505180" cy="2103626"/>
            <a:chOff x="1651247" y="2062661"/>
            <a:chExt cx="2505180" cy="2103626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1979" t="1377" r="53189" b="70299"/>
            <a:stretch/>
          </p:blipFill>
          <p:spPr bwMode="auto">
            <a:xfrm>
              <a:off x="1651247" y="2062661"/>
              <a:ext cx="2446020" cy="2103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1716842" y="2762870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>
              <a:off x="2624322" y="299593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38" name="Text Box 25"/>
            <p:cNvSpPr txBox="1">
              <a:spLocks noChangeArrowheads="1"/>
            </p:cNvSpPr>
            <p:nvPr/>
          </p:nvSpPr>
          <p:spPr bwMode="auto">
            <a:xfrm>
              <a:off x="2508166" y="2482578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43" name="Text Box 26"/>
            <p:cNvSpPr txBox="1">
              <a:spLocks noChangeArrowheads="1"/>
            </p:cNvSpPr>
            <p:nvPr/>
          </p:nvSpPr>
          <p:spPr bwMode="auto">
            <a:xfrm>
              <a:off x="3252782" y="2610491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44" name="Text Box 27"/>
            <p:cNvSpPr txBox="1">
              <a:spLocks noChangeArrowheads="1"/>
            </p:cNvSpPr>
            <p:nvPr/>
          </p:nvSpPr>
          <p:spPr bwMode="auto">
            <a:xfrm>
              <a:off x="3289887" y="3176827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0" name="Text Box 28"/>
            <p:cNvSpPr txBox="1">
              <a:spLocks noChangeArrowheads="1"/>
            </p:cNvSpPr>
            <p:nvPr/>
          </p:nvSpPr>
          <p:spPr bwMode="auto">
            <a:xfrm>
              <a:off x="3286546" y="3484818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auto">
            <a:xfrm>
              <a:off x="3410437" y="382559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F5B7D-0499-4CF0-A181-A63EC4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49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70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1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2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3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09775-D7D6-4524-85EF-864C528AC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What is Search For?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06400" y="1521032"/>
            <a:ext cx="11379200" cy="4729164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Planning: sequences of actions</a:t>
            </a:r>
          </a:p>
          <a:p>
            <a:pPr lvl="1" eaLnBrk="1" hangingPunct="1"/>
            <a:r>
              <a:rPr lang="en-US" dirty="0"/>
              <a:t>The path to the goal is the important thing</a:t>
            </a:r>
          </a:p>
          <a:p>
            <a:pPr lvl="1" eaLnBrk="1" hangingPunct="1"/>
            <a:r>
              <a:rPr lang="en-US" dirty="0"/>
              <a:t>Paths have various costs, depths</a:t>
            </a:r>
          </a:p>
          <a:p>
            <a:pPr lvl="1" eaLnBrk="1" hangingPunct="1"/>
            <a:r>
              <a:rPr lang="en-US" dirty="0"/>
              <a:t>Heuristics give problem-specific guidance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Identification: assignments to variables</a:t>
            </a:r>
          </a:p>
          <a:p>
            <a:pPr lvl="1" eaLnBrk="1" hangingPunct="1"/>
            <a:r>
              <a:rPr lang="en-US" dirty="0"/>
              <a:t>The goal itself is important, not the path</a:t>
            </a:r>
          </a:p>
          <a:p>
            <a:pPr lvl="1" eaLnBrk="1" hangingPunct="1"/>
            <a:r>
              <a:rPr lang="en-US" dirty="0"/>
              <a:t>All paths the same depth (for some formulations)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2021" y="3391943"/>
            <a:ext cx="3067051" cy="2665413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7596188" y="1180106"/>
            <a:ext cx="3376612" cy="2228563"/>
            <a:chOff x="7596188" y="1882124"/>
            <a:chExt cx="3376612" cy="2228563"/>
          </a:xfrm>
        </p:grpSpPr>
        <p:sp>
          <p:nvSpPr>
            <p:cNvPr id="7" name="Rectangle 6"/>
            <p:cNvSpPr/>
            <p:nvPr/>
          </p:nvSpPr>
          <p:spPr>
            <a:xfrm>
              <a:off x="7772401" y="1905001"/>
              <a:ext cx="152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6188" y="1882124"/>
              <a:ext cx="3376612" cy="2228563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59259" y="5241462"/>
            <a:ext cx="549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Are the warm-up assignments planning or identification problems?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FC9602-FA5E-4BB0-ABF8-98ABAB5C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59" y="365125"/>
            <a:ext cx="10515600" cy="10899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2: After assigning Q to Green,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what gets added to the Queue?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8839" y="4858766"/>
            <a:ext cx="403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A: NSW-&gt;Q, SA-&gt;Q, NT-&gt;Q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B: Q-&gt;NSW, Q-&gt;SA, Q-&gt;NT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72600" y="1973266"/>
            <a:ext cx="1104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endParaRPr lang="en-US" sz="24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D527C7-D0F3-4E5F-916E-4F5F478C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NT-&gt;Q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168469" y="1903053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7280728" y="2698092"/>
            <a:ext cx="150381" cy="30628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305549" y="2614210"/>
            <a:ext cx="716218" cy="522309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6294275" y="2304516"/>
            <a:ext cx="707751" cy="15342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7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8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CB2E3-64CA-4EF1-9274-098F55E7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33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2516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SA-&gt;Q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endParaRPr lang="en-US" sz="2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613" t="62149" r="71139" b="25117"/>
          <a:stretch/>
        </p:blipFill>
        <p:spPr bwMode="auto">
          <a:xfrm>
            <a:off x="5319708" y="3421446"/>
            <a:ext cx="645442" cy="25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6297662" y="2264222"/>
            <a:ext cx="704364" cy="20810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092986" y="2457812"/>
            <a:ext cx="34361" cy="54656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115314" y="2347534"/>
            <a:ext cx="725702" cy="33277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5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6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7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0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111336-36C2-444B-9D7F-7EF97ECE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65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812358" y="3070546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372600" y="1973266"/>
            <a:ext cx="13615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NSW-&gt;Q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V="1">
            <a:off x="6334179" y="3220569"/>
            <a:ext cx="922392" cy="4223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303781" y="3350183"/>
            <a:ext cx="626488" cy="3172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284046" y="2596429"/>
            <a:ext cx="765517" cy="525577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096000" y="2484371"/>
            <a:ext cx="0" cy="559334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5088754" y="2859217"/>
            <a:ext cx="854846" cy="344618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6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7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7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7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7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4D8F0-8ECC-4C6D-B33E-F707BEF1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9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49"/>
          <p:cNvCxnSpPr/>
          <p:nvPr/>
        </p:nvCxnSpPr>
        <p:spPr>
          <a:xfrm flipH="1" flipV="1">
            <a:off x="6374531" y="3228634"/>
            <a:ext cx="977648" cy="6870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7192589" y="3404427"/>
            <a:ext cx="181818" cy="234343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326502" y="2682561"/>
            <a:ext cx="145052" cy="374616"/>
          </a:xfrm>
          <a:prstGeom prst="line">
            <a:avLst/>
          </a:prstGeom>
          <a:ln w="5715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sp>
        <p:nvSpPr>
          <p:cNvPr id="55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7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62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3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4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C2E14F-7ED6-4957-B79C-2850B257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6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WA-&gt;NT</a:t>
            </a:r>
          </a:p>
          <a:p>
            <a:r>
              <a:rPr lang="en-US" sz="2400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54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6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9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60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5F962-EFB1-491C-9EAE-83859768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43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51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52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56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30506-C23E-4AC4-9A01-83F1648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571173"/>
            <a:ext cx="11379200" cy="497477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Backtrack on the assignment of Q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Arc consistency detects failure earlier than forward checking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Can be run as a preprocessor or after each assignment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What’s the downside of enforcing arc consistency?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AC-3: Enforce Arc Consistency of Entire CSP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1743" y="1941787"/>
            <a:ext cx="3207656" cy="279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29647" y="3638987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8845" r="84749" b="37324"/>
          <a:stretch/>
        </p:blipFill>
        <p:spPr bwMode="auto">
          <a:xfrm>
            <a:off x="7374407" y="4315002"/>
            <a:ext cx="745989" cy="3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62126" r="85110" b="25245"/>
          <a:stretch/>
        </p:blipFill>
        <p:spPr bwMode="auto">
          <a:xfrm>
            <a:off x="4410427" y="3036001"/>
            <a:ext cx="758042" cy="2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29532" y="1467196"/>
            <a:ext cx="13615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Queue:</a:t>
            </a:r>
          </a:p>
          <a:p>
            <a:r>
              <a:rPr lang="en-US" sz="2400" b="1" dirty="0"/>
              <a:t>SA-&gt;NT</a:t>
            </a:r>
          </a:p>
          <a:p>
            <a:r>
              <a:rPr lang="en-US" sz="2400" dirty="0"/>
              <a:t>Q-&gt;NT</a:t>
            </a:r>
          </a:p>
          <a:p>
            <a:r>
              <a:rPr lang="en-US" sz="2400" dirty="0"/>
              <a:t>WA-&gt;SA</a:t>
            </a:r>
          </a:p>
          <a:p>
            <a:r>
              <a:rPr lang="en-US" sz="2400" dirty="0"/>
              <a:t>NT-&gt;SA</a:t>
            </a:r>
          </a:p>
          <a:p>
            <a:r>
              <a:rPr lang="en-US" sz="2400" dirty="0"/>
              <a:t>Q-&gt;SA</a:t>
            </a:r>
          </a:p>
          <a:p>
            <a:r>
              <a:rPr lang="en-US" sz="2400" dirty="0"/>
              <a:t>NSW-&gt;SA</a:t>
            </a:r>
          </a:p>
          <a:p>
            <a:r>
              <a:rPr lang="en-US" sz="2400" dirty="0"/>
              <a:t>V-&gt;SA</a:t>
            </a:r>
          </a:p>
          <a:p>
            <a:r>
              <a:rPr lang="en-US" sz="2400" dirty="0"/>
              <a:t>V-&gt;NSW</a:t>
            </a:r>
          </a:p>
          <a:p>
            <a:r>
              <a:rPr lang="en-US" sz="2400" dirty="0"/>
              <a:t>Q-&gt;NSW</a:t>
            </a:r>
          </a:p>
          <a:p>
            <a:r>
              <a:rPr lang="en-US" sz="2400" dirty="0"/>
              <a:t>SA-&gt;NSW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28512" t="87273" r="56514" b="-1"/>
          <a:stretch/>
        </p:blipFill>
        <p:spPr bwMode="auto">
          <a:xfrm>
            <a:off x="7471554" y="2189692"/>
            <a:ext cx="837373" cy="31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014285" y="1973212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14147" t="88941" r="71092"/>
          <a:stretch/>
        </p:blipFill>
        <p:spPr bwMode="auto">
          <a:xfrm>
            <a:off x="5190366" y="3430694"/>
            <a:ext cx="750019" cy="24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l="42693" t="76345" r="42855" b="12626"/>
          <a:stretch/>
        </p:blipFill>
        <p:spPr bwMode="auto">
          <a:xfrm>
            <a:off x="7813894" y="3009578"/>
            <a:ext cx="840847" cy="2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7839399" y="6216850"/>
            <a:ext cx="4200201" cy="46166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i="1" dirty="0">
                <a:solidFill>
                  <a:srgbClr val="0070C0"/>
                </a:solidFill>
                <a:latin typeface="Calibri" pitchFamily="34" charset="0"/>
              </a:rPr>
              <a:t>Remember: Delete from the tail!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50683" y="3835476"/>
            <a:ext cx="78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!!!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851" y="2098844"/>
            <a:ext cx="2538576" cy="2390692"/>
            <a:chOff x="-2786196" y="902482"/>
            <a:chExt cx="2538576" cy="2390692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9" t="1377" r="32041" b="65647"/>
            <a:stretch/>
          </p:blipFill>
          <p:spPr bwMode="auto">
            <a:xfrm>
              <a:off x="-2786196" y="902482"/>
              <a:ext cx="2468879" cy="2390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-2687205" y="1566508"/>
              <a:ext cx="1182664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  WA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-1779725" y="179956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SA</a:t>
              </a: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-1895881" y="1286216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NT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-1151265" y="1414129"/>
              <a:ext cx="903645" cy="46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  Q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auto">
            <a:xfrm>
              <a:off x="-1114160" y="1980465"/>
              <a:ext cx="621271" cy="2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Calibri" pitchFamily="34" charset="0"/>
                </a:rPr>
                <a:t>  NSW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-1117501" y="2288456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-993610" y="2629234"/>
              <a:ext cx="403296" cy="32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alibri" pitchFamily="34" charset="0"/>
                </a:rPr>
                <a:t>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659BD-7A37-4E0E-BFF6-C8E1053B2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1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Limitations of Arc Consistency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00201"/>
            <a:ext cx="5562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After enforcing arc consistency:</a:t>
            </a:r>
          </a:p>
          <a:p>
            <a:pPr lvl="1" eaLnBrk="1" hangingPunct="1"/>
            <a:r>
              <a:rPr lang="en-US" dirty="0"/>
              <a:t>Can have one solution left</a:t>
            </a:r>
          </a:p>
          <a:p>
            <a:pPr lvl="1" eaLnBrk="1" hangingPunct="1"/>
            <a:r>
              <a:rPr lang="en-US" dirty="0"/>
              <a:t>Can have multiple solutions left</a:t>
            </a:r>
          </a:p>
          <a:p>
            <a:pPr lvl="1" eaLnBrk="1" hangingPunct="1"/>
            <a:r>
              <a:rPr lang="en-US" dirty="0"/>
              <a:t>Can have no solutions left (and not know it)</a:t>
            </a:r>
          </a:p>
          <a:p>
            <a:pPr lvl="1"/>
            <a:endParaRPr lang="en-US" dirty="0"/>
          </a:p>
          <a:p>
            <a:r>
              <a:rPr lang="en-US" dirty="0"/>
              <a:t>Arc consistency only checks local consistency conditions</a:t>
            </a:r>
          </a:p>
          <a:p>
            <a:endParaRPr lang="en-US" dirty="0"/>
          </a:p>
          <a:p>
            <a:r>
              <a:rPr lang="en-US" dirty="0"/>
              <a:t>Arc consistency still runs inside a backtracking search!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7543800" y="1524000"/>
            <a:ext cx="3124200" cy="1524000"/>
            <a:chOff x="3552" y="1056"/>
            <a:chExt cx="2016" cy="1056"/>
          </a:xfrm>
        </p:grpSpPr>
        <p:grpSp>
          <p:nvGrpSpPr>
            <p:cNvPr id="31775" name="Group 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85" name="Oval 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6" name="Text Box 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6" name="Group 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83" name="Oval 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4" name="Text Box 1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77" name="Group 1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81" name="Oval 1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82" name="Text Box 1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78" name="Line 1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9" name="Line 1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0" name="Line 1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49" name="Rectangle 18"/>
          <p:cNvSpPr>
            <a:spLocks noChangeArrowheads="1"/>
          </p:cNvSpPr>
          <p:nvPr/>
        </p:nvSpPr>
        <p:spPr bwMode="auto">
          <a:xfrm>
            <a:off x="80010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0" name="Rectangle 19"/>
          <p:cNvSpPr>
            <a:spLocks noChangeArrowheads="1"/>
          </p:cNvSpPr>
          <p:nvPr/>
        </p:nvSpPr>
        <p:spPr bwMode="auto">
          <a:xfrm>
            <a:off x="83058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1" name="Rectangle 21"/>
          <p:cNvSpPr>
            <a:spLocks noChangeArrowheads="1"/>
          </p:cNvSpPr>
          <p:nvPr/>
        </p:nvSpPr>
        <p:spPr bwMode="auto">
          <a:xfrm>
            <a:off x="9982200" y="2667000"/>
            <a:ext cx="228600" cy="228600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2" name="Rectangle 22"/>
          <p:cNvSpPr>
            <a:spLocks noChangeArrowheads="1"/>
          </p:cNvSpPr>
          <p:nvPr/>
        </p:nvSpPr>
        <p:spPr bwMode="auto">
          <a:xfrm>
            <a:off x="8686800" y="1676400"/>
            <a:ext cx="8382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3" name="Rectangle 23"/>
          <p:cNvSpPr>
            <a:spLocks noChangeArrowheads="1"/>
          </p:cNvSpPr>
          <p:nvPr/>
        </p:nvSpPr>
        <p:spPr bwMode="auto">
          <a:xfrm>
            <a:off x="10287000" y="26670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grpSp>
        <p:nvGrpSpPr>
          <p:cNvPr id="31754" name="Group 24"/>
          <p:cNvGrpSpPr>
            <a:grpSpLocks/>
          </p:cNvGrpSpPr>
          <p:nvPr/>
        </p:nvGrpSpPr>
        <p:grpSpPr bwMode="auto">
          <a:xfrm>
            <a:off x="7543800" y="3581400"/>
            <a:ext cx="3124200" cy="1524000"/>
            <a:chOff x="3552" y="1056"/>
            <a:chExt cx="2016" cy="1056"/>
          </a:xfrm>
        </p:grpSpPr>
        <p:grpSp>
          <p:nvGrpSpPr>
            <p:cNvPr id="31763" name="Group 25"/>
            <p:cNvGrpSpPr>
              <a:grpSpLocks/>
            </p:cNvGrpSpPr>
            <p:nvPr/>
          </p:nvGrpSpPr>
          <p:grpSpPr bwMode="auto">
            <a:xfrm>
              <a:off x="4176" y="1056"/>
              <a:ext cx="768" cy="384"/>
              <a:chOff x="2448" y="2736"/>
              <a:chExt cx="768" cy="384"/>
            </a:xfrm>
          </p:grpSpPr>
          <p:sp>
            <p:nvSpPr>
              <p:cNvPr id="31773" name="Oval 26"/>
              <p:cNvSpPr>
                <a:spLocks noChangeArrowheads="1"/>
              </p:cNvSpPr>
              <p:nvPr/>
            </p:nvSpPr>
            <p:spPr bwMode="auto">
              <a:xfrm>
                <a:off x="2448" y="2736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4" name="Text Box 27"/>
              <p:cNvSpPr txBox="1">
                <a:spLocks noChangeArrowheads="1"/>
              </p:cNvSpPr>
              <p:nvPr/>
            </p:nvSpPr>
            <p:spPr bwMode="auto">
              <a:xfrm>
                <a:off x="2772" y="2800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4" name="Group 28"/>
            <p:cNvGrpSpPr>
              <a:grpSpLocks/>
            </p:cNvGrpSpPr>
            <p:nvPr/>
          </p:nvGrpSpPr>
          <p:grpSpPr bwMode="auto">
            <a:xfrm>
              <a:off x="4800" y="1728"/>
              <a:ext cx="768" cy="384"/>
              <a:chOff x="3072" y="3408"/>
              <a:chExt cx="768" cy="384"/>
            </a:xfrm>
          </p:grpSpPr>
          <p:sp>
            <p:nvSpPr>
              <p:cNvPr id="31771" name="Oval 29"/>
              <p:cNvSpPr>
                <a:spLocks noChangeArrowheads="1"/>
              </p:cNvSpPr>
              <p:nvPr/>
            </p:nvSpPr>
            <p:spPr bwMode="auto">
              <a:xfrm>
                <a:off x="3072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2" name="Text Box 30"/>
              <p:cNvSpPr txBox="1">
                <a:spLocks noChangeArrowheads="1"/>
              </p:cNvSpPr>
              <p:nvPr/>
            </p:nvSpPr>
            <p:spPr bwMode="auto">
              <a:xfrm>
                <a:off x="3396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1765" name="Group 31"/>
            <p:cNvGrpSpPr>
              <a:grpSpLocks/>
            </p:cNvGrpSpPr>
            <p:nvPr/>
          </p:nvGrpSpPr>
          <p:grpSpPr bwMode="auto">
            <a:xfrm>
              <a:off x="3552" y="1728"/>
              <a:ext cx="768" cy="384"/>
              <a:chOff x="1824" y="3408"/>
              <a:chExt cx="768" cy="384"/>
            </a:xfrm>
          </p:grpSpPr>
          <p:sp>
            <p:nvSpPr>
              <p:cNvPr id="31769" name="Oval 32"/>
              <p:cNvSpPr>
                <a:spLocks noChangeArrowheads="1"/>
              </p:cNvSpPr>
              <p:nvPr/>
            </p:nvSpPr>
            <p:spPr bwMode="auto">
              <a:xfrm>
                <a:off x="1824" y="3408"/>
                <a:ext cx="768" cy="384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770" name="Text Box 33"/>
              <p:cNvSpPr txBox="1">
                <a:spLocks noChangeArrowheads="1"/>
              </p:cNvSpPr>
              <p:nvPr/>
            </p:nvSpPr>
            <p:spPr bwMode="auto">
              <a:xfrm>
                <a:off x="2148" y="3472"/>
                <a:ext cx="11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 eaLnBrk="0" hangingPunct="0">
                  <a:buClr>
                    <a:srgbClr val="000000"/>
                  </a:buClr>
                  <a:buSzPct val="100000"/>
                  <a:tabLst>
                    <a:tab pos="0" algn="l"/>
                    <a:tab pos="914354" algn="l"/>
                    <a:tab pos="1828709" algn="l"/>
                    <a:tab pos="2743062" algn="l"/>
                    <a:tab pos="3657418" algn="l"/>
                    <a:tab pos="4571772" algn="l"/>
                    <a:tab pos="5486126" algn="l"/>
                    <a:tab pos="6400480" algn="l"/>
                    <a:tab pos="7314834" algn="l"/>
                    <a:tab pos="8229189" algn="l"/>
                    <a:tab pos="9143542" algn="l"/>
                    <a:tab pos="10057898" algn="l"/>
                  </a:tabLst>
                </a:pPr>
                <a:endParaRPr lang="en-GB" dirty="0">
                  <a:latin typeface="Times New Roman" pitchFamily="18" charset="0"/>
                </a:endParaRPr>
              </a:p>
            </p:txBody>
          </p:sp>
        </p:grpSp>
        <p:sp>
          <p:nvSpPr>
            <p:cNvPr id="31766" name="Line 34"/>
            <p:cNvSpPr>
              <a:spLocks noChangeShapeType="1"/>
            </p:cNvSpPr>
            <p:nvPr/>
          </p:nvSpPr>
          <p:spPr bwMode="auto">
            <a:xfrm flipH="1">
              <a:off x="3983" y="1440"/>
              <a:ext cx="57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7" name="Line 35"/>
            <p:cNvSpPr>
              <a:spLocks noChangeShapeType="1"/>
            </p:cNvSpPr>
            <p:nvPr/>
          </p:nvSpPr>
          <p:spPr bwMode="auto">
            <a:xfrm>
              <a:off x="4560" y="1440"/>
              <a:ext cx="528" cy="2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8" name="Line 36"/>
            <p:cNvSpPr>
              <a:spLocks noChangeShapeType="1"/>
            </p:cNvSpPr>
            <p:nvPr/>
          </p:nvSpPr>
          <p:spPr bwMode="auto">
            <a:xfrm>
              <a:off x="4320" y="1920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755" name="Rectangle 37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6" name="Rectangle 40"/>
          <p:cNvSpPr>
            <a:spLocks noChangeArrowheads="1"/>
          </p:cNvSpPr>
          <p:nvPr/>
        </p:nvSpPr>
        <p:spPr bwMode="auto">
          <a:xfrm>
            <a:off x="9677400" y="47244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7" name="Rectangle 43"/>
          <p:cNvSpPr>
            <a:spLocks noChangeArrowheads="1"/>
          </p:cNvSpPr>
          <p:nvPr/>
        </p:nvSpPr>
        <p:spPr bwMode="auto">
          <a:xfrm>
            <a:off x="8686800" y="3733800"/>
            <a:ext cx="2286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8" name="Rectangle 45"/>
          <p:cNvSpPr>
            <a:spLocks noChangeArrowheads="1"/>
          </p:cNvSpPr>
          <p:nvPr/>
        </p:nvSpPr>
        <p:spPr bwMode="auto">
          <a:xfrm>
            <a:off x="9296400" y="37338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59" name="Rectangle 46"/>
          <p:cNvSpPr>
            <a:spLocks noChangeArrowheads="1"/>
          </p:cNvSpPr>
          <p:nvPr/>
        </p:nvSpPr>
        <p:spPr bwMode="auto">
          <a:xfrm>
            <a:off x="83058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0" name="Rectangle 47"/>
          <p:cNvSpPr>
            <a:spLocks noChangeArrowheads="1"/>
          </p:cNvSpPr>
          <p:nvPr/>
        </p:nvSpPr>
        <p:spPr bwMode="auto">
          <a:xfrm>
            <a:off x="10287000" y="47244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6" tIns="45718" rIns="91436" bIns="45718" anchor="ctr"/>
          <a:lstStyle/>
          <a:p>
            <a:endParaRPr lang="en-US" dirty="0"/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8382000" y="5334001"/>
            <a:ext cx="1752600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What went wrong 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2B039-6C19-40E6-9B62-B87C8297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Backtracking Search with AC-3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156460" y="5469709"/>
            <a:ext cx="8229600" cy="999356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/>
              <a:t>Where do you run AC-3?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00189"/>
            <a:ext cx="78486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8244840" y="4099560"/>
            <a:ext cx="342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AC-3(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𝑐𝑠𝑝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003" y="3672840"/>
                <a:ext cx="11123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4372" t="-10000" r="-491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2DCC7-DBE2-4B48-A01D-6790AD56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67879"/>
            <a:ext cx="10515600" cy="1325563"/>
          </a:xfrm>
        </p:spPr>
        <p:txBody>
          <a:bodyPr/>
          <a:lstStyle/>
          <a:p>
            <a:r>
              <a:rPr lang="en-US" sz="3600" dirty="0"/>
              <a:t>Warm-up as You Walk 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514600"/>
            <a:ext cx="2628900" cy="254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696200" y="2057400"/>
            <a:ext cx="3200400" cy="3074850"/>
            <a:chOff x="6248400" y="1443036"/>
            <a:chExt cx="4648200" cy="4348164"/>
          </a:xfrm>
        </p:grpSpPr>
        <p:sp>
          <p:nvSpPr>
            <p:cNvPr id="2" name="Rectangle 1"/>
            <p:cNvSpPr/>
            <p:nvPr/>
          </p:nvSpPr>
          <p:spPr>
            <a:xfrm>
              <a:off x="6248400" y="1443037"/>
              <a:ext cx="4648200" cy="434816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/>
            <p:cNvCxnSpPr>
              <a:stCxn id="2" idx="0"/>
              <a:endCxn id="2" idx="2"/>
            </p:cNvCxnSpPr>
            <p:nvPr/>
          </p:nvCxnSpPr>
          <p:spPr>
            <a:xfrm>
              <a:off x="8572500" y="1443037"/>
              <a:ext cx="0" cy="434816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" idx="1"/>
            </p:cNvCxnSpPr>
            <p:nvPr/>
          </p:nvCxnSpPr>
          <p:spPr>
            <a:xfrm flipV="1">
              <a:off x="6248400" y="3617118"/>
              <a:ext cx="4648200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467600" y="1443037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753600" y="1443036"/>
              <a:ext cx="0" cy="43481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248400" y="47244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248400" y="2514600"/>
              <a:ext cx="46482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696200" y="2527322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1600200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39201" y="3651269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82200" y="4728817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839201" y="2527321"/>
              <a:ext cx="68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" y="1374812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Assign Red, Green, or Blue</a:t>
            </a: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Neighbors must be different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9500" y="1371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</a:rPr>
              <a:t>Sudoku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02CF4CD-7FE0-4103-A6F3-1F0B5513C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68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Backtracking with AC-3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6818D2-FBA0-4152-975B-89A44A32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4F887-6A89-F758-8EEF-084416E09214}"/>
              </a:ext>
            </a:extLst>
          </p:cNvPr>
          <p:cNvSpPr/>
          <p:nvPr/>
        </p:nvSpPr>
        <p:spPr>
          <a:xfrm>
            <a:off x="508549" y="954980"/>
            <a:ext cx="99840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AC-3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788E92-8FE3-8FA5-ADFB-4358AFE04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383" y="2370238"/>
            <a:ext cx="4338800" cy="4215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5B0DD4-88AA-D5EA-558D-83B9E869FE29}"/>
              </a:ext>
            </a:extLst>
          </p:cNvPr>
          <p:cNvSpPr txBox="1"/>
          <p:nvPr/>
        </p:nvSpPr>
        <p:spPr>
          <a:xfrm>
            <a:off x="508549" y="3074180"/>
            <a:ext cx="519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Forward checking only check arcs connecting variables a variable that we just assigned.</a:t>
            </a:r>
          </a:p>
          <a:p>
            <a:endParaRPr lang="en-US" sz="2400" dirty="0">
              <a:solidFill>
                <a:srgbClr val="7030A0"/>
              </a:solidFill>
            </a:endParaRPr>
          </a:p>
          <a:p>
            <a:r>
              <a:rPr lang="en-US" sz="2400" dirty="0">
                <a:solidFill>
                  <a:srgbClr val="7030A0"/>
                </a:solidFill>
              </a:rPr>
              <a:t>With AC-3, we can find existing problems, such as the arc between these two variables with only green left.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A1F2B9-7958-113C-930C-5AEB32BFB062}"/>
              </a:ext>
            </a:extLst>
          </p:cNvPr>
          <p:cNvSpPr/>
          <p:nvPr/>
        </p:nvSpPr>
        <p:spPr>
          <a:xfrm rot="18896932">
            <a:off x="7339683" y="1548484"/>
            <a:ext cx="872757" cy="5229975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423" y="6196989"/>
            <a:ext cx="1018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Recall that the whole backtracking algorithm with AC-3 will call AC-3 many times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C8028B-172B-45CE-ACEC-E1577D8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177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8096" y="2942346"/>
            <a:ext cx="4305300" cy="2641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3F0DA-4361-4562-A31E-8CCF534E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39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8032" y="3164805"/>
            <a:ext cx="3163824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037324" y="3456863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456863"/>
                <a:ext cx="4812792" cy="830997"/>
              </a:xfrm>
              <a:prstGeom prst="rect">
                <a:avLst/>
              </a:prstGeom>
              <a:blipFill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nodes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938992"/>
              </a:xfrm>
              <a:prstGeom prst="rect">
                <a:avLst/>
              </a:prstGeom>
              <a:blipFill>
                <a:blip r:embed="rId5"/>
                <a:stretch>
                  <a:fillRect l="-1582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993668-6875-4EF2-9D49-B3D741D2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65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24" y="1524181"/>
            <a:ext cx="6883400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</a:t>
            </a:r>
            <a:r>
              <a:rPr lang="en-US" dirty="0">
                <a:solidFill>
                  <a:srgbClr val="0070C0"/>
                </a:solidFill>
              </a:rPr>
              <a:t>a single run of</a:t>
            </a:r>
            <a:r>
              <a:rPr lang="en-US" dirty="0"/>
              <a:t> AC-3</a:t>
            </a:r>
          </a:p>
        </p:txBody>
      </p:sp>
      <p:sp>
        <p:nvSpPr>
          <p:cNvPr id="7" name="Rectangle 6"/>
          <p:cNvSpPr/>
          <p:nvPr/>
        </p:nvSpPr>
        <p:spPr>
          <a:xfrm>
            <a:off x="499872" y="4420581"/>
            <a:ext cx="6406896" cy="51713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After a removal,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arcs added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adding arcs: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3006376"/>
                <a:ext cx="481279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646" t="-5882" r="-63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An arc is added after a removal of value at a node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node in total, each has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Total times of removal: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𝑛𝑑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1475872"/>
                <a:ext cx="5010912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1582" t="-3101" r="-158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B050"/>
                    </a:solidFill>
                  </a:rPr>
                  <a:t>Check arc consistency per arc: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7324" y="4292070"/>
                <a:ext cx="5154676" cy="503086"/>
              </a:xfrm>
              <a:prstGeom prst="rect">
                <a:avLst/>
              </a:prstGeom>
              <a:blipFill rotWithShape="0">
                <a:blip r:embed="rId6"/>
                <a:stretch>
                  <a:fillRect l="-1537"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Complexity of a single run of AC-3 is at most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84" y="5613867"/>
                <a:ext cx="7269480" cy="470000"/>
              </a:xfrm>
              <a:prstGeom prst="rect">
                <a:avLst/>
              </a:prstGeom>
              <a:blipFill rotWithShape="0">
                <a:blip r:embed="rId7"/>
                <a:stretch>
                  <a:fillRect l="-1342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0070C0"/>
                    </a:solidFill>
                  </a:rPr>
                  <a:t>(Not required) </a:t>
                </a:r>
                <a:r>
                  <a:rPr lang="en-US" sz="2400" dirty="0" err="1">
                    <a:solidFill>
                      <a:srgbClr val="0070C0"/>
                    </a:solidFill>
                  </a:rPr>
                  <a:t>Zhang&amp;Yap</a:t>
                </a:r>
                <a:r>
                  <a:rPr lang="en-US" sz="2400" dirty="0">
                    <a:solidFill>
                      <a:srgbClr val="0070C0"/>
                    </a:solidFill>
                  </a:rPr>
                  <a:t> (2001) show that its complexity is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384" y="6076215"/>
                <a:ext cx="888942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09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8B4F0-3CD5-4DEA-B9E5-7C07D4D7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2" y="1371982"/>
            <a:ext cx="10218735" cy="4904612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C3C3C-062B-4189-B317-67C93CD0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6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8517" y="4165599"/>
            <a:ext cx="5301081" cy="2539999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Minimum Remaining Values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371601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Variable Ordering: Minimum remaining values (MRV):</a:t>
            </a:r>
          </a:p>
          <a:p>
            <a:pPr lvl="1" eaLnBrk="1" hangingPunct="1"/>
            <a:r>
              <a:rPr lang="en-US" sz="2400" dirty="0"/>
              <a:t>Choose the variable with the fewest legal left values in its domain</a:t>
            </a:r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Why min rather than max?</a:t>
            </a:r>
          </a:p>
          <a:p>
            <a:pPr eaLnBrk="1" hangingPunct="1"/>
            <a:r>
              <a:rPr lang="en-US" sz="2800" dirty="0"/>
              <a:t>Also called “most constrained variable”</a:t>
            </a:r>
          </a:p>
          <a:p>
            <a:pPr eaLnBrk="1" hangingPunct="1"/>
            <a:r>
              <a:rPr lang="en-US" sz="2800" dirty="0"/>
              <a:t>“Fail-fast” ordering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476" t="2130"/>
          <a:stretch>
            <a:fillRect/>
          </a:stretch>
        </p:blipFill>
        <p:spPr bwMode="auto">
          <a:xfrm>
            <a:off x="1970741" y="2672975"/>
            <a:ext cx="8435323" cy="144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606800" y="2641599"/>
            <a:ext cx="22098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6600" y="2565399"/>
            <a:ext cx="22860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02600" y="2489198"/>
            <a:ext cx="2286000" cy="1625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CF6FB5-446D-45DB-8505-7F467CDB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9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02" y="1114254"/>
            <a:ext cx="68037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623544-848A-4EDE-AC95-17F3F32A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506B4-6132-DC8C-1032-DE9488ADA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052" y="2524990"/>
            <a:ext cx="3840493" cy="38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26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 l="288" t="900"/>
          <a:stretch>
            <a:fillRect/>
          </a:stretch>
        </p:blipFill>
        <p:spPr bwMode="auto">
          <a:xfrm>
            <a:off x="7655860" y="1470212"/>
            <a:ext cx="3621741" cy="246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36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484" y="4419600"/>
            <a:ext cx="4772915" cy="2285998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Ordering: Least Constraining Value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0866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Value Ordering: Least Constraining Value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Given a choice of variable, choose the </a:t>
            </a:r>
            <a:r>
              <a:rPr lang="en-US" sz="2400" i="1" dirty="0"/>
              <a:t>least constraining 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i.e., the one that rules out the fewest values in the remaining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Note that it may take some computation to determine this!  (E.g., rerunning filtering)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least rather than most?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Combining these ordering ideas makes</a:t>
            </a:r>
          </a:p>
          <a:p>
            <a:pPr>
              <a:lnSpc>
                <a:spcPct val="90000"/>
              </a:lnSpc>
              <a:spcBef>
                <a:spcPts val="272"/>
              </a:spcBef>
              <a:buNone/>
            </a:pPr>
            <a:r>
              <a:rPr lang="en-US" sz="2800" dirty="0"/>
              <a:t>	1000 queens feasible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8E87B-FE07-48DF-A831-568DAC26C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7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Constraint Satisfaction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6956"/>
            <a:ext cx="7239001" cy="50292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CSP is a special class of search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Mostly identification problems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Have specialized algorithms for them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Standard search problems: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an arbitrary data structure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can be any function over states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Constraint satisfaction problems (CSPs):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State is defined by </a:t>
            </a:r>
            <a:r>
              <a:rPr lang="en-US" dirty="0">
                <a:solidFill>
                  <a:srgbClr val="CC0000"/>
                </a:solidFill>
              </a:rPr>
              <a:t>variables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X</a:t>
            </a:r>
            <a:r>
              <a:rPr lang="en-US" b="1" i="1" baseline="-25000" dirty="0">
                <a:solidFill>
                  <a:srgbClr val="CC0000"/>
                </a:solidFill>
                <a:latin typeface="Times New Roman" pitchFamily="18" charset="0"/>
              </a:rPr>
              <a:t>i</a:t>
            </a:r>
            <a:r>
              <a:rPr lang="en-US" dirty="0"/>
              <a:t>  with values from a </a:t>
            </a:r>
            <a:r>
              <a:rPr lang="en-US" dirty="0">
                <a:solidFill>
                  <a:srgbClr val="CC0000"/>
                </a:solidFill>
              </a:rPr>
              <a:t>domain </a:t>
            </a:r>
            <a:r>
              <a:rPr lang="en-US" b="1" i="1" dirty="0">
                <a:solidFill>
                  <a:srgbClr val="CC0000"/>
                </a:solidFill>
                <a:latin typeface="Times New Roman" pitchFamily="18" charset="0"/>
              </a:rPr>
              <a:t>D </a:t>
            </a:r>
            <a:r>
              <a:rPr lang="en-US" dirty="0"/>
              <a:t>(sometimes </a:t>
            </a:r>
            <a:r>
              <a:rPr lang="en-US" b="1" i="1" dirty="0">
                <a:latin typeface="Times New Roman" pitchFamily="18" charset="0"/>
              </a:rPr>
              <a:t>D</a:t>
            </a:r>
            <a:r>
              <a:rPr lang="en-US" dirty="0"/>
              <a:t> depends on </a:t>
            </a:r>
            <a:r>
              <a:rPr lang="en-US" b="1" i="1" dirty="0" err="1">
                <a:latin typeface="Times New Roman" pitchFamily="18" charset="0"/>
              </a:rPr>
              <a:t>i</a:t>
            </a:r>
            <a:r>
              <a:rPr lang="en-US" dirty="0"/>
              <a:t>)</a:t>
            </a:r>
            <a:endParaRPr lang="en-US" i="1" baseline="-25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dirty="0"/>
              <a:t>Goal test is a </a:t>
            </a:r>
            <a:r>
              <a:rPr lang="en-US" dirty="0">
                <a:solidFill>
                  <a:srgbClr val="CC0000"/>
                </a:solidFill>
              </a:rPr>
              <a:t>set of constraints </a:t>
            </a:r>
            <a:r>
              <a:rPr lang="en-US" dirty="0"/>
              <a:t>specifying allowable combinations of values for subsets of variables</a:t>
            </a:r>
          </a:p>
          <a:p>
            <a:pPr lvl="1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6697" y="309027"/>
            <a:ext cx="4525786" cy="3520757"/>
          </a:xfrm>
          <a:prstGeom prst="rect">
            <a:avLst/>
          </a:prstGeom>
          <a:noFill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4267201"/>
            <a:ext cx="4320801" cy="200024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BF4B1-A7B3-42AE-8B17-C4EF9654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9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 – Coloring with a Complex Graph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302" y="1114254"/>
            <a:ext cx="111033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Compare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Forward Checking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Backtracking with AC-3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00000"/>
                </a:solidFill>
              </a:rPr>
              <a:t>Backtracking + Forward Checking + Minimum Remaining Values (MRV)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Backtracking + AC-3 + MRV + LCV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27C0D-97FE-4C58-958B-99ABE61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2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Summary: CSPs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42686" y="1690688"/>
            <a:ext cx="8305800" cy="45259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0"/>
              </a:spcAft>
            </a:pPr>
            <a:r>
              <a:rPr lang="en-US" sz="2800" dirty="0"/>
              <a:t>CSPs are a special kind of search problem: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States are partial assignments</a:t>
            </a:r>
          </a:p>
          <a:p>
            <a:pPr lvl="1">
              <a:spcBef>
                <a:spcPct val="0"/>
              </a:spcBef>
              <a:spcAft>
                <a:spcPts val="0"/>
              </a:spcAft>
            </a:pPr>
            <a:r>
              <a:rPr lang="en-US" dirty="0"/>
              <a:t>Goal test defined by constraints</a:t>
            </a:r>
          </a:p>
          <a:p>
            <a:pPr lvl="6">
              <a:spcBef>
                <a:spcPct val="0"/>
              </a:spcBef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sz="2800" dirty="0"/>
              <a:t>Basic solution: backtracking search</a:t>
            </a:r>
          </a:p>
          <a:p>
            <a:pPr lvl="2"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r>
              <a:rPr lang="en-US" sz="2800" dirty="0"/>
              <a:t>Speed-ups: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Ordering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Filtering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r>
              <a:rPr lang="en-US" sz="2400" dirty="0"/>
              <a:t>(Structure)</a:t>
            </a:r>
          </a:p>
          <a:p>
            <a:pPr lvl="1">
              <a:spcBef>
                <a:spcPts val="176"/>
              </a:spcBef>
              <a:spcAft>
                <a:spcPts val="0"/>
              </a:spcAft>
            </a:pPr>
            <a:endParaRPr lang="en-US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438400"/>
            <a:ext cx="6170351" cy="2742992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FE598A-307B-47C0-9986-4B2E3F594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Why study CSPs?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750183"/>
            <a:ext cx="10515600" cy="4351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Assignment problems: e.g., who teaches what class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Timetabling problems: e.g., which class is offered when and where?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Hardware configuration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Transportation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Factory scheduling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Circuit layout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Fault diagnosis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… lots more!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Sometimes involve real-valued variables…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980" y="2671684"/>
            <a:ext cx="6248398" cy="2777687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59259" y="1209237"/>
            <a:ext cx="683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Many real-world problems can be formulated as CSPs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55D1F0-5873-47B1-92F7-D15E8FB5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8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909114-DD71-E41A-417D-2BDDE069096D}"/>
              </a:ext>
            </a:extLst>
          </p:cNvPr>
          <p:cNvGrpSpPr/>
          <p:nvPr/>
        </p:nvGrpSpPr>
        <p:grpSpPr>
          <a:xfrm>
            <a:off x="6703730" y="3925852"/>
            <a:ext cx="5322584" cy="2777687"/>
            <a:chOff x="6703730" y="3925852"/>
            <a:chExt cx="5322584" cy="27776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1D7CD3-03CA-EFEA-FFB3-4CD521726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3730" y="3925852"/>
              <a:ext cx="5322584" cy="2777687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358C186-D811-1EC3-F233-C1FC6737A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76046" y="5847883"/>
              <a:ext cx="2305372" cy="762106"/>
            </a:xfrm>
            <a:prstGeom prst="rect">
              <a:avLst/>
            </a:prstGeom>
            <a:ln w="2857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2530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CSP Examples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1140" t="1105"/>
          <a:stretch>
            <a:fillRect/>
          </a:stretch>
        </p:blipFill>
        <p:spPr bwMode="auto">
          <a:xfrm>
            <a:off x="3124200" y="1331917"/>
            <a:ext cx="6019800" cy="499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E7EC51-C60E-4303-B50D-4A6EDD11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84970-942D-C344-9E05-4058AA48B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69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$, $\mathrm{NT}$, $\mathrm{Q}$, $\mathrm{NSW}$, $\mathrm{V}$, $\mathrm{SA}$, $\mathrm{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8"/>
  <p:tag name="PICTUREFILESIZE" val="136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kj}) \in \{(0,0), (0,1), (1,0)\}$\\&#10;$\forall i,j,k \;\; (X_{ij}, X_{i+k,j+k}) \in \{(0,0), (0,1), (1,0)\}$\\&#10;$\forall i,j,k \;\; (X_{ij}, X_{i+k,j-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43"/>
  <p:tag name="PICTUREFILESIZE" val="6969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Q_{k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5"/>
  <p:tag name="PICTUREFILESIZE" val="21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Q_1, Q_2) \in \{(1, 3), (1, 4), \ldots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1404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orall i,j \;\; \mbox{non-threatening}(Q_i, Q_j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53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{1, 2, 3, \ldots N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56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1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"/>
  <p:tag name="PICTUREFILESIZE" val="17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2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3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21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_{4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"/>
  <p:tag name="PICTUREFILESIZE" val="19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D} = \{\mathrm{red},\mathrm{green},\mathrm{blue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4"/>
  <p:tag name="PICTUREFILESIZE" val="932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green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57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SA}\neq \mathrm{WA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7"/>
  <p:tag name="PICTUREFILESIZE" val="57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eq{=}&#10;$\{\mathrm{WA}$=$\mathrm{red}$, $\mathrm{NT}$=$\mathrm{green}$, $\mathrm{Q}$=$\mathrm{red}$, $\mathrm{NSW}$=$\mathrm{green}$, $\mathrm{V}$=$\mathrm{red}$, $\mathrm{SA}$=$\mathrm{blue}$, $\mathrm{T}$=$\mathrm{green}\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66"/>
  <p:tag name="PICTUREFILESIZE" val="334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mathrm{WA}\neq \mathrm{NT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2"/>
  <p:tag name="PICTUREFILESIZE" val="48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(\mathrm{WA},\mathrm{NT}) \in \{(\mathrm{red},\mathrm{green}),(\mathrm{red},\mathrm{blue}),\ldots\}$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4"/>
  <p:tag name="PICTUREFILESIZE" val="198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23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{ij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1"/>
  <p:tag name="PICTUREFILESIZE" val="23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{i,j} X_{ij} = N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10"/>
  <p:tag name="PICTUREFILESIZE" val="76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forall i,j,k \;\; (X_{ij}, X_{ik}) \in \{(0,0), (0,1), (1,0)\}$\\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144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18288</TotalTime>
  <Words>3751</Words>
  <Application>Microsoft Office PowerPoint</Application>
  <PresentationFormat>Widescreen</PresentationFormat>
  <Paragraphs>852</Paragraphs>
  <Slides>71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1_Office Theme</vt:lpstr>
      <vt:lpstr>Warm-up as You Walk In</vt:lpstr>
      <vt:lpstr>Plan</vt:lpstr>
      <vt:lpstr>Expectimax</vt:lpstr>
      <vt:lpstr>AI: Representation and Problem Solving </vt:lpstr>
      <vt:lpstr>What is Search For?</vt:lpstr>
      <vt:lpstr>Warm-up as You Walk In</vt:lpstr>
      <vt:lpstr>Constraint Satisfaction Problems</vt:lpstr>
      <vt:lpstr>Why study CSPs?</vt:lpstr>
      <vt:lpstr>CSP Examples</vt:lpstr>
      <vt:lpstr>Example: Map Coloring</vt:lpstr>
      <vt:lpstr>Constraint Graphs</vt:lpstr>
      <vt:lpstr>Constraint Graphs</vt:lpstr>
      <vt:lpstr>Varieties of CSPs and Constraints</vt:lpstr>
      <vt:lpstr>Example: N-Queens</vt:lpstr>
      <vt:lpstr>Example: N-Queens</vt:lpstr>
      <vt:lpstr>Example: Sudoku</vt:lpstr>
      <vt:lpstr>Varieties of CSPs</vt:lpstr>
      <vt:lpstr>Varieties of Constraints</vt:lpstr>
      <vt:lpstr>Solving CSPs</vt:lpstr>
      <vt:lpstr>Standard Search Formulation</vt:lpstr>
      <vt:lpstr>Poll 1: Search for CSPs</vt:lpstr>
      <vt:lpstr>Depth First Search</vt:lpstr>
      <vt:lpstr>Demo – Naïve Search (link to demo on course website)</vt:lpstr>
      <vt:lpstr>Backtracking Search</vt:lpstr>
      <vt:lpstr>Backtracking Search</vt:lpstr>
      <vt:lpstr>Backtracking Example</vt:lpstr>
      <vt:lpstr>Backtracking Search</vt:lpstr>
      <vt:lpstr>Demo – Backtracking</vt:lpstr>
      <vt:lpstr>Improving Backtracking</vt:lpstr>
      <vt:lpstr>Filtering</vt:lpstr>
      <vt:lpstr>Filtering: Forward Checking</vt:lpstr>
      <vt:lpstr>Filtering: Forward Checking</vt:lpstr>
      <vt:lpstr>Filtering: Forward Checking</vt:lpstr>
      <vt:lpstr>Filtering: Forward Checking</vt:lpstr>
      <vt:lpstr>Filtering: Forward Checking</vt:lpstr>
      <vt:lpstr>Demo – Backtracking with Forward Checking</vt:lpstr>
      <vt:lpstr>Filtering: Constraint Propagation</vt:lpstr>
      <vt:lpstr>Consistency of A Single Arc</vt:lpstr>
      <vt:lpstr>Consistency of A Single Arc</vt:lpstr>
      <vt:lpstr>How to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Poll 2: After assigning Q to Green, what gets added to the Queue?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AC-3: Enforce Arc Consistency of Entire CSP</vt:lpstr>
      <vt:lpstr>Limitations of Arc Consistency</vt:lpstr>
      <vt:lpstr>Backtracking Search with AC-3</vt:lpstr>
      <vt:lpstr>Demo – Backtracking with AC-3</vt:lpstr>
      <vt:lpstr>Complexity of a single run of AC-3</vt:lpstr>
      <vt:lpstr>Complexity of a single run of AC-3</vt:lpstr>
      <vt:lpstr>Complexity of a single run of AC-3</vt:lpstr>
      <vt:lpstr>Complexity of a single run of AC-3</vt:lpstr>
      <vt:lpstr>Ordering</vt:lpstr>
      <vt:lpstr>Ordering: Minimum Remaining Values</vt:lpstr>
      <vt:lpstr>Demo – Coloring with a Complex Graph</vt:lpstr>
      <vt:lpstr>Ordering: Least Constraining Value</vt:lpstr>
      <vt:lpstr>Ordering: Least Constraining Value</vt:lpstr>
      <vt:lpstr>Demo – Coloring with a Complex Graph</vt:lpstr>
      <vt:lpstr>Summary: CSPs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Rosenthal, Stephanie</dc:creator>
  <cp:lastModifiedBy>Vincent Conitzer</cp:lastModifiedBy>
  <cp:revision>271</cp:revision>
  <dcterms:created xsi:type="dcterms:W3CDTF">2019-01-24T20:17:39Z</dcterms:created>
  <dcterms:modified xsi:type="dcterms:W3CDTF">2025-01-29T01:59:10Z</dcterms:modified>
</cp:coreProperties>
</file>