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55"/>
  </p:notesMasterIdLst>
  <p:handoutMasterIdLst>
    <p:handoutMasterId r:id="rId56"/>
  </p:handoutMasterIdLst>
  <p:sldIdLst>
    <p:sldId id="2360" r:id="rId2"/>
    <p:sldId id="663" r:id="rId3"/>
    <p:sldId id="2353" r:id="rId4"/>
    <p:sldId id="450" r:id="rId5"/>
    <p:sldId id="467" r:id="rId6"/>
    <p:sldId id="2359" r:id="rId7"/>
    <p:sldId id="1209" r:id="rId8"/>
    <p:sldId id="463" r:id="rId9"/>
    <p:sldId id="1212" r:id="rId10"/>
    <p:sldId id="413" r:id="rId11"/>
    <p:sldId id="401" r:id="rId12"/>
    <p:sldId id="420" r:id="rId13"/>
    <p:sldId id="432" r:id="rId14"/>
    <p:sldId id="2361" r:id="rId15"/>
    <p:sldId id="421" r:id="rId16"/>
    <p:sldId id="458" r:id="rId17"/>
    <p:sldId id="459" r:id="rId18"/>
    <p:sldId id="465" r:id="rId19"/>
    <p:sldId id="404" r:id="rId20"/>
    <p:sldId id="405" r:id="rId21"/>
    <p:sldId id="1241" r:id="rId22"/>
    <p:sldId id="434" r:id="rId23"/>
    <p:sldId id="406" r:id="rId24"/>
    <p:sldId id="422" r:id="rId25"/>
    <p:sldId id="460" r:id="rId26"/>
    <p:sldId id="1242" r:id="rId27"/>
    <p:sldId id="435" r:id="rId28"/>
    <p:sldId id="408" r:id="rId29"/>
    <p:sldId id="409" r:id="rId30"/>
    <p:sldId id="423" r:id="rId31"/>
    <p:sldId id="466" r:id="rId32"/>
    <p:sldId id="1220" r:id="rId33"/>
    <p:sldId id="1222" r:id="rId34"/>
    <p:sldId id="2358" r:id="rId35"/>
    <p:sldId id="1237" r:id="rId36"/>
    <p:sldId id="1236" r:id="rId37"/>
    <p:sldId id="1238" r:id="rId38"/>
    <p:sldId id="410" r:id="rId39"/>
    <p:sldId id="461" r:id="rId40"/>
    <p:sldId id="462" r:id="rId41"/>
    <p:sldId id="1244" r:id="rId42"/>
    <p:sldId id="411" r:id="rId43"/>
    <p:sldId id="1243" r:id="rId44"/>
    <p:sldId id="1213" r:id="rId45"/>
    <p:sldId id="415" r:id="rId46"/>
    <p:sldId id="416" r:id="rId47"/>
    <p:sldId id="457" r:id="rId48"/>
    <p:sldId id="418" r:id="rId49"/>
    <p:sldId id="1239" r:id="rId50"/>
    <p:sldId id="1245" r:id="rId51"/>
    <p:sldId id="1214" r:id="rId52"/>
    <p:sldId id="412" r:id="rId53"/>
    <p:sldId id="1215" r:id="rId54"/>
  </p:sldIdLst>
  <p:sldSz cx="12192000" cy="6858000"/>
  <p:notesSz cx="7099300" cy="10234613"/>
  <p:custDataLst>
    <p:tags r:id="rId5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404040"/>
    <a:srgbClr val="A3312A"/>
    <a:srgbClr val="2A42A3"/>
    <a:srgbClr val="3333FF"/>
    <a:srgbClr val="FFFF00"/>
    <a:srgbClr val="FF3300"/>
    <a:srgbClr val="CC00CC"/>
    <a:srgbClr val="FFCC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85142" autoAdjust="0"/>
  </p:normalViewPr>
  <p:slideViewPr>
    <p:cSldViewPr>
      <p:cViewPr varScale="1">
        <p:scale>
          <a:sx n="78" d="100"/>
          <a:sy n="78" d="100"/>
        </p:scale>
        <p:origin x="97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E9864FE-FFA6-4015-A909-1022FFF67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3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25546A54-71DD-48C4-8071-9DA185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6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3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21488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6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B1124-3B65-4401-B276-274C2D6351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B7375-CCC7-48CA-86EB-B708B70A3B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E4AFE-CC9F-40B0-91AA-2AFCDD65BD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1342-2FDA-4F20-9006-4FFE3B3DDCD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7A9B9-A528-49B2-A5AC-7FC7F146AAD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BD1D5-698D-4ABD-96D1-60AB116F7B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31EB9-E8B7-4F85-BEA6-645986A209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34593-C47F-487A-806C-BD659E4FF3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C6467-265A-48EC-B6B6-0745C57723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808A6-43CB-46EB-8799-3CB612732E3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Palatino"/>
                <a:cs typeface="Palatino"/>
              </a:defRPr>
            </a:lvl1pPr>
          </a:lstStyle>
          <a:p>
            <a:pPr>
              <a:defRPr/>
            </a:pPr>
            <a:fld id="{2BCD2EF7-175E-4E4C-8CBF-036C0AE01D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" y="1092200"/>
            <a:ext cx="11379200" cy="0"/>
          </a:xfrm>
          <a:prstGeom prst="line">
            <a:avLst/>
          </a:prstGeom>
          <a:ln w="12700" cmpd="sng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/>
          <a:ea typeface="+mj-ea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3200">
          <a:solidFill>
            <a:schemeClr val="tx1"/>
          </a:solidFill>
          <a:latin typeface="Palatino"/>
          <a:ea typeface="+mn-ea"/>
          <a:cs typeface="Palatino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8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4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Courier New"/>
        <a:buChar char="o"/>
        <a:defRPr sz="2000">
          <a:solidFill>
            <a:schemeClr val="tx1">
              <a:lumMod val="75000"/>
              <a:lumOff val="25000"/>
            </a:schemeClr>
          </a:solidFill>
          <a:latin typeface="Palatino"/>
          <a:cs typeface="Palatino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5.xml"/><Relationship Id="rId7" Type="http://schemas.openxmlformats.org/officeDocument/2006/relationships/image" Target="../media/image1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9.xml"/><Relationship Id="rId7" Type="http://schemas.openxmlformats.org/officeDocument/2006/relationships/image" Target="../media/image1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7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14.png"/><Relationship Id="rId5" Type="http://schemas.openxmlformats.org/officeDocument/2006/relationships/tags" Target="../tags/tag14.xml"/><Relationship Id="rId15" Type="http://schemas.openxmlformats.org/officeDocument/2006/relationships/image" Target="../media/image29.png"/><Relationship Id="rId10" Type="http://schemas.openxmlformats.org/officeDocument/2006/relationships/image" Target="../media/image13.png"/><Relationship Id="rId4" Type="http://schemas.openxmlformats.org/officeDocument/2006/relationships/tags" Target="../tags/tag13.xml"/><Relationship Id="rId9" Type="http://schemas.openxmlformats.org/officeDocument/2006/relationships/image" Target="../media/image12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0.png"/><Relationship Id="rId7" Type="http://schemas.openxmlformats.org/officeDocument/2006/relationships/image" Target="../media/image27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230.png"/><Relationship Id="rId7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0.png"/><Relationship Id="rId5" Type="http://schemas.openxmlformats.org/officeDocument/2006/relationships/image" Target="../media/image630.png"/><Relationship Id="rId4" Type="http://schemas.openxmlformats.org/officeDocument/2006/relationships/image" Target="../media/image240.png"/><Relationship Id="rId9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0.png"/><Relationship Id="rId7" Type="http://schemas.openxmlformats.org/officeDocument/2006/relationships/image" Target="../media/image610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610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5" Type="http://schemas.openxmlformats.org/officeDocument/2006/relationships/image" Target="../media/image4100.png"/><Relationship Id="rId4" Type="http://schemas.openxmlformats.org/officeDocument/2006/relationships/image" Target="../media/image31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19.xml"/><Relationship Id="rId7" Type="http://schemas.openxmlformats.org/officeDocument/2006/relationships/image" Target="../media/image3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42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0.png"/><Relationship Id="rId4" Type="http://schemas.openxmlformats.org/officeDocument/2006/relationships/image" Target="../media/image2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7943850" cy="5287014"/>
              </a:xfrm>
              <a:blipFill>
                <a:blip r:embed="rId2"/>
                <a:stretch>
                  <a:fillRect l="-1612" t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59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152400" y="1290321"/>
            <a:ext cx="49530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Sampling from given distribution</a:t>
            </a:r>
          </a:p>
          <a:p>
            <a:pPr lvl="6"/>
            <a:endParaRPr lang="en-US" sz="4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1: Get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from uniform distribution over [0, 1)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e.g. random() in python</a:t>
            </a:r>
          </a:p>
          <a:p>
            <a:pPr lvl="4"/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Step 2: Convert this sample </a:t>
            </a:r>
            <a:r>
              <a:rPr lang="en-US" sz="2000" i="1" dirty="0">
                <a:ea typeface="ＭＳ Ｐゴシック" pitchFamily="34" charset="-128"/>
              </a:rPr>
              <a:t>u</a:t>
            </a:r>
            <a:r>
              <a:rPr lang="en-US" sz="2000" dirty="0">
                <a:ea typeface="ＭＳ Ｐゴシック" pitchFamily="34" charset="-128"/>
              </a:rPr>
              <a:t> into an outcome for the given distribution by having each outcome associated with a sub-interval of [0,1) with sub-interval size equal to probability of the outcome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161292" y="1183956"/>
            <a:ext cx="515874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Example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endParaRPr lang="en-US" sz="2400" dirty="0">
              <a:latin typeface="Palatino" pitchFamily="2" charset="77"/>
              <a:ea typeface="Palatino" pitchFamily="2" charset="77"/>
            </a:endParaRP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</a:rPr>
              <a:t>If random() returns 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u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= 0.83, then our sample is </a:t>
            </a:r>
            <a:r>
              <a:rPr lang="en-US" sz="2400" i="1" dirty="0">
                <a:latin typeface="Palatino" pitchFamily="2" charset="77"/>
                <a:ea typeface="Palatino" pitchFamily="2" charset="77"/>
              </a:rPr>
              <a:t>C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 = blue</a:t>
            </a:r>
          </a:p>
          <a:p>
            <a:pPr lvl="1"/>
            <a:r>
              <a:rPr lang="en-US" sz="2400" dirty="0" err="1">
                <a:latin typeface="Palatino" pitchFamily="2" charset="77"/>
                <a:ea typeface="Palatino" pitchFamily="2" charset="77"/>
              </a:rPr>
              <a:t>E.g</a:t>
            </a:r>
            <a:r>
              <a:rPr lang="en-US" sz="2400" dirty="0">
                <a:latin typeface="Palatino" pitchFamily="2" charset="77"/>
                <a:ea typeface="Palatino" pitchFamily="2" charset="77"/>
              </a:rPr>
              <a:t>, after sampling 8 times:</a:t>
            </a:r>
          </a:p>
          <a:p>
            <a:pPr lvl="6"/>
            <a:endParaRPr lang="en-US" sz="600" dirty="0">
              <a:ea typeface="ＭＳ Ｐゴシック" pitchFamily="34" charset="-128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0" y="2103120"/>
          <a:ext cx="25146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C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P(C)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red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0.6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green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blue</a:t>
                      </a: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4875" y="2712720"/>
            <a:ext cx="3514725" cy="1143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44" y="5591703"/>
            <a:ext cx="4821156" cy="11291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33400" y="6400800"/>
            <a:ext cx="5334000" cy="152400"/>
            <a:chOff x="152400" y="5791200"/>
            <a:chExt cx="5334000" cy="152400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6858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2192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7526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2860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52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819400" y="5791200"/>
              <a:ext cx="533400" cy="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528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5791200"/>
              <a:ext cx="0" cy="152400"/>
            </a:xfrm>
            <a:prstGeom prst="line">
              <a:avLst/>
            </a:prstGeom>
            <a:ln w="76200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862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4196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4953000" y="5791200"/>
              <a:ext cx="533400" cy="0"/>
            </a:xfrm>
            <a:prstGeom prst="line">
              <a:avLst/>
            </a:prstGeom>
            <a:ln w="76200" cmpd="sng"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352800" y="5791200"/>
              <a:ext cx="533400" cy="0"/>
            </a:xfrm>
            <a:prstGeom prst="line">
              <a:avLst/>
            </a:prstGeom>
            <a:ln w="76200" cmpd="sng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762000" y="5638800"/>
            <a:ext cx="4800600" cy="304800"/>
            <a:chOff x="381000" y="5029200"/>
            <a:chExt cx="4800600" cy="304800"/>
          </a:xfrm>
        </p:grpSpPr>
        <p:cxnSp>
          <p:nvCxnSpPr>
            <p:cNvPr id="23" name="Straight Arrow Connector 22"/>
            <p:cNvCxnSpPr/>
            <p:nvPr/>
          </p:nvCxnSpPr>
          <p:spPr>
            <a:xfrm>
              <a:off x="381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914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447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981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514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0480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35814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1148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6482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5181600" y="5029200"/>
              <a:ext cx="0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05600" y="1295400"/>
            <a:ext cx="5181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Why sample?</a:t>
            </a:r>
          </a:p>
          <a:p>
            <a:pPr lvl="5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Learning: get samples from a distribution you don</a:t>
            </a:r>
            <a:r>
              <a:rPr lang="en-US" altLang="ja-JP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’t know</a:t>
            </a:r>
          </a:p>
          <a:p>
            <a:pPr lvl="4">
              <a:lnSpc>
                <a:spcPct val="90000"/>
              </a:lnSpc>
              <a:buClrTx/>
            </a:pPr>
            <a:endParaRPr lang="en-US" altLang="ja-JP" sz="5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  <a:buClrTx/>
            </a:pPr>
            <a:r>
              <a:rPr lang="en-US" sz="2400" dirty="0">
                <a:solidFill>
                  <a:schemeClr val="tx1"/>
                </a:solidFill>
                <a:latin typeface="Calibri"/>
                <a:ea typeface="ＭＳ Ｐゴシック" pitchFamily="34" charset="-128"/>
                <a:cs typeface="Calibri"/>
              </a:rPr>
              <a:t>Inference: getting a sample is faster than computing the right answer (e.g. with variable elimination)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Sampling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653034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Sampling is a lot like repeated simulation</a:t>
            </a:r>
          </a:p>
          <a:p>
            <a:pPr lvl="5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Predicting the weather, basketball games, …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Basic idea</a:t>
            </a:r>
          </a:p>
          <a:p>
            <a:pPr lvl="3">
              <a:lnSpc>
                <a:spcPct val="90000"/>
              </a:lnSpc>
            </a:pPr>
            <a:endParaRPr lang="en-US" sz="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Draw N samples from a sampling distribution S</a:t>
            </a:r>
          </a:p>
          <a:p>
            <a:pPr lvl="4">
              <a:lnSpc>
                <a:spcPct val="90000"/>
              </a:lnSpc>
            </a:pPr>
            <a:endParaRPr lang="en-US" sz="7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Compute an approximate posterior probability</a:t>
            </a:r>
          </a:p>
          <a:p>
            <a:pPr lvl="4">
              <a:lnSpc>
                <a:spcPct val="90000"/>
              </a:lnSpc>
            </a:pPr>
            <a:endParaRPr lang="en-US" sz="700" b="1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Show this converges to the true probability P</a:t>
            </a:r>
          </a:p>
          <a:p>
            <a:pPr lvl="1">
              <a:lnSpc>
                <a:spcPct val="90000"/>
              </a:lnSpc>
            </a:pPr>
            <a:endParaRPr lang="en-US" sz="2000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315" y="4328159"/>
            <a:ext cx="5575213" cy="22914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Sampling in Bayes</a:t>
            </a:r>
            <a:r>
              <a:rPr lang="en-US" altLang="en-US" dirty="0"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5867400" cy="4297365"/>
          </a:xfrm>
        </p:spPr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Prior Sampling</a:t>
            </a:r>
          </a:p>
          <a:p>
            <a:pPr lvl="5"/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Rejection Sampling</a:t>
            </a:r>
          </a:p>
          <a:p>
            <a:pPr lvl="4"/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Likelihood Weighting</a:t>
            </a:r>
          </a:p>
          <a:p>
            <a:pPr lvl="4"/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Gibbs Sampling</a:t>
            </a:r>
          </a:p>
          <a:p>
            <a:endParaRPr lang="en-US" dirty="0">
              <a:latin typeface="Palatino" pitchFamily="2" charset="77"/>
              <a:ea typeface="Palatino" pitchFamily="2" charset="77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2895600"/>
            <a:ext cx="12191997" cy="31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11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715000" y="1489075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667000" y="5527675"/>
            <a:ext cx="2438400" cy="4572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57348" name="Oval 5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57349" name="Oval 6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7350" name="Oval 7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57351" name="Oval 8"/>
          <p:cNvSpPr>
            <a:spLocks noChangeArrowheads="1"/>
          </p:cNvSpPr>
          <p:nvPr/>
        </p:nvSpPr>
        <p:spPr bwMode="auto">
          <a:xfrm>
            <a:off x="5635625" y="41910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57352" name="AutoShape 9"/>
          <p:cNvCxnSpPr>
            <a:cxnSpLocks noChangeShapeType="1"/>
            <a:stCxn id="57348" idx="5"/>
            <a:endCxn id="57350" idx="1"/>
          </p:cNvCxnSpPr>
          <p:nvPr/>
        </p:nvCxnSpPr>
        <p:spPr bwMode="auto">
          <a:xfrm>
            <a:off x="6681788" y="2714625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3" name="AutoShape 10"/>
          <p:cNvCxnSpPr>
            <a:cxnSpLocks noChangeShapeType="1"/>
            <a:stCxn id="57348" idx="3"/>
            <a:endCxn id="57349" idx="7"/>
          </p:cNvCxnSpPr>
          <p:nvPr/>
        </p:nvCxnSpPr>
        <p:spPr bwMode="auto">
          <a:xfrm flipH="1">
            <a:off x="5310188" y="2714625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4" name="AutoShape 11"/>
          <p:cNvCxnSpPr>
            <a:cxnSpLocks noChangeShapeType="1"/>
            <a:stCxn id="57349" idx="5"/>
            <a:endCxn id="57351" idx="1"/>
          </p:cNvCxnSpPr>
          <p:nvPr/>
        </p:nvCxnSpPr>
        <p:spPr bwMode="auto">
          <a:xfrm>
            <a:off x="5310188" y="3683000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7355" name="AutoShape 12"/>
          <p:cNvCxnSpPr>
            <a:cxnSpLocks noChangeShapeType="1"/>
            <a:stCxn id="57350" idx="3"/>
            <a:endCxn id="57351" idx="7"/>
          </p:cNvCxnSpPr>
          <p:nvPr/>
        </p:nvCxnSpPr>
        <p:spPr bwMode="auto">
          <a:xfrm flipH="1">
            <a:off x="6678613" y="3705225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32562" name="Oval 18"/>
          <p:cNvSpPr>
            <a:spLocks noChangeArrowheads="1"/>
          </p:cNvSpPr>
          <p:nvPr/>
        </p:nvSpPr>
        <p:spPr bwMode="auto">
          <a:xfrm>
            <a:off x="5638800" y="22098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1132563" name="Oval 19"/>
          <p:cNvSpPr>
            <a:spLocks noChangeArrowheads="1"/>
          </p:cNvSpPr>
          <p:nvPr/>
        </p:nvSpPr>
        <p:spPr bwMode="auto">
          <a:xfrm>
            <a:off x="4267200" y="3178175"/>
            <a:ext cx="1222375" cy="574675"/>
          </a:xfrm>
          <a:prstGeom prst="ellipse">
            <a:avLst/>
          </a:prstGeom>
          <a:solidFill>
            <a:srgbClr val="FF99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1132564" name="Oval 20"/>
          <p:cNvSpPr>
            <a:spLocks noChangeArrowheads="1"/>
          </p:cNvSpPr>
          <p:nvPr/>
        </p:nvSpPr>
        <p:spPr bwMode="auto">
          <a:xfrm>
            <a:off x="7007225" y="32004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1132565" name="Oval 21"/>
          <p:cNvSpPr>
            <a:spLocks noChangeArrowheads="1"/>
          </p:cNvSpPr>
          <p:nvPr/>
        </p:nvSpPr>
        <p:spPr bwMode="auto">
          <a:xfrm>
            <a:off x="5638800" y="41910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WetGrass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749550" y="2725737"/>
            <a:ext cx="1289050" cy="511175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84275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3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327275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715000" y="1509713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743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458200" y="2718317"/>
            <a:ext cx="1295400" cy="523357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96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338" y="2327275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458200" y="2725738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7417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79875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667000" y="4491038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7455" name="TextBox 39"/>
          <p:cNvSpPr txBox="1">
            <a:spLocks noChangeArrowheads="1"/>
          </p:cNvSpPr>
          <p:nvPr/>
        </p:nvSpPr>
        <p:spPr bwMode="auto">
          <a:xfrm>
            <a:off x="7924800" y="4232275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229600" y="4689475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latin typeface="Calibri" pitchFamily="34" charset="0"/>
                <a:cs typeface="Calibri" pitchFamily="34" charset="0"/>
              </a:rPr>
              <a:t>+c, -s, +r, +w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8305800" y="5005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-c, +s, -r, +w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8305800" y="5386388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2" grpId="0" animBg="1"/>
      <p:bldP spid="1132563" grpId="0" animBg="1"/>
      <p:bldP spid="1132564" grpId="0" animBg="1"/>
      <p:bldP spid="1132565" grpId="0" animBg="1"/>
      <p:bldP spid="1132566" grpId="0" animBg="1"/>
      <p:bldP spid="31" grpId="0" animBg="1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Prior Sampling</a:t>
            </a: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xfrm>
            <a:off x="2987040" y="1321243"/>
            <a:ext cx="5867400" cy="21081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For </a:t>
            </a:r>
            <a:r>
              <a:rPr lang="en-US" sz="2800" dirty="0" err="1">
                <a:ea typeface="ＭＳ Ｐゴシック" pitchFamily="34" charset="-128"/>
              </a:rPr>
              <a:t>i</a:t>
            </a:r>
            <a:r>
              <a:rPr lang="en-US" sz="28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8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Sample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from P(X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| Parents(X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Return (x</a:t>
            </a:r>
            <a:r>
              <a:rPr lang="en-US" sz="2800" baseline="-25000" dirty="0">
                <a:ea typeface="ＭＳ Ｐゴシック" pitchFamily="34" charset="-128"/>
              </a:rPr>
              <a:t>1</a:t>
            </a:r>
            <a:r>
              <a:rPr lang="en-US" sz="2800" dirty="0">
                <a:ea typeface="ＭＳ Ｐゴシック" pitchFamily="34" charset="-128"/>
              </a:rPr>
              <a:t>, x</a:t>
            </a:r>
            <a:r>
              <a:rPr lang="en-US" sz="2800" baseline="-25000" dirty="0">
                <a:ea typeface="ＭＳ Ｐゴシック" pitchFamily="34" charset="-128"/>
              </a:rPr>
              <a:t>2</a:t>
            </a:r>
            <a:r>
              <a:rPr lang="en-US" sz="2800" dirty="0">
                <a:ea typeface="ＭＳ Ｐゴシック" pitchFamily="34" charset="-128"/>
              </a:rPr>
              <a:t>, …, </a:t>
            </a:r>
            <a:r>
              <a:rPr lang="en-US" sz="2800" dirty="0" err="1">
                <a:ea typeface="ＭＳ Ｐゴシック" pitchFamily="34" charset="-128"/>
              </a:rPr>
              <a:t>x</a:t>
            </a:r>
            <a:r>
              <a:rPr lang="en-US" sz="2800" baseline="-25000" dirty="0" err="1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" y="3755742"/>
            <a:ext cx="12191997" cy="310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EAEFAE-0861-5248-8D61-E41AD1630EB9}"/>
              </a:ext>
            </a:extLst>
          </p:cNvPr>
          <p:cNvSpPr txBox="1"/>
          <p:nvPr/>
        </p:nvSpPr>
        <p:spPr>
          <a:xfrm>
            <a:off x="457200" y="17526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Palatino" pitchFamily="2" charset="77"/>
                <a:ea typeface="Palatino" pitchFamily="2" charset="77"/>
                <a:cs typeface="Calibri"/>
              </a:rPr>
              <a:t>One sample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Prior Sampling: What does the value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i="1">
                                <a:latin typeface="Cambria Math" charset="0"/>
                              </a:rPr>
                              <m:t>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𝑎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−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𝑏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, +</m:t>
                            </m:r>
                            <m:r>
                              <a:rPr lang="en-US" sz="4000" i="1">
                                <a:latin typeface="Cambria Math" charset="0"/>
                              </a:rPr>
                              <m:t>𝑐</m:t>
                            </m:r>
                          </m:e>
                        </m:d>
                      </m:num>
                      <m:den>
                        <m:r>
                          <a:rPr lang="en-US" sz="4000" b="0" i="1" smtClean="0">
                            <a:latin typeface="Cambria Math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/>
                  <a:t> approximate?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 |−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 don’t know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70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16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C9C0B78A-55BB-4EC5-98CA-A7E484B7ECE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198684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291337D3-F3CE-489A-8B52-39A212D3CD5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3495615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D0F6203-5DA1-4495-927B-352895F77730}"/>
              </a:ext>
            </a:extLst>
          </p:cNvPr>
          <p:cNvGrpSpPr/>
          <p:nvPr/>
        </p:nvGrpSpPr>
        <p:grpSpPr>
          <a:xfrm>
            <a:off x="10927420" y="1721454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224F92CA-A88B-4244-9C92-07BEAC87AD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F639F1E-0F17-4D59-A436-58EF45C16EA2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6A3203E-9B19-4397-9D10-C73917840641}"/>
              </a:ext>
            </a:extLst>
          </p:cNvPr>
          <p:cNvGrpSpPr/>
          <p:nvPr/>
        </p:nvGrpSpPr>
        <p:grpSpPr>
          <a:xfrm>
            <a:off x="10945307" y="3037977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68593EF8-4305-4CB8-AA7F-017062874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FFB2E443-7716-4816-B87C-6E787F9EFE5C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0182F7-5898-4D27-ABB9-B1687DCA42E1}"/>
              </a:ext>
            </a:extLst>
          </p:cNvPr>
          <p:cNvGrpSpPr/>
          <p:nvPr/>
        </p:nvGrpSpPr>
        <p:grpSpPr>
          <a:xfrm>
            <a:off x="10952456" y="4338935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C1800AB7-7489-4F95-8D0C-FA9FA72AF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B14DA81-FE9C-43E6-8930-0BC491255897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543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051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of a 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/>
                  <a:t>Given this Bayes Net &amp; CPT,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/>
                  <a:t>what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,+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sz="2800" dirty="0"/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/>
                  <a:t>Algorithm: Multiply probability of each node given parents: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5613400" cy="2598645"/>
              </a:xfrm>
              <a:blipFill>
                <a:blip r:embed="rId2"/>
                <a:stretch>
                  <a:fillRect l="-2257" t="-24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0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41" name="Group 40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42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45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ectangle 45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48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Rectangle 48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2"/>
          <p:cNvSpPr txBox="1">
            <a:spLocks/>
          </p:cNvSpPr>
          <p:nvPr/>
        </p:nvSpPr>
        <p:spPr bwMode="auto">
          <a:xfrm>
            <a:off x="533400" y="4010595"/>
            <a:ext cx="5782736" cy="246640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>
                <a:latin typeface="Palatino" pitchFamily="2" charset="77"/>
                <a:ea typeface="Palatino" pitchFamily="2" charset="77"/>
              </a:rPr>
              <a:t>w = 1.0</a:t>
            </a:r>
          </a:p>
          <a:p>
            <a:r>
              <a:rPr lang="en-US" sz="2800" kern="0" dirty="0">
                <a:latin typeface="Palatino" pitchFamily="2" charset="77"/>
                <a:ea typeface="Palatino" pitchFamily="2" charset="77"/>
              </a:rPr>
              <a:t>for </a:t>
            </a:r>
            <a:r>
              <a:rPr lang="en-US" sz="2800" kern="0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sz="2800" kern="0" dirty="0">
                <a:latin typeface="Palatino" pitchFamily="2" charset="77"/>
                <a:ea typeface="Palatino" pitchFamily="2" charset="77"/>
              </a:rPr>
              <a:t>=1, 2, …, n</a:t>
            </a:r>
          </a:p>
          <a:p>
            <a:pPr lvl="1"/>
            <a:r>
              <a:rPr lang="en-US" kern="0" dirty="0">
                <a:latin typeface="Palatino" pitchFamily="2" charset="77"/>
                <a:ea typeface="Palatino" pitchFamily="2" charset="77"/>
              </a:rPr>
              <a:t>Set w = w * P(x</a:t>
            </a:r>
            <a:r>
              <a:rPr lang="en-US" kern="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kern="0" dirty="0"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kern="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kern="0" dirty="0">
                <a:latin typeface="Palatino" pitchFamily="2" charset="77"/>
                <a:ea typeface="Palatino" pitchFamily="2" charset="77"/>
              </a:rPr>
              <a:t>))</a:t>
            </a:r>
          </a:p>
          <a:p>
            <a:r>
              <a:rPr lang="en-US" sz="2800" kern="0" dirty="0">
                <a:latin typeface="Palatino" pitchFamily="2" charset="77"/>
                <a:ea typeface="Palatino" pitchFamily="2" charset="77"/>
              </a:rPr>
              <a:t>return w</a:t>
            </a:r>
          </a:p>
        </p:txBody>
      </p:sp>
    </p:spTree>
    <p:extLst>
      <p:ext uri="{BB962C8B-B14F-4D97-AF65-F5344CB8AC3E}">
        <p14:creationId xmlns:p14="http://schemas.microsoft.com/office/powerpoint/2010/main" val="128181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Prior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655319" y="1272540"/>
                <a:ext cx="11268951" cy="4876800"/>
              </a:xfrm>
            </p:spPr>
            <p:txBody>
              <a:bodyPr/>
              <a:lstStyle/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This process generates samples with probability: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pPr>
                  <a:buFont typeface="Wingdings" pitchFamily="2" charset="2"/>
                  <a:buNone/>
                </a:pPr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	…i.e. the BN</a:t>
                </a:r>
                <a:r>
                  <a:rPr lang="ja-JP" altLang="en-US" sz="2400" dirty="0">
                    <a:ea typeface="ＭＳ Ｐゴシック" pitchFamily="34" charset="-128"/>
                    <a:cs typeface="Calibri" pitchFamily="34" charset="0"/>
                  </a:rPr>
                  <a:t>’</a:t>
                </a:r>
                <a:r>
                  <a:rPr lang="en-US" altLang="ja-JP" sz="2400" dirty="0">
                    <a:ea typeface="ＭＳ Ｐゴシック" pitchFamily="34" charset="-128"/>
                    <a:cs typeface="Calibri" pitchFamily="34" charset="0"/>
                  </a:rPr>
                  <a:t>s joint probability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Let the number of samples of an event be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Then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𝑃𝑆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 = the probability that a 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(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…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 pitchFamily="34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ＭＳ Ｐゴシック" pitchFamily="34" charset="-128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ea typeface="ＭＳ Ｐゴシック" pitchFamily="34" charset="-128"/>
                    <a:cs typeface="Calibri" pitchFamily="34" charset="0"/>
                  </a:rPr>
                  <a:t> is drawn using Prior Sampling  </a:t>
                </a:r>
              </a:p>
              <a:p>
                <a:endParaRPr lang="en-US" sz="2400" dirty="0">
                  <a:ea typeface="ＭＳ Ｐゴシック" pitchFamily="34" charset="-128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741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5319" y="1272540"/>
                <a:ext cx="11268951" cy="4876800"/>
              </a:xfrm>
              <a:blipFill>
                <a:blip r:embed="rId6"/>
                <a:stretch>
                  <a:fillRect l="-676" t="-1039" b="-9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0" y="1834515"/>
            <a:ext cx="70866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68065"/>
            <a:ext cx="18605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340834"/>
            <a:ext cx="6377631" cy="120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Nets Sampling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Palatino" pitchFamily="2" charset="77"/>
                <a:ea typeface="Palatino" pitchFamily="2" charset="77"/>
              </a:rPr>
              <a:t>Instructors: Tuomas Sandholm and Vincent Conitzer</a:t>
            </a:r>
          </a:p>
          <a:p>
            <a:pPr algn="ctr">
              <a:spcBef>
                <a:spcPct val="50000"/>
              </a:spcBef>
            </a:pPr>
            <a:r>
              <a:rPr lang="en-US" sz="1867" dirty="0">
                <a:latin typeface="Palatino" pitchFamily="2" charset="77"/>
                <a:ea typeface="Palatino" pitchFamily="2" charset="77"/>
              </a:rPr>
              <a:t>Slide credits: CMU AI and http://ai.berkeley.edu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2A7D84-2137-9245-84A0-7E7E6D96E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785" y="2022894"/>
            <a:ext cx="8822429" cy="362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Example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12492637" cy="4800600"/>
          </a:xfrm>
        </p:spPr>
        <p:txBody>
          <a:bodyPr/>
          <a:lstStyle/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We’</a:t>
            </a:r>
            <a:r>
              <a:rPr lang="en-US" altLang="ja-JP" sz="2400" dirty="0">
                <a:latin typeface="Palatino" pitchFamily="2" charset="77"/>
                <a:ea typeface="Palatino" pitchFamily="2" charset="77"/>
                <a:cs typeface="Calibri"/>
              </a:rPr>
              <a:t>ll get a bunch of samples from the BN: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	+c,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	+c, +s,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+s, +r, 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	+c,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s, +r, +w</a:t>
            </a:r>
          </a:p>
          <a:p>
            <a:pPr lvl="1">
              <a:buFont typeface="Wingdings" pitchFamily="2" charset="2"/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	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c,  -s, 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r, +w</a:t>
            </a:r>
          </a:p>
          <a:p>
            <a:pPr lvl="1">
              <a:buFont typeface="Wingdings" pitchFamily="2" charset="2"/>
              <a:buNone/>
            </a:pPr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If we want to know P(W)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We have counts &lt;+w:4,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-w:1&gt;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Normalize to get P(W) =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&lt;+w:0.8,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-w:0.2&gt;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This will get closer to the true distribution with more samples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Can estimate anything else, too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What about P(C| +w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)?  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P(C| +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r,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+w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)? 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P(C| -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r, 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-w</a:t>
            </a: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)?</a:t>
            </a:r>
          </a:p>
          <a:p>
            <a:pPr lvl="1"/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Fast: can use fewer samples if less time (what’s</a:t>
            </a:r>
            <a:r>
              <a:rPr lang="en-US" altLang="ja-JP" sz="20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 the drawback?)</a:t>
            </a:r>
            <a:endParaRPr lang="en-US" sz="2000" dirty="0"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315200" y="1905000"/>
            <a:ext cx="1652499" cy="1447799"/>
            <a:chOff x="7416868" y="3352800"/>
            <a:chExt cx="2870132" cy="2514600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1" name="AutoShape 6"/>
            <p:cNvCxnSpPr>
              <a:cxnSpLocks noChangeShapeType="1"/>
              <a:stCxn id="19" idx="3"/>
              <a:endCxn id="20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6"/>
            <p:cNvCxnSpPr>
              <a:cxnSpLocks noChangeShapeType="1"/>
              <a:stCxn id="18" idx="5"/>
              <a:endCxn id="20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3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4" name="AutoShape 6"/>
            <p:cNvCxnSpPr>
              <a:cxnSpLocks noChangeShapeType="1"/>
              <a:stCxn id="23" idx="5"/>
              <a:endCxn id="19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5" name="AutoShape 6"/>
            <p:cNvCxnSpPr>
              <a:cxnSpLocks noChangeShapeType="1"/>
              <a:stCxn id="23" idx="3"/>
              <a:endCxn id="18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Prior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031590"/>
          </a:xfrm>
        </p:spPr>
        <p:txBody>
          <a:bodyPr/>
          <a:lstStyle/>
          <a:p>
            <a:r>
              <a:rPr lang="en-US" sz="2800" dirty="0"/>
              <a:t>Use a random number generator to pick a number between 0 and 100, divide random number by 100 to get a probability</a:t>
            </a:r>
          </a:p>
          <a:p>
            <a:endParaRPr lang="en-US" sz="2800" dirty="0"/>
          </a:p>
          <a:p>
            <a:r>
              <a:rPr lang="en-US" sz="2800" dirty="0"/>
              <a:t>Check the relevant probability distribution to determine what value is selected. </a:t>
            </a:r>
          </a:p>
          <a:p>
            <a:endParaRPr lang="en-US" sz="2800" dirty="0"/>
          </a:p>
          <a:p>
            <a:r>
              <a:rPr lang="en-US" sz="2800" dirty="0"/>
              <a:t>Continue selecting values for each variable until you have a single sample</a:t>
            </a:r>
          </a:p>
          <a:p>
            <a:endParaRPr lang="en-US" sz="2800" dirty="0"/>
          </a:p>
          <a:p>
            <a:r>
              <a:rPr lang="en-US" sz="2800" dirty="0"/>
              <a:t>Record the sample, repeat the process for 9 more samples</a:t>
            </a:r>
          </a:p>
        </p:txBody>
      </p:sp>
    </p:spTree>
    <p:extLst>
      <p:ext uri="{BB962C8B-B14F-4D97-AF65-F5344CB8AC3E}">
        <p14:creationId xmlns:p14="http://schemas.microsoft.com/office/powerpoint/2010/main" val="3107835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Rejection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2782858"/>
            <a:ext cx="12039597" cy="313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2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7315200" y="4849812"/>
            <a:ext cx="2895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+s,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+s, +r,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</a:rPr>
              <a:t>	+c,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s, +r, +w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>
                <a:latin typeface="Calibri"/>
                <a:cs typeface="Calibri"/>
                <a:sym typeface="Symbol" pitchFamily="18" charset="2"/>
              </a:rPr>
              <a:t>	-</a:t>
            </a:r>
            <a:r>
              <a:rPr lang="en-US" sz="2000">
                <a:latin typeface="Calibri"/>
                <a:cs typeface="Calibri"/>
              </a:rPr>
              <a:t>c,  -s,  </a:t>
            </a:r>
            <a:r>
              <a:rPr lang="en-US" sz="2000">
                <a:latin typeface="Calibri"/>
                <a:cs typeface="Calibri"/>
                <a:sym typeface="Symbol" pitchFamily="18" charset="2"/>
              </a:rPr>
              <a:t>-</a:t>
            </a:r>
            <a:r>
              <a:rPr lang="en-US" sz="2000">
                <a:latin typeface="Calibri"/>
                <a:cs typeface="Calibri"/>
              </a:rPr>
              <a:t>r, +w</a:t>
            </a:r>
          </a:p>
        </p:txBody>
      </p:sp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 Light" panose="020F0302020204030204" pitchFamily="34" charset="0"/>
              </a:rPr>
              <a:t>Rejection Sampling</a:t>
            </a:r>
          </a:p>
        </p:txBody>
      </p:sp>
      <p:sp>
        <p:nvSpPr>
          <p:cNvPr id="1134595" name="Rectangle 3"/>
          <p:cNvSpPr>
            <a:spLocks noGrp="1" noChangeArrowheads="1"/>
          </p:cNvSpPr>
          <p:nvPr>
            <p:ph idx="1"/>
          </p:nvPr>
        </p:nvSpPr>
        <p:spPr>
          <a:xfrm>
            <a:off x="990599" y="1600200"/>
            <a:ext cx="6311555" cy="4525963"/>
          </a:xfrm>
        </p:spPr>
        <p:txBody>
          <a:bodyPr/>
          <a:lstStyle/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Let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sz="2800" dirty="0">
                <a:latin typeface="Palatino" pitchFamily="2" charset="77"/>
                <a:ea typeface="Palatino" pitchFamily="2" charset="77"/>
                <a:cs typeface="Calibri"/>
              </a:rPr>
              <a:t>s say we want P(C)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No point keeping all samples around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Just tally counts of C as we go</a:t>
            </a:r>
          </a:p>
          <a:p>
            <a:pPr lvl="2"/>
            <a:endParaRPr lang="en-US" sz="2000" dirty="0">
              <a:latin typeface="Palatino" pitchFamily="2" charset="77"/>
              <a:ea typeface="Palatino" pitchFamily="2" charset="77"/>
              <a:cs typeface="Calibri"/>
            </a:endParaRPr>
          </a:p>
          <a:p>
            <a:r>
              <a:rPr lang="en-US" sz="2800" dirty="0">
                <a:latin typeface="Palatino" pitchFamily="2" charset="77"/>
                <a:ea typeface="Palatino" pitchFamily="2" charset="77"/>
                <a:cs typeface="Calibri"/>
              </a:rPr>
              <a:t>Let</a:t>
            </a:r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’</a:t>
            </a:r>
            <a:r>
              <a:rPr lang="en-US" altLang="ja-JP" sz="2800" dirty="0">
                <a:latin typeface="Palatino" pitchFamily="2" charset="77"/>
                <a:ea typeface="Palatino" pitchFamily="2" charset="77"/>
                <a:cs typeface="Calibri"/>
              </a:rPr>
              <a:t>s say we want </a:t>
            </a:r>
            <a:r>
              <a:rPr lang="en-US" altLang="ja-JP" sz="28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P(C| +s</a:t>
            </a:r>
            <a:r>
              <a:rPr lang="en-US" altLang="ja-JP" sz="2800" dirty="0">
                <a:latin typeface="Palatino" pitchFamily="2" charset="77"/>
                <a:ea typeface="Palatino" pitchFamily="2" charset="77"/>
                <a:cs typeface="Calibri"/>
              </a:rPr>
              <a:t>)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</a:rPr>
              <a:t>Same thing: tally C outcomes, but ignore (reject) samples which don</a:t>
            </a:r>
            <a:r>
              <a:rPr lang="ja-JP" altLang="en-US" sz="2400" dirty="0">
                <a:latin typeface="Palatino" pitchFamily="2" charset="77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400" dirty="0">
                <a:latin typeface="Palatino" pitchFamily="2" charset="77"/>
                <a:ea typeface="Palatino" pitchFamily="2" charset="77"/>
                <a:cs typeface="Calibri"/>
              </a:rPr>
              <a:t>t have S=+s</a:t>
            </a:r>
            <a:endParaRPr lang="en-US" altLang="ja-JP" sz="2400" dirty="0">
              <a:latin typeface="Palatino" pitchFamily="2" charset="77"/>
              <a:ea typeface="Palatino" pitchFamily="2" charset="77"/>
              <a:cs typeface="Calibri"/>
              <a:sym typeface="Symbol" pitchFamily="18" charset="2"/>
            </a:endParaRP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This is called </a:t>
            </a:r>
            <a:r>
              <a:rPr lang="en-US" sz="2400" b="1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rejection sampling</a:t>
            </a:r>
          </a:p>
          <a:p>
            <a:pPr lvl="1"/>
            <a:r>
              <a:rPr lang="en-US" sz="2400" dirty="0">
                <a:latin typeface="Palatino" pitchFamily="2" charset="77"/>
                <a:ea typeface="Palatino" pitchFamily="2" charset="77"/>
                <a:cs typeface="Calibri"/>
                <a:sym typeface="Symbol" pitchFamily="18" charset="2"/>
              </a:rPr>
              <a:t>It is also consistent for conditional probabilities (i.e., correct in the limit)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077200" y="2971800"/>
            <a:ext cx="1652499" cy="1447799"/>
            <a:chOff x="7416868" y="3352800"/>
            <a:chExt cx="2870132" cy="2514600"/>
          </a:xfrm>
        </p:grpSpPr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0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21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2" name="AutoShape 6"/>
            <p:cNvCxnSpPr>
              <a:cxnSpLocks noChangeShapeType="1"/>
              <a:stCxn id="20" idx="3"/>
              <a:endCxn id="21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" name="AutoShape 6"/>
            <p:cNvCxnSpPr>
              <a:cxnSpLocks noChangeShapeType="1"/>
              <a:stCxn id="19" idx="5"/>
              <a:endCxn id="21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5" name="AutoShape 6"/>
            <p:cNvCxnSpPr>
              <a:cxnSpLocks noChangeShapeType="1"/>
              <a:stCxn id="24" idx="5"/>
              <a:endCxn id="20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4" idx="3"/>
              <a:endCxn id="19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Rejection Sampling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>
          <a:xfrm>
            <a:off x="3276600" y="1145171"/>
            <a:ext cx="6263640" cy="302442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400" dirty="0">
                <a:ea typeface="ＭＳ Ｐゴシック" pitchFamily="34" charset="-128"/>
              </a:rPr>
              <a:t>For </a:t>
            </a:r>
            <a:r>
              <a:rPr lang="en-US" sz="2400" dirty="0" err="1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=1, 2, …, n</a:t>
            </a:r>
          </a:p>
          <a:p>
            <a:pPr lvl="2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If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not consistent with evidence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Reject: Return, and no sample is generated in this cycle</a:t>
            </a:r>
          </a:p>
          <a:p>
            <a:pPr lvl="1"/>
            <a:endParaRPr lang="en-US" sz="7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2" y="4319829"/>
            <a:ext cx="9753596" cy="253817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</p:spPr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queries can we (approximately) answer 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with rejection sampling samples (evidence: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𝑐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r>
                      <a:rPr lang="en-US" b="0" i="1" smtClean="0">
                        <a:latin typeface="Cambria Math" charset="0"/>
                      </a:rPr>
                      <m:t>(+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, −</m:t>
                    </m:r>
                    <m:r>
                      <a:rPr lang="en-US" b="0" i="1" smtClean="0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, +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𝑃</m:t>
                    </m:r>
                    <m:r>
                      <a:rPr lang="en-US" i="1">
                        <a:latin typeface="Cambria Math" charset="0"/>
                      </a:rPr>
                      <m:t>(+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, −</m:t>
                    </m:r>
                    <m:r>
                      <a:rPr lang="en-US" i="1">
                        <a:latin typeface="Cambria Math" charset="0"/>
                      </a:rPr>
                      <m:t>𝑏</m:t>
                    </m:r>
                    <m:r>
                      <a:rPr lang="en-US" b="0" i="1" smtClean="0">
                        <a:latin typeface="Cambria Math" charset="0"/>
                      </a:rPr>
                      <m:t> |</m:t>
                    </m:r>
                    <m:r>
                      <a:rPr lang="en-US" i="1">
                        <a:latin typeface="Cambria Math" charset="0"/>
                      </a:rPr>
                      <m:t>+</m:t>
                    </m:r>
                    <m:r>
                      <a:rPr lang="en-US" i="1">
                        <a:latin typeface="Cambria Math" charset="0"/>
                      </a:rPr>
                      <m:t>𝑐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Both</a:t>
                </a:r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b="0" dirty="0"/>
                  <a:t> Neither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marL="514350" indent="-51435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633200" cy="4729164"/>
              </a:xfrm>
              <a:blipFill>
                <a:blip r:embed="rId2"/>
                <a:stretch>
                  <a:fillRect l="-1101" t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9906000" y="6378574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451BBA2E-7FD9-46B8-A226-C36B49A97BFD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5" name="AutoShape 6">
            <a:extLst>
              <a:ext uri="{FF2B5EF4-FFF2-40B4-BE49-F238E27FC236}">
                <a16:creationId xmlns:a16="http://schemas.microsoft.com/office/drawing/2014/main" id="{AA303EA0-C837-430B-9836-3FDC6B19E4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2427284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" name="AutoShape 6">
            <a:extLst>
              <a:ext uri="{FF2B5EF4-FFF2-40B4-BE49-F238E27FC236}">
                <a16:creationId xmlns:a16="http://schemas.microsoft.com/office/drawing/2014/main" id="{420DAE14-CED4-4793-9176-161D9E256E8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182204" y="3724215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57D5B36-A5AE-4935-9123-5CD176CC6355}"/>
              </a:ext>
            </a:extLst>
          </p:cNvPr>
          <p:cNvGrpSpPr/>
          <p:nvPr/>
        </p:nvGrpSpPr>
        <p:grpSpPr>
          <a:xfrm>
            <a:off x="10927420" y="1950054"/>
            <a:ext cx="491681" cy="477230"/>
            <a:chOff x="5972710" y="3481579"/>
            <a:chExt cx="491681" cy="477230"/>
          </a:xfrm>
        </p:grpSpPr>
        <p:sp>
          <p:nvSpPr>
            <p:cNvPr id="8" name="Oval 3">
              <a:extLst>
                <a:ext uri="{FF2B5EF4-FFF2-40B4-BE49-F238E27FC236}">
                  <a16:creationId xmlns:a16="http://schemas.microsoft.com/office/drawing/2014/main" id="{D966052B-FA39-47FC-A11B-FBAD21A7A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B30C550C-DA62-488B-A052-6C2A8122459B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C6DA703-3EA0-4AF3-A91B-D0ECA3F14D81}"/>
              </a:ext>
            </a:extLst>
          </p:cNvPr>
          <p:cNvGrpSpPr/>
          <p:nvPr/>
        </p:nvGrpSpPr>
        <p:grpSpPr>
          <a:xfrm>
            <a:off x="10945307" y="3266577"/>
            <a:ext cx="483984" cy="461665"/>
            <a:chOff x="6511771" y="4340347"/>
            <a:chExt cx="483984" cy="461665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564FBBCF-C84F-4E00-BC2D-C13558DF8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05BA77D6-5853-44F5-A3FC-5C3BEE919155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6845E1-6B6A-4BA0-A4E5-28F0D7815FC9}"/>
              </a:ext>
            </a:extLst>
          </p:cNvPr>
          <p:cNvGrpSpPr/>
          <p:nvPr/>
        </p:nvGrpSpPr>
        <p:grpSpPr>
          <a:xfrm>
            <a:off x="10952456" y="4567535"/>
            <a:ext cx="473794" cy="461665"/>
            <a:chOff x="10626571" y="5030612"/>
            <a:chExt cx="473794" cy="461665"/>
          </a:xfrm>
        </p:grpSpPr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ECBBD0FF-8FD0-486D-82FE-0B6074FC1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1FDF9ED-FB4F-459A-A3A3-916C5A8545BD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EF926AC0-3C78-4E54-AB76-8427F8BB8F03}"/>
              </a:ext>
            </a:extLst>
          </p:cNvPr>
          <p:cNvGraphicFramePr>
            <a:graphicFrameLocks noGrp="1"/>
          </p:cNvGraphicFramePr>
          <p:nvPr/>
        </p:nvGraphicFramePr>
        <p:xfrm>
          <a:off x="5967844" y="3046094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4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:r>
                  <a:rPr lang="en-US" sz="2400" kern="0"/>
                  <a:t>Counts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kern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7" name="Content Placeholder 2">
                <a:extLst>
                  <a:ext uri="{FF2B5EF4-FFF2-40B4-BE49-F238E27FC236}">
                    <a16:creationId xmlns:a16="http://schemas.microsoft.com/office/drawing/2014/main" id="{8C521611-FAA1-490E-AD60-141BD76C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30578" y="2539357"/>
                <a:ext cx="3111500" cy="454669"/>
              </a:xfrm>
              <a:prstGeom prst="rect">
                <a:avLst/>
              </a:prstGeom>
              <a:blipFill>
                <a:blip r:embed="rId6"/>
                <a:stretch>
                  <a:fillRect t="-10811" b="-3243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528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Rejection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79070" cy="5031590"/>
          </a:xfrm>
        </p:spPr>
        <p:txBody>
          <a:bodyPr/>
          <a:lstStyle/>
          <a:p>
            <a:r>
              <a:rPr lang="en-US" sz="2400" dirty="0"/>
              <a:t>Use a random number generator to pick a number between 0 and 100, divide random number by 100 to get a probability</a:t>
            </a:r>
          </a:p>
          <a:p>
            <a:endParaRPr lang="en-US" sz="2400" dirty="0"/>
          </a:p>
          <a:p>
            <a:r>
              <a:rPr lang="en-US" sz="2400" dirty="0"/>
              <a:t>Check the relevant probability distribution to determine what value is selected. </a:t>
            </a:r>
          </a:p>
          <a:p>
            <a:r>
              <a:rPr lang="en-US" sz="2400" dirty="0"/>
              <a:t>	REJECT ENTIRE SAMPLE IF VALUE IS INCONSISTENT WITH EVIDENCE</a:t>
            </a:r>
          </a:p>
          <a:p>
            <a:endParaRPr lang="en-US" sz="2400" dirty="0"/>
          </a:p>
          <a:p>
            <a:r>
              <a:rPr lang="en-US" sz="2400" dirty="0"/>
              <a:t>Continue selecting values for each variable until you have a single sample</a:t>
            </a:r>
          </a:p>
          <a:p>
            <a:endParaRPr lang="en-US" sz="2400" dirty="0"/>
          </a:p>
          <a:p>
            <a:r>
              <a:rPr lang="en-US" sz="2400" dirty="0"/>
              <a:t>Record the sample, repeat the process for 9 more samples</a:t>
            </a:r>
          </a:p>
        </p:txBody>
      </p:sp>
    </p:spTree>
    <p:extLst>
      <p:ext uri="{BB962C8B-B14F-4D97-AF65-F5344CB8AC3E}">
        <p14:creationId xmlns:p14="http://schemas.microsoft.com/office/powerpoint/2010/main" val="1854285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 Weighting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337640"/>
            <a:ext cx="12191999" cy="29107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676400"/>
            <a:ext cx="2622550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58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096000" y="1524000"/>
            <a:ext cx="5943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>
                <a:latin typeface="Palatino" pitchFamily="2" charset="77"/>
                <a:ea typeface="Palatino" pitchFamily="2" charset="77"/>
                <a:cs typeface="Calibri" pitchFamily="34" charset="0"/>
              </a:rPr>
              <a:t>Idea: fix evidence variables and sample the rest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 pitchFamily="34" charset="0"/>
              </a:rPr>
              <a:t>Problem: sample distribution not consistent!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 pitchFamily="34" charset="0"/>
              </a:rPr>
              <a:t>Solution: weight by probability of evidence given parents</a:t>
            </a:r>
          </a:p>
        </p:txBody>
      </p:sp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867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  <a:cs typeface="Calibri" pitchFamily="34" charset="0"/>
              </a:rPr>
              <a:t>Problem with rejection sampling: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If evidence is unlikely, rejects lots of samples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Evidence not exploited </a:t>
            </a:r>
            <a:r>
              <a:rPr lang="en-US" altLang="ja-JP" sz="2000" dirty="0">
                <a:ea typeface="ＭＳ Ｐゴシック" pitchFamily="34" charset="-128"/>
                <a:cs typeface="Calibri" pitchFamily="34" charset="0"/>
              </a:rPr>
              <a:t>as you sample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Consider P(</a:t>
            </a:r>
            <a:r>
              <a:rPr lang="en-US" sz="2000" dirty="0" err="1">
                <a:ea typeface="ＭＳ Ｐゴシック" pitchFamily="34" charset="-128"/>
                <a:cs typeface="Calibri" pitchFamily="34" charset="0"/>
              </a:rPr>
              <a:t>Shape|blue</a:t>
            </a:r>
            <a:r>
              <a:rPr lang="en-US" sz="2000" dirty="0">
                <a:ea typeface="ＭＳ Ｐゴシック" pitchFamily="34" charset="-128"/>
                <a:cs typeface="Calibri" pitchFamily="34" charset="0"/>
              </a:rPr>
              <a:t>)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ea typeface="ＭＳ Ｐゴシック" pitchFamily="34" charset="-128"/>
              <a:cs typeface="Calibri" pitchFamily="34" charset="0"/>
            </a:endParaRPr>
          </a:p>
        </p:txBody>
      </p:sp>
      <p:cxnSp>
        <p:nvCxnSpPr>
          <p:cNvPr id="1136645" name="AutoShape 5"/>
          <p:cNvCxnSpPr>
            <a:cxnSpLocks noChangeShapeType="1"/>
            <a:stCxn id="1136646" idx="6"/>
            <a:endCxn id="1136647" idx="2"/>
          </p:cNvCxnSpPr>
          <p:nvPr/>
        </p:nvCxnSpPr>
        <p:spPr bwMode="auto">
          <a:xfrm>
            <a:off x="7408863" y="3944938"/>
            <a:ext cx="95885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46" name="Oval 6"/>
          <p:cNvSpPr>
            <a:spLocks noChangeArrowheads="1"/>
          </p:cNvSpPr>
          <p:nvPr/>
        </p:nvSpPr>
        <p:spPr bwMode="auto">
          <a:xfrm>
            <a:off x="61722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47" name="Oval 7"/>
          <p:cNvSpPr>
            <a:spLocks noChangeArrowheads="1"/>
          </p:cNvSpPr>
          <p:nvPr/>
        </p:nvSpPr>
        <p:spPr bwMode="auto">
          <a:xfrm>
            <a:off x="8382000" y="3657600"/>
            <a:ext cx="1222375" cy="574675"/>
          </a:xfrm>
          <a:prstGeom prst="ellipse">
            <a:avLst/>
          </a:prstGeom>
          <a:solidFill>
            <a:srgbClr val="3333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136649" name="Line 9"/>
          <p:cNvSpPr>
            <a:spLocks noChangeShapeType="1"/>
          </p:cNvSpPr>
          <p:nvPr/>
        </p:nvSpPr>
        <p:spPr bwMode="auto">
          <a:xfrm flipV="1">
            <a:off x="8534400" y="3657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36650" name="Line 10"/>
          <p:cNvSpPr>
            <a:spLocks noChangeShapeType="1"/>
          </p:cNvSpPr>
          <p:nvPr/>
        </p:nvSpPr>
        <p:spPr bwMode="auto">
          <a:xfrm flipV="1">
            <a:off x="8915400" y="3733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36651" name="AutoShape 11"/>
          <p:cNvCxnSpPr>
            <a:cxnSpLocks noChangeShapeType="1"/>
            <a:stCxn id="1136652" idx="6"/>
            <a:endCxn id="1136653" idx="2"/>
          </p:cNvCxnSpPr>
          <p:nvPr/>
        </p:nvCxnSpPr>
        <p:spPr bwMode="auto">
          <a:xfrm>
            <a:off x="1524000" y="3944938"/>
            <a:ext cx="5334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6652" name="Oval 12"/>
          <p:cNvSpPr>
            <a:spLocks noChangeArrowheads="1"/>
          </p:cNvSpPr>
          <p:nvPr/>
        </p:nvSpPr>
        <p:spPr bwMode="auto">
          <a:xfrm>
            <a:off x="301625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Shape</a:t>
            </a:r>
          </a:p>
        </p:txBody>
      </p:sp>
      <p:sp>
        <p:nvSpPr>
          <p:cNvPr id="1136653" name="Oval 13"/>
          <p:cNvSpPr>
            <a:spLocks noChangeArrowheads="1"/>
          </p:cNvSpPr>
          <p:nvPr/>
        </p:nvSpPr>
        <p:spPr bwMode="auto">
          <a:xfrm>
            <a:off x="2057400" y="36576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r>
              <a:rPr lang="en-US" dirty="0">
                <a:latin typeface="Calibri" pitchFamily="34" charset="0"/>
                <a:cs typeface="Calibri" pitchFamily="34" charset="0"/>
              </a:rPr>
              <a:t>Color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124200" y="3124200"/>
            <a:ext cx="2514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green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pyramid,  red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cube,         red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strike="sngStrike" dirty="0">
                <a:latin typeface="Calibri" pitchFamily="34" charset="0"/>
                <a:cs typeface="Calibri" pitchFamily="34" charset="0"/>
              </a:rPr>
              <a:t> sphere,      green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9448800" y="3093184"/>
            <a:ext cx="2743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pyramid,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sphere,     blue</a:t>
            </a:r>
          </a:p>
          <a:p>
            <a:pPr lvl="1" eaLnBrk="1" hangingPunct="1"/>
            <a:r>
              <a:rPr lang="en-US" sz="2000" dirty="0">
                <a:latin typeface="Calibri" pitchFamily="34" charset="0"/>
                <a:cs typeface="Calibri" pitchFamily="34" charset="0"/>
              </a:rPr>
              <a:t> cube,         blue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 sphere,      blue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257800"/>
            <a:ext cx="5791200" cy="1382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5294590"/>
            <a:ext cx="5486399" cy="14277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450080"/>
            <a:ext cx="12954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6" grpId="0" animBg="1"/>
      <p:bldP spid="1136647" grpId="0" animBg="1"/>
      <p:bldP spid="1136649" grpId="0" animBg="1"/>
      <p:bldP spid="1136650" grpId="0" animBg="1"/>
      <p:bldP spid="1136652" grpId="0" animBg="1"/>
      <p:bldP spid="1136653" grpId="0" animBg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5486400" y="1600200"/>
            <a:ext cx="11430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438400" y="4572000"/>
            <a:ext cx="24384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2566" name="Rectangle 22"/>
          <p:cNvSpPr>
            <a:spLocks noChangeArrowheads="1"/>
          </p:cNvSpPr>
          <p:nvPr/>
        </p:nvSpPr>
        <p:spPr bwMode="auto">
          <a:xfrm>
            <a:off x="2438400" y="2814638"/>
            <a:ext cx="1371600" cy="533400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495" name="Picture 2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295400"/>
            <a:ext cx="754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6" name="Picture 2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3" y="2438400"/>
            <a:ext cx="10572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5486400" y="1620838"/>
          <a:ext cx="1143000" cy="506694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2514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8153400" y="2814638"/>
            <a:ext cx="1371600" cy="5381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29" name="Picture 3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738" y="2438400"/>
            <a:ext cx="10890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8229600" y="2836863"/>
          <a:ext cx="1295400" cy="1013388"/>
        </p:xfrm>
        <a:graphic>
          <a:graphicData uri="http://schemas.openxmlformats.org/drawingml/2006/table">
            <a:tbl>
              <a:tblPr/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525" marR="9525" marT="950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3550" name="Picture 3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15494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438400" y="4602163"/>
          <a:ext cx="2438400" cy="2027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05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-s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0.10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-r</a:t>
                      </a:r>
                    </a:p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05"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-w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3588" name="TextBox 39"/>
          <p:cNvSpPr txBox="1">
            <a:spLocks noChangeArrowheads="1"/>
          </p:cNvSpPr>
          <p:nvPr/>
        </p:nvSpPr>
        <p:spPr bwMode="auto">
          <a:xfrm>
            <a:off x="7696200" y="43434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Samples:</a:t>
            </a:r>
          </a:p>
        </p:txBody>
      </p:sp>
      <p:sp>
        <p:nvSpPr>
          <p:cNvPr id="63589" name="TextBox 40"/>
          <p:cNvSpPr txBox="1">
            <a:spLocks noChangeArrowheads="1"/>
          </p:cNvSpPr>
          <p:nvPr/>
        </p:nvSpPr>
        <p:spPr bwMode="auto">
          <a:xfrm>
            <a:off x="8001000" y="48006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+c, +s, +r, +w</a:t>
            </a:r>
          </a:p>
        </p:txBody>
      </p:sp>
      <p:sp>
        <p:nvSpPr>
          <p:cNvPr id="63590" name="TextBox 42"/>
          <p:cNvSpPr txBox="1">
            <a:spLocks noChangeArrowheads="1"/>
          </p:cNvSpPr>
          <p:nvPr/>
        </p:nvSpPr>
        <p:spPr bwMode="auto">
          <a:xfrm>
            <a:off x="8077200" y="51054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63591" name="Oval 4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592" name="Oval 5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63593" name="Oval 6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594" name="Oval 7"/>
          <p:cNvSpPr>
            <a:spLocks noChangeArrowheads="1"/>
          </p:cNvSpPr>
          <p:nvPr/>
        </p:nvSpPr>
        <p:spPr bwMode="auto">
          <a:xfrm>
            <a:off x="5407025" y="4378325"/>
            <a:ext cx="1222375" cy="57467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cxnSp>
        <p:nvCxnSpPr>
          <p:cNvPr id="63595" name="AutoShape 8"/>
          <p:cNvCxnSpPr>
            <a:cxnSpLocks noChangeShapeType="1"/>
            <a:stCxn id="51" idx="5"/>
            <a:endCxn id="63593" idx="1"/>
          </p:cNvCxnSpPr>
          <p:nvPr/>
        </p:nvCxnSpPr>
        <p:spPr bwMode="auto">
          <a:xfrm>
            <a:off x="6453188" y="2901950"/>
            <a:ext cx="504825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6" name="AutoShape 9"/>
          <p:cNvCxnSpPr>
            <a:cxnSpLocks noChangeShapeType="1"/>
            <a:stCxn id="63591" idx="3"/>
            <a:endCxn id="63592" idx="7"/>
          </p:cNvCxnSpPr>
          <p:nvPr/>
        </p:nvCxnSpPr>
        <p:spPr bwMode="auto">
          <a:xfrm flipH="1">
            <a:off x="5081588" y="2901950"/>
            <a:ext cx="508000" cy="533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7" name="AutoShape 10"/>
          <p:cNvCxnSpPr>
            <a:cxnSpLocks noChangeShapeType="1"/>
            <a:stCxn id="63592" idx="5"/>
            <a:endCxn id="63594" idx="1"/>
          </p:cNvCxnSpPr>
          <p:nvPr/>
        </p:nvCxnSpPr>
        <p:spPr bwMode="auto">
          <a:xfrm>
            <a:off x="5081588" y="3870325"/>
            <a:ext cx="504825" cy="5778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3598" name="AutoShape 11"/>
          <p:cNvCxnSpPr>
            <a:cxnSpLocks noChangeShapeType="1"/>
            <a:stCxn id="63593" idx="3"/>
            <a:endCxn id="63594" idx="7"/>
          </p:cNvCxnSpPr>
          <p:nvPr/>
        </p:nvCxnSpPr>
        <p:spPr bwMode="auto">
          <a:xfrm flipH="1">
            <a:off x="6450013" y="3892550"/>
            <a:ext cx="508000" cy="555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5410200" y="23971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Cloudy</a:t>
            </a:r>
          </a:p>
        </p:txBody>
      </p:sp>
      <p:sp>
        <p:nvSpPr>
          <p:cNvPr id="63600" name="Oval 17"/>
          <p:cNvSpPr>
            <a:spLocks noChangeArrowheads="1"/>
          </p:cNvSpPr>
          <p:nvPr/>
        </p:nvSpPr>
        <p:spPr bwMode="auto">
          <a:xfrm>
            <a:off x="4038600" y="3365500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Sprinkler</a:t>
            </a:r>
          </a:p>
        </p:txBody>
      </p:sp>
      <p:sp>
        <p:nvSpPr>
          <p:cNvPr id="53" name="Oval 18"/>
          <p:cNvSpPr>
            <a:spLocks noChangeArrowheads="1"/>
          </p:cNvSpPr>
          <p:nvPr/>
        </p:nvSpPr>
        <p:spPr bwMode="auto">
          <a:xfrm>
            <a:off x="6778625" y="33877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Rain</a:t>
            </a:r>
          </a:p>
        </p:txBody>
      </p:sp>
      <p:sp>
        <p:nvSpPr>
          <p:cNvPr id="63602" name="Oval 19"/>
          <p:cNvSpPr>
            <a:spLocks noChangeArrowheads="1"/>
          </p:cNvSpPr>
          <p:nvPr/>
        </p:nvSpPr>
        <p:spPr bwMode="auto">
          <a:xfrm>
            <a:off x="5410200" y="4378325"/>
            <a:ext cx="1222375" cy="574675"/>
          </a:xfrm>
          <a:prstGeom prst="ellipse">
            <a:avLst/>
          </a:prstGeom>
          <a:solidFill>
            <a:srgbClr val="33CC33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 pitchFamily="34" charset="0"/>
                <a:cs typeface="Calibri" pitchFamily="34" charset="0"/>
              </a:rPr>
              <a:t>WetGrass</a:t>
            </a:r>
          </a:p>
        </p:txBody>
      </p:sp>
      <p:sp>
        <p:nvSpPr>
          <p:cNvPr id="63603" name="Line 23"/>
          <p:cNvSpPr>
            <a:spLocks noChangeShapeType="1"/>
          </p:cNvSpPr>
          <p:nvPr/>
        </p:nvSpPr>
        <p:spPr bwMode="auto">
          <a:xfrm flipV="1">
            <a:off x="5562600" y="4419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4" name="Line 24"/>
          <p:cNvSpPr>
            <a:spLocks noChangeShapeType="1"/>
          </p:cNvSpPr>
          <p:nvPr/>
        </p:nvSpPr>
        <p:spPr bwMode="auto">
          <a:xfrm flipV="1">
            <a:off x="5943600" y="44958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5" name="Line 25"/>
          <p:cNvSpPr>
            <a:spLocks noChangeShapeType="1"/>
          </p:cNvSpPr>
          <p:nvPr/>
        </p:nvSpPr>
        <p:spPr bwMode="auto">
          <a:xfrm flipV="1">
            <a:off x="4114800" y="3352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606" name="Line 26"/>
          <p:cNvSpPr>
            <a:spLocks noChangeShapeType="1"/>
          </p:cNvSpPr>
          <p:nvPr/>
        </p:nvSpPr>
        <p:spPr bwMode="auto">
          <a:xfrm flipV="1">
            <a:off x="4495800" y="3429000"/>
            <a:ext cx="5334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607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69000"/>
            <a:ext cx="10445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5969000"/>
            <a:ext cx="58261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69000"/>
            <a:ext cx="75882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132566" grpId="0" animBg="1"/>
      <p:bldP spid="31" grpId="0" animBg="1"/>
      <p:bldP spid="51" grpId="0" animBg="1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Palatino" pitchFamily="2" charset="77"/>
                <a:ea typeface="Palatino" pitchFamily="2" charset="77"/>
              </a:rPr>
              <a:t>HW9 due April 11 (Friday)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037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3733800" y="1113883"/>
            <a:ext cx="5257800" cy="3915140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>
                <a:ea typeface="ＭＳ Ｐゴシック" pitchFamily="34" charset="-128"/>
              </a:rPr>
              <a:t>IN: evidence instantiation</a:t>
            </a:r>
          </a:p>
          <a:p>
            <a:r>
              <a:rPr lang="en-US" sz="2000" dirty="0">
                <a:ea typeface="ＭＳ Ｐゴシック" pitchFamily="34" charset="-128"/>
              </a:rPr>
              <a:t>w = 1.0</a:t>
            </a:r>
          </a:p>
          <a:p>
            <a:r>
              <a:rPr lang="en-US" sz="2000" dirty="0">
                <a:ea typeface="ＭＳ Ｐゴシック" pitchFamily="34" charset="-128"/>
              </a:rPr>
              <a:t>for </a:t>
            </a:r>
            <a:r>
              <a:rPr lang="en-US" sz="2000" dirty="0" err="1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=1, 2, …, n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if X</a:t>
            </a:r>
            <a:r>
              <a:rPr lang="en-US" sz="2400" baseline="-25000" dirty="0">
                <a:ea typeface="ＭＳ Ｐゴシック" pitchFamily="34" charset="-128"/>
              </a:rPr>
              <a:t>i</a:t>
            </a:r>
            <a:r>
              <a:rPr lang="en-US" sz="2400" dirty="0">
                <a:ea typeface="ＭＳ Ｐゴシック" pitchFamily="34" charset="-128"/>
              </a:rPr>
              <a:t> is an evidence variable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= observation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for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Set w = w *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else</a:t>
            </a:r>
          </a:p>
          <a:p>
            <a:pPr lvl="2"/>
            <a:r>
              <a:rPr lang="en-US" sz="2000" dirty="0">
                <a:ea typeface="ＭＳ Ｐゴシック" pitchFamily="34" charset="-128"/>
              </a:rPr>
              <a:t>Sample 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from P(X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 | Parents(X</a:t>
            </a:r>
            <a:r>
              <a:rPr lang="en-US" sz="2000" baseline="-25000" dirty="0">
                <a:ea typeface="ＭＳ Ｐゴシック" pitchFamily="34" charset="-128"/>
              </a:rPr>
              <a:t>i</a:t>
            </a:r>
            <a:r>
              <a:rPr lang="en-US" sz="2000" dirty="0">
                <a:ea typeface="ＭＳ Ｐゴシック" pitchFamily="34" charset="-128"/>
              </a:rPr>
              <a:t>))</a:t>
            </a:r>
          </a:p>
          <a:p>
            <a:r>
              <a:rPr lang="en-US" sz="2400" dirty="0">
                <a:ea typeface="ＭＳ Ｐゴシック" pitchFamily="34" charset="-128"/>
              </a:rPr>
              <a:t>return (x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), w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A26C59C-DAAE-418B-96B0-D92B2822D705}"/>
              </a:ext>
            </a:extLst>
          </p:cNvPr>
          <p:cNvGrpSpPr/>
          <p:nvPr/>
        </p:nvGrpSpPr>
        <p:grpSpPr>
          <a:xfrm>
            <a:off x="2514600" y="5029023"/>
            <a:ext cx="7680960" cy="1806199"/>
            <a:chOff x="1447800" y="4201160"/>
            <a:chExt cx="9372600" cy="26340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4597576"/>
              <a:ext cx="9372600" cy="22376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4201160"/>
              <a:ext cx="990600" cy="792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8365916" y="2362200"/>
            <a:ext cx="3600293" cy="3534520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Input: evidence instantiation</a:t>
            </a:r>
          </a:p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w = 1.0</a:t>
            </a:r>
          </a:p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for </a:t>
            </a:r>
            <a:r>
              <a:rPr lang="en-US" sz="2000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=1, 2, …, n</a:t>
            </a:r>
            <a:endParaRPr lang="en-US" sz="1800" dirty="0">
              <a:latin typeface="Palatino" pitchFamily="2" charset="77"/>
              <a:ea typeface="Palatino" pitchFamily="2" charset="77"/>
            </a:endParaRPr>
          </a:p>
          <a:p>
            <a:pPr marL="230187" lvl="2" indent="0">
              <a:buNone/>
            </a:pPr>
            <a:r>
              <a:rPr lang="en-US" sz="1800" dirty="0">
                <a:latin typeface="Palatino" pitchFamily="2" charset="77"/>
                <a:ea typeface="Palatino" pitchFamily="2" charset="77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))</a:t>
            </a:r>
            <a:endParaRPr lang="en-US" sz="16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  <a:p>
            <a:pPr marL="0" indent="0">
              <a:buNone/>
            </a:pPr>
            <a:endParaRPr lang="en-US" sz="1800" dirty="0">
              <a:latin typeface="Palatino" pitchFamily="2" charset="77"/>
              <a:ea typeface="Palatino" pitchFamily="2" charset="77"/>
            </a:endParaRPr>
          </a:p>
          <a:p>
            <a:pPr marL="230187" lvl="2" indent="0">
              <a:buNone/>
            </a:pPr>
            <a:r>
              <a:rPr lang="en-US" sz="18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</a:t>
            </a:r>
          </a:p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</a:rPr>
              <a:t>return </a:t>
            </a:r>
            <a:r>
              <a:rPr 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w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1447800"/>
            <a:ext cx="3657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No nodes in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Prior </a:t>
            </a:r>
            <a:r>
              <a:rPr lang="en-US" sz="2400" kern="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42169" y="1447800"/>
            <a:ext cx="480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Some nodes in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Likelihood</a:t>
            </a: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Weighted</a:t>
            </a: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 </a:t>
            </a:r>
            <a:r>
              <a:rPr lang="en-US" sz="2400" kern="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Sampling</a:t>
            </a:r>
            <a:endParaRPr lang="en-US" sz="2000" kern="0" dirty="0">
              <a:solidFill>
                <a:srgbClr val="00B0F0"/>
              </a:solidFill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349832" y="1455420"/>
            <a:ext cx="350801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latin typeface="Palatino" pitchFamily="2" charset="77"/>
                <a:ea typeface="Palatino" pitchFamily="2" charset="77"/>
                <a:cs typeface="Calibri" pitchFamily="34" charset="0"/>
              </a:rPr>
              <a:t>All nodes in evidence: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2400" kern="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  <a:cs typeface="Calibri" pitchFamily="34" charset="0"/>
              </a:rPr>
              <a:t>Likelihood Weighted</a:t>
            </a:r>
            <a:endParaRPr lang="en-US" sz="2000" kern="0" dirty="0">
              <a:solidFill>
                <a:srgbClr val="FF0000"/>
              </a:solidFill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endParaRPr lang="en-US" sz="2400" kern="0" dirty="0">
              <a:latin typeface="Palatino" pitchFamily="2" charset="77"/>
              <a:ea typeface="Palatino" pitchFamily="2" charset="77"/>
              <a:cs typeface="Calibri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0D8DBD3-E412-47A2-87D6-5F5E5D3FB1BD}"/>
              </a:ext>
            </a:extLst>
          </p:cNvPr>
          <p:cNvSpPr txBox="1">
            <a:spLocks/>
          </p:cNvSpPr>
          <p:nvPr/>
        </p:nvSpPr>
        <p:spPr>
          <a:xfrm>
            <a:off x="304800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Input: no evidence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 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for </a:t>
            </a:r>
            <a:r>
              <a:rPr lang="en-US" sz="2000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=1, 2, …, n</a:t>
            </a:r>
          </a:p>
          <a:p>
            <a:pPr lvl="2"/>
            <a:r>
              <a:rPr lang="en-US" sz="16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Sample x</a:t>
            </a:r>
            <a:r>
              <a:rPr lang="en-US" sz="16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6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from P(X</a:t>
            </a:r>
            <a:r>
              <a:rPr lang="en-US" sz="16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6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sz="16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6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))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return 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n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)</a:t>
            </a:r>
            <a:endParaRPr lang="en-US" sz="20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BE0C275-CF0D-46DA-A896-CE04DFAF8A59}"/>
              </a:ext>
            </a:extLst>
          </p:cNvPr>
          <p:cNvSpPr txBox="1">
            <a:spLocks/>
          </p:cNvSpPr>
          <p:nvPr/>
        </p:nvSpPr>
        <p:spPr>
          <a:xfrm>
            <a:off x="4327316" y="2362200"/>
            <a:ext cx="3783455" cy="353452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Input: evidence instantiation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w = 1.0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for </a:t>
            </a:r>
            <a:r>
              <a:rPr lang="en-US" sz="2000" dirty="0" err="1">
                <a:latin typeface="Palatino" pitchFamily="2" charset="77"/>
                <a:ea typeface="Palatino" pitchFamily="2" charset="77"/>
              </a:rPr>
              <a:t>i</a:t>
            </a:r>
            <a:r>
              <a:rPr lang="en-US" sz="2000" dirty="0">
                <a:latin typeface="Palatino" pitchFamily="2" charset="77"/>
                <a:ea typeface="Palatino" pitchFamily="2" charset="77"/>
              </a:rPr>
              <a:t>=1, 2, …, n</a:t>
            </a:r>
          </a:p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    if X</a:t>
            </a:r>
            <a:r>
              <a:rPr lang="en-US" sz="180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is an evidence variable</a:t>
            </a:r>
          </a:p>
          <a:p>
            <a:pPr lvl="2"/>
            <a:r>
              <a:rPr lang="en-US" sz="1800" dirty="0">
                <a:latin typeface="Palatino" pitchFamily="2" charset="77"/>
                <a:ea typeface="Palatino" pitchFamily="2" charset="77"/>
              </a:rPr>
              <a:t>X</a:t>
            </a:r>
            <a:r>
              <a:rPr lang="en-US" sz="180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= observation x</a:t>
            </a:r>
            <a:r>
              <a:rPr lang="en-US" sz="1800" baseline="-25000" dirty="0"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latin typeface="Palatino" pitchFamily="2" charset="77"/>
                <a:ea typeface="Palatino" pitchFamily="2" charset="77"/>
              </a:rPr>
              <a:t> for X</a:t>
            </a:r>
            <a:r>
              <a:rPr lang="en-US" sz="1800" baseline="-25000" dirty="0">
                <a:latin typeface="Palatino" pitchFamily="2" charset="77"/>
                <a:ea typeface="Palatino" pitchFamily="2" charset="77"/>
              </a:rPr>
              <a:t>i</a:t>
            </a:r>
          </a:p>
          <a:p>
            <a:pPr lvl="2"/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Set w = w * P(x</a:t>
            </a:r>
            <a:r>
              <a:rPr lang="en-US" sz="1800" baseline="-25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sz="1800" baseline="-25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8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))</a:t>
            </a:r>
            <a:endParaRPr lang="en-US" sz="1600" dirty="0">
              <a:solidFill>
                <a:srgbClr val="FF0000"/>
              </a:solidFill>
              <a:latin typeface="Palatino" pitchFamily="2" charset="77"/>
              <a:ea typeface="Palatino" pitchFamily="2" charset="77"/>
            </a:endParaRPr>
          </a:p>
          <a:p>
            <a:r>
              <a:rPr lang="en-US" sz="1800" dirty="0">
                <a:latin typeface="Palatino" pitchFamily="2" charset="77"/>
                <a:ea typeface="Palatino" pitchFamily="2" charset="77"/>
              </a:rPr>
              <a:t>    else</a:t>
            </a:r>
          </a:p>
          <a:p>
            <a:pPr lvl="2"/>
            <a:r>
              <a:rPr lang="en-US" sz="16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Sample x</a:t>
            </a:r>
            <a:r>
              <a:rPr lang="en-US" sz="16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6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from P(X</a:t>
            </a:r>
            <a:r>
              <a:rPr lang="en-US" sz="16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6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 | Parents(X</a:t>
            </a:r>
            <a:r>
              <a:rPr lang="en-US" sz="16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i</a:t>
            </a:r>
            <a:r>
              <a:rPr lang="en-US" sz="16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))</a:t>
            </a:r>
          </a:p>
          <a:p>
            <a:r>
              <a:rPr lang="en-US" sz="2000" dirty="0">
                <a:latin typeface="Palatino" pitchFamily="2" charset="77"/>
                <a:ea typeface="Palatino" pitchFamily="2" charset="77"/>
              </a:rPr>
              <a:t>return 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(x</a:t>
            </a:r>
            <a:r>
              <a:rPr lang="en-US" sz="20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1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, x</a:t>
            </a:r>
            <a:r>
              <a:rPr lang="en-US" sz="2000" baseline="-25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2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, …, </a:t>
            </a:r>
            <a:r>
              <a:rPr lang="en-US" sz="2000" dirty="0" err="1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x</a:t>
            </a:r>
            <a:r>
              <a:rPr lang="en-US" sz="2000" baseline="-25000" dirty="0" err="1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n</a:t>
            </a:r>
            <a:r>
              <a:rPr lang="en-US" sz="2000" dirty="0">
                <a:solidFill>
                  <a:srgbClr val="00B0F0"/>
                </a:solidFill>
                <a:latin typeface="Palatino" pitchFamily="2" charset="77"/>
                <a:ea typeface="Palatino" pitchFamily="2" charset="77"/>
              </a:rPr>
              <a:t>), </a:t>
            </a:r>
            <a:r>
              <a:rPr lang="en-US" sz="2000" dirty="0">
                <a:solidFill>
                  <a:srgbClr val="FF0000"/>
                </a:solidFill>
                <a:latin typeface="Palatino" pitchFamily="2" charset="77"/>
                <a:ea typeface="Palatino" pitchFamily="2" charset="77"/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1046108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Remember 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How many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charset="0"/>
                      </a:rPr>
                      <m:t>{</m:t>
                    </m:r>
                    <m:r>
                      <a:rPr lang="en-US" b="0" i="1" dirty="0" smtClean="0">
                        <a:latin typeface="Cambria Math" charset="0"/>
                      </a:rPr>
                      <m:t>−</m:t>
                    </m:r>
                    <m:r>
                      <a:rPr lang="en-US" i="1" dirty="0">
                        <a:latin typeface="Cambria Math" charset="0"/>
                      </a:rPr>
                      <m:t>𝑎</m:t>
                    </m:r>
                    <m:r>
                      <a:rPr lang="en-US" b="0" i="1" dirty="0" smtClean="0">
                        <a:latin typeface="Cambria Math" charset="0"/>
                      </a:rPr>
                      <m:t>,+</m:t>
                    </m:r>
                    <m:r>
                      <a:rPr lang="en-US" i="1" dirty="0">
                        <a:latin typeface="Cambria Math" charset="0"/>
                      </a:rPr>
                      <m:t>𝑏</m:t>
                    </m:r>
                    <m:r>
                      <a:rPr lang="en-US" b="0" i="1" dirty="0" smtClean="0">
                        <a:latin typeface="Cambria Math" charset="0"/>
                      </a:rPr>
                      <m:t>,−</m:t>
                    </m:r>
                    <m:r>
                      <a:rPr lang="en-US" i="1" dirty="0">
                        <a:latin typeface="Cambria Math" charset="0"/>
                      </a:rPr>
                      <m:t>𝑐</m:t>
                    </m:r>
                    <m:r>
                      <a:rPr lang="en-US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samples out of N=1000</a:t>
                </a: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should we expect?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50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125</a:t>
                </a:r>
              </a:p>
              <a:p>
                <a:pPr marL="514350" marR="0" lvl="0" indent="-51435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lphaUcPeriod"/>
                  <a:tabLst/>
                  <a:defRPr/>
                </a:pPr>
                <a:r>
                  <a:rPr lang="en-US" dirty="0"/>
                  <a:t> 200</a:t>
                </a:r>
              </a:p>
              <a:p>
                <a:pPr marL="514350" lvl="0" indent="-51435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UcPeriod"/>
                  <a:defRPr/>
                </a:pPr>
                <a:r>
                  <a:rPr lang="en-US" dirty="0"/>
                  <a:t> I have no idea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76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3" name="AutoShape 6"/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4" name="Group 23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5" name="Oval 3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/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1" name="Oval 3"/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889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cxnSp>
        <p:nvCxnSpPr>
          <p:cNvPr id="26" name="AutoShape 6">
            <a:extLst>
              <a:ext uri="{FF2B5EF4-FFF2-40B4-BE49-F238E27FC236}">
                <a16:creationId xmlns:a16="http://schemas.microsoft.com/office/drawing/2014/main" id="{0AF4F9D7-9B03-46D9-A32F-8709E7E30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>
            <a:extLst>
              <a:ext uri="{FF2B5EF4-FFF2-40B4-BE49-F238E27FC236}">
                <a16:creationId xmlns:a16="http://schemas.microsoft.com/office/drawing/2014/main" id="{0608F640-049C-4582-8D14-A91CE43595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53154" y="4453284"/>
            <a:ext cx="8464" cy="84332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E6B2206-A04B-4544-AC79-FC8BE36AD236}"/>
              </a:ext>
            </a:extLst>
          </p:cNvPr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29" name="Oval 3">
              <a:extLst>
                <a:ext uri="{FF2B5EF4-FFF2-40B4-BE49-F238E27FC236}">
                  <a16:creationId xmlns:a16="http://schemas.microsoft.com/office/drawing/2014/main" id="{4BE6A0E0-F701-4F71-B15A-F6FE310BD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7B3F79C3-3738-44F8-AF5C-90F6985C5D3A}"/>
                    </a:ext>
                  </a:extLst>
                </p:cNvPr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A91ADC-9090-4331-A2D4-E718FAEAA002}"/>
              </a:ext>
            </a:extLst>
          </p:cNvPr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CF383E25-E754-4ABF-B6F5-2D92F53A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4EB0AE30-F79D-4241-BE5E-243F3029D7FA}"/>
                    </a:ext>
                  </a:extLst>
                </p:cNvPr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2D99EE-2F88-4FE8-B053-98F844D079C6}"/>
              </a:ext>
            </a:extLst>
          </p:cNvPr>
          <p:cNvGrpSpPr/>
          <p:nvPr/>
        </p:nvGrpSpPr>
        <p:grpSpPr>
          <a:xfrm>
            <a:off x="7123406" y="5296604"/>
            <a:ext cx="473794" cy="461665"/>
            <a:chOff x="10626571" y="5030612"/>
            <a:chExt cx="473794" cy="461665"/>
          </a:xfrm>
        </p:grpSpPr>
        <p:sp>
          <p:nvSpPr>
            <p:cNvPr id="35" name="Oval 3">
              <a:extLst>
                <a:ext uri="{FF2B5EF4-FFF2-40B4-BE49-F238E27FC236}">
                  <a16:creationId xmlns:a16="http://schemas.microsoft.com/office/drawing/2014/main" id="{ABC3523D-7AC4-41D2-8979-F9D697E4ED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26571" y="5034641"/>
              <a:ext cx="473794" cy="4536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/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oMath>
                    </m:oMathPara>
                  </a14:m>
                  <a:endParaRPr lang="en-US" sz="2400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F4635F8F-C7A9-4CD6-BEB8-DA9C1E564D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30680" y="5030612"/>
                  <a:ext cx="468205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D6C1738-C6E0-4308-BAF2-6642E8C92F22}"/>
              </a:ext>
            </a:extLst>
          </p:cNvPr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3404B9C3-6FF4-4303-80AB-202411EFD7B4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D8329526-0F5F-417F-A00D-6E89407AED2D}"/>
              </a:ext>
            </a:extLst>
          </p:cNvPr>
          <p:cNvGraphicFramePr>
            <a:graphicFrameLocks noGrp="1"/>
          </p:cNvGraphicFramePr>
          <p:nvPr/>
        </p:nvGraphicFramePr>
        <p:xfrm>
          <a:off x="9529542" y="5117680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1/5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3333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D69AC467-E2CD-4438-AB9D-B4C0EB6677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9C4722D-1B8D-4CAB-B22F-916C92D83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/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3333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0623410-5E57-45FD-871F-01F7B769A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914" y="5596298"/>
                <a:ext cx="14034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1F06-E492-7868-0AC8-B802EE3416AE}"/>
                  </a:ext>
                </a:extLst>
              </p:cNvPr>
              <p:cNvSpPr txBox="1"/>
              <p:nvPr/>
            </p:nvSpPr>
            <p:spPr>
              <a:xfrm>
                <a:off x="552098" y="1367861"/>
                <a:ext cx="108408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How many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charset="0"/>
                      </a:rPr>
                      <m:t>{</m:t>
                    </m:r>
                    <m:r>
                      <a:rPr lang="en-US" sz="2400" b="0" i="1" dirty="0" smtClean="0">
                        <a:latin typeface="Cambria Math" charset="0"/>
                      </a:rPr>
                      <m:t>−</m:t>
                    </m:r>
                    <m:r>
                      <a:rPr lang="en-US" sz="2400" i="1" dirty="0">
                        <a:latin typeface="Cambria Math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charset="0"/>
                      </a:rPr>
                      <m:t>,+</m:t>
                    </m:r>
                    <m:r>
                      <a:rPr lang="en-US" sz="2400" i="1" dirty="0">
                        <a:latin typeface="Cambria Math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charset="0"/>
                      </a:rPr>
                      <m:t>,−</m:t>
                    </m:r>
                    <m:r>
                      <a:rPr lang="en-US" sz="2400" i="1" dirty="0">
                        <a:latin typeface="Cambria Math" charset="0"/>
                      </a:rPr>
                      <m:t>𝑐</m:t>
                    </m:r>
                    <m:r>
                      <a:rPr lang="en-US" sz="2400" b="0" i="1" dirty="0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Palatino" pitchFamily="2" charset="77"/>
                    <a:ea typeface="Palatino" pitchFamily="2" charset="77"/>
                  </a:rPr>
                  <a:t> samples out of N=1000 should we expect?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A81F06-E492-7868-0AC8-B802EE341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8" y="1367861"/>
                <a:ext cx="10840831" cy="461665"/>
              </a:xfrm>
              <a:prstGeom prst="rect">
                <a:avLst/>
              </a:prstGeom>
              <a:blipFill>
                <a:blip r:embed="rId9"/>
                <a:stretch>
                  <a:fillRect l="-819" t="-10811" b="-3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083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   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9437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9437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solidFill>
                              <a:srgbClr val="9437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3303546"/>
              </a:xfrm>
              <a:blipFill>
                <a:blip r:embed="rId2"/>
                <a:stretch>
                  <a:fillRect l="-1217" t="-3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10001021" y="1142108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BD4947AA-900D-47F8-B57F-33FA62DB4A7B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F116870-7DA8-410D-82A7-BBE17387AFA3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5FDC7388-F720-4A12-9AD7-E91D2EE4D4C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1405BD3-C3F9-4EB8-B2F5-DD77C7786AC0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E2921B30-6D81-4CD1-818F-2483FFAADF01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   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,−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𝑑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9437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𝑑</m:t>
                        </m:r>
                      </m:e>
                      <m:e>
                        <m:r>
                          <a:rPr lang="en-US" i="1">
                            <a:solidFill>
                              <a:srgbClr val="9437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391" t="-3485" b="-40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9632721" y="1828800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D0EB8B2-F08A-4917-86D6-7918BCBB71F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63CECB6-6123-4F90-8E7E-AEFF9F5E4DAA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9A4B04A-594C-4B37-9EBB-3B68DC9DD1EC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B9835CE-59D2-421A-A77B-0BB42931AF49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088CD90A-110D-44D5-A8E7-F8C46A825874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175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76200" y="1454454"/>
                <a:ext cx="12420600" cy="2274127"/>
              </a:xfrm>
            </p:spPr>
            <p:txBody>
              <a:bodyPr/>
              <a:lstStyle/>
              <a:p>
                <a:r>
                  <a:rPr lang="en-US" sz="2800" dirty="0"/>
                  <a:t>Consistency of likelihood weighted sampling distribution</a:t>
                </a:r>
              </a:p>
              <a:p>
                <a:r>
                  <a:rPr lang="en-US" sz="2800" dirty="0"/>
                  <a:t>Evidence: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0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 dirty="0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sz="2800" dirty="0">
                  <a:solidFill>
                    <a:srgbClr val="E8851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4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    </m:t>
                    </m:r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𝑐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𝑑</m:t>
                        </m:r>
                        <m:r>
                          <a:rPr lang="en-US" sz="2800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𝑒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𝑏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𝑐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𝑎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9437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𝑑</m:t>
                        </m:r>
                      </m:e>
                      <m:e>
                        <m:r>
                          <a:rPr lang="en-US" sz="28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𝑐</m:t>
                        </m:r>
                      </m:e>
                    </m:d>
                    <m:r>
                      <a:rPr lang="en-US" sz="2800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(+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𝑒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E88510"/>
                        </a:solidFill>
                        <a:latin typeface="Cambria Math" panose="02040503050406030204" pitchFamily="18" charset="0"/>
                        <a:cs typeface="Calibri"/>
                        <a:sym typeface="Wingdings"/>
                      </a:rPr>
                      <m:t>𝑐</m:t>
                    </m:r>
                    <m:r>
                      <a:rPr lang="en-US" sz="2800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76200" y="1454454"/>
                <a:ext cx="12420600" cy="2274127"/>
              </a:xfrm>
              <a:blipFill>
                <a:blip r:embed="rId2"/>
                <a:stretch>
                  <a:fillRect l="-834" t="-3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2667275" y="4136184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rgbClr val="FFCCCC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rgbClr val="D1FFE6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00E96B7-E98F-4B1A-BE53-80854B2EFBB4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3A4B5BD2-D769-404D-BFC8-DFE22DEC8748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B33F66CA-D757-4A16-B365-E2080B93AB2E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E12983C8-2C3C-4ED0-87FD-2AA718272ED0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753C8567-B8F5-4925-8F47-2D001FDB4680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6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Likelihood Weighting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</p:spPr>
            <p:txBody>
              <a:bodyPr/>
              <a:lstStyle/>
              <a:p>
                <a:r>
                  <a:rPr lang="en-US" dirty="0"/>
                  <a:t>Consistency of likelihood weighted sampling distribution</a:t>
                </a:r>
              </a:p>
              <a:p>
                <a:r>
                  <a:rPr lang="en-US" dirty="0"/>
                  <a:t>Evidence: None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cs typeface="Calibri"/>
                    <a:sym typeface="Wingdings"/>
                  </a:rPr>
                  <a:t>Joint from Bayes nets</a:t>
                </a:r>
              </a:p>
              <a:p>
                <a:pPr lvl="5">
                  <a:lnSpc>
                    <a:spcPct val="80000"/>
                  </a:lnSpc>
                </a:pPr>
                <a:endParaRPr lang="en-US" sz="1600" dirty="0"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    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2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𝐸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33CC33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33CC33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33CC33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0432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432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9437FF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9437FF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  <m:t>𝐷</m:t>
                        </m:r>
                      </m:e>
                      <m:e>
                        <m:r>
                          <a:rPr lang="en-US" i="1">
                            <a:solidFill>
                              <a:srgbClr val="9437FF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𝐶</m:t>
                        </m:r>
                      </m:e>
                    </m:d>
                    <m:r>
                      <a:rPr lang="en-US" i="1">
                        <a:solidFill>
                          <a:schemeClr val="accent2"/>
                        </a:solidFill>
                        <a:latin typeface="Cambria Math" charset="0"/>
                        <a:cs typeface="Calibri"/>
                        <a:sym typeface="Wingdings"/>
                      </a:rPr>
                      <m:t> 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(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𝐸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|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𝐶</m:t>
                    </m:r>
                    <m:r>
                      <a:rPr lang="en-US" i="1">
                        <a:solidFill>
                          <a:srgbClr val="E88510"/>
                        </a:solidFill>
                        <a:latin typeface="Cambria Math" charset="0"/>
                        <a:cs typeface="Calibri"/>
                        <a:sym typeface="Wingdings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2"/>
                  </a:solidFill>
                  <a:cs typeface="Calibri"/>
                  <a:sym typeface="Wingdings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FB170A-82F3-4FA0-B711-5091276B2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9"/>
                <a:ext cx="10515600" cy="2274127"/>
              </a:xfrm>
              <a:blipFill>
                <a:blip r:embed="rId2"/>
                <a:stretch>
                  <a:fillRect l="-1217" t="-4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8342589F-4915-4ACF-86F2-4F0D39FE48FA}"/>
              </a:ext>
            </a:extLst>
          </p:cNvPr>
          <p:cNvGrpSpPr/>
          <p:nvPr/>
        </p:nvGrpSpPr>
        <p:grpSpPr>
          <a:xfrm>
            <a:off x="3124200" y="4525885"/>
            <a:ext cx="2074815" cy="2294326"/>
            <a:chOff x="5410200" y="3500735"/>
            <a:chExt cx="2074815" cy="2294326"/>
          </a:xfrm>
        </p:grpSpPr>
        <p:cxnSp>
          <p:nvCxnSpPr>
            <p:cNvPr id="27" name="AutoShape 6">
              <a:extLst>
                <a:ext uri="{FF2B5EF4-FFF2-40B4-BE49-F238E27FC236}">
                  <a16:creationId xmlns:a16="http://schemas.microsoft.com/office/drawing/2014/main" id="{D9859DD7-7DEE-43F5-AFB4-72CCDE4853D2}"/>
                </a:ext>
              </a:extLst>
            </p:cNvPr>
            <p:cNvCxnSpPr>
              <a:cxnSpLocks noChangeShapeType="1"/>
              <a:stCxn id="29" idx="5"/>
              <a:endCxn id="31" idx="0"/>
            </p:cNvCxnSpPr>
            <p:nvPr/>
          </p:nvCxnSpPr>
          <p:spPr bwMode="auto">
            <a:xfrm>
              <a:off x="6395006" y="3892379"/>
              <a:ext cx="353662" cy="45199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6">
              <a:extLst>
                <a:ext uri="{FF2B5EF4-FFF2-40B4-BE49-F238E27FC236}">
                  <a16:creationId xmlns:a16="http://schemas.microsoft.com/office/drawing/2014/main" id="{4F61568A-14E7-4590-840D-06964C72A516}"/>
                </a:ext>
              </a:extLst>
            </p:cNvPr>
            <p:cNvCxnSpPr>
              <a:cxnSpLocks noChangeShapeType="1"/>
              <a:stCxn id="31" idx="5"/>
              <a:endCxn id="33" idx="0"/>
            </p:cNvCxnSpPr>
            <p:nvPr/>
          </p:nvCxnSpPr>
          <p:spPr bwMode="auto">
            <a:xfrm>
              <a:off x="6916179" y="4731556"/>
              <a:ext cx="324049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6">
              <a:extLst>
                <a:ext uri="{FF2B5EF4-FFF2-40B4-BE49-F238E27FC236}">
                  <a16:creationId xmlns:a16="http://schemas.microsoft.com/office/drawing/2014/main" id="{F0D9647E-97A2-40EA-AFF0-CAB039C8BD25}"/>
                </a:ext>
              </a:extLst>
            </p:cNvPr>
            <p:cNvCxnSpPr>
              <a:cxnSpLocks noChangeShapeType="1"/>
              <a:stCxn id="31" idx="3"/>
              <a:endCxn id="32" idx="0"/>
            </p:cNvCxnSpPr>
            <p:nvPr/>
          </p:nvCxnSpPr>
          <p:spPr bwMode="auto">
            <a:xfrm flipH="1">
              <a:off x="6227494" y="4731556"/>
              <a:ext cx="353662" cy="6060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6">
              <a:extLst>
                <a:ext uri="{FF2B5EF4-FFF2-40B4-BE49-F238E27FC236}">
                  <a16:creationId xmlns:a16="http://schemas.microsoft.com/office/drawing/2014/main" id="{713924F0-C70E-4DC6-83F2-5BDB92F4782F}"/>
                </a:ext>
              </a:extLst>
            </p:cNvPr>
            <p:cNvCxnSpPr>
              <a:cxnSpLocks noChangeShapeType="1"/>
              <a:stCxn id="29" idx="3"/>
              <a:endCxn id="30" idx="0"/>
            </p:cNvCxnSpPr>
            <p:nvPr/>
          </p:nvCxnSpPr>
          <p:spPr bwMode="auto">
            <a:xfrm flipH="1">
              <a:off x="5647097" y="3892379"/>
              <a:ext cx="412886" cy="46239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326450B-CEC9-4AA9-AD85-A5EB28BA8715}"/>
                </a:ext>
              </a:extLst>
            </p:cNvPr>
            <p:cNvGrpSpPr/>
            <p:nvPr/>
          </p:nvGrpSpPr>
          <p:grpSpPr>
            <a:xfrm>
              <a:off x="5990597" y="3500735"/>
              <a:ext cx="486403" cy="461665"/>
              <a:chOff x="5990597" y="3500735"/>
              <a:chExt cx="486403" cy="461665"/>
            </a:xfrm>
          </p:grpSpPr>
          <p:sp>
            <p:nvSpPr>
              <p:cNvPr id="44" name="Oval 3">
                <a:extLst>
                  <a:ext uri="{FF2B5EF4-FFF2-40B4-BE49-F238E27FC236}">
                    <a16:creationId xmlns:a16="http://schemas.microsoft.com/office/drawing/2014/main" id="{43879EA5-B835-4C35-9FFA-D882A09DC3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/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𝐴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3F7701B5-3808-431F-85B7-BD75996EE7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08795" y="3500735"/>
                    <a:ext cx="468205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091F4D8-D5D4-4556-AE6F-DC1A3C2BE218}"/>
                </a:ext>
              </a:extLst>
            </p:cNvPr>
            <p:cNvGrpSpPr/>
            <p:nvPr/>
          </p:nvGrpSpPr>
          <p:grpSpPr>
            <a:xfrm>
              <a:off x="5410200" y="4340347"/>
              <a:ext cx="493941" cy="468035"/>
              <a:chOff x="5410200" y="4340347"/>
              <a:chExt cx="493941" cy="468035"/>
            </a:xfrm>
          </p:grpSpPr>
          <p:sp>
            <p:nvSpPr>
              <p:cNvPr id="42" name="Oval 3">
                <a:extLst>
                  <a:ext uri="{FF2B5EF4-FFF2-40B4-BE49-F238E27FC236}">
                    <a16:creationId xmlns:a16="http://schemas.microsoft.com/office/drawing/2014/main" id="{4EF8D45E-6ECC-423E-93C9-583710E4F8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33CC33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50DD5ED9-298D-4CEE-9D6C-5065154A1418}"/>
                      </a:ext>
                    </a:extLst>
                  </p:cNvPr>
                  <p:cNvSpPr/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CC33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𝐵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CC33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79875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C420A42-DB15-4620-8807-E30C3BD9BF66}"/>
                </a:ext>
              </a:extLst>
            </p:cNvPr>
            <p:cNvGrpSpPr/>
            <p:nvPr/>
          </p:nvGrpSpPr>
          <p:grpSpPr>
            <a:xfrm>
              <a:off x="6511771" y="4340347"/>
              <a:ext cx="473794" cy="461665"/>
              <a:chOff x="6511771" y="4340347"/>
              <a:chExt cx="473794" cy="461665"/>
            </a:xfrm>
          </p:grpSpPr>
          <p:sp>
            <p:nvSpPr>
              <p:cNvPr id="40" name="Oval 3">
                <a:extLst>
                  <a:ext uri="{FF2B5EF4-FFF2-40B4-BE49-F238E27FC236}">
                    <a16:creationId xmlns:a16="http://schemas.microsoft.com/office/drawing/2014/main" id="{83D4A474-C6E5-4332-88F9-AEB35A32A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7241097D-F31F-4BD9-BD99-4C42635A4D18}"/>
                      </a:ext>
                    </a:extLst>
                  </p:cNvPr>
                  <p:cNvSpPr/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3333FF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𝐶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3333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68205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6AF34C5-3BBF-4164-8C0D-80BF6934A562}"/>
                </a:ext>
              </a:extLst>
            </p:cNvPr>
            <p:cNvGrpSpPr/>
            <p:nvPr/>
          </p:nvGrpSpPr>
          <p:grpSpPr>
            <a:xfrm>
              <a:off x="5990597" y="5326482"/>
              <a:ext cx="497455" cy="464718"/>
              <a:chOff x="5990597" y="5326482"/>
              <a:chExt cx="497455" cy="464718"/>
            </a:xfrm>
          </p:grpSpPr>
          <p:sp>
            <p:nvSpPr>
              <p:cNvPr id="38" name="Oval 3">
                <a:extLst>
                  <a:ext uri="{FF2B5EF4-FFF2-40B4-BE49-F238E27FC236}">
                    <a16:creationId xmlns:a16="http://schemas.microsoft.com/office/drawing/2014/main" id="{54CDF0BE-0EC1-411A-91DD-F111C086C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0597" y="5337591"/>
                <a:ext cx="473794" cy="453609"/>
              </a:xfrm>
              <a:prstGeom prst="ellipse">
                <a:avLst/>
              </a:prstGeom>
              <a:noFill/>
              <a:ln w="34925">
                <a:solidFill>
                  <a:srgbClr val="9437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/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𝐷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7030A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7191DCBF-BA9C-4BBB-8656-2920539E67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6186" y="5326482"/>
                    <a:ext cx="491866" cy="46166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2D8107C-B501-4AAA-B3C8-6608790872A4}"/>
                </a:ext>
              </a:extLst>
            </p:cNvPr>
            <p:cNvGrpSpPr/>
            <p:nvPr/>
          </p:nvGrpSpPr>
          <p:grpSpPr>
            <a:xfrm>
              <a:off x="7003331" y="5333396"/>
              <a:ext cx="481684" cy="461665"/>
              <a:chOff x="7003331" y="5333396"/>
              <a:chExt cx="481684" cy="461665"/>
            </a:xfrm>
          </p:grpSpPr>
          <p:sp>
            <p:nvSpPr>
              <p:cNvPr id="36" name="Oval 3">
                <a:extLst>
                  <a:ext uri="{FF2B5EF4-FFF2-40B4-BE49-F238E27FC236}">
                    <a16:creationId xmlns:a16="http://schemas.microsoft.com/office/drawing/2014/main" id="{78A0615D-1AC4-4C70-A157-08B9062BD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03331" y="5337591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E8851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C4496761-5BDE-4215-AC92-C0EB66B947C2}"/>
                      </a:ext>
                    </a:extLst>
                  </p:cNvPr>
                  <p:cNvSpPr/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88510"/>
                              </a:solidFill>
                              <a:effectLst/>
                              <a:uLnTx/>
                              <a:uFillTx/>
                              <a:latin typeface="Cambria Math" charset="0"/>
                              <a:ea typeface="+mn-ea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88510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0975" y="5333396"/>
                    <a:ext cx="474040" cy="4616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07370E4F-63AA-4442-B0DC-3F0E0C1D7445}"/>
              </a:ext>
            </a:extLst>
          </p:cNvPr>
          <p:cNvGraphicFramePr>
            <a:graphicFrameLocks noGrp="1"/>
          </p:cNvGraphicFramePr>
          <p:nvPr/>
        </p:nvGraphicFramePr>
        <p:xfrm>
          <a:off x="8487318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3B6008E-5D4A-41B5-A923-15432FD0C2B4}"/>
              </a:ext>
            </a:extLst>
          </p:cNvPr>
          <p:cNvGraphicFramePr>
            <a:graphicFrameLocks noGrp="1"/>
          </p:cNvGraphicFramePr>
          <p:nvPr/>
        </p:nvGraphicFramePr>
        <p:xfrm>
          <a:off x="9408861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63ECC019-84FF-45BC-821D-75E3E3A9086A}"/>
              </a:ext>
            </a:extLst>
          </p:cNvPr>
          <p:cNvGraphicFramePr>
            <a:graphicFrameLocks noGrp="1"/>
          </p:cNvGraphicFramePr>
          <p:nvPr/>
        </p:nvGraphicFramePr>
        <p:xfrm>
          <a:off x="11194797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3B38ECD8-F017-47E7-81E5-F5B4B32E11A7}"/>
              </a:ext>
            </a:extLst>
          </p:cNvPr>
          <p:cNvGraphicFramePr>
            <a:graphicFrameLocks noGrp="1"/>
          </p:cNvGraphicFramePr>
          <p:nvPr/>
        </p:nvGraphicFramePr>
        <p:xfrm>
          <a:off x="10301829" y="5960229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6771EC52-4D92-4DED-8455-410B8F4FF639}"/>
              </a:ext>
            </a:extLst>
          </p:cNvPr>
          <p:cNvGraphicFramePr>
            <a:graphicFrameLocks noGrp="1"/>
          </p:cNvGraphicFramePr>
          <p:nvPr/>
        </p:nvGraphicFramePr>
        <p:xfrm>
          <a:off x="7934075" y="5960229"/>
          <a:ext cx="3683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68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28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Likelihood Weighting</a:t>
            </a:r>
          </a:p>
        </p:txBody>
      </p:sp>
      <p:sp>
        <p:nvSpPr>
          <p:cNvPr id="1137667" name="Rectangle 3"/>
          <p:cNvSpPr>
            <a:spLocks noGrp="1" noChangeArrowheads="1"/>
          </p:cNvSpPr>
          <p:nvPr>
            <p:ph idx="1"/>
          </p:nvPr>
        </p:nvSpPr>
        <p:spPr>
          <a:xfrm>
            <a:off x="726831" y="1129435"/>
            <a:ext cx="8153400" cy="3581400"/>
          </a:xfrm>
        </p:spPr>
        <p:txBody>
          <a:bodyPr/>
          <a:lstStyle/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Sampling distribution if z sampled and e fixed evidence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Now, samples have weights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  <a:p>
            <a:r>
              <a:rPr lang="en-US" sz="2400">
                <a:ea typeface="ＭＳ Ｐゴシック" pitchFamily="34" charset="-128"/>
                <a:cs typeface="Calibri" pitchFamily="34" charset="0"/>
              </a:rPr>
              <a:t>Together, weighted sampling distribution is consistent</a:t>
            </a:r>
          </a:p>
          <a:p>
            <a:endParaRPr lang="en-US" sz="2400"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6451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90" y="1761856"/>
            <a:ext cx="4491038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84" y="3700879"/>
            <a:ext cx="413861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7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20" y="6353459"/>
            <a:ext cx="1208088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18" name="Group 30"/>
          <p:cNvGrpSpPr>
            <a:grpSpLocks/>
          </p:cNvGrpSpPr>
          <p:nvPr/>
        </p:nvGrpSpPr>
        <p:grpSpPr bwMode="auto">
          <a:xfrm>
            <a:off x="7848600" y="2438400"/>
            <a:ext cx="2438400" cy="1573213"/>
            <a:chOff x="3456" y="1414"/>
            <a:chExt cx="2496" cy="1610"/>
          </a:xfrm>
        </p:grpSpPr>
        <p:sp>
          <p:nvSpPr>
            <p:cNvPr id="64521" name="Oval 14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Cloudy</a:t>
              </a:r>
            </a:p>
          </p:txBody>
        </p:sp>
        <p:sp>
          <p:nvSpPr>
            <p:cNvPr id="64522" name="Oval 15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23" name="Oval 16"/>
            <p:cNvSpPr>
              <a:spLocks noChangeArrowheads="1"/>
            </p:cNvSpPr>
            <p:nvPr/>
          </p:nvSpPr>
          <p:spPr bwMode="auto">
            <a:xfrm>
              <a:off x="5182" y="2038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R</a:t>
              </a:r>
            </a:p>
          </p:txBody>
        </p:sp>
        <p:sp>
          <p:nvSpPr>
            <p:cNvPr id="64524" name="Oval 17"/>
            <p:cNvSpPr>
              <a:spLocks noChangeArrowheads="1"/>
            </p:cNvSpPr>
            <p:nvPr/>
          </p:nvSpPr>
          <p:spPr bwMode="auto">
            <a:xfrm>
              <a:off x="4318" y="2662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64525" name="AutoShape 18"/>
            <p:cNvCxnSpPr>
              <a:cxnSpLocks noChangeShapeType="1"/>
              <a:stCxn id="64529" idx="5"/>
              <a:endCxn id="64523" idx="1"/>
            </p:cNvCxnSpPr>
            <p:nvPr/>
          </p:nvCxnSpPr>
          <p:spPr bwMode="auto">
            <a:xfrm>
              <a:off x="4977" y="1732"/>
              <a:ext cx="318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6" name="AutoShape 19"/>
            <p:cNvCxnSpPr>
              <a:cxnSpLocks noChangeShapeType="1"/>
              <a:stCxn id="64521" idx="3"/>
              <a:endCxn id="64522" idx="7"/>
            </p:cNvCxnSpPr>
            <p:nvPr/>
          </p:nvCxnSpPr>
          <p:spPr bwMode="auto">
            <a:xfrm flipH="1">
              <a:off x="4113" y="1732"/>
              <a:ext cx="320" cy="33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7" name="AutoShape 20"/>
            <p:cNvCxnSpPr>
              <a:cxnSpLocks noChangeShapeType="1"/>
              <a:stCxn id="64522" idx="5"/>
              <a:endCxn id="64524" idx="1"/>
            </p:cNvCxnSpPr>
            <p:nvPr/>
          </p:nvCxnSpPr>
          <p:spPr bwMode="auto">
            <a:xfrm>
              <a:off x="4113" y="2342"/>
              <a:ext cx="318" cy="36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528" name="AutoShape 21"/>
            <p:cNvCxnSpPr>
              <a:cxnSpLocks noChangeShapeType="1"/>
              <a:stCxn id="64523" idx="3"/>
              <a:endCxn id="64524" idx="7"/>
            </p:cNvCxnSpPr>
            <p:nvPr/>
          </p:nvCxnSpPr>
          <p:spPr bwMode="auto">
            <a:xfrm flipH="1">
              <a:off x="4975" y="2356"/>
              <a:ext cx="320" cy="35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4529" name="Oval 22"/>
            <p:cNvSpPr>
              <a:spLocks noChangeArrowheads="1"/>
            </p:cNvSpPr>
            <p:nvPr/>
          </p:nvSpPr>
          <p:spPr bwMode="auto">
            <a:xfrm>
              <a:off x="4320" y="1414"/>
              <a:ext cx="770" cy="36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 pitchFamily="34" charset="0"/>
                  <a:cs typeface="Calibri" pitchFamily="34" charset="0"/>
                </a:rPr>
                <a:t>C</a:t>
              </a:r>
            </a:p>
          </p:txBody>
        </p:sp>
        <p:sp>
          <p:nvSpPr>
            <p:cNvPr id="64530" name="Oval 23"/>
            <p:cNvSpPr>
              <a:spLocks noChangeArrowheads="1"/>
            </p:cNvSpPr>
            <p:nvPr/>
          </p:nvSpPr>
          <p:spPr bwMode="auto">
            <a:xfrm>
              <a:off x="3456" y="2024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S</a:t>
              </a:r>
            </a:p>
          </p:txBody>
        </p:sp>
        <p:sp>
          <p:nvSpPr>
            <p:cNvPr id="64531" name="Oval 25"/>
            <p:cNvSpPr>
              <a:spLocks noChangeArrowheads="1"/>
            </p:cNvSpPr>
            <p:nvPr/>
          </p:nvSpPr>
          <p:spPr bwMode="auto">
            <a:xfrm>
              <a:off x="4320" y="2662"/>
              <a:ext cx="770" cy="362"/>
            </a:xfrm>
            <a:prstGeom prst="ellipse">
              <a:avLst/>
            </a:prstGeom>
            <a:solidFill>
              <a:srgbClr val="33CC33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 pitchFamily="34" charset="0"/>
                  <a:cs typeface="Calibri" pitchFamily="34" charset="0"/>
                </a:rPr>
                <a:t>W</a:t>
              </a:r>
            </a:p>
          </p:txBody>
        </p:sp>
        <p:sp>
          <p:nvSpPr>
            <p:cNvPr id="64532" name="Line 26"/>
            <p:cNvSpPr>
              <a:spLocks noChangeShapeType="1"/>
            </p:cNvSpPr>
            <p:nvPr/>
          </p:nvSpPr>
          <p:spPr bwMode="auto">
            <a:xfrm flipV="1">
              <a:off x="4392" y="2662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3" name="Line 27"/>
            <p:cNvSpPr>
              <a:spLocks noChangeShapeType="1"/>
            </p:cNvSpPr>
            <p:nvPr/>
          </p:nvSpPr>
          <p:spPr bwMode="auto">
            <a:xfrm flipV="1">
              <a:off x="4632" y="2710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4" name="Line 28"/>
            <p:cNvSpPr>
              <a:spLocks noChangeShapeType="1"/>
            </p:cNvSpPr>
            <p:nvPr/>
          </p:nvSpPr>
          <p:spPr bwMode="auto">
            <a:xfrm flipV="1">
              <a:off x="3504" y="2016"/>
              <a:ext cx="384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4535" name="Line 29"/>
            <p:cNvSpPr>
              <a:spLocks noChangeShapeType="1"/>
            </p:cNvSpPr>
            <p:nvPr/>
          </p:nvSpPr>
          <p:spPr bwMode="auto">
            <a:xfrm flipV="1">
              <a:off x="3744" y="2064"/>
              <a:ext cx="336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39938" name="Picture 2" descr="\\.host\Shared Folders\Shared with PC\likelihood_weightin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199487"/>
            <a:ext cx="8382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2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633200" cy="4729164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en-US" dirty="0"/>
              <a:t>Given a fixed query, two identical samples from likelihood weighted sampling will have the same exact weights.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b="0" dirty="0"/>
              <a:t>True</a:t>
            </a:r>
            <a:endParaRPr lang="en-US" dirty="0"/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False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It depends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lang="en-US" dirty="0"/>
              <a:t>I don’t know</a:t>
            </a:r>
          </a:p>
        </p:txBody>
      </p:sp>
    </p:spTree>
    <p:extLst>
      <p:ext uri="{BB962C8B-B14F-4D97-AF65-F5344CB8AC3E}">
        <p14:creationId xmlns:p14="http://schemas.microsoft.com/office/powerpoint/2010/main" val="1621174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2004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9624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95300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Prior sampling vs likelihood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0"/>
            <a:ext cx="11404600" cy="5079999"/>
          </a:xfrm>
        </p:spPr>
        <p:txBody>
          <a:bodyPr/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58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8C6C-BDD0-68F1-E2EB-CFB36D03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Likelihood Weighted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67917-F9A1-4F23-E0EE-060B49684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79070" cy="5031590"/>
          </a:xfrm>
        </p:spPr>
        <p:txBody>
          <a:bodyPr/>
          <a:lstStyle/>
          <a:p>
            <a:r>
              <a:rPr lang="en-US" sz="2400" dirty="0"/>
              <a:t>For each variable:</a:t>
            </a:r>
          </a:p>
          <a:p>
            <a:r>
              <a:rPr lang="en-US" sz="2400" b="1" dirty="0"/>
              <a:t>If evidence variable: </a:t>
            </a:r>
            <a:r>
              <a:rPr lang="en-US" sz="2400" dirty="0"/>
              <a:t>you know the value, and multiply the weight of the sample by P(</a:t>
            </a:r>
            <a:r>
              <a:rPr lang="en-US" sz="2400" dirty="0" err="1"/>
              <a:t>evidence|parents</a:t>
            </a:r>
            <a:r>
              <a:rPr lang="en-US" sz="2400" dirty="0"/>
              <a:t>)</a:t>
            </a:r>
          </a:p>
          <a:p>
            <a:r>
              <a:rPr lang="en-US" sz="2400" b="1" dirty="0"/>
              <a:t>Else: </a:t>
            </a:r>
            <a:r>
              <a:rPr lang="en-US" sz="2400" dirty="0"/>
              <a:t>Use a random number generator to pick a number between 0 and 100, divide random number by 100 to get a probability. Check the relevant probability distribution to determine what value is selected. </a:t>
            </a:r>
          </a:p>
          <a:p>
            <a:endParaRPr lang="en-US" sz="2400" dirty="0"/>
          </a:p>
          <a:p>
            <a:r>
              <a:rPr lang="en-US" sz="2400" dirty="0"/>
              <a:t>Continue selecting values for each variable until you have a single sample</a:t>
            </a:r>
          </a:p>
          <a:p>
            <a:r>
              <a:rPr lang="en-US" sz="2400" dirty="0"/>
              <a:t>Record the sample, repeat the process for 9 more samples</a:t>
            </a:r>
          </a:p>
          <a:p>
            <a:r>
              <a:rPr lang="en-US" sz="2400" dirty="0"/>
              <a:t>The probability for a given set of variables equals </a:t>
            </a:r>
          </a:p>
          <a:p>
            <a:r>
              <a:rPr lang="en-US" sz="2400" dirty="0"/>
              <a:t>	(COUNT OF SAMPLES * WEIGHT)/(TOTAL COUNT OF SAMPLES)</a:t>
            </a:r>
          </a:p>
        </p:txBody>
      </p:sp>
    </p:spTree>
    <p:extLst>
      <p:ext uri="{BB962C8B-B14F-4D97-AF65-F5344CB8AC3E}">
        <p14:creationId xmlns:p14="http://schemas.microsoft.com/office/powerpoint/2010/main" val="2346166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E.g. here, W</a:t>
            </a:r>
            <a:r>
              <a:rPr lang="en-US" sz="1800" dirty="0">
                <a:latin typeface="Palatino" pitchFamily="2" charset="77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Palatino" pitchFamily="2" charset="77"/>
                <a:ea typeface="Palatino" pitchFamily="2" charset="77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324600" y="1371600"/>
            <a:ext cx="5562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Palatino" pitchFamily="2" charset="77"/>
                <a:ea typeface="Palatino" pitchFamily="2" charset="77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 would like to consider evidence when we sample every variable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" pitchFamily="2" charset="77"/>
                <a:ea typeface="Palatino" pitchFamily="2" charset="77"/>
                <a:cs typeface="Calibri"/>
              </a:rPr>
              <a:t>Likelihood Weighting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1"/>
            <a:ext cx="5562600" cy="2362200"/>
          </a:xfrm>
        </p:spPr>
        <p:txBody>
          <a:bodyPr/>
          <a:lstStyle/>
          <a:p>
            <a:r>
              <a:rPr lang="en-US" sz="2000" dirty="0">
                <a:latin typeface="Palatino" pitchFamily="2" charset="77"/>
                <a:ea typeface="Palatino" pitchFamily="2" charset="77"/>
                <a:cs typeface="Calibri"/>
              </a:rPr>
              <a:t>Likelihood weighting is good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We have taken evidence into account as we generate the sample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E.g. here, W</a:t>
            </a:r>
            <a:r>
              <a:rPr lang="ja-JP" altLang="en-US" sz="1800" dirty="0">
                <a:latin typeface="Palatino" pitchFamily="2" charset="77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1800" dirty="0">
                <a:latin typeface="Palatino" pitchFamily="2" charset="77"/>
                <a:ea typeface="Palatino" pitchFamily="2" charset="77"/>
                <a:cs typeface="Calibri"/>
              </a:rPr>
              <a:t>s value will get picked based on the evidence values of S, R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More of our samples will reflect the state of the world suggested by the evidence</a:t>
            </a:r>
          </a:p>
          <a:p>
            <a:pPr marL="0" indent="0">
              <a:buNone/>
            </a:pPr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 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515100" y="1371602"/>
            <a:ext cx="6019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Likelihood weighting doesn’</a:t>
            </a:r>
            <a:r>
              <a:rPr lang="en-US" altLang="ja-JP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t solve all our problems</a:t>
            </a:r>
          </a:p>
          <a:p>
            <a:pPr lvl="1"/>
            <a:r>
              <a:rPr lang="en-US" sz="1800" dirty="0">
                <a:latin typeface="Palatino" pitchFamily="2" charset="77"/>
                <a:ea typeface="Palatino" pitchFamily="2" charset="77"/>
                <a:cs typeface="Calibri"/>
              </a:rPr>
              <a:t>Evidence influences the choice of downstream variables, but not upstream ones (C isn’</a:t>
            </a:r>
            <a:r>
              <a:rPr lang="en-US" altLang="ja-JP" sz="1800" dirty="0">
                <a:latin typeface="Palatino" pitchFamily="2" charset="77"/>
                <a:ea typeface="Palatino" pitchFamily="2" charset="77"/>
                <a:cs typeface="Calibri"/>
              </a:rPr>
              <a:t>t more likely to get a value matching the evidence)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We would like to consider evidence when we sample every variable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	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  <a:sym typeface="Wingdings" pitchFamily="2" charset="2"/>
              </a:rPr>
              <a:t> Gibbs sampling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>
              <a:buFont typeface="Wingdings" pitchFamily="2" charset="2"/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	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97576"/>
            <a:ext cx="9372600" cy="223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3160"/>
            <a:ext cx="1479550" cy="118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2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Gibbs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95400"/>
            <a:ext cx="6828713" cy="540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413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506200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repeating this for a long time.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When done, keep last values of variables as 1 sample. </a:t>
            </a:r>
          </a:p>
          <a:p>
            <a:r>
              <a:rPr lang="en-US" sz="2400" i="1" dirty="0">
                <a:ea typeface="ＭＳ Ｐゴシック" pitchFamily="34" charset="-128"/>
              </a:rPr>
              <a:t>Repeat iteration for each sample.</a:t>
            </a:r>
          </a:p>
          <a:p>
            <a:endParaRPr lang="en-US" sz="2400" i="1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ontent Placeholder 2"/>
          <p:cNvSpPr txBox="1">
            <a:spLocks/>
          </p:cNvSpPr>
          <p:nvPr/>
        </p:nvSpPr>
        <p:spPr bwMode="auto">
          <a:xfrm>
            <a:off x="5486400" y="1371600"/>
            <a:ext cx="65278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Palatino" pitchFamily="2" charset="77"/>
                <a:ea typeface="Palatino" pitchFamily="2" charset="77"/>
              </a:rPr>
              <a:t>Step 2: Initialize other variables 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Randomly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5278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Step 1: Fix evidence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 = +r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Steps 3: Repeat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Choose a non-evidence variable X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Resample X from P( X | all other variables)</a:t>
            </a:r>
            <a:endParaRPr lang="en-US" sz="1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505200" y="1524000"/>
            <a:ext cx="1652499" cy="1447799"/>
            <a:chOff x="7416868" y="3352800"/>
            <a:chExt cx="2870132" cy="25146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0" name="AutoShape 6"/>
            <p:cNvCxnSpPr>
              <a:cxnSpLocks noChangeShapeType="1"/>
              <a:stCxn id="18" idx="3"/>
              <a:endCxn id="19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1" name="AutoShape 6"/>
            <p:cNvCxnSpPr>
              <a:cxnSpLocks noChangeShapeType="1"/>
              <a:stCxn id="17" idx="5"/>
              <a:endCxn id="19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2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23" name="AutoShape 6"/>
            <p:cNvCxnSpPr>
              <a:cxnSpLocks noChangeShapeType="1"/>
              <a:stCxn id="22" idx="5"/>
              <a:endCxn id="18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/>
            <p:cNvCxnSpPr>
              <a:cxnSpLocks noChangeShapeType="1"/>
              <a:stCxn id="22" idx="3"/>
              <a:endCxn id="17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40" name="Group 39"/>
          <p:cNvGrpSpPr/>
          <p:nvPr/>
        </p:nvGrpSpPr>
        <p:grpSpPr>
          <a:xfrm>
            <a:off x="10134600" y="1524000"/>
            <a:ext cx="1652499" cy="1447799"/>
            <a:chOff x="7416868" y="3352800"/>
            <a:chExt cx="2870132" cy="2514600"/>
          </a:xfrm>
        </p:grpSpPr>
        <p:sp>
          <p:nvSpPr>
            <p:cNvPr id="4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4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4" name="AutoShape 6"/>
            <p:cNvCxnSpPr>
              <a:cxnSpLocks noChangeShapeType="1"/>
              <a:stCxn id="42" idx="3"/>
              <a:endCxn id="4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6"/>
            <p:cNvCxnSpPr>
              <a:cxnSpLocks noChangeShapeType="1"/>
              <a:stCxn id="41" idx="5"/>
              <a:endCxn id="4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47" name="AutoShape 6"/>
            <p:cNvCxnSpPr>
              <a:cxnSpLocks noChangeShapeType="1"/>
              <a:stCxn id="46" idx="5"/>
              <a:endCxn id="4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6"/>
            <p:cNvCxnSpPr>
              <a:cxnSpLocks noChangeShapeType="1"/>
              <a:stCxn id="46" idx="3"/>
              <a:endCxn id="4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0" name="Group 49"/>
          <p:cNvGrpSpPr/>
          <p:nvPr/>
        </p:nvGrpSpPr>
        <p:grpSpPr>
          <a:xfrm>
            <a:off x="304800" y="4343400"/>
            <a:ext cx="1142999" cy="1001412"/>
            <a:chOff x="7416868" y="3352800"/>
            <a:chExt cx="2870132" cy="2514600"/>
          </a:xfrm>
        </p:grpSpPr>
        <p:sp>
          <p:nvSpPr>
            <p:cNvPr id="51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53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4" name="AutoShape 6"/>
            <p:cNvCxnSpPr>
              <a:cxnSpLocks noChangeShapeType="1"/>
              <a:stCxn id="52" idx="3"/>
              <a:endCxn id="53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5" name="AutoShape 6"/>
            <p:cNvCxnSpPr>
              <a:cxnSpLocks noChangeShapeType="1"/>
              <a:stCxn id="51" idx="5"/>
              <a:endCxn id="53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56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57" name="AutoShape 6"/>
            <p:cNvCxnSpPr>
              <a:cxnSpLocks noChangeShapeType="1"/>
              <a:stCxn id="56" idx="5"/>
              <a:endCxn id="52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58" name="AutoShape 6"/>
            <p:cNvCxnSpPr>
              <a:cxnSpLocks noChangeShapeType="1"/>
              <a:stCxn id="56" idx="3"/>
              <a:endCxn id="51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59" name="Group 58"/>
          <p:cNvGrpSpPr/>
          <p:nvPr/>
        </p:nvGrpSpPr>
        <p:grpSpPr>
          <a:xfrm>
            <a:off x="2286001" y="4343400"/>
            <a:ext cx="1142999" cy="1001412"/>
            <a:chOff x="7416868" y="3352800"/>
            <a:chExt cx="2870132" cy="2514600"/>
          </a:xfrm>
        </p:grpSpPr>
        <p:sp>
          <p:nvSpPr>
            <p:cNvPr id="60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1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62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3" name="AutoShape 6"/>
            <p:cNvCxnSpPr>
              <a:cxnSpLocks noChangeShapeType="1"/>
              <a:stCxn id="61" idx="3"/>
              <a:endCxn id="62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4" name="AutoShape 6"/>
            <p:cNvCxnSpPr>
              <a:cxnSpLocks noChangeShapeType="1"/>
              <a:stCxn id="60" idx="5"/>
              <a:endCxn id="62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65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66" name="AutoShape 6"/>
            <p:cNvCxnSpPr>
              <a:cxnSpLocks noChangeShapeType="1"/>
              <a:stCxn id="65" idx="5"/>
              <a:endCxn id="61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67" name="AutoShape 6"/>
            <p:cNvCxnSpPr>
              <a:cxnSpLocks noChangeShapeType="1"/>
              <a:stCxn id="65" idx="3"/>
              <a:endCxn id="60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67595" name="Straight Arrow Connector 67594"/>
          <p:cNvCxnSpPr/>
          <p:nvPr/>
        </p:nvCxnSpPr>
        <p:spPr>
          <a:xfrm>
            <a:off x="16764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3657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191000" y="4343400"/>
            <a:ext cx="1142999" cy="1001412"/>
            <a:chOff x="7416868" y="3352800"/>
            <a:chExt cx="2870132" cy="2514600"/>
          </a:xfrm>
        </p:grpSpPr>
        <p:sp>
          <p:nvSpPr>
            <p:cNvPr id="7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78" name="AutoShape 6"/>
            <p:cNvCxnSpPr>
              <a:cxnSpLocks noChangeShapeType="1"/>
              <a:stCxn id="76" idx="3"/>
              <a:endCxn id="7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79" name="AutoShape 6"/>
            <p:cNvCxnSpPr>
              <a:cxnSpLocks noChangeShapeType="1"/>
              <a:stCxn id="75" idx="5"/>
              <a:endCxn id="7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1" name="AutoShape 6"/>
            <p:cNvCxnSpPr>
              <a:cxnSpLocks noChangeShapeType="1"/>
              <a:stCxn id="80" idx="5"/>
              <a:endCxn id="7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2" name="AutoShape 6"/>
            <p:cNvCxnSpPr>
              <a:cxnSpLocks noChangeShapeType="1"/>
              <a:stCxn id="80" idx="3"/>
              <a:endCxn id="7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83" name="Group 82"/>
          <p:cNvGrpSpPr/>
          <p:nvPr/>
        </p:nvGrpSpPr>
        <p:grpSpPr>
          <a:xfrm>
            <a:off x="6172201" y="4343400"/>
            <a:ext cx="1142999" cy="1001412"/>
            <a:chOff x="7416868" y="3352800"/>
            <a:chExt cx="2870132" cy="2514600"/>
          </a:xfrm>
        </p:grpSpPr>
        <p:sp>
          <p:nvSpPr>
            <p:cNvPr id="8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87" name="AutoShape 6"/>
            <p:cNvCxnSpPr>
              <a:cxnSpLocks noChangeShapeType="1"/>
              <a:stCxn id="85" idx="3"/>
              <a:endCxn id="8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88" name="AutoShape 6"/>
            <p:cNvCxnSpPr>
              <a:cxnSpLocks noChangeShapeType="1"/>
              <a:stCxn id="84" idx="5"/>
              <a:endCxn id="8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0" name="AutoShape 6"/>
            <p:cNvCxnSpPr>
              <a:cxnSpLocks noChangeShapeType="1"/>
              <a:stCxn id="89" idx="5"/>
              <a:endCxn id="8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1" name="AutoShape 6"/>
            <p:cNvCxnSpPr>
              <a:cxnSpLocks noChangeShapeType="1"/>
              <a:stCxn id="89" idx="3"/>
              <a:endCxn id="8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92" name="Straight Arrow Connector 91"/>
          <p:cNvCxnSpPr/>
          <p:nvPr/>
        </p:nvCxnSpPr>
        <p:spPr>
          <a:xfrm>
            <a:off x="556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75438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4" name="Group 93"/>
          <p:cNvGrpSpPr/>
          <p:nvPr/>
        </p:nvGrpSpPr>
        <p:grpSpPr>
          <a:xfrm>
            <a:off x="8001000" y="4343400"/>
            <a:ext cx="1142999" cy="1001412"/>
            <a:chOff x="7416868" y="3352800"/>
            <a:chExt cx="2870132" cy="2514600"/>
          </a:xfrm>
        </p:grpSpPr>
        <p:sp>
          <p:nvSpPr>
            <p:cNvPr id="95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6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97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8" name="AutoShape 6"/>
            <p:cNvCxnSpPr>
              <a:cxnSpLocks noChangeShapeType="1"/>
              <a:stCxn id="96" idx="3"/>
              <a:endCxn id="97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99" name="AutoShape 6"/>
            <p:cNvCxnSpPr>
              <a:cxnSpLocks noChangeShapeType="1"/>
              <a:stCxn id="95" idx="5"/>
              <a:endCxn id="97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0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1" name="AutoShape 6"/>
            <p:cNvCxnSpPr>
              <a:cxnSpLocks noChangeShapeType="1"/>
              <a:stCxn id="100" idx="5"/>
              <a:endCxn id="96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2" name="AutoShape 6"/>
            <p:cNvCxnSpPr>
              <a:cxnSpLocks noChangeShapeType="1"/>
              <a:stCxn id="100" idx="3"/>
              <a:endCxn id="95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03" name="Group 102"/>
          <p:cNvGrpSpPr/>
          <p:nvPr/>
        </p:nvGrpSpPr>
        <p:grpSpPr>
          <a:xfrm>
            <a:off x="9982201" y="4343400"/>
            <a:ext cx="1142999" cy="1001412"/>
            <a:chOff x="7416868" y="3352800"/>
            <a:chExt cx="2870132" cy="2514600"/>
          </a:xfrm>
        </p:grpSpPr>
        <p:sp>
          <p:nvSpPr>
            <p:cNvPr id="104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5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106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07" name="AutoShape 6"/>
            <p:cNvCxnSpPr>
              <a:cxnSpLocks noChangeShapeType="1"/>
              <a:stCxn id="105" idx="3"/>
              <a:endCxn id="106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8" name="AutoShape 6"/>
            <p:cNvCxnSpPr>
              <a:cxnSpLocks noChangeShapeType="1"/>
              <a:stCxn id="104" idx="5"/>
              <a:endCxn id="106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09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10" name="AutoShape 6"/>
            <p:cNvCxnSpPr>
              <a:cxnSpLocks noChangeShapeType="1"/>
              <a:stCxn id="109" idx="5"/>
              <a:endCxn id="105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1" name="AutoShape 6"/>
            <p:cNvCxnSpPr>
              <a:cxnSpLocks noChangeShapeType="1"/>
              <a:stCxn id="109" idx="3"/>
              <a:endCxn id="104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cxnSp>
        <p:nvCxnSpPr>
          <p:cNvPr id="112" name="Straight Arrow Connector 111"/>
          <p:cNvCxnSpPr/>
          <p:nvPr/>
        </p:nvCxnSpPr>
        <p:spPr>
          <a:xfrm>
            <a:off x="9372600" y="483648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11430000" y="4871892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598" name="Picture 6759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86400"/>
            <a:ext cx="3454400" cy="279400"/>
          </a:xfrm>
          <a:prstGeom prst="rect">
            <a:avLst/>
          </a:prstGeom>
        </p:spPr>
      </p:pic>
      <p:pic>
        <p:nvPicPr>
          <p:cNvPr id="67600" name="Picture 6759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5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7601" name="Picture 6760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7200" y="5486400"/>
            <a:ext cx="3479800" cy="279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 xmlns="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4" name="Line 28"/>
          <p:cNvSpPr>
            <a:spLocks noChangeShapeType="1"/>
          </p:cNvSpPr>
          <p:nvPr/>
        </p:nvSpPr>
        <p:spPr bwMode="auto">
          <a:xfrm flipV="1">
            <a:off x="4718971" y="2089984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Line 28"/>
          <p:cNvSpPr>
            <a:spLocks noChangeShapeType="1"/>
          </p:cNvSpPr>
          <p:nvPr/>
        </p:nvSpPr>
        <p:spPr bwMode="auto">
          <a:xfrm flipV="1">
            <a:off x="4821911" y="2241979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6" name="Line 28"/>
          <p:cNvSpPr>
            <a:spLocks noChangeShapeType="1"/>
          </p:cNvSpPr>
          <p:nvPr/>
        </p:nvSpPr>
        <p:spPr bwMode="auto">
          <a:xfrm flipV="1">
            <a:off x="11372590" y="2083151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Line 28"/>
          <p:cNvSpPr>
            <a:spLocks noChangeShapeType="1"/>
          </p:cNvSpPr>
          <p:nvPr/>
        </p:nvSpPr>
        <p:spPr bwMode="auto">
          <a:xfrm flipV="1">
            <a:off x="11475530" y="2235146"/>
            <a:ext cx="311569" cy="22684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8" name="Line 28"/>
          <p:cNvSpPr>
            <a:spLocks noChangeShapeType="1"/>
          </p:cNvSpPr>
          <p:nvPr/>
        </p:nvSpPr>
        <p:spPr bwMode="auto">
          <a:xfrm flipV="1">
            <a:off x="3128573" y="470755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9" name="Line 28"/>
          <p:cNvSpPr>
            <a:spLocks noChangeShapeType="1"/>
          </p:cNvSpPr>
          <p:nvPr/>
        </p:nvSpPr>
        <p:spPr bwMode="auto">
          <a:xfrm flipV="1">
            <a:off x="3200343" y="483647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0" name="Line 28"/>
          <p:cNvSpPr>
            <a:spLocks noChangeShapeType="1"/>
          </p:cNvSpPr>
          <p:nvPr/>
        </p:nvSpPr>
        <p:spPr bwMode="auto">
          <a:xfrm flipV="1">
            <a:off x="1170320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1" name="Line 28"/>
          <p:cNvSpPr>
            <a:spLocks noChangeShapeType="1"/>
          </p:cNvSpPr>
          <p:nvPr/>
        </p:nvSpPr>
        <p:spPr bwMode="auto">
          <a:xfrm flipV="1">
            <a:off x="1242090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" name="Line 28"/>
          <p:cNvSpPr>
            <a:spLocks noChangeShapeType="1"/>
          </p:cNvSpPr>
          <p:nvPr/>
        </p:nvSpPr>
        <p:spPr bwMode="auto">
          <a:xfrm flipV="1">
            <a:off x="5048935" y="4724400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3" name="Line 28"/>
          <p:cNvSpPr>
            <a:spLocks noChangeShapeType="1"/>
          </p:cNvSpPr>
          <p:nvPr/>
        </p:nvSpPr>
        <p:spPr bwMode="auto">
          <a:xfrm flipV="1">
            <a:off x="5120705" y="4853329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4" name="Line 28"/>
          <p:cNvSpPr>
            <a:spLocks noChangeShapeType="1"/>
          </p:cNvSpPr>
          <p:nvPr/>
        </p:nvSpPr>
        <p:spPr bwMode="auto">
          <a:xfrm flipV="1">
            <a:off x="7028557" y="471496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5" name="Line 28"/>
          <p:cNvSpPr>
            <a:spLocks noChangeShapeType="1"/>
          </p:cNvSpPr>
          <p:nvPr/>
        </p:nvSpPr>
        <p:spPr bwMode="auto">
          <a:xfrm flipV="1">
            <a:off x="7100327" y="484389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6" name="Line 28"/>
          <p:cNvSpPr>
            <a:spLocks noChangeShapeType="1"/>
          </p:cNvSpPr>
          <p:nvPr/>
        </p:nvSpPr>
        <p:spPr bwMode="auto">
          <a:xfrm flipV="1">
            <a:off x="8858963" y="4715888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7" name="Line 28"/>
          <p:cNvSpPr>
            <a:spLocks noChangeShapeType="1"/>
          </p:cNvSpPr>
          <p:nvPr/>
        </p:nvSpPr>
        <p:spPr bwMode="auto">
          <a:xfrm flipV="1">
            <a:off x="8930733" y="4844817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flipV="1">
            <a:off x="10837303" y="4722877"/>
            <a:ext cx="208865" cy="16730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9" name="Line 28"/>
          <p:cNvSpPr>
            <a:spLocks noChangeShapeType="1"/>
          </p:cNvSpPr>
          <p:nvPr/>
        </p:nvSpPr>
        <p:spPr bwMode="auto">
          <a:xfrm flipV="1">
            <a:off x="10909073" y="4851806"/>
            <a:ext cx="213295" cy="16264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40" y="1150060"/>
            <a:ext cx="11456086" cy="4729164"/>
          </a:xfrm>
        </p:spPr>
        <p:txBody>
          <a:bodyPr/>
          <a:lstStyle/>
          <a:p>
            <a:r>
              <a:rPr lang="en-US" dirty="0"/>
              <a:t>Each iteration here is repeated 5 times. </a:t>
            </a:r>
          </a:p>
          <a:p>
            <a:r>
              <a:rPr lang="en-US" dirty="0"/>
              <a:t>Keep only the last sample from each iteration: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1771588" lvl="3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2228766" lvl="4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 </a:t>
            </a:r>
          </a:p>
        </p:txBody>
      </p:sp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 Example: P( S | +r)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19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754910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8534399" y="2878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6635647" y="2863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457638" y="2385407"/>
            <a:ext cx="1145847" cy="1001412"/>
            <a:chOff x="1457638" y="2351388"/>
            <a:chExt cx="1145847" cy="1001412"/>
          </a:xfrm>
        </p:grpSpPr>
        <p:grpSp>
          <p:nvGrpSpPr>
            <p:cNvPr id="231" name="Group 2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3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34" name="Oval 23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3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3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4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3304443" y="2386624"/>
            <a:ext cx="1145847" cy="1001412"/>
            <a:chOff x="1457638" y="2351388"/>
            <a:chExt cx="1145847" cy="1001412"/>
          </a:xfrm>
        </p:grpSpPr>
        <p:grpSp>
          <p:nvGrpSpPr>
            <p:cNvPr id="243" name="Group 2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48" name="Oval 2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5274367" y="2386624"/>
            <a:ext cx="1145847" cy="1001412"/>
            <a:chOff x="1457638" y="2351388"/>
            <a:chExt cx="1145847" cy="1001412"/>
          </a:xfrm>
        </p:grpSpPr>
        <p:grpSp>
          <p:nvGrpSpPr>
            <p:cNvPr id="255" name="Group 25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5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5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60" name="Oval 25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6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6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5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7129534" y="2362541"/>
            <a:ext cx="1145847" cy="1001412"/>
            <a:chOff x="1457638" y="2351388"/>
            <a:chExt cx="1145847" cy="1001412"/>
          </a:xfrm>
        </p:grpSpPr>
        <p:grpSp>
          <p:nvGrpSpPr>
            <p:cNvPr id="267" name="Group 26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7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72" name="Oval 27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7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7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6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9040020" y="2362541"/>
            <a:ext cx="1145847" cy="1001412"/>
            <a:chOff x="1457638" y="2351388"/>
            <a:chExt cx="1145847" cy="1001412"/>
          </a:xfrm>
        </p:grpSpPr>
        <p:grpSp>
          <p:nvGrpSpPr>
            <p:cNvPr id="279" name="Group 27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8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84" name="Oval 28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28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28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8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8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90" name="Straight Arrow Connector 289"/>
          <p:cNvCxnSpPr/>
          <p:nvPr/>
        </p:nvCxnSpPr>
        <p:spPr>
          <a:xfrm>
            <a:off x="2819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>
            <a:off x="4754910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Arrow Connector 291"/>
          <p:cNvCxnSpPr/>
          <p:nvPr/>
        </p:nvCxnSpPr>
        <p:spPr>
          <a:xfrm>
            <a:off x="8534399" y="422577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6635647" y="4210530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4" name="Group 293"/>
          <p:cNvGrpSpPr/>
          <p:nvPr/>
        </p:nvGrpSpPr>
        <p:grpSpPr>
          <a:xfrm>
            <a:off x="1457638" y="3732690"/>
            <a:ext cx="1145847" cy="1001412"/>
            <a:chOff x="1457638" y="2351388"/>
            <a:chExt cx="1145847" cy="1001412"/>
          </a:xfrm>
        </p:grpSpPr>
        <p:grpSp>
          <p:nvGrpSpPr>
            <p:cNvPr id="295" name="Group 2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2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2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00" name="Oval 2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2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3304443" y="3733907"/>
            <a:ext cx="1145847" cy="1001412"/>
            <a:chOff x="1457638" y="2351388"/>
            <a:chExt cx="1145847" cy="1001412"/>
          </a:xfrm>
        </p:grpSpPr>
        <p:grpSp>
          <p:nvGrpSpPr>
            <p:cNvPr id="307" name="Group 3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12" name="Oval 3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18" name="Group 317"/>
          <p:cNvGrpSpPr/>
          <p:nvPr/>
        </p:nvGrpSpPr>
        <p:grpSpPr>
          <a:xfrm>
            <a:off x="5274367" y="3733907"/>
            <a:ext cx="1145847" cy="1001412"/>
            <a:chOff x="1457638" y="2351388"/>
            <a:chExt cx="1145847" cy="1001412"/>
          </a:xfrm>
        </p:grpSpPr>
        <p:grpSp>
          <p:nvGrpSpPr>
            <p:cNvPr id="319" name="Group 31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2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24" name="Oval 32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2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2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2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2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2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30" name="Group 329"/>
          <p:cNvGrpSpPr/>
          <p:nvPr/>
        </p:nvGrpSpPr>
        <p:grpSpPr>
          <a:xfrm>
            <a:off x="7129534" y="3709824"/>
            <a:ext cx="1145847" cy="1001412"/>
            <a:chOff x="1457638" y="2351388"/>
            <a:chExt cx="1145847" cy="1001412"/>
          </a:xfrm>
        </p:grpSpPr>
        <p:grpSp>
          <p:nvGrpSpPr>
            <p:cNvPr id="331" name="Group 33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3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36" name="Oval 33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3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3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3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4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3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3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9040020" y="3709824"/>
            <a:ext cx="1145847" cy="1001412"/>
            <a:chOff x="1457638" y="2351388"/>
            <a:chExt cx="1145847" cy="1001412"/>
          </a:xfrm>
        </p:grpSpPr>
        <p:grpSp>
          <p:nvGrpSpPr>
            <p:cNvPr id="343" name="Group 34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4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48" name="Oval 34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4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5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5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5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4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354" name="Straight Arrow Connector 353"/>
          <p:cNvCxnSpPr/>
          <p:nvPr/>
        </p:nvCxnSpPr>
        <p:spPr>
          <a:xfrm>
            <a:off x="2816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Arrow Connector 354"/>
          <p:cNvCxnSpPr/>
          <p:nvPr/>
        </p:nvCxnSpPr>
        <p:spPr>
          <a:xfrm>
            <a:off x="4752062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Arrow Connector 355"/>
          <p:cNvCxnSpPr/>
          <p:nvPr/>
        </p:nvCxnSpPr>
        <p:spPr>
          <a:xfrm>
            <a:off x="8531551" y="554548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/>
          <p:nvPr/>
        </p:nvCxnSpPr>
        <p:spPr>
          <a:xfrm>
            <a:off x="6632799" y="5530247"/>
            <a:ext cx="304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8" name="Group 357"/>
          <p:cNvGrpSpPr/>
          <p:nvPr/>
        </p:nvGrpSpPr>
        <p:grpSpPr>
          <a:xfrm>
            <a:off x="1454790" y="5052407"/>
            <a:ext cx="1145847" cy="1001412"/>
            <a:chOff x="1457638" y="2351388"/>
            <a:chExt cx="1145847" cy="1001412"/>
          </a:xfrm>
        </p:grpSpPr>
        <p:grpSp>
          <p:nvGrpSpPr>
            <p:cNvPr id="359" name="Group 358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62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3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64" name="Oval 363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6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67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68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6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60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61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3301595" y="5053624"/>
            <a:ext cx="1145847" cy="1001412"/>
            <a:chOff x="1457638" y="2351388"/>
            <a:chExt cx="1145847" cy="1001412"/>
          </a:xfrm>
        </p:grpSpPr>
        <p:grpSp>
          <p:nvGrpSpPr>
            <p:cNvPr id="371" name="Group 370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74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5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76" name="Oval 375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7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78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79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0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8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72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73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5271519" y="5053624"/>
            <a:ext cx="1145847" cy="1001412"/>
            <a:chOff x="1457638" y="2351388"/>
            <a:chExt cx="1145847" cy="1001412"/>
          </a:xfrm>
        </p:grpSpPr>
        <p:grpSp>
          <p:nvGrpSpPr>
            <p:cNvPr id="383" name="Group 382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386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7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88" name="Oval 387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89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0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91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392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39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84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5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7126686" y="5029541"/>
            <a:ext cx="1145847" cy="1001412"/>
            <a:chOff x="1457638" y="2351388"/>
            <a:chExt cx="1145847" cy="1001412"/>
          </a:xfrm>
          <a:solidFill>
            <a:srgbClr val="FF0000"/>
          </a:solidFill>
        </p:grpSpPr>
        <p:grpSp>
          <p:nvGrpSpPr>
            <p:cNvPr id="395" name="Group 394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  <a:grpFill/>
          </p:grpSpPr>
          <p:sp>
            <p:nvSpPr>
              <p:cNvPr id="398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399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00" name="Oval 399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1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2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03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04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05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396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7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9037172" y="5029541"/>
            <a:ext cx="1145847" cy="1001412"/>
            <a:chOff x="1457638" y="2351388"/>
            <a:chExt cx="1145847" cy="1001412"/>
          </a:xfrm>
        </p:grpSpPr>
        <p:grpSp>
          <p:nvGrpSpPr>
            <p:cNvPr id="407" name="Group 406"/>
            <p:cNvGrpSpPr/>
            <p:nvPr/>
          </p:nvGrpSpPr>
          <p:grpSpPr>
            <a:xfrm>
              <a:off x="1457638" y="2351388"/>
              <a:ext cx="1142999" cy="1001412"/>
              <a:chOff x="7416868" y="3352800"/>
              <a:chExt cx="2870132" cy="2514600"/>
            </a:xfrm>
          </p:grpSpPr>
          <p:sp>
            <p:nvSpPr>
              <p:cNvPr id="410" name="Oval 4"/>
              <p:cNvSpPr>
                <a:spLocks noChangeArrowheads="1"/>
              </p:cNvSpPr>
              <p:nvPr/>
            </p:nvSpPr>
            <p:spPr bwMode="auto">
              <a:xfrm>
                <a:off x="7416868" y="42672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S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1" name="Oval 4"/>
              <p:cNvSpPr>
                <a:spLocks noChangeArrowheads="1"/>
              </p:cNvSpPr>
              <p:nvPr/>
            </p:nvSpPr>
            <p:spPr bwMode="auto">
              <a:xfrm>
                <a:off x="9525000" y="42672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+r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sp>
            <p:nvSpPr>
              <p:cNvPr id="412" name="Oval 411"/>
              <p:cNvSpPr>
                <a:spLocks noChangeArrowheads="1"/>
              </p:cNvSpPr>
              <p:nvPr/>
            </p:nvSpPr>
            <p:spPr bwMode="auto">
              <a:xfrm>
                <a:off x="8483668" y="5105400"/>
                <a:ext cx="762000" cy="762000"/>
              </a:xfrm>
              <a:prstGeom prst="ellipse">
                <a:avLst/>
              </a:prstGeom>
              <a:solidFill>
                <a:srgbClr val="FF9999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W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3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9134076" y="4917608"/>
                <a:ext cx="502516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4" name="AutoShape 6"/>
              <p:cNvCxnSpPr>
                <a:cxnSpLocks noChangeShapeType="1"/>
              </p:cNvCxnSpPr>
              <p:nvPr/>
            </p:nvCxnSpPr>
            <p:spPr bwMode="auto">
              <a:xfrm>
                <a:off x="8067276" y="4917608"/>
                <a:ext cx="527984" cy="2993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5" name="Oval 4"/>
              <p:cNvSpPr>
                <a:spLocks noChangeArrowheads="1"/>
              </p:cNvSpPr>
              <p:nvPr/>
            </p:nvSpPr>
            <p:spPr bwMode="auto">
              <a:xfrm>
                <a:off x="8483668" y="3352800"/>
                <a:ext cx="762000" cy="762000"/>
              </a:xfrm>
              <a:prstGeom prst="ellipse">
                <a:avLst/>
              </a:prstGeom>
              <a:solidFill>
                <a:srgbClr val="00FF42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i="1" dirty="0">
                    <a:latin typeface="Calibri"/>
                    <a:cs typeface="Calibri"/>
                  </a:rPr>
                  <a:t>C</a:t>
                </a:r>
                <a:endParaRPr lang="en-US" baseline="-25000" dirty="0">
                  <a:latin typeface="Calibri"/>
                  <a:cs typeface="Calibri"/>
                </a:endParaRPr>
              </a:p>
            </p:txBody>
          </p:sp>
          <p:cxnSp>
            <p:nvCxnSpPr>
              <p:cNvPr id="416" name="AutoShape 6"/>
              <p:cNvCxnSpPr>
                <a:cxnSpLocks noChangeShapeType="1"/>
              </p:cNvCxnSpPr>
              <p:nvPr/>
            </p:nvCxnSpPr>
            <p:spPr bwMode="auto">
              <a:xfrm>
                <a:off x="9134076" y="4003208"/>
                <a:ext cx="502516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417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8067276" y="4003208"/>
                <a:ext cx="527984" cy="375584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sp>
          <p:nvSpPr>
            <p:cNvPr id="408" name="Line 28"/>
            <p:cNvSpPr>
              <a:spLocks noChangeShapeType="1"/>
            </p:cNvSpPr>
            <p:nvPr/>
          </p:nvSpPr>
          <p:spPr bwMode="auto">
            <a:xfrm flipV="1">
              <a:off x="2318420" y="2724382"/>
              <a:ext cx="208865" cy="167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" name="Line 28"/>
            <p:cNvSpPr>
              <a:spLocks noChangeShapeType="1"/>
            </p:cNvSpPr>
            <p:nvPr/>
          </p:nvSpPr>
          <p:spPr bwMode="auto">
            <a:xfrm flipV="1">
              <a:off x="2390190" y="2853311"/>
              <a:ext cx="213295" cy="1626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146864" y="2286340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>
            <a:off x="1143000" y="3617829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Rounded Rectangle 418"/>
          <p:cNvSpPr/>
          <p:nvPr/>
        </p:nvSpPr>
        <p:spPr>
          <a:xfrm>
            <a:off x="1146864" y="4963975"/>
            <a:ext cx="7741772" cy="1208225"/>
          </a:xfrm>
          <a:prstGeom prst="roundRect">
            <a:avLst/>
          </a:prstGeom>
          <a:solidFill>
            <a:schemeClr val="bg1">
              <a:lumMod val="85000"/>
              <a:alpha val="8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7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18" grpId="0" animBg="1"/>
      <p:bldP spid="4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Efficient Resampling of One Variable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 Sample from P(S | +c, +r, -w)	</a:t>
            </a: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lvl="1"/>
            <a:endParaRPr lang="en-US" dirty="0">
              <a:ea typeface="ＭＳ Ｐゴシック" pitchFamily="34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Many things cancel out – only CPTs with S remain!</a:t>
            </a:r>
          </a:p>
          <a:p>
            <a:r>
              <a:rPr lang="en-US" sz="2400" dirty="0">
                <a:ea typeface="ＭＳ Ｐゴシック" pitchFamily="34" charset="-128"/>
              </a:rPr>
              <a:t>More generally: only CPTs that have resampled variable need to be considered, and joined together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48800" y="1371600"/>
            <a:ext cx="1752600" cy="1535500"/>
            <a:chOff x="7416868" y="3352800"/>
            <a:chExt cx="2870132" cy="2514600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7416868" y="4267200"/>
              <a:ext cx="762000" cy="76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S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9525000" y="42672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+r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8483668" y="5105400"/>
              <a:ext cx="762000" cy="762000"/>
            </a:xfrm>
            <a:prstGeom prst="ellipse">
              <a:avLst/>
            </a:prstGeom>
            <a:solidFill>
              <a:srgbClr val="FF9999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W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9" name="AutoShape 6"/>
            <p:cNvCxnSpPr>
              <a:cxnSpLocks noChangeShapeType="1"/>
              <a:stCxn id="7" idx="3"/>
              <a:endCxn id="8" idx="7"/>
            </p:cNvCxnSpPr>
            <p:nvPr/>
          </p:nvCxnSpPr>
          <p:spPr bwMode="auto">
            <a:xfrm flipH="1">
              <a:off x="9134076" y="4917608"/>
              <a:ext cx="502516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0" name="AutoShape 6"/>
            <p:cNvCxnSpPr>
              <a:cxnSpLocks noChangeShapeType="1"/>
              <a:stCxn id="6" idx="5"/>
              <a:endCxn id="8" idx="1"/>
            </p:cNvCxnSpPr>
            <p:nvPr/>
          </p:nvCxnSpPr>
          <p:spPr bwMode="auto">
            <a:xfrm>
              <a:off x="8067276" y="4917608"/>
              <a:ext cx="527984" cy="2993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8483668" y="3352800"/>
              <a:ext cx="762000" cy="762000"/>
            </a:xfrm>
            <a:prstGeom prst="ellipse">
              <a:avLst/>
            </a:prstGeom>
            <a:solidFill>
              <a:srgbClr val="00FF4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 dirty="0">
                  <a:latin typeface="Calibri"/>
                  <a:cs typeface="Calibri"/>
                </a:rPr>
                <a:t>C</a:t>
              </a:r>
              <a:endParaRPr lang="en-US" baseline="-25000" dirty="0">
                <a:latin typeface="Calibri"/>
                <a:cs typeface="Calibri"/>
              </a:endParaRPr>
            </a:p>
          </p:txBody>
        </p:sp>
        <p:cxnSp>
          <p:nvCxnSpPr>
            <p:cNvPr id="12" name="AutoShape 6"/>
            <p:cNvCxnSpPr>
              <a:cxnSpLocks noChangeShapeType="1"/>
              <a:stCxn id="11" idx="5"/>
              <a:endCxn id="7" idx="1"/>
            </p:cNvCxnSpPr>
            <p:nvPr/>
          </p:nvCxnSpPr>
          <p:spPr bwMode="auto">
            <a:xfrm>
              <a:off x="9134076" y="4003208"/>
              <a:ext cx="502516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AutoShape 6"/>
            <p:cNvCxnSpPr>
              <a:cxnSpLocks noChangeShapeType="1"/>
              <a:stCxn id="11" idx="3"/>
              <a:endCxn id="6" idx="7"/>
            </p:cNvCxnSpPr>
            <p:nvPr/>
          </p:nvCxnSpPr>
          <p:spPr bwMode="auto">
            <a:xfrm flipH="1">
              <a:off x="8067276" y="4003208"/>
              <a:ext cx="527984" cy="375584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1981200"/>
            <a:ext cx="6644789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Practice 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372088" cy="4724400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Procedure: </a:t>
            </a:r>
            <a:r>
              <a:rPr lang="en-US" sz="2400" dirty="0">
                <a:ea typeface="ＭＳ Ｐゴシック" pitchFamily="34" charset="-128"/>
              </a:rPr>
              <a:t>keep track of a full instantiation x</a:t>
            </a:r>
            <a:r>
              <a:rPr lang="en-US" sz="2400" baseline="-25000" dirty="0">
                <a:ea typeface="ＭＳ Ｐゴシック" pitchFamily="34" charset="-128"/>
              </a:rPr>
              <a:t>1</a:t>
            </a:r>
            <a:r>
              <a:rPr lang="en-US" sz="2400" dirty="0">
                <a:ea typeface="ＭＳ Ｐゴシック" pitchFamily="34" charset="-128"/>
              </a:rPr>
              <a:t>, x</a:t>
            </a:r>
            <a:r>
              <a:rPr lang="en-US" sz="2400" baseline="-25000" dirty="0">
                <a:ea typeface="ＭＳ Ｐゴシック" pitchFamily="34" charset="-128"/>
              </a:rPr>
              <a:t>2</a:t>
            </a:r>
            <a:r>
              <a:rPr lang="en-US" sz="2400" dirty="0">
                <a:ea typeface="ＭＳ Ｐゴシック" pitchFamily="34" charset="-128"/>
              </a:rPr>
              <a:t>, …, </a:t>
            </a:r>
            <a:r>
              <a:rPr lang="en-US" sz="2400" dirty="0" err="1">
                <a:ea typeface="ＭＳ Ｐゴシック" pitchFamily="34" charset="-128"/>
              </a:rPr>
              <a:t>x</a:t>
            </a:r>
            <a:r>
              <a:rPr lang="en-US" sz="2400" baseline="-25000" dirty="0" err="1">
                <a:ea typeface="ＭＳ Ｐゴシック" pitchFamily="34" charset="-128"/>
              </a:rPr>
              <a:t>n</a:t>
            </a:r>
            <a:r>
              <a:rPr lang="en-US" sz="2400" dirty="0">
                <a:ea typeface="ＭＳ Ｐゴシック" pitchFamily="34" charset="-128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Start with an arbitrary instantiation consistent with the evidence.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Sample one variable at a time, conditioned on all the rest, but keep evidence fixed.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Iterate to repeat this for a long time.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Keep only the last set of variables as ONE sample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Repeat with new sample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149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Inference vs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631D7A-554F-4641-893C-6E7F9393CD13}"/>
                  </a:ext>
                </a:extLst>
              </p:cNvPr>
              <p:cNvSpPr txBox="1"/>
              <p:nvPr/>
            </p:nvSpPr>
            <p:spPr>
              <a:xfrm>
                <a:off x="914400" y="1676400"/>
                <a:ext cx="10058400" cy="5724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Inference: </a:t>
                </a: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answering queries given evidence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𝑄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 |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</m:t>
                    </m:r>
                  </m:oMath>
                </a14:m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endParaRPr lang="en-US" sz="28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Given the CPT, compute the joint and answer queries, or run variable elimination </a:t>
                </a:r>
              </a:p>
              <a:p>
                <a:endParaRPr lang="en-US" sz="2800" dirty="0">
                  <a:solidFill>
                    <a:schemeClr val="accent2"/>
                  </a:solidFill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800" dirty="0">
                    <a:solidFill>
                      <a:schemeClr val="accent2"/>
                    </a:solidFill>
                    <a:latin typeface="Palatino" pitchFamily="2" charset="77"/>
                    <a:ea typeface="Palatino" pitchFamily="2" charset="77"/>
                    <a:cs typeface="Calibri"/>
                  </a:rPr>
                  <a:t>Sampling: </a:t>
                </a:r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Get samples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𝑃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𝑄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|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𝐸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Palatino" pitchFamily="2" charset="77"/>
                        <a:cs typeface="Calibri"/>
                      </a:rPr>
                      <m:t>) </m:t>
                    </m:r>
                  </m:oMath>
                </a14:m>
                <a:r>
                  <a:rPr lang="en-US" sz="2800" dirty="0">
                    <a:latin typeface="Palatino" pitchFamily="2" charset="77"/>
                    <a:ea typeface="Palatino" pitchFamily="2" charset="77"/>
                    <a:cs typeface="Calibri"/>
                  </a:rPr>
                  <a:t>from the world characterized by the CPT</a:t>
                </a:r>
              </a:p>
              <a:p>
                <a:endParaRPr lang="en-US" sz="32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2800" i="1" dirty="0">
                    <a:latin typeface="Palatino" pitchFamily="2" charset="77"/>
                    <a:ea typeface="Palatino" pitchFamily="2" charset="77"/>
                    <a:cs typeface="Calibri"/>
                  </a:rPr>
                  <a:t>Think of sampling as repeated simulation like predicting the weather, basketball games etc. </a:t>
                </a:r>
              </a:p>
              <a:p>
                <a:endParaRPr lang="en-US" sz="3200" dirty="0">
                  <a:latin typeface="Palatino" pitchFamily="2" charset="77"/>
                  <a:ea typeface="Palatino" pitchFamily="2" charset="77"/>
                  <a:cs typeface="Calibri"/>
                </a:endParaRPr>
              </a:p>
              <a:p>
                <a:r>
                  <a:rPr lang="en-US" sz="3200" dirty="0">
                    <a:latin typeface="Palatino" pitchFamily="2" charset="77"/>
                    <a:ea typeface="Palatino" pitchFamily="2" charset="77"/>
                    <a:cs typeface="Calibri"/>
                  </a:rPr>
                  <a:t> </a:t>
                </a:r>
              </a:p>
              <a:p>
                <a:endParaRPr lang="en-US" dirty="0">
                  <a:latin typeface="Calibri"/>
                  <a:cs typeface="Calibri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6631D7A-554F-4641-893C-6E7F9393CD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1676400"/>
                <a:ext cx="10058400" cy="5724644"/>
              </a:xfrm>
              <a:prstGeom prst="rect">
                <a:avLst/>
              </a:prstGeom>
              <a:blipFill>
                <a:blip r:embed="rId2"/>
                <a:stretch>
                  <a:fillRect l="-1387" t="-1330" r="-1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26339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Gibbs Sampling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127760"/>
            <a:ext cx="11372088" cy="4724400"/>
          </a:xfrm>
        </p:spPr>
        <p:txBody>
          <a:bodyPr/>
          <a:lstStyle/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Property: </a:t>
            </a:r>
            <a:r>
              <a:rPr lang="en-US" sz="2400" dirty="0">
                <a:ea typeface="ＭＳ Ｐゴシック" pitchFamily="34" charset="-128"/>
              </a:rPr>
              <a:t>in the limit of repeating this infinitely many times the resulting sample is coming from the correct distribution</a:t>
            </a:r>
          </a:p>
          <a:p>
            <a:pPr lvl="3"/>
            <a:endParaRPr lang="en-US" sz="900" i="1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Rationale</a:t>
            </a:r>
            <a:r>
              <a:rPr lang="en-US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9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In contrast: likelihood weighting only conditions on upstream evidence, and hence weights obtained in likelihood weighting can sometimes be very small.  Sum of weights over all samples is indicative of how many </a:t>
            </a:r>
            <a:r>
              <a:rPr lang="en-US" altLang="en-US" sz="2400" dirty="0">
                <a:ea typeface="ＭＳ Ｐゴシック" pitchFamily="34" charset="-128"/>
              </a:rPr>
              <a:t>“</a:t>
            </a:r>
            <a:r>
              <a:rPr lang="en-US" sz="2400" dirty="0">
                <a:ea typeface="ＭＳ Ｐゴシック" pitchFamily="34" charset="-128"/>
              </a:rPr>
              <a:t>effective</a:t>
            </a:r>
            <a:r>
              <a:rPr lang="en-US" altLang="en-US" sz="2400" dirty="0">
                <a:ea typeface="ＭＳ Ｐゴシック" pitchFamily="34" charset="-128"/>
              </a:rPr>
              <a:t>”</a:t>
            </a:r>
            <a:r>
              <a:rPr lang="en-US" sz="2400" dirty="0">
                <a:ea typeface="ＭＳ Ｐゴシック" pitchFamily="34" charset="-128"/>
              </a:rPr>
              <a:t> samples were obtained, so want high weight.</a:t>
            </a:r>
          </a:p>
        </p:txBody>
      </p:sp>
    </p:spTree>
    <p:extLst>
      <p:ext uri="{BB962C8B-B14F-4D97-AF65-F5344CB8AC3E}">
        <p14:creationId xmlns:p14="http://schemas.microsoft.com/office/powerpoint/2010/main" val="1118581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Further Reading on Gibbs Sampling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134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Gibbs sampling produces sample from the query distribution P( Q | e ) in limit of re-sampling infinitely often</a:t>
            </a:r>
          </a:p>
          <a:p>
            <a:pPr lvl="4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Gibbs sampling is a special case of more general methods called Markov chain Monte Carlo (MCMC) methods </a:t>
            </a:r>
          </a:p>
          <a:p>
            <a:pPr lvl="8"/>
            <a:endParaRPr lang="en-US" sz="1600" dirty="0">
              <a:ea typeface="ＭＳ Ｐゴシック" pitchFamily="34" charset="-128"/>
            </a:endParaRPr>
          </a:p>
          <a:p>
            <a:pPr lvl="1"/>
            <a:r>
              <a:rPr lang="en-US" sz="2800" dirty="0">
                <a:ea typeface="ＭＳ Ｐゴシック" pitchFamily="34" charset="-128"/>
              </a:rPr>
              <a:t>Metropolis-Hastings is one of the more famous MCMC methods (in fact, Gibbs sampling is a special case of Metropolis-Hastings) </a:t>
            </a:r>
          </a:p>
          <a:p>
            <a:pPr lvl="3"/>
            <a:endParaRPr lang="en-US" sz="16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You may read about Monte Carlo methods – they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re just sampling</a:t>
            </a:r>
          </a:p>
        </p:txBody>
      </p:sp>
    </p:spTree>
    <p:extLst>
      <p:ext uri="{BB962C8B-B14F-4D97-AF65-F5344CB8AC3E}">
        <p14:creationId xmlns:p14="http://schemas.microsoft.com/office/powerpoint/2010/main" val="210318594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Markov Chain Monte Carlo*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8839200" cy="4525963"/>
          </a:xfrm>
        </p:spPr>
        <p:txBody>
          <a:bodyPr/>
          <a:lstStyle/>
          <a:p>
            <a:r>
              <a:rPr lang="en-US" sz="2400" i="1" dirty="0">
                <a:ea typeface="ＭＳ Ｐゴシック" pitchFamily="34" charset="-128"/>
              </a:rPr>
              <a:t>Idea</a:t>
            </a:r>
            <a:r>
              <a:rPr lang="en-US" sz="2400" dirty="0">
                <a:ea typeface="ＭＳ Ｐゴシック" pitchFamily="34" charset="-128"/>
              </a:rPr>
              <a:t>: instead of sampling from scratch, create samples that are each like the last one.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Procedure</a:t>
            </a:r>
            <a:r>
              <a:rPr lang="en-US" sz="2400" dirty="0">
                <a:ea typeface="ＭＳ Ｐゴシック" pitchFamily="34" charset="-128"/>
              </a:rPr>
              <a:t>: resample one variable at a time, conditioned on all the rest, but keep evidence fixed.  E.g., for P(</a:t>
            </a:r>
            <a:r>
              <a:rPr lang="en-US" sz="2400" dirty="0" err="1">
                <a:ea typeface="ＭＳ Ｐゴシック" pitchFamily="34" charset="-128"/>
              </a:rPr>
              <a:t>b|c</a:t>
            </a:r>
            <a:r>
              <a:rPr lang="en-US" sz="2400" dirty="0">
                <a:ea typeface="ＭＳ Ｐゴシック" pitchFamily="34" charset="-128"/>
              </a:rPr>
              <a:t>):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4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Properties</a:t>
            </a:r>
            <a:r>
              <a:rPr lang="en-US" sz="2400" dirty="0">
                <a:ea typeface="ＭＳ Ｐゴシック" pitchFamily="34" charset="-128"/>
              </a:rPr>
              <a:t>: Now samples are not independent (in fact they</a:t>
            </a:r>
            <a:r>
              <a:rPr lang="ja-JP" altLang="en-US" sz="2400" dirty="0">
                <a:ea typeface="ＭＳ Ｐゴシック" pitchFamily="34" charset="-128"/>
              </a:rPr>
              <a:t>’</a:t>
            </a:r>
            <a:r>
              <a:rPr lang="en-US" altLang="ja-JP" sz="2400" dirty="0">
                <a:ea typeface="ＭＳ Ｐゴシック" pitchFamily="34" charset="-128"/>
              </a:rPr>
              <a:t>re nearly identical), but sample averages are still consistent estimators!</a:t>
            </a:r>
          </a:p>
          <a:p>
            <a:pPr lvl="2"/>
            <a:endParaRPr lang="en-US" sz="1600" dirty="0">
              <a:ea typeface="ＭＳ Ｐゴシック" pitchFamily="34" charset="-128"/>
            </a:endParaRPr>
          </a:p>
          <a:p>
            <a:r>
              <a:rPr lang="en-US" sz="2400" i="1" dirty="0">
                <a:ea typeface="ＭＳ Ｐゴシック" pitchFamily="34" charset="-128"/>
              </a:rPr>
              <a:t>What</a:t>
            </a:r>
            <a:r>
              <a:rPr lang="ja-JP" altLang="en-US" sz="2400" i="1" dirty="0">
                <a:ea typeface="ＭＳ Ｐゴシック" pitchFamily="34" charset="-128"/>
              </a:rPr>
              <a:t>’</a:t>
            </a:r>
            <a:r>
              <a:rPr lang="en-US" altLang="ja-JP" sz="2400" i="1" dirty="0">
                <a:ea typeface="ＭＳ Ｐゴシック" pitchFamily="34" charset="-128"/>
              </a:rPr>
              <a:t>s the point</a:t>
            </a:r>
            <a:r>
              <a:rPr lang="en-US" altLang="ja-JP" sz="2400" dirty="0">
                <a:ea typeface="ＭＳ Ｐゴシック" pitchFamily="34" charset="-128"/>
              </a:rPr>
              <a:t>: both upstream and downstream variables condition on evidence.</a:t>
            </a:r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286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85" name="Oval 5"/>
          <p:cNvSpPr>
            <a:spLocks noChangeArrowheads="1"/>
          </p:cNvSpPr>
          <p:nvPr/>
        </p:nvSpPr>
        <p:spPr bwMode="auto">
          <a:xfrm>
            <a:off x="3048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686" name="AutoShape 6"/>
          <p:cNvCxnSpPr>
            <a:cxnSpLocks noChangeShapeType="1"/>
            <a:stCxn id="71684" idx="6"/>
            <a:endCxn id="71685" idx="2"/>
          </p:cNvCxnSpPr>
          <p:nvPr/>
        </p:nvCxnSpPr>
        <p:spPr bwMode="auto">
          <a:xfrm>
            <a:off x="2819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1687" name="Oval 11"/>
          <p:cNvSpPr>
            <a:spLocks noChangeArrowheads="1"/>
          </p:cNvSpPr>
          <p:nvPr/>
        </p:nvSpPr>
        <p:spPr bwMode="auto">
          <a:xfrm>
            <a:off x="1524000" y="3567112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+b</a:t>
            </a:r>
          </a:p>
        </p:txBody>
      </p:sp>
      <p:cxnSp>
        <p:nvCxnSpPr>
          <p:cNvPr id="71688" name="AutoShape 12"/>
          <p:cNvCxnSpPr>
            <a:cxnSpLocks noChangeShapeType="1"/>
            <a:stCxn id="71687" idx="6"/>
            <a:endCxn id="71684" idx="2"/>
          </p:cNvCxnSpPr>
          <p:nvPr/>
        </p:nvCxnSpPr>
        <p:spPr bwMode="auto">
          <a:xfrm>
            <a:off x="2057400" y="3833812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0" name="Oval 18"/>
          <p:cNvSpPr>
            <a:spLocks noChangeArrowheads="1"/>
          </p:cNvSpPr>
          <p:nvPr/>
        </p:nvSpPr>
        <p:spPr bwMode="auto">
          <a:xfrm>
            <a:off x="5105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1" name="Oval 19"/>
          <p:cNvSpPr>
            <a:spLocks noChangeArrowheads="1"/>
          </p:cNvSpPr>
          <p:nvPr/>
        </p:nvSpPr>
        <p:spPr bwMode="auto">
          <a:xfrm>
            <a:off x="5867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2" name="AutoShape 6"/>
          <p:cNvCxnSpPr>
            <a:cxnSpLocks noChangeShapeType="1"/>
            <a:stCxn id="25610" idx="6"/>
            <a:endCxn id="25611" idx="2"/>
          </p:cNvCxnSpPr>
          <p:nvPr/>
        </p:nvCxnSpPr>
        <p:spPr bwMode="auto">
          <a:xfrm>
            <a:off x="5638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3" name="Oval 11"/>
          <p:cNvSpPr>
            <a:spLocks noChangeArrowheads="1"/>
          </p:cNvSpPr>
          <p:nvPr/>
        </p:nvSpPr>
        <p:spPr bwMode="auto">
          <a:xfrm>
            <a:off x="4343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4" name="AutoShape 12"/>
          <p:cNvCxnSpPr>
            <a:cxnSpLocks noChangeShapeType="1"/>
            <a:stCxn id="25613" idx="6"/>
            <a:endCxn id="25610" idx="2"/>
          </p:cNvCxnSpPr>
          <p:nvPr/>
        </p:nvCxnSpPr>
        <p:spPr bwMode="auto">
          <a:xfrm>
            <a:off x="4876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5" name="Oval 23"/>
          <p:cNvSpPr>
            <a:spLocks noChangeArrowheads="1"/>
          </p:cNvSpPr>
          <p:nvPr/>
        </p:nvSpPr>
        <p:spPr bwMode="auto">
          <a:xfrm>
            <a:off x="7772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a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16" name="Oval 24"/>
          <p:cNvSpPr>
            <a:spLocks noChangeArrowheads="1"/>
          </p:cNvSpPr>
          <p:nvPr/>
        </p:nvSpPr>
        <p:spPr bwMode="auto">
          <a:xfrm>
            <a:off x="8534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+c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617" name="AutoShape 6"/>
          <p:cNvCxnSpPr>
            <a:cxnSpLocks noChangeShapeType="1"/>
            <a:stCxn id="25615" idx="6"/>
            <a:endCxn id="25616" idx="2"/>
          </p:cNvCxnSpPr>
          <p:nvPr/>
        </p:nvCxnSpPr>
        <p:spPr bwMode="auto">
          <a:xfrm>
            <a:off x="8305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618" name="Oval 11"/>
          <p:cNvSpPr>
            <a:spLocks noChangeArrowheads="1"/>
          </p:cNvSpPr>
          <p:nvPr/>
        </p:nvSpPr>
        <p:spPr bwMode="auto">
          <a:xfrm>
            <a:off x="7010400" y="355123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25619" name="AutoShape 12"/>
          <p:cNvCxnSpPr>
            <a:cxnSpLocks noChangeShapeType="1"/>
            <a:stCxn id="25618" idx="6"/>
            <a:endCxn id="25615" idx="2"/>
          </p:cNvCxnSpPr>
          <p:nvPr/>
        </p:nvCxnSpPr>
        <p:spPr bwMode="auto">
          <a:xfrm>
            <a:off x="7543800" y="3817937"/>
            <a:ext cx="228600" cy="1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" name="Straight Connector 20"/>
          <p:cNvCxnSpPr>
            <a:stCxn id="71684" idx="7"/>
            <a:endCxn id="71684" idx="3"/>
          </p:cNvCxnSpPr>
          <p:nvPr/>
        </p:nvCxnSpPr>
        <p:spPr>
          <a:xfrm rot="16200000" flipH="1" flipV="1">
            <a:off x="2363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1685" idx="7"/>
            <a:endCxn id="71685" idx="3"/>
          </p:cNvCxnSpPr>
          <p:nvPr/>
        </p:nvCxnSpPr>
        <p:spPr>
          <a:xfrm rot="16200000" flipH="1" flipV="1">
            <a:off x="3125788" y="3644900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5613" idx="7"/>
            <a:endCxn id="25613" idx="3"/>
          </p:cNvCxnSpPr>
          <p:nvPr/>
        </p:nvCxnSpPr>
        <p:spPr>
          <a:xfrm rot="16200000" flipH="1" flipV="1">
            <a:off x="4421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5611" idx="7"/>
            <a:endCxn id="25611" idx="3"/>
          </p:cNvCxnSpPr>
          <p:nvPr/>
        </p:nvCxnSpPr>
        <p:spPr>
          <a:xfrm rot="16200000" flipH="1" flipV="1">
            <a:off x="5945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5618" idx="7"/>
            <a:endCxn id="25618" idx="3"/>
          </p:cNvCxnSpPr>
          <p:nvPr/>
        </p:nvCxnSpPr>
        <p:spPr>
          <a:xfrm rot="16200000" flipH="1" flipV="1">
            <a:off x="7088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5615" idx="7"/>
            <a:endCxn id="25615" idx="3"/>
          </p:cNvCxnSpPr>
          <p:nvPr/>
        </p:nvCxnSpPr>
        <p:spPr>
          <a:xfrm rot="16200000" flipH="1" flipV="1">
            <a:off x="7850188" y="3629025"/>
            <a:ext cx="377825" cy="3778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5240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05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8534400" y="3567112"/>
            <a:ext cx="533400" cy="533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 animBg="1"/>
      <p:bldP spid="25611" grpId="0" animBg="1"/>
      <p:bldP spid="25613" grpId="0" animBg="1"/>
      <p:bldP spid="25615" grpId="0" animBg="1"/>
      <p:bldP spid="25616" grpId="0" animBg="1"/>
      <p:bldP spid="25618" grpId="0" animBg="1"/>
      <p:bldP spid="41" grpId="0" animBg="1"/>
      <p:bldP spid="42" grpId="0" animBg="1"/>
      <p:bldP spid="4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4020853"/>
            <a:ext cx="3581398" cy="283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Bayes’ Net Sampling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19200"/>
            <a:ext cx="5918200" cy="4729164"/>
          </a:xfrm>
        </p:spPr>
        <p:txBody>
          <a:bodyPr/>
          <a:lstStyle/>
          <a:p>
            <a:r>
              <a:rPr lang="en-US" sz="2400" dirty="0"/>
              <a:t>Prior Sampling  P(Q, E)</a:t>
            </a: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8"/>
            <a:endParaRPr lang="en-US" sz="1200" dirty="0"/>
          </a:p>
          <a:p>
            <a:r>
              <a:rPr lang="en-US" sz="2400" dirty="0"/>
              <a:t>Likelihood Weighting  P( Q , e)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969000" y="1219200"/>
            <a:ext cx="5918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Rejection Sampling  P( Q | e )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7"/>
            <a:endParaRPr lang="en-US" sz="12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Gibbs Sampling  P( Q | e 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0"/>
            <a:ext cx="5105400" cy="121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96455"/>
            <a:ext cx="5029200" cy="13087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2133600"/>
            <a:ext cx="5181598" cy="13184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5160"/>
            <a:ext cx="908050" cy="72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9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04022-7A42-4A43-AF60-669506087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vs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856FE-008F-3842-A3BE-8B4759F7C5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Getting a sample from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much faster than actually computing the entire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table</a:t>
                </a:r>
              </a:p>
              <a:p>
                <a:endParaRPr lang="en-US" dirty="0">
                  <a:solidFill>
                    <a:schemeClr val="accent2"/>
                  </a:solidFill>
                </a:endParaRPr>
              </a:p>
              <a:p>
                <a:r>
                  <a:rPr lang="en-US" dirty="0">
                    <a:solidFill>
                      <a:schemeClr val="accent2"/>
                    </a:solidFill>
                  </a:rPr>
                  <a:t>Game plan today:</a:t>
                </a:r>
                <a:endParaRPr lang="en-US" dirty="0"/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Talk about how to sample from P(Q|E)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How to estimate P(Q|E) from samples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856FE-008F-3842-A3BE-8B4759F7C5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28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AFB10-DF83-9749-B0DE-8EF7E999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CBA2C-8853-4EEC-A9C0-BF38CC3A908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3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 Inference: Sampling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8743039" cy="204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48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8890000" cy="5287014"/>
              </a:xfrm>
            </p:spPr>
            <p:txBody>
              <a:bodyPr/>
              <a:lstStyle/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Given these N=10 observations of the world: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dirty="0"/>
                  <a:t>What is the approximate value for  </a:t>
                </a:r>
                <a:endParaRPr lang="en-US" b="0" i="1" dirty="0">
                  <a:latin typeface="Cambria Math" charset="0"/>
                </a:endParaRP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| 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 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𝑏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5/10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1/4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1/5</a:t>
                </a:r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r>
                  <a:rPr lang="en-US" dirty="0"/>
                  <a:t>I’m not sure</a:t>
                </a:r>
              </a:p>
              <a:p>
                <a:pPr marL="0" lv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:endParaRPr lang="en-US" dirty="0"/>
              </a:p>
              <a:p>
                <a:pPr marL="514350" lvl="0" indent="-51435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+mj-lt"/>
                  <a:buAutoNum type="alphaU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8890000" cy="5287014"/>
              </a:xfrm>
              <a:blipFill>
                <a:blip r:embed="rId2"/>
                <a:stretch>
                  <a:fillRect l="-1714" t="-1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888803" y="3249937"/>
          <a:ext cx="3089224" cy="3332480"/>
        </p:xfrm>
        <a:graphic>
          <a:graphicData uri="http://schemas.openxmlformats.org/drawingml/2006/table">
            <a:tbl>
              <a:tblPr/>
              <a:tblGrid>
                <a:gridCol w="727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+c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-c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400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</a:p>
                  </a:txBody>
                  <a:tcPr marL="38100" marR="38100" marT="25400" marB="25400" anchor="b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8851537" y="2743200"/>
            <a:ext cx="3111500" cy="45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  <a:buClrTx/>
              <a:buFont typeface="Wingdings" pitchFamily="2" charset="2"/>
              <a:buNone/>
            </a:pPr>
            <a:r>
              <a:rPr lang="en-US" sz="2400" kern="0" dirty="0"/>
              <a:t>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36" tIns="45718" rIns="91436" bIns="45718" numCol="1" anchor="t" anchorCtr="0" compatLnSpc="1">
                <a:prstTxWarp prst="textNoShape">
                  <a:avLst/>
                </a:prstTxWarp>
              </a:bodyPr>
              <a:lstStyle>
                <a:lvl1pPr marL="342882" indent="-342882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3200">
                    <a:solidFill>
                      <a:schemeClr val="accent2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13" indent="-285737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294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120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298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474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652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8829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006" indent="-228589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Font typeface="Wingdings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b="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  <a:p>
                <a:pPr marL="0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−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𝑎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𝑏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, +</m:t>
                      </m:r>
                      <m:r>
                        <a:rPr lang="en-US" sz="2400" i="1" kern="0">
                          <a:solidFill>
                            <a:schemeClr val="tx1"/>
                          </a:solidFill>
                          <a:latin typeface="Cambria Math" charset="0"/>
                          <a:ea typeface="Calibri" charset="0"/>
                          <a:cs typeface="Calibri" charset="0"/>
                        </a:rPr>
                        <m:t>𝑐</m:t>
                      </m:r>
                    </m:oMath>
                  </m:oMathPara>
                </a14:m>
                <a:endParaRPr lang="en-US" sz="2400" kern="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E6011BAA-8F42-4C60-8959-41F5D232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9899" y="3059437"/>
                <a:ext cx="3111500" cy="3713480"/>
              </a:xfrm>
              <a:prstGeom prst="rect">
                <a:avLst/>
              </a:prstGeom>
              <a:blipFill>
                <a:blip r:embed="rId3"/>
                <a:stretch>
                  <a:fillRect b="-49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7139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Sampling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552099" y="1064418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How would you sample from a Bayes net?</a:t>
            </a:r>
          </a:p>
          <a:p>
            <a:pPr lvl="6"/>
            <a:endParaRPr lang="en-US" sz="700" dirty="0">
              <a:ea typeface="ＭＳ Ｐゴシック" pitchFamily="34" charset="-128"/>
            </a:endParaRPr>
          </a:p>
        </p:txBody>
      </p:sp>
      <p:cxnSp>
        <p:nvCxnSpPr>
          <p:cNvPr id="4" name="AutoShape 6"/>
          <p:cNvCxnSpPr>
            <a:cxnSpLocks noChangeShapeType="1"/>
          </p:cNvCxnSpPr>
          <p:nvPr/>
        </p:nvCxnSpPr>
        <p:spPr bwMode="auto">
          <a:xfrm>
            <a:off x="7353154" y="3156353"/>
            <a:ext cx="0" cy="84332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5" name="Group 4"/>
          <p:cNvGrpSpPr/>
          <p:nvPr/>
        </p:nvGrpSpPr>
        <p:grpSpPr>
          <a:xfrm>
            <a:off x="7098370" y="2679123"/>
            <a:ext cx="491681" cy="477230"/>
            <a:chOff x="5972710" y="3481579"/>
            <a:chExt cx="491681" cy="47723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5990597" y="3505200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0B0F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00B0F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𝐴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710" y="3481579"/>
                  <a:ext cx="468205" cy="4616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7116257" y="3995646"/>
            <a:ext cx="483984" cy="461665"/>
            <a:chOff x="6511771" y="4340347"/>
            <a:chExt cx="483984" cy="461665"/>
          </a:xfrm>
        </p:grpSpPr>
        <p:sp>
          <p:nvSpPr>
            <p:cNvPr id="9" name="Oval 3"/>
            <p:cNvSpPr>
              <a:spLocks noChangeArrowheads="1"/>
            </p:cNvSpPr>
            <p:nvPr/>
          </p:nvSpPr>
          <p:spPr bwMode="auto">
            <a:xfrm>
              <a:off x="6511771" y="4344376"/>
              <a:ext cx="473794" cy="453609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7030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𝐵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880" y="4340347"/>
                  <a:ext cx="479875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529541" y="2135198"/>
          <a:ext cx="1595660" cy="824430"/>
        </p:xfrm>
        <a:graphic>
          <a:graphicData uri="http://schemas.openxmlformats.org/drawingml/2006/table">
            <a:tbl>
              <a:tblPr/>
              <a:tblGrid>
                <a:gridCol w="797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9529542" y="3260061"/>
          <a:ext cx="2357658" cy="1501068"/>
        </p:xfrm>
        <a:graphic>
          <a:graphicData uri="http://schemas.openxmlformats.org/drawingml/2006/table">
            <a:tbl>
              <a:tblPr/>
              <a:tblGrid>
                <a:gridCol w="78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9/10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206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-a</a:t>
                      </a:r>
                    </a:p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07" marB="0" anchor="b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+b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206">
                <a:tc v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-b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1/2</a:t>
                      </a:r>
                    </a:p>
                  </a:txBody>
                  <a:tcPr marL="9525" marR="9525" marT="9507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355" y="2316580"/>
                <a:ext cx="1044966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62" y="3679772"/>
                <a:ext cx="140403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332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w = 1.0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7"/>
  <p:tag name="PICTUREFILESIZE" val="24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3"/>
  <p:tag name="PICTUREFILESIZE" val="209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 0.99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35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WS}({\bf z},{\bf e}) = \prod_{i= 1}^l P(z_i|\mbox{Parents}(Z_i)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31"/>
  <p:tag name="PICTUREFILESIZE" val="221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w({\bf z},{\bf e}) = \prod_{i = 1}^m P(e_i | \mbox{Parents}(E_i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305"/>
  <p:tag name="PICTUREFILESIZE" val="341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= P({\bf z}, {\bf e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89"/>
  <p:tag name="PICTUREFILESIZE" val="67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0 \leq u &lt; 0.6, &amp;\rightarrow C = red \\&#10;0.6  \leq u &lt;  0.7, &amp; \rightarrow C = green \\&#10;0.7  \leq u &lt; 1, &amp;  \rightarrow C = blue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3"/>
  <p:tag name="PICTUREFILESIZE" val="2031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S | +c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79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C | +s, -w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11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Sample from $P(W | +s, +c, +r)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7"/>
  <p:tag name="PICTUREFILESIZE" val="80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math}&#10;\pagestyle{empty}&#10;&#10;\begin{document}&#10;&#10;\begin{align*}&#10;P(S | +c, +r,  -w) &amp; = \frac{P(S, +c, +r, -w)}{P(+c, +r, -w)} \\&#10;&amp; = \frac{P(S, +c, +r, -w)}{\sum_{s} P(s, +c, +r, -w) } \\&#10;&amp; = \frac{ P(+c) P(S | +c) P(+r | +c) P(-w | S, +r) } {\sum_s P(+c) P(s | +c) P(+r | +c) P(-w | s, +r)} \\&#10;&amp; = \frac{ P(+c) P(S | +c) P(+r | +c) P(-w | S, +r)}  {P(+c) P(+r | +c) \sum_s P(s | +c) P(-w | s, +r) } \\&#10;&amp; = \frac{P(S | +c) P(-w | S, +r) } {\sum_s P(s | +c) P(-w | s, +r) } &#10;\end{align*}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80"/>
  <p:tag name="PICTUREFILESIZE" val="9519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1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S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9"/>
  <p:tag name="PICTUREFILESIZE" val="457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4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S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1"/>
  <p:tag name="PICTUREFILESIZE" val="644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S_{PS}(x_1\ldots x_n) = \prod_{i=1}^n P(x_i | \mbox{Parents}(X_i))&#10;    = P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22"/>
  <p:tag name="PICTUREFILESIZE" val="286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N_{PS}(x_1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7"/>
  <p:tag name="PICTUREFILESIZE" val="728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to{\rightarrow}&#10;\begin{eqnarray*}&#10;  \lim_{N\to\infty} \hat P(x_1,\ldots, x_n) &#10;      &amp; = &amp; \lim_{N\to\infty} N_{PS}(x_1,\ldots, x_n)/N \\&#10;      &amp; = &amp; S_{PS}(x_1,\ldots,x_n) \\&#10;      &amp; = &amp; P(x_1\ldots x_n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70"/>
  <p:tag name="PICTUREFILESIZE" val="39958"/>
</p:tagLst>
</file>

<file path=ppt/theme/theme1.xml><?xml version="1.0" encoding="utf-8"?>
<a:theme xmlns:a="http://schemas.openxmlformats.org/drawingml/2006/main" name="188theme2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188theme2.thmx</Template>
  <TotalTime>87675</TotalTime>
  <Words>3688</Words>
  <Application>Microsoft Office PowerPoint</Application>
  <PresentationFormat>Widescreen</PresentationFormat>
  <Paragraphs>983</Paragraphs>
  <Slides>53</Slides>
  <Notes>3</Notes>
  <HiddenSlides>8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ＭＳ Ｐゴシック</vt:lpstr>
      <vt:lpstr>Arial</vt:lpstr>
      <vt:lpstr>Calibri</vt:lpstr>
      <vt:lpstr>Cambria Math</vt:lpstr>
      <vt:lpstr>Courier New</vt:lpstr>
      <vt:lpstr>Palatino</vt:lpstr>
      <vt:lpstr>Times New Roman</vt:lpstr>
      <vt:lpstr>Wingdings</vt:lpstr>
      <vt:lpstr>188theme2</vt:lpstr>
      <vt:lpstr>Warm-up as you walk in</vt:lpstr>
      <vt:lpstr>AI: Representation and Problem Solving </vt:lpstr>
      <vt:lpstr>Announcements</vt:lpstr>
      <vt:lpstr>Bayes Nets</vt:lpstr>
      <vt:lpstr>Inference vs Sampling</vt:lpstr>
      <vt:lpstr>Sampling vs inference</vt:lpstr>
      <vt:lpstr>Approximate Inference: Sampling</vt:lpstr>
      <vt:lpstr>Warm-up</vt:lpstr>
      <vt:lpstr>Sampling</vt:lpstr>
      <vt:lpstr>Sampling</vt:lpstr>
      <vt:lpstr>Sampling</vt:lpstr>
      <vt:lpstr>Sampling in Bayes’ Nets</vt:lpstr>
      <vt:lpstr>Prior Sampling</vt:lpstr>
      <vt:lpstr>Prior Sampling</vt:lpstr>
      <vt:lpstr>Prior Sampling</vt:lpstr>
      <vt:lpstr>Poll 1</vt:lpstr>
      <vt:lpstr>Poll 2</vt:lpstr>
      <vt:lpstr>Probability of a sample</vt:lpstr>
      <vt:lpstr>Prior Sampling</vt:lpstr>
      <vt:lpstr>Example</vt:lpstr>
      <vt:lpstr>Practice Prior Sampling</vt:lpstr>
      <vt:lpstr>Rejection Sampling</vt:lpstr>
      <vt:lpstr>Rejection Sampling</vt:lpstr>
      <vt:lpstr>Rejection Sampling</vt:lpstr>
      <vt:lpstr>Poll 3</vt:lpstr>
      <vt:lpstr>Practice Rejection Sampling</vt:lpstr>
      <vt:lpstr>Likelihood Weighting</vt:lpstr>
      <vt:lpstr>Likelihood Weighting</vt:lpstr>
      <vt:lpstr>Likelihood Weighting</vt:lpstr>
      <vt:lpstr>Likelihood Weighting</vt:lpstr>
      <vt:lpstr>Likelihood Weighting</vt:lpstr>
      <vt:lpstr>Remember Poll 2</vt:lpstr>
      <vt:lpstr>Likelihood Weighting</vt:lpstr>
      <vt:lpstr>Likelihood Weighting Distribution</vt:lpstr>
      <vt:lpstr>Likelihood Weighting Distribution</vt:lpstr>
      <vt:lpstr>Likelihood Weighting Distribution</vt:lpstr>
      <vt:lpstr>Likelihood Weighting Distribution</vt:lpstr>
      <vt:lpstr>Likelihood Weighting</vt:lpstr>
      <vt:lpstr>Poll 4</vt:lpstr>
      <vt:lpstr>Prior sampling vs likelihood sampling</vt:lpstr>
      <vt:lpstr>Practice Likelihood Weighted Sampling</vt:lpstr>
      <vt:lpstr>Likelihood Weighting</vt:lpstr>
      <vt:lpstr>Likelihood Weighting</vt:lpstr>
      <vt:lpstr>Gibbs Sampling</vt:lpstr>
      <vt:lpstr>Gibbs Sampling</vt:lpstr>
      <vt:lpstr>Gibbs Sampling Example: P( S | +r)</vt:lpstr>
      <vt:lpstr>Gibbs Sampling Example: P( S | +r)</vt:lpstr>
      <vt:lpstr>Efficient Resampling of One Variable</vt:lpstr>
      <vt:lpstr>Practice Gibbs Sampling</vt:lpstr>
      <vt:lpstr>Gibbs Sampling</vt:lpstr>
      <vt:lpstr>Further Reading on Gibbs Sampling</vt:lpstr>
      <vt:lpstr>Markov Chain Monte Carlo*</vt:lpstr>
      <vt:lpstr>Bayes’ Net Sampling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Vincent Conitzer</cp:lastModifiedBy>
  <cp:revision>2845</cp:revision>
  <cp:lastPrinted>2014-02-18T19:00:09Z</cp:lastPrinted>
  <dcterms:created xsi:type="dcterms:W3CDTF">2004-08-27T04:16:05Z</dcterms:created>
  <dcterms:modified xsi:type="dcterms:W3CDTF">2025-04-07T00:08:58Z</dcterms:modified>
</cp:coreProperties>
</file>