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822" r:id="rId3"/>
    <p:sldId id="661" r:id="rId4"/>
    <p:sldId id="833" r:id="rId5"/>
    <p:sldId id="731" r:id="rId6"/>
    <p:sldId id="662" r:id="rId7"/>
    <p:sldId id="748" r:id="rId8"/>
    <p:sldId id="694" r:id="rId9"/>
    <p:sldId id="733" r:id="rId10"/>
    <p:sldId id="741" r:id="rId11"/>
    <p:sldId id="804" r:id="rId12"/>
    <p:sldId id="873" r:id="rId13"/>
    <p:sldId id="834" r:id="rId14"/>
    <p:sldId id="819" r:id="rId15"/>
    <p:sldId id="835" r:id="rId16"/>
    <p:sldId id="836" r:id="rId17"/>
    <p:sldId id="828" r:id="rId18"/>
    <p:sldId id="827" r:id="rId19"/>
    <p:sldId id="837" r:id="rId20"/>
    <p:sldId id="851" r:id="rId21"/>
    <p:sldId id="749" r:id="rId22"/>
    <p:sldId id="736" r:id="rId23"/>
    <p:sldId id="648" r:id="rId24"/>
    <p:sldId id="752" r:id="rId25"/>
    <p:sldId id="760" r:id="rId26"/>
    <p:sldId id="762" r:id="rId27"/>
    <p:sldId id="751" r:id="rId28"/>
    <p:sldId id="649" r:id="rId29"/>
    <p:sldId id="682" r:id="rId30"/>
    <p:sldId id="810" r:id="rId31"/>
    <p:sldId id="817" r:id="rId32"/>
    <p:sldId id="745" r:id="rId33"/>
    <p:sldId id="811" r:id="rId34"/>
    <p:sldId id="812" r:id="rId35"/>
    <p:sldId id="753" r:id="rId36"/>
    <p:sldId id="754" r:id="rId37"/>
    <p:sldId id="747" r:id="rId38"/>
    <p:sldId id="829" r:id="rId39"/>
    <p:sldId id="830" r:id="rId40"/>
    <p:sldId id="727" r:id="rId41"/>
    <p:sldId id="874" r:id="rId42"/>
    <p:sldId id="852" r:id="rId43"/>
    <p:sldId id="853" r:id="rId44"/>
    <p:sldId id="854" r:id="rId45"/>
    <p:sldId id="848" r:id="rId46"/>
    <p:sldId id="858" r:id="rId47"/>
    <p:sldId id="859" r:id="rId48"/>
    <p:sldId id="850" r:id="rId49"/>
    <p:sldId id="860" r:id="rId50"/>
    <p:sldId id="861" r:id="rId51"/>
    <p:sldId id="867" r:id="rId52"/>
    <p:sldId id="826" r:id="rId53"/>
    <p:sldId id="844" r:id="rId54"/>
    <p:sldId id="843" r:id="rId55"/>
    <p:sldId id="863" r:id="rId56"/>
    <p:sldId id="839" r:id="rId57"/>
    <p:sldId id="868" r:id="rId58"/>
    <p:sldId id="841" r:id="rId59"/>
    <p:sldId id="842" r:id="rId60"/>
    <p:sldId id="864" r:id="rId61"/>
    <p:sldId id="865" r:id="rId62"/>
    <p:sldId id="846" r:id="rId63"/>
    <p:sldId id="847" r:id="rId64"/>
    <p:sldId id="816" r:id="rId6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0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7T22:17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38555 16113 6656,'-76'-20'2464,"95"20"-1920,-38 0-160,19 0-640,0 0 64,0 0-1248,19 0 800,0 20-1504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7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22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58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Depth 2, one dot and two ghosts;</a:t>
            </a:r>
            <a:r>
              <a:rPr lang="en-US" baseline="0" dirty="0"/>
              <a:t> dot is about 8 steps away</a:t>
            </a:r>
            <a:r>
              <a:rPr lang="en-US" dirty="0"/>
              <a:t> – cannot see actual eating, so need to include distance to dots in </a:t>
            </a:r>
            <a:r>
              <a:rPr lang="en-US" dirty="0" err="1"/>
              <a:t>eval</a:t>
            </a:r>
            <a:r>
              <a:rPr lang="en-US" dirty="0"/>
              <a:t>; but limited depth means it goes into a dead end and cannot escape even a simple ghost strategy;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0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Perfect </a:t>
            </a:r>
            <a:r>
              <a:rPr lang="en-US" dirty="0" err="1"/>
              <a:t>lookahead</a:t>
            </a:r>
            <a:r>
              <a:rPr lang="en-US" dirty="0"/>
              <a:t>: head</a:t>
            </a:r>
            <a:r>
              <a:rPr lang="en-US" baseline="0" dirty="0"/>
              <a:t> towards red ghost!!! Wait for blue to commit to one pursuit direction, go the other way, eat the dot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5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both ghosts go the same way, </a:t>
            </a:r>
            <a:r>
              <a:rPr lang="en-US" dirty="0" err="1"/>
              <a:t>pacman</a:t>
            </a:r>
            <a:r>
              <a:rPr lang="en-US" dirty="0"/>
              <a:t> wins; if they go different ways, </a:t>
            </a:r>
            <a:r>
              <a:rPr lang="en-US" dirty="0" err="1"/>
              <a:t>pacman</a:t>
            </a:r>
            <a:r>
              <a:rPr lang="en-US" dirty="0"/>
              <a:t> loses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0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388093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3031392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62BC8-C3F2-47A7-AF2C-13A94AF36327}" type="slidenum">
              <a:rPr lang="en-US" smtClean="0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Add values by hand if on tablet, or add by animation steps</a:t>
            </a:r>
          </a:p>
        </p:txBody>
      </p:sp>
    </p:spTree>
    <p:extLst>
      <p:ext uri="{BB962C8B-B14F-4D97-AF65-F5344CB8AC3E}">
        <p14:creationId xmlns:p14="http://schemas.microsoft.com/office/powerpoint/2010/main" val="1296714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is not evaluated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6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Pick an order for two reasons: sequential processor and pruning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51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F0E28-396E-4F98-845A-678F748F62CE}" type="slidenum">
              <a:rPr lang="en-US" smtClean="0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80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14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14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21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15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3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A9C23-4665-4838-ABA4-CC8DE95B3F24}" type="slidenum">
              <a:rPr lang="en-US" smtClean="0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39287-BF7B-4F04-882C-B3B23CA70729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Tinsley lost only 5 games to humans in 42 years; has been known to solve 60-ply problems</a:t>
            </a:r>
          </a:p>
        </p:txBody>
      </p:sp>
    </p:spTree>
    <p:extLst>
      <p:ext uri="{BB962C8B-B14F-4D97-AF65-F5344CB8AC3E}">
        <p14:creationId xmlns:p14="http://schemas.microsoft.com/office/powerpoint/2010/main" val="255099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least 10, or otherwise just rather dead; or just 100, or otherwise rather dead; that’s yet something different than minimax or </a:t>
            </a:r>
            <a:r>
              <a:rPr lang="en-US" baseline="0" dirty="0" err="1"/>
              <a:t>expectimax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25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7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55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1169-8967-4479-BD8E-A9DFFFA5AB03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points for eating</a:t>
            </a:r>
            <a:r>
              <a:rPr lang="en-US" baseline="0" dirty="0"/>
              <a:t> dot; -1 for each time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HHVPutfveV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customXml" Target="../ink/ink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youtu.be/5PRrwlkPdNI?t=52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5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49.png"/><Relationship Id="rId10" Type="http://schemas.openxmlformats.org/officeDocument/2006/relationships/image" Target="../media/image401.png"/><Relationship Id="rId4" Type="http://schemas.openxmlformats.org/officeDocument/2006/relationships/image" Target="../media/image48.png"/><Relationship Id="rId9" Type="http://schemas.openxmlformats.org/officeDocument/2006/relationships/customXml" Target="../ink/ink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924FDC48-A6D4-476A-9DE3-18AD994C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1"/>
          <a:stretch/>
        </p:blipFill>
        <p:spPr bwMode="auto">
          <a:xfrm>
            <a:off x="3424674" y="1749427"/>
            <a:ext cx="5342652" cy="367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Adversarial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Single-Agent Trees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14478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867400" y="15128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553200" y="160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657600" y="1905000"/>
            <a:ext cx="2362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9800" y="1905000"/>
            <a:ext cx="2286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7239000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05800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2590801" y="2819400"/>
            <a:ext cx="10668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7601" y="28194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956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2004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41910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43800" y="23622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458200" y="24272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8839200" y="2514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477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0866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>
            <a:off x="77724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7630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9958137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828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288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3124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14800" y="3276600"/>
            <a:ext cx="1524000" cy="3810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" name="Picture 3" descr="\\.host\Shared Folders\Shared with PC\images\Pacman_stuck_minimax.png"/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4724400" y="3341688"/>
            <a:ext cx="304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val 58"/>
          <p:cNvSpPr/>
          <p:nvPr/>
        </p:nvSpPr>
        <p:spPr>
          <a:xfrm>
            <a:off x="5410200" y="34290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41148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6477000" y="3886200"/>
            <a:ext cx="1524000" cy="1752600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3726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57400" y="571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19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29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600" y="571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676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78F2E-3AEF-400C-8B71-898D88C9EA93}"/>
              </a:ext>
            </a:extLst>
          </p:cNvPr>
          <p:cNvGrpSpPr/>
          <p:nvPr/>
        </p:nvGrpSpPr>
        <p:grpSpPr>
          <a:xfrm>
            <a:off x="2819400" y="1219200"/>
            <a:ext cx="9220200" cy="5429250"/>
            <a:chOff x="939012" y="1428750"/>
            <a:chExt cx="7285826" cy="4133850"/>
          </a:xfrm>
        </p:grpSpPr>
        <p:pic>
          <p:nvPicPr>
            <p:cNvPr id="74" name="Picture 3">
              <a:extLst>
                <a:ext uri="{FF2B5EF4-FFF2-40B4-BE49-F238E27FC236}">
                  <a16:creationId xmlns:a16="http://schemas.microsoft.com/office/drawing/2014/main" id="{54C69111-94F1-4613-8B48-C7ABEEB7A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600200"/>
              <a:ext cx="547211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>
              <a:extLst>
                <a:ext uri="{FF2B5EF4-FFF2-40B4-BE49-F238E27FC236}">
                  <a16:creationId xmlns:a16="http://schemas.microsoft.com/office/drawing/2014/main" id="{A672B4FF-A012-405E-BFBD-6FBDD8A9A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14287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78" name="Picture 3">
              <a:extLst>
                <a:ext uri="{FF2B5EF4-FFF2-40B4-BE49-F238E27FC236}">
                  <a16:creationId xmlns:a16="http://schemas.microsoft.com/office/drawing/2014/main" id="{CB0449FA-0DA2-452F-B648-AE91EC99D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21150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6ED9AF04-BBA9-4AAC-9F1C-AE5ED9755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9012" y="2800350"/>
              <a:ext cx="784215" cy="775097"/>
            </a:xfrm>
            <a:prstGeom prst="rect">
              <a:avLst/>
            </a:prstGeom>
            <a:noFill/>
          </p:spPr>
        </p:pic>
        <p:pic>
          <p:nvPicPr>
            <p:cNvPr id="83" name="Picture 3">
              <a:extLst>
                <a:ext uri="{FF2B5EF4-FFF2-40B4-BE49-F238E27FC236}">
                  <a16:creationId xmlns:a16="http://schemas.microsoft.com/office/drawing/2014/main" id="{4E6BBFDE-1DDB-4EE2-9B62-896BDC2C2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7363" y="3486663"/>
              <a:ext cx="696663" cy="774070"/>
            </a:xfrm>
            <a:prstGeom prst="rect">
              <a:avLst/>
            </a:prstGeom>
            <a:noFill/>
          </p:spPr>
        </p:pic>
        <p:pic>
          <p:nvPicPr>
            <p:cNvPr id="84" name="Picture 3">
              <a:extLst>
                <a:ext uri="{FF2B5EF4-FFF2-40B4-BE49-F238E27FC236}">
                  <a16:creationId xmlns:a16="http://schemas.microsoft.com/office/drawing/2014/main" id="{FD9AFF00-6FA6-4A0B-B70B-4AC9620CB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38" y="3429128"/>
              <a:ext cx="3314700" cy="16241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ounded Rectangle 1">
              <a:extLst>
                <a:ext uri="{FF2B5EF4-FFF2-40B4-BE49-F238E27FC236}">
                  <a16:creationId xmlns:a16="http://schemas.microsoft.com/office/drawing/2014/main" id="{CAC12106-0156-4B71-B647-94C99C33E24F}"/>
                </a:ext>
              </a:extLst>
            </p:cNvPr>
            <p:cNvSpPr/>
            <p:nvPr/>
          </p:nvSpPr>
          <p:spPr>
            <a:xfrm>
              <a:off x="1738313" y="4743450"/>
              <a:ext cx="3086100" cy="742950"/>
            </a:xfrm>
            <a:prstGeom prst="roundRect">
              <a:avLst/>
            </a:prstGeom>
            <a:solidFill>
              <a:srgbClr val="C39BE1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2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1CB49-B360-471B-B9E1-11165670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6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3C7CD-3876-4E17-B96B-FF85C5346E3D}"/>
              </a:ext>
            </a:extLst>
          </p:cNvPr>
          <p:cNvSpPr/>
          <p:nvPr/>
        </p:nvSpPr>
        <p:spPr>
          <a:xfrm>
            <a:off x="5638721" y="2452349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EED31F97-8782-4C47-9D83-4729CA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982714" y="2531654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9897C5-8A9C-4941-8D4F-9A346C38DA45}"/>
              </a:ext>
            </a:extLst>
          </p:cNvPr>
          <p:cNvSpPr/>
          <p:nvPr/>
        </p:nvSpPr>
        <p:spPr>
          <a:xfrm>
            <a:off x="6791978" y="2610958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C3EC6-9157-4176-9F4D-6384FC02AC80}"/>
              </a:ext>
            </a:extLst>
          </p:cNvPr>
          <p:cNvCxnSpPr/>
          <p:nvPr/>
        </p:nvCxnSpPr>
        <p:spPr>
          <a:xfrm rot="10800000" flipV="1">
            <a:off x="4004753" y="2928177"/>
            <a:ext cx="2665947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48D7E-1D62-449A-BA2F-600CEDDFBC50}"/>
              </a:ext>
            </a:extLst>
          </p:cNvPr>
          <p:cNvCxnSpPr/>
          <p:nvPr/>
        </p:nvCxnSpPr>
        <p:spPr>
          <a:xfrm>
            <a:off x="6670700" y="2928177"/>
            <a:ext cx="2579948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59DC46-A70B-406D-A546-5CAEF3C620CA}"/>
              </a:ext>
            </a:extLst>
          </p:cNvPr>
          <p:cNvCxnSpPr/>
          <p:nvPr/>
        </p:nvCxnSpPr>
        <p:spPr>
          <a:xfrm rot="10800000" flipV="1">
            <a:off x="8046672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A5E69-C60D-4DEC-BD94-667DEFC7DD78}"/>
              </a:ext>
            </a:extLst>
          </p:cNvPr>
          <p:cNvCxnSpPr/>
          <p:nvPr/>
        </p:nvCxnSpPr>
        <p:spPr>
          <a:xfrm>
            <a:off x="9250648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8F339-629B-4C7D-8645-41AF7B688A30}"/>
              </a:ext>
            </a:extLst>
          </p:cNvPr>
          <p:cNvCxnSpPr/>
          <p:nvPr/>
        </p:nvCxnSpPr>
        <p:spPr>
          <a:xfrm rot="10800000" flipV="1">
            <a:off x="2800778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0D78-7B85-4093-ABA2-DC6429EC4998}"/>
              </a:ext>
            </a:extLst>
          </p:cNvPr>
          <p:cNvCxnSpPr/>
          <p:nvPr/>
        </p:nvCxnSpPr>
        <p:spPr>
          <a:xfrm>
            <a:off x="4004754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09E61AAD-6F43-4DB1-8C76-759507F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93" y="2528273"/>
            <a:ext cx="326870" cy="2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2EF96-3BB7-484C-AC4E-AF6C85C519DA}"/>
              </a:ext>
            </a:extLst>
          </p:cNvPr>
          <p:cNvSpPr/>
          <p:nvPr/>
        </p:nvSpPr>
        <p:spPr>
          <a:xfrm>
            <a:off x="2972774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094666DA-01DF-424A-8D23-8647D27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008054" y="3467042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4CFD411-4843-4DC1-A9A5-0392AC6E9D8A}"/>
              </a:ext>
            </a:extLst>
          </p:cNvPr>
          <p:cNvSpPr/>
          <p:nvPr/>
        </p:nvSpPr>
        <p:spPr>
          <a:xfrm>
            <a:off x="4126031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B1D5F1C-62F7-4818-A7F4-74E0995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6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221B1E-4390-4EF1-9791-7E894FDCDC72}"/>
              </a:ext>
            </a:extLst>
          </p:cNvPr>
          <p:cNvSpPr/>
          <p:nvPr/>
        </p:nvSpPr>
        <p:spPr>
          <a:xfrm>
            <a:off x="8218669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2C8CE705-B2E7-4FCC-BC30-F33CD477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906655" y="3483309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3B0D96A-8D68-42D2-B6DD-68DDBD72A886}"/>
              </a:ext>
            </a:extLst>
          </p:cNvPr>
          <p:cNvSpPr/>
          <p:nvPr/>
        </p:nvSpPr>
        <p:spPr>
          <a:xfrm>
            <a:off x="9371926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8AA6EA-8223-4462-B14D-0BA071F5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641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CF86-95D2-4123-8D81-979039886764}"/>
              </a:ext>
            </a:extLst>
          </p:cNvPr>
          <p:cNvSpPr/>
          <p:nvPr/>
        </p:nvSpPr>
        <p:spPr>
          <a:xfrm>
            <a:off x="1768798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AAEBCD2A-BCB9-4B4F-AC2C-9A43EC2B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04078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DE9D756-71F2-4D6E-9063-94F8A3F8DBCC}"/>
              </a:ext>
            </a:extLst>
          </p:cNvPr>
          <p:cNvSpPr/>
          <p:nvPr/>
        </p:nvSpPr>
        <p:spPr>
          <a:xfrm>
            <a:off x="2922055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DD28817-AB6A-46B6-85D9-3480344F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77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875DE9-9002-454A-8C64-3E0B6FCB2C2A}"/>
              </a:ext>
            </a:extLst>
          </p:cNvPr>
          <p:cNvSpPr/>
          <p:nvPr/>
        </p:nvSpPr>
        <p:spPr>
          <a:xfrm>
            <a:off x="4348746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4B69978-4849-44A3-83C3-A306E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4384026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C67B6E1-83DB-40E3-A955-60E99CDB0639}"/>
              </a:ext>
            </a:extLst>
          </p:cNvPr>
          <p:cNvSpPr/>
          <p:nvPr/>
        </p:nvSpPr>
        <p:spPr>
          <a:xfrm>
            <a:off x="5502004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A5A5E1F-708B-485E-BB77-8F499402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838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3F099B-9379-4315-AC25-50DA2FCC3A1A}"/>
              </a:ext>
            </a:extLst>
          </p:cNvPr>
          <p:cNvSpPr/>
          <p:nvPr/>
        </p:nvSpPr>
        <p:spPr>
          <a:xfrm>
            <a:off x="7014693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7E221EA-3F4E-43BC-AFFD-43FD233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702679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7675757-0455-48B0-AB9C-49968330D717}"/>
              </a:ext>
            </a:extLst>
          </p:cNvPr>
          <p:cNvSpPr/>
          <p:nvPr/>
        </p:nvSpPr>
        <p:spPr>
          <a:xfrm>
            <a:off x="8167950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66F50D1-41EE-445A-B329-24D43D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672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5DE6BB-90CF-4886-9206-E43721288F1D}"/>
              </a:ext>
            </a:extLst>
          </p:cNvPr>
          <p:cNvSpPr/>
          <p:nvPr/>
        </p:nvSpPr>
        <p:spPr>
          <a:xfrm>
            <a:off x="9594641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8CA75A35-1DDD-4F7C-9E63-C12F8D68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10282628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D35129-255D-4948-8D32-3390A0553294}"/>
              </a:ext>
            </a:extLst>
          </p:cNvPr>
          <p:cNvSpPr/>
          <p:nvPr/>
        </p:nvSpPr>
        <p:spPr>
          <a:xfrm>
            <a:off x="10747899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35FB5EE-5416-45CE-97F4-2BF9193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5733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DCFD7B-9DAC-4C3D-89BA-39FCCC59AE1E}"/>
              </a:ext>
            </a:extLst>
          </p:cNvPr>
          <p:cNvGrpSpPr/>
          <p:nvPr/>
        </p:nvGrpSpPr>
        <p:grpSpPr>
          <a:xfrm>
            <a:off x="1987814" y="4857492"/>
            <a:ext cx="9468235" cy="564739"/>
            <a:chOff x="1402109" y="4857492"/>
            <a:chExt cx="9468235" cy="56473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F299105-E599-48F5-9F5E-E3DFD3EDED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210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88F9D6B-63DC-4EBC-B46D-FD9229F1BDC8}"/>
                </a:ext>
              </a:extLst>
            </p:cNvPr>
            <p:cNvCxnSpPr>
              <a:cxnSpLocks/>
            </p:cNvCxnSpPr>
            <p:nvPr/>
          </p:nvCxnSpPr>
          <p:spPr>
            <a:xfrm>
              <a:off x="220809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89D896-B810-4A50-A06D-A2421BF141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7414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16414D-36CC-4096-B2E9-69ED55B2C91A}"/>
                </a:ext>
              </a:extLst>
            </p:cNvPr>
            <p:cNvCxnSpPr>
              <a:cxnSpLocks/>
            </p:cNvCxnSpPr>
            <p:nvPr/>
          </p:nvCxnSpPr>
          <p:spPr>
            <a:xfrm>
              <a:off x="4843403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D44525A-9BB9-48D0-80EC-57AC5BB00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8089" y="486627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BFFD686-9199-4BD5-9D9F-7E506F3F815A}"/>
                </a:ext>
              </a:extLst>
            </p:cNvPr>
            <p:cNvCxnSpPr>
              <a:cxnSpLocks/>
            </p:cNvCxnSpPr>
            <p:nvPr/>
          </p:nvCxnSpPr>
          <p:spPr>
            <a:xfrm>
              <a:off x="7474078" y="486627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538F131-D1E8-4533-8142-2B5100DC6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019" y="4857492"/>
              <a:ext cx="805990" cy="545962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8F52064-BB6D-4558-AB2E-28A45940951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2008" y="4857492"/>
              <a:ext cx="768336" cy="555959"/>
            </a:xfrm>
            <a:prstGeom prst="line">
              <a:avLst/>
            </a:prstGeom>
            <a:noFill/>
            <a:ln w="28575" cap="flat" cmpd="sng" algn="ctr">
              <a:solidFill>
                <a:srgbClr val="0066CC"/>
              </a:solidFill>
              <a:prstDash val="solid"/>
              <a:miter lim="800000"/>
            </a:ln>
            <a:effectLst/>
          </p:spPr>
        </p:cxn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841BFD4-0F8C-4B5C-88BA-DEAEC7DA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Minimax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3C7CD-3876-4E17-B96B-FF85C5346E3D}"/>
              </a:ext>
            </a:extLst>
          </p:cNvPr>
          <p:cNvSpPr/>
          <p:nvPr/>
        </p:nvSpPr>
        <p:spPr>
          <a:xfrm>
            <a:off x="5638721" y="2452349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EED31F97-8782-4C47-9D83-4729CA1F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5982714" y="2531654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9897C5-8A9C-4941-8D4F-9A346C38DA45}"/>
              </a:ext>
            </a:extLst>
          </p:cNvPr>
          <p:cNvSpPr/>
          <p:nvPr/>
        </p:nvSpPr>
        <p:spPr>
          <a:xfrm>
            <a:off x="6791978" y="2610958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C3EC6-9157-4176-9F4D-6384FC02AC80}"/>
              </a:ext>
            </a:extLst>
          </p:cNvPr>
          <p:cNvCxnSpPr/>
          <p:nvPr/>
        </p:nvCxnSpPr>
        <p:spPr>
          <a:xfrm rot="10800000" flipV="1">
            <a:off x="4004753" y="2928177"/>
            <a:ext cx="2665947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48D7E-1D62-449A-BA2F-600CEDDFBC50}"/>
              </a:ext>
            </a:extLst>
          </p:cNvPr>
          <p:cNvCxnSpPr/>
          <p:nvPr/>
        </p:nvCxnSpPr>
        <p:spPr>
          <a:xfrm>
            <a:off x="6670700" y="2928177"/>
            <a:ext cx="2579948" cy="396523"/>
          </a:xfrm>
          <a:prstGeom prst="line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59DC46-A70B-406D-A546-5CAEF3C620CA}"/>
              </a:ext>
            </a:extLst>
          </p:cNvPr>
          <p:cNvCxnSpPr/>
          <p:nvPr/>
        </p:nvCxnSpPr>
        <p:spPr>
          <a:xfrm rot="10800000" flipV="1">
            <a:off x="8046672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A5E69-C60D-4DEC-BD94-667DEFC7DD78}"/>
              </a:ext>
            </a:extLst>
          </p:cNvPr>
          <p:cNvCxnSpPr/>
          <p:nvPr/>
        </p:nvCxnSpPr>
        <p:spPr>
          <a:xfrm>
            <a:off x="9250648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68F339-629B-4C7D-8645-41AF7B688A30}"/>
              </a:ext>
            </a:extLst>
          </p:cNvPr>
          <p:cNvCxnSpPr/>
          <p:nvPr/>
        </p:nvCxnSpPr>
        <p:spPr>
          <a:xfrm rot="10800000" flipV="1">
            <a:off x="2800778" y="3879832"/>
            <a:ext cx="1203976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930D78-7B85-4093-ABA2-DC6429EC4998}"/>
              </a:ext>
            </a:extLst>
          </p:cNvPr>
          <p:cNvCxnSpPr/>
          <p:nvPr/>
        </p:nvCxnSpPr>
        <p:spPr>
          <a:xfrm>
            <a:off x="4004754" y="3879832"/>
            <a:ext cx="1375972" cy="39652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09E61AAD-6F43-4DB1-8C76-759507F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693" y="2528273"/>
            <a:ext cx="326870" cy="2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2EF96-3BB7-484C-AC4E-AF6C85C519DA}"/>
              </a:ext>
            </a:extLst>
          </p:cNvPr>
          <p:cNvSpPr/>
          <p:nvPr/>
        </p:nvSpPr>
        <p:spPr>
          <a:xfrm>
            <a:off x="2972774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094666DA-01DF-424A-8D23-8647D27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3008054" y="3467042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4CFD411-4843-4DC1-A9A5-0392AC6E9D8A}"/>
              </a:ext>
            </a:extLst>
          </p:cNvPr>
          <p:cNvSpPr/>
          <p:nvPr/>
        </p:nvSpPr>
        <p:spPr>
          <a:xfrm>
            <a:off x="4126031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B1D5F1C-62F7-4818-A7F4-74E09952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746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221B1E-4390-4EF1-9791-7E894FDCDC72}"/>
              </a:ext>
            </a:extLst>
          </p:cNvPr>
          <p:cNvSpPr/>
          <p:nvPr/>
        </p:nvSpPr>
        <p:spPr>
          <a:xfrm>
            <a:off x="8218669" y="3404005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2C8CE705-B2E7-4FCC-BC30-F33CD477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8906655" y="3483309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83B0D96A-8D68-42D2-B6DD-68DDBD72A886}"/>
              </a:ext>
            </a:extLst>
          </p:cNvPr>
          <p:cNvSpPr/>
          <p:nvPr/>
        </p:nvSpPr>
        <p:spPr>
          <a:xfrm>
            <a:off x="9371926" y="3562614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08AA6EA-8223-4462-B14D-0BA071F5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641" y="3458909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04CF86-95D2-4123-8D81-979039886764}"/>
              </a:ext>
            </a:extLst>
          </p:cNvPr>
          <p:cNvSpPr/>
          <p:nvPr/>
        </p:nvSpPr>
        <p:spPr>
          <a:xfrm>
            <a:off x="1768798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AAEBCD2A-BCB9-4B4F-AC2C-9A43EC2B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1804078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EDE9D756-71F2-4D6E-9063-94F8A3F8DBCC}"/>
              </a:ext>
            </a:extLst>
          </p:cNvPr>
          <p:cNvSpPr/>
          <p:nvPr/>
        </p:nvSpPr>
        <p:spPr>
          <a:xfrm>
            <a:off x="2922055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DD28817-AB6A-46B6-85D9-3480344F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777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0875DE9-9002-454A-8C64-3E0B6FCB2C2A}"/>
              </a:ext>
            </a:extLst>
          </p:cNvPr>
          <p:cNvSpPr/>
          <p:nvPr/>
        </p:nvSpPr>
        <p:spPr>
          <a:xfrm>
            <a:off x="4348746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4B69978-4849-44A3-83C3-A306E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>
            <a:off x="4384026" y="4418698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C67B6E1-83DB-40E3-A955-60E99CDB0639}"/>
              </a:ext>
            </a:extLst>
          </p:cNvPr>
          <p:cNvSpPr/>
          <p:nvPr/>
        </p:nvSpPr>
        <p:spPr>
          <a:xfrm>
            <a:off x="5502004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A5A5E1F-708B-485E-BB77-8F499402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838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3F099B-9379-4315-AC25-50DA2FCC3A1A}"/>
              </a:ext>
            </a:extLst>
          </p:cNvPr>
          <p:cNvSpPr/>
          <p:nvPr/>
        </p:nvSpPr>
        <p:spPr>
          <a:xfrm>
            <a:off x="7014693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C7E221EA-3F4E-43BC-AFFD-43FD233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7702679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7675757-0455-48B0-AB9C-49968330D717}"/>
              </a:ext>
            </a:extLst>
          </p:cNvPr>
          <p:cNvSpPr/>
          <p:nvPr/>
        </p:nvSpPr>
        <p:spPr>
          <a:xfrm>
            <a:off x="8167950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66F50D1-41EE-445A-B329-24D43D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6672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5DE6BB-90CF-4886-9206-E43721288F1D}"/>
              </a:ext>
            </a:extLst>
          </p:cNvPr>
          <p:cNvSpPr/>
          <p:nvPr/>
        </p:nvSpPr>
        <p:spPr>
          <a:xfrm>
            <a:off x="9594641" y="4355660"/>
            <a:ext cx="2063959" cy="3965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3" descr="\\.host\Shared Folders\Shared with PC\images\Pacman_stuck_minimax.png">
            <a:extLst>
              <a:ext uri="{FF2B5EF4-FFF2-40B4-BE49-F238E27FC236}">
                <a16:creationId xmlns:a16="http://schemas.microsoft.com/office/drawing/2014/main" id="{8CA75A35-1DDD-4F7C-9E63-C12F8D68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8135" t="16438" r="44067" b="58904"/>
          <a:stretch>
            <a:fillRect/>
          </a:stretch>
        </p:blipFill>
        <p:spPr bwMode="auto">
          <a:xfrm flipH="1">
            <a:off x="10282628" y="4434965"/>
            <a:ext cx="343993" cy="2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40D35129-255D-4948-8D32-3390A0553294}"/>
              </a:ext>
            </a:extLst>
          </p:cNvPr>
          <p:cNvSpPr/>
          <p:nvPr/>
        </p:nvSpPr>
        <p:spPr>
          <a:xfrm>
            <a:off x="10747899" y="4514269"/>
            <a:ext cx="85998" cy="7930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035FB5EE-5416-45CE-97F4-2BF91938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5733" y="4410564"/>
            <a:ext cx="326869" cy="28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16CFAE-3C42-41F1-9004-80FBF30D9DD6}"/>
              </a:ext>
            </a:extLst>
          </p:cNvPr>
          <p:cNvGrpSpPr/>
          <p:nvPr/>
        </p:nvGrpSpPr>
        <p:grpSpPr>
          <a:xfrm>
            <a:off x="2435526" y="4831487"/>
            <a:ext cx="9199179" cy="523222"/>
            <a:chOff x="1849821" y="4831487"/>
            <a:chExt cx="9199179" cy="52322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10C0DD9-B1E0-4E88-9C6D-269FAE23902E}"/>
                </a:ext>
              </a:extLst>
            </p:cNvPr>
            <p:cNvSpPr txBox="1"/>
            <p:nvPr/>
          </p:nvSpPr>
          <p:spPr>
            <a:xfrm>
              <a:off x="9800575" y="4831489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B77600-9907-4C49-8034-21BEC63545E4}"/>
                </a:ext>
              </a:extLst>
            </p:cNvPr>
            <p:cNvSpPr txBox="1"/>
            <p:nvPr/>
          </p:nvSpPr>
          <p:spPr>
            <a:xfrm>
              <a:off x="7072526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474ADF-9E04-4739-AEEE-80504A7FC6FB}"/>
                </a:ext>
              </a:extLst>
            </p:cNvPr>
            <p:cNvSpPr txBox="1"/>
            <p:nvPr/>
          </p:nvSpPr>
          <p:spPr>
            <a:xfrm>
              <a:off x="4516734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653752-53A9-4686-9659-BADB68CF56D7}"/>
                </a:ext>
              </a:extLst>
            </p:cNvPr>
            <p:cNvSpPr txBox="1"/>
            <p:nvPr/>
          </p:nvSpPr>
          <p:spPr>
            <a:xfrm>
              <a:off x="1849821" y="4831487"/>
              <a:ext cx="1248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-8</a:t>
              </a:r>
            </a:p>
          </p:txBody>
        </p: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841BFD4-0F8C-4B5C-88BA-DEAEC7DA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4927600" cy="4729164"/>
          </a:xfrm>
        </p:spPr>
        <p:txBody>
          <a:bodyPr/>
          <a:lstStyle/>
          <a:p>
            <a:r>
              <a:rPr lang="en-US" dirty="0"/>
              <a:t>States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99BD261-D828-4418-8CE9-4CAC4BEB4CE2}"/>
              </a:ext>
            </a:extLst>
          </p:cNvPr>
          <p:cNvGrpSpPr/>
          <p:nvPr/>
        </p:nvGrpSpPr>
        <p:grpSpPr>
          <a:xfrm>
            <a:off x="3861421" y="1600200"/>
            <a:ext cx="4343399" cy="3754518"/>
            <a:chOff x="3861421" y="1600200"/>
            <a:chExt cx="4343399" cy="3754518"/>
          </a:xfrm>
        </p:grpSpPr>
        <p:sp>
          <p:nvSpPr>
            <p:cNvPr id="4" name="Triangle 25">
              <a:extLst>
                <a:ext uri="{FF2B5EF4-FFF2-40B4-BE49-F238E27FC236}">
                  <a16:creationId xmlns:a16="http://schemas.microsoft.com/office/drawing/2014/main" id="{1677E7F7-056C-4336-9841-C04E971F7A63}"/>
                </a:ext>
              </a:extLst>
            </p:cNvPr>
            <p:cNvSpPr/>
            <p:nvPr/>
          </p:nvSpPr>
          <p:spPr>
            <a:xfrm>
              <a:off x="5638800" y="160020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33381F1-ED89-4280-BEC0-4F039582352D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H="1">
              <a:off x="4773957" y="2154319"/>
              <a:ext cx="1194422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9D24440-9B47-49DA-B6D3-A0B864DA7066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5968379" y="2154319"/>
              <a:ext cx="1194421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201DFBB2-AB8E-487E-A5A5-67C1FE5A7712}"/>
                </a:ext>
              </a:extLst>
            </p:cNvPr>
            <p:cNvSpPr/>
            <p:nvPr/>
          </p:nvSpPr>
          <p:spPr>
            <a:xfrm rot="10800000">
              <a:off x="4444378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25">
              <a:extLst>
                <a:ext uri="{FF2B5EF4-FFF2-40B4-BE49-F238E27FC236}">
                  <a16:creationId xmlns:a16="http://schemas.microsoft.com/office/drawing/2014/main" id="{05513B7E-6AFA-4751-8BF4-BD8D2E8CCE1A}"/>
                </a:ext>
              </a:extLst>
            </p:cNvPr>
            <p:cNvSpPr/>
            <p:nvPr/>
          </p:nvSpPr>
          <p:spPr>
            <a:xfrm rot="10800000">
              <a:off x="6833223" y="3191038"/>
              <a:ext cx="659157" cy="554119"/>
            </a:xfrm>
            <a:prstGeom prst="triangle">
              <a:avLst/>
            </a:prstGeom>
            <a:solidFill>
              <a:srgbClr val="CA000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F09C9AE-4BCD-4828-9903-2D108F32D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1000" y="3745158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8F2289-F6E5-44BC-B36B-F58639DE2371}"/>
                </a:ext>
              </a:extLst>
            </p:cNvPr>
            <p:cNvCxnSpPr>
              <a:cxnSpLocks/>
            </p:cNvCxnSpPr>
            <p:nvPr/>
          </p:nvCxnSpPr>
          <p:spPr>
            <a:xfrm>
              <a:off x="4773958" y="3745158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32997D-2687-4397-8C6C-FD3E6BA6E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42" y="3745157"/>
              <a:ext cx="582958" cy="103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3EA200A-7547-4EDD-82AC-6C9E919439DA}"/>
                </a:ext>
              </a:extLst>
            </p:cNvPr>
            <p:cNvCxnSpPr>
              <a:cxnSpLocks/>
            </p:cNvCxnSpPr>
            <p:nvPr/>
          </p:nvCxnSpPr>
          <p:spPr>
            <a:xfrm>
              <a:off x="7162800" y="3745157"/>
              <a:ext cx="712442" cy="10554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464C080B-EE98-4188-9CEB-58F153CBE5FD}"/>
                </a:ext>
              </a:extLst>
            </p:cNvPr>
            <p:cNvSpPr/>
            <p:nvPr/>
          </p:nvSpPr>
          <p:spPr>
            <a:xfrm>
              <a:off x="3861421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40951932-42D3-4DA1-BB6F-922934E342B1}"/>
                </a:ext>
              </a:extLst>
            </p:cNvPr>
            <p:cNvSpPr/>
            <p:nvPr/>
          </p:nvSpPr>
          <p:spPr>
            <a:xfrm>
              <a:off x="5156820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iangle 25">
              <a:extLst>
                <a:ext uri="{FF2B5EF4-FFF2-40B4-BE49-F238E27FC236}">
                  <a16:creationId xmlns:a16="http://schemas.microsoft.com/office/drawing/2014/main" id="{80727839-B2A6-4AF0-91AA-648D8C69D4AB}"/>
                </a:ext>
              </a:extLst>
            </p:cNvPr>
            <p:cNvSpPr/>
            <p:nvPr/>
          </p:nvSpPr>
          <p:spPr>
            <a:xfrm>
              <a:off x="62502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92B34653-DDF6-41ED-96CC-2C8B12711F97}"/>
                </a:ext>
              </a:extLst>
            </p:cNvPr>
            <p:cNvSpPr/>
            <p:nvPr/>
          </p:nvSpPr>
          <p:spPr>
            <a:xfrm>
              <a:off x="7545663" y="480059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E2029E32-50FF-4C38-AAD6-CE190DEF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</p:spTree>
    <p:extLst>
      <p:ext uri="{BB962C8B-B14F-4D97-AF65-F5344CB8AC3E}">
        <p14:creationId xmlns:p14="http://schemas.microsoft.com/office/powerpoint/2010/main" val="269157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Code</a:t>
            </a:r>
          </a:p>
        </p:txBody>
      </p:sp>
      <p:sp>
        <p:nvSpPr>
          <p:cNvPr id="7" name="Triangle 25">
            <a:extLst>
              <a:ext uri="{FF2B5EF4-FFF2-40B4-BE49-F238E27FC236}">
                <a16:creationId xmlns:a16="http://schemas.microsoft.com/office/drawing/2014/main" id="{5C396ACA-FD19-4E37-A687-79020F7639D6}"/>
              </a:ext>
            </a:extLst>
          </p:cNvPr>
          <p:cNvSpPr/>
          <p:nvPr/>
        </p:nvSpPr>
        <p:spPr>
          <a:xfrm>
            <a:off x="5638800" y="16002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E4CCF5-106D-46C3-A58D-C62316ED0536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4773957" y="2154319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EB8551-75E2-4F1A-8054-E2FF609B84D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968379" y="2154319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25">
            <a:extLst>
              <a:ext uri="{FF2B5EF4-FFF2-40B4-BE49-F238E27FC236}">
                <a16:creationId xmlns:a16="http://schemas.microsoft.com/office/drawing/2014/main" id="{7EDD1C29-A35A-46A1-9AF6-B5A5138D1C42}"/>
              </a:ext>
            </a:extLst>
          </p:cNvPr>
          <p:cNvSpPr/>
          <p:nvPr/>
        </p:nvSpPr>
        <p:spPr>
          <a:xfrm>
            <a:off x="4444378" y="3191038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25">
            <a:extLst>
              <a:ext uri="{FF2B5EF4-FFF2-40B4-BE49-F238E27FC236}">
                <a16:creationId xmlns:a16="http://schemas.microsoft.com/office/drawing/2014/main" id="{1BEB32A1-259B-428F-B063-93EFAB640BC3}"/>
              </a:ext>
            </a:extLst>
          </p:cNvPr>
          <p:cNvSpPr/>
          <p:nvPr/>
        </p:nvSpPr>
        <p:spPr>
          <a:xfrm>
            <a:off x="6833223" y="3191038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35C94B-4365-47E9-82C5-D8F17AB564AB}"/>
              </a:ext>
            </a:extLst>
          </p:cNvPr>
          <p:cNvCxnSpPr>
            <a:cxnSpLocks/>
          </p:cNvCxnSpPr>
          <p:nvPr/>
        </p:nvCxnSpPr>
        <p:spPr>
          <a:xfrm flipH="1">
            <a:off x="4191000" y="3745158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7FC880-6841-472B-A38D-72C4EEAFE11B}"/>
              </a:ext>
            </a:extLst>
          </p:cNvPr>
          <p:cNvCxnSpPr>
            <a:cxnSpLocks/>
          </p:cNvCxnSpPr>
          <p:nvPr/>
        </p:nvCxnSpPr>
        <p:spPr>
          <a:xfrm>
            <a:off x="4773958" y="3745158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BE6A56-5022-4880-AD38-F50E3057C921}"/>
              </a:ext>
            </a:extLst>
          </p:cNvPr>
          <p:cNvCxnSpPr>
            <a:cxnSpLocks/>
          </p:cNvCxnSpPr>
          <p:nvPr/>
        </p:nvCxnSpPr>
        <p:spPr>
          <a:xfrm flipH="1">
            <a:off x="6579842" y="3745157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C9932F-C5AB-4DAB-935C-DC4E15088977}"/>
              </a:ext>
            </a:extLst>
          </p:cNvPr>
          <p:cNvCxnSpPr>
            <a:cxnSpLocks/>
          </p:cNvCxnSpPr>
          <p:nvPr/>
        </p:nvCxnSpPr>
        <p:spPr>
          <a:xfrm>
            <a:off x="7162800" y="3745157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152F29-A0F7-42B1-9D20-F2F942DD2F38}"/>
              </a:ext>
            </a:extLst>
          </p:cNvPr>
          <p:cNvSpPr txBox="1"/>
          <p:nvPr/>
        </p:nvSpPr>
        <p:spPr>
          <a:xfrm>
            <a:off x="7509482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+8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99F11C-DA8F-405E-A77A-C39A108F2AE5}"/>
              </a:ext>
            </a:extLst>
          </p:cNvPr>
          <p:cNvSpPr txBox="1"/>
          <p:nvPr/>
        </p:nvSpPr>
        <p:spPr>
          <a:xfrm>
            <a:off x="6199829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BBDE1-FC13-4BE3-A1DD-F19078B2589C}"/>
              </a:ext>
            </a:extLst>
          </p:cNvPr>
          <p:cNvSpPr txBox="1"/>
          <p:nvPr/>
        </p:nvSpPr>
        <p:spPr>
          <a:xfrm>
            <a:off x="3822735" y="480059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-8</a:t>
            </a:r>
          </a:p>
        </p:txBody>
      </p:sp>
      <p:sp>
        <p:nvSpPr>
          <p:cNvPr id="16" name="Triangle 25">
            <a:extLst>
              <a:ext uri="{FF2B5EF4-FFF2-40B4-BE49-F238E27FC236}">
                <a16:creationId xmlns:a16="http://schemas.microsoft.com/office/drawing/2014/main" id="{D81BCAA0-69DD-478F-BAB5-9027E7B6EDC1}"/>
              </a:ext>
            </a:extLst>
          </p:cNvPr>
          <p:cNvSpPr/>
          <p:nvPr/>
        </p:nvSpPr>
        <p:spPr>
          <a:xfrm>
            <a:off x="5156820" y="4800599"/>
            <a:ext cx="659157" cy="554119"/>
          </a:xfrm>
          <a:prstGeom prst="triangle">
            <a:avLst/>
          </a:prstGeom>
          <a:solidFill>
            <a:srgbClr val="0000E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FD4DA-821B-42AC-96DF-CF5B8AC6AA3B}"/>
              </a:ext>
            </a:extLst>
          </p:cNvPr>
          <p:cNvCxnSpPr>
            <a:cxnSpLocks/>
          </p:cNvCxnSpPr>
          <p:nvPr/>
        </p:nvCxnSpPr>
        <p:spPr>
          <a:xfrm flipH="1">
            <a:off x="4903439" y="5354718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07716C-9629-4FFD-AED1-3D194AB7BC45}"/>
              </a:ext>
            </a:extLst>
          </p:cNvPr>
          <p:cNvCxnSpPr>
            <a:cxnSpLocks/>
          </p:cNvCxnSpPr>
          <p:nvPr/>
        </p:nvCxnSpPr>
        <p:spPr>
          <a:xfrm>
            <a:off x="5486397" y="5354718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7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A6E99-34B5-450C-B65D-950DFAFF8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6"/>
          <a:stretch/>
        </p:blipFill>
        <p:spPr>
          <a:xfrm>
            <a:off x="152400" y="1219200"/>
            <a:ext cx="5715000" cy="44902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Code</a:t>
            </a:r>
          </a:p>
        </p:txBody>
      </p:sp>
    </p:spTree>
    <p:extLst>
      <p:ext uri="{BB962C8B-B14F-4D97-AF65-F5344CB8AC3E}">
        <p14:creationId xmlns:p14="http://schemas.microsoft.com/office/powerpoint/2010/main" val="17860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382EB-22AC-4466-8EBF-8C4D38C0B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5715000" y="1447800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00" y="1437155"/>
                <a:ext cx="4588500" cy="1456232"/>
              </a:xfrm>
              <a:prstGeom prst="rect">
                <a:avLst/>
              </a:prstGeom>
              <a:blipFill>
                <a:blip r:embed="rId4"/>
                <a:stretch>
                  <a:fillRect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F375E6A-BAE5-4785-9893-073D4738AB7A}"/>
              </a:ext>
            </a:extLst>
          </p:cNvPr>
          <p:cNvGrpSpPr/>
          <p:nvPr/>
        </p:nvGrpSpPr>
        <p:grpSpPr>
          <a:xfrm>
            <a:off x="5715337" y="5459045"/>
            <a:ext cx="954505" cy="1119557"/>
            <a:chOff x="7184647" y="4953450"/>
            <a:chExt cx="954505" cy="1119557"/>
          </a:xfrm>
        </p:grpSpPr>
        <p:sp>
          <p:nvSpPr>
            <p:cNvPr id="19" name="Triangle 25">
              <a:extLst>
                <a:ext uri="{FF2B5EF4-FFF2-40B4-BE49-F238E27FC236}">
                  <a16:creationId xmlns:a16="http://schemas.microsoft.com/office/drawing/2014/main" id="{83D8D6FB-1EC9-47C7-A2C7-E23753411DC8}"/>
                </a:ext>
              </a:extLst>
            </p:cNvPr>
            <p:cNvSpPr/>
            <p:nvPr/>
          </p:nvSpPr>
          <p:spPr>
            <a:xfrm rot="10800000">
              <a:off x="7371348" y="4953450"/>
              <a:ext cx="485695" cy="385427"/>
            </a:xfrm>
            <a:prstGeom prst="triangle">
              <a:avLst/>
            </a:prstGeom>
            <a:solidFill>
              <a:srgbClr val="CA000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1AAD864-238F-4580-898B-A8A6C59683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4647" y="5338877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90E3C16-9F60-4C5D-A4FD-BC20CAE67B97}"/>
                </a:ext>
              </a:extLst>
            </p:cNvPr>
            <p:cNvCxnSpPr>
              <a:cxnSpLocks/>
            </p:cNvCxnSpPr>
            <p:nvPr/>
          </p:nvCxnSpPr>
          <p:spPr>
            <a:xfrm>
              <a:off x="7614195" y="5338877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BA4AD45-E3E5-44B2-A411-46B44DDC1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54764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9ED8412-BCDF-4756-BC63-98C2FA475C0C}"/>
              </a:ext>
            </a:extLst>
          </p:cNvPr>
          <p:cNvGrpSpPr/>
          <p:nvPr/>
        </p:nvGrpSpPr>
        <p:grpSpPr>
          <a:xfrm>
            <a:off x="181248" y="5144638"/>
            <a:ext cx="954504" cy="734130"/>
            <a:chOff x="7184648" y="5338877"/>
            <a:chExt cx="954504" cy="73413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2C56908-0232-413B-9184-3A70BFFBBDF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7184648" y="5338877"/>
              <a:ext cx="429546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B22754-C7B2-4CC6-AE13-772F63093230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7614194" y="5338877"/>
              <a:ext cx="524958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024CB-740B-4BB2-9841-79488E1DAE11}"/>
              </a:ext>
            </a:extLst>
          </p:cNvPr>
          <p:cNvGrpSpPr/>
          <p:nvPr/>
        </p:nvGrpSpPr>
        <p:grpSpPr>
          <a:xfrm>
            <a:off x="1447800" y="5144639"/>
            <a:ext cx="954505" cy="752009"/>
            <a:chOff x="7184647" y="5320998"/>
            <a:chExt cx="954505" cy="75200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D360E32-9B1D-4569-827A-1E308127F0F6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 flipH="1">
              <a:off x="7184647" y="5320998"/>
              <a:ext cx="432264" cy="738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516791-487D-43C9-8F01-BCEDEBCF2719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>
              <a:off x="7616911" y="5320998"/>
              <a:ext cx="522241" cy="7520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8CECC54-C7BF-4CE4-B8FF-7D7FA54B16F7}"/>
              </a:ext>
            </a:extLst>
          </p:cNvPr>
          <p:cNvSpPr/>
          <p:nvPr/>
        </p:nvSpPr>
        <p:spPr>
          <a:xfrm>
            <a:off x="418770" y="4759210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DD6649-45D7-4633-BDDA-18E821223CF2}"/>
              </a:ext>
            </a:extLst>
          </p:cNvPr>
          <p:cNvSpPr/>
          <p:nvPr/>
        </p:nvSpPr>
        <p:spPr>
          <a:xfrm>
            <a:off x="1688040" y="4759211"/>
            <a:ext cx="384048" cy="3854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133600"/>
            <a:ext cx="5943600" cy="2912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800600" cy="3581400"/>
          </a:xfrm>
        </p:spPr>
        <p:txBody>
          <a:bodyPr/>
          <a:lstStyle/>
          <a:p>
            <a:pPr lvl="6">
              <a:lnSpc>
                <a:spcPct val="150000"/>
              </a:lnSpc>
            </a:pPr>
            <a:endParaRPr lang="en-US" sz="5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History / Overview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Zero-Sum Games (Minimax)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Evaluation Functions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Search Efficiency (α-β Pruning)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Games of Chance (</a:t>
            </a:r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6" name="Picture 5" descr="PatsGame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-1701"/>
          <a:stretch/>
        </p:blipFill>
        <p:spPr>
          <a:xfrm>
            <a:off x="5044706" y="1752600"/>
            <a:ext cx="661389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Game Tree Pseudocode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92B6B1-665E-4CC4-9677-96D4B82ED62F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83324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800" kern="0" dirty="0">
                <a:latin typeface="Calibri"/>
                <a:cs typeface="Calibri"/>
              </a:rPr>
              <a:t>function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minimax_decision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(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state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	</a:t>
            </a:r>
            <a:r>
              <a:rPr lang="en-US" sz="2800" kern="0" dirty="0">
                <a:latin typeface="Calibri"/>
                <a:cs typeface="Calibri"/>
              </a:rPr>
              <a:t> 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argmax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	 return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4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025" y="1470461"/>
            <a:ext cx="4918972" cy="4549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19236"/>
            <a:ext cx="5918200" cy="472916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How efficient is minimax?</a:t>
            </a:r>
          </a:p>
          <a:p>
            <a:pPr lvl="1">
              <a:lnSpc>
                <a:spcPct val="90000"/>
              </a:lnSpc>
              <a:buClr>
                <a:srgbClr val="333399"/>
              </a:buClr>
            </a:pPr>
            <a:r>
              <a:rPr lang="en-US" sz="2400" dirty="0"/>
              <a:t>Just like (exhaustive) DFS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Time: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</a:t>
            </a:r>
            <a:r>
              <a:rPr lang="en-US" sz="2400" baseline="30000" dirty="0" err="1">
                <a:solidFill>
                  <a:srgbClr val="000000"/>
                </a:solidFill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Space: O(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bm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endParaRPr lang="en-US" sz="2800" dirty="0">
              <a:solidFill>
                <a:srgbClr val="333399"/>
              </a:solidFill>
            </a:endParaRPr>
          </a:p>
          <a:p>
            <a:pPr lvl="0">
              <a:lnSpc>
                <a:spcPct val="90000"/>
              </a:lnSpc>
              <a:buClr>
                <a:srgbClr val="333399"/>
              </a:buClr>
            </a:pPr>
            <a:r>
              <a:rPr lang="en-US" sz="2800" dirty="0">
                <a:solidFill>
                  <a:srgbClr val="333399"/>
                </a:solidFill>
              </a:rPr>
              <a:t>Example: For </a:t>
            </a:r>
            <a:r>
              <a:rPr lang="en-US" sz="2800" kern="1200" dirty="0">
                <a:solidFill>
                  <a:srgbClr val="333399"/>
                </a:solidFill>
              </a:rPr>
              <a:t>chess, b </a:t>
            </a:r>
            <a:r>
              <a:rPr lang="en-US" sz="2800" kern="1200" dirty="0">
                <a:solidFill>
                  <a:srgbClr val="333399"/>
                </a:solidFill>
                <a:sym typeface="Symbol" pitchFamily="18" charset="2"/>
              </a:rPr>
              <a:t> 35, m  100</a:t>
            </a:r>
            <a:endParaRPr lang="en-US" sz="2800" dirty="0">
              <a:solidFill>
                <a:srgbClr val="333399"/>
              </a:solidFill>
            </a:endParaRP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Exact solution is completely infeasible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Humans can’t do this either, so how do we play chess?</a:t>
            </a:r>
          </a:p>
          <a:p>
            <a:pPr marL="800082" lvl="1" indent="-342882">
              <a:lnSpc>
                <a:spcPct val="90000"/>
              </a:lnSpc>
              <a:buClrTx/>
            </a:pPr>
            <a:r>
              <a:rPr lang="en-US" dirty="0">
                <a:solidFill>
                  <a:srgbClr val="C00000"/>
                </a:solidFill>
              </a:rPr>
              <a:t>Bounded rationality </a:t>
            </a:r>
            <a:r>
              <a:rPr lang="en-US" dirty="0">
                <a:solidFill>
                  <a:srgbClr val="000000"/>
                </a:solidFill>
              </a:rPr>
              <a:t>– Herbert Simon</a:t>
            </a:r>
            <a:endParaRPr lang="en-US" sz="2400" dirty="0">
              <a:solidFill>
                <a:srgbClr val="000000"/>
              </a:solidFill>
              <a:ea typeface="+mn-ea"/>
              <a:cs typeface="+mn-cs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948" y="1382713"/>
            <a:ext cx="7656142" cy="469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Limits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 Limits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086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Problem: In realistic games, cannot search to leaves!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 1: Bounded </a:t>
            </a:r>
            <a:r>
              <a:rPr lang="en-US" sz="2400" dirty="0" err="1"/>
              <a:t>lookahead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Search only to a preset </a:t>
            </a:r>
            <a:r>
              <a:rPr lang="en-US" sz="2000" b="1" i="1" dirty="0">
                <a:solidFill>
                  <a:srgbClr val="FF0000"/>
                </a:solidFill>
              </a:rPr>
              <a:t>depth limit</a:t>
            </a:r>
            <a:r>
              <a:rPr lang="en-US" sz="2000" dirty="0">
                <a:solidFill>
                  <a:srgbClr val="000090"/>
                </a:solidFill>
              </a:rPr>
              <a:t> or </a:t>
            </a:r>
            <a:r>
              <a:rPr lang="en-US" sz="2000" b="1" i="1" dirty="0">
                <a:solidFill>
                  <a:srgbClr val="FF0000"/>
                </a:solidFill>
              </a:rPr>
              <a:t>horizon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Use an </a:t>
            </a:r>
            <a:r>
              <a:rPr lang="en-US" sz="2000" b="1" i="1" dirty="0">
                <a:solidFill>
                  <a:srgbClr val="FF0000"/>
                </a:solidFill>
              </a:rPr>
              <a:t>evaluation function </a:t>
            </a:r>
            <a:r>
              <a:rPr lang="en-US" sz="2000" dirty="0"/>
              <a:t>for non-terminal positions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Guarantee of optimal play is gone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400" dirty="0"/>
              <a:t>More plies make a BIG difference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Suppose we have 100 seconds, can explore 10K nodes / sec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 can check 1M nodes per move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For chess, b=~35 so reaches about depth 4 – not so good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7412" name="AutoShape 22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413" name="AutoShape 23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24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7415" name="AutoShape 25"/>
          <p:cNvCxnSpPr>
            <a:cxnSpLocks noChangeShapeType="1"/>
            <a:stCxn id="17412" idx="3"/>
            <a:endCxn id="17413" idx="3"/>
          </p:cNvCxnSpPr>
          <p:nvPr/>
        </p:nvCxnSpPr>
        <p:spPr bwMode="auto">
          <a:xfrm flipH="1">
            <a:off x="86487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6" name="AutoShape 26"/>
          <p:cNvCxnSpPr>
            <a:cxnSpLocks noChangeShapeType="1"/>
            <a:stCxn id="17412" idx="3"/>
            <a:endCxn id="17414" idx="3"/>
          </p:cNvCxnSpPr>
          <p:nvPr/>
        </p:nvCxnSpPr>
        <p:spPr bwMode="auto">
          <a:xfrm>
            <a:off x="9486900" y="1828800"/>
            <a:ext cx="838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27"/>
          <p:cNvCxnSpPr>
            <a:cxnSpLocks noChangeShapeType="1"/>
            <a:stCxn id="17413" idx="0"/>
            <a:endCxn id="1085499" idx="0"/>
          </p:cNvCxnSpPr>
          <p:nvPr/>
        </p:nvCxnSpPr>
        <p:spPr bwMode="auto">
          <a:xfrm flipH="1">
            <a:off x="83058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8" name="AutoShape 28"/>
          <p:cNvCxnSpPr>
            <a:cxnSpLocks noChangeShapeType="1"/>
            <a:stCxn id="17413" idx="0"/>
            <a:endCxn id="1085500" idx="0"/>
          </p:cNvCxnSpPr>
          <p:nvPr/>
        </p:nvCxnSpPr>
        <p:spPr bwMode="auto">
          <a:xfrm>
            <a:off x="8648700" y="2286000"/>
            <a:ext cx="342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9" name="AutoShape 29"/>
          <p:cNvCxnSpPr>
            <a:cxnSpLocks noChangeShapeType="1"/>
            <a:stCxn id="17424" idx="3"/>
            <a:endCxn id="17427" idx="0"/>
          </p:cNvCxnSpPr>
          <p:nvPr/>
        </p:nvCxnSpPr>
        <p:spPr bwMode="auto">
          <a:xfrm flipH="1">
            <a:off x="103251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30"/>
          <p:cNvCxnSpPr>
            <a:cxnSpLocks noChangeShapeType="1"/>
            <a:stCxn id="17424" idx="3"/>
            <a:endCxn id="17428" idx="0"/>
          </p:cNvCxnSpPr>
          <p:nvPr/>
        </p:nvCxnSpPr>
        <p:spPr bwMode="auto">
          <a:xfrm>
            <a:off x="106299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1" name="AutoShape 31"/>
          <p:cNvSpPr>
            <a:spLocks noChangeArrowheads="1"/>
          </p:cNvSpPr>
          <p:nvPr/>
        </p:nvSpPr>
        <p:spPr bwMode="auto">
          <a:xfrm>
            <a:off x="8153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AutoShape 32"/>
          <p:cNvSpPr>
            <a:spLocks noChangeArrowheads="1"/>
          </p:cNvSpPr>
          <p:nvPr/>
        </p:nvSpPr>
        <p:spPr bwMode="auto">
          <a:xfrm>
            <a:off x="8763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AutoShape 33"/>
          <p:cNvSpPr>
            <a:spLocks noChangeArrowheads="1"/>
          </p:cNvSpPr>
          <p:nvPr/>
        </p:nvSpPr>
        <p:spPr bwMode="auto">
          <a:xfrm>
            <a:off x="98298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AutoShape 34"/>
          <p:cNvSpPr>
            <a:spLocks noChangeArrowheads="1"/>
          </p:cNvSpPr>
          <p:nvPr/>
        </p:nvSpPr>
        <p:spPr bwMode="auto">
          <a:xfrm>
            <a:off x="104394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AutoShape 35"/>
          <p:cNvSpPr>
            <a:spLocks noChangeArrowheads="1"/>
          </p:cNvSpPr>
          <p:nvPr/>
        </p:nvSpPr>
        <p:spPr bwMode="auto">
          <a:xfrm>
            <a:off x="8458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AutoShape 36"/>
          <p:cNvSpPr>
            <a:spLocks noChangeArrowheads="1"/>
          </p:cNvSpPr>
          <p:nvPr/>
        </p:nvSpPr>
        <p:spPr bwMode="auto">
          <a:xfrm>
            <a:off x="84582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37"/>
          <p:cNvSpPr>
            <a:spLocks noChangeArrowheads="1"/>
          </p:cNvSpPr>
          <p:nvPr/>
        </p:nvSpPr>
        <p:spPr bwMode="auto">
          <a:xfrm>
            <a:off x="101346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AutoShape 38"/>
          <p:cNvSpPr>
            <a:spLocks noChangeArrowheads="1"/>
          </p:cNvSpPr>
          <p:nvPr/>
        </p:nvSpPr>
        <p:spPr bwMode="auto">
          <a:xfrm>
            <a:off x="107442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AutoShape 39"/>
          <p:cNvSpPr>
            <a:spLocks noChangeArrowheads="1"/>
          </p:cNvSpPr>
          <p:nvPr/>
        </p:nvSpPr>
        <p:spPr bwMode="auto">
          <a:xfrm>
            <a:off x="81534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AutoShape 40"/>
          <p:cNvSpPr>
            <a:spLocks noChangeArrowheads="1"/>
          </p:cNvSpPr>
          <p:nvPr/>
        </p:nvSpPr>
        <p:spPr bwMode="auto">
          <a:xfrm>
            <a:off x="8763000" y="33528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1" name="AutoShape 41"/>
          <p:cNvCxnSpPr>
            <a:cxnSpLocks noChangeShapeType="1"/>
            <a:stCxn id="17414" idx="0"/>
            <a:endCxn id="17423" idx="0"/>
          </p:cNvCxnSpPr>
          <p:nvPr/>
        </p:nvCxnSpPr>
        <p:spPr bwMode="auto">
          <a:xfrm flipH="1">
            <a:off x="100203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2" name="AutoShape 42"/>
          <p:cNvCxnSpPr>
            <a:cxnSpLocks noChangeShapeType="1"/>
            <a:stCxn id="17414" idx="0"/>
            <a:endCxn id="17424" idx="0"/>
          </p:cNvCxnSpPr>
          <p:nvPr/>
        </p:nvCxnSpPr>
        <p:spPr bwMode="auto">
          <a:xfrm>
            <a:off x="10325100" y="22860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3" name="AutoShape 43"/>
          <p:cNvCxnSpPr>
            <a:cxnSpLocks noChangeShapeType="1"/>
            <a:stCxn id="17422" idx="3"/>
            <a:endCxn id="17425" idx="0"/>
          </p:cNvCxnSpPr>
          <p:nvPr/>
        </p:nvCxnSpPr>
        <p:spPr bwMode="auto">
          <a:xfrm flipH="1">
            <a:off x="86487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4" name="AutoShape 44"/>
          <p:cNvSpPr>
            <a:spLocks noChangeArrowheads="1"/>
          </p:cNvSpPr>
          <p:nvPr/>
        </p:nvSpPr>
        <p:spPr bwMode="auto">
          <a:xfrm>
            <a:off x="9067800" y="3810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35" name="AutoShape 45"/>
          <p:cNvCxnSpPr>
            <a:cxnSpLocks noChangeShapeType="1"/>
            <a:stCxn id="17425" idx="3"/>
            <a:endCxn id="17429" idx="0"/>
          </p:cNvCxnSpPr>
          <p:nvPr/>
        </p:nvCxnSpPr>
        <p:spPr bwMode="auto">
          <a:xfrm flipH="1">
            <a:off x="83439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6" name="AutoShape 46"/>
          <p:cNvCxnSpPr>
            <a:cxnSpLocks noChangeShapeType="1"/>
            <a:stCxn id="17425" idx="3"/>
            <a:endCxn id="17430" idx="0"/>
          </p:cNvCxnSpPr>
          <p:nvPr/>
        </p:nvCxnSpPr>
        <p:spPr bwMode="auto">
          <a:xfrm>
            <a:off x="8648700" y="32004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7" name="AutoShape 47"/>
          <p:cNvCxnSpPr>
            <a:cxnSpLocks noChangeShapeType="1"/>
            <a:stCxn id="17430" idx="3"/>
            <a:endCxn id="17426" idx="0"/>
          </p:cNvCxnSpPr>
          <p:nvPr/>
        </p:nvCxnSpPr>
        <p:spPr bwMode="auto">
          <a:xfrm flipH="1">
            <a:off x="86487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38" name="AutoShape 48"/>
          <p:cNvCxnSpPr>
            <a:cxnSpLocks noChangeShapeType="1"/>
            <a:stCxn id="17430" idx="3"/>
            <a:endCxn id="17434" idx="0"/>
          </p:cNvCxnSpPr>
          <p:nvPr/>
        </p:nvCxnSpPr>
        <p:spPr bwMode="auto">
          <a:xfrm>
            <a:off x="8953500" y="36576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39" name="Rectangle 49"/>
          <p:cNvSpPr>
            <a:spLocks noChangeArrowheads="1"/>
          </p:cNvSpPr>
          <p:nvPr/>
        </p:nvSpPr>
        <p:spPr bwMode="auto">
          <a:xfrm>
            <a:off x="7924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0" name="Rectangle 50"/>
          <p:cNvSpPr>
            <a:spLocks noChangeArrowheads="1"/>
          </p:cNvSpPr>
          <p:nvPr/>
        </p:nvSpPr>
        <p:spPr bwMode="auto">
          <a:xfrm>
            <a:off x="87630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1" name="Rectangle 51"/>
          <p:cNvSpPr>
            <a:spLocks noChangeArrowheads="1"/>
          </p:cNvSpPr>
          <p:nvPr/>
        </p:nvSpPr>
        <p:spPr bwMode="auto">
          <a:xfrm>
            <a:off x="97536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2" name="Rectangle 52"/>
          <p:cNvSpPr>
            <a:spLocks noChangeArrowheads="1"/>
          </p:cNvSpPr>
          <p:nvPr/>
        </p:nvSpPr>
        <p:spPr bwMode="auto">
          <a:xfrm>
            <a:off x="10591800" y="5791200"/>
            <a:ext cx="533400" cy="304800"/>
          </a:xfrm>
          <a:prstGeom prst="rect">
            <a:avLst/>
          </a:prstGeom>
          <a:solidFill>
            <a:srgbClr val="CC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17443" name="Freeform 53"/>
          <p:cNvSpPr>
            <a:spLocks/>
          </p:cNvSpPr>
          <p:nvPr/>
        </p:nvSpPr>
        <p:spPr bwMode="auto">
          <a:xfrm>
            <a:off x="8102600" y="4114800"/>
            <a:ext cx="508000" cy="1676400"/>
          </a:xfrm>
          <a:custGeom>
            <a:avLst/>
            <a:gdLst>
              <a:gd name="T0" fmla="*/ 2147483647 w 320"/>
              <a:gd name="T1" fmla="*/ 0 h 1440"/>
              <a:gd name="T2" fmla="*/ 2147483647 w 320"/>
              <a:gd name="T3" fmla="*/ 2147483647 h 1440"/>
              <a:gd name="T4" fmla="*/ 2147483647 w 320"/>
              <a:gd name="T5" fmla="*/ 2147483647 h 1440"/>
              <a:gd name="T6" fmla="*/ 2147483647 w 320"/>
              <a:gd name="T7" fmla="*/ 2147483647 h 1440"/>
              <a:gd name="T8" fmla="*/ 2147483647 w 320"/>
              <a:gd name="T9" fmla="*/ 2147483647 h 1440"/>
              <a:gd name="T10" fmla="*/ 2147483647 w 320"/>
              <a:gd name="T11" fmla="*/ 2147483647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440"/>
              <a:gd name="T20" fmla="*/ 320 w 32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440">
                <a:moveTo>
                  <a:pt x="320" y="0"/>
                </a:moveTo>
                <a:cubicBezTo>
                  <a:pt x="232" y="72"/>
                  <a:pt x="144" y="144"/>
                  <a:pt x="128" y="240"/>
                </a:cubicBezTo>
                <a:cubicBezTo>
                  <a:pt x="112" y="336"/>
                  <a:pt x="240" y="480"/>
                  <a:pt x="224" y="576"/>
                </a:cubicBezTo>
                <a:cubicBezTo>
                  <a:pt x="208" y="672"/>
                  <a:pt x="64" y="736"/>
                  <a:pt x="32" y="816"/>
                </a:cubicBezTo>
                <a:cubicBezTo>
                  <a:pt x="0" y="896"/>
                  <a:pt x="32" y="952"/>
                  <a:pt x="32" y="1056"/>
                </a:cubicBezTo>
                <a:cubicBezTo>
                  <a:pt x="32" y="1160"/>
                  <a:pt x="32" y="1300"/>
                  <a:pt x="32" y="14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Freeform 54"/>
          <p:cNvSpPr>
            <a:spLocks/>
          </p:cNvSpPr>
          <p:nvPr/>
        </p:nvSpPr>
        <p:spPr bwMode="auto">
          <a:xfrm>
            <a:off x="8890000" y="4114800"/>
            <a:ext cx="406400" cy="16764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Freeform 55"/>
          <p:cNvSpPr>
            <a:spLocks/>
          </p:cNvSpPr>
          <p:nvPr/>
        </p:nvSpPr>
        <p:spPr bwMode="auto">
          <a:xfrm>
            <a:off x="10515600" y="3200400"/>
            <a:ext cx="457200" cy="2590800"/>
          </a:xfrm>
          <a:custGeom>
            <a:avLst/>
            <a:gdLst>
              <a:gd name="T0" fmla="*/ 2147483647 w 256"/>
              <a:gd name="T1" fmla="*/ 0 h 1056"/>
              <a:gd name="T2" fmla="*/ 2147483647 w 256"/>
              <a:gd name="T3" fmla="*/ 2147483647 h 1056"/>
              <a:gd name="T4" fmla="*/ 2147483647 w 256"/>
              <a:gd name="T5" fmla="*/ 2147483647 h 1056"/>
              <a:gd name="T6" fmla="*/ 2147483647 w 256"/>
              <a:gd name="T7" fmla="*/ 2147483647 h 1056"/>
              <a:gd name="T8" fmla="*/ 2147483647 w 256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1056"/>
              <a:gd name="T17" fmla="*/ 256 w 256"/>
              <a:gd name="T18" fmla="*/ 1056 h 10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1056">
                <a:moveTo>
                  <a:pt x="256" y="0"/>
                </a:moveTo>
                <a:cubicBezTo>
                  <a:pt x="140" y="148"/>
                  <a:pt x="24" y="296"/>
                  <a:pt x="16" y="384"/>
                </a:cubicBezTo>
                <a:cubicBezTo>
                  <a:pt x="8" y="472"/>
                  <a:pt x="208" y="456"/>
                  <a:pt x="208" y="528"/>
                </a:cubicBezTo>
                <a:cubicBezTo>
                  <a:pt x="208" y="600"/>
                  <a:pt x="32" y="728"/>
                  <a:pt x="16" y="816"/>
                </a:cubicBezTo>
                <a:cubicBezTo>
                  <a:pt x="0" y="904"/>
                  <a:pt x="56" y="980"/>
                  <a:pt x="112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Freeform 56"/>
          <p:cNvSpPr>
            <a:spLocks/>
          </p:cNvSpPr>
          <p:nvPr/>
        </p:nvSpPr>
        <p:spPr bwMode="auto">
          <a:xfrm>
            <a:off x="9944100" y="3200400"/>
            <a:ext cx="508000" cy="2590800"/>
          </a:xfrm>
          <a:custGeom>
            <a:avLst/>
            <a:gdLst>
              <a:gd name="T0" fmla="*/ 2147483647 w 320"/>
              <a:gd name="T1" fmla="*/ 0 h 1632"/>
              <a:gd name="T2" fmla="*/ 2147483647 w 320"/>
              <a:gd name="T3" fmla="*/ 2147483647 h 1632"/>
              <a:gd name="T4" fmla="*/ 2147483647 w 320"/>
              <a:gd name="T5" fmla="*/ 2147483647 h 1632"/>
              <a:gd name="T6" fmla="*/ 2147483647 w 320"/>
              <a:gd name="T7" fmla="*/ 2147483647 h 1632"/>
              <a:gd name="T8" fmla="*/ 2147483647 w 320"/>
              <a:gd name="T9" fmla="*/ 2147483647 h 1632"/>
              <a:gd name="T10" fmla="*/ 2147483647 w 320"/>
              <a:gd name="T11" fmla="*/ 2147483647 h 16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1632"/>
              <a:gd name="T20" fmla="*/ 320 w 320"/>
              <a:gd name="T21" fmla="*/ 1632 h 16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1632">
                <a:moveTo>
                  <a:pt x="216" y="0"/>
                </a:moveTo>
                <a:cubicBezTo>
                  <a:pt x="268" y="108"/>
                  <a:pt x="320" y="216"/>
                  <a:pt x="312" y="336"/>
                </a:cubicBezTo>
                <a:cubicBezTo>
                  <a:pt x="304" y="456"/>
                  <a:pt x="192" y="576"/>
                  <a:pt x="168" y="720"/>
                </a:cubicBezTo>
                <a:cubicBezTo>
                  <a:pt x="144" y="864"/>
                  <a:pt x="192" y="1104"/>
                  <a:pt x="168" y="1200"/>
                </a:cubicBezTo>
                <a:cubicBezTo>
                  <a:pt x="144" y="1296"/>
                  <a:pt x="48" y="1224"/>
                  <a:pt x="24" y="1296"/>
                </a:cubicBezTo>
                <a:cubicBezTo>
                  <a:pt x="0" y="1368"/>
                  <a:pt x="12" y="1500"/>
                  <a:pt x="24" y="16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47" name="AutoShape 57"/>
          <p:cNvCxnSpPr>
            <a:cxnSpLocks noChangeShapeType="1"/>
            <a:stCxn id="17422" idx="3"/>
            <a:endCxn id="17448" idx="0"/>
          </p:cNvCxnSpPr>
          <p:nvPr/>
        </p:nvCxnSpPr>
        <p:spPr bwMode="auto">
          <a:xfrm>
            <a:off x="89535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48" name="AutoShape 58"/>
          <p:cNvSpPr>
            <a:spLocks noChangeArrowheads="1"/>
          </p:cNvSpPr>
          <p:nvPr/>
        </p:nvSpPr>
        <p:spPr bwMode="auto">
          <a:xfrm>
            <a:off x="9067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99" name="Rectangle 59"/>
          <p:cNvSpPr>
            <a:spLocks noChangeArrowheads="1"/>
          </p:cNvSpPr>
          <p:nvPr/>
        </p:nvSpPr>
        <p:spPr bwMode="auto">
          <a:xfrm>
            <a:off x="80772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-1</a:t>
            </a:r>
          </a:p>
        </p:txBody>
      </p:sp>
      <p:sp>
        <p:nvSpPr>
          <p:cNvPr id="1085500" name="Rectangle 60"/>
          <p:cNvSpPr>
            <a:spLocks noChangeArrowheads="1"/>
          </p:cNvSpPr>
          <p:nvPr/>
        </p:nvSpPr>
        <p:spPr bwMode="auto">
          <a:xfrm>
            <a:off x="87630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-2</a:t>
            </a:r>
          </a:p>
        </p:txBody>
      </p:sp>
      <p:sp>
        <p:nvSpPr>
          <p:cNvPr id="1085501" name="Rectangle 61"/>
          <p:cNvSpPr>
            <a:spLocks noChangeArrowheads="1"/>
          </p:cNvSpPr>
          <p:nvPr/>
        </p:nvSpPr>
        <p:spPr bwMode="auto">
          <a:xfrm>
            <a:off x="97536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085502" name="Rectangle 62"/>
          <p:cNvSpPr>
            <a:spLocks noChangeArrowheads="1"/>
          </p:cNvSpPr>
          <p:nvPr/>
        </p:nvSpPr>
        <p:spPr bwMode="auto">
          <a:xfrm>
            <a:off x="10439400" y="2438400"/>
            <a:ext cx="457200" cy="3048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9</a:t>
            </a:r>
          </a:p>
        </p:txBody>
      </p:sp>
      <p:sp>
        <p:nvSpPr>
          <p:cNvPr id="1085505" name="AutoShape 65"/>
          <p:cNvSpPr>
            <a:spLocks noChangeArrowheads="1"/>
          </p:cNvSpPr>
          <p:nvPr/>
        </p:nvSpPr>
        <p:spPr bwMode="auto">
          <a:xfrm>
            <a:off x="9296400" y="1524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82880" anchor="b" anchorCtr="0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1085507" name="Text Box 67"/>
          <p:cNvSpPr txBox="1">
            <a:spLocks noChangeArrowheads="1"/>
          </p:cNvSpPr>
          <p:nvPr/>
        </p:nvSpPr>
        <p:spPr bwMode="auto">
          <a:xfrm>
            <a:off x="11223625" y="19192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min</a:t>
            </a:r>
          </a:p>
        </p:txBody>
      </p:sp>
      <p:sp>
        <p:nvSpPr>
          <p:cNvPr id="1085508" name="Text Box 68"/>
          <p:cNvSpPr txBox="1">
            <a:spLocks noChangeArrowheads="1"/>
          </p:cNvSpPr>
          <p:nvPr/>
        </p:nvSpPr>
        <p:spPr bwMode="auto">
          <a:xfrm>
            <a:off x="11223625" y="1462088"/>
            <a:ext cx="663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max</a:t>
            </a:r>
          </a:p>
        </p:txBody>
      </p:sp>
      <p:sp>
        <p:nvSpPr>
          <p:cNvPr id="1085509" name="AutoShape 69"/>
          <p:cNvSpPr>
            <a:spLocks noChangeArrowheads="1"/>
          </p:cNvSpPr>
          <p:nvPr/>
        </p:nvSpPr>
        <p:spPr bwMode="auto">
          <a:xfrm rot="10800000">
            <a:off x="84582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-2</a:t>
            </a:r>
          </a:p>
        </p:txBody>
      </p:sp>
      <p:sp>
        <p:nvSpPr>
          <p:cNvPr id="1085510" name="AutoShape 70"/>
          <p:cNvSpPr>
            <a:spLocks noChangeArrowheads="1"/>
          </p:cNvSpPr>
          <p:nvPr/>
        </p:nvSpPr>
        <p:spPr bwMode="auto">
          <a:xfrm rot="10800000">
            <a:off x="10134600" y="1981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tIns="91440" anchor="ctr" anchorCtr="1"/>
          <a:lstStyle/>
          <a:p>
            <a:pPr algn="ctr"/>
            <a:r>
              <a:rPr lang="en-US" dirty="0">
                <a:latin typeface="Calibri" pitchFamily="34" charset="0"/>
              </a:rPr>
              <a:t>4</a:t>
            </a:r>
          </a:p>
        </p:txBody>
      </p:sp>
      <p:sp>
        <p:nvSpPr>
          <p:cNvPr id="2" name="Cloud 1"/>
          <p:cNvSpPr/>
          <p:nvPr/>
        </p:nvSpPr>
        <p:spPr>
          <a:xfrm rot="505837">
            <a:off x="7504576" y="2743200"/>
            <a:ext cx="4191000" cy="3962400"/>
          </a:xfrm>
          <a:prstGeom prst="cloud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9" grpId="0" animBg="1" autoUpdateAnimBg="0"/>
      <p:bldP spid="1085500" grpId="0" animBg="1" autoUpdateAnimBg="0"/>
      <p:bldP spid="1085501" grpId="0" animBg="1" autoUpdateAnimBg="0"/>
      <p:bldP spid="1085502" grpId="0" animBg="1" autoUpdateAnimBg="0"/>
      <p:bldP spid="1085505" grpId="0" animBg="1" autoUpdateAnimBg="0"/>
      <p:bldP spid="1085509" grpId="0" animBg="1"/>
      <p:bldP spid="1085510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1404536"/>
            <a:ext cx="4610100" cy="2267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3886200"/>
            <a:ext cx="4686300" cy="2158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461000" cy="4729164"/>
          </a:xfrm>
        </p:spPr>
        <p:txBody>
          <a:bodyPr/>
          <a:lstStyle/>
          <a:p>
            <a:r>
              <a:rPr lang="en-US" sz="2800" dirty="0"/>
              <a:t>Evaluation functions are always imperfect</a:t>
            </a:r>
          </a:p>
          <a:p>
            <a:r>
              <a:rPr lang="en-US" sz="2800" dirty="0"/>
              <a:t>Deeper search =&gt; better play (usually)</a:t>
            </a:r>
          </a:p>
          <a:p>
            <a:r>
              <a:rPr lang="en-US" sz="2800" dirty="0"/>
              <a:t>Or, deeper search gives same quality of play with a less accurate evaluation function</a:t>
            </a:r>
          </a:p>
          <a:p>
            <a:r>
              <a:rPr lang="en-US" sz="2800" dirty="0"/>
              <a:t>An important example of the tradeoff between complexity of features and complexity of computation</a:t>
            </a: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8382000" y="648811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depth limited (L6D4, L6D5)]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Limited Depth (2)</a:t>
            </a:r>
          </a:p>
        </p:txBody>
      </p:sp>
    </p:spTree>
    <p:extLst>
      <p:ext uri="{BB962C8B-B14F-4D97-AF65-F5344CB8AC3E}">
        <p14:creationId xmlns:p14="http://schemas.microsoft.com/office/powerpoint/2010/main" val="1381342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Limited Depth (10)</a:t>
            </a:r>
          </a:p>
        </p:txBody>
      </p:sp>
    </p:spTree>
    <p:extLst>
      <p:ext uri="{BB962C8B-B14F-4D97-AF65-F5344CB8AC3E}">
        <p14:creationId xmlns:p14="http://schemas.microsoft.com/office/powerpoint/2010/main" val="2374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14643"/>
            <a:ext cx="6729412" cy="5035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Functions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Evaluation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6611" y="1140011"/>
            <a:ext cx="11506200" cy="55297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Evaluation functions score non-terminals in depth-limited search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Ideal function: returns the actual minimax value of the position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 practice: typically weighted linear sum of features: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EVAL(s) =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baseline="-25000" dirty="0">
                <a:solidFill>
                  <a:srgbClr val="BD00B0"/>
                </a:solidFill>
              </a:rPr>
              <a:t>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+ …. +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baseline="-25000" dirty="0">
                <a:solidFill>
                  <a:srgbClr val="BD00B0"/>
                </a:solidFill>
                <a:cs typeface="Times New Roman" pitchFamily="18" charset="0"/>
              </a:rPr>
              <a:t>  </a:t>
            </a:r>
            <a:r>
              <a:rPr lang="en-US" i="1" dirty="0" err="1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solidFill>
                  <a:srgbClr val="BD00B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 = 9,  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solidFill>
                  <a:srgbClr val="BD00B0"/>
                </a:solidFill>
              </a:rPr>
              <a:t>1</a:t>
            </a:r>
            <a:r>
              <a:rPr lang="en-US" dirty="0">
                <a:solidFill>
                  <a:srgbClr val="BD00B0"/>
                </a:solidFill>
              </a:rPr>
              <a:t>(</a:t>
            </a:r>
            <a:r>
              <a:rPr lang="en-US" i="1" dirty="0">
                <a:solidFill>
                  <a:srgbClr val="BD00B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rgbClr val="BD00B0"/>
                </a:solidFill>
              </a:rPr>
              <a:t>) = (num white queens – num black queens)</a:t>
            </a:r>
            <a:r>
              <a:rPr lang="en-US" dirty="0"/>
              <a:t>, etc.</a:t>
            </a:r>
          </a:p>
        </p:txBody>
      </p:sp>
      <p:pic>
        <p:nvPicPr>
          <p:cNvPr id="1946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576" y="1846730"/>
            <a:ext cx="2438400" cy="27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751" y="1846730"/>
            <a:ext cx="2519916" cy="27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27"/>
          <p:cNvSpPr>
            <a:spLocks noChangeArrowheads="1"/>
          </p:cNvSpPr>
          <p:nvPr/>
        </p:nvSpPr>
        <p:spPr bwMode="auto">
          <a:xfrm>
            <a:off x="5058989" y="2367430"/>
            <a:ext cx="166687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28"/>
          <p:cNvSpPr>
            <a:spLocks noChangeArrowheads="1"/>
          </p:cNvSpPr>
          <p:nvPr/>
        </p:nvSpPr>
        <p:spPr bwMode="auto">
          <a:xfrm rot="10800000">
            <a:off x="4471614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29"/>
          <p:cNvSpPr>
            <a:spLocks noChangeArrowheads="1"/>
          </p:cNvSpPr>
          <p:nvPr/>
        </p:nvSpPr>
        <p:spPr bwMode="auto">
          <a:xfrm rot="10800000">
            <a:off x="5560639" y="2761130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30"/>
          <p:cNvSpPr>
            <a:spLocks noChangeArrowheads="1"/>
          </p:cNvSpPr>
          <p:nvPr/>
        </p:nvSpPr>
        <p:spPr bwMode="auto">
          <a:xfrm>
            <a:off x="41811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31"/>
          <p:cNvSpPr>
            <a:spLocks noChangeArrowheads="1"/>
          </p:cNvSpPr>
          <p:nvPr/>
        </p:nvSpPr>
        <p:spPr bwMode="auto">
          <a:xfrm>
            <a:off x="47907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32"/>
          <p:cNvSpPr>
            <a:spLocks noChangeArrowheads="1"/>
          </p:cNvSpPr>
          <p:nvPr/>
        </p:nvSpPr>
        <p:spPr bwMode="auto">
          <a:xfrm>
            <a:off x="5247901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33"/>
          <p:cNvSpPr>
            <a:spLocks noChangeArrowheads="1"/>
          </p:cNvSpPr>
          <p:nvPr/>
        </p:nvSpPr>
        <p:spPr bwMode="auto">
          <a:xfrm>
            <a:off x="5897189" y="305005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0" name="AutoShape 34"/>
          <p:cNvCxnSpPr>
            <a:cxnSpLocks noChangeShapeType="1"/>
            <a:stCxn id="19463" idx="3"/>
            <a:endCxn id="19464" idx="3"/>
          </p:cNvCxnSpPr>
          <p:nvPr/>
        </p:nvCxnSpPr>
        <p:spPr bwMode="auto">
          <a:xfrm flipH="1">
            <a:off x="4554164" y="2535705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35"/>
          <p:cNvCxnSpPr>
            <a:cxnSpLocks noChangeShapeType="1"/>
            <a:stCxn id="19463" idx="3"/>
            <a:endCxn id="19465" idx="3"/>
          </p:cNvCxnSpPr>
          <p:nvPr/>
        </p:nvCxnSpPr>
        <p:spPr bwMode="auto">
          <a:xfrm>
            <a:off x="5143126" y="2535705"/>
            <a:ext cx="500063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36"/>
          <p:cNvCxnSpPr>
            <a:cxnSpLocks noChangeShapeType="1"/>
            <a:stCxn id="19464" idx="0"/>
            <a:endCxn id="19466" idx="0"/>
          </p:cNvCxnSpPr>
          <p:nvPr/>
        </p:nvCxnSpPr>
        <p:spPr bwMode="auto">
          <a:xfrm flipH="1">
            <a:off x="4265239" y="2927818"/>
            <a:ext cx="290512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37"/>
          <p:cNvCxnSpPr>
            <a:cxnSpLocks noChangeShapeType="1"/>
            <a:stCxn id="19464" idx="0"/>
            <a:endCxn id="19467" idx="0"/>
          </p:cNvCxnSpPr>
          <p:nvPr/>
        </p:nvCxnSpPr>
        <p:spPr bwMode="auto">
          <a:xfrm>
            <a:off x="4555751" y="2927818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38"/>
          <p:cNvCxnSpPr>
            <a:cxnSpLocks noChangeShapeType="1"/>
            <a:stCxn id="19465" idx="0"/>
            <a:endCxn id="19468" idx="0"/>
          </p:cNvCxnSpPr>
          <p:nvPr/>
        </p:nvCxnSpPr>
        <p:spPr bwMode="auto">
          <a:xfrm flipH="1">
            <a:off x="5332039" y="2927818"/>
            <a:ext cx="312737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39"/>
          <p:cNvCxnSpPr>
            <a:cxnSpLocks noChangeShapeType="1"/>
            <a:stCxn id="19465" idx="0"/>
            <a:endCxn id="19469" idx="0"/>
          </p:cNvCxnSpPr>
          <p:nvPr/>
        </p:nvCxnSpPr>
        <p:spPr bwMode="auto">
          <a:xfrm>
            <a:off x="5644776" y="2927818"/>
            <a:ext cx="336550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6" name="AutoShape 40"/>
          <p:cNvSpPr>
            <a:spLocks noChangeArrowheads="1"/>
          </p:cNvSpPr>
          <p:nvPr/>
        </p:nvSpPr>
        <p:spPr bwMode="auto">
          <a:xfrm>
            <a:off x="57209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7" name="AutoShape 41"/>
          <p:cNvCxnSpPr>
            <a:cxnSpLocks noChangeShapeType="1"/>
            <a:endCxn id="32" idx="3"/>
          </p:cNvCxnSpPr>
          <p:nvPr/>
        </p:nvCxnSpPr>
        <p:spPr bwMode="auto">
          <a:xfrm>
            <a:off x="3561976" y="3072280"/>
            <a:ext cx="1000125" cy="763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19478" name="AutoShape 42"/>
          <p:cNvCxnSpPr>
            <a:cxnSpLocks noChangeShapeType="1"/>
            <a:endCxn id="19482" idx="1"/>
          </p:cNvCxnSpPr>
          <p:nvPr/>
        </p:nvCxnSpPr>
        <p:spPr bwMode="auto">
          <a:xfrm flipH="1">
            <a:off x="6101976" y="3077043"/>
            <a:ext cx="866775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79" name="Rectangle 43"/>
          <p:cNvSpPr>
            <a:spLocks noChangeArrowheads="1"/>
          </p:cNvSpPr>
          <p:nvPr/>
        </p:nvSpPr>
        <p:spPr bwMode="auto">
          <a:xfrm rot="10800000">
            <a:off x="5247901" y="3507255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80" name="AutoShape 44"/>
          <p:cNvCxnSpPr>
            <a:cxnSpLocks noChangeShapeType="1"/>
            <a:stCxn id="19468" idx="3"/>
            <a:endCxn id="19479" idx="2"/>
          </p:cNvCxnSpPr>
          <p:nvPr/>
        </p:nvCxnSpPr>
        <p:spPr bwMode="auto">
          <a:xfrm flipH="1">
            <a:off x="5330451" y="3218330"/>
            <a:ext cx="1588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45"/>
          <p:cNvCxnSpPr>
            <a:cxnSpLocks noChangeShapeType="1"/>
            <a:stCxn id="19468" idx="4"/>
            <a:endCxn id="19482" idx="2"/>
          </p:cNvCxnSpPr>
          <p:nvPr/>
        </p:nvCxnSpPr>
        <p:spPr bwMode="auto">
          <a:xfrm>
            <a:off x="5416176" y="3218330"/>
            <a:ext cx="60007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2" name="Rectangle 46"/>
          <p:cNvSpPr>
            <a:spLocks noChangeArrowheads="1"/>
          </p:cNvSpPr>
          <p:nvPr/>
        </p:nvSpPr>
        <p:spPr bwMode="auto">
          <a:xfrm rot="10800000">
            <a:off x="5933701" y="35231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utoShape 47"/>
          <p:cNvSpPr>
            <a:spLocks noChangeArrowheads="1"/>
          </p:cNvSpPr>
          <p:nvPr/>
        </p:nvSpPr>
        <p:spPr bwMode="auto">
          <a:xfrm>
            <a:off x="5035176" y="3708868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10800000">
            <a:off x="4196976" y="3462805"/>
            <a:ext cx="168275" cy="168275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AutoShape 34"/>
          <p:cNvCxnSpPr>
            <a:cxnSpLocks noChangeShapeType="1"/>
            <a:endCxn id="29" idx="3"/>
          </p:cNvCxnSpPr>
          <p:nvPr/>
        </p:nvCxnSpPr>
        <p:spPr bwMode="auto">
          <a:xfrm flipH="1">
            <a:off x="4279526" y="3237380"/>
            <a:ext cx="588962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37"/>
          <p:cNvCxnSpPr>
            <a:cxnSpLocks noChangeShapeType="1"/>
            <a:stCxn id="29" idx="0"/>
          </p:cNvCxnSpPr>
          <p:nvPr/>
        </p:nvCxnSpPr>
        <p:spPr bwMode="auto">
          <a:xfrm>
            <a:off x="4281113" y="3629493"/>
            <a:ext cx="319088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Rectangle 43"/>
          <p:cNvSpPr>
            <a:spLocks noChangeArrowheads="1"/>
          </p:cNvSpPr>
          <p:nvPr/>
        </p:nvSpPr>
        <p:spPr bwMode="auto">
          <a:xfrm rot="10800000">
            <a:off x="4562101" y="3751730"/>
            <a:ext cx="168275" cy="168275"/>
          </a:xfrm>
          <a:prstGeom prst="rect">
            <a:avLst/>
          </a:prstGeom>
          <a:solidFill>
            <a:srgbClr val="9B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4349376" y="3953343"/>
            <a:ext cx="609600" cy="271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37"/>
          <p:cNvGrpSpPr>
            <a:grpSpLocks/>
          </p:cNvGrpSpPr>
          <p:nvPr/>
        </p:nvGrpSpPr>
        <p:grpSpPr bwMode="auto">
          <a:xfrm>
            <a:off x="3862388" y="1447800"/>
            <a:ext cx="4519612" cy="2462213"/>
            <a:chOff x="1457" y="1425"/>
            <a:chExt cx="2847" cy="1551"/>
          </a:xfrm>
        </p:grpSpPr>
        <p:grpSp>
          <p:nvGrpSpPr>
            <p:cNvPr id="2079" name="Group 34"/>
            <p:cNvGrpSpPr>
              <a:grpSpLocks/>
            </p:cNvGrpSpPr>
            <p:nvPr/>
          </p:nvGrpSpPr>
          <p:grpSpPr bwMode="auto">
            <a:xfrm>
              <a:off x="1457" y="1425"/>
              <a:ext cx="2847" cy="1551"/>
              <a:chOff x="1457" y="1425"/>
              <a:chExt cx="2847" cy="1551"/>
            </a:xfrm>
          </p:grpSpPr>
          <p:pic>
            <p:nvPicPr>
              <p:cNvPr id="2080" name="Picture 2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57" y="1425"/>
                <a:ext cx="2847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51" name="Object 31"/>
              <p:cNvGraphicFramePr>
                <a:graphicFrameLocks noChangeAspect="1"/>
              </p:cNvGraphicFramePr>
              <p:nvPr/>
            </p:nvGraphicFramePr>
            <p:xfrm>
              <a:off x="2432" y="2400"/>
              <a:ext cx="174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3" imgW="327619" imgH="343075" progId="MSPhotoEd.3">
                      <p:embed/>
                    </p:oleObj>
                  </mc:Choice>
                  <mc:Fallback>
                    <p:oleObj name="Photo Editor Photo" r:id="rId3" imgW="327619" imgH="343075" progId="MSPhotoEd.3">
                      <p:embed/>
                      <p:pic>
                        <p:nvPicPr>
                          <p:cNvPr id="2051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2" y="2400"/>
                            <a:ext cx="174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33"/>
              <p:cNvGraphicFramePr>
                <a:graphicFrameLocks noChangeAspect="1"/>
              </p:cNvGraphicFramePr>
              <p:nvPr/>
            </p:nvGraphicFramePr>
            <p:xfrm>
              <a:off x="3264" y="2544"/>
              <a:ext cx="206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 Editor Photo" r:id="rId3" imgW="327619" imgH="343075" progId="MSPhotoEd.3">
                      <p:embed/>
                    </p:oleObj>
                  </mc:Choice>
                  <mc:Fallback>
                    <p:oleObj name="Photo Editor Photo" r:id="rId3" imgW="327619" imgH="343075" progId="MSPhotoEd.3">
                      <p:embed/>
                      <p:pic>
                        <p:nvPicPr>
                          <p:cNvPr id="2052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544"/>
                            <a:ext cx="206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50" name="Object 35"/>
            <p:cNvGraphicFramePr>
              <a:graphicFrameLocks noChangeAspect="1"/>
            </p:cNvGraphicFramePr>
            <p:nvPr/>
          </p:nvGraphicFramePr>
          <p:xfrm>
            <a:off x="2880" y="2400"/>
            <a:ext cx="19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327619" imgH="343075" progId="MSPhotoEd.3">
                    <p:embed/>
                  </p:oleObj>
                </mc:Choice>
                <mc:Fallback>
                  <p:oleObj name="Photo Editor Photo" r:id="rId5" imgW="327619" imgH="343075" progId="MSPhotoEd.3">
                    <p:embed/>
                    <p:pic>
                      <p:nvPicPr>
                        <p:cNvPr id="205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400"/>
                          <a:ext cx="19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Evaluation for Pacman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511800" y="3452813"/>
            <a:ext cx="1257300" cy="296862"/>
            <a:chOff x="2496" y="2688"/>
            <a:chExt cx="792" cy="187"/>
          </a:xfrm>
        </p:grpSpPr>
        <p:pic>
          <p:nvPicPr>
            <p:cNvPr id="2076" name="Picture 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2" y="2688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4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6" y="2688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4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207000" y="2538413"/>
            <a:ext cx="1866900" cy="754062"/>
            <a:chOff x="2304" y="2112"/>
            <a:chExt cx="1176" cy="475"/>
          </a:xfrm>
        </p:grpSpPr>
        <p:pic>
          <p:nvPicPr>
            <p:cNvPr id="2073" name="Picture 4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4" y="22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5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2" y="2112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5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07000" y="2971800"/>
            <a:ext cx="1104900" cy="296862"/>
            <a:chOff x="2304" y="2400"/>
            <a:chExt cx="696" cy="187"/>
          </a:xfrm>
        </p:grpSpPr>
        <p:pic>
          <p:nvPicPr>
            <p:cNvPr id="2070" name="Picture 5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5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5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445000" y="2995613"/>
            <a:ext cx="1104900" cy="296862"/>
            <a:chOff x="2304" y="2400"/>
            <a:chExt cx="696" cy="187"/>
          </a:xfrm>
        </p:grpSpPr>
        <p:pic>
          <p:nvPicPr>
            <p:cNvPr id="2067" name="Picture 6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4" y="2400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6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240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6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04" y="240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5732463" y="3429000"/>
            <a:ext cx="808037" cy="296863"/>
            <a:chOff x="2635" y="2837"/>
            <a:chExt cx="509" cy="187"/>
          </a:xfrm>
        </p:grpSpPr>
        <p:pic>
          <p:nvPicPr>
            <p:cNvPr id="2064" name="Picture 7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5" y="284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7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" y="2856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7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2837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Game Playing State-of-the-Art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912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ended 40-year-reign of human champion Marion Tinsley using complete 8-piece endgame.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special-purpose chess machine Deep Blue defeats human champion Gary Kasparov in a six-game match.  Deep Blue examined 200M positions per second and extended some lines of search up to 40 ply.  Current programs running on a PC rate &gt; 3200 (</a:t>
            </a:r>
            <a:r>
              <a:rPr lang="en-US" sz="1500" dirty="0" err="1"/>
              <a:t>vs</a:t>
            </a:r>
            <a:r>
              <a:rPr lang="en-US" sz="1500" dirty="0"/>
              <a:t> 2870 for Magnus </a:t>
            </a:r>
            <a:r>
              <a:rPr lang="en-US" sz="1500" dirty="0" err="1"/>
              <a:t>Carlsen</a:t>
            </a:r>
            <a:r>
              <a:rPr lang="en-US" sz="1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</a:t>
            </a:r>
            <a:r>
              <a:rPr lang="en-US" sz="1500" dirty="0" err="1"/>
              <a:t>Zobrist’s</a:t>
            </a:r>
            <a:r>
              <a:rPr lang="en-US" sz="1500" dirty="0"/>
              <a:t>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enables rapid advances: current programs beat strong amateurs, and professionals with a 3-4 stone handicap.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360100"/>
            <a:ext cx="6248400" cy="48877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30964" y="1371600"/>
            <a:ext cx="1261035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4246885"/>
            <a:ext cx="3657600" cy="234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if the game is not zero-sum, or has multiple players?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Generalization of minimax: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Terminals have </a:t>
            </a:r>
            <a:r>
              <a:rPr lang="en-US" sz="2000" b="1" i="1" dirty="0">
                <a:solidFill>
                  <a:srgbClr val="FF0000"/>
                </a:solidFill>
              </a:rPr>
              <a:t>utility </a:t>
            </a:r>
            <a:r>
              <a:rPr lang="en-US" sz="2000" b="1" i="1" dirty="0" err="1">
                <a:solidFill>
                  <a:srgbClr val="FF0000"/>
                </a:solidFill>
              </a:rPr>
              <a:t>tuples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Node values are also utility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0000FF"/>
                </a:solidFill>
              </a:rPr>
              <a:t>Each player maximizes its own component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give rise to cooperation and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/>
              <a:t>	competition dynamically…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0" y="1972273"/>
            <a:ext cx="6934200" cy="3742727"/>
            <a:chOff x="3200400" y="2057400"/>
            <a:chExt cx="5638800" cy="3043536"/>
          </a:xfrm>
        </p:grpSpPr>
        <p:sp>
          <p:nvSpPr>
            <p:cNvPr id="18436" name="Text Box 25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1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1,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18437" name="Text Box 26"/>
            <p:cNvSpPr txBox="1">
              <a:spLocks noChangeArrowheads="1"/>
            </p:cNvSpPr>
            <p:nvPr/>
          </p:nvSpPr>
          <p:spPr bwMode="auto">
            <a:xfrm>
              <a:off x="3886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sp>
          <p:nvSpPr>
            <p:cNvPr id="18438" name="Text Box 27"/>
            <p:cNvSpPr txBox="1">
              <a:spLocks noChangeArrowheads="1"/>
            </p:cNvSpPr>
            <p:nvPr/>
          </p:nvSpPr>
          <p:spPr bwMode="auto">
            <a:xfrm>
              <a:off x="46482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39" name="Text Box 28"/>
            <p:cNvSpPr txBox="1">
              <a:spLocks noChangeArrowheads="1"/>
            </p:cNvSpPr>
            <p:nvPr/>
          </p:nvSpPr>
          <p:spPr bwMode="auto">
            <a:xfrm>
              <a:off x="5334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8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9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8441" name="Text Box 3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7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8442" name="Text Box 31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18443" name="Text Box 32"/>
            <p:cNvSpPr txBox="1">
              <a:spLocks noChangeArrowheads="1"/>
            </p:cNvSpPr>
            <p:nvPr/>
          </p:nvSpPr>
          <p:spPr bwMode="auto">
            <a:xfrm>
              <a:off x="8229600" y="4800600"/>
              <a:ext cx="609600" cy="3003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C0000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3333FF"/>
                  </a:solidFill>
                  <a:latin typeface="Calibri"/>
                  <a:cs typeface="Calibri"/>
                </a:rPr>
                <a:t>0</a:t>
              </a:r>
              <a:r>
                <a:rPr lang="en-US" dirty="0">
                  <a:latin typeface="Calibri"/>
                  <a:cs typeface="Calibri"/>
                </a:rPr>
                <a:t>,</a:t>
              </a: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7</a:t>
              </a:r>
            </a:p>
          </p:txBody>
        </p:sp>
        <p:cxnSp>
          <p:nvCxnSpPr>
            <p:cNvPr id="18445" name="AutoShape 11"/>
            <p:cNvCxnSpPr>
              <a:cxnSpLocks noChangeShapeType="1"/>
            </p:cNvCxnSpPr>
            <p:nvPr/>
          </p:nvCxnSpPr>
          <p:spPr bwMode="auto">
            <a:xfrm flipH="1">
              <a:off x="4686300" y="2362200"/>
              <a:ext cx="12954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6" name="AutoShape 12"/>
            <p:cNvCxnSpPr>
              <a:cxnSpLocks noChangeShapeType="1"/>
            </p:cNvCxnSpPr>
            <p:nvPr/>
          </p:nvCxnSpPr>
          <p:spPr bwMode="auto">
            <a:xfrm>
              <a:off x="5981700" y="2362200"/>
              <a:ext cx="1447800" cy="457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7" name="AutoShape 13"/>
            <p:cNvCxnSpPr>
              <a:cxnSpLocks noChangeShapeType="1"/>
            </p:cNvCxnSpPr>
            <p:nvPr/>
          </p:nvCxnSpPr>
          <p:spPr bwMode="auto">
            <a:xfrm flipH="1">
              <a:off x="4000500" y="3124200"/>
              <a:ext cx="6858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8" name="AutoShape 14"/>
            <p:cNvCxnSpPr>
              <a:cxnSpLocks noChangeShapeType="1"/>
            </p:cNvCxnSpPr>
            <p:nvPr/>
          </p:nvCxnSpPr>
          <p:spPr bwMode="auto">
            <a:xfrm>
              <a:off x="46863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49" name="AutoShape 15"/>
            <p:cNvCxnSpPr>
              <a:cxnSpLocks noChangeShapeType="1"/>
            </p:cNvCxnSpPr>
            <p:nvPr/>
          </p:nvCxnSpPr>
          <p:spPr bwMode="auto">
            <a:xfrm flipH="1">
              <a:off x="68199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>
              <a:off x="7429500" y="3124200"/>
              <a:ext cx="60960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1" name="AutoShape 17"/>
            <p:cNvCxnSpPr>
              <a:cxnSpLocks noChangeShapeType="1"/>
            </p:cNvCxnSpPr>
            <p:nvPr/>
          </p:nvCxnSpPr>
          <p:spPr bwMode="auto">
            <a:xfrm flipH="1">
              <a:off x="37338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2" name="AutoShape 18"/>
            <p:cNvCxnSpPr>
              <a:cxnSpLocks noChangeShapeType="1"/>
            </p:cNvCxnSpPr>
            <p:nvPr/>
          </p:nvCxnSpPr>
          <p:spPr bwMode="auto">
            <a:xfrm>
              <a:off x="40005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3" name="AutoShape 19"/>
            <p:cNvCxnSpPr>
              <a:cxnSpLocks noChangeShapeType="1"/>
            </p:cNvCxnSpPr>
            <p:nvPr/>
          </p:nvCxnSpPr>
          <p:spPr bwMode="auto">
            <a:xfrm flipH="1">
              <a:off x="5029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4" name="AutoShape 20"/>
            <p:cNvCxnSpPr>
              <a:cxnSpLocks noChangeShapeType="1"/>
            </p:cNvCxnSpPr>
            <p:nvPr/>
          </p:nvCxnSpPr>
          <p:spPr bwMode="auto">
            <a:xfrm>
              <a:off x="52959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5" name="AutoShape 21"/>
            <p:cNvCxnSpPr>
              <a:cxnSpLocks noChangeShapeType="1"/>
            </p:cNvCxnSpPr>
            <p:nvPr/>
          </p:nvCxnSpPr>
          <p:spPr bwMode="auto">
            <a:xfrm flipH="1">
              <a:off x="65532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6" name="AutoShape 22"/>
            <p:cNvCxnSpPr>
              <a:cxnSpLocks noChangeShapeType="1"/>
            </p:cNvCxnSpPr>
            <p:nvPr/>
          </p:nvCxnSpPr>
          <p:spPr bwMode="auto">
            <a:xfrm>
              <a:off x="6819900" y="4038600"/>
              <a:ext cx="1905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7" name="AutoShape 23"/>
            <p:cNvCxnSpPr>
              <a:cxnSpLocks noChangeShapeType="1"/>
            </p:cNvCxnSpPr>
            <p:nvPr/>
          </p:nvCxnSpPr>
          <p:spPr bwMode="auto">
            <a:xfrm flipH="1">
              <a:off x="77724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8458" name="AutoShape 24"/>
            <p:cNvCxnSpPr>
              <a:cxnSpLocks noChangeShapeType="1"/>
            </p:cNvCxnSpPr>
            <p:nvPr/>
          </p:nvCxnSpPr>
          <p:spPr bwMode="auto">
            <a:xfrm>
              <a:off x="8039100" y="4038600"/>
              <a:ext cx="266700" cy="685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5762625" y="2057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0" name="AutoShape 27"/>
            <p:cNvSpPr>
              <a:spLocks noChangeArrowheads="1"/>
            </p:cNvSpPr>
            <p:nvPr/>
          </p:nvSpPr>
          <p:spPr bwMode="auto">
            <a:xfrm>
              <a:off x="4481513" y="28194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1" name="AutoShape 27"/>
            <p:cNvSpPr>
              <a:spLocks noChangeArrowheads="1"/>
            </p:cNvSpPr>
            <p:nvPr/>
          </p:nvSpPr>
          <p:spPr bwMode="auto">
            <a:xfrm>
              <a:off x="7799388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2" name="AutoShape 27"/>
            <p:cNvSpPr>
              <a:spLocks noChangeArrowheads="1"/>
            </p:cNvSpPr>
            <p:nvPr/>
          </p:nvSpPr>
          <p:spPr bwMode="auto">
            <a:xfrm>
              <a:off x="7210425" y="2819400"/>
              <a:ext cx="436563" cy="304800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3" name="AutoShape 27"/>
            <p:cNvSpPr>
              <a:spLocks noChangeArrowheads="1"/>
            </p:cNvSpPr>
            <p:nvPr/>
          </p:nvSpPr>
          <p:spPr bwMode="auto">
            <a:xfrm>
              <a:off x="66024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4" name="AutoShape 27"/>
            <p:cNvSpPr>
              <a:spLocks noChangeArrowheads="1"/>
            </p:cNvSpPr>
            <p:nvPr/>
          </p:nvSpPr>
          <p:spPr bwMode="auto">
            <a:xfrm>
              <a:off x="50911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8465" name="AutoShape 27"/>
            <p:cNvSpPr>
              <a:spLocks noChangeArrowheads="1"/>
            </p:cNvSpPr>
            <p:nvPr/>
          </p:nvSpPr>
          <p:spPr bwMode="auto">
            <a:xfrm>
              <a:off x="3795713" y="3733800"/>
              <a:ext cx="436562" cy="30480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8035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7479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3087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0908957" y="4038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0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8</a:t>
            </a:r>
          </a:p>
        </p:txBody>
      </p:sp>
      <p:pic>
        <p:nvPicPr>
          <p:cNvPr id="40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0"/>
            <a:ext cx="3127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71800"/>
            <a:ext cx="342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610100" y="4038600"/>
            <a:ext cx="342900" cy="304800"/>
            <a:chOff x="4610100" y="4038600"/>
            <a:chExt cx="342900" cy="304800"/>
          </a:xfrm>
        </p:grpSpPr>
        <p:sp>
          <p:nvSpPr>
            <p:cNvPr id="2" name="Rectangle 1"/>
            <p:cNvSpPr/>
            <p:nvPr/>
          </p:nvSpPr>
          <p:spPr>
            <a:xfrm>
              <a:off x="4629150" y="4038600"/>
              <a:ext cx="3048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7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0100" y="4038600"/>
              <a:ext cx="3429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572000" y="5943600"/>
            <a:ext cx="901700" cy="304800"/>
            <a:chOff x="4572000" y="5943600"/>
            <a:chExt cx="901700" cy="304800"/>
          </a:xfrm>
        </p:grpSpPr>
        <p:pic>
          <p:nvPicPr>
            <p:cNvPr id="43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5965825"/>
              <a:ext cx="312737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1400" y="5981700"/>
              <a:ext cx="3429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Group 47"/>
            <p:cNvGrpSpPr/>
            <p:nvPr/>
          </p:nvGrpSpPr>
          <p:grpSpPr>
            <a:xfrm>
              <a:off x="5130800" y="5943600"/>
              <a:ext cx="342900" cy="304800"/>
              <a:chOff x="4610100" y="4038600"/>
              <a:chExt cx="342900" cy="3048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629150" y="4038600"/>
                <a:ext cx="304800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7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0100" y="4038600"/>
                <a:ext cx="342900" cy="29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629400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0070757" y="28956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7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18157" y="1981200"/>
            <a:ext cx="749643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3333FF"/>
                </a:solidFill>
                <a:latin typeface="Calibri"/>
                <a:cs typeface="Calibri"/>
              </a:rPr>
              <a:t>8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4" name="Right Arrow 53"/>
          <p:cNvSpPr/>
          <p:nvPr/>
        </p:nvSpPr>
        <p:spPr>
          <a:xfrm rot="9723016">
            <a:off x="6721758" y="2435881"/>
            <a:ext cx="10668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673699">
            <a:off x="6369971" y="3539009"/>
            <a:ext cx="876353" cy="31338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44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minimax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6334" y="5520526"/>
            <a:ext cx="64593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Calibri"/>
                <a:cs typeface="Calibri"/>
                <a:hlinkClick r:id="rId2"/>
              </a:rPr>
              <a:t>Three Person Chess</a:t>
            </a:r>
            <a:endParaRPr lang="en-US" sz="3600" dirty="0">
              <a:latin typeface="Calibri"/>
              <a:cs typeface="Calibri"/>
            </a:endParaRPr>
          </a:p>
          <a:p>
            <a:pPr algn="ctr"/>
            <a:r>
              <a:rPr lang="en-US" sz="2400" dirty="0">
                <a:latin typeface="Calibri"/>
                <a:cs typeface="Calibri"/>
              </a:rPr>
              <a:t>https://www.youtube.com/watch?v=HHVPutfveVs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C4449-3127-4CE7-B945-1226C3F922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792" y="1147855"/>
            <a:ext cx="6786416" cy="42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44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1448322"/>
            <a:ext cx="6723063" cy="4418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Tree Pruning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Minimax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689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60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1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5945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58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59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46142" y="3272135"/>
            <a:ext cx="3406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1829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7" grpId="0"/>
      <p:bldP spid="48" grpId="0"/>
      <p:bldP spid="49" grpId="0" animBg="1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ym typeface="Symbol" pitchFamily="18" charset="2"/>
              </a:rPr>
              <a:t>Alpha-Beta Example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693833" y="2209800"/>
            <a:ext cx="5080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641600" y="3765550"/>
            <a:ext cx="508000" cy="1187450"/>
            <a:chOff x="1981200" y="3765550"/>
            <a:chExt cx="381000" cy="1187450"/>
          </a:xfrm>
          <a:solidFill>
            <a:srgbClr val="C198E0"/>
          </a:solidFill>
        </p:grpSpPr>
        <p:cxnSp>
          <p:nvCxnSpPr>
            <p:cNvPr id="14382" name="AutoShape 13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3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897717" y="3765550"/>
            <a:ext cx="1267883" cy="1187450"/>
            <a:chOff x="2173288" y="3765550"/>
            <a:chExt cx="950912" cy="1187450"/>
          </a:xfrm>
          <a:solidFill>
            <a:srgbClr val="C198E0"/>
          </a:solidFill>
        </p:grpSpPr>
        <p:cxnSp>
          <p:nvCxnSpPr>
            <p:cNvPr id="14380" name="AutoShape 17"/>
            <p:cNvCxnSpPr>
              <a:cxnSpLocks noChangeShapeType="1"/>
              <a:stCxn id="14374" idx="0"/>
            </p:cNvCxnSpPr>
            <p:nvPr/>
          </p:nvCxnSpPr>
          <p:spPr bwMode="auto">
            <a:xfrm>
              <a:off x="2173288" y="3765550"/>
              <a:ext cx="763586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81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8737600" y="3765550"/>
            <a:ext cx="508000" cy="1187450"/>
            <a:chOff x="6553200" y="3765550"/>
            <a:chExt cx="381000" cy="1187450"/>
          </a:xfrm>
          <a:solidFill>
            <a:srgbClr val="C198E0"/>
          </a:solidFill>
        </p:grpSpPr>
        <p:cxnSp>
          <p:nvCxnSpPr>
            <p:cNvPr id="14378" name="AutoShape 33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1588" cy="8064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9" name="Rectangle 7"/>
            <p:cNvSpPr>
              <a:spLocks noChangeArrowheads="1"/>
            </p:cNvSpPr>
            <p:nvPr/>
          </p:nvSpPr>
          <p:spPr bwMode="auto">
            <a:xfrm>
              <a:off x="6553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993717" y="3765550"/>
            <a:ext cx="1267883" cy="1187450"/>
            <a:chOff x="6745288" y="3765550"/>
            <a:chExt cx="950912" cy="1187450"/>
          </a:xfrm>
          <a:solidFill>
            <a:srgbClr val="C198E0"/>
          </a:solidFill>
        </p:grpSpPr>
        <p:cxnSp>
          <p:nvCxnSpPr>
            <p:cNvPr id="14376" name="AutoShape 37"/>
            <p:cNvCxnSpPr>
              <a:cxnSpLocks noChangeShapeType="1"/>
            </p:cNvCxnSpPr>
            <p:nvPr/>
          </p:nvCxnSpPr>
          <p:spPr bwMode="auto">
            <a:xfrm>
              <a:off x="6745288" y="3765550"/>
              <a:ext cx="763587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77" name="Rectangle 7"/>
            <p:cNvSpPr>
              <a:spLocks noChangeArrowheads="1"/>
            </p:cNvSpPr>
            <p:nvPr/>
          </p:nvSpPr>
          <p:spPr bwMode="auto">
            <a:xfrm>
              <a:off x="731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45833" y="2514600"/>
            <a:ext cx="3302000" cy="1250950"/>
            <a:chOff x="2645833" y="2514600"/>
            <a:chExt cx="3302000" cy="1250950"/>
          </a:xfrm>
        </p:grpSpPr>
        <p:sp>
          <p:nvSpPr>
            <p:cNvPr id="14374" name="AutoShape 6"/>
            <p:cNvSpPr>
              <a:spLocks noChangeArrowheads="1"/>
            </p:cNvSpPr>
            <p:nvPr/>
          </p:nvSpPr>
          <p:spPr bwMode="auto">
            <a:xfrm flipV="1">
              <a:off x="2645833" y="3460750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5" name="AutoShape 7"/>
            <p:cNvCxnSpPr>
              <a:cxnSpLocks noChangeShapeType="1"/>
              <a:stCxn id="14339" idx="3"/>
              <a:endCxn id="14374" idx="3"/>
            </p:cNvCxnSpPr>
            <p:nvPr/>
          </p:nvCxnSpPr>
          <p:spPr bwMode="auto">
            <a:xfrm flipH="1">
              <a:off x="2897717" y="2514600"/>
              <a:ext cx="3050116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8720" name="AutoShape 9"/>
          <p:cNvCxnSpPr>
            <a:cxnSpLocks noChangeShapeType="1"/>
            <a:stCxn id="14374" idx="0"/>
          </p:cNvCxnSpPr>
          <p:nvPr/>
        </p:nvCxnSpPr>
        <p:spPr bwMode="auto">
          <a:xfrm flipH="1">
            <a:off x="1883835" y="3765553"/>
            <a:ext cx="1013884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1625600" y="4648200"/>
            <a:ext cx="508000" cy="304800"/>
          </a:xfrm>
          <a:prstGeom prst="rect">
            <a:avLst/>
          </a:prstGeom>
          <a:solidFill>
            <a:srgbClr val="C198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67" name="AutoShape 21"/>
          <p:cNvCxnSpPr>
            <a:cxnSpLocks noChangeShapeType="1"/>
          </p:cNvCxnSpPr>
          <p:nvPr/>
        </p:nvCxnSpPr>
        <p:spPr bwMode="auto">
          <a:xfrm rot="5400000">
            <a:off x="5790143" y="2665943"/>
            <a:ext cx="304800" cy="21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21"/>
          <p:cNvCxnSpPr>
            <a:cxnSpLocks noChangeShapeType="1"/>
            <a:stCxn id="14339" idx="3"/>
          </p:cNvCxnSpPr>
          <p:nvPr/>
        </p:nvCxnSpPr>
        <p:spPr bwMode="auto">
          <a:xfrm rot="16200000" flipH="1">
            <a:off x="6212417" y="2250019"/>
            <a:ext cx="228600" cy="757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21"/>
          <p:cNvCxnSpPr>
            <a:cxnSpLocks noChangeShapeType="1"/>
          </p:cNvCxnSpPr>
          <p:nvPr/>
        </p:nvCxnSpPr>
        <p:spPr bwMode="auto">
          <a:xfrm rot="5400000">
            <a:off x="2744259" y="3913717"/>
            <a:ext cx="304800" cy="21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5" name="AutoShape 21"/>
          <p:cNvCxnSpPr>
            <a:cxnSpLocks noChangeShapeType="1"/>
            <a:stCxn id="14374" idx="0"/>
          </p:cNvCxnSpPr>
          <p:nvPr/>
        </p:nvCxnSpPr>
        <p:spPr bwMode="auto">
          <a:xfrm rot="16200000" flipH="1">
            <a:off x="2926292" y="3739091"/>
            <a:ext cx="196850" cy="2497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13"/>
          <p:cNvGrpSpPr/>
          <p:nvPr/>
        </p:nvGrpSpPr>
        <p:grpSpPr>
          <a:xfrm>
            <a:off x="5693833" y="2514603"/>
            <a:ext cx="508000" cy="1235075"/>
            <a:chOff x="5693833" y="2514603"/>
            <a:chExt cx="508000" cy="1235075"/>
          </a:xfrm>
        </p:grpSpPr>
        <p:sp>
          <p:nvSpPr>
            <p:cNvPr id="14372" name="AutoShape 20"/>
            <p:cNvSpPr>
              <a:spLocks noChangeArrowheads="1"/>
            </p:cNvSpPr>
            <p:nvPr/>
          </p:nvSpPr>
          <p:spPr bwMode="auto">
            <a:xfrm flipV="1">
              <a:off x="5693833" y="3444878"/>
              <a:ext cx="508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73" name="AutoShape 21"/>
            <p:cNvCxnSpPr>
              <a:cxnSpLocks noChangeShapeType="1"/>
              <a:stCxn id="14339" idx="3"/>
              <a:endCxn id="14372" idx="3"/>
            </p:cNvCxnSpPr>
            <p:nvPr/>
          </p:nvCxnSpPr>
          <p:spPr bwMode="auto">
            <a:xfrm flipH="1">
              <a:off x="5945717" y="2514603"/>
              <a:ext cx="2117" cy="930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673600" y="3762375"/>
            <a:ext cx="1524000" cy="1190625"/>
            <a:chOff x="3505200" y="3762375"/>
            <a:chExt cx="1142999" cy="1190625"/>
          </a:xfrm>
          <a:solidFill>
            <a:srgbClr val="C198E0"/>
          </a:solidFill>
        </p:grpSpPr>
        <p:cxnSp>
          <p:nvCxnSpPr>
            <p:cNvPr id="14368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9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4370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1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4456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947833" y="2514600"/>
            <a:ext cx="3301998" cy="1250950"/>
            <a:chOff x="4460876" y="2514600"/>
            <a:chExt cx="2476499" cy="1250950"/>
          </a:xfrm>
        </p:grpSpPr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flipV="1">
              <a:off x="6556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67" name="AutoShape 27"/>
            <p:cNvCxnSpPr>
              <a:cxnSpLocks noChangeShapeType="1"/>
              <a:stCxn id="14339" idx="3"/>
              <a:endCxn id="14366" idx="3"/>
            </p:cNvCxnSpPr>
            <p:nvPr/>
          </p:nvCxnSpPr>
          <p:spPr bwMode="auto">
            <a:xfrm>
              <a:off x="4460875" y="2514600"/>
              <a:ext cx="2284413" cy="946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7721600" y="3762375"/>
            <a:ext cx="1524000" cy="1190625"/>
            <a:chOff x="5791200" y="3762375"/>
            <a:chExt cx="1142999" cy="1190625"/>
          </a:xfrm>
          <a:solidFill>
            <a:srgbClr val="C198E0"/>
          </a:solidFill>
        </p:grpSpPr>
        <p:cxnSp>
          <p:nvCxnSpPr>
            <p:cNvPr id="14362" name="AutoShape 29"/>
            <p:cNvCxnSpPr>
              <a:cxnSpLocks noChangeShapeType="1"/>
            </p:cNvCxnSpPr>
            <p:nvPr/>
          </p:nvCxnSpPr>
          <p:spPr bwMode="auto">
            <a:xfrm flipH="1">
              <a:off x="5984875" y="3765550"/>
              <a:ext cx="760413" cy="822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5791200" y="4648200"/>
              <a:ext cx="3810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cxnSp>
          <p:nvCxnSpPr>
            <p:cNvPr id="14364" name="AutoShape 21"/>
            <p:cNvCxnSpPr>
              <a:cxnSpLocks noChangeShapeType="1"/>
            </p:cNvCxnSpPr>
            <p:nvPr/>
          </p:nvCxnSpPr>
          <p:spPr bwMode="auto">
            <a:xfrm rot="5400000">
              <a:off x="6592094" y="3913981"/>
              <a:ext cx="304800" cy="1588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65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6742112" y="3770312"/>
              <a:ext cx="196850" cy="187325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257800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48345" y="2895600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0" y="12954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itchFamily="18" charset="2"/>
              </a:rPr>
              <a:t> </a:t>
            </a:r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α</a:t>
            </a:r>
            <a:r>
              <a:rPr lang="en-US" dirty="0"/>
              <a:t> = best option so far from any </a:t>
            </a:r>
          </a:p>
          <a:p>
            <a:r>
              <a:rPr lang="en-US" dirty="0"/>
              <a:t>MAX node on this path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486400"/>
            <a:ext cx="516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The order of generation matters</a:t>
            </a:r>
            <a:r>
              <a:rPr lang="en-US" dirty="0"/>
              <a:t>: more pruning</a:t>
            </a:r>
          </a:p>
          <a:p>
            <a:r>
              <a:rPr lang="en-US" dirty="0"/>
              <a:t>is possible if good moves come first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0142" y="32721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0" y="19767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</a:p>
        </p:txBody>
      </p:sp>
      <p:pic>
        <p:nvPicPr>
          <p:cNvPr id="47" name="Picture 46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1230511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2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/>
      <p:bldP spid="48" grpId="0"/>
      <p:bldP spid="48" grpId="1"/>
      <p:bldP spid="50" grpId="0"/>
      <p:bldP spid="15" grpId="0"/>
      <p:bldP spid="45" grpId="0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Picture 5" descr="alpha-beta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65024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719578-04CC-42D6-99A2-0A83F1FD4396}"/>
              </a:ext>
            </a:extLst>
          </p:cNvPr>
          <p:cNvSpPr/>
          <p:nvPr/>
        </p:nvSpPr>
        <p:spPr>
          <a:xfrm>
            <a:off x="552099" y="99494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9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9029700" cy="5715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377CEF-4065-1AEC-33C2-B4D8C24A6DE2}"/>
              </a:ext>
            </a:extLst>
          </p:cNvPr>
          <p:cNvSpPr/>
          <p:nvPr/>
        </p:nvSpPr>
        <p:spPr>
          <a:xfrm>
            <a:off x="552099" y="99494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Which branches are pruned?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(Left to right traversal)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78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324600" y="3048000"/>
            <a:ext cx="5410200" cy="3429000"/>
          </a:xfrm>
          <a:prstGeom prst="roundRect">
            <a:avLst/>
          </a:prstGeom>
          <a:solidFill>
            <a:srgbClr val="C0000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3048000"/>
            <a:ext cx="5410200" cy="3429000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Implementation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00" y="3352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if v ≤ 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        return v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0480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baseline="0" dirty="0">
                <a:latin typeface="Calibri" pitchFamily="34" charset="0"/>
              </a:rPr>
              <a:t>if</a:t>
            </a:r>
            <a:r>
              <a:rPr lang="en-US" sz="2400" kern="0" dirty="0">
                <a:latin typeface="Calibri" pitchFamily="34" charset="0"/>
              </a:rPr>
              <a:t> v ≥ 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05200" y="1524000"/>
            <a:ext cx="5105400" cy="1066800"/>
          </a:xfrm>
          <a:prstGeom prst="roundRect">
            <a:avLst/>
          </a:prstGeom>
          <a:solidFill>
            <a:srgbClr val="7030A0">
              <a:alpha val="16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34800" cy="14478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4572000"/>
            <a:ext cx="1295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438400"/>
            <a:ext cx="2971800" cy="43073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21035" y="4572000"/>
            <a:ext cx="11983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v=100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5410200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616" y="3072824"/>
            <a:ext cx="12085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β = 10</a:t>
            </a:r>
          </a:p>
        </p:txBody>
      </p:sp>
      <p:pic>
        <p:nvPicPr>
          <p:cNvPr id="15" name="Picture 14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29200"/>
            <a:ext cx="940296" cy="91135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934200" y="19050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max-value(state,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0066CC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 = </a:t>
            </a:r>
            <a:r>
              <a:rPr lang="en-US" sz="2400" kern="0" noProof="0" dirty="0">
                <a:latin typeface="Calibri" pitchFamily="34" charset="0"/>
              </a:rPr>
              <a:t>max(v,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lang="en-US" sz="2400" kern="0" dirty="0">
                <a:latin typeface="Calibri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baseline="0" dirty="0">
                <a:latin typeface="Calibri" pitchFamily="34" charset="0"/>
              </a:rPr>
              <a:t>if</a:t>
            </a:r>
            <a:r>
              <a:rPr lang="en-US" sz="2400" b="1" kern="0" dirty="0">
                <a:latin typeface="Calibri" pitchFamily="34" charset="0"/>
              </a:rPr>
              <a:t> v ≥ </a:t>
            </a:r>
            <a:r>
              <a:rPr lang="el-GR" sz="2400" b="1" kern="0" dirty="0">
                <a:latin typeface="Calibri" pitchFamily="34" charset="0"/>
              </a:rPr>
              <a:t>β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marR="0" lvl="2" indent="-228589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 = max(</a:t>
            </a:r>
            <a:r>
              <a:rPr lang="el-GR" sz="2400" kern="0" dirty="0">
                <a:latin typeface="Calibri" pitchFamily="34" charset="0"/>
              </a:rPr>
              <a:t>α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71800" y="2514600"/>
            <a:ext cx="3962400" cy="2590800"/>
          </a:xfrm>
          <a:prstGeom prst="straightConnector1">
            <a:avLst/>
          </a:prstGeom>
          <a:ln w="38100">
            <a:solidFill>
              <a:srgbClr val="3366FF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3949654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ha-beta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8643"/>
            <a:ext cx="7543800" cy="477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Poll 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5486400"/>
            <a:ext cx="106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621505"/>
            <a:ext cx="17526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B01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3072824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355" y="4572000"/>
            <a:ext cx="6006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05000" y="4572000"/>
            <a:ext cx="8086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5200" y="4572000"/>
            <a:ext cx="11430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18467" y="3072824"/>
            <a:ext cx="9679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v =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2788" y="1701224"/>
            <a:ext cx="12234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α = 10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6858000" y="22098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lvl="0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 min-value(state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 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C0000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initialize v =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∞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 each successor of state: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kern="0" dirty="0">
                <a:latin typeface="Calibri" pitchFamily="34" charset="0"/>
              </a:rPr>
              <a:t>v = min(v,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value(successor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α</a:t>
            </a:r>
            <a:r>
              <a:rPr lang="en-US" sz="2400" kern="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l-GR" sz="2400" kern="0" dirty="0">
                <a:solidFill>
                  <a:srgbClr val="7030A0"/>
                </a:solidFill>
                <a:latin typeface="Calibri" pitchFamily="34" charset="0"/>
              </a:rPr>
              <a:t>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if v ≤ </a:t>
            </a:r>
            <a:r>
              <a:rPr lang="el-GR" sz="2400" b="1" kern="0" dirty="0">
                <a:latin typeface="Calibri" pitchFamily="34" charset="0"/>
              </a:rPr>
              <a:t>α</a:t>
            </a:r>
            <a:r>
              <a:rPr lang="en-US" sz="2400" b="1" kern="0" dirty="0">
                <a:latin typeface="Calibri" pitchFamily="34" charset="0"/>
              </a:rPr>
              <a:t> </a:t>
            </a: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400" b="1" kern="0" dirty="0">
                <a:latin typeface="Calibri" pitchFamily="34" charset="0"/>
              </a:rPr>
              <a:t>        return 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142942" lvl="2" indent="-228589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l-GR" sz="2400" kern="0" dirty="0">
                <a:latin typeface="Calibri" pitchFamily="34" charset="0"/>
              </a:rPr>
              <a:t>β </a:t>
            </a:r>
            <a:r>
              <a:rPr lang="en-US" sz="2400" kern="0" dirty="0">
                <a:latin typeface="Calibri" pitchFamily="34" charset="0"/>
              </a:rPr>
              <a:t>= min(</a:t>
            </a:r>
            <a:r>
              <a:rPr lang="el-GR" sz="2400" kern="0" dirty="0">
                <a:latin typeface="Calibri" pitchFamily="34" charset="0"/>
              </a:rPr>
              <a:t>β</a:t>
            </a:r>
            <a:r>
              <a:rPr lang="en-US" sz="2400" kern="0" dirty="0">
                <a:latin typeface="Calibri" pitchFamily="34" charset="0"/>
              </a:rPr>
              <a:t>, v)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return v</a:t>
            </a:r>
          </a:p>
        </p:txBody>
      </p:sp>
      <p:pic>
        <p:nvPicPr>
          <p:cNvPr id="46" name="Picture 45" descr="BU00529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29000"/>
            <a:ext cx="940296" cy="911352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H="1">
            <a:off x="5791200" y="2590800"/>
            <a:ext cx="10668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5638800" cy="838200"/>
          </a:xfrm>
        </p:spPr>
        <p:txBody>
          <a:bodyPr/>
          <a:lstStyle/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0066CC"/>
                </a:solidFill>
              </a:rPr>
              <a:t>α</a:t>
            </a:r>
            <a:r>
              <a:rPr lang="en-US" sz="2400" dirty="0">
                <a:solidFill>
                  <a:srgbClr val="0066CC"/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MAX’s best option on path to root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l-GR" sz="2400" dirty="0">
                <a:solidFill>
                  <a:srgbClr val="C00000"/>
                </a:solidFill>
              </a:rPr>
              <a:t>β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MIN’s best option on path to root</a:t>
            </a:r>
          </a:p>
        </p:txBody>
      </p:sp>
    </p:spTree>
    <p:extLst>
      <p:ext uri="{BB962C8B-B14F-4D97-AF65-F5344CB8AC3E}">
        <p14:creationId xmlns:p14="http://schemas.microsoft.com/office/powerpoint/2010/main" val="222507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Game Playing State-of-the-Art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57912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dirty="0"/>
              <a:t>Checkers: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1950: First computer player. 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1959: Samuel’s self-taught program.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1994: First computer world champion: Chinook ended 40-year-reign of human champion Marion Tinsley using complete 8-piece endgame.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2007: Checkers solved! Endgame database of 39 trillion states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Chess: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1945-1960: </a:t>
            </a:r>
            <a:r>
              <a:rPr lang="en-US" sz="1500" dirty="0" err="1"/>
              <a:t>Zuse</a:t>
            </a:r>
            <a:r>
              <a:rPr lang="en-US" sz="1500" dirty="0"/>
              <a:t>, Wiener, Shannon, Turing, Newell &amp; Simon, McCarthy.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1960s onward: gradual improvement under “standard model”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1997: special-purpose chess machine Deep Blue defeats human champion Gary Kasparov in a six-game match.  Deep Blue examined 200M positions per second and extended some lines of search up to 40 ply.  Current programs running on a PC rate &gt; 3200 (</a:t>
            </a:r>
            <a:r>
              <a:rPr lang="en-US" sz="1500" dirty="0" err="1"/>
              <a:t>vs</a:t>
            </a:r>
            <a:r>
              <a:rPr lang="en-US" sz="1500" dirty="0"/>
              <a:t> 2870 for Magnus </a:t>
            </a:r>
            <a:r>
              <a:rPr lang="en-US" sz="1500" dirty="0" err="1"/>
              <a:t>Carlsen</a:t>
            </a:r>
            <a:r>
              <a:rPr lang="en-US" sz="15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/>
          </a:p>
          <a:p>
            <a:pPr eaLnBrk="1" hangingPunct="1">
              <a:lnSpc>
                <a:spcPct val="80000"/>
              </a:lnSpc>
            </a:pPr>
            <a:r>
              <a:rPr lang="en-US" sz="1900" b="1" dirty="0"/>
              <a:t>Go:</a:t>
            </a:r>
            <a:r>
              <a:rPr lang="en-US" sz="19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1968: </a:t>
            </a:r>
            <a:r>
              <a:rPr lang="en-US" sz="1500" dirty="0" err="1"/>
              <a:t>Zobrist’s</a:t>
            </a:r>
            <a:r>
              <a:rPr lang="en-US" sz="1500" dirty="0"/>
              <a:t> program plays legal Go, barely (b&gt;300!)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2005-2014: Monte Carlo tree search enables rapid advances: current programs beat strong amateurs, and professionals with a 3-4 stone handicap.</a:t>
            </a:r>
          </a:p>
          <a:p>
            <a:pPr lvl="1">
              <a:lnSpc>
                <a:spcPct val="80000"/>
              </a:lnSpc>
            </a:pPr>
            <a:r>
              <a:rPr lang="en-US" sz="1500" dirty="0"/>
              <a:t>2015: AlphaGo from DeepMind beats Lee Sedol</a:t>
            </a:r>
            <a:endParaRPr lang="en-US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360100"/>
            <a:ext cx="6248400" cy="48877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9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371600"/>
            <a:ext cx="167640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46606" y="1371600"/>
            <a:ext cx="1445394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B3FD968-B729-4D95-99A0-1AA0BADD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17" y="1360100"/>
            <a:ext cx="6254567" cy="48877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703732-74A7-4A1A-8C16-F6D56C408D26}"/>
              </a:ext>
            </a:extLst>
          </p:cNvPr>
          <p:cNvSpPr/>
          <p:nvPr/>
        </p:nvSpPr>
        <p:spPr>
          <a:xfrm>
            <a:off x="10911544" y="1368616"/>
            <a:ext cx="1080250" cy="451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ym typeface="Symbol" pitchFamily="18" charset="2"/>
              </a:rPr>
              <a:t>Alpha-Beta Pruning Properties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Theorem: This pruning has </a:t>
            </a:r>
            <a:r>
              <a:rPr lang="en-US" sz="2400" b="1" i="1" dirty="0">
                <a:solidFill>
                  <a:srgbClr val="0000FF"/>
                </a:solidFill>
              </a:rPr>
              <a:t>no effect </a:t>
            </a:r>
            <a:r>
              <a:rPr lang="en-US" sz="2400" dirty="0"/>
              <a:t>on minimax value computed for the root!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Good child ordering improves effectiveness of pruning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Iterative deepening helps with this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With “perfect ordering”: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Time complexity drops to 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baseline="30000" dirty="0"/>
              <a:t>/2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Doubles solvable depth!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1M nodes/move =&gt; depth=8, respectable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is a simple example of </a:t>
            </a:r>
            <a:r>
              <a:rPr lang="en-US" sz="2400" dirty="0" err="1">
                <a:solidFill>
                  <a:srgbClr val="CC0000"/>
                </a:solidFill>
              </a:rPr>
              <a:t>metareasoning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(computing about what to compute)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525000" y="24384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8763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10287000" y="3429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3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68000" y="4724400"/>
            <a:ext cx="381000" cy="304800"/>
          </a:xfrm>
          <a:prstGeom prst="rect">
            <a:avLst/>
          </a:prstGeom>
          <a:solidFill>
            <a:srgbClr val="BD92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3" name="AutoShape 12"/>
          <p:cNvCxnSpPr>
            <a:cxnSpLocks noChangeShapeType="1"/>
            <a:stCxn id="6" idx="3"/>
            <a:endCxn id="7" idx="3"/>
          </p:cNvCxnSpPr>
          <p:nvPr/>
        </p:nvCxnSpPr>
        <p:spPr bwMode="auto">
          <a:xfrm flipH="1">
            <a:off x="8953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3"/>
          <p:cNvCxnSpPr>
            <a:cxnSpLocks noChangeShapeType="1"/>
            <a:stCxn id="6" idx="3"/>
            <a:endCxn id="8" idx="3"/>
          </p:cNvCxnSpPr>
          <p:nvPr/>
        </p:nvCxnSpPr>
        <p:spPr bwMode="auto">
          <a:xfrm>
            <a:off x="9715500" y="27432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4"/>
          <p:cNvCxnSpPr>
            <a:cxnSpLocks noChangeShapeType="1"/>
            <a:stCxn id="7" idx="0"/>
            <a:endCxn id="9" idx="0"/>
          </p:cNvCxnSpPr>
          <p:nvPr/>
        </p:nvCxnSpPr>
        <p:spPr bwMode="auto">
          <a:xfrm>
            <a:off x="8953500" y="3733800"/>
            <a:ext cx="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8" idx="0"/>
            <a:endCxn id="11" idx="0"/>
          </p:cNvCxnSpPr>
          <p:nvPr/>
        </p:nvCxnSpPr>
        <p:spPr bwMode="auto">
          <a:xfrm flipH="1">
            <a:off x="10096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8" idx="0"/>
            <a:endCxn id="12" idx="0"/>
          </p:cNvCxnSpPr>
          <p:nvPr/>
        </p:nvCxnSpPr>
        <p:spPr bwMode="auto">
          <a:xfrm>
            <a:off x="10477500" y="3733800"/>
            <a:ext cx="3810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928225" y="24384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0744200" y="3352800"/>
            <a:ext cx="663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EA1FB-84FB-73CA-0AD9-B8EEDA18C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1073A5-D1AB-A3C0-293C-A46C040B2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19" y="2330406"/>
            <a:ext cx="4088157" cy="1778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59211B-BDF9-8EB8-2C12-8F442BE4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8" y="1905590"/>
            <a:ext cx="3887314" cy="2386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158678-486A-FE09-23A7-689A33F6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DBA34-CEA4-2F12-2413-6835F0D8A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Know your opponent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FFEAC3-9685-26B2-795D-F22C4610B643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8BCD4-0634-25FA-C0B4-875B6111985F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B0223F4F-DEEE-A886-520D-8E860AB5354A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90F46A-8006-9AC4-97DB-A813C95C61D0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4798734" y="3154281"/>
            <a:ext cx="1194422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7880AF-9460-377C-5EEC-A041CB684F2E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5993156" y="3154281"/>
            <a:ext cx="1194421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5">
            <a:extLst>
              <a:ext uri="{FF2B5EF4-FFF2-40B4-BE49-F238E27FC236}">
                <a16:creationId xmlns:a16="http://schemas.microsoft.com/office/drawing/2014/main" id="{F8D47081-9346-A320-BE24-8EBB07333F95}"/>
              </a:ext>
            </a:extLst>
          </p:cNvPr>
          <p:cNvSpPr/>
          <p:nvPr/>
        </p:nvSpPr>
        <p:spPr>
          <a:xfrm rot="10800000">
            <a:off x="4469155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5">
            <a:extLst>
              <a:ext uri="{FF2B5EF4-FFF2-40B4-BE49-F238E27FC236}">
                <a16:creationId xmlns:a16="http://schemas.microsoft.com/office/drawing/2014/main" id="{943A1A53-2096-D689-F160-6A7EAD2E169D}"/>
              </a:ext>
            </a:extLst>
          </p:cNvPr>
          <p:cNvSpPr/>
          <p:nvPr/>
        </p:nvSpPr>
        <p:spPr>
          <a:xfrm rot="10800000">
            <a:off x="6858000" y="4191000"/>
            <a:ext cx="659157" cy="554119"/>
          </a:xfrm>
          <a:prstGeom prst="triangle">
            <a:avLst/>
          </a:prstGeom>
          <a:solidFill>
            <a:srgbClr val="CA000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61752E-C8E7-416F-92A4-5505934E2EB6}"/>
              </a:ext>
            </a:extLst>
          </p:cNvPr>
          <p:cNvCxnSpPr>
            <a:cxnSpLocks/>
          </p:cNvCxnSpPr>
          <p:nvPr/>
        </p:nvCxnSpPr>
        <p:spPr>
          <a:xfrm flipH="1">
            <a:off x="4215777" y="4745120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C79543-B6C6-4496-73EA-A9CF51B9E6A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798735" y="4745120"/>
            <a:ext cx="672425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D6F4F9-14CA-8A7A-BC3E-33525FF1074E}"/>
              </a:ext>
            </a:extLst>
          </p:cNvPr>
          <p:cNvCxnSpPr>
            <a:cxnSpLocks/>
          </p:cNvCxnSpPr>
          <p:nvPr/>
        </p:nvCxnSpPr>
        <p:spPr>
          <a:xfrm flipH="1">
            <a:off x="6604619" y="4745119"/>
            <a:ext cx="582958" cy="1036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2802E5-8CBC-BBD7-C8C2-3CB8E06A341D}"/>
              </a:ext>
            </a:extLst>
          </p:cNvPr>
          <p:cNvCxnSpPr>
            <a:cxnSpLocks/>
          </p:cNvCxnSpPr>
          <p:nvPr/>
        </p:nvCxnSpPr>
        <p:spPr>
          <a:xfrm>
            <a:off x="7187577" y="4745119"/>
            <a:ext cx="712442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C01497-A239-9E61-0EDA-55E324ECD575}"/>
              </a:ext>
            </a:extLst>
          </p:cNvPr>
          <p:cNvSpPr txBox="1"/>
          <p:nvPr/>
        </p:nvSpPr>
        <p:spPr>
          <a:xfrm>
            <a:off x="5105400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487E-1A40-3278-CF80-73922B44CE46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15874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28F5D7-A4CB-4A3A-B0E1-0D90A973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Demo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AEB2E8E-9717-4A98-BB0C-DFED53CB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073304"/>
            <a:ext cx="51653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Fine print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Pacman: uses depth 4 minimax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Ghost: uses depth 2 minimax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860D5-7DFD-48F1-B28A-2105EAF02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5400"/>
            <a:ext cx="3498503" cy="349850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A98F80-113E-4E6E-AC33-992FD55CC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Points</a:t>
            </a:r>
          </a:p>
          <a:p>
            <a:r>
              <a:rPr lang="en-US" dirty="0"/>
              <a:t>+500 win</a:t>
            </a:r>
          </a:p>
          <a:p>
            <a:r>
              <a:rPr lang="en-US" dirty="0"/>
              <a:t>-500 lose</a:t>
            </a:r>
          </a:p>
          <a:p>
            <a:r>
              <a:rPr lang="en-US" dirty="0"/>
              <a:t>-1 each move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2C5E61-E269-44EF-B350-8BFE55E0C6E5}"/>
                  </a:ext>
                </a:extLst>
              </p14:cNvPr>
              <p14:cNvContentPartPr/>
              <p14:nvPr/>
            </p14:nvContentPartPr>
            <p14:xfrm>
              <a:off x="12637789" y="4892548"/>
              <a:ext cx="27540" cy="70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2C5E61-E269-44EF-B350-8BFE55E0C6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8847" y="4883773"/>
                <a:ext cx="45065" cy="2421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 Box 76">
            <a:extLst>
              <a:ext uri="{FF2B5EF4-FFF2-40B4-BE49-F238E27FC236}">
                <a16:creationId xmlns:a16="http://schemas.microsoft.com/office/drawing/2014/main" id="{261B8D21-2688-6D89-DAA9-51BCC949D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48811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minimax, minimax L7D4)]</a:t>
            </a:r>
          </a:p>
        </p:txBody>
      </p:sp>
    </p:spTree>
    <p:extLst>
      <p:ext uri="{BB962C8B-B14F-4D97-AF65-F5344CB8AC3E}">
        <p14:creationId xmlns:p14="http://schemas.microsoft.com/office/powerpoint/2010/main" val="534891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2099" y="1128040"/>
            <a:ext cx="11353800" cy="5213194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>
                <a:solidFill>
                  <a:schemeClr val="tx1"/>
                </a:solidFill>
              </a:rPr>
              <a:t>How well would a </a:t>
            </a:r>
            <a:r>
              <a:rPr lang="en-US" dirty="0">
                <a:solidFill>
                  <a:srgbClr val="0000E8"/>
                </a:solidFill>
              </a:rPr>
              <a:t>minimax Pacman </a:t>
            </a:r>
            <a:r>
              <a:rPr lang="en-US" dirty="0">
                <a:solidFill>
                  <a:schemeClr val="tx1"/>
                </a:solidFill>
              </a:rPr>
              <a:t>perform against a</a:t>
            </a:r>
          </a:p>
          <a:p>
            <a:pPr marL="0" indent="0" fontAlgn="ctr">
              <a:buNone/>
            </a:pPr>
            <a:r>
              <a:rPr lang="en-US" dirty="0">
                <a:solidFill>
                  <a:srgbClr val="C00000"/>
                </a:solidFill>
              </a:rPr>
              <a:t>ghost that moves randomly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32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Better</a:t>
            </a:r>
            <a:r>
              <a:rPr lang="en-US" sz="2800" dirty="0"/>
              <a:t> than against a minimax ghost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Worse</a:t>
            </a:r>
            <a:r>
              <a:rPr lang="en-US" sz="2800" dirty="0"/>
              <a:t> than against a minimax ghost</a:t>
            </a:r>
          </a:p>
          <a:p>
            <a:pPr marL="914377" lvl="1" indent="-457189" fontAlgn="ctr">
              <a:lnSpc>
                <a:spcPct val="150000"/>
              </a:lnSpc>
              <a:buFont typeface="+mj-lt"/>
              <a:buAutoNum type="alphaUcPeriod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Same</a:t>
            </a:r>
            <a:r>
              <a:rPr lang="en-US" sz="2800" dirty="0"/>
              <a:t>   as     against a minimax ghost</a:t>
            </a:r>
            <a:endParaRPr lang="en-US" sz="3200" dirty="0"/>
          </a:p>
          <a:p>
            <a:pPr marL="0" indent="0" defTabSz="1219170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  <a:p>
            <a:pPr marL="0" indent="0" defTabSz="1219170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69FB87-92DF-4847-81F1-2BF3898B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795133B-0F7E-4C4C-9272-D4E4E06F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98" y="4721154"/>
            <a:ext cx="66516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Fine print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Points: +500 win, -500 lose, -1 each move</a:t>
            </a:r>
            <a:endParaRPr lang="en-US" sz="2800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Pacman:	uses depth 4 minimax as before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</a:rPr>
              <a:t>Ghost:	moves randomly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54D61-D6A1-4EE9-BA85-6ED312B27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11" y="1903228"/>
            <a:ext cx="4150242" cy="41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4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77572-9131-4419-A176-44DBA36D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2" name="Text Box 76">
            <a:extLst>
              <a:ext uri="{FF2B5EF4-FFF2-40B4-BE49-F238E27FC236}">
                <a16:creationId xmlns:a16="http://schemas.microsoft.com/office/drawing/2014/main" id="{0CDF58CC-A8AF-0BF2-602D-D9E94654A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48811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random, minimax L7D6)]</a:t>
            </a:r>
          </a:p>
        </p:txBody>
      </p:sp>
    </p:spTree>
    <p:extLst>
      <p:ext uri="{BB962C8B-B14F-4D97-AF65-F5344CB8AC3E}">
        <p14:creationId xmlns:p14="http://schemas.microsoft.com/office/powerpoint/2010/main" val="813102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vs. Reality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905000"/>
          <a:ext cx="5715000" cy="309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Minimax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Random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Minimax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493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464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/>
                          <a:cs typeface="Calibri"/>
                        </a:rPr>
                        <a:t>Expectimax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Won 1/5</a:t>
                      </a:r>
                    </a:p>
                    <a:p>
                      <a:pPr algn="ctr"/>
                      <a:endParaRPr lang="en-US" sz="105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Score: -303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05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Score: 503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677400" y="4114800"/>
            <a:ext cx="16002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4038600"/>
            <a:ext cx="1676400" cy="838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9503D-EAEF-4544-B000-589B6E555BB0}"/>
              </a:ext>
            </a:extLst>
          </p:cNvPr>
          <p:cNvSpPr/>
          <p:nvPr/>
        </p:nvSpPr>
        <p:spPr>
          <a:xfrm>
            <a:off x="5562600" y="3886200"/>
            <a:ext cx="6201806" cy="1295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3" name="TextBox 6"/>
          <p:cNvSpPr txBox="1">
            <a:spLocks noChangeArrowheads="1"/>
          </p:cNvSpPr>
          <p:nvPr/>
        </p:nvSpPr>
        <p:spPr bwMode="auto">
          <a:xfrm>
            <a:off x="7848600" y="4038600"/>
            <a:ext cx="321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Results from playing 5 games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E852FD-75C2-4701-AA01-4DD3E8729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9" y="1905000"/>
            <a:ext cx="3498503" cy="34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7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C6F0-8F32-4D96-B02A-4D8A9DA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05DB-77B9-4390-8E42-774F17A9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Minimax autonomous vehicle?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F598C-21BD-4873-B715-FDC0E65D3987}"/>
              </a:ext>
            </a:extLst>
          </p:cNvPr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Image: https://corporate.ford.com/innovation/autonomous-2021.html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38C3E-F2AA-472C-B000-2548FF2C9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12"/>
          <a:stretch/>
        </p:blipFill>
        <p:spPr>
          <a:xfrm>
            <a:off x="2667000" y="2057399"/>
            <a:ext cx="7321139" cy="43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02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51474B-C5F5-4CD4-9D15-5FDB3A3E8007}"/>
              </a:ext>
            </a:extLst>
          </p:cNvPr>
          <p:cNvSpPr/>
          <p:nvPr/>
        </p:nvSpPr>
        <p:spPr>
          <a:xfrm>
            <a:off x="279400" y="64371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ourier New"/>
              </a:rPr>
              <a:t>Clip: How I Met Your Mother, CBS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0C6F0-8F32-4D96-B02A-4D8A9DA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Driver?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1EBA6-B991-4C7C-8887-5650AF68304C}"/>
              </a:ext>
            </a:extLst>
          </p:cNvPr>
          <p:cNvSpPr txBox="1"/>
          <p:nvPr/>
        </p:nvSpPr>
        <p:spPr>
          <a:xfrm>
            <a:off x="3838517" y="6067789"/>
            <a:ext cx="6095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https://youtu.be/5PRrwlkPdNI?t=52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79CCD-3DA9-40C2-ABED-1DBEDF5E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480" y="1212733"/>
            <a:ext cx="8376556" cy="47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58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330" y="2726900"/>
            <a:ext cx="4710819" cy="371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475" y="2899979"/>
            <a:ext cx="4323969" cy="3226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752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Optimism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chance when the world is adversarial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77104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Dangerous Pessimism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Assuming the worst case when it’s not likely</a:t>
            </a:r>
          </a:p>
        </p:txBody>
      </p:sp>
    </p:spTree>
    <p:extLst>
      <p:ext uri="{BB962C8B-B14F-4D97-AF65-F5344CB8AC3E}">
        <p14:creationId xmlns:p14="http://schemas.microsoft.com/office/powerpoint/2010/main" val="35574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0ED8328D-D518-450B-8730-143C7D9F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65" y="2565411"/>
            <a:ext cx="3088475" cy="2187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DF02D-8399-4B97-90D5-025199C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2D9-0DF7-4386-88DE-1E4429B3E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5308600" cy="812799"/>
          </a:xfrm>
        </p:spPr>
        <p:txBody>
          <a:bodyPr/>
          <a:lstStyle/>
          <a:p>
            <a:r>
              <a:rPr lang="en-US" dirty="0"/>
              <a:t>Chance nodes: </a:t>
            </a:r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729DC1-CC87-4860-A023-138034F88D52}"/>
              </a:ext>
            </a:extLst>
          </p:cNvPr>
          <p:cNvSpPr>
            <a:spLocks noChangeAspect="1"/>
          </p:cNvSpPr>
          <p:nvPr/>
        </p:nvSpPr>
        <p:spPr>
          <a:xfrm>
            <a:off x="6862722" y="4184595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FC899-E30D-4B12-AD57-C4C0ED459165}"/>
              </a:ext>
            </a:extLst>
          </p:cNvPr>
          <p:cNvSpPr txBox="1"/>
          <p:nvPr/>
        </p:nvSpPr>
        <p:spPr>
          <a:xfrm>
            <a:off x="753425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1F704B-458F-40DA-AA02-749806E2F1A7}"/>
              </a:ext>
            </a:extLst>
          </p:cNvPr>
          <p:cNvSpPr txBox="1"/>
          <p:nvPr/>
        </p:nvSpPr>
        <p:spPr>
          <a:xfrm>
            <a:off x="6224606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4BDA8516-C26F-473C-97E7-C88A6E7088BE}"/>
              </a:ext>
            </a:extLst>
          </p:cNvPr>
          <p:cNvSpPr/>
          <p:nvPr/>
        </p:nvSpPr>
        <p:spPr>
          <a:xfrm>
            <a:off x="5663577" y="2600162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EFDA2D-1327-434F-B402-8AE8F1ED6A12}"/>
              </a:ext>
            </a:extLst>
          </p:cNvPr>
          <p:cNvCxnSpPr>
            <a:cxnSpLocks/>
            <a:stCxn id="19" idx="3"/>
            <a:endCxn id="28" idx="0"/>
          </p:cNvCxnSpPr>
          <p:nvPr/>
        </p:nvCxnSpPr>
        <p:spPr>
          <a:xfrm flipH="1">
            <a:off x="4798734" y="3154281"/>
            <a:ext cx="1194422" cy="1023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58D8D7-94A0-44E9-B8B3-AF906E2BB9F5}"/>
              </a:ext>
            </a:extLst>
          </p:cNvPr>
          <p:cNvCxnSpPr>
            <a:cxnSpLocks/>
            <a:stCxn id="19" idx="3"/>
            <a:endCxn id="14" idx="0"/>
          </p:cNvCxnSpPr>
          <p:nvPr/>
        </p:nvCxnSpPr>
        <p:spPr>
          <a:xfrm>
            <a:off x="5993156" y="3154281"/>
            <a:ext cx="1152015" cy="1030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48132F-3128-45E4-92A9-A40FEE2CBE9D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4215778" y="4745119"/>
            <a:ext cx="582956" cy="10367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A00EE-898F-4A5B-96AB-8400BAB18009}"/>
              </a:ext>
            </a:extLst>
          </p:cNvPr>
          <p:cNvCxnSpPr>
            <a:cxnSpLocks/>
            <a:stCxn id="28" idx="4"/>
            <a:endCxn id="18" idx="0"/>
          </p:cNvCxnSpPr>
          <p:nvPr/>
        </p:nvCxnSpPr>
        <p:spPr>
          <a:xfrm>
            <a:off x="4798734" y="4745119"/>
            <a:ext cx="672426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A1AAB7-5EAC-41A4-A4DE-5F186EFFBEB9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6604619" y="4751523"/>
            <a:ext cx="540552" cy="1030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B95EFB-13BA-416B-9141-74CBDA7A961F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7145171" y="4751523"/>
            <a:ext cx="754848" cy="1049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925B3F-0907-48AE-87B8-302DB9D955C1}"/>
              </a:ext>
            </a:extLst>
          </p:cNvPr>
          <p:cNvSpPr txBox="1"/>
          <p:nvPr/>
        </p:nvSpPr>
        <p:spPr>
          <a:xfrm>
            <a:off x="5105400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87CE6-371D-4236-9200-F74DE1B91A8E}"/>
              </a:ext>
            </a:extLst>
          </p:cNvPr>
          <p:cNvSpPr txBox="1"/>
          <p:nvPr/>
        </p:nvSpPr>
        <p:spPr>
          <a:xfrm>
            <a:off x="3834339" y="5800561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75A731-8C1C-4C3B-9A0A-376F868DEF77}"/>
              </a:ext>
            </a:extLst>
          </p:cNvPr>
          <p:cNvSpPr>
            <a:spLocks noChangeAspect="1"/>
          </p:cNvSpPr>
          <p:nvPr/>
        </p:nvSpPr>
        <p:spPr>
          <a:xfrm>
            <a:off x="4516285" y="417819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Behavior from Computation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667000" y="1674072"/>
          <a:ext cx="6858000" cy="373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519052" imgH="2461473" progId="MSPhotoEd.3">
                  <p:embed/>
                </p:oleObj>
              </mc:Choice>
              <mc:Fallback>
                <p:oleObj name="Photo Editor Photo" r:id="rId2" imgW="4519052" imgH="2461473" progId="MSPhotoEd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4072"/>
                        <a:ext cx="6858000" cy="3736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8305800" y="64770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[Demo: mystery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(L6D1)]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vs. Reality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905000"/>
          <a:ext cx="5715000" cy="309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Minimax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Random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Ghost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Minimax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493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464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/>
                          <a:cs typeface="Calibri"/>
                        </a:rPr>
                        <a:t>Expectimax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Pacman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1/5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-303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Won 5/5</a:t>
                      </a:r>
                    </a:p>
                    <a:p>
                      <a:pPr algn="ctr"/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000" dirty="0">
                          <a:latin typeface="Calibri"/>
                          <a:cs typeface="Calibri"/>
                        </a:rPr>
                        <a:t>Avg.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Score: 503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3" name="TextBox 6"/>
          <p:cNvSpPr txBox="1">
            <a:spLocks noChangeArrowheads="1"/>
          </p:cNvSpPr>
          <p:nvPr/>
        </p:nvSpPr>
        <p:spPr bwMode="auto">
          <a:xfrm>
            <a:off x="7752907" y="5021273"/>
            <a:ext cx="321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Results from playing 5 games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5CA266-7F5B-423B-8C98-1B1F593969E3}"/>
              </a:ext>
            </a:extLst>
          </p:cNvPr>
          <p:cNvSpPr/>
          <p:nvPr/>
        </p:nvSpPr>
        <p:spPr>
          <a:xfrm>
            <a:off x="9677400" y="3950432"/>
            <a:ext cx="1701962" cy="86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F6953D-D384-4857-BEA6-6403353B911F}"/>
              </a:ext>
            </a:extLst>
          </p:cNvPr>
          <p:cNvSpPr/>
          <p:nvPr/>
        </p:nvSpPr>
        <p:spPr>
          <a:xfrm>
            <a:off x="7467600" y="4017289"/>
            <a:ext cx="1787060" cy="952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C282F-0B62-4B49-B0C9-87E0A11D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9748"/>
            <a:ext cx="3498503" cy="34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146175"/>
            <a:ext cx="2362200" cy="167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43000"/>
            <a:ext cx="2789861" cy="1499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Chance outcomes in trees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2743200"/>
            <a:ext cx="2667000" cy="2391238"/>
            <a:chOff x="4648200" y="2743200"/>
            <a:chExt cx="2667000" cy="2391238"/>
          </a:xfrm>
        </p:grpSpPr>
        <p:grpSp>
          <p:nvGrpSpPr>
            <p:cNvPr id="46" name="Group 45"/>
            <p:cNvGrpSpPr/>
            <p:nvPr/>
          </p:nvGrpSpPr>
          <p:grpSpPr>
            <a:xfrm>
              <a:off x="4838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7912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648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53793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6172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69342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35" name="AutoShape 12"/>
            <p:cNvCxnSpPr>
              <a:cxnSpLocks noChangeShapeType="1"/>
              <a:stCxn id="28" idx="3"/>
            </p:cNvCxnSpPr>
            <p:nvPr/>
          </p:nvCxnSpPr>
          <p:spPr bwMode="auto">
            <a:xfrm flipH="1">
              <a:off x="5219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3"/>
            <p:cNvCxnSpPr>
              <a:cxnSpLocks noChangeShapeType="1"/>
              <a:stCxn id="28" idx="3"/>
            </p:cNvCxnSpPr>
            <p:nvPr/>
          </p:nvCxnSpPr>
          <p:spPr bwMode="auto">
            <a:xfrm>
              <a:off x="59817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Oval 15"/>
            <p:cNvSpPr>
              <a:spLocks noChangeAspect="1" noChangeArrowheads="1"/>
            </p:cNvSpPr>
            <p:nvPr/>
          </p:nvSpPr>
          <p:spPr bwMode="auto">
            <a:xfrm>
              <a:off x="5054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16"/>
            <p:cNvSpPr>
              <a:spLocks noChangeAspect="1" noChangeArrowheads="1"/>
            </p:cNvSpPr>
            <p:nvPr/>
          </p:nvSpPr>
          <p:spPr bwMode="auto">
            <a:xfrm>
              <a:off x="6578600" y="3733800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62701" y="4056742"/>
              <a:ext cx="763815" cy="774700"/>
              <a:chOff x="1865085" y="4038600"/>
              <a:chExt cx="763815" cy="774700"/>
            </a:xfrm>
          </p:grpSpPr>
          <p:cxnSp>
            <p:nvCxnSpPr>
              <p:cNvPr id="44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152400" y="2743200"/>
            <a:ext cx="2667000" cy="2391238"/>
            <a:chOff x="152400" y="2743200"/>
            <a:chExt cx="2667000" cy="2391238"/>
          </a:xfrm>
        </p:grpSpPr>
        <p:sp>
          <p:nvSpPr>
            <p:cNvPr id="16388" name="AutoShape 5"/>
            <p:cNvSpPr>
              <a:spLocks noChangeArrowheads="1"/>
            </p:cNvSpPr>
            <p:nvPr/>
          </p:nvSpPr>
          <p:spPr bwMode="auto">
            <a:xfrm>
              <a:off x="1295400" y="27432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89" name="AutoShape 6"/>
            <p:cNvSpPr>
              <a:spLocks noChangeArrowheads="1"/>
            </p:cNvSpPr>
            <p:nvPr/>
          </p:nvSpPr>
          <p:spPr bwMode="auto">
            <a:xfrm rot="10800000">
              <a:off x="533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0" name="AutoShape 7"/>
            <p:cNvSpPr>
              <a:spLocks noChangeArrowheads="1"/>
            </p:cNvSpPr>
            <p:nvPr/>
          </p:nvSpPr>
          <p:spPr bwMode="auto">
            <a:xfrm rot="10800000">
              <a:off x="2057400" y="373380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152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883555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6393" name="Rectangle 10"/>
            <p:cNvSpPr>
              <a:spLocks noChangeArrowheads="1"/>
            </p:cNvSpPr>
            <p:nvPr/>
          </p:nvSpPr>
          <p:spPr bwMode="auto">
            <a:xfrm>
              <a:off x="1676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2438400" y="482963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16395" name="AutoShape 12"/>
            <p:cNvCxnSpPr>
              <a:cxnSpLocks noChangeShapeType="1"/>
              <a:stCxn id="16388" idx="3"/>
              <a:endCxn id="16389" idx="3"/>
            </p:cNvCxnSpPr>
            <p:nvPr/>
          </p:nvCxnSpPr>
          <p:spPr bwMode="auto">
            <a:xfrm flipH="1">
              <a:off x="723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6" name="AutoShape 13"/>
            <p:cNvCxnSpPr>
              <a:cxnSpLocks noChangeShapeType="1"/>
              <a:stCxn id="16388" idx="3"/>
              <a:endCxn id="16390" idx="3"/>
            </p:cNvCxnSpPr>
            <p:nvPr/>
          </p:nvCxnSpPr>
          <p:spPr bwMode="auto">
            <a:xfrm>
              <a:off x="1485900" y="30480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5" name="Group 4"/>
            <p:cNvGrpSpPr/>
            <p:nvPr/>
          </p:nvGrpSpPr>
          <p:grpSpPr>
            <a:xfrm>
              <a:off x="1865085" y="4038600"/>
              <a:ext cx="763815" cy="774700"/>
              <a:chOff x="1865085" y="4038600"/>
              <a:chExt cx="763815" cy="774700"/>
            </a:xfrm>
          </p:grpSpPr>
          <p:cxnSp>
            <p:nvCxnSpPr>
              <p:cNvPr id="16400" name="AutoShape 17"/>
              <p:cNvCxnSpPr>
                <a:cxnSpLocks noChangeShapeType="1"/>
                <a:stCxn id="16390" idx="0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341084" y="4038600"/>
              <a:ext cx="763815" cy="774700"/>
              <a:chOff x="1865085" y="4038600"/>
              <a:chExt cx="763815" cy="774700"/>
            </a:xfrm>
          </p:grpSpPr>
          <p:cxnSp>
            <p:nvCxnSpPr>
              <p:cNvPr id="50" name="AutoShape 17"/>
              <p:cNvCxnSpPr>
                <a:cxnSpLocks noChangeShapeType="1"/>
              </p:cNvCxnSpPr>
              <p:nvPr/>
            </p:nvCxnSpPr>
            <p:spPr bwMode="auto">
              <a:xfrm>
                <a:off x="2247900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865085" y="4038600"/>
                <a:ext cx="381000" cy="774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8508988" y="2735184"/>
            <a:ext cx="3121553" cy="3318977"/>
            <a:chOff x="8508988" y="2735184"/>
            <a:chExt cx="3121553" cy="3318977"/>
          </a:xfrm>
        </p:grpSpPr>
        <p:cxnSp>
          <p:nvCxnSpPr>
            <p:cNvPr id="68" name="AutoShape 17"/>
            <p:cNvCxnSpPr>
              <a:cxnSpLocks noChangeShapeType="1"/>
            </p:cNvCxnSpPr>
            <p:nvPr/>
          </p:nvCxnSpPr>
          <p:spPr bwMode="auto">
            <a:xfrm>
              <a:off x="9317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17"/>
            <p:cNvCxnSpPr>
              <a:cxnSpLocks noChangeShapeType="1"/>
            </p:cNvCxnSpPr>
            <p:nvPr/>
          </p:nvCxnSpPr>
          <p:spPr bwMode="auto">
            <a:xfrm flipH="1">
              <a:off x="8934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9887284" y="2735184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8984908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9515543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1029502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9</a:t>
              </a: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10789660" y="5744014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61" name="AutoShape 12"/>
            <p:cNvCxnSpPr>
              <a:cxnSpLocks noChangeShapeType="1"/>
              <a:stCxn id="56" idx="3"/>
            </p:cNvCxnSpPr>
            <p:nvPr/>
          </p:nvCxnSpPr>
          <p:spPr bwMode="auto">
            <a:xfrm flipH="1">
              <a:off x="9315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13"/>
            <p:cNvCxnSpPr>
              <a:cxnSpLocks noChangeShapeType="1"/>
              <a:stCxn id="56" idx="3"/>
            </p:cNvCxnSpPr>
            <p:nvPr/>
          </p:nvCxnSpPr>
          <p:spPr bwMode="auto">
            <a:xfrm>
              <a:off x="10077784" y="3039984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3" name="Oval 15"/>
            <p:cNvSpPr>
              <a:spLocks noChangeAspect="1" noChangeArrowheads="1"/>
            </p:cNvSpPr>
            <p:nvPr/>
          </p:nvSpPr>
          <p:spPr bwMode="auto">
            <a:xfrm>
              <a:off x="9150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16"/>
            <p:cNvSpPr>
              <a:spLocks noChangeAspect="1" noChangeArrowheads="1"/>
            </p:cNvSpPr>
            <p:nvPr/>
          </p:nvSpPr>
          <p:spPr bwMode="auto">
            <a:xfrm>
              <a:off x="10674684" y="3725784"/>
              <a:ext cx="323850" cy="3238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66" name="AutoShape 17"/>
            <p:cNvCxnSpPr>
              <a:cxnSpLocks noChangeShapeType="1"/>
            </p:cNvCxnSpPr>
            <p:nvPr/>
          </p:nvCxnSpPr>
          <p:spPr bwMode="auto">
            <a:xfrm>
              <a:off x="10841600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17"/>
            <p:cNvCxnSpPr>
              <a:cxnSpLocks noChangeShapeType="1"/>
            </p:cNvCxnSpPr>
            <p:nvPr/>
          </p:nvCxnSpPr>
          <p:spPr bwMode="auto">
            <a:xfrm flipH="1">
              <a:off x="10458785" y="4048726"/>
              <a:ext cx="381000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 rot="10800000">
              <a:off x="8760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 rot="10800000">
              <a:off x="10284326" y="4835358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 rot="10800000">
              <a:off x="9500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 rot="10800000">
              <a:off x="11024937" y="4840706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8508988" y="5735998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11249541" y="5749361"/>
              <a:ext cx="381000" cy="304800"/>
            </a:xfrm>
            <a:prstGeom prst="rect">
              <a:avLst/>
            </a:prstGeom>
            <a:solidFill>
              <a:srgbClr val="BD9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</a:rPr>
                <a:t>100</a:t>
              </a:r>
            </a:p>
          </p:txBody>
        </p:sp>
        <p:cxnSp>
          <p:nvCxnSpPr>
            <p:cNvPr id="79" name="AutoShape 17"/>
            <p:cNvCxnSpPr>
              <a:cxnSpLocks noChangeShapeType="1"/>
              <a:stCxn id="70" idx="0"/>
              <a:endCxn id="57" idx="0"/>
            </p:cNvCxnSpPr>
            <p:nvPr/>
          </p:nvCxnSpPr>
          <p:spPr bwMode="auto">
            <a:xfrm>
              <a:off x="8950826" y="5140158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17"/>
            <p:cNvCxnSpPr>
              <a:cxnSpLocks noChangeShapeType="1"/>
              <a:stCxn id="70" idx="0"/>
              <a:endCxn id="76" idx="0"/>
            </p:cNvCxnSpPr>
            <p:nvPr/>
          </p:nvCxnSpPr>
          <p:spPr bwMode="auto">
            <a:xfrm flipH="1">
              <a:off x="8699488" y="5140158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7"/>
            <p:cNvCxnSpPr>
              <a:cxnSpLocks noChangeShapeType="1"/>
              <a:stCxn id="72" idx="0"/>
              <a:endCxn id="58" idx="0"/>
            </p:cNvCxnSpPr>
            <p:nvPr/>
          </p:nvCxnSpPr>
          <p:spPr bwMode="auto">
            <a:xfrm>
              <a:off x="9691437" y="5145506"/>
              <a:ext cx="14606" cy="598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17"/>
            <p:cNvCxnSpPr>
              <a:cxnSpLocks noChangeShapeType="1"/>
              <a:stCxn id="71" idx="0"/>
              <a:endCxn id="59" idx="0"/>
            </p:cNvCxnSpPr>
            <p:nvPr/>
          </p:nvCxnSpPr>
          <p:spPr bwMode="auto">
            <a:xfrm>
              <a:off x="10474826" y="5140158"/>
              <a:ext cx="10694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17"/>
            <p:cNvCxnSpPr>
              <a:cxnSpLocks noChangeShapeType="1"/>
            </p:cNvCxnSpPr>
            <p:nvPr/>
          </p:nvCxnSpPr>
          <p:spPr bwMode="auto">
            <a:xfrm>
              <a:off x="11215436" y="5145505"/>
              <a:ext cx="224582" cy="603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17"/>
            <p:cNvCxnSpPr>
              <a:cxnSpLocks noChangeShapeType="1"/>
            </p:cNvCxnSpPr>
            <p:nvPr/>
          </p:nvCxnSpPr>
          <p:spPr bwMode="auto">
            <a:xfrm flipH="1">
              <a:off x="10964098" y="5145505"/>
              <a:ext cx="251338" cy="5958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3480" y="1153695"/>
            <a:ext cx="2233863" cy="1422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4737" y="5267157"/>
            <a:ext cx="24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Tictactoe</a:t>
            </a:r>
            <a:r>
              <a:rPr lang="en-US" sz="2400" dirty="0"/>
              <a:t>, chess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Minimax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25718" y="5257800"/>
            <a:ext cx="232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Tetris, investing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458200" y="6027003"/>
            <a:ext cx="3588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Backgammon, Monopoly</a:t>
            </a:r>
          </a:p>
          <a:p>
            <a:r>
              <a:rPr lang="en-US" sz="2400" b="1" i="1" dirty="0" err="1">
                <a:solidFill>
                  <a:srgbClr val="FF0000"/>
                </a:solidFill>
              </a:rPr>
              <a:t>Expectiminimax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700" y="1524000"/>
            <a:ext cx="4065899" cy="4654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379903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200" y="3048000"/>
            <a:ext cx="1662739" cy="15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533" y="1356197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518" y="4826203"/>
            <a:ext cx="1554162" cy="176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1397000"/>
            <a:ext cx="8204201" cy="52323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random variable</a:t>
            </a:r>
            <a:r>
              <a:rPr lang="en-US" sz="2800" dirty="0"/>
              <a:t> represents an event whose outcome is unknown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0000"/>
                </a:solidFill>
              </a:rPr>
              <a:t>probability distribution</a:t>
            </a:r>
            <a:r>
              <a:rPr lang="en-US" sz="2800" dirty="0"/>
              <a:t> is an assignment of weights to outcomes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Example: Traffic on freeway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Random variable: T = whether there’s traffic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Outcomes: T in {none, light, heavy}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Distribution: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/>
              <a:t>         P(T=none)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  <a:r>
              <a:rPr lang="en-US" sz="2400" dirty="0"/>
              <a:t>,  P(T=light) = </a:t>
            </a:r>
            <a:r>
              <a:rPr lang="en-US" sz="2400" dirty="0">
                <a:solidFill>
                  <a:srgbClr val="00B050"/>
                </a:solidFill>
              </a:rPr>
              <a:t>0.50</a:t>
            </a:r>
            <a:r>
              <a:rPr lang="en-US" sz="2400" dirty="0"/>
              <a:t>,  P(T=heavy) = </a:t>
            </a:r>
            <a:r>
              <a:rPr lang="en-US" sz="2400" dirty="0">
                <a:solidFill>
                  <a:srgbClr val="00B050"/>
                </a:solidFill>
              </a:rPr>
              <a:t>0.25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Probabilities over all possible outcomes sum to one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125200" y="1905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25200" y="3657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5200" y="5511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itchFamily="34" charset="0"/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131708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19" y="4826203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800600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9601200" cy="4449763"/>
          </a:xfrm>
        </p:spPr>
        <p:txBody>
          <a:bodyPr/>
          <a:lstStyle/>
          <a:p>
            <a:r>
              <a:rPr lang="en-US" sz="2600" dirty="0"/>
              <a:t>Expected value of a function of a random variable: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Average the </a:t>
            </a:r>
            <a:r>
              <a:rPr lang="en-US" sz="2600" dirty="0">
                <a:solidFill>
                  <a:srgbClr val="7030A0"/>
                </a:solidFill>
              </a:rPr>
              <a:t>values</a:t>
            </a:r>
            <a:r>
              <a:rPr lang="en-US" sz="2600" dirty="0"/>
              <a:t> of each outcome, </a:t>
            </a:r>
          </a:p>
          <a:p>
            <a:pPr marL="457176" lvl="1" indent="0">
              <a:lnSpc>
                <a:spcPct val="90000"/>
              </a:lnSpc>
              <a:buNone/>
            </a:pPr>
            <a:r>
              <a:rPr lang="en-US" sz="2600" dirty="0"/>
              <a:t>weighted by the </a:t>
            </a:r>
            <a:r>
              <a:rPr lang="en-US" sz="2600" dirty="0">
                <a:solidFill>
                  <a:srgbClr val="00B050"/>
                </a:solidFill>
              </a:rPr>
              <a:t>probability</a:t>
            </a:r>
            <a:r>
              <a:rPr lang="en-US" sz="2600" dirty="0"/>
              <a:t> of that outcome</a:t>
            </a:r>
          </a:p>
          <a:p>
            <a:pPr lvl="4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600" dirty="0"/>
              <a:t>Example: How long to get to the airport?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963" y="4813148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7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3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9824" y="42298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824" y="42298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7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3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9824" y="354403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1824" y="354403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991600" y="3686253"/>
            <a:ext cx="838200" cy="914400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384883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35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600" y="391485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76245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399" y="3768436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88130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10111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56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tree search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277249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3959908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597497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512998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3959908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001424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597497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135880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147238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610713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635664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018732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598458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12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0986439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67745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315048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3959908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9964218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555653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273204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606828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309019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181797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694825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489513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000890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428105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0939482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86248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127095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598458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802" y="2018618"/>
            <a:ext cx="4275137" cy="276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Expectimax Pruning?</a:t>
            </a: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auto">
          <a:xfrm>
            <a:off x="5638800" y="1539240"/>
            <a:ext cx="869951" cy="69596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60"/>
          <p:cNvGrpSpPr>
            <a:grpSpLocks/>
          </p:cNvGrpSpPr>
          <p:nvPr/>
        </p:nvGrpSpPr>
        <p:grpSpPr bwMode="auto">
          <a:xfrm>
            <a:off x="2768600" y="3903133"/>
            <a:ext cx="508000" cy="1583267"/>
            <a:chOff x="1981200" y="3765550"/>
            <a:chExt cx="381000" cy="1187450"/>
          </a:xfrm>
        </p:grpSpPr>
        <p:cxnSp>
          <p:nvCxnSpPr>
            <p:cNvPr id="118" name="AutoShape 13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1588" cy="806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981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grpSp>
        <p:nvGrpSpPr>
          <p:cNvPr id="79" name="Group 61"/>
          <p:cNvGrpSpPr>
            <a:grpSpLocks/>
          </p:cNvGrpSpPr>
          <p:nvPr/>
        </p:nvGrpSpPr>
        <p:grpSpPr bwMode="auto">
          <a:xfrm>
            <a:off x="3024717" y="3903133"/>
            <a:ext cx="1267883" cy="1583267"/>
            <a:chOff x="2173288" y="3765550"/>
            <a:chExt cx="950912" cy="1187450"/>
          </a:xfrm>
        </p:grpSpPr>
        <p:cxnSp>
          <p:nvCxnSpPr>
            <p:cNvPr id="116" name="AutoShape 17"/>
            <p:cNvCxnSpPr>
              <a:cxnSpLocks noChangeShapeType="1"/>
              <a:stCxn id="110" idx="0"/>
            </p:cNvCxnSpPr>
            <p:nvPr/>
          </p:nvCxnSpPr>
          <p:spPr bwMode="auto">
            <a:xfrm>
              <a:off x="2173288" y="3765550"/>
              <a:ext cx="763587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2743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9</a:t>
              </a:r>
            </a:p>
          </p:txBody>
        </p:sp>
      </p:grpSp>
      <p:grpSp>
        <p:nvGrpSpPr>
          <p:cNvPr id="82" name="Group 51"/>
          <p:cNvGrpSpPr>
            <a:grpSpLocks/>
          </p:cNvGrpSpPr>
          <p:nvPr/>
        </p:nvGrpSpPr>
        <p:grpSpPr bwMode="auto">
          <a:xfrm>
            <a:off x="2772833" y="2235200"/>
            <a:ext cx="3300942" cy="1667933"/>
            <a:chOff x="1984375" y="2514601"/>
            <a:chExt cx="2475709" cy="1250949"/>
          </a:xfrm>
        </p:grpSpPr>
        <p:sp>
          <p:nvSpPr>
            <p:cNvPr id="110" name="AutoShape 6"/>
            <p:cNvSpPr>
              <a:spLocks noChangeArrowheads="1"/>
            </p:cNvSpPr>
            <p:nvPr/>
          </p:nvSpPr>
          <p:spPr bwMode="auto">
            <a:xfrm flipV="1">
              <a:off x="1984375" y="3460750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" name="AutoShape 7"/>
            <p:cNvCxnSpPr>
              <a:cxnSpLocks noChangeShapeType="1"/>
              <a:stCxn id="77" idx="3"/>
              <a:endCxn id="95" idx="0"/>
            </p:cNvCxnSpPr>
            <p:nvPr/>
          </p:nvCxnSpPr>
          <p:spPr bwMode="auto">
            <a:xfrm flipH="1">
              <a:off x="2171700" y="2514601"/>
              <a:ext cx="2288384" cy="8381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cxnSp>
        <p:nvCxnSpPr>
          <p:cNvPr id="83" name="AutoShape 9"/>
          <p:cNvCxnSpPr>
            <a:cxnSpLocks noChangeShapeType="1"/>
            <a:stCxn id="110" idx="0"/>
          </p:cNvCxnSpPr>
          <p:nvPr/>
        </p:nvCxnSpPr>
        <p:spPr bwMode="auto">
          <a:xfrm flipH="1">
            <a:off x="2010833" y="3903133"/>
            <a:ext cx="1013884" cy="1096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1752600" y="5080000"/>
            <a:ext cx="508000" cy="406400"/>
          </a:xfrm>
          <a:prstGeom prst="rect">
            <a:avLst/>
          </a:prstGeom>
          <a:solidFill>
            <a:srgbClr val="C2C2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85" name="AutoShape 21"/>
          <p:cNvCxnSpPr>
            <a:cxnSpLocks noChangeShapeType="1"/>
          </p:cNvCxnSpPr>
          <p:nvPr/>
        </p:nvCxnSpPr>
        <p:spPr bwMode="auto">
          <a:xfrm rot="5400000">
            <a:off x="5866342" y="2437341"/>
            <a:ext cx="406400" cy="211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6" name="AutoShape 21"/>
          <p:cNvCxnSpPr>
            <a:cxnSpLocks noChangeShapeType="1"/>
          </p:cNvCxnSpPr>
          <p:nvPr/>
        </p:nvCxnSpPr>
        <p:spPr bwMode="auto">
          <a:xfrm rot="5400000">
            <a:off x="2820459" y="4101041"/>
            <a:ext cx="406400" cy="21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7" name="Group 59"/>
          <p:cNvGrpSpPr>
            <a:grpSpLocks/>
          </p:cNvGrpSpPr>
          <p:nvPr/>
        </p:nvGrpSpPr>
        <p:grpSpPr bwMode="auto">
          <a:xfrm>
            <a:off x="5820833" y="2235200"/>
            <a:ext cx="508000" cy="1646767"/>
            <a:chOff x="4270375" y="2514601"/>
            <a:chExt cx="381000" cy="1235074"/>
          </a:xfrm>
        </p:grpSpPr>
        <p:sp>
          <p:nvSpPr>
            <p:cNvPr id="108" name="AutoShape 20"/>
            <p:cNvSpPr>
              <a:spLocks noChangeArrowheads="1"/>
            </p:cNvSpPr>
            <p:nvPr/>
          </p:nvSpPr>
          <p:spPr bwMode="auto">
            <a:xfrm flipV="1">
              <a:off x="4270375" y="3444875"/>
              <a:ext cx="381000" cy="304800"/>
            </a:xfrm>
            <a:prstGeom prst="triangle">
              <a:avLst>
                <a:gd name="adj" fmla="val 50000"/>
              </a:avLst>
            </a:prstGeom>
            <a:solidFill>
              <a:srgbClr val="CC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AutoShape 21"/>
            <p:cNvCxnSpPr>
              <a:cxnSpLocks noChangeShapeType="1"/>
              <a:stCxn id="77" idx="3"/>
              <a:endCxn id="93" idx="0"/>
            </p:cNvCxnSpPr>
            <p:nvPr/>
          </p:nvCxnSpPr>
          <p:spPr bwMode="auto">
            <a:xfrm flipH="1">
              <a:off x="4457700" y="2514601"/>
              <a:ext cx="2382" cy="7619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88" name="Group 58"/>
          <p:cNvGrpSpPr>
            <a:grpSpLocks/>
          </p:cNvGrpSpPr>
          <p:nvPr/>
        </p:nvGrpSpPr>
        <p:grpSpPr bwMode="auto">
          <a:xfrm>
            <a:off x="4800600" y="3898900"/>
            <a:ext cx="1272117" cy="1587500"/>
            <a:chOff x="3505200" y="3762375"/>
            <a:chExt cx="954088" cy="1190625"/>
          </a:xfrm>
        </p:grpSpPr>
        <p:cxnSp>
          <p:nvCxnSpPr>
            <p:cNvPr id="105" name="AutoShape 23"/>
            <p:cNvCxnSpPr>
              <a:cxnSpLocks noChangeShapeType="1"/>
            </p:cNvCxnSpPr>
            <p:nvPr/>
          </p:nvCxnSpPr>
          <p:spPr bwMode="auto">
            <a:xfrm flipH="1">
              <a:off x="3698875" y="3765550"/>
              <a:ext cx="760413" cy="822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3505200" y="4648200"/>
              <a:ext cx="381000" cy="304800"/>
            </a:xfrm>
            <a:prstGeom prst="rect">
              <a:avLst/>
            </a:prstGeom>
            <a:solidFill>
              <a:srgbClr val="C2C2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107" name="AutoShape 21"/>
            <p:cNvCxnSpPr>
              <a:cxnSpLocks noChangeShapeType="1"/>
            </p:cNvCxnSpPr>
            <p:nvPr/>
          </p:nvCxnSpPr>
          <p:spPr bwMode="auto">
            <a:xfrm rot="5400000">
              <a:off x="4306094" y="3913981"/>
              <a:ext cx="3048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3" name="Rectangle 122"/>
          <p:cNvSpPr/>
          <p:nvPr/>
        </p:nvSpPr>
        <p:spPr>
          <a:xfrm>
            <a:off x="6019800" y="4038600"/>
            <a:ext cx="2057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AutoShape 33"/>
          <p:cNvCxnSpPr>
            <a:cxnSpLocks noChangeShapeType="1"/>
          </p:cNvCxnSpPr>
          <p:nvPr/>
        </p:nvCxnSpPr>
        <p:spPr bwMode="auto">
          <a:xfrm flipH="1">
            <a:off x="6057298" y="3903133"/>
            <a:ext cx="15423" cy="112606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5" name="Oval 11"/>
          <p:cNvSpPr>
            <a:spLocks noChangeArrowheads="1"/>
          </p:cNvSpPr>
          <p:nvPr/>
        </p:nvSpPr>
        <p:spPr bwMode="auto">
          <a:xfrm>
            <a:off x="2667000" y="33528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6" name="AutoShape 37"/>
          <p:cNvCxnSpPr>
            <a:cxnSpLocks noChangeShapeType="1"/>
          </p:cNvCxnSpPr>
          <p:nvPr/>
        </p:nvCxnSpPr>
        <p:spPr bwMode="auto">
          <a:xfrm>
            <a:off x="6072717" y="3903133"/>
            <a:ext cx="1018116" cy="109643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93" name="Oval 11"/>
          <p:cNvSpPr>
            <a:spLocks noChangeArrowheads="1"/>
          </p:cNvSpPr>
          <p:nvPr/>
        </p:nvSpPr>
        <p:spPr bwMode="auto">
          <a:xfrm>
            <a:off x="5715000" y="3251200"/>
            <a:ext cx="711200" cy="711200"/>
          </a:xfrm>
          <a:prstGeom prst="ellipse">
            <a:avLst/>
          </a:prstGeom>
          <a:solidFill>
            <a:srgbClr val="B5EDC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Code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BBC11-1C3F-45A8-B9CF-2BFC2DD231A4}"/>
              </a:ext>
            </a:extLst>
          </p:cNvPr>
          <p:cNvSpPr txBox="1">
            <a:spLocks/>
          </p:cNvSpPr>
          <p:nvPr/>
        </p:nvSpPr>
        <p:spPr bwMode="auto">
          <a:xfrm>
            <a:off x="354306" y="1269996"/>
            <a:ext cx="10542294" cy="53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indent="-342882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kern="0" dirty="0">
                <a:latin typeface="Calibri" pitchFamily="34" charset="0"/>
              </a:rPr>
              <a:t>function </a:t>
            </a:r>
            <a:r>
              <a:rPr lang="en-US" sz="2800" kern="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>
                <a:latin typeface="Calibri"/>
                <a:cs typeface="Calibri"/>
              </a:rPr>
              <a:t>state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  <a:endParaRPr lang="en-US" sz="2800" kern="0" dirty="0">
              <a:solidFill>
                <a:srgbClr val="9B01FF"/>
              </a:solidFill>
              <a:latin typeface="Calibri" pitchFamily="34" charset="0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state.is_leaf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 err="1">
                <a:latin typeface="Calibri"/>
                <a:cs typeface="Calibri"/>
              </a:rPr>
              <a:t>state.value</a:t>
            </a: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</a:t>
            </a: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00FF"/>
                </a:solidFill>
                <a:latin typeface="Calibri"/>
                <a:cs typeface="Calibri"/>
              </a:rPr>
              <a:t>max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800" kern="0" dirty="0"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min </a:t>
            </a:r>
            <a:r>
              <a:rPr lang="en-US" sz="3200" kern="0" baseline="-25000" dirty="0">
                <a:latin typeface="Calibri"/>
                <a:cs typeface="Calibri"/>
              </a:rPr>
              <a:t>a in </a:t>
            </a:r>
            <a:r>
              <a:rPr lang="en-US" sz="3200" kern="0" baseline="-25000" dirty="0" err="1">
                <a:latin typeface="Calibri"/>
                <a:cs typeface="Calibri"/>
              </a:rPr>
              <a:t>state.actions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value( </a:t>
            </a:r>
            <a:r>
              <a:rPr lang="en-US" sz="2800" kern="0" dirty="0" err="1">
                <a:latin typeface="Calibri"/>
                <a:cs typeface="Calibri"/>
              </a:rPr>
              <a:t>state.result</a:t>
            </a:r>
            <a:r>
              <a:rPr lang="en-US" sz="2800" kern="0" dirty="0">
                <a:latin typeface="Calibri"/>
                <a:cs typeface="Calibri"/>
              </a:rPr>
              <a:t>(a)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800" kern="0" dirty="0">
              <a:solidFill>
                <a:srgbClr val="9B01FF"/>
              </a:solidFill>
              <a:latin typeface="Calibri"/>
              <a:cs typeface="Calibri"/>
            </a:endParaRP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/>
                <a:cs typeface="Calibri"/>
              </a:rPr>
              <a:t>if  </a:t>
            </a:r>
            <a:r>
              <a:rPr lang="en-US" sz="2800" kern="0" dirty="0" err="1">
                <a:latin typeface="Calibri"/>
                <a:cs typeface="Calibri"/>
              </a:rPr>
              <a:t>state.player</a:t>
            </a:r>
            <a:r>
              <a:rPr lang="en-US" sz="2800" kern="0" dirty="0">
                <a:latin typeface="Calibri"/>
                <a:cs typeface="Calibri"/>
              </a:rPr>
              <a:t>  is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CHANCE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BD00B0"/>
                </a:solidFill>
                <a:latin typeface="Calibri"/>
                <a:cs typeface="Calibri"/>
              </a:rPr>
              <a:t>	 </a:t>
            </a:r>
            <a:r>
              <a:rPr lang="en-US" sz="2800" kern="0" dirty="0">
                <a:latin typeface="Calibri"/>
                <a:cs typeface="Calibri"/>
              </a:rPr>
              <a:t>return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sum</a:t>
            </a:r>
            <a:r>
              <a:rPr lang="en-US" sz="2800" kern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200" kern="0" baseline="-25000" dirty="0">
                <a:latin typeface="Calibri"/>
                <a:cs typeface="Calibri"/>
              </a:rPr>
              <a:t>s in </a:t>
            </a:r>
            <a:r>
              <a:rPr lang="en-US" sz="3200" kern="0" baseline="-25000" dirty="0" err="1">
                <a:latin typeface="Calibri"/>
                <a:cs typeface="Calibri"/>
              </a:rPr>
              <a:t>state.next_states</a:t>
            </a:r>
            <a:r>
              <a:rPr lang="en-US" sz="3200" kern="0" baseline="-25000" dirty="0">
                <a:latin typeface="Calibri"/>
                <a:cs typeface="Calibri"/>
              </a:rPr>
              <a:t> 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P(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latin typeface="Calibri"/>
                <a:cs typeface="Calibri"/>
              </a:rPr>
              <a:t>*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 value( </a:t>
            </a:r>
            <a:r>
              <a:rPr lang="en-US" sz="2800" kern="0" dirty="0">
                <a:latin typeface="Calibri"/>
                <a:cs typeface="Calibri"/>
              </a:rPr>
              <a:t>s</a:t>
            </a:r>
            <a:r>
              <a:rPr lang="en-US" sz="2800" kern="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lang="en-US" sz="2800" kern="0" dirty="0">
                <a:solidFill>
                  <a:srgbClr val="9B01FF"/>
                </a:solidFill>
                <a:latin typeface="Calibri"/>
                <a:cs typeface="Calibri"/>
              </a:rPr>
              <a:t>)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07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sz="280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442153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le 1">
            <a:extLst>
              <a:ext uri="{FF2B5EF4-FFF2-40B4-BE49-F238E27FC236}">
                <a16:creationId xmlns:a16="http://schemas.microsoft.com/office/drawing/2014/main" id="{9B44EE2B-11AB-439F-8536-93CB9684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6713"/>
            <a:ext cx="10515600" cy="628650"/>
          </a:xfrm>
        </p:spPr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412" y="1548776"/>
            <a:ext cx="5148607" cy="2876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Many different kinds of games!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Axes:</a:t>
            </a:r>
          </a:p>
          <a:p>
            <a:pPr lvl="1" eaLnBrk="1" hangingPunct="1"/>
            <a:r>
              <a:rPr lang="en-US" sz="2400" dirty="0"/>
              <a:t>Deterministic or stochastic?</a:t>
            </a:r>
          </a:p>
          <a:p>
            <a:pPr lvl="1"/>
            <a:r>
              <a:rPr lang="en-US" sz="2400" dirty="0"/>
              <a:t>Perfect information (fully observable)?</a:t>
            </a:r>
          </a:p>
          <a:p>
            <a:pPr lvl="1" eaLnBrk="1" hangingPunct="1"/>
            <a:r>
              <a:rPr lang="en-US" sz="2400" dirty="0"/>
              <a:t>One, two, or more players?</a:t>
            </a:r>
          </a:p>
          <a:p>
            <a:pPr lvl="1" eaLnBrk="1" hangingPunct="1"/>
            <a:r>
              <a:rPr lang="en-US" sz="2400" dirty="0"/>
              <a:t>Turn-taking or simultaneous?</a:t>
            </a:r>
          </a:p>
          <a:p>
            <a:pPr lvl="1" eaLnBrk="1" hangingPunct="1"/>
            <a:r>
              <a:rPr lang="en-US" sz="2400" dirty="0"/>
              <a:t>Zero sum?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Want algorithms for calculating a </a:t>
            </a:r>
            <a:r>
              <a:rPr lang="en-US" sz="2800" b="1" i="1" dirty="0"/>
              <a:t>contingent plan </a:t>
            </a:r>
            <a:r>
              <a:rPr lang="en-US" sz="2800" dirty="0"/>
              <a:t>(a.k.a. </a:t>
            </a:r>
            <a:r>
              <a:rPr lang="en-US" sz="2800" dirty="0">
                <a:solidFill>
                  <a:srgbClr val="CC0000"/>
                </a:solidFill>
              </a:rPr>
              <a:t>strategy </a:t>
            </a:r>
            <a:r>
              <a:rPr lang="en-US" sz="2800" dirty="0">
                <a:solidFill>
                  <a:srgbClr val="000090"/>
                </a:solidFill>
              </a:rPr>
              <a:t>or</a:t>
            </a:r>
            <a:r>
              <a:rPr lang="en-US" sz="2800" dirty="0">
                <a:solidFill>
                  <a:srgbClr val="CC0000"/>
                </a:solidFill>
              </a:rPr>
              <a:t> policy</a:t>
            </a:r>
            <a:r>
              <a:rPr lang="en-US" dirty="0">
                <a:solidFill>
                  <a:srgbClr val="000090"/>
                </a:solidFill>
              </a:rPr>
              <a:t>)</a:t>
            </a:r>
            <a:r>
              <a:rPr lang="en-US" sz="2800" dirty="0"/>
              <a:t> which recommends a move for every possible eventuality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MDP/Reinforcement Learning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Expectimax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r>
              <a:rPr lang="en-US" dirty="0"/>
              <a:t>Pretty great model for an agent in the world</a:t>
            </a:r>
          </a:p>
          <a:p>
            <a:r>
              <a:rPr lang="en-US" dirty="0"/>
              <a:t>Choose the action that has the: </a:t>
            </a:r>
            <a:r>
              <a:rPr lang="en-US" dirty="0">
                <a:solidFill>
                  <a:srgbClr val="0000E8"/>
                </a:solidFill>
              </a:rPr>
              <a:t>highest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value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1503E0-29F1-468B-89C2-2B68F7655948}"/>
              </a:ext>
            </a:extLst>
          </p:cNvPr>
          <p:cNvSpPr>
            <a:spLocks noChangeAspect="1"/>
          </p:cNvSpPr>
          <p:nvPr/>
        </p:nvSpPr>
        <p:spPr>
          <a:xfrm>
            <a:off x="6586117" y="4252050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25">
            <a:extLst>
              <a:ext uri="{FF2B5EF4-FFF2-40B4-BE49-F238E27FC236}">
                <a16:creationId xmlns:a16="http://schemas.microsoft.com/office/drawing/2014/main" id="{A41ABF1E-4DB3-475F-8F12-2C2B93DF5AD6}"/>
              </a:ext>
            </a:extLst>
          </p:cNvPr>
          <p:cNvSpPr/>
          <p:nvPr/>
        </p:nvSpPr>
        <p:spPr>
          <a:xfrm>
            <a:off x="5537821" y="295108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1C771E-C5F5-432A-9D6C-A2DD1C83BAA9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 flipH="1">
            <a:off x="4854449" y="3505200"/>
            <a:ext cx="1012951" cy="740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C03B88-2FBF-46D1-B3A1-33BD6E755DEB}"/>
              </a:ext>
            </a:extLst>
          </p:cNvPr>
          <p:cNvCxnSpPr>
            <a:cxnSpLocks/>
            <a:stCxn id="5" idx="3"/>
            <a:endCxn id="4" idx="0"/>
          </p:cNvCxnSpPr>
          <p:nvPr/>
        </p:nvCxnSpPr>
        <p:spPr>
          <a:xfrm>
            <a:off x="5867400" y="3505200"/>
            <a:ext cx="1001166" cy="746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AF444F-9E1B-415C-A2E6-B138A5218E42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 flipH="1">
            <a:off x="4269627" y="4812574"/>
            <a:ext cx="584822" cy="902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8343FE-42DB-490C-8D91-975950AB603D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4854449" y="4812574"/>
            <a:ext cx="531535" cy="902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CC5CDF-2157-4143-9147-1A90D060118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 flipH="1">
            <a:off x="6452784" y="4818978"/>
            <a:ext cx="415782" cy="89602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20E80B-1E1C-4BCA-8719-01EAD4594A1C}"/>
              </a:ext>
            </a:extLst>
          </p:cNvPr>
          <p:cNvCxnSpPr>
            <a:cxnSpLocks/>
            <a:stCxn id="4" idx="4"/>
            <a:endCxn id="20" idx="0"/>
          </p:cNvCxnSpPr>
          <p:nvPr/>
        </p:nvCxnSpPr>
        <p:spPr>
          <a:xfrm>
            <a:off x="6868566" y="4818978"/>
            <a:ext cx="651018" cy="896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96756A3-D552-4300-AE7D-C0EFF3ACDD26}"/>
              </a:ext>
            </a:extLst>
          </p:cNvPr>
          <p:cNvSpPr>
            <a:spLocks noChangeAspect="1"/>
          </p:cNvSpPr>
          <p:nvPr/>
        </p:nvSpPr>
        <p:spPr>
          <a:xfrm>
            <a:off x="4572000" y="4245646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25">
            <a:extLst>
              <a:ext uri="{FF2B5EF4-FFF2-40B4-BE49-F238E27FC236}">
                <a16:creationId xmlns:a16="http://schemas.microsoft.com/office/drawing/2014/main" id="{14A9FCE4-E5A2-4FB6-9369-558C7763890B}"/>
              </a:ext>
            </a:extLst>
          </p:cNvPr>
          <p:cNvSpPr/>
          <p:nvPr/>
        </p:nvSpPr>
        <p:spPr>
          <a:xfrm>
            <a:off x="3940048" y="5715001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25">
            <a:extLst>
              <a:ext uri="{FF2B5EF4-FFF2-40B4-BE49-F238E27FC236}">
                <a16:creationId xmlns:a16="http://schemas.microsoft.com/office/drawing/2014/main" id="{1B20DA3A-8E0A-4E8B-8DA9-896F3C8200D1}"/>
              </a:ext>
            </a:extLst>
          </p:cNvPr>
          <p:cNvSpPr/>
          <p:nvPr/>
        </p:nvSpPr>
        <p:spPr>
          <a:xfrm>
            <a:off x="50564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25">
            <a:extLst>
              <a:ext uri="{FF2B5EF4-FFF2-40B4-BE49-F238E27FC236}">
                <a16:creationId xmlns:a16="http://schemas.microsoft.com/office/drawing/2014/main" id="{ECC14954-20E0-497B-804E-7EAA9C1C42C0}"/>
              </a:ext>
            </a:extLst>
          </p:cNvPr>
          <p:cNvSpPr/>
          <p:nvPr/>
        </p:nvSpPr>
        <p:spPr>
          <a:xfrm>
            <a:off x="6123205" y="5715000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25">
            <a:extLst>
              <a:ext uri="{FF2B5EF4-FFF2-40B4-BE49-F238E27FC236}">
                <a16:creationId xmlns:a16="http://schemas.microsoft.com/office/drawing/2014/main" id="{47FBC499-ADBB-4694-9F66-ED3AB0A22690}"/>
              </a:ext>
            </a:extLst>
          </p:cNvPr>
          <p:cNvSpPr/>
          <p:nvPr/>
        </p:nvSpPr>
        <p:spPr>
          <a:xfrm>
            <a:off x="7190005" y="5715419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5FCBEB-5D7E-428C-A3A9-2E3B0AE743DC}"/>
              </a:ext>
            </a:extLst>
          </p:cNvPr>
          <p:cNvCxnSpPr>
            <a:cxnSpLocks/>
          </p:cNvCxnSpPr>
          <p:nvPr/>
        </p:nvCxnSpPr>
        <p:spPr>
          <a:xfrm flipH="1">
            <a:off x="3733800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6B0FDA-119D-45AB-9262-33C3FDD93078}"/>
              </a:ext>
            </a:extLst>
          </p:cNvPr>
          <p:cNvCxnSpPr>
            <a:cxnSpLocks/>
          </p:cNvCxnSpPr>
          <p:nvPr/>
        </p:nvCxnSpPr>
        <p:spPr>
          <a:xfrm>
            <a:off x="4269627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F09B1A-8762-4473-8520-72360C74EF4E}"/>
              </a:ext>
            </a:extLst>
          </p:cNvPr>
          <p:cNvCxnSpPr>
            <a:cxnSpLocks/>
          </p:cNvCxnSpPr>
          <p:nvPr/>
        </p:nvCxnSpPr>
        <p:spPr>
          <a:xfrm flipH="1">
            <a:off x="4850157" y="625975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4F7105-148A-47DE-AC72-61880F6BEDB9}"/>
              </a:ext>
            </a:extLst>
          </p:cNvPr>
          <p:cNvCxnSpPr>
            <a:cxnSpLocks/>
          </p:cNvCxnSpPr>
          <p:nvPr/>
        </p:nvCxnSpPr>
        <p:spPr>
          <a:xfrm>
            <a:off x="5385984" y="625975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643DA8-244C-4F1D-9DA8-32C2742A82C9}"/>
              </a:ext>
            </a:extLst>
          </p:cNvPr>
          <p:cNvCxnSpPr>
            <a:cxnSpLocks/>
          </p:cNvCxnSpPr>
          <p:nvPr/>
        </p:nvCxnSpPr>
        <p:spPr>
          <a:xfrm flipH="1">
            <a:off x="5921248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AB34E1-2175-4776-BD8D-E8FF8B0847D1}"/>
              </a:ext>
            </a:extLst>
          </p:cNvPr>
          <p:cNvCxnSpPr>
            <a:cxnSpLocks/>
          </p:cNvCxnSpPr>
          <p:nvPr/>
        </p:nvCxnSpPr>
        <p:spPr>
          <a:xfrm>
            <a:off x="6457075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431AB1-F298-4089-8D7E-9A97229582CD}"/>
              </a:ext>
            </a:extLst>
          </p:cNvPr>
          <p:cNvCxnSpPr>
            <a:cxnSpLocks/>
          </p:cNvCxnSpPr>
          <p:nvPr/>
        </p:nvCxnSpPr>
        <p:spPr>
          <a:xfrm flipH="1">
            <a:off x="6992339" y="6281928"/>
            <a:ext cx="535827" cy="1055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1ED207-5811-4DFD-BDC7-5595937EAECF}"/>
              </a:ext>
            </a:extLst>
          </p:cNvPr>
          <p:cNvCxnSpPr>
            <a:cxnSpLocks/>
          </p:cNvCxnSpPr>
          <p:nvPr/>
        </p:nvCxnSpPr>
        <p:spPr>
          <a:xfrm>
            <a:off x="7528166" y="6281928"/>
            <a:ext cx="580530" cy="10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F6C3-0FB6-4ACC-9FE3-3A9FCAC9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know that your opponent is actually running a depth 1 minimax, using the result 80% of the time, and moving randomly otherwise</a:t>
            </a:r>
          </a:p>
          <a:p>
            <a:r>
              <a:rPr lang="en-US" dirty="0"/>
              <a:t>Question: What tree search should you use?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A: Minimax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B: </a:t>
            </a:r>
            <a:r>
              <a:rPr lang="en-US" dirty="0" err="1">
                <a:solidFill>
                  <a:schemeClr val="tx1"/>
                </a:solidFill>
              </a:rPr>
              <a:t>Expectimax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C: Something completely different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37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72746"/>
          </a:xfrm>
        </p:spPr>
        <p:txBody>
          <a:bodyPr>
            <a:normAutofit/>
          </a:bodyPr>
          <a:lstStyle/>
          <a:p>
            <a:r>
              <a:rPr lang="en-US" sz="2800" dirty="0"/>
              <a:t>Games require decisions when optimality is impossible</a:t>
            </a:r>
          </a:p>
          <a:p>
            <a:pPr lvl="1"/>
            <a:r>
              <a:rPr lang="en-US" sz="2400" dirty="0"/>
              <a:t>Bounded-depth search and approximate evaluation functions</a:t>
            </a:r>
          </a:p>
          <a:p>
            <a:r>
              <a:rPr lang="en-US" sz="2800" dirty="0"/>
              <a:t>Games force efficient use of computation</a:t>
            </a:r>
          </a:p>
          <a:p>
            <a:pPr lvl="1"/>
            <a:r>
              <a:rPr lang="en-US" sz="2400" dirty="0"/>
              <a:t>Alpha-beta pruning</a:t>
            </a:r>
          </a:p>
          <a:p>
            <a:r>
              <a:rPr lang="en-US" sz="2800" dirty="0"/>
              <a:t>Game playing has produced important research ideas</a:t>
            </a:r>
          </a:p>
          <a:p>
            <a:pPr lvl="1"/>
            <a:r>
              <a:rPr lang="en-US" sz="2400" dirty="0"/>
              <a:t>Reinforcement learning (checkers)</a:t>
            </a:r>
          </a:p>
          <a:p>
            <a:pPr lvl="1"/>
            <a:r>
              <a:rPr lang="en-US" sz="2400" dirty="0"/>
              <a:t>Iterative deepening (chess)</a:t>
            </a:r>
          </a:p>
          <a:p>
            <a:pPr lvl="1"/>
            <a:r>
              <a:rPr lang="en-US" sz="2400" dirty="0"/>
              <a:t>Monte Carlo tree search (Go)</a:t>
            </a:r>
          </a:p>
          <a:p>
            <a:pPr lvl="1"/>
            <a:r>
              <a:rPr lang="en-US" sz="2400" dirty="0"/>
              <a:t>Solution methods for partial-information games in economics (poker)</a:t>
            </a:r>
          </a:p>
          <a:p>
            <a:r>
              <a:rPr lang="en-US" sz="2800" dirty="0"/>
              <a:t>Video games present much greater challenges – lots to do!</a:t>
            </a:r>
          </a:p>
          <a:p>
            <a:pPr lvl="1"/>
            <a:r>
              <a:rPr lang="en-US" sz="2400" dirty="0"/>
              <a:t>b = 10</a:t>
            </a:r>
            <a:r>
              <a:rPr lang="en-US" sz="2400" baseline="30000" dirty="0"/>
              <a:t>500</a:t>
            </a:r>
            <a:r>
              <a:rPr lang="en-US" sz="2400" dirty="0"/>
              <a:t>, |S| = 10</a:t>
            </a:r>
            <a:r>
              <a:rPr lang="en-US" sz="2400" baseline="30000" dirty="0"/>
              <a:t>4000</a:t>
            </a:r>
            <a:r>
              <a:rPr lang="en-US" sz="2400" dirty="0"/>
              <a:t>, m = 10,000</a:t>
            </a:r>
          </a:p>
        </p:txBody>
      </p:sp>
    </p:spTree>
    <p:extLst>
      <p:ext uri="{BB962C8B-B14F-4D97-AF65-F5344CB8AC3E}">
        <p14:creationId xmlns:p14="http://schemas.microsoft.com/office/powerpoint/2010/main" val="135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197" y="1357400"/>
            <a:ext cx="6583362" cy="2673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15" y="138855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199" y="4191000"/>
            <a:ext cx="5982869" cy="1706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Zero-Sum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Agents have </a:t>
            </a:r>
            <a:r>
              <a:rPr lang="en-US" b="1" i="1" dirty="0">
                <a:solidFill>
                  <a:srgbClr val="0000FF"/>
                </a:solidFill>
              </a:rPr>
              <a:t>opposite</a:t>
            </a:r>
            <a:r>
              <a:rPr lang="en-US" dirty="0"/>
              <a:t> utilities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Pure competition: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One</a:t>
            </a:r>
            <a:r>
              <a:rPr lang="en-US" sz="2400" b="1" i="1" dirty="0">
                <a:solidFill>
                  <a:srgbClr val="0000FF"/>
                </a:solidFill>
              </a:rPr>
              <a:t> maximizes</a:t>
            </a:r>
            <a:r>
              <a:rPr lang="en-US" sz="2400" dirty="0"/>
              <a:t>, the other </a:t>
            </a:r>
            <a:r>
              <a:rPr lang="en-US" sz="2400" b="1" i="1" dirty="0">
                <a:solidFill>
                  <a:srgbClr val="FF0000"/>
                </a:solidFill>
              </a:rPr>
              <a:t>minimizes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4191000"/>
            <a:ext cx="5562600" cy="1706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General Games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Agents have </a:t>
            </a:r>
            <a:r>
              <a:rPr lang="en-US" b="1" i="1" dirty="0">
                <a:solidFill>
                  <a:srgbClr val="0000FF"/>
                </a:solidFill>
              </a:rPr>
              <a:t>independent</a:t>
            </a:r>
            <a:r>
              <a:rPr lang="en-US" dirty="0"/>
              <a:t> utilities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Cooperation, indifference, competition, shifting alliances, and more are all possible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828800" y="3429000"/>
            <a:ext cx="1032206" cy="1945204"/>
          </a:xfrm>
          <a:prstGeom prst="straightConnector1">
            <a:avLst/>
          </a:prstGeom>
          <a:ln w="19050">
            <a:solidFill>
              <a:srgbClr val="0000F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962401" y="3124200"/>
            <a:ext cx="1405796" cy="2250004"/>
          </a:xfrm>
          <a:prstGeom prst="straightConnector1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035" y="1396999"/>
            <a:ext cx="4207019" cy="440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“Standard” Games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366000" cy="4729164"/>
          </a:xfrm>
        </p:spPr>
        <p:txBody>
          <a:bodyPr/>
          <a:lstStyle/>
          <a:p>
            <a:r>
              <a:rPr lang="en-US" sz="2800" dirty="0"/>
              <a:t>Standard games are deterministic, observable, two-player, turn-taking, zero-sum</a:t>
            </a:r>
          </a:p>
          <a:p>
            <a:r>
              <a:rPr lang="en-US" sz="2800" dirty="0"/>
              <a:t>Game formulation:</a:t>
            </a:r>
          </a:p>
          <a:p>
            <a:pPr lvl="1"/>
            <a:r>
              <a:rPr lang="en-US" sz="2400" dirty="0"/>
              <a:t>Initial state: </a:t>
            </a:r>
            <a:r>
              <a:rPr lang="en-US" sz="2400" dirty="0">
                <a:solidFill>
                  <a:srgbClr val="BD00B0"/>
                </a:solidFill>
              </a:rPr>
              <a:t>s</a:t>
            </a:r>
            <a:r>
              <a:rPr lang="en-US" sz="2400" baseline="-25000" dirty="0">
                <a:solidFill>
                  <a:srgbClr val="BD00B0"/>
                </a:solidFill>
              </a:rPr>
              <a:t>0</a:t>
            </a:r>
            <a:endParaRPr lang="en-US" sz="2400" dirty="0">
              <a:solidFill>
                <a:srgbClr val="BD00B0"/>
              </a:solidFill>
            </a:endParaRPr>
          </a:p>
          <a:p>
            <a:pPr lvl="1"/>
            <a:r>
              <a:rPr lang="en-US" sz="2400" dirty="0"/>
              <a:t>Players: </a:t>
            </a:r>
            <a:r>
              <a:rPr lang="en-US" sz="2400" dirty="0">
                <a:solidFill>
                  <a:srgbClr val="BD00B0"/>
                </a:solidFill>
              </a:rPr>
              <a:t>Player(s) </a:t>
            </a:r>
            <a:r>
              <a:rPr lang="en-US" sz="2400" dirty="0"/>
              <a:t>indicates whose move it is</a:t>
            </a:r>
          </a:p>
          <a:p>
            <a:pPr lvl="1"/>
            <a:r>
              <a:rPr lang="en-US" sz="2400" dirty="0"/>
              <a:t>Actions: </a:t>
            </a:r>
            <a:r>
              <a:rPr lang="en-US" sz="2400" dirty="0">
                <a:solidFill>
                  <a:srgbClr val="BD00B0"/>
                </a:solidFill>
              </a:rPr>
              <a:t>Actions(s) </a:t>
            </a:r>
            <a:r>
              <a:rPr lang="en-US" sz="2400" dirty="0"/>
              <a:t>for player on move</a:t>
            </a:r>
          </a:p>
          <a:p>
            <a:pPr lvl="1"/>
            <a:r>
              <a:rPr lang="en-US" sz="2400" dirty="0"/>
              <a:t>Transition model: </a:t>
            </a:r>
            <a:r>
              <a:rPr lang="en-US" sz="2400" dirty="0">
                <a:solidFill>
                  <a:srgbClr val="BD00B0"/>
                </a:solidFill>
              </a:rPr>
              <a:t>Result(</a:t>
            </a:r>
            <a:r>
              <a:rPr lang="en-US" sz="2400" dirty="0" err="1">
                <a:solidFill>
                  <a:srgbClr val="BD00B0"/>
                </a:solidFill>
              </a:rPr>
              <a:t>s,a</a:t>
            </a:r>
            <a:r>
              <a:rPr lang="en-US" sz="2400" dirty="0">
                <a:solidFill>
                  <a:srgbClr val="BD00B0"/>
                </a:solidFill>
              </a:rPr>
              <a:t>)</a:t>
            </a:r>
            <a:endParaRPr lang="en-US" sz="2400" dirty="0">
              <a:solidFill>
                <a:srgbClr val="BD00B0"/>
              </a:solidFill>
              <a:sym typeface="Symbol" pitchFamily="18" charset="2"/>
            </a:endParaRPr>
          </a:p>
          <a:p>
            <a:pPr lvl="1"/>
            <a:r>
              <a:rPr lang="en-US" sz="2400" dirty="0">
                <a:sym typeface="Symbol" pitchFamily="18" charset="2"/>
              </a:rPr>
              <a:t>Terminal test: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Terminal-Test(s)</a:t>
            </a:r>
          </a:p>
          <a:p>
            <a:pPr lvl="1"/>
            <a:r>
              <a:rPr lang="en-US" sz="2400" dirty="0">
                <a:sym typeface="Symbol" pitchFamily="18" charset="2"/>
              </a:rPr>
              <a:t>Terminal values: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</a:t>
            </a:r>
            <a:r>
              <a:rPr lang="en-US" sz="2400" dirty="0" err="1">
                <a:solidFill>
                  <a:srgbClr val="BD00B0"/>
                </a:solidFill>
                <a:sym typeface="Symbol" pitchFamily="18" charset="2"/>
              </a:rPr>
              <a:t>s,p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for player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p</a:t>
            </a:r>
          </a:p>
          <a:p>
            <a:pPr lvl="2"/>
            <a:r>
              <a:rPr lang="en-US" sz="2400" dirty="0">
                <a:sym typeface="Symbol" pitchFamily="18" charset="2"/>
              </a:rPr>
              <a:t>Or just </a:t>
            </a:r>
            <a:r>
              <a:rPr lang="en-US" sz="2400" dirty="0">
                <a:solidFill>
                  <a:srgbClr val="BD00B0"/>
                </a:solidFill>
                <a:sym typeface="Symbol" pitchFamily="18" charset="2"/>
              </a:rPr>
              <a:t>Utility(s) 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for player making the decision at root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291" y="1320018"/>
            <a:ext cx="5484168" cy="5072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Search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6424</TotalTime>
  <Words>2818</Words>
  <Application>Microsoft Office PowerPoint</Application>
  <PresentationFormat>Widescreen</PresentationFormat>
  <Paragraphs>627</Paragraphs>
  <Slides>64</Slides>
  <Notes>32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Photo Editor Photo</vt:lpstr>
      <vt:lpstr>AI: Representation and Problem Solving </vt:lpstr>
      <vt:lpstr>Outline</vt:lpstr>
      <vt:lpstr>Game Playing State-of-the-Art</vt:lpstr>
      <vt:lpstr>Game Playing State-of-the-Art</vt:lpstr>
      <vt:lpstr>Behavior from Computation</vt:lpstr>
      <vt:lpstr>Types of Games</vt:lpstr>
      <vt:lpstr>Zero-Sum Games</vt:lpstr>
      <vt:lpstr>“Standard” Games</vt:lpstr>
      <vt:lpstr>Adversarial Search</vt:lpstr>
      <vt:lpstr>Single-Agent Trees</vt:lpstr>
      <vt:lpstr>Minimax</vt:lpstr>
      <vt:lpstr>Minimax</vt:lpstr>
      <vt:lpstr>Minimax</vt:lpstr>
      <vt:lpstr>Minimax Code</vt:lpstr>
      <vt:lpstr>Max Code</vt:lpstr>
      <vt:lpstr>Max Code</vt:lpstr>
      <vt:lpstr>Minimax Code</vt:lpstr>
      <vt:lpstr>Minimax Notation</vt:lpstr>
      <vt:lpstr>Minimax Notation</vt:lpstr>
      <vt:lpstr>Generic Game Tree Pseudocode</vt:lpstr>
      <vt:lpstr>Minimax Efficiency</vt:lpstr>
      <vt:lpstr>Resource Limits</vt:lpstr>
      <vt:lpstr>Resource Limits</vt:lpstr>
      <vt:lpstr>Depth Matters</vt:lpstr>
      <vt:lpstr>Demo Limited Depth (2)</vt:lpstr>
      <vt:lpstr>Demo Limited Depth (10)</vt:lpstr>
      <vt:lpstr>Evaluation Functions</vt:lpstr>
      <vt:lpstr>Evaluation Functions</vt:lpstr>
      <vt:lpstr>Evaluation for Pacman</vt:lpstr>
      <vt:lpstr>Generalized minimax</vt:lpstr>
      <vt:lpstr>Generalized minimax</vt:lpstr>
      <vt:lpstr>Game Tree Pruning</vt:lpstr>
      <vt:lpstr>Minimax Example</vt:lpstr>
      <vt:lpstr>Alpha-Beta Example</vt:lpstr>
      <vt:lpstr>Example</vt:lpstr>
      <vt:lpstr>Example</vt:lpstr>
      <vt:lpstr>Alpha-Beta Implementation</vt:lpstr>
      <vt:lpstr>Alpha-Beta Poll 3</vt:lpstr>
      <vt:lpstr>Alpha-Beta Poll 3</vt:lpstr>
      <vt:lpstr>Alpha-Beta Pruning Properties</vt:lpstr>
      <vt:lpstr>Modeling Assumptions</vt:lpstr>
      <vt:lpstr>Minimax Demo</vt:lpstr>
      <vt:lpstr>Poll 4</vt:lpstr>
      <vt:lpstr>Demo</vt:lpstr>
      <vt:lpstr>Assumptions vs. Reality</vt:lpstr>
      <vt:lpstr>Modeling Assumptions</vt:lpstr>
      <vt:lpstr>Minimax Driver?</vt:lpstr>
      <vt:lpstr>Modeling Assumptions</vt:lpstr>
      <vt:lpstr>Modeling Assumptions</vt:lpstr>
      <vt:lpstr>Assumptions vs. Reality</vt:lpstr>
      <vt:lpstr>Chance outcomes in trees</vt:lpstr>
      <vt:lpstr>Probabilities</vt:lpstr>
      <vt:lpstr>Probabilities</vt:lpstr>
      <vt:lpstr>Expected Value</vt:lpstr>
      <vt:lpstr>Expectations</vt:lpstr>
      <vt:lpstr>Example</vt:lpstr>
      <vt:lpstr>Expectimax Pruning?</vt:lpstr>
      <vt:lpstr>Expectimax Code</vt:lpstr>
      <vt:lpstr>Preview: MDP/Reinforcement Learning Notation</vt:lpstr>
      <vt:lpstr>Preview: MDP/Reinforcement Learning Notation</vt:lpstr>
      <vt:lpstr>Preview: MDP/Reinforcement Learning Notation</vt:lpstr>
      <vt:lpstr>Why Expectimax?</vt:lpstr>
      <vt:lpstr>Bonus Question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624</cp:revision>
  <cp:lastPrinted>2019-08-29T15:41:16Z</cp:lastPrinted>
  <dcterms:created xsi:type="dcterms:W3CDTF">2018-10-11T11:39:27Z</dcterms:created>
  <dcterms:modified xsi:type="dcterms:W3CDTF">2025-09-09T15:30:21Z</dcterms:modified>
</cp:coreProperties>
</file>