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ink/ink1.xml" ContentType="application/inkml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7"/>
  </p:notesMasterIdLst>
  <p:sldIdLst>
    <p:sldId id="854" r:id="rId3"/>
    <p:sldId id="855" r:id="rId4"/>
    <p:sldId id="1022" r:id="rId5"/>
    <p:sldId id="867" r:id="rId6"/>
    <p:sldId id="860" r:id="rId7"/>
    <p:sldId id="2294" r:id="rId8"/>
    <p:sldId id="2295" r:id="rId9"/>
    <p:sldId id="1026" r:id="rId10"/>
    <p:sldId id="663" r:id="rId11"/>
    <p:sldId id="978" r:id="rId12"/>
    <p:sldId id="848" r:id="rId13"/>
    <p:sldId id="853" r:id="rId14"/>
    <p:sldId id="1038" r:id="rId15"/>
    <p:sldId id="1017" r:id="rId16"/>
    <p:sldId id="850" r:id="rId17"/>
    <p:sldId id="813" r:id="rId18"/>
    <p:sldId id="838" r:id="rId19"/>
    <p:sldId id="839" r:id="rId20"/>
    <p:sldId id="837" r:id="rId21"/>
    <p:sldId id="815" r:id="rId22"/>
    <p:sldId id="816" r:id="rId23"/>
    <p:sldId id="817" r:id="rId24"/>
    <p:sldId id="845" r:id="rId25"/>
    <p:sldId id="818" r:id="rId26"/>
    <p:sldId id="821" r:id="rId27"/>
    <p:sldId id="1037" r:id="rId28"/>
    <p:sldId id="1027" r:id="rId29"/>
    <p:sldId id="842" r:id="rId30"/>
    <p:sldId id="2302" r:id="rId31"/>
    <p:sldId id="843" r:id="rId32"/>
    <p:sldId id="840" r:id="rId33"/>
    <p:sldId id="1036" r:id="rId34"/>
    <p:sldId id="1033" r:id="rId35"/>
    <p:sldId id="819" r:id="rId36"/>
    <p:sldId id="1021" r:id="rId37"/>
    <p:sldId id="2289" r:id="rId38"/>
    <p:sldId id="2290" r:id="rId39"/>
    <p:sldId id="2296" r:id="rId40"/>
    <p:sldId id="2297" r:id="rId41"/>
    <p:sldId id="2298" r:id="rId42"/>
    <p:sldId id="2299" r:id="rId43"/>
    <p:sldId id="2300" r:id="rId44"/>
    <p:sldId id="2301" r:id="rId45"/>
    <p:sldId id="2293" r:id="rId46"/>
  </p:sldIdLst>
  <p:sldSz cx="12192000" cy="6858000"/>
  <p:notesSz cx="7010400" cy="9296400"/>
  <p:embeddedFontLst>
    <p:embeddedFont>
      <p:font typeface="ＭＳ Ｐゴシック" panose="020B0600070205080204" pitchFamily="34" charset="-128"/>
      <p:regular r:id="rId48"/>
    </p:embeddedFont>
    <p:embeddedFont>
      <p:font typeface="Cambria Math" panose="02040503050406030204" pitchFamily="18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0D9"/>
    <a:srgbClr val="0000FF"/>
    <a:srgbClr val="104F9C"/>
    <a:srgbClr val="EA99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73" autoAdjust="0"/>
    <p:restoredTop sz="96317" autoAdjust="0"/>
  </p:normalViewPr>
  <p:slideViewPr>
    <p:cSldViewPr snapToGrid="0">
      <p:cViewPr varScale="1">
        <p:scale>
          <a:sx n="83" d="100"/>
          <a:sy n="83" d="100"/>
        </p:scale>
        <p:origin x="51" y="1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1T15:49:13.14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942 11276 32255 0,'-5'3'2864'0,"2"-3"-2288"15,0 0-576-15,3 0 0 0,0 0 256 0,0-3-48 0,-1 2-16 0,-2-1 0 0,1-2 464 0,1-2 96 0,2-3 16 0,3-1 0 0,-2 0-416 0,4-2-80 0,0 2-16 0,2-5 0 16,1 4-256-16,0-1 160 0,1-3-160 0,0 3 128 0,1 2-128 0,0-3 0 15,1 3 144-15,0 0-144 0,2 1 224 0,2 0-32 16,2-1 0-16,3 0 0 0,3-2 32 0,2-1 0 16,5 1 0-16,3-4 0 0,6 0-96 0,2-3-128 15,2 3 176-15,2-2-176 0,2 4 192 0,3-3-192 16,2 3 192-16,0-4-192 0,1 2 160 0,1-1-160 16,5 1 128-16,0 2-128 0,1 4 0 0,-1-4 128 15,1 3-128-15,1-1 0 0,3 2 0 0,-2 0 0 16,-2 4 0-16,1-1 0 0,-2 6 0 0,3 1 0 15,0 4 0-15,1 2 0 0,-3 4 0 0,0 2 0 0,-2 2 0 16,-1 1 0-16,2 1 0 0,0 0 0 0,3-1 0 0,1 1 0 16,-5-4-128-16,4 2 128 15,0-4 0-15,-1 2 0 0,-3 0 0 0,-3 1 0 0,-2 0 0 0,-2 0 0 16,-5-1 0-16,-5-2 0 0,-3-1 0 0,-5-3 0 16,-3-2 0-16,-4-2 0 0,-3 2 0 0,-4-4 128 15,-4 0 0-15,-3 0 0 0,1-4 0 0,-4 2 0 16,-2-2 304-16,-1-2 48 0,-1 0 16 0,-1-4 0 15,-2 1-224-15,0-1-32 0,-2 0-16 0,-1 0 0 16,0 2-224-16,-1-2 144 0,-2 0-144 0,1-3 128 16,-1 5-128-16,1-2 0 0,0 0 0 0,-1-2 0 15,1 2 0-15,-1-3 0 0,1-1 0 0,-2 0 0 16,0-2 0-16,0-3 0 0,1 1 0 0,-1-4 0 0,-1 2 0 16,0-5 0-16,-2-1 0 0,-1 1 0 15,1-3 128-15,-3-1 0 0,-2-4 0 0,-2 0 0 0,0 2-128 16,1 2 0-16,-2 5 0 0,0 4 0 0,2 1 0 0,0 6 0 15,2 2 0-15,1 7-176 0,2 1 176 0,-1 6 0 16,0-1 0-16,-3 8 0 0,1 0 0 0,-2 5 0 16,2 5 0-16,0 2-128 0,2 3 128 0,6-1 0 15,2-1 0-15,3 3 0 0,5 2 0 0,6-2 0 16,4 2 0-16,3 0 0 0,3 0-176 0,2 1 176 0,2-3-208 16,-1-2 80-16,1-1-64 0,-1 0 0 0,-2-2 0 0,-2-1 0 15,-2 1 192-15,0-1-192 0,-3 1 192 16,-2 2-192-16,-1 4-32 0,-5-1-16 0,-1-1 0 0,-3 1 0 15,-4 5 48-15,-2-1 16 0,-4 1 0 0,-1-1 0 16,-4-4-144-16,-3-1-16 0,-3 1-16 0,-5-1 0 16,-3-3 688-16,-7 3 144 0,-3-3 32 0,-3 0 0 15,0-2-384-15,-4-1-128 0,-5 0 0 0,1 0 144 16,-1-4-144-16,1 1 0 0,1-4 144 0,1 2-144 16,1-2-160-16</inkml:trace>
  <inkml:trace contextRef="#ctx0" brushRef="#br0" timeOffset="14864.67">7351 14273 43311 0,'0'-2'3840'0,"-2"1"-3072"0,-1 0-608 0,1 1-160 0,1 0 0 0,1 0-192 0,0 1 32 0,0 2 16 0,-2-1-16 0,2 2 0 0,3 0 0 0,-3-4 0 0,0 0 32 0,17 11 0 0,-6-8 0 0,3 0 0 15,4-2 256-15,7 2 64 0,7-3 16 0,8-3 0 16,9 2 384-16,8-4 80 15,8-3 16-15,4 0 0 0,5-2-112 0,9-2-32 16,11-1 0-16,5 3 0 0,5 2-544 0,7 1 0 0,8 3 0 16,6 1 0-16,3-1-128 0,-1 2-48 0,2-1 0 15,-3 2 0 1,-2 1-512-16,-7 1-96 0,-5-1-32 0,-2-3-18896 0</inkml:trace>
  <inkml:trace contextRef="#ctx0" brushRef="#br0" timeOffset="22610.31">11271 16219 14735 0,'-16'0'1312'0,"4"-2"-1056"0,-1-2-256 0,5-1 0 0,2 4 4608 0,2-4 880 0,-2 1 160 0,-4-2 48 15,-5-4-3904-15,-2-2-784 0,1-1-160 0,2 2-16 0,2 0-1504 0,2 4-288 0,0 2-64 0,0 1-16 0,-1 3-192 0,-2 1-48 0,0 1 0 0,-3 5 0 0,-2 3 912 16,1-2 176-16,-1 3 48 0,0 1 0 0,3-1 1184 0,3 0 240 15,5 0 64-15,2 0 0 0,5-2-80 0,3 1-16 16,7-3 0-16,8-1 0 0,5 0-688 0,10-4-144 16,8 2-32-16,11-6 0 0,9 2-160 0,10-4-32 15,11 0-16-15,7-3 0 0,6 1-176 0,4-3-144 16,3 4 144-16,-5 3-208 16,-3 0-288-16,3 1-48 0,0 2-16 0,0 2 0 0,-2 4 208 0,-5 0 32 0,-2 4 16 15,-2 3 0-15,-1 0 304 0,-2 2 192 0,-3-2-16 16,-7-1-16-16,-5 0 240 0,0 4 48 15,-1 0 16-15,-4 1 0 0,-5-4-320 0,-5-1-144 0,-5 1 128 0,-7-5-128 16,-5 2 272-16,-5-2-16 0,-4 0-16 0,-6-1 0 16,-2-1-240-16,-8-4 0 0,-2 0 0 0,-6-2-11952 15,-4 0-2432-15</inkml:trace>
  <inkml:trace contextRef="#ctx0" brushRef="#br0" timeOffset="28852.16">20878 16241 46991 0,'-1'-2'4176'0,"3"2"-3344"0,3 0-656 16,4 0-176-16,2 2-592 0,5 0-160 0,12 2-16 0,22 0-16 0,28 2 32 0,31-2 16 0,20 0 0 0,19-2 0 0,11 1-160 0,13-3-48 0,10-3 0 0,3 0 0 15,-1-1-1792-15,1 1-352 0,0 5-80 0,-1 0-16 0,3 2 2384 0,-1-2 480 0,-2 2 80 16,3 1 32-16,-4-1 1424 0,6 2 272 0,2 0 64 15,0-2 16-15,-2-4 384 0,2 0 80 0,4-3 16 0,4 2 0 16,3-1-1488-16,0 0-304 0,2 0-48 16,7-2-11856-1,3 2-2368-15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33400"/>
            <a:ext cx="4732338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546A54-71DD-48C4-8071-9DA185745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558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44AFB6-BBB0-4A1F-B30B-98094C83B3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590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33400"/>
            <a:ext cx="4732338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546A54-71DD-48C4-8071-9DA185745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174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73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80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Show robot-soccer learning to walk videos (UT Austin):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? Show snake robot:</a:t>
            </a: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86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67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times no reward accumulated at all, just sitting still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44AFB6-BBB0-4A1F-B30B-98094C83B3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50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959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317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442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622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142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027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575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6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896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258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86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4617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870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9.png"/><Relationship Id="rId3" Type="http://schemas.openxmlformats.org/officeDocument/2006/relationships/tags" Target="../tags/tag9.xml"/><Relationship Id="rId7" Type="http://schemas.openxmlformats.org/officeDocument/2006/relationships/image" Target="../media/image22.png"/><Relationship Id="rId12" Type="http://schemas.openxmlformats.org/officeDocument/2006/relationships/customXml" Target="../ink/ink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6.png"/><Relationship Id="rId5" Type="http://schemas.openxmlformats.org/officeDocument/2006/relationships/tags" Target="../tags/tag11.xml"/><Relationship Id="rId10" Type="http://schemas.openxmlformats.org/officeDocument/2006/relationships/image" Target="../media/image25.png"/><Relationship Id="rId4" Type="http://schemas.openxmlformats.org/officeDocument/2006/relationships/tags" Target="../tags/tag10.xml"/><Relationship Id="rId9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Bandits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3049893"/>
            <a:ext cx="2819400" cy="350141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33D097-E48B-4402-B3B5-09D798B279E8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726873" y="1149927"/>
                <a:ext cx="7668491" cy="5628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873" y="1149927"/>
                <a:ext cx="7668491" cy="56282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552099" y="202667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552099" y="274168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87591-F8B0-4744-85F7-49C95A662ED2}"/>
              </a:ext>
            </a:extLst>
          </p:cNvPr>
          <p:cNvSpPr txBox="1"/>
          <p:nvPr/>
        </p:nvSpPr>
        <p:spPr>
          <a:xfrm>
            <a:off x="552099" y="3509420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F2547-37AC-4B5A-839D-2EE017E2FB77}"/>
              </a:ext>
            </a:extLst>
          </p:cNvPr>
          <p:cNvSpPr txBox="1"/>
          <p:nvPr/>
        </p:nvSpPr>
        <p:spPr>
          <a:xfrm>
            <a:off x="509052" y="4252886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DA41B4-1D5F-4A7E-8159-A198745C9E9C}"/>
              </a:ext>
            </a:extLst>
          </p:cNvPr>
          <p:cNvSpPr txBox="1"/>
          <p:nvPr/>
        </p:nvSpPr>
        <p:spPr>
          <a:xfrm>
            <a:off x="509052" y="573563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D9A8CF-BBA6-469E-947E-DF15154F01EF}"/>
              </a:ext>
            </a:extLst>
          </p:cNvPr>
          <p:cNvSpPr txBox="1"/>
          <p:nvPr/>
        </p:nvSpPr>
        <p:spPr>
          <a:xfrm>
            <a:off x="509052" y="499216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43BACD-98CE-4875-8D14-C391C366B44B}"/>
              </a:ext>
            </a:extLst>
          </p:cNvPr>
          <p:cNvSpPr txBox="1"/>
          <p:nvPr/>
        </p:nvSpPr>
        <p:spPr>
          <a:xfrm>
            <a:off x="509052" y="1301015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Standard expectimax:</a:t>
            </a:r>
          </a:p>
        </p:txBody>
      </p:sp>
    </p:spTree>
    <p:extLst>
      <p:ext uri="{BB962C8B-B14F-4D97-AF65-F5344CB8AC3E}">
        <p14:creationId xmlns:p14="http://schemas.microsoft.com/office/powerpoint/2010/main" val="4028159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 following are used in policy iteration? Select all that apply.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B. 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C. 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E. 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D. Policy evaluation:</a:t>
            </a:r>
          </a:p>
        </p:txBody>
      </p:sp>
    </p:spTree>
    <p:extLst>
      <p:ext uri="{BB962C8B-B14F-4D97-AF65-F5344CB8AC3E}">
        <p14:creationId xmlns:p14="http://schemas.microsoft.com/office/powerpoint/2010/main" val="2381158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 following are used in policy iteration? Select all that apply.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B. 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C. 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E. 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D. Policy evaluation:</a:t>
            </a:r>
          </a:p>
        </p:txBody>
      </p:sp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9CDB53F7-19C6-4DCF-AA67-AEE9F659E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441" y="4068058"/>
            <a:ext cx="401885" cy="504315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AAC214D0-A9E3-488D-968B-100D3A896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440" y="4895344"/>
            <a:ext cx="401885" cy="5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66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CFED7-7D9A-5C5E-0879-70C0E5EE2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2F063-CF0D-103B-AF95-8C765E93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9D122-817B-7C86-16E5-7776D6244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86312" cy="4397715"/>
          </a:xfrm>
        </p:spPr>
        <p:txBody>
          <a:bodyPr/>
          <a:lstStyle/>
          <a:p>
            <a:r>
              <a:rPr lang="en-US" dirty="0"/>
              <a:t>Rewards may depend on any combination of </a:t>
            </a:r>
            <a:r>
              <a:rPr lang="en-US" i="1" dirty="0"/>
              <a:t>state</a:t>
            </a:r>
            <a:r>
              <a:rPr lang="en-US" dirty="0"/>
              <a:t>, </a:t>
            </a:r>
            <a:r>
              <a:rPr lang="en-US" i="1" dirty="0"/>
              <a:t>action</a:t>
            </a:r>
            <a:r>
              <a:rPr lang="en-US" dirty="0"/>
              <a:t>, </a:t>
            </a:r>
            <a:r>
              <a:rPr lang="en-US" i="1" dirty="0"/>
              <a:t>next state</a:t>
            </a:r>
            <a:r>
              <a:rPr lang="en-US" dirty="0"/>
              <a:t>.</a:t>
            </a:r>
          </a:p>
          <a:p>
            <a:r>
              <a:rPr lang="en-US" dirty="0"/>
              <a:t>Which of the following are valid formulations of the Bellman equations?</a:t>
            </a:r>
          </a:p>
          <a:p>
            <a:r>
              <a:rPr lang="en-US" dirty="0"/>
              <a:t>Select all that apply.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BD15E3-EF55-54C1-4D20-729295E8D278}"/>
                  </a:ext>
                </a:extLst>
              </p:cNvPr>
              <p:cNvSpPr txBox="1"/>
              <p:nvPr/>
            </p:nvSpPr>
            <p:spPr>
              <a:xfrm>
                <a:off x="753589" y="2820339"/>
                <a:ext cx="7668491" cy="3145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sSup>
                                  <m:sSup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′</m:t>
                        </m:r>
                      </m:sub>
                      <m:sup/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max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</m:func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BD15E3-EF55-54C1-4D20-729295E8D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89" y="2820339"/>
                <a:ext cx="7668491" cy="3145605"/>
              </a:xfrm>
              <a:prstGeom prst="rect">
                <a:avLst/>
              </a:prstGeom>
              <a:blipFill>
                <a:blip r:embed="rId2"/>
                <a:stretch>
                  <a:fillRect l="-1192" t="-18992" b="-24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8958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86312" cy="4397715"/>
          </a:xfrm>
        </p:spPr>
        <p:txBody>
          <a:bodyPr/>
          <a:lstStyle/>
          <a:p>
            <a:r>
              <a:rPr lang="en-US" dirty="0"/>
              <a:t>Rewards may depend on any combination of </a:t>
            </a:r>
            <a:r>
              <a:rPr lang="en-US" i="1" dirty="0"/>
              <a:t>state</a:t>
            </a:r>
            <a:r>
              <a:rPr lang="en-US" dirty="0"/>
              <a:t>, </a:t>
            </a:r>
            <a:r>
              <a:rPr lang="en-US" i="1" dirty="0"/>
              <a:t>action</a:t>
            </a:r>
            <a:r>
              <a:rPr lang="en-US" dirty="0"/>
              <a:t>, </a:t>
            </a:r>
            <a:r>
              <a:rPr lang="en-US" i="1" dirty="0"/>
              <a:t>next state</a:t>
            </a:r>
            <a:r>
              <a:rPr lang="en-US" dirty="0"/>
              <a:t>.</a:t>
            </a:r>
          </a:p>
          <a:p>
            <a:r>
              <a:rPr lang="en-US" dirty="0"/>
              <a:t>Which of the following are valid formulations of the Bellman equations?</a:t>
            </a:r>
          </a:p>
          <a:p>
            <a:r>
              <a:rPr lang="en-US" dirty="0"/>
              <a:t>Select all that apply.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753589" y="2820339"/>
                <a:ext cx="7668491" cy="3145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sSup>
                                  <m:sSup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′</m:t>
                        </m:r>
                      </m:sub>
                      <m:sup/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max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</m:func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89" y="2820339"/>
                <a:ext cx="7668491" cy="3145605"/>
              </a:xfrm>
              <a:prstGeom prst="rect">
                <a:avLst/>
              </a:prstGeom>
              <a:blipFill>
                <a:blip r:embed="rId2"/>
                <a:stretch>
                  <a:fillRect l="-1192" t="-18992" b="-24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742F71AA-94D2-4203-B1AD-0EC0EC19D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704" y="2820339"/>
            <a:ext cx="401885" cy="504315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14EA0CB5-8F31-4133-8341-0A48A638A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014" y="3647625"/>
            <a:ext cx="401885" cy="504315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5166C86C-2FD0-427B-B814-5D5C4D01D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013" y="4474911"/>
            <a:ext cx="401885" cy="504315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7022932A-C690-4BB2-83A9-90B5A42B3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012" y="5302197"/>
            <a:ext cx="401885" cy="5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07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39AF69-5BD1-4A60-8756-A9D6B200EE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What if we didn’t know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39AF69-5BD1-4A60-8756-A9D6B200EE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2A36B3-EBEF-4630-99B2-446FBFA60A26}"/>
              </a:ext>
            </a:extLst>
          </p:cNvPr>
          <p:cNvSpPr/>
          <p:nvPr/>
        </p:nvSpPr>
        <p:spPr>
          <a:xfrm rot="20856672">
            <a:off x="5908678" y="2154463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FBA4FD-4E76-49D5-9E30-241C1D5FD607}"/>
              </a:ext>
            </a:extLst>
          </p:cNvPr>
          <p:cNvSpPr/>
          <p:nvPr/>
        </p:nvSpPr>
        <p:spPr>
          <a:xfrm rot="20856672">
            <a:off x="7052267" y="2154462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34CCC5-1BBD-41CA-9405-5B7F66E780EE}"/>
              </a:ext>
            </a:extLst>
          </p:cNvPr>
          <p:cNvSpPr/>
          <p:nvPr/>
        </p:nvSpPr>
        <p:spPr>
          <a:xfrm rot="20856672">
            <a:off x="5677356" y="2890321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7F4219-6BCC-46C6-8956-E7EBF3BEEE3D}"/>
              </a:ext>
            </a:extLst>
          </p:cNvPr>
          <p:cNvSpPr/>
          <p:nvPr/>
        </p:nvSpPr>
        <p:spPr>
          <a:xfrm rot="20856672">
            <a:off x="6820945" y="2890320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0DD7FF-366E-4798-8A4A-C5A9AB9BC213}"/>
              </a:ext>
            </a:extLst>
          </p:cNvPr>
          <p:cNvSpPr/>
          <p:nvPr/>
        </p:nvSpPr>
        <p:spPr>
          <a:xfrm rot="20856672">
            <a:off x="6036584" y="3623658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2E7DA9-F4FC-463B-AE7D-21E866E40566}"/>
              </a:ext>
            </a:extLst>
          </p:cNvPr>
          <p:cNvSpPr/>
          <p:nvPr/>
        </p:nvSpPr>
        <p:spPr>
          <a:xfrm rot="20856672">
            <a:off x="7180173" y="3623657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DF42A4-4B72-4970-A99D-CCEE3922D830}"/>
              </a:ext>
            </a:extLst>
          </p:cNvPr>
          <p:cNvSpPr/>
          <p:nvPr/>
        </p:nvSpPr>
        <p:spPr>
          <a:xfrm rot="21220573">
            <a:off x="5422902" y="4367763"/>
            <a:ext cx="1346195" cy="583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10C226-DD5C-45D0-A987-B1C44EE031B9}"/>
              </a:ext>
            </a:extLst>
          </p:cNvPr>
          <p:cNvSpPr/>
          <p:nvPr/>
        </p:nvSpPr>
        <p:spPr>
          <a:xfrm rot="21220573">
            <a:off x="6881004" y="4367763"/>
            <a:ext cx="1346195" cy="583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DB0126-D176-4770-8113-D4325D27F70C}"/>
              </a:ext>
            </a:extLst>
          </p:cNvPr>
          <p:cNvSpPr/>
          <p:nvPr/>
        </p:nvSpPr>
        <p:spPr>
          <a:xfrm rot="20856672">
            <a:off x="6283707" y="5104737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6C884D-DFE2-4E8D-A3A9-4E223B1D5741}"/>
              </a:ext>
            </a:extLst>
          </p:cNvPr>
          <p:cNvSpPr/>
          <p:nvPr/>
        </p:nvSpPr>
        <p:spPr>
          <a:xfrm rot="20856672">
            <a:off x="7427296" y="5104736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29000" y="1479178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48400" y="1707777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467959" y="4220583"/>
            <a:ext cx="1142462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 All learning is based on observed </a:t>
            </a:r>
            <a:r>
              <a:rPr lang="en-US" sz="2800" dirty="0">
                <a:solidFill>
                  <a:srgbClr val="C00000"/>
                </a:solidFill>
                <a:latin typeface="Calibri"/>
                <a:ea typeface="ＭＳ Ｐゴシック" pitchFamily="34" charset="-128"/>
                <a:cs typeface="Calibri"/>
              </a:rPr>
              <a:t>samples</a:t>
            </a: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 of rewards and next states!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 Receive feedback in the form of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 Must (learn to) act so as to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maximize expected rewards</a:t>
            </a:r>
          </a:p>
          <a:p>
            <a:pPr marL="0" lvl="1" indent="0">
              <a:lnSpc>
                <a:spcPct val="90000"/>
              </a:lnSpc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953000" y="2774577"/>
            <a:ext cx="213360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alibri"/>
                <a:cs typeface="Calibri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098177"/>
            <a:ext cx="2133600" cy="1066800"/>
          </a:xfrm>
          <a:prstGeom prst="trapezoid">
            <a:avLst>
              <a:gd name="adj" fmla="val 58183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Calibri"/>
                <a:cs typeface="Calibri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25479" y="1961345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66900" y="1961346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State: s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Calibri"/>
                <a:cs typeface="Calibri"/>
              </a:rPr>
              <a:t>Reward: 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0" y="1397000"/>
            <a:ext cx="6935788" cy="4729163"/>
          </a:xfrm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Initial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8191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initial]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8191" y="648866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training]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32219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Finished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finished]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Double-Bandit MDP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71600"/>
            <a:ext cx="11379200" cy="4729164"/>
          </a:xfrm>
        </p:spPr>
        <p:txBody>
          <a:bodyPr/>
          <a:lstStyle/>
          <a:p>
            <a:r>
              <a:rPr lang="en-US" dirty="0"/>
              <a:t>Actions: </a:t>
            </a:r>
            <a:r>
              <a:rPr lang="en-US" i="1" dirty="0">
                <a:solidFill>
                  <a:srgbClr val="3333FF"/>
                </a:solidFill>
              </a:rPr>
              <a:t>Blue</a:t>
            </a:r>
            <a:r>
              <a:rPr lang="en-US" i="1" dirty="0"/>
              <a:t>, </a:t>
            </a:r>
            <a:r>
              <a:rPr lang="en-US" i="1" dirty="0">
                <a:solidFill>
                  <a:srgbClr val="C00000"/>
                </a:solidFill>
              </a:rPr>
              <a:t>Red</a:t>
            </a:r>
          </a:p>
          <a:p>
            <a:r>
              <a:rPr lang="en-US" dirty="0"/>
              <a:t>States: </a:t>
            </a:r>
            <a:r>
              <a:rPr lang="en-US" dirty="0">
                <a:solidFill>
                  <a:srgbClr val="008000"/>
                </a:solidFill>
              </a:rPr>
              <a:t>Win</a:t>
            </a:r>
            <a:r>
              <a:rPr lang="en-US" dirty="0">
                <a:solidFill>
                  <a:schemeClr val="tx1"/>
                </a:solidFill>
              </a:rPr>
              <a:t>, Lose</a:t>
            </a:r>
          </a:p>
        </p:txBody>
      </p:sp>
      <p:sp>
        <p:nvSpPr>
          <p:cNvPr id="5" name="Oval 4"/>
          <p:cNvSpPr/>
          <p:nvPr/>
        </p:nvSpPr>
        <p:spPr>
          <a:xfrm>
            <a:off x="3276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</a:t>
            </a:r>
          </a:p>
        </p:txBody>
      </p:sp>
      <p:sp>
        <p:nvSpPr>
          <p:cNvPr id="6" name="Oval 5"/>
          <p:cNvSpPr/>
          <p:nvPr/>
        </p:nvSpPr>
        <p:spPr>
          <a:xfrm>
            <a:off x="8229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</a:t>
            </a:r>
          </a:p>
        </p:txBody>
      </p:sp>
      <p:cxnSp>
        <p:nvCxnSpPr>
          <p:cNvPr id="8" name="Curved Connector 7"/>
          <p:cNvCxnSpPr>
            <a:stCxn id="5" idx="0"/>
            <a:endCxn id="6" idx="1"/>
          </p:cNvCxnSpPr>
          <p:nvPr/>
        </p:nvCxnSpPr>
        <p:spPr>
          <a:xfrm rot="16200000" flipH="1">
            <a:off x="5924549" y="971551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5" idx="0"/>
            <a:endCxn id="5" idx="6"/>
          </p:cNvCxnSpPr>
          <p:nvPr/>
        </p:nvCxnSpPr>
        <p:spPr>
          <a:xfrm rot="16200000" flipH="1">
            <a:off x="3619500" y="3276601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6" idx="4"/>
            <a:endCxn id="5" idx="5"/>
          </p:cNvCxnSpPr>
          <p:nvPr/>
        </p:nvCxnSpPr>
        <p:spPr>
          <a:xfrm rot="5400000" flipH="1">
            <a:off x="6167017" y="1556919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3"/>
          <p:cNvCxnSpPr>
            <a:stCxn id="6" idx="4"/>
            <a:endCxn id="6" idx="2"/>
          </p:cNvCxnSpPr>
          <p:nvPr/>
        </p:nvCxnSpPr>
        <p:spPr>
          <a:xfrm rot="5400000" flipH="1">
            <a:off x="8229600" y="3619501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6" idx="6"/>
            <a:endCxn id="5" idx="4"/>
          </p:cNvCxnSpPr>
          <p:nvPr/>
        </p:nvCxnSpPr>
        <p:spPr>
          <a:xfrm flipH="1">
            <a:off x="3619500" y="3619501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3276600" y="3619501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600200" y="3829853"/>
            <a:ext cx="68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1.0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372600" y="3825540"/>
            <a:ext cx="114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1.0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282241" y="1862137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0.25 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800600" y="2826603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0.75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486400" y="43434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0.75 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58000" y="3352800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0.25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553D30-D9F3-481B-BF7B-08DED4FDE800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</a:t>
            </a:r>
            <a:r>
              <a:rPr lang="en-US" dirty="0" err="1">
                <a:ea typeface="ＭＳ Ｐゴシック" pitchFamily="34" charset="-128"/>
              </a:rPr>
              <a:t>Sidewinding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0" y="6488668"/>
            <a:ext cx="1369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[Andrew Ng]</a:t>
            </a: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6" name="TextBox 5"/>
          <p:cNvSpPr txBox="1"/>
          <p:nvPr/>
        </p:nvSpPr>
        <p:spPr>
          <a:xfrm>
            <a:off x="8229600" y="648866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SNAKE –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climbStep+sidewinding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Toddler Robot</a:t>
            </a:r>
          </a:p>
        </p:txBody>
      </p:sp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0" y="6488668"/>
            <a:ext cx="3349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</a:t>
            </a:r>
            <a:r>
              <a:rPr lang="en-US" dirty="0" err="1">
                <a:latin typeface="Calibri" pitchFamily="34" charset="0"/>
              </a:rPr>
              <a:t>Tedrake</a:t>
            </a:r>
            <a:r>
              <a:rPr lang="en-US" dirty="0">
                <a:latin typeface="Calibri" pitchFamily="34" charset="0"/>
              </a:rPr>
              <a:t>, Zhang and </a:t>
            </a:r>
            <a:r>
              <a:rPr lang="en-US" dirty="0" err="1">
                <a:latin typeface="Calibri" pitchFamily="34" charset="0"/>
              </a:rPr>
              <a:t>Seung</a:t>
            </a:r>
            <a:r>
              <a:rPr lang="en-US" dirty="0">
                <a:latin typeface="Calibri" pitchFamily="34" charset="0"/>
              </a:rPr>
              <a:t>, 2005]</a:t>
            </a:r>
          </a:p>
        </p:txBody>
      </p:sp>
      <p:pic>
        <p:nvPicPr>
          <p:cNvPr id="3" name="toddler_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5" name="TextBox 4"/>
          <p:cNvSpPr txBox="1"/>
          <p:nvPr/>
        </p:nvSpPr>
        <p:spPr>
          <a:xfrm>
            <a:off x="9781965" y="6488668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TODDLER – 40s]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126164" imgH="1013333" progId="MSPhotoEd.3">
                  <p:embed/>
                </p:oleObj>
              </mc:Choice>
              <mc:Fallback>
                <p:oleObj name="Photo Editor Photo" r:id="rId3" imgW="2126164" imgH="1013333" progId="MSPhotoEd.3">
                  <p:embed/>
                  <p:pic>
                    <p:nvPicPr>
                      <p:cNvPr id="2355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7581280" y="6477000"/>
            <a:ext cx="461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[Demo: Crawler Bot (L10D1)] </a:t>
            </a:r>
            <a:r>
              <a:rPr lang="en-US" dirty="0">
                <a:latin typeface="Calibri" pitchFamily="34" charset="0"/>
              </a:rPr>
              <a:t>[You, in Project 3]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Crawler Bot</a:t>
            </a:r>
          </a:p>
        </p:txBody>
      </p:sp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assume a Markov decision process (MDP):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actions (per state) A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I.e. we don’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Offline Solution</a:t>
            </a:r>
          </a:p>
          <a:p>
            <a:pPr algn="ctr"/>
            <a:r>
              <a:rPr lang="en-US" sz="3200" dirty="0">
                <a:latin typeface="Calibri" pitchFamily="34" charset="0"/>
              </a:rPr>
              <a:t>(Known MDP)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Online Learning</a:t>
            </a:r>
          </a:p>
          <a:p>
            <a:pPr algn="ctr"/>
            <a:r>
              <a:rPr lang="en-US" sz="3200" dirty="0">
                <a:latin typeface="Calibri" pitchFamily="34" charset="0"/>
              </a:rPr>
              <a:t>(Unknown MDP)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Overview: MDPs and Reinforcement Learning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090108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95774" y="1613329"/>
            <a:ext cx="7347473" cy="695980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35868" y="1687079"/>
            <a:ext cx="627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Value Iteration / Policy Iteration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64863" y="3198926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34470" y="3722146"/>
            <a:ext cx="5792994" cy="19124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32263" y="3198926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232263" y="3732326"/>
            <a:ext cx="5736566" cy="29589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4863" y="3797364"/>
            <a:ext cx="5336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Estimate MDP T(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') and R(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')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from samples of environment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13263" y="3797364"/>
            <a:ext cx="53555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Passive Reinforcement Learning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Direct Evaluation (simple)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TD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Active Reinforcement Learning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Q-Learning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BDB269C-C27D-0E6C-BDEA-DAA30E453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967" y="2659657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Unknown MDP: Online Learning</a:t>
            </a:r>
          </a:p>
        </p:txBody>
      </p:sp>
    </p:spTree>
    <p:extLst>
      <p:ext uri="{BB962C8B-B14F-4D97-AF65-F5344CB8AC3E}">
        <p14:creationId xmlns:p14="http://schemas.microsoft.com/office/powerpoint/2010/main" val="4073404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42BB-DFB6-2CB6-F703-A658AA75F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5427"/>
            <a:ext cx="10515600" cy="2852737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Online Learning</a:t>
            </a:r>
            <a:br>
              <a:rPr lang="en-US" dirty="0"/>
            </a:br>
            <a:r>
              <a:rPr lang="en-US" dirty="0"/>
              <a:t>Model-based Learning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0962D48-978A-4F13-0A54-E65986101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1544" y="723452"/>
            <a:ext cx="7743645" cy="3420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6904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Normalize to give an estimate of</a:t>
            </a:r>
            <a:endParaRPr lang="en-US" b="1" dirty="0"/>
          </a:p>
          <a:p>
            <a:pPr lvl="1">
              <a:lnSpc>
                <a:spcPct val="80000"/>
              </a:lnSpc>
            </a:pPr>
            <a:r>
              <a:rPr lang="en-US" dirty="0"/>
              <a:t>Discover each </a:t>
            </a:r>
            <a:r>
              <a:rPr lang="en-US" b="1" dirty="0"/>
              <a:t>                      </a:t>
            </a:r>
            <a:r>
              <a:rPr lang="en-US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pPr>
              <a:lnSpc>
                <a:spcPct val="80000"/>
              </a:lnSpc>
            </a:pPr>
            <a:r>
              <a:rPr lang="en-US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3685" y="3475008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747255" y="3831689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5A640-29A8-2A47-BEA0-A9E60E226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683F6-35DC-3971-08B5-537FD70BB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Example: Model-Based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2C3747-F766-8190-EBEE-4F34A4B54BE0}"/>
              </a:ext>
            </a:extLst>
          </p:cNvPr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Input Policy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0C682C3F-852E-4C46-AB29-AB414289E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733837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Assume: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 =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04B968-7075-A3CE-69CC-BFB8255865C6}"/>
              </a:ext>
            </a:extLst>
          </p:cNvPr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Observed Episodes (Training)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F4342C-F3E0-2B8F-4C26-7DD48E0AC98E}"/>
              </a:ext>
            </a:extLst>
          </p:cNvPr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Learned Model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7B575E92-0C95-8139-5682-7AD1DE82B42D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2826569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9051D2AC-5B00-1F4D-7601-877C7E29CEAB}"/>
              </a:ext>
            </a:extLst>
          </p:cNvPr>
          <p:cNvSpPr/>
          <p:nvPr/>
        </p:nvSpPr>
        <p:spPr>
          <a:xfrm>
            <a:off x="2303584" y="3790793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B51BB2-9A91-078E-ACD3-6B5B3692E0AC}"/>
              </a:ext>
            </a:extLst>
          </p:cNvPr>
          <p:cNvSpPr/>
          <p:nvPr/>
        </p:nvSpPr>
        <p:spPr>
          <a:xfrm>
            <a:off x="1406768" y="2952593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2B69102D-6F43-E9A0-3127-F82D5B762A20}"/>
              </a:ext>
            </a:extLst>
          </p:cNvPr>
          <p:cNvSpPr/>
          <p:nvPr/>
        </p:nvSpPr>
        <p:spPr>
          <a:xfrm rot="5400000">
            <a:off x="1064981" y="4002918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B6D3C50C-9063-8858-0ABD-4E722E522A58}"/>
              </a:ext>
            </a:extLst>
          </p:cNvPr>
          <p:cNvSpPr/>
          <p:nvPr/>
        </p:nvSpPr>
        <p:spPr>
          <a:xfrm rot="5400000">
            <a:off x="1920765" y="400291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49BE70DF-EA3D-71F5-7475-527FF15145C2}"/>
              </a:ext>
            </a:extLst>
          </p:cNvPr>
          <p:cNvSpPr/>
          <p:nvPr/>
        </p:nvSpPr>
        <p:spPr>
          <a:xfrm>
            <a:off x="1608992" y="453450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DEAAD0-8621-6304-73CE-8A5D88EE17F3}"/>
              </a:ext>
            </a:extLst>
          </p:cNvPr>
          <p:cNvSpPr txBox="1"/>
          <p:nvPr/>
        </p:nvSpPr>
        <p:spPr>
          <a:xfrm>
            <a:off x="3795344" y="2879321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B, east,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x, +10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ED6178-A7EA-1E2C-3812-132A3AF88A5E}"/>
              </a:ext>
            </a:extLst>
          </p:cNvPr>
          <p:cNvSpPr txBox="1"/>
          <p:nvPr/>
        </p:nvSpPr>
        <p:spPr>
          <a:xfrm>
            <a:off x="6386144" y="2879321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B, east,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x, +10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2C5E61-16A3-C7B0-3EA7-34D280DF27E1}"/>
              </a:ext>
            </a:extLst>
          </p:cNvPr>
          <p:cNvSpPr txBox="1"/>
          <p:nvPr/>
        </p:nvSpPr>
        <p:spPr>
          <a:xfrm>
            <a:off x="6342184" y="501128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E, north,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  A,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A, exit,    x, -10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402172-E685-3220-8CF0-BE0D358BA919}"/>
              </a:ext>
            </a:extLst>
          </p:cNvPr>
          <p:cNvSpPr txBox="1"/>
          <p:nvPr/>
        </p:nvSpPr>
        <p:spPr>
          <a:xfrm>
            <a:off x="7971416" y="84891"/>
            <a:ext cx="4044876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Episode: a sequence of states actions and rewards sampled from the environment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B280724-C8CB-0B1A-88D7-B16777F8D2BF}"/>
              </a:ext>
            </a:extLst>
          </p:cNvPr>
          <p:cNvSpPr/>
          <p:nvPr/>
        </p:nvSpPr>
        <p:spPr>
          <a:xfrm>
            <a:off x="3581400" y="2826569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7F82576-B2EA-742C-DBE9-18F2C188F07A}"/>
              </a:ext>
            </a:extLst>
          </p:cNvPr>
          <p:cNvSpPr txBox="1"/>
          <p:nvPr/>
        </p:nvSpPr>
        <p:spPr>
          <a:xfrm>
            <a:off x="6477000" y="229316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2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A4F7D0B-5C6C-393B-E12D-F7345839F0E4}"/>
              </a:ext>
            </a:extLst>
          </p:cNvPr>
          <p:cNvSpPr/>
          <p:nvPr/>
        </p:nvSpPr>
        <p:spPr>
          <a:xfrm>
            <a:off x="6172200" y="2826569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6DD9E7-94D7-ACF3-9217-E72DFF0943AC}"/>
              </a:ext>
            </a:extLst>
          </p:cNvPr>
          <p:cNvSpPr txBox="1"/>
          <p:nvPr/>
        </p:nvSpPr>
        <p:spPr>
          <a:xfrm>
            <a:off x="3886200" y="442676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3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5CBA826-6ABD-47B4-9B17-8B73C353A669}"/>
              </a:ext>
            </a:extLst>
          </p:cNvPr>
          <p:cNvSpPr/>
          <p:nvPr/>
        </p:nvSpPr>
        <p:spPr>
          <a:xfrm>
            <a:off x="3581400" y="4960169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289A68-78CB-1CA7-B355-171E13420417}"/>
              </a:ext>
            </a:extLst>
          </p:cNvPr>
          <p:cNvSpPr txBox="1"/>
          <p:nvPr/>
        </p:nvSpPr>
        <p:spPr>
          <a:xfrm>
            <a:off x="6477000" y="442676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4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F4038E3-DD22-C4FB-558E-2B0940DF5918}"/>
              </a:ext>
            </a:extLst>
          </p:cNvPr>
          <p:cNvSpPr/>
          <p:nvPr/>
        </p:nvSpPr>
        <p:spPr>
          <a:xfrm>
            <a:off x="6172200" y="4960169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BBA980-2F2F-7AD4-6704-31B95A85BE5E}"/>
              </a:ext>
            </a:extLst>
          </p:cNvPr>
          <p:cNvSpPr txBox="1"/>
          <p:nvPr/>
        </p:nvSpPr>
        <p:spPr>
          <a:xfrm>
            <a:off x="3733800" y="5009993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E, north,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 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  x, +10</a:t>
            </a:r>
          </a:p>
        </p:txBody>
      </p:sp>
      <p:pic>
        <p:nvPicPr>
          <p:cNvPr id="41" name="Picture 40" descr="txp_fig">
            <a:extLst>
              <a:ext uri="{FF2B5EF4-FFF2-40B4-BE49-F238E27FC236}">
                <a16:creationId xmlns:a16="http://schemas.microsoft.com/office/drawing/2014/main" id="{9251E462-6AAB-7DA7-2E1D-8CA1B1038F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378161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>
            <a:extLst>
              <a:ext uri="{FF2B5EF4-FFF2-40B4-BE49-F238E27FC236}">
                <a16:creationId xmlns:a16="http://schemas.microsoft.com/office/drawing/2014/main" id="{E91E0262-65CA-EBCA-10DF-51BD8028414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511761"/>
            <a:ext cx="1505313" cy="381000"/>
          </a:xfrm>
          <a:prstGeom prst="rect">
            <a:avLst/>
          </a:prstGeom>
          <a:noFill/>
          <a:ln/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BB9401-9184-EF03-B1BA-B2419CB3D993}"/>
              </a:ext>
            </a:extLst>
          </p:cNvPr>
          <p:cNvSpPr txBox="1"/>
          <p:nvPr/>
        </p:nvSpPr>
        <p:spPr>
          <a:xfrm>
            <a:off x="3886200" y="2289314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1</a:t>
            </a:r>
          </a:p>
        </p:txBody>
      </p:sp>
    </p:spTree>
    <p:extLst>
      <p:ext uri="{BB962C8B-B14F-4D97-AF65-F5344CB8AC3E}">
        <p14:creationId xmlns:p14="http://schemas.microsoft.com/office/powerpoint/2010/main" val="306972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Offline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379200" cy="4729164"/>
          </a:xfrm>
        </p:spPr>
        <p:txBody>
          <a:bodyPr/>
          <a:lstStyle/>
          <a:p>
            <a:r>
              <a:rPr lang="en-US" sz="3200" dirty="0">
                <a:latin typeface="Calibri"/>
                <a:cs typeface="Calibri"/>
              </a:rPr>
              <a:t>Solving MDPs is offline planning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You determine all quantities through computation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You need to know the details of the MDP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You do not actually play the game!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8826" y="44958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Play 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8826" y="542038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Play Blue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48626" y="366778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Value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362914" y="337954"/>
            <a:ext cx="2510287" cy="118331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 discount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100 time steps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2426" y="450598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150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2426" y="542038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322652" y="3304073"/>
            <a:ext cx="6767587" cy="2796691"/>
            <a:chOff x="1485873" y="1815326"/>
            <a:chExt cx="8837671" cy="3652151"/>
          </a:xfrm>
        </p:grpSpPr>
        <p:sp>
          <p:nvSpPr>
            <p:cNvPr id="10" name="Oval 9"/>
            <p:cNvSpPr/>
            <p:nvPr/>
          </p:nvSpPr>
          <p:spPr>
            <a:xfrm>
              <a:off x="3276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W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8229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</a:t>
              </a:r>
            </a:p>
          </p:txBody>
        </p:sp>
        <p:cxnSp>
          <p:nvCxnSpPr>
            <p:cNvPr id="12" name="Curved Connector 11"/>
            <p:cNvCxnSpPr>
              <a:stCxn id="10" idx="0"/>
              <a:endCxn id="11" idx="1"/>
            </p:cNvCxnSpPr>
            <p:nvPr/>
          </p:nvCxnSpPr>
          <p:spPr>
            <a:xfrm rot="16200000" flipH="1">
              <a:off x="5924549" y="971551"/>
              <a:ext cx="100433" cy="4710533"/>
            </a:xfrm>
            <a:prstGeom prst="curvedConnector3">
              <a:avLst>
                <a:gd name="adj1" fmla="val -822914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3"/>
            <p:cNvCxnSpPr>
              <a:stCxn id="10" idx="0"/>
              <a:endCxn id="10" idx="6"/>
            </p:cNvCxnSpPr>
            <p:nvPr/>
          </p:nvCxnSpPr>
          <p:spPr>
            <a:xfrm rot="16200000" flipH="1">
              <a:off x="3619500" y="3276601"/>
              <a:ext cx="342900" cy="342900"/>
            </a:xfrm>
            <a:prstGeom prst="curvedConnector4">
              <a:avLst>
                <a:gd name="adj1" fmla="val -87180"/>
                <a:gd name="adj2" fmla="val 338462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>
              <a:stCxn id="11" idx="4"/>
              <a:endCxn id="10" idx="5"/>
            </p:cNvCxnSpPr>
            <p:nvPr/>
          </p:nvCxnSpPr>
          <p:spPr>
            <a:xfrm rot="5400000" flipH="1">
              <a:off x="6167017" y="1556919"/>
              <a:ext cx="100433" cy="4710533"/>
            </a:xfrm>
            <a:prstGeom prst="curvedConnector3">
              <a:avLst>
                <a:gd name="adj1" fmla="val -927967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3"/>
            <p:cNvCxnSpPr>
              <a:stCxn id="11" idx="4"/>
              <a:endCxn id="11" idx="2"/>
            </p:cNvCxnSpPr>
            <p:nvPr/>
          </p:nvCxnSpPr>
          <p:spPr>
            <a:xfrm rot="5400000" flipH="1">
              <a:off x="8229600" y="3619501"/>
              <a:ext cx="342900" cy="342900"/>
            </a:xfrm>
            <a:prstGeom prst="curvedConnector4">
              <a:avLst>
                <a:gd name="adj1" fmla="val -84616"/>
                <a:gd name="adj2" fmla="val 325641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29"/>
            <p:cNvCxnSpPr>
              <a:stCxn id="11" idx="6"/>
              <a:endCxn id="10" idx="4"/>
            </p:cNvCxnSpPr>
            <p:nvPr/>
          </p:nvCxnSpPr>
          <p:spPr>
            <a:xfrm flipH="1">
              <a:off x="3619500" y="3619501"/>
              <a:ext cx="5295900" cy="342900"/>
            </a:xfrm>
            <a:prstGeom prst="curvedConnector4">
              <a:avLst>
                <a:gd name="adj1" fmla="val -7681"/>
                <a:gd name="adj2" fmla="val 589178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3"/>
            <p:cNvCxnSpPr>
              <a:stCxn id="10" idx="4"/>
              <a:endCxn id="10" idx="2"/>
            </p:cNvCxnSpPr>
            <p:nvPr/>
          </p:nvCxnSpPr>
          <p:spPr>
            <a:xfrm rot="5400000" flipH="1">
              <a:off x="3276600" y="3619501"/>
              <a:ext cx="342900" cy="342900"/>
            </a:xfrm>
            <a:prstGeom prst="curvedConnector4">
              <a:avLst>
                <a:gd name="adj1" fmla="val -376924"/>
                <a:gd name="adj2" fmla="val 415385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485873" y="3619501"/>
              <a:ext cx="995082" cy="1808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1.0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315911" y="3658836"/>
              <a:ext cx="1007633" cy="1808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1.0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33999" y="1815326"/>
              <a:ext cx="2133600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0.25 	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62305" y="2726177"/>
              <a:ext cx="2133600" cy="124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0.75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43136" y="4203525"/>
              <a:ext cx="2133600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0.75 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64977" y="3053932"/>
              <a:ext cx="2133600" cy="124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0.25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581626" y="3429000"/>
            <a:ext cx="4191000" cy="2895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2E5F0A-7C0A-41BD-9632-422DBB9C9D3B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Input Policy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696189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Assume: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 =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Observed Episodes (Training)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Learned Model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788921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753145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914945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96527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96527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496852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841673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B, east,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841673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B, east,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973632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E, north,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  A,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2255521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788921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2255521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788921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389121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922521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389121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922521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972345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E, north,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 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2255521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’).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T(B, east, C) = 1.00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T(C, east, D) = 0.75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T(C, east, A) = 0.25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’).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R(B, east, C) =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R(C, east, D) =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R(D, exit, x) = +10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788921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922521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340513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474113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Goal: Compute expected age of 15-281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chemeClr val="bg2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E2F0D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Without P(A), instead collect samples [a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a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Why does this work?  Because samples appear with the right frequencies.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4479562-014F-58B1-15D0-A16F79852A35}"/>
                  </a:ext>
                </a:extLst>
              </p14:cNvPr>
              <p14:cNvContentPartPr/>
              <p14:nvPr/>
            </p14:nvContentPartPr>
            <p14:xfrm>
              <a:off x="332640" y="3728160"/>
              <a:ext cx="9100800" cy="2185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4479562-014F-58B1-15D0-A16F79852A3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3280" y="3718800"/>
                <a:ext cx="9119520" cy="220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Overview: MDPs and Reinforcement Learning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090108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95774" y="1613329"/>
            <a:ext cx="7347473" cy="695980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35868" y="1687079"/>
            <a:ext cx="627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Value Iteration / Policy Iteration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64863" y="3198926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34470" y="3722146"/>
            <a:ext cx="5792994" cy="19124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32263" y="3198926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232263" y="3732326"/>
            <a:ext cx="5736566" cy="2958930"/>
          </a:xfrm>
          <a:prstGeom prst="roundRect">
            <a:avLst/>
          </a:prstGeom>
          <a:solidFill>
            <a:srgbClr val="E2F0D9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4863" y="3797364"/>
            <a:ext cx="5336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Estimate MDP T(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') and R(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')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from samples of environment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13263" y="3797364"/>
            <a:ext cx="53555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Passive Reinforcement Learning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Direct Evaluation (simple)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TD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Active Reinforcement Learning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Q-Learning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BDB269C-C27D-0E6C-BDEA-DAA30E453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967" y="2659657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Unknown MDP: Online Learning</a:t>
            </a:r>
          </a:p>
        </p:txBody>
      </p:sp>
    </p:spTree>
    <p:extLst>
      <p:ext uri="{BB962C8B-B14F-4D97-AF65-F5344CB8AC3E}">
        <p14:creationId xmlns:p14="http://schemas.microsoft.com/office/powerpoint/2010/main" val="448403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FE6B4-C42D-E618-0450-132688AE9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103927"/>
            <a:ext cx="10796195" cy="2852737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Online Learning</a:t>
            </a:r>
            <a:br>
              <a:rPr lang="en-US" dirty="0"/>
            </a:br>
            <a:r>
              <a:rPr lang="en-US" dirty="0"/>
              <a:t>Model-free Learning</a:t>
            </a:r>
            <a:br>
              <a:rPr lang="en-US" dirty="0"/>
            </a:br>
            <a:r>
              <a:rPr lang="en-US" dirty="0"/>
              <a:t>Passive Reinforcement Learning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2C6826-0E51-62DE-795B-36F28FBE4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9892" y="372442"/>
            <a:ext cx="5057373" cy="2956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01692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Input: a fixed policy </a:t>
            </a:r>
            <a:r>
              <a:rPr lang="en-US" sz="28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You don’t know the transitions T(</a:t>
            </a:r>
            <a:r>
              <a:rPr lang="en-US" sz="2800" dirty="0" err="1"/>
              <a:t>s,a,s</a:t>
            </a:r>
            <a:r>
              <a:rPr lang="en-US" sz="28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You don’t know the rewards R(</a:t>
            </a:r>
            <a:r>
              <a:rPr lang="en-US" sz="2800" dirty="0" err="1"/>
              <a:t>s,a,s</a:t>
            </a:r>
            <a:r>
              <a:rPr lang="en-US" sz="28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This is NOT offline planning!  You actually take actions in the world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448143"/>
            <a:ext cx="5410200" cy="31629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Passive Learning: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376758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800" dirty="0"/>
              <a:t>Act according to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1"/>
            <a:r>
              <a:rPr lang="en-US" sz="2800" dirty="0"/>
              <a:t>Every time you visit a state, write down what the sum of discounted rewards turned out to be</a:t>
            </a:r>
          </a:p>
          <a:p>
            <a:pPr lvl="1"/>
            <a:r>
              <a:rPr lang="en-US" sz="2800" dirty="0"/>
              <a:t>Average those samples</a:t>
            </a:r>
            <a:endParaRPr lang="en-US" sz="2400" dirty="0"/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7A10BA5-D851-4BB4-A45C-C030EBE370E9}"/>
              </a:ext>
            </a:extLst>
          </p:cNvPr>
          <p:cNvGraphicFramePr>
            <a:graphicFrameLocks noGrp="1"/>
          </p:cNvGraphicFramePr>
          <p:nvPr/>
        </p:nvGraphicFramePr>
        <p:xfrm>
          <a:off x="7879976" y="2346686"/>
          <a:ext cx="4115925" cy="3114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9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0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5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Pieces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Take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Take</a:t>
                      </a:r>
                      <a:r>
                        <a:rPr lang="en-US" sz="2000" baseline="0" dirty="0"/>
                        <a:t> 2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1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1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1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1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1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1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65267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Input Policy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Assume: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 =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Observed Episodes (Training)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Output Values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B, east,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B, east,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E, north,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  A,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E, north,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 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/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91440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017368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8966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058400" y="24858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-10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58400" y="417246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Problems with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What’s good about direct evaluation?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It’s easy to understand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It doesn’t require any knowledge of T, R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It eventually computes the correct average values, using just sample transitions</a:t>
            </a:r>
            <a:endParaRPr lang="en-US" sz="2400" dirty="0">
              <a:latin typeface="Calibri"/>
              <a:cs typeface="Calibri"/>
            </a:endParaRPr>
          </a:p>
          <a:p>
            <a:pPr lvl="1"/>
            <a:endParaRPr lang="en-US" sz="24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What bad about it?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It wastes information about state connections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Each state must be learned separately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So, it takes a long time to learn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Output Values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7400" y="38201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If B and E both go to C under this policy, how can their values be different?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423888" y="3380641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78207" y="3379177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Dan\Dropbox\Office\CS 188\Ketrina Art\RL\TemporalDifference.png">
            <a:extLst>
              <a:ext uri="{FF2B5EF4-FFF2-40B4-BE49-F238E27FC236}">
                <a16:creationId xmlns:a16="http://schemas.microsoft.com/office/drawing/2014/main" id="{E547AC1F-FFF2-A241-549F-CFD50AEAD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754" y="505610"/>
            <a:ext cx="3848547" cy="353208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FE6B4-C42D-E618-0450-132688AE9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103927"/>
            <a:ext cx="10796195" cy="2852737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Online Learning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Model-free Learning</a:t>
            </a:r>
            <a:br>
              <a:rPr lang="en-US" dirty="0"/>
            </a:br>
            <a:r>
              <a:rPr lang="en-US" dirty="0"/>
              <a:t>Passive Reinforcement Learning</a:t>
            </a:r>
            <a:br>
              <a:rPr lang="en-US" dirty="0"/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Temporal Difference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7246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11430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Each round, replace V with a one-step-look-ahead layer over V</a:t>
            </a: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marL="0" lvl="1" indent="0">
              <a:lnSpc>
                <a:spcPct val="80000"/>
              </a:lnSpc>
              <a:buNone/>
            </a:pPr>
            <a:endParaRPr lang="en-US" sz="8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Unfortunately, we need T and R to do it!</a:t>
            </a: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In other words, how to we take a weighted average without knowing the weights?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76325" y="33528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06216" y="259080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 (s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),s</a:t>
              </a: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534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2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36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870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3400" y="51917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8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02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36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870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6F4891-65A9-4846-9E8B-B71D2A8984EB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9C4663-6A48-10A9-8388-97AA35CAF50D}"/>
                  </a:ext>
                </a:extLst>
              </p:cNvPr>
              <p:cNvSpPr txBox="1"/>
              <p:nvPr/>
            </p:nvSpPr>
            <p:spPr>
              <a:xfrm>
                <a:off x="1138204" y="3224868"/>
                <a:ext cx="467169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𝑠𝑎𝑚𝑝𝑙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1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sSub>
                        <m:sSubPr>
                          <m:ctrlPr>
                            <a:rPr lang="en-US" sz="280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80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1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+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𝛾</m:t>
                      </m:r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𝑘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863D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9C4663-6A48-10A9-8388-97AA35CAF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204" y="3224868"/>
                <a:ext cx="4671695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548673-8A71-6A89-4764-9686F84A6DBC}"/>
                  </a:ext>
                </a:extLst>
              </p:cNvPr>
              <p:cNvSpPr txBox="1"/>
              <p:nvPr/>
            </p:nvSpPr>
            <p:spPr>
              <a:xfrm>
                <a:off x="1126662" y="3765311"/>
                <a:ext cx="467169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𝑠𝑎𝑚𝑝𝑙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sSub>
                        <m:sSubPr>
                          <m:ctrlPr>
                            <a:rPr lang="en-US" sz="280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80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+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𝛾</m:t>
                      </m:r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𝑘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863D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548673-8A71-6A89-4764-9686F84A6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662" y="3765311"/>
                <a:ext cx="4671695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D70145-E6CD-76F5-1387-97C0D44CDAF1}"/>
                  </a:ext>
                </a:extLst>
              </p:cNvPr>
              <p:cNvSpPr txBox="1"/>
              <p:nvPr/>
            </p:nvSpPr>
            <p:spPr>
              <a:xfrm>
                <a:off x="1126662" y="4191636"/>
                <a:ext cx="4671695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…</m:t>
                      </m:r>
                    </m:oMath>
                  </m:oMathPara>
                </a14:m>
                <a:endParaRPr lang="en-US" sz="2800" b="0" i="1" dirty="0">
                  <a:solidFill>
                    <a:srgbClr val="00863D"/>
                  </a:solidFill>
                  <a:latin typeface="Cambria Math" panose="02040503050406030204" pitchFamily="18" charset="0"/>
                  <a:cs typeface="Calibri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𝑠𝑎𝑚𝑝𝑙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𝑛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sSub>
                        <m:sSubPr>
                          <m:ctrlPr>
                            <a:rPr lang="en-US" sz="280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80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𝑛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+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𝛾</m:t>
                      </m:r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𝑘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863D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D70145-E6CD-76F5-1387-97C0D44CD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662" y="4191636"/>
                <a:ext cx="4671695" cy="9541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Sample-Based Policy Evaluation?</a:t>
            </a:r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(s)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'</a:t>
              </a:r>
            </a:p>
          </p:txBody>
        </p:sp>
      </p:grpSp>
      <p:pic>
        <p:nvPicPr>
          <p:cNvPr id="55" name="Picture 5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 (s)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Almost!  But we can’t rewind time to get sample after sample from state 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588598" y="1048412"/>
            <a:ext cx="9601197" cy="28194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Policy still fixed, still doing evaluation!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Move values toward value of whatever successor occurs: running average</a:t>
            </a: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447009" y="839096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Update to V(s):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D9D8F73-7552-9C7B-F2A0-1412380EEA3A}"/>
                  </a:ext>
                </a:extLst>
              </p:cNvPr>
              <p:cNvSpPr txBox="1"/>
              <p:nvPr/>
            </p:nvSpPr>
            <p:spPr>
              <a:xfrm>
                <a:off x="3760152" y="4240695"/>
                <a:ext cx="467169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𝑠𝑎𝑚𝑝𝑙𝑒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=  </m:t>
                      </m:r>
                      <m:r>
                        <a:rPr lang="en-US" sz="280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𝑟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+  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𝛾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𝑘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𝑠</m:t>
                          </m:r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863D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D9D8F73-7552-9C7B-F2A0-1412380EE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152" y="4240695"/>
                <a:ext cx="4671695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47457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Temporal Difference Learning</a:t>
            </a:r>
          </a:p>
        </p:txBody>
      </p:sp>
      <p:pic>
        <p:nvPicPr>
          <p:cNvPr id="24" name="Picture 2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447009" y="839096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Update to V(s):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57B7E-0CDE-19E7-D205-F0C73EDAE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373" y="1037873"/>
            <a:ext cx="10515600" cy="2039539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Policy still fixed, still doing evaluation!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Move values toward value of whatever successor occurs: running average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1E108D-F2F4-317B-18B7-471A2191DEA1}"/>
                  </a:ext>
                </a:extLst>
              </p:cNvPr>
              <p:cNvSpPr txBox="1"/>
              <p:nvPr/>
            </p:nvSpPr>
            <p:spPr>
              <a:xfrm>
                <a:off x="3760152" y="4240695"/>
                <a:ext cx="467169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𝑠𝑎𝑚𝑝𝑙𝑒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=  </m:t>
                      </m:r>
                      <m:r>
                        <a:rPr lang="en-US" sz="280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𝑟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+  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𝛾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𝑘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𝑠</m:t>
                          </m:r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863D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1E108D-F2F4-317B-18B7-471A2191D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152" y="4240695"/>
                <a:ext cx="4671695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65198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96E69-4BC5-5A80-02A7-B83FE9CB8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F9C9E15-623F-BE11-5C0D-5362895CDF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Temporal Difference Learning</a:t>
            </a:r>
          </a:p>
        </p:txBody>
      </p:sp>
      <p:pic>
        <p:nvPicPr>
          <p:cNvPr id="24" name="Picture 23" descr="txp_fig">
            <a:extLst>
              <a:ext uri="{FF2B5EF4-FFF2-40B4-BE49-F238E27FC236}">
                <a16:creationId xmlns:a16="http://schemas.microsoft.com/office/drawing/2014/main" id="{0EED1A02-A192-FF46-8947-EFF71BD9BBF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339B607-F422-3D85-EC6D-C1DE9374191B}"/>
              </a:ext>
            </a:extLst>
          </p:cNvPr>
          <p:cNvGrpSpPr/>
          <p:nvPr/>
        </p:nvGrpSpPr>
        <p:grpSpPr>
          <a:xfrm>
            <a:off x="9447009" y="839096"/>
            <a:ext cx="1857674" cy="2366665"/>
            <a:chOff x="9532815" y="1447800"/>
            <a:chExt cx="1575852" cy="2007625"/>
          </a:xfrm>
        </p:grpSpPr>
        <p:sp>
          <p:nvSpPr>
            <p:cNvPr id="15367" name="AutoShape 7">
              <a:extLst>
                <a:ext uri="{FF2B5EF4-FFF2-40B4-BE49-F238E27FC236}">
                  <a16:creationId xmlns:a16="http://schemas.microsoft.com/office/drawing/2014/main" id="{0923259C-7510-F067-DDC8-B5789BA91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68" name="Line 11">
              <a:extLst>
                <a:ext uri="{FF2B5EF4-FFF2-40B4-BE49-F238E27FC236}">
                  <a16:creationId xmlns:a16="http://schemas.microsoft.com/office/drawing/2014/main" id="{5C3A688A-0914-9B51-E2A9-181E8C98AF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69" name="Oval 13">
              <a:extLst>
                <a:ext uri="{FF2B5EF4-FFF2-40B4-BE49-F238E27FC236}">
                  <a16:creationId xmlns:a16="http://schemas.microsoft.com/office/drawing/2014/main" id="{6A0247B9-6CA7-387A-8FF5-9DEE062BF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0" name="Line 17">
              <a:extLst>
                <a:ext uri="{FF2B5EF4-FFF2-40B4-BE49-F238E27FC236}">
                  <a16:creationId xmlns:a16="http://schemas.microsoft.com/office/drawing/2014/main" id="{0C394CC4-2FF6-0A2D-1F12-E57B562EC8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1" name="Line 18">
              <a:extLst>
                <a:ext uri="{FF2B5EF4-FFF2-40B4-BE49-F238E27FC236}">
                  <a16:creationId xmlns:a16="http://schemas.microsoft.com/office/drawing/2014/main" id="{0265E04C-6792-72FF-1BDB-4C939C3DB8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2" name="Text Box 19">
              <a:extLst>
                <a:ext uri="{FF2B5EF4-FFF2-40B4-BE49-F238E27FC236}">
                  <a16:creationId xmlns:a16="http://schemas.microsoft.com/office/drawing/2014/main" id="{61779199-23D2-B8BF-E234-1179B25412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3" name="Text Box 20">
              <a:extLst>
                <a:ext uri="{FF2B5EF4-FFF2-40B4-BE49-F238E27FC236}">
                  <a16:creationId xmlns:a16="http://schemas.microsoft.com/office/drawing/2014/main" id="{1C1E7BBD-3844-A381-AD88-BA258CA9F7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15374" name="Text Box 21">
              <a:extLst>
                <a:ext uri="{FF2B5EF4-FFF2-40B4-BE49-F238E27FC236}">
                  <a16:creationId xmlns:a16="http://schemas.microsoft.com/office/drawing/2014/main" id="{0B490D0A-63D0-9665-6226-8FCBF6AA90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>
              <a:extLst>
                <a:ext uri="{FF2B5EF4-FFF2-40B4-BE49-F238E27FC236}">
                  <a16:creationId xmlns:a16="http://schemas.microsoft.com/office/drawing/2014/main" id="{6EE2AFEA-22B2-BB9F-04B9-39BF8F992D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6" name="Text Box 24">
              <a:extLst>
                <a:ext uri="{FF2B5EF4-FFF2-40B4-BE49-F238E27FC236}">
                  <a16:creationId xmlns:a16="http://schemas.microsoft.com/office/drawing/2014/main" id="{729C4E35-B6E1-8AA7-438C-6FDE6E03A5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s’</a:t>
              </a:r>
            </a:p>
          </p:txBody>
        </p:sp>
        <p:sp>
          <p:nvSpPr>
            <p:cNvPr id="15377" name="Line 17">
              <a:extLst>
                <a:ext uri="{FF2B5EF4-FFF2-40B4-BE49-F238E27FC236}">
                  <a16:creationId xmlns:a16="http://schemas.microsoft.com/office/drawing/2014/main" id="{B8701054-AED1-4447-9AEA-79C00B0035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pic>
        <p:nvPicPr>
          <p:cNvPr id="25" name="Picture 24" descr="txp_fig">
            <a:extLst>
              <a:ext uri="{FF2B5EF4-FFF2-40B4-BE49-F238E27FC236}">
                <a16:creationId xmlns:a16="http://schemas.microsoft.com/office/drawing/2014/main" id="{60732ABC-2CB9-F2E5-5268-E9A96C76FE1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2619" y="5845062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>
            <a:extLst>
              <a:ext uri="{FF2B5EF4-FFF2-40B4-BE49-F238E27FC236}">
                <a16:creationId xmlns:a16="http://schemas.microsoft.com/office/drawing/2014/main" id="{C8E9DFA1-B4EE-4909-3075-9809EF3FB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487" y="4271473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Sample of V(s):</a:t>
            </a:r>
          </a:p>
        </p:txBody>
      </p:sp>
      <p:sp>
        <p:nvSpPr>
          <p:cNvPr id="15380" name="TextBox 21">
            <a:extLst>
              <a:ext uri="{FF2B5EF4-FFF2-40B4-BE49-F238E27FC236}">
                <a16:creationId xmlns:a16="http://schemas.microsoft.com/office/drawing/2014/main" id="{DC2E6F47-728C-AB60-A027-B3FF26C6A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007" y="4978400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Update to V(s):</a:t>
            </a:r>
          </a:p>
        </p:txBody>
      </p:sp>
      <p:sp>
        <p:nvSpPr>
          <p:cNvPr id="15381" name="TextBox 22">
            <a:extLst>
              <a:ext uri="{FF2B5EF4-FFF2-40B4-BE49-F238E27FC236}">
                <a16:creationId xmlns:a16="http://schemas.microsoft.com/office/drawing/2014/main" id="{AC968BC7-D503-A938-F8AD-04A23ADF4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799" y="5730875"/>
            <a:ext cx="1906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Same update: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48A1B-5944-328D-7275-BB6935B00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373" y="1037873"/>
            <a:ext cx="10515600" cy="2039539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Policy still fixed, still doing evaluation!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Move values toward value of whatever successor occurs: running average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25DA02-A177-8E46-9EE3-B7A1B473E9B5}"/>
                  </a:ext>
                </a:extLst>
              </p:cNvPr>
              <p:cNvSpPr txBox="1"/>
              <p:nvPr/>
            </p:nvSpPr>
            <p:spPr>
              <a:xfrm>
                <a:off x="3760152" y="4240695"/>
                <a:ext cx="467169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𝑠𝑎𝑚𝑝𝑙𝑒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=  </m:t>
                      </m:r>
                      <m:r>
                        <a:rPr lang="en-US" sz="280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𝑟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+  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𝛾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𝑘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𝑠</m:t>
                          </m:r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863D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25DA02-A177-8E46-9EE3-B7A1B473E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152" y="4240695"/>
                <a:ext cx="467169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302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/>
              <a:t>Exponential moving average </a:t>
            </a:r>
          </a:p>
          <a:p>
            <a:pPr lvl="1"/>
            <a:r>
              <a:rPr lang="en-US" sz="2400" dirty="0"/>
              <a:t>The running interpolation update:</a:t>
            </a:r>
          </a:p>
          <a:p>
            <a:pPr lvl="4"/>
            <a:endParaRPr lang="en-US" sz="1600" dirty="0"/>
          </a:p>
          <a:p>
            <a:pPr lvl="1"/>
            <a:r>
              <a:rPr lang="en-US" sz="2400" dirty="0"/>
              <a:t>Makes recent samples more important: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Forgets about the past (distant past values were wrong anyway)</a:t>
            </a:r>
          </a:p>
          <a:p>
            <a:pPr lvl="1"/>
            <a:endParaRPr lang="en-US" sz="2400" dirty="0"/>
          </a:p>
          <a:p>
            <a:r>
              <a:rPr lang="en-US" sz="2800" dirty="0"/>
              <a:t>Decreasing learning rate (alpha) can give converging averages</a:t>
            </a:r>
          </a:p>
          <a:p>
            <a:endParaRPr lang="en-US" sz="2800" dirty="0"/>
          </a:p>
        </p:txBody>
      </p:sp>
      <p:pic>
        <p:nvPicPr>
          <p:cNvPr id="16389" name="Picture 2" descr="\\.host\Shared Folders\Shared with PC\exp_moving_avg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354692" y="3089237"/>
            <a:ext cx="72294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9120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Rules changed!  Red’s win chance is different.</a:t>
            </a:r>
          </a:p>
        </p:txBody>
      </p:sp>
      <p:sp>
        <p:nvSpPr>
          <p:cNvPr id="4" name="Oval 3"/>
          <p:cNvSpPr/>
          <p:nvPr/>
        </p:nvSpPr>
        <p:spPr>
          <a:xfrm>
            <a:off x="3276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</a:t>
            </a:r>
          </a:p>
        </p:txBody>
      </p:sp>
      <p:sp>
        <p:nvSpPr>
          <p:cNvPr id="5" name="Oval 4"/>
          <p:cNvSpPr/>
          <p:nvPr/>
        </p:nvSpPr>
        <p:spPr>
          <a:xfrm>
            <a:off x="8229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</a:t>
            </a:r>
          </a:p>
        </p:txBody>
      </p:sp>
      <p:cxnSp>
        <p:nvCxnSpPr>
          <p:cNvPr id="6" name="Curved Connector 5"/>
          <p:cNvCxnSpPr>
            <a:stCxn id="4" idx="0"/>
            <a:endCxn id="5" idx="1"/>
          </p:cNvCxnSpPr>
          <p:nvPr/>
        </p:nvCxnSpPr>
        <p:spPr>
          <a:xfrm rot="16200000" flipH="1">
            <a:off x="5924549" y="1219022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13"/>
          <p:cNvCxnSpPr>
            <a:stCxn id="4" idx="0"/>
            <a:endCxn id="4" idx="6"/>
          </p:cNvCxnSpPr>
          <p:nvPr/>
        </p:nvCxnSpPr>
        <p:spPr>
          <a:xfrm rot="16200000" flipH="1">
            <a:off x="3619500" y="3524072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5" idx="4"/>
            <a:endCxn id="4" idx="5"/>
          </p:cNvCxnSpPr>
          <p:nvPr/>
        </p:nvCxnSpPr>
        <p:spPr>
          <a:xfrm rot="5400000" flipH="1">
            <a:off x="6167017" y="1804390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8229600" y="3866972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29"/>
          <p:cNvCxnSpPr>
            <a:stCxn id="5" idx="6"/>
            <a:endCxn id="4" idx="4"/>
          </p:cNvCxnSpPr>
          <p:nvPr/>
        </p:nvCxnSpPr>
        <p:spPr>
          <a:xfrm flipH="1">
            <a:off x="3619500" y="3866972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3"/>
          <p:cNvCxnSpPr>
            <a:stCxn id="4" idx="4"/>
            <a:endCxn id="4" idx="2"/>
          </p:cNvCxnSpPr>
          <p:nvPr/>
        </p:nvCxnSpPr>
        <p:spPr>
          <a:xfrm rot="5400000" flipH="1">
            <a:off x="3276600" y="3866972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4000" y="4209871"/>
            <a:ext cx="68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1.0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53550" y="4066930"/>
            <a:ext cx="91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1.0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0" y="2132947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??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3074074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8300" y="4554378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??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77050" y="3675156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55088B-227A-4F64-A0FB-DA9C9927583D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534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2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36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870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3400" y="51917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8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02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36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870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7597F4-4163-4856-8494-D9C4BFE7B689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Just Happened?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11379200" cy="4729164"/>
          </a:xfrm>
        </p:spPr>
        <p:txBody>
          <a:bodyPr/>
          <a:lstStyle/>
          <a:p>
            <a:r>
              <a:rPr lang="en-US" sz="2800" dirty="0"/>
              <a:t>That wasn’t planning, it was learning!</a:t>
            </a:r>
          </a:p>
          <a:p>
            <a:pPr lvl="1"/>
            <a:r>
              <a:rPr lang="en-US" sz="2800" dirty="0"/>
              <a:t> Specifically, reinforcement learning</a:t>
            </a:r>
          </a:p>
          <a:p>
            <a:pPr lvl="1"/>
            <a:r>
              <a:rPr lang="en-US" sz="2800" dirty="0"/>
              <a:t> There was an MDP, but you couldn’t solve it with just computation</a:t>
            </a:r>
          </a:p>
          <a:p>
            <a:pPr lvl="1"/>
            <a:r>
              <a:rPr lang="en-US" sz="2800" dirty="0"/>
              <a:t> You needed to actually act to figure it out</a:t>
            </a:r>
          </a:p>
          <a:p>
            <a:pPr lvl="1"/>
            <a:endParaRPr lang="en-US" sz="2400" dirty="0"/>
          </a:p>
          <a:p>
            <a:r>
              <a:rPr lang="en-US" sz="2800" dirty="0"/>
              <a:t>Important ideas in reinforcement learning that came up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Exploration</a:t>
            </a:r>
            <a:r>
              <a:rPr lang="en-US" sz="2800" dirty="0"/>
              <a:t>: you have to try unknown actions to get information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Exploitation</a:t>
            </a:r>
            <a:r>
              <a:rPr lang="en-US" sz="2800" dirty="0"/>
              <a:t>: eventually, you have to use what you know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Regret</a:t>
            </a:r>
            <a:r>
              <a:rPr lang="en-US" sz="2800" dirty="0"/>
              <a:t>: even if you learn intelligently, you make mistakes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Sampling</a:t>
            </a:r>
            <a:r>
              <a:rPr lang="en-US" sz="2800" dirty="0"/>
              <a:t>: because of chance, you have to try things repeatedly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Difficulty</a:t>
            </a:r>
            <a:r>
              <a:rPr lang="en-US" sz="2800" dirty="0"/>
              <a:t>: learning can be much harder than solving a known MDP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35706" y="0"/>
            <a:ext cx="2362200" cy="23622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EB779C-6A56-4693-8521-62C66DF389E3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Overview: MDPs and Reinforcement Learning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95774" y="1742420"/>
            <a:ext cx="7347473" cy="1912485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35868" y="1816171"/>
            <a:ext cx="68051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8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Policy evaluation</a:t>
            </a:r>
            <a:endParaRPr lang="en-US" sz="20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50607" y="4409420"/>
            <a:ext cx="5792994" cy="19124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248400" y="4419600"/>
            <a:ext cx="5736566" cy="1905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6203" y="4484638"/>
            <a:ext cx="58889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Goal			Technique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VI/PI on approx. MDP</a:t>
            </a:r>
          </a:p>
          <a:p>
            <a:endParaRPr lang="en-US" sz="8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 fixed policy 	PE on approx. MDP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29400" y="4484638"/>
            <a:ext cx="53555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Goal			Technique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Q-learning</a:t>
            </a:r>
          </a:p>
          <a:p>
            <a:endParaRPr lang="en-US" sz="8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 fixed policy 	TD/Value Learning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1"/>
            <a:ext cx="12192000" cy="1470025"/>
          </a:xfrm>
        </p:spPr>
        <p:txBody>
          <a:bodyPr>
            <a:normAutofit/>
          </a:bodyPr>
          <a:lstStyle/>
          <a:p>
            <a:r>
              <a:rPr lang="en-US" sz="4400" dirty="0"/>
              <a:t>AI: Representation and Problem Solving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267" dirty="0"/>
              <a:t>Reinforcement Learning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89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Instructor: Pat Virtue</a:t>
            </a:r>
          </a:p>
          <a:p>
            <a:pPr algn="ctr">
              <a:spcBef>
                <a:spcPct val="50000"/>
              </a:spcBef>
            </a:pPr>
            <a:r>
              <a:rPr lang="en-US" sz="1867" dirty="0"/>
              <a:t>Slide credits: CMU AI and http://ai.berkeley.edu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82FBD87-DCDD-42E1-819C-CD26B103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5443" y="1993456"/>
            <a:ext cx="6141114" cy="34457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40557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10895</TotalTime>
  <Words>2769</Words>
  <Application>Microsoft Office PowerPoint</Application>
  <PresentationFormat>Widescreen</PresentationFormat>
  <Paragraphs>589</Paragraphs>
  <Slides>44</Slides>
  <Notes>10</Notes>
  <HiddenSlides>3</HiddenSlides>
  <MMClips>5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Symbol</vt:lpstr>
      <vt:lpstr>Calibri</vt:lpstr>
      <vt:lpstr>Cambria Math</vt:lpstr>
      <vt:lpstr>ＭＳ Ｐゴシック</vt:lpstr>
      <vt:lpstr>Wingdings</vt:lpstr>
      <vt:lpstr>Arial</vt:lpstr>
      <vt:lpstr>Office Theme</vt:lpstr>
      <vt:lpstr>1_Office Theme</vt:lpstr>
      <vt:lpstr>Photo Editor Photo</vt:lpstr>
      <vt:lpstr>Double Bandits</vt:lpstr>
      <vt:lpstr>Double-Bandit MDP</vt:lpstr>
      <vt:lpstr>Offline Planning</vt:lpstr>
      <vt:lpstr>Let’s Play!</vt:lpstr>
      <vt:lpstr>Online Planning</vt:lpstr>
      <vt:lpstr>Let’s Play!</vt:lpstr>
      <vt:lpstr>What Just Happened?</vt:lpstr>
      <vt:lpstr>Overview: MDPs and Reinforcement Learning</vt:lpstr>
      <vt:lpstr>AI: Representation and Problem Solving </vt:lpstr>
      <vt:lpstr>MDP Notation</vt:lpstr>
      <vt:lpstr>Poll 1</vt:lpstr>
      <vt:lpstr>Poll 1</vt:lpstr>
      <vt:lpstr>Poll 2</vt:lpstr>
      <vt:lpstr>Poll 2</vt:lpstr>
      <vt:lpstr>Reinforcement learning</vt:lpstr>
      <vt:lpstr>Reinforcement Learning</vt:lpstr>
      <vt:lpstr>Example: Learning to Walk</vt:lpstr>
      <vt:lpstr>Example: Learning to Walk</vt:lpstr>
      <vt:lpstr>Example: Learning to Walk</vt:lpstr>
      <vt:lpstr>Example: Sidewinding</vt:lpstr>
      <vt:lpstr>Example: Toddler Robot</vt:lpstr>
      <vt:lpstr>The Crawler!</vt:lpstr>
      <vt:lpstr>Demo Crawler Bot</vt:lpstr>
      <vt:lpstr>Reinforcement Learning</vt:lpstr>
      <vt:lpstr>Offline (MDPs) vs. Online (RL)</vt:lpstr>
      <vt:lpstr>Overview: MDPs and Reinforcement Learning</vt:lpstr>
      <vt:lpstr>Online Learning Model-based Learning</vt:lpstr>
      <vt:lpstr>Model-Based Learning</vt:lpstr>
      <vt:lpstr>Example: Model-Based Learning</vt:lpstr>
      <vt:lpstr>Example: Model-Based Learning</vt:lpstr>
      <vt:lpstr>Example: Expected Age</vt:lpstr>
      <vt:lpstr>Overview: MDPs and Reinforcement Learning</vt:lpstr>
      <vt:lpstr>Online Learning Model-free Learning Passive Reinforcement Learning </vt:lpstr>
      <vt:lpstr>Passive Reinforcement Learning</vt:lpstr>
      <vt:lpstr>Simple Passive Learning: Direct Evaluation</vt:lpstr>
      <vt:lpstr>Example: Direct Evaluation</vt:lpstr>
      <vt:lpstr>Problems with Direct Evaluation</vt:lpstr>
      <vt:lpstr>Online Learning Model-free Learning Passive Reinforcement Learning Temporal Difference Learning</vt:lpstr>
      <vt:lpstr>Why Not Use Policy Evaluation?</vt:lpstr>
      <vt:lpstr>Sample-Based Policy Evaluation?</vt:lpstr>
      <vt:lpstr>Temporal Difference Learning</vt:lpstr>
      <vt:lpstr>Temporal Difference Learning</vt:lpstr>
      <vt:lpstr>Temporal Difference Learning</vt:lpstr>
      <vt:lpstr>Exponential Moving Average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 Virtue</cp:lastModifiedBy>
  <cp:revision>1020</cp:revision>
  <cp:lastPrinted>2018-11-27T13:42:27Z</cp:lastPrinted>
  <dcterms:created xsi:type="dcterms:W3CDTF">2018-10-11T11:39:27Z</dcterms:created>
  <dcterms:modified xsi:type="dcterms:W3CDTF">2025-10-23T18:56:15Z</dcterms:modified>
</cp:coreProperties>
</file>