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1.xml" ContentType="application/vnd.openxmlformats-officedocument.presentationml.tags+xml"/>
  <Override PartName="/ppt/notesSlides/notesSlide2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4"/>
  </p:notesMasterIdLst>
  <p:sldIdLst>
    <p:sldId id="2291" r:id="rId2"/>
    <p:sldId id="663" r:id="rId3"/>
    <p:sldId id="2311" r:id="rId4"/>
    <p:sldId id="864" r:id="rId5"/>
    <p:sldId id="2313" r:id="rId6"/>
    <p:sldId id="2312" r:id="rId7"/>
    <p:sldId id="931" r:id="rId8"/>
    <p:sldId id="2299" r:id="rId9"/>
    <p:sldId id="896" r:id="rId10"/>
    <p:sldId id="2283" r:id="rId11"/>
    <p:sldId id="863" r:id="rId12"/>
    <p:sldId id="834" r:id="rId13"/>
    <p:sldId id="2303" r:id="rId14"/>
    <p:sldId id="900" r:id="rId15"/>
    <p:sldId id="944" r:id="rId16"/>
    <p:sldId id="921" r:id="rId17"/>
    <p:sldId id="904" r:id="rId18"/>
    <p:sldId id="905" r:id="rId19"/>
    <p:sldId id="2298" r:id="rId20"/>
    <p:sldId id="926" r:id="rId21"/>
    <p:sldId id="2293" r:id="rId22"/>
    <p:sldId id="2294" r:id="rId23"/>
    <p:sldId id="2295" r:id="rId24"/>
    <p:sldId id="957" r:id="rId25"/>
    <p:sldId id="958" r:id="rId26"/>
    <p:sldId id="959" r:id="rId27"/>
    <p:sldId id="960" r:id="rId28"/>
    <p:sldId id="961" r:id="rId29"/>
    <p:sldId id="962" r:id="rId30"/>
    <p:sldId id="963" r:id="rId31"/>
    <p:sldId id="964" r:id="rId32"/>
    <p:sldId id="965" r:id="rId33"/>
    <p:sldId id="966" r:id="rId34"/>
    <p:sldId id="2296" r:id="rId35"/>
    <p:sldId id="2308" r:id="rId36"/>
    <p:sldId id="923" r:id="rId37"/>
    <p:sldId id="1008" r:id="rId38"/>
    <p:sldId id="1009" r:id="rId39"/>
    <p:sldId id="868" r:id="rId40"/>
    <p:sldId id="991" r:id="rId41"/>
    <p:sldId id="2314" r:id="rId42"/>
    <p:sldId id="797" r:id="rId43"/>
    <p:sldId id="2300" r:id="rId44"/>
    <p:sldId id="2301" r:id="rId45"/>
    <p:sldId id="871" r:id="rId46"/>
    <p:sldId id="872" r:id="rId47"/>
    <p:sldId id="799" r:id="rId48"/>
    <p:sldId id="1014" r:id="rId49"/>
    <p:sldId id="1013" r:id="rId50"/>
    <p:sldId id="1012" r:id="rId51"/>
    <p:sldId id="986" r:id="rId52"/>
    <p:sldId id="804" r:id="rId53"/>
    <p:sldId id="2302" r:id="rId54"/>
    <p:sldId id="984" r:id="rId55"/>
    <p:sldId id="983" r:id="rId56"/>
    <p:sldId id="1019" r:id="rId57"/>
    <p:sldId id="2307" r:id="rId58"/>
    <p:sldId id="847" r:id="rId59"/>
    <p:sldId id="742" r:id="rId60"/>
    <p:sldId id="849" r:id="rId61"/>
    <p:sldId id="873" r:id="rId62"/>
    <p:sldId id="874" r:id="rId63"/>
    <p:sldId id="875" r:id="rId64"/>
    <p:sldId id="876" r:id="rId65"/>
    <p:sldId id="877" r:id="rId66"/>
    <p:sldId id="878" r:id="rId67"/>
    <p:sldId id="879" r:id="rId68"/>
    <p:sldId id="880" r:id="rId69"/>
    <p:sldId id="881" r:id="rId70"/>
    <p:sldId id="882" r:id="rId71"/>
    <p:sldId id="883" r:id="rId72"/>
    <p:sldId id="884" r:id="rId73"/>
    <p:sldId id="885" r:id="rId74"/>
    <p:sldId id="886" r:id="rId75"/>
    <p:sldId id="2305" r:id="rId76"/>
    <p:sldId id="2309" r:id="rId77"/>
    <p:sldId id="990" r:id="rId78"/>
    <p:sldId id="800" r:id="rId79"/>
    <p:sldId id="861" r:id="rId80"/>
    <p:sldId id="862" r:id="rId81"/>
    <p:sldId id="845" r:id="rId82"/>
    <p:sldId id="754" r:id="rId83"/>
    <p:sldId id="753" r:id="rId84"/>
    <p:sldId id="2310" r:id="rId85"/>
    <p:sldId id="750" r:id="rId86"/>
    <p:sldId id="1010" r:id="rId87"/>
    <p:sldId id="770" r:id="rId88"/>
    <p:sldId id="848" r:id="rId89"/>
    <p:sldId id="978" r:id="rId90"/>
    <p:sldId id="977" r:id="rId91"/>
    <p:sldId id="980" r:id="rId92"/>
    <p:sldId id="981" r:id="rId93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95"/>
    </p:embeddedFont>
    <p:embeddedFont>
      <p:font typeface="Cambria Math" panose="02040503050406030204" pitchFamily="18" charset="0"/>
      <p:regular r:id="rId96"/>
    </p:embeddedFont>
    <p:embeddedFont>
      <p:font typeface="Comic Sans MS" panose="030F0702030302020204" pitchFamily="66" charset="0"/>
      <p:regular r:id="rId97"/>
      <p:bold r:id="rId98"/>
      <p:italic r:id="rId99"/>
      <p:boldItalic r:id="rId10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89" d="100"/>
          <a:sy n="89" d="100"/>
        </p:scale>
        <p:origin x="231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1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font" Target="fonts/font5.fntdata"/><Relationship Id="rId10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3.fntdata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6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0T16:19:35.01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29555 15141 17503 0,'-3'-15'1552'15,"-2"3"-1232"-15,-1-2-320 0,1 2 0 0,2 2 5984 0,0 1 1136 0,2-5 240 0,-3-7 32 16,-2-16-5920-16,-1-13-1168 0,2-12-304 0,2-10 0 0,6 2 0 0,2-2-144 0,4-4 16 0,1 2 0 16,3 0 128-16,-2 0 176 0,1 2-48 0,1 3 0 0,-1 5-128 0,-1-3 0 0,0 1 144 0,0 1-144 0,0 4 336 0,-3 3 0 0,-1 1 0 0,-2 5 0 0,-2 4-64 15,-2 6-16-15,-1 2 0 0,-3 6 0 0,1 4-256 0,-3 3 160 16,0 1-160-16,0 6 128 0,0 1-128 0,-1 3 0 0,1 4 0 0,3 2 128 15,-1-1-128-15,2 4 0 0,1 0 0 16,1 4 128-16,2 0-128 0,-1 0 0 0,2 0 0 0,-1 3 0 16,4 0 0-16,-4 0-144 0,2 3 144 0,0-2-208 15,0 1 208-15,-1 2 0 0,1-2 0 0,-1 1 0 16,1 1 0-16,-2-2 0 0,2-1-128 16,0 2 128-16,-1-2 0 0,0 1 0 0,-1-2 0 0,1 0 0 15,-2-2 0-15,1 1 0 0,-1 1 0 0,0-3 0 16,-1 2 0-16,-1 1 0 0,0 0 0 0,-1 0 0 15,-1 4 0-15,2-4 0 0,0 0 0 0,0 0 0 0,-13 16 0 0,8-12 0 16,0 4 0-16,0-2 0 16,0 1 0-16,-1 2 0 0,1-1 0 0,-3 3 0 0,2-1 0 15,-2 0 0-15,0 0 0 0,-2 1 0 0,0 2 0 16,-1 0 208-16,-1 0-64 0,-2 2-16 16,-1 1-128-16,-1-2 0 0,0 3 0 15,-3 3 0-15,-1 2 0 0,0-1 0 16,1 2 0-16,3-6 0 0,4-2 0 0,1-2 0 15,3 0-192-15,2-5 192 16,1-1-128-16,3-4 128 16,2 0 0-16,0-6 0 15,2 0 0-15,3-4 0 16,0-3 192-16,4-4-64 0,2-2 208 0,4-7 48 16,3-1 0-16,3-6 0 15,3-1-208-15,2-1-48 0,2-2 0 0,2 2 0 0,1 1-128 16,2 2 128-16,1 0-128 0,-3 4 128 0,-3 3-128 0,-2 2 0 0,-3 6 0 15,-4 0 0-15,-3 3 0 0,-2 3 0 0,-3 5 0 0,-3 0 0 16,-1 3 0-16,-2 4 0 0,0 0 0 0,-2 2 0 0,1 3 0 0,0 0 0 0,-1 0 128 16,1 1-128-16,0 2 0 0,2 1 0 0,0 0 128 0,3 2-128 0,-1 1 0 0,2-2 0 0,2 2 0 0,-1 1 0 15,1-1 0-15,2 2 0 0,0 3 0 0,3 5-21856 0</inkml:trace>
  <inkml:trace contextRef="#ctx0" brushRef="#br0" timeOffset="992.16">27015 14992 43311 0,'-3'-8'3840'0,"1"-2"-3072"0,1 0-608 0,1 4-160 0,1 0 432 0,0-7 48 16,0-5 16-16,1-18 0 0,1-11-496 0,4-10-128 0,1-4-16 0,3-2 0 0,1-2 144 15,1-2 0-15,1 0 0 0,-1-2 0 0,2 0 0 94,0-1 144-94,0-3-16 0,0 4-128 0,-2 5 0 0,1 1 0 0,-2 3 0 0,-1 6 0 0,0 5 0 0,-2 2 0 16,-3 5 0-16,-1 3 160 0,-1 5 32 0,-3 1 0 0,0 5 0 0,-2 1 0 0,-1 3 48 0,-1 1 16 0,0 5 0 0,-1 0 0 0,0 2-256 0,-1 0 128 0,0 1-128 0,0 1 0 15,2 2 0-15,-1 0 0 0,0-1 0 0,0 3 0 0,1 2 0 0,-1 0 0 0,-1 2 0 0,1 0 0 0,-1 0 0 0,1 2 0 0,-3 4 0 0,1 1 0 0,-1 4 0 16,-3 3 0-16,-1 1 0 0,-3 4 0 0,0 3 0 0,-2 2 0 0,-1 4 144 0,-1 0-144 0,-1 4 0 0,-1 2 0 0,-1 1 0 0,0 2 0 0,0-3 0 0,0-2 0 0,0 2 0 0,0-2 0 0,3 2 0 0,-1-6 0 0,3-2-128 16,1 1 128-16,3-8 0 0,2 0 0 0,1-6 0 0,3-2 0 0,2-1 0 0,1-7 0 0,1 2 0 0,2-5 0 0,2-4 0 0,0-2 0 15,1-7 0-15,3-3 0 0,1-3 0 0,1-5 0 0,3-1 0 0,0-1 0 0,1-1 0 0,3 1 0 0,2 1 0 0,2 5 0 16,-1 4 0-16,0 2 0 0,-2 7 0 0,-3 5 128 0,1 4-128 0,-2 4 0 0,2 1 0 0,0 4 0 0,0 3 0 16,4 3 0-16,2 0 0 0,3 4 0 0,4 1 304 0,3-1 176 0,1 1 32 0,1 0 16 0,1 0-80 15,-2 0 0-15,0 0-16 0,-4 0 0 0,-1 1-432 16,-1-1 0-16,0 4 0 0,-4 3 0 0,0 4 0 15,-3 1 0-15,-2 4 0 0,-2 3 0 16,-3 1-384-16,-1 1-144 0,-1 4-48 0,-2 3 0 16,-1 3-608-16,1 1-128 0,-1-1-32 15,1-2-18688-15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D01F0-63A4-49FC-8DAB-288B21321D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705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D01F0-63A4-49FC-8DAB-288B21321D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16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8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31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32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05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45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01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70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55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97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5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generates the time-limited</a:t>
            </a:r>
            <a:r>
              <a:rPr lang="en-US" baseline="0" dirty="0"/>
              <a:t> values for </a:t>
            </a:r>
            <a:r>
              <a:rPr lang="en-US" baseline="0" dirty="0" err="1"/>
              <a:t>gridworld</a:t>
            </a:r>
            <a:r>
              <a:rPr lang="en-US" baseline="0" dirty="0"/>
              <a:t> as snapshotted onto the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515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57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41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381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518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333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3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924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84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66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870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779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1803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1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26.png"/><Relationship Id="rId26" Type="http://schemas.openxmlformats.org/officeDocument/2006/relationships/image" Target="../media/image33.png"/><Relationship Id="rId3" Type="http://schemas.openxmlformats.org/officeDocument/2006/relationships/tags" Target="../tags/tag8.xml"/><Relationship Id="rId21" Type="http://schemas.openxmlformats.org/officeDocument/2006/relationships/image" Target="../media/image34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25.png"/><Relationship Id="rId25" Type="http://schemas.openxmlformats.org/officeDocument/2006/relationships/image" Target="../media/image35.png"/><Relationship Id="rId2" Type="http://schemas.openxmlformats.org/officeDocument/2006/relationships/tags" Target="../tags/tag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8.png"/><Relationship Id="rId29" Type="http://schemas.openxmlformats.org/officeDocument/2006/relationships/image" Target="../media/image38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image" Target="../media/image31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tags" Target="../tags/tag15.xml"/><Relationship Id="rId19" Type="http://schemas.openxmlformats.org/officeDocument/2006/relationships/image" Target="../media/image27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image" Target="../media/image30.png"/><Relationship Id="rId27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tags" Target="../tags/tag23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68.png"/><Relationship Id="rId10" Type="http://schemas.openxmlformats.org/officeDocument/2006/relationships/image" Target="../media/image43.png"/><Relationship Id="rId4" Type="http://schemas.openxmlformats.org/officeDocument/2006/relationships/tags" Target="../tags/tag24.xml"/><Relationship Id="rId9" Type="http://schemas.openxmlformats.org/officeDocument/2006/relationships/image" Target="../media/image42.png"/><Relationship Id="rId14" Type="http://schemas.openxmlformats.org/officeDocument/2006/relationships/customXml" Target="../ink/ink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36.xml"/><Relationship Id="rId7" Type="http://schemas.openxmlformats.org/officeDocument/2006/relationships/image" Target="../media/image7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1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3.png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5F91-624D-4674-A110-D0F20894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in: Grid World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3CA90-9F0C-4F6C-B745-08D719A2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61" y="898105"/>
            <a:ext cx="10652078" cy="59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632" y="924622"/>
                <a:ext cx="11480800" cy="4729164"/>
              </a:xfrm>
            </p:spPr>
            <p:txBody>
              <a:bodyPr/>
              <a:lstStyle/>
              <a:p>
                <a:pPr lvl="1"/>
                <a:r>
                  <a:rPr lang="en-US" sz="2800" dirty="0"/>
                  <a:t>Actions: B, C, D: East, West</a:t>
                </a:r>
              </a:p>
              <a:p>
                <a:pPr lvl="1"/>
                <a:r>
                  <a:rPr lang="en-US" sz="2800" dirty="0"/>
                  <a:t>Actions: A, E: Exit</a:t>
                </a:r>
              </a:p>
              <a:p>
                <a:pPr lvl="1"/>
                <a:r>
                  <a:rPr lang="en-US" sz="2800" dirty="0"/>
                  <a:t>Transitions: deterministic</a:t>
                </a:r>
              </a:p>
              <a:p>
                <a:pPr lvl="1"/>
                <a:r>
                  <a:rPr lang="en-US" sz="2800" dirty="0"/>
                  <a:t>Rewards only for transitioning to terminal state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𝛾</m:t>
                            </m:r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For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/>
                  <a:t> = 1, what is the optimal policy?</a:t>
                </a:r>
              </a:p>
              <a:p>
                <a:pPr lvl="2"/>
                <a:endParaRPr lang="en-US" sz="2000" dirty="0"/>
              </a:p>
              <a:p>
                <a:endParaRPr lang="en-US" sz="2800" dirty="0"/>
              </a:p>
              <a:p>
                <a:r>
                  <a:rPr lang="en-US" sz="2800" dirty="0"/>
                  <a:t>For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/>
                  <a:t> = 0.1, what is the optimal policy?</a:t>
                </a:r>
              </a:p>
              <a:p>
                <a:pPr lvl="2"/>
                <a:endParaRPr lang="en-US" sz="2000" dirty="0"/>
              </a:p>
              <a:p>
                <a:endParaRPr lang="en-US" sz="2800" dirty="0"/>
              </a:p>
              <a:p>
                <a:r>
                  <a:rPr lang="en-US" sz="2800" dirty="0"/>
                  <a:t>For which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>
                    <a:latin typeface="Comic Sans MS" panose="030F0702030302020204" pitchFamily="66" charset="0"/>
                    <a:ea typeface="cmmi10"/>
                    <a:cs typeface="cmmi10"/>
                  </a:rPr>
                  <a:t> </a:t>
                </a:r>
                <a:r>
                  <a:rPr lang="en-US" sz="2800" dirty="0"/>
                  <a:t>are West and East equally good when in state 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632" y="924622"/>
                <a:ext cx="11480800" cy="4729164"/>
              </a:xfrm>
              <a:blipFill>
                <a:blip r:embed="rId2"/>
                <a:stretch>
                  <a:fillRect l="-1115" t="-219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E9694-DE3A-4EFC-98BD-7E43326B06F2}"/>
              </a:ext>
            </a:extLst>
          </p:cNvPr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13E0E7-6C7F-4871-B460-F33477C1D5CE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B5A368A0-4A8A-4047-9D5E-63B46F40996E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08C24D3-65E1-4DFD-9D18-454216F77B0B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3314668-192A-47FE-8DDF-9FCE170E7367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1AD09DE-3AAD-4332-B9F2-705E3832F27F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D2E01A-725A-48C5-829F-DBE1AF394A5D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6CAD1-8269-436D-B3E6-44086A028CD3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09AFB9-E9B0-4C59-9197-CF29B4C3C3F9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1845D3-0074-4276-BA3A-2145A44A097B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C6529F9-293C-4085-AAFE-7A97C9779D57}"/>
              </a:ext>
            </a:extLst>
          </p:cNvPr>
          <p:cNvGraphicFramePr>
            <a:graphicFrameLocks noGrp="1"/>
          </p:cNvGraphicFramePr>
          <p:nvPr/>
        </p:nvGraphicFramePr>
        <p:xfrm>
          <a:off x="8737713" y="3253257"/>
          <a:ext cx="3041140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17909875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9494997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6402532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9522280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79929177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619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349CC9D-21F8-4ABA-B382-E7BC232D037C}"/>
              </a:ext>
            </a:extLst>
          </p:cNvPr>
          <p:cNvGraphicFramePr>
            <a:graphicFrameLocks noGrp="1"/>
          </p:cNvGraphicFramePr>
          <p:nvPr/>
        </p:nvGraphicFramePr>
        <p:xfrm>
          <a:off x="8737713" y="4597554"/>
          <a:ext cx="3041140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17909875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9494997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6402532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9522280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79929177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04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Infinite Utilities?!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4943"/>
            <a:ext cx="10896600" cy="51054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z="2800" dirty="0"/>
              <a:t>Problem: What if the game lasts forever?  Do we get infinite rewards?</a:t>
            </a:r>
          </a:p>
          <a:p>
            <a:pPr lvl="3">
              <a:buFont typeface="Wingdings" charset="0"/>
              <a:buChar char="§"/>
              <a:defRPr/>
            </a:pPr>
            <a:endParaRPr lang="en-US" sz="1000" dirty="0"/>
          </a:p>
          <a:p>
            <a:pPr>
              <a:defRPr/>
            </a:pPr>
            <a:r>
              <a:rPr lang="en-US" sz="2800" dirty="0"/>
              <a:t>Solutions:</a:t>
            </a:r>
          </a:p>
          <a:p>
            <a:pPr marL="0" lvl="1" indent="0">
              <a:buNone/>
              <a:defRPr/>
            </a:pPr>
            <a:r>
              <a:rPr lang="en-US" sz="2800" dirty="0"/>
              <a:t>Finite horizon: (similar to depth-limited search)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400" dirty="0"/>
              <a:t> </a:t>
            </a:r>
            <a:r>
              <a:rPr lang="en-US" sz="2800" dirty="0"/>
              <a:t>Terminate episodes after a fixed T steps (e.g. life)</a:t>
            </a:r>
          </a:p>
          <a:p>
            <a:pPr lvl="7">
              <a:defRPr/>
            </a:pPr>
            <a:endParaRPr lang="en-US" sz="800" dirty="0">
              <a:sym typeface="Symbol" charset="0"/>
            </a:endParaRPr>
          </a:p>
          <a:p>
            <a:pPr marL="0" lvl="1" indent="0">
              <a:buNone/>
              <a:defRPr/>
            </a:pPr>
            <a:endParaRPr lang="en-US" sz="2800" dirty="0">
              <a:sym typeface="Symbol" charset="0"/>
            </a:endParaRPr>
          </a:p>
          <a:p>
            <a:pPr marL="0" lvl="1" indent="0">
              <a:buNone/>
              <a:defRPr/>
            </a:pPr>
            <a:r>
              <a:rPr lang="en-US" sz="2800" dirty="0">
                <a:sym typeface="Symbol" charset="0"/>
              </a:rPr>
              <a:t>Discounting: use 0 &lt;  &lt; 1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800" dirty="0">
                <a:sym typeface="Symbol" charset="0"/>
              </a:rPr>
              <a:t> Smaller  means smaller </a:t>
            </a:r>
            <a:r>
              <a:rPr lang="ja-JP" altLang="en-US" sz="2800" dirty="0">
                <a:sym typeface="Symbol" charset="0"/>
              </a:rPr>
              <a:t>“</a:t>
            </a:r>
            <a:r>
              <a:rPr lang="en-US" altLang="ja-JP" sz="2800" dirty="0">
                <a:sym typeface="Symbol" charset="0"/>
              </a:rPr>
              <a:t>horizon</a:t>
            </a:r>
            <a:r>
              <a:rPr lang="ja-JP" altLang="en-US" sz="2800" dirty="0">
                <a:sym typeface="Symbol" charset="0"/>
              </a:rPr>
              <a:t>”</a:t>
            </a:r>
            <a:r>
              <a:rPr lang="en-US" altLang="ja-JP" sz="2800" dirty="0">
                <a:sym typeface="Symbol" charset="0"/>
              </a:rPr>
              <a:t> </a:t>
            </a:r>
            <a:r>
              <a:rPr lang="en-US" altLang="ja-JP" sz="2800" dirty="0">
                <a:sym typeface="Wingdings" panose="05000000000000000000" pitchFamily="2" charset="2"/>
              </a:rPr>
              <a:t></a:t>
            </a:r>
            <a:r>
              <a:rPr lang="en-US" altLang="ja-JP" sz="2800" dirty="0">
                <a:sym typeface="Symbol" charset="0"/>
              </a:rPr>
              <a:t> shorter term focus</a:t>
            </a:r>
          </a:p>
          <a:p>
            <a:pPr lvl="2">
              <a:buFont typeface="Wingdings" charset="0"/>
              <a:buChar char="§"/>
              <a:defRPr/>
            </a:pPr>
            <a:endParaRPr lang="en-US" altLang="ja-JP" sz="2800" dirty="0">
              <a:sym typeface="Symbol" charset="0"/>
            </a:endParaRPr>
          </a:p>
          <a:p>
            <a:pPr marL="230187" lvl="2" indent="0">
              <a:buNone/>
              <a:defRPr/>
            </a:pPr>
            <a:endParaRPr lang="en-US" altLang="ja-JP" sz="2800" dirty="0">
              <a:sym typeface="Symbol" charset="0"/>
            </a:endParaRPr>
          </a:p>
          <a:p>
            <a:pPr marL="0" lvl="1" indent="0">
              <a:buClr>
                <a:srgbClr val="000000"/>
              </a:buClr>
              <a:buNone/>
              <a:defRPr/>
            </a:pPr>
            <a:endParaRPr lang="en-US" sz="2800" dirty="0">
              <a:solidFill>
                <a:srgbClr val="000000"/>
              </a:solidFill>
              <a:sym typeface="Symbol" charset="0"/>
            </a:endParaRPr>
          </a:p>
          <a:p>
            <a:pPr marL="0" lvl="1" indent="0">
              <a:buClr>
                <a:srgbClr val="000000"/>
              </a:buClr>
              <a:buNone/>
              <a:defRPr/>
            </a:pPr>
            <a:r>
              <a:rPr lang="en-US" sz="2800" dirty="0">
                <a:solidFill>
                  <a:srgbClr val="000000"/>
                </a:solidFill>
                <a:sym typeface="Symbol" charset="0"/>
              </a:rPr>
              <a:t>Absorbing state: guarantee that for every policy, a terminal state will eventually be reached</a:t>
            </a:r>
            <a:endParaRPr lang="en-US" altLang="ja-JP" sz="2800" dirty="0">
              <a:solidFill>
                <a:srgbClr val="000000"/>
              </a:solidFill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7549" y="4677295"/>
            <a:ext cx="6397847" cy="874686"/>
          </a:xfrm>
          <a:prstGeom prst="rect">
            <a:avLst/>
          </a:prstGeom>
          <a:noFill/>
          <a:ln/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8148" y="1622755"/>
            <a:ext cx="3702284" cy="1725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Start state s</a:t>
            </a:r>
            <a:r>
              <a:rPr lang="en-US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Transitions P(</a:t>
            </a:r>
            <a:r>
              <a:rPr lang="en-US" dirty="0" err="1">
                <a:ea typeface="ＭＳ Ｐゴシック" pitchFamily="34" charset="-128"/>
              </a:rPr>
              <a:t>s’</a:t>
            </a:r>
            <a:r>
              <a:rPr lang="en-US" altLang="ja-JP" dirty="0" err="1">
                <a:ea typeface="ＭＳ Ｐゴシック" pitchFamily="34" charset="-128"/>
              </a:rPr>
              <a:t>|s,a</a:t>
            </a:r>
            <a:r>
              <a:rPr lang="en-US" altLang="ja-JP" dirty="0">
                <a:ea typeface="ＭＳ Ｐゴシック" pitchFamily="34" charset="-128"/>
              </a:rPr>
              <a:t>) (or T(</a:t>
            </a:r>
            <a:r>
              <a:rPr lang="en-US" altLang="ja-JP" dirty="0" err="1">
                <a:ea typeface="ＭＳ Ｐゴシック" pitchFamily="34" charset="-128"/>
              </a:rPr>
              <a:t>s,a,s</a:t>
            </a:r>
            <a:r>
              <a:rPr lang="en-US" altLang="ja-JP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Rewards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 (and discount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Utility = sum of (discounted) rewards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485B-DDA5-8EEA-DE1D-FC610695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 Setup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chemeClr val="tx1"/>
                    </a:solidFill>
                  </a:rPr>
                  <a:t>Expectimax</a:t>
                </a:r>
                <a:r>
                  <a:rPr lang="en-US" dirty="0">
                    <a:solidFill>
                      <a:schemeClr val="tx1"/>
                    </a:solidFill>
                  </a:rPr>
                  <a:t>: State, actions, non-deterministic transition functions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Rewards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Walk-through of super-simple value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Discounting,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Solving MDPs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1) Value iteration</a:t>
                </a:r>
              </a:p>
              <a:p>
                <a:pPr marL="917575" lvl="2" indent="-457200"/>
                <a:r>
                  <a:rPr lang="en-US" sz="2800" dirty="0"/>
                  <a:t>Value iteration convergence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Bellman equations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Policy Extraction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2) Policy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9344921-3110-E16F-36DE-FE3977068511}"/>
              </a:ext>
            </a:extLst>
          </p:cNvPr>
          <p:cNvSpPr/>
          <p:nvPr/>
        </p:nvSpPr>
        <p:spPr>
          <a:xfrm>
            <a:off x="9700708" y="2433918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D311DE-2326-3E32-CCCE-0B314206F083}"/>
              </a:ext>
            </a:extLst>
          </p:cNvPr>
          <p:cNvSpPr/>
          <p:nvPr/>
        </p:nvSpPr>
        <p:spPr>
          <a:xfrm>
            <a:off x="9835343" y="297807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F5AE30-4BD4-2CF4-F380-15DE8FD34255}"/>
              </a:ext>
            </a:extLst>
          </p:cNvPr>
          <p:cNvGraphicFramePr>
            <a:graphicFrameLocks noGrp="1"/>
          </p:cNvGraphicFramePr>
          <p:nvPr/>
        </p:nvGraphicFramePr>
        <p:xfrm>
          <a:off x="8406242" y="2551583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F3EE913-1775-B2F2-FAC5-1FFB6823C0BD}"/>
              </a:ext>
            </a:extLst>
          </p:cNvPr>
          <p:cNvSpPr/>
          <p:nvPr/>
        </p:nvSpPr>
        <p:spPr>
          <a:xfrm>
            <a:off x="8484065" y="2629276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98840-EBF0-EA1E-3717-BE066926DD4A}"/>
              </a:ext>
            </a:extLst>
          </p:cNvPr>
          <p:cNvSpPr/>
          <p:nvPr/>
        </p:nvSpPr>
        <p:spPr>
          <a:xfrm>
            <a:off x="10917604" y="262920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7831BE-A5D5-F6BA-507B-1CC80BD42405}"/>
              </a:ext>
            </a:extLst>
          </p:cNvPr>
          <p:cNvSpPr/>
          <p:nvPr/>
        </p:nvSpPr>
        <p:spPr>
          <a:xfrm>
            <a:off x="599654" y="1104027"/>
            <a:ext cx="11253928" cy="249978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5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62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1"/>
            <a:ext cx="4470400" cy="4729164"/>
          </a:xfrm>
        </p:spPr>
        <p:txBody>
          <a:bodyPr/>
          <a:lstStyle/>
          <a:p>
            <a:r>
              <a:rPr lang="en-US" sz="2400" dirty="0"/>
              <a:t>We’re doing way too much work with </a:t>
            </a:r>
            <a:r>
              <a:rPr lang="en-US" sz="2400" dirty="0" err="1"/>
              <a:t>expectimax</a:t>
            </a:r>
            <a:r>
              <a:rPr lang="en-US" sz="2400" dirty="0"/>
              <a:t>!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States are repeated </a:t>
            </a:r>
          </a:p>
          <a:p>
            <a:pPr lvl="1"/>
            <a:r>
              <a:rPr lang="en-US" sz="2000" dirty="0"/>
              <a:t>Idea: Only compute needed quantities once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Tree goes on forever</a:t>
            </a:r>
          </a:p>
          <a:p>
            <a:pPr lvl="1"/>
            <a:r>
              <a:rPr lang="en-US" sz="2000" dirty="0"/>
              <a:t>Idea: Do a depth-limited computation, but with increasing depths until change is small</a:t>
            </a:r>
          </a:p>
          <a:p>
            <a:pPr lvl="1"/>
            <a:r>
              <a:rPr lang="en-US" sz="2000" dirty="0"/>
              <a:t>Note: deep parts of the tree eventually don’t matter if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/>
              <a:t> &lt; 1</a:t>
            </a: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Time-Limited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/>
              <a:t>Key idea: time-limited values</a:t>
            </a:r>
          </a:p>
          <a:p>
            <a:pPr lvl="4"/>
            <a:endParaRPr lang="en-US" sz="1200" dirty="0"/>
          </a:p>
          <a:p>
            <a:r>
              <a:rPr lang="en-US" sz="2400" dirty="0"/>
              <a:t>Define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(s) to be the optimal value of s if the game ends in k more time steps</a:t>
            </a:r>
          </a:p>
          <a:p>
            <a:pPr lvl="1"/>
            <a:r>
              <a:rPr lang="en-US" sz="2000" dirty="0"/>
              <a:t>Equivalently, it’s what a depth-k </a:t>
            </a:r>
            <a:r>
              <a:rPr lang="en-US" sz="2000" dirty="0" err="1"/>
              <a:t>expectimax</a:t>
            </a:r>
            <a:r>
              <a:rPr lang="en-US" sz="2000" dirty="0"/>
              <a:t> would give from s</a:t>
            </a:r>
          </a:p>
          <a:p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time-limited values (L8D6)]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Time-Limited Values</a:t>
            </a:r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5D22-59FD-9E13-4FBA-29F750FB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94E7D-6980-52AF-E86E-9E5770CBC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1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2196192-3879-4AFB-8D51-9D41F061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941" y="1335176"/>
            <a:ext cx="6428117" cy="4285410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90505" y="46981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896" y="11111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020" y="10668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612" y="11026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23905" y="44036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3905" y="3032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23905" y="16764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03245" y="33424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7510" y="19708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152505" y="457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2505" y="3200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2             1             0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2505" y="1828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3.5          2.5          0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48500" y="391335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7035" y="1126495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00338" y="4393518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AD6BC0-0CFA-4E63-B337-551ADAE47C72}"/>
              </a:ext>
            </a:extLst>
          </p:cNvPr>
          <p:cNvSpPr txBox="1"/>
          <p:nvPr/>
        </p:nvSpPr>
        <p:spPr>
          <a:xfrm>
            <a:off x="5222971" y="3082890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1306EC-953B-4DA4-A4A4-C5235B4098F6}"/>
              </a:ext>
            </a:extLst>
          </p:cNvPr>
          <p:cNvSpPr txBox="1"/>
          <p:nvPr/>
        </p:nvSpPr>
        <p:spPr>
          <a:xfrm>
            <a:off x="5188494" y="1797856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Slow (R=1)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CEE52-49E5-42AF-80BC-551BDE9A5E32}"/>
              </a:ext>
            </a:extLst>
          </p:cNvPr>
          <p:cNvSpPr txBox="1"/>
          <p:nvPr/>
        </p:nvSpPr>
        <p:spPr>
          <a:xfrm>
            <a:off x="5999910" y="3059668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A407C9-6FF6-4257-BA86-8241316732DE}"/>
              </a:ext>
            </a:extLst>
          </p:cNvPr>
          <p:cNvSpPr txBox="1"/>
          <p:nvPr/>
        </p:nvSpPr>
        <p:spPr>
          <a:xfrm>
            <a:off x="6852060" y="154526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718F1-2833-44A1-A828-10C30A47522C}"/>
              </a:ext>
            </a:extLst>
          </p:cNvPr>
          <p:cNvSpPr txBox="1"/>
          <p:nvPr/>
        </p:nvSpPr>
        <p:spPr>
          <a:xfrm>
            <a:off x="8383859" y="94182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05428E-118D-4AD3-B194-2D7347FDB9CB}"/>
              </a:ext>
            </a:extLst>
          </p:cNvPr>
          <p:cNvSpPr txBox="1"/>
          <p:nvPr/>
        </p:nvSpPr>
        <p:spPr>
          <a:xfrm>
            <a:off x="7656427" y="2610389"/>
            <a:ext cx="678295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(R=2)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9D0C5E-B4FD-4C34-8A31-17BA2445BCD1}"/>
              </a:ext>
            </a:extLst>
          </p:cNvPr>
          <p:cNvSpPr txBox="1"/>
          <p:nvPr/>
        </p:nvSpPr>
        <p:spPr>
          <a:xfrm>
            <a:off x="7195424" y="350271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0.5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CF1CA4-E5ED-442F-ABE7-5A9A560A48A4}"/>
              </a:ext>
            </a:extLst>
          </p:cNvPr>
          <p:cNvSpPr txBox="1"/>
          <p:nvPr/>
        </p:nvSpPr>
        <p:spPr>
          <a:xfrm>
            <a:off x="8232170" y="2610389"/>
            <a:ext cx="63961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DF4387-A59A-4292-8608-8F8DC5B52C79}"/>
              </a:ext>
            </a:extLst>
          </p:cNvPr>
          <p:cNvSpPr txBox="1"/>
          <p:nvPr/>
        </p:nvSpPr>
        <p:spPr>
          <a:xfrm>
            <a:off x="8260265" y="81027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E4E97B-2649-4664-8078-FBE64B3093DE}"/>
              </a:ext>
            </a:extLst>
          </p:cNvPr>
          <p:cNvSpPr txBox="1"/>
          <p:nvPr/>
        </p:nvSpPr>
        <p:spPr>
          <a:xfrm>
            <a:off x="10882182" y="733835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(R=-10)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DF3AE8-D102-44DC-A259-56DE5B9F7EE6}"/>
              </a:ext>
            </a:extLst>
          </p:cNvPr>
          <p:cNvSpPr txBox="1"/>
          <p:nvPr/>
        </p:nvSpPr>
        <p:spPr>
          <a:xfrm>
            <a:off x="10221285" y="138760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E3C3A9-8589-41E0-B1BA-D01FC25A0468}"/>
              </a:ext>
            </a:extLst>
          </p:cNvPr>
          <p:cNvSpPr txBox="1"/>
          <p:nvPr/>
        </p:nvSpPr>
        <p:spPr>
          <a:xfrm>
            <a:off x="7599369" y="94869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D010CC-56A7-4A47-8B05-F628A32F6B49}"/>
              </a:ext>
            </a:extLst>
          </p:cNvPr>
          <p:cNvSpPr txBox="1"/>
          <p:nvPr/>
        </p:nvSpPr>
        <p:spPr>
          <a:xfrm>
            <a:off x="7188296" y="1064789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Slow (R=1)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92965E-F7C1-4360-ADC7-9A924F80CBBE}"/>
              </a:ext>
            </a:extLst>
          </p:cNvPr>
          <p:cNvSpPr txBox="1"/>
          <p:nvPr/>
        </p:nvSpPr>
        <p:spPr>
          <a:xfrm>
            <a:off x="11099977" y="160156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E602C2-EEF0-458D-A133-1E5E7BE2ECF8}"/>
              </a:ext>
            </a:extLst>
          </p:cNvPr>
          <p:cNvSpPr txBox="1"/>
          <p:nvPr/>
        </p:nvSpPr>
        <p:spPr>
          <a:xfrm>
            <a:off x="10031771" y="796671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10FC35-86E0-42FE-9CA4-63F8F52B8ECF}"/>
              </a:ext>
            </a:extLst>
          </p:cNvPr>
          <p:cNvSpPr txBox="1"/>
          <p:nvPr/>
        </p:nvSpPr>
        <p:spPr>
          <a:xfrm>
            <a:off x="6633591" y="151093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0.5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1928D3-777A-49FD-AF6E-EAA1B210E381}"/>
              </a:ext>
            </a:extLst>
          </p:cNvPr>
          <p:cNvSpPr txBox="1"/>
          <p:nvPr/>
        </p:nvSpPr>
        <p:spPr>
          <a:xfrm>
            <a:off x="7568186" y="1949612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A44D-30EE-1184-DFD6-F08CB0D3FAB9}"/>
                  </a:ext>
                </a:extLst>
              </p14:cNvPr>
              <p14:cNvContentPartPr/>
              <p14:nvPr/>
            </p14:nvContentPartPr>
            <p14:xfrm>
              <a:off x="9637560" y="4793040"/>
              <a:ext cx="1169640" cy="658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A44D-30EE-1184-DFD6-F08CB0D3FA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28200" y="4783680"/>
                <a:ext cx="1188360" cy="67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60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57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32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37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9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4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89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47A07-BF07-B70D-49A8-C0ED345B3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BC18A-375B-1918-920F-3DBDC231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D6BE4D-0ACD-9813-A448-B067EFB707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 Setup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chemeClr val="tx1"/>
                    </a:solidFill>
                  </a:rPr>
                  <a:t>Expectimax</a:t>
                </a:r>
                <a:r>
                  <a:rPr lang="en-US" dirty="0">
                    <a:solidFill>
                      <a:schemeClr val="tx1"/>
                    </a:solidFill>
                  </a:rPr>
                  <a:t>: State, actions, non-deterministic transition functions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Rewards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Walk-through of super-simple value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Discounting,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Solving MDPs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1) Value iteration</a:t>
                </a:r>
              </a:p>
              <a:p>
                <a:pPr marL="917575" lvl="2" indent="-457200"/>
                <a:r>
                  <a:rPr lang="en-US" sz="2800" dirty="0"/>
                  <a:t>Value iteration convergence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Bellman equations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Policy Extraction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2) Policy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D218B4E-9BEA-1D82-6FA1-0E9D432393FB}"/>
              </a:ext>
            </a:extLst>
          </p:cNvPr>
          <p:cNvSpPr/>
          <p:nvPr/>
        </p:nvSpPr>
        <p:spPr>
          <a:xfrm>
            <a:off x="9700708" y="2433918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1E4E8-452B-12CF-1EA8-5852AAD9D9FB}"/>
              </a:ext>
            </a:extLst>
          </p:cNvPr>
          <p:cNvSpPr/>
          <p:nvPr/>
        </p:nvSpPr>
        <p:spPr>
          <a:xfrm>
            <a:off x="9835343" y="297807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2638B6-4BE4-A0B1-359C-B1E7B2DA9C39}"/>
              </a:ext>
            </a:extLst>
          </p:cNvPr>
          <p:cNvGraphicFramePr>
            <a:graphicFrameLocks noGrp="1"/>
          </p:cNvGraphicFramePr>
          <p:nvPr/>
        </p:nvGraphicFramePr>
        <p:xfrm>
          <a:off x="8406242" y="2551583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5BBF455-33ED-E151-0BF5-35DF86598DE8}"/>
              </a:ext>
            </a:extLst>
          </p:cNvPr>
          <p:cNvSpPr/>
          <p:nvPr/>
        </p:nvSpPr>
        <p:spPr>
          <a:xfrm>
            <a:off x="8484065" y="2629276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F1D03B-63F2-E036-BFE6-BF12F0A55E50}"/>
              </a:ext>
            </a:extLst>
          </p:cNvPr>
          <p:cNvSpPr/>
          <p:nvPr/>
        </p:nvSpPr>
        <p:spPr>
          <a:xfrm>
            <a:off x="10917604" y="262920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8E73C5-AA1F-2265-1981-1A9B4FCC9DBE}"/>
              </a:ext>
            </a:extLst>
          </p:cNvPr>
          <p:cNvSpPr/>
          <p:nvPr/>
        </p:nvSpPr>
        <p:spPr>
          <a:xfrm>
            <a:off x="285078" y="3753851"/>
            <a:ext cx="6884894" cy="305036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8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73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6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0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72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40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684C-4392-280A-AE95-14E7261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99" y="3132278"/>
            <a:ext cx="10515600" cy="2852737"/>
          </a:xfrm>
        </p:spPr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7E7B391-914A-3D9F-A2AA-61151B38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5116" y="360022"/>
            <a:ext cx="5792986" cy="4010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722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273154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expectimax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69987" y="2874510"/>
            <a:ext cx="7266933" cy="690930"/>
          </a:xfrm>
          <a:prstGeom prst="rect">
            <a:avLst/>
          </a:prstGeom>
          <a:noFill/>
          <a:ln/>
          <a:effectLst/>
        </p:spPr>
      </p:pic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46D2BE-CD45-2BE7-08F6-27503A992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896" y="4476510"/>
            <a:ext cx="1841266" cy="1552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D33B3C-6F60-5E21-2E4D-A6B19A6E3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431" y="4476510"/>
            <a:ext cx="1841266" cy="1570908"/>
          </a:xfrm>
          <a:prstGeom prst="rect">
            <a:avLst/>
          </a:prstGeom>
        </p:spPr>
      </p:pic>
      <p:pic>
        <p:nvPicPr>
          <p:cNvPr id="4" name="Picture 3" descr="Screen Shot 2014-08-10 at 7.49.20 PM.png">
            <a:extLst>
              <a:ext uri="{FF2B5EF4-FFF2-40B4-BE49-F238E27FC236}">
                <a16:creationId xmlns:a16="http://schemas.microsoft.com/office/drawing/2014/main" id="{17796A98-F0A7-D8CF-0250-9F6A88B68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7592" r="4101" b="8593"/>
          <a:stretch/>
        </p:blipFill>
        <p:spPr>
          <a:xfrm>
            <a:off x="7036526" y="4478480"/>
            <a:ext cx="1873197" cy="1568938"/>
          </a:xfrm>
          <a:prstGeom prst="rect">
            <a:avLst/>
          </a:prstGeom>
        </p:spPr>
      </p:pic>
      <p:pic>
        <p:nvPicPr>
          <p:cNvPr id="5" name="Picture 4" descr="Screen Shot 2014-08-10 at 7.47.46 PM.png">
            <a:extLst>
              <a:ext uri="{FF2B5EF4-FFF2-40B4-BE49-F238E27FC236}">
                <a16:creationId xmlns:a16="http://schemas.microsoft.com/office/drawing/2014/main" id="{18237B79-E87C-1EAB-E55E-A863FF66A8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8329" r="4888" b="8688"/>
          <a:stretch/>
        </p:blipFill>
        <p:spPr>
          <a:xfrm>
            <a:off x="606360" y="4476510"/>
            <a:ext cx="1841267" cy="1543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27B120-0567-77C2-0322-698A95085846}"/>
              </a:ext>
            </a:extLst>
          </p:cNvPr>
          <p:cNvSpPr txBox="1"/>
          <p:nvPr/>
        </p:nvSpPr>
        <p:spPr>
          <a:xfrm>
            <a:off x="6416523" y="4744923"/>
            <a:ext cx="766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a typeface="ＭＳ Ｐゴシック" pitchFamily="34" charset="-128"/>
              </a:rPr>
              <a:t>...</a:t>
            </a:r>
            <a:endParaRPr lang="en-US" sz="4000" dirty="0"/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C24CBA82-62DD-CFA9-133A-DEEB6A4C81E1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5B1CEE7E-883C-5334-F1F9-31843A3F1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F29C6C66-CCEC-3DEF-E457-9330229ECD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13">
                <a:extLst>
                  <a:ext uri="{FF2B5EF4-FFF2-40B4-BE49-F238E27FC236}">
                    <a16:creationId xmlns:a16="http://schemas.microsoft.com/office/drawing/2014/main" id="{3E930230-3150-2C14-D1F5-D51796766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3" name="Line 14">
                <a:extLst>
                  <a:ext uri="{FF2B5EF4-FFF2-40B4-BE49-F238E27FC236}">
                    <a16:creationId xmlns:a16="http://schemas.microsoft.com/office/drawing/2014/main" id="{9432C1C6-60A7-27DC-967D-96B1B40DE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4" name="Line 15">
                <a:extLst>
                  <a:ext uri="{FF2B5EF4-FFF2-40B4-BE49-F238E27FC236}">
                    <a16:creationId xmlns:a16="http://schemas.microsoft.com/office/drawing/2014/main" id="{EFC9BDC6-B54B-9E9B-4175-0DA00E0D1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9E4ABBE0-20E3-E363-B1AE-D71DDA21C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1" name="Oval 17">
              <a:extLst>
                <a:ext uri="{FF2B5EF4-FFF2-40B4-BE49-F238E27FC236}">
                  <a16:creationId xmlns:a16="http://schemas.microsoft.com/office/drawing/2014/main" id="{F26CE307-C687-D775-F010-5DF0AD32D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2" name="Group 18">
              <a:extLst>
                <a:ext uri="{FF2B5EF4-FFF2-40B4-BE49-F238E27FC236}">
                  <a16:creationId xmlns:a16="http://schemas.microsoft.com/office/drawing/2014/main" id="{024D2512-E88F-FA23-9C4A-7585C446D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9">
                <a:extLst>
                  <a:ext uri="{FF2B5EF4-FFF2-40B4-BE49-F238E27FC236}">
                    <a16:creationId xmlns:a16="http://schemas.microsoft.com/office/drawing/2014/main" id="{A73810A7-CDB2-A266-A881-B308A4D7B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9" name="Line 20">
                <a:extLst>
                  <a:ext uri="{FF2B5EF4-FFF2-40B4-BE49-F238E27FC236}">
                    <a16:creationId xmlns:a16="http://schemas.microsoft.com/office/drawing/2014/main" id="{45CE92F3-AA8C-2492-FEA1-E068E82B9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0" name="Line 21">
                <a:extLst>
                  <a:ext uri="{FF2B5EF4-FFF2-40B4-BE49-F238E27FC236}">
                    <a16:creationId xmlns:a16="http://schemas.microsoft.com/office/drawing/2014/main" id="{FD299E7B-EC69-EB42-2480-7A56F468C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Line 22">
                <a:extLst>
                  <a:ext uri="{FF2B5EF4-FFF2-40B4-BE49-F238E27FC236}">
                    <a16:creationId xmlns:a16="http://schemas.microsoft.com/office/drawing/2014/main" id="{690D502D-1DBA-3576-9D3E-F9D16DC84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3" name="Text Box 23">
              <a:extLst>
                <a:ext uri="{FF2B5EF4-FFF2-40B4-BE49-F238E27FC236}">
                  <a16:creationId xmlns:a16="http://schemas.microsoft.com/office/drawing/2014/main" id="{5E68B5E7-4301-CEFB-D0C9-2F1ED2182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</a:p>
          </p:txBody>
        </p:sp>
        <p:sp>
          <p:nvSpPr>
            <p:cNvPr id="34" name="Text Box 24">
              <a:extLst>
                <a:ext uri="{FF2B5EF4-FFF2-40B4-BE49-F238E27FC236}">
                  <a16:creationId xmlns:a16="http://schemas.microsoft.com/office/drawing/2014/main" id="{DC3A5957-FBF1-D216-C245-59D27AF2B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k+1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(s)</a:t>
              </a:r>
            </a:p>
          </p:txBody>
        </p:sp>
        <p:sp>
          <p:nvSpPr>
            <p:cNvPr id="35" name="Text Box 25">
              <a:extLst>
                <a:ext uri="{FF2B5EF4-FFF2-40B4-BE49-F238E27FC236}">
                  <a16:creationId xmlns:a16="http://schemas.microsoft.com/office/drawing/2014/main" id="{9F9AE35A-74B1-35CE-F473-D7989AE58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a</a:t>
              </a:r>
            </a:p>
          </p:txBody>
        </p:sp>
        <p:sp>
          <p:nvSpPr>
            <p:cNvPr id="36" name="Text Box 26">
              <a:extLst>
                <a:ext uri="{FF2B5EF4-FFF2-40B4-BE49-F238E27FC236}">
                  <a16:creationId xmlns:a16="http://schemas.microsoft.com/office/drawing/2014/main" id="{B50274CF-50C4-07B4-D091-EDD853EBF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7" name="Text Box 28">
              <a:extLst>
                <a:ext uri="{FF2B5EF4-FFF2-40B4-BE49-F238E27FC236}">
                  <a16:creationId xmlns:a16="http://schemas.microsoft.com/office/drawing/2014/main" id="{8EBBB1C8-371B-D79D-D9A1-0AD7CCD7A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313759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</p:spPr>
            <p:txBody>
              <a:bodyPr/>
              <a:lstStyle/>
              <a:p>
                <a:r>
                  <a:rPr lang="en-US" dirty="0"/>
                  <a:t>What is the </a:t>
                </a:r>
                <a:r>
                  <a:rPr lang="en-US" dirty="0">
                    <a:ea typeface="ＭＳ Ｐゴシック" pitchFamily="34" charset="-128"/>
                  </a:rPr>
                  <a:t>complexity of each iteration in Value Iteration?</a:t>
                </a:r>
              </a:p>
              <a:p>
                <a:r>
                  <a:rPr lang="en-US" dirty="0"/>
                  <a:t>S -- set of states; A -- set of actions</a:t>
                </a:r>
              </a:p>
              <a:p>
                <a:endParaRPr lang="en-US" dirty="0"/>
              </a:p>
              <a:p>
                <a:r>
                  <a:rPr lang="en-US" dirty="0"/>
                  <a:t>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  <a:blipFill rotWithShape="0">
                <a:blip r:embed="rId3"/>
                <a:stretch>
                  <a:fillRect l="-1217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Isosceles Triangle 22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75546" y="5522273"/>
            <a:ext cx="7266933" cy="690930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57C031-BDEA-D7F3-30E4-11703501E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981" y="2329031"/>
            <a:ext cx="2204538" cy="18590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3F59D3-618A-F9E8-59E5-7C183030D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481" y="2329031"/>
            <a:ext cx="2204538" cy="1880839"/>
          </a:xfrm>
          <a:prstGeom prst="rect">
            <a:avLst/>
          </a:prstGeom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8C14C1D0-6278-EFE6-DC98-566CE6C48E86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26" name="AutoShape 11">
              <a:extLst>
                <a:ext uri="{FF2B5EF4-FFF2-40B4-BE49-F238E27FC236}">
                  <a16:creationId xmlns:a16="http://schemas.microsoft.com/office/drawing/2014/main" id="{CB96499A-614B-06E1-CB08-D69477499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8" name="Group 12">
              <a:extLst>
                <a:ext uri="{FF2B5EF4-FFF2-40B4-BE49-F238E27FC236}">
                  <a16:creationId xmlns:a16="http://schemas.microsoft.com/office/drawing/2014/main" id="{0E36C558-CD18-6F86-60B1-8E3A5C9C0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13">
                <a:extLst>
                  <a:ext uri="{FF2B5EF4-FFF2-40B4-BE49-F238E27FC236}">
                    <a16:creationId xmlns:a16="http://schemas.microsoft.com/office/drawing/2014/main" id="{9F35FD25-DAB9-9A9B-560B-94F58275C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Line 14">
                <a:extLst>
                  <a:ext uri="{FF2B5EF4-FFF2-40B4-BE49-F238E27FC236}">
                    <a16:creationId xmlns:a16="http://schemas.microsoft.com/office/drawing/2014/main" id="{76A728B5-5C94-9C77-2391-D43B80716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2" name="Line 15">
                <a:extLst>
                  <a:ext uri="{FF2B5EF4-FFF2-40B4-BE49-F238E27FC236}">
                    <a16:creationId xmlns:a16="http://schemas.microsoft.com/office/drawing/2014/main" id="{24BF63D0-4AEE-2FCC-60D1-21F8193A5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3" name="Line 16">
                <a:extLst>
                  <a:ext uri="{FF2B5EF4-FFF2-40B4-BE49-F238E27FC236}">
                    <a16:creationId xmlns:a16="http://schemas.microsoft.com/office/drawing/2014/main" id="{3C705018-F15E-BE15-F97F-555842272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0D858CA3-5B8D-1B74-8A4E-A10DAE387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0" name="Group 18">
              <a:extLst>
                <a:ext uri="{FF2B5EF4-FFF2-40B4-BE49-F238E27FC236}">
                  <a16:creationId xmlns:a16="http://schemas.microsoft.com/office/drawing/2014/main" id="{DDBD7F78-DA45-B7FB-124E-7022960F3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19">
                <a:extLst>
                  <a:ext uri="{FF2B5EF4-FFF2-40B4-BE49-F238E27FC236}">
                    <a16:creationId xmlns:a16="http://schemas.microsoft.com/office/drawing/2014/main" id="{AE22D195-7118-70AB-FA72-EC4313D89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7" name="Line 20">
                <a:extLst>
                  <a:ext uri="{FF2B5EF4-FFF2-40B4-BE49-F238E27FC236}">
                    <a16:creationId xmlns:a16="http://schemas.microsoft.com/office/drawing/2014/main" id="{73B4C4D4-1CD2-823D-DACF-C0AFCE918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" name="Line 21">
                <a:extLst>
                  <a:ext uri="{FF2B5EF4-FFF2-40B4-BE49-F238E27FC236}">
                    <a16:creationId xmlns:a16="http://schemas.microsoft.com/office/drawing/2014/main" id="{C75ADC29-4498-8E8E-7929-C5F0DA175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9" name="Line 22">
                <a:extLst>
                  <a:ext uri="{FF2B5EF4-FFF2-40B4-BE49-F238E27FC236}">
                    <a16:creationId xmlns:a16="http://schemas.microsoft.com/office/drawing/2014/main" id="{FD3B1ABE-370A-80F2-868C-644C04729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955C8F55-5EF7-8126-F2CD-B7AEAAB52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</a:p>
          </p:txBody>
        </p:sp>
        <p:sp>
          <p:nvSpPr>
            <p:cNvPr id="32" name="Text Box 24">
              <a:extLst>
                <a:ext uri="{FF2B5EF4-FFF2-40B4-BE49-F238E27FC236}">
                  <a16:creationId xmlns:a16="http://schemas.microsoft.com/office/drawing/2014/main" id="{F08CEDBB-FECD-3062-33A4-4F5052AC9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k+1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(s)</a:t>
              </a:r>
            </a:p>
          </p:txBody>
        </p:sp>
        <p:sp>
          <p:nvSpPr>
            <p:cNvPr id="33" name="Text Box 25">
              <a:extLst>
                <a:ext uri="{FF2B5EF4-FFF2-40B4-BE49-F238E27FC236}">
                  <a16:creationId xmlns:a16="http://schemas.microsoft.com/office/drawing/2014/main" id="{B7542F21-7196-60D3-1597-66655DF03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a</a:t>
              </a:r>
            </a:p>
          </p:txBody>
        </p:sp>
        <p:sp>
          <p:nvSpPr>
            <p:cNvPr id="34" name="Text Box 26">
              <a:extLst>
                <a:ext uri="{FF2B5EF4-FFF2-40B4-BE49-F238E27FC236}">
                  <a16:creationId xmlns:a16="http://schemas.microsoft.com/office/drawing/2014/main" id="{506698EB-26DF-8C4E-1BA8-57C6C7DC1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815393EF-0F88-1EE6-6C6D-B141F83F6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957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</p:spPr>
            <p:txBody>
              <a:bodyPr/>
              <a:lstStyle/>
              <a:p>
                <a:r>
                  <a:rPr lang="en-US" dirty="0"/>
                  <a:t>What is the </a:t>
                </a:r>
                <a:r>
                  <a:rPr lang="en-US" dirty="0">
                    <a:ea typeface="ＭＳ Ｐゴシック" pitchFamily="34" charset="-128"/>
                  </a:rPr>
                  <a:t>complexity of each iteration in Value Iteration?</a:t>
                </a:r>
              </a:p>
              <a:p>
                <a:r>
                  <a:rPr lang="en-US" dirty="0"/>
                  <a:t>S -- set of states; A -- set of actions</a:t>
                </a:r>
              </a:p>
              <a:p>
                <a:endParaRPr lang="en-US" dirty="0"/>
              </a:p>
              <a:p>
                <a:r>
                  <a:rPr lang="en-US" dirty="0"/>
                  <a:t>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  <a:blipFill rotWithShape="0">
                <a:blip r:embed="rId3"/>
                <a:stretch>
                  <a:fillRect l="-1217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Isosceles Triangle 22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8530" y="3120119"/>
            <a:ext cx="2301922" cy="5374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75546" y="5522273"/>
            <a:ext cx="7266933" cy="690930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C368CC-5A23-AC74-C378-89CBD8943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1222" y="245793"/>
            <a:ext cx="2204538" cy="1880839"/>
          </a:xfrm>
          <a:prstGeom prst="rect">
            <a:avLst/>
          </a:prstGeom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88F1CF22-C00E-D7C6-81B8-8A12B61264A1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27" name="AutoShape 11">
              <a:extLst>
                <a:ext uri="{FF2B5EF4-FFF2-40B4-BE49-F238E27FC236}">
                  <a16:creationId xmlns:a16="http://schemas.microsoft.com/office/drawing/2014/main" id="{3E2AD251-D139-BF41-B1E2-33EFE4860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8" name="Group 12">
              <a:extLst>
                <a:ext uri="{FF2B5EF4-FFF2-40B4-BE49-F238E27FC236}">
                  <a16:creationId xmlns:a16="http://schemas.microsoft.com/office/drawing/2014/main" id="{48888210-C4F1-08DA-B860-9FB68C6387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13">
                <a:extLst>
                  <a:ext uri="{FF2B5EF4-FFF2-40B4-BE49-F238E27FC236}">
                    <a16:creationId xmlns:a16="http://schemas.microsoft.com/office/drawing/2014/main" id="{A3AE4BF0-F53A-DCEA-AA6B-8CEC95848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Line 14">
                <a:extLst>
                  <a:ext uri="{FF2B5EF4-FFF2-40B4-BE49-F238E27FC236}">
                    <a16:creationId xmlns:a16="http://schemas.microsoft.com/office/drawing/2014/main" id="{FE16E9E8-DC0B-3E4D-D8C3-8CFC710FE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2" name="Line 15">
                <a:extLst>
                  <a:ext uri="{FF2B5EF4-FFF2-40B4-BE49-F238E27FC236}">
                    <a16:creationId xmlns:a16="http://schemas.microsoft.com/office/drawing/2014/main" id="{6897ACBE-3070-4953-05C3-94B2505D3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3" name="Line 16">
                <a:extLst>
                  <a:ext uri="{FF2B5EF4-FFF2-40B4-BE49-F238E27FC236}">
                    <a16:creationId xmlns:a16="http://schemas.microsoft.com/office/drawing/2014/main" id="{F8A61C7B-BBDD-6BEE-28AA-4245A05EA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7DD8CE39-300E-8DDA-171C-6BACA04CF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0" name="Group 18">
              <a:extLst>
                <a:ext uri="{FF2B5EF4-FFF2-40B4-BE49-F238E27FC236}">
                  <a16:creationId xmlns:a16="http://schemas.microsoft.com/office/drawing/2014/main" id="{91585ADB-C0D7-D265-1634-715E26FAF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19">
                <a:extLst>
                  <a:ext uri="{FF2B5EF4-FFF2-40B4-BE49-F238E27FC236}">
                    <a16:creationId xmlns:a16="http://schemas.microsoft.com/office/drawing/2014/main" id="{3AC8E46E-5C99-412C-CCD9-02E3798D8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7" name="Line 20">
                <a:extLst>
                  <a:ext uri="{FF2B5EF4-FFF2-40B4-BE49-F238E27FC236}">
                    <a16:creationId xmlns:a16="http://schemas.microsoft.com/office/drawing/2014/main" id="{0D01B35B-8892-3D0E-B6C2-E18181B5E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" name="Line 21">
                <a:extLst>
                  <a:ext uri="{FF2B5EF4-FFF2-40B4-BE49-F238E27FC236}">
                    <a16:creationId xmlns:a16="http://schemas.microsoft.com/office/drawing/2014/main" id="{DF651AE0-8E74-5673-458B-F53916B2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9" name="Line 22">
                <a:extLst>
                  <a:ext uri="{FF2B5EF4-FFF2-40B4-BE49-F238E27FC236}">
                    <a16:creationId xmlns:a16="http://schemas.microsoft.com/office/drawing/2014/main" id="{5FD1A1B2-628F-E17B-01D5-E4BCD03F4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F932533E-CFE5-FC37-E6EC-7DE630BCE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</a:p>
          </p:txBody>
        </p:sp>
        <p:sp>
          <p:nvSpPr>
            <p:cNvPr id="32" name="Text Box 24">
              <a:extLst>
                <a:ext uri="{FF2B5EF4-FFF2-40B4-BE49-F238E27FC236}">
                  <a16:creationId xmlns:a16="http://schemas.microsoft.com/office/drawing/2014/main" id="{DFAC274B-3932-3DEC-8757-2F0BDB820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k+1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(s)</a:t>
              </a:r>
            </a:p>
          </p:txBody>
        </p:sp>
        <p:sp>
          <p:nvSpPr>
            <p:cNvPr id="33" name="Text Box 25">
              <a:extLst>
                <a:ext uri="{FF2B5EF4-FFF2-40B4-BE49-F238E27FC236}">
                  <a16:creationId xmlns:a16="http://schemas.microsoft.com/office/drawing/2014/main" id="{E87AEDF0-3B6A-BCC1-67C8-8E411592B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a</a:t>
              </a:r>
            </a:p>
          </p:txBody>
        </p:sp>
        <p:sp>
          <p:nvSpPr>
            <p:cNvPr id="34" name="Text Box 26">
              <a:extLst>
                <a:ext uri="{FF2B5EF4-FFF2-40B4-BE49-F238E27FC236}">
                  <a16:creationId xmlns:a16="http://schemas.microsoft.com/office/drawing/2014/main" id="{51F5B42B-DE16-8B84-892B-4D8E2672E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0801CB2F-FAB3-68B2-D4B1-AE4BF5F68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1631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Value Iteration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018068" cy="4729164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How do we know the </a:t>
            </a:r>
            <a:r>
              <a:rPr lang="en-US" sz="2400" dirty="0" err="1">
                <a:latin typeface="Calibri"/>
                <a:cs typeface="Calibri"/>
              </a:rPr>
              <a:t>V</a:t>
            </a:r>
            <a:r>
              <a:rPr lang="en-US" sz="2400" baseline="-25000" dirty="0" err="1">
                <a:latin typeface="Calibri"/>
                <a:cs typeface="Calibri"/>
              </a:rPr>
              <a:t>k</a:t>
            </a:r>
            <a:r>
              <a:rPr lang="en-US" sz="2400" dirty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1: If the tree has maximum depth M, then V</a:t>
            </a:r>
            <a:r>
              <a:rPr lang="en-US" sz="2400" baseline="-25000" dirty="0">
                <a:latin typeface="Calibri"/>
                <a:cs typeface="Calibri"/>
              </a:rPr>
              <a:t>M</a:t>
            </a:r>
            <a:r>
              <a:rPr lang="en-US" sz="2400" dirty="0">
                <a:latin typeface="Calibri"/>
                <a:cs typeface="Calibri"/>
              </a:rPr>
              <a:t> holds the actual </a:t>
            </a:r>
            <a:r>
              <a:rPr lang="en-US" sz="2400" dirty="0" err="1">
                <a:latin typeface="Calibri"/>
                <a:cs typeface="Calibri"/>
              </a:rPr>
              <a:t>untruncated</a:t>
            </a:r>
            <a:r>
              <a:rPr lang="en-US" sz="24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Sketch: For any state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can be viewed as depth k+1 expectimax results in nearly identical search trees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The difference is that on the bottom layer,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has actual rewards while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That last layer is at best all R</a:t>
            </a:r>
            <a:r>
              <a:rPr lang="en-US" sz="2000" baseline="-25000" dirty="0">
                <a:latin typeface="Calibri"/>
                <a:cs typeface="Calibri"/>
              </a:rPr>
              <a:t>MAX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It is at worst R</a:t>
            </a:r>
            <a:r>
              <a:rPr lang="en-US" sz="2000" baseline="-25000" dirty="0">
                <a:latin typeface="Calibri"/>
                <a:cs typeface="Calibri"/>
              </a:rPr>
              <a:t>MIN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But everything is discounted by </a:t>
            </a:r>
            <a:r>
              <a:rPr lang="el-GR" sz="2000" dirty="0">
                <a:latin typeface="Calibri"/>
                <a:cs typeface="Calibri"/>
              </a:rPr>
              <a:t>γ</a:t>
            </a:r>
            <a:r>
              <a:rPr lang="en-US" sz="2000" baseline="30000" dirty="0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are at most </a:t>
            </a:r>
            <a:r>
              <a:rPr lang="el-GR" sz="2000" dirty="0">
                <a:latin typeface="Calibri"/>
                <a:cs typeface="Calibri"/>
              </a:rPr>
              <a:t>γ</a:t>
            </a:r>
            <a:r>
              <a:rPr lang="en-US" sz="2000" baseline="30000" dirty="0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max|R</a:t>
            </a:r>
            <a:r>
              <a:rPr lang="en-US" sz="20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96811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845654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Each time we descend a level, we multiply in the discount once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Why discount?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Sooner rewards probably do have higher utility than later rewards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  <a:sym typeface="Symbol" charset="0"/>
              </a:rPr>
              <a:t>Important</a:t>
            </a:r>
            <a:r>
              <a:rPr lang="en-US" sz="2400" dirty="0">
                <a:sym typeface="Symbol" charset="0"/>
              </a:rPr>
              <a:t>: use 0 &lt;  &lt; 1</a:t>
            </a:r>
          </a:p>
          <a:p>
            <a:pPr marL="0" lvl="1" indent="0">
              <a:buNone/>
            </a:pPr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0" lvl="1" indent="0">
              <a:buNone/>
            </a:pPr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Summary: 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expectimax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69987" y="287451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k+1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68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298492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FE78C-E588-9DB6-332E-90B32524A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0F07-66E6-276D-D566-37B24248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98" y="3354155"/>
            <a:ext cx="11551023" cy="2852737"/>
          </a:xfrm>
        </p:spPr>
        <p:txBody>
          <a:bodyPr/>
          <a:lstStyle/>
          <a:p>
            <a:r>
              <a:rPr lang="en-US" dirty="0"/>
              <a:t>Optimal Values &amp; Bellman Equations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E265B-75B5-F432-F223-D5BDFADD4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935" y="96848"/>
            <a:ext cx="7459986" cy="448596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BC204-70F2-EC14-2656-73B2C4299C52}"/>
              </a:ext>
            </a:extLst>
          </p:cNvPr>
          <p:cNvSpPr txBox="1"/>
          <p:nvPr/>
        </p:nvSpPr>
        <p:spPr>
          <a:xfrm>
            <a:off x="7221249" y="934570"/>
            <a:ext cx="48523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How to be optimal: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    Step 1: Take correct first action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    Step 2: Keep being optimal</a:t>
            </a:r>
          </a:p>
        </p:txBody>
      </p:sp>
    </p:spTree>
    <p:extLst>
      <p:ext uri="{BB962C8B-B14F-4D97-AF65-F5344CB8AC3E}">
        <p14:creationId xmlns:p14="http://schemas.microsoft.com/office/powerpoint/2010/main" val="3049146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(L9D1)]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C7F6D9E6-2CC1-4132-98A2-7CE1CFA3A5F3}"/>
              </a:ext>
            </a:extLst>
          </p:cNvPr>
          <p:cNvGrpSpPr>
            <a:grpSpLocks/>
          </p:cNvGrpSpPr>
          <p:nvPr/>
        </p:nvGrpSpPr>
        <p:grpSpPr bwMode="auto">
          <a:xfrm>
            <a:off x="7406570" y="681037"/>
            <a:ext cx="4326147" cy="3839526"/>
            <a:chOff x="2400" y="1401"/>
            <a:chExt cx="1392" cy="1255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6F9569BA-16A2-4A4E-95FE-BC01D9C34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29" name="Group 6">
              <a:extLst>
                <a:ext uri="{FF2B5EF4-FFF2-40B4-BE49-F238E27FC236}">
                  <a16:creationId xmlns:a16="http://schemas.microsoft.com/office/drawing/2014/main" id="{5E82F9F6-A8F7-41D3-8BBA-9038BF909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id="{BC58C926-B423-4428-B55C-DF49599D8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id="{2CD710A8-6479-4E20-AF87-B3E62FCAB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77436827-07FA-482E-8AC9-627BF401E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id="{9437F7AB-7379-43E5-AC3D-1EED3CADF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C9D0AD78-E6F3-4CE9-A9CC-DEEE754D7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38" name="Line 13">
                <a:extLst>
                  <a:ext uri="{FF2B5EF4-FFF2-40B4-BE49-F238E27FC236}">
                    <a16:creationId xmlns:a16="http://schemas.microsoft.com/office/drawing/2014/main" id="{1B9D5482-A766-4CDB-83C8-10214FA8D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9" name="Line 14">
                <a:extLst>
                  <a:ext uri="{FF2B5EF4-FFF2-40B4-BE49-F238E27FC236}">
                    <a16:creationId xmlns:a16="http://schemas.microsoft.com/office/drawing/2014/main" id="{F8EA5D42-472D-485E-9355-56CE2E738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0" name="Line 15">
                <a:extLst>
                  <a:ext uri="{FF2B5EF4-FFF2-40B4-BE49-F238E27FC236}">
                    <a16:creationId xmlns:a16="http://schemas.microsoft.com/office/drawing/2014/main" id="{45256E29-0207-486A-A0BC-7C8321BAE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1" name="Line 16">
                <a:extLst>
                  <a:ext uri="{FF2B5EF4-FFF2-40B4-BE49-F238E27FC236}">
                    <a16:creationId xmlns:a16="http://schemas.microsoft.com/office/drawing/2014/main" id="{F8817495-582E-4A5C-829D-5FEDD3DBB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DC01B5CE-2679-4375-B9DF-AB4E356C1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F185E963-C8DA-4CAB-82EB-D47BDA186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6492F549-3AF9-4C8C-93CD-62212705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26B45B7C-9AEC-47F1-9A61-89A338A55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35" name="AutoShape 21">
              <a:extLst>
                <a:ext uri="{FF2B5EF4-FFF2-40B4-BE49-F238E27FC236}">
                  <a16:creationId xmlns:a16="http://schemas.microsoft.com/office/drawing/2014/main" id="{52EB808A-3326-41F5-852F-E8053441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BC051B17-1A38-4FD2-B5E6-9E4D5B1B0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A762802A-D648-46C1-8797-18BF28BD5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(L9D1)]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C7F6D9E6-2CC1-4132-98A2-7CE1CFA3A5F3}"/>
              </a:ext>
            </a:extLst>
          </p:cNvPr>
          <p:cNvGrpSpPr>
            <a:grpSpLocks/>
          </p:cNvGrpSpPr>
          <p:nvPr/>
        </p:nvGrpSpPr>
        <p:grpSpPr bwMode="auto">
          <a:xfrm>
            <a:off x="7406570" y="681037"/>
            <a:ext cx="4323039" cy="3839526"/>
            <a:chOff x="2400" y="1401"/>
            <a:chExt cx="1391" cy="1255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6F9569BA-16A2-4A4E-95FE-BC01D9C34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29" name="Group 6">
              <a:extLst>
                <a:ext uri="{FF2B5EF4-FFF2-40B4-BE49-F238E27FC236}">
                  <a16:creationId xmlns:a16="http://schemas.microsoft.com/office/drawing/2014/main" id="{5E82F9F6-A8F7-41D3-8BBA-9038BF909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" y="1617"/>
              <a:ext cx="1238" cy="361"/>
              <a:chOff x="1630" y="1680"/>
              <a:chExt cx="2306" cy="336"/>
            </a:xfrm>
          </p:grpSpPr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id="{BC58C926-B423-4428-B55C-DF49599D8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0" y="1680"/>
                <a:ext cx="1106" cy="3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id="{2CD710A8-6479-4E20-AF87-B3E62FCAB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77436827-07FA-482E-8AC9-627BF401E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id="{9437F7AB-7379-43E5-AC3D-1EED3CADF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C9D0AD78-E6F3-4CE9-A9CC-DEEE754D7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38" name="Line 13">
                <a:extLst>
                  <a:ext uri="{FF2B5EF4-FFF2-40B4-BE49-F238E27FC236}">
                    <a16:creationId xmlns:a16="http://schemas.microsoft.com/office/drawing/2014/main" id="{1B9D5482-A766-4CDB-83C8-10214FA8D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9" name="Line 14">
                <a:extLst>
                  <a:ext uri="{FF2B5EF4-FFF2-40B4-BE49-F238E27FC236}">
                    <a16:creationId xmlns:a16="http://schemas.microsoft.com/office/drawing/2014/main" id="{F8EA5D42-472D-485E-9355-56CE2E738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0" name="Line 15">
                <a:extLst>
                  <a:ext uri="{FF2B5EF4-FFF2-40B4-BE49-F238E27FC236}">
                    <a16:creationId xmlns:a16="http://schemas.microsoft.com/office/drawing/2014/main" id="{45256E29-0207-486A-A0BC-7C8321BAE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1" name="Line 16">
                <a:extLst>
                  <a:ext uri="{FF2B5EF4-FFF2-40B4-BE49-F238E27FC236}">
                    <a16:creationId xmlns:a16="http://schemas.microsoft.com/office/drawing/2014/main" id="{F8817495-582E-4A5C-829D-5FEDD3DBB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DC01B5CE-2679-4375-B9DF-AB4E356C1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F185E963-C8DA-4CAB-82EB-D47BDA186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6492F549-3AF9-4C8C-93CD-62212705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26B45B7C-9AEC-47F1-9A61-89A338A55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35" name="AutoShape 21">
              <a:extLst>
                <a:ext uri="{FF2B5EF4-FFF2-40B4-BE49-F238E27FC236}">
                  <a16:creationId xmlns:a16="http://schemas.microsoft.com/office/drawing/2014/main" id="{52EB808A-3326-41F5-852F-E8053441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BC051B17-1A38-4FD2-B5E6-9E4D5B1B0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A762802A-D648-46C1-8797-18BF28BD5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23E991C-67B2-2EE5-0798-F639C15FC521}"/>
              </a:ext>
            </a:extLst>
          </p:cNvPr>
          <p:cNvSpPr/>
          <p:nvPr/>
        </p:nvSpPr>
        <p:spPr>
          <a:xfrm>
            <a:off x="7461017" y="388764"/>
            <a:ext cx="4294949" cy="20522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70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(L9D1)]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C7F6D9E6-2CC1-4132-98A2-7CE1CFA3A5F3}"/>
              </a:ext>
            </a:extLst>
          </p:cNvPr>
          <p:cNvGrpSpPr>
            <a:grpSpLocks/>
          </p:cNvGrpSpPr>
          <p:nvPr/>
        </p:nvGrpSpPr>
        <p:grpSpPr bwMode="auto">
          <a:xfrm>
            <a:off x="7406570" y="681037"/>
            <a:ext cx="4326147" cy="3839526"/>
            <a:chOff x="2400" y="1401"/>
            <a:chExt cx="1392" cy="1255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6F9569BA-16A2-4A4E-95FE-BC01D9C34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29" name="Group 6">
              <a:extLst>
                <a:ext uri="{FF2B5EF4-FFF2-40B4-BE49-F238E27FC236}">
                  <a16:creationId xmlns:a16="http://schemas.microsoft.com/office/drawing/2014/main" id="{5E82F9F6-A8F7-41D3-8BBA-9038BF909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id="{BC58C926-B423-4428-B55C-DF49599D8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id="{2CD710A8-6479-4E20-AF87-B3E62FCAB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77436827-07FA-482E-8AC9-627BF401E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id="{9437F7AB-7379-43E5-AC3D-1EED3CADF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C9D0AD78-E6F3-4CE9-A9CC-DEEE754D7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38" name="Line 13">
                <a:extLst>
                  <a:ext uri="{FF2B5EF4-FFF2-40B4-BE49-F238E27FC236}">
                    <a16:creationId xmlns:a16="http://schemas.microsoft.com/office/drawing/2014/main" id="{1B9D5482-A766-4CDB-83C8-10214FA8D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9" name="Line 14">
                <a:extLst>
                  <a:ext uri="{FF2B5EF4-FFF2-40B4-BE49-F238E27FC236}">
                    <a16:creationId xmlns:a16="http://schemas.microsoft.com/office/drawing/2014/main" id="{F8EA5D42-472D-485E-9355-56CE2E738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0" name="Line 15">
                <a:extLst>
                  <a:ext uri="{FF2B5EF4-FFF2-40B4-BE49-F238E27FC236}">
                    <a16:creationId xmlns:a16="http://schemas.microsoft.com/office/drawing/2014/main" id="{45256E29-0207-486A-A0BC-7C8321BAE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1" name="Line 16">
                <a:extLst>
                  <a:ext uri="{FF2B5EF4-FFF2-40B4-BE49-F238E27FC236}">
                    <a16:creationId xmlns:a16="http://schemas.microsoft.com/office/drawing/2014/main" id="{F8817495-582E-4A5C-829D-5FEDD3DBB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DC01B5CE-2679-4375-B9DF-AB4E356C1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F185E963-C8DA-4CAB-82EB-D47BDA186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6492F549-3AF9-4C8C-93CD-62212705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26B45B7C-9AEC-47F1-9A61-89A338A55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35" name="AutoShape 21">
              <a:extLst>
                <a:ext uri="{FF2B5EF4-FFF2-40B4-BE49-F238E27FC236}">
                  <a16:creationId xmlns:a16="http://schemas.microsoft.com/office/drawing/2014/main" id="{52EB808A-3326-41F5-852F-E8053441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BC051B17-1A38-4FD2-B5E6-9E4D5B1B0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A762802A-D648-46C1-8797-18BF28BD5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317F5CD-A0F8-329E-D3BC-F6EC4E067559}"/>
              </a:ext>
            </a:extLst>
          </p:cNvPr>
          <p:cNvSpPr/>
          <p:nvPr/>
        </p:nvSpPr>
        <p:spPr>
          <a:xfrm rot="1913278">
            <a:off x="9012455" y="1199806"/>
            <a:ext cx="791160" cy="1516889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98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 Values V*</a:t>
            </a:r>
          </a:p>
        </p:txBody>
      </p:sp>
      <p:pic>
        <p:nvPicPr>
          <p:cNvPr id="3" name="Picture 2" descr="Screen Shot 2014-08-11 at 12.15.5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/>
          <a:stretch/>
        </p:blipFill>
        <p:spPr>
          <a:xfrm>
            <a:off x="2952734" y="1293962"/>
            <a:ext cx="6286531" cy="55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60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Q*</a:t>
            </a:r>
          </a:p>
        </p:txBody>
      </p:sp>
      <p:pic>
        <p:nvPicPr>
          <p:cNvPr id="4" name="Picture 3" descr="Screen Shot 2014-08-11 at 12.16.02 AM.png">
            <a:extLst>
              <a:ext uri="{FF2B5EF4-FFF2-40B4-BE49-F238E27FC236}">
                <a16:creationId xmlns:a16="http://schemas.microsoft.com/office/drawing/2014/main" id="{CC0C6DFD-668F-4FC8-B7F4-9C861A6D7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>
          <a:xfrm>
            <a:off x="2952734" y="1305464"/>
            <a:ext cx="6286531" cy="55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38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95247" y="2899460"/>
            <a:ext cx="3626182" cy="477549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38F0353-A9D2-4E50-9BC2-953282FB701D}"/>
              </a:ext>
            </a:extLst>
          </p:cNvPr>
          <p:cNvSpPr/>
          <p:nvPr/>
        </p:nvSpPr>
        <p:spPr>
          <a:xfrm>
            <a:off x="8224057" y="2950609"/>
            <a:ext cx="3728385" cy="191192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29912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295247" y="2899460"/>
            <a:ext cx="3626182" cy="477549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01873" y="3508825"/>
            <a:ext cx="6547885" cy="69918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93CE7E1-CBD3-45D9-B6A7-71CF5D4A5DE3}"/>
              </a:ext>
            </a:extLst>
          </p:cNvPr>
          <p:cNvSpPr/>
          <p:nvPr/>
        </p:nvSpPr>
        <p:spPr>
          <a:xfrm>
            <a:off x="8675918" y="631240"/>
            <a:ext cx="3455124" cy="191192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273A3D-DF10-4382-A1FF-6C2B04130BAB}"/>
              </a:ext>
            </a:extLst>
          </p:cNvPr>
          <p:cNvSpPr/>
          <p:nvPr/>
        </p:nvSpPr>
        <p:spPr>
          <a:xfrm>
            <a:off x="1141600" y="2679545"/>
            <a:ext cx="4289382" cy="7494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2067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5D00D-40A2-E841-F9D8-5B12AF0AF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766EDD6C-D931-C60A-4F16-25EBE51C0959}"/>
              </a:ext>
            </a:extLst>
          </p:cNvPr>
          <p:cNvGrpSpPr>
            <a:grpSpLocks/>
          </p:cNvGrpSpPr>
          <p:nvPr/>
        </p:nvGrpSpPr>
        <p:grpSpPr bwMode="auto">
          <a:xfrm>
            <a:off x="8217272" y="803142"/>
            <a:ext cx="3735653" cy="3839526"/>
            <a:chOff x="2400" y="1401"/>
            <a:chExt cx="1202" cy="1255"/>
          </a:xfrm>
        </p:grpSpPr>
        <p:sp>
          <p:nvSpPr>
            <p:cNvPr id="24" name="AutoShape 5">
              <a:extLst>
                <a:ext uri="{FF2B5EF4-FFF2-40B4-BE49-F238E27FC236}">
                  <a16:creationId xmlns:a16="http://schemas.microsoft.com/office/drawing/2014/main" id="{08D85BDB-2EDC-89C2-AACF-AE4DAB484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49" name="Group 6">
              <a:extLst>
                <a:ext uri="{FF2B5EF4-FFF2-40B4-BE49-F238E27FC236}">
                  <a16:creationId xmlns:a16="http://schemas.microsoft.com/office/drawing/2014/main" id="{944736CC-EAB0-C0BF-E8B9-9D762A49B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2" name="Line 7">
                <a:extLst>
                  <a:ext uri="{FF2B5EF4-FFF2-40B4-BE49-F238E27FC236}">
                    <a16:creationId xmlns:a16="http://schemas.microsoft.com/office/drawing/2014/main" id="{8ED28F4E-AA43-2151-E650-F28C6C5B4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3" name="Line 8">
                <a:extLst>
                  <a:ext uri="{FF2B5EF4-FFF2-40B4-BE49-F238E27FC236}">
                    <a16:creationId xmlns:a16="http://schemas.microsoft.com/office/drawing/2014/main" id="{7AC28464-70E9-E93E-F566-854C59B9B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9">
                <a:extLst>
                  <a:ext uri="{FF2B5EF4-FFF2-40B4-BE49-F238E27FC236}">
                    <a16:creationId xmlns:a16="http://schemas.microsoft.com/office/drawing/2014/main" id="{7A4A8E92-E89A-2613-896C-CA026E001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10">
                <a:extLst>
                  <a:ext uri="{FF2B5EF4-FFF2-40B4-BE49-F238E27FC236}">
                    <a16:creationId xmlns:a16="http://schemas.microsoft.com/office/drawing/2014/main" id="{2B1634D0-4A35-E872-960E-8C9457667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0" name="Group 12">
              <a:extLst>
                <a:ext uri="{FF2B5EF4-FFF2-40B4-BE49-F238E27FC236}">
                  <a16:creationId xmlns:a16="http://schemas.microsoft.com/office/drawing/2014/main" id="{5A8CFFC8-5216-A02A-89EA-E3E129783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8" name="Line 13">
                <a:extLst>
                  <a:ext uri="{FF2B5EF4-FFF2-40B4-BE49-F238E27FC236}">
                    <a16:creationId xmlns:a16="http://schemas.microsoft.com/office/drawing/2014/main" id="{4E80BEF3-8459-B26B-DD9E-526F47B8C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59" name="Line 14">
                <a:extLst>
                  <a:ext uri="{FF2B5EF4-FFF2-40B4-BE49-F238E27FC236}">
                    <a16:creationId xmlns:a16="http://schemas.microsoft.com/office/drawing/2014/main" id="{DEC0405D-7252-5DFB-0082-5CFB763B6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5">
                <a:extLst>
                  <a:ext uri="{FF2B5EF4-FFF2-40B4-BE49-F238E27FC236}">
                    <a16:creationId xmlns:a16="http://schemas.microsoft.com/office/drawing/2014/main" id="{8DCBFCAB-4E6B-FCF1-3453-EB45A4466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6">
                <a:extLst>
                  <a:ext uri="{FF2B5EF4-FFF2-40B4-BE49-F238E27FC236}">
                    <a16:creationId xmlns:a16="http://schemas.microsoft.com/office/drawing/2014/main" id="{18006ECB-16A3-A749-3848-4C6DD4DAB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>
              <a:extLst>
                <a:ext uri="{FF2B5EF4-FFF2-40B4-BE49-F238E27FC236}">
                  <a16:creationId xmlns:a16="http://schemas.microsoft.com/office/drawing/2014/main" id="{7287B8DB-2496-1CE7-BAAD-9D52856CC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2" name="Text Box 18">
              <a:extLst>
                <a:ext uri="{FF2B5EF4-FFF2-40B4-BE49-F238E27FC236}">
                  <a16:creationId xmlns:a16="http://schemas.microsoft.com/office/drawing/2014/main" id="{D40A76E2-66EC-6472-EBF1-09C90CFDE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>
              <a:extLst>
                <a:ext uri="{FF2B5EF4-FFF2-40B4-BE49-F238E27FC236}">
                  <a16:creationId xmlns:a16="http://schemas.microsoft.com/office/drawing/2014/main" id="{A458E4DC-83CA-F044-BEE4-E944E8514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4" name="Text Box 20">
              <a:extLst>
                <a:ext uri="{FF2B5EF4-FFF2-40B4-BE49-F238E27FC236}">
                  <a16:creationId xmlns:a16="http://schemas.microsoft.com/office/drawing/2014/main" id="{D1FD1FBF-4F64-A46E-D49B-069CA98D8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5" name="AutoShape 21">
              <a:extLst>
                <a:ext uri="{FF2B5EF4-FFF2-40B4-BE49-F238E27FC236}">
                  <a16:creationId xmlns:a16="http://schemas.microsoft.com/office/drawing/2014/main" id="{C96B7BDA-FF61-E72D-67D7-2F4584F5E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6" name="Text Box 22">
              <a:extLst>
                <a:ext uri="{FF2B5EF4-FFF2-40B4-BE49-F238E27FC236}">
                  <a16:creationId xmlns:a16="http://schemas.microsoft.com/office/drawing/2014/main" id="{3B635811-2302-D11D-1059-758890EA9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7" name="Oval 11">
              <a:extLst>
                <a:ext uri="{FF2B5EF4-FFF2-40B4-BE49-F238E27FC236}">
                  <a16:creationId xmlns:a16="http://schemas.microsoft.com/office/drawing/2014/main" id="{84EB063A-0FCF-59E8-A322-769F517C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AFAD197-BAD7-4C6F-CE89-0A84FFB57DB8}"/>
              </a:ext>
            </a:extLst>
          </p:cNvPr>
          <p:cNvSpPr/>
          <p:nvPr/>
        </p:nvSpPr>
        <p:spPr>
          <a:xfrm>
            <a:off x="8001165" y="4164296"/>
            <a:ext cx="3951760" cy="743880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FFCFA23-6B71-4DA7-10EA-67E7EA23230C}"/>
                  </a:ext>
                </a:extLst>
              </p:cNvPr>
              <p:cNvSpPr/>
              <p:nvPr/>
            </p:nvSpPr>
            <p:spPr>
              <a:xfrm>
                <a:off x="239075" y="1006476"/>
                <a:ext cx="5032660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FFCFA23-6B71-4DA7-10EA-67E7EA232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5" y="1006476"/>
                <a:ext cx="5032660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C1A95F42-D3AD-4242-21DC-C5CAA53F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Expectimax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AEC564-7158-354B-AAEA-8846E2F7A215}"/>
                  </a:ext>
                </a:extLst>
              </p:cNvPr>
              <p:cNvSpPr/>
              <p:nvPr/>
            </p:nvSpPr>
            <p:spPr>
              <a:xfrm>
                <a:off x="280402" y="1945914"/>
                <a:ext cx="7136642" cy="243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With rewards: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 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AEC564-7158-354B-AAEA-8846E2F7A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02" y="1945914"/>
                <a:ext cx="7136642" cy="2430537"/>
              </a:xfrm>
              <a:prstGeom prst="rect">
                <a:avLst/>
              </a:prstGeom>
              <a:blipFill>
                <a:blip r:embed="rId3"/>
                <a:stretch>
                  <a:fillRect l="-1793" t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F96384-FAF3-C6F7-F169-AA2F17FD952C}"/>
                  </a:ext>
                </a:extLst>
              </p:cNvPr>
              <p:cNvSpPr/>
              <p:nvPr/>
            </p:nvSpPr>
            <p:spPr>
              <a:xfrm>
                <a:off x="220665" y="3429000"/>
                <a:ext cx="7654487" cy="243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With discount factor: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F96384-FAF3-C6F7-F169-AA2F17FD9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65" y="3429000"/>
                <a:ext cx="7654487" cy="2430537"/>
              </a:xfrm>
              <a:prstGeom prst="rect">
                <a:avLst/>
              </a:prstGeom>
              <a:blipFill>
                <a:blip r:embed="rId4"/>
                <a:stretch>
                  <a:fillRect l="-1592" t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0">
                <a:extLst>
                  <a:ext uri="{FF2B5EF4-FFF2-40B4-BE49-F238E27FC236}">
                    <a16:creationId xmlns:a16="http://schemas.microsoft.com/office/drawing/2014/main" id="{81BB7A8E-78B1-6844-E26D-FECFACF1B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1178" y="4045655"/>
                <a:ext cx="156636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γ</m:t>
                      </m:r>
                    </m:oMath>
                  </m:oMathPara>
                </a14:m>
                <a:endParaRPr lang="en-US" sz="3200" b="0" dirty="0">
                  <a:solidFill>
                    <a:schemeClr val="tx2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Text Box 20">
                <a:extLst>
                  <a:ext uri="{FF2B5EF4-FFF2-40B4-BE49-F238E27FC236}">
                    <a16:creationId xmlns:a16="http://schemas.microsoft.com/office/drawing/2014/main" id="{81BB7A8E-78B1-6844-E26D-FECFACF1B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1178" y="4045655"/>
                <a:ext cx="156636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0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899460"/>
            <a:ext cx="3626182" cy="47754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508825"/>
            <a:ext cx="6547885" cy="69918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073706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233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23329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25864230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  <a:sym typeface="Symbol" pitchFamily="18" charset="2"/>
              </a:rPr>
              <a:t>Summary: Bellman Equations vs 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  <p:grpSp>
        <p:nvGrpSpPr>
          <p:cNvPr id="30" name="Group 4">
            <a:extLst>
              <a:ext uri="{FF2B5EF4-FFF2-40B4-BE49-F238E27FC236}">
                <a16:creationId xmlns:a16="http://schemas.microsoft.com/office/drawing/2014/main" id="{A328A2F2-D296-4923-AF98-FFA8C66E5F92}"/>
              </a:ext>
            </a:extLst>
          </p:cNvPr>
          <p:cNvGrpSpPr>
            <a:grpSpLocks/>
          </p:cNvGrpSpPr>
          <p:nvPr/>
        </p:nvGrpSpPr>
        <p:grpSpPr bwMode="auto">
          <a:xfrm>
            <a:off x="8245631" y="681037"/>
            <a:ext cx="3735653" cy="3337787"/>
            <a:chOff x="2400" y="1401"/>
            <a:chExt cx="1202" cy="1091"/>
          </a:xfrm>
        </p:grpSpPr>
        <p:sp>
          <p:nvSpPr>
            <p:cNvPr id="31" name="AutoShape 5">
              <a:extLst>
                <a:ext uri="{FF2B5EF4-FFF2-40B4-BE49-F238E27FC236}">
                  <a16:creationId xmlns:a16="http://schemas.microsoft.com/office/drawing/2014/main" id="{4ACC81CC-3DD7-4480-AB87-4803BA65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F12DEF36-9FDE-4125-B915-8ED196BFA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45" name="Line 7">
                <a:extLst>
                  <a:ext uri="{FF2B5EF4-FFF2-40B4-BE49-F238E27FC236}">
                    <a16:creationId xmlns:a16="http://schemas.microsoft.com/office/drawing/2014/main" id="{15B44502-8972-42C9-B243-187983E65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6" name="Line 8">
                <a:extLst>
                  <a:ext uri="{FF2B5EF4-FFF2-40B4-BE49-F238E27FC236}">
                    <a16:creationId xmlns:a16="http://schemas.microsoft.com/office/drawing/2014/main" id="{BCB5FA47-898E-4DBF-B9FB-07143B4CB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7" name="Line 9">
                <a:extLst>
                  <a:ext uri="{FF2B5EF4-FFF2-40B4-BE49-F238E27FC236}">
                    <a16:creationId xmlns:a16="http://schemas.microsoft.com/office/drawing/2014/main" id="{D3611393-86C1-4A53-8073-D660AA77A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8" name="Line 10">
                <a:extLst>
                  <a:ext uri="{FF2B5EF4-FFF2-40B4-BE49-F238E27FC236}">
                    <a16:creationId xmlns:a16="http://schemas.microsoft.com/office/drawing/2014/main" id="{5D4D5480-8803-471D-A20E-0EE15124E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3" name="Group 12">
              <a:extLst>
                <a:ext uri="{FF2B5EF4-FFF2-40B4-BE49-F238E27FC236}">
                  <a16:creationId xmlns:a16="http://schemas.microsoft.com/office/drawing/2014/main" id="{2C914747-7BA7-469C-B68E-F72F06740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41" name="Line 13">
                <a:extLst>
                  <a:ext uri="{FF2B5EF4-FFF2-40B4-BE49-F238E27FC236}">
                    <a16:creationId xmlns:a16="http://schemas.microsoft.com/office/drawing/2014/main" id="{5F820E01-0C44-4F57-86C5-A35F60FEF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2" name="Line 14">
                <a:extLst>
                  <a:ext uri="{FF2B5EF4-FFF2-40B4-BE49-F238E27FC236}">
                    <a16:creationId xmlns:a16="http://schemas.microsoft.com/office/drawing/2014/main" id="{DED5AF13-82E2-4F67-8BE9-BBB99B4F7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15">
                <a:extLst>
                  <a:ext uri="{FF2B5EF4-FFF2-40B4-BE49-F238E27FC236}">
                    <a16:creationId xmlns:a16="http://schemas.microsoft.com/office/drawing/2014/main" id="{9D44036F-CE6C-4EF2-AF03-3081267E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16">
                <a:extLst>
                  <a:ext uri="{FF2B5EF4-FFF2-40B4-BE49-F238E27FC236}">
                    <a16:creationId xmlns:a16="http://schemas.microsoft.com/office/drawing/2014/main" id="{3222DBBD-3EF5-4F47-AB3F-D57A67822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03B44C2D-0EAD-42D4-AAA9-5D4A9CB59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5" name="Text Box 18">
              <a:extLst>
                <a:ext uri="{FF2B5EF4-FFF2-40B4-BE49-F238E27FC236}">
                  <a16:creationId xmlns:a16="http://schemas.microsoft.com/office/drawing/2014/main" id="{BFDDAAFC-28F2-47D4-A9A7-F5877E1E2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9119F0D1-F594-4422-8294-B71B9EDCD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7" name="Text Box 20">
              <a:extLst>
                <a:ext uri="{FF2B5EF4-FFF2-40B4-BE49-F238E27FC236}">
                  <a16:creationId xmlns:a16="http://schemas.microsoft.com/office/drawing/2014/main" id="{687BDA24-92CD-437E-826D-609599C41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89A2C663-C2A1-4AFF-B444-59CFF7A4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485B-DDA5-8EEA-DE1D-FC610695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 Setup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chemeClr val="tx1"/>
                    </a:solidFill>
                  </a:rPr>
                  <a:t>Expectimax</a:t>
                </a:r>
                <a:r>
                  <a:rPr lang="en-US" dirty="0">
                    <a:solidFill>
                      <a:schemeClr val="tx1"/>
                    </a:solidFill>
                  </a:rPr>
                  <a:t>: State, actions, non-deterministic transition functions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Rewards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Walk-through of super-simple value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Discounting,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Solving MDPs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1) Value iteration</a:t>
                </a:r>
              </a:p>
              <a:p>
                <a:pPr marL="917575" lvl="2" indent="-457200"/>
                <a:r>
                  <a:rPr lang="en-US" sz="2800" dirty="0"/>
                  <a:t>Value iteration convergence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Optimal values &amp; Bellman equations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Policy Extraction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2) Policy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9344921-3110-E16F-36DE-FE3977068511}"/>
              </a:ext>
            </a:extLst>
          </p:cNvPr>
          <p:cNvSpPr/>
          <p:nvPr/>
        </p:nvSpPr>
        <p:spPr>
          <a:xfrm>
            <a:off x="9700708" y="2433918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D311DE-2326-3E32-CCCE-0B314206F083}"/>
              </a:ext>
            </a:extLst>
          </p:cNvPr>
          <p:cNvSpPr/>
          <p:nvPr/>
        </p:nvSpPr>
        <p:spPr>
          <a:xfrm>
            <a:off x="9835343" y="297807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F5AE30-4BD4-2CF4-F380-15DE8FD34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80241"/>
              </p:ext>
            </p:extLst>
          </p:nvPr>
        </p:nvGraphicFramePr>
        <p:xfrm>
          <a:off x="8406242" y="2551583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F3EE913-1775-B2F2-FAC5-1FFB6823C0BD}"/>
              </a:ext>
            </a:extLst>
          </p:cNvPr>
          <p:cNvSpPr/>
          <p:nvPr/>
        </p:nvSpPr>
        <p:spPr>
          <a:xfrm>
            <a:off x="8484065" y="2629276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98840-EBF0-EA1E-3717-BE066926DD4A}"/>
              </a:ext>
            </a:extLst>
          </p:cNvPr>
          <p:cNvSpPr/>
          <p:nvPr/>
        </p:nvSpPr>
        <p:spPr>
          <a:xfrm>
            <a:off x="10917604" y="262920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A1D01AB7-DDD0-751F-F3D1-067D2D47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3764" t="76543" r="1569"/>
          <a:stretch>
            <a:fillRect/>
          </a:stretch>
        </p:blipFill>
        <p:spPr bwMode="auto">
          <a:xfrm>
            <a:off x="5056930" y="3140708"/>
            <a:ext cx="1020818" cy="647165"/>
          </a:xfrm>
          <a:prstGeom prst="rect">
            <a:avLst/>
          </a:prstGeom>
          <a:noFill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73C47AB-FCDD-6671-9461-B78B4F358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350" y="2880146"/>
            <a:ext cx="1020817" cy="883141"/>
          </a:xfrm>
          <a:prstGeom prst="rect">
            <a:avLst/>
          </a:prstGeom>
          <a:noFill/>
        </p:spPr>
      </p:pic>
      <p:pic>
        <p:nvPicPr>
          <p:cNvPr id="11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77B13CD8-FFC9-6479-1B21-E4EEFD33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3764" t="38272" r="1569" b="35802"/>
          <a:stretch>
            <a:fillRect/>
          </a:stretch>
        </p:blipFill>
        <p:spPr bwMode="auto">
          <a:xfrm>
            <a:off x="4166838" y="3003940"/>
            <a:ext cx="1020817" cy="715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542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 MDP!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77599"/>
          </a:xfrm>
        </p:spPr>
        <p:txBody>
          <a:bodyPr/>
          <a:lstStyle/>
          <a:p>
            <a:r>
              <a:rPr lang="en-US" dirty="0"/>
              <a:t>What are we going to do with these values?? </a:t>
            </a:r>
          </a:p>
        </p:txBody>
      </p:sp>
      <p:pic>
        <p:nvPicPr>
          <p:cNvPr id="4" name="Picture 3" descr="Screen Shot 2014-08-11 at 12.15.55 AM.png">
            <a:extLst>
              <a:ext uri="{FF2B5EF4-FFF2-40B4-BE49-F238E27FC236}">
                <a16:creationId xmlns:a16="http://schemas.microsoft.com/office/drawing/2014/main" id="{1DBA356F-5DF6-4BA7-B568-ADBE81FB8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5" name="Picture 4" descr="Screen Shot 2014-08-11 at 12.16.02 AM.png">
            <a:extLst>
              <a:ext uri="{FF2B5EF4-FFF2-40B4-BE49-F238E27FC236}">
                <a16:creationId xmlns:a16="http://schemas.microsoft.com/office/drawing/2014/main" id="{247ADA9A-BCBD-4388-8561-CA4767F74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F8C3AD-01D2-414E-81FB-3BFEB0C986B3}"/>
                  </a:ext>
                </a:extLst>
              </p:cNvPr>
              <p:cNvSpPr/>
              <p:nvPr/>
            </p:nvSpPr>
            <p:spPr>
              <a:xfrm>
                <a:off x="2304270" y="1800726"/>
                <a:ext cx="1256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F8C3AD-01D2-414E-81FB-3BFEB0C98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270" y="1800726"/>
                <a:ext cx="125624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99ABF1-CDFA-4DA4-9D4B-4BC13323AC05}"/>
                  </a:ext>
                </a:extLst>
              </p:cNvPr>
              <p:cNvSpPr/>
              <p:nvPr/>
            </p:nvSpPr>
            <p:spPr>
              <a:xfrm>
                <a:off x="8198406" y="1773111"/>
                <a:ext cx="16591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99ABF1-CDFA-4DA4-9D4B-4BC13323A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406" y="1773111"/>
                <a:ext cx="165910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2649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If you need to extract a policy, would you rather have</a:t>
            </a:r>
          </a:p>
          <a:p>
            <a:r>
              <a:rPr lang="en-US" dirty="0"/>
              <a:t>A) </a:t>
            </a:r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, B) </a:t>
            </a:r>
            <a:r>
              <a:rPr lang="en-US" dirty="0">
                <a:solidFill>
                  <a:srgbClr val="00B050"/>
                </a:solidFill>
              </a:rPr>
              <a:t>Q-values</a:t>
            </a:r>
            <a:r>
              <a:rPr lang="en-US" dirty="0"/>
              <a:t>?</a:t>
            </a:r>
          </a:p>
        </p:txBody>
      </p:sp>
      <p:pic>
        <p:nvPicPr>
          <p:cNvPr id="6" name="Picture 5" descr="Screen Shot 2014-08-11 at 12.15.55 AM.png">
            <a:extLst>
              <a:ext uri="{FF2B5EF4-FFF2-40B4-BE49-F238E27FC236}">
                <a16:creationId xmlns:a16="http://schemas.microsoft.com/office/drawing/2014/main" id="{300F2B1F-6DAD-480A-9182-0B60AD8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7" name="Picture 6" descr="Screen Shot 2014-08-11 at 12.16.02 AM.png">
            <a:extLst>
              <a:ext uri="{FF2B5EF4-FFF2-40B4-BE49-F238E27FC236}">
                <a16:creationId xmlns:a16="http://schemas.microsoft.com/office/drawing/2014/main" id="{28577A52-523D-4437-A90F-1E5BEF7D1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52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If you need to extract a policy, would you rather have</a:t>
            </a:r>
          </a:p>
          <a:p>
            <a:r>
              <a:rPr lang="en-US" dirty="0"/>
              <a:t>A) </a:t>
            </a:r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, B) </a:t>
            </a:r>
            <a:r>
              <a:rPr lang="en-US" dirty="0">
                <a:solidFill>
                  <a:srgbClr val="00B050"/>
                </a:solidFill>
              </a:rPr>
              <a:t>Q-values</a:t>
            </a:r>
            <a:r>
              <a:rPr lang="en-US" dirty="0"/>
              <a:t> ?</a:t>
            </a:r>
          </a:p>
        </p:txBody>
      </p:sp>
      <p:pic>
        <p:nvPicPr>
          <p:cNvPr id="6" name="Picture 5" descr="Screen Shot 2014-08-11 at 12.15.55 AM.png">
            <a:extLst>
              <a:ext uri="{FF2B5EF4-FFF2-40B4-BE49-F238E27FC236}">
                <a16:creationId xmlns:a16="http://schemas.microsoft.com/office/drawing/2014/main" id="{300F2B1F-6DAD-480A-9182-0B60AD8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7" name="Picture 6" descr="Screen Shot 2014-08-11 at 12.16.02 AM.png">
            <a:extLst>
              <a:ext uri="{FF2B5EF4-FFF2-40B4-BE49-F238E27FC236}">
                <a16:creationId xmlns:a16="http://schemas.microsoft.com/office/drawing/2014/main" id="{28577A52-523D-4437-A90F-1E5BEF7D1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32311B-2B1E-475D-BB84-D3CFFBF39143}"/>
              </a:ext>
            </a:extLst>
          </p:cNvPr>
          <p:cNvSpPr/>
          <p:nvPr/>
        </p:nvSpPr>
        <p:spPr>
          <a:xfrm>
            <a:off x="2069992" y="1590311"/>
            <a:ext cx="1759404" cy="5374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455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684C-4392-280A-AE95-14E7261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86819"/>
            <a:ext cx="10515600" cy="2852737"/>
          </a:xfrm>
        </p:spPr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43C92-FBEA-465E-ADD5-0C1D55C1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650" y="994738"/>
            <a:ext cx="5689028" cy="4469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95628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473646" cy="2039539"/>
          </a:xfrm>
        </p:spPr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488437" y="4228611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8184183" y="994943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41879" y="4256852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378425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168846" cy="2039539"/>
          </a:xfrm>
        </p:spPr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611054" y="388520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25137" y="3872877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685108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9949D4A-9EF6-8F9F-D47C-4EF357768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B2BED031-2C30-8B1E-C85E-316CE17EBAD4}"/>
              </a:ext>
            </a:extLst>
          </p:cNvPr>
          <p:cNvGrpSpPr>
            <a:grpSpLocks/>
          </p:cNvGrpSpPr>
          <p:nvPr/>
        </p:nvGrpSpPr>
        <p:grpSpPr bwMode="auto">
          <a:xfrm>
            <a:off x="8081588" y="3225317"/>
            <a:ext cx="3735657" cy="3573357"/>
            <a:chOff x="2400" y="1488"/>
            <a:chExt cx="1202" cy="1168"/>
          </a:xfrm>
        </p:grpSpPr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FE473DF6-B185-2A75-E50D-4A32D9AD4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28CC9A92-C32D-5828-776D-9004494E77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id="{8E374950-97FA-E23B-BB8F-044AFA688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5" name="Line 8">
                <a:extLst>
                  <a:ext uri="{FF2B5EF4-FFF2-40B4-BE49-F238E27FC236}">
                    <a16:creationId xmlns:a16="http://schemas.microsoft.com/office/drawing/2014/main" id="{9002E5CC-41A8-3DB3-0EBF-7FF9A3BDE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6" name="Line 9">
                <a:extLst>
                  <a:ext uri="{FF2B5EF4-FFF2-40B4-BE49-F238E27FC236}">
                    <a16:creationId xmlns:a16="http://schemas.microsoft.com/office/drawing/2014/main" id="{EA695646-8FA7-B018-2D0C-BB92B9F98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7" name="Line 10">
                <a:extLst>
                  <a:ext uri="{FF2B5EF4-FFF2-40B4-BE49-F238E27FC236}">
                    <a16:creationId xmlns:a16="http://schemas.microsoft.com/office/drawing/2014/main" id="{3DDCE7B4-41B0-E821-9B7F-E28430E3A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9F69C354-24E0-980E-5299-D17CD3AA6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BFDDEAD3-457B-BCD7-D57E-E0285DBAD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67E4F4A5-769F-46D2-D1E9-04B22A51F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40466F65-67B0-2862-8DFD-32AFCF860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229B20B5-8308-270E-7351-832D083BB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>
              <a:extLst>
                <a:ext uri="{FF2B5EF4-FFF2-40B4-BE49-F238E27FC236}">
                  <a16:creationId xmlns:a16="http://schemas.microsoft.com/office/drawing/2014/main" id="{C8C51A5E-1863-3FF6-CBE0-EB354B4BB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8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a'</a:t>
              </a:r>
            </a:p>
          </p:txBody>
        </p:sp>
        <p:sp>
          <p:nvSpPr>
            <p:cNvPr id="13" name="Text Box 19">
              <a:extLst>
                <a:ext uri="{FF2B5EF4-FFF2-40B4-BE49-F238E27FC236}">
                  <a16:creationId xmlns:a16="http://schemas.microsoft.com/office/drawing/2014/main" id="{98DEE629-608B-5144-F92C-AB407B9E7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s', a'</a:t>
              </a: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FC0E7D98-0802-E296-7F3D-FCB3D48D3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s',a',s</a:t>
              </a:r>
              <a:r>
                <a:rPr lang="en-US" altLang="ja-JP" sz="3200" dirty="0">
                  <a:latin typeface="Calibri"/>
                  <a:cs typeface="Calibri"/>
                </a:rPr>
                <a:t>''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32F60AE7-9E34-0FAB-A352-AB699305B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16" name="Text Box 22">
              <a:extLst>
                <a:ext uri="{FF2B5EF4-FFF2-40B4-BE49-F238E27FC236}">
                  <a16:creationId xmlns:a16="http://schemas.microsoft.com/office/drawing/2014/main" id="{1B6ED4F6-FAA1-8C5F-FE65-81D3D4F72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s''</a:t>
              </a: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85024D1-1FC0-9680-2605-3E4534288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C9EE920D-9EE5-0786-696D-1780E8A36F7C}"/>
              </a:ext>
            </a:extLst>
          </p:cNvPr>
          <p:cNvGrpSpPr>
            <a:grpSpLocks/>
          </p:cNvGrpSpPr>
          <p:nvPr/>
        </p:nvGrpSpPr>
        <p:grpSpPr bwMode="auto">
          <a:xfrm>
            <a:off x="8243189" y="-138152"/>
            <a:ext cx="3735653" cy="3839526"/>
            <a:chOff x="2400" y="1401"/>
            <a:chExt cx="1202" cy="1255"/>
          </a:xfrm>
        </p:grpSpPr>
        <p:sp>
          <p:nvSpPr>
            <p:cNvPr id="24" name="AutoShape 5">
              <a:extLst>
                <a:ext uri="{FF2B5EF4-FFF2-40B4-BE49-F238E27FC236}">
                  <a16:creationId xmlns:a16="http://schemas.microsoft.com/office/drawing/2014/main" id="{C5E1E849-7B24-D886-D976-DB176D868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49" name="Group 6">
              <a:extLst>
                <a:ext uri="{FF2B5EF4-FFF2-40B4-BE49-F238E27FC236}">
                  <a16:creationId xmlns:a16="http://schemas.microsoft.com/office/drawing/2014/main" id="{20FCD12A-7D6E-DBAE-531E-3AA8B2AFE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2" name="Line 7">
                <a:extLst>
                  <a:ext uri="{FF2B5EF4-FFF2-40B4-BE49-F238E27FC236}">
                    <a16:creationId xmlns:a16="http://schemas.microsoft.com/office/drawing/2014/main" id="{ED25A8E5-600B-06BD-6AF6-637019D07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3" name="Line 8">
                <a:extLst>
                  <a:ext uri="{FF2B5EF4-FFF2-40B4-BE49-F238E27FC236}">
                    <a16:creationId xmlns:a16="http://schemas.microsoft.com/office/drawing/2014/main" id="{3C925066-56CF-77DD-286D-2C8635CEC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9">
                <a:extLst>
                  <a:ext uri="{FF2B5EF4-FFF2-40B4-BE49-F238E27FC236}">
                    <a16:creationId xmlns:a16="http://schemas.microsoft.com/office/drawing/2014/main" id="{20DFAC10-D8B2-541A-9A35-20EDD7D65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10">
                <a:extLst>
                  <a:ext uri="{FF2B5EF4-FFF2-40B4-BE49-F238E27FC236}">
                    <a16:creationId xmlns:a16="http://schemas.microsoft.com/office/drawing/2014/main" id="{CBCB7E75-F345-636D-D07F-ECD75DCD6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0" name="Group 12">
              <a:extLst>
                <a:ext uri="{FF2B5EF4-FFF2-40B4-BE49-F238E27FC236}">
                  <a16:creationId xmlns:a16="http://schemas.microsoft.com/office/drawing/2014/main" id="{55DFADEA-7D15-FECE-1671-600AFE59E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8" name="Line 13">
                <a:extLst>
                  <a:ext uri="{FF2B5EF4-FFF2-40B4-BE49-F238E27FC236}">
                    <a16:creationId xmlns:a16="http://schemas.microsoft.com/office/drawing/2014/main" id="{7171A550-1368-0181-EC4C-292201442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59" name="Line 14">
                <a:extLst>
                  <a:ext uri="{FF2B5EF4-FFF2-40B4-BE49-F238E27FC236}">
                    <a16:creationId xmlns:a16="http://schemas.microsoft.com/office/drawing/2014/main" id="{BFC23C88-691D-DBD7-5625-AB665BA3A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5">
                <a:extLst>
                  <a:ext uri="{FF2B5EF4-FFF2-40B4-BE49-F238E27FC236}">
                    <a16:creationId xmlns:a16="http://schemas.microsoft.com/office/drawing/2014/main" id="{B29CC94C-5585-D783-0F50-D692A9C16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6">
                <a:extLst>
                  <a:ext uri="{FF2B5EF4-FFF2-40B4-BE49-F238E27FC236}">
                    <a16:creationId xmlns:a16="http://schemas.microsoft.com/office/drawing/2014/main" id="{9687018D-7492-B724-1AAD-65DD36162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>
              <a:extLst>
                <a:ext uri="{FF2B5EF4-FFF2-40B4-BE49-F238E27FC236}">
                  <a16:creationId xmlns:a16="http://schemas.microsoft.com/office/drawing/2014/main" id="{4F72739F-11F0-3B61-AE1C-678BD7A00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2" name="Text Box 18">
              <a:extLst>
                <a:ext uri="{FF2B5EF4-FFF2-40B4-BE49-F238E27FC236}">
                  <a16:creationId xmlns:a16="http://schemas.microsoft.com/office/drawing/2014/main" id="{02FDDA70-1C4D-5B62-B22D-17A4D85A4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>
              <a:extLst>
                <a:ext uri="{FF2B5EF4-FFF2-40B4-BE49-F238E27FC236}">
                  <a16:creationId xmlns:a16="http://schemas.microsoft.com/office/drawing/2014/main" id="{9DEDAFD5-4F28-50F6-1480-7E3202AB6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4" name="Text Box 20">
              <a:extLst>
                <a:ext uri="{FF2B5EF4-FFF2-40B4-BE49-F238E27FC236}">
                  <a16:creationId xmlns:a16="http://schemas.microsoft.com/office/drawing/2014/main" id="{05011607-BAE5-360A-4A40-0E4477E67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5" name="AutoShape 21">
              <a:extLst>
                <a:ext uri="{FF2B5EF4-FFF2-40B4-BE49-F238E27FC236}">
                  <a16:creationId xmlns:a16="http://schemas.microsoft.com/office/drawing/2014/main" id="{F737B151-0982-4748-1FB3-78A986AF9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6" name="Text Box 22">
              <a:extLst>
                <a:ext uri="{FF2B5EF4-FFF2-40B4-BE49-F238E27FC236}">
                  <a16:creationId xmlns:a16="http://schemas.microsoft.com/office/drawing/2014/main" id="{E34681F4-5E34-CA78-78BD-D6BF667C6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7" name="Oval 11">
              <a:extLst>
                <a:ext uri="{FF2B5EF4-FFF2-40B4-BE49-F238E27FC236}">
                  <a16:creationId xmlns:a16="http://schemas.microsoft.com/office/drawing/2014/main" id="{2ED9CF49-D55F-268E-AAC9-FCA64330A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4E3ADD1-9F52-3305-34F0-33DEEB6E9557}"/>
              </a:ext>
            </a:extLst>
          </p:cNvPr>
          <p:cNvSpPr/>
          <p:nvPr/>
        </p:nvSpPr>
        <p:spPr>
          <a:xfrm>
            <a:off x="8027082" y="3223002"/>
            <a:ext cx="3951760" cy="3870322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A49274-8C32-A038-426F-DBAD1852E7FC}"/>
                  </a:ext>
                </a:extLst>
              </p:cNvPr>
              <p:cNvSpPr/>
              <p:nvPr/>
            </p:nvSpPr>
            <p:spPr>
              <a:xfrm>
                <a:off x="239075" y="1006476"/>
                <a:ext cx="5032660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A49274-8C32-A038-426F-DBAD1852E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5" y="1006476"/>
                <a:ext cx="5032660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3ACFC725-01B3-B6A2-615A-D9C3037D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Expectimax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1F1C204-AD42-DA3A-3E1D-4C62485E1356}"/>
                  </a:ext>
                </a:extLst>
              </p:cNvPr>
              <p:cNvSpPr/>
              <p:nvPr/>
            </p:nvSpPr>
            <p:spPr>
              <a:xfrm>
                <a:off x="280402" y="1945914"/>
                <a:ext cx="7136642" cy="243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With rewards: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 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1F1C204-AD42-DA3A-3E1D-4C62485E1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02" y="1945914"/>
                <a:ext cx="7136642" cy="2430537"/>
              </a:xfrm>
              <a:prstGeom prst="rect">
                <a:avLst/>
              </a:prstGeom>
              <a:blipFill>
                <a:blip r:embed="rId3"/>
                <a:stretch>
                  <a:fillRect l="-1793" t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A7DB12-39C0-2C63-048D-B41085499E1C}"/>
                  </a:ext>
                </a:extLst>
              </p:cNvPr>
              <p:cNvSpPr/>
              <p:nvPr/>
            </p:nvSpPr>
            <p:spPr>
              <a:xfrm>
                <a:off x="220665" y="3429000"/>
                <a:ext cx="7654487" cy="243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With discount factor: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A7DB12-39C0-2C63-048D-B41085499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65" y="3429000"/>
                <a:ext cx="7654487" cy="2430537"/>
              </a:xfrm>
              <a:prstGeom prst="rect">
                <a:avLst/>
              </a:prstGeom>
              <a:blipFill>
                <a:blip r:embed="rId4"/>
                <a:stretch>
                  <a:fillRect l="-1592" t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0">
                <a:extLst>
                  <a:ext uri="{FF2B5EF4-FFF2-40B4-BE49-F238E27FC236}">
                    <a16:creationId xmlns:a16="http://schemas.microsoft.com/office/drawing/2014/main" id="{D46E6121-E8FC-2FA7-03D2-13B00360D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7095" y="3104361"/>
                <a:ext cx="156636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γ</m:t>
                      </m:r>
                    </m:oMath>
                  </m:oMathPara>
                </a14:m>
                <a:endParaRPr lang="en-US" sz="3200" b="0" dirty="0">
                  <a:solidFill>
                    <a:schemeClr val="tx2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Text Box 20">
                <a:extLst>
                  <a:ext uri="{FF2B5EF4-FFF2-40B4-BE49-F238E27FC236}">
                    <a16:creationId xmlns:a16="http://schemas.microsoft.com/office/drawing/2014/main" id="{D46E6121-E8FC-2FA7-03D2-13B00360D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7095" y="3104361"/>
                <a:ext cx="156636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4708A9CF-2AA0-26DC-4121-D99845EF26D0}"/>
              </a:ext>
            </a:extLst>
          </p:cNvPr>
          <p:cNvSpPr/>
          <p:nvPr/>
        </p:nvSpPr>
        <p:spPr>
          <a:xfrm>
            <a:off x="8195983" y="6314669"/>
            <a:ext cx="3621250" cy="791320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0">
                <a:extLst>
                  <a:ext uri="{FF2B5EF4-FFF2-40B4-BE49-F238E27FC236}">
                    <a16:creationId xmlns:a16="http://schemas.microsoft.com/office/drawing/2014/main" id="{A9EE5D2C-3D28-8392-8899-E367735C55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85486" y="6201667"/>
                <a:ext cx="156636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cs typeface="Calibri"/>
                        </a:rPr>
                        <m:t>γ</m:t>
                      </m:r>
                    </m:oMath>
                  </m:oMathPara>
                </a14:m>
                <a:endParaRPr lang="en-US" sz="3200" b="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9" name="Text Box 20">
                <a:extLst>
                  <a:ext uri="{FF2B5EF4-FFF2-40B4-BE49-F238E27FC236}">
                    <a16:creationId xmlns:a16="http://schemas.microsoft.com/office/drawing/2014/main" id="{A9EE5D2C-3D28-8392-8899-E367735C5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85486" y="6201667"/>
                <a:ext cx="156636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63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2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Value Iteration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Things to notice when running value iteration: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It’s slow – O(S</a:t>
            </a:r>
            <a:r>
              <a:rPr lang="en-US" sz="2800" baseline="30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A) per iteration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The “max” at each state rarely changes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The optimal policy appears before the values converge (but we don’t know that the policy is optimal until the values converge)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7238" y="2080916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815896"/>
            <a:chOff x="2400" y="1401"/>
            <a:chExt cx="1392" cy="1286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52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 w="lg" len="lg"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[Demo: value iteration (L9D2)]</a:t>
            </a:r>
          </a:p>
        </p:txBody>
      </p:sp>
    </p:spTree>
    <p:extLst>
      <p:ext uri="{BB962C8B-B14F-4D97-AF65-F5344CB8AC3E}">
        <p14:creationId xmlns:p14="http://schemas.microsoft.com/office/powerpoint/2010/main" val="4228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24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102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411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927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47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940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617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259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Example: Racing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81" y="1353401"/>
            <a:ext cx="9418638" cy="504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614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219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320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087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52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485B-DDA5-8EEA-DE1D-FC610695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 Setup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chemeClr val="tx1"/>
                    </a:solidFill>
                  </a:rPr>
                  <a:t>Expectimax</a:t>
                </a:r>
                <a:r>
                  <a:rPr lang="en-US" dirty="0">
                    <a:solidFill>
                      <a:schemeClr val="tx1"/>
                    </a:solidFill>
                  </a:rPr>
                  <a:t>: State, actions, non-deterministic transition functions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Rewards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Walk-through of super-simple value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Discounting,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Solving MDPs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1) Value iteration</a:t>
                </a:r>
              </a:p>
              <a:p>
                <a:pPr marL="917575" lvl="2" indent="-457200"/>
                <a:r>
                  <a:rPr lang="en-US" sz="2800" dirty="0"/>
                  <a:t>Value iteration convergence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Bellman equations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Policy Extraction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2) Policy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9344921-3110-E16F-36DE-FE3977068511}"/>
              </a:ext>
            </a:extLst>
          </p:cNvPr>
          <p:cNvSpPr/>
          <p:nvPr/>
        </p:nvSpPr>
        <p:spPr>
          <a:xfrm>
            <a:off x="9700708" y="2433918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D311DE-2326-3E32-CCCE-0B314206F083}"/>
              </a:ext>
            </a:extLst>
          </p:cNvPr>
          <p:cNvSpPr/>
          <p:nvPr/>
        </p:nvSpPr>
        <p:spPr>
          <a:xfrm>
            <a:off x="9835343" y="297807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F5AE30-4BD4-2CF4-F380-15DE8FD34255}"/>
              </a:ext>
            </a:extLst>
          </p:cNvPr>
          <p:cNvGraphicFramePr>
            <a:graphicFrameLocks noGrp="1"/>
          </p:cNvGraphicFramePr>
          <p:nvPr/>
        </p:nvGraphicFramePr>
        <p:xfrm>
          <a:off x="8406242" y="2551583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F3EE913-1775-B2F2-FAC5-1FFB6823C0BD}"/>
              </a:ext>
            </a:extLst>
          </p:cNvPr>
          <p:cNvSpPr/>
          <p:nvPr/>
        </p:nvSpPr>
        <p:spPr>
          <a:xfrm>
            <a:off x="8484065" y="2629276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98840-EBF0-EA1E-3717-BE066926DD4A}"/>
              </a:ext>
            </a:extLst>
          </p:cNvPr>
          <p:cNvSpPr/>
          <p:nvPr/>
        </p:nvSpPr>
        <p:spPr>
          <a:xfrm>
            <a:off x="10917604" y="262920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A1D01AB7-DDD0-751F-F3D1-067D2D47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3764" t="76543" r="1569"/>
          <a:stretch>
            <a:fillRect/>
          </a:stretch>
        </p:blipFill>
        <p:spPr bwMode="auto">
          <a:xfrm>
            <a:off x="5056930" y="3140708"/>
            <a:ext cx="1020818" cy="647165"/>
          </a:xfrm>
          <a:prstGeom prst="rect">
            <a:avLst/>
          </a:prstGeom>
          <a:noFill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73C47AB-FCDD-6671-9461-B78B4F358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350" y="2880146"/>
            <a:ext cx="1020817" cy="883141"/>
          </a:xfrm>
          <a:prstGeom prst="rect">
            <a:avLst/>
          </a:prstGeom>
          <a:noFill/>
        </p:spPr>
      </p:pic>
      <p:pic>
        <p:nvPicPr>
          <p:cNvPr id="11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77B13CD8-FFC9-6479-1B21-E4EEFD33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3764" t="38272" r="1569" b="35802"/>
          <a:stretch>
            <a:fillRect/>
          </a:stretch>
        </p:blipFill>
        <p:spPr bwMode="auto">
          <a:xfrm>
            <a:off x="4166838" y="3003940"/>
            <a:ext cx="1020817" cy="715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5264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684C-4392-280A-AE95-14E7261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99" y="3132278"/>
            <a:ext cx="10515600" cy="2852737"/>
          </a:xfrm>
        </p:spPr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F90C7-9052-A6E7-F496-B0B4B380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628" y="528740"/>
            <a:ext cx="3887899" cy="2547972"/>
          </a:xfrm>
          <a:prstGeom prst="rect">
            <a:avLst/>
          </a:prstGeom>
          <a:noFill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3649194-C6AE-0C00-E2BF-21DC5D45F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955" y="222210"/>
            <a:ext cx="3887899" cy="3272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7556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for Solving MDPs 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iteration + policy extraction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Value iteration</a:t>
            </a:r>
            <a:r>
              <a:rPr lang="en-US" sz="2800" dirty="0"/>
              <a:t>: calculate values for all states by running one ply of the Bellman equations using values from previous iteration </a:t>
            </a:r>
            <a:r>
              <a:rPr lang="en-US" sz="2800" b="1" dirty="0"/>
              <a:t>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compute policy by running one ply of the Bellman equations using values from value iteration</a:t>
            </a:r>
          </a:p>
          <a:p>
            <a:endParaRPr lang="en-US" sz="2800" dirty="0"/>
          </a:p>
          <a:p>
            <a:r>
              <a:rPr lang="en-US" sz="2800" dirty="0"/>
              <a:t>Policy iteration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evaluation</a:t>
            </a:r>
            <a:r>
              <a:rPr lang="en-US" sz="2800" dirty="0"/>
              <a:t>: calculate values for some fixed policy (not optimal values!) </a:t>
            </a:r>
            <a:r>
              <a:rPr lang="en-US" sz="2800" b="1" dirty="0"/>
              <a:t>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improvement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update policy by running one ply of the Bellman equations using values from policy evaluation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Repeat</a:t>
            </a:r>
            <a:r>
              <a:rPr lang="en-US" sz="2800" dirty="0"/>
              <a:t> steps until policy converges</a:t>
            </a:r>
          </a:p>
          <a:p>
            <a:pPr marL="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7948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20B5-6926-6FC8-D859-1F8DD5A87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Example: 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D9BD-1197-F558-CFEC-C49FD65A1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Three states: </a:t>
            </a:r>
            <a:r>
              <a:rPr lang="en-US" sz="2400" dirty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400" dirty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Two actions: </a:t>
            </a:r>
            <a:r>
              <a:rPr lang="en-US" sz="2400" i="1" dirty="0">
                <a:latin typeface="Calibri"/>
                <a:cs typeface="Calibri"/>
              </a:rPr>
              <a:t>Slow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400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Going faster gets double reward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DD49DD-93E0-1B73-FEA5-640798058F48}"/>
              </a:ext>
            </a:extLst>
          </p:cNvPr>
          <p:cNvGrpSpPr/>
          <p:nvPr/>
        </p:nvGrpSpPr>
        <p:grpSpPr>
          <a:xfrm>
            <a:off x="838200" y="2565703"/>
            <a:ext cx="11044696" cy="3962400"/>
            <a:chOff x="838200" y="2286000"/>
            <a:chExt cx="11044696" cy="39624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7CBA62D2-910C-11C3-B83D-DEA90BD63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3518" y="3950732"/>
              <a:ext cx="2433764" cy="1600200"/>
            </a:xfrm>
            <a:prstGeom prst="rect">
              <a:avLst/>
            </a:prstGeom>
            <a:noFill/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1C5C120-A8E9-5720-C7F3-B7C5043F8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6913" y="2731532"/>
              <a:ext cx="2660373" cy="1676400"/>
            </a:xfrm>
            <a:prstGeom prst="rect">
              <a:avLst/>
            </a:prstGeom>
            <a:noFill/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036C612-86F6-BD32-1AA1-202BD4B4D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00704" y="3798332"/>
              <a:ext cx="2582192" cy="1828800"/>
            </a:xfrm>
            <a:prstGeom prst="rect">
              <a:avLst/>
            </a:prstGeom>
            <a:no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557E0D-4C38-E2A1-9D99-C09EECEC5063}"/>
                </a:ext>
              </a:extLst>
            </p:cNvPr>
            <p:cNvSpPr txBox="1"/>
            <p:nvPr/>
          </p:nvSpPr>
          <p:spPr>
            <a:xfrm>
              <a:off x="2057400" y="534144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6E7D81-D732-E7F0-63CC-C0DD8B8CA9C6}"/>
                </a:ext>
              </a:extLst>
            </p:cNvPr>
            <p:cNvSpPr txBox="1"/>
            <p:nvPr/>
          </p:nvSpPr>
          <p:spPr>
            <a:xfrm>
              <a:off x="5943600" y="41602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CFBC8D-438B-AB93-6F83-540872E6E076}"/>
                </a:ext>
              </a:extLst>
            </p:cNvPr>
            <p:cNvSpPr txBox="1"/>
            <p:nvPr/>
          </p:nvSpPr>
          <p:spPr>
            <a:xfrm>
              <a:off x="9296400" y="54556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Overheated</a:t>
              </a:r>
            </a:p>
          </p:txBody>
        </p:sp>
        <p:cxnSp>
          <p:nvCxnSpPr>
            <p:cNvPr id="11" name="Curved Connector 12">
              <a:extLst>
                <a:ext uri="{FF2B5EF4-FFF2-40B4-BE49-F238E27FC236}">
                  <a16:creationId xmlns:a16="http://schemas.microsoft.com/office/drawing/2014/main" id="{E5AED8F4-8689-EAE5-E9F9-EBF5089411BB}"/>
                </a:ext>
              </a:extLst>
            </p:cNvPr>
            <p:cNvCxnSpPr>
              <a:stCxn id="5" idx="3"/>
              <a:endCxn id="8" idx="2"/>
            </p:cNvCxnSpPr>
            <p:nvPr/>
          </p:nvCxnSpPr>
          <p:spPr>
            <a:xfrm flipH="1">
              <a:off x="3200400" y="4750832"/>
              <a:ext cx="1219200" cy="990720"/>
            </a:xfrm>
            <a:prstGeom prst="curvedConnector4">
              <a:avLst>
                <a:gd name="adj1" fmla="val -18750"/>
                <a:gd name="adj2" fmla="val 153572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2">
              <a:extLst>
                <a:ext uri="{FF2B5EF4-FFF2-40B4-BE49-F238E27FC236}">
                  <a16:creationId xmlns:a16="http://schemas.microsoft.com/office/drawing/2014/main" id="{A0E7162B-181B-83A9-2B71-E4B3A9FCB318}"/>
                </a:ext>
              </a:extLst>
            </p:cNvPr>
            <p:cNvCxnSpPr>
              <a:stCxn id="5" idx="3"/>
              <a:endCxn id="9" idx="2"/>
            </p:cNvCxnSpPr>
            <p:nvPr/>
          </p:nvCxnSpPr>
          <p:spPr>
            <a:xfrm flipV="1">
              <a:off x="4419600" y="4560332"/>
              <a:ext cx="2667000" cy="190500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AB4D82-AE32-51FD-E332-F40A36BC8F97}"/>
                </a:ext>
              </a:extLst>
            </p:cNvPr>
            <p:cNvSpPr txBox="1"/>
            <p:nvPr/>
          </p:nvSpPr>
          <p:spPr>
            <a:xfrm>
              <a:off x="4724400" y="47889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14" name="Curved Connector 12">
              <a:extLst>
                <a:ext uri="{FF2B5EF4-FFF2-40B4-BE49-F238E27FC236}">
                  <a16:creationId xmlns:a16="http://schemas.microsoft.com/office/drawing/2014/main" id="{992757D0-B230-6022-0690-70BF985963E5}"/>
                </a:ext>
              </a:extLst>
            </p:cNvPr>
            <p:cNvCxnSpPr>
              <a:stCxn id="6" idx="0"/>
            </p:cNvCxnSpPr>
            <p:nvPr/>
          </p:nvCxnSpPr>
          <p:spPr>
            <a:xfrm rot="16200000" flipH="1">
              <a:off x="8096250" y="1912382"/>
              <a:ext cx="1447800" cy="308610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A7A9DD-49E3-BE24-E452-B07D7F0DD0B5}"/>
                </a:ext>
              </a:extLst>
            </p:cNvPr>
            <p:cNvSpPr txBox="1"/>
            <p:nvPr/>
          </p:nvSpPr>
          <p:spPr>
            <a:xfrm>
              <a:off x="9144000" y="2731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16" name="Curved Connector 12">
              <a:extLst>
                <a:ext uri="{FF2B5EF4-FFF2-40B4-BE49-F238E27FC236}">
                  <a16:creationId xmlns:a16="http://schemas.microsoft.com/office/drawing/2014/main" id="{EA458345-4135-3389-826A-143DB991E4A1}"/>
                </a:ext>
              </a:extLst>
            </p:cNvPr>
            <p:cNvCxnSpPr>
              <a:stCxn id="5" idx="1"/>
            </p:cNvCxnSpPr>
            <p:nvPr/>
          </p:nvCxnSpPr>
          <p:spPr>
            <a:xfrm rot="10800000" flipH="1" flipV="1">
              <a:off x="1981200" y="475083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2">
              <a:extLst>
                <a:ext uri="{FF2B5EF4-FFF2-40B4-BE49-F238E27FC236}">
                  <a16:creationId xmlns:a16="http://schemas.microsoft.com/office/drawing/2014/main" id="{9E7F36DE-EE36-5D40-2365-8737BB7D1F20}"/>
                </a:ext>
              </a:extLst>
            </p:cNvPr>
            <p:cNvCxnSpPr>
              <a:stCxn id="6" idx="1"/>
              <a:endCxn id="5" idx="0"/>
            </p:cNvCxnSpPr>
            <p:nvPr/>
          </p:nvCxnSpPr>
          <p:spPr>
            <a:xfrm rot="10800000" flipV="1">
              <a:off x="3200400" y="3569732"/>
              <a:ext cx="2743200" cy="381000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29EB24-E355-AAF4-20C5-4182FBEEBE31}"/>
                </a:ext>
              </a:extLst>
            </p:cNvPr>
            <p:cNvSpPr txBox="1"/>
            <p:nvPr/>
          </p:nvSpPr>
          <p:spPr>
            <a:xfrm>
              <a:off x="990600" y="43317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904B8E-4471-7D3C-C9A6-D71C42C7643C}"/>
                </a:ext>
              </a:extLst>
            </p:cNvPr>
            <p:cNvSpPr txBox="1"/>
            <p:nvPr/>
          </p:nvSpPr>
          <p:spPr>
            <a:xfrm>
              <a:off x="4495800" y="3112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cxnSp>
          <p:nvCxnSpPr>
            <p:cNvPr id="20" name="Curved Connector 12">
              <a:extLst>
                <a:ext uri="{FF2B5EF4-FFF2-40B4-BE49-F238E27FC236}">
                  <a16:creationId xmlns:a16="http://schemas.microsoft.com/office/drawing/2014/main" id="{609DE2D1-3779-A656-5C92-5FE0D3F51A77}"/>
                </a:ext>
              </a:extLst>
            </p:cNvPr>
            <p:cNvCxnSpPr/>
            <p:nvPr/>
          </p:nvCxnSpPr>
          <p:spPr>
            <a:xfrm rot="-5400000" flipH="1" flipV="1">
              <a:off x="5962650" y="339828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85ECEE-A2AB-0863-8AC6-8FA631FE2095}"/>
                </a:ext>
              </a:extLst>
            </p:cNvPr>
            <p:cNvSpPr txBox="1"/>
            <p:nvPr/>
          </p:nvSpPr>
          <p:spPr>
            <a:xfrm>
              <a:off x="4572000" y="3645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2F8DC7-6D93-563A-330A-B010AB5A2E72}"/>
                </a:ext>
              </a:extLst>
            </p:cNvPr>
            <p:cNvSpPr txBox="1"/>
            <p:nvPr/>
          </p:nvSpPr>
          <p:spPr>
            <a:xfrm>
              <a:off x="4800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164FAA-3401-D1BA-A1E6-54A1705A1DEC}"/>
                </a:ext>
              </a:extLst>
            </p:cNvPr>
            <p:cNvSpPr txBox="1"/>
            <p:nvPr/>
          </p:nvSpPr>
          <p:spPr>
            <a:xfrm>
              <a:off x="4724400" y="5334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284385-39F2-6E03-A435-2A35283B2809}"/>
                </a:ext>
              </a:extLst>
            </p:cNvPr>
            <p:cNvSpPr txBox="1"/>
            <p:nvPr/>
          </p:nvSpPr>
          <p:spPr>
            <a:xfrm>
              <a:off x="5867400" y="4788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003C3D-06F7-1AA9-2233-C5B021820843}"/>
                </a:ext>
              </a:extLst>
            </p:cNvPr>
            <p:cNvSpPr txBox="1"/>
            <p:nvPr/>
          </p:nvSpPr>
          <p:spPr>
            <a:xfrm>
              <a:off x="838200" y="5627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5A4B79-C256-5E85-8735-8F017C1EACA3}"/>
                </a:ext>
              </a:extLst>
            </p:cNvPr>
            <p:cNvSpPr txBox="1"/>
            <p:nvPr/>
          </p:nvSpPr>
          <p:spPr>
            <a:xfrm>
              <a:off x="10210800" y="2579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0A4126-E51E-5C62-EB73-1F294D9F8688}"/>
                </a:ext>
              </a:extLst>
            </p:cNvPr>
            <p:cNvSpPr txBox="1"/>
            <p:nvPr/>
          </p:nvSpPr>
          <p:spPr>
            <a:xfrm>
              <a:off x="1905000" y="5486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8FF4C5-8D5E-DDCE-AAD3-5D6FFA601FCA}"/>
                </a:ext>
              </a:extLst>
            </p:cNvPr>
            <p:cNvSpPr txBox="1"/>
            <p:nvPr/>
          </p:nvSpPr>
          <p:spPr>
            <a:xfrm>
              <a:off x="3581400" y="3288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433241-09DD-C0FC-DC9B-B129C4AF1B8B}"/>
                </a:ext>
              </a:extLst>
            </p:cNvPr>
            <p:cNvSpPr txBox="1"/>
            <p:nvPr/>
          </p:nvSpPr>
          <p:spPr>
            <a:xfrm>
              <a:off x="5943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3C132D3-278E-CA0D-F7F8-A1F632C242CD}"/>
                </a:ext>
              </a:extLst>
            </p:cNvPr>
            <p:cNvSpPr txBox="1"/>
            <p:nvPr/>
          </p:nvSpPr>
          <p:spPr>
            <a:xfrm>
              <a:off x="4648200" y="5879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F9B16C-5136-D632-DE04-5E7E6D1F525F}"/>
                </a:ext>
              </a:extLst>
            </p:cNvPr>
            <p:cNvSpPr txBox="1"/>
            <p:nvPr/>
          </p:nvSpPr>
          <p:spPr>
            <a:xfrm>
              <a:off x="6477000" y="478841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54E1FB-5D95-7D4A-9D16-DD12DC710781}"/>
                </a:ext>
              </a:extLst>
            </p:cNvPr>
            <p:cNvSpPr txBox="1"/>
            <p:nvPr/>
          </p:nvSpPr>
          <p:spPr>
            <a:xfrm>
              <a:off x="10668000" y="3124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06F4896-0204-218B-257E-12014503AB1F}"/>
              </a:ext>
            </a:extLst>
          </p:cNvPr>
          <p:cNvSpPr txBox="1"/>
          <p:nvPr/>
        </p:nvSpPr>
        <p:spPr>
          <a:xfrm>
            <a:off x="836521" y="597410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1CEC69-54A6-BD77-E18D-47542D1773CF}"/>
              </a:ext>
            </a:extLst>
          </p:cNvPr>
          <p:cNvSpPr txBox="1"/>
          <p:nvPr/>
        </p:nvSpPr>
        <p:spPr>
          <a:xfrm>
            <a:off x="939947" y="4253771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C37E82-D81B-9848-0EC6-51BA41E2B485}"/>
              </a:ext>
            </a:extLst>
          </p:cNvPr>
          <p:cNvSpPr txBox="1"/>
          <p:nvPr/>
        </p:nvSpPr>
        <p:spPr>
          <a:xfrm>
            <a:off x="1947612" y="585617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50257C-613E-E100-7BB1-324C05645B42}"/>
              </a:ext>
            </a:extLst>
          </p:cNvPr>
          <p:cNvSpPr txBox="1"/>
          <p:nvPr/>
        </p:nvSpPr>
        <p:spPr>
          <a:xfrm>
            <a:off x="4800601" y="5144836"/>
            <a:ext cx="105081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(r=2)</a:t>
            </a:r>
          </a:p>
          <a:p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1516E3-4100-5FCB-932A-91B48C076A70}"/>
              </a:ext>
            </a:extLst>
          </p:cNvPr>
          <p:cNvSpPr txBox="1"/>
          <p:nvPr/>
        </p:nvSpPr>
        <p:spPr>
          <a:xfrm>
            <a:off x="4599672" y="6226519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EAC924-2A7F-AAD9-2B6E-78960EE00455}"/>
              </a:ext>
            </a:extLst>
          </p:cNvPr>
          <p:cNvSpPr txBox="1"/>
          <p:nvPr/>
        </p:nvSpPr>
        <p:spPr>
          <a:xfrm>
            <a:off x="5846479" y="5122577"/>
            <a:ext cx="104881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2F2D4-24D5-D678-E837-BBEB36AB2392}"/>
              </a:ext>
            </a:extLst>
          </p:cNvPr>
          <p:cNvSpPr txBox="1"/>
          <p:nvPr/>
        </p:nvSpPr>
        <p:spPr>
          <a:xfrm>
            <a:off x="6020319" y="2525489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920225-FC7E-56AD-3EFA-FE150783B890}"/>
              </a:ext>
            </a:extLst>
          </p:cNvPr>
          <p:cNvSpPr txBox="1"/>
          <p:nvPr/>
        </p:nvSpPr>
        <p:spPr>
          <a:xfrm>
            <a:off x="10266401" y="2420972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(r=-10)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2D9162-5F6E-8204-069C-D5515B980CB1}"/>
              </a:ext>
            </a:extLst>
          </p:cNvPr>
          <p:cNvSpPr txBox="1"/>
          <p:nvPr/>
        </p:nvSpPr>
        <p:spPr>
          <a:xfrm>
            <a:off x="9190547" y="3074361"/>
            <a:ext cx="52758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201046-0604-E63E-90F3-AEB164814BC0}"/>
              </a:ext>
            </a:extLst>
          </p:cNvPr>
          <p:cNvSpPr txBox="1"/>
          <p:nvPr/>
        </p:nvSpPr>
        <p:spPr>
          <a:xfrm>
            <a:off x="4861082" y="2544985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972B00-A111-1479-7E22-A5840971E5C2}"/>
              </a:ext>
            </a:extLst>
          </p:cNvPr>
          <p:cNvSpPr txBox="1"/>
          <p:nvPr/>
        </p:nvSpPr>
        <p:spPr>
          <a:xfrm>
            <a:off x="4435113" y="2983733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5BDC0D-EB3A-F776-9F18-A79C729BF790}"/>
              </a:ext>
            </a:extLst>
          </p:cNvPr>
          <p:cNvSpPr txBox="1"/>
          <p:nvPr/>
        </p:nvSpPr>
        <p:spPr>
          <a:xfrm>
            <a:off x="10687042" y="3399904"/>
            <a:ext cx="59055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858D4B-7069-31B0-E37D-32221C378729}"/>
              </a:ext>
            </a:extLst>
          </p:cNvPr>
          <p:cNvSpPr txBox="1"/>
          <p:nvPr/>
        </p:nvSpPr>
        <p:spPr>
          <a:xfrm>
            <a:off x="9052484" y="2270773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D659F7-424E-000E-2F58-DAC122296576}"/>
              </a:ext>
            </a:extLst>
          </p:cNvPr>
          <p:cNvSpPr txBox="1"/>
          <p:nvPr/>
        </p:nvSpPr>
        <p:spPr>
          <a:xfrm>
            <a:off x="3585444" y="3548978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C189A5-3921-BEBB-A28B-C093F2D0C6E1}"/>
              </a:ext>
            </a:extLst>
          </p:cNvPr>
          <p:cNvSpPr txBox="1"/>
          <p:nvPr/>
        </p:nvSpPr>
        <p:spPr>
          <a:xfrm>
            <a:off x="4616764" y="3981237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472730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Policy Evaluation: 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779243"/>
            <a:ext cx="10134600" cy="178276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Expectimax trees max over all actions to compute the optimal values</a:t>
            </a:r>
          </a:p>
          <a:p>
            <a:pPr lvl="5"/>
            <a:endParaRPr lang="en-US" sz="900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If we fixed some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dirty="0">
                <a:latin typeface="Calibri"/>
                <a:cs typeface="Calibri"/>
              </a:rPr>
              <a:t>), then the tree would be simpler               – only one action per state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88542" y="1597622"/>
            <a:ext cx="3459655" cy="2815896"/>
            <a:chOff x="2212" y="1401"/>
            <a:chExt cx="1580" cy="128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212" y="2108"/>
              <a:ext cx="1245" cy="393"/>
              <a:chOff x="1254" y="2400"/>
              <a:chExt cx="1866" cy="635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254" y="2400"/>
                <a:ext cx="1058" cy="6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799318" y="1597622"/>
            <a:ext cx="3030483" cy="2815896"/>
            <a:chOff x="2199" y="1401"/>
            <a:chExt cx="1384" cy="1286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199" y="2107"/>
              <a:ext cx="1258" cy="386"/>
              <a:chOff x="1235" y="2400"/>
              <a:chExt cx="1885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235" y="2400"/>
                <a:ext cx="1077" cy="5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21" y="2246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18586" y="1022822"/>
            <a:ext cx="481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Normally: 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6000" y="1019688"/>
            <a:ext cx="518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Fixed policy: Do what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 says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Policy Evaluation: 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935007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Another basic operation: compute the utility value of a state s under a fixed (generally non-optimal) policy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Define the utility of a state s, under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V</a:t>
            </a:r>
            <a:r>
              <a:rPr lang="en-US" sz="28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(s) = expected sum of discounted rewards starting in s and following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01321" y="5650851"/>
            <a:ext cx="9196851" cy="840018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F1E560A-2C14-DB33-18C0-856807448DAE}"/>
              </a:ext>
            </a:extLst>
          </p:cNvPr>
          <p:cNvGrpSpPr>
            <a:grpSpLocks/>
          </p:cNvGrpSpPr>
          <p:nvPr/>
        </p:nvGrpSpPr>
        <p:grpSpPr bwMode="auto">
          <a:xfrm>
            <a:off x="8751831" y="1447800"/>
            <a:ext cx="3030483" cy="2815896"/>
            <a:chOff x="2199" y="1401"/>
            <a:chExt cx="1384" cy="1286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5CBFF516-42F1-0B56-DEBC-77422042A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" name="Line 9">
              <a:extLst>
                <a:ext uri="{FF2B5EF4-FFF2-40B4-BE49-F238E27FC236}">
                  <a16:creationId xmlns:a16="http://schemas.microsoft.com/office/drawing/2014/main" id="{62B7D323-EBA6-192D-1958-68FF07D53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812AABE4-6628-1D38-2150-C3B143CE2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7C269878-56A1-D93C-FE8E-084C77746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" y="2107"/>
              <a:ext cx="1258" cy="386"/>
              <a:chOff x="1235" y="2400"/>
              <a:chExt cx="1885" cy="624"/>
            </a:xfrm>
          </p:grpSpPr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4FFE8AD8-B178-8BD7-67F5-BA23E0FD8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35" y="2400"/>
                <a:ext cx="1077" cy="5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B86FC42A-F9AA-BBE7-8069-5D53D1053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5" name="Line 15">
                <a:extLst>
                  <a:ext uri="{FF2B5EF4-FFF2-40B4-BE49-F238E27FC236}">
                    <a16:creationId xmlns:a16="http://schemas.microsoft.com/office/drawing/2014/main" id="{06ECC754-AC81-5BD0-5B09-8EDCDD314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A1228369-5BBE-92C0-35E2-465E3A0FD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7" name="Text Box 17">
              <a:extLst>
                <a:ext uri="{FF2B5EF4-FFF2-40B4-BE49-F238E27FC236}">
                  <a16:creationId xmlns:a16="http://schemas.microsoft.com/office/drawing/2014/main" id="{F44132B3-B7DC-1584-2C02-FB71D2923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18B4F6B5-51E4-4523-7CC8-346171339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id="{61CFA035-CF78-C720-AADD-B17C1FF08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D095A97A-88E2-3786-C694-824871112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2246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1" name="AutoShape 21">
              <a:extLst>
                <a:ext uri="{FF2B5EF4-FFF2-40B4-BE49-F238E27FC236}">
                  <a16:creationId xmlns:a16="http://schemas.microsoft.com/office/drawing/2014/main" id="{8A5D6EFC-DFE6-5802-3452-A7450C6E9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D7A355D0-39E3-46D2-A482-6202352CE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286610" cy="20395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How do we calculate the V’s for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4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Efficiency: O(S</a:t>
            </a:r>
            <a:r>
              <a:rPr lang="en-US" baseline="30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Solve with your favorite linear system solver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136C75C-1186-87DC-B3EE-3CCA3FA140F0}"/>
              </a:ext>
            </a:extLst>
          </p:cNvPr>
          <p:cNvGrpSpPr>
            <a:grpSpLocks/>
          </p:cNvGrpSpPr>
          <p:nvPr/>
        </p:nvGrpSpPr>
        <p:grpSpPr bwMode="auto">
          <a:xfrm>
            <a:off x="9010015" y="1366332"/>
            <a:ext cx="3030483" cy="2815896"/>
            <a:chOff x="2199" y="1401"/>
            <a:chExt cx="1384" cy="1286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F15171EA-0C74-343A-9AC6-1BBD3CC4C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" name="Line 9">
              <a:extLst>
                <a:ext uri="{FF2B5EF4-FFF2-40B4-BE49-F238E27FC236}">
                  <a16:creationId xmlns:a16="http://schemas.microsoft.com/office/drawing/2014/main" id="{ACEC307C-F2E3-39B0-D8BC-2CC6DA4E98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F79ED9E2-9416-D8D5-1138-C62E120F6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345DBD7A-1CF7-8AFC-62C6-0049A160C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" y="2107"/>
              <a:ext cx="1258" cy="386"/>
              <a:chOff x="1235" y="2400"/>
              <a:chExt cx="1885" cy="624"/>
            </a:xfrm>
          </p:grpSpPr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288F6A0E-732B-8997-397F-31E21DE44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35" y="2400"/>
                <a:ext cx="1077" cy="5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1" name="Line 14">
                <a:extLst>
                  <a:ext uri="{FF2B5EF4-FFF2-40B4-BE49-F238E27FC236}">
                    <a16:creationId xmlns:a16="http://schemas.microsoft.com/office/drawing/2014/main" id="{570C3AFC-76DC-F508-395C-1015E1CBE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2" name="Line 15">
                <a:extLst>
                  <a:ext uri="{FF2B5EF4-FFF2-40B4-BE49-F238E27FC236}">
                    <a16:creationId xmlns:a16="http://schemas.microsoft.com/office/drawing/2014/main" id="{414B3252-373F-F1A2-B2D3-BF74DAF0F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3" name="Line 16">
                <a:extLst>
                  <a:ext uri="{FF2B5EF4-FFF2-40B4-BE49-F238E27FC236}">
                    <a16:creationId xmlns:a16="http://schemas.microsoft.com/office/drawing/2014/main" id="{2DD31808-21DA-D3FC-45FA-41876AE67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B6C171B9-FA54-A90D-CA03-A27926BB7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6F9D7CBE-B335-5CAF-5D22-FD142B137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A301AEF7-057C-670C-35E0-5F62BF61B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C293D0C3-C84F-7B55-02BC-E4E9171A6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2246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28" name="AutoShape 21">
              <a:extLst>
                <a:ext uri="{FF2B5EF4-FFF2-40B4-BE49-F238E27FC236}">
                  <a16:creationId xmlns:a16="http://schemas.microsoft.com/office/drawing/2014/main" id="{2445A514-45BA-0D26-15A2-A5B256800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C5CAC240-6965-35AC-4C97-D6E9671A2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Improvement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4E510-E5A7-C110-572C-514FFA8F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7292" y="2007917"/>
            <a:ext cx="5603745" cy="3672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70594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Iteration: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329350" cy="2039539"/>
          </a:xfrm>
        </p:spPr>
        <p:txBody>
          <a:bodyPr/>
          <a:lstStyle/>
          <a:p>
            <a:r>
              <a:rPr lang="en-US" dirty="0"/>
              <a:t>Evaluation: For fixed current policy </a:t>
            </a:r>
            <a:r>
              <a:rPr lang="en-US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800" dirty="0">
                <a:sym typeface="Symbol" pitchFamily="18" charset="2"/>
              </a:rPr>
              <a:t>Iterate until values converge:</a:t>
            </a: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r>
              <a:rPr lang="en-US" dirty="0"/>
              <a:t>Improvement: For fixed values, get a better policy using </a:t>
            </a:r>
            <a:r>
              <a:rPr lang="en-US" b="1" dirty="0"/>
              <a:t>policy extraction</a:t>
            </a:r>
          </a:p>
          <a:p>
            <a:pPr lvl="1"/>
            <a:r>
              <a:rPr lang="en-US" sz="2800" dirty="0"/>
              <a:t>One-step look-ahead:</a:t>
            </a: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800" dirty="0"/>
              <a:t>It’s still optimal!</a:t>
            </a:r>
          </a:p>
          <a:p>
            <a:pPr lvl="1"/>
            <a:r>
              <a:rPr lang="en-US" sz="2800" dirty="0"/>
              <a:t>Can converge faster under some conditions</a:t>
            </a:r>
          </a:p>
          <a:p>
            <a:endParaRPr lang="en-US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30087" y="2132947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011332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for Solving MDPs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12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Value iteration + policy extraction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1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Value iteration</a:t>
                </a:r>
                <a:r>
                  <a:rPr lang="en-US" sz="2800" dirty="0"/>
                  <a:t>: 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b="1" dirty="0"/>
                  <a:t> until convergence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2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extraction</a:t>
                </a:r>
                <a:r>
                  <a:rPr lang="en-US" sz="2800" dirty="0"/>
                  <a:t>: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]</m:t>
                            </m:r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dirty="0"/>
              </a:p>
              <a:p>
                <a:endParaRPr lang="en-US" sz="1000" dirty="0"/>
              </a:p>
              <a:p>
                <a:r>
                  <a:rPr lang="en-US" sz="2800" dirty="0"/>
                  <a:t>Policy iteration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1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evaluation</a:t>
                </a:r>
                <a:r>
                  <a:rPr lang="en-US" sz="2800" dirty="0"/>
                  <a:t>: 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𝛾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]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/>
                  <a:t>until convergence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2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improvement</a:t>
                </a:r>
                <a:r>
                  <a:rPr lang="en-US" sz="2800" dirty="0"/>
                  <a:t>: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𝑛𝑒𝑤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𝑜𝑙𝑑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Repeat</a:t>
                </a:r>
                <a:r>
                  <a:rPr lang="en-US" sz="2800" dirty="0"/>
                  <a:t> steps until policy converges</a:t>
                </a:r>
              </a:p>
              <a:p>
                <a:pPr marL="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761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6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4074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102743"/>
            <a:ext cx="11621938" cy="5257800"/>
          </a:xfrm>
        </p:spPr>
        <p:txBody>
          <a:bodyPr/>
          <a:lstStyle/>
          <a:p>
            <a:r>
              <a:rPr lang="en-US" dirty="0"/>
              <a:t>Both value iteration and policy iteration compute the same thing                     (all optimal values)</a:t>
            </a:r>
          </a:p>
          <a:p>
            <a:pPr lvl="3"/>
            <a:endParaRPr lang="en-US" sz="1400" dirty="0"/>
          </a:p>
          <a:p>
            <a:r>
              <a:rPr lang="en-US" dirty="0"/>
              <a:t>In value iteration:</a:t>
            </a:r>
          </a:p>
          <a:p>
            <a:pPr lvl="1"/>
            <a:r>
              <a:rPr lang="en-US" dirty="0"/>
              <a:t>Every iteration updates both the values and (implicitly) the policy</a:t>
            </a:r>
          </a:p>
          <a:p>
            <a:pPr lvl="1"/>
            <a:r>
              <a:rPr lang="en-US" dirty="0"/>
              <a:t>We don’t track the policy, but taking the max over actions implicitly </a:t>
            </a:r>
            <a:r>
              <a:rPr lang="en-US" dirty="0" err="1"/>
              <a:t>recomputes</a:t>
            </a:r>
            <a:r>
              <a:rPr lang="en-US" dirty="0"/>
              <a:t> it</a:t>
            </a:r>
          </a:p>
          <a:p>
            <a:pPr lvl="3"/>
            <a:endParaRPr lang="en-US" sz="1400" dirty="0"/>
          </a:p>
          <a:p>
            <a:r>
              <a:rPr lang="en-US" dirty="0"/>
              <a:t>In policy iteration:</a:t>
            </a:r>
          </a:p>
          <a:p>
            <a:pPr lvl="1"/>
            <a:r>
              <a:rPr lang="en-US" dirty="0"/>
              <a:t>We do several passes that update values with fixed policy (each pass is fast because we consider only one action, not all of them; however we do </a:t>
            </a:r>
            <a:r>
              <a:rPr lang="en-US" b="1" dirty="0"/>
              <a:t>many</a:t>
            </a:r>
            <a:r>
              <a:rPr lang="en-US" dirty="0"/>
              <a:t> passes)</a:t>
            </a:r>
          </a:p>
          <a:p>
            <a:pPr lvl="1"/>
            <a:r>
              <a:rPr lang="en-US" dirty="0"/>
              <a:t>After the policy is evaluated, a new policy is chosen (with (</a:t>
            </a:r>
            <a:r>
              <a:rPr lang="en-US" dirty="0" err="1"/>
              <a:t>arg</a:t>
            </a:r>
            <a:r>
              <a:rPr lang="en-US" dirty="0"/>
              <a:t>)max like value iteration)</a:t>
            </a:r>
          </a:p>
          <a:p>
            <a:pPr lvl="1"/>
            <a:r>
              <a:rPr lang="en-US" dirty="0"/>
              <a:t>The new policy will be better (or we’re done)</a:t>
            </a:r>
          </a:p>
          <a:p>
            <a:pPr lvl="4"/>
            <a:endParaRPr lang="en-US" sz="1400" dirty="0"/>
          </a:p>
          <a:p>
            <a:pPr>
              <a:spcBef>
                <a:spcPts val="1200"/>
              </a:spcBef>
            </a:pPr>
            <a:r>
              <a:rPr lang="en-US" dirty="0"/>
              <a:t>(Both are </a:t>
            </a:r>
            <a:r>
              <a:rPr lang="en-US" dirty="0">
                <a:solidFill>
                  <a:srgbClr val="C00000"/>
                </a:solidFill>
              </a:rPr>
              <a:t>dynamic programs </a:t>
            </a:r>
            <a:r>
              <a:rPr lang="en-US" dirty="0"/>
              <a:t>for solving MDPs)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197078" cy="2039539"/>
          </a:xfrm>
        </p:spPr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800" dirty="0"/>
              <a:t>Compute optimal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value iteration </a:t>
            </a:r>
            <a:r>
              <a:rPr lang="en-US" sz="2800" dirty="0"/>
              <a:t>or </a:t>
            </a:r>
            <a:r>
              <a:rPr lang="en-US" sz="2800" dirty="0">
                <a:solidFill>
                  <a:schemeClr val="tx2"/>
                </a:solidFill>
              </a:rPr>
              <a:t>policy iteration</a:t>
            </a:r>
          </a:p>
          <a:p>
            <a:pPr lvl="1"/>
            <a:r>
              <a:rPr lang="en-US" sz="2800" dirty="0"/>
              <a:t>Compute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for a particular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evaluation</a:t>
            </a:r>
          </a:p>
          <a:p>
            <a:pPr lvl="1"/>
            <a:r>
              <a:rPr lang="en-US" sz="2800" dirty="0"/>
              <a:t>Turn your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into a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extraction </a:t>
            </a:r>
            <a:r>
              <a:rPr lang="en-US" sz="2800" dirty="0"/>
              <a:t>(one-step </a:t>
            </a:r>
            <a:r>
              <a:rPr lang="en-US" sz="2800" dirty="0" err="1"/>
              <a:t>lookahead</a:t>
            </a:r>
            <a:r>
              <a:rPr lang="en-US" sz="28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800" dirty="0"/>
              <a:t>They basically are – they are all variations of Bellman updates</a:t>
            </a:r>
          </a:p>
          <a:p>
            <a:pPr lvl="1"/>
            <a:r>
              <a:rPr lang="en-US" sz="2800" dirty="0"/>
              <a:t>They all use one-step lookahead expectimax fragments</a:t>
            </a:r>
          </a:p>
          <a:p>
            <a:pPr lvl="1"/>
            <a:r>
              <a:rPr lang="en-US" sz="28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D9A8CF-BBA6-469E-947E-DF15154F01EF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3BACD-98CE-4875-8D14-C391C366B44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402815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D579E-0965-4124-92A1-E29A8195F7AE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5151830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19869384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4130</Words>
  <Application>Microsoft Office PowerPoint</Application>
  <PresentationFormat>Widescreen</PresentationFormat>
  <Paragraphs>898</Paragraphs>
  <Slides>92</Slides>
  <Notes>45</Notes>
  <HiddenSlides>11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Cambria Math</vt:lpstr>
      <vt:lpstr>Wingdings</vt:lpstr>
      <vt:lpstr>ＭＳ Ｐゴシック</vt:lpstr>
      <vt:lpstr>Times New Roman</vt:lpstr>
      <vt:lpstr>Arial</vt:lpstr>
      <vt:lpstr>Symbol</vt:lpstr>
      <vt:lpstr>Comic Sans MS</vt:lpstr>
      <vt:lpstr>Calibri</vt:lpstr>
      <vt:lpstr>Office Theme</vt:lpstr>
      <vt:lpstr>Warm-up as you walk in: Grid World</vt:lpstr>
      <vt:lpstr>AI: Representation and Problem Solving </vt:lpstr>
      <vt:lpstr>Outline</vt:lpstr>
      <vt:lpstr>Discounting</vt:lpstr>
      <vt:lpstr>Recursive Expectimax</vt:lpstr>
      <vt:lpstr>Recursive Expectimax</vt:lpstr>
      <vt:lpstr>MDP Example: Racing</vt:lpstr>
      <vt:lpstr>MDP Example: Racing</vt:lpstr>
      <vt:lpstr>Racing Search Tree</vt:lpstr>
      <vt:lpstr>Discounting</vt:lpstr>
      <vt:lpstr>Infinite Utilities?!</vt:lpstr>
      <vt:lpstr>Recap: Defining MDPs</vt:lpstr>
      <vt:lpstr>Outline</vt:lpstr>
      <vt:lpstr>Solving MDPs</vt:lpstr>
      <vt:lpstr>Racing Search Tree</vt:lpstr>
      <vt:lpstr>Racing Search Tree</vt:lpstr>
      <vt:lpstr>Time-Limited Values</vt:lpstr>
      <vt:lpstr>Computing Time-Limited Values</vt:lpstr>
      <vt:lpstr>Value Iteration</vt:lpstr>
      <vt:lpstr>Example: 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Value Iteration</vt:lpstr>
      <vt:lpstr>Value Iteration</vt:lpstr>
      <vt:lpstr>Poll 1</vt:lpstr>
      <vt:lpstr>Poll 1</vt:lpstr>
      <vt:lpstr>Value Iteration Convergence</vt:lpstr>
      <vt:lpstr>Summary: Value Iteration</vt:lpstr>
      <vt:lpstr>Optimal Values &amp; Bellman Equations</vt:lpstr>
      <vt:lpstr>Optimal Quantities</vt:lpstr>
      <vt:lpstr>Optimal Quantities</vt:lpstr>
      <vt:lpstr>Optimal Quantities</vt:lpstr>
      <vt:lpstr>Gridworld Values V*</vt:lpstr>
      <vt:lpstr>Gridworld: Q*</vt:lpstr>
      <vt:lpstr>The Bellman Equations</vt:lpstr>
      <vt:lpstr>The Bellman Equations</vt:lpstr>
      <vt:lpstr>The Bellman Equations</vt:lpstr>
      <vt:lpstr>The Bellman Equations</vt:lpstr>
      <vt:lpstr>MDP Notation</vt:lpstr>
      <vt:lpstr>Summary: Bellman Equations vs Value Iteration</vt:lpstr>
      <vt:lpstr>Outline</vt:lpstr>
      <vt:lpstr>Solved MDP! Now what?</vt:lpstr>
      <vt:lpstr>Poll 2</vt:lpstr>
      <vt:lpstr>Poll 2</vt:lpstr>
      <vt:lpstr>Policy Extraction</vt:lpstr>
      <vt:lpstr>Computing Actions from Values</vt:lpstr>
      <vt:lpstr>Computing Actions from Q-Values</vt:lpstr>
      <vt:lpstr>Value Iteration Notes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Outline</vt:lpstr>
      <vt:lpstr>Policy Iteration</vt:lpstr>
      <vt:lpstr>Two Methods for Solving MDPs </vt:lpstr>
      <vt:lpstr>Policy Evaluation</vt:lpstr>
      <vt:lpstr>Example: Policy Evaluation</vt:lpstr>
      <vt:lpstr>Example: Policy Evaluation</vt:lpstr>
      <vt:lpstr>Policy Evaluation: Fixed Policies</vt:lpstr>
      <vt:lpstr>Policy Evaluation: Utilities for a Fixed Policy</vt:lpstr>
      <vt:lpstr>Policy Evaluation</vt:lpstr>
      <vt:lpstr>Policy Improvement</vt:lpstr>
      <vt:lpstr>Policy Iteration:</vt:lpstr>
      <vt:lpstr>Two Methods for Solving MDPs </vt:lpstr>
      <vt:lpstr>Comparison</vt:lpstr>
      <vt:lpstr>Summary: MDP Algorithms</vt:lpstr>
      <vt:lpstr>MDP Notation</vt:lpstr>
      <vt:lpstr>MDP Notation</vt:lpstr>
      <vt:lpstr>MDP Notation</vt:lpstr>
      <vt:lpstr>MDP Notation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40</cp:revision>
  <dcterms:created xsi:type="dcterms:W3CDTF">2020-03-18T05:29:32Z</dcterms:created>
  <dcterms:modified xsi:type="dcterms:W3CDTF">2025-10-09T16:42:03Z</dcterms:modified>
</cp:coreProperties>
</file>