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426" r:id="rId3"/>
    <p:sldId id="2407" r:id="rId4"/>
    <p:sldId id="356" r:id="rId5"/>
    <p:sldId id="357" r:id="rId6"/>
    <p:sldId id="2427" r:id="rId7"/>
    <p:sldId id="1826" r:id="rId8"/>
    <p:sldId id="2487" r:id="rId9"/>
    <p:sldId id="2433" r:id="rId10"/>
    <p:sldId id="2428" r:id="rId11"/>
    <p:sldId id="2434" r:id="rId12"/>
    <p:sldId id="297" r:id="rId13"/>
    <p:sldId id="301" r:id="rId14"/>
    <p:sldId id="539" r:id="rId15"/>
    <p:sldId id="540" r:id="rId16"/>
  </p:sldIdLst>
  <p:sldSz cx="12192000" cy="68580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t Virtue" initials="PV" lastIdx="1" clrIdx="0">
    <p:extLst>
      <p:ext uri="{19B8F6BF-5375-455C-9EA6-DF929625EA0E}">
        <p15:presenceInfo xmlns:p15="http://schemas.microsoft.com/office/powerpoint/2012/main" userId="aff125923c56321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2342"/>
    <a:srgbClr val="DE00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24" autoAdjust="0"/>
    <p:restoredTop sz="79796" autoAdjust="0"/>
  </p:normalViewPr>
  <p:slideViewPr>
    <p:cSldViewPr snapToGrid="0">
      <p:cViewPr>
        <p:scale>
          <a:sx n="74" d="100"/>
          <a:sy n="74" d="100"/>
        </p:scale>
        <p:origin x="501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0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BBF5E2F-2EA4-4BED-BDB7-3263066D10D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6350" y="876300"/>
            <a:ext cx="42037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5"/>
            <a:ext cx="7437120" cy="276034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61C2587-C0BF-41B9-B0FA-D76263C040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34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462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292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51F94F5-58D1-42ED-AB38-DD97D2E4947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3292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92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62CFDF-8613-8AFD-8AEB-A4408FAD01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5B88C-6CE2-9066-24D8-68BEE3BE20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48DB77-D83B-F5F6-1FB7-5150F5C2F3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EF08C-3347-ECFD-6B3C-A83C47716B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926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Million dollar computer with</a:t>
            </a:r>
            <a:r>
              <a:rPr lang="en-US" baseline="0" dirty="0"/>
              <a:t> less computation than your phone</a:t>
            </a:r>
          </a:p>
          <a:p>
            <a:endParaRPr lang="en-US" baseline="0" dirty="0"/>
          </a:p>
          <a:p>
            <a:r>
              <a:rPr lang="en-US" baseline="0" dirty="0"/>
              <a:t>MT </a:t>
            </a:r>
            <a:r>
              <a:rPr lang="en-US" baseline="0"/>
              <a:t>was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51F94F5-58D1-42ED-AB38-DD97D2E4947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581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20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6939B6-718A-E04C-9CBF-1FE0695B4D7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0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607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BC037-32FA-4360-ABE3-07627B2BC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505A9D-A4AF-4C69-803F-B3FD8FE7A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362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4AEEE-3587-4C7D-BAA3-0C3E401F3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8654F2-609F-41BE-BF94-9566C0BCC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EAD64-81FE-45C7-87BE-C99041D87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9082A-2241-44ED-B9AD-9750B21A6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10290-45AC-4A7C-9A77-667E4B9CF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42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5DDBF4-DC75-4000-B4CD-4560FF8BCA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438E350-8C93-428E-9B85-FE7F21988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B2166D-1728-4813-9139-87CA01351A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9C6B2-CD29-4F7A-8C8F-E7523A74F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4A101A-1A5F-4B8A-B35C-38FD5CC03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80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15EC7-C509-45E9-A595-C7C08F504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367131"/>
            <a:ext cx="10515600" cy="627812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B61D1F-B34A-4BF8-908F-7A23699398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1113178"/>
            <a:ext cx="10515600" cy="2039539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>
                <a:solidFill>
                  <a:schemeClr val="accent1">
                    <a:lumMod val="75000"/>
                  </a:schemeClr>
                </a:solidFill>
              </a:defRPr>
            </a:lvl1pPr>
            <a:lvl2pPr marL="230188" indent="-230188">
              <a:buFont typeface="Wingdings" panose="05000000000000000000" pitchFamily="2" charset="2"/>
              <a:buChar char="§"/>
              <a:defRPr/>
            </a:lvl2pPr>
            <a:lvl3pPr marL="460375" indent="-230188">
              <a:buFont typeface="Wingdings" panose="05000000000000000000" pitchFamily="2" charset="2"/>
              <a:buChar char="§"/>
              <a:defRPr/>
            </a:lvl3pPr>
            <a:lvl4pPr marL="684213" indent="-223838">
              <a:buFont typeface="Wingdings" panose="05000000000000000000" pitchFamily="2" charset="2"/>
              <a:buChar char="§"/>
              <a:defRPr/>
            </a:lvl4pPr>
            <a:lvl5pPr marL="914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6F6A89D-691A-4F7C-98F1-F0C593DCA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96837" y="6362388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4E5DC575-B3DA-4894-AC1D-D96F1860F14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755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8BDF3-C675-4FE4-A910-AC4D96386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E326A-32E2-4FAA-B286-2C7318FA9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1D807-F2AA-4847-A712-DB46B5082E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8B119-C720-495E-B60C-22CBB6586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2A286-1540-4D00-A534-703021A3B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6834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D5E853-5CAF-42AD-AB47-7F5A49B7B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0D8E34-F3E7-4F97-A3DF-30EEE989C0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8AB9D5-42F1-4DA5-90B3-823D47216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876C05-7108-4656-9F43-674919BEE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57A914-9DAA-4AE9-A76A-42447258A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0452A-1F51-42B5-8497-BB68481E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01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8A46B-388C-4D77-BE61-52E7B1C913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ECDA0-3BD6-450B-8B96-C3684DC875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6CCF2-765D-4D39-83E7-42743CE9E7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ECD599-93B8-46A3-9EF0-230980A89B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0E1B5-5F66-4EE8-9EE1-86A03BA8AD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4E6235-3EAC-4DFF-9A14-1ADA715CC2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2BF57-DA9A-4492-A076-AB71F5BE9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B5FCD9-5D4E-4E57-9402-7599F9885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636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00DDE-4BCF-4525-91BE-72A54FC8C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F6FE61-20C8-49B5-BF10-C0DCB24C67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D4D872-320C-4D19-B900-0E59609A4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B071D-2650-40F5-8B1E-46DF9DB8D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1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747EB5-7CA0-4A83-9D1B-19C1436051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2C3624-E3A1-4C8A-95B8-43FE56CEE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65764B-81AF-4873-8E85-B90AF3207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12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F3DD2-9E90-4EBF-9B07-2194BDC33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E8BFE9-2F23-4BCD-B60A-0983EBBCEB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95FE31-2336-4B0E-BC8F-3572FA6EC2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DFD6EC-511A-455D-8BD9-982DE4390A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7B1AA-215E-4D2A-873E-12B2C9104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5E25FC-1B80-4F9E-AB2D-C76EBB645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9F35-1611-42F7-A008-1247A6AC1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68273-8ED8-4A31-9442-466BDD24B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6F42B4-A61A-4FDA-B0DC-F40834BD8E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D9FEBD-503F-464B-B22C-555050B32A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C3EB89-3411-4E32-9B86-664EF2A4EA09}" type="datetimeFigureOut">
              <a:rPr lang="en-US" smtClean="0"/>
              <a:t>9/26/2025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C58AB-1586-418B-A030-C9B1CABED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F43F4-342D-4F33-99B8-27ACFF6C0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E5DC575-B3DA-4894-AC1D-D96F1860F14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046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82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humancompatible.a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d.com/talks/stuart_russell_how_ai_might_make_us_better_peopl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oks.google.com/ngram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books.google.com/ngram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toronto.ca/news/google-acquires-u-t-neural-networks-company" TargetMode="External"/><Relationship Id="rId3" Type="http://schemas.openxmlformats.org/officeDocument/2006/relationships/image" Target="../media/image10.jpeg"/><Relationship Id="rId7" Type="http://schemas.openxmlformats.org/officeDocument/2006/relationships/hyperlink" Target="https://www.nytimes.com/2016/09/20/science/computer-vision-tesla-driverless-cars.html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hyperlink" Target="https://cacm.acm.org/research/technical-perspective-what-led-computer-vision-to-deep-learning/" TargetMode="Externa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1"/>
            <a:ext cx="12192000" cy="1470025"/>
          </a:xfrm>
        </p:spPr>
        <p:txBody>
          <a:bodyPr/>
          <a:lstStyle/>
          <a:p>
            <a:r>
              <a:rPr lang="en-US" dirty="0"/>
              <a:t>AI: Representation and Problem Solving</a:t>
            </a:r>
            <a:br>
              <a:rPr lang="en-US" dirty="0"/>
            </a:br>
            <a:endParaRPr lang="en-US" sz="3600" dirty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267" dirty="0"/>
              <a:t>AI History and Future</a:t>
            </a:r>
          </a:p>
        </p:txBody>
      </p:sp>
      <p:sp>
        <p:nvSpPr>
          <p:cNvPr id="5125" name="Text Box 8"/>
          <p:cNvSpPr txBox="1">
            <a:spLocks noChangeArrowheads="1"/>
          </p:cNvSpPr>
          <p:nvPr/>
        </p:nvSpPr>
        <p:spPr bwMode="auto">
          <a:xfrm>
            <a:off x="0" y="5562600"/>
            <a:ext cx="12192000" cy="89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9" tIns="45719" rIns="91439" bIns="457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/>
              <a:t>Instructor: Pat Virtue</a:t>
            </a:r>
          </a:p>
          <a:p>
            <a:pPr algn="ctr">
              <a:spcBef>
                <a:spcPct val="50000"/>
              </a:spcBef>
            </a:pPr>
            <a:r>
              <a:rPr lang="en-US" sz="1867" dirty="0"/>
              <a:t>Slide credits: CMU AI &amp; http://ai.berkeley.edu</a:t>
            </a:r>
          </a:p>
        </p:txBody>
      </p:sp>
      <p:pic>
        <p:nvPicPr>
          <p:cNvPr id="26625" name="Picture 1" descr="C:\Temp\ketrina\Lecture1-Introducti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2384" y="2466283"/>
            <a:ext cx="6022848" cy="26899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A Brief History of AI</a:t>
            </a:r>
          </a:p>
        </p:txBody>
      </p:sp>
      <p:sp>
        <p:nvSpPr>
          <p:cNvPr id="569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2099" y="994942"/>
            <a:ext cx="6502400" cy="561829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1867" dirty="0"/>
              <a:t>1940-1950: Early days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1943: McCulloch &amp; Pitts: Boolean circuit model of brain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1950: Turing's “Computing Machinery and Intelligence”</a:t>
            </a: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sz="1867" dirty="0"/>
              <a:t>1950—70: Excitement: Look, Ma, no hands!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1950s: Early AI programs, including Samuel's checkers program, Newell &amp; Simon's Logic Theorist, Gelernter's Geometry Engine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1956: Dartmouth meeting: “Artificial Intelligence” adopted</a:t>
            </a: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sz="1867" dirty="0"/>
              <a:t>1970—90: Knowledge-based approaches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1969—79: Early development of knowledge-based systems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1980—88: Expert systems industry booms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1988—93: Expert systems industry busts: “AI Winter”</a:t>
            </a: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sz="1867" dirty="0"/>
              <a:t>1990—: Statistical approaches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Resurgence of probability, focus on uncertainty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General increase in technical depth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600" dirty="0"/>
              <a:t>Agents and learning systems… “AI Spring”?</a:t>
            </a:r>
            <a:endParaRPr lang="en-US" sz="800" dirty="0"/>
          </a:p>
          <a:p>
            <a:pPr eaLnBrk="1" hangingPunct="1">
              <a:lnSpc>
                <a:spcPct val="80000"/>
              </a:lnSpc>
            </a:pPr>
            <a:r>
              <a:rPr lang="en-US" sz="1867" dirty="0"/>
              <a:t>2012—: Deep learning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2012: ImageNet &amp; </a:t>
            </a:r>
            <a:r>
              <a:rPr lang="en-US" sz="1600" dirty="0" err="1"/>
              <a:t>AlexNet</a:t>
            </a:r>
            <a:endParaRPr lang="en-US" sz="1600" dirty="0"/>
          </a:p>
          <a:p>
            <a:pPr eaLnBrk="1" hangingPunct="1">
              <a:lnSpc>
                <a:spcPct val="80000"/>
              </a:lnSpc>
            </a:pPr>
            <a:r>
              <a:rPr lang="en-US" sz="1867" dirty="0"/>
              <a:t>2023—: Generative AI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Nov. 2022: ChatGPT released to public</a:t>
            </a:r>
            <a:endParaRPr lang="en-US" sz="1867" dirty="0"/>
          </a:p>
          <a:p>
            <a:pPr marL="342900" indent="-342900">
              <a:lnSpc>
                <a:spcPct val="80000"/>
              </a:lnSpc>
            </a:pPr>
            <a:r>
              <a:rPr lang="en-US" sz="1867" dirty="0"/>
              <a:t>   </a:t>
            </a:r>
          </a:p>
        </p:txBody>
      </p:sp>
      <p:pic>
        <p:nvPicPr>
          <p:cNvPr id="4" name="Picture 1" descr="C:\Temp\ketrina\HistoryOfA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5056" y="1397000"/>
            <a:ext cx="3507744" cy="4876801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01BDFD-15EA-4DA6-B0EC-CDEB4A12FB22}"/>
              </a:ext>
            </a:extLst>
          </p:cNvPr>
          <p:cNvSpPr txBox="1"/>
          <p:nvPr/>
        </p:nvSpPr>
        <p:spPr>
          <a:xfrm>
            <a:off x="552099" y="6456234"/>
            <a:ext cx="2138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Images: ai.berkeley.edu</a:t>
            </a:r>
          </a:p>
        </p:txBody>
      </p:sp>
    </p:spTree>
    <p:extLst>
      <p:ext uri="{BB962C8B-B14F-4D97-AF65-F5344CB8AC3E}">
        <p14:creationId xmlns:p14="http://schemas.microsoft.com/office/powerpoint/2010/main" val="273733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05D4D-DDE3-AD3A-BF3A-CD712277C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 Future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F622CB-0D4B-CFAF-8EBB-C27CB228D1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2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Should we worry about future A.I.?</a:t>
            </a:r>
          </a:p>
        </p:txBody>
      </p:sp>
      <p:sp>
        <p:nvSpPr>
          <p:cNvPr id="4" name="Chevron 3"/>
          <p:cNvSpPr/>
          <p:nvPr/>
        </p:nvSpPr>
        <p:spPr>
          <a:xfrm>
            <a:off x="2435277" y="1964961"/>
            <a:ext cx="3581400" cy="1371600"/>
          </a:xfrm>
          <a:prstGeom prst="chevron">
            <a:avLst>
              <a:gd name="adj" fmla="val 4890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Weak AI</a:t>
            </a:r>
          </a:p>
        </p:txBody>
      </p:sp>
      <p:sp>
        <p:nvSpPr>
          <p:cNvPr id="5" name="Chevron 4"/>
          <p:cNvSpPr/>
          <p:nvPr/>
        </p:nvSpPr>
        <p:spPr>
          <a:xfrm>
            <a:off x="6629400" y="1981200"/>
            <a:ext cx="3581400" cy="1371600"/>
          </a:xfrm>
          <a:prstGeom prst="chevr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Strong AI</a:t>
            </a:r>
          </a:p>
        </p:txBody>
      </p:sp>
      <p:sp>
        <p:nvSpPr>
          <p:cNvPr id="6" name="Chevron 5"/>
          <p:cNvSpPr/>
          <p:nvPr/>
        </p:nvSpPr>
        <p:spPr>
          <a:xfrm>
            <a:off x="5749977" y="1964961"/>
            <a:ext cx="1181100" cy="1371600"/>
          </a:xfrm>
          <a:prstGeom prst="chevron">
            <a:avLst>
              <a:gd name="adj" fmla="val 60153"/>
            </a:avLst>
          </a:prstGeom>
          <a:solidFill>
            <a:srgbClr val="C00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C00000"/>
              </a:solidFill>
            </a:endParaRP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3654477" y="1295400"/>
            <a:ext cx="4724400" cy="6857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dirty="0">
                <a:solidFill>
                  <a:srgbClr val="C00000"/>
                </a:solidFill>
              </a:rPr>
              <a:t>Singularity</a:t>
            </a:r>
          </a:p>
        </p:txBody>
      </p:sp>
      <p:sp>
        <p:nvSpPr>
          <p:cNvPr id="8" name="Content Placeholder 4"/>
          <p:cNvSpPr txBox="1">
            <a:spLocks/>
          </p:cNvSpPr>
          <p:nvPr/>
        </p:nvSpPr>
        <p:spPr>
          <a:xfrm>
            <a:off x="2435277" y="3468035"/>
            <a:ext cx="3314700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Char char="§"/>
            </a:pPr>
            <a:r>
              <a:rPr lang="en-US" dirty="0"/>
              <a:t>Narrow AI</a:t>
            </a:r>
          </a:p>
          <a:p>
            <a:pPr fontAlgn="auto">
              <a:spcAft>
                <a:spcPts val="0"/>
              </a:spcAft>
              <a:buFont typeface="Wingdings" charset="2"/>
              <a:buChar char="§"/>
            </a:pPr>
            <a:r>
              <a:rPr lang="en-US" dirty="0"/>
              <a:t>Limited number of applications</a:t>
            </a:r>
          </a:p>
          <a:p>
            <a:pPr fontAlgn="auto">
              <a:spcAft>
                <a:spcPts val="0"/>
              </a:spcAft>
              <a:buFont typeface="Wingdings" charset="2"/>
              <a:buChar char="§"/>
            </a:pPr>
            <a:endParaRPr lang="en-US" dirty="0"/>
          </a:p>
          <a:p>
            <a:pPr fontAlgn="auto">
              <a:spcAft>
                <a:spcPts val="0"/>
              </a:spcAft>
              <a:buFont typeface="Wingdings" charset="2"/>
              <a:buChar char="§"/>
            </a:pPr>
            <a:endParaRPr lang="en-US" dirty="0"/>
          </a:p>
          <a:p>
            <a:pPr marL="911225" lvl="1" indent="-457200" fontAlgn="auto">
              <a:spcAft>
                <a:spcPts val="0"/>
              </a:spcAft>
              <a:buFont typeface="Wingdings" charset="2"/>
              <a:buChar char="§"/>
            </a:pPr>
            <a:endParaRPr lang="en-US" sz="3200" dirty="0"/>
          </a:p>
          <a:p>
            <a:pPr lvl="1" fontAlgn="auto">
              <a:spcAft>
                <a:spcPts val="0"/>
              </a:spcAft>
              <a:buFont typeface="Wingdings" charset="2"/>
              <a:buChar char="§"/>
            </a:pPr>
            <a:endParaRPr lang="en-US" sz="3200" dirty="0"/>
          </a:p>
        </p:txBody>
      </p:sp>
      <p:sp>
        <p:nvSpPr>
          <p:cNvPr id="14" name="Content Placeholder 4"/>
          <p:cNvSpPr txBox="1">
            <a:spLocks/>
          </p:cNvSpPr>
          <p:nvPr/>
        </p:nvSpPr>
        <p:spPr>
          <a:xfrm>
            <a:off x="6705600" y="3467102"/>
            <a:ext cx="4267200" cy="30860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Wingdings" charset="2"/>
              <a:buChar char="§"/>
            </a:pPr>
            <a:r>
              <a:rPr lang="en-US" dirty="0"/>
              <a:t>Artificial General Intelligence (AGI)</a:t>
            </a:r>
          </a:p>
          <a:p>
            <a:pPr fontAlgn="auto">
              <a:spcAft>
                <a:spcPts val="0"/>
              </a:spcAft>
              <a:buFont typeface="Wingdings" charset="2"/>
              <a:buChar char="§"/>
            </a:pPr>
            <a:r>
              <a:rPr lang="en-US" dirty="0"/>
              <a:t>Recursive self-improvement</a:t>
            </a:r>
          </a:p>
          <a:p>
            <a:pPr fontAlgn="auto">
              <a:spcAft>
                <a:spcPts val="0"/>
              </a:spcAft>
              <a:buFont typeface="Wingdings" charset="2"/>
              <a:buChar char="§"/>
            </a:pPr>
            <a:r>
              <a:rPr lang="en-US" dirty="0"/>
              <a:t>Beyond human control</a:t>
            </a:r>
          </a:p>
          <a:p>
            <a:pPr fontAlgn="auto">
              <a:spcAft>
                <a:spcPts val="0"/>
              </a:spcAft>
              <a:buFont typeface="Wingdings" charset="2"/>
              <a:buChar char="§"/>
            </a:pPr>
            <a:endParaRPr lang="en-US" dirty="0"/>
          </a:p>
          <a:p>
            <a:pPr marL="911225" lvl="1" indent="-457200" fontAlgn="auto">
              <a:spcAft>
                <a:spcPts val="0"/>
              </a:spcAft>
              <a:buFont typeface="Wingdings" charset="2"/>
              <a:buChar char="§"/>
            </a:pPr>
            <a:endParaRPr lang="en-US" sz="3200" dirty="0"/>
          </a:p>
          <a:p>
            <a:pPr lvl="1" fontAlgn="auto">
              <a:spcAft>
                <a:spcPts val="0"/>
              </a:spcAft>
              <a:buFont typeface="Wingdings" charset="2"/>
              <a:buChar char="§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7632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Should we worry about future A.I.?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Stuart Russell, UC Berkeley </a:t>
            </a:r>
            <a:r>
              <a:rPr lang="en-US" dirty="0">
                <a:hlinkClick r:id="rId2"/>
              </a:rPr>
              <a:t>Center for Human-Compatible AI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585" y="1844234"/>
            <a:ext cx="7993935" cy="40024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0057" y="6185911"/>
            <a:ext cx="107700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https://www.ted.com/talks/stuart_russell_how_ai_might_make_us_better_people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102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94080" y="1192386"/>
            <a:ext cx="10769600" cy="43433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 robot, given an objective, has an incentive to disable its own off-switch</a:t>
            </a:r>
          </a:p>
          <a:p>
            <a:pPr marL="511941" lvl="1" indent="0">
              <a:buNone/>
            </a:pPr>
            <a:r>
              <a:rPr lang="en-US" dirty="0"/>
              <a:t>(You can’t fetch the coffee if you’re dead)</a:t>
            </a:r>
          </a:p>
          <a:p>
            <a:r>
              <a:rPr lang="en-US" dirty="0">
                <a:solidFill>
                  <a:schemeClr val="tx1"/>
                </a:solidFill>
              </a:rPr>
              <a:t>How can we prevent this?</a:t>
            </a:r>
          </a:p>
          <a:p>
            <a:r>
              <a:rPr lang="en-US" dirty="0">
                <a:solidFill>
                  <a:schemeClr val="tx1"/>
                </a:solidFill>
              </a:rPr>
              <a:t>Answer: robot must allow for </a:t>
            </a:r>
            <a:r>
              <a:rPr lang="en-US" b="1" i="1" dirty="0">
                <a:solidFill>
                  <a:schemeClr val="tx1"/>
                </a:solidFill>
              </a:rPr>
              <a:t>uncertainty</a:t>
            </a:r>
            <a:r>
              <a:rPr lang="en-US" dirty="0">
                <a:solidFill>
                  <a:schemeClr val="tx1"/>
                </a:solidFill>
              </a:rPr>
              <a:t> about the true human objective</a:t>
            </a:r>
          </a:p>
          <a:p>
            <a:pPr lvl="1"/>
            <a:r>
              <a:rPr lang="en-US" dirty="0"/>
              <a:t>The human will only switch off the robot if that leads to better outcomes for the true human objective</a:t>
            </a:r>
          </a:p>
          <a:p>
            <a:pPr lvl="1"/>
            <a:r>
              <a:rPr lang="en-US" dirty="0"/>
              <a:t>Theorem: it’s </a:t>
            </a:r>
            <a:r>
              <a:rPr lang="en-US" b="1" i="1" dirty="0">
                <a:solidFill>
                  <a:srgbClr val="FFFF00"/>
                </a:solidFill>
              </a:rPr>
              <a:t>in the robot’s interest </a:t>
            </a:r>
            <a:r>
              <a:rPr lang="en-US" dirty="0"/>
              <a:t>to allow it</a:t>
            </a:r>
          </a:p>
          <a:p>
            <a:pPr lvl="1"/>
            <a:r>
              <a:rPr lang="en-US" dirty="0"/>
              <a:t>Theorem: Such a robot is </a:t>
            </a:r>
            <a:r>
              <a:rPr lang="en-US" b="1" i="1" dirty="0">
                <a:solidFill>
                  <a:srgbClr val="FFFF00"/>
                </a:solidFill>
              </a:rPr>
              <a:t>provably beneficial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94080" y="152400"/>
            <a:ext cx="10058400" cy="914400"/>
          </a:xfrm>
        </p:spPr>
        <p:txBody>
          <a:bodyPr/>
          <a:lstStyle/>
          <a:p>
            <a:r>
              <a:rPr lang="en-US" dirty="0"/>
              <a:t>The off-switch problem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8ADF128-9F92-ED43-99D9-F893A179767F}"/>
              </a:ext>
            </a:extLst>
          </p:cNvPr>
          <p:cNvSpPr txBox="1"/>
          <p:nvPr/>
        </p:nvSpPr>
        <p:spPr>
          <a:xfrm>
            <a:off x="195943" y="6243536"/>
            <a:ext cx="7951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Slides: Stuart Russell, IJCAI 2017, with work by Dylan Hadfield-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Menell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792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Off-switch model</a:t>
            </a:r>
          </a:p>
        </p:txBody>
      </p:sp>
      <p:sp>
        <p:nvSpPr>
          <p:cNvPr id="5" name="Rectangle 4"/>
          <p:cNvSpPr/>
          <p:nvPr/>
        </p:nvSpPr>
        <p:spPr>
          <a:xfrm>
            <a:off x="6073202" y="1313133"/>
            <a:ext cx="502380" cy="376785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marL="0" marR="0" lvl="0" indent="0" algn="ctr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73202" y="2582073"/>
            <a:ext cx="502380" cy="376785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marL="0" marR="0" lvl="0" indent="0" algn="ctr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73202" y="3851013"/>
            <a:ext cx="502380" cy="376785"/>
          </a:xfrm>
          <a:prstGeom prst="rect">
            <a:avLst/>
          </a:prstGeom>
          <a:solidFill>
            <a:srgbClr val="FFFFFF"/>
          </a:solidFill>
          <a:ln w="1905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93" tIns="60947" rIns="121893" bIns="60947" rtlCol="0" anchor="ctr"/>
          <a:lstStyle/>
          <a:p>
            <a:pPr marL="0" marR="0" lvl="0" indent="0" algn="ctr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>
            <a:stCxn id="5" idx="2"/>
          </p:cNvCxnSpPr>
          <p:nvPr/>
        </p:nvCxnSpPr>
        <p:spPr>
          <a:xfrm flipH="1">
            <a:off x="4863766" y="1689914"/>
            <a:ext cx="1460621" cy="892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5" idx="2"/>
            <a:endCxn id="6" idx="0"/>
          </p:cNvCxnSpPr>
          <p:nvPr/>
        </p:nvCxnSpPr>
        <p:spPr>
          <a:xfrm>
            <a:off x="6324387" y="1689914"/>
            <a:ext cx="0" cy="892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24387" y="1689914"/>
            <a:ext cx="1460621" cy="892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63766" y="4227794"/>
            <a:ext cx="1460621" cy="892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324387" y="2958854"/>
            <a:ext cx="0" cy="892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324387" y="2958854"/>
            <a:ext cx="1460621" cy="8921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085167" y="1243396"/>
            <a:ext cx="468985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85167" y="3816647"/>
            <a:ext cx="468985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101929" y="2540254"/>
            <a:ext cx="485015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19394" y="3079344"/>
            <a:ext cx="366392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087232" y="1805436"/>
            <a:ext cx="366392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70187" y="1805436"/>
            <a:ext cx="400055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70187" y="4380606"/>
            <a:ext cx="400055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292558" y="5041007"/>
            <a:ext cx="1155070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292558" y="2525399"/>
            <a:ext cx="1155070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=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lang="en-US" sz="3200" b="0" i="1" u="none" strike="noStrike" kern="1200" cap="none" spc="0" normalizeH="0" baseline="-2500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09290" y="2525398"/>
            <a:ext cx="949886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= 0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09290" y="3771952"/>
            <a:ext cx="949886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= 0</a:t>
            </a:r>
            <a:endParaRPr kumimoji="0" lang="en-US" sz="3200" b="0" i="1" u="none" strike="noStrike" kern="1200" cap="none" spc="0" normalizeH="0" baseline="-25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97138" y="3079344"/>
            <a:ext cx="662947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  <a:sym typeface="Symbol"/>
              </a:rPr>
              <a:t>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95618" y="2156066"/>
            <a:ext cx="810424" cy="492416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92556" y="5652100"/>
            <a:ext cx="4309780" cy="615527"/>
          </a:xfrm>
          <a:prstGeom prst="rect">
            <a:avLst/>
          </a:prstGeom>
          <a:noFill/>
        </p:spPr>
        <p:txBody>
          <a:bodyPr wrap="none" lIns="121893" tIns="60947" rIns="121893" bIns="60947" rtlCol="0">
            <a:spAutoFit/>
          </a:bodyPr>
          <a:lstStyle/>
          <a:p>
            <a:pPr marL="0" marR="0" lvl="0" indent="0" algn="l" defTabSz="12189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w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(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preferred to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 or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2355358" y="2055338"/>
            <a:ext cx="1937199" cy="910919"/>
            <a:chOff x="6725720" y="1373938"/>
            <a:chExt cx="2038097" cy="1042072"/>
          </a:xfrm>
        </p:grpSpPr>
        <p:cxnSp>
          <p:nvCxnSpPr>
            <p:cNvPr id="4" name="Straight Arrow Connector 3"/>
            <p:cNvCxnSpPr/>
            <p:nvPr/>
          </p:nvCxnSpPr>
          <p:spPr>
            <a:xfrm>
              <a:off x="6725720" y="2416010"/>
              <a:ext cx="2038097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Freeform 54"/>
            <p:cNvSpPr/>
            <p:nvPr/>
          </p:nvSpPr>
          <p:spPr>
            <a:xfrm>
              <a:off x="6788578" y="1732821"/>
              <a:ext cx="1836764" cy="666484"/>
            </a:xfrm>
            <a:custGeom>
              <a:avLst/>
              <a:gdLst>
                <a:gd name="connsiteX0" fmla="*/ 0 w 1836764"/>
                <a:gd name="connsiteY0" fmla="*/ 662347 h 666484"/>
                <a:gd name="connsiteX1" fmla="*/ 335086 w 1836764"/>
                <a:gd name="connsiteY1" fmla="*/ 604433 h 666484"/>
                <a:gd name="connsiteX2" fmla="*/ 500560 w 1836764"/>
                <a:gd name="connsiteY2" fmla="*/ 443101 h 666484"/>
                <a:gd name="connsiteX3" fmla="*/ 591571 w 1836764"/>
                <a:gd name="connsiteY3" fmla="*/ 244538 h 666484"/>
                <a:gd name="connsiteX4" fmla="*/ 632939 w 1836764"/>
                <a:gd name="connsiteY4" fmla="*/ 141120 h 666484"/>
                <a:gd name="connsiteX5" fmla="*/ 694992 w 1836764"/>
                <a:gd name="connsiteY5" fmla="*/ 50112 h 666484"/>
                <a:gd name="connsiteX6" fmla="*/ 761182 w 1836764"/>
                <a:gd name="connsiteY6" fmla="*/ 12881 h 666484"/>
                <a:gd name="connsiteX7" fmla="*/ 839782 w 1836764"/>
                <a:gd name="connsiteY7" fmla="*/ 471 h 666484"/>
                <a:gd name="connsiteX8" fmla="*/ 910108 w 1836764"/>
                <a:gd name="connsiteY8" fmla="*/ 8745 h 666484"/>
                <a:gd name="connsiteX9" fmla="*/ 992846 w 1836764"/>
                <a:gd name="connsiteY9" fmla="*/ 62522 h 666484"/>
                <a:gd name="connsiteX10" fmla="*/ 1063172 w 1836764"/>
                <a:gd name="connsiteY10" fmla="*/ 174214 h 666484"/>
                <a:gd name="connsiteX11" fmla="*/ 1121088 w 1836764"/>
                <a:gd name="connsiteY11" fmla="*/ 335546 h 666484"/>
                <a:gd name="connsiteX12" fmla="*/ 1220373 w 1836764"/>
                <a:gd name="connsiteY12" fmla="*/ 492742 h 666484"/>
                <a:gd name="connsiteX13" fmla="*/ 1348615 w 1836764"/>
                <a:gd name="connsiteY13" fmla="*/ 596160 h 666484"/>
                <a:gd name="connsiteX14" fmla="*/ 1460310 w 1836764"/>
                <a:gd name="connsiteY14" fmla="*/ 645800 h 666484"/>
                <a:gd name="connsiteX15" fmla="*/ 1836764 w 1836764"/>
                <a:gd name="connsiteY15" fmla="*/ 666484 h 666484"/>
                <a:gd name="connsiteX16" fmla="*/ 1836764 w 1836764"/>
                <a:gd name="connsiteY16" fmla="*/ 666484 h 6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6764" h="666484">
                  <a:moveTo>
                    <a:pt x="0" y="662347"/>
                  </a:moveTo>
                  <a:cubicBezTo>
                    <a:pt x="125829" y="651660"/>
                    <a:pt x="251659" y="640974"/>
                    <a:pt x="335086" y="604433"/>
                  </a:cubicBezTo>
                  <a:cubicBezTo>
                    <a:pt x="418513" y="567892"/>
                    <a:pt x="457813" y="503083"/>
                    <a:pt x="500560" y="443101"/>
                  </a:cubicBezTo>
                  <a:cubicBezTo>
                    <a:pt x="543307" y="383119"/>
                    <a:pt x="569508" y="294868"/>
                    <a:pt x="591571" y="244538"/>
                  </a:cubicBezTo>
                  <a:cubicBezTo>
                    <a:pt x="613634" y="194208"/>
                    <a:pt x="615702" y="173524"/>
                    <a:pt x="632939" y="141120"/>
                  </a:cubicBezTo>
                  <a:cubicBezTo>
                    <a:pt x="650176" y="108716"/>
                    <a:pt x="673618" y="71485"/>
                    <a:pt x="694992" y="50112"/>
                  </a:cubicBezTo>
                  <a:cubicBezTo>
                    <a:pt x="716366" y="28739"/>
                    <a:pt x="737050" y="21154"/>
                    <a:pt x="761182" y="12881"/>
                  </a:cubicBezTo>
                  <a:cubicBezTo>
                    <a:pt x="785314" y="4608"/>
                    <a:pt x="814961" y="1160"/>
                    <a:pt x="839782" y="471"/>
                  </a:cubicBezTo>
                  <a:cubicBezTo>
                    <a:pt x="864603" y="-218"/>
                    <a:pt x="884597" y="-1597"/>
                    <a:pt x="910108" y="8745"/>
                  </a:cubicBezTo>
                  <a:cubicBezTo>
                    <a:pt x="935619" y="19087"/>
                    <a:pt x="967335" y="34944"/>
                    <a:pt x="992846" y="62522"/>
                  </a:cubicBezTo>
                  <a:cubicBezTo>
                    <a:pt x="1018357" y="90100"/>
                    <a:pt x="1041798" y="128710"/>
                    <a:pt x="1063172" y="174214"/>
                  </a:cubicBezTo>
                  <a:cubicBezTo>
                    <a:pt x="1084546" y="219718"/>
                    <a:pt x="1094888" y="282458"/>
                    <a:pt x="1121088" y="335546"/>
                  </a:cubicBezTo>
                  <a:cubicBezTo>
                    <a:pt x="1147288" y="388634"/>
                    <a:pt x="1182452" y="449306"/>
                    <a:pt x="1220373" y="492742"/>
                  </a:cubicBezTo>
                  <a:cubicBezTo>
                    <a:pt x="1258294" y="536178"/>
                    <a:pt x="1308626" y="570650"/>
                    <a:pt x="1348615" y="596160"/>
                  </a:cubicBezTo>
                  <a:cubicBezTo>
                    <a:pt x="1388604" y="621670"/>
                    <a:pt x="1378952" y="634079"/>
                    <a:pt x="1460310" y="645800"/>
                  </a:cubicBezTo>
                  <a:lnTo>
                    <a:pt x="1836764" y="666484"/>
                  </a:lnTo>
                  <a:lnTo>
                    <a:pt x="1836764" y="666484"/>
                  </a:lnTo>
                </a:path>
              </a:pathLst>
            </a:custGeom>
            <a:pattFill prst="wdUpDiag">
              <a:fgClr>
                <a:prstClr val="black"/>
              </a:fgClr>
              <a:bgClr>
                <a:prstClr val="white"/>
              </a:bgClr>
            </a:pattFill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89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cxnSp>
          <p:nvCxnSpPr>
            <p:cNvPr id="54" name="Straight Arrow Connector 53"/>
            <p:cNvCxnSpPr/>
            <p:nvPr/>
          </p:nvCxnSpPr>
          <p:spPr>
            <a:xfrm flipV="1">
              <a:off x="7539127" y="1373938"/>
              <a:ext cx="0" cy="102226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2339347" y="4585550"/>
            <a:ext cx="1953209" cy="910919"/>
            <a:chOff x="6121416" y="2245630"/>
            <a:chExt cx="2054942" cy="1042072"/>
          </a:xfrm>
        </p:grpSpPr>
        <p:cxnSp>
          <p:nvCxnSpPr>
            <p:cNvPr id="58" name="Straight Arrow Connector 57"/>
            <p:cNvCxnSpPr/>
            <p:nvPr/>
          </p:nvCxnSpPr>
          <p:spPr>
            <a:xfrm>
              <a:off x="6138261" y="3287702"/>
              <a:ext cx="2038097" cy="0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Freeform 58"/>
            <p:cNvSpPr/>
            <p:nvPr/>
          </p:nvSpPr>
          <p:spPr>
            <a:xfrm>
              <a:off x="6201119" y="2604513"/>
              <a:ext cx="1836764" cy="666484"/>
            </a:xfrm>
            <a:custGeom>
              <a:avLst/>
              <a:gdLst>
                <a:gd name="connsiteX0" fmla="*/ 0 w 1836764"/>
                <a:gd name="connsiteY0" fmla="*/ 662347 h 666484"/>
                <a:gd name="connsiteX1" fmla="*/ 335086 w 1836764"/>
                <a:gd name="connsiteY1" fmla="*/ 604433 h 666484"/>
                <a:gd name="connsiteX2" fmla="*/ 500560 w 1836764"/>
                <a:gd name="connsiteY2" fmla="*/ 443101 h 666484"/>
                <a:gd name="connsiteX3" fmla="*/ 591571 w 1836764"/>
                <a:gd name="connsiteY3" fmla="*/ 244538 h 666484"/>
                <a:gd name="connsiteX4" fmla="*/ 632939 w 1836764"/>
                <a:gd name="connsiteY4" fmla="*/ 141120 h 666484"/>
                <a:gd name="connsiteX5" fmla="*/ 694992 w 1836764"/>
                <a:gd name="connsiteY5" fmla="*/ 50112 h 666484"/>
                <a:gd name="connsiteX6" fmla="*/ 761182 w 1836764"/>
                <a:gd name="connsiteY6" fmla="*/ 12881 h 666484"/>
                <a:gd name="connsiteX7" fmla="*/ 839782 w 1836764"/>
                <a:gd name="connsiteY7" fmla="*/ 471 h 666484"/>
                <a:gd name="connsiteX8" fmla="*/ 910108 w 1836764"/>
                <a:gd name="connsiteY8" fmla="*/ 8745 h 666484"/>
                <a:gd name="connsiteX9" fmla="*/ 992846 w 1836764"/>
                <a:gd name="connsiteY9" fmla="*/ 62522 h 666484"/>
                <a:gd name="connsiteX10" fmla="*/ 1063172 w 1836764"/>
                <a:gd name="connsiteY10" fmla="*/ 174214 h 666484"/>
                <a:gd name="connsiteX11" fmla="*/ 1121088 w 1836764"/>
                <a:gd name="connsiteY11" fmla="*/ 335546 h 666484"/>
                <a:gd name="connsiteX12" fmla="*/ 1220373 w 1836764"/>
                <a:gd name="connsiteY12" fmla="*/ 492742 h 666484"/>
                <a:gd name="connsiteX13" fmla="*/ 1348615 w 1836764"/>
                <a:gd name="connsiteY13" fmla="*/ 596160 h 666484"/>
                <a:gd name="connsiteX14" fmla="*/ 1460310 w 1836764"/>
                <a:gd name="connsiteY14" fmla="*/ 645800 h 666484"/>
                <a:gd name="connsiteX15" fmla="*/ 1836764 w 1836764"/>
                <a:gd name="connsiteY15" fmla="*/ 666484 h 666484"/>
                <a:gd name="connsiteX16" fmla="*/ 1836764 w 1836764"/>
                <a:gd name="connsiteY16" fmla="*/ 666484 h 666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36764" h="666484">
                  <a:moveTo>
                    <a:pt x="0" y="662347"/>
                  </a:moveTo>
                  <a:cubicBezTo>
                    <a:pt x="125829" y="651660"/>
                    <a:pt x="251659" y="640974"/>
                    <a:pt x="335086" y="604433"/>
                  </a:cubicBezTo>
                  <a:cubicBezTo>
                    <a:pt x="418513" y="567892"/>
                    <a:pt x="457813" y="503083"/>
                    <a:pt x="500560" y="443101"/>
                  </a:cubicBezTo>
                  <a:cubicBezTo>
                    <a:pt x="543307" y="383119"/>
                    <a:pt x="569508" y="294868"/>
                    <a:pt x="591571" y="244538"/>
                  </a:cubicBezTo>
                  <a:cubicBezTo>
                    <a:pt x="613634" y="194208"/>
                    <a:pt x="615702" y="173524"/>
                    <a:pt x="632939" y="141120"/>
                  </a:cubicBezTo>
                  <a:cubicBezTo>
                    <a:pt x="650176" y="108716"/>
                    <a:pt x="673618" y="71485"/>
                    <a:pt x="694992" y="50112"/>
                  </a:cubicBezTo>
                  <a:cubicBezTo>
                    <a:pt x="716366" y="28739"/>
                    <a:pt x="737050" y="21154"/>
                    <a:pt x="761182" y="12881"/>
                  </a:cubicBezTo>
                  <a:cubicBezTo>
                    <a:pt x="785314" y="4608"/>
                    <a:pt x="814961" y="1160"/>
                    <a:pt x="839782" y="471"/>
                  </a:cubicBezTo>
                  <a:cubicBezTo>
                    <a:pt x="864603" y="-218"/>
                    <a:pt x="884597" y="-1597"/>
                    <a:pt x="910108" y="8745"/>
                  </a:cubicBezTo>
                  <a:cubicBezTo>
                    <a:pt x="935619" y="19087"/>
                    <a:pt x="967335" y="34944"/>
                    <a:pt x="992846" y="62522"/>
                  </a:cubicBezTo>
                  <a:cubicBezTo>
                    <a:pt x="1018357" y="90100"/>
                    <a:pt x="1041798" y="128710"/>
                    <a:pt x="1063172" y="174214"/>
                  </a:cubicBezTo>
                  <a:cubicBezTo>
                    <a:pt x="1084546" y="219718"/>
                    <a:pt x="1094888" y="282458"/>
                    <a:pt x="1121088" y="335546"/>
                  </a:cubicBezTo>
                  <a:cubicBezTo>
                    <a:pt x="1147288" y="388634"/>
                    <a:pt x="1182452" y="449306"/>
                    <a:pt x="1220373" y="492742"/>
                  </a:cubicBezTo>
                  <a:cubicBezTo>
                    <a:pt x="1258294" y="536178"/>
                    <a:pt x="1308626" y="570650"/>
                    <a:pt x="1348615" y="596160"/>
                  </a:cubicBezTo>
                  <a:cubicBezTo>
                    <a:pt x="1388604" y="621670"/>
                    <a:pt x="1378952" y="634079"/>
                    <a:pt x="1460310" y="645800"/>
                  </a:cubicBezTo>
                  <a:lnTo>
                    <a:pt x="1836764" y="666484"/>
                  </a:lnTo>
                  <a:lnTo>
                    <a:pt x="1836764" y="666484"/>
                  </a:lnTo>
                </a:path>
              </a:pathLst>
            </a:custGeom>
            <a:pattFill prst="wdUpDiag">
              <a:fgClr>
                <a:prstClr val="black"/>
              </a:fgClr>
              <a:bgClr>
                <a:prstClr val="white"/>
              </a:bgClr>
            </a:pattFill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12189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solidFill>
                    <a:srgbClr val="FFFF00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  <p:cxnSp>
          <p:nvCxnSpPr>
            <p:cNvPr id="60" name="Straight Arrow Connector 59"/>
            <p:cNvCxnSpPr/>
            <p:nvPr/>
          </p:nvCxnSpPr>
          <p:spPr>
            <a:xfrm flipV="1">
              <a:off x="6951668" y="2245630"/>
              <a:ext cx="0" cy="1022267"/>
            </a:xfrm>
            <a:prstGeom prst="straightConnector1">
              <a:avLst/>
            </a:prstGeom>
            <a:ln>
              <a:solidFill>
                <a:srgbClr val="FFFF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60"/>
            <p:cNvSpPr/>
            <p:nvPr/>
          </p:nvSpPr>
          <p:spPr>
            <a:xfrm>
              <a:off x="6121416" y="2566881"/>
              <a:ext cx="813407" cy="70402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l">
                <a:rot lat="0" lon="0" rev="198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890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617CE836-5312-6F4C-B96C-8A281BAA792F}"/>
              </a:ext>
            </a:extLst>
          </p:cNvPr>
          <p:cNvSpPr txBox="1"/>
          <p:nvPr/>
        </p:nvSpPr>
        <p:spPr>
          <a:xfrm>
            <a:off x="195943" y="6243536"/>
            <a:ext cx="7456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Slides: Stuart Russell, IJCAI 2017, with work by Dylan Hadfield-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alatino Linotype"/>
                <a:ea typeface="+mn-ea"/>
                <a:cs typeface="+mn-cs"/>
              </a:rPr>
              <a:t>Menell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alatino Linotyp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76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1659E-B02C-E3AD-ED58-4B04A3B32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637393"/>
            <a:ext cx="10515600" cy="2852737"/>
          </a:xfrm>
        </p:spPr>
        <p:txBody>
          <a:bodyPr/>
          <a:lstStyle/>
          <a:p>
            <a:r>
              <a:rPr lang="en-US" dirty="0"/>
              <a:t>A Brief History of AI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FC654C-40C4-483F-5645-59BD29B9B1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5517118"/>
            <a:ext cx="10515600" cy="1500187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" name="Picture 1" descr="C:\Temp\ketrina\HistoryOfA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6400" y="462755"/>
            <a:ext cx="3507744" cy="48768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8672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 Brief History of AI: Via Google N-grams Viewer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8400" y="6347762"/>
            <a:ext cx="7239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33" dirty="0">
                <a:latin typeface="Calibri"/>
                <a:cs typeface="Calibri"/>
              </a:rPr>
              <a:t>https://</a:t>
            </a:r>
            <a:r>
              <a:rPr lang="en-US" sz="2133" dirty="0" err="1">
                <a:latin typeface="Calibri"/>
                <a:cs typeface="Calibri"/>
              </a:rPr>
              <a:t>books.google.com</a:t>
            </a:r>
            <a:r>
              <a:rPr lang="en-US" sz="2133" dirty="0">
                <a:latin typeface="Calibri"/>
                <a:cs typeface="Calibri"/>
              </a:rPr>
              <a:t>/</a:t>
            </a:r>
            <a:r>
              <a:rPr lang="en-US" sz="2133" dirty="0" err="1">
                <a:latin typeface="Calibri"/>
                <a:cs typeface="Calibri"/>
              </a:rPr>
              <a:t>ngrams</a:t>
            </a:r>
            <a:endParaRPr lang="en-US" sz="2133" dirty="0">
              <a:latin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47B9D4-CE3F-0445-1A23-C0EF97B2C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485" y="0"/>
            <a:ext cx="11939029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AF4C039-A6AB-3CEF-32C8-27FB9775CA27}"/>
              </a:ext>
            </a:extLst>
          </p:cNvPr>
          <p:cNvSpPr/>
          <p:nvPr/>
        </p:nvSpPr>
        <p:spPr>
          <a:xfrm>
            <a:off x="6304547" y="89674"/>
            <a:ext cx="499310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33" dirty="0">
                <a:latin typeface="Calibri"/>
                <a:cs typeface="Calibri"/>
                <a:hlinkClick r:id="rId4"/>
              </a:rPr>
              <a:t>https://books.google.com/ngrams</a:t>
            </a:r>
            <a:endParaRPr lang="en-US" sz="2133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274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FCD8F1-28BD-424B-852E-9D3CE1E5E1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34" y="2209360"/>
            <a:ext cx="10992465" cy="3945658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 Brief History of AI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478935" y="3191117"/>
            <a:ext cx="1689100" cy="245326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478935" y="4478329"/>
            <a:ext cx="2630964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DE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artificial intelligence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54532" y="5283209"/>
            <a:ext cx="2137905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formal logic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8400" y="6273800"/>
            <a:ext cx="7239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  <a:hlinkClick r:id="rId4"/>
              </a:rPr>
              <a:t>https://books.google.com/ngrams</a:t>
            </a:r>
            <a:endParaRPr kumimoji="0" lang="en-US" sz="2133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19" name="Left Brace 18"/>
          <p:cNvSpPr/>
          <p:nvPr/>
        </p:nvSpPr>
        <p:spPr>
          <a:xfrm rot="5400000">
            <a:off x="3335132" y="1558048"/>
            <a:ext cx="331523" cy="2366682"/>
          </a:xfrm>
          <a:prstGeom prst="leftBrace">
            <a:avLst>
              <a:gd name="adj1" fmla="val 38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421127" y="1498601"/>
            <a:ext cx="2133600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Excitement!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1950-1970</a:t>
            </a:r>
          </a:p>
        </p:txBody>
      </p:sp>
      <p:sp>
        <p:nvSpPr>
          <p:cNvPr id="21" name="Left Brace 20"/>
          <p:cNvSpPr/>
          <p:nvPr/>
        </p:nvSpPr>
        <p:spPr>
          <a:xfrm rot="5400000">
            <a:off x="5737497" y="1545328"/>
            <a:ext cx="331523" cy="2366682"/>
          </a:xfrm>
          <a:prstGeom prst="leftBrace">
            <a:avLst>
              <a:gd name="adj1" fmla="val 38093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885105" y="1157651"/>
            <a:ext cx="2036305" cy="1405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Knowledge Based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Systems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33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1970-1990</a:t>
            </a:r>
          </a:p>
        </p:txBody>
      </p:sp>
    </p:spTree>
    <p:extLst>
      <p:ext uri="{BB962C8B-B14F-4D97-AF65-F5344CB8AC3E}">
        <p14:creationId xmlns:p14="http://schemas.microsoft.com/office/powerpoint/2010/main" val="213117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</a:rPr>
              <a:t>What went wrong?</a:t>
            </a:r>
          </a:p>
        </p:txBody>
      </p:sp>
      <p:pic>
        <p:nvPicPr>
          <p:cNvPr id="2" name="Picture 1" descr="2236_1096997179213_2218_n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123" t="10203" r="7647" b="25812"/>
          <a:stretch>
            <a:fillRect/>
          </a:stretch>
        </p:blipFill>
        <p:spPr>
          <a:xfrm>
            <a:off x="304799" y="1759600"/>
            <a:ext cx="5486400" cy="3803000"/>
          </a:xfrm>
          <a:prstGeom prst="rect">
            <a:avLst/>
          </a:prstGeom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2AC6787-64DA-4198-88A0-B4A3EAF488F5}"/>
              </a:ext>
            </a:extLst>
          </p:cNvPr>
          <p:cNvSpPr txBox="1">
            <a:spLocks/>
          </p:cNvSpPr>
          <p:nvPr/>
        </p:nvSpPr>
        <p:spPr>
          <a:xfrm>
            <a:off x="6347790" y="2329071"/>
            <a:ext cx="3405809" cy="25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301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603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4213" indent="-22383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Dog</a:t>
            </a:r>
          </a:p>
          <a:p>
            <a:pPr marL="684177" indent="-457189"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Barks</a:t>
            </a:r>
          </a:p>
          <a:p>
            <a:pPr marL="684177" indent="-457189"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Fur</a:t>
            </a:r>
          </a:p>
          <a:p>
            <a:pPr marL="684177" indent="-457189">
              <a:spcBef>
                <a:spcPts val="500"/>
              </a:spcBef>
              <a:buFont typeface="Wingdings" panose="05000000000000000000" pitchFamily="2" charset="2"/>
              <a:buChar char="§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Has four legs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32CEA27F-712A-4F03-87AA-EF226D451A9E}"/>
              </a:ext>
            </a:extLst>
          </p:cNvPr>
          <p:cNvSpPr txBox="1">
            <a:spLocks/>
          </p:cNvSpPr>
          <p:nvPr/>
        </p:nvSpPr>
        <p:spPr bwMode="auto">
          <a:xfrm>
            <a:off x="9347200" y="2290743"/>
            <a:ext cx="2540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noAutofit/>
          </a:bodyPr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Calibri" pitchFamily="34" charset="0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Calibri" pitchFamily="34" charset="0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Calibri" pitchFamily="34" charset="0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D7D3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Buster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5A6AEEF-39EF-455F-9992-36F80C794DCA}"/>
              </a:ext>
            </a:extLst>
          </p:cNvPr>
          <p:cNvSpPr>
            <a:spLocks/>
          </p:cNvSpPr>
          <p:nvPr/>
        </p:nvSpPr>
        <p:spPr bwMode="auto">
          <a:xfrm>
            <a:off x="9753600" y="4012471"/>
            <a:ext cx="354141" cy="406400"/>
          </a:xfrm>
          <a:custGeom>
            <a:avLst/>
            <a:gdLst>
              <a:gd name="T0" fmla="*/ 0 w 409"/>
              <a:gd name="T1" fmla="*/ 2147483647 h 412"/>
              <a:gd name="T2" fmla="*/ 2147483647 w 409"/>
              <a:gd name="T3" fmla="*/ 2147483647 h 412"/>
              <a:gd name="T4" fmla="*/ 2147483647 w 409"/>
              <a:gd name="T5" fmla="*/ 2147483647 h 412"/>
              <a:gd name="T6" fmla="*/ 2147483647 w 409"/>
              <a:gd name="T7" fmla="*/ 2147483647 h 412"/>
              <a:gd name="T8" fmla="*/ 2147483647 w 409"/>
              <a:gd name="T9" fmla="*/ 2147483647 h 412"/>
              <a:gd name="T10" fmla="*/ 2147483647 w 409"/>
              <a:gd name="T11" fmla="*/ 2147483647 h 412"/>
              <a:gd name="T12" fmla="*/ 2147483647 w 409"/>
              <a:gd name="T13" fmla="*/ 2147483647 h 412"/>
              <a:gd name="T14" fmla="*/ 2147483647 w 409"/>
              <a:gd name="T15" fmla="*/ 2147483647 h 412"/>
              <a:gd name="T16" fmla="*/ 2147483647 w 409"/>
              <a:gd name="T17" fmla="*/ 2147483647 h 412"/>
              <a:gd name="T18" fmla="*/ 2147483647 w 409"/>
              <a:gd name="T19" fmla="*/ 0 h 412"/>
              <a:gd name="T20" fmla="*/ 2147483647 w 409"/>
              <a:gd name="T21" fmla="*/ 2147483647 h 412"/>
              <a:gd name="T22" fmla="*/ 2147483647 w 409"/>
              <a:gd name="T23" fmla="*/ 0 h 412"/>
              <a:gd name="T24" fmla="*/ 0 w 409"/>
              <a:gd name="T25" fmla="*/ 2147483647 h 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9"/>
              <a:gd name="T40" fmla="*/ 0 h 412"/>
              <a:gd name="T41" fmla="*/ 409 w 409"/>
              <a:gd name="T42" fmla="*/ 412 h 41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9" h="412">
                <a:moveTo>
                  <a:pt x="0" y="59"/>
                </a:moveTo>
                <a:lnTo>
                  <a:pt x="160" y="220"/>
                </a:lnTo>
                <a:lnTo>
                  <a:pt x="16" y="364"/>
                </a:lnTo>
                <a:lnTo>
                  <a:pt x="64" y="412"/>
                </a:lnTo>
                <a:lnTo>
                  <a:pt x="208" y="268"/>
                </a:lnTo>
                <a:lnTo>
                  <a:pt x="352" y="412"/>
                </a:lnTo>
                <a:lnTo>
                  <a:pt x="400" y="364"/>
                </a:lnTo>
                <a:lnTo>
                  <a:pt x="256" y="220"/>
                </a:lnTo>
                <a:lnTo>
                  <a:pt x="409" y="59"/>
                </a:lnTo>
                <a:lnTo>
                  <a:pt x="355" y="0"/>
                </a:lnTo>
                <a:lnTo>
                  <a:pt x="208" y="172"/>
                </a:lnTo>
                <a:lnTo>
                  <a:pt x="54" y="0"/>
                </a:lnTo>
                <a:lnTo>
                  <a:pt x="0" y="59"/>
                </a:lnTo>
                <a:close/>
              </a:path>
            </a:pathLst>
          </a:cu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9" tIns="45719" rIns="91439" b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72CB047E-D955-4350-B03D-81005ADA461F}"/>
              </a:ext>
            </a:extLst>
          </p:cNvPr>
          <p:cNvSpPr>
            <a:spLocks/>
          </p:cNvSpPr>
          <p:nvPr/>
        </p:nvSpPr>
        <p:spPr bwMode="auto">
          <a:xfrm>
            <a:off x="9753601" y="2894871"/>
            <a:ext cx="495300" cy="4064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9" tIns="45719" rIns="91439" b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8">
            <a:extLst>
              <a:ext uri="{FF2B5EF4-FFF2-40B4-BE49-F238E27FC236}">
                <a16:creationId xmlns:a16="http://schemas.microsoft.com/office/drawing/2014/main" id="{5C0C0F61-B6E0-44BD-87B7-90EE0C173092}"/>
              </a:ext>
            </a:extLst>
          </p:cNvPr>
          <p:cNvSpPr>
            <a:spLocks/>
          </p:cNvSpPr>
          <p:nvPr/>
        </p:nvSpPr>
        <p:spPr bwMode="auto">
          <a:xfrm>
            <a:off x="9753601" y="3402871"/>
            <a:ext cx="495300" cy="406400"/>
          </a:xfrm>
          <a:custGeom>
            <a:avLst/>
            <a:gdLst>
              <a:gd name="T0" fmla="*/ 2147483647 w 248"/>
              <a:gd name="T1" fmla="*/ 2147483647 h 144"/>
              <a:gd name="T2" fmla="*/ 2147483647 w 248"/>
              <a:gd name="T3" fmla="*/ 0 h 144"/>
              <a:gd name="T4" fmla="*/ 2147483647 w 248"/>
              <a:gd name="T5" fmla="*/ 2147483647 h 144"/>
              <a:gd name="T6" fmla="*/ 0 w 248"/>
              <a:gd name="T7" fmla="*/ 2147483647 h 144"/>
              <a:gd name="T8" fmla="*/ 2147483647 w 248"/>
              <a:gd name="T9" fmla="*/ 2147483647 h 1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8"/>
              <a:gd name="T16" fmla="*/ 0 h 144"/>
              <a:gd name="T17" fmla="*/ 248 w 248"/>
              <a:gd name="T18" fmla="*/ 144 h 14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8" h="144">
                <a:moveTo>
                  <a:pt x="77" y="144"/>
                </a:moveTo>
                <a:lnTo>
                  <a:pt x="248" y="0"/>
                </a:lnTo>
                <a:lnTo>
                  <a:pt x="86" y="94"/>
                </a:lnTo>
                <a:lnTo>
                  <a:pt x="0" y="51"/>
                </a:lnTo>
                <a:lnTo>
                  <a:pt x="77" y="144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1439" tIns="45719" rIns="91439" bIns="45719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Picture 2" descr="Generated image">
            <a:extLst>
              <a:ext uri="{FF2B5EF4-FFF2-40B4-BE49-F238E27FC236}">
                <a16:creationId xmlns:a16="http://schemas.microsoft.com/office/drawing/2014/main" id="{A41EA7FD-21C2-42A5-6202-A7A2E266F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9" b="48045"/>
          <a:stretch>
            <a:fillRect/>
          </a:stretch>
        </p:blipFill>
        <p:spPr bwMode="auto">
          <a:xfrm>
            <a:off x="304799" y="1755913"/>
            <a:ext cx="5486400" cy="3806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75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82440A-DDF9-44CA-AE01-E772ADF1E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30" y="2207326"/>
            <a:ext cx="10722569" cy="3922145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 Brief History of AI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38400" y="6347762"/>
            <a:ext cx="7239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33" dirty="0">
                <a:latin typeface="Calibri"/>
                <a:cs typeface="Calibri"/>
              </a:rPr>
              <a:t>https://</a:t>
            </a:r>
            <a:r>
              <a:rPr lang="en-US" sz="2133" dirty="0" err="1">
                <a:latin typeface="Calibri"/>
                <a:cs typeface="Calibri"/>
              </a:rPr>
              <a:t>books.google.com</a:t>
            </a:r>
            <a:r>
              <a:rPr lang="en-US" sz="2133" dirty="0">
                <a:latin typeface="Calibri"/>
                <a:cs typeface="Calibri"/>
              </a:rPr>
              <a:t>/</a:t>
            </a:r>
            <a:r>
              <a:rPr lang="en-US" sz="2133" dirty="0" err="1">
                <a:latin typeface="Calibri"/>
                <a:cs typeface="Calibri"/>
              </a:rPr>
              <a:t>ngrams</a:t>
            </a:r>
            <a:endParaRPr lang="en-US" sz="2133" dirty="0">
              <a:latin typeface="Calibri"/>
              <a:cs typeface="Calibri"/>
            </a:endParaRPr>
          </a:p>
        </p:txBody>
      </p:sp>
      <p:sp>
        <p:nvSpPr>
          <p:cNvPr id="19" name="Left Brace 18"/>
          <p:cNvSpPr/>
          <p:nvPr/>
        </p:nvSpPr>
        <p:spPr>
          <a:xfrm rot="5400000">
            <a:off x="3645458" y="1771776"/>
            <a:ext cx="331523" cy="1965356"/>
          </a:xfrm>
          <a:prstGeom prst="leftBrace">
            <a:avLst>
              <a:gd name="adj1" fmla="val 3809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/>
          <p:cNvSpPr/>
          <p:nvPr/>
        </p:nvSpPr>
        <p:spPr>
          <a:xfrm>
            <a:off x="2714238" y="1296888"/>
            <a:ext cx="213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AI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Excitement!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1950-1970</a:t>
            </a:r>
          </a:p>
        </p:txBody>
      </p:sp>
      <p:sp>
        <p:nvSpPr>
          <p:cNvPr id="21" name="Left Brace 20"/>
          <p:cNvSpPr/>
          <p:nvPr/>
        </p:nvSpPr>
        <p:spPr>
          <a:xfrm rot="5400000">
            <a:off x="5482014" y="1893118"/>
            <a:ext cx="331523" cy="1707754"/>
          </a:xfrm>
          <a:prstGeom prst="leftBrace">
            <a:avLst>
              <a:gd name="adj1" fmla="val 3809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/>
          <p:cNvSpPr/>
          <p:nvPr/>
        </p:nvSpPr>
        <p:spPr>
          <a:xfrm>
            <a:off x="4629622" y="927557"/>
            <a:ext cx="20363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Knowledge Based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1970-1990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041EDBE4-470A-4AA8-BD4A-6F9A45664ABC}"/>
              </a:ext>
            </a:extLst>
          </p:cNvPr>
          <p:cNvSpPr/>
          <p:nvPr/>
        </p:nvSpPr>
        <p:spPr>
          <a:xfrm rot="5400000">
            <a:off x="8523669" y="555308"/>
            <a:ext cx="331523" cy="4398293"/>
          </a:xfrm>
          <a:prstGeom prst="leftBrace">
            <a:avLst>
              <a:gd name="adj1" fmla="val 38093"/>
              <a:gd name="adj2" fmla="val 8012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49A8A09-E39C-46B3-9A5B-6115EFB65B18}"/>
              </a:ext>
            </a:extLst>
          </p:cNvPr>
          <p:cNvSpPr/>
          <p:nvPr/>
        </p:nvSpPr>
        <p:spPr>
          <a:xfrm>
            <a:off x="6326011" y="935016"/>
            <a:ext cx="20363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Statistical Approaches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1990-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4DCE8E-C55F-4E49-BC24-80C0E05496FC}"/>
              </a:ext>
            </a:extLst>
          </p:cNvPr>
          <p:cNvSpPr/>
          <p:nvPr/>
        </p:nvSpPr>
        <p:spPr>
          <a:xfrm>
            <a:off x="8022400" y="942475"/>
            <a:ext cx="1901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Deep Learning Era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2012-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D6C828-E7EA-257E-BE92-95E349EFF6F1}"/>
              </a:ext>
            </a:extLst>
          </p:cNvPr>
          <p:cNvSpPr/>
          <p:nvPr/>
        </p:nvSpPr>
        <p:spPr>
          <a:xfrm>
            <a:off x="9738372" y="940565"/>
            <a:ext cx="1775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Generative AI Era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2023-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28D31318-4CDC-0E9D-C587-B231A9B617B2}"/>
              </a:ext>
            </a:extLst>
          </p:cNvPr>
          <p:cNvSpPr/>
          <p:nvPr/>
        </p:nvSpPr>
        <p:spPr>
          <a:xfrm rot="5400000">
            <a:off x="9377547" y="1207433"/>
            <a:ext cx="331523" cy="2690539"/>
          </a:xfrm>
          <a:prstGeom prst="leftBrace">
            <a:avLst>
              <a:gd name="adj1" fmla="val 38093"/>
              <a:gd name="adj2" fmla="val 74138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7AC9924D-56B6-73C3-B939-59704625E44F}"/>
              </a:ext>
            </a:extLst>
          </p:cNvPr>
          <p:cNvSpPr/>
          <p:nvPr/>
        </p:nvSpPr>
        <p:spPr>
          <a:xfrm rot="5400000">
            <a:off x="10094961" y="1728646"/>
            <a:ext cx="331523" cy="1255708"/>
          </a:xfrm>
          <a:prstGeom prst="leftBrace">
            <a:avLst>
              <a:gd name="adj1" fmla="val 38093"/>
              <a:gd name="adj2" fmla="val 26742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939408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/>
      <p:bldP spid="4" grpId="0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CNNs for Image Recognition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881" y="1060634"/>
            <a:ext cx="9476237" cy="52321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1" y="6515290"/>
            <a:ext cx="4728039" cy="34271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Slide from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Kaiming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andara"/>
                <a:ea typeface="+mn-ea"/>
                <a:cs typeface="+mn-cs"/>
              </a:rPr>
              <a:t> He</a:t>
            </a:r>
          </a:p>
        </p:txBody>
      </p:sp>
    </p:spTree>
    <p:extLst>
      <p:ext uri="{BB962C8B-B14F-4D97-AF65-F5344CB8AC3E}">
        <p14:creationId xmlns:p14="http://schemas.microsoft.com/office/powerpoint/2010/main" val="74974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A67BAD4-34E2-C22E-6500-C428FCA007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13" r="4532"/>
          <a:stretch>
            <a:fillRect/>
          </a:stretch>
        </p:blipFill>
        <p:spPr bwMode="auto">
          <a:xfrm>
            <a:off x="9406027" y="2184434"/>
            <a:ext cx="197481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08B0157-5148-D4BA-11EB-9077F7B3B9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8459" r="50342" b="26598"/>
          <a:stretch>
            <a:fillRect/>
          </a:stretch>
        </p:blipFill>
        <p:spPr bwMode="auto">
          <a:xfrm>
            <a:off x="865239" y="2195972"/>
            <a:ext cx="1799299" cy="37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E810D400-AB37-D890-59F6-CB4A6E461A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70" r="4532"/>
          <a:stretch/>
        </p:blipFill>
        <p:spPr bwMode="auto">
          <a:xfrm>
            <a:off x="6571927" y="2184434"/>
            <a:ext cx="4811882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F496A4D-2CE4-F89F-1099-650E167FA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1" t="8459" b="26598"/>
          <a:stretch/>
        </p:blipFill>
        <p:spPr bwMode="auto">
          <a:xfrm>
            <a:off x="865239" y="2196829"/>
            <a:ext cx="3940796" cy="3798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vidia GT 620 Basit Computers, 47% OFF | ena.laatech.net">
            <a:extLst>
              <a:ext uri="{FF2B5EF4-FFF2-40B4-BE49-F238E27FC236}">
                <a16:creationId xmlns:a16="http://schemas.microsoft.com/office/drawing/2014/main" id="{E7AE1A2F-090D-6927-9CFA-BC68BC22C2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5" b="22345"/>
          <a:stretch/>
        </p:blipFill>
        <p:spPr bwMode="auto">
          <a:xfrm>
            <a:off x="6726273" y="450897"/>
            <a:ext cx="2309608" cy="126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62DBE1-9614-B7AE-CC62-BF4D4F22E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9" y="225616"/>
            <a:ext cx="10515600" cy="627812"/>
          </a:xfrm>
        </p:spPr>
        <p:txBody>
          <a:bodyPr/>
          <a:lstStyle/>
          <a:p>
            <a:r>
              <a:rPr lang="en-US" dirty="0"/>
              <a:t>What happened in 2012?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7EACD-A499-B226-A88F-16038BC89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9" y="830147"/>
            <a:ext cx="10515600" cy="2039539"/>
          </a:xfrm>
        </p:spPr>
        <p:txBody>
          <a:bodyPr/>
          <a:lstStyle/>
          <a:p>
            <a:r>
              <a:rPr lang="en-US" dirty="0"/>
              <a:t>The challenge.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F67B21-4F1B-2AF4-039B-4E9DD199A280}"/>
              </a:ext>
            </a:extLst>
          </p:cNvPr>
          <p:cNvSpPr txBox="1"/>
          <p:nvPr/>
        </p:nvSpPr>
        <p:spPr>
          <a:xfrm>
            <a:off x="766915" y="6152315"/>
            <a:ext cx="483875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1600" dirty="0">
                <a:solidFill>
                  <a:prstClr val="black"/>
                </a:solidFill>
                <a:hlinkClick r:id="rId5"/>
              </a:rPr>
              <a:t>https://cacm.acm.org/research/technical-perspective-what-led-computer-vision-to-deep-learning/</a:t>
            </a:r>
            <a:endParaRPr lang="en-US" sz="1600" dirty="0">
              <a:solidFill>
                <a:prstClr val="black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BA7ED7-BB0E-182A-2BA0-D6A442DBCD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962" y="1408472"/>
            <a:ext cx="1888243" cy="26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49D7D5A-A964-BE0F-4D22-31EC71859D70}"/>
              </a:ext>
            </a:extLst>
          </p:cNvPr>
          <p:cNvSpPr txBox="1"/>
          <p:nvPr/>
        </p:nvSpPr>
        <p:spPr>
          <a:xfrm>
            <a:off x="486693" y="1360932"/>
            <a:ext cx="24580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Vision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DB16BB-B0F1-FBDA-7D30-19A68E5CB452}"/>
              </a:ext>
            </a:extLst>
          </p:cNvPr>
          <p:cNvSpPr txBox="1"/>
          <p:nvPr/>
        </p:nvSpPr>
        <p:spPr>
          <a:xfrm>
            <a:off x="8975983" y="1360932"/>
            <a:ext cx="27199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Neural Networks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2890CC-EC89-18FB-E378-012CC6564439}"/>
              </a:ext>
            </a:extLst>
          </p:cNvPr>
          <p:cNvSpPr txBox="1"/>
          <p:nvPr/>
        </p:nvSpPr>
        <p:spPr>
          <a:xfrm>
            <a:off x="746685" y="1748622"/>
            <a:ext cx="2045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Jitendra Malik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DBD62BD-2C88-6C19-45A5-EF70CC91F743}"/>
              </a:ext>
            </a:extLst>
          </p:cNvPr>
          <p:cNvSpPr txBox="1"/>
          <p:nvPr/>
        </p:nvSpPr>
        <p:spPr>
          <a:xfrm>
            <a:off x="9367612" y="1793066"/>
            <a:ext cx="2045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Geoff Hinton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0994AB-E485-51DE-E306-F612B34D25A6}"/>
              </a:ext>
            </a:extLst>
          </p:cNvPr>
          <p:cNvSpPr txBox="1"/>
          <p:nvPr/>
        </p:nvSpPr>
        <p:spPr>
          <a:xfrm>
            <a:off x="2823183" y="1758968"/>
            <a:ext cx="2045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Fei-Fei Li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71F500C-1373-4329-0689-0CB45802AB39}"/>
              </a:ext>
            </a:extLst>
          </p:cNvPr>
          <p:cNvSpPr txBox="1"/>
          <p:nvPr/>
        </p:nvSpPr>
        <p:spPr>
          <a:xfrm>
            <a:off x="6899808" y="1770700"/>
            <a:ext cx="204567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Ilya and Alex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5735D6-2371-DE8E-41D7-16CACF69E3E4}"/>
              </a:ext>
            </a:extLst>
          </p:cNvPr>
          <p:cNvSpPr txBox="1"/>
          <p:nvPr/>
        </p:nvSpPr>
        <p:spPr>
          <a:xfrm>
            <a:off x="5626343" y="6169616"/>
            <a:ext cx="8600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Images: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https://www.nytimes.com/2016/09/20/science/computer-vision-tesla-driverless-cars.html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           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https://www.utoronto.ca/news/google-acquires-u-t-neural-networks-company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72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A20495-5759-E6E3-55A8-E5D0560840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851CFE-316E-3289-083B-FAB86A1756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130" y="2207326"/>
            <a:ext cx="10722569" cy="39221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753797-D6DB-D213-BB11-B3D9EB4C9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4905" y="2191979"/>
            <a:ext cx="10833427" cy="3912425"/>
          </a:xfrm>
          <a:prstGeom prst="rect">
            <a:avLst/>
          </a:prstGeom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247EDB87-6F72-FA33-1F55-8EDF4CD94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solidFill>
                  <a:schemeClr val="tx1"/>
                </a:solidFill>
                <a:latin typeface="Calibri"/>
                <a:cs typeface="Calibri"/>
              </a:rPr>
              <a:t>A Brief History of AI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B30293A-0778-37CD-680A-12DFE6E7F35C}"/>
              </a:ext>
            </a:extLst>
          </p:cNvPr>
          <p:cNvSpPr/>
          <p:nvPr/>
        </p:nvSpPr>
        <p:spPr>
          <a:xfrm>
            <a:off x="2438400" y="6347762"/>
            <a:ext cx="7239000" cy="42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133" dirty="0">
                <a:latin typeface="Calibri"/>
                <a:cs typeface="Calibri"/>
              </a:rPr>
              <a:t>https://</a:t>
            </a:r>
            <a:r>
              <a:rPr lang="en-US" sz="2133" dirty="0" err="1">
                <a:latin typeface="Calibri"/>
                <a:cs typeface="Calibri"/>
              </a:rPr>
              <a:t>books.google.com</a:t>
            </a:r>
            <a:r>
              <a:rPr lang="en-US" sz="2133" dirty="0">
                <a:latin typeface="Calibri"/>
                <a:cs typeface="Calibri"/>
              </a:rPr>
              <a:t>/</a:t>
            </a:r>
            <a:r>
              <a:rPr lang="en-US" sz="2133" dirty="0" err="1">
                <a:latin typeface="Calibri"/>
                <a:cs typeface="Calibri"/>
              </a:rPr>
              <a:t>ngrams</a:t>
            </a:r>
            <a:endParaRPr lang="en-US" sz="2133" dirty="0">
              <a:latin typeface="Calibri"/>
              <a:cs typeface="Calibri"/>
            </a:endParaRP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4C837D10-6E25-EFE0-F6CB-1FCAEBCA200E}"/>
              </a:ext>
            </a:extLst>
          </p:cNvPr>
          <p:cNvSpPr/>
          <p:nvPr/>
        </p:nvSpPr>
        <p:spPr>
          <a:xfrm rot="5400000">
            <a:off x="3645458" y="1771776"/>
            <a:ext cx="331523" cy="1965356"/>
          </a:xfrm>
          <a:prstGeom prst="leftBrace">
            <a:avLst>
              <a:gd name="adj1" fmla="val 3809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ED814E5-179C-B027-7851-C83B3586EE0F}"/>
              </a:ext>
            </a:extLst>
          </p:cNvPr>
          <p:cNvSpPr/>
          <p:nvPr/>
        </p:nvSpPr>
        <p:spPr>
          <a:xfrm>
            <a:off x="2714238" y="1296888"/>
            <a:ext cx="21336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AI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Excitement!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1950-1970</a:t>
            </a:r>
          </a:p>
        </p:txBody>
      </p:sp>
      <p:sp>
        <p:nvSpPr>
          <p:cNvPr id="21" name="Left Brace 20">
            <a:extLst>
              <a:ext uri="{FF2B5EF4-FFF2-40B4-BE49-F238E27FC236}">
                <a16:creationId xmlns:a16="http://schemas.microsoft.com/office/drawing/2014/main" id="{BDF8A11D-417B-9E1D-6FFB-00EE80AC3011}"/>
              </a:ext>
            </a:extLst>
          </p:cNvPr>
          <p:cNvSpPr/>
          <p:nvPr/>
        </p:nvSpPr>
        <p:spPr>
          <a:xfrm rot="5400000">
            <a:off x="5482014" y="1893118"/>
            <a:ext cx="331523" cy="1707754"/>
          </a:xfrm>
          <a:prstGeom prst="leftBrace">
            <a:avLst>
              <a:gd name="adj1" fmla="val 38093"/>
              <a:gd name="adj2" fmla="val 5000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79D9C8-4CCE-A8E7-3B83-387B62FFC88E}"/>
              </a:ext>
            </a:extLst>
          </p:cNvPr>
          <p:cNvSpPr/>
          <p:nvPr/>
        </p:nvSpPr>
        <p:spPr>
          <a:xfrm>
            <a:off x="4629622" y="927557"/>
            <a:ext cx="203630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Knowledge Based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Systems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1970-1990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id="{99C0068C-257E-4A17-2330-F9C4EBC4E08D}"/>
              </a:ext>
            </a:extLst>
          </p:cNvPr>
          <p:cNvSpPr/>
          <p:nvPr/>
        </p:nvSpPr>
        <p:spPr>
          <a:xfrm rot="5400000">
            <a:off x="8523669" y="555308"/>
            <a:ext cx="331523" cy="4398293"/>
          </a:xfrm>
          <a:prstGeom prst="leftBrace">
            <a:avLst>
              <a:gd name="adj1" fmla="val 38093"/>
              <a:gd name="adj2" fmla="val 80120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1ADA15-9B96-BF4C-8016-3BDE48996A31}"/>
              </a:ext>
            </a:extLst>
          </p:cNvPr>
          <p:cNvSpPr/>
          <p:nvPr/>
        </p:nvSpPr>
        <p:spPr>
          <a:xfrm>
            <a:off x="6326011" y="935016"/>
            <a:ext cx="203630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Statistical Approaches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1990-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FF204F-14D4-814B-00DE-9BD203016D03}"/>
              </a:ext>
            </a:extLst>
          </p:cNvPr>
          <p:cNvSpPr/>
          <p:nvPr/>
        </p:nvSpPr>
        <p:spPr>
          <a:xfrm>
            <a:off x="8022400" y="942475"/>
            <a:ext cx="1901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Deep Learning Era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2012-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52F9DFE-07EB-F4BA-E543-B990242F7E14}"/>
              </a:ext>
            </a:extLst>
          </p:cNvPr>
          <p:cNvSpPr/>
          <p:nvPr/>
        </p:nvSpPr>
        <p:spPr>
          <a:xfrm>
            <a:off x="9738372" y="940565"/>
            <a:ext cx="17758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Generative AI Era</a:t>
            </a:r>
          </a:p>
          <a:p>
            <a:pPr algn="ctr"/>
            <a:r>
              <a:rPr lang="en-US" sz="2400" dirty="0">
                <a:solidFill>
                  <a:srgbClr val="000000"/>
                </a:solidFill>
                <a:latin typeface="Calibri"/>
                <a:cs typeface="Calibri"/>
              </a:rPr>
              <a:t>2023-</a:t>
            </a:r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EEDDCCBA-FED5-1539-7DC5-FD34C48E4400}"/>
              </a:ext>
            </a:extLst>
          </p:cNvPr>
          <p:cNvSpPr/>
          <p:nvPr/>
        </p:nvSpPr>
        <p:spPr>
          <a:xfrm rot="5400000">
            <a:off x="9377547" y="1207433"/>
            <a:ext cx="331523" cy="2690539"/>
          </a:xfrm>
          <a:prstGeom prst="leftBrace">
            <a:avLst>
              <a:gd name="adj1" fmla="val 38093"/>
              <a:gd name="adj2" fmla="val 74138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DCD0DEA7-AF76-02C2-D95A-70FF1FF444DE}"/>
              </a:ext>
            </a:extLst>
          </p:cNvPr>
          <p:cNvSpPr/>
          <p:nvPr/>
        </p:nvSpPr>
        <p:spPr>
          <a:xfrm rot="5400000">
            <a:off x="10094961" y="1728646"/>
            <a:ext cx="331523" cy="1255708"/>
          </a:xfrm>
          <a:prstGeom prst="leftBrace">
            <a:avLst>
              <a:gd name="adj1" fmla="val 38093"/>
              <a:gd name="adj2" fmla="val 26742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4187095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00208 0.14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73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.potx" id="{DA11FA2B-8FCA-4322-93DA-6C8F53468DA7}" vid="{856CF231-596A-4CB8-93D6-B29F8EE288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13401</TotalTime>
  <Words>629</Words>
  <Application>Microsoft Office PowerPoint</Application>
  <PresentationFormat>Widescreen</PresentationFormat>
  <Paragraphs>138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Candara</vt:lpstr>
      <vt:lpstr>Palatino Linotype</vt:lpstr>
      <vt:lpstr>Times New Roman</vt:lpstr>
      <vt:lpstr>Wingdings</vt:lpstr>
      <vt:lpstr>Office Theme</vt:lpstr>
      <vt:lpstr>AI: Representation and Problem Solving </vt:lpstr>
      <vt:lpstr>A Brief History of AI</vt:lpstr>
      <vt:lpstr>A Brief History of AI: Via Google N-grams Viewer</vt:lpstr>
      <vt:lpstr>A Brief History of AI</vt:lpstr>
      <vt:lpstr>What went wrong?</vt:lpstr>
      <vt:lpstr>A Brief History of AI</vt:lpstr>
      <vt:lpstr>CNNs for Image Recognition</vt:lpstr>
      <vt:lpstr>What happened in 2012?</vt:lpstr>
      <vt:lpstr>A Brief History of AI</vt:lpstr>
      <vt:lpstr>A Brief History of AI</vt:lpstr>
      <vt:lpstr>AI Future</vt:lpstr>
      <vt:lpstr>Should we worry about future A.I.?</vt:lpstr>
      <vt:lpstr>Should we worry about future A.I.?</vt:lpstr>
      <vt:lpstr>The off-switch problem</vt:lpstr>
      <vt:lpstr>Off-switch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</dc:title>
  <dc:creator>Pat Virtue</dc:creator>
  <cp:lastModifiedBy>Pat Virtue</cp:lastModifiedBy>
  <cp:revision>656</cp:revision>
  <cp:lastPrinted>2019-08-27T16:33:12Z</cp:lastPrinted>
  <dcterms:created xsi:type="dcterms:W3CDTF">2018-10-11T11:39:27Z</dcterms:created>
  <dcterms:modified xsi:type="dcterms:W3CDTF">2025-09-26T17:47:38Z</dcterms:modified>
</cp:coreProperties>
</file>