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8"/>
  </p:notesMasterIdLst>
  <p:sldIdLst>
    <p:sldId id="663" r:id="rId3"/>
    <p:sldId id="2221" r:id="rId4"/>
    <p:sldId id="1025" r:id="rId5"/>
    <p:sldId id="2220" r:id="rId6"/>
    <p:sldId id="313" r:id="rId7"/>
    <p:sldId id="268" r:id="rId8"/>
    <p:sldId id="2226" r:id="rId9"/>
    <p:sldId id="2227" r:id="rId10"/>
    <p:sldId id="1009" r:id="rId11"/>
    <p:sldId id="2223" r:id="rId12"/>
    <p:sldId id="2224" r:id="rId13"/>
    <p:sldId id="2225" r:id="rId14"/>
    <p:sldId id="2228" r:id="rId15"/>
    <p:sldId id="259" r:id="rId16"/>
    <p:sldId id="309" r:id="rId17"/>
    <p:sldId id="307" r:id="rId18"/>
    <p:sldId id="1015" r:id="rId19"/>
    <p:sldId id="1016" r:id="rId20"/>
    <p:sldId id="270" r:id="rId21"/>
    <p:sldId id="974" r:id="rId22"/>
    <p:sldId id="2197" r:id="rId23"/>
    <p:sldId id="310" r:id="rId24"/>
    <p:sldId id="1017" r:id="rId25"/>
    <p:sldId id="1018" r:id="rId26"/>
    <p:sldId id="2210" r:id="rId27"/>
    <p:sldId id="989" r:id="rId28"/>
    <p:sldId id="973" r:id="rId29"/>
    <p:sldId id="2231" r:id="rId30"/>
    <p:sldId id="2230" r:id="rId31"/>
    <p:sldId id="271" r:id="rId32"/>
    <p:sldId id="272" r:id="rId33"/>
    <p:sldId id="343" r:id="rId34"/>
    <p:sldId id="299" r:id="rId35"/>
    <p:sldId id="347" r:id="rId36"/>
    <p:sldId id="388" r:id="rId37"/>
    <p:sldId id="459" r:id="rId38"/>
    <p:sldId id="460" r:id="rId39"/>
    <p:sldId id="461" r:id="rId40"/>
    <p:sldId id="390" r:id="rId41"/>
    <p:sldId id="462" r:id="rId42"/>
    <p:sldId id="2222" r:id="rId43"/>
    <p:sldId id="453" r:id="rId44"/>
    <p:sldId id="363" r:id="rId45"/>
    <p:sldId id="469" r:id="rId46"/>
    <p:sldId id="470" r:id="rId47"/>
    <p:sldId id="471" r:id="rId48"/>
    <p:sldId id="1022" r:id="rId49"/>
    <p:sldId id="1019" r:id="rId50"/>
    <p:sldId id="1021" r:id="rId51"/>
    <p:sldId id="1023" r:id="rId52"/>
    <p:sldId id="346" r:id="rId53"/>
    <p:sldId id="353" r:id="rId54"/>
    <p:sldId id="958" r:id="rId55"/>
    <p:sldId id="1010" r:id="rId56"/>
    <p:sldId id="1011" r:id="rId57"/>
  </p:sldIdLst>
  <p:sldSz cx="12192000" cy="6858000"/>
  <p:notesSz cx="7010400" cy="9296400"/>
  <p:embeddedFontLst>
    <p:embeddedFont>
      <p:font typeface="Cambria Math" panose="02040503050406030204" pitchFamily="18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5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7D95-87E3-6D0C-D8FC-3AD5AFA8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48741-7FF6-FE24-2D36-1593138C5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50E7B-4DC1-AA17-9AB8-796C7CE1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0871-3BDE-FC66-B9AD-EA4E9718C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34C7-92A1-583E-8B31-4D4373576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883A2-132C-FA28-715F-A25FD9337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977FF-8A65-DD89-F1C7-70D5DC3AC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E34B6-1DE2-15A7-6A3B-08C6F77BE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3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4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3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9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ournals.plos.org/plosmedicine/article?id=10.1371/journal.pmed.100174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emo.bayesfusion.com/bayesbo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1.png"/><Relationship Id="rId17" Type="http://schemas.openxmlformats.org/officeDocument/2006/relationships/image" Target="../media/image14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11" Type="http://schemas.openxmlformats.org/officeDocument/2006/relationships/image" Target="../media/image80.png"/><Relationship Id="rId5" Type="http://schemas.openxmlformats.org/officeDocument/2006/relationships/image" Target="../media/image180.png"/><Relationship Id="rId15" Type="http://schemas.openxmlformats.org/officeDocument/2006/relationships/image" Target="../media/image121.png"/><Relationship Id="rId10" Type="http://schemas.openxmlformats.org/officeDocument/2006/relationships/image" Target="../media/image2200.png"/><Relationship Id="rId19" Type="http://schemas.openxmlformats.org/officeDocument/2006/relationships/image" Target="../media/image16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2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00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6.xml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.xml"/><Relationship Id="rId7" Type="http://schemas.openxmlformats.org/officeDocument/2006/relationships/image" Target="../media/image3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11.xml"/><Relationship Id="rId9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3" Type="http://schemas.openxmlformats.org/officeDocument/2006/relationships/image" Target="../media/image421.png"/><Relationship Id="rId7" Type="http://schemas.openxmlformats.org/officeDocument/2006/relationships/image" Target="../media/image462.png"/><Relationship Id="rId12" Type="http://schemas.openxmlformats.org/officeDocument/2006/relationships/image" Target="../media/image510.png"/><Relationship Id="rId2" Type="http://schemas.openxmlformats.org/officeDocument/2006/relationships/image" Target="../media/image411.png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1.png"/><Relationship Id="rId15" Type="http://schemas.openxmlformats.org/officeDocument/2006/relationships/image" Target="../media/image5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1.png"/><Relationship Id="rId14" Type="http://schemas.openxmlformats.org/officeDocument/2006/relationships/image" Target="../media/image5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5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66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rxiv.org/abs/2105.064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ymakar.github.i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xiv.org/abs/2105.064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1748" TargetMode="External"/><Relationship Id="rId2" Type="http://schemas.openxmlformats.org/officeDocument/2006/relationships/hyperlink" Target="https://www.daniellebelgra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Nets: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5479-4234-4234-8D67-004AEE59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2209800"/>
            <a:ext cx="40652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34D9-E3D2-451E-1866-A93E4D70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839EB-E2EE-63F7-C072-DAF0E4BB331D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183697C2-BEB4-2381-A1B8-9425B19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17" y="0"/>
            <a:ext cx="7949365" cy="58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0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FC19-DC7F-B3B0-6EF5-DF01DAEE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7EA8C9-45EE-411E-B5D5-81D1DB4A813A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3074" name="Picture 2" descr="Figure 3">
            <a:extLst>
              <a:ext uri="{FF2B5EF4-FFF2-40B4-BE49-F238E27FC236}">
                <a16:creationId xmlns:a16="http://schemas.microsoft.com/office/drawing/2014/main" id="{A8C079D3-EAED-EA56-D80E-A569D5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2" y="0"/>
            <a:ext cx="7614354" cy="58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9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08645-2864-858F-7EC5-48D166C5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B3DC49-6366-8A21-E54C-0BF0C87C8CC1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dvP40319B"/>
            </a:endParaRPr>
          </a:p>
          <a:p>
            <a:endParaRPr lang="en-US" sz="2400" dirty="0">
              <a:latin typeface="AdvP40319B"/>
            </a:endParaRP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2"/>
              </a:rPr>
              <a:t>https://journals.plos.org/plosmedicine/article?id=10.1371/journal.pmed.1001748</a:t>
            </a:r>
            <a:endParaRPr lang="en-US" sz="2400" dirty="0"/>
          </a:p>
        </p:txBody>
      </p:sp>
      <p:pic>
        <p:nvPicPr>
          <p:cNvPr id="2050" name="Picture 2" descr="Table 1">
            <a:extLst>
              <a:ext uri="{FF2B5EF4-FFF2-40B4-BE49-F238E27FC236}">
                <a16:creationId xmlns:a16="http://schemas.microsoft.com/office/drawing/2014/main" id="{E1E00BFA-4784-9B59-8E43-F59432207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4"/>
          <a:stretch/>
        </p:blipFill>
        <p:spPr bwMode="auto">
          <a:xfrm>
            <a:off x="1494025" y="256885"/>
            <a:ext cx="9094787" cy="51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CD753-CECB-5B4D-97DE-82762B3AD27E}"/>
              </a:ext>
            </a:extLst>
          </p:cNvPr>
          <p:cNvSpPr/>
          <p:nvPr/>
        </p:nvSpPr>
        <p:spPr>
          <a:xfrm>
            <a:off x="1500690" y="812159"/>
            <a:ext cx="3630706" cy="187725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able 1">
            <a:extLst>
              <a:ext uri="{FF2B5EF4-FFF2-40B4-BE49-F238E27FC236}">
                <a16:creationId xmlns:a16="http://schemas.microsoft.com/office/drawing/2014/main" id="{77B11A55-6A74-F819-AA3B-B5AD6B5BC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8150" r="60144" b="63537"/>
          <a:stretch/>
        </p:blipFill>
        <p:spPr bwMode="auto">
          <a:xfrm>
            <a:off x="4131387" y="1551812"/>
            <a:ext cx="7701941" cy="4176179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9D3B-4EED-475D-9AB3-E6F3208B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F8D9-4976-21B1-5BF9-17095912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Liver Disorders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1DC64-FC95-7EBB-310A-396E51921CE8}"/>
              </a:ext>
            </a:extLst>
          </p:cNvPr>
          <p:cNvSpPr/>
          <p:nvPr/>
        </p:nvSpPr>
        <p:spPr>
          <a:xfrm>
            <a:off x="721610" y="6260036"/>
            <a:ext cx="1102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  <a:hlinkClick r:id="rId2"/>
              </a:rPr>
              <a:t>https://demo.bayesfusion.com/bayesbox.html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09FC7-E865-9E7E-C071-37903070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33" y="1102532"/>
            <a:ext cx="8443333" cy="51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>
            <a:noAutofit/>
          </a:bodyPr>
          <a:lstStyle/>
          <a:p>
            <a:r>
              <a:rPr lang="en-US" dirty="0"/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371600"/>
            <a:ext cx="11191875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This says that their joint distribution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8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Combine with product rule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|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800" dirty="0">
                <a:latin typeface="Calibri"/>
                <a:cs typeface="Calibri"/>
              </a:rPr>
              <a:t>we obtain another form: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latin typeface="Calibri"/>
                <a:cs typeface="Calibri"/>
                <a:sym typeface="Symbol"/>
              </a:rPr>
              <a:t>or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 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 =  1/6 x 1/6  =  1/36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i="1" dirty="0">
              <a:solidFill>
                <a:schemeClr val="tx2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|</a:t>
            </a:r>
            <a:r>
              <a:rPr lang="en-US" sz="2800" i="1" dirty="0">
                <a:solidFill>
                  <a:schemeClr val="tx2"/>
                </a:solidFill>
              </a:rPr>
              <a:t> R</a:t>
            </a:r>
            <a:r>
              <a:rPr lang="en-US" sz="2800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  =  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R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=5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6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6469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19155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/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48EB16-6CBE-4BF7-979D-2C32713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  <a:p>
            <a:r>
              <a:rPr lang="en-US" dirty="0">
                <a:solidFill>
                  <a:srgbClr val="C00000"/>
                </a:solidFill>
              </a:rPr>
              <a:t>No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197465"/>
            <a:ext cx="605436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2: rain affects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5372802" cy="2039539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dirty="0">
                <a:latin typeface="Calibri"/>
                <a:cs typeface="Calibri"/>
              </a:rPr>
              <a:t>R: rain or not</a:t>
            </a:r>
          </a:p>
          <a:p>
            <a:pPr lvl="1" eaLnBrk="1" hangingPunct="1"/>
            <a:r>
              <a:rPr lang="en-US" dirty="0">
                <a:latin typeface="Calibri"/>
                <a:cs typeface="Calibri"/>
              </a:rPr>
              <a:t>T: traffic or not</a:t>
            </a:r>
          </a:p>
          <a:p>
            <a:pPr marL="0" lvl="1" indent="0" eaLnBrk="1" hangingPunct="1">
              <a:buNone/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460375" lvl="3" indent="0">
              <a:buNone/>
            </a:pPr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16018" y="317687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16018" y="485327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828964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200591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4876991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3976879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81364"/>
            <a:ext cx="149634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16971"/>
              </p:ext>
            </p:extLst>
          </p:nvPr>
        </p:nvGraphicFramePr>
        <p:xfrm>
          <a:off x="2671576" y="2942529"/>
          <a:ext cx="311726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34955"/>
              </p:ext>
            </p:extLst>
          </p:nvPr>
        </p:nvGraphicFramePr>
        <p:xfrm>
          <a:off x="2067995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)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69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Absolute (unconditional)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00B0F0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00B0F0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00B0F0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00B0F0"/>
                </a:solidFill>
                <a:sym typeface="Symbol"/>
              </a:rPr>
              <a:t>)</a:t>
            </a:r>
            <a:endParaRPr lang="en-US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Independence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397001"/>
            <a:ext cx="6493674" cy="47291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Conditional 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064418"/>
            <a:ext cx="7792825" cy="37998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P(Traffic, Rain, Umbrella)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If it's </a:t>
            </a:r>
            <a:r>
              <a:rPr lang="en-US" sz="2400" dirty="0" err="1">
                <a:latin typeface="Calibri"/>
                <a:cs typeface="Calibri"/>
              </a:rPr>
              <a:t>rainining</a:t>
            </a:r>
            <a:r>
              <a:rPr lang="en-US" sz="2400" dirty="0">
                <a:latin typeface="Calibri"/>
                <a:cs typeface="Calibri"/>
              </a:rPr>
              <a:t>, the probability that there is traffic doesn't depend on whether see an umbrella: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P(+traffic | +umbrella, +rain) = P(+traffic | +rain)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The same independence holds if it's not raining: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P(+traffic | +umbrella, </a:t>
            </a:r>
            <a:r>
              <a:rPr lang="en-US" dirty="0">
                <a:latin typeface="Calibri"/>
                <a:cs typeface="Calibri"/>
                <a:sym typeface="Symbol" charset="0"/>
              </a:rPr>
              <a:t>-</a:t>
            </a:r>
            <a:r>
              <a:rPr lang="en-US" dirty="0">
                <a:latin typeface="Calibri"/>
                <a:cs typeface="Calibri"/>
              </a:rPr>
              <a:t>rain) = P(+traffic| </a:t>
            </a:r>
            <a:r>
              <a:rPr lang="en-US" dirty="0">
                <a:latin typeface="Calibri"/>
                <a:cs typeface="Calibri"/>
                <a:sym typeface="Symbol" charset="0"/>
              </a:rPr>
              <a:t>-</a:t>
            </a:r>
            <a:r>
              <a:rPr lang="en-US" dirty="0">
                <a:latin typeface="Calibri"/>
                <a:cs typeface="Calibri"/>
              </a:rPr>
              <a:t>rain)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Traffic is </a:t>
            </a:r>
            <a:r>
              <a:rPr lang="en-US" sz="2400" i="1" dirty="0">
                <a:latin typeface="Calibri"/>
                <a:cs typeface="Calibri"/>
              </a:rPr>
              <a:t>conditionally independent</a:t>
            </a:r>
            <a:r>
              <a:rPr lang="en-US" sz="2400" dirty="0">
                <a:latin typeface="Calibri"/>
                <a:cs typeface="Calibri"/>
              </a:rPr>
              <a:t> of Umbrella given Rain: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P(Traffic | Umbrella, Rain) = P(Traffic | Rain)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799" y="4933706"/>
            <a:ext cx="10253221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P(Umbrella | Traffic , Rain) = P(Umbrella | Rain)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P(Umbrella, Traffic | Rain) = P(Umbrella | Rain) P(Traffic | Rain)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47F8-E6F8-0A6E-31F3-05ABF56FA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01" y="367131"/>
            <a:ext cx="3918800" cy="20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46166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Common local </a:t>
            </a:r>
            <a:r>
              <a:rPr lang="en-US" sz="2800" dirty="0" err="1">
                <a:latin typeface="Calibri"/>
                <a:cs typeface="Calibri"/>
                <a:sym typeface="Wingdings"/>
              </a:rPr>
              <a:t>releation</a:t>
            </a:r>
            <a:r>
              <a:rPr lang="en-US" dirty="0" err="1">
                <a:latin typeface="Calibri"/>
                <a:cs typeface="Calibri"/>
                <a:sym typeface="Wingdings"/>
              </a:rPr>
              <a:t>ships</a:t>
            </a:r>
            <a:r>
              <a:rPr lang="en-US" dirty="0">
                <a:latin typeface="Calibri"/>
                <a:cs typeface="Calibri"/>
                <a:sym typeface="Wingdings"/>
              </a:rPr>
              <a:t> within a Bayes net</a:t>
            </a:r>
            <a:endParaRPr lang="en-US" sz="2400" dirty="0">
              <a:latin typeface="Calibri"/>
              <a:cs typeface="Calibri"/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73794" cy="461665"/>
              <a:chOff x="5990597" y="3500735"/>
              <a:chExt cx="473794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2312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2312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73794" cy="468035"/>
              <a:chOff x="5410200" y="4340347"/>
              <a:chExt cx="473794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5320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5320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5526" cy="1388065"/>
            <a:chOff x="9051634" y="2514600"/>
            <a:chExt cx="1695526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0489" cy="468035"/>
              <a:chOff x="5410200" y="4340347"/>
              <a:chExt cx="490489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33E2A2-AAD5-E0A0-E64A-1D3A3274D835}"/>
              </a:ext>
            </a:extLst>
          </p:cNvPr>
          <p:cNvSpPr txBox="1"/>
          <p:nvPr/>
        </p:nvSpPr>
        <p:spPr>
          <a:xfrm>
            <a:off x="1012518" y="1965102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Causal Chain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88CE6-8B23-5D40-9D9C-695C8121A1B4}"/>
              </a:ext>
            </a:extLst>
          </p:cNvPr>
          <p:cNvSpPr txBox="1"/>
          <p:nvPr/>
        </p:nvSpPr>
        <p:spPr>
          <a:xfrm>
            <a:off x="4878321" y="1965198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Common Cause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F07A-43F6-869C-EB3C-35AA03BC1579}"/>
              </a:ext>
            </a:extLst>
          </p:cNvPr>
          <p:cNvSpPr txBox="1"/>
          <p:nvPr/>
        </p:nvSpPr>
        <p:spPr>
          <a:xfrm>
            <a:off x="8801100" y="1936448"/>
            <a:ext cx="2399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  <a:sym typeface="Wingdings"/>
              </a:rPr>
              <a:t>Common Effect</a:t>
            </a:r>
            <a:endParaRPr lang="en-US" sz="24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F9D3A0C-819B-20E5-D8D2-AA2D5092D2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0" y="4293474"/>
            <a:ext cx="3438328" cy="22589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358A0A7-C20F-6601-D63A-49EB4B25CBB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917"/>
          <a:stretch/>
        </p:blipFill>
        <p:spPr>
          <a:xfrm>
            <a:off x="4401878" y="4336068"/>
            <a:ext cx="3636335" cy="221690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0910F5-FC9D-1E48-C13F-73713609AC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060" y="4240146"/>
            <a:ext cx="2734014" cy="23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Causal Chain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Causal story to create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212915"/>
            <a:ext cx="4251538" cy="27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Cause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 err="1">
                <a:solidFill>
                  <a:schemeClr val="tx2"/>
                </a:solidFill>
                <a:cs typeface="Calibri"/>
              </a:rPr>
              <a:t>Raint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, Traffic, Umbrella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7168AB-48D8-4B7F-8D29-C2E03CCCD986}"/>
              </a:ext>
            </a:extLst>
          </p:cNvPr>
          <p:cNvGrpSpPr/>
          <p:nvPr/>
        </p:nvGrpSpPr>
        <p:grpSpPr>
          <a:xfrm>
            <a:off x="6190456" y="1534693"/>
            <a:ext cx="1651565" cy="1307647"/>
            <a:chOff x="5358835" y="2590991"/>
            <a:chExt cx="1651565" cy="1307647"/>
          </a:xfrm>
        </p:grpSpPr>
        <p:cxnSp>
          <p:nvCxnSpPr>
            <p:cNvPr id="3" name="AutoShape 6">
              <a:extLst>
                <a:ext uri="{FF2B5EF4-FFF2-40B4-BE49-F238E27FC236}">
                  <a16:creationId xmlns:a16="http://schemas.microsoft.com/office/drawing/2014/main" id="{066A02DB-C024-D7F9-6771-F64B182288F5}"/>
                </a:ext>
              </a:extLst>
            </p:cNvPr>
            <p:cNvCxnSpPr>
              <a:cxnSpLocks noChangeShapeType="1"/>
              <a:stCxn id="13" idx="5"/>
              <a:endCxn id="9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19FA9A94-76F1-D5FC-2957-95F440572BF3}"/>
                </a:ext>
              </a:extLst>
            </p:cNvPr>
            <p:cNvCxnSpPr>
              <a:cxnSpLocks noChangeShapeType="1"/>
              <a:stCxn id="13" idx="3"/>
              <a:endCxn id="11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2AEFF0-0A9D-9EA4-6759-9DC6E81AA974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27483E6C-0B2F-A8A1-DEFC-849FF4A49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755AAEF-1012-AC94-9C5F-4F09D18DB0AF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755AAEF-1012-AC94-9C5F-4F09D18DB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E41372-5E06-D287-D8A7-50DDC992E4BF}"/>
                </a:ext>
              </a:extLst>
            </p:cNvPr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541271D1-1D15-9818-4A23-366555DD0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FA39139-A130-B32D-D6E4-26AAA7F93F04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FA39139-A130-B32D-D6E4-26AAA7F93F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880CD1-5697-B5A5-DC32-998E97BF505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02D24584-5048-3FA8-79C2-09C20BE37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998D71-7030-17AA-2E9A-E3DB11252049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998D71-7030-17AA-2E9A-E3DB112520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Cause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F73CF3-353B-211A-1DF4-5E00C3215178}"/>
              </a:ext>
            </a:extLst>
          </p:cNvPr>
          <p:cNvGrpSpPr/>
          <p:nvPr/>
        </p:nvGrpSpPr>
        <p:grpSpPr>
          <a:xfrm>
            <a:off x="6190456" y="1534693"/>
            <a:ext cx="1651565" cy="1307647"/>
            <a:chOff x="5358835" y="2590991"/>
            <a:chExt cx="1651565" cy="1307647"/>
          </a:xfrm>
        </p:grpSpPr>
        <p:cxnSp>
          <p:nvCxnSpPr>
            <p:cNvPr id="3" name="AutoShape 6">
              <a:extLst>
                <a:ext uri="{FF2B5EF4-FFF2-40B4-BE49-F238E27FC236}">
                  <a16:creationId xmlns:a16="http://schemas.microsoft.com/office/drawing/2014/main" id="{EAE062DE-68BA-8AC7-7C12-B9ECDE8D6310}"/>
                </a:ext>
              </a:extLst>
            </p:cNvPr>
            <p:cNvCxnSpPr>
              <a:cxnSpLocks noChangeShapeType="1"/>
              <a:stCxn id="13" idx="5"/>
              <a:endCxn id="9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8A501EB0-3BFB-7949-E3DA-DB4CE6F8E952}"/>
                </a:ext>
              </a:extLst>
            </p:cNvPr>
            <p:cNvCxnSpPr>
              <a:cxnSpLocks noChangeShapeType="1"/>
              <a:stCxn id="13" idx="3"/>
              <a:endCxn id="11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A59FA0-362D-4BB9-F78D-B21CBF1419C8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4B084F44-E956-D215-B259-B4242E4B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145421D-1AD3-4994-E38C-CA0A39417530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145421D-1AD3-4994-E38C-CA0A394175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F6C709-A325-A72F-F879-B74C6912D4D5}"/>
                </a:ext>
              </a:extLst>
            </p:cNvPr>
            <p:cNvGrpSpPr/>
            <p:nvPr/>
          </p:nvGrpSpPr>
          <p:grpSpPr>
            <a:xfrm>
              <a:off x="5358835" y="3430603"/>
              <a:ext cx="473794" cy="468035"/>
              <a:chOff x="5410200" y="4340347"/>
              <a:chExt cx="473794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1498AA0C-C26B-D4AF-8980-9E941863C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23F2951B-218F-3FC9-67A0-EFB8B124249B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23F2951B-218F-3FC9-67A0-EFB8B12424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4307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8E86BF-9BDA-240D-7577-973C0E13DFA6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2619CBBE-D4D4-76F3-7625-DBD2CBAF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0C4036C-9666-A883-5C2D-124C8DEBD70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0C4036C-9666-A883-5C2D-124C8DEBD7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09E02-66DC-77BB-6C15-95211B7BA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D22C39-9A25-5687-25D2-FE11F6ABB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Effect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927C2351-8DB7-D539-DE2F-F56BDDFAE8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Hockey,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Hockey, Traffic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8E65F-9784-5998-0219-26E3D489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97" y="994943"/>
            <a:ext cx="2734014" cy="23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6138-D7A1-0B62-041E-7D755909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990966B-6C69-A35A-C933-0405A2E7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Common Effect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28C7A978-EB71-D3E5-A55F-AB69EB296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tx2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Rain, Hockey, Traffic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Hockey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00B050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Traffic 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 Rain, Hockey</a:t>
            </a:r>
            <a:r>
              <a:rPr lang="en-US" sz="2800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Rain, Hockey, Traffic</a:t>
            </a:r>
            <a:r>
              <a:rPr lang="en-US" dirty="0">
                <a:solidFill>
                  <a:schemeClr val="tx2"/>
                </a:solidFill>
                <a:cs typeface="Calibri"/>
              </a:rPr>
              <a:t>) =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Rain</a:t>
            </a:r>
            <a:r>
              <a:rPr lang="en-US" dirty="0">
                <a:solidFill>
                  <a:schemeClr val="tx2"/>
                </a:solidFill>
                <a:cs typeface="Calibri"/>
              </a:rPr>
              <a:t>)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cs typeface="Calibri"/>
              </a:rPr>
              <a:t>P</a:t>
            </a:r>
            <a:r>
              <a:rPr lang="en-US" dirty="0">
                <a:solidFill>
                  <a:srgbClr val="00B050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cs typeface="Calibri"/>
              </a:rPr>
              <a:t>Hockey</a:t>
            </a:r>
            <a:r>
              <a:rPr lang="en-US" dirty="0">
                <a:solidFill>
                  <a:srgbClr val="00B050"/>
                </a:solidFill>
                <a:cs typeface="Calibri"/>
              </a:rPr>
              <a:t>)    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P</a:t>
            </a:r>
            <a:r>
              <a:rPr lang="en-US" dirty="0">
                <a:solidFill>
                  <a:schemeClr val="tx2"/>
                </a:solidFill>
                <a:cs typeface="Calibri"/>
              </a:rPr>
              <a:t>(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Traffic </a:t>
            </a:r>
            <a:r>
              <a:rPr lang="en-US" dirty="0">
                <a:solidFill>
                  <a:schemeClr val="tx2"/>
                </a:solidFill>
                <a:cs typeface="Calibri"/>
              </a:rPr>
              <a:t>|</a:t>
            </a:r>
            <a:r>
              <a:rPr lang="en-US" i="1" dirty="0">
                <a:solidFill>
                  <a:schemeClr val="tx2"/>
                </a:solidFill>
                <a:cs typeface="Calibri"/>
              </a:rPr>
              <a:t> Rain, Hockey</a:t>
            </a:r>
            <a:r>
              <a:rPr lang="en-US" dirty="0">
                <a:solidFill>
                  <a:schemeClr val="tx2"/>
                </a:solidFill>
                <a:cs typeface="Calibri"/>
              </a:rPr>
              <a:t>)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6451E-71B4-B748-E9E7-259EC7B3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97" y="994943"/>
            <a:ext cx="2734014" cy="23855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F2D943-A37E-F605-D2D7-10BF4AB82F75}"/>
              </a:ext>
            </a:extLst>
          </p:cNvPr>
          <p:cNvGrpSpPr/>
          <p:nvPr/>
        </p:nvGrpSpPr>
        <p:grpSpPr>
          <a:xfrm>
            <a:off x="6071882" y="1334387"/>
            <a:ext cx="1695526" cy="1388065"/>
            <a:chOff x="9051634" y="2514600"/>
            <a:chExt cx="1695526" cy="1388065"/>
          </a:xfrm>
        </p:grpSpPr>
        <p:cxnSp>
          <p:nvCxnSpPr>
            <p:cNvPr id="4" name="AutoShape 6">
              <a:extLst>
                <a:ext uri="{FF2B5EF4-FFF2-40B4-BE49-F238E27FC236}">
                  <a16:creationId xmlns:a16="http://schemas.microsoft.com/office/drawing/2014/main" id="{B8AB264A-4059-9478-68E1-C3AA374AC5EA}"/>
                </a:ext>
              </a:extLst>
            </p:cNvPr>
            <p:cNvCxnSpPr>
              <a:cxnSpLocks noChangeShapeType="1"/>
              <a:stCxn id="11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" name="AutoShape 6">
              <a:extLst>
                <a:ext uri="{FF2B5EF4-FFF2-40B4-BE49-F238E27FC236}">
                  <a16:creationId xmlns:a16="http://schemas.microsoft.com/office/drawing/2014/main" id="{E9256B22-4B11-AB6B-5ABF-38D7C8A94015}"/>
                </a:ext>
              </a:extLst>
            </p:cNvPr>
            <p:cNvCxnSpPr>
              <a:cxnSpLocks noChangeShapeType="1"/>
              <a:stCxn id="13" idx="4"/>
              <a:endCxn id="9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19BA88-650D-F5DD-3400-A022346F2199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011FD4AB-9CAB-520D-EF65-2D90A87F3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4EBF366-8468-C117-CB73-5D994E85FACE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4EBF366-8468-C117-CB73-5D994E85FA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5650D-210E-5BBE-812A-EC7F4C35F4AA}"/>
                </a:ext>
              </a:extLst>
            </p:cNvPr>
            <p:cNvGrpSpPr/>
            <p:nvPr/>
          </p:nvGrpSpPr>
          <p:grpSpPr>
            <a:xfrm>
              <a:off x="10256671" y="2514600"/>
              <a:ext cx="490489" cy="468035"/>
              <a:chOff x="5410200" y="4340347"/>
              <a:chExt cx="490489" cy="46803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345627CF-7C5B-0141-43D9-7C95E33DC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26A511C-E1F6-2AF3-CB21-494ED383F8BE}"/>
                      </a:ext>
                    </a:extLst>
                  </p:cNvPr>
                  <p:cNvSpPr/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26A511C-E1F6-2AF3-CB21-494ED383F8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3633" y="4340347"/>
                    <a:ext cx="487056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DDB3F6-00B1-3218-34D3-3E2380688B80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9" name="Oval 3">
                <a:extLst>
                  <a:ext uri="{FF2B5EF4-FFF2-40B4-BE49-F238E27FC236}">
                    <a16:creationId xmlns:a16="http://schemas.microsoft.com/office/drawing/2014/main" id="{D1552A1B-B8C5-BEF7-4736-47B003FD9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BA827C3-731A-F58C-5DB0-2520F5F669E6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BA827C3-731A-F58C-5DB0-2520F5F669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4307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348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274368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99225043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34039825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640763666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846802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96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4688114" cy="32416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Bayes net!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Rain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5" b="43969"/>
          <a:stretch/>
        </p:blipFill>
        <p:spPr>
          <a:xfrm>
            <a:off x="5541319" y="1587878"/>
            <a:ext cx="7010400" cy="264712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0359C3-92DD-4AEE-8747-40B37318C647}"/>
              </a:ext>
            </a:extLst>
          </p:cNvPr>
          <p:cNvSpPr/>
          <p:nvPr/>
        </p:nvSpPr>
        <p:spPr>
          <a:xfrm rot="21386584">
            <a:off x="9356121" y="2760481"/>
            <a:ext cx="887816" cy="2023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9B4E7-46DF-A584-FCC9-574E98B63379}"/>
              </a:ext>
            </a:extLst>
          </p:cNvPr>
          <p:cNvSpPr/>
          <p:nvPr/>
        </p:nvSpPr>
        <p:spPr>
          <a:xfrm rot="1619149">
            <a:off x="10133941" y="2635397"/>
            <a:ext cx="270258" cy="162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4B7D8A-1147-363F-B437-CCB6B5349DC4}"/>
              </a:ext>
            </a:extLst>
          </p:cNvPr>
          <p:cNvSpPr/>
          <p:nvPr/>
        </p:nvSpPr>
        <p:spPr>
          <a:xfrm rot="20588135">
            <a:off x="9289520" y="2676230"/>
            <a:ext cx="215830" cy="1376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B2F533-3DF6-7529-7CD6-AA2661C4658B}"/>
              </a:ext>
            </a:extLst>
          </p:cNvPr>
          <p:cNvSpPr/>
          <p:nvPr/>
        </p:nvSpPr>
        <p:spPr>
          <a:xfrm rot="19863146">
            <a:off x="9250648" y="2769434"/>
            <a:ext cx="141579" cy="99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1B052D-7B0A-539F-35DD-46A6F8936C7C}"/>
              </a:ext>
            </a:extLst>
          </p:cNvPr>
          <p:cNvSpPr/>
          <p:nvPr/>
        </p:nvSpPr>
        <p:spPr>
          <a:xfrm rot="20840797">
            <a:off x="9668197" y="2638223"/>
            <a:ext cx="232166" cy="11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3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323499" y="4493434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X: Low pressure   Y: Rain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0" y="275456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Low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traffic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High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 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no traffic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 numbers: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+y | +x ) = 1	P( +z | +y ) = 1 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 -y | -x  ) = 1	P( 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</a:t>
            </a:r>
            <a:r>
              <a:rPr lang="en-US" sz="2000" i="1" dirty="0">
                <a:latin typeface="Calibri"/>
                <a:cs typeface="Calibri"/>
              </a:rPr>
              <a:t>always </a:t>
            </a:r>
            <a:r>
              <a:rPr lang="en-US" sz="2000" dirty="0">
                <a:latin typeface="Calibri"/>
                <a:cs typeface="Calibri"/>
              </a:rPr>
              <a:t>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and OH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	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	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OH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426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Answering Independence Questions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75899" y="1067594"/>
            <a:ext cx="60011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 given C?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C given 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EBF29-57C9-401A-ACE3-F300BDF687ED}"/>
              </a:ext>
            </a:extLst>
          </p:cNvPr>
          <p:cNvGrpSpPr/>
          <p:nvPr/>
        </p:nvGrpSpPr>
        <p:grpSpPr>
          <a:xfrm>
            <a:off x="3830140" y="1747386"/>
            <a:ext cx="4531720" cy="470745"/>
            <a:chOff x="3767303" y="3576186"/>
            <a:chExt cx="4531720" cy="470745"/>
          </a:xfrm>
        </p:grpSpPr>
        <p:cxnSp>
          <p:nvCxnSpPr>
            <p:cNvPr id="16" name="AutoShape 6">
              <a:extLst>
                <a:ext uri="{FF2B5EF4-FFF2-40B4-BE49-F238E27FC236}">
                  <a16:creationId xmlns:a16="http://schemas.microsoft.com/office/drawing/2014/main" id="{984BE6C8-D9EE-4D3D-B2C4-69090E56F1CD}"/>
                </a:ext>
              </a:extLst>
            </p:cNvPr>
            <p:cNvCxnSpPr>
              <a:cxnSpLocks noChangeShapeType="1"/>
              <a:stCxn id="23" idx="6"/>
              <a:endCxn id="2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6">
              <a:extLst>
                <a:ext uri="{FF2B5EF4-FFF2-40B4-BE49-F238E27FC236}">
                  <a16:creationId xmlns:a16="http://schemas.microsoft.com/office/drawing/2014/main" id="{926A43FC-E079-4B84-83D6-D872F049D945}"/>
                </a:ext>
              </a:extLst>
            </p:cNvPr>
            <p:cNvCxnSpPr>
              <a:cxnSpLocks noChangeShapeType="1"/>
              <a:stCxn id="25" idx="6"/>
              <a:endCxn id="23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82AA50A7-89FB-4F23-8F39-86531115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3">
              <a:extLst>
                <a:ext uri="{FF2B5EF4-FFF2-40B4-BE49-F238E27FC236}">
                  <a16:creationId xmlns:a16="http://schemas.microsoft.com/office/drawing/2014/main" id="{9618AAEC-F368-4AFC-9599-08A95F20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281A642E-C72F-4DAC-A952-AFE04745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47A5EF-E956-4E72-A245-FBE5D3A483B8}"/>
                </a:ext>
              </a:extLst>
            </p:cNvPr>
            <p:cNvCxnSpPr>
              <a:cxnSpLocks noChangeShapeType="1"/>
              <a:endCxn id="28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82D5D548-52F3-457F-88A1-68F35218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067635BF-D6F7-4471-933F-96BDA1BF60A5}"/>
                </a:ext>
              </a:extLst>
            </p:cNvPr>
            <p:cNvCxnSpPr>
              <a:cxnSpLocks noChangeShapeType="1"/>
              <a:endCxn id="31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5D608182-477C-4F35-9F22-498399DF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74DD6E-AF88-41F4-AF0D-D3649EC160BC}"/>
              </a:ext>
            </a:extLst>
          </p:cNvPr>
          <p:cNvGrpSpPr/>
          <p:nvPr/>
        </p:nvGrpSpPr>
        <p:grpSpPr>
          <a:xfrm>
            <a:off x="3800561" y="3333466"/>
            <a:ext cx="4531720" cy="470745"/>
            <a:chOff x="3767303" y="3576186"/>
            <a:chExt cx="4531720" cy="470745"/>
          </a:xfrm>
        </p:grpSpPr>
        <p:cxnSp>
          <p:nvCxnSpPr>
            <p:cNvPr id="35" name="AutoShape 6">
              <a:extLst>
                <a:ext uri="{FF2B5EF4-FFF2-40B4-BE49-F238E27FC236}">
                  <a16:creationId xmlns:a16="http://schemas.microsoft.com/office/drawing/2014/main" id="{BF4BEDC3-05FB-49C7-83F6-5CCFD0671893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6">
              <a:extLst>
                <a:ext uri="{FF2B5EF4-FFF2-40B4-BE49-F238E27FC236}">
                  <a16:creationId xmlns:a16="http://schemas.microsoft.com/office/drawing/2014/main" id="{06DCF42E-14B6-4033-AD63-A80D2311EF7B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1E8DE46F-75BE-499E-AE43-C141FD63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F5C1991B-1F08-4CA3-BC03-57646068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8DE73E27-EA94-49C3-8AD3-BE3FDD71D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AutoShape 6">
              <a:extLst>
                <a:ext uri="{FF2B5EF4-FFF2-40B4-BE49-F238E27FC236}">
                  <a16:creationId xmlns:a16="http://schemas.microsoft.com/office/drawing/2014/main" id="{CE4453A6-DD16-4A0B-99BB-204592DEF027}"/>
                </a:ext>
              </a:extLst>
            </p:cNvPr>
            <p:cNvCxnSpPr>
              <a:cxnSpLocks noChangeShapeType="1"/>
              <a:endCxn id="44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56C7F7D8-08F6-4E0C-9FBF-30C0CC7C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AutoShape 6">
              <a:extLst>
                <a:ext uri="{FF2B5EF4-FFF2-40B4-BE49-F238E27FC236}">
                  <a16:creationId xmlns:a16="http://schemas.microsoft.com/office/drawing/2014/main" id="{A001C8C1-D106-48A8-904E-6AC29C1323D8}"/>
                </a:ext>
              </a:extLst>
            </p:cNvPr>
            <p:cNvCxnSpPr>
              <a:cxnSpLocks noChangeShapeType="1"/>
              <a:endCxn id="47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0A7FF2D2-20A8-4EDA-997C-3A897A1B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A1D69D-1328-4544-B67C-D33B620EAB11}"/>
              </a:ext>
            </a:extLst>
          </p:cNvPr>
          <p:cNvGrpSpPr/>
          <p:nvPr/>
        </p:nvGrpSpPr>
        <p:grpSpPr>
          <a:xfrm>
            <a:off x="3779366" y="4910647"/>
            <a:ext cx="4531720" cy="470745"/>
            <a:chOff x="3767303" y="3576186"/>
            <a:chExt cx="4531720" cy="470745"/>
          </a:xfrm>
        </p:grpSpPr>
        <p:cxnSp>
          <p:nvCxnSpPr>
            <p:cNvPr id="50" name="AutoShape 6">
              <a:extLst>
                <a:ext uri="{FF2B5EF4-FFF2-40B4-BE49-F238E27FC236}">
                  <a16:creationId xmlns:a16="http://schemas.microsoft.com/office/drawing/2014/main" id="{1D551631-F1CA-4092-8C16-1AF759F080C3}"/>
                </a:ext>
              </a:extLst>
            </p:cNvPr>
            <p:cNvCxnSpPr>
              <a:cxnSpLocks noChangeShapeType="1"/>
              <a:stCxn id="54" idx="6"/>
              <a:endCxn id="56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AutoShape 6">
              <a:extLst>
                <a:ext uri="{FF2B5EF4-FFF2-40B4-BE49-F238E27FC236}">
                  <a16:creationId xmlns:a16="http://schemas.microsoft.com/office/drawing/2014/main" id="{EF7AD7F2-B7C2-43E1-A3D0-26EDBD93384D}"/>
                </a:ext>
              </a:extLst>
            </p:cNvPr>
            <p:cNvCxnSpPr>
              <a:cxnSpLocks noChangeShapeType="1"/>
              <a:stCxn id="52" idx="6"/>
              <a:endCxn id="54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725F87E8-6F5B-4231-BD3A-58A08B8B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3">
              <a:extLst>
                <a:ext uri="{FF2B5EF4-FFF2-40B4-BE49-F238E27FC236}">
                  <a16:creationId xmlns:a16="http://schemas.microsoft.com/office/drawing/2014/main" id="{F103DE72-2628-416F-8FC1-DA291132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04A33924-F0D1-4F20-BA26-961D9C3E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AutoShape 6">
              <a:extLst>
                <a:ext uri="{FF2B5EF4-FFF2-40B4-BE49-F238E27FC236}">
                  <a16:creationId xmlns:a16="http://schemas.microsoft.com/office/drawing/2014/main" id="{5FBD692A-D5CE-4D05-831A-5527BFBD5718}"/>
                </a:ext>
              </a:extLst>
            </p:cNvPr>
            <p:cNvCxnSpPr>
              <a:cxnSpLocks noChangeShapeType="1"/>
              <a:endCxn id="59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9" name="Oval 3">
              <a:extLst>
                <a:ext uri="{FF2B5EF4-FFF2-40B4-BE49-F238E27FC236}">
                  <a16:creationId xmlns:a16="http://schemas.microsoft.com/office/drawing/2014/main" id="{2FA5DC40-A111-494E-868B-D71BE585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AutoShape 6">
              <a:extLst>
                <a:ext uri="{FF2B5EF4-FFF2-40B4-BE49-F238E27FC236}">
                  <a16:creationId xmlns:a16="http://schemas.microsoft.com/office/drawing/2014/main" id="{D97DD061-5544-4457-83E4-2D24177821A7}"/>
                </a:ext>
              </a:extLst>
            </p:cNvPr>
            <p:cNvCxnSpPr>
              <a:cxnSpLocks noChangeShapeType="1"/>
              <a:endCxn id="62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2" name="Oval 3">
              <a:extLst>
                <a:ext uri="{FF2B5EF4-FFF2-40B4-BE49-F238E27FC236}">
                  <a16:creationId xmlns:a16="http://schemas.microsoft.com/office/drawing/2014/main" id="{DEC71764-223E-49BF-9C07-3B3F0F925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5395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R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2"/>
            <a:endCxn id="59427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6"/>
            <a:endCxn id="59429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2" name="Oval 9"/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24" name="Oval 9"/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5" name="AutoShape 10"/>
          <p:cNvCxnSpPr>
            <a:cxnSpLocks noChangeShapeType="1"/>
            <a:stCxn id="107" idx="2"/>
            <a:endCxn id="59422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6" name="AutoShape 10"/>
          <p:cNvCxnSpPr>
            <a:cxnSpLocks noChangeShapeType="1"/>
            <a:stCxn id="107" idx="6"/>
            <a:endCxn id="59424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7" name="Oval 9"/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8" name="Oval 9"/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9" name="Oval 9"/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0" name="AutoShape 10"/>
          <p:cNvCxnSpPr>
            <a:cxnSpLocks noChangeShapeType="1"/>
            <a:stCxn id="59417" idx="6"/>
            <a:endCxn id="59418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1" name="AutoShape 10"/>
          <p:cNvCxnSpPr>
            <a:cxnSpLocks noChangeShapeType="1"/>
            <a:stCxn id="59419" idx="2"/>
            <a:endCxn id="59418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6"/>
            <a:endCxn id="134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2"/>
            <a:endCxn id="134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5" name="Oval 9"/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06" name="Oval 9"/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07" name="AutoShape 10"/>
          <p:cNvCxnSpPr>
            <a:cxnSpLocks noChangeShapeType="1"/>
            <a:stCxn id="59405" idx="6"/>
            <a:endCxn id="59410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AutoShape 10"/>
          <p:cNvCxnSpPr>
            <a:cxnSpLocks noChangeShapeType="1"/>
            <a:stCxn id="59406" idx="2"/>
            <a:endCxn id="59410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Oval 9"/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0" name="Oval 9"/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9FB190F4-DC63-4495-B45B-AF62C4E5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79BAE2B4-03B6-475E-B113-F8491AAB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>
            <a:extLst>
              <a:ext uri="{FF2B5EF4-FFF2-40B4-BE49-F238E27FC236}">
                <a16:creationId xmlns:a16="http://schemas.microsoft.com/office/drawing/2014/main" id="{E3953B8F-5520-4CFE-9BE0-8CDF4A835B44}"/>
              </a:ext>
            </a:extLst>
          </p:cNvPr>
          <p:cNvCxnSpPr>
            <a:cxnSpLocks noChangeShapeType="1"/>
            <a:stCxn id="52" idx="6"/>
            <a:endCxn id="57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0">
            <a:extLst>
              <a:ext uri="{FF2B5EF4-FFF2-40B4-BE49-F238E27FC236}">
                <a16:creationId xmlns:a16="http://schemas.microsoft.com/office/drawing/2014/main" id="{BA52E673-DC03-44B0-81E6-8A1FEAEAD1DB}"/>
              </a:ext>
            </a:extLst>
          </p:cNvPr>
          <p:cNvCxnSpPr>
            <a:cxnSpLocks noChangeShapeType="1"/>
            <a:stCxn id="53" idx="2"/>
            <a:endCxn id="57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Oval 9">
            <a:extLst>
              <a:ext uri="{FF2B5EF4-FFF2-40B4-BE49-F238E27FC236}">
                <a16:creationId xmlns:a16="http://schemas.microsoft.com/office/drawing/2014/main" id="{17315184-4E3F-4C67-86B9-90A0A0C7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1F488C39-B6B6-4B0E-9F65-4747AEAB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8" name="Freeform 157">
            <a:extLst>
              <a:ext uri="{FF2B5EF4-FFF2-40B4-BE49-F238E27FC236}">
                <a16:creationId xmlns:a16="http://schemas.microsoft.com/office/drawing/2014/main" id="{178B99A1-B0E5-4BE9-A2D6-D1E04A8A94D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4AE364CA-9431-4D51-B2B2-1FEDE304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D12BE52D-FEF9-4838-97B6-067AF82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AD582148-EBBF-4670-8B9F-B46ED187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0F3488C1-991B-4A37-B8DE-ACCB07FCE00A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FE1D733E-D348-48A1-8587-A2D7DFC4EC95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9">
            <a:extLst>
              <a:ext uri="{FF2B5EF4-FFF2-40B4-BE49-F238E27FC236}">
                <a16:creationId xmlns:a16="http://schemas.microsoft.com/office/drawing/2014/main" id="{2581142E-A181-4289-AFF0-2FEA130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D7DDF239-44C5-4AE4-9DFA-882365A5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B83A971-A024-41B7-B97F-B33AADE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9039594D-B8F5-4079-B555-CC402BF8DED7}"/>
              </a:ext>
            </a:extLst>
          </p:cNvPr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DD1536C4-5EF8-4859-88C8-E4238365C184}"/>
              </a:ext>
            </a:extLst>
          </p:cNvPr>
          <p:cNvCxnSpPr>
            <a:cxnSpLocks noChangeShapeType="1"/>
            <a:stCxn id="69" idx="6"/>
            <a:endCxn id="70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">
            <a:extLst>
              <a:ext uri="{FF2B5EF4-FFF2-40B4-BE49-F238E27FC236}">
                <a16:creationId xmlns:a16="http://schemas.microsoft.com/office/drawing/2014/main" id="{2C9F8275-FF88-4896-BC5D-BE22129D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4" name="Oval 9">
            <a:extLst>
              <a:ext uri="{FF2B5EF4-FFF2-40B4-BE49-F238E27FC236}">
                <a16:creationId xmlns:a16="http://schemas.microsoft.com/office/drawing/2014/main" id="{2D8E0C5C-A7B4-4C71-91A3-4F82F3D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20A5B587-27A5-4F4B-831A-7667AB1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6" name="AutoShape 10">
            <a:extLst>
              <a:ext uri="{FF2B5EF4-FFF2-40B4-BE49-F238E27FC236}">
                <a16:creationId xmlns:a16="http://schemas.microsoft.com/office/drawing/2014/main" id="{17F00F0E-8632-4D7F-A501-08B2BD1E67BF}"/>
              </a:ext>
            </a:extLst>
          </p:cNvPr>
          <p:cNvCxnSpPr>
            <a:cxnSpLocks noChangeShapeType="1"/>
            <a:stCxn id="74" idx="2"/>
            <a:endCxn id="73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81DC866E-2FC9-4B2E-88D1-CD165D27CA3E}"/>
              </a:ext>
            </a:extLst>
          </p:cNvPr>
          <p:cNvCxnSpPr>
            <a:cxnSpLocks noChangeShapeType="1"/>
            <a:stCxn id="74" idx="6"/>
            <a:endCxn id="75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3FED116A-8683-4EB7-95B7-B9BA26D6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25CDCF39-0B7E-4334-A824-20AE798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50F81BF-4D50-4685-A619-DD476670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1" name="AutoShape 10">
            <a:extLst>
              <a:ext uri="{FF2B5EF4-FFF2-40B4-BE49-F238E27FC236}">
                <a16:creationId xmlns:a16="http://schemas.microsoft.com/office/drawing/2014/main" id="{CA7B2345-BFF1-4A94-8077-7DF216738ECE}"/>
              </a:ext>
            </a:extLst>
          </p:cNvPr>
          <p:cNvCxnSpPr>
            <a:cxnSpLocks noChangeShapeType="1"/>
            <a:stCxn id="79" idx="2"/>
            <a:endCxn id="78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B550A9D4-FE69-4818-9665-E46C04219BE1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9">
            <a:extLst>
              <a:ext uri="{FF2B5EF4-FFF2-40B4-BE49-F238E27FC236}">
                <a16:creationId xmlns:a16="http://schemas.microsoft.com/office/drawing/2014/main" id="{26C71CF1-D62C-4B24-8794-F9BCF55E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DE78B70D-2424-4374-BA5C-5D00C351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5F435D76-E474-487F-9A3D-7757241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6" name="AutoShape 10">
            <a:extLst>
              <a:ext uri="{FF2B5EF4-FFF2-40B4-BE49-F238E27FC236}">
                <a16:creationId xmlns:a16="http://schemas.microsoft.com/office/drawing/2014/main" id="{08075B0D-D415-4B34-B3CF-62609385BD03}"/>
              </a:ext>
            </a:extLst>
          </p:cNvPr>
          <p:cNvCxnSpPr>
            <a:cxnSpLocks noChangeShapeType="1"/>
            <a:stCxn id="83" idx="6"/>
            <a:endCxn id="84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C80E013C-A5CC-488C-93D5-AF5988FB82F2}"/>
              </a:ext>
            </a:extLst>
          </p:cNvPr>
          <p:cNvCxnSpPr>
            <a:cxnSpLocks noChangeShapeType="1"/>
            <a:stCxn id="85" idx="2"/>
            <a:endCxn id="84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Oval 9">
            <a:extLst>
              <a:ext uri="{FF2B5EF4-FFF2-40B4-BE49-F238E27FC236}">
                <a16:creationId xmlns:a16="http://schemas.microsoft.com/office/drawing/2014/main" id="{4D65D971-69D9-4EB9-BD2D-7B11DDFB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52FDABF9-44F7-425F-98A5-A8474A6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4346B558-C0F0-4255-9D3C-A4EB9588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11E60187-4320-4AC3-961F-5099F316A9F4}"/>
              </a:ext>
            </a:extLst>
          </p:cNvPr>
          <p:cNvCxnSpPr>
            <a:cxnSpLocks noChangeShapeType="1"/>
            <a:stCxn id="88" idx="6"/>
            <a:endCxn id="89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BEB29DD4-B313-479B-908F-6BF25905136A}"/>
              </a:ext>
            </a:extLst>
          </p:cNvPr>
          <p:cNvCxnSpPr>
            <a:cxnSpLocks noChangeShapeType="1"/>
            <a:stCxn id="90" idx="2"/>
            <a:endCxn id="89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40357A2F-A4EF-41E7-BDD2-7E613F2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EEFC4DD-6C6D-4EC5-AEFE-29C39A2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6" name="AutoShape 10">
            <a:extLst>
              <a:ext uri="{FF2B5EF4-FFF2-40B4-BE49-F238E27FC236}">
                <a16:creationId xmlns:a16="http://schemas.microsoft.com/office/drawing/2014/main" id="{4CAEB7E4-F449-4628-911A-58ABB3AD9D93}"/>
              </a:ext>
            </a:extLst>
          </p:cNvPr>
          <p:cNvCxnSpPr>
            <a:cxnSpLocks noChangeShapeType="1"/>
            <a:stCxn id="94" idx="6"/>
            <a:endCxn id="99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0">
            <a:extLst>
              <a:ext uri="{FF2B5EF4-FFF2-40B4-BE49-F238E27FC236}">
                <a16:creationId xmlns:a16="http://schemas.microsoft.com/office/drawing/2014/main" id="{0DF85DBA-7BEF-432D-874E-1AF004363C69}"/>
              </a:ext>
            </a:extLst>
          </p:cNvPr>
          <p:cNvCxnSpPr>
            <a:cxnSpLocks noChangeShapeType="1"/>
            <a:stCxn id="95" idx="2"/>
            <a:endCxn id="99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">
            <a:extLst>
              <a:ext uri="{FF2B5EF4-FFF2-40B4-BE49-F238E27FC236}">
                <a16:creationId xmlns:a16="http://schemas.microsoft.com/office/drawing/2014/main" id="{6182E10A-6510-4726-A9A4-7735D678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6F3841AF-62A7-4180-BD5A-69320CBC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0" name="Freeform 157">
            <a:extLst>
              <a:ext uri="{FF2B5EF4-FFF2-40B4-BE49-F238E27FC236}">
                <a16:creationId xmlns:a16="http://schemas.microsoft.com/office/drawing/2014/main" id="{45993AA6-4D02-4D3A-9DE8-596267E17AB5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8BBCE7A-6C05-4476-A28F-FD52DDE1F75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0">
            <a:extLst>
              <a:ext uri="{FF2B5EF4-FFF2-40B4-BE49-F238E27FC236}">
                <a16:creationId xmlns:a16="http://schemas.microsoft.com/office/drawing/2014/main" id="{1C137379-C9EA-4E7F-A5FB-9DF3AFA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103" name="TextBox 191">
            <a:extLst>
              <a:ext uri="{FF2B5EF4-FFF2-40B4-BE49-F238E27FC236}">
                <a16:creationId xmlns:a16="http://schemas.microsoft.com/office/drawing/2014/main" id="{A8DB49B7-F415-40D7-BE6F-B9E40AF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DAA05F6F-188E-429E-8D45-24468EAF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FB51CC00-BCF9-48E1-AFDF-BFA4617A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9456FE4-2014-4352-99E3-EA39D8B81A61}"/>
              </a:ext>
            </a:extLst>
          </p:cNvPr>
          <p:cNvCxnSpPr>
            <a:cxnSpLocks noChangeShapeType="1"/>
            <a:stCxn id="104" idx="6"/>
            <a:endCxn id="110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0">
            <a:extLst>
              <a:ext uri="{FF2B5EF4-FFF2-40B4-BE49-F238E27FC236}">
                <a16:creationId xmlns:a16="http://schemas.microsoft.com/office/drawing/2014/main" id="{FC4F0165-3D48-418D-8678-3062E08084C0}"/>
              </a:ext>
            </a:extLst>
          </p:cNvPr>
          <p:cNvCxnSpPr>
            <a:cxnSpLocks noChangeShapeType="1"/>
            <a:stCxn id="105" idx="2"/>
            <a:endCxn id="110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9">
            <a:extLst>
              <a:ext uri="{FF2B5EF4-FFF2-40B4-BE49-F238E27FC236}">
                <a16:creationId xmlns:a16="http://schemas.microsoft.com/office/drawing/2014/main" id="{F6E3171F-D306-4F9A-A955-B25C49F8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10" name="Oval 9">
            <a:extLst>
              <a:ext uri="{FF2B5EF4-FFF2-40B4-BE49-F238E27FC236}">
                <a16:creationId xmlns:a16="http://schemas.microsoft.com/office/drawing/2014/main" id="{81CC0881-8EB3-4235-9188-59B41D3B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1" name="Freeform 157">
            <a:extLst>
              <a:ext uri="{FF2B5EF4-FFF2-40B4-BE49-F238E27FC236}">
                <a16:creationId xmlns:a16="http://schemas.microsoft.com/office/drawing/2014/main" id="{88E51713-8A4D-424F-85DD-D3BB2319087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7CBBB517-5A55-41CD-BA83-657DDAF3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AFDE5DB4-BBD2-4D14-8FF4-2BEBE515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48F2AD76-A187-47C9-BE84-46CABBDA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2" name="AutoShape 10">
            <a:extLst>
              <a:ext uri="{FF2B5EF4-FFF2-40B4-BE49-F238E27FC236}">
                <a16:creationId xmlns:a16="http://schemas.microsoft.com/office/drawing/2014/main" id="{63C76920-62F6-41D3-81A3-678929FADB0C}"/>
              </a:ext>
            </a:extLst>
          </p:cNvPr>
          <p:cNvCxnSpPr>
            <a:cxnSpLocks noChangeShapeType="1"/>
            <a:stCxn id="59" idx="6"/>
            <a:endCxn id="60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0">
            <a:extLst>
              <a:ext uri="{FF2B5EF4-FFF2-40B4-BE49-F238E27FC236}">
                <a16:creationId xmlns:a16="http://schemas.microsoft.com/office/drawing/2014/main" id="{32AB3BB5-7473-4727-B03B-806507CF899D}"/>
              </a:ext>
            </a:extLst>
          </p:cNvPr>
          <p:cNvCxnSpPr>
            <a:cxnSpLocks noChangeShapeType="1"/>
            <a:stCxn id="60" idx="6"/>
            <a:endCxn id="61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9">
            <a:extLst>
              <a:ext uri="{FF2B5EF4-FFF2-40B4-BE49-F238E27FC236}">
                <a16:creationId xmlns:a16="http://schemas.microsoft.com/office/drawing/2014/main" id="{17B85AEC-EA58-470F-B50E-6C04B86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2DCB613E-FC57-4778-82FB-6EC8E1BA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B5097F18-515F-473E-AB95-F10911B0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0A1E5D48-D785-482F-A61E-F94C553424AB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0">
            <a:extLst>
              <a:ext uri="{FF2B5EF4-FFF2-40B4-BE49-F238E27FC236}">
                <a16:creationId xmlns:a16="http://schemas.microsoft.com/office/drawing/2014/main" id="{58ACCBDA-086B-4C1F-9506-763461C51B07}"/>
              </a:ext>
            </a:extLst>
          </p:cNvPr>
          <p:cNvCxnSpPr>
            <a:cxnSpLocks noChangeShapeType="1"/>
            <a:stCxn id="65" idx="6"/>
            <a:endCxn id="66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9">
            <a:extLst>
              <a:ext uri="{FF2B5EF4-FFF2-40B4-BE49-F238E27FC236}">
                <a16:creationId xmlns:a16="http://schemas.microsoft.com/office/drawing/2014/main" id="{A763F7C7-C2E0-41A0-8476-31452894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D3191EA-AC12-40C9-805E-A70F38CC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9C190F55-E0DA-435D-A27E-341E28B6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39430BF4-C6A6-43B3-88AE-E30B192973FD}"/>
              </a:ext>
            </a:extLst>
          </p:cNvPr>
          <p:cNvCxnSpPr>
            <a:cxnSpLocks noChangeShapeType="1"/>
            <a:stCxn id="70" idx="2"/>
            <a:endCxn id="69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0">
            <a:extLst>
              <a:ext uri="{FF2B5EF4-FFF2-40B4-BE49-F238E27FC236}">
                <a16:creationId xmlns:a16="http://schemas.microsoft.com/office/drawing/2014/main" id="{41D57E58-2D03-48C2-B125-07E613A9E22E}"/>
              </a:ext>
            </a:extLst>
          </p:cNvPr>
          <p:cNvCxnSpPr>
            <a:cxnSpLocks noChangeShapeType="1"/>
            <a:stCxn id="70" idx="6"/>
            <a:endCxn id="71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Oval 9">
            <a:extLst>
              <a:ext uri="{FF2B5EF4-FFF2-40B4-BE49-F238E27FC236}">
                <a16:creationId xmlns:a16="http://schemas.microsoft.com/office/drawing/2014/main" id="{9246A399-5A66-4584-9B0B-159C8C3D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4D22B57C-0381-46E2-82F0-61AEB5A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11B93236-CF55-48B9-8FC1-1F220A5E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D5E40301-9F40-4F42-9A6A-F88977E608A9}"/>
              </a:ext>
            </a:extLst>
          </p:cNvPr>
          <p:cNvCxnSpPr>
            <a:cxnSpLocks noChangeShapeType="1"/>
            <a:stCxn id="75" idx="2"/>
            <a:endCxn id="74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0">
            <a:extLst>
              <a:ext uri="{FF2B5EF4-FFF2-40B4-BE49-F238E27FC236}">
                <a16:creationId xmlns:a16="http://schemas.microsoft.com/office/drawing/2014/main" id="{A6259DD7-B0FB-4A00-9576-0126AAED30F4}"/>
              </a:ext>
            </a:extLst>
          </p:cNvPr>
          <p:cNvCxnSpPr>
            <a:cxnSpLocks noChangeShapeType="1"/>
            <a:stCxn id="75" idx="6"/>
            <a:endCxn id="76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">
            <a:extLst>
              <a:ext uri="{FF2B5EF4-FFF2-40B4-BE49-F238E27FC236}">
                <a16:creationId xmlns:a16="http://schemas.microsoft.com/office/drawing/2014/main" id="{11DD27E4-96F9-41C4-B46F-90241F71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22EA3FB-FC7F-40B9-8B04-9DF508D4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1591E7CB-4E5F-4DE2-973D-FAECAF84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A0F06AEB-0105-4D71-BD3E-11C4938493E9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0">
            <a:extLst>
              <a:ext uri="{FF2B5EF4-FFF2-40B4-BE49-F238E27FC236}">
                <a16:creationId xmlns:a16="http://schemas.microsoft.com/office/drawing/2014/main" id="{A655D038-DA38-45E3-B3CD-41A66E4FB92F}"/>
              </a:ext>
            </a:extLst>
          </p:cNvPr>
          <p:cNvCxnSpPr>
            <a:cxnSpLocks noChangeShapeType="1"/>
            <a:stCxn id="81" idx="2"/>
            <a:endCxn id="80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9">
            <a:extLst>
              <a:ext uri="{FF2B5EF4-FFF2-40B4-BE49-F238E27FC236}">
                <a16:creationId xmlns:a16="http://schemas.microsoft.com/office/drawing/2014/main" id="{5368E551-FA1B-416F-8B75-CB90B5E8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B8D402B1-54B0-4F19-A729-CD34EBF2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6" name="Oval 9">
            <a:extLst>
              <a:ext uri="{FF2B5EF4-FFF2-40B4-BE49-F238E27FC236}">
                <a16:creationId xmlns:a16="http://schemas.microsoft.com/office/drawing/2014/main" id="{0E19734E-99F0-4A23-A33F-8C124AB8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D4067364-8496-4D6B-BD98-FBD9D2639D97}"/>
              </a:ext>
            </a:extLst>
          </p:cNvPr>
          <p:cNvCxnSpPr>
            <a:cxnSpLocks noChangeShapeType="1"/>
            <a:stCxn id="84" idx="6"/>
            <a:endCxn id="85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0">
            <a:extLst>
              <a:ext uri="{FF2B5EF4-FFF2-40B4-BE49-F238E27FC236}">
                <a16:creationId xmlns:a16="http://schemas.microsoft.com/office/drawing/2014/main" id="{C6BDA747-0B20-4340-BF3B-6F2B25E5F0CE}"/>
              </a:ext>
            </a:extLst>
          </p:cNvPr>
          <p:cNvCxnSpPr>
            <a:cxnSpLocks noChangeShapeType="1"/>
            <a:stCxn id="86" idx="2"/>
            <a:endCxn id="85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9">
            <a:extLst>
              <a:ext uri="{FF2B5EF4-FFF2-40B4-BE49-F238E27FC236}">
                <a16:creationId xmlns:a16="http://schemas.microsoft.com/office/drawing/2014/main" id="{15B08F1E-A509-4408-BAF0-A864FD31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209C7218-B1DD-4AA1-9198-EBAE5B4D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FE43DC04-F254-458C-8F90-4E8D2213CB3F}"/>
              </a:ext>
            </a:extLst>
          </p:cNvPr>
          <p:cNvCxnSpPr>
            <a:cxnSpLocks noChangeShapeType="1"/>
            <a:stCxn id="89" idx="6"/>
            <a:endCxn id="95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9DDF0582-A470-4717-B696-62EF2F069320}"/>
              </a:ext>
            </a:extLst>
          </p:cNvPr>
          <p:cNvCxnSpPr>
            <a:cxnSpLocks noChangeShapeType="1"/>
            <a:stCxn id="90" idx="2"/>
            <a:endCxn id="95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C22CF566-3FAB-4E95-BAE2-B842907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680B1F2C-6FEF-4E42-8DF4-BB80E778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6" name="Freeform 157">
            <a:extLst>
              <a:ext uri="{FF2B5EF4-FFF2-40B4-BE49-F238E27FC236}">
                <a16:creationId xmlns:a16="http://schemas.microsoft.com/office/drawing/2014/main" id="{728C4B38-DDC8-488E-A055-A295E152E7CB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39A57EB-3F90-44EC-BE75-9B575329F767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90">
            <a:extLst>
              <a:ext uri="{FF2B5EF4-FFF2-40B4-BE49-F238E27FC236}">
                <a16:creationId xmlns:a16="http://schemas.microsoft.com/office/drawing/2014/main" id="{5C944A82-EB27-4865-9975-595A6D06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99" name="TextBox 191">
            <a:extLst>
              <a:ext uri="{FF2B5EF4-FFF2-40B4-BE49-F238E27FC236}">
                <a16:creationId xmlns:a16="http://schemas.microsoft.com/office/drawing/2014/main" id="{2A7B0C3E-F622-41F0-856B-73C53B6F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0" name="Oval 9">
            <a:extLst>
              <a:ext uri="{FF2B5EF4-FFF2-40B4-BE49-F238E27FC236}">
                <a16:creationId xmlns:a16="http://schemas.microsoft.com/office/drawing/2014/main" id="{93665FDB-B93B-41F5-9D7F-B20B91F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CE5419B9-6C15-4068-B745-B741FD6A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2" name="AutoShape 10">
            <a:extLst>
              <a:ext uri="{FF2B5EF4-FFF2-40B4-BE49-F238E27FC236}">
                <a16:creationId xmlns:a16="http://schemas.microsoft.com/office/drawing/2014/main" id="{5F23C9B5-BEC5-49AF-89E9-BD39F33E87A0}"/>
              </a:ext>
            </a:extLst>
          </p:cNvPr>
          <p:cNvCxnSpPr>
            <a:cxnSpLocks noChangeShapeType="1"/>
            <a:stCxn id="100" idx="6"/>
            <a:endCxn id="105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0">
            <a:extLst>
              <a:ext uri="{FF2B5EF4-FFF2-40B4-BE49-F238E27FC236}">
                <a16:creationId xmlns:a16="http://schemas.microsoft.com/office/drawing/2014/main" id="{8AA79F85-DEEE-46A9-B4EC-AD343731AB40}"/>
              </a:ext>
            </a:extLst>
          </p:cNvPr>
          <p:cNvCxnSpPr>
            <a:cxnSpLocks noChangeShapeType="1"/>
            <a:stCxn id="101" idx="2"/>
            <a:endCxn id="105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Oval 9">
            <a:extLst>
              <a:ext uri="{FF2B5EF4-FFF2-40B4-BE49-F238E27FC236}">
                <a16:creationId xmlns:a16="http://schemas.microsoft.com/office/drawing/2014/main" id="{B108A017-224F-4BC5-985B-BC302B2D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D1077C1B-5078-43D0-8DFA-3F7FD22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6" name="Freeform 157">
            <a:extLst>
              <a:ext uri="{FF2B5EF4-FFF2-40B4-BE49-F238E27FC236}">
                <a16:creationId xmlns:a16="http://schemas.microsoft.com/office/drawing/2014/main" id="{1CD67F74-28E3-4313-ABFB-08B507CF15CD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120332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184340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248348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152336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216344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711925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759020" y="24384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839941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743929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807937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1279524" y="4175653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1812925" y="3538539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2346324" y="4175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3"/>
            <a:endCxn id="59427" idx="7"/>
          </p:cNvCxnSpPr>
          <p:nvPr/>
        </p:nvCxnSpPr>
        <p:spPr bwMode="auto">
          <a:xfrm flipH="1">
            <a:off x="1552695" y="3811801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5"/>
            <a:endCxn id="59429" idx="1"/>
          </p:cNvCxnSpPr>
          <p:nvPr/>
        </p:nvCxnSpPr>
        <p:spPr bwMode="auto">
          <a:xfrm>
            <a:off x="2086095" y="3811801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1340485" y="505200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1843088" y="57007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2346326" y="505200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5"/>
            <a:endCxn id="134" idx="1"/>
          </p:cNvCxnSpPr>
          <p:nvPr/>
        </p:nvCxnSpPr>
        <p:spPr bwMode="auto">
          <a:xfrm>
            <a:off x="1613656" y="5325039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3"/>
            <a:endCxn id="134" idx="7"/>
          </p:cNvCxnSpPr>
          <p:nvPr/>
        </p:nvCxnSpPr>
        <p:spPr bwMode="auto">
          <a:xfrm flipH="1">
            <a:off x="2116801" y="5325039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 Paths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946525" y="57769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946525" y="501491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/>
          <p:cNvCxnSpPr>
            <a:cxnSpLocks noChangeShapeType="1"/>
            <a:stCxn id="53" idx="4"/>
            <a:endCxn id="52" idx="0"/>
          </p:cNvCxnSpPr>
          <p:nvPr/>
        </p:nvCxnSpPr>
        <p:spPr bwMode="auto">
          <a:xfrm>
            <a:off x="4106545" y="5334794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3946525" y="4191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auto">
          <a:xfrm>
            <a:off x="3946525" y="3429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8" name="AutoShape 10"/>
          <p:cNvCxnSpPr>
            <a:cxnSpLocks noChangeShapeType="1"/>
            <a:stCxn id="67" idx="4"/>
            <a:endCxn id="66" idx="0"/>
          </p:cNvCxnSpPr>
          <p:nvPr/>
        </p:nvCxnSpPr>
        <p:spPr bwMode="auto">
          <a:xfrm>
            <a:off x="4106545" y="3748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7256415" y="4066114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7789816" y="3429000"/>
            <a:ext cx="320040" cy="3201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8323215" y="4066115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3" name="AutoShape 10"/>
          <p:cNvCxnSpPr>
            <a:cxnSpLocks noChangeShapeType="1"/>
            <a:stCxn id="71" idx="3"/>
            <a:endCxn id="70" idx="7"/>
          </p:cNvCxnSpPr>
          <p:nvPr/>
        </p:nvCxnSpPr>
        <p:spPr bwMode="auto">
          <a:xfrm flipH="1">
            <a:off x="7529586" y="3702262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0"/>
          <p:cNvCxnSpPr>
            <a:cxnSpLocks noChangeShapeType="1"/>
            <a:stCxn id="71" idx="5"/>
            <a:endCxn id="72" idx="1"/>
          </p:cNvCxnSpPr>
          <p:nvPr/>
        </p:nvCxnSpPr>
        <p:spPr bwMode="auto">
          <a:xfrm>
            <a:off x="8062986" y="3702262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7317376" y="4942465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9979" y="5591174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8323217" y="494246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9" name="AutoShape 10"/>
          <p:cNvCxnSpPr>
            <a:cxnSpLocks noChangeShapeType="1"/>
            <a:stCxn id="76" idx="5"/>
            <a:endCxn id="77" idx="1"/>
          </p:cNvCxnSpPr>
          <p:nvPr/>
        </p:nvCxnSpPr>
        <p:spPr bwMode="auto">
          <a:xfrm>
            <a:off x="7590547" y="5215500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10"/>
          <p:cNvCxnSpPr>
            <a:cxnSpLocks noChangeShapeType="1"/>
            <a:stCxn id="78" idx="3"/>
            <a:endCxn id="77" idx="7"/>
          </p:cNvCxnSpPr>
          <p:nvPr/>
        </p:nvCxnSpPr>
        <p:spPr bwMode="auto">
          <a:xfrm flipH="1">
            <a:off x="8093692" y="5215500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10014857" y="4114800"/>
            <a:ext cx="320675" cy="31908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10014857" y="3352800"/>
            <a:ext cx="320040" cy="31988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84" name="AutoShape 10"/>
          <p:cNvCxnSpPr>
            <a:cxnSpLocks noChangeShapeType="1"/>
            <a:stCxn id="83" idx="4"/>
            <a:endCxn id="82" idx="0"/>
          </p:cNvCxnSpPr>
          <p:nvPr/>
        </p:nvCxnSpPr>
        <p:spPr bwMode="auto">
          <a:xfrm>
            <a:off x="10174877" y="36726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9"/>
          <p:cNvSpPr>
            <a:spLocks noChangeArrowheads="1"/>
          </p:cNvSpPr>
          <p:nvPr/>
        </p:nvSpPr>
        <p:spPr bwMode="auto">
          <a:xfrm>
            <a:off x="10014857" y="5715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10014857" y="4953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8" name="AutoShape 10"/>
          <p:cNvCxnSpPr>
            <a:cxnSpLocks noChangeShapeType="1"/>
            <a:stCxn id="87" idx="4"/>
            <a:endCxn id="86" idx="0"/>
          </p:cNvCxnSpPr>
          <p:nvPr/>
        </p:nvCxnSpPr>
        <p:spPr bwMode="auto">
          <a:xfrm>
            <a:off x="10174877" y="5272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 w="28575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953512" y="2386586"/>
            <a:ext cx="6293559" cy="4275252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02EC8B1A-B7E1-4369-8A73-A174E45223A2}"/>
              </a:ext>
            </a:extLst>
          </p:cNvPr>
          <p:cNvSpPr/>
          <p:nvPr/>
        </p:nvSpPr>
        <p:spPr>
          <a:xfrm rot="11605591">
            <a:off x="4960911" y="5124406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B1523053-BF9F-4F7F-A72C-71AD316CF3F8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6243C-5E0D-4BC6-98D3-174D7C3B10FD}"/>
              </a:ext>
            </a:extLst>
          </p:cNvPr>
          <p:cNvGrpSpPr/>
          <p:nvPr/>
        </p:nvGrpSpPr>
        <p:grpSpPr>
          <a:xfrm rot="19698950">
            <a:off x="4708445" y="4204047"/>
            <a:ext cx="381000" cy="152400"/>
            <a:chOff x="7391400" y="2286000"/>
            <a:chExt cx="381000" cy="152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BA2DF7-4341-4D21-90D5-0C55D2DFD349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D4149D-33E1-4366-BC35-0872CCC775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F0957-77ED-49A7-BCF3-E338EF863C9C}"/>
              </a:ext>
            </a:extLst>
          </p:cNvPr>
          <p:cNvGrpSpPr/>
          <p:nvPr/>
        </p:nvGrpSpPr>
        <p:grpSpPr>
          <a:xfrm rot="11720378">
            <a:off x="5701628" y="4101581"/>
            <a:ext cx="381000" cy="152400"/>
            <a:chOff x="7391400" y="2286000"/>
            <a:chExt cx="381000" cy="1524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CA26D6-6E78-4737-9434-7838011B6EBA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9EB6D-D814-43AC-9098-B3E9D7B0E0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2584" y="1064418"/>
            <a:ext cx="7137400" cy="472916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Usually, the joint is WAY too big to represent explicitly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100000"/>
              </a:lnSpc>
            </a:pPr>
            <a:endParaRPr lang="en-US" sz="8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A type of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probabilistic graphical models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17">
            <a:extLst>
              <a:ext uri="{FF2B5EF4-FFF2-40B4-BE49-F238E27FC236}">
                <a16:creationId xmlns:a16="http://schemas.microsoft.com/office/drawing/2014/main" id="{09DF1354-D96D-4AEA-905E-833F036C850C}"/>
              </a:ext>
            </a:extLst>
          </p:cNvPr>
          <p:cNvSpPr/>
          <p:nvPr/>
        </p:nvSpPr>
        <p:spPr>
          <a:xfrm rot="4786603">
            <a:off x="7715811" y="4520380"/>
            <a:ext cx="341052" cy="370446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2593A760-7229-4CE2-93CF-EBBF90F432F3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E2C8D-7921-49C0-A2B3-0EEA5362DB07}"/>
              </a:ext>
            </a:extLst>
          </p:cNvPr>
          <p:cNvGrpSpPr/>
          <p:nvPr/>
        </p:nvGrpSpPr>
        <p:grpSpPr>
          <a:xfrm rot="12697986">
            <a:off x="4157590" y="4900997"/>
            <a:ext cx="381000" cy="152400"/>
            <a:chOff x="7391400" y="2286000"/>
            <a:chExt cx="381000" cy="1524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1321AC-672F-410E-95E4-9EA9D1225D24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4B5B33-FA5F-4D4B-ACA2-16DFB25BB2E6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1E147-F4F9-4855-BD90-A56F162D5BD8}"/>
              </a:ext>
            </a:extLst>
          </p:cNvPr>
          <p:cNvGrpSpPr/>
          <p:nvPr/>
        </p:nvGrpSpPr>
        <p:grpSpPr>
          <a:xfrm rot="9148238">
            <a:off x="4178604" y="4456204"/>
            <a:ext cx="381000" cy="152400"/>
            <a:chOff x="7391400" y="2286000"/>
            <a:chExt cx="381000" cy="1524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AE3DE3-ABD8-441B-AD54-4F7E779B1CE3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B4FC08-170E-45D8-8341-ECDC5A6BF0AF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90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C98311-45D7-B85E-75B1-7C687722161E}"/>
              </a:ext>
            </a:extLst>
          </p:cNvPr>
          <p:cNvGrpSpPr/>
          <p:nvPr/>
        </p:nvGrpSpPr>
        <p:grpSpPr>
          <a:xfrm>
            <a:off x="3432978" y="2428096"/>
            <a:ext cx="4753841" cy="3873500"/>
            <a:chOff x="3432978" y="2428096"/>
            <a:chExt cx="4753841" cy="3873500"/>
          </a:xfrm>
        </p:grpSpPr>
        <p:pic>
          <p:nvPicPr>
            <p:cNvPr id="5" name="Picture 4" descr="nondescendant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978" y="2428096"/>
              <a:ext cx="4753841" cy="3873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B27BCE98-A9D8-D619-8032-7161E8B9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6880" y="278712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B27BCE98-A9D8-D619-8032-7161E8B960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6880" y="2787120"/>
                  <a:ext cx="710400" cy="4932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E621DA32-7D19-0B98-0EA2-C3AD34055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4320" y="278712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E621DA32-7D19-0B98-0EA2-C3AD340559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4320" y="2787120"/>
                  <a:ext cx="710400" cy="4932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D9869657-1CF9-54F7-D108-BBD40E78C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4160" y="3852506"/>
                  <a:ext cx="710400" cy="49329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D9869657-1CF9-54F7-D108-BBD40E78C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54160" y="3852506"/>
                  <a:ext cx="710400" cy="49329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50FDB5B-F44A-69B5-DBFD-3C336EABAE86}"/>
              </a:ext>
            </a:extLst>
          </p:cNvPr>
          <p:cNvGrpSpPr/>
          <p:nvPr/>
        </p:nvGrpSpPr>
        <p:grpSpPr>
          <a:xfrm>
            <a:off x="3749499" y="2210138"/>
            <a:ext cx="4787964" cy="4474466"/>
            <a:chOff x="3749499" y="2210138"/>
            <a:chExt cx="4787964" cy="4474466"/>
          </a:xfrm>
        </p:grpSpPr>
        <p:pic>
          <p:nvPicPr>
            <p:cNvPr id="5" name="Picture 4" descr="markov-blanket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99" y="2210138"/>
              <a:ext cx="4787964" cy="44744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067D5007-28AA-47EC-3F28-A73350864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970" y="290523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" name="Oval 11">
                  <a:extLst>
                    <a:ext uri="{FF2B5EF4-FFF2-40B4-BE49-F238E27FC236}">
                      <a16:creationId xmlns:a16="http://schemas.microsoft.com/office/drawing/2014/main" id="{067D5007-28AA-47EC-3F28-A73350864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970" y="2905230"/>
                  <a:ext cx="710400" cy="4932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93F7868B-C5F4-7369-E21F-A819F2329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410" y="2905230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val 11">
                  <a:extLst>
                    <a:ext uri="{FF2B5EF4-FFF2-40B4-BE49-F238E27FC236}">
                      <a16:creationId xmlns:a16="http://schemas.microsoft.com/office/drawing/2014/main" id="{93F7868B-C5F4-7369-E21F-A819F2329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3410" y="2905230"/>
                  <a:ext cx="710400" cy="4932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41C18181-A8AF-1E0A-F906-76695F6EB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7775" y="3976091"/>
                  <a:ext cx="710400" cy="49329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>
            <p:sp>
              <p:nvSpPr>
                <p:cNvPr id="8" name="Oval 11">
                  <a:extLst>
                    <a:ext uri="{FF2B5EF4-FFF2-40B4-BE49-F238E27FC236}">
                      <a16:creationId xmlns:a16="http://schemas.microsoft.com/office/drawing/2014/main" id="{41C18181-A8AF-1E0A-F906-76695F6EB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87775" y="3976091"/>
                  <a:ext cx="710400" cy="49329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11">
                  <a:extLst>
                    <a:ext uri="{FF2B5EF4-FFF2-40B4-BE49-F238E27FC236}">
                      <a16:creationId xmlns:a16="http://schemas.microsoft.com/office/drawing/2014/main" id="{BD9DDE7E-39BB-029B-A84F-83AB1D758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1453" y="5613399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9" name="Oval 11">
                  <a:extLst>
                    <a:ext uri="{FF2B5EF4-FFF2-40B4-BE49-F238E27FC236}">
                      <a16:creationId xmlns:a16="http://schemas.microsoft.com/office/drawing/2014/main" id="{BD9DDE7E-39BB-029B-A84F-83AB1D7580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21453" y="5613399"/>
                  <a:ext cx="710400" cy="49329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11">
                  <a:extLst>
                    <a:ext uri="{FF2B5EF4-FFF2-40B4-BE49-F238E27FC236}">
                      <a16:creationId xmlns:a16="http://schemas.microsoft.com/office/drawing/2014/main" id="{C266EA48-CE36-C5A6-FD71-C2672AB3E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924" y="5630882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" name="Oval 11">
                  <a:extLst>
                    <a:ext uri="{FF2B5EF4-FFF2-40B4-BE49-F238E27FC236}">
                      <a16:creationId xmlns:a16="http://schemas.microsoft.com/office/drawing/2014/main" id="{C266EA48-CE36-C5A6-FD71-C2672AB3E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6924" y="5630882"/>
                  <a:ext cx="710400" cy="49329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5F265C67-B3F6-A3E7-6BD8-3E1652A8F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669" y="4182346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5F265C67-B3F6-A3E7-6BD8-3E1652A8F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4669" y="4182346"/>
                  <a:ext cx="710400" cy="493290"/>
                </a:xfrm>
                <a:prstGeom prst="ellipse">
                  <a:avLst/>
                </a:prstGeom>
                <a:blipFill>
                  <a:blip r:embed="rId8"/>
                  <a:stretch>
                    <a:fillRect b="-9639"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2D9E9BC-8835-AEE1-744F-417D574A9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68545" y="4217245"/>
                  <a:ext cx="710400" cy="49329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40" rIns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𝑛𝑗</m:t>
                            </m:r>
                          </m:sub>
                        </m:sSub>
                      </m:oMath>
                    </m:oMathPara>
                  </a14:m>
                  <a:endParaRPr lang="en-US" sz="2400" i="1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2D9E9BC-8835-AEE1-744F-417D574A9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8545" y="4217245"/>
                  <a:ext cx="710400" cy="493290"/>
                </a:xfrm>
                <a:prstGeom prst="ellipse">
                  <a:avLst/>
                </a:prstGeom>
                <a:blipFill>
                  <a:blip r:embed="rId9"/>
                  <a:stretch>
                    <a:fillRect b="-8434"/>
                  </a:stretch>
                </a:blip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7"/>
          <a:stretch/>
        </p:blipFill>
        <p:spPr>
          <a:xfrm>
            <a:off x="7241813" y="824035"/>
            <a:ext cx="3980283" cy="1260227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4236" y="994943"/>
                <a:ext cx="6563179" cy="4876800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Nodes: variables (with domains)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Can be assigned (observed) or unassigned (unobserved)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We'll shade node to indicate observed variables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Observed does not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𝑉𝑎𝑟𝑖𝑎𝑏𝑙𝑒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𝑡𝑟𝑢𝑒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Observed just means that we will have the value for that variable</a:t>
                </a:r>
                <a:endParaRPr lang="en-US" sz="8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Edges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Indicate </a:t>
                </a:r>
                <a:r>
                  <a:rPr lang="ja-JP" altLang="en-US" dirty="0">
                    <a:latin typeface="Calibri"/>
                    <a:cs typeface="Calibri"/>
                  </a:rPr>
                  <a:t>“</a:t>
                </a:r>
                <a:r>
                  <a:rPr lang="en-US" dirty="0">
                    <a:latin typeface="Calibri"/>
                    <a:cs typeface="Calibri"/>
                  </a:rPr>
                  <a:t>direct influence</a:t>
                </a:r>
                <a:r>
                  <a:rPr lang="ja-JP" altLang="en-US" dirty="0">
                    <a:latin typeface="Calibri"/>
                    <a:cs typeface="Calibri"/>
                  </a:rPr>
                  <a:t>”</a:t>
                </a:r>
                <a:r>
                  <a:rPr lang="en-US" dirty="0">
                    <a:latin typeface="Calibri"/>
                    <a:cs typeface="Calibri"/>
                  </a:rPr>
                  <a:t> between variables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Absence of edges: encode conditional independence</a:t>
                </a:r>
                <a:endParaRPr lang="en-US" sz="8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For now: imagine that arrows mean direct causation (in general, they don</a:t>
                </a:r>
                <a:r>
                  <a:rPr lang="ja-JP" altLang="en-US" sz="2400" dirty="0">
                    <a:latin typeface="Calibri"/>
                    <a:cs typeface="Calibri"/>
                  </a:rPr>
                  <a:t>’</a:t>
                </a:r>
                <a:r>
                  <a:rPr lang="en-US" sz="2400" dirty="0">
                    <a:latin typeface="Calibri"/>
                    <a:cs typeface="Calibri"/>
                  </a:rPr>
                  <a:t>t!)</a:t>
                </a:r>
              </a:p>
              <a:p>
                <a:pPr eaLnBrk="1" hangingPunct="1">
                  <a:lnSpc>
                    <a:spcPct val="10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236" y="994943"/>
                <a:ext cx="6563179" cy="4876800"/>
              </a:xfrm>
              <a:blipFill>
                <a:blip r:embed="rId3"/>
                <a:stretch>
                  <a:fillRect l="-1486" t="-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9F4C8AFB-C9CA-6F27-72FB-ABA83A99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025" y="3704255"/>
            <a:ext cx="1769235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HeartDisease</a:t>
            </a:r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91EEE3A-D691-96DD-43D2-E6BA0040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6560" y="5100653"/>
            <a:ext cx="1856746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ChestPain</a:t>
            </a:r>
            <a:endParaRPr lang="en-US" sz="2000" baseline="-25000" dirty="0">
              <a:latin typeface="Calibri"/>
              <a:cs typeface="Calibri"/>
            </a:endParaRP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8CAD8FED-FCF1-3D25-5706-7FF827543CDB}"/>
              </a:ext>
            </a:extLst>
          </p:cNvPr>
          <p:cNvCxnSpPr>
            <a:cxnSpLocks noChangeShapeType="1"/>
            <a:stCxn id="4" idx="4"/>
            <a:endCxn id="5" idx="1"/>
          </p:cNvCxnSpPr>
          <p:nvPr/>
        </p:nvCxnSpPr>
        <p:spPr bwMode="auto">
          <a:xfrm>
            <a:off x="9302643" y="4237655"/>
            <a:ext cx="865831" cy="94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7">
            <a:extLst>
              <a:ext uri="{FF2B5EF4-FFF2-40B4-BE49-F238E27FC236}">
                <a16:creationId xmlns:a16="http://schemas.microsoft.com/office/drawing/2014/main" id="{240B0E9F-D7B2-982B-FD7B-AC2E47F6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557" y="5100653"/>
            <a:ext cx="1856747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 err="1">
                <a:latin typeface="Calibri"/>
                <a:cs typeface="Calibri"/>
              </a:rPr>
              <a:t>BloodPressure</a:t>
            </a:r>
            <a:endParaRPr lang="en-US" sz="2000" i="1" dirty="0">
              <a:latin typeface="Calibri"/>
              <a:cs typeface="Calibri"/>
            </a:endParaRPr>
          </a:p>
        </p:txBody>
      </p: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17F6EC49-ED6F-79E4-0394-14F766BA3C85}"/>
              </a:ext>
            </a:extLst>
          </p:cNvPr>
          <p:cNvCxnSpPr>
            <a:cxnSpLocks noChangeShapeType="1"/>
            <a:stCxn id="4" idx="4"/>
            <a:endCxn id="7" idx="7"/>
          </p:cNvCxnSpPr>
          <p:nvPr/>
        </p:nvCxnSpPr>
        <p:spPr bwMode="auto">
          <a:xfrm flipH="1">
            <a:off x="8560390" y="4237655"/>
            <a:ext cx="742253" cy="94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">
            <a:extLst>
              <a:ext uri="{FF2B5EF4-FFF2-40B4-BE49-F238E27FC236}">
                <a16:creationId xmlns:a16="http://schemas.microsoft.com/office/drawing/2014/main" id="{E1F6E23C-1B2A-48E2-EC30-CDF4D3F9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026" y="2527148"/>
            <a:ext cx="1750448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>
                <a:latin typeface="Calibri"/>
                <a:cs typeface="Calibri"/>
              </a:rPr>
              <a:t>Weather</a:t>
            </a:r>
            <a:endParaRPr lang="en-US" sz="2000" baseline="-25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D0B1-0DFC-8811-4C71-EC5D88F4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2AC5-1873-0B71-CD22-CABC62B0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Maggie Makar, University of Michigan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EDE6-F6C6-63A8-4344-EF17161609AF}"/>
              </a:ext>
            </a:extLst>
          </p:cNvPr>
          <p:cNvSpPr/>
          <p:nvPr/>
        </p:nvSpPr>
        <p:spPr>
          <a:xfrm>
            <a:off x="582477" y="5547822"/>
            <a:ext cx="1102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Calibri" panose="020F0502020204030204" pitchFamily="34" charset="0"/>
              </a:rPr>
              <a:t>Causally-motivated shortcut removal using auxiliary labels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M. Makar, B. Packer, D. Moldovan, D. Blalock, Y. Halpern, A. 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D'Amour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r>
              <a:rPr lang="en-US" sz="2400" dirty="0" err="1">
                <a:effectLst/>
                <a:latin typeface="Calibri" panose="020F0502020204030204" pitchFamily="34" charset="0"/>
              </a:rPr>
              <a:t>AIStats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2022 [</a:t>
            </a:r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paper</a:t>
            </a:r>
            <a:r>
              <a:rPr lang="en-US" sz="2400" dirty="0">
                <a:effectLst/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4098" name="Picture 2" descr="alt text">
            <a:extLst>
              <a:ext uri="{FF2B5EF4-FFF2-40B4-BE49-F238E27FC236}">
                <a16:creationId xmlns:a16="http://schemas.microsoft.com/office/drawing/2014/main" id="{6F80C7CD-A1D6-6835-0625-2F83B61F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4" y="1151067"/>
            <a:ext cx="3287601" cy="29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4E761-6EA2-2DE2-0CD1-D63590907913}"/>
              </a:ext>
            </a:extLst>
          </p:cNvPr>
          <p:cNvSpPr txBox="1"/>
          <p:nvPr/>
        </p:nvSpPr>
        <p:spPr>
          <a:xfrm>
            <a:off x="714244" y="4230767"/>
            <a:ext cx="609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https://mymakar.github.io/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EE96F-00C1-38C0-01B9-C8E7EEC96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952" y="1151067"/>
            <a:ext cx="6920753" cy="1606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9FDDF-82EC-0EE0-B2DE-761156FCEA45}"/>
              </a:ext>
            </a:extLst>
          </p:cNvPr>
          <p:cNvSpPr txBox="1"/>
          <p:nvPr/>
        </p:nvSpPr>
        <p:spPr>
          <a:xfrm>
            <a:off x="4329952" y="2913713"/>
            <a:ext cx="609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Assistant Professor</a:t>
            </a:r>
          </a:p>
          <a:p>
            <a:r>
              <a:rPr lang="en-US" sz="2400" dirty="0"/>
              <a:t>Computer Science and Engineering</a:t>
            </a:r>
          </a:p>
          <a:p>
            <a:r>
              <a:rPr lang="en-US" sz="2400" dirty="0"/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7028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FF7ED-7C9A-C811-EC64-3ED14881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B568F-AC08-0C9F-685E-E5EB49A8447A}"/>
              </a:ext>
            </a:extLst>
          </p:cNvPr>
          <p:cNvSpPr/>
          <p:nvPr/>
        </p:nvSpPr>
        <p:spPr>
          <a:xfrm>
            <a:off x="582477" y="5547822"/>
            <a:ext cx="1102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Calibri" panose="020F0502020204030204" pitchFamily="34" charset="0"/>
              </a:rPr>
              <a:t>Causally-motivated shortcut removal using auxiliary labels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</a:rPr>
              <a:t>M. Makar, B. Packer, D. Moldovan, D. Blalock, Y. Halpern, A. 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D'Amour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r>
              <a:rPr lang="en-US" sz="2400" dirty="0" err="1">
                <a:effectLst/>
                <a:latin typeface="Calibri" panose="020F0502020204030204" pitchFamily="34" charset="0"/>
              </a:rPr>
              <a:t>AIStats</a:t>
            </a:r>
            <a:r>
              <a:rPr lang="en-US" sz="2400" dirty="0">
                <a:effectLst/>
                <a:latin typeface="Calibri" panose="020F0502020204030204" pitchFamily="34" charset="0"/>
              </a:rPr>
              <a:t> 2022 [</a:t>
            </a:r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paper</a:t>
            </a:r>
            <a:r>
              <a:rPr lang="en-US" sz="2400" dirty="0">
                <a:effectLst/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CBABF-7F12-3A51-0A4E-A1CD058C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3" y="376517"/>
            <a:ext cx="8017401" cy="3905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F1762-CDCF-284E-1D9E-B225125E35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24" t="6117" r="10171" b="2353"/>
          <a:stretch/>
        </p:blipFill>
        <p:spPr>
          <a:xfrm>
            <a:off x="8453717" y="1409015"/>
            <a:ext cx="3302598" cy="4039970"/>
          </a:xfrm>
          <a:prstGeom prst="rect">
            <a:avLst/>
          </a:prstGeom>
          <a:ln w="57150">
            <a:solidFill>
              <a:schemeClr val="tx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237BA5-B132-BA1D-13AB-8D16A1DEAB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5" t="50000" r="1971" b="30274"/>
          <a:stretch/>
        </p:blipFill>
        <p:spPr>
          <a:xfrm>
            <a:off x="134471" y="4041825"/>
            <a:ext cx="8017401" cy="1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353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https://www.daniellebelgrave.com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3"/>
              </a:rPr>
              <a:t>https://journals.plos.org/plosmedicine/article?id=10.1371/journal.pmed.1001748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B1E4-A4F2-67C1-DA2A-381038381491}"/>
              </a:ext>
            </a:extLst>
          </p:cNvPr>
          <p:cNvSpPr txBox="1"/>
          <p:nvPr/>
        </p:nvSpPr>
        <p:spPr>
          <a:xfrm>
            <a:off x="4329952" y="2913713"/>
            <a:ext cx="609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Vice President</a:t>
            </a:r>
          </a:p>
          <a:p>
            <a:r>
              <a:rPr lang="en-US" sz="2400" dirty="0"/>
              <a:t>AI/ML</a:t>
            </a:r>
          </a:p>
          <a:p>
            <a:r>
              <a:rPr lang="en-US" sz="2400" dirty="0"/>
              <a:t>GSK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C986E7F3-C047-B87C-FCD0-4C5FC437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3" y="1512388"/>
            <a:ext cx="2770762" cy="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30A708D3-3CBD-F483-5733-1B051C51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1" y="1163429"/>
            <a:ext cx="2962745" cy="29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896EA7-1EBD-8913-9B8A-1DEADA99B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606" y="1099426"/>
            <a:ext cx="3849986" cy="30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17853</TotalTime>
  <Words>3222</Words>
  <Application>Microsoft Office PowerPoint</Application>
  <PresentationFormat>Widescreen</PresentationFormat>
  <Paragraphs>806</Paragraphs>
  <Slides>55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Wingdings</vt:lpstr>
      <vt:lpstr>Cambria Math</vt:lpstr>
      <vt:lpstr>Symbol</vt:lpstr>
      <vt:lpstr>Calibri</vt:lpstr>
      <vt:lpstr>Arial</vt:lpstr>
      <vt:lpstr>AdvP40319B</vt:lpstr>
      <vt:lpstr>Office Theme</vt:lpstr>
      <vt:lpstr>1_Office Theme</vt:lpstr>
      <vt:lpstr>AI: Representation and Problem Solving </vt:lpstr>
      <vt:lpstr>Bayesian Networks</vt:lpstr>
      <vt:lpstr>Bayesian Networks</vt:lpstr>
      <vt:lpstr>Bayesian Networks</vt:lpstr>
      <vt:lpstr>Bayes’ Nets: Big Picture</vt:lpstr>
      <vt:lpstr>Graphical Model Notation</vt:lpstr>
      <vt:lpstr>Maggie Makar, University of Michigan</vt:lpstr>
      <vt:lpstr>PowerPoint Presentation</vt:lpstr>
      <vt:lpstr>Danielle Belgrave, Microsoft Research</vt:lpstr>
      <vt:lpstr>PowerPoint Presentation</vt:lpstr>
      <vt:lpstr>PowerPoint Presentation</vt:lpstr>
      <vt:lpstr>PowerPoint Presentation</vt:lpstr>
      <vt:lpstr>Example: Liver Disorders</vt:lpstr>
      <vt:lpstr>Independence</vt:lpstr>
      <vt:lpstr>Independence</vt:lpstr>
      <vt:lpstr>Example: Independence</vt:lpstr>
      <vt:lpstr>Poll 1</vt:lpstr>
      <vt:lpstr>Poll 1</vt:lpstr>
      <vt:lpstr>Example: Traffic</vt:lpstr>
      <vt:lpstr>Conditional Independence</vt:lpstr>
      <vt:lpstr>Independence Rules</vt:lpstr>
      <vt:lpstr>Conditional Independence</vt:lpstr>
      <vt:lpstr>Poll 2</vt:lpstr>
      <vt:lpstr>Conditional Independence Semantics</vt:lpstr>
      <vt:lpstr>Causal Chain</vt:lpstr>
      <vt:lpstr>Common Cause</vt:lpstr>
      <vt:lpstr>Common Cause</vt:lpstr>
      <vt:lpstr>Common Effect</vt:lpstr>
      <vt:lpstr>Common Effect</vt:lpstr>
      <vt:lpstr>Example: Traffic II</vt:lpstr>
      <vt:lpstr>Example: Alarm Network</vt:lpstr>
      <vt:lpstr>Example: Alarm Network</vt:lpstr>
      <vt:lpstr>Example: Alarm Network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Bayes Net Independence</vt:lpstr>
      <vt:lpstr>Answering Independence Questions</vt:lpstr>
      <vt:lpstr>Reachability</vt:lpstr>
      <vt:lpstr>Active / Inactive Paths</vt:lpstr>
      <vt:lpstr>Bayes Ball</vt:lpstr>
      <vt:lpstr>Bayes Ball</vt:lpstr>
      <vt:lpstr>Bayes Ball</vt:lpstr>
      <vt:lpstr>Poll 3</vt:lpstr>
      <vt:lpstr>Poll 3</vt:lpstr>
      <vt:lpstr>Poll 4</vt:lpstr>
      <vt:lpstr>Poll 4</vt:lpstr>
      <vt:lpstr>Conditional Independence Semantics</vt:lpstr>
      <vt:lpstr>Markov blanket</vt:lpstr>
      <vt:lpstr>Answer Any Query from Joint Distribution</vt:lpstr>
      <vt:lpstr>Answer Any Query from Bayes Net</vt:lpstr>
      <vt:lpstr>Next: Answer Any Query from Bayes 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1098</cp:revision>
  <cp:lastPrinted>2018-11-27T13:42:27Z</cp:lastPrinted>
  <dcterms:created xsi:type="dcterms:W3CDTF">2018-10-11T11:39:27Z</dcterms:created>
  <dcterms:modified xsi:type="dcterms:W3CDTF">2024-11-19T13:23:55Z</dcterms:modified>
</cp:coreProperties>
</file>