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773" r:id="rId2"/>
    <p:sldId id="2020" r:id="rId3"/>
    <p:sldId id="2025" r:id="rId4"/>
    <p:sldId id="2026" r:id="rId5"/>
    <p:sldId id="2027" r:id="rId6"/>
    <p:sldId id="2028" r:id="rId7"/>
    <p:sldId id="2037" r:id="rId8"/>
    <p:sldId id="2029" r:id="rId9"/>
    <p:sldId id="2030" r:id="rId10"/>
    <p:sldId id="2031" r:id="rId11"/>
    <p:sldId id="1237" r:id="rId12"/>
    <p:sldId id="2035" r:id="rId13"/>
    <p:sldId id="1248" r:id="rId14"/>
    <p:sldId id="260" r:id="rId15"/>
    <p:sldId id="2036" r:id="rId16"/>
    <p:sldId id="641" r:id="rId17"/>
    <p:sldId id="644" r:id="rId18"/>
    <p:sldId id="1244" r:id="rId19"/>
    <p:sldId id="1247" r:id="rId20"/>
    <p:sldId id="263" r:id="rId21"/>
    <p:sldId id="297" r:id="rId22"/>
    <p:sldId id="1214" r:id="rId23"/>
    <p:sldId id="2034" r:id="rId24"/>
    <p:sldId id="301" r:id="rId25"/>
    <p:sldId id="646"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FFE6"/>
    <a:srgbClr val="E88510"/>
    <a:srgbClr val="FFCCCC"/>
    <a:srgbClr val="FF9999"/>
    <a:srgbClr val="D60093"/>
    <a:srgbClr val="104F9C"/>
    <a:srgbClr val="AE7C42"/>
    <a:srgbClr val="F2B800"/>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0" autoAdjust="0"/>
    <p:restoredTop sz="95877" autoAdjust="0"/>
  </p:normalViewPr>
  <p:slideViewPr>
    <p:cSldViewPr snapToGrid="0">
      <p:cViewPr varScale="1">
        <p:scale>
          <a:sx n="117" d="100"/>
          <a:sy n="117" d="100"/>
        </p:scale>
        <p:origin x="184" y="68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BF5E2F-2EA4-4BED-BDB7-3263066D10D9}" type="datetimeFigureOut">
              <a:rPr lang="en-US" smtClean="0"/>
              <a:t>2/10/24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2912873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2/10/24</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9CO6M2HsoI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normAutofit/>
          </a:bodyPr>
          <a:lstStyle/>
          <a:p>
            <a:r>
              <a:rPr lang="en-US" sz="4400" dirty="0"/>
              <a:t>AI: Representation and Problem Solving</a:t>
            </a:r>
            <a:br>
              <a:rPr lang="en-US" sz="4400" dirty="0"/>
            </a:br>
            <a:endParaRPr lang="en-US" sz="4400" dirty="0"/>
          </a:p>
        </p:txBody>
      </p:sp>
      <p:sp>
        <p:nvSpPr>
          <p:cNvPr id="5123" name="Rectangle 6"/>
          <p:cNvSpPr>
            <a:spLocks noGrp="1" noChangeArrowheads="1"/>
          </p:cNvSpPr>
          <p:nvPr>
            <p:ph type="subTitle" idx="1"/>
          </p:nvPr>
        </p:nvSpPr>
        <p:spPr>
          <a:xfrm>
            <a:off x="-126749" y="1333177"/>
            <a:ext cx="12192000" cy="892678"/>
          </a:xfrm>
        </p:spPr>
        <p:txBody>
          <a:bodyPr>
            <a:normAutofit/>
          </a:bodyPr>
          <a:lstStyle/>
          <a:p>
            <a:pPr eaLnBrk="1" hangingPunct="1"/>
            <a:r>
              <a:rPr lang="en-US" sz="4267" b="1" dirty="0"/>
              <a:t>AI and Ethics</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Nihar Shah and </a:t>
            </a:r>
            <a:r>
              <a:rPr lang="en-US" sz="2400" dirty="0" err="1"/>
              <a:t>Tuomas</a:t>
            </a:r>
            <a:r>
              <a:rPr lang="en-US" sz="2400" dirty="0"/>
              <a:t> </a:t>
            </a:r>
            <a:r>
              <a:rPr lang="en-US" sz="2400" dirty="0" err="1"/>
              <a:t>Sandholm</a:t>
            </a:r>
            <a:endParaRPr lang="en-US" sz="2400" dirty="0"/>
          </a:p>
          <a:p>
            <a:pPr algn="ctr">
              <a:spcBef>
                <a:spcPct val="50000"/>
              </a:spcBef>
            </a:pPr>
            <a:r>
              <a:rPr lang="en-US" sz="1867" dirty="0"/>
              <a:t>Slide credits: CMU AI with some drawings from </a:t>
            </a:r>
            <a:r>
              <a:rPr lang="en-US" sz="1867" dirty="0" err="1"/>
              <a:t>ai.berkeley.edu</a:t>
            </a:r>
            <a:endParaRPr lang="en-US" sz="1867" dirty="0"/>
          </a:p>
        </p:txBody>
      </p:sp>
      <p:pic>
        <p:nvPicPr>
          <p:cNvPr id="1026" name="Picture 2" descr="A thought-provoking illustration that depicts the intersection of artificial intelligence and ethics. The image should portray a humanoid robot sitting at a traditional wooden desk, deeply engrossed in reading a large, ancient book titled 'Ethics'. Around the robot, there are futuristic digital screens floating in the air, displaying code, mathematical equations, and ethical dilemmas. The room is dimly lit by a classic desk lamp, casting a warm glow on the scene, highlighting the contrast between the old and new, and the merging of technology with philosophical inquiry. The setting should evoke a sense of contemplation and the pursuit of knowledge, suitable for sparking discussions on the ethical implications of AI development.">
            <a:extLst>
              <a:ext uri="{FF2B5EF4-FFF2-40B4-BE49-F238E27FC236}">
                <a16:creationId xmlns:a16="http://schemas.microsoft.com/office/drawing/2014/main" id="{91A8E29D-27E2-DE6C-618A-DE2C72A96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303" y="2028730"/>
            <a:ext cx="3407875" cy="340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60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A246A-BD5B-772F-CF24-1DF327ADEBE6}"/>
              </a:ext>
            </a:extLst>
          </p:cNvPr>
          <p:cNvPicPr>
            <a:picLocks noChangeAspect="1"/>
          </p:cNvPicPr>
          <p:nvPr/>
        </p:nvPicPr>
        <p:blipFill>
          <a:blip r:embed="rId2"/>
          <a:stretch>
            <a:fillRect/>
          </a:stretch>
        </p:blipFill>
        <p:spPr>
          <a:xfrm>
            <a:off x="2589335" y="1504950"/>
            <a:ext cx="6591300" cy="2019300"/>
          </a:xfrm>
          <a:prstGeom prst="rect">
            <a:avLst/>
          </a:prstGeom>
        </p:spPr>
      </p:pic>
      <p:sp>
        <p:nvSpPr>
          <p:cNvPr id="6" name="TextBox 5">
            <a:extLst>
              <a:ext uri="{FF2B5EF4-FFF2-40B4-BE49-F238E27FC236}">
                <a16:creationId xmlns:a16="http://schemas.microsoft.com/office/drawing/2014/main" id="{26FAAE57-0C2E-0098-B266-644E31CE8488}"/>
              </a:ext>
            </a:extLst>
          </p:cNvPr>
          <p:cNvSpPr txBox="1"/>
          <p:nvPr/>
        </p:nvSpPr>
        <p:spPr>
          <a:xfrm>
            <a:off x="2336240" y="3537467"/>
            <a:ext cx="7663543" cy="369332"/>
          </a:xfrm>
          <a:prstGeom prst="rect">
            <a:avLst/>
          </a:prstGeom>
          <a:noFill/>
        </p:spPr>
        <p:txBody>
          <a:bodyPr wrap="square">
            <a:spAutoFit/>
          </a:bodyPr>
          <a:lstStyle/>
          <a:p>
            <a:r>
              <a:rPr lang="hi-IN" dirty="0"/>
              <a:t>https://www.nber.org/system/files/working_papers/w9873/w9873.pdf</a:t>
            </a:r>
          </a:p>
        </p:txBody>
      </p:sp>
      <p:sp>
        <p:nvSpPr>
          <p:cNvPr id="7" name="TextBox 6">
            <a:extLst>
              <a:ext uri="{FF2B5EF4-FFF2-40B4-BE49-F238E27FC236}">
                <a16:creationId xmlns:a16="http://schemas.microsoft.com/office/drawing/2014/main" id="{2623DF22-19E9-6B33-7968-8136E429D725}"/>
              </a:ext>
            </a:extLst>
          </p:cNvPr>
          <p:cNvSpPr txBox="1"/>
          <p:nvPr/>
        </p:nvSpPr>
        <p:spPr>
          <a:xfrm>
            <a:off x="379370" y="359229"/>
            <a:ext cx="11565923" cy="523220"/>
          </a:xfrm>
          <a:prstGeom prst="rect">
            <a:avLst/>
          </a:prstGeom>
          <a:noFill/>
        </p:spPr>
        <p:txBody>
          <a:bodyPr wrap="none" rtlCol="0">
            <a:spAutoFit/>
          </a:bodyPr>
          <a:lstStyle/>
          <a:p>
            <a:r>
              <a:rPr lang="en-US" sz="2800" dirty="0"/>
              <a:t>One cause (although not the only one): </a:t>
            </a:r>
            <a:r>
              <a:rPr lang="en-US" sz="2800" b="1" dirty="0"/>
              <a:t>Data used to create the AI was biased</a:t>
            </a:r>
            <a:endParaRPr lang="hi-IN" sz="2800" b="1" dirty="0"/>
          </a:p>
        </p:txBody>
      </p:sp>
      <p:sp>
        <p:nvSpPr>
          <p:cNvPr id="8" name="TextBox 7">
            <a:extLst>
              <a:ext uri="{FF2B5EF4-FFF2-40B4-BE49-F238E27FC236}">
                <a16:creationId xmlns:a16="http://schemas.microsoft.com/office/drawing/2014/main" id="{76B00FAA-3BA5-B3E8-7035-639EBC2BE2F2}"/>
              </a:ext>
            </a:extLst>
          </p:cNvPr>
          <p:cNvSpPr txBox="1"/>
          <p:nvPr/>
        </p:nvSpPr>
        <p:spPr>
          <a:xfrm>
            <a:off x="3374105" y="5236029"/>
            <a:ext cx="5021759" cy="584775"/>
          </a:xfrm>
          <a:prstGeom prst="rect">
            <a:avLst/>
          </a:prstGeom>
          <a:noFill/>
        </p:spPr>
        <p:txBody>
          <a:bodyPr wrap="none" rtlCol="0">
            <a:spAutoFit/>
          </a:bodyPr>
          <a:lstStyle/>
          <a:p>
            <a:r>
              <a:rPr lang="en-US" sz="3200" b="1" dirty="0"/>
              <a:t>AI mimics the same patterns</a:t>
            </a:r>
            <a:endParaRPr lang="hi-IN" sz="3200" b="1" dirty="0"/>
          </a:p>
        </p:txBody>
      </p:sp>
    </p:spTree>
    <p:extLst>
      <p:ext uri="{BB962C8B-B14F-4D97-AF65-F5344CB8AC3E}">
        <p14:creationId xmlns:p14="http://schemas.microsoft.com/office/powerpoint/2010/main" val="147130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9F5C35-3237-2642-8191-11C8B822ACB3}"/>
              </a:ext>
            </a:extLst>
          </p:cNvPr>
          <p:cNvSpPr/>
          <p:nvPr/>
        </p:nvSpPr>
        <p:spPr>
          <a:xfrm>
            <a:off x="215153" y="5013541"/>
            <a:ext cx="4069603" cy="1477328"/>
          </a:xfrm>
          <a:prstGeom prst="rect">
            <a:avLst/>
          </a:prstGeom>
        </p:spPr>
        <p:txBody>
          <a:bodyPr wrap="square">
            <a:spAutoFit/>
          </a:bodyPr>
          <a:lstStyle/>
          <a:p>
            <a:r>
              <a:rPr lang="en-US" dirty="0"/>
              <a:t>https://</a:t>
            </a:r>
            <a:r>
              <a:rPr lang="en-US" dirty="0" err="1"/>
              <a:t>www.washingtonpost.com</a:t>
            </a:r>
            <a:r>
              <a:rPr lang="en-US" dirty="0"/>
              <a:t>/technology/2019/12/19/federal-study-confirms-racial-bias-many-facial-recognition-systems-casts-doubt-their-expanding-use/</a:t>
            </a:r>
          </a:p>
        </p:txBody>
      </p:sp>
      <p:pic>
        <p:nvPicPr>
          <p:cNvPr id="7" name="Picture 6" descr="A screenshot of a cell phone&#10;&#10;Description automatically generated">
            <a:extLst>
              <a:ext uri="{FF2B5EF4-FFF2-40B4-BE49-F238E27FC236}">
                <a16:creationId xmlns:a16="http://schemas.microsoft.com/office/drawing/2014/main" id="{4BCB49EF-C10F-A74C-B045-2177C585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756" y="1645285"/>
            <a:ext cx="7508315" cy="5212715"/>
          </a:xfrm>
          <a:prstGeom prst="rect">
            <a:avLst/>
          </a:prstGeom>
        </p:spPr>
      </p:pic>
      <p:pic>
        <p:nvPicPr>
          <p:cNvPr id="9" name="Picture 8" descr="A picture containing knife&#10;&#10;Description automatically generated">
            <a:extLst>
              <a:ext uri="{FF2B5EF4-FFF2-40B4-BE49-F238E27FC236}">
                <a16:creationId xmlns:a16="http://schemas.microsoft.com/office/drawing/2014/main" id="{76767E3A-9354-E34B-B31B-EF28F9F1B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99" y="256279"/>
            <a:ext cx="7053634" cy="1477328"/>
          </a:xfrm>
          <a:prstGeom prst="rect">
            <a:avLst/>
          </a:prstGeom>
        </p:spPr>
      </p:pic>
    </p:spTree>
    <p:extLst>
      <p:ext uri="{BB962C8B-B14F-4D97-AF65-F5344CB8AC3E}">
        <p14:creationId xmlns:p14="http://schemas.microsoft.com/office/powerpoint/2010/main" val="318131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0324-7143-ECC0-A12F-3EC49BE100C3}"/>
              </a:ext>
            </a:extLst>
          </p:cNvPr>
          <p:cNvSpPr>
            <a:spLocks noGrp="1"/>
          </p:cNvSpPr>
          <p:nvPr>
            <p:ph type="title"/>
          </p:nvPr>
        </p:nvSpPr>
        <p:spPr/>
        <p:txBody>
          <a:bodyPr/>
          <a:lstStyle/>
          <a:p>
            <a:r>
              <a:rPr lang="en-US" dirty="0"/>
              <a:t>Privacy</a:t>
            </a:r>
            <a:endParaRPr lang="hi-IN" dirty="0"/>
          </a:p>
        </p:txBody>
      </p:sp>
      <p:sp>
        <p:nvSpPr>
          <p:cNvPr id="3" name="Content Placeholder 2">
            <a:extLst>
              <a:ext uri="{FF2B5EF4-FFF2-40B4-BE49-F238E27FC236}">
                <a16:creationId xmlns:a16="http://schemas.microsoft.com/office/drawing/2014/main" id="{B5043085-833B-20C5-B0EE-558B4AF269F3}"/>
              </a:ext>
            </a:extLst>
          </p:cNvPr>
          <p:cNvSpPr>
            <a:spLocks noGrp="1"/>
          </p:cNvSpPr>
          <p:nvPr>
            <p:ph idx="1"/>
          </p:nvPr>
        </p:nvSpPr>
        <p:spPr/>
        <p:txBody>
          <a:bodyPr/>
          <a:lstStyle/>
          <a:p>
            <a:endParaRPr lang="hi-IN"/>
          </a:p>
        </p:txBody>
      </p:sp>
      <p:sp>
        <p:nvSpPr>
          <p:cNvPr id="5" name="TextBox 4">
            <a:extLst>
              <a:ext uri="{FF2B5EF4-FFF2-40B4-BE49-F238E27FC236}">
                <a16:creationId xmlns:a16="http://schemas.microsoft.com/office/drawing/2014/main" id="{84B175D1-E4A0-9469-3E80-15D76E599324}"/>
              </a:ext>
            </a:extLst>
          </p:cNvPr>
          <p:cNvSpPr txBox="1"/>
          <p:nvPr/>
        </p:nvSpPr>
        <p:spPr>
          <a:xfrm>
            <a:off x="40470" y="5844538"/>
            <a:ext cx="11027229" cy="369332"/>
          </a:xfrm>
          <a:prstGeom prst="rect">
            <a:avLst/>
          </a:prstGeom>
          <a:noFill/>
        </p:spPr>
        <p:txBody>
          <a:bodyPr wrap="square">
            <a:spAutoFit/>
          </a:bodyPr>
          <a:lstStyle/>
          <a:p>
            <a:r>
              <a:rPr lang="en-US" dirty="0"/>
              <a:t>https://</a:t>
            </a:r>
            <a:r>
              <a:rPr lang="en-US" dirty="0" err="1"/>
              <a:t>cybernews.com</a:t>
            </a:r>
            <a:r>
              <a:rPr lang="en-US" dirty="0"/>
              <a:t>/security/</a:t>
            </a:r>
            <a:r>
              <a:rPr lang="en-US" dirty="0" err="1"/>
              <a:t>chatgpt</a:t>
            </a:r>
            <a:r>
              <a:rPr lang="en-US" dirty="0"/>
              <a:t>-</a:t>
            </a:r>
            <a:r>
              <a:rPr lang="en-US" dirty="0" err="1"/>
              <a:t>samsung</a:t>
            </a:r>
            <a:r>
              <a:rPr lang="en-US" dirty="0"/>
              <a:t>-leak-explained-lessons/</a:t>
            </a:r>
            <a:endParaRPr lang="hi-IN" dirty="0"/>
          </a:p>
        </p:txBody>
      </p:sp>
      <p:pic>
        <p:nvPicPr>
          <p:cNvPr id="4098" name="Picture 2" descr="Lessons learned from ChatGPT's Samsung leak | Cybernews">
            <a:extLst>
              <a:ext uri="{FF2B5EF4-FFF2-40B4-BE49-F238E27FC236}">
                <a16:creationId xmlns:a16="http://schemas.microsoft.com/office/drawing/2014/main" id="{B02140BF-C63F-0B99-E639-B1EF1185B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7" y="1567610"/>
            <a:ext cx="6193971" cy="340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2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4F8F-8F4D-4A38-AA54-7CC69062DE2F}"/>
              </a:ext>
            </a:extLst>
          </p:cNvPr>
          <p:cNvSpPr>
            <a:spLocks noGrp="1"/>
          </p:cNvSpPr>
          <p:nvPr>
            <p:ph type="title"/>
          </p:nvPr>
        </p:nvSpPr>
        <p:spPr/>
        <p:txBody>
          <a:bodyPr/>
          <a:lstStyle/>
          <a:p>
            <a:r>
              <a:rPr lang="en-US" dirty="0"/>
              <a:t>Privacy</a:t>
            </a:r>
          </a:p>
        </p:txBody>
      </p:sp>
      <p:sp>
        <p:nvSpPr>
          <p:cNvPr id="3" name="Content Placeholder 2">
            <a:extLst>
              <a:ext uri="{FF2B5EF4-FFF2-40B4-BE49-F238E27FC236}">
                <a16:creationId xmlns:a16="http://schemas.microsoft.com/office/drawing/2014/main" id="{B8781768-6712-4A50-9E9F-A0FE5E5A2895}"/>
              </a:ext>
            </a:extLst>
          </p:cNvPr>
          <p:cNvSpPr>
            <a:spLocks noGrp="1"/>
          </p:cNvSpPr>
          <p:nvPr>
            <p:ph idx="1"/>
          </p:nvPr>
        </p:nvSpPr>
        <p:spPr>
          <a:xfrm>
            <a:off x="552098" y="1113178"/>
            <a:ext cx="11471025" cy="4830422"/>
          </a:xfrm>
        </p:spPr>
        <p:txBody>
          <a:bodyPr/>
          <a:lstStyle/>
          <a:p>
            <a:r>
              <a:rPr lang="en-US" dirty="0"/>
              <a:t>What are some tradeoffs we make when giving AI our private information?</a:t>
            </a:r>
          </a:p>
          <a:p>
            <a:r>
              <a:rPr lang="en-US" dirty="0"/>
              <a:t>Do you have a limit for the type or amount of data you are willing to provide?</a:t>
            </a:r>
          </a:p>
          <a:p>
            <a:r>
              <a:rPr lang="en-US" dirty="0"/>
              <a:t>How can we make the data usage of AI systems more explicit?</a:t>
            </a:r>
          </a:p>
          <a:p>
            <a:r>
              <a:rPr lang="en-US" dirty="0"/>
              <a:t>Are there ways that we can still enjoy the benefits of AI systems without giving up our private information?</a:t>
            </a:r>
          </a:p>
        </p:txBody>
      </p:sp>
    </p:spTree>
    <p:extLst>
      <p:ext uri="{BB962C8B-B14F-4D97-AF65-F5344CB8AC3E}">
        <p14:creationId xmlns:p14="http://schemas.microsoft.com/office/powerpoint/2010/main" val="123319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B818038B-F8D7-9E43-BAB2-95E6B63E37B0}"/>
              </a:ext>
            </a:extLst>
          </p:cNvPr>
          <p:cNvPicPr>
            <a:picLocks noGrp="1" noChangeAspect="1"/>
          </p:cNvPicPr>
          <p:nvPr>
            <p:ph idx="1"/>
          </p:nvPr>
        </p:nvPicPr>
        <p:blipFill>
          <a:blip r:embed="rId2"/>
          <a:stretch>
            <a:fillRect/>
          </a:stretch>
        </p:blipFill>
        <p:spPr>
          <a:xfrm>
            <a:off x="50487" y="1677193"/>
            <a:ext cx="5485920" cy="3503613"/>
          </a:xfrm>
        </p:spPr>
      </p:pic>
      <p:pic>
        <p:nvPicPr>
          <p:cNvPr id="7" name="Picture 6" descr="A picture containing text, sign, screenshot&#10;&#10;Description automatically generated">
            <a:extLst>
              <a:ext uri="{FF2B5EF4-FFF2-40B4-BE49-F238E27FC236}">
                <a16:creationId xmlns:a16="http://schemas.microsoft.com/office/drawing/2014/main" id="{3F65F858-4627-2A4E-ADA6-3B0C8236D678}"/>
              </a:ext>
            </a:extLst>
          </p:cNvPr>
          <p:cNvPicPr>
            <a:picLocks noChangeAspect="1"/>
          </p:cNvPicPr>
          <p:nvPr/>
        </p:nvPicPr>
        <p:blipFill>
          <a:blip r:embed="rId3"/>
          <a:stretch>
            <a:fillRect/>
          </a:stretch>
        </p:blipFill>
        <p:spPr>
          <a:xfrm>
            <a:off x="5657370" y="1568450"/>
            <a:ext cx="6663170" cy="4343400"/>
          </a:xfrm>
          <a:prstGeom prst="rect">
            <a:avLst/>
          </a:prstGeom>
        </p:spPr>
      </p:pic>
      <p:sp>
        <p:nvSpPr>
          <p:cNvPr id="8" name="Rectangle 7">
            <a:extLst>
              <a:ext uri="{FF2B5EF4-FFF2-40B4-BE49-F238E27FC236}">
                <a16:creationId xmlns:a16="http://schemas.microsoft.com/office/drawing/2014/main" id="{4640D753-4289-C940-9EE3-80E2352424C6}"/>
              </a:ext>
            </a:extLst>
          </p:cNvPr>
          <p:cNvSpPr/>
          <p:nvPr/>
        </p:nvSpPr>
        <p:spPr>
          <a:xfrm>
            <a:off x="10901363" y="2614613"/>
            <a:ext cx="1728787" cy="4100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97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3F9A-6862-9DD6-4EC7-7D89A9DF8400}"/>
              </a:ext>
            </a:extLst>
          </p:cNvPr>
          <p:cNvSpPr>
            <a:spLocks noGrp="1"/>
          </p:cNvSpPr>
          <p:nvPr>
            <p:ph type="title"/>
          </p:nvPr>
        </p:nvSpPr>
        <p:spPr/>
        <p:txBody>
          <a:bodyPr/>
          <a:lstStyle/>
          <a:p>
            <a:r>
              <a:rPr lang="en-US" dirty="0"/>
              <a:t>Right to be forgotten?	</a:t>
            </a:r>
            <a:endParaRPr lang="hi-IN" dirty="0"/>
          </a:p>
        </p:txBody>
      </p:sp>
      <p:sp>
        <p:nvSpPr>
          <p:cNvPr id="3" name="Content Placeholder 2">
            <a:extLst>
              <a:ext uri="{FF2B5EF4-FFF2-40B4-BE49-F238E27FC236}">
                <a16:creationId xmlns:a16="http://schemas.microsoft.com/office/drawing/2014/main" id="{6D02B230-873D-7D78-6D9D-0BE35A1EF5B8}"/>
              </a:ext>
            </a:extLst>
          </p:cNvPr>
          <p:cNvSpPr>
            <a:spLocks noGrp="1"/>
          </p:cNvSpPr>
          <p:nvPr>
            <p:ph idx="1"/>
          </p:nvPr>
        </p:nvSpPr>
        <p:spPr/>
        <p:txBody>
          <a:bodyPr/>
          <a:lstStyle/>
          <a:p>
            <a:r>
              <a:rPr lang="en-US" dirty="0">
                <a:solidFill>
                  <a:srgbClr val="FF0000"/>
                </a:solidFill>
              </a:rPr>
              <a:t>LinkedIn or Facebook can delete a post</a:t>
            </a:r>
          </a:p>
          <a:p>
            <a:r>
              <a:rPr lang="en-US" dirty="0">
                <a:solidFill>
                  <a:srgbClr val="FF0000"/>
                </a:solidFill>
              </a:rPr>
              <a:t>Google can delete a search result</a:t>
            </a:r>
          </a:p>
          <a:p>
            <a:endParaRPr lang="en-US" dirty="0">
              <a:solidFill>
                <a:srgbClr val="FF0000"/>
              </a:solidFill>
            </a:endParaRPr>
          </a:p>
          <a:p>
            <a:r>
              <a:rPr lang="en-US" dirty="0">
                <a:solidFill>
                  <a:srgbClr val="FF0000"/>
                </a:solidFill>
              </a:rPr>
              <a:t>But how to make the AI un-learn?</a:t>
            </a:r>
            <a:endParaRPr lang="hi-IN" dirty="0">
              <a:solidFill>
                <a:srgbClr val="FF0000"/>
              </a:solidFill>
            </a:endParaRPr>
          </a:p>
        </p:txBody>
      </p:sp>
      <p:sp>
        <p:nvSpPr>
          <p:cNvPr id="5" name="TextBox 4">
            <a:extLst>
              <a:ext uri="{FF2B5EF4-FFF2-40B4-BE49-F238E27FC236}">
                <a16:creationId xmlns:a16="http://schemas.microsoft.com/office/drawing/2014/main" id="{9A001F0B-CA3C-A7B1-B205-4D5F0C1393BE}"/>
              </a:ext>
            </a:extLst>
          </p:cNvPr>
          <p:cNvSpPr txBox="1"/>
          <p:nvPr/>
        </p:nvSpPr>
        <p:spPr>
          <a:xfrm>
            <a:off x="337457" y="6306203"/>
            <a:ext cx="6096000" cy="369332"/>
          </a:xfrm>
          <a:prstGeom prst="rect">
            <a:avLst/>
          </a:prstGeom>
          <a:noFill/>
        </p:spPr>
        <p:txBody>
          <a:bodyPr wrap="square">
            <a:spAutoFit/>
          </a:bodyPr>
          <a:lstStyle/>
          <a:p>
            <a:r>
              <a:rPr lang="hi-IN" dirty="0"/>
              <a:t>https://en.wikipedia.org/wiki/Right_to_be_forgotten</a:t>
            </a:r>
          </a:p>
        </p:txBody>
      </p:sp>
    </p:spTree>
    <p:extLst>
      <p:ext uri="{BB962C8B-B14F-4D97-AF65-F5344CB8AC3E}">
        <p14:creationId xmlns:p14="http://schemas.microsoft.com/office/powerpoint/2010/main" val="3551234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BE0A-6ACF-FE4C-BE78-49105662FEBD}"/>
              </a:ext>
            </a:extLst>
          </p:cNvPr>
          <p:cNvSpPr>
            <a:spLocks noGrp="1"/>
          </p:cNvSpPr>
          <p:nvPr>
            <p:ph type="title"/>
          </p:nvPr>
        </p:nvSpPr>
        <p:spPr/>
        <p:txBody>
          <a:bodyPr/>
          <a:lstStyle/>
          <a:p>
            <a:r>
              <a:rPr lang="en-US" dirty="0"/>
              <a:t>Surveillance</a:t>
            </a:r>
          </a:p>
        </p:txBody>
      </p:sp>
      <p:sp>
        <p:nvSpPr>
          <p:cNvPr id="4" name="Slide Number Placeholder 3">
            <a:extLst>
              <a:ext uri="{FF2B5EF4-FFF2-40B4-BE49-F238E27FC236}">
                <a16:creationId xmlns:a16="http://schemas.microsoft.com/office/drawing/2014/main" id="{2F88DE5C-5153-3144-9E1C-2985C2B971A4}"/>
              </a:ext>
            </a:extLst>
          </p:cNvPr>
          <p:cNvSpPr>
            <a:spLocks noGrp="1"/>
          </p:cNvSpPr>
          <p:nvPr>
            <p:ph type="sldNum" sz="quarter" idx="12"/>
          </p:nvPr>
        </p:nvSpPr>
        <p:spPr>
          <a:xfrm>
            <a:off x="11642558" y="6492875"/>
            <a:ext cx="54944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430EA9-E60D-D743-A922-3AB747AEEC00}" type="slidenum">
              <a:rPr lang="en-US" smtClean="0"/>
              <a:pPr/>
              <a:t>16</a:t>
            </a:fld>
            <a:endParaRPr lang="en-US"/>
          </a:p>
        </p:txBody>
      </p:sp>
      <p:grpSp>
        <p:nvGrpSpPr>
          <p:cNvPr id="5" name="Group 4">
            <a:extLst>
              <a:ext uri="{FF2B5EF4-FFF2-40B4-BE49-F238E27FC236}">
                <a16:creationId xmlns:a16="http://schemas.microsoft.com/office/drawing/2014/main" id="{BD4281AC-801E-78F0-80A3-93696E1540AC}"/>
              </a:ext>
            </a:extLst>
          </p:cNvPr>
          <p:cNvGrpSpPr/>
          <p:nvPr/>
        </p:nvGrpSpPr>
        <p:grpSpPr>
          <a:xfrm>
            <a:off x="658670" y="1376420"/>
            <a:ext cx="2988594" cy="2792809"/>
            <a:chOff x="658670" y="1376420"/>
            <a:chExt cx="4796372" cy="4482158"/>
          </a:xfrm>
        </p:grpSpPr>
        <p:pic>
          <p:nvPicPr>
            <p:cNvPr id="6" name="Picture 5">
              <a:extLst>
                <a:ext uri="{FF2B5EF4-FFF2-40B4-BE49-F238E27FC236}">
                  <a16:creationId xmlns:a16="http://schemas.microsoft.com/office/drawing/2014/main" id="{1E2A7274-3BC8-354E-827C-6CBBB61D0552}"/>
                </a:ext>
              </a:extLst>
            </p:cNvPr>
            <p:cNvPicPr>
              <a:picLocks noChangeAspect="1"/>
            </p:cNvPicPr>
            <p:nvPr/>
          </p:nvPicPr>
          <p:blipFill>
            <a:blip r:embed="rId2"/>
            <a:stretch>
              <a:fillRect/>
            </a:stretch>
          </p:blipFill>
          <p:spPr>
            <a:xfrm>
              <a:off x="658670" y="1376420"/>
              <a:ext cx="4796372" cy="1470691"/>
            </a:xfrm>
            <a:prstGeom prst="rect">
              <a:avLst/>
            </a:prstGeom>
          </p:spPr>
        </p:pic>
        <p:pic>
          <p:nvPicPr>
            <p:cNvPr id="2050" name="Picture 2" descr="A video showing facial recognition software in use at the headquarters of the artificial intelligence company Megvii in Beijing.">
              <a:extLst>
                <a:ext uri="{FF2B5EF4-FFF2-40B4-BE49-F238E27FC236}">
                  <a16:creationId xmlns:a16="http://schemas.microsoft.com/office/drawing/2014/main" id="{EFF06B8F-8A13-094C-8B9A-4223E0C02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38" y="2736688"/>
              <a:ext cx="4682836" cy="31218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489389A-1C16-3A27-A158-A04C6B5348AA}"/>
              </a:ext>
            </a:extLst>
          </p:cNvPr>
          <p:cNvGrpSpPr/>
          <p:nvPr/>
        </p:nvGrpSpPr>
        <p:grpSpPr>
          <a:xfrm>
            <a:off x="8591961" y="2375478"/>
            <a:ext cx="3539601" cy="2107044"/>
            <a:chOff x="6096000" y="1822699"/>
            <a:chExt cx="5223164" cy="3109231"/>
          </a:xfrm>
        </p:grpSpPr>
        <p:pic>
          <p:nvPicPr>
            <p:cNvPr id="9" name="Picture 8">
              <a:extLst>
                <a:ext uri="{FF2B5EF4-FFF2-40B4-BE49-F238E27FC236}">
                  <a16:creationId xmlns:a16="http://schemas.microsoft.com/office/drawing/2014/main" id="{D968D070-D578-1B45-9255-EF529289285A}"/>
                </a:ext>
              </a:extLst>
            </p:cNvPr>
            <p:cNvPicPr>
              <a:picLocks noChangeAspect="1"/>
            </p:cNvPicPr>
            <p:nvPr/>
          </p:nvPicPr>
          <p:blipFill>
            <a:blip r:embed="rId4"/>
            <a:stretch>
              <a:fillRect/>
            </a:stretch>
          </p:blipFill>
          <p:spPr>
            <a:xfrm>
              <a:off x="6096000" y="1822699"/>
              <a:ext cx="5223164" cy="757086"/>
            </a:xfrm>
            <a:prstGeom prst="rect">
              <a:avLst/>
            </a:prstGeom>
          </p:spPr>
        </p:pic>
        <p:pic>
          <p:nvPicPr>
            <p:cNvPr id="10" name="Picture 9">
              <a:extLst>
                <a:ext uri="{FF2B5EF4-FFF2-40B4-BE49-F238E27FC236}">
                  <a16:creationId xmlns:a16="http://schemas.microsoft.com/office/drawing/2014/main" id="{E94956D5-EBAA-0047-A7B2-A92095043A8E}"/>
                </a:ext>
              </a:extLst>
            </p:cNvPr>
            <p:cNvPicPr>
              <a:picLocks noChangeAspect="1"/>
            </p:cNvPicPr>
            <p:nvPr/>
          </p:nvPicPr>
          <p:blipFill>
            <a:blip r:embed="rId5"/>
            <a:stretch>
              <a:fillRect/>
            </a:stretch>
          </p:blipFill>
          <p:spPr>
            <a:xfrm>
              <a:off x="7048948" y="2972115"/>
              <a:ext cx="2942936" cy="1959815"/>
            </a:xfrm>
            <a:prstGeom prst="rect">
              <a:avLst/>
            </a:prstGeom>
          </p:spPr>
        </p:pic>
      </p:grpSp>
      <p:grpSp>
        <p:nvGrpSpPr>
          <p:cNvPr id="7" name="Group 6">
            <a:extLst>
              <a:ext uri="{FF2B5EF4-FFF2-40B4-BE49-F238E27FC236}">
                <a16:creationId xmlns:a16="http://schemas.microsoft.com/office/drawing/2014/main" id="{60E16A82-27DB-3F70-F3BB-712CC66C43E5}"/>
              </a:ext>
            </a:extLst>
          </p:cNvPr>
          <p:cNvGrpSpPr/>
          <p:nvPr/>
        </p:nvGrpSpPr>
        <p:grpSpPr>
          <a:xfrm>
            <a:off x="3647264" y="275542"/>
            <a:ext cx="4996535" cy="4120430"/>
            <a:chOff x="973123" y="963199"/>
            <a:chExt cx="9271000" cy="7645400"/>
          </a:xfrm>
        </p:grpSpPr>
        <p:pic>
          <p:nvPicPr>
            <p:cNvPr id="8" name="Picture 7">
              <a:extLst>
                <a:ext uri="{FF2B5EF4-FFF2-40B4-BE49-F238E27FC236}">
                  <a16:creationId xmlns:a16="http://schemas.microsoft.com/office/drawing/2014/main" id="{7E794488-E724-0058-A60E-80AB9C262D3F}"/>
                </a:ext>
              </a:extLst>
            </p:cNvPr>
            <p:cNvPicPr>
              <a:picLocks noChangeAspect="1"/>
            </p:cNvPicPr>
            <p:nvPr/>
          </p:nvPicPr>
          <p:blipFill>
            <a:blip r:embed="rId6"/>
            <a:stretch>
              <a:fillRect/>
            </a:stretch>
          </p:blipFill>
          <p:spPr>
            <a:xfrm>
              <a:off x="973123" y="963199"/>
              <a:ext cx="9271000" cy="2654300"/>
            </a:xfrm>
            <a:prstGeom prst="rect">
              <a:avLst/>
            </a:prstGeom>
          </p:spPr>
        </p:pic>
        <p:pic>
          <p:nvPicPr>
            <p:cNvPr id="11" name="Picture 2" descr="A security camera in San Francisco’s Financial District. On Tuesday, San Francisco responded to widespread fears over privacy and misuse by banning the use of facial recognition by the police and other agencies.">
              <a:extLst>
                <a:ext uri="{FF2B5EF4-FFF2-40B4-BE49-F238E27FC236}">
                  <a16:creationId xmlns:a16="http://schemas.microsoft.com/office/drawing/2014/main" id="{D201FAD2-0CD7-5E02-8C5B-BCF87F6F1F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8189" y="3617499"/>
              <a:ext cx="7620000" cy="49911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This is not me,” Robert Julian-Borchak Williams told investigators. “You think all Black men look alike?”">
            <a:extLst>
              <a:ext uri="{FF2B5EF4-FFF2-40B4-BE49-F238E27FC236}">
                <a16:creationId xmlns:a16="http://schemas.microsoft.com/office/drawing/2014/main" id="{6BD1830F-7066-47E6-0DA1-1B8D73113C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0522" y="4168084"/>
            <a:ext cx="1793277" cy="2689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5F8A14A-69EE-4C44-8A7F-1803C30BC283}"/>
              </a:ext>
            </a:extLst>
          </p:cNvPr>
          <p:cNvPicPr>
            <a:picLocks noChangeAspect="1"/>
          </p:cNvPicPr>
          <p:nvPr/>
        </p:nvPicPr>
        <p:blipFill>
          <a:blip r:embed="rId9"/>
          <a:stretch>
            <a:fillRect/>
          </a:stretch>
        </p:blipFill>
        <p:spPr>
          <a:xfrm>
            <a:off x="1209538" y="4565201"/>
            <a:ext cx="5250225" cy="2374900"/>
          </a:xfrm>
          <a:prstGeom prst="rect">
            <a:avLst/>
          </a:prstGeom>
        </p:spPr>
      </p:pic>
    </p:spTree>
    <p:extLst>
      <p:ext uri="{BB962C8B-B14F-4D97-AF65-F5344CB8AC3E}">
        <p14:creationId xmlns:p14="http://schemas.microsoft.com/office/powerpoint/2010/main" val="914616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0432-F6AC-BE46-B92C-61145ADF7A6D}"/>
              </a:ext>
            </a:extLst>
          </p:cNvPr>
          <p:cNvSpPr>
            <a:spLocks noGrp="1"/>
          </p:cNvSpPr>
          <p:nvPr>
            <p:ph type="title"/>
          </p:nvPr>
        </p:nvSpPr>
        <p:spPr/>
        <p:txBody>
          <a:bodyPr/>
          <a:lstStyle/>
          <a:p>
            <a:r>
              <a:rPr lang="en-US" dirty="0"/>
              <a:t>Surveillance</a:t>
            </a:r>
          </a:p>
        </p:txBody>
      </p:sp>
      <p:sp>
        <p:nvSpPr>
          <p:cNvPr id="4" name="Slide Number Placeholder 3">
            <a:extLst>
              <a:ext uri="{FF2B5EF4-FFF2-40B4-BE49-F238E27FC236}">
                <a16:creationId xmlns:a16="http://schemas.microsoft.com/office/drawing/2014/main" id="{85496036-C7B9-7145-98E1-90FC55E51DD3}"/>
              </a:ext>
            </a:extLst>
          </p:cNvPr>
          <p:cNvSpPr>
            <a:spLocks noGrp="1"/>
          </p:cNvSpPr>
          <p:nvPr>
            <p:ph type="sldNum" sz="quarter" idx="12"/>
          </p:nvPr>
        </p:nvSpPr>
        <p:spPr>
          <a:xfrm>
            <a:off x="11642558" y="6492875"/>
            <a:ext cx="54944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430EA9-E60D-D743-A922-3AB747AEEC00}" type="slidenum">
              <a:rPr lang="en-US" smtClean="0"/>
              <a:pPr/>
              <a:t>17</a:t>
            </a:fld>
            <a:endParaRPr lang="en-US"/>
          </a:p>
        </p:txBody>
      </p:sp>
      <p:pic>
        <p:nvPicPr>
          <p:cNvPr id="5" name="Picture 4">
            <a:extLst>
              <a:ext uri="{FF2B5EF4-FFF2-40B4-BE49-F238E27FC236}">
                <a16:creationId xmlns:a16="http://schemas.microsoft.com/office/drawing/2014/main" id="{FC6E2496-601D-1C4E-ADC3-89C8000A50B5}"/>
              </a:ext>
            </a:extLst>
          </p:cNvPr>
          <p:cNvPicPr>
            <a:picLocks noChangeAspect="1"/>
          </p:cNvPicPr>
          <p:nvPr/>
        </p:nvPicPr>
        <p:blipFill>
          <a:blip r:embed="rId2"/>
          <a:stretch>
            <a:fillRect/>
          </a:stretch>
        </p:blipFill>
        <p:spPr>
          <a:xfrm>
            <a:off x="0" y="2510924"/>
            <a:ext cx="5294168" cy="1335109"/>
          </a:xfrm>
          <a:prstGeom prst="rect">
            <a:avLst/>
          </a:prstGeom>
        </p:spPr>
      </p:pic>
      <p:pic>
        <p:nvPicPr>
          <p:cNvPr id="6" name="Picture 5">
            <a:extLst>
              <a:ext uri="{FF2B5EF4-FFF2-40B4-BE49-F238E27FC236}">
                <a16:creationId xmlns:a16="http://schemas.microsoft.com/office/drawing/2014/main" id="{E8B26F34-13EB-2F45-AA33-ADD4762339C0}"/>
              </a:ext>
            </a:extLst>
          </p:cNvPr>
          <p:cNvPicPr>
            <a:picLocks noChangeAspect="1"/>
          </p:cNvPicPr>
          <p:nvPr/>
        </p:nvPicPr>
        <p:blipFill>
          <a:blip r:embed="rId3"/>
          <a:stretch>
            <a:fillRect/>
          </a:stretch>
        </p:blipFill>
        <p:spPr>
          <a:xfrm>
            <a:off x="1007305" y="1336478"/>
            <a:ext cx="3126284" cy="918965"/>
          </a:xfrm>
          <a:prstGeom prst="rect">
            <a:avLst/>
          </a:prstGeom>
        </p:spPr>
      </p:pic>
      <p:pic>
        <p:nvPicPr>
          <p:cNvPr id="7" name="Picture 6">
            <a:extLst>
              <a:ext uri="{FF2B5EF4-FFF2-40B4-BE49-F238E27FC236}">
                <a16:creationId xmlns:a16="http://schemas.microsoft.com/office/drawing/2014/main" id="{FD69D494-5C7B-514A-8F67-9D5139371CCC}"/>
              </a:ext>
            </a:extLst>
          </p:cNvPr>
          <p:cNvPicPr>
            <a:picLocks noChangeAspect="1"/>
          </p:cNvPicPr>
          <p:nvPr/>
        </p:nvPicPr>
        <p:blipFill>
          <a:blip r:embed="rId4"/>
          <a:stretch>
            <a:fillRect/>
          </a:stretch>
        </p:blipFill>
        <p:spPr>
          <a:xfrm>
            <a:off x="5651173" y="2402774"/>
            <a:ext cx="6540827" cy="2429450"/>
          </a:xfrm>
          <a:prstGeom prst="rect">
            <a:avLst/>
          </a:prstGeom>
        </p:spPr>
      </p:pic>
      <p:pic>
        <p:nvPicPr>
          <p:cNvPr id="8" name="Picture 7" descr="The New York Times - Breaking News, US News, World News and Videos">
            <a:extLst>
              <a:ext uri="{FF2B5EF4-FFF2-40B4-BE49-F238E27FC236}">
                <a16:creationId xmlns:a16="http://schemas.microsoft.com/office/drawing/2014/main" id="{A82CB09E-C644-B048-9E4E-C02381FEC5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438" b="32018"/>
          <a:stretch/>
        </p:blipFill>
        <p:spPr bwMode="auto">
          <a:xfrm>
            <a:off x="7536953" y="1336478"/>
            <a:ext cx="3397238" cy="61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663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4F8F-8F4D-4A38-AA54-7CC69062DE2F}"/>
              </a:ext>
            </a:extLst>
          </p:cNvPr>
          <p:cNvSpPr>
            <a:spLocks noGrp="1"/>
          </p:cNvSpPr>
          <p:nvPr>
            <p:ph type="title"/>
          </p:nvPr>
        </p:nvSpPr>
        <p:spPr/>
        <p:txBody>
          <a:bodyPr/>
          <a:lstStyle/>
          <a:p>
            <a:r>
              <a:rPr lang="en-US" dirty="0"/>
              <a:t>Liability</a:t>
            </a:r>
          </a:p>
        </p:txBody>
      </p:sp>
      <p:sp>
        <p:nvSpPr>
          <p:cNvPr id="3" name="Content Placeholder 2">
            <a:extLst>
              <a:ext uri="{FF2B5EF4-FFF2-40B4-BE49-F238E27FC236}">
                <a16:creationId xmlns:a16="http://schemas.microsoft.com/office/drawing/2014/main" id="{B8781768-6712-4A50-9E9F-A0FE5E5A2895}"/>
              </a:ext>
            </a:extLst>
          </p:cNvPr>
          <p:cNvSpPr>
            <a:spLocks noGrp="1"/>
          </p:cNvSpPr>
          <p:nvPr>
            <p:ph idx="1"/>
          </p:nvPr>
        </p:nvSpPr>
        <p:spPr>
          <a:xfrm>
            <a:off x="552099" y="1113178"/>
            <a:ext cx="11321654" cy="4830422"/>
          </a:xfrm>
        </p:spPr>
        <p:txBody>
          <a:bodyPr/>
          <a:lstStyle/>
          <a:p>
            <a:pPr marL="457200" indent="-457200">
              <a:buFont typeface="Arial" panose="020B0604020202020204" pitchFamily="34" charset="0"/>
              <a:buChar char="•"/>
            </a:pPr>
            <a:r>
              <a:rPr lang="en-US" dirty="0">
                <a:solidFill>
                  <a:schemeClr val="tx1"/>
                </a:solidFill>
              </a:rPr>
              <a:t>How do we determine what went wrong (or right) in deployed AI systems?</a:t>
            </a:r>
          </a:p>
          <a:p>
            <a:pPr marL="457200" indent="-457200">
              <a:buFont typeface="Arial" panose="020B0604020202020204" pitchFamily="34" charset="0"/>
              <a:buChar char="•"/>
            </a:pPr>
            <a:r>
              <a:rPr lang="en-US" dirty="0">
                <a:solidFill>
                  <a:schemeClr val="tx1"/>
                </a:solidFill>
              </a:rPr>
              <a:t>Which techniques that we learned about have explainable results?</a:t>
            </a:r>
          </a:p>
          <a:p>
            <a:pPr marL="457200" indent="-457200">
              <a:buFont typeface="Arial" panose="020B0604020202020204" pitchFamily="34" charset="0"/>
              <a:buChar char="•"/>
            </a:pPr>
            <a:r>
              <a:rPr lang="en-US" dirty="0">
                <a:solidFill>
                  <a:schemeClr val="tx1"/>
                </a:solidFill>
              </a:rPr>
              <a:t>Who is responsible for “mistakes” that AI systems make?</a:t>
            </a:r>
          </a:p>
          <a:p>
            <a:pPr marL="457200" indent="-457200">
              <a:buFont typeface="Arial" panose="020B0604020202020204" pitchFamily="34" charset="0"/>
              <a:buChar char="•"/>
            </a:pPr>
            <a:r>
              <a:rPr lang="en-US" dirty="0">
                <a:solidFill>
                  <a:schemeClr val="tx1"/>
                </a:solidFill>
              </a:rPr>
              <a:t>What if someone or another AI misuses AI technology? Who is responsible?</a:t>
            </a:r>
            <a:endParaRPr lang="en-US" sz="1200" dirty="0">
              <a:solidFill>
                <a:schemeClr val="tx1"/>
              </a:solidFill>
            </a:endParaRPr>
          </a:p>
          <a:p>
            <a:endParaRPr lang="en-US" sz="1200" dirty="0"/>
          </a:p>
          <a:p>
            <a:r>
              <a:rPr lang="en-US" dirty="0"/>
              <a:t>Think about:</a:t>
            </a:r>
          </a:p>
          <a:p>
            <a:r>
              <a:rPr lang="en-US" dirty="0">
                <a:solidFill>
                  <a:srgbClr val="C00000"/>
                </a:solidFill>
              </a:rPr>
              <a:t>	Self-driving cars</a:t>
            </a:r>
          </a:p>
          <a:p>
            <a:r>
              <a:rPr lang="en-US" dirty="0">
                <a:solidFill>
                  <a:srgbClr val="C00000"/>
                </a:solidFill>
              </a:rPr>
              <a:t>	Healthcare decision-making</a:t>
            </a:r>
          </a:p>
          <a:p>
            <a:r>
              <a:rPr lang="en-US" dirty="0">
                <a:solidFill>
                  <a:srgbClr val="C00000"/>
                </a:solidFill>
              </a:rPr>
              <a:t>           Air traffic control</a:t>
            </a:r>
          </a:p>
        </p:txBody>
      </p:sp>
      <p:sp>
        <p:nvSpPr>
          <p:cNvPr id="5" name="TextBox 4">
            <a:extLst>
              <a:ext uri="{FF2B5EF4-FFF2-40B4-BE49-F238E27FC236}">
                <a16:creationId xmlns:a16="http://schemas.microsoft.com/office/drawing/2014/main" id="{1B85528B-E15F-F4AF-EC8D-55D20009CE96}"/>
              </a:ext>
            </a:extLst>
          </p:cNvPr>
          <p:cNvSpPr txBox="1"/>
          <p:nvPr/>
        </p:nvSpPr>
        <p:spPr>
          <a:xfrm>
            <a:off x="116926" y="6328007"/>
            <a:ext cx="11541674" cy="369332"/>
          </a:xfrm>
          <a:prstGeom prst="rect">
            <a:avLst/>
          </a:prstGeom>
          <a:noFill/>
        </p:spPr>
        <p:txBody>
          <a:bodyPr wrap="square">
            <a:spAutoFit/>
          </a:bodyPr>
          <a:lstStyle/>
          <a:p>
            <a:r>
              <a:rPr lang="hi-IN" dirty="0"/>
              <a:t>https://cms.law/en/gbr/publication/artificial-intelligence-who-is-liable-when-ai-fails-to-perform</a:t>
            </a:r>
          </a:p>
        </p:txBody>
      </p:sp>
    </p:spTree>
    <p:extLst>
      <p:ext uri="{BB962C8B-B14F-4D97-AF65-F5344CB8AC3E}">
        <p14:creationId xmlns:p14="http://schemas.microsoft.com/office/powerpoint/2010/main" val="3163120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4F8F-8F4D-4A38-AA54-7CC69062DE2F}"/>
              </a:ext>
            </a:extLst>
          </p:cNvPr>
          <p:cNvSpPr>
            <a:spLocks noGrp="1"/>
          </p:cNvSpPr>
          <p:nvPr>
            <p:ph type="title"/>
          </p:nvPr>
        </p:nvSpPr>
        <p:spPr/>
        <p:txBody>
          <a:bodyPr/>
          <a:lstStyle/>
          <a:p>
            <a:r>
              <a:rPr lang="en-US" dirty="0"/>
              <a:t>Employment</a:t>
            </a:r>
          </a:p>
        </p:txBody>
      </p:sp>
      <p:sp>
        <p:nvSpPr>
          <p:cNvPr id="3" name="Content Placeholder 2">
            <a:extLst>
              <a:ext uri="{FF2B5EF4-FFF2-40B4-BE49-F238E27FC236}">
                <a16:creationId xmlns:a16="http://schemas.microsoft.com/office/drawing/2014/main" id="{B8781768-6712-4A50-9E9F-A0FE5E5A2895}"/>
              </a:ext>
            </a:extLst>
          </p:cNvPr>
          <p:cNvSpPr>
            <a:spLocks noGrp="1"/>
          </p:cNvSpPr>
          <p:nvPr>
            <p:ph idx="1"/>
          </p:nvPr>
        </p:nvSpPr>
        <p:spPr>
          <a:xfrm>
            <a:off x="552099" y="1113178"/>
            <a:ext cx="6295015" cy="2446451"/>
          </a:xfrm>
        </p:spPr>
        <p:txBody>
          <a:bodyPr/>
          <a:lstStyle/>
          <a:p>
            <a:r>
              <a:rPr lang="en-US" dirty="0"/>
              <a:t>What types of jobs should AI do instead of people?</a:t>
            </a:r>
          </a:p>
          <a:p>
            <a:endParaRPr lang="en-US" dirty="0"/>
          </a:p>
          <a:p>
            <a:r>
              <a:rPr lang="en-US" dirty="0"/>
              <a:t>What will people do if their jobs are taken?</a:t>
            </a:r>
          </a:p>
          <a:p>
            <a:endParaRPr lang="en-US" dirty="0"/>
          </a:p>
          <a:p>
            <a:r>
              <a:rPr lang="en-US" dirty="0"/>
              <a:t>How can AI systems improve or change people’s jobs even if it doesn’t take the jobs?</a:t>
            </a:r>
          </a:p>
        </p:txBody>
      </p:sp>
      <p:sp>
        <p:nvSpPr>
          <p:cNvPr id="5" name="TextBox 4">
            <a:extLst>
              <a:ext uri="{FF2B5EF4-FFF2-40B4-BE49-F238E27FC236}">
                <a16:creationId xmlns:a16="http://schemas.microsoft.com/office/drawing/2014/main" id="{235EF480-6917-080F-20AF-FA89E522560C}"/>
              </a:ext>
            </a:extLst>
          </p:cNvPr>
          <p:cNvSpPr txBox="1"/>
          <p:nvPr/>
        </p:nvSpPr>
        <p:spPr>
          <a:xfrm>
            <a:off x="228600" y="5744822"/>
            <a:ext cx="10950773" cy="369332"/>
          </a:xfrm>
          <a:prstGeom prst="rect">
            <a:avLst/>
          </a:prstGeom>
          <a:noFill/>
        </p:spPr>
        <p:txBody>
          <a:bodyPr wrap="square">
            <a:spAutoFit/>
          </a:bodyPr>
          <a:lstStyle/>
          <a:p>
            <a:r>
              <a:rPr lang="hi-IN" dirty="0"/>
              <a:t>https://www.nytimes.com/2023/08/24/upshot/artificial-intelligence-jobs.html</a:t>
            </a:r>
          </a:p>
        </p:txBody>
      </p:sp>
      <p:pic>
        <p:nvPicPr>
          <p:cNvPr id="6" name="Picture 5">
            <a:extLst>
              <a:ext uri="{FF2B5EF4-FFF2-40B4-BE49-F238E27FC236}">
                <a16:creationId xmlns:a16="http://schemas.microsoft.com/office/drawing/2014/main" id="{5C8EA4D7-B21B-1050-2060-0557B6DCE711}"/>
              </a:ext>
            </a:extLst>
          </p:cNvPr>
          <p:cNvPicPr>
            <a:picLocks noChangeAspect="1"/>
          </p:cNvPicPr>
          <p:nvPr/>
        </p:nvPicPr>
        <p:blipFill>
          <a:blip r:embed="rId2"/>
          <a:stretch>
            <a:fillRect/>
          </a:stretch>
        </p:blipFill>
        <p:spPr>
          <a:xfrm>
            <a:off x="7032170" y="367132"/>
            <a:ext cx="4702629" cy="2327976"/>
          </a:xfrm>
          <a:prstGeom prst="rect">
            <a:avLst/>
          </a:prstGeom>
        </p:spPr>
      </p:pic>
      <p:pic>
        <p:nvPicPr>
          <p:cNvPr id="7" name="Picture 6">
            <a:extLst>
              <a:ext uri="{FF2B5EF4-FFF2-40B4-BE49-F238E27FC236}">
                <a16:creationId xmlns:a16="http://schemas.microsoft.com/office/drawing/2014/main" id="{C92F953E-9E68-DB80-F0D1-157A66B0E2CD}"/>
              </a:ext>
            </a:extLst>
          </p:cNvPr>
          <p:cNvPicPr>
            <a:picLocks noChangeAspect="1"/>
          </p:cNvPicPr>
          <p:nvPr/>
        </p:nvPicPr>
        <p:blipFill>
          <a:blip r:embed="rId3"/>
          <a:stretch>
            <a:fillRect/>
          </a:stretch>
        </p:blipFill>
        <p:spPr>
          <a:xfrm>
            <a:off x="7345678" y="2993267"/>
            <a:ext cx="4563294" cy="1731133"/>
          </a:xfrm>
          <a:prstGeom prst="rect">
            <a:avLst/>
          </a:prstGeom>
        </p:spPr>
      </p:pic>
      <p:sp>
        <p:nvSpPr>
          <p:cNvPr id="9" name="TextBox 8">
            <a:extLst>
              <a:ext uri="{FF2B5EF4-FFF2-40B4-BE49-F238E27FC236}">
                <a16:creationId xmlns:a16="http://schemas.microsoft.com/office/drawing/2014/main" id="{42BDE8C7-1B10-683A-C46A-D7AA2640685B}"/>
              </a:ext>
            </a:extLst>
          </p:cNvPr>
          <p:cNvSpPr txBox="1"/>
          <p:nvPr/>
        </p:nvSpPr>
        <p:spPr>
          <a:xfrm>
            <a:off x="228600" y="6178436"/>
            <a:ext cx="6096000" cy="646331"/>
          </a:xfrm>
          <a:prstGeom prst="rect">
            <a:avLst/>
          </a:prstGeom>
          <a:noFill/>
        </p:spPr>
        <p:txBody>
          <a:bodyPr wrap="square">
            <a:spAutoFit/>
          </a:bodyPr>
          <a:lstStyle/>
          <a:p>
            <a:r>
              <a:rPr lang="hi-IN" dirty="0"/>
              <a:t>https://www.bloomberg.com/news/articles/2024-02-08/ai-is-driving-more-layoffs-than-companies-want-to-admit</a:t>
            </a:r>
          </a:p>
        </p:txBody>
      </p:sp>
    </p:spTree>
    <p:extLst>
      <p:ext uri="{BB962C8B-B14F-4D97-AF65-F5344CB8AC3E}">
        <p14:creationId xmlns:p14="http://schemas.microsoft.com/office/powerpoint/2010/main" val="33692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2CB20-AD14-4A47-5067-41E0E53FFBC6}"/>
              </a:ext>
            </a:extLst>
          </p:cNvPr>
          <p:cNvSpPr>
            <a:spLocks noGrp="1"/>
          </p:cNvSpPr>
          <p:nvPr>
            <p:ph idx="1"/>
          </p:nvPr>
        </p:nvSpPr>
        <p:spPr>
          <a:xfrm>
            <a:off x="552099" y="1113178"/>
            <a:ext cx="10848214" cy="4337596"/>
          </a:xfrm>
        </p:spPr>
        <p:txBody>
          <a:bodyPr/>
          <a:lstStyle/>
          <a:p>
            <a:r>
              <a:rPr lang="en-US" sz="3200" dirty="0"/>
              <a:t>AI is in a fairly unique position with respect to ethics</a:t>
            </a:r>
          </a:p>
          <a:p>
            <a:pPr lvl="1"/>
            <a:endParaRPr lang="en-US" sz="2800" dirty="0"/>
          </a:p>
          <a:p>
            <a:pPr lvl="1"/>
            <a:r>
              <a:rPr lang="en-US" sz="2800" dirty="0"/>
              <a:t>Not only must AI developers behave ethically</a:t>
            </a:r>
          </a:p>
          <a:p>
            <a:pPr lvl="1"/>
            <a:endParaRPr lang="en-US" sz="2800" dirty="0"/>
          </a:p>
          <a:p>
            <a:pPr lvl="1"/>
            <a:r>
              <a:rPr lang="en-US" sz="2800" dirty="0"/>
              <a:t>The AI systems, themselves, must behave ethically</a:t>
            </a:r>
          </a:p>
          <a:p>
            <a:endParaRPr lang="en-US" dirty="0"/>
          </a:p>
        </p:txBody>
      </p:sp>
    </p:spTree>
    <p:extLst>
      <p:ext uri="{BB962C8B-B14F-4D97-AF65-F5344CB8AC3E}">
        <p14:creationId xmlns:p14="http://schemas.microsoft.com/office/powerpoint/2010/main" val="277938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135B-A2C6-934A-A4FB-F5C7A0C2A543}"/>
              </a:ext>
            </a:extLst>
          </p:cNvPr>
          <p:cNvSpPr>
            <a:spLocks noGrp="1"/>
          </p:cNvSpPr>
          <p:nvPr>
            <p:ph type="title"/>
          </p:nvPr>
        </p:nvSpPr>
        <p:spPr/>
        <p:txBody>
          <a:bodyPr/>
          <a:lstStyle/>
          <a:p>
            <a:r>
              <a:rPr lang="en-US" dirty="0"/>
              <a:t>Misinformation</a:t>
            </a:r>
          </a:p>
        </p:txBody>
      </p:sp>
      <p:pic>
        <p:nvPicPr>
          <p:cNvPr id="5" name="Content Placeholder 4" descr="A picture containing text, person, suit&#10;&#10;Description automatically generated">
            <a:extLst>
              <a:ext uri="{FF2B5EF4-FFF2-40B4-BE49-F238E27FC236}">
                <a16:creationId xmlns:a16="http://schemas.microsoft.com/office/drawing/2014/main" id="{CA33F68E-6AE4-4844-8DFB-ACFFEEA8F8B5}"/>
              </a:ext>
            </a:extLst>
          </p:cNvPr>
          <p:cNvPicPr>
            <a:picLocks noGrp="1" noChangeAspect="1"/>
          </p:cNvPicPr>
          <p:nvPr>
            <p:ph idx="1"/>
          </p:nvPr>
        </p:nvPicPr>
        <p:blipFill>
          <a:blip r:embed="rId2"/>
          <a:stretch>
            <a:fillRect/>
          </a:stretch>
        </p:blipFill>
        <p:spPr>
          <a:xfrm>
            <a:off x="552099" y="1342417"/>
            <a:ext cx="4334432" cy="2086583"/>
          </a:xfrm>
        </p:spPr>
      </p:pic>
      <p:pic>
        <p:nvPicPr>
          <p:cNvPr id="3" name="Picture 2">
            <a:extLst>
              <a:ext uri="{FF2B5EF4-FFF2-40B4-BE49-F238E27FC236}">
                <a16:creationId xmlns:a16="http://schemas.microsoft.com/office/drawing/2014/main" id="{DCF1EBC1-3EF8-6315-6380-9C93B9A14B34}"/>
              </a:ext>
            </a:extLst>
          </p:cNvPr>
          <p:cNvPicPr>
            <a:picLocks noChangeAspect="1"/>
          </p:cNvPicPr>
          <p:nvPr/>
        </p:nvPicPr>
        <p:blipFill>
          <a:blip r:embed="rId3"/>
          <a:stretch>
            <a:fillRect/>
          </a:stretch>
        </p:blipFill>
        <p:spPr>
          <a:xfrm>
            <a:off x="6005286" y="1005694"/>
            <a:ext cx="4793343" cy="2523647"/>
          </a:xfrm>
          <a:prstGeom prst="rect">
            <a:avLst/>
          </a:prstGeom>
        </p:spPr>
      </p:pic>
      <p:pic>
        <p:nvPicPr>
          <p:cNvPr id="4" name="Picture 3">
            <a:extLst>
              <a:ext uri="{FF2B5EF4-FFF2-40B4-BE49-F238E27FC236}">
                <a16:creationId xmlns:a16="http://schemas.microsoft.com/office/drawing/2014/main" id="{91E5DD16-9337-2598-713D-4623800933D9}"/>
              </a:ext>
            </a:extLst>
          </p:cNvPr>
          <p:cNvPicPr>
            <a:picLocks noChangeAspect="1"/>
          </p:cNvPicPr>
          <p:nvPr/>
        </p:nvPicPr>
        <p:blipFill>
          <a:blip r:embed="rId4"/>
          <a:stretch>
            <a:fillRect/>
          </a:stretch>
        </p:blipFill>
        <p:spPr>
          <a:xfrm>
            <a:off x="3488343" y="3776474"/>
            <a:ext cx="4218163" cy="3170829"/>
          </a:xfrm>
          <a:prstGeom prst="rect">
            <a:avLst/>
          </a:prstGeom>
        </p:spPr>
      </p:pic>
    </p:spTree>
    <p:extLst>
      <p:ext uri="{BB962C8B-B14F-4D97-AF65-F5344CB8AC3E}">
        <p14:creationId xmlns:p14="http://schemas.microsoft.com/office/powerpoint/2010/main" val="4250349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worry about future A.I.?</a:t>
            </a:r>
          </a:p>
        </p:txBody>
      </p:sp>
      <p:sp>
        <p:nvSpPr>
          <p:cNvPr id="4" name="Chevron 3"/>
          <p:cNvSpPr/>
          <p:nvPr/>
        </p:nvSpPr>
        <p:spPr>
          <a:xfrm>
            <a:off x="2435277" y="1964961"/>
            <a:ext cx="3581400" cy="1371600"/>
          </a:xfrm>
          <a:prstGeom prst="chevron">
            <a:avLst>
              <a:gd name="adj" fmla="val 489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rPr>
              <a:t>Weak AI</a:t>
            </a:r>
          </a:p>
        </p:txBody>
      </p:sp>
      <p:sp>
        <p:nvSpPr>
          <p:cNvPr id="5" name="Chevron 4"/>
          <p:cNvSpPr/>
          <p:nvPr/>
        </p:nvSpPr>
        <p:spPr>
          <a:xfrm>
            <a:off x="6629400" y="1981200"/>
            <a:ext cx="3581400" cy="13716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rPr>
              <a:t>Strong AI</a:t>
            </a:r>
          </a:p>
        </p:txBody>
      </p:sp>
      <p:sp>
        <p:nvSpPr>
          <p:cNvPr id="6" name="Chevron 5"/>
          <p:cNvSpPr/>
          <p:nvPr/>
        </p:nvSpPr>
        <p:spPr>
          <a:xfrm>
            <a:off x="5749977" y="1964961"/>
            <a:ext cx="1181100" cy="1371600"/>
          </a:xfrm>
          <a:prstGeom prst="chevron">
            <a:avLst>
              <a:gd name="adj" fmla="val 60153"/>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3600">
              <a:solidFill>
                <a:srgbClr val="C00000"/>
              </a:solidFill>
            </a:endParaRPr>
          </a:p>
        </p:txBody>
      </p:sp>
      <p:sp>
        <p:nvSpPr>
          <p:cNvPr id="7" name="Content Placeholder 4"/>
          <p:cNvSpPr txBox="1">
            <a:spLocks/>
          </p:cNvSpPr>
          <p:nvPr/>
        </p:nvSpPr>
        <p:spPr>
          <a:xfrm>
            <a:off x="3654477" y="1295400"/>
            <a:ext cx="4724400" cy="68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600" dirty="0">
                <a:solidFill>
                  <a:srgbClr val="C00000"/>
                </a:solidFill>
              </a:rPr>
              <a:t>Singularity</a:t>
            </a:r>
          </a:p>
        </p:txBody>
      </p:sp>
      <p:sp>
        <p:nvSpPr>
          <p:cNvPr id="8" name="Content Placeholder 4"/>
          <p:cNvSpPr txBox="1">
            <a:spLocks/>
          </p:cNvSpPr>
          <p:nvPr/>
        </p:nvSpPr>
        <p:spPr>
          <a:xfrm>
            <a:off x="2435277" y="3468035"/>
            <a:ext cx="3314700" cy="1143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Font typeface="Wingdings" charset="2"/>
              <a:buChar char="§"/>
            </a:pPr>
            <a:r>
              <a:rPr lang="en-US" dirty="0"/>
              <a:t>Narrow AI</a:t>
            </a:r>
          </a:p>
          <a:p>
            <a:pPr fontAlgn="auto">
              <a:spcAft>
                <a:spcPts val="0"/>
              </a:spcAft>
              <a:buFont typeface="Wingdings" charset="2"/>
              <a:buChar char="§"/>
            </a:pPr>
            <a:r>
              <a:rPr lang="en-US" dirty="0"/>
              <a:t>Limited number of applications</a:t>
            </a:r>
          </a:p>
          <a:p>
            <a:pPr fontAlgn="auto">
              <a:spcAft>
                <a:spcPts val="0"/>
              </a:spcAft>
              <a:buFont typeface="Wingdings" charset="2"/>
              <a:buChar char="§"/>
            </a:pPr>
            <a:endParaRPr lang="en-US" dirty="0"/>
          </a:p>
          <a:p>
            <a:pPr fontAlgn="auto">
              <a:spcAft>
                <a:spcPts val="0"/>
              </a:spcAft>
              <a:buFont typeface="Wingdings" charset="2"/>
              <a:buChar char="§"/>
            </a:pPr>
            <a:endParaRPr lang="en-US" dirty="0"/>
          </a:p>
          <a:p>
            <a:pPr marL="911225" lvl="1" indent="-457200" fontAlgn="auto">
              <a:spcAft>
                <a:spcPts val="0"/>
              </a:spcAft>
              <a:buFont typeface="Wingdings" charset="2"/>
              <a:buChar char="§"/>
            </a:pPr>
            <a:endParaRPr lang="en-US" sz="3200" dirty="0"/>
          </a:p>
          <a:p>
            <a:pPr lvl="1" fontAlgn="auto">
              <a:spcAft>
                <a:spcPts val="0"/>
              </a:spcAft>
              <a:buFont typeface="Wingdings" charset="2"/>
              <a:buChar char="§"/>
            </a:pPr>
            <a:endParaRPr lang="en-US" sz="3200" dirty="0"/>
          </a:p>
        </p:txBody>
      </p:sp>
      <p:sp>
        <p:nvSpPr>
          <p:cNvPr id="14" name="Content Placeholder 4"/>
          <p:cNvSpPr txBox="1">
            <a:spLocks/>
          </p:cNvSpPr>
          <p:nvPr/>
        </p:nvSpPr>
        <p:spPr>
          <a:xfrm>
            <a:off x="6705600" y="3467102"/>
            <a:ext cx="4267200" cy="30860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buFont typeface="Wingdings" charset="2"/>
              <a:buChar char="§"/>
            </a:pPr>
            <a:r>
              <a:rPr lang="en-US" dirty="0"/>
              <a:t>Artificial General Intelligence (AGI)</a:t>
            </a:r>
          </a:p>
          <a:p>
            <a:pPr fontAlgn="auto">
              <a:spcAft>
                <a:spcPts val="0"/>
              </a:spcAft>
              <a:buFont typeface="Wingdings" charset="2"/>
              <a:buChar char="§"/>
            </a:pPr>
            <a:r>
              <a:rPr lang="en-US" dirty="0"/>
              <a:t>Recursive self-improvement</a:t>
            </a:r>
          </a:p>
          <a:p>
            <a:pPr fontAlgn="auto">
              <a:spcAft>
                <a:spcPts val="0"/>
              </a:spcAft>
              <a:buFont typeface="Wingdings" charset="2"/>
              <a:buChar char="§"/>
            </a:pPr>
            <a:r>
              <a:rPr lang="en-US" dirty="0"/>
              <a:t>Beyond human control</a:t>
            </a:r>
          </a:p>
          <a:p>
            <a:pPr fontAlgn="auto">
              <a:spcAft>
                <a:spcPts val="0"/>
              </a:spcAft>
              <a:buFont typeface="Wingdings" charset="2"/>
              <a:buChar char="§"/>
            </a:pPr>
            <a:endParaRPr lang="en-US" dirty="0"/>
          </a:p>
          <a:p>
            <a:pPr marL="911225" lvl="1" indent="-457200" fontAlgn="auto">
              <a:spcAft>
                <a:spcPts val="0"/>
              </a:spcAft>
              <a:buFont typeface="Wingdings" charset="2"/>
              <a:buChar char="§"/>
            </a:pPr>
            <a:endParaRPr lang="en-US" sz="3200" dirty="0"/>
          </a:p>
          <a:p>
            <a:pPr lvl="1" fontAlgn="auto">
              <a:spcAft>
                <a:spcPts val="0"/>
              </a:spcAft>
              <a:buFont typeface="Wingdings" charset="2"/>
              <a:buChar char="§"/>
            </a:pPr>
            <a:endParaRPr lang="en-US" sz="3200" dirty="0"/>
          </a:p>
        </p:txBody>
      </p:sp>
    </p:spTree>
    <p:extLst>
      <p:ext uri="{BB962C8B-B14F-4D97-AF65-F5344CB8AC3E}">
        <p14:creationId xmlns:p14="http://schemas.microsoft.com/office/powerpoint/2010/main" val="3333973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9EC3-50C0-4108-8290-601472AE230F}"/>
              </a:ext>
            </a:extLst>
          </p:cNvPr>
          <p:cNvSpPr>
            <a:spLocks noGrp="1"/>
          </p:cNvSpPr>
          <p:nvPr>
            <p:ph type="title"/>
          </p:nvPr>
        </p:nvSpPr>
        <p:spPr/>
        <p:txBody>
          <a:bodyPr/>
          <a:lstStyle/>
          <a:p>
            <a:r>
              <a:rPr lang="en-US" dirty="0"/>
              <a:t>AI Weapons/Safety</a:t>
            </a:r>
          </a:p>
        </p:txBody>
      </p:sp>
      <p:sp>
        <p:nvSpPr>
          <p:cNvPr id="7" name="Rectangle 6">
            <a:extLst>
              <a:ext uri="{FF2B5EF4-FFF2-40B4-BE49-F238E27FC236}">
                <a16:creationId xmlns:a16="http://schemas.microsoft.com/office/drawing/2014/main" id="{33F8FDF4-EA18-47CB-8776-02D67A71C5C2}"/>
              </a:ext>
            </a:extLst>
          </p:cNvPr>
          <p:cNvSpPr/>
          <p:nvPr/>
        </p:nvSpPr>
        <p:spPr>
          <a:xfrm>
            <a:off x="636494" y="6306203"/>
            <a:ext cx="5029903" cy="369332"/>
          </a:xfrm>
          <a:prstGeom prst="rect">
            <a:avLst/>
          </a:prstGeom>
        </p:spPr>
        <p:txBody>
          <a:bodyPr wrap="none">
            <a:spAutoFit/>
          </a:bodyPr>
          <a:lstStyle/>
          <a:p>
            <a:r>
              <a:rPr lang="en-US" dirty="0">
                <a:hlinkClick r:id="rId2"/>
              </a:rPr>
              <a:t>https://www.youtube.com/watch?v=9CO6M2HsoIA</a:t>
            </a:r>
            <a:endParaRPr lang="en-US" dirty="0"/>
          </a:p>
        </p:txBody>
      </p:sp>
      <p:pic>
        <p:nvPicPr>
          <p:cNvPr id="3" name="Picture 2">
            <a:extLst>
              <a:ext uri="{FF2B5EF4-FFF2-40B4-BE49-F238E27FC236}">
                <a16:creationId xmlns:a16="http://schemas.microsoft.com/office/drawing/2014/main" id="{443984ED-4D03-4B80-AD88-A84181D4C575}"/>
              </a:ext>
            </a:extLst>
          </p:cNvPr>
          <p:cNvPicPr>
            <a:picLocks noChangeAspect="1"/>
          </p:cNvPicPr>
          <p:nvPr/>
        </p:nvPicPr>
        <p:blipFill>
          <a:blip r:embed="rId3"/>
          <a:stretch>
            <a:fillRect/>
          </a:stretch>
        </p:blipFill>
        <p:spPr>
          <a:xfrm>
            <a:off x="2595562" y="1425671"/>
            <a:ext cx="7000875" cy="4297212"/>
          </a:xfrm>
          <a:prstGeom prst="rect">
            <a:avLst/>
          </a:prstGeom>
        </p:spPr>
      </p:pic>
    </p:spTree>
    <p:extLst>
      <p:ext uri="{BB962C8B-B14F-4D97-AF65-F5344CB8AC3E}">
        <p14:creationId xmlns:p14="http://schemas.microsoft.com/office/powerpoint/2010/main" val="374632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8FC455-33C2-6E38-D8AF-BEA56FDDF620}"/>
              </a:ext>
            </a:extLst>
          </p:cNvPr>
          <p:cNvSpPr>
            <a:spLocks noGrp="1"/>
          </p:cNvSpPr>
          <p:nvPr>
            <p:ph type="title"/>
          </p:nvPr>
        </p:nvSpPr>
        <p:spPr>
          <a:xfrm>
            <a:off x="552099" y="367131"/>
            <a:ext cx="10515600" cy="627812"/>
          </a:xfrm>
        </p:spPr>
        <p:txBody>
          <a:bodyPr/>
          <a:lstStyle/>
          <a:p>
            <a:r>
              <a:rPr lang="en-US" dirty="0"/>
              <a:t>Value (Mis)alignment</a:t>
            </a:r>
            <a:endParaRPr lang="hi-IN" dirty="0"/>
          </a:p>
        </p:txBody>
      </p:sp>
      <p:sp>
        <p:nvSpPr>
          <p:cNvPr id="6" name="TextBox 5">
            <a:extLst>
              <a:ext uri="{FF2B5EF4-FFF2-40B4-BE49-F238E27FC236}">
                <a16:creationId xmlns:a16="http://schemas.microsoft.com/office/drawing/2014/main" id="{12733054-FA6D-08F4-2CD2-12A386AB32C7}"/>
              </a:ext>
            </a:extLst>
          </p:cNvPr>
          <p:cNvSpPr txBox="1"/>
          <p:nvPr/>
        </p:nvSpPr>
        <p:spPr>
          <a:xfrm>
            <a:off x="1673328" y="3317520"/>
            <a:ext cx="8591901" cy="923330"/>
          </a:xfrm>
          <a:prstGeom prst="rect">
            <a:avLst/>
          </a:prstGeom>
          <a:noFill/>
        </p:spPr>
        <p:txBody>
          <a:bodyPr wrap="square">
            <a:spAutoFit/>
          </a:bodyPr>
          <a:lstStyle/>
          <a:p>
            <a:r>
              <a:rPr lang="en-US" b="0" i="0" dirty="0">
                <a:solidFill>
                  <a:srgbClr val="202122"/>
                </a:solidFill>
                <a:effectLst/>
                <a:latin typeface="Arial" panose="020B0604020202020204" pitchFamily="34" charset="0"/>
              </a:rPr>
              <a:t>”If we use, to achieve our purposes, a mechanical agency with whose operation we cannot interfere effectively… we had better be quite sure that the purpose put into the machine is the purpose which we really desire.” – Norbert Weiner</a:t>
            </a:r>
            <a:endParaRPr lang="hi-IN" dirty="0"/>
          </a:p>
        </p:txBody>
      </p:sp>
      <p:sp>
        <p:nvSpPr>
          <p:cNvPr id="8" name="TextBox 7">
            <a:extLst>
              <a:ext uri="{FF2B5EF4-FFF2-40B4-BE49-F238E27FC236}">
                <a16:creationId xmlns:a16="http://schemas.microsoft.com/office/drawing/2014/main" id="{47C00A36-DDD1-DFA5-5FA3-7F6E34F38B42}"/>
              </a:ext>
            </a:extLst>
          </p:cNvPr>
          <p:cNvSpPr txBox="1"/>
          <p:nvPr/>
        </p:nvSpPr>
        <p:spPr>
          <a:xfrm>
            <a:off x="3189514" y="1474619"/>
            <a:ext cx="6096000" cy="1077218"/>
          </a:xfrm>
          <a:prstGeom prst="rect">
            <a:avLst/>
          </a:prstGeom>
          <a:noFill/>
        </p:spPr>
        <p:txBody>
          <a:bodyPr wrap="square">
            <a:spAutoFit/>
          </a:bodyPr>
          <a:lstStyle/>
          <a:p>
            <a:r>
              <a:rPr lang="en-US" sz="3200" b="1" i="0" dirty="0">
                <a:solidFill>
                  <a:srgbClr val="C00000"/>
                </a:solidFill>
                <a:effectLst/>
                <a:latin typeface="Arial" panose="020B0604020202020204" pitchFamily="34" charset="0"/>
              </a:rPr>
              <a:t>Are the AI’s goals same as human goals/preferences?</a:t>
            </a:r>
            <a:endParaRPr lang="hi-IN" sz="3200" b="1" dirty="0">
              <a:solidFill>
                <a:srgbClr val="C00000"/>
              </a:solidFill>
            </a:endParaRPr>
          </a:p>
        </p:txBody>
      </p:sp>
    </p:spTree>
    <p:extLst>
      <p:ext uri="{BB962C8B-B14F-4D97-AF65-F5344CB8AC3E}">
        <p14:creationId xmlns:p14="http://schemas.microsoft.com/office/powerpoint/2010/main" val="388290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9032" y="973377"/>
            <a:ext cx="7993935" cy="4002406"/>
          </a:xfrm>
          <a:prstGeom prst="rect">
            <a:avLst/>
          </a:prstGeom>
        </p:spPr>
      </p:pic>
      <p:sp>
        <p:nvSpPr>
          <p:cNvPr id="5" name="Rectangle 4"/>
          <p:cNvSpPr/>
          <p:nvPr/>
        </p:nvSpPr>
        <p:spPr>
          <a:xfrm>
            <a:off x="280057" y="6185911"/>
            <a:ext cx="1077001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www.ted.com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/talks/</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stuart_russell_how_ai_might_make_us_better_people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102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715BCA-2472-1441-B1A5-FA2031DF3531}"/>
              </a:ext>
            </a:extLst>
          </p:cNvPr>
          <p:cNvSpPr>
            <a:spLocks noGrp="1"/>
          </p:cNvSpPr>
          <p:nvPr>
            <p:ph type="sldNum" sz="quarter" idx="12"/>
          </p:nvPr>
        </p:nvSpPr>
        <p:spPr>
          <a:xfrm>
            <a:off x="11642558" y="6492875"/>
            <a:ext cx="54944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430EA9-E60D-D743-A922-3AB747AEEC00}" type="slidenum">
              <a:rPr lang="en-US" smtClean="0"/>
              <a:pPr/>
              <a:t>25</a:t>
            </a:fld>
            <a:endParaRPr lang="en-US"/>
          </a:p>
        </p:txBody>
      </p:sp>
      <p:pic>
        <p:nvPicPr>
          <p:cNvPr id="6146" name="Picture 2" descr="Navigating the Broader Impacts of Machine Learning Research | by Hanna  Wallach | Medium">
            <a:extLst>
              <a:ext uri="{FF2B5EF4-FFF2-40B4-BE49-F238E27FC236}">
                <a16:creationId xmlns:a16="http://schemas.microsoft.com/office/drawing/2014/main" id="{23D305F7-96DC-2641-9167-5AF96DBC9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97" y="1146174"/>
            <a:ext cx="10727205" cy="6034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CF9E82-133C-5E4E-9D9C-A58D1F348EC9}"/>
              </a:ext>
            </a:extLst>
          </p:cNvPr>
          <p:cNvSpPr>
            <a:spLocks noGrp="1"/>
          </p:cNvSpPr>
          <p:nvPr>
            <p:ph type="title"/>
          </p:nvPr>
        </p:nvSpPr>
        <p:spPr/>
        <p:txBody>
          <a:bodyPr/>
          <a:lstStyle/>
          <a:p>
            <a:r>
              <a:rPr lang="en-US" dirty="0"/>
              <a:t>AI and Ethics: Careful Thought in AI Research</a:t>
            </a:r>
          </a:p>
        </p:txBody>
      </p:sp>
    </p:spTree>
    <p:extLst>
      <p:ext uri="{BB962C8B-B14F-4D97-AF65-F5344CB8AC3E}">
        <p14:creationId xmlns:p14="http://schemas.microsoft.com/office/powerpoint/2010/main" val="163455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rning. Warning yellow sign. Danger signs and warning signs. Danger sign  collection. Vector illustration. Stock Vector | Adobe Stock">
            <a:extLst>
              <a:ext uri="{FF2B5EF4-FFF2-40B4-BE49-F238E27FC236}">
                <a16:creationId xmlns:a16="http://schemas.microsoft.com/office/drawing/2014/main" id="{84CAA428-FB14-9899-89F8-5589CB4CC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5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9A504-E3A8-480A-74D4-A36A060C3030}"/>
              </a:ext>
            </a:extLst>
          </p:cNvPr>
          <p:cNvSpPr txBox="1"/>
          <p:nvPr/>
        </p:nvSpPr>
        <p:spPr>
          <a:xfrm>
            <a:off x="3918857" y="2967335"/>
            <a:ext cx="3629135" cy="461665"/>
          </a:xfrm>
          <a:prstGeom prst="rect">
            <a:avLst/>
          </a:prstGeom>
          <a:noFill/>
        </p:spPr>
        <p:txBody>
          <a:bodyPr wrap="none" rtlCol="0">
            <a:spAutoFit/>
          </a:bodyPr>
          <a:lstStyle/>
          <a:p>
            <a:r>
              <a:rPr lang="en-US" sz="2400" b="1" dirty="0">
                <a:solidFill>
                  <a:schemeClr val="tx1">
                    <a:lumMod val="65000"/>
                    <a:lumOff val="35000"/>
                  </a:schemeClr>
                </a:solidFill>
              </a:rPr>
              <a:t>(Approximately) True Story</a:t>
            </a:r>
            <a:endParaRPr lang="hi-IN" sz="2400" b="1" dirty="0">
              <a:solidFill>
                <a:schemeClr val="tx1">
                  <a:lumMod val="65000"/>
                  <a:lumOff val="35000"/>
                </a:schemeClr>
              </a:solidFill>
            </a:endParaRPr>
          </a:p>
        </p:txBody>
      </p:sp>
    </p:spTree>
    <p:extLst>
      <p:ext uri="{BB962C8B-B14F-4D97-AF65-F5344CB8AC3E}">
        <p14:creationId xmlns:p14="http://schemas.microsoft.com/office/powerpoint/2010/main" val="64103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0A6B1-D901-F9E1-5B3D-F35362C47F56}"/>
              </a:ext>
            </a:extLst>
          </p:cNvPr>
          <p:cNvSpPr>
            <a:spLocks noGrp="1"/>
          </p:cNvSpPr>
          <p:nvPr>
            <p:ph idx="1"/>
          </p:nvPr>
        </p:nvSpPr>
        <p:spPr>
          <a:xfrm>
            <a:off x="541214" y="449149"/>
            <a:ext cx="10515600" cy="2039539"/>
          </a:xfrm>
        </p:spPr>
        <p:txBody>
          <a:bodyPr/>
          <a:lstStyle/>
          <a:p>
            <a:r>
              <a:rPr lang="en-US" sz="4000" dirty="0">
                <a:solidFill>
                  <a:schemeClr val="tx1"/>
                </a:solidFill>
              </a:rPr>
              <a:t>Causality</a:t>
            </a:r>
            <a:endParaRPr lang="en-US" sz="3200" dirty="0">
              <a:solidFill>
                <a:schemeClr val="tx1"/>
              </a:solidFill>
            </a:endParaRPr>
          </a:p>
          <a:p>
            <a:endParaRPr lang="en-US" dirty="0"/>
          </a:p>
        </p:txBody>
      </p:sp>
      <p:pic>
        <p:nvPicPr>
          <p:cNvPr id="2050" name="Picture 2" descr="The best illustration you'll see that correlation doesn't equal causation -  Vox">
            <a:extLst>
              <a:ext uri="{FF2B5EF4-FFF2-40B4-BE49-F238E27FC236}">
                <a16:creationId xmlns:a16="http://schemas.microsoft.com/office/drawing/2014/main" id="{182F2ACF-6757-075B-F1DA-10E9B9227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14" y="2190702"/>
            <a:ext cx="3554185" cy="23694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1A64921-7FC3-3F83-82D9-519EBE3DD2E6}"/>
              </a:ext>
            </a:extLst>
          </p:cNvPr>
          <p:cNvSpPr txBox="1"/>
          <p:nvPr/>
        </p:nvSpPr>
        <p:spPr>
          <a:xfrm>
            <a:off x="2079170" y="1178895"/>
            <a:ext cx="9318172" cy="707886"/>
          </a:xfrm>
          <a:prstGeom prst="rect">
            <a:avLst/>
          </a:prstGeom>
          <a:noFill/>
        </p:spPr>
        <p:txBody>
          <a:bodyPr wrap="square">
            <a:spAutoFit/>
          </a:bodyPr>
          <a:lstStyle>
            <a:defPPr>
              <a:defRPr lang="en-US"/>
            </a:defPPr>
            <a:lvl1pPr>
              <a:defRPr sz="4000" b="1">
                <a:solidFill>
                  <a:srgbClr val="FF0000"/>
                </a:solidFill>
              </a:defRPr>
            </a:lvl1pPr>
          </a:lstStyle>
          <a:p>
            <a:r>
              <a:rPr lang="en-US" dirty="0"/>
              <a:t>Classical: Correlation is not causation</a:t>
            </a:r>
          </a:p>
        </p:txBody>
      </p:sp>
      <p:pic>
        <p:nvPicPr>
          <p:cNvPr id="2052" name="Picture 4" descr="Correlation vs Causation: Understanding the Difference">
            <a:extLst>
              <a:ext uri="{FF2B5EF4-FFF2-40B4-BE49-F238E27FC236}">
                <a16:creationId xmlns:a16="http://schemas.microsoft.com/office/drawing/2014/main" id="{7D403138-FFCB-2ED0-7586-E54112298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90702"/>
            <a:ext cx="4238171" cy="23839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608E062-1B11-1F8B-81B8-10986A7081C5}"/>
              </a:ext>
            </a:extLst>
          </p:cNvPr>
          <p:cNvSpPr txBox="1"/>
          <p:nvPr/>
        </p:nvSpPr>
        <p:spPr>
          <a:xfrm>
            <a:off x="0" y="5890399"/>
            <a:ext cx="6172200" cy="369332"/>
          </a:xfrm>
          <a:prstGeom prst="rect">
            <a:avLst/>
          </a:prstGeom>
          <a:noFill/>
        </p:spPr>
        <p:txBody>
          <a:bodyPr wrap="square">
            <a:spAutoFit/>
          </a:bodyPr>
          <a:lstStyle/>
          <a:p>
            <a:r>
              <a:rPr lang="hi-IN" dirty="0"/>
              <a:t>https://statisticseasily.com/correlation-vs-causality/</a:t>
            </a:r>
          </a:p>
        </p:txBody>
      </p:sp>
      <p:pic>
        <p:nvPicPr>
          <p:cNvPr id="2054" name="Picture 6" descr="Correlation is not causation. The profound implications of confusing… | by  Anthony Figueroa | Towards Data Science">
            <a:extLst>
              <a:ext uri="{FF2B5EF4-FFF2-40B4-BE49-F238E27FC236}">
                <a16:creationId xmlns:a16="http://schemas.microsoft.com/office/drawing/2014/main" id="{CA16A91D-07CC-D745-5701-3E1EC062D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571" y="2190701"/>
            <a:ext cx="3460399" cy="24651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FD1B340-5E99-E189-1296-D8E240B2FB10}"/>
              </a:ext>
            </a:extLst>
          </p:cNvPr>
          <p:cNvSpPr txBox="1"/>
          <p:nvPr/>
        </p:nvSpPr>
        <p:spPr>
          <a:xfrm>
            <a:off x="3194958" y="4764157"/>
            <a:ext cx="6123214" cy="707886"/>
          </a:xfrm>
          <a:prstGeom prst="rect">
            <a:avLst/>
          </a:prstGeom>
          <a:noFill/>
        </p:spPr>
        <p:txBody>
          <a:bodyPr wrap="square">
            <a:spAutoFit/>
          </a:bodyPr>
          <a:lstStyle/>
          <a:p>
            <a:r>
              <a:rPr lang="en-US" sz="4000" b="1" dirty="0">
                <a:solidFill>
                  <a:srgbClr val="FF0000"/>
                </a:solidFill>
              </a:rPr>
              <a:t>Prediction is not causation</a:t>
            </a:r>
            <a:endParaRPr lang="hi-IN" sz="4000" b="1" dirty="0">
              <a:solidFill>
                <a:srgbClr val="FF0000"/>
              </a:solidFill>
            </a:endParaRPr>
          </a:p>
        </p:txBody>
      </p:sp>
    </p:spTree>
    <p:extLst>
      <p:ext uri="{BB962C8B-B14F-4D97-AF65-F5344CB8AC3E}">
        <p14:creationId xmlns:p14="http://schemas.microsoft.com/office/powerpoint/2010/main" val="42765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0A6B1-D901-F9E1-5B3D-F35362C47F56}"/>
              </a:ext>
            </a:extLst>
          </p:cNvPr>
          <p:cNvSpPr>
            <a:spLocks noGrp="1"/>
          </p:cNvSpPr>
          <p:nvPr>
            <p:ph idx="1"/>
          </p:nvPr>
        </p:nvSpPr>
        <p:spPr>
          <a:xfrm>
            <a:off x="552099" y="1113178"/>
            <a:ext cx="10515600" cy="4155508"/>
          </a:xfrm>
        </p:spPr>
        <p:txBody>
          <a:bodyPr/>
          <a:lstStyle/>
          <a:p>
            <a:endParaRPr lang="en-US" dirty="0"/>
          </a:p>
          <a:p>
            <a:r>
              <a:rPr lang="en-US" dirty="0"/>
              <a:t>As in our story…</a:t>
            </a:r>
          </a:p>
          <a:p>
            <a:endParaRPr lang="en-US" dirty="0"/>
          </a:p>
          <a:p>
            <a:r>
              <a:rPr lang="en-US" dirty="0"/>
              <a:t>Past data may not reflect the future</a:t>
            </a:r>
          </a:p>
          <a:p>
            <a:endParaRPr lang="en-US" dirty="0"/>
          </a:p>
          <a:p>
            <a:endParaRPr lang="en-US" dirty="0"/>
          </a:p>
        </p:txBody>
      </p:sp>
      <p:sp>
        <p:nvSpPr>
          <p:cNvPr id="6" name="Content Placeholder 2">
            <a:extLst>
              <a:ext uri="{FF2B5EF4-FFF2-40B4-BE49-F238E27FC236}">
                <a16:creationId xmlns:a16="http://schemas.microsoft.com/office/drawing/2014/main" id="{544099AA-F4BE-0A88-1795-E656C22BEE24}"/>
              </a:ext>
            </a:extLst>
          </p:cNvPr>
          <p:cNvSpPr txBox="1">
            <a:spLocks/>
          </p:cNvSpPr>
          <p:nvPr/>
        </p:nvSpPr>
        <p:spPr>
          <a:xfrm>
            <a:off x="541214" y="449149"/>
            <a:ext cx="10515600" cy="66402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chemeClr val="tx1"/>
                </a:solidFill>
              </a:rPr>
              <a:t>Any intervention changes the system</a:t>
            </a:r>
          </a:p>
        </p:txBody>
      </p:sp>
    </p:spTree>
    <p:extLst>
      <p:ext uri="{BB962C8B-B14F-4D97-AF65-F5344CB8AC3E}">
        <p14:creationId xmlns:p14="http://schemas.microsoft.com/office/powerpoint/2010/main" val="16532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0A6B1-D901-F9E1-5B3D-F35362C47F56}"/>
              </a:ext>
            </a:extLst>
          </p:cNvPr>
          <p:cNvSpPr>
            <a:spLocks noGrp="1"/>
          </p:cNvSpPr>
          <p:nvPr>
            <p:ph idx="1"/>
          </p:nvPr>
        </p:nvSpPr>
        <p:spPr>
          <a:xfrm>
            <a:off x="247299" y="351179"/>
            <a:ext cx="10515600" cy="787338"/>
          </a:xfrm>
        </p:spPr>
        <p:txBody>
          <a:bodyPr/>
          <a:lstStyle/>
          <a:p>
            <a:r>
              <a:rPr lang="en-US" sz="3600" dirty="0">
                <a:solidFill>
                  <a:schemeClr val="tx1"/>
                </a:solidFill>
              </a:rPr>
              <a:t>Any intervention can also change people’s behavior</a:t>
            </a:r>
          </a:p>
        </p:txBody>
      </p:sp>
      <p:pic>
        <p:nvPicPr>
          <p:cNvPr id="4" name="Content Placeholder 4" descr="Graphical user interface, text, application, email&#10;&#10;Description automatically generated">
            <a:extLst>
              <a:ext uri="{FF2B5EF4-FFF2-40B4-BE49-F238E27FC236}">
                <a16:creationId xmlns:a16="http://schemas.microsoft.com/office/drawing/2014/main" id="{1DD3C248-0AAD-5234-1037-A2A197D20134}"/>
              </a:ext>
            </a:extLst>
          </p:cNvPr>
          <p:cNvPicPr>
            <a:picLocks noChangeAspect="1"/>
          </p:cNvPicPr>
          <p:nvPr/>
        </p:nvPicPr>
        <p:blipFill>
          <a:blip r:embed="rId2"/>
          <a:stretch>
            <a:fillRect/>
          </a:stretch>
        </p:blipFill>
        <p:spPr>
          <a:xfrm>
            <a:off x="247299" y="3270952"/>
            <a:ext cx="7532913" cy="156107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E995BFB1-605A-A833-D882-49D05D8E64F5}"/>
              </a:ext>
            </a:extLst>
          </p:cNvPr>
          <p:cNvPicPr>
            <a:picLocks noChangeAspect="1"/>
          </p:cNvPicPr>
          <p:nvPr/>
        </p:nvPicPr>
        <p:blipFill>
          <a:blip r:embed="rId3"/>
          <a:stretch>
            <a:fillRect/>
          </a:stretch>
        </p:blipFill>
        <p:spPr>
          <a:xfrm>
            <a:off x="8085012" y="1900516"/>
            <a:ext cx="3943702" cy="2900423"/>
          </a:xfrm>
          <a:prstGeom prst="rect">
            <a:avLst/>
          </a:prstGeom>
        </p:spPr>
      </p:pic>
    </p:spTree>
    <p:extLst>
      <p:ext uri="{BB962C8B-B14F-4D97-AF65-F5344CB8AC3E}">
        <p14:creationId xmlns:p14="http://schemas.microsoft.com/office/powerpoint/2010/main" val="210127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D79-653E-D75F-DE48-2E654CD5884F}"/>
              </a:ext>
            </a:extLst>
          </p:cNvPr>
          <p:cNvSpPr>
            <a:spLocks noGrp="1"/>
          </p:cNvSpPr>
          <p:nvPr>
            <p:ph type="title"/>
          </p:nvPr>
        </p:nvSpPr>
        <p:spPr/>
        <p:txBody>
          <a:bodyPr/>
          <a:lstStyle/>
          <a:p>
            <a:r>
              <a:rPr lang="en-US" dirty="0" err="1"/>
              <a:t>Explanability</a:t>
            </a:r>
            <a:r>
              <a:rPr lang="en-US" dirty="0"/>
              <a:t>/interpretability</a:t>
            </a:r>
            <a:endParaRPr lang="hi-IN" dirty="0"/>
          </a:p>
        </p:txBody>
      </p:sp>
      <p:sp>
        <p:nvSpPr>
          <p:cNvPr id="3" name="Content Placeholder 2">
            <a:extLst>
              <a:ext uri="{FF2B5EF4-FFF2-40B4-BE49-F238E27FC236}">
                <a16:creationId xmlns:a16="http://schemas.microsoft.com/office/drawing/2014/main" id="{3FF270CC-3D83-93B0-2805-3D7E92CAE966}"/>
              </a:ext>
            </a:extLst>
          </p:cNvPr>
          <p:cNvSpPr>
            <a:spLocks noGrp="1"/>
          </p:cNvSpPr>
          <p:nvPr>
            <p:ph idx="1"/>
          </p:nvPr>
        </p:nvSpPr>
        <p:spPr/>
        <p:txBody>
          <a:bodyPr/>
          <a:lstStyle/>
          <a:p>
            <a:r>
              <a:rPr lang="en-US" dirty="0"/>
              <a:t>What is the AI doing? How does it really work?</a:t>
            </a:r>
          </a:p>
          <a:p>
            <a:endParaRPr lang="en-US" dirty="0"/>
          </a:p>
          <a:p>
            <a:r>
              <a:rPr lang="en-US" dirty="0"/>
              <a:t>Why is it giving the output it is giving?</a:t>
            </a:r>
            <a:endParaRPr lang="hi-IN" dirty="0"/>
          </a:p>
        </p:txBody>
      </p:sp>
      <p:pic>
        <p:nvPicPr>
          <p:cNvPr id="4" name="Picture 2" descr="Warning. Warning yellow sign. Danger signs and warning signs. Danger sign  collection. Vector illustration. Stock Vector | Adobe Stock">
            <a:extLst>
              <a:ext uri="{FF2B5EF4-FFF2-40B4-BE49-F238E27FC236}">
                <a16:creationId xmlns:a16="http://schemas.microsoft.com/office/drawing/2014/main" id="{B0B188D9-E2D5-D480-F02B-2B5D67A40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371" y="3705284"/>
            <a:ext cx="2579914" cy="14512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C00754-0E25-960B-F971-3BC07A765D38}"/>
              </a:ext>
            </a:extLst>
          </p:cNvPr>
          <p:cNvSpPr txBox="1"/>
          <p:nvPr/>
        </p:nvSpPr>
        <p:spPr>
          <a:xfrm>
            <a:off x="4452257" y="4015386"/>
            <a:ext cx="7134197"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Are “explanations” faithful to the AI’s actual working?</a:t>
            </a:r>
          </a:p>
          <a:p>
            <a:pPr marL="285750" indent="-285750">
              <a:buFont typeface="Arial" panose="020B0604020202020204" pitchFamily="34" charset="0"/>
              <a:buChar char="•"/>
            </a:pPr>
            <a:r>
              <a:rPr lang="en-US" sz="2400" dirty="0"/>
              <a:t>Do explanations make humans complacent?</a:t>
            </a:r>
            <a:endParaRPr lang="hi-IN" sz="2400" dirty="0"/>
          </a:p>
        </p:txBody>
      </p:sp>
    </p:spTree>
    <p:extLst>
      <p:ext uri="{BB962C8B-B14F-4D97-AF65-F5344CB8AC3E}">
        <p14:creationId xmlns:p14="http://schemas.microsoft.com/office/powerpoint/2010/main" val="75939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9071-C842-AD57-145C-022816E61BDF}"/>
              </a:ext>
            </a:extLst>
          </p:cNvPr>
          <p:cNvSpPr>
            <a:spLocks noGrp="1"/>
          </p:cNvSpPr>
          <p:nvPr>
            <p:ph type="title"/>
          </p:nvPr>
        </p:nvSpPr>
        <p:spPr/>
        <p:txBody>
          <a:bodyPr/>
          <a:lstStyle/>
          <a:p>
            <a:r>
              <a:rPr lang="en-US" dirty="0"/>
              <a:t>Bias/(Un)fairness</a:t>
            </a:r>
            <a:endParaRPr lang="hi-IN" dirty="0"/>
          </a:p>
        </p:txBody>
      </p:sp>
      <p:pic>
        <p:nvPicPr>
          <p:cNvPr id="4" name="Picture 3">
            <a:extLst>
              <a:ext uri="{FF2B5EF4-FFF2-40B4-BE49-F238E27FC236}">
                <a16:creationId xmlns:a16="http://schemas.microsoft.com/office/drawing/2014/main" id="{2BF2625C-1C64-EE18-4676-A346EA41EA88}"/>
              </a:ext>
            </a:extLst>
          </p:cNvPr>
          <p:cNvPicPr>
            <a:picLocks noChangeAspect="1"/>
          </p:cNvPicPr>
          <p:nvPr/>
        </p:nvPicPr>
        <p:blipFill>
          <a:blip r:embed="rId2"/>
          <a:stretch>
            <a:fillRect/>
          </a:stretch>
        </p:blipFill>
        <p:spPr>
          <a:xfrm>
            <a:off x="2046515" y="994943"/>
            <a:ext cx="7772400" cy="3358183"/>
          </a:xfrm>
          <a:prstGeom prst="rect">
            <a:avLst/>
          </a:prstGeom>
        </p:spPr>
      </p:pic>
      <p:sp>
        <p:nvSpPr>
          <p:cNvPr id="6" name="TextBox 5">
            <a:extLst>
              <a:ext uri="{FF2B5EF4-FFF2-40B4-BE49-F238E27FC236}">
                <a16:creationId xmlns:a16="http://schemas.microsoft.com/office/drawing/2014/main" id="{5D76C877-2007-F7E2-8633-97EFABC4B5D3}"/>
              </a:ext>
            </a:extLst>
          </p:cNvPr>
          <p:cNvSpPr txBox="1"/>
          <p:nvPr/>
        </p:nvSpPr>
        <p:spPr>
          <a:xfrm>
            <a:off x="174172" y="6306203"/>
            <a:ext cx="6096000" cy="369332"/>
          </a:xfrm>
          <a:prstGeom prst="rect">
            <a:avLst/>
          </a:prstGeom>
          <a:noFill/>
        </p:spPr>
        <p:txBody>
          <a:bodyPr wrap="square">
            <a:spAutoFit/>
          </a:bodyPr>
          <a:lstStyle/>
          <a:p>
            <a:r>
              <a:rPr lang="hi-IN" dirty="0"/>
              <a:t>https://www.reuters.com/article/idUSKCN1MK0AG/</a:t>
            </a:r>
          </a:p>
        </p:txBody>
      </p:sp>
    </p:spTree>
    <p:extLst>
      <p:ext uri="{BB962C8B-B14F-4D97-AF65-F5344CB8AC3E}">
        <p14:creationId xmlns:p14="http://schemas.microsoft.com/office/powerpoint/2010/main" val="17283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18777</TotalTime>
  <Words>642</Words>
  <Application>Microsoft Macintosh PowerPoint</Application>
  <PresentationFormat>Widescreen</PresentationFormat>
  <Paragraphs>90</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AI: Representation and Problem Solving </vt:lpstr>
      <vt:lpstr>PowerPoint Presentation</vt:lpstr>
      <vt:lpstr>PowerPoint Presentation</vt:lpstr>
      <vt:lpstr>PowerPoint Presentation</vt:lpstr>
      <vt:lpstr>PowerPoint Presentation</vt:lpstr>
      <vt:lpstr>PowerPoint Presentation</vt:lpstr>
      <vt:lpstr>PowerPoint Presentation</vt:lpstr>
      <vt:lpstr>Explanability/interpretability</vt:lpstr>
      <vt:lpstr>Bias/(Un)fairness</vt:lpstr>
      <vt:lpstr>PowerPoint Presentation</vt:lpstr>
      <vt:lpstr>PowerPoint Presentation</vt:lpstr>
      <vt:lpstr>Privacy</vt:lpstr>
      <vt:lpstr>Privacy</vt:lpstr>
      <vt:lpstr>PowerPoint Presentation</vt:lpstr>
      <vt:lpstr>Right to be forgotten? </vt:lpstr>
      <vt:lpstr>Surveillance</vt:lpstr>
      <vt:lpstr>Surveillance</vt:lpstr>
      <vt:lpstr>Liability</vt:lpstr>
      <vt:lpstr>Employment</vt:lpstr>
      <vt:lpstr>Misinformation</vt:lpstr>
      <vt:lpstr>Should we worry about future A.I.?</vt:lpstr>
      <vt:lpstr>AI Weapons/Safety</vt:lpstr>
      <vt:lpstr>Value (Mis)alignment</vt:lpstr>
      <vt:lpstr>PowerPoint Presentation</vt:lpstr>
      <vt:lpstr>AI and Ethics: Careful Thought in AI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Nihar B Shah</cp:lastModifiedBy>
  <cp:revision>1281</cp:revision>
  <cp:lastPrinted>2018-11-27T13:42:27Z</cp:lastPrinted>
  <dcterms:created xsi:type="dcterms:W3CDTF">2018-10-11T11:39:27Z</dcterms:created>
  <dcterms:modified xsi:type="dcterms:W3CDTF">2024-02-12T14:07:19Z</dcterms:modified>
</cp:coreProperties>
</file>