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21" r:id="rId2"/>
    <p:sldId id="773" r:id="rId3"/>
    <p:sldId id="775" r:id="rId4"/>
    <p:sldId id="776" r:id="rId5"/>
    <p:sldId id="777" r:id="rId6"/>
    <p:sldId id="778" r:id="rId7"/>
    <p:sldId id="780" r:id="rId8"/>
    <p:sldId id="781" r:id="rId9"/>
    <p:sldId id="782" r:id="rId10"/>
    <p:sldId id="791" r:id="rId11"/>
    <p:sldId id="788" r:id="rId12"/>
    <p:sldId id="784" r:id="rId13"/>
    <p:sldId id="786" r:id="rId14"/>
    <p:sldId id="787" r:id="rId15"/>
    <p:sldId id="789" r:id="rId16"/>
    <p:sldId id="790" r:id="rId17"/>
    <p:sldId id="743" r:id="rId18"/>
    <p:sldId id="711" r:id="rId19"/>
    <p:sldId id="750" r:id="rId20"/>
    <p:sldId id="756" r:id="rId21"/>
    <p:sldId id="763" r:id="rId22"/>
    <p:sldId id="794" r:id="rId23"/>
    <p:sldId id="795" r:id="rId24"/>
    <p:sldId id="796" r:id="rId25"/>
    <p:sldId id="792" r:id="rId26"/>
    <p:sldId id="728" r:id="rId27"/>
    <p:sldId id="797" r:id="rId28"/>
    <p:sldId id="793" r:id="rId29"/>
    <p:sldId id="798" r:id="rId30"/>
    <p:sldId id="723" r:id="rId31"/>
    <p:sldId id="75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6" autoAdjust="0"/>
    <p:restoredTop sz="96871"/>
  </p:normalViewPr>
  <p:slideViewPr>
    <p:cSldViewPr snapToGrid="0">
      <p:cViewPr varScale="1">
        <p:scale>
          <a:sx n="115" d="100"/>
          <a:sy n="11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2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6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9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come in…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an LP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E3D39-97B6-1B9E-D4AA-D4CF0E664BAE}"/>
              </a:ext>
            </a:extLst>
          </p:cNvPr>
          <p:cNvSpPr txBox="1"/>
          <p:nvPr/>
        </p:nvSpPr>
        <p:spPr>
          <a:xfrm>
            <a:off x="552099" y="2785731"/>
            <a:ext cx="7479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 vector c is not all 0s.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Then what is the minimum value of the objective?</a:t>
            </a:r>
            <a:endParaRPr lang="hi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60946-87DC-8F3C-C786-C7405C588DA9}"/>
                  </a:ext>
                </a:extLst>
              </p:cNvPr>
              <p:cNvSpPr txBox="1"/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60946-87DC-8F3C-C786-C7405C58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blipFill>
                <a:blip r:embed="rId2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B944B0-0190-973A-9C34-CAFC46C7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 what exactly is a “corner”?</a:t>
            </a:r>
            <a:endParaRPr lang="hi-IN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CB4F8-A055-55A5-D3AA-F3B9E6A124CC}"/>
              </a:ext>
            </a:extLst>
          </p:cNvPr>
          <p:cNvGrpSpPr/>
          <p:nvPr/>
        </p:nvGrpSpPr>
        <p:grpSpPr>
          <a:xfrm>
            <a:off x="7919341" y="-128025"/>
            <a:ext cx="4247945" cy="3991455"/>
            <a:chOff x="6786357" y="345767"/>
            <a:chExt cx="5343950" cy="50212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D4B89D-CFC3-73CE-A9F9-B55B0E19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4860" y="681037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31757-E082-9564-8768-BE63644BF7F9}"/>
                    </a:ext>
                  </a:extLst>
                </p:cNvPr>
                <p:cNvSpPr txBox="1"/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31757-E082-9564-8768-BE63644BF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696" t="-33333" r="-78261" b="-88889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CBDD8-DCB3-3042-0B2B-1AE66EC7CE01}"/>
                    </a:ext>
                  </a:extLst>
                </p:cNvPr>
                <p:cNvSpPr txBox="1"/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CBDD8-DCB3-3042-0B2B-1AE66EC7C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t="-41667" r="-88889" b="-8333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2CC88-ADAB-F63B-75A3-21C582F24693}"/>
                </a:ext>
              </a:extLst>
            </p:cNvPr>
            <p:cNvSpPr/>
            <p:nvPr/>
          </p:nvSpPr>
          <p:spPr>
            <a:xfrm>
              <a:off x="9910100" y="175935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10F2C3-E691-0ED8-A4E8-6A3F8A124DEC}"/>
                </a:ext>
              </a:extLst>
            </p:cNvPr>
            <p:cNvSpPr txBox="1"/>
            <p:nvPr/>
          </p:nvSpPr>
          <p:spPr>
            <a:xfrm>
              <a:off x="7593507" y="345767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375818-3E55-9EF9-EC13-6687CD592B79}"/>
                </a:ext>
              </a:extLst>
            </p:cNvPr>
            <p:cNvSpPr txBox="1"/>
            <p:nvPr/>
          </p:nvSpPr>
          <p:spPr>
            <a:xfrm>
              <a:off x="11335987" y="4196722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F3B33F5-5D7C-5D61-D6E2-A2BF83390C56}"/>
                </a:ext>
              </a:extLst>
            </p:cNvPr>
            <p:cNvSpPr/>
            <p:nvPr/>
          </p:nvSpPr>
          <p:spPr>
            <a:xfrm>
              <a:off x="9453591" y="2615878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6748E-F832-D540-CC01-ED7B29E8E747}"/>
                </a:ext>
              </a:extLst>
            </p:cNvPr>
            <p:cNvSpPr/>
            <p:nvPr/>
          </p:nvSpPr>
          <p:spPr>
            <a:xfrm rot="20233178">
              <a:off x="8152677" y="3821574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1E788E-CA71-0363-C78B-FB254F60020B}"/>
                </a:ext>
              </a:extLst>
            </p:cNvPr>
            <p:cNvSpPr/>
            <p:nvPr/>
          </p:nvSpPr>
          <p:spPr>
            <a:xfrm>
              <a:off x="9851443" y="3647006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189514-BD4C-D9C7-8FB9-FDBD403B9B8A}"/>
                </a:ext>
              </a:extLst>
            </p:cNvPr>
            <p:cNvSpPr/>
            <p:nvPr/>
          </p:nvSpPr>
          <p:spPr>
            <a:xfrm>
              <a:off x="10490822" y="3822454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B56D84-97A9-D117-3498-27A7004B4829}"/>
                </a:ext>
              </a:extLst>
            </p:cNvPr>
            <p:cNvSpPr/>
            <p:nvPr/>
          </p:nvSpPr>
          <p:spPr>
            <a:xfrm>
              <a:off x="10137575" y="3040117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EA9F41-48DC-0CAC-4CAB-4FA27AAF469A}"/>
                </a:ext>
              </a:extLst>
            </p:cNvPr>
            <p:cNvSpPr/>
            <p:nvPr/>
          </p:nvSpPr>
          <p:spPr>
            <a:xfrm>
              <a:off x="9206484" y="2361422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ED177E-6C33-EA7A-AD52-D4E5F9339CAD}"/>
              </a:ext>
            </a:extLst>
          </p:cNvPr>
          <p:cNvSpPr txBox="1"/>
          <p:nvPr/>
        </p:nvSpPr>
        <p:spPr>
          <a:xfrm>
            <a:off x="184898" y="4967242"/>
            <a:ext cx="119823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two dimensions: A corner is a point where two constraints are met with equality. In other words, it is a point at the intersection of constraint boundaries.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D94FD01F-0FAC-1B03-20A6-0751424F5E45}"/>
              </a:ext>
            </a:extLst>
          </p:cNvPr>
          <p:cNvSpPr/>
          <p:nvPr/>
        </p:nvSpPr>
        <p:spPr>
          <a:xfrm>
            <a:off x="216819" y="57274"/>
            <a:ext cx="7666792" cy="3371726"/>
          </a:xfrm>
          <a:prstGeom prst="cloudCallout">
            <a:avLst>
              <a:gd name="adj1" fmla="val -47385"/>
              <a:gd name="adj2" fmla="val -23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But there are 6 constraints in this problem, so there should be 6 choose 2 corners. You are showing us only 4 corners?!</a:t>
            </a:r>
            <a:endParaRPr lang="hi-I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CF725C-8806-F0DC-D3F6-C1DD88C70BC9}"/>
              </a:ext>
            </a:extLst>
          </p:cNvPr>
          <p:cNvSpPr txBox="1"/>
          <p:nvPr/>
        </p:nvSpPr>
        <p:spPr>
          <a:xfrm>
            <a:off x="8315343" y="1704936"/>
            <a:ext cx="188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Corners that are feasible</a:t>
            </a:r>
            <a:endParaRPr lang="hi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44B0-0190-973A-9C34-CAFC46C7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ED177E-6C33-EA7A-AD52-D4E5F9339CAD}"/>
                  </a:ext>
                </a:extLst>
              </p:cNvPr>
              <p:cNvSpPr txBox="1"/>
              <p:nvPr/>
            </p:nvSpPr>
            <p:spPr>
              <a:xfrm>
                <a:off x="184898" y="1584506"/>
                <a:ext cx="11232745" cy="299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Consider constraint: Ax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b, where x ϵ R</a:t>
                </a:r>
                <a:r>
                  <a:rPr lang="en-US" sz="2800" baseline="30000" dirty="0"/>
                  <a:t>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aseline="30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words, a corner is a point where d constraints are met with equality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Consider any subset of d rows of A, and call it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of full rank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x=b has a unique solution.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This is a corner.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ED177E-6C33-EA7A-AD52-D4E5F9339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8" y="1584506"/>
                <a:ext cx="11232745" cy="2991973"/>
              </a:xfrm>
              <a:prstGeom prst="rect">
                <a:avLst/>
              </a:prstGeom>
              <a:blipFill>
                <a:blip r:embed="rId2"/>
                <a:stretch>
                  <a:fillRect l="-903" t="-2110" b="-464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515599" cy="39901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 (corners).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(i.e., 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98CA8-5D9C-EE0B-C313-3DC14944531F}"/>
              </a:ext>
            </a:extLst>
          </p:cNvPr>
          <p:cNvSpPr txBox="1"/>
          <p:nvPr/>
        </p:nvSpPr>
        <p:spPr>
          <a:xfrm>
            <a:off x="741401" y="4780175"/>
            <a:ext cx="1063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Problem: </a:t>
            </a:r>
            <a:r>
              <a:rPr lang="en-US" sz="3600" dirty="0">
                <a:solidFill>
                  <a:srgbClr val="FF0000"/>
                </a:solidFill>
              </a:rPr>
              <a:t>There may be too many feasible intersections.</a:t>
            </a:r>
            <a:endParaRPr lang="hi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algorithm (intuition)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388"/>
            <a:ext cx="6571622" cy="516495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70822" y="6260036"/>
            <a:ext cx="1168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 (if defined right)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2F4F7B-7353-121E-5ED2-F804D1722F72}"/>
              </a:ext>
            </a:extLst>
          </p:cNvPr>
          <p:cNvGrpSpPr/>
          <p:nvPr/>
        </p:nvGrpSpPr>
        <p:grpSpPr>
          <a:xfrm>
            <a:off x="7609110" y="897586"/>
            <a:ext cx="4247945" cy="3991455"/>
            <a:chOff x="6786357" y="345767"/>
            <a:chExt cx="5343950" cy="50212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02C3F8-63D9-F28B-D81D-D3A1CA2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4860" y="681037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D65943-B755-C61B-98F7-7953DAEDCAEA}"/>
                    </a:ext>
                  </a:extLst>
                </p:cNvPr>
                <p:cNvSpPr txBox="1"/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D65943-B755-C61B-98F7-7953DAEDC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696" t="-33333" r="-78261" b="-94444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8B3629-0A53-04FF-E11B-C078E1CF84AD}"/>
                    </a:ext>
                  </a:extLst>
                </p:cNvPr>
                <p:cNvSpPr txBox="1"/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8B3629-0A53-04FF-E11B-C078E1CF8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3333" t="-44068" r="-88889" b="-8475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FD7196-B582-9BC3-143E-65C61AB0CB06}"/>
                </a:ext>
              </a:extLst>
            </p:cNvPr>
            <p:cNvSpPr/>
            <p:nvPr/>
          </p:nvSpPr>
          <p:spPr>
            <a:xfrm>
              <a:off x="9910100" y="175935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BD1474-793A-F82B-6D40-7FF8BF8C6FB3}"/>
                </a:ext>
              </a:extLst>
            </p:cNvPr>
            <p:cNvSpPr txBox="1"/>
            <p:nvPr/>
          </p:nvSpPr>
          <p:spPr>
            <a:xfrm>
              <a:off x="7593507" y="345767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7CD25B-D086-9B9E-359D-1D99308BB34E}"/>
                </a:ext>
              </a:extLst>
            </p:cNvPr>
            <p:cNvSpPr txBox="1"/>
            <p:nvPr/>
          </p:nvSpPr>
          <p:spPr>
            <a:xfrm>
              <a:off x="11335987" y="4196722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7E8E007-88DF-B9C2-604C-803BD20466B3}"/>
                </a:ext>
              </a:extLst>
            </p:cNvPr>
            <p:cNvSpPr/>
            <p:nvPr/>
          </p:nvSpPr>
          <p:spPr>
            <a:xfrm>
              <a:off x="9453591" y="2615878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464E6-901B-CBE1-7CD2-3007E45F6AF5}"/>
                </a:ext>
              </a:extLst>
            </p:cNvPr>
            <p:cNvSpPr/>
            <p:nvPr/>
          </p:nvSpPr>
          <p:spPr>
            <a:xfrm rot="20233178">
              <a:off x="8152677" y="3821574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B79540-A2EA-1A54-61EC-5B646CB9F330}"/>
                </a:ext>
              </a:extLst>
            </p:cNvPr>
            <p:cNvSpPr/>
            <p:nvPr/>
          </p:nvSpPr>
          <p:spPr>
            <a:xfrm>
              <a:off x="9851443" y="3647006"/>
              <a:ext cx="182243" cy="19500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BB16A8-0EE5-46C7-D4EF-C4909790150B}"/>
                </a:ext>
              </a:extLst>
            </p:cNvPr>
            <p:cNvSpPr/>
            <p:nvPr/>
          </p:nvSpPr>
          <p:spPr>
            <a:xfrm>
              <a:off x="10490822" y="3822454"/>
              <a:ext cx="182243" cy="19500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E026AD-69C5-2184-D977-2BBA2B90B974}"/>
                </a:ext>
              </a:extLst>
            </p:cNvPr>
            <p:cNvSpPr/>
            <p:nvPr/>
          </p:nvSpPr>
          <p:spPr>
            <a:xfrm>
              <a:off x="10137575" y="3040117"/>
              <a:ext cx="182243" cy="19500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4F42-17FF-5914-A2AA-D883316A22C5}"/>
                </a:ext>
              </a:extLst>
            </p:cNvPr>
            <p:cNvSpPr/>
            <p:nvPr/>
          </p:nvSpPr>
          <p:spPr>
            <a:xfrm>
              <a:off x="9206484" y="2361422"/>
              <a:ext cx="182243" cy="19500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</p:spTree>
    <p:extLst>
      <p:ext uri="{BB962C8B-B14F-4D97-AF65-F5344CB8AC3E}">
        <p14:creationId xmlns:p14="http://schemas.microsoft.com/office/powerpoint/2010/main" val="8346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136744" cy="2039539"/>
          </a:xfrm>
        </p:spPr>
        <p:txBody>
          <a:bodyPr/>
          <a:lstStyle/>
          <a:p>
            <a:r>
              <a:rPr lang="en-US" dirty="0"/>
              <a:t>Remember: Solutions are at feasible intersections of constraint boundaries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40425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3E6-E281-289D-4680-9A154A5E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120" y="2267608"/>
            <a:ext cx="6952899" cy="2039539"/>
          </a:xfrm>
        </p:spPr>
        <p:txBody>
          <a:bodyPr/>
          <a:lstStyle/>
          <a:p>
            <a:pPr algn="ctr"/>
            <a:r>
              <a:rPr lang="en-US" sz="6000" dirty="0"/>
              <a:t>Integer Programs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Another representation</a:t>
            </a:r>
            <a:endParaRPr lang="hi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are trying healthy by finding the optimal amount of food to purchase.</a:t>
            </a:r>
          </a:p>
          <a:p>
            <a:r>
              <a:rPr lang="en-US" dirty="0">
                <a:solidFill>
                  <a:schemeClr val="tx1"/>
                </a:solidFill>
              </a:rPr>
              <a:t>We can choose the amount of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(ounce) and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Healthiness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051" t="-5195" b="-194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552099" y="2456704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81353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32771"/>
              </p:ext>
            </p:extLst>
          </p:nvPr>
        </p:nvGraphicFramePr>
        <p:xfrm>
          <a:off x="242173" y="2456703"/>
          <a:ext cx="7443950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282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11974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325576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300875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51477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bowls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b="1" dirty="0">
                <a:solidFill>
                  <a:srgbClr val="C00000"/>
                </a:solidFill>
              </a:rPr>
              <a:t>glasses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should we buy?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D7BC7F96-E175-FC5F-DA2F-4B52890A5F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Healthiness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D7BC7F96-E175-FC5F-DA2F-4B52890A5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89" y="2456703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051" t="-5195" b="-194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1180722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Binary Integer Programming: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Constraints restrict each entry of x to take values in {0,1}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prstClr val="black"/>
                </a:solidFill>
              </a:rPr>
              <a:t>Mixed Integer Linear Programming:</a:t>
            </a:r>
            <a:r>
              <a:rPr lang="en-US" dirty="0">
                <a:solidFill>
                  <a:prstClr val="black"/>
                </a:solidFill>
              </a:rPr>
              <a:t>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variables have integer constraints and some don’t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2541850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2541850" cy="1523687"/>
              </a:xfrm>
              <a:prstGeom prst="rect">
                <a:avLst/>
              </a:prstGeom>
              <a:blipFill>
                <a:blip r:embed="rId4"/>
                <a:stretch>
                  <a:fillRect l="-1493" r="-49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integer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25" y="1113178"/>
            <a:ext cx="7614873" cy="2039539"/>
          </a:xfrm>
        </p:spPr>
        <p:txBody>
          <a:bodyPr/>
          <a:lstStyle/>
          <a:p>
            <a:r>
              <a:rPr lang="en-US" dirty="0"/>
              <a:t>Relax the integer program to a linear program by simply dropping integer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1023049"/>
                <a:ext cx="2567691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23049"/>
                <a:ext cx="2567691" cy="1523687"/>
              </a:xfrm>
              <a:prstGeom prst="rect">
                <a:avLst/>
              </a:prstGeom>
              <a:blipFill>
                <a:blip r:embed="rId2"/>
                <a:stretch>
                  <a:fillRect l="-985" b="-661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1698424" y="2038567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643059" y="3005939"/>
            <a:ext cx="10515600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know how to solve linear programming problems.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Can we just solve this LP and use the output as our solution for the IP?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70327-2E8C-E5F0-6415-BC30A20E4F4E}"/>
              </a:ext>
            </a:extLst>
          </p:cNvPr>
          <p:cNvSpPr txBox="1"/>
          <p:nvPr/>
        </p:nvSpPr>
        <p:spPr>
          <a:xfrm>
            <a:off x="1623012" y="5166275"/>
            <a:ext cx="8945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Problem: The solution to the LP may not be integer valued.</a:t>
            </a:r>
            <a:endParaRPr lang="hi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Solving linear programs;</a:t>
            </a:r>
          </a:p>
          <a:p>
            <a:pPr eaLnBrk="1" hangingPunct="1"/>
            <a:r>
              <a:rPr lang="en-US" sz="4267" dirty="0"/>
              <a:t>Integer programs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Nihar Shah and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some drawings from </a:t>
            </a:r>
            <a:r>
              <a:rPr lang="en-US" sz="1867" dirty="0" err="1"/>
              <a:t>ai.berkeley.edu</a:t>
            </a:r>
            <a:endParaRPr lang="en-US" sz="186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59" y="2860353"/>
            <a:ext cx="3458482" cy="23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83602"/>
            <a:ext cx="10515600" cy="627812"/>
          </a:xfrm>
        </p:spPr>
        <p:txBody>
          <a:bodyPr/>
          <a:lstStyle/>
          <a:p>
            <a:r>
              <a:rPr lang="en-US" dirty="0"/>
              <a:t>Branch and Bound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844222"/>
                <a:ext cx="10634244" cy="5624671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Push current LP (with its solution) into priority queue, ordered by objective value of LP solution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output “IP is infeasible”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return solution</a:t>
                </a:r>
              </a:p>
              <a:p>
                <a:pPr marL="917575" lvl="2" indent="-457200"/>
                <a:r>
                  <a:rPr lang="en-US" sz="2800" dirty="0"/>
                  <a:t>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valued.</a:t>
                </a:r>
              </a:p>
              <a:p>
                <a:pPr marL="917575" lvl="2" indent="-457200"/>
                <a:r>
                  <a:rPr lang="en-US" sz="2800" dirty="0"/>
                  <a:t>Solve two additional LPs, each of which has one additional constraint on the current LP: </a:t>
                </a:r>
              </a:p>
              <a:p>
                <a:r>
                  <a:rPr lang="en-US" sz="2600" i="1" dirty="0"/>
                  <a:t>		(</a:t>
                </a:r>
                <a:r>
                  <a:rPr lang="en-US" sz="2600" i="1" dirty="0" err="1"/>
                  <a:t>i</a:t>
                </a:r>
                <a:r>
                  <a:rPr lang="en-US" sz="2600" i="1" dirty="0"/>
                  <a:t>)</a:t>
                </a:r>
                <a:r>
                  <a:rPr lang="en-US" sz="2600" dirty="0"/>
                  <a:t>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r>
                  <a:rPr lang="en-US" sz="2600" dirty="0"/>
                  <a:t>		</a:t>
                </a:r>
                <a:r>
                  <a:rPr lang="en-US" sz="2600" i="1" dirty="0"/>
                  <a:t>(ii)</a:t>
                </a:r>
                <a:r>
                  <a:rPr lang="en-US" sz="2600" dirty="0"/>
                  <a:t>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pPr marL="917575" lvl="2" indent="-457200"/>
                <a:r>
                  <a:rPr lang="en-US" sz="2800" dirty="0"/>
                  <a:t>To the priority queue, add whichever of these LPs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844222"/>
                <a:ext cx="10634244" cy="5624671"/>
              </a:xfrm>
              <a:blipFill>
                <a:blip r:embed="rId2"/>
                <a:stretch>
                  <a:fillRect l="-955" t="-180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94665"/>
              </p:ext>
            </p:extLst>
          </p:nvPr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min.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subject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  <a:blipFill>
                <a:blip r:embed="rId3"/>
                <a:stretch>
                  <a:fillRect l="-3650" t="-3980" b="-398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7692129" y="6298291"/>
            <a:ext cx="47481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37648" y="3567094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FF7FE-9101-F94A-A5E7-921822CCA12B}"/>
              </a:ext>
            </a:extLst>
          </p:cNvPr>
          <p:cNvSpPr txBox="1"/>
          <p:nvPr/>
        </p:nvSpPr>
        <p:spPr>
          <a:xfrm>
            <a:off x="126520" y="5332642"/>
            <a:ext cx="440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</a:rPr>
              <a:t>What is the LP solution?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EC1B31-8322-E969-B560-8675ADD5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89" y="8400"/>
            <a:ext cx="10515600" cy="62781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79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6" grpId="0"/>
      <p:bldP spid="17" grpId="0"/>
      <p:bldP spid="21" grpId="0"/>
      <p:bldP spid="2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min.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subject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  <a:blipFill>
                <a:blip r:embed="rId3"/>
                <a:stretch>
                  <a:fillRect l="-3650" t="-3980" b="-398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7692129" y="6298291"/>
            <a:ext cx="47481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37648" y="3567094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7F812-3D0D-FD6E-406C-F91B5197F771}"/>
              </a:ext>
            </a:extLst>
          </p:cNvPr>
          <p:cNvSpPr txBox="1"/>
          <p:nvPr/>
        </p:nvSpPr>
        <p:spPr>
          <a:xfrm>
            <a:off x="552099" y="3474451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</p:txBody>
      </p:sp>
    </p:spTree>
    <p:extLst>
      <p:ext uri="{BB962C8B-B14F-4D97-AF65-F5344CB8AC3E}">
        <p14:creationId xmlns:p14="http://schemas.microsoft.com/office/powerpoint/2010/main" val="364994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min.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subject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  <a:blipFill>
                <a:blip r:embed="rId3"/>
                <a:stretch>
                  <a:fillRect l="-3650" t="-3980" b="-398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7692129" y="6298291"/>
            <a:ext cx="47481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37648" y="3567094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62016-564A-C07A-8FB5-B900BED15F71}"/>
              </a:ext>
            </a:extLst>
          </p:cNvPr>
          <p:cNvSpPr txBox="1"/>
          <p:nvPr/>
        </p:nvSpPr>
        <p:spPr>
          <a:xfrm>
            <a:off x="552099" y="3474451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4D582-3726-DF56-95AE-94AFA3FAFAE6}"/>
              </a:ext>
            </a:extLst>
          </p:cNvPr>
          <p:cNvCxnSpPr>
            <a:cxnSpLocks/>
          </p:cNvCxnSpPr>
          <p:nvPr/>
        </p:nvCxnSpPr>
        <p:spPr>
          <a:xfrm>
            <a:off x="552099" y="4053840"/>
            <a:ext cx="2130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98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min.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subject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6" y="897487"/>
                <a:ext cx="3465719" cy="2531513"/>
              </a:xfrm>
              <a:blipFill>
                <a:blip r:embed="rId3"/>
                <a:stretch>
                  <a:fillRect l="-3650" t="-3980" b="-398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7692129" y="6298291"/>
            <a:ext cx="47481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37648" y="3567094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7C01A-1FBC-0C42-FB10-ECE6056513BC}"/>
              </a:ext>
            </a:extLst>
          </p:cNvPr>
          <p:cNvSpPr txBox="1"/>
          <p:nvPr/>
        </p:nvSpPr>
        <p:spPr>
          <a:xfrm>
            <a:off x="552099" y="3474451"/>
            <a:ext cx="307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  <a:p>
            <a:r>
              <a:rPr lang="en-US" sz="2400" dirty="0"/>
              <a:t>-18.0: (3,5) (x&lt;=3,y&lt;=5)</a:t>
            </a:r>
          </a:p>
          <a:p>
            <a:r>
              <a:rPr lang="en-US" sz="2400" dirty="0"/>
              <a:t>Inf: (x&lt;=3,y&gt;=6)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F2F6EC-CD3D-54AC-4E64-3692A5AD4B59}"/>
              </a:ext>
            </a:extLst>
          </p:cNvPr>
          <p:cNvCxnSpPr>
            <a:cxnSpLocks/>
          </p:cNvCxnSpPr>
          <p:nvPr/>
        </p:nvCxnSpPr>
        <p:spPr>
          <a:xfrm flipV="1">
            <a:off x="552099" y="4053840"/>
            <a:ext cx="2130141" cy="3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530F46-8DF8-E0AA-6305-3D1A5CE6E3DB}"/>
              </a:ext>
            </a:extLst>
          </p:cNvPr>
          <p:cNvCxnSpPr>
            <a:cxnSpLocks/>
          </p:cNvCxnSpPr>
          <p:nvPr/>
        </p:nvCxnSpPr>
        <p:spPr>
          <a:xfrm>
            <a:off x="552099" y="4448110"/>
            <a:ext cx="28159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16844-B6F1-4D67-DE70-E902B797EED5}"/>
              </a:ext>
            </a:extLst>
          </p:cNvPr>
          <p:cNvSpPr/>
          <p:nvPr/>
        </p:nvSpPr>
        <p:spPr>
          <a:xfrm>
            <a:off x="7405" y="6355702"/>
            <a:ext cx="534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Why do we not need to recurse on -17.7?</a:t>
            </a:r>
          </a:p>
        </p:txBody>
      </p:sp>
    </p:spTree>
    <p:extLst>
      <p:ext uri="{BB962C8B-B14F-4D97-AF65-F5344CB8AC3E}">
        <p14:creationId xmlns:p14="http://schemas.microsoft.com/office/powerpoint/2010/main" val="5523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A3E6-E281-289D-4680-9A154A5E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120" y="2267608"/>
            <a:ext cx="6952899" cy="2039539"/>
          </a:xfrm>
        </p:spPr>
        <p:txBody>
          <a:bodyPr/>
          <a:lstStyle/>
          <a:p>
            <a:pPr algn="ctr"/>
            <a:r>
              <a:rPr lang="en-US" sz="6000" dirty="0"/>
              <a:t>Convex optimization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Another representation…there is an entire course on this! 10-725</a:t>
            </a:r>
            <a:endParaRPr lang="hi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6688960" cy="4988105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convex if for every pair of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every value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  <a:endParaRPr lang="en-US" sz="1200" dirty="0">
                  <a:solidFill>
                    <a:schemeClr val="accent1"/>
                  </a:solidFill>
                </a:endParaRPr>
              </a:p>
              <a:p>
                <a:endParaRPr lang="en-US" sz="1200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In words, the line joining two points is never below the function.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functions are convex!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6688960" cy="4988105"/>
              </a:xfrm>
              <a:blipFill>
                <a:blip r:embed="rId2"/>
                <a:stretch>
                  <a:fillRect l="-1894" t="-1777" r="-13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2575693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989796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9400"/>
            <a:ext cx="10515600" cy="627812"/>
          </a:xfrm>
        </p:spPr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752568"/>
                <a:ext cx="6688960" cy="4988105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convex if for every pair of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every value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  <a:endParaRPr lang="en-US" sz="1200" dirty="0">
                  <a:solidFill>
                    <a:schemeClr val="accent1"/>
                  </a:solidFill>
                </a:endParaRPr>
              </a:p>
              <a:p>
                <a:endParaRPr lang="en-US" sz="1200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In words, the line joining two points is never below the function.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functions are:</a:t>
                </a:r>
              </a:p>
              <a:p>
                <a:pPr marL="514350" indent="-514350">
                  <a:buAutoNum type="alphaLcParenBoth"/>
                </a:pPr>
                <a:r>
                  <a:rPr lang="en-US" dirty="0">
                    <a:solidFill>
                      <a:schemeClr val="tx1"/>
                    </a:solidFill>
                  </a:rPr>
                  <a:t>always convex</a:t>
                </a:r>
              </a:p>
              <a:p>
                <a:pPr marL="514350" indent="-514350">
                  <a:buAutoNum type="alphaLcParenBoth"/>
                </a:pPr>
                <a:r>
                  <a:rPr lang="en-US" dirty="0">
                    <a:solidFill>
                      <a:schemeClr val="tx1"/>
                    </a:solidFill>
                  </a:rPr>
                  <a:t>may or may not be convex</a:t>
                </a:r>
              </a:p>
              <a:p>
                <a:pPr marL="514350" indent="-514350">
                  <a:buAutoNum type="alphaLcParenBoth"/>
                </a:pPr>
                <a:r>
                  <a:rPr lang="en-US" dirty="0">
                    <a:solidFill>
                      <a:schemeClr val="tx1"/>
                    </a:solidFill>
                  </a:rPr>
                  <a:t>never convex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752568"/>
                <a:ext cx="6688960" cy="4988105"/>
              </a:xfrm>
              <a:blipFill>
                <a:blip r:embed="rId2"/>
                <a:stretch>
                  <a:fillRect l="-1894" t="-1777" r="-1326" b="-2436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2575693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989796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562792" cy="498810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 optimization problem is a convex optimization problem if the objective is a convex function and the feasible set is a convex set. </a:t>
            </a:r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Are linear programming problems also convex optimization problems?</a:t>
            </a:r>
          </a:p>
          <a:p>
            <a:r>
              <a:rPr lang="en-US" dirty="0">
                <a:solidFill>
                  <a:schemeClr val="accent1"/>
                </a:solidFill>
              </a:rPr>
              <a:t>Yes. </a:t>
            </a:r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Are integer programming problems also convex optimization problems?</a:t>
            </a:r>
          </a:p>
          <a:p>
            <a:r>
              <a:rPr lang="en-US" dirty="0">
                <a:solidFill>
                  <a:schemeClr val="accent1"/>
                </a:solidFill>
              </a:rPr>
              <a:t>No.</a:t>
            </a:r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Very useful property of convex optimization: any local minimum is also the global minimum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D3C180-B613-4E41-8B66-38BA2FF5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1" y="819720"/>
            <a:ext cx="3600532" cy="206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3029771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55" y="4535195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562792" cy="498810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 optimization problem is a convex optimization problem if the objective is a convex function and the feasible set is a convex set. </a:t>
            </a:r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Very useful property of convex optimization: any local minimum is also the global minimum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Greedy (“gradient descent”) works!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D3C180-B613-4E41-8B66-38BA2FF5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1" y="819720"/>
            <a:ext cx="3600532" cy="206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3029771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55" y="4535195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“Convex”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86385" cy="498810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set in R</a:t>
            </a:r>
            <a:r>
              <a:rPr lang="en-US" baseline="30000" dirty="0">
                <a:solidFill>
                  <a:schemeClr val="accent1"/>
                </a:solidFill>
              </a:rPr>
              <a:t>d</a:t>
            </a:r>
            <a:r>
              <a:rPr lang="en-US" dirty="0">
                <a:solidFill>
                  <a:schemeClr val="accent1"/>
                </a:solidFill>
              </a:rPr>
              <a:t> is said to be a convex set if for every pair of points in the set, all the points on the line joining these two points are also in the set.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D3C180-B613-4E41-8B66-38BA2FF5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1" y="819720"/>
            <a:ext cx="3600532" cy="20623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FB60C3-5C8F-B89E-3A6A-D14F5EE8FE12}"/>
              </a:ext>
            </a:extLst>
          </p:cNvPr>
          <p:cNvCxnSpPr/>
          <p:nvPr/>
        </p:nvCxnSpPr>
        <p:spPr>
          <a:xfrm flipV="1">
            <a:off x="8537944" y="1392865"/>
            <a:ext cx="861237" cy="4465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EB4772-B2B9-13F3-BF04-126CC99B63A0}"/>
              </a:ext>
            </a:extLst>
          </p:cNvPr>
          <p:cNvSpPr txBox="1"/>
          <p:nvPr/>
        </p:nvSpPr>
        <p:spPr>
          <a:xfrm>
            <a:off x="552099" y="3422564"/>
            <a:ext cx="601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Very useful for many types of problems!</a:t>
            </a:r>
          </a:p>
        </p:txBody>
      </p:sp>
    </p:spTree>
    <p:extLst>
      <p:ext uri="{BB962C8B-B14F-4D97-AF65-F5344CB8AC3E}">
        <p14:creationId xmlns:p14="http://schemas.microsoft.com/office/powerpoint/2010/main" val="16402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a linear program of the following form with exactly one constraint, and assume c is not 0. Then it will always have a minimum objective value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  <a:blipFill>
                <a:blip r:embed="rId3"/>
                <a:stretch>
                  <a:fillRect l="-1176" t="-16981" b="-10943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A631CF-7C8E-A054-E0ED-206322944577}"/>
              </a:ext>
            </a:extLst>
          </p:cNvPr>
          <p:cNvSpPr txBox="1"/>
          <p:nvPr/>
        </p:nvSpPr>
        <p:spPr>
          <a:xfrm>
            <a:off x="629017" y="3948832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(True or False) </a:t>
            </a:r>
            <a:endParaRPr lang="hi-IN" sz="3600" dirty="0"/>
          </a:p>
        </p:txBody>
      </p:sp>
    </p:spTree>
    <p:extLst>
      <p:ext uri="{BB962C8B-B14F-4D97-AF65-F5344CB8AC3E}">
        <p14:creationId xmlns:p14="http://schemas.microsoft.com/office/powerpoint/2010/main" val="259476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Which of the following must always be true? Select all that apply.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515600" cy="2039539"/>
              </a:xfrm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3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44FD-A14B-11D7-CE73-D76044A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previous lecture</a:t>
            </a:r>
            <a:endParaRPr lang="hi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DC86D-9CE2-E059-9566-43AA7C09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60" y="681037"/>
            <a:ext cx="4662318" cy="46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/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CA65E-AF4F-2D1D-2A88-48F09DDE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043" y="5078019"/>
                <a:ext cx="345757" cy="276999"/>
              </a:xfrm>
              <a:prstGeom prst="rect">
                <a:avLst/>
              </a:prstGeom>
              <a:blipFill>
                <a:blip r:embed="rId3"/>
                <a:stretch>
                  <a:fillRect t="-21739" r="-53571" b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/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</m:sub>
                      </m:sSub>
                    </m:oMath>
                  </m:oMathPara>
                </a14:m>
                <a:endParaRPr lang="hi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2A08C-A8AF-859E-EE3B-D921A10B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59542" y="2271362"/>
                <a:ext cx="930630" cy="276999"/>
              </a:xfrm>
              <a:prstGeom prst="rect">
                <a:avLst/>
              </a:prstGeom>
              <a:blipFill>
                <a:blip r:embed="rId4"/>
                <a:stretch>
                  <a:fillRect l="-26087" t="-21622" r="-478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92E793D-D273-8874-B826-B2548F411941}"/>
              </a:ext>
            </a:extLst>
          </p:cNvPr>
          <p:cNvSpPr/>
          <p:nvPr/>
        </p:nvSpPr>
        <p:spPr>
          <a:xfrm>
            <a:off x="9910100" y="1759352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3EEF-0F07-66FD-C040-0F10CCDA89E7}"/>
              </a:ext>
            </a:extLst>
          </p:cNvPr>
          <p:cNvSpPr txBox="1"/>
          <p:nvPr/>
        </p:nvSpPr>
        <p:spPr>
          <a:xfrm>
            <a:off x="7593507" y="345767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3021-B157-B1C2-F30C-07C7E2AD09B2}"/>
              </a:ext>
            </a:extLst>
          </p:cNvPr>
          <p:cNvSpPr txBox="1"/>
          <p:nvPr/>
        </p:nvSpPr>
        <p:spPr>
          <a:xfrm>
            <a:off x="11335987" y="4196722"/>
            <a:ext cx="7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</a:t>
            </a:r>
          </a:p>
          <a:p>
            <a:r>
              <a:rPr lang="en-US" sz="1200" dirty="0"/>
              <a:t>negativity</a:t>
            </a:r>
            <a:endParaRPr lang="hi-IN" sz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AE7FF9A-49CC-307E-56C5-C50B8290CA84}"/>
              </a:ext>
            </a:extLst>
          </p:cNvPr>
          <p:cNvSpPr/>
          <p:nvPr/>
        </p:nvSpPr>
        <p:spPr>
          <a:xfrm>
            <a:off x="9453591" y="2615878"/>
            <a:ext cx="978728" cy="1238492"/>
          </a:xfrm>
          <a:custGeom>
            <a:avLst/>
            <a:gdLst>
              <a:gd name="connsiteX0" fmla="*/ 26076 w 978728"/>
              <a:gd name="connsiteY0" fmla="*/ 0 h 1238492"/>
              <a:gd name="connsiteX1" fmla="*/ 14501 w 978728"/>
              <a:gd name="connsiteY1" fmla="*/ 81023 h 1238492"/>
              <a:gd name="connsiteX2" fmla="*/ 2926 w 978728"/>
              <a:gd name="connsiteY2" fmla="*/ 115747 h 1238492"/>
              <a:gd name="connsiteX3" fmla="*/ 83949 w 978728"/>
              <a:gd name="connsiteY3" fmla="*/ 92598 h 1238492"/>
              <a:gd name="connsiteX4" fmla="*/ 141823 w 978728"/>
              <a:gd name="connsiteY4" fmla="*/ 104173 h 1238492"/>
              <a:gd name="connsiteX5" fmla="*/ 153397 w 978728"/>
              <a:gd name="connsiteY5" fmla="*/ 138897 h 1238492"/>
              <a:gd name="connsiteX6" fmla="*/ 118673 w 978728"/>
              <a:gd name="connsiteY6" fmla="*/ 196770 h 1238492"/>
              <a:gd name="connsiteX7" fmla="*/ 153397 w 978728"/>
              <a:gd name="connsiteY7" fmla="*/ 219919 h 1238492"/>
              <a:gd name="connsiteX8" fmla="*/ 245995 w 978728"/>
              <a:gd name="connsiteY8" fmla="*/ 196770 h 1238492"/>
              <a:gd name="connsiteX9" fmla="*/ 280719 w 978728"/>
              <a:gd name="connsiteY9" fmla="*/ 208345 h 1238492"/>
              <a:gd name="connsiteX10" fmla="*/ 292293 w 978728"/>
              <a:gd name="connsiteY10" fmla="*/ 300942 h 1238492"/>
              <a:gd name="connsiteX11" fmla="*/ 269144 w 978728"/>
              <a:gd name="connsiteY11" fmla="*/ 324092 h 1238492"/>
              <a:gd name="connsiteX12" fmla="*/ 257569 w 978728"/>
              <a:gd name="connsiteY12" fmla="*/ 358816 h 1238492"/>
              <a:gd name="connsiteX13" fmla="*/ 315443 w 978728"/>
              <a:gd name="connsiteY13" fmla="*/ 405114 h 1238492"/>
              <a:gd name="connsiteX14" fmla="*/ 350167 w 978728"/>
              <a:gd name="connsiteY14" fmla="*/ 393540 h 1238492"/>
              <a:gd name="connsiteX15" fmla="*/ 431190 w 978728"/>
              <a:gd name="connsiteY15" fmla="*/ 335666 h 1238492"/>
              <a:gd name="connsiteX16" fmla="*/ 419615 w 978728"/>
              <a:gd name="connsiteY16" fmla="*/ 381965 h 1238492"/>
              <a:gd name="connsiteX17" fmla="*/ 373316 w 978728"/>
              <a:gd name="connsiteY17" fmla="*/ 439838 h 1238492"/>
              <a:gd name="connsiteX18" fmla="*/ 361742 w 978728"/>
              <a:gd name="connsiteY18" fmla="*/ 474563 h 1238492"/>
              <a:gd name="connsiteX19" fmla="*/ 373316 w 978728"/>
              <a:gd name="connsiteY19" fmla="*/ 509287 h 1238492"/>
              <a:gd name="connsiteX20" fmla="*/ 442764 w 978728"/>
              <a:gd name="connsiteY20" fmla="*/ 497712 h 1238492"/>
              <a:gd name="connsiteX21" fmla="*/ 489063 w 978728"/>
              <a:gd name="connsiteY21" fmla="*/ 451413 h 1238492"/>
              <a:gd name="connsiteX22" fmla="*/ 523787 w 978728"/>
              <a:gd name="connsiteY22" fmla="*/ 439838 h 1238492"/>
              <a:gd name="connsiteX23" fmla="*/ 546937 w 978728"/>
              <a:gd name="connsiteY23" fmla="*/ 462988 h 1238492"/>
              <a:gd name="connsiteX24" fmla="*/ 535362 w 978728"/>
              <a:gd name="connsiteY24" fmla="*/ 497712 h 1238492"/>
              <a:gd name="connsiteX25" fmla="*/ 489063 w 978728"/>
              <a:gd name="connsiteY25" fmla="*/ 544011 h 1238492"/>
              <a:gd name="connsiteX26" fmla="*/ 465914 w 978728"/>
              <a:gd name="connsiteY26" fmla="*/ 578735 h 1238492"/>
              <a:gd name="connsiteX27" fmla="*/ 442764 w 978728"/>
              <a:gd name="connsiteY27" fmla="*/ 601884 h 1238492"/>
              <a:gd name="connsiteX28" fmla="*/ 396466 w 978728"/>
              <a:gd name="connsiteY28" fmla="*/ 671332 h 1238492"/>
              <a:gd name="connsiteX29" fmla="*/ 373316 w 978728"/>
              <a:gd name="connsiteY29" fmla="*/ 706056 h 1238492"/>
              <a:gd name="connsiteX30" fmla="*/ 442764 w 978728"/>
              <a:gd name="connsiteY30" fmla="*/ 682907 h 1238492"/>
              <a:gd name="connsiteX31" fmla="*/ 546937 w 978728"/>
              <a:gd name="connsiteY31" fmla="*/ 659757 h 1238492"/>
              <a:gd name="connsiteX32" fmla="*/ 581661 w 978728"/>
              <a:gd name="connsiteY32" fmla="*/ 601884 h 1238492"/>
              <a:gd name="connsiteX33" fmla="*/ 651109 w 978728"/>
              <a:gd name="connsiteY33" fmla="*/ 578735 h 1238492"/>
              <a:gd name="connsiteX34" fmla="*/ 685833 w 978728"/>
              <a:gd name="connsiteY34" fmla="*/ 590309 h 1238492"/>
              <a:gd name="connsiteX35" fmla="*/ 639534 w 978728"/>
              <a:gd name="connsiteY35" fmla="*/ 682907 h 1238492"/>
              <a:gd name="connsiteX36" fmla="*/ 604810 w 978728"/>
              <a:gd name="connsiteY36" fmla="*/ 706056 h 1238492"/>
              <a:gd name="connsiteX37" fmla="*/ 558511 w 978728"/>
              <a:gd name="connsiteY37" fmla="*/ 763930 h 1238492"/>
              <a:gd name="connsiteX38" fmla="*/ 523787 w 978728"/>
              <a:gd name="connsiteY38" fmla="*/ 787079 h 1238492"/>
              <a:gd name="connsiteX39" fmla="*/ 489063 w 978728"/>
              <a:gd name="connsiteY39" fmla="*/ 821803 h 1238492"/>
              <a:gd name="connsiteX40" fmla="*/ 442764 w 978728"/>
              <a:gd name="connsiteY40" fmla="*/ 856527 h 1238492"/>
              <a:gd name="connsiteX41" fmla="*/ 454339 w 978728"/>
              <a:gd name="connsiteY41" fmla="*/ 902826 h 1238492"/>
              <a:gd name="connsiteX42" fmla="*/ 465914 w 978728"/>
              <a:gd name="connsiteY42" fmla="*/ 937550 h 1238492"/>
              <a:gd name="connsiteX43" fmla="*/ 535362 w 978728"/>
              <a:gd name="connsiteY43" fmla="*/ 960699 h 1238492"/>
              <a:gd name="connsiteX44" fmla="*/ 570086 w 978728"/>
              <a:gd name="connsiteY44" fmla="*/ 937550 h 1238492"/>
              <a:gd name="connsiteX45" fmla="*/ 616385 w 978728"/>
              <a:gd name="connsiteY45" fmla="*/ 844952 h 1238492"/>
              <a:gd name="connsiteX46" fmla="*/ 651109 w 978728"/>
              <a:gd name="connsiteY46" fmla="*/ 833378 h 1238492"/>
              <a:gd name="connsiteX47" fmla="*/ 801580 w 978728"/>
              <a:gd name="connsiteY47" fmla="*/ 821803 h 1238492"/>
              <a:gd name="connsiteX48" fmla="*/ 778430 w 978728"/>
              <a:gd name="connsiteY48" fmla="*/ 891251 h 1238492"/>
              <a:gd name="connsiteX49" fmla="*/ 708982 w 978728"/>
              <a:gd name="connsiteY49" fmla="*/ 925975 h 1238492"/>
              <a:gd name="connsiteX50" fmla="*/ 685833 w 978728"/>
              <a:gd name="connsiteY50" fmla="*/ 949125 h 1238492"/>
              <a:gd name="connsiteX51" fmla="*/ 651109 w 978728"/>
              <a:gd name="connsiteY51" fmla="*/ 960699 h 1238492"/>
              <a:gd name="connsiteX52" fmla="*/ 581661 w 978728"/>
              <a:gd name="connsiteY52" fmla="*/ 1053297 h 1238492"/>
              <a:gd name="connsiteX53" fmla="*/ 639534 w 978728"/>
              <a:gd name="connsiteY53" fmla="*/ 1111170 h 1238492"/>
              <a:gd name="connsiteX54" fmla="*/ 685833 w 978728"/>
              <a:gd name="connsiteY54" fmla="*/ 1041722 h 1238492"/>
              <a:gd name="connsiteX55" fmla="*/ 755281 w 978728"/>
              <a:gd name="connsiteY55" fmla="*/ 1018573 h 1238492"/>
              <a:gd name="connsiteX56" fmla="*/ 824729 w 978728"/>
              <a:gd name="connsiteY56" fmla="*/ 995423 h 1238492"/>
              <a:gd name="connsiteX57" fmla="*/ 859453 w 978728"/>
              <a:gd name="connsiteY57" fmla="*/ 983849 h 1238492"/>
              <a:gd name="connsiteX58" fmla="*/ 871028 w 978728"/>
              <a:gd name="connsiteY58" fmla="*/ 1018573 h 1238492"/>
              <a:gd name="connsiteX59" fmla="*/ 847878 w 978728"/>
              <a:gd name="connsiteY59" fmla="*/ 1088021 h 1238492"/>
              <a:gd name="connsiteX60" fmla="*/ 882602 w 978728"/>
              <a:gd name="connsiteY60" fmla="*/ 1099595 h 1238492"/>
              <a:gd name="connsiteX61" fmla="*/ 940476 w 978728"/>
              <a:gd name="connsiteY61" fmla="*/ 1111170 h 1238492"/>
              <a:gd name="connsiteX62" fmla="*/ 928901 w 978728"/>
              <a:gd name="connsiteY62" fmla="*/ 1145894 h 1238492"/>
              <a:gd name="connsiteX63" fmla="*/ 940476 w 978728"/>
              <a:gd name="connsiteY63" fmla="*/ 1180618 h 1238492"/>
              <a:gd name="connsiteX64" fmla="*/ 975200 w 978728"/>
              <a:gd name="connsiteY64" fmla="*/ 1192193 h 1238492"/>
              <a:gd name="connsiteX65" fmla="*/ 975200 w 978728"/>
              <a:gd name="connsiteY65" fmla="*/ 1238492 h 12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8728" h="1238492">
                <a:moveTo>
                  <a:pt x="26076" y="0"/>
                </a:moveTo>
                <a:cubicBezTo>
                  <a:pt x="22218" y="27008"/>
                  <a:pt x="19852" y="54271"/>
                  <a:pt x="14501" y="81023"/>
                </a:cubicBezTo>
                <a:cubicBezTo>
                  <a:pt x="12108" y="92987"/>
                  <a:pt x="-7226" y="108979"/>
                  <a:pt x="2926" y="115747"/>
                </a:cubicBezTo>
                <a:cubicBezTo>
                  <a:pt x="7772" y="118978"/>
                  <a:pt x="75005" y="95580"/>
                  <a:pt x="83949" y="92598"/>
                </a:cubicBezTo>
                <a:cubicBezTo>
                  <a:pt x="103240" y="96456"/>
                  <a:pt x="125454" y="93260"/>
                  <a:pt x="141823" y="104173"/>
                </a:cubicBezTo>
                <a:cubicBezTo>
                  <a:pt x="151975" y="110941"/>
                  <a:pt x="153397" y="126696"/>
                  <a:pt x="153397" y="138897"/>
                </a:cubicBezTo>
                <a:cubicBezTo>
                  <a:pt x="153397" y="168950"/>
                  <a:pt x="137012" y="178432"/>
                  <a:pt x="118673" y="196770"/>
                </a:cubicBezTo>
                <a:cubicBezTo>
                  <a:pt x="130248" y="204486"/>
                  <a:pt x="139593" y="218194"/>
                  <a:pt x="153397" y="219919"/>
                </a:cubicBezTo>
                <a:cubicBezTo>
                  <a:pt x="173717" y="222459"/>
                  <a:pt x="223317" y="204330"/>
                  <a:pt x="245995" y="196770"/>
                </a:cubicBezTo>
                <a:cubicBezTo>
                  <a:pt x="257570" y="200628"/>
                  <a:pt x="271192" y="200723"/>
                  <a:pt x="280719" y="208345"/>
                </a:cubicBezTo>
                <a:cubicBezTo>
                  <a:pt x="313783" y="234797"/>
                  <a:pt x="308007" y="264276"/>
                  <a:pt x="292293" y="300942"/>
                </a:cubicBezTo>
                <a:cubicBezTo>
                  <a:pt x="287994" y="310972"/>
                  <a:pt x="276860" y="316375"/>
                  <a:pt x="269144" y="324092"/>
                </a:cubicBezTo>
                <a:cubicBezTo>
                  <a:pt x="265286" y="335667"/>
                  <a:pt x="255563" y="346781"/>
                  <a:pt x="257569" y="358816"/>
                </a:cubicBezTo>
                <a:cubicBezTo>
                  <a:pt x="263729" y="395773"/>
                  <a:pt x="288359" y="396086"/>
                  <a:pt x="315443" y="405114"/>
                </a:cubicBezTo>
                <a:cubicBezTo>
                  <a:pt x="327018" y="401256"/>
                  <a:pt x="340239" y="400631"/>
                  <a:pt x="350167" y="393540"/>
                </a:cubicBezTo>
                <a:cubicBezTo>
                  <a:pt x="446291" y="324881"/>
                  <a:pt x="352731" y="361820"/>
                  <a:pt x="431190" y="335666"/>
                </a:cubicBezTo>
                <a:cubicBezTo>
                  <a:pt x="427332" y="351099"/>
                  <a:pt x="425881" y="367343"/>
                  <a:pt x="419615" y="381965"/>
                </a:cubicBezTo>
                <a:cubicBezTo>
                  <a:pt x="408663" y="407519"/>
                  <a:pt x="391986" y="421169"/>
                  <a:pt x="373316" y="439838"/>
                </a:cubicBezTo>
                <a:cubicBezTo>
                  <a:pt x="369458" y="451413"/>
                  <a:pt x="368019" y="464101"/>
                  <a:pt x="361742" y="474563"/>
                </a:cubicBezTo>
                <a:cubicBezTo>
                  <a:pt x="340558" y="509870"/>
                  <a:pt x="316396" y="490313"/>
                  <a:pt x="373316" y="509287"/>
                </a:cubicBezTo>
                <a:cubicBezTo>
                  <a:pt x="396465" y="505429"/>
                  <a:pt x="421773" y="508208"/>
                  <a:pt x="442764" y="497712"/>
                </a:cubicBezTo>
                <a:cubicBezTo>
                  <a:pt x="462285" y="487951"/>
                  <a:pt x="468358" y="458315"/>
                  <a:pt x="489063" y="451413"/>
                </a:cubicBezTo>
                <a:lnTo>
                  <a:pt x="523787" y="439838"/>
                </a:lnTo>
                <a:cubicBezTo>
                  <a:pt x="531504" y="447555"/>
                  <a:pt x="544797" y="452287"/>
                  <a:pt x="546937" y="462988"/>
                </a:cubicBezTo>
                <a:cubicBezTo>
                  <a:pt x="549330" y="474952"/>
                  <a:pt x="542454" y="487784"/>
                  <a:pt x="535362" y="497712"/>
                </a:cubicBezTo>
                <a:cubicBezTo>
                  <a:pt x="522676" y="515472"/>
                  <a:pt x="501170" y="525851"/>
                  <a:pt x="489063" y="544011"/>
                </a:cubicBezTo>
                <a:cubicBezTo>
                  <a:pt x="481347" y="555586"/>
                  <a:pt x="474604" y="567872"/>
                  <a:pt x="465914" y="578735"/>
                </a:cubicBezTo>
                <a:cubicBezTo>
                  <a:pt x="459097" y="587256"/>
                  <a:pt x="449312" y="593154"/>
                  <a:pt x="442764" y="601884"/>
                </a:cubicBezTo>
                <a:cubicBezTo>
                  <a:pt x="426071" y="624142"/>
                  <a:pt x="411899" y="648183"/>
                  <a:pt x="396466" y="671332"/>
                </a:cubicBezTo>
                <a:cubicBezTo>
                  <a:pt x="388749" y="682907"/>
                  <a:pt x="360119" y="710455"/>
                  <a:pt x="373316" y="706056"/>
                </a:cubicBezTo>
                <a:cubicBezTo>
                  <a:pt x="396465" y="698340"/>
                  <a:pt x="418695" y="686919"/>
                  <a:pt x="442764" y="682907"/>
                </a:cubicBezTo>
                <a:cubicBezTo>
                  <a:pt x="524247" y="669326"/>
                  <a:pt x="489948" y="678753"/>
                  <a:pt x="546937" y="659757"/>
                </a:cubicBezTo>
                <a:cubicBezTo>
                  <a:pt x="554857" y="635995"/>
                  <a:pt x="556238" y="614595"/>
                  <a:pt x="581661" y="601884"/>
                </a:cubicBezTo>
                <a:cubicBezTo>
                  <a:pt x="603486" y="590972"/>
                  <a:pt x="651109" y="578735"/>
                  <a:pt x="651109" y="578735"/>
                </a:cubicBezTo>
                <a:cubicBezTo>
                  <a:pt x="662684" y="582593"/>
                  <a:pt x="684108" y="578231"/>
                  <a:pt x="685833" y="590309"/>
                </a:cubicBezTo>
                <a:cubicBezTo>
                  <a:pt x="691018" y="626609"/>
                  <a:pt x="665722" y="661956"/>
                  <a:pt x="639534" y="682907"/>
                </a:cubicBezTo>
                <a:cubicBezTo>
                  <a:pt x="628671" y="691597"/>
                  <a:pt x="616385" y="698340"/>
                  <a:pt x="604810" y="706056"/>
                </a:cubicBezTo>
                <a:cubicBezTo>
                  <a:pt x="587621" y="731840"/>
                  <a:pt x="582073" y="745080"/>
                  <a:pt x="558511" y="763930"/>
                </a:cubicBezTo>
                <a:cubicBezTo>
                  <a:pt x="547648" y="772620"/>
                  <a:pt x="534474" y="778173"/>
                  <a:pt x="523787" y="787079"/>
                </a:cubicBezTo>
                <a:cubicBezTo>
                  <a:pt x="511212" y="797558"/>
                  <a:pt x="501491" y="811150"/>
                  <a:pt x="489063" y="821803"/>
                </a:cubicBezTo>
                <a:cubicBezTo>
                  <a:pt x="474416" y="834358"/>
                  <a:pt x="458197" y="844952"/>
                  <a:pt x="442764" y="856527"/>
                </a:cubicBezTo>
                <a:cubicBezTo>
                  <a:pt x="398277" y="923258"/>
                  <a:pt x="419197" y="867684"/>
                  <a:pt x="454339" y="902826"/>
                </a:cubicBezTo>
                <a:cubicBezTo>
                  <a:pt x="462966" y="911453"/>
                  <a:pt x="455986" y="930458"/>
                  <a:pt x="465914" y="937550"/>
                </a:cubicBezTo>
                <a:cubicBezTo>
                  <a:pt x="485770" y="951733"/>
                  <a:pt x="535362" y="960699"/>
                  <a:pt x="535362" y="960699"/>
                </a:cubicBezTo>
                <a:cubicBezTo>
                  <a:pt x="546937" y="952983"/>
                  <a:pt x="562713" y="949346"/>
                  <a:pt x="570086" y="937550"/>
                </a:cubicBezTo>
                <a:cubicBezTo>
                  <a:pt x="597789" y="893226"/>
                  <a:pt x="575487" y="869490"/>
                  <a:pt x="616385" y="844952"/>
                </a:cubicBezTo>
                <a:cubicBezTo>
                  <a:pt x="626847" y="838675"/>
                  <a:pt x="639534" y="837236"/>
                  <a:pt x="651109" y="833378"/>
                </a:cubicBezTo>
                <a:cubicBezTo>
                  <a:pt x="690719" y="793766"/>
                  <a:pt x="716780" y="755847"/>
                  <a:pt x="801580" y="821803"/>
                </a:cubicBezTo>
                <a:cubicBezTo>
                  <a:pt x="820841" y="836784"/>
                  <a:pt x="801579" y="883534"/>
                  <a:pt x="778430" y="891251"/>
                </a:cubicBezTo>
                <a:cubicBezTo>
                  <a:pt x="741756" y="903476"/>
                  <a:pt x="741034" y="900333"/>
                  <a:pt x="708982" y="925975"/>
                </a:cubicBezTo>
                <a:cubicBezTo>
                  <a:pt x="700461" y="932792"/>
                  <a:pt x="695191" y="943510"/>
                  <a:pt x="685833" y="949125"/>
                </a:cubicBezTo>
                <a:cubicBezTo>
                  <a:pt x="675371" y="955402"/>
                  <a:pt x="662684" y="956841"/>
                  <a:pt x="651109" y="960699"/>
                </a:cubicBezTo>
                <a:cubicBezTo>
                  <a:pt x="584608" y="1027200"/>
                  <a:pt x="601862" y="992691"/>
                  <a:pt x="581661" y="1053297"/>
                </a:cubicBezTo>
                <a:cubicBezTo>
                  <a:pt x="584854" y="1058087"/>
                  <a:pt x="620908" y="1121814"/>
                  <a:pt x="639534" y="1111170"/>
                </a:cubicBezTo>
                <a:cubicBezTo>
                  <a:pt x="663690" y="1097366"/>
                  <a:pt x="659439" y="1050520"/>
                  <a:pt x="685833" y="1041722"/>
                </a:cubicBezTo>
                <a:lnTo>
                  <a:pt x="755281" y="1018573"/>
                </a:lnTo>
                <a:lnTo>
                  <a:pt x="824729" y="995423"/>
                </a:lnTo>
                <a:lnTo>
                  <a:pt x="859453" y="983849"/>
                </a:lnTo>
                <a:cubicBezTo>
                  <a:pt x="863311" y="995424"/>
                  <a:pt x="872375" y="1006447"/>
                  <a:pt x="871028" y="1018573"/>
                </a:cubicBezTo>
                <a:cubicBezTo>
                  <a:pt x="868333" y="1042825"/>
                  <a:pt x="847878" y="1088021"/>
                  <a:pt x="847878" y="1088021"/>
                </a:cubicBezTo>
                <a:cubicBezTo>
                  <a:pt x="859453" y="1091879"/>
                  <a:pt x="870766" y="1096636"/>
                  <a:pt x="882602" y="1099595"/>
                </a:cubicBezTo>
                <a:cubicBezTo>
                  <a:pt x="901688" y="1104366"/>
                  <a:pt x="926565" y="1097259"/>
                  <a:pt x="940476" y="1111170"/>
                </a:cubicBezTo>
                <a:cubicBezTo>
                  <a:pt x="949103" y="1119797"/>
                  <a:pt x="932759" y="1134319"/>
                  <a:pt x="928901" y="1145894"/>
                </a:cubicBezTo>
                <a:cubicBezTo>
                  <a:pt x="932759" y="1157469"/>
                  <a:pt x="931849" y="1171991"/>
                  <a:pt x="940476" y="1180618"/>
                </a:cubicBezTo>
                <a:cubicBezTo>
                  <a:pt x="949103" y="1189245"/>
                  <a:pt x="968923" y="1181731"/>
                  <a:pt x="975200" y="1192193"/>
                </a:cubicBezTo>
                <a:cubicBezTo>
                  <a:pt x="983140" y="1205427"/>
                  <a:pt x="975200" y="1223059"/>
                  <a:pt x="975200" y="12384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832E9-CFA5-A8D1-6E0C-875A6C3BFEE9}"/>
              </a:ext>
            </a:extLst>
          </p:cNvPr>
          <p:cNvSpPr/>
          <p:nvPr/>
        </p:nvSpPr>
        <p:spPr>
          <a:xfrm rot="20233178">
            <a:off x="8152677" y="3821574"/>
            <a:ext cx="877506" cy="19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D23C8C-0776-DB73-2494-0A81B87B984E}"/>
                  </a:ext>
                </a:extLst>
              </p:cNvPr>
              <p:cNvSpPr txBox="1"/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D23C8C-0776-DB73-2494-0A81B87B9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blipFill>
                <a:blip r:embed="rId5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5DFCB6-FDCB-D69C-A5B6-7DFDE4024A18}"/>
              </a:ext>
            </a:extLst>
          </p:cNvPr>
          <p:cNvSpPr txBox="1"/>
          <p:nvPr/>
        </p:nvSpPr>
        <p:spPr>
          <a:xfrm>
            <a:off x="3240795" y="5393895"/>
            <a:ext cx="5710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 the feasible set convex?</a:t>
            </a:r>
            <a:endParaRPr lang="hi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6E0056-0930-9B88-3389-9FAF2DB85E27}"/>
              </a:ext>
            </a:extLst>
          </p:cNvPr>
          <p:cNvGrpSpPr/>
          <p:nvPr/>
        </p:nvGrpSpPr>
        <p:grpSpPr>
          <a:xfrm>
            <a:off x="3706338" y="335135"/>
            <a:ext cx="5343950" cy="5021284"/>
            <a:chOff x="3706338" y="335135"/>
            <a:chExt cx="5343950" cy="5021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0E9F48-504D-EF32-7104-579AAC7B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4841" y="670405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/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21739" r="-51724" b="-52174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/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739" t="-21622" r="-47826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BE2048-FDB3-3D09-97EA-B90DD9FB1B53}"/>
                </a:ext>
              </a:extLst>
            </p:cNvPr>
            <p:cNvSpPr/>
            <p:nvPr/>
          </p:nvSpPr>
          <p:spPr>
            <a:xfrm>
              <a:off x="6830081" y="1748720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DA65A2-42C9-0C95-4C98-CEC0FCD83FA3}"/>
                </a:ext>
              </a:extLst>
            </p:cNvPr>
            <p:cNvSpPr txBox="1"/>
            <p:nvPr/>
          </p:nvSpPr>
          <p:spPr>
            <a:xfrm>
              <a:off x="4513488" y="335135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B57B1-C49D-35A7-5A3D-D865E2F0FCB2}"/>
                </a:ext>
              </a:extLst>
            </p:cNvPr>
            <p:cNvSpPr txBox="1"/>
            <p:nvPr/>
          </p:nvSpPr>
          <p:spPr>
            <a:xfrm>
              <a:off x="8255968" y="4186090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5E6262-0AF7-5484-741C-694BBDE9D47E}"/>
                </a:ext>
              </a:extLst>
            </p:cNvPr>
            <p:cNvSpPr/>
            <p:nvPr/>
          </p:nvSpPr>
          <p:spPr>
            <a:xfrm>
              <a:off x="6373572" y="2605246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E0B228-B76E-C3EB-E179-C7F26E07B1A7}"/>
                </a:ext>
              </a:extLst>
            </p:cNvPr>
            <p:cNvSpPr/>
            <p:nvPr/>
          </p:nvSpPr>
          <p:spPr>
            <a:xfrm rot="20233178">
              <a:off x="5072658" y="381094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3B239F-3E6D-5C6F-D377-6153E11F30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1279" y="2421521"/>
              <a:ext cx="279047" cy="44302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3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6E0056-0930-9B88-3389-9FAF2DB85E27}"/>
              </a:ext>
            </a:extLst>
          </p:cNvPr>
          <p:cNvGrpSpPr/>
          <p:nvPr/>
        </p:nvGrpSpPr>
        <p:grpSpPr>
          <a:xfrm rot="3407064">
            <a:off x="3424026" y="918358"/>
            <a:ext cx="5343950" cy="5021284"/>
            <a:chOff x="3706338" y="335135"/>
            <a:chExt cx="5343950" cy="5021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0E9F48-504D-EF32-7104-579AAC7B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4841" y="670405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/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571" r="-37143" b="-52778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/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1667" r="-27027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BE2048-FDB3-3D09-97EA-B90DD9FB1B53}"/>
                </a:ext>
              </a:extLst>
            </p:cNvPr>
            <p:cNvSpPr/>
            <p:nvPr/>
          </p:nvSpPr>
          <p:spPr>
            <a:xfrm>
              <a:off x="6830081" y="1748720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DA65A2-42C9-0C95-4C98-CEC0FCD83FA3}"/>
                </a:ext>
              </a:extLst>
            </p:cNvPr>
            <p:cNvSpPr txBox="1"/>
            <p:nvPr/>
          </p:nvSpPr>
          <p:spPr>
            <a:xfrm>
              <a:off x="4513488" y="335135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B57B1-C49D-35A7-5A3D-D865E2F0FCB2}"/>
                </a:ext>
              </a:extLst>
            </p:cNvPr>
            <p:cNvSpPr txBox="1"/>
            <p:nvPr/>
          </p:nvSpPr>
          <p:spPr>
            <a:xfrm>
              <a:off x="8255968" y="4186090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5E6262-0AF7-5484-741C-694BBDE9D47E}"/>
                </a:ext>
              </a:extLst>
            </p:cNvPr>
            <p:cNvSpPr/>
            <p:nvPr/>
          </p:nvSpPr>
          <p:spPr>
            <a:xfrm>
              <a:off x="6373572" y="2605246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E0B228-B76E-C3EB-E179-C7F26E07B1A7}"/>
                </a:ext>
              </a:extLst>
            </p:cNvPr>
            <p:cNvSpPr/>
            <p:nvPr/>
          </p:nvSpPr>
          <p:spPr>
            <a:xfrm rot="20233178">
              <a:off x="5072658" y="381094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3B239F-3E6D-5C6F-D377-6153E11F30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6146" y="2424769"/>
              <a:ext cx="279047" cy="44302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8D004C-4BE0-D0C9-2FDA-2C182888A67D}"/>
              </a:ext>
            </a:extLst>
          </p:cNvPr>
          <p:cNvSpPr txBox="1"/>
          <p:nvPr/>
        </p:nvSpPr>
        <p:spPr>
          <a:xfrm>
            <a:off x="658039" y="1913915"/>
            <a:ext cx="2307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the leftmost point in the feasible set?</a:t>
            </a:r>
            <a:endParaRPr lang="hi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6E0056-0930-9B88-3389-9FAF2DB85E27}"/>
              </a:ext>
            </a:extLst>
          </p:cNvPr>
          <p:cNvGrpSpPr/>
          <p:nvPr/>
        </p:nvGrpSpPr>
        <p:grpSpPr>
          <a:xfrm rot="3407064">
            <a:off x="3424026" y="918358"/>
            <a:ext cx="5343950" cy="5021284"/>
            <a:chOff x="3706338" y="335135"/>
            <a:chExt cx="5343950" cy="5021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0E9F48-504D-EF32-7104-579AAC7B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4841" y="670405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/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1F0C5E-FD00-3EC3-1444-5CD3061EA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24" y="5067387"/>
                  <a:ext cx="34575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571" r="-37143" b="-52778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/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E7347-6735-55B9-A023-788AE5869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379523" y="2260730"/>
                  <a:ext cx="930630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1667" r="-27027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BE2048-FDB3-3D09-97EA-B90DD9FB1B53}"/>
                </a:ext>
              </a:extLst>
            </p:cNvPr>
            <p:cNvSpPr/>
            <p:nvPr/>
          </p:nvSpPr>
          <p:spPr>
            <a:xfrm>
              <a:off x="6830081" y="1748720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DA65A2-42C9-0C95-4C98-CEC0FCD83FA3}"/>
                </a:ext>
              </a:extLst>
            </p:cNvPr>
            <p:cNvSpPr txBox="1"/>
            <p:nvPr/>
          </p:nvSpPr>
          <p:spPr>
            <a:xfrm>
              <a:off x="4513488" y="335135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B57B1-C49D-35A7-5A3D-D865E2F0FCB2}"/>
                </a:ext>
              </a:extLst>
            </p:cNvPr>
            <p:cNvSpPr txBox="1"/>
            <p:nvPr/>
          </p:nvSpPr>
          <p:spPr>
            <a:xfrm>
              <a:off x="8255968" y="4186090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5E6262-0AF7-5484-741C-694BBDE9D47E}"/>
                </a:ext>
              </a:extLst>
            </p:cNvPr>
            <p:cNvSpPr/>
            <p:nvPr/>
          </p:nvSpPr>
          <p:spPr>
            <a:xfrm>
              <a:off x="6373572" y="2605246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E0B228-B76E-C3EB-E179-C7F26E07B1A7}"/>
                </a:ext>
              </a:extLst>
            </p:cNvPr>
            <p:cNvSpPr/>
            <p:nvPr/>
          </p:nvSpPr>
          <p:spPr>
            <a:xfrm rot="20233178">
              <a:off x="5072658" y="381094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3B239F-3E6D-5C6F-D377-6153E11F3057}"/>
                </a:ext>
              </a:extLst>
            </p:cNvPr>
            <p:cNvCxnSpPr>
              <a:cxnSpLocks/>
            </p:cNvCxnSpPr>
            <p:nvPr/>
          </p:nvCxnSpPr>
          <p:spPr>
            <a:xfrm rot="18192936" flipH="1" flipV="1">
              <a:off x="6002437" y="3215603"/>
              <a:ext cx="1904474" cy="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6B5B29-9CE7-4A2F-4021-B851FE03676B}"/>
              </a:ext>
            </a:extLst>
          </p:cNvPr>
          <p:cNvSpPr txBox="1"/>
          <p:nvPr/>
        </p:nvSpPr>
        <p:spPr>
          <a:xfrm>
            <a:off x="658039" y="1913915"/>
            <a:ext cx="2307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the leftmost point in the feasible set?</a:t>
            </a:r>
            <a:endParaRPr lang="hi-IN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6DDB72-D9E8-88EA-A8F9-1B910C75227F}"/>
              </a:ext>
            </a:extLst>
          </p:cNvPr>
          <p:cNvSpPr/>
          <p:nvPr/>
        </p:nvSpPr>
        <p:spPr>
          <a:xfrm>
            <a:off x="5536301" y="4242389"/>
            <a:ext cx="152117" cy="1488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8035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26C5-F439-E22C-33AB-8992A4E0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this example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4922-7FB9-5A77-C305-726CC46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7192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any linear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Suppose x = [x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x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]  (i.e., it is 2 dimensional)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Assume feasible set is closed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∴ Feasible set is a convex polygon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any direction of minimization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There will be a minimizer at a corner of the polygon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i-IN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6311CF-48BC-552A-23A9-2049CDB78709}"/>
              </a:ext>
            </a:extLst>
          </p:cNvPr>
          <p:cNvGrpSpPr/>
          <p:nvPr/>
        </p:nvGrpSpPr>
        <p:grpSpPr>
          <a:xfrm>
            <a:off x="8503348" y="527012"/>
            <a:ext cx="3507419" cy="3732805"/>
            <a:chOff x="3585359" y="757025"/>
            <a:chExt cx="5021284" cy="53439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EB811F-E16D-5487-F316-1C016D75AD41}"/>
                </a:ext>
              </a:extLst>
            </p:cNvPr>
            <p:cNvGrpSpPr/>
            <p:nvPr/>
          </p:nvGrpSpPr>
          <p:grpSpPr>
            <a:xfrm rot="3407064">
              <a:off x="3424026" y="918358"/>
              <a:ext cx="5343950" cy="5021284"/>
              <a:chOff x="3706338" y="335135"/>
              <a:chExt cx="5343950" cy="502128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2FB3465-DCA6-3790-DD92-C49DB88B4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4841" y="670405"/>
                <a:ext cx="4662318" cy="468601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3EA4282-D0D9-1F7D-7014-30E223D5CCE6}"/>
                      </a:ext>
                    </a:extLst>
                  </p:cNvPr>
                  <p:cNvSpPr txBox="1"/>
                  <p:nvPr/>
                </p:nvSpPr>
                <p:spPr>
                  <a:xfrm>
                    <a:off x="6438024" y="5067387"/>
                    <a:ext cx="345757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i-IN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3EA4282-D0D9-1F7D-7014-30E223D5CC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8024" y="5067387"/>
                    <a:ext cx="34575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4000" r="-56000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hi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E55AD-3C2E-5806-1010-ED16CA9A14C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379523" y="2260730"/>
                    <a:ext cx="93063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hi-IN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E55AD-3C2E-5806-1010-ED16CA9A1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379523" y="2260730"/>
                    <a:ext cx="93063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846" t="-51163" r="-71154" b="-13953"/>
                    </a:stretch>
                  </a:blipFill>
                </p:spPr>
                <p:txBody>
                  <a:bodyPr/>
                  <a:lstStyle/>
                  <a:p>
                    <a:r>
                      <a:rPr lang="hi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FAE750-2D5F-0C3B-8E98-536362A2EF68}"/>
                  </a:ext>
                </a:extLst>
              </p:cNvPr>
              <p:cNvSpPr/>
              <p:nvPr/>
            </p:nvSpPr>
            <p:spPr>
              <a:xfrm>
                <a:off x="6830081" y="1748720"/>
                <a:ext cx="877506" cy="196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i-I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54A956-021B-FC3C-25A2-AD1319955F0F}"/>
                  </a:ext>
                </a:extLst>
              </p:cNvPr>
              <p:cNvSpPr txBox="1"/>
              <p:nvPr/>
            </p:nvSpPr>
            <p:spPr>
              <a:xfrm>
                <a:off x="4513488" y="335135"/>
                <a:ext cx="794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Non-</a:t>
                </a:r>
              </a:p>
              <a:p>
                <a:r>
                  <a:rPr lang="en-US" sz="1200" dirty="0"/>
                  <a:t>negativity</a:t>
                </a:r>
                <a:endParaRPr lang="hi-IN" sz="1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7803BD-CFCD-97FF-3729-77F3A98FA6BB}"/>
                  </a:ext>
                </a:extLst>
              </p:cNvPr>
              <p:cNvSpPr txBox="1"/>
              <p:nvPr/>
            </p:nvSpPr>
            <p:spPr>
              <a:xfrm>
                <a:off x="8255968" y="4186090"/>
                <a:ext cx="794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Non-</a:t>
                </a:r>
              </a:p>
              <a:p>
                <a:r>
                  <a:rPr lang="en-US" sz="1200" dirty="0"/>
                  <a:t>negativity</a:t>
                </a:r>
                <a:endParaRPr lang="hi-IN" sz="1200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98EC47D-CB94-364D-F7ED-AA720AA50674}"/>
                  </a:ext>
                </a:extLst>
              </p:cNvPr>
              <p:cNvSpPr/>
              <p:nvPr/>
            </p:nvSpPr>
            <p:spPr>
              <a:xfrm>
                <a:off x="6373572" y="2605246"/>
                <a:ext cx="978728" cy="1238492"/>
              </a:xfrm>
              <a:custGeom>
                <a:avLst/>
                <a:gdLst>
                  <a:gd name="connsiteX0" fmla="*/ 26076 w 978728"/>
                  <a:gd name="connsiteY0" fmla="*/ 0 h 1238492"/>
                  <a:gd name="connsiteX1" fmla="*/ 14501 w 978728"/>
                  <a:gd name="connsiteY1" fmla="*/ 81023 h 1238492"/>
                  <a:gd name="connsiteX2" fmla="*/ 2926 w 978728"/>
                  <a:gd name="connsiteY2" fmla="*/ 115747 h 1238492"/>
                  <a:gd name="connsiteX3" fmla="*/ 83949 w 978728"/>
                  <a:gd name="connsiteY3" fmla="*/ 92598 h 1238492"/>
                  <a:gd name="connsiteX4" fmla="*/ 141823 w 978728"/>
                  <a:gd name="connsiteY4" fmla="*/ 104173 h 1238492"/>
                  <a:gd name="connsiteX5" fmla="*/ 153397 w 978728"/>
                  <a:gd name="connsiteY5" fmla="*/ 138897 h 1238492"/>
                  <a:gd name="connsiteX6" fmla="*/ 118673 w 978728"/>
                  <a:gd name="connsiteY6" fmla="*/ 196770 h 1238492"/>
                  <a:gd name="connsiteX7" fmla="*/ 153397 w 978728"/>
                  <a:gd name="connsiteY7" fmla="*/ 219919 h 1238492"/>
                  <a:gd name="connsiteX8" fmla="*/ 245995 w 978728"/>
                  <a:gd name="connsiteY8" fmla="*/ 196770 h 1238492"/>
                  <a:gd name="connsiteX9" fmla="*/ 280719 w 978728"/>
                  <a:gd name="connsiteY9" fmla="*/ 208345 h 1238492"/>
                  <a:gd name="connsiteX10" fmla="*/ 292293 w 978728"/>
                  <a:gd name="connsiteY10" fmla="*/ 300942 h 1238492"/>
                  <a:gd name="connsiteX11" fmla="*/ 269144 w 978728"/>
                  <a:gd name="connsiteY11" fmla="*/ 324092 h 1238492"/>
                  <a:gd name="connsiteX12" fmla="*/ 257569 w 978728"/>
                  <a:gd name="connsiteY12" fmla="*/ 358816 h 1238492"/>
                  <a:gd name="connsiteX13" fmla="*/ 315443 w 978728"/>
                  <a:gd name="connsiteY13" fmla="*/ 405114 h 1238492"/>
                  <a:gd name="connsiteX14" fmla="*/ 350167 w 978728"/>
                  <a:gd name="connsiteY14" fmla="*/ 393540 h 1238492"/>
                  <a:gd name="connsiteX15" fmla="*/ 431190 w 978728"/>
                  <a:gd name="connsiteY15" fmla="*/ 335666 h 1238492"/>
                  <a:gd name="connsiteX16" fmla="*/ 419615 w 978728"/>
                  <a:gd name="connsiteY16" fmla="*/ 381965 h 1238492"/>
                  <a:gd name="connsiteX17" fmla="*/ 373316 w 978728"/>
                  <a:gd name="connsiteY17" fmla="*/ 439838 h 1238492"/>
                  <a:gd name="connsiteX18" fmla="*/ 361742 w 978728"/>
                  <a:gd name="connsiteY18" fmla="*/ 474563 h 1238492"/>
                  <a:gd name="connsiteX19" fmla="*/ 373316 w 978728"/>
                  <a:gd name="connsiteY19" fmla="*/ 509287 h 1238492"/>
                  <a:gd name="connsiteX20" fmla="*/ 442764 w 978728"/>
                  <a:gd name="connsiteY20" fmla="*/ 497712 h 1238492"/>
                  <a:gd name="connsiteX21" fmla="*/ 489063 w 978728"/>
                  <a:gd name="connsiteY21" fmla="*/ 451413 h 1238492"/>
                  <a:gd name="connsiteX22" fmla="*/ 523787 w 978728"/>
                  <a:gd name="connsiteY22" fmla="*/ 439838 h 1238492"/>
                  <a:gd name="connsiteX23" fmla="*/ 546937 w 978728"/>
                  <a:gd name="connsiteY23" fmla="*/ 462988 h 1238492"/>
                  <a:gd name="connsiteX24" fmla="*/ 535362 w 978728"/>
                  <a:gd name="connsiteY24" fmla="*/ 497712 h 1238492"/>
                  <a:gd name="connsiteX25" fmla="*/ 489063 w 978728"/>
                  <a:gd name="connsiteY25" fmla="*/ 544011 h 1238492"/>
                  <a:gd name="connsiteX26" fmla="*/ 465914 w 978728"/>
                  <a:gd name="connsiteY26" fmla="*/ 578735 h 1238492"/>
                  <a:gd name="connsiteX27" fmla="*/ 442764 w 978728"/>
                  <a:gd name="connsiteY27" fmla="*/ 601884 h 1238492"/>
                  <a:gd name="connsiteX28" fmla="*/ 396466 w 978728"/>
                  <a:gd name="connsiteY28" fmla="*/ 671332 h 1238492"/>
                  <a:gd name="connsiteX29" fmla="*/ 373316 w 978728"/>
                  <a:gd name="connsiteY29" fmla="*/ 706056 h 1238492"/>
                  <a:gd name="connsiteX30" fmla="*/ 442764 w 978728"/>
                  <a:gd name="connsiteY30" fmla="*/ 682907 h 1238492"/>
                  <a:gd name="connsiteX31" fmla="*/ 546937 w 978728"/>
                  <a:gd name="connsiteY31" fmla="*/ 659757 h 1238492"/>
                  <a:gd name="connsiteX32" fmla="*/ 581661 w 978728"/>
                  <a:gd name="connsiteY32" fmla="*/ 601884 h 1238492"/>
                  <a:gd name="connsiteX33" fmla="*/ 651109 w 978728"/>
                  <a:gd name="connsiteY33" fmla="*/ 578735 h 1238492"/>
                  <a:gd name="connsiteX34" fmla="*/ 685833 w 978728"/>
                  <a:gd name="connsiteY34" fmla="*/ 590309 h 1238492"/>
                  <a:gd name="connsiteX35" fmla="*/ 639534 w 978728"/>
                  <a:gd name="connsiteY35" fmla="*/ 682907 h 1238492"/>
                  <a:gd name="connsiteX36" fmla="*/ 604810 w 978728"/>
                  <a:gd name="connsiteY36" fmla="*/ 706056 h 1238492"/>
                  <a:gd name="connsiteX37" fmla="*/ 558511 w 978728"/>
                  <a:gd name="connsiteY37" fmla="*/ 763930 h 1238492"/>
                  <a:gd name="connsiteX38" fmla="*/ 523787 w 978728"/>
                  <a:gd name="connsiteY38" fmla="*/ 787079 h 1238492"/>
                  <a:gd name="connsiteX39" fmla="*/ 489063 w 978728"/>
                  <a:gd name="connsiteY39" fmla="*/ 821803 h 1238492"/>
                  <a:gd name="connsiteX40" fmla="*/ 442764 w 978728"/>
                  <a:gd name="connsiteY40" fmla="*/ 856527 h 1238492"/>
                  <a:gd name="connsiteX41" fmla="*/ 454339 w 978728"/>
                  <a:gd name="connsiteY41" fmla="*/ 902826 h 1238492"/>
                  <a:gd name="connsiteX42" fmla="*/ 465914 w 978728"/>
                  <a:gd name="connsiteY42" fmla="*/ 937550 h 1238492"/>
                  <a:gd name="connsiteX43" fmla="*/ 535362 w 978728"/>
                  <a:gd name="connsiteY43" fmla="*/ 960699 h 1238492"/>
                  <a:gd name="connsiteX44" fmla="*/ 570086 w 978728"/>
                  <a:gd name="connsiteY44" fmla="*/ 937550 h 1238492"/>
                  <a:gd name="connsiteX45" fmla="*/ 616385 w 978728"/>
                  <a:gd name="connsiteY45" fmla="*/ 844952 h 1238492"/>
                  <a:gd name="connsiteX46" fmla="*/ 651109 w 978728"/>
                  <a:gd name="connsiteY46" fmla="*/ 833378 h 1238492"/>
                  <a:gd name="connsiteX47" fmla="*/ 801580 w 978728"/>
                  <a:gd name="connsiteY47" fmla="*/ 821803 h 1238492"/>
                  <a:gd name="connsiteX48" fmla="*/ 778430 w 978728"/>
                  <a:gd name="connsiteY48" fmla="*/ 891251 h 1238492"/>
                  <a:gd name="connsiteX49" fmla="*/ 708982 w 978728"/>
                  <a:gd name="connsiteY49" fmla="*/ 925975 h 1238492"/>
                  <a:gd name="connsiteX50" fmla="*/ 685833 w 978728"/>
                  <a:gd name="connsiteY50" fmla="*/ 949125 h 1238492"/>
                  <a:gd name="connsiteX51" fmla="*/ 651109 w 978728"/>
                  <a:gd name="connsiteY51" fmla="*/ 960699 h 1238492"/>
                  <a:gd name="connsiteX52" fmla="*/ 581661 w 978728"/>
                  <a:gd name="connsiteY52" fmla="*/ 1053297 h 1238492"/>
                  <a:gd name="connsiteX53" fmla="*/ 639534 w 978728"/>
                  <a:gd name="connsiteY53" fmla="*/ 1111170 h 1238492"/>
                  <a:gd name="connsiteX54" fmla="*/ 685833 w 978728"/>
                  <a:gd name="connsiteY54" fmla="*/ 1041722 h 1238492"/>
                  <a:gd name="connsiteX55" fmla="*/ 755281 w 978728"/>
                  <a:gd name="connsiteY55" fmla="*/ 1018573 h 1238492"/>
                  <a:gd name="connsiteX56" fmla="*/ 824729 w 978728"/>
                  <a:gd name="connsiteY56" fmla="*/ 995423 h 1238492"/>
                  <a:gd name="connsiteX57" fmla="*/ 859453 w 978728"/>
                  <a:gd name="connsiteY57" fmla="*/ 983849 h 1238492"/>
                  <a:gd name="connsiteX58" fmla="*/ 871028 w 978728"/>
                  <a:gd name="connsiteY58" fmla="*/ 1018573 h 1238492"/>
                  <a:gd name="connsiteX59" fmla="*/ 847878 w 978728"/>
                  <a:gd name="connsiteY59" fmla="*/ 1088021 h 1238492"/>
                  <a:gd name="connsiteX60" fmla="*/ 882602 w 978728"/>
                  <a:gd name="connsiteY60" fmla="*/ 1099595 h 1238492"/>
                  <a:gd name="connsiteX61" fmla="*/ 940476 w 978728"/>
                  <a:gd name="connsiteY61" fmla="*/ 1111170 h 1238492"/>
                  <a:gd name="connsiteX62" fmla="*/ 928901 w 978728"/>
                  <a:gd name="connsiteY62" fmla="*/ 1145894 h 1238492"/>
                  <a:gd name="connsiteX63" fmla="*/ 940476 w 978728"/>
                  <a:gd name="connsiteY63" fmla="*/ 1180618 h 1238492"/>
                  <a:gd name="connsiteX64" fmla="*/ 975200 w 978728"/>
                  <a:gd name="connsiteY64" fmla="*/ 1192193 h 1238492"/>
                  <a:gd name="connsiteX65" fmla="*/ 975200 w 978728"/>
                  <a:gd name="connsiteY6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8728" h="1238492">
                    <a:moveTo>
                      <a:pt x="26076" y="0"/>
                    </a:moveTo>
                    <a:cubicBezTo>
                      <a:pt x="22218" y="27008"/>
                      <a:pt x="19852" y="54271"/>
                      <a:pt x="14501" y="81023"/>
                    </a:cubicBezTo>
                    <a:cubicBezTo>
                      <a:pt x="12108" y="92987"/>
                      <a:pt x="-7226" y="108979"/>
                      <a:pt x="2926" y="115747"/>
                    </a:cubicBezTo>
                    <a:cubicBezTo>
                      <a:pt x="7772" y="118978"/>
                      <a:pt x="75005" y="95580"/>
                      <a:pt x="83949" y="92598"/>
                    </a:cubicBezTo>
                    <a:cubicBezTo>
                      <a:pt x="103240" y="96456"/>
                      <a:pt x="125454" y="93260"/>
                      <a:pt x="141823" y="104173"/>
                    </a:cubicBezTo>
                    <a:cubicBezTo>
                      <a:pt x="151975" y="110941"/>
                      <a:pt x="153397" y="126696"/>
                      <a:pt x="153397" y="138897"/>
                    </a:cubicBezTo>
                    <a:cubicBezTo>
                      <a:pt x="153397" y="168950"/>
                      <a:pt x="137012" y="178432"/>
                      <a:pt x="118673" y="196770"/>
                    </a:cubicBezTo>
                    <a:cubicBezTo>
                      <a:pt x="130248" y="204486"/>
                      <a:pt x="139593" y="218194"/>
                      <a:pt x="153397" y="219919"/>
                    </a:cubicBezTo>
                    <a:cubicBezTo>
                      <a:pt x="173717" y="222459"/>
                      <a:pt x="223317" y="204330"/>
                      <a:pt x="245995" y="196770"/>
                    </a:cubicBezTo>
                    <a:cubicBezTo>
                      <a:pt x="257570" y="200628"/>
                      <a:pt x="271192" y="200723"/>
                      <a:pt x="280719" y="208345"/>
                    </a:cubicBezTo>
                    <a:cubicBezTo>
                      <a:pt x="313783" y="234797"/>
                      <a:pt x="308007" y="264276"/>
                      <a:pt x="292293" y="300942"/>
                    </a:cubicBezTo>
                    <a:cubicBezTo>
                      <a:pt x="287994" y="310972"/>
                      <a:pt x="276860" y="316375"/>
                      <a:pt x="269144" y="324092"/>
                    </a:cubicBezTo>
                    <a:cubicBezTo>
                      <a:pt x="265286" y="335667"/>
                      <a:pt x="255563" y="346781"/>
                      <a:pt x="257569" y="358816"/>
                    </a:cubicBezTo>
                    <a:cubicBezTo>
                      <a:pt x="263729" y="395773"/>
                      <a:pt x="288359" y="396086"/>
                      <a:pt x="315443" y="405114"/>
                    </a:cubicBezTo>
                    <a:cubicBezTo>
                      <a:pt x="327018" y="401256"/>
                      <a:pt x="340239" y="400631"/>
                      <a:pt x="350167" y="393540"/>
                    </a:cubicBezTo>
                    <a:cubicBezTo>
                      <a:pt x="446291" y="324881"/>
                      <a:pt x="352731" y="361820"/>
                      <a:pt x="431190" y="335666"/>
                    </a:cubicBezTo>
                    <a:cubicBezTo>
                      <a:pt x="427332" y="351099"/>
                      <a:pt x="425881" y="367343"/>
                      <a:pt x="419615" y="381965"/>
                    </a:cubicBezTo>
                    <a:cubicBezTo>
                      <a:pt x="408663" y="407519"/>
                      <a:pt x="391986" y="421169"/>
                      <a:pt x="373316" y="439838"/>
                    </a:cubicBezTo>
                    <a:cubicBezTo>
                      <a:pt x="369458" y="451413"/>
                      <a:pt x="368019" y="464101"/>
                      <a:pt x="361742" y="474563"/>
                    </a:cubicBezTo>
                    <a:cubicBezTo>
                      <a:pt x="340558" y="509870"/>
                      <a:pt x="316396" y="490313"/>
                      <a:pt x="373316" y="509287"/>
                    </a:cubicBezTo>
                    <a:cubicBezTo>
                      <a:pt x="396465" y="505429"/>
                      <a:pt x="421773" y="508208"/>
                      <a:pt x="442764" y="497712"/>
                    </a:cubicBezTo>
                    <a:cubicBezTo>
                      <a:pt x="462285" y="487951"/>
                      <a:pt x="468358" y="458315"/>
                      <a:pt x="489063" y="451413"/>
                    </a:cubicBezTo>
                    <a:lnTo>
                      <a:pt x="523787" y="439838"/>
                    </a:lnTo>
                    <a:cubicBezTo>
                      <a:pt x="531504" y="447555"/>
                      <a:pt x="544797" y="452287"/>
                      <a:pt x="546937" y="462988"/>
                    </a:cubicBezTo>
                    <a:cubicBezTo>
                      <a:pt x="549330" y="474952"/>
                      <a:pt x="542454" y="487784"/>
                      <a:pt x="535362" y="497712"/>
                    </a:cubicBezTo>
                    <a:cubicBezTo>
                      <a:pt x="522676" y="515472"/>
                      <a:pt x="501170" y="525851"/>
                      <a:pt x="489063" y="544011"/>
                    </a:cubicBezTo>
                    <a:cubicBezTo>
                      <a:pt x="481347" y="555586"/>
                      <a:pt x="474604" y="567872"/>
                      <a:pt x="465914" y="578735"/>
                    </a:cubicBezTo>
                    <a:cubicBezTo>
                      <a:pt x="459097" y="587256"/>
                      <a:pt x="449312" y="593154"/>
                      <a:pt x="442764" y="601884"/>
                    </a:cubicBezTo>
                    <a:cubicBezTo>
                      <a:pt x="426071" y="624142"/>
                      <a:pt x="411899" y="648183"/>
                      <a:pt x="396466" y="671332"/>
                    </a:cubicBezTo>
                    <a:cubicBezTo>
                      <a:pt x="388749" y="682907"/>
                      <a:pt x="360119" y="710455"/>
                      <a:pt x="373316" y="706056"/>
                    </a:cubicBezTo>
                    <a:cubicBezTo>
                      <a:pt x="396465" y="698340"/>
                      <a:pt x="418695" y="686919"/>
                      <a:pt x="442764" y="682907"/>
                    </a:cubicBezTo>
                    <a:cubicBezTo>
                      <a:pt x="524247" y="669326"/>
                      <a:pt x="489948" y="678753"/>
                      <a:pt x="546937" y="659757"/>
                    </a:cubicBezTo>
                    <a:cubicBezTo>
                      <a:pt x="554857" y="635995"/>
                      <a:pt x="556238" y="614595"/>
                      <a:pt x="581661" y="601884"/>
                    </a:cubicBezTo>
                    <a:cubicBezTo>
                      <a:pt x="603486" y="590972"/>
                      <a:pt x="651109" y="578735"/>
                      <a:pt x="651109" y="578735"/>
                    </a:cubicBezTo>
                    <a:cubicBezTo>
                      <a:pt x="662684" y="582593"/>
                      <a:pt x="684108" y="578231"/>
                      <a:pt x="685833" y="590309"/>
                    </a:cubicBezTo>
                    <a:cubicBezTo>
                      <a:pt x="691018" y="626609"/>
                      <a:pt x="665722" y="661956"/>
                      <a:pt x="639534" y="682907"/>
                    </a:cubicBezTo>
                    <a:cubicBezTo>
                      <a:pt x="628671" y="691597"/>
                      <a:pt x="616385" y="698340"/>
                      <a:pt x="604810" y="706056"/>
                    </a:cubicBezTo>
                    <a:cubicBezTo>
                      <a:pt x="587621" y="731840"/>
                      <a:pt x="582073" y="745080"/>
                      <a:pt x="558511" y="763930"/>
                    </a:cubicBezTo>
                    <a:cubicBezTo>
                      <a:pt x="547648" y="772620"/>
                      <a:pt x="534474" y="778173"/>
                      <a:pt x="523787" y="787079"/>
                    </a:cubicBezTo>
                    <a:cubicBezTo>
                      <a:pt x="511212" y="797558"/>
                      <a:pt x="501491" y="811150"/>
                      <a:pt x="489063" y="821803"/>
                    </a:cubicBezTo>
                    <a:cubicBezTo>
                      <a:pt x="474416" y="834358"/>
                      <a:pt x="458197" y="844952"/>
                      <a:pt x="442764" y="856527"/>
                    </a:cubicBezTo>
                    <a:cubicBezTo>
                      <a:pt x="398277" y="923258"/>
                      <a:pt x="419197" y="867684"/>
                      <a:pt x="454339" y="902826"/>
                    </a:cubicBezTo>
                    <a:cubicBezTo>
                      <a:pt x="462966" y="911453"/>
                      <a:pt x="455986" y="930458"/>
                      <a:pt x="465914" y="937550"/>
                    </a:cubicBezTo>
                    <a:cubicBezTo>
                      <a:pt x="485770" y="951733"/>
                      <a:pt x="535362" y="960699"/>
                      <a:pt x="535362" y="960699"/>
                    </a:cubicBezTo>
                    <a:cubicBezTo>
                      <a:pt x="546937" y="952983"/>
                      <a:pt x="562713" y="949346"/>
                      <a:pt x="570086" y="937550"/>
                    </a:cubicBezTo>
                    <a:cubicBezTo>
                      <a:pt x="597789" y="893226"/>
                      <a:pt x="575487" y="869490"/>
                      <a:pt x="616385" y="844952"/>
                    </a:cubicBezTo>
                    <a:cubicBezTo>
                      <a:pt x="626847" y="838675"/>
                      <a:pt x="639534" y="837236"/>
                      <a:pt x="651109" y="833378"/>
                    </a:cubicBezTo>
                    <a:cubicBezTo>
                      <a:pt x="690719" y="793766"/>
                      <a:pt x="716780" y="755847"/>
                      <a:pt x="801580" y="821803"/>
                    </a:cubicBezTo>
                    <a:cubicBezTo>
                      <a:pt x="820841" y="836784"/>
                      <a:pt x="801579" y="883534"/>
                      <a:pt x="778430" y="891251"/>
                    </a:cubicBezTo>
                    <a:cubicBezTo>
                      <a:pt x="741756" y="903476"/>
                      <a:pt x="741034" y="900333"/>
                      <a:pt x="708982" y="925975"/>
                    </a:cubicBezTo>
                    <a:cubicBezTo>
                      <a:pt x="700461" y="932792"/>
                      <a:pt x="695191" y="943510"/>
                      <a:pt x="685833" y="949125"/>
                    </a:cubicBezTo>
                    <a:cubicBezTo>
                      <a:pt x="675371" y="955402"/>
                      <a:pt x="662684" y="956841"/>
                      <a:pt x="651109" y="960699"/>
                    </a:cubicBezTo>
                    <a:cubicBezTo>
                      <a:pt x="584608" y="1027200"/>
                      <a:pt x="601862" y="992691"/>
                      <a:pt x="581661" y="1053297"/>
                    </a:cubicBezTo>
                    <a:cubicBezTo>
                      <a:pt x="584854" y="1058087"/>
                      <a:pt x="620908" y="1121814"/>
                      <a:pt x="639534" y="1111170"/>
                    </a:cubicBezTo>
                    <a:cubicBezTo>
                      <a:pt x="663690" y="1097366"/>
                      <a:pt x="659439" y="1050520"/>
                      <a:pt x="685833" y="1041722"/>
                    </a:cubicBezTo>
                    <a:lnTo>
                      <a:pt x="755281" y="1018573"/>
                    </a:lnTo>
                    <a:lnTo>
                      <a:pt x="824729" y="995423"/>
                    </a:lnTo>
                    <a:lnTo>
                      <a:pt x="859453" y="983849"/>
                    </a:lnTo>
                    <a:cubicBezTo>
                      <a:pt x="863311" y="995424"/>
                      <a:pt x="872375" y="1006447"/>
                      <a:pt x="871028" y="1018573"/>
                    </a:cubicBezTo>
                    <a:cubicBezTo>
                      <a:pt x="868333" y="1042825"/>
                      <a:pt x="847878" y="1088021"/>
                      <a:pt x="847878" y="1088021"/>
                    </a:cubicBezTo>
                    <a:cubicBezTo>
                      <a:pt x="859453" y="1091879"/>
                      <a:pt x="870766" y="1096636"/>
                      <a:pt x="882602" y="1099595"/>
                    </a:cubicBezTo>
                    <a:cubicBezTo>
                      <a:pt x="901688" y="1104366"/>
                      <a:pt x="926565" y="1097259"/>
                      <a:pt x="940476" y="1111170"/>
                    </a:cubicBezTo>
                    <a:cubicBezTo>
                      <a:pt x="949103" y="1119797"/>
                      <a:pt x="932759" y="1134319"/>
                      <a:pt x="928901" y="1145894"/>
                    </a:cubicBezTo>
                    <a:cubicBezTo>
                      <a:pt x="932759" y="1157469"/>
                      <a:pt x="931849" y="1171991"/>
                      <a:pt x="940476" y="1180618"/>
                    </a:cubicBezTo>
                    <a:cubicBezTo>
                      <a:pt x="949103" y="1189245"/>
                      <a:pt x="968923" y="1181731"/>
                      <a:pt x="975200" y="1192193"/>
                    </a:cubicBezTo>
                    <a:cubicBezTo>
                      <a:pt x="983140" y="1205427"/>
                      <a:pt x="975200" y="1223059"/>
                      <a:pt x="975200" y="123849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i-IN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BFDCB7-C28A-9BEA-0DE8-3128411F32D3}"/>
                  </a:ext>
                </a:extLst>
              </p:cNvPr>
              <p:cNvSpPr/>
              <p:nvPr/>
            </p:nvSpPr>
            <p:spPr>
              <a:xfrm rot="20233178">
                <a:off x="5072658" y="3810942"/>
                <a:ext cx="877506" cy="196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i-IN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F35A462-50F7-1487-8CE6-E2EC56EF1820}"/>
                  </a:ext>
                </a:extLst>
              </p:cNvPr>
              <p:cNvCxnSpPr>
                <a:cxnSpLocks/>
              </p:cNvCxnSpPr>
              <p:nvPr/>
            </p:nvCxnSpPr>
            <p:spPr>
              <a:xfrm rot="18192936" flipH="1" flipV="1">
                <a:off x="6002437" y="3215603"/>
                <a:ext cx="1904474" cy="1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69D061-C72B-DBB1-0B98-25595106D9B2}"/>
                </a:ext>
              </a:extLst>
            </p:cNvPr>
            <p:cNvSpPr/>
            <p:nvPr/>
          </p:nvSpPr>
          <p:spPr>
            <a:xfrm>
              <a:off x="5536301" y="4242389"/>
              <a:ext cx="152117" cy="1488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</p:spTree>
    <p:extLst>
      <p:ext uri="{BB962C8B-B14F-4D97-AF65-F5344CB8AC3E}">
        <p14:creationId xmlns:p14="http://schemas.microsoft.com/office/powerpoint/2010/main" val="19818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60946-87DC-8F3C-C786-C7405C588DA9}"/>
                  </a:ext>
                </a:extLst>
              </p:cNvPr>
              <p:cNvSpPr txBox="1"/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  <a:p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60946-87DC-8F3C-C786-C7405C58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4" y="1375730"/>
                <a:ext cx="5043368" cy="3720570"/>
              </a:xfrm>
              <a:prstGeom prst="rect">
                <a:avLst/>
              </a:prstGeom>
              <a:blipFill>
                <a:blip r:embed="rId2"/>
                <a:stretch>
                  <a:fillRect l="-175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B944B0-0190-973A-9C34-CAFC46C7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But.. what exactly is a “corner”?</a:t>
            </a:r>
            <a:endParaRPr lang="hi-IN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CB4F8-A055-55A5-D3AA-F3B9E6A124CC}"/>
              </a:ext>
            </a:extLst>
          </p:cNvPr>
          <p:cNvGrpSpPr/>
          <p:nvPr/>
        </p:nvGrpSpPr>
        <p:grpSpPr>
          <a:xfrm>
            <a:off x="7919341" y="-128025"/>
            <a:ext cx="4247945" cy="3991455"/>
            <a:chOff x="6786357" y="345767"/>
            <a:chExt cx="5343950" cy="50212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D4B89D-CFC3-73CE-A9F9-B55B0E19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4860" y="681037"/>
              <a:ext cx="4662318" cy="46860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31757-E082-9564-8768-BE63644BF7F9}"/>
                    </a:ext>
                  </a:extLst>
                </p:cNvPr>
                <p:cNvSpPr txBox="1"/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31757-E082-9564-8768-BE63644BF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8043" y="5078019"/>
                  <a:ext cx="3457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8696" t="-33333" r="-78261" b="-88889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CBDD8-DCB3-3042-0B2B-1AE66EC7CE01}"/>
                    </a:ext>
                  </a:extLst>
                </p:cNvPr>
                <p:cNvSpPr txBox="1"/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</m:t>
                            </m:r>
                          </m:sub>
                        </m:sSub>
                      </m:oMath>
                    </m:oMathPara>
                  </a14:m>
                  <a:endParaRPr lang="hi-I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CBDD8-DCB3-3042-0B2B-1AE66EC7C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459542" y="2271362"/>
                  <a:ext cx="93063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t="-41667" r="-88889" b="-8333"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2CC88-ADAB-F63B-75A3-21C582F24693}"/>
                </a:ext>
              </a:extLst>
            </p:cNvPr>
            <p:cNvSpPr/>
            <p:nvPr/>
          </p:nvSpPr>
          <p:spPr>
            <a:xfrm>
              <a:off x="9910100" y="1759352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10F2C3-E691-0ED8-A4E8-6A3F8A124DEC}"/>
                </a:ext>
              </a:extLst>
            </p:cNvPr>
            <p:cNvSpPr txBox="1"/>
            <p:nvPr/>
          </p:nvSpPr>
          <p:spPr>
            <a:xfrm>
              <a:off x="7593507" y="345767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375818-3E55-9EF9-EC13-6687CD592B79}"/>
                </a:ext>
              </a:extLst>
            </p:cNvPr>
            <p:cNvSpPr txBox="1"/>
            <p:nvPr/>
          </p:nvSpPr>
          <p:spPr>
            <a:xfrm>
              <a:off x="11335987" y="4196722"/>
              <a:ext cx="7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Non-</a:t>
              </a:r>
            </a:p>
            <a:p>
              <a:r>
                <a:rPr lang="en-US" sz="1200" dirty="0"/>
                <a:t>negativity</a:t>
              </a:r>
              <a:endParaRPr lang="hi-IN" sz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F3B33F5-5D7C-5D61-D6E2-A2BF83390C56}"/>
                </a:ext>
              </a:extLst>
            </p:cNvPr>
            <p:cNvSpPr/>
            <p:nvPr/>
          </p:nvSpPr>
          <p:spPr>
            <a:xfrm>
              <a:off x="9453591" y="2615878"/>
              <a:ext cx="978728" cy="1238492"/>
            </a:xfrm>
            <a:custGeom>
              <a:avLst/>
              <a:gdLst>
                <a:gd name="connsiteX0" fmla="*/ 26076 w 978728"/>
                <a:gd name="connsiteY0" fmla="*/ 0 h 1238492"/>
                <a:gd name="connsiteX1" fmla="*/ 14501 w 978728"/>
                <a:gd name="connsiteY1" fmla="*/ 81023 h 1238492"/>
                <a:gd name="connsiteX2" fmla="*/ 2926 w 978728"/>
                <a:gd name="connsiteY2" fmla="*/ 115747 h 1238492"/>
                <a:gd name="connsiteX3" fmla="*/ 83949 w 978728"/>
                <a:gd name="connsiteY3" fmla="*/ 92598 h 1238492"/>
                <a:gd name="connsiteX4" fmla="*/ 141823 w 978728"/>
                <a:gd name="connsiteY4" fmla="*/ 104173 h 1238492"/>
                <a:gd name="connsiteX5" fmla="*/ 153397 w 978728"/>
                <a:gd name="connsiteY5" fmla="*/ 138897 h 1238492"/>
                <a:gd name="connsiteX6" fmla="*/ 118673 w 978728"/>
                <a:gd name="connsiteY6" fmla="*/ 196770 h 1238492"/>
                <a:gd name="connsiteX7" fmla="*/ 153397 w 978728"/>
                <a:gd name="connsiteY7" fmla="*/ 219919 h 1238492"/>
                <a:gd name="connsiteX8" fmla="*/ 245995 w 978728"/>
                <a:gd name="connsiteY8" fmla="*/ 196770 h 1238492"/>
                <a:gd name="connsiteX9" fmla="*/ 280719 w 978728"/>
                <a:gd name="connsiteY9" fmla="*/ 208345 h 1238492"/>
                <a:gd name="connsiteX10" fmla="*/ 292293 w 978728"/>
                <a:gd name="connsiteY10" fmla="*/ 300942 h 1238492"/>
                <a:gd name="connsiteX11" fmla="*/ 269144 w 978728"/>
                <a:gd name="connsiteY11" fmla="*/ 324092 h 1238492"/>
                <a:gd name="connsiteX12" fmla="*/ 257569 w 978728"/>
                <a:gd name="connsiteY12" fmla="*/ 358816 h 1238492"/>
                <a:gd name="connsiteX13" fmla="*/ 315443 w 978728"/>
                <a:gd name="connsiteY13" fmla="*/ 405114 h 1238492"/>
                <a:gd name="connsiteX14" fmla="*/ 350167 w 978728"/>
                <a:gd name="connsiteY14" fmla="*/ 393540 h 1238492"/>
                <a:gd name="connsiteX15" fmla="*/ 431190 w 978728"/>
                <a:gd name="connsiteY15" fmla="*/ 335666 h 1238492"/>
                <a:gd name="connsiteX16" fmla="*/ 419615 w 978728"/>
                <a:gd name="connsiteY16" fmla="*/ 381965 h 1238492"/>
                <a:gd name="connsiteX17" fmla="*/ 373316 w 978728"/>
                <a:gd name="connsiteY17" fmla="*/ 439838 h 1238492"/>
                <a:gd name="connsiteX18" fmla="*/ 361742 w 978728"/>
                <a:gd name="connsiteY18" fmla="*/ 474563 h 1238492"/>
                <a:gd name="connsiteX19" fmla="*/ 373316 w 978728"/>
                <a:gd name="connsiteY19" fmla="*/ 509287 h 1238492"/>
                <a:gd name="connsiteX20" fmla="*/ 442764 w 978728"/>
                <a:gd name="connsiteY20" fmla="*/ 497712 h 1238492"/>
                <a:gd name="connsiteX21" fmla="*/ 489063 w 978728"/>
                <a:gd name="connsiteY21" fmla="*/ 451413 h 1238492"/>
                <a:gd name="connsiteX22" fmla="*/ 523787 w 978728"/>
                <a:gd name="connsiteY22" fmla="*/ 439838 h 1238492"/>
                <a:gd name="connsiteX23" fmla="*/ 546937 w 978728"/>
                <a:gd name="connsiteY23" fmla="*/ 462988 h 1238492"/>
                <a:gd name="connsiteX24" fmla="*/ 535362 w 978728"/>
                <a:gd name="connsiteY24" fmla="*/ 497712 h 1238492"/>
                <a:gd name="connsiteX25" fmla="*/ 489063 w 978728"/>
                <a:gd name="connsiteY25" fmla="*/ 544011 h 1238492"/>
                <a:gd name="connsiteX26" fmla="*/ 465914 w 978728"/>
                <a:gd name="connsiteY26" fmla="*/ 578735 h 1238492"/>
                <a:gd name="connsiteX27" fmla="*/ 442764 w 978728"/>
                <a:gd name="connsiteY27" fmla="*/ 601884 h 1238492"/>
                <a:gd name="connsiteX28" fmla="*/ 396466 w 978728"/>
                <a:gd name="connsiteY28" fmla="*/ 671332 h 1238492"/>
                <a:gd name="connsiteX29" fmla="*/ 373316 w 978728"/>
                <a:gd name="connsiteY29" fmla="*/ 706056 h 1238492"/>
                <a:gd name="connsiteX30" fmla="*/ 442764 w 978728"/>
                <a:gd name="connsiteY30" fmla="*/ 682907 h 1238492"/>
                <a:gd name="connsiteX31" fmla="*/ 546937 w 978728"/>
                <a:gd name="connsiteY31" fmla="*/ 659757 h 1238492"/>
                <a:gd name="connsiteX32" fmla="*/ 581661 w 978728"/>
                <a:gd name="connsiteY32" fmla="*/ 601884 h 1238492"/>
                <a:gd name="connsiteX33" fmla="*/ 651109 w 978728"/>
                <a:gd name="connsiteY33" fmla="*/ 578735 h 1238492"/>
                <a:gd name="connsiteX34" fmla="*/ 685833 w 978728"/>
                <a:gd name="connsiteY34" fmla="*/ 590309 h 1238492"/>
                <a:gd name="connsiteX35" fmla="*/ 639534 w 978728"/>
                <a:gd name="connsiteY35" fmla="*/ 682907 h 1238492"/>
                <a:gd name="connsiteX36" fmla="*/ 604810 w 978728"/>
                <a:gd name="connsiteY36" fmla="*/ 706056 h 1238492"/>
                <a:gd name="connsiteX37" fmla="*/ 558511 w 978728"/>
                <a:gd name="connsiteY37" fmla="*/ 763930 h 1238492"/>
                <a:gd name="connsiteX38" fmla="*/ 523787 w 978728"/>
                <a:gd name="connsiteY38" fmla="*/ 787079 h 1238492"/>
                <a:gd name="connsiteX39" fmla="*/ 489063 w 978728"/>
                <a:gd name="connsiteY39" fmla="*/ 821803 h 1238492"/>
                <a:gd name="connsiteX40" fmla="*/ 442764 w 978728"/>
                <a:gd name="connsiteY40" fmla="*/ 856527 h 1238492"/>
                <a:gd name="connsiteX41" fmla="*/ 454339 w 978728"/>
                <a:gd name="connsiteY41" fmla="*/ 902826 h 1238492"/>
                <a:gd name="connsiteX42" fmla="*/ 465914 w 978728"/>
                <a:gd name="connsiteY42" fmla="*/ 937550 h 1238492"/>
                <a:gd name="connsiteX43" fmla="*/ 535362 w 978728"/>
                <a:gd name="connsiteY43" fmla="*/ 960699 h 1238492"/>
                <a:gd name="connsiteX44" fmla="*/ 570086 w 978728"/>
                <a:gd name="connsiteY44" fmla="*/ 937550 h 1238492"/>
                <a:gd name="connsiteX45" fmla="*/ 616385 w 978728"/>
                <a:gd name="connsiteY45" fmla="*/ 844952 h 1238492"/>
                <a:gd name="connsiteX46" fmla="*/ 651109 w 978728"/>
                <a:gd name="connsiteY46" fmla="*/ 833378 h 1238492"/>
                <a:gd name="connsiteX47" fmla="*/ 801580 w 978728"/>
                <a:gd name="connsiteY47" fmla="*/ 821803 h 1238492"/>
                <a:gd name="connsiteX48" fmla="*/ 778430 w 978728"/>
                <a:gd name="connsiteY48" fmla="*/ 891251 h 1238492"/>
                <a:gd name="connsiteX49" fmla="*/ 708982 w 978728"/>
                <a:gd name="connsiteY49" fmla="*/ 925975 h 1238492"/>
                <a:gd name="connsiteX50" fmla="*/ 685833 w 978728"/>
                <a:gd name="connsiteY50" fmla="*/ 949125 h 1238492"/>
                <a:gd name="connsiteX51" fmla="*/ 651109 w 978728"/>
                <a:gd name="connsiteY51" fmla="*/ 960699 h 1238492"/>
                <a:gd name="connsiteX52" fmla="*/ 581661 w 978728"/>
                <a:gd name="connsiteY52" fmla="*/ 1053297 h 1238492"/>
                <a:gd name="connsiteX53" fmla="*/ 639534 w 978728"/>
                <a:gd name="connsiteY53" fmla="*/ 1111170 h 1238492"/>
                <a:gd name="connsiteX54" fmla="*/ 685833 w 978728"/>
                <a:gd name="connsiteY54" fmla="*/ 1041722 h 1238492"/>
                <a:gd name="connsiteX55" fmla="*/ 755281 w 978728"/>
                <a:gd name="connsiteY55" fmla="*/ 1018573 h 1238492"/>
                <a:gd name="connsiteX56" fmla="*/ 824729 w 978728"/>
                <a:gd name="connsiteY56" fmla="*/ 995423 h 1238492"/>
                <a:gd name="connsiteX57" fmla="*/ 859453 w 978728"/>
                <a:gd name="connsiteY57" fmla="*/ 983849 h 1238492"/>
                <a:gd name="connsiteX58" fmla="*/ 871028 w 978728"/>
                <a:gd name="connsiteY58" fmla="*/ 1018573 h 1238492"/>
                <a:gd name="connsiteX59" fmla="*/ 847878 w 978728"/>
                <a:gd name="connsiteY59" fmla="*/ 1088021 h 1238492"/>
                <a:gd name="connsiteX60" fmla="*/ 882602 w 978728"/>
                <a:gd name="connsiteY60" fmla="*/ 1099595 h 1238492"/>
                <a:gd name="connsiteX61" fmla="*/ 940476 w 978728"/>
                <a:gd name="connsiteY61" fmla="*/ 1111170 h 1238492"/>
                <a:gd name="connsiteX62" fmla="*/ 928901 w 978728"/>
                <a:gd name="connsiteY62" fmla="*/ 1145894 h 1238492"/>
                <a:gd name="connsiteX63" fmla="*/ 940476 w 978728"/>
                <a:gd name="connsiteY63" fmla="*/ 1180618 h 1238492"/>
                <a:gd name="connsiteX64" fmla="*/ 975200 w 978728"/>
                <a:gd name="connsiteY64" fmla="*/ 1192193 h 1238492"/>
                <a:gd name="connsiteX65" fmla="*/ 975200 w 978728"/>
                <a:gd name="connsiteY6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8728" h="1238492">
                  <a:moveTo>
                    <a:pt x="26076" y="0"/>
                  </a:moveTo>
                  <a:cubicBezTo>
                    <a:pt x="22218" y="27008"/>
                    <a:pt x="19852" y="54271"/>
                    <a:pt x="14501" y="81023"/>
                  </a:cubicBezTo>
                  <a:cubicBezTo>
                    <a:pt x="12108" y="92987"/>
                    <a:pt x="-7226" y="108979"/>
                    <a:pt x="2926" y="115747"/>
                  </a:cubicBezTo>
                  <a:cubicBezTo>
                    <a:pt x="7772" y="118978"/>
                    <a:pt x="75005" y="95580"/>
                    <a:pt x="83949" y="92598"/>
                  </a:cubicBezTo>
                  <a:cubicBezTo>
                    <a:pt x="103240" y="96456"/>
                    <a:pt x="125454" y="93260"/>
                    <a:pt x="141823" y="104173"/>
                  </a:cubicBezTo>
                  <a:cubicBezTo>
                    <a:pt x="151975" y="110941"/>
                    <a:pt x="153397" y="126696"/>
                    <a:pt x="153397" y="138897"/>
                  </a:cubicBezTo>
                  <a:cubicBezTo>
                    <a:pt x="153397" y="168950"/>
                    <a:pt x="137012" y="178432"/>
                    <a:pt x="118673" y="196770"/>
                  </a:cubicBezTo>
                  <a:cubicBezTo>
                    <a:pt x="130248" y="204486"/>
                    <a:pt x="139593" y="218194"/>
                    <a:pt x="153397" y="219919"/>
                  </a:cubicBezTo>
                  <a:cubicBezTo>
                    <a:pt x="173717" y="222459"/>
                    <a:pt x="223317" y="204330"/>
                    <a:pt x="245995" y="196770"/>
                  </a:cubicBezTo>
                  <a:cubicBezTo>
                    <a:pt x="257570" y="200628"/>
                    <a:pt x="271192" y="200723"/>
                    <a:pt x="280719" y="208345"/>
                  </a:cubicBezTo>
                  <a:cubicBezTo>
                    <a:pt x="313783" y="234797"/>
                    <a:pt x="308007" y="264276"/>
                    <a:pt x="292293" y="300942"/>
                  </a:cubicBezTo>
                  <a:cubicBezTo>
                    <a:pt x="287994" y="310972"/>
                    <a:pt x="276860" y="316375"/>
                    <a:pt x="269144" y="324092"/>
                  </a:cubicBezTo>
                  <a:cubicBezTo>
                    <a:pt x="265286" y="335667"/>
                    <a:pt x="255563" y="346781"/>
                    <a:pt x="257569" y="358816"/>
                  </a:cubicBezTo>
                  <a:cubicBezTo>
                    <a:pt x="263729" y="395773"/>
                    <a:pt x="288359" y="396086"/>
                    <a:pt x="315443" y="405114"/>
                  </a:cubicBezTo>
                  <a:cubicBezTo>
                    <a:pt x="327018" y="401256"/>
                    <a:pt x="340239" y="400631"/>
                    <a:pt x="350167" y="393540"/>
                  </a:cubicBezTo>
                  <a:cubicBezTo>
                    <a:pt x="446291" y="324881"/>
                    <a:pt x="352731" y="361820"/>
                    <a:pt x="431190" y="335666"/>
                  </a:cubicBezTo>
                  <a:cubicBezTo>
                    <a:pt x="427332" y="351099"/>
                    <a:pt x="425881" y="367343"/>
                    <a:pt x="419615" y="381965"/>
                  </a:cubicBezTo>
                  <a:cubicBezTo>
                    <a:pt x="408663" y="407519"/>
                    <a:pt x="391986" y="421169"/>
                    <a:pt x="373316" y="439838"/>
                  </a:cubicBezTo>
                  <a:cubicBezTo>
                    <a:pt x="369458" y="451413"/>
                    <a:pt x="368019" y="464101"/>
                    <a:pt x="361742" y="474563"/>
                  </a:cubicBezTo>
                  <a:cubicBezTo>
                    <a:pt x="340558" y="509870"/>
                    <a:pt x="316396" y="490313"/>
                    <a:pt x="373316" y="509287"/>
                  </a:cubicBezTo>
                  <a:cubicBezTo>
                    <a:pt x="396465" y="505429"/>
                    <a:pt x="421773" y="508208"/>
                    <a:pt x="442764" y="497712"/>
                  </a:cubicBezTo>
                  <a:cubicBezTo>
                    <a:pt x="462285" y="487951"/>
                    <a:pt x="468358" y="458315"/>
                    <a:pt x="489063" y="451413"/>
                  </a:cubicBezTo>
                  <a:lnTo>
                    <a:pt x="523787" y="439838"/>
                  </a:lnTo>
                  <a:cubicBezTo>
                    <a:pt x="531504" y="447555"/>
                    <a:pt x="544797" y="452287"/>
                    <a:pt x="546937" y="462988"/>
                  </a:cubicBezTo>
                  <a:cubicBezTo>
                    <a:pt x="549330" y="474952"/>
                    <a:pt x="542454" y="487784"/>
                    <a:pt x="535362" y="497712"/>
                  </a:cubicBezTo>
                  <a:cubicBezTo>
                    <a:pt x="522676" y="515472"/>
                    <a:pt x="501170" y="525851"/>
                    <a:pt x="489063" y="544011"/>
                  </a:cubicBezTo>
                  <a:cubicBezTo>
                    <a:pt x="481347" y="555586"/>
                    <a:pt x="474604" y="567872"/>
                    <a:pt x="465914" y="578735"/>
                  </a:cubicBezTo>
                  <a:cubicBezTo>
                    <a:pt x="459097" y="587256"/>
                    <a:pt x="449312" y="593154"/>
                    <a:pt x="442764" y="601884"/>
                  </a:cubicBezTo>
                  <a:cubicBezTo>
                    <a:pt x="426071" y="624142"/>
                    <a:pt x="411899" y="648183"/>
                    <a:pt x="396466" y="671332"/>
                  </a:cubicBezTo>
                  <a:cubicBezTo>
                    <a:pt x="388749" y="682907"/>
                    <a:pt x="360119" y="710455"/>
                    <a:pt x="373316" y="706056"/>
                  </a:cubicBezTo>
                  <a:cubicBezTo>
                    <a:pt x="396465" y="698340"/>
                    <a:pt x="418695" y="686919"/>
                    <a:pt x="442764" y="682907"/>
                  </a:cubicBezTo>
                  <a:cubicBezTo>
                    <a:pt x="524247" y="669326"/>
                    <a:pt x="489948" y="678753"/>
                    <a:pt x="546937" y="659757"/>
                  </a:cubicBezTo>
                  <a:cubicBezTo>
                    <a:pt x="554857" y="635995"/>
                    <a:pt x="556238" y="614595"/>
                    <a:pt x="581661" y="601884"/>
                  </a:cubicBezTo>
                  <a:cubicBezTo>
                    <a:pt x="603486" y="590972"/>
                    <a:pt x="651109" y="578735"/>
                    <a:pt x="651109" y="578735"/>
                  </a:cubicBezTo>
                  <a:cubicBezTo>
                    <a:pt x="662684" y="582593"/>
                    <a:pt x="684108" y="578231"/>
                    <a:pt x="685833" y="590309"/>
                  </a:cubicBezTo>
                  <a:cubicBezTo>
                    <a:pt x="691018" y="626609"/>
                    <a:pt x="665722" y="661956"/>
                    <a:pt x="639534" y="682907"/>
                  </a:cubicBezTo>
                  <a:cubicBezTo>
                    <a:pt x="628671" y="691597"/>
                    <a:pt x="616385" y="698340"/>
                    <a:pt x="604810" y="706056"/>
                  </a:cubicBezTo>
                  <a:cubicBezTo>
                    <a:pt x="587621" y="731840"/>
                    <a:pt x="582073" y="745080"/>
                    <a:pt x="558511" y="763930"/>
                  </a:cubicBezTo>
                  <a:cubicBezTo>
                    <a:pt x="547648" y="772620"/>
                    <a:pt x="534474" y="778173"/>
                    <a:pt x="523787" y="787079"/>
                  </a:cubicBezTo>
                  <a:cubicBezTo>
                    <a:pt x="511212" y="797558"/>
                    <a:pt x="501491" y="811150"/>
                    <a:pt x="489063" y="821803"/>
                  </a:cubicBezTo>
                  <a:cubicBezTo>
                    <a:pt x="474416" y="834358"/>
                    <a:pt x="458197" y="844952"/>
                    <a:pt x="442764" y="856527"/>
                  </a:cubicBezTo>
                  <a:cubicBezTo>
                    <a:pt x="398277" y="923258"/>
                    <a:pt x="419197" y="867684"/>
                    <a:pt x="454339" y="902826"/>
                  </a:cubicBezTo>
                  <a:cubicBezTo>
                    <a:pt x="462966" y="911453"/>
                    <a:pt x="455986" y="930458"/>
                    <a:pt x="465914" y="937550"/>
                  </a:cubicBezTo>
                  <a:cubicBezTo>
                    <a:pt x="485770" y="951733"/>
                    <a:pt x="535362" y="960699"/>
                    <a:pt x="535362" y="960699"/>
                  </a:cubicBezTo>
                  <a:cubicBezTo>
                    <a:pt x="546937" y="952983"/>
                    <a:pt x="562713" y="949346"/>
                    <a:pt x="570086" y="937550"/>
                  </a:cubicBezTo>
                  <a:cubicBezTo>
                    <a:pt x="597789" y="893226"/>
                    <a:pt x="575487" y="869490"/>
                    <a:pt x="616385" y="844952"/>
                  </a:cubicBezTo>
                  <a:cubicBezTo>
                    <a:pt x="626847" y="838675"/>
                    <a:pt x="639534" y="837236"/>
                    <a:pt x="651109" y="833378"/>
                  </a:cubicBezTo>
                  <a:cubicBezTo>
                    <a:pt x="690719" y="793766"/>
                    <a:pt x="716780" y="755847"/>
                    <a:pt x="801580" y="821803"/>
                  </a:cubicBezTo>
                  <a:cubicBezTo>
                    <a:pt x="820841" y="836784"/>
                    <a:pt x="801579" y="883534"/>
                    <a:pt x="778430" y="891251"/>
                  </a:cubicBezTo>
                  <a:cubicBezTo>
                    <a:pt x="741756" y="903476"/>
                    <a:pt x="741034" y="900333"/>
                    <a:pt x="708982" y="925975"/>
                  </a:cubicBezTo>
                  <a:cubicBezTo>
                    <a:pt x="700461" y="932792"/>
                    <a:pt x="695191" y="943510"/>
                    <a:pt x="685833" y="949125"/>
                  </a:cubicBezTo>
                  <a:cubicBezTo>
                    <a:pt x="675371" y="955402"/>
                    <a:pt x="662684" y="956841"/>
                    <a:pt x="651109" y="960699"/>
                  </a:cubicBezTo>
                  <a:cubicBezTo>
                    <a:pt x="584608" y="1027200"/>
                    <a:pt x="601862" y="992691"/>
                    <a:pt x="581661" y="1053297"/>
                  </a:cubicBezTo>
                  <a:cubicBezTo>
                    <a:pt x="584854" y="1058087"/>
                    <a:pt x="620908" y="1121814"/>
                    <a:pt x="639534" y="1111170"/>
                  </a:cubicBezTo>
                  <a:cubicBezTo>
                    <a:pt x="663690" y="1097366"/>
                    <a:pt x="659439" y="1050520"/>
                    <a:pt x="685833" y="1041722"/>
                  </a:cubicBezTo>
                  <a:lnTo>
                    <a:pt x="755281" y="1018573"/>
                  </a:lnTo>
                  <a:lnTo>
                    <a:pt x="824729" y="995423"/>
                  </a:lnTo>
                  <a:lnTo>
                    <a:pt x="859453" y="983849"/>
                  </a:lnTo>
                  <a:cubicBezTo>
                    <a:pt x="863311" y="995424"/>
                    <a:pt x="872375" y="1006447"/>
                    <a:pt x="871028" y="1018573"/>
                  </a:cubicBezTo>
                  <a:cubicBezTo>
                    <a:pt x="868333" y="1042825"/>
                    <a:pt x="847878" y="1088021"/>
                    <a:pt x="847878" y="1088021"/>
                  </a:cubicBezTo>
                  <a:cubicBezTo>
                    <a:pt x="859453" y="1091879"/>
                    <a:pt x="870766" y="1096636"/>
                    <a:pt x="882602" y="1099595"/>
                  </a:cubicBezTo>
                  <a:cubicBezTo>
                    <a:pt x="901688" y="1104366"/>
                    <a:pt x="926565" y="1097259"/>
                    <a:pt x="940476" y="1111170"/>
                  </a:cubicBezTo>
                  <a:cubicBezTo>
                    <a:pt x="949103" y="1119797"/>
                    <a:pt x="932759" y="1134319"/>
                    <a:pt x="928901" y="1145894"/>
                  </a:cubicBezTo>
                  <a:cubicBezTo>
                    <a:pt x="932759" y="1157469"/>
                    <a:pt x="931849" y="1171991"/>
                    <a:pt x="940476" y="1180618"/>
                  </a:cubicBezTo>
                  <a:cubicBezTo>
                    <a:pt x="949103" y="1189245"/>
                    <a:pt x="968923" y="1181731"/>
                    <a:pt x="975200" y="1192193"/>
                  </a:cubicBezTo>
                  <a:cubicBezTo>
                    <a:pt x="983140" y="1205427"/>
                    <a:pt x="975200" y="1223059"/>
                    <a:pt x="975200" y="12384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6748E-F832-D540-CC01-ED7B29E8E747}"/>
                </a:ext>
              </a:extLst>
            </p:cNvPr>
            <p:cNvSpPr/>
            <p:nvPr/>
          </p:nvSpPr>
          <p:spPr>
            <a:xfrm rot="20233178">
              <a:off x="8152677" y="3821574"/>
              <a:ext cx="877506" cy="19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1E788E-CA71-0363-C78B-FB254F60020B}"/>
                </a:ext>
              </a:extLst>
            </p:cNvPr>
            <p:cNvSpPr/>
            <p:nvPr/>
          </p:nvSpPr>
          <p:spPr>
            <a:xfrm>
              <a:off x="9851443" y="3647006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189514-BD4C-D9C7-8FB9-FDBD403B9B8A}"/>
                </a:ext>
              </a:extLst>
            </p:cNvPr>
            <p:cNvSpPr/>
            <p:nvPr/>
          </p:nvSpPr>
          <p:spPr>
            <a:xfrm>
              <a:off x="10490822" y="3822454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B56D84-97A9-D117-3498-27A7004B4829}"/>
                </a:ext>
              </a:extLst>
            </p:cNvPr>
            <p:cNvSpPr/>
            <p:nvPr/>
          </p:nvSpPr>
          <p:spPr>
            <a:xfrm>
              <a:off x="10137575" y="3040117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EA9F41-48DC-0CAC-4CAB-4FA27AAF469A}"/>
                </a:ext>
              </a:extLst>
            </p:cNvPr>
            <p:cNvSpPr/>
            <p:nvPr/>
          </p:nvSpPr>
          <p:spPr>
            <a:xfrm>
              <a:off x="9206484" y="2361422"/>
              <a:ext cx="182243" cy="195007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ED177E-6C33-EA7A-AD52-D4E5F9339CAD}"/>
              </a:ext>
            </a:extLst>
          </p:cNvPr>
          <p:cNvSpPr txBox="1"/>
          <p:nvPr/>
        </p:nvSpPr>
        <p:spPr>
          <a:xfrm>
            <a:off x="184897" y="4967242"/>
            <a:ext cx="1187529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two dimensions: A corner is a point where two constraints are met with equality. In other words, it is a point at the intersection of constraint boundaries.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17221</TotalTime>
  <Words>1988</Words>
  <Application>Microsoft Macintosh PowerPoint</Application>
  <PresentationFormat>Widescreen</PresentationFormat>
  <Paragraphs>348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As you come in…</vt:lpstr>
      <vt:lpstr>AI: Representation and Problem Solving </vt:lpstr>
      <vt:lpstr>“Convex” set</vt:lpstr>
      <vt:lpstr>Recall from previous lecture</vt:lpstr>
      <vt:lpstr>PowerPoint Presentation</vt:lpstr>
      <vt:lpstr>PowerPoint Presentation</vt:lpstr>
      <vt:lpstr>PowerPoint Presentation</vt:lpstr>
      <vt:lpstr>Generalizing this example</vt:lpstr>
      <vt:lpstr>But.. what exactly is a “corner”?</vt:lpstr>
      <vt:lpstr>But.. what exactly is a “corner”?</vt:lpstr>
      <vt:lpstr>What about higher dimensions?</vt:lpstr>
      <vt:lpstr>Solving an LP</vt:lpstr>
      <vt:lpstr>Simplex algorithm (intuition)</vt:lpstr>
      <vt:lpstr>Solving an LP</vt:lpstr>
      <vt:lpstr>PowerPoint Presentation</vt:lpstr>
      <vt:lpstr>Linear Programming</vt:lpstr>
      <vt:lpstr>Linear Programming  Integer Programming</vt:lpstr>
      <vt:lpstr>Linear Programming vs Integer Programming</vt:lpstr>
      <vt:lpstr>Solving integer programs</vt:lpstr>
      <vt:lpstr>Branch and Bound algorithm</vt:lpstr>
      <vt:lpstr>Example</vt:lpstr>
      <vt:lpstr>PowerPoint Presentation</vt:lpstr>
      <vt:lpstr>PowerPoint Presentation</vt:lpstr>
      <vt:lpstr>PowerPoint Presentation</vt:lpstr>
      <vt:lpstr>PowerPoint Presentation</vt:lpstr>
      <vt:lpstr>Convex functions</vt:lpstr>
      <vt:lpstr>Convex functions</vt:lpstr>
      <vt:lpstr>Convex optimization</vt:lpstr>
      <vt:lpstr>Convex optimization</vt:lpstr>
      <vt:lpstr>Poll 1</vt:lpstr>
      <vt:lpstr>Poll 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Josep Pujadas</cp:lastModifiedBy>
  <cp:revision>854</cp:revision>
  <cp:lastPrinted>2022-02-09T16:02:27Z</cp:lastPrinted>
  <dcterms:created xsi:type="dcterms:W3CDTF">2018-10-11T11:39:27Z</dcterms:created>
  <dcterms:modified xsi:type="dcterms:W3CDTF">2024-02-12T16:47:10Z</dcterms:modified>
</cp:coreProperties>
</file>