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751" r:id="rId2"/>
    <p:sldId id="663" r:id="rId3"/>
    <p:sldId id="741" r:id="rId4"/>
    <p:sldId id="734" r:id="rId5"/>
    <p:sldId id="735" r:id="rId6"/>
    <p:sldId id="736" r:id="rId7"/>
    <p:sldId id="737" r:id="rId8"/>
    <p:sldId id="740" r:id="rId9"/>
    <p:sldId id="739" r:id="rId10"/>
    <p:sldId id="738" r:id="rId11"/>
    <p:sldId id="742" r:id="rId12"/>
    <p:sldId id="747" r:id="rId13"/>
    <p:sldId id="640" r:id="rId14"/>
    <p:sldId id="749" r:id="rId15"/>
    <p:sldId id="750" r:id="rId16"/>
    <p:sldId id="752" r:id="rId17"/>
    <p:sldId id="753" r:id="rId18"/>
    <p:sldId id="754" r:id="rId19"/>
    <p:sldId id="756" r:id="rId20"/>
    <p:sldId id="757" r:id="rId21"/>
    <p:sldId id="760" r:id="rId22"/>
    <p:sldId id="761" r:id="rId23"/>
    <p:sldId id="763" r:id="rId24"/>
    <p:sldId id="758" r:id="rId25"/>
    <p:sldId id="765" r:id="rId26"/>
    <p:sldId id="766" r:id="rId27"/>
    <p:sldId id="767" r:id="rId28"/>
    <p:sldId id="768" r:id="rId29"/>
    <p:sldId id="769" r:id="rId30"/>
    <p:sldId id="770" r:id="rId31"/>
    <p:sldId id="744" r:id="rId32"/>
    <p:sldId id="745" r:id="rId33"/>
    <p:sldId id="694" r:id="rId34"/>
    <p:sldId id="709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9" autoAdjust="0"/>
    <p:restoredTop sz="78100"/>
  </p:normalViewPr>
  <p:slideViewPr>
    <p:cSldViewPr snapToGrid="0">
      <p:cViewPr varScale="1">
        <p:scale>
          <a:sx n="103" d="100"/>
          <a:sy n="103" d="100"/>
        </p:scale>
        <p:origin x="16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and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0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A, B,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0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4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6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1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1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3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4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7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0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610D-0FDD-159B-200B-FD5F90B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come in…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D6D11-57C7-4C48-C242-72BAAFBFB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74420"/>
                <a:ext cx="10515600" cy="1586807"/>
              </a:xfrm>
            </p:spPr>
            <p:txBody>
              <a:bodyPr/>
              <a:lstStyle/>
              <a:p>
                <a:r>
                  <a:rPr lang="en-US" dirty="0"/>
                  <a:t>Draw a graph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as the x-axis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the y-axis.</a:t>
                </a:r>
              </a:p>
              <a:p>
                <a:r>
                  <a:rPr lang="en-US" dirty="0"/>
                  <a:t>You can restrict attention to x</a:t>
                </a:r>
                <a:r>
                  <a:rPr lang="en-US" baseline="-25000" dirty="0"/>
                  <a:t>1 </a:t>
                </a:r>
                <a:r>
                  <a:rPr lang="en-US" dirty="0"/>
                  <a:t>≥ 0, x</a:t>
                </a:r>
                <a:r>
                  <a:rPr lang="en-US" baseline="-25000" dirty="0"/>
                  <a:t>2 </a:t>
                </a:r>
                <a:r>
                  <a:rPr lang="en-US" dirty="0"/>
                  <a:t>≥ 0.</a:t>
                </a:r>
              </a:p>
              <a:p>
                <a:r>
                  <a:rPr lang="en-US" dirty="0"/>
                  <a:t>Mark the region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D6D11-57C7-4C48-C242-72BAAFBFB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74420"/>
                <a:ext cx="10515600" cy="1586807"/>
              </a:xfrm>
              <a:blipFill>
                <a:blip r:embed="rId2"/>
                <a:stretch>
                  <a:fillRect l="-1206" t="-6349" b="-476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DE2351-45CB-0F76-20A0-6DC0B2AAE6F5}"/>
              </a:ext>
            </a:extLst>
          </p:cNvPr>
          <p:cNvCxnSpPr/>
          <p:nvPr/>
        </p:nvCxnSpPr>
        <p:spPr>
          <a:xfrm flipV="1">
            <a:off x="4469130" y="2846070"/>
            <a:ext cx="0" cy="2868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C618F2-06C3-698A-E22A-E9C41E731A28}"/>
              </a:ext>
            </a:extLst>
          </p:cNvPr>
          <p:cNvCxnSpPr>
            <a:cxnSpLocks/>
          </p:cNvCxnSpPr>
          <p:nvPr/>
        </p:nvCxnSpPr>
        <p:spPr>
          <a:xfrm>
            <a:off x="4469130" y="5715000"/>
            <a:ext cx="37604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33732F-1BDC-4417-CD4C-ED0040E6004A}"/>
                  </a:ext>
                </a:extLst>
              </p:cNvPr>
              <p:cNvSpPr txBox="1"/>
              <p:nvPr/>
            </p:nvSpPr>
            <p:spPr>
              <a:xfrm>
                <a:off x="6096000" y="6021824"/>
                <a:ext cx="60979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33732F-1BDC-4417-CD4C-ED0040E6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021824"/>
                <a:ext cx="6097904" cy="523220"/>
              </a:xfrm>
              <a:prstGeom prst="rect">
                <a:avLst/>
              </a:prstGeom>
              <a:blipFill>
                <a:blip r:embed="rId3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F1881D-3259-498C-988A-B764FE8841DF}"/>
                  </a:ext>
                </a:extLst>
              </p:cNvPr>
              <p:cNvSpPr txBox="1"/>
              <p:nvPr/>
            </p:nvSpPr>
            <p:spPr>
              <a:xfrm>
                <a:off x="3516630" y="3723684"/>
                <a:ext cx="586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F1881D-3259-498C-988A-B764FE884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630" y="3723684"/>
                <a:ext cx="586733" cy="523220"/>
              </a:xfrm>
              <a:prstGeom prst="rect">
                <a:avLst/>
              </a:prstGeom>
              <a:blipFill>
                <a:blip r:embed="rId4"/>
                <a:stretch>
                  <a:fillRect t="-11905" r="-54167" b="-3095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A3864F9-AB5A-E774-38D0-0CAA7712E721}"/>
              </a:ext>
            </a:extLst>
          </p:cNvPr>
          <p:cNvSpPr txBox="1"/>
          <p:nvPr/>
        </p:nvSpPr>
        <p:spPr>
          <a:xfrm>
            <a:off x="4286250" y="5737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hi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41B68-AFBB-9364-DA12-B06240B26408}"/>
              </a:ext>
            </a:extLst>
          </p:cNvPr>
          <p:cNvSpPr txBox="1"/>
          <p:nvPr/>
        </p:nvSpPr>
        <p:spPr>
          <a:xfrm>
            <a:off x="5041176" y="57378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DA6A4-6CF6-DE2B-D213-A0BD9209EE83}"/>
              </a:ext>
            </a:extLst>
          </p:cNvPr>
          <p:cNvSpPr txBox="1"/>
          <p:nvPr/>
        </p:nvSpPr>
        <p:spPr>
          <a:xfrm>
            <a:off x="5783778" y="57378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5278FA-9C1D-1B79-2285-07D8A5F711D7}"/>
              </a:ext>
            </a:extLst>
          </p:cNvPr>
          <p:cNvSpPr txBox="1"/>
          <p:nvPr/>
        </p:nvSpPr>
        <p:spPr>
          <a:xfrm>
            <a:off x="6503520" y="57378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6EE68-DF16-C34D-6557-A1B73C9B7CFC}"/>
              </a:ext>
            </a:extLst>
          </p:cNvPr>
          <p:cNvSpPr txBox="1"/>
          <p:nvPr/>
        </p:nvSpPr>
        <p:spPr>
          <a:xfrm>
            <a:off x="7177542" y="57378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FC9CE-C327-07FB-A4D0-4A03C42FCCB7}"/>
              </a:ext>
            </a:extLst>
          </p:cNvPr>
          <p:cNvSpPr txBox="1"/>
          <p:nvPr/>
        </p:nvSpPr>
        <p:spPr>
          <a:xfrm>
            <a:off x="7551189" y="56837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368AB3-F5BB-D5C4-FEA9-E7D0CE03D7D8}"/>
              </a:ext>
            </a:extLst>
          </p:cNvPr>
          <p:cNvSpPr txBox="1"/>
          <p:nvPr/>
        </p:nvSpPr>
        <p:spPr>
          <a:xfrm>
            <a:off x="4050426" y="49987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B0B26-6680-58B5-A032-6DF5DCE38E5B}"/>
              </a:ext>
            </a:extLst>
          </p:cNvPr>
          <p:cNvSpPr txBox="1"/>
          <p:nvPr/>
        </p:nvSpPr>
        <p:spPr>
          <a:xfrm>
            <a:off x="4050426" y="43523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2A869A-1D4F-3976-1E8A-EFF1D861A6E1}"/>
              </a:ext>
            </a:extLst>
          </p:cNvPr>
          <p:cNvSpPr txBox="1"/>
          <p:nvPr/>
        </p:nvSpPr>
        <p:spPr>
          <a:xfrm>
            <a:off x="4050426" y="37058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20C2E-3992-01EF-E2C8-96C1021AD322}"/>
              </a:ext>
            </a:extLst>
          </p:cNvPr>
          <p:cNvSpPr txBox="1"/>
          <p:nvPr/>
        </p:nvSpPr>
        <p:spPr>
          <a:xfrm>
            <a:off x="4076898" y="3091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6299A-B9DE-A07D-00E9-A458CBCBA947}"/>
              </a:ext>
            </a:extLst>
          </p:cNvPr>
          <p:cNvSpPr txBox="1"/>
          <p:nvPr/>
        </p:nvSpPr>
        <p:spPr>
          <a:xfrm rot="16200000">
            <a:off x="4035935" y="27840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57443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2708-5E50-E9E1-9F06-3F84B8EE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recipe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F272-0E2B-16A5-7C81-97E343C6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12191" cy="47732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have a real-world problem to solve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write it mathematically as an optimization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many optimization “solvers” available online – can use them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e.g., </a:t>
            </a:r>
            <a:r>
              <a:rPr lang="en-US" dirty="0" err="1"/>
              <a:t>Gurobi</a:t>
            </a:r>
            <a:r>
              <a:rPr lang="en-US" dirty="0"/>
              <a:t>, </a:t>
            </a:r>
            <a:r>
              <a:rPr lang="en-US" dirty="0" err="1"/>
              <a:t>scipy.optimize</a:t>
            </a:r>
            <a:r>
              <a:rPr lang="en-US" dirty="0"/>
              <a:t>, </a:t>
            </a:r>
            <a:r>
              <a:rPr lang="en-US" dirty="0" err="1"/>
              <a:t>cvxpy</a:t>
            </a:r>
            <a:r>
              <a:rPr lang="en-US" dirty="0"/>
              <a:t>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specific representations of optimization problems for which specialized, more efficient algorithms are known.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e.g., linear programs, integer programs,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if your problem has such a representation. If not, check if you can transform your problem to such a representation. If so, use the relevant solver.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e.g., scipy.optimize.linprog</a:t>
            </a:r>
          </a:p>
          <a:p>
            <a:pPr marL="687388" lvl="1" indent="-457200">
              <a:buFont typeface="Arial" panose="020B0604020202020204" pitchFamily="34" charset="0"/>
              <a:buChar char="•"/>
            </a:pPr>
            <a:r>
              <a:rPr lang="en-US" dirty="0"/>
              <a:t>Otherwise use a generic solver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307DC-7173-0B1B-3C5A-7F31489D8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372" y="8796"/>
            <a:ext cx="1724628" cy="1724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A4AEA-DC1A-0D02-4266-23D96BC57A0F}"/>
              </a:ext>
            </a:extLst>
          </p:cNvPr>
          <p:cNvSpPr txBox="1"/>
          <p:nvPr/>
        </p:nvSpPr>
        <p:spPr>
          <a:xfrm>
            <a:off x="11259736" y="1463093"/>
            <a:ext cx="80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freepik.com</a:t>
            </a:r>
            <a:endParaRPr lang="hi-I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A3E6-E281-289D-4680-9A154A5E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120" y="2267608"/>
            <a:ext cx="6952899" cy="2039539"/>
          </a:xfrm>
        </p:spPr>
        <p:txBody>
          <a:bodyPr/>
          <a:lstStyle/>
          <a:p>
            <a:pPr algn="ctr"/>
            <a:r>
              <a:rPr lang="en-US" sz="6000" dirty="0"/>
              <a:t>Linear Programs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 specific representation</a:t>
            </a:r>
            <a:endParaRPr lang="hi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are staying healthy by finding the optimal amount of food to purchase.</a:t>
            </a:r>
          </a:p>
          <a:p>
            <a:r>
              <a:rPr lang="en-US" dirty="0">
                <a:solidFill>
                  <a:schemeClr val="tx1"/>
                </a:solidFill>
              </a:rPr>
              <a:t>We can choose the amount of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(ounce) and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4489" y="2456703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Healthiness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89" y="2456703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051" t="-5195" b="-194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552099" y="2456704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8135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41628"/>
            <a:ext cx="11022486" cy="10282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can choose the amount of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(ounce) and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boba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(fluid ounces)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5889" y="673166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889" y="673166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2381" t="-324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34027"/>
              </p:ext>
            </p:extLst>
          </p:nvPr>
        </p:nvGraphicFramePr>
        <p:xfrm>
          <a:off x="617415" y="621458"/>
          <a:ext cx="7251975" cy="138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48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667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48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867250" y="2003800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5775-B236-AA1E-5121-B1AA50ED326B}"/>
              </a:ext>
            </a:extLst>
          </p:cNvPr>
          <p:cNvSpPr txBox="1"/>
          <p:nvPr/>
        </p:nvSpPr>
        <p:spPr>
          <a:xfrm>
            <a:off x="1337310" y="3035704"/>
            <a:ext cx="2660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Variables? </a:t>
            </a:r>
            <a:endParaRPr lang="hi-IN" sz="4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CF3AE6-F426-8671-14F7-249234E11D4C}"/>
              </a:ext>
            </a:extLst>
          </p:cNvPr>
          <p:cNvSpPr/>
          <p:nvPr/>
        </p:nvSpPr>
        <p:spPr>
          <a:xfrm>
            <a:off x="422910" y="64955"/>
            <a:ext cx="11466826" cy="2967082"/>
          </a:xfrm>
          <a:prstGeom prst="roundRect">
            <a:avLst>
              <a:gd name="adj" fmla="val 882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A5A8C-7F8A-1032-1BB0-C51B450841BD}"/>
              </a:ext>
            </a:extLst>
          </p:cNvPr>
          <p:cNvSpPr txBox="1"/>
          <p:nvPr/>
        </p:nvSpPr>
        <p:spPr>
          <a:xfrm>
            <a:off x="3819516" y="3068970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Amount of stir-fry    and boba</a:t>
            </a:r>
            <a:endParaRPr lang="hi-IN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20D4D-169A-31BB-084D-AC56EC0EE988}"/>
              </a:ext>
            </a:extLst>
          </p:cNvPr>
          <p:cNvSpPr txBox="1"/>
          <p:nvPr/>
        </p:nvSpPr>
        <p:spPr>
          <a:xfrm>
            <a:off x="7186983" y="3124315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  <a:endParaRPr lang="hi-IN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83401-F642-10DE-CFEA-EF542FE0C4A5}"/>
              </a:ext>
            </a:extLst>
          </p:cNvPr>
          <p:cNvSpPr txBox="1"/>
          <p:nvPr/>
        </p:nvSpPr>
        <p:spPr>
          <a:xfrm>
            <a:off x="9366397" y="3099637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  <a:endParaRPr lang="hi-IN" sz="2800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DB603-4426-7171-B53C-739A3A49BCF2}"/>
              </a:ext>
            </a:extLst>
          </p:cNvPr>
          <p:cNvSpPr txBox="1"/>
          <p:nvPr/>
        </p:nvSpPr>
        <p:spPr>
          <a:xfrm>
            <a:off x="1293901" y="3781326"/>
            <a:ext cx="2747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Objective? </a:t>
            </a:r>
            <a:endParaRPr lang="hi-IN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18B71-9688-F0FE-968B-8AEC24DDB873}"/>
              </a:ext>
            </a:extLst>
          </p:cNvPr>
          <p:cNvSpPr txBox="1"/>
          <p:nvPr/>
        </p:nvSpPr>
        <p:spPr>
          <a:xfrm>
            <a:off x="3997654" y="3817599"/>
            <a:ext cx="1193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Cost</a:t>
            </a:r>
            <a:endParaRPr lang="hi-IN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5576F-F27E-D832-8615-762AB9B4108E}"/>
              </a:ext>
            </a:extLst>
          </p:cNvPr>
          <p:cNvSpPr txBox="1"/>
          <p:nvPr/>
        </p:nvSpPr>
        <p:spPr>
          <a:xfrm>
            <a:off x="5082628" y="3878998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1*x</a:t>
            </a:r>
            <a:r>
              <a:rPr lang="en-US" sz="2800" baseline="-25000" dirty="0"/>
              <a:t>1</a:t>
            </a:r>
            <a:r>
              <a:rPr lang="en-US" sz="2800" dirty="0"/>
              <a:t> + 0.5*x</a:t>
            </a:r>
            <a:r>
              <a:rPr lang="en-US" sz="2800" baseline="-25000" dirty="0"/>
              <a:t>2</a:t>
            </a:r>
            <a:endParaRPr lang="hi-IN" sz="28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70C965-C39E-61B7-57C9-5D6BD02D22B0}"/>
              </a:ext>
            </a:extLst>
          </p:cNvPr>
          <p:cNvSpPr txBox="1"/>
          <p:nvPr/>
        </p:nvSpPr>
        <p:spPr>
          <a:xfrm>
            <a:off x="1355081" y="4550767"/>
            <a:ext cx="3162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Constraints? </a:t>
            </a:r>
            <a:endParaRPr lang="hi-IN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6C94A-E4F9-B40B-D7D9-213D3A95FFC5}"/>
              </a:ext>
            </a:extLst>
          </p:cNvPr>
          <p:cNvSpPr txBox="1"/>
          <p:nvPr/>
        </p:nvSpPr>
        <p:spPr>
          <a:xfrm>
            <a:off x="4422513" y="4633544"/>
            <a:ext cx="3090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Calories min</a:t>
            </a:r>
          </a:p>
          <a:p>
            <a:r>
              <a:rPr lang="en-US" sz="2800" dirty="0"/>
              <a:t>Calories max</a:t>
            </a:r>
          </a:p>
          <a:p>
            <a:r>
              <a:rPr lang="en-US" sz="2800" dirty="0"/>
              <a:t>Sugar </a:t>
            </a:r>
          </a:p>
          <a:p>
            <a:r>
              <a:rPr lang="en-US" sz="2800" dirty="0"/>
              <a:t>Calcium</a:t>
            </a:r>
          </a:p>
          <a:p>
            <a:r>
              <a:rPr lang="en-US" sz="2800" dirty="0"/>
              <a:t>Non-negativity</a:t>
            </a:r>
            <a:endParaRPr lang="hi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BF8002-CCF8-29EF-80B3-08F7E270C391}"/>
                  </a:ext>
                </a:extLst>
              </p:cNvPr>
              <p:cNvSpPr txBox="1"/>
              <p:nvPr/>
            </p:nvSpPr>
            <p:spPr>
              <a:xfrm>
                <a:off x="5362498" y="4633544"/>
                <a:ext cx="515314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≥2000</m:t>
                      </m:r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BF8002-CCF8-29EF-80B3-08F7E270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498" y="4633544"/>
                <a:ext cx="5153142" cy="2246769"/>
              </a:xfrm>
              <a:prstGeom prst="rect">
                <a:avLst/>
              </a:prstGeom>
              <a:blipFill>
                <a:blip r:embed="rId3"/>
                <a:stretch>
                  <a:fillRect l="-1720" b="-674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9DF8E3-913B-47F9-6C52-D5FB7894EFC5}"/>
                  </a:ext>
                </a:extLst>
              </p:cNvPr>
              <p:cNvSpPr txBox="1"/>
              <p:nvPr/>
            </p:nvSpPr>
            <p:spPr>
              <a:xfrm>
                <a:off x="2826022" y="3333239"/>
                <a:ext cx="5043368" cy="372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9DF8E3-913B-47F9-6C52-D5FB7894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22" y="3333239"/>
                <a:ext cx="5043368" cy="3720570"/>
              </a:xfrm>
              <a:prstGeom prst="rect">
                <a:avLst/>
              </a:prstGeom>
              <a:blipFill>
                <a:blip r:embed="rId2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851FC3-8DCB-F776-47F9-0B3CE225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41628"/>
            <a:ext cx="11022486" cy="10282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can choose the amount of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(ounce) and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boba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(fluid ounces)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0E210249-110E-424F-8766-CD917C4B98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5889" y="673166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0E210249-110E-424F-8766-CD917C4B9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889" y="673166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381" t="-324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635930F-D8A2-12B1-89FD-166CB25B4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26342"/>
              </p:ext>
            </p:extLst>
          </p:nvPr>
        </p:nvGraphicFramePr>
        <p:xfrm>
          <a:off x="617415" y="621458"/>
          <a:ext cx="7251975" cy="138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48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667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481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58A9F96-E941-60AC-8335-98C62D82FB18}"/>
              </a:ext>
            </a:extLst>
          </p:cNvPr>
          <p:cNvSpPr txBox="1">
            <a:spLocks/>
          </p:cNvSpPr>
          <p:nvPr/>
        </p:nvSpPr>
        <p:spPr>
          <a:xfrm>
            <a:off x="867250" y="2003800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20F60AE-F907-D99B-0F0E-E115DE5EA7E6}"/>
              </a:ext>
            </a:extLst>
          </p:cNvPr>
          <p:cNvSpPr/>
          <p:nvPr/>
        </p:nvSpPr>
        <p:spPr>
          <a:xfrm>
            <a:off x="422910" y="64955"/>
            <a:ext cx="11466826" cy="2967082"/>
          </a:xfrm>
          <a:prstGeom prst="roundRect">
            <a:avLst>
              <a:gd name="adj" fmla="val 882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77906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610D-0FDD-159B-200B-FD5F90B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any one constraint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D6D11-57C7-4C48-C242-72BAAFBFB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4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D6D11-57C7-4C48-C242-72BAAFBFB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  <a:blipFill>
                <a:blip r:embed="rId3"/>
                <a:stretch>
                  <a:fillRect l="-362" t="-392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400A45-1C1E-C104-C66A-05340D155359}"/>
              </a:ext>
            </a:extLst>
          </p:cNvPr>
          <p:cNvCxnSpPr/>
          <p:nvPr/>
        </p:nvCxnSpPr>
        <p:spPr>
          <a:xfrm flipV="1">
            <a:off x="1645920" y="1994535"/>
            <a:ext cx="0" cy="2868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8D7F04-9177-CAA0-0056-C4770F356C69}"/>
              </a:ext>
            </a:extLst>
          </p:cNvPr>
          <p:cNvCxnSpPr>
            <a:cxnSpLocks/>
          </p:cNvCxnSpPr>
          <p:nvPr/>
        </p:nvCxnSpPr>
        <p:spPr>
          <a:xfrm>
            <a:off x="1645920" y="4863465"/>
            <a:ext cx="37604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2E5A16-7E0D-DF3B-9CDB-F9D19382D020}"/>
                  </a:ext>
                </a:extLst>
              </p:cNvPr>
              <p:cNvSpPr txBox="1"/>
              <p:nvPr/>
            </p:nvSpPr>
            <p:spPr>
              <a:xfrm>
                <a:off x="693420" y="2872149"/>
                <a:ext cx="586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2E5A16-7E0D-DF3B-9CDB-F9D19382D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2872149"/>
                <a:ext cx="586733" cy="523220"/>
              </a:xfrm>
              <a:prstGeom prst="rect">
                <a:avLst/>
              </a:prstGeom>
              <a:blipFill>
                <a:blip r:embed="rId4"/>
                <a:stretch>
                  <a:fillRect t="-14286" r="-57447" b="-3095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2D4E34-3EEB-FB83-AD94-E2669B818A11}"/>
              </a:ext>
            </a:extLst>
          </p:cNvPr>
          <p:cNvSpPr txBox="1"/>
          <p:nvPr/>
        </p:nvSpPr>
        <p:spPr>
          <a:xfrm>
            <a:off x="1463040" y="4886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hi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0BD03-5C9A-C7CA-BE05-FED5FF49BFFF}"/>
              </a:ext>
            </a:extLst>
          </p:cNvPr>
          <p:cNvSpPr txBox="1"/>
          <p:nvPr/>
        </p:nvSpPr>
        <p:spPr>
          <a:xfrm>
            <a:off x="2217966" y="4886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629FA-2C92-A44E-4390-1ED23957A80D}"/>
              </a:ext>
            </a:extLst>
          </p:cNvPr>
          <p:cNvSpPr txBox="1"/>
          <p:nvPr/>
        </p:nvSpPr>
        <p:spPr>
          <a:xfrm>
            <a:off x="2960568" y="4886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77737-4D88-523D-B565-699348F68C88}"/>
              </a:ext>
            </a:extLst>
          </p:cNvPr>
          <p:cNvSpPr txBox="1"/>
          <p:nvPr/>
        </p:nvSpPr>
        <p:spPr>
          <a:xfrm>
            <a:off x="3680310" y="4886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77D88-4BD2-E502-EDCA-D07B212B831F}"/>
              </a:ext>
            </a:extLst>
          </p:cNvPr>
          <p:cNvSpPr txBox="1"/>
          <p:nvPr/>
        </p:nvSpPr>
        <p:spPr>
          <a:xfrm>
            <a:off x="4354332" y="4886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AEF32-3614-F09D-847D-54E38AFB8F9F}"/>
              </a:ext>
            </a:extLst>
          </p:cNvPr>
          <p:cNvSpPr txBox="1"/>
          <p:nvPr/>
        </p:nvSpPr>
        <p:spPr>
          <a:xfrm>
            <a:off x="4727979" y="48322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21AED-0717-3FD3-8479-67E293342BF2}"/>
              </a:ext>
            </a:extLst>
          </p:cNvPr>
          <p:cNvSpPr txBox="1"/>
          <p:nvPr/>
        </p:nvSpPr>
        <p:spPr>
          <a:xfrm>
            <a:off x="1227216" y="41471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8C578-29E6-E937-3874-B1BF80FF9DAB}"/>
              </a:ext>
            </a:extLst>
          </p:cNvPr>
          <p:cNvSpPr txBox="1"/>
          <p:nvPr/>
        </p:nvSpPr>
        <p:spPr>
          <a:xfrm>
            <a:off x="1227216" y="35007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F9BCB-FF94-26FA-3DFF-DB04D1B93A70}"/>
              </a:ext>
            </a:extLst>
          </p:cNvPr>
          <p:cNvSpPr txBox="1"/>
          <p:nvPr/>
        </p:nvSpPr>
        <p:spPr>
          <a:xfrm>
            <a:off x="1227216" y="28543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B6BF8-6E4E-1CED-6078-185E688C5B71}"/>
              </a:ext>
            </a:extLst>
          </p:cNvPr>
          <p:cNvSpPr txBox="1"/>
          <p:nvPr/>
        </p:nvSpPr>
        <p:spPr>
          <a:xfrm>
            <a:off x="1253688" y="22397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CBA1F-D657-4C32-F157-468E0284ACBE}"/>
              </a:ext>
            </a:extLst>
          </p:cNvPr>
          <p:cNvSpPr txBox="1"/>
          <p:nvPr/>
        </p:nvSpPr>
        <p:spPr>
          <a:xfrm rot="16200000">
            <a:off x="1212725" y="19324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92F17-5BF1-39BA-7138-6A174DFBB507}"/>
              </a:ext>
            </a:extLst>
          </p:cNvPr>
          <p:cNvCxnSpPr>
            <a:cxnSpLocks/>
            <a:stCxn id="15" idx="2"/>
            <a:endCxn id="11" idx="1"/>
          </p:cNvCxnSpPr>
          <p:nvPr/>
        </p:nvCxnSpPr>
        <p:spPr>
          <a:xfrm>
            <a:off x="1436568" y="3223679"/>
            <a:ext cx="2917764" cy="18473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E7ED0E-653B-653C-BB02-056DE12FA4DE}"/>
              </a:ext>
            </a:extLst>
          </p:cNvPr>
          <p:cNvSpPr txBox="1"/>
          <p:nvPr/>
        </p:nvSpPr>
        <p:spPr>
          <a:xfrm>
            <a:off x="1463040" y="3962519"/>
            <a:ext cx="174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True</a:t>
            </a:r>
            <a:endParaRPr lang="hi-IN" sz="6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9E9B4E-285D-BF46-A7CE-6044B71E6818}"/>
                  </a:ext>
                </a:extLst>
              </p:cNvPr>
              <p:cNvSpPr txBox="1"/>
              <p:nvPr/>
            </p:nvSpPr>
            <p:spPr>
              <a:xfrm>
                <a:off x="3277987" y="5093850"/>
                <a:ext cx="586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9E9B4E-285D-BF46-A7CE-6044B71E6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987" y="5093850"/>
                <a:ext cx="586733" cy="523220"/>
              </a:xfrm>
              <a:prstGeom prst="rect">
                <a:avLst/>
              </a:prstGeom>
              <a:blipFill>
                <a:blip r:embed="rId5"/>
                <a:stretch>
                  <a:fillRect t="-11905" r="-53191" b="-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78A6614-F28B-8734-C3FB-5BE21AEAAFF8}"/>
              </a:ext>
            </a:extLst>
          </p:cNvPr>
          <p:cNvSpPr txBox="1"/>
          <p:nvPr/>
        </p:nvSpPr>
        <p:spPr>
          <a:xfrm>
            <a:off x="5588885" y="1614073"/>
            <a:ext cx="5871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two dimensions, constraint is simply entire region on one side of a line!</a:t>
            </a:r>
          </a:p>
          <a:p>
            <a:endParaRPr lang="en-US" sz="2800" dirty="0"/>
          </a:p>
          <a:p>
            <a:r>
              <a:rPr lang="en-US" sz="2800" dirty="0"/>
              <a:t>“Linear constraint”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EF24553-4B5A-6E33-7565-43491896879C}"/>
                  </a:ext>
                </a:extLst>
              </p:cNvPr>
              <p:cNvSpPr txBox="1">
                <a:spLocks/>
              </p:cNvSpPr>
              <p:nvPr/>
            </p:nvSpPr>
            <p:spPr>
              <a:xfrm rot="1980671">
                <a:off x="1716189" y="4148486"/>
                <a:ext cx="3394514" cy="62781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4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EF24553-4B5A-6E33-7565-43491896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671">
                <a:off x="1716189" y="4148486"/>
                <a:ext cx="3394514" cy="627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4477558-6002-1C2D-004E-0696F30D9295}"/>
              </a:ext>
            </a:extLst>
          </p:cNvPr>
          <p:cNvSpPr txBox="1"/>
          <p:nvPr/>
        </p:nvSpPr>
        <p:spPr>
          <a:xfrm>
            <a:off x="2655628" y="2680272"/>
            <a:ext cx="19408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False</a:t>
            </a:r>
            <a:endParaRPr lang="hi-IN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6" grpId="0" build="p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610D-0FDD-159B-200B-FD5F90B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constraints are linear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5099BC-3548-9115-658D-1CCA853222F4}"/>
                  </a:ext>
                </a:extLst>
              </p:cNvPr>
              <p:cNvSpPr txBox="1"/>
              <p:nvPr/>
            </p:nvSpPr>
            <p:spPr>
              <a:xfrm>
                <a:off x="1467934" y="1284554"/>
                <a:ext cx="5043368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5099BC-3548-9115-658D-1CCA8532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934" y="1284554"/>
                <a:ext cx="5043368" cy="3108543"/>
              </a:xfrm>
              <a:prstGeom prst="rect">
                <a:avLst/>
              </a:prstGeom>
              <a:blipFill>
                <a:blip r:embed="rId3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30096ED-5956-D5DB-98E6-789B85852D25}"/>
              </a:ext>
            </a:extLst>
          </p:cNvPr>
          <p:cNvSpPr txBox="1"/>
          <p:nvPr/>
        </p:nvSpPr>
        <p:spPr>
          <a:xfrm>
            <a:off x="552099" y="1284554"/>
            <a:ext cx="3090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Calories min</a:t>
            </a:r>
          </a:p>
          <a:p>
            <a:r>
              <a:rPr lang="en-US" sz="2800" dirty="0"/>
              <a:t>Calories max</a:t>
            </a:r>
          </a:p>
          <a:p>
            <a:r>
              <a:rPr lang="en-US" sz="2800" dirty="0"/>
              <a:t>Sugar </a:t>
            </a:r>
          </a:p>
          <a:p>
            <a:r>
              <a:rPr lang="en-US" sz="2800" dirty="0"/>
              <a:t>Calcium</a:t>
            </a:r>
          </a:p>
          <a:p>
            <a:r>
              <a:rPr lang="en-US" sz="2800" dirty="0"/>
              <a:t>Non-negativity</a:t>
            </a:r>
            <a:endParaRPr lang="hi-IN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FAF4A0-DE36-C538-37BE-95F8BBC0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860" y="681037"/>
            <a:ext cx="4662318" cy="46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97ABF0-4EDF-6EE0-00A9-F51283356EBF}"/>
                  </a:ext>
                </a:extLst>
              </p:cNvPr>
              <p:cNvSpPr txBox="1"/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97ABF0-4EDF-6EE0-00A9-F51283356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blipFill>
                <a:blip r:embed="rId5"/>
                <a:stretch>
                  <a:fillRect t="-21739" r="-53571" b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7CCA30-E8B3-0BF4-F911-4F1F62B03184}"/>
                  </a:ext>
                </a:extLst>
              </p:cNvPr>
              <p:cNvSpPr txBox="1"/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7CCA30-E8B3-0BF4-F911-4F1F62B03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blipFill>
                <a:blip r:embed="rId6"/>
                <a:stretch>
                  <a:fillRect l="-26087" t="-21622" r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20F1E2F-C0C3-8954-209B-269FDD6EBC2F}"/>
              </a:ext>
            </a:extLst>
          </p:cNvPr>
          <p:cNvSpPr/>
          <p:nvPr/>
        </p:nvSpPr>
        <p:spPr>
          <a:xfrm>
            <a:off x="9910100" y="1759352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66E86F-6FB9-4BA9-5731-79C24B89BE2D}"/>
              </a:ext>
            </a:extLst>
          </p:cNvPr>
          <p:cNvSpPr/>
          <p:nvPr/>
        </p:nvSpPr>
        <p:spPr>
          <a:xfrm rot="20233178">
            <a:off x="8152677" y="3821574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D3518E-5ED5-CB95-5EFF-84856B02C96F}"/>
              </a:ext>
            </a:extLst>
          </p:cNvPr>
          <p:cNvSpPr txBox="1"/>
          <p:nvPr/>
        </p:nvSpPr>
        <p:spPr>
          <a:xfrm>
            <a:off x="7593507" y="345767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68B13F-0EF6-A100-0C89-DE61D19F7CCC}"/>
              </a:ext>
            </a:extLst>
          </p:cNvPr>
          <p:cNvSpPr txBox="1"/>
          <p:nvPr/>
        </p:nvSpPr>
        <p:spPr>
          <a:xfrm>
            <a:off x="11335987" y="4196722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</p:spTree>
    <p:extLst>
      <p:ext uri="{BB962C8B-B14F-4D97-AF65-F5344CB8AC3E}">
        <p14:creationId xmlns:p14="http://schemas.microsoft.com/office/powerpoint/2010/main" val="293972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610D-0FDD-159B-200B-FD5F90B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constraints are linear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5099BC-3548-9115-658D-1CCA853222F4}"/>
                  </a:ext>
                </a:extLst>
              </p:cNvPr>
              <p:cNvSpPr txBox="1"/>
              <p:nvPr/>
            </p:nvSpPr>
            <p:spPr>
              <a:xfrm>
                <a:off x="1467934" y="1284554"/>
                <a:ext cx="5043368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5099BC-3548-9115-658D-1CCA8532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934" y="1284554"/>
                <a:ext cx="5043368" cy="3108543"/>
              </a:xfrm>
              <a:prstGeom prst="rect">
                <a:avLst/>
              </a:prstGeom>
              <a:blipFill>
                <a:blip r:embed="rId3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30096ED-5956-D5DB-98E6-789B85852D25}"/>
              </a:ext>
            </a:extLst>
          </p:cNvPr>
          <p:cNvSpPr txBox="1"/>
          <p:nvPr/>
        </p:nvSpPr>
        <p:spPr>
          <a:xfrm>
            <a:off x="552099" y="1284554"/>
            <a:ext cx="3090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Calories min</a:t>
            </a:r>
          </a:p>
          <a:p>
            <a:r>
              <a:rPr lang="en-US" sz="2800" dirty="0"/>
              <a:t>Calories max</a:t>
            </a:r>
          </a:p>
          <a:p>
            <a:r>
              <a:rPr lang="en-US" sz="2800" dirty="0"/>
              <a:t>Sugar </a:t>
            </a:r>
          </a:p>
          <a:p>
            <a:r>
              <a:rPr lang="en-US" sz="2800" dirty="0"/>
              <a:t>Calcium</a:t>
            </a:r>
          </a:p>
          <a:p>
            <a:r>
              <a:rPr lang="en-US" sz="2800" dirty="0"/>
              <a:t>Non-negativity</a:t>
            </a:r>
            <a:endParaRPr lang="hi-IN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FAF4A0-DE36-C538-37BE-95F8BBC0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860" y="681037"/>
            <a:ext cx="4662318" cy="46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97ABF0-4EDF-6EE0-00A9-F51283356EBF}"/>
                  </a:ext>
                </a:extLst>
              </p:cNvPr>
              <p:cNvSpPr txBox="1"/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97ABF0-4EDF-6EE0-00A9-F51283356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blipFill>
                <a:blip r:embed="rId5"/>
                <a:stretch>
                  <a:fillRect t="-21739" r="-53571" b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7CCA30-E8B3-0BF4-F911-4F1F62B03184}"/>
                  </a:ext>
                </a:extLst>
              </p:cNvPr>
              <p:cNvSpPr txBox="1"/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7CCA30-E8B3-0BF4-F911-4F1F62B03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blipFill>
                <a:blip r:embed="rId6"/>
                <a:stretch>
                  <a:fillRect l="-26087" t="-21622" r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20F1E2F-C0C3-8954-209B-269FDD6EBC2F}"/>
              </a:ext>
            </a:extLst>
          </p:cNvPr>
          <p:cNvSpPr/>
          <p:nvPr/>
        </p:nvSpPr>
        <p:spPr>
          <a:xfrm>
            <a:off x="9910100" y="1759352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66E86F-6FB9-4BA9-5731-79C24B89BE2D}"/>
              </a:ext>
            </a:extLst>
          </p:cNvPr>
          <p:cNvSpPr/>
          <p:nvPr/>
        </p:nvSpPr>
        <p:spPr>
          <a:xfrm rot="20233178">
            <a:off x="8152677" y="3821574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D3518E-5ED5-CB95-5EFF-84856B02C96F}"/>
              </a:ext>
            </a:extLst>
          </p:cNvPr>
          <p:cNvSpPr txBox="1"/>
          <p:nvPr/>
        </p:nvSpPr>
        <p:spPr>
          <a:xfrm>
            <a:off x="7593507" y="345767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68B13F-0EF6-A100-0C89-DE61D19F7CCC}"/>
              </a:ext>
            </a:extLst>
          </p:cNvPr>
          <p:cNvSpPr txBox="1"/>
          <p:nvPr/>
        </p:nvSpPr>
        <p:spPr>
          <a:xfrm>
            <a:off x="11335987" y="4196722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1E2890A-DBE3-8973-84AE-D289325D1A16}"/>
              </a:ext>
            </a:extLst>
          </p:cNvPr>
          <p:cNvSpPr/>
          <p:nvPr/>
        </p:nvSpPr>
        <p:spPr>
          <a:xfrm>
            <a:off x="9453591" y="2615878"/>
            <a:ext cx="978728" cy="1238492"/>
          </a:xfrm>
          <a:custGeom>
            <a:avLst/>
            <a:gdLst>
              <a:gd name="connsiteX0" fmla="*/ 26076 w 978728"/>
              <a:gd name="connsiteY0" fmla="*/ 0 h 1238492"/>
              <a:gd name="connsiteX1" fmla="*/ 14501 w 978728"/>
              <a:gd name="connsiteY1" fmla="*/ 81023 h 1238492"/>
              <a:gd name="connsiteX2" fmla="*/ 2926 w 978728"/>
              <a:gd name="connsiteY2" fmla="*/ 115747 h 1238492"/>
              <a:gd name="connsiteX3" fmla="*/ 83949 w 978728"/>
              <a:gd name="connsiteY3" fmla="*/ 92598 h 1238492"/>
              <a:gd name="connsiteX4" fmla="*/ 141823 w 978728"/>
              <a:gd name="connsiteY4" fmla="*/ 104173 h 1238492"/>
              <a:gd name="connsiteX5" fmla="*/ 153397 w 978728"/>
              <a:gd name="connsiteY5" fmla="*/ 138897 h 1238492"/>
              <a:gd name="connsiteX6" fmla="*/ 118673 w 978728"/>
              <a:gd name="connsiteY6" fmla="*/ 196770 h 1238492"/>
              <a:gd name="connsiteX7" fmla="*/ 153397 w 978728"/>
              <a:gd name="connsiteY7" fmla="*/ 219919 h 1238492"/>
              <a:gd name="connsiteX8" fmla="*/ 245995 w 978728"/>
              <a:gd name="connsiteY8" fmla="*/ 196770 h 1238492"/>
              <a:gd name="connsiteX9" fmla="*/ 280719 w 978728"/>
              <a:gd name="connsiteY9" fmla="*/ 208345 h 1238492"/>
              <a:gd name="connsiteX10" fmla="*/ 292293 w 978728"/>
              <a:gd name="connsiteY10" fmla="*/ 300942 h 1238492"/>
              <a:gd name="connsiteX11" fmla="*/ 269144 w 978728"/>
              <a:gd name="connsiteY11" fmla="*/ 324092 h 1238492"/>
              <a:gd name="connsiteX12" fmla="*/ 257569 w 978728"/>
              <a:gd name="connsiteY12" fmla="*/ 358816 h 1238492"/>
              <a:gd name="connsiteX13" fmla="*/ 315443 w 978728"/>
              <a:gd name="connsiteY13" fmla="*/ 405114 h 1238492"/>
              <a:gd name="connsiteX14" fmla="*/ 350167 w 978728"/>
              <a:gd name="connsiteY14" fmla="*/ 393540 h 1238492"/>
              <a:gd name="connsiteX15" fmla="*/ 431190 w 978728"/>
              <a:gd name="connsiteY15" fmla="*/ 335666 h 1238492"/>
              <a:gd name="connsiteX16" fmla="*/ 419615 w 978728"/>
              <a:gd name="connsiteY16" fmla="*/ 381965 h 1238492"/>
              <a:gd name="connsiteX17" fmla="*/ 373316 w 978728"/>
              <a:gd name="connsiteY17" fmla="*/ 439838 h 1238492"/>
              <a:gd name="connsiteX18" fmla="*/ 361742 w 978728"/>
              <a:gd name="connsiteY18" fmla="*/ 474563 h 1238492"/>
              <a:gd name="connsiteX19" fmla="*/ 373316 w 978728"/>
              <a:gd name="connsiteY19" fmla="*/ 509287 h 1238492"/>
              <a:gd name="connsiteX20" fmla="*/ 442764 w 978728"/>
              <a:gd name="connsiteY20" fmla="*/ 497712 h 1238492"/>
              <a:gd name="connsiteX21" fmla="*/ 489063 w 978728"/>
              <a:gd name="connsiteY21" fmla="*/ 451413 h 1238492"/>
              <a:gd name="connsiteX22" fmla="*/ 523787 w 978728"/>
              <a:gd name="connsiteY22" fmla="*/ 439838 h 1238492"/>
              <a:gd name="connsiteX23" fmla="*/ 546937 w 978728"/>
              <a:gd name="connsiteY23" fmla="*/ 462988 h 1238492"/>
              <a:gd name="connsiteX24" fmla="*/ 535362 w 978728"/>
              <a:gd name="connsiteY24" fmla="*/ 497712 h 1238492"/>
              <a:gd name="connsiteX25" fmla="*/ 489063 w 978728"/>
              <a:gd name="connsiteY25" fmla="*/ 544011 h 1238492"/>
              <a:gd name="connsiteX26" fmla="*/ 465914 w 978728"/>
              <a:gd name="connsiteY26" fmla="*/ 578735 h 1238492"/>
              <a:gd name="connsiteX27" fmla="*/ 442764 w 978728"/>
              <a:gd name="connsiteY27" fmla="*/ 601884 h 1238492"/>
              <a:gd name="connsiteX28" fmla="*/ 396466 w 978728"/>
              <a:gd name="connsiteY28" fmla="*/ 671332 h 1238492"/>
              <a:gd name="connsiteX29" fmla="*/ 373316 w 978728"/>
              <a:gd name="connsiteY29" fmla="*/ 706056 h 1238492"/>
              <a:gd name="connsiteX30" fmla="*/ 442764 w 978728"/>
              <a:gd name="connsiteY30" fmla="*/ 682907 h 1238492"/>
              <a:gd name="connsiteX31" fmla="*/ 546937 w 978728"/>
              <a:gd name="connsiteY31" fmla="*/ 659757 h 1238492"/>
              <a:gd name="connsiteX32" fmla="*/ 581661 w 978728"/>
              <a:gd name="connsiteY32" fmla="*/ 601884 h 1238492"/>
              <a:gd name="connsiteX33" fmla="*/ 651109 w 978728"/>
              <a:gd name="connsiteY33" fmla="*/ 578735 h 1238492"/>
              <a:gd name="connsiteX34" fmla="*/ 685833 w 978728"/>
              <a:gd name="connsiteY34" fmla="*/ 590309 h 1238492"/>
              <a:gd name="connsiteX35" fmla="*/ 639534 w 978728"/>
              <a:gd name="connsiteY35" fmla="*/ 682907 h 1238492"/>
              <a:gd name="connsiteX36" fmla="*/ 604810 w 978728"/>
              <a:gd name="connsiteY36" fmla="*/ 706056 h 1238492"/>
              <a:gd name="connsiteX37" fmla="*/ 558511 w 978728"/>
              <a:gd name="connsiteY37" fmla="*/ 763930 h 1238492"/>
              <a:gd name="connsiteX38" fmla="*/ 523787 w 978728"/>
              <a:gd name="connsiteY38" fmla="*/ 787079 h 1238492"/>
              <a:gd name="connsiteX39" fmla="*/ 489063 w 978728"/>
              <a:gd name="connsiteY39" fmla="*/ 821803 h 1238492"/>
              <a:gd name="connsiteX40" fmla="*/ 442764 w 978728"/>
              <a:gd name="connsiteY40" fmla="*/ 856527 h 1238492"/>
              <a:gd name="connsiteX41" fmla="*/ 454339 w 978728"/>
              <a:gd name="connsiteY41" fmla="*/ 902826 h 1238492"/>
              <a:gd name="connsiteX42" fmla="*/ 465914 w 978728"/>
              <a:gd name="connsiteY42" fmla="*/ 937550 h 1238492"/>
              <a:gd name="connsiteX43" fmla="*/ 535362 w 978728"/>
              <a:gd name="connsiteY43" fmla="*/ 960699 h 1238492"/>
              <a:gd name="connsiteX44" fmla="*/ 570086 w 978728"/>
              <a:gd name="connsiteY44" fmla="*/ 937550 h 1238492"/>
              <a:gd name="connsiteX45" fmla="*/ 616385 w 978728"/>
              <a:gd name="connsiteY45" fmla="*/ 844952 h 1238492"/>
              <a:gd name="connsiteX46" fmla="*/ 651109 w 978728"/>
              <a:gd name="connsiteY46" fmla="*/ 833378 h 1238492"/>
              <a:gd name="connsiteX47" fmla="*/ 801580 w 978728"/>
              <a:gd name="connsiteY47" fmla="*/ 821803 h 1238492"/>
              <a:gd name="connsiteX48" fmla="*/ 778430 w 978728"/>
              <a:gd name="connsiteY48" fmla="*/ 891251 h 1238492"/>
              <a:gd name="connsiteX49" fmla="*/ 708982 w 978728"/>
              <a:gd name="connsiteY49" fmla="*/ 925975 h 1238492"/>
              <a:gd name="connsiteX50" fmla="*/ 685833 w 978728"/>
              <a:gd name="connsiteY50" fmla="*/ 949125 h 1238492"/>
              <a:gd name="connsiteX51" fmla="*/ 651109 w 978728"/>
              <a:gd name="connsiteY51" fmla="*/ 960699 h 1238492"/>
              <a:gd name="connsiteX52" fmla="*/ 581661 w 978728"/>
              <a:gd name="connsiteY52" fmla="*/ 1053297 h 1238492"/>
              <a:gd name="connsiteX53" fmla="*/ 639534 w 978728"/>
              <a:gd name="connsiteY53" fmla="*/ 1111170 h 1238492"/>
              <a:gd name="connsiteX54" fmla="*/ 685833 w 978728"/>
              <a:gd name="connsiteY54" fmla="*/ 1041722 h 1238492"/>
              <a:gd name="connsiteX55" fmla="*/ 755281 w 978728"/>
              <a:gd name="connsiteY55" fmla="*/ 1018573 h 1238492"/>
              <a:gd name="connsiteX56" fmla="*/ 824729 w 978728"/>
              <a:gd name="connsiteY56" fmla="*/ 995423 h 1238492"/>
              <a:gd name="connsiteX57" fmla="*/ 859453 w 978728"/>
              <a:gd name="connsiteY57" fmla="*/ 983849 h 1238492"/>
              <a:gd name="connsiteX58" fmla="*/ 871028 w 978728"/>
              <a:gd name="connsiteY58" fmla="*/ 1018573 h 1238492"/>
              <a:gd name="connsiteX59" fmla="*/ 847878 w 978728"/>
              <a:gd name="connsiteY59" fmla="*/ 1088021 h 1238492"/>
              <a:gd name="connsiteX60" fmla="*/ 882602 w 978728"/>
              <a:gd name="connsiteY60" fmla="*/ 1099595 h 1238492"/>
              <a:gd name="connsiteX61" fmla="*/ 940476 w 978728"/>
              <a:gd name="connsiteY61" fmla="*/ 1111170 h 1238492"/>
              <a:gd name="connsiteX62" fmla="*/ 928901 w 978728"/>
              <a:gd name="connsiteY62" fmla="*/ 1145894 h 1238492"/>
              <a:gd name="connsiteX63" fmla="*/ 940476 w 978728"/>
              <a:gd name="connsiteY63" fmla="*/ 1180618 h 1238492"/>
              <a:gd name="connsiteX64" fmla="*/ 975200 w 978728"/>
              <a:gd name="connsiteY64" fmla="*/ 1192193 h 1238492"/>
              <a:gd name="connsiteX65" fmla="*/ 975200 w 978728"/>
              <a:gd name="connsiteY65" fmla="*/ 1238492 h 12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78728" h="1238492">
                <a:moveTo>
                  <a:pt x="26076" y="0"/>
                </a:moveTo>
                <a:cubicBezTo>
                  <a:pt x="22218" y="27008"/>
                  <a:pt x="19852" y="54271"/>
                  <a:pt x="14501" y="81023"/>
                </a:cubicBezTo>
                <a:cubicBezTo>
                  <a:pt x="12108" y="92987"/>
                  <a:pt x="-7226" y="108979"/>
                  <a:pt x="2926" y="115747"/>
                </a:cubicBezTo>
                <a:cubicBezTo>
                  <a:pt x="7772" y="118978"/>
                  <a:pt x="75005" y="95580"/>
                  <a:pt x="83949" y="92598"/>
                </a:cubicBezTo>
                <a:cubicBezTo>
                  <a:pt x="103240" y="96456"/>
                  <a:pt x="125454" y="93260"/>
                  <a:pt x="141823" y="104173"/>
                </a:cubicBezTo>
                <a:cubicBezTo>
                  <a:pt x="151975" y="110941"/>
                  <a:pt x="153397" y="126696"/>
                  <a:pt x="153397" y="138897"/>
                </a:cubicBezTo>
                <a:cubicBezTo>
                  <a:pt x="153397" y="168950"/>
                  <a:pt x="137012" y="178432"/>
                  <a:pt x="118673" y="196770"/>
                </a:cubicBezTo>
                <a:cubicBezTo>
                  <a:pt x="130248" y="204486"/>
                  <a:pt x="139593" y="218194"/>
                  <a:pt x="153397" y="219919"/>
                </a:cubicBezTo>
                <a:cubicBezTo>
                  <a:pt x="173717" y="222459"/>
                  <a:pt x="223317" y="204330"/>
                  <a:pt x="245995" y="196770"/>
                </a:cubicBezTo>
                <a:cubicBezTo>
                  <a:pt x="257570" y="200628"/>
                  <a:pt x="271192" y="200723"/>
                  <a:pt x="280719" y="208345"/>
                </a:cubicBezTo>
                <a:cubicBezTo>
                  <a:pt x="313783" y="234797"/>
                  <a:pt x="308007" y="264276"/>
                  <a:pt x="292293" y="300942"/>
                </a:cubicBezTo>
                <a:cubicBezTo>
                  <a:pt x="287994" y="310972"/>
                  <a:pt x="276860" y="316375"/>
                  <a:pt x="269144" y="324092"/>
                </a:cubicBezTo>
                <a:cubicBezTo>
                  <a:pt x="265286" y="335667"/>
                  <a:pt x="255563" y="346781"/>
                  <a:pt x="257569" y="358816"/>
                </a:cubicBezTo>
                <a:cubicBezTo>
                  <a:pt x="263729" y="395773"/>
                  <a:pt x="288359" y="396086"/>
                  <a:pt x="315443" y="405114"/>
                </a:cubicBezTo>
                <a:cubicBezTo>
                  <a:pt x="327018" y="401256"/>
                  <a:pt x="340239" y="400631"/>
                  <a:pt x="350167" y="393540"/>
                </a:cubicBezTo>
                <a:cubicBezTo>
                  <a:pt x="446291" y="324881"/>
                  <a:pt x="352731" y="361820"/>
                  <a:pt x="431190" y="335666"/>
                </a:cubicBezTo>
                <a:cubicBezTo>
                  <a:pt x="427332" y="351099"/>
                  <a:pt x="425881" y="367343"/>
                  <a:pt x="419615" y="381965"/>
                </a:cubicBezTo>
                <a:cubicBezTo>
                  <a:pt x="408663" y="407519"/>
                  <a:pt x="391986" y="421169"/>
                  <a:pt x="373316" y="439838"/>
                </a:cubicBezTo>
                <a:cubicBezTo>
                  <a:pt x="369458" y="451413"/>
                  <a:pt x="368019" y="464101"/>
                  <a:pt x="361742" y="474563"/>
                </a:cubicBezTo>
                <a:cubicBezTo>
                  <a:pt x="340558" y="509870"/>
                  <a:pt x="316396" y="490313"/>
                  <a:pt x="373316" y="509287"/>
                </a:cubicBezTo>
                <a:cubicBezTo>
                  <a:pt x="396465" y="505429"/>
                  <a:pt x="421773" y="508208"/>
                  <a:pt x="442764" y="497712"/>
                </a:cubicBezTo>
                <a:cubicBezTo>
                  <a:pt x="462285" y="487951"/>
                  <a:pt x="468358" y="458315"/>
                  <a:pt x="489063" y="451413"/>
                </a:cubicBezTo>
                <a:lnTo>
                  <a:pt x="523787" y="439838"/>
                </a:lnTo>
                <a:cubicBezTo>
                  <a:pt x="531504" y="447555"/>
                  <a:pt x="544797" y="452287"/>
                  <a:pt x="546937" y="462988"/>
                </a:cubicBezTo>
                <a:cubicBezTo>
                  <a:pt x="549330" y="474952"/>
                  <a:pt x="542454" y="487784"/>
                  <a:pt x="535362" y="497712"/>
                </a:cubicBezTo>
                <a:cubicBezTo>
                  <a:pt x="522676" y="515472"/>
                  <a:pt x="501170" y="525851"/>
                  <a:pt x="489063" y="544011"/>
                </a:cubicBezTo>
                <a:cubicBezTo>
                  <a:pt x="481347" y="555586"/>
                  <a:pt x="474604" y="567872"/>
                  <a:pt x="465914" y="578735"/>
                </a:cubicBezTo>
                <a:cubicBezTo>
                  <a:pt x="459097" y="587256"/>
                  <a:pt x="449312" y="593154"/>
                  <a:pt x="442764" y="601884"/>
                </a:cubicBezTo>
                <a:cubicBezTo>
                  <a:pt x="426071" y="624142"/>
                  <a:pt x="411899" y="648183"/>
                  <a:pt x="396466" y="671332"/>
                </a:cubicBezTo>
                <a:cubicBezTo>
                  <a:pt x="388749" y="682907"/>
                  <a:pt x="360119" y="710455"/>
                  <a:pt x="373316" y="706056"/>
                </a:cubicBezTo>
                <a:cubicBezTo>
                  <a:pt x="396465" y="698340"/>
                  <a:pt x="418695" y="686919"/>
                  <a:pt x="442764" y="682907"/>
                </a:cubicBezTo>
                <a:cubicBezTo>
                  <a:pt x="524247" y="669326"/>
                  <a:pt x="489948" y="678753"/>
                  <a:pt x="546937" y="659757"/>
                </a:cubicBezTo>
                <a:cubicBezTo>
                  <a:pt x="554857" y="635995"/>
                  <a:pt x="556238" y="614595"/>
                  <a:pt x="581661" y="601884"/>
                </a:cubicBezTo>
                <a:cubicBezTo>
                  <a:pt x="603486" y="590972"/>
                  <a:pt x="651109" y="578735"/>
                  <a:pt x="651109" y="578735"/>
                </a:cubicBezTo>
                <a:cubicBezTo>
                  <a:pt x="662684" y="582593"/>
                  <a:pt x="684108" y="578231"/>
                  <a:pt x="685833" y="590309"/>
                </a:cubicBezTo>
                <a:cubicBezTo>
                  <a:pt x="691018" y="626609"/>
                  <a:pt x="665722" y="661956"/>
                  <a:pt x="639534" y="682907"/>
                </a:cubicBezTo>
                <a:cubicBezTo>
                  <a:pt x="628671" y="691597"/>
                  <a:pt x="616385" y="698340"/>
                  <a:pt x="604810" y="706056"/>
                </a:cubicBezTo>
                <a:cubicBezTo>
                  <a:pt x="587621" y="731840"/>
                  <a:pt x="582073" y="745080"/>
                  <a:pt x="558511" y="763930"/>
                </a:cubicBezTo>
                <a:cubicBezTo>
                  <a:pt x="547648" y="772620"/>
                  <a:pt x="534474" y="778173"/>
                  <a:pt x="523787" y="787079"/>
                </a:cubicBezTo>
                <a:cubicBezTo>
                  <a:pt x="511212" y="797558"/>
                  <a:pt x="501491" y="811150"/>
                  <a:pt x="489063" y="821803"/>
                </a:cubicBezTo>
                <a:cubicBezTo>
                  <a:pt x="474416" y="834358"/>
                  <a:pt x="458197" y="844952"/>
                  <a:pt x="442764" y="856527"/>
                </a:cubicBezTo>
                <a:cubicBezTo>
                  <a:pt x="398277" y="923258"/>
                  <a:pt x="419197" y="867684"/>
                  <a:pt x="454339" y="902826"/>
                </a:cubicBezTo>
                <a:cubicBezTo>
                  <a:pt x="462966" y="911453"/>
                  <a:pt x="455986" y="930458"/>
                  <a:pt x="465914" y="937550"/>
                </a:cubicBezTo>
                <a:cubicBezTo>
                  <a:pt x="485770" y="951733"/>
                  <a:pt x="535362" y="960699"/>
                  <a:pt x="535362" y="960699"/>
                </a:cubicBezTo>
                <a:cubicBezTo>
                  <a:pt x="546937" y="952983"/>
                  <a:pt x="562713" y="949346"/>
                  <a:pt x="570086" y="937550"/>
                </a:cubicBezTo>
                <a:cubicBezTo>
                  <a:pt x="597789" y="893226"/>
                  <a:pt x="575487" y="869490"/>
                  <a:pt x="616385" y="844952"/>
                </a:cubicBezTo>
                <a:cubicBezTo>
                  <a:pt x="626847" y="838675"/>
                  <a:pt x="639534" y="837236"/>
                  <a:pt x="651109" y="833378"/>
                </a:cubicBezTo>
                <a:cubicBezTo>
                  <a:pt x="690719" y="793766"/>
                  <a:pt x="716780" y="755847"/>
                  <a:pt x="801580" y="821803"/>
                </a:cubicBezTo>
                <a:cubicBezTo>
                  <a:pt x="820841" y="836784"/>
                  <a:pt x="801579" y="883534"/>
                  <a:pt x="778430" y="891251"/>
                </a:cubicBezTo>
                <a:cubicBezTo>
                  <a:pt x="741756" y="903476"/>
                  <a:pt x="741034" y="900333"/>
                  <a:pt x="708982" y="925975"/>
                </a:cubicBezTo>
                <a:cubicBezTo>
                  <a:pt x="700461" y="932792"/>
                  <a:pt x="695191" y="943510"/>
                  <a:pt x="685833" y="949125"/>
                </a:cubicBezTo>
                <a:cubicBezTo>
                  <a:pt x="675371" y="955402"/>
                  <a:pt x="662684" y="956841"/>
                  <a:pt x="651109" y="960699"/>
                </a:cubicBezTo>
                <a:cubicBezTo>
                  <a:pt x="584608" y="1027200"/>
                  <a:pt x="601862" y="992691"/>
                  <a:pt x="581661" y="1053297"/>
                </a:cubicBezTo>
                <a:cubicBezTo>
                  <a:pt x="584854" y="1058087"/>
                  <a:pt x="620908" y="1121814"/>
                  <a:pt x="639534" y="1111170"/>
                </a:cubicBezTo>
                <a:cubicBezTo>
                  <a:pt x="663690" y="1097366"/>
                  <a:pt x="659439" y="1050520"/>
                  <a:pt x="685833" y="1041722"/>
                </a:cubicBezTo>
                <a:lnTo>
                  <a:pt x="755281" y="1018573"/>
                </a:lnTo>
                <a:lnTo>
                  <a:pt x="824729" y="995423"/>
                </a:lnTo>
                <a:lnTo>
                  <a:pt x="859453" y="983849"/>
                </a:lnTo>
                <a:cubicBezTo>
                  <a:pt x="863311" y="995424"/>
                  <a:pt x="872375" y="1006447"/>
                  <a:pt x="871028" y="1018573"/>
                </a:cubicBezTo>
                <a:cubicBezTo>
                  <a:pt x="868333" y="1042825"/>
                  <a:pt x="847878" y="1088021"/>
                  <a:pt x="847878" y="1088021"/>
                </a:cubicBezTo>
                <a:cubicBezTo>
                  <a:pt x="859453" y="1091879"/>
                  <a:pt x="870766" y="1096636"/>
                  <a:pt x="882602" y="1099595"/>
                </a:cubicBezTo>
                <a:cubicBezTo>
                  <a:pt x="901688" y="1104366"/>
                  <a:pt x="926565" y="1097259"/>
                  <a:pt x="940476" y="1111170"/>
                </a:cubicBezTo>
                <a:cubicBezTo>
                  <a:pt x="949103" y="1119797"/>
                  <a:pt x="932759" y="1134319"/>
                  <a:pt x="928901" y="1145894"/>
                </a:cubicBezTo>
                <a:cubicBezTo>
                  <a:pt x="932759" y="1157469"/>
                  <a:pt x="931849" y="1171991"/>
                  <a:pt x="940476" y="1180618"/>
                </a:cubicBezTo>
                <a:cubicBezTo>
                  <a:pt x="949103" y="1189245"/>
                  <a:pt x="968923" y="1181731"/>
                  <a:pt x="975200" y="1192193"/>
                </a:cubicBezTo>
                <a:cubicBezTo>
                  <a:pt x="983140" y="1205427"/>
                  <a:pt x="975200" y="1223059"/>
                  <a:pt x="975200" y="12384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3CB45-8D5C-C4BE-71F2-49C32D13A1C9}"/>
              </a:ext>
            </a:extLst>
          </p:cNvPr>
          <p:cNvSpPr txBox="1"/>
          <p:nvPr/>
        </p:nvSpPr>
        <p:spPr>
          <a:xfrm>
            <a:off x="6219134" y="5485657"/>
            <a:ext cx="421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FF0000"/>
                </a:solidFill>
              </a:rPr>
              <a:t>feasible region</a:t>
            </a:r>
            <a:r>
              <a:rPr lang="en-US" sz="2400" dirty="0"/>
              <a:t>”: this is where all constraints are satisfied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1CACCC-BA2E-4487-BB25-661BD0A22035}"/>
              </a:ext>
            </a:extLst>
          </p:cNvPr>
          <p:cNvCxnSpPr/>
          <p:nvPr/>
        </p:nvCxnSpPr>
        <p:spPr>
          <a:xfrm flipV="1">
            <a:off x="8148807" y="3235124"/>
            <a:ext cx="1631801" cy="22505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2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610D-0FDD-159B-200B-FD5F90B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representation of linear constraints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D6D11-57C7-4C48-C242-72BAAFBFB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</p:spPr>
            <p:txBody>
              <a:bodyPr/>
              <a:lstStyle/>
              <a:p>
                <a:r>
                  <a:rPr lang="en-US" sz="28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 panose="02040503050406030204" pitchFamily="18" charset="0"/>
                  </a:rPr>
                  <a:t>Our problem had 2 variables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 panose="02040503050406030204" pitchFamily="18" charset="0"/>
                  </a:rPr>
                  <a:t>, and constraints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D6D11-57C7-4C48-C242-72BAAFBFB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627813"/>
              </a:xfrm>
              <a:blipFill>
                <a:blip r:embed="rId3"/>
                <a:stretch>
                  <a:fillRect l="-1206" t="-15686" b="-196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25BC-06CB-0851-4D85-A1BC572762E4}"/>
                  </a:ext>
                </a:extLst>
              </p:cNvPr>
              <p:cNvSpPr txBox="1"/>
              <p:nvPr/>
            </p:nvSpPr>
            <p:spPr>
              <a:xfrm>
                <a:off x="552098" y="1997161"/>
                <a:ext cx="11230929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generally, consider 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3200" i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 a linear constraint is of the form:</a:t>
                </a:r>
              </a:p>
              <a:p>
                <a:endParaRPr lang="en-US" sz="3200" i="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…+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xd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where each “blah” is a real number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25BC-06CB-0851-4D85-A1BC57276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997161"/>
                <a:ext cx="11230929" cy="3046988"/>
              </a:xfrm>
              <a:prstGeom prst="rect">
                <a:avLst/>
              </a:prstGeom>
              <a:blipFill>
                <a:blip r:embed="rId4"/>
                <a:stretch>
                  <a:fillRect l="-1356" t="-2500" b="-541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25BC-06CB-0851-4D85-A1BC572762E4}"/>
                  </a:ext>
                </a:extLst>
              </p:cNvPr>
              <p:cNvSpPr txBox="1"/>
              <p:nvPr/>
            </p:nvSpPr>
            <p:spPr>
              <a:xfrm>
                <a:off x="480535" y="98912"/>
                <a:ext cx="1123092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i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linear constraint is of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…+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xd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where each “blah” is a real number.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25BC-06CB-0851-4D85-A1BC57276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5" y="98912"/>
                <a:ext cx="11230929" cy="1569660"/>
              </a:xfrm>
              <a:prstGeom prst="rect">
                <a:avLst/>
              </a:prstGeom>
              <a:blipFill>
                <a:blip r:embed="rId3"/>
                <a:stretch>
                  <a:fillRect l="-1354" t="-4800" b="-112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A0C29-4439-A818-EF30-6F567004AA1D}"/>
                  </a:ext>
                </a:extLst>
              </p:cNvPr>
              <p:cNvSpPr txBox="1"/>
              <p:nvPr/>
            </p:nvSpPr>
            <p:spPr>
              <a:xfrm>
                <a:off x="6399317" y="1857247"/>
                <a:ext cx="5043368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A0C29-4439-A818-EF30-6F567004A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17" y="1857247"/>
                <a:ext cx="5043368" cy="3108543"/>
              </a:xfrm>
              <a:prstGeom prst="rect">
                <a:avLst/>
              </a:prstGeom>
              <a:blipFill>
                <a:blip r:embed="rId4"/>
                <a:stretch>
                  <a:fillRect l="-201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547C8CD-7C84-3350-1047-81F587EA6051}"/>
              </a:ext>
            </a:extLst>
          </p:cNvPr>
          <p:cNvSpPr txBox="1"/>
          <p:nvPr/>
        </p:nvSpPr>
        <p:spPr>
          <a:xfrm>
            <a:off x="5483482" y="1857247"/>
            <a:ext cx="3090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Calories min</a:t>
            </a:r>
          </a:p>
          <a:p>
            <a:r>
              <a:rPr lang="en-US" sz="2800" dirty="0"/>
              <a:t>Calories max</a:t>
            </a:r>
          </a:p>
          <a:p>
            <a:r>
              <a:rPr lang="en-US" sz="2800" dirty="0"/>
              <a:t>Sugar </a:t>
            </a:r>
          </a:p>
          <a:p>
            <a:r>
              <a:rPr lang="en-US" sz="2800" dirty="0"/>
              <a:t>Calcium</a:t>
            </a:r>
          </a:p>
          <a:p>
            <a:r>
              <a:rPr lang="en-US" sz="2800" dirty="0"/>
              <a:t>Non-negativity</a:t>
            </a:r>
            <a:endParaRPr lang="hi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0A2B6-E830-E6F5-1F28-04F411523373}"/>
              </a:ext>
            </a:extLst>
          </p:cNvPr>
          <p:cNvSpPr txBox="1"/>
          <p:nvPr/>
        </p:nvSpPr>
        <p:spPr>
          <a:xfrm>
            <a:off x="480535" y="1857247"/>
            <a:ext cx="468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our constraints linear? </a:t>
            </a:r>
            <a:endParaRPr lang="hi-I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BEF399-873C-84FC-3FA9-8D5F96517136}"/>
                  </a:ext>
                </a:extLst>
              </p:cNvPr>
              <p:cNvSpPr txBox="1"/>
              <p:nvPr/>
            </p:nvSpPr>
            <p:spPr>
              <a:xfrm>
                <a:off x="-313471" y="4816256"/>
                <a:ext cx="107250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First constraint: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BEF399-873C-84FC-3FA9-8D5F9651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471" y="4816256"/>
                <a:ext cx="10725054" cy="584775"/>
              </a:xfrm>
              <a:prstGeom prst="rect">
                <a:avLst/>
              </a:prstGeom>
              <a:blipFill>
                <a:blip r:embed="rId5"/>
                <a:stretch>
                  <a:fillRect t="-14894" b="-340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23A1BA49-D2BC-4FDD-1B12-7CC8A55AD40A}"/>
              </a:ext>
            </a:extLst>
          </p:cNvPr>
          <p:cNvSpPr/>
          <p:nvPr/>
        </p:nvSpPr>
        <p:spPr>
          <a:xfrm>
            <a:off x="7781066" y="4791006"/>
            <a:ext cx="625033" cy="68290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4DB8FD-E197-FBC9-1B75-62BBA53142FE}"/>
              </a:ext>
            </a:extLst>
          </p:cNvPr>
          <p:cNvSpPr/>
          <p:nvPr/>
        </p:nvSpPr>
        <p:spPr>
          <a:xfrm>
            <a:off x="8787115" y="542288"/>
            <a:ext cx="625033" cy="68290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96397-185D-1A94-C257-196A6C1D6344}"/>
                  </a:ext>
                </a:extLst>
              </p:cNvPr>
              <p:cNvSpPr txBox="1"/>
              <p:nvPr/>
            </p:nvSpPr>
            <p:spPr>
              <a:xfrm>
                <a:off x="717630" y="5546796"/>
                <a:ext cx="107250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Equivalent constraint: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−2000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96397-185D-1A94-C257-196A6C1D6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0" y="5546796"/>
                <a:ext cx="10725055" cy="584775"/>
              </a:xfrm>
              <a:prstGeom prst="rect">
                <a:avLst/>
              </a:prstGeom>
              <a:blipFill>
                <a:blip r:embed="rId6"/>
                <a:stretch>
                  <a:fillRect l="-592" t="-12766" b="-340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267" dirty="0"/>
              <a:t>Optimization</a:t>
            </a:r>
          </a:p>
          <a:p>
            <a:pPr eaLnBrk="1" hangingPunct="1"/>
            <a:r>
              <a:rPr lang="en-US" sz="4267" dirty="0"/>
              <a:t>&amp;</a:t>
            </a:r>
          </a:p>
          <a:p>
            <a:pPr eaLnBrk="1" hangingPunct="1"/>
            <a:r>
              <a:rPr lang="en-US" sz="4267" dirty="0"/>
              <a:t>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Nihar Shah and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some drawings from </a:t>
            </a:r>
            <a:r>
              <a:rPr lang="en-US" sz="1867" dirty="0" err="1"/>
              <a:t>ai.berkeley.edu</a:t>
            </a:r>
            <a:endParaRPr lang="en-US" sz="186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59" y="2860353"/>
            <a:ext cx="3458482" cy="23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25BC-06CB-0851-4D85-A1BC572762E4}"/>
                  </a:ext>
                </a:extLst>
              </p:cNvPr>
              <p:cNvSpPr txBox="1"/>
              <p:nvPr/>
            </p:nvSpPr>
            <p:spPr>
              <a:xfrm>
                <a:off x="480535" y="98912"/>
                <a:ext cx="1123092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i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linear constraint is of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…+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xd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where each “blah” is a real number.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C25BC-06CB-0851-4D85-A1BC57276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5" y="98912"/>
                <a:ext cx="11230929" cy="1569660"/>
              </a:xfrm>
              <a:prstGeom prst="rect">
                <a:avLst/>
              </a:prstGeom>
              <a:blipFill>
                <a:blip r:embed="rId3"/>
                <a:stretch>
                  <a:fillRect l="-1354" t="-4800" b="-112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A0C29-4439-A818-EF30-6F567004AA1D}"/>
                  </a:ext>
                </a:extLst>
              </p:cNvPr>
              <p:cNvSpPr txBox="1"/>
              <p:nvPr/>
            </p:nvSpPr>
            <p:spPr>
              <a:xfrm>
                <a:off x="6399317" y="1857247"/>
                <a:ext cx="5416868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A0C29-4439-A818-EF30-6F567004A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17" y="1857247"/>
                <a:ext cx="5416868" cy="3108543"/>
              </a:xfrm>
              <a:prstGeom prst="rect">
                <a:avLst/>
              </a:prstGeom>
              <a:blipFill>
                <a:blip r:embed="rId4"/>
                <a:stretch>
                  <a:fillRect l="-187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547C8CD-7C84-3350-1047-81F587EA6051}"/>
              </a:ext>
            </a:extLst>
          </p:cNvPr>
          <p:cNvSpPr txBox="1"/>
          <p:nvPr/>
        </p:nvSpPr>
        <p:spPr>
          <a:xfrm>
            <a:off x="5483482" y="1857247"/>
            <a:ext cx="3090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Calories min</a:t>
            </a:r>
          </a:p>
          <a:p>
            <a:r>
              <a:rPr lang="en-US" sz="2800" dirty="0"/>
              <a:t>Calories max</a:t>
            </a:r>
          </a:p>
          <a:p>
            <a:r>
              <a:rPr lang="en-US" sz="2800" dirty="0"/>
              <a:t>Sugar </a:t>
            </a:r>
          </a:p>
          <a:p>
            <a:r>
              <a:rPr lang="en-US" sz="2800" dirty="0"/>
              <a:t>Calcium</a:t>
            </a:r>
          </a:p>
          <a:p>
            <a:r>
              <a:rPr lang="en-US" sz="2800" dirty="0"/>
              <a:t>Non-negativity</a:t>
            </a:r>
            <a:endParaRPr lang="hi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0A2B6-E830-E6F5-1F28-04F411523373}"/>
              </a:ext>
            </a:extLst>
          </p:cNvPr>
          <p:cNvSpPr txBox="1"/>
          <p:nvPr/>
        </p:nvSpPr>
        <p:spPr>
          <a:xfrm>
            <a:off x="480535" y="1857247"/>
            <a:ext cx="468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our constraints linear? </a:t>
            </a:r>
            <a:endParaRPr lang="hi-IN" sz="3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75900-6DA3-A7D5-55C5-021CAFE77CD2}"/>
              </a:ext>
            </a:extLst>
          </p:cNvPr>
          <p:cNvSpPr txBox="1"/>
          <p:nvPr/>
        </p:nvSpPr>
        <p:spPr>
          <a:xfrm>
            <a:off x="5163292" y="4598247"/>
            <a:ext cx="1314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Yes!</a:t>
            </a:r>
            <a:endParaRPr lang="hi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9626-2450-C70E-9B4B-A0A75F53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stare at our objective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9B2114-EA15-D838-AD28-704CA28E2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100" y="1113178"/>
                <a:ext cx="2283698" cy="62781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+0.5 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9B2114-EA15-D838-AD28-704CA28E2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100" y="1113178"/>
                <a:ext cx="2283698" cy="627813"/>
              </a:xfrm>
              <a:blipFill>
                <a:blip r:embed="rId2"/>
                <a:stretch>
                  <a:fillRect t="-13725" r="-9392" b="-588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B51079-6719-D61F-A159-E04BF87A0EF0}"/>
                  </a:ext>
                </a:extLst>
              </p:cNvPr>
              <p:cNvSpPr txBox="1"/>
              <p:nvPr/>
            </p:nvSpPr>
            <p:spPr>
              <a:xfrm>
                <a:off x="0" y="3078924"/>
                <a:ext cx="8212238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32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…+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blah</m:t>
                      </m:r>
                      <m: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xd</m:t>
                      </m:r>
                    </m:oMath>
                  </m:oMathPara>
                </a14:m>
                <a:endParaRPr lang="hi-IN" sz="3200" baseline="-25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B51079-6719-D61F-A159-E04BF87A0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8924"/>
                <a:ext cx="8212238" cy="573427"/>
              </a:xfrm>
              <a:prstGeom prst="rect">
                <a:avLst/>
              </a:prstGeom>
              <a:blipFill>
                <a:blip r:embed="rId3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28CA6B-BB7A-5F73-27AA-7ED9119C35A3}"/>
                  </a:ext>
                </a:extLst>
              </p:cNvPr>
              <p:cNvSpPr txBox="1"/>
              <p:nvPr/>
            </p:nvSpPr>
            <p:spPr>
              <a:xfrm>
                <a:off x="356723" y="1427084"/>
                <a:ext cx="1337226" cy="127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700" b="0" i="1" baseline="-25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💡</m:t>
                      </m:r>
                    </m:oMath>
                  </m:oMathPara>
                </a14:m>
                <a:endParaRPr lang="hi-IN" sz="77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28CA6B-BB7A-5F73-27AA-7ED9119C3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3" y="1427084"/>
                <a:ext cx="1337226" cy="1277273"/>
              </a:xfrm>
              <a:prstGeom prst="rect">
                <a:avLst/>
              </a:prstGeom>
              <a:blipFill>
                <a:blip r:embed="rId4"/>
                <a:stretch>
                  <a:fillRect t="-18627" r="-54717" b="-4117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3CCD5C9-A5DC-1835-2EEC-229010A16313}"/>
              </a:ext>
            </a:extLst>
          </p:cNvPr>
          <p:cNvSpPr txBox="1"/>
          <p:nvPr/>
        </p:nvSpPr>
        <p:spPr>
          <a:xfrm>
            <a:off x="1354238" y="2020560"/>
            <a:ext cx="5144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Seems to have a familiar form</a:t>
            </a:r>
            <a:endParaRPr lang="hi-I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38FF5-5EAF-0CA1-77CE-EDA04CEE0169}"/>
              </a:ext>
            </a:extLst>
          </p:cNvPr>
          <p:cNvSpPr txBox="1"/>
          <p:nvPr/>
        </p:nvSpPr>
        <p:spPr>
          <a:xfrm>
            <a:off x="636607" y="3993763"/>
            <a:ext cx="3173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“Linear objective”</a:t>
            </a:r>
            <a:endParaRPr lang="hi-IN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280D8-2B58-D7A2-843E-4C3603D71127}"/>
              </a:ext>
            </a:extLst>
          </p:cNvPr>
          <p:cNvSpPr txBox="1"/>
          <p:nvPr/>
        </p:nvSpPr>
        <p:spPr>
          <a:xfrm>
            <a:off x="764479" y="4919950"/>
            <a:ext cx="465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Let’s look at it on a graph…</a:t>
            </a:r>
            <a:endParaRPr lang="hi-IN" sz="3200" dirty="0"/>
          </a:p>
        </p:txBody>
      </p:sp>
    </p:spTree>
    <p:extLst>
      <p:ext uri="{BB962C8B-B14F-4D97-AF65-F5344CB8AC3E}">
        <p14:creationId xmlns:p14="http://schemas.microsoft.com/office/powerpoint/2010/main" val="22599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9626-2450-C70E-9B4B-A0A75F53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look at our objective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9B2114-EA15-D838-AD28-704CA28E2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270229" cy="627813"/>
              </a:xfrm>
            </p:spPr>
            <p:txBody>
              <a:bodyPr/>
              <a:lstStyle/>
              <a:p>
                <a:r>
                  <a:rPr lang="en-US" sz="2800" b="0" dirty="0"/>
                  <a:t>min.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+0.5 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9B2114-EA15-D838-AD28-704CA28E2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270229" cy="627813"/>
              </a:xfrm>
              <a:blipFill>
                <a:blip r:embed="rId3"/>
                <a:stretch>
                  <a:fillRect l="-1235" t="-15686" b="-196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F1712C-D49C-6639-3C34-53678474B784}"/>
              </a:ext>
            </a:extLst>
          </p:cNvPr>
          <p:cNvCxnSpPr/>
          <p:nvPr/>
        </p:nvCxnSpPr>
        <p:spPr>
          <a:xfrm flipV="1">
            <a:off x="1608996" y="1990158"/>
            <a:ext cx="0" cy="2868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DA5C7F-FAF8-8CB1-4657-2FFC69B68128}"/>
              </a:ext>
            </a:extLst>
          </p:cNvPr>
          <p:cNvCxnSpPr>
            <a:cxnSpLocks/>
          </p:cNvCxnSpPr>
          <p:nvPr/>
        </p:nvCxnSpPr>
        <p:spPr>
          <a:xfrm>
            <a:off x="1608996" y="4859088"/>
            <a:ext cx="37604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55558-E1D4-2013-80BF-7460BE47E7E6}"/>
                  </a:ext>
                </a:extLst>
              </p:cNvPr>
              <p:cNvSpPr txBox="1"/>
              <p:nvPr/>
            </p:nvSpPr>
            <p:spPr>
              <a:xfrm>
                <a:off x="3489231" y="5069192"/>
                <a:ext cx="60979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55558-E1D4-2013-80BF-7460BE47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31" y="5069192"/>
                <a:ext cx="6097904" cy="523220"/>
              </a:xfrm>
              <a:prstGeom prst="rect">
                <a:avLst/>
              </a:prstGeom>
              <a:blipFill>
                <a:blip r:embed="rId4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100C1-BC8A-9462-9F44-502CAA9FE8B8}"/>
                  </a:ext>
                </a:extLst>
              </p:cNvPr>
              <p:cNvSpPr txBox="1"/>
              <p:nvPr/>
            </p:nvSpPr>
            <p:spPr>
              <a:xfrm>
                <a:off x="656496" y="2867772"/>
                <a:ext cx="586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100C1-BC8A-9462-9F44-502CAA9FE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6" y="2867772"/>
                <a:ext cx="586733" cy="523220"/>
              </a:xfrm>
              <a:prstGeom prst="rect">
                <a:avLst/>
              </a:prstGeom>
              <a:blipFill>
                <a:blip r:embed="rId5"/>
                <a:stretch>
                  <a:fillRect t="-11905" r="-57447" b="-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AE85D1-6749-4735-8AE3-5CCF0F2B2F53}"/>
              </a:ext>
            </a:extLst>
          </p:cNvPr>
          <p:cNvSpPr txBox="1"/>
          <p:nvPr/>
        </p:nvSpPr>
        <p:spPr>
          <a:xfrm>
            <a:off x="1426116" y="4881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hi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20A9F-B941-1F67-676B-E15F6E27B84D}"/>
              </a:ext>
            </a:extLst>
          </p:cNvPr>
          <p:cNvSpPr txBox="1"/>
          <p:nvPr/>
        </p:nvSpPr>
        <p:spPr>
          <a:xfrm>
            <a:off x="2181042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1AE1A-6B4F-B537-5B16-20C0723A2BC3}"/>
              </a:ext>
            </a:extLst>
          </p:cNvPr>
          <p:cNvSpPr txBox="1"/>
          <p:nvPr/>
        </p:nvSpPr>
        <p:spPr>
          <a:xfrm>
            <a:off x="2923644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D3B99-EE4C-2716-D69F-3FE6E1366050}"/>
              </a:ext>
            </a:extLst>
          </p:cNvPr>
          <p:cNvSpPr txBox="1"/>
          <p:nvPr/>
        </p:nvSpPr>
        <p:spPr>
          <a:xfrm>
            <a:off x="3643386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A0CC5-C306-C320-3DE6-8244D25B813F}"/>
              </a:ext>
            </a:extLst>
          </p:cNvPr>
          <p:cNvSpPr txBox="1"/>
          <p:nvPr/>
        </p:nvSpPr>
        <p:spPr>
          <a:xfrm>
            <a:off x="4317408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CB287-FFD5-AEA3-DBA2-E4D23010D7EE}"/>
              </a:ext>
            </a:extLst>
          </p:cNvPr>
          <p:cNvSpPr txBox="1"/>
          <p:nvPr/>
        </p:nvSpPr>
        <p:spPr>
          <a:xfrm>
            <a:off x="4691055" y="48278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69E4B-6686-F334-D72A-4D7E0495670F}"/>
              </a:ext>
            </a:extLst>
          </p:cNvPr>
          <p:cNvSpPr txBox="1"/>
          <p:nvPr/>
        </p:nvSpPr>
        <p:spPr>
          <a:xfrm>
            <a:off x="1190292" y="4142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DEDD9D-A09E-BE66-D467-9FCC6047970A}"/>
              </a:ext>
            </a:extLst>
          </p:cNvPr>
          <p:cNvSpPr txBox="1"/>
          <p:nvPr/>
        </p:nvSpPr>
        <p:spPr>
          <a:xfrm>
            <a:off x="1190292" y="3496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FDC0C2-0078-1792-A261-8271DCEE8961}"/>
              </a:ext>
            </a:extLst>
          </p:cNvPr>
          <p:cNvSpPr txBox="1"/>
          <p:nvPr/>
        </p:nvSpPr>
        <p:spPr>
          <a:xfrm>
            <a:off x="1190292" y="2849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7A8EB-7552-00EA-B653-48F5F0ADBB39}"/>
              </a:ext>
            </a:extLst>
          </p:cNvPr>
          <p:cNvSpPr txBox="1"/>
          <p:nvPr/>
        </p:nvSpPr>
        <p:spPr>
          <a:xfrm>
            <a:off x="1216764" y="22353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BA51B2-A2E5-069E-08DF-26D33BDD9258}"/>
              </a:ext>
            </a:extLst>
          </p:cNvPr>
          <p:cNvSpPr txBox="1"/>
          <p:nvPr/>
        </p:nvSpPr>
        <p:spPr>
          <a:xfrm rot="16200000">
            <a:off x="1175801" y="19281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F47FA-8165-6C3C-366F-82808B6403C3}"/>
                  </a:ext>
                </a:extLst>
              </p:cNvPr>
              <p:cNvSpPr txBox="1"/>
              <p:nvPr/>
            </p:nvSpPr>
            <p:spPr>
              <a:xfrm>
                <a:off x="5576684" y="1676199"/>
                <a:ext cx="6441758" cy="3223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you can move a unit distance starting from this point. In which direction is the cost reduced most?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Simpler question: Which reduces cost more? </a:t>
                </a:r>
              </a:p>
              <a:p>
                <a:r>
                  <a:rPr lang="en-US" sz="2400" dirty="0"/>
                  <a:t>   Moving down 1 unit</a:t>
                </a:r>
              </a:p>
              <a:p>
                <a:r>
                  <a:rPr lang="en-US" sz="2400" dirty="0"/>
                  <a:t>   Moving left 1 unit</a:t>
                </a:r>
              </a:p>
              <a:p>
                <a:r>
                  <a:rPr lang="en-US" sz="2400" dirty="0"/>
                  <a:t>   Moving down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and left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hi-I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F47FA-8165-6C3C-366F-82808B640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84" y="1676199"/>
                <a:ext cx="6441758" cy="3223318"/>
              </a:xfrm>
              <a:prstGeom prst="rect">
                <a:avLst/>
              </a:prstGeom>
              <a:blipFill>
                <a:blip r:embed="rId6"/>
                <a:stretch>
                  <a:fillRect l="-1575" t="-1575" b="-157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D40767-A93C-5B99-2D39-F99414105D8F}"/>
              </a:ext>
            </a:extLst>
          </p:cNvPr>
          <p:cNvCxnSpPr>
            <a:cxnSpLocks/>
          </p:cNvCxnSpPr>
          <p:nvPr/>
        </p:nvCxnSpPr>
        <p:spPr>
          <a:xfrm>
            <a:off x="3829226" y="3087673"/>
            <a:ext cx="16017" cy="4230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F5512D-2C53-E368-5661-2B6AD92457FC}"/>
              </a:ext>
            </a:extLst>
          </p:cNvPr>
          <p:cNvCxnSpPr>
            <a:cxnSpLocks/>
          </p:cNvCxnSpPr>
          <p:nvPr/>
        </p:nvCxnSpPr>
        <p:spPr>
          <a:xfrm flipH="1">
            <a:off x="3295274" y="3034636"/>
            <a:ext cx="492395" cy="92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3E8F79-016B-229E-0B21-1B9989538ADC}"/>
              </a:ext>
            </a:extLst>
          </p:cNvPr>
          <p:cNvCxnSpPr>
            <a:cxnSpLocks/>
          </p:cNvCxnSpPr>
          <p:nvPr/>
        </p:nvCxnSpPr>
        <p:spPr>
          <a:xfrm flipH="1">
            <a:off x="3553780" y="3008721"/>
            <a:ext cx="279047" cy="4430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091616D-5D30-9E61-1484-B56B7352ED4B}"/>
              </a:ext>
            </a:extLst>
          </p:cNvPr>
          <p:cNvSpPr/>
          <p:nvPr/>
        </p:nvSpPr>
        <p:spPr>
          <a:xfrm>
            <a:off x="3781036" y="2979951"/>
            <a:ext cx="109370" cy="10937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DD1506-2454-7E94-AC69-6F0339A53A1C}"/>
              </a:ext>
            </a:extLst>
          </p:cNvPr>
          <p:cNvSpPr txBox="1"/>
          <p:nvPr/>
        </p:nvSpPr>
        <p:spPr>
          <a:xfrm>
            <a:off x="5809899" y="5071953"/>
            <a:ext cx="627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Third option actually results in max decrease</a:t>
            </a:r>
          </a:p>
          <a:p>
            <a:r>
              <a:rPr lang="en-US" sz="2400" dirty="0"/>
              <a:t>∴Keep going along this </a:t>
            </a:r>
            <a:r>
              <a:rPr lang="en-US" sz="2400" dirty="0">
                <a:solidFill>
                  <a:srgbClr val="FF0000"/>
                </a:solidFill>
              </a:rPr>
              <a:t>line </a:t>
            </a:r>
            <a:r>
              <a:rPr lang="en-US" sz="2400" dirty="0"/>
              <a:t>to keep reducing cost</a:t>
            </a:r>
          </a:p>
          <a:p>
            <a:r>
              <a:rPr lang="en-US" sz="2400" dirty="0"/>
              <a:t>“Linear” objective</a:t>
            </a:r>
            <a:endParaRPr lang="hi-IN" sz="2400" dirty="0"/>
          </a:p>
        </p:txBody>
      </p:sp>
    </p:spTree>
    <p:extLst>
      <p:ext uri="{BB962C8B-B14F-4D97-AF65-F5344CB8AC3E}">
        <p14:creationId xmlns:p14="http://schemas.microsoft.com/office/powerpoint/2010/main" val="23483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9626-2450-C70E-9B4B-A0A75F53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look at our objective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9B2114-EA15-D838-AD28-704CA28E2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270229" cy="627813"/>
              </a:xfrm>
            </p:spPr>
            <p:txBody>
              <a:bodyPr/>
              <a:lstStyle/>
              <a:p>
                <a:r>
                  <a:rPr lang="en-US" sz="2800" b="0" dirty="0"/>
                  <a:t>min.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+0.5 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9B2114-EA15-D838-AD28-704CA28E2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270229" cy="627813"/>
              </a:xfrm>
              <a:blipFill>
                <a:blip r:embed="rId3"/>
                <a:stretch>
                  <a:fillRect l="-1235" t="-15686" b="-196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F1712C-D49C-6639-3C34-53678474B784}"/>
              </a:ext>
            </a:extLst>
          </p:cNvPr>
          <p:cNvCxnSpPr/>
          <p:nvPr/>
        </p:nvCxnSpPr>
        <p:spPr>
          <a:xfrm flipV="1">
            <a:off x="1608996" y="1990158"/>
            <a:ext cx="0" cy="2868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DA5C7F-FAF8-8CB1-4657-2FFC69B68128}"/>
              </a:ext>
            </a:extLst>
          </p:cNvPr>
          <p:cNvCxnSpPr>
            <a:cxnSpLocks/>
          </p:cNvCxnSpPr>
          <p:nvPr/>
        </p:nvCxnSpPr>
        <p:spPr>
          <a:xfrm>
            <a:off x="1608996" y="4859088"/>
            <a:ext cx="37604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55558-E1D4-2013-80BF-7460BE47E7E6}"/>
                  </a:ext>
                </a:extLst>
              </p:cNvPr>
              <p:cNvSpPr txBox="1"/>
              <p:nvPr/>
            </p:nvSpPr>
            <p:spPr>
              <a:xfrm>
                <a:off x="3489231" y="5069192"/>
                <a:ext cx="60979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55558-E1D4-2013-80BF-7460BE47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31" y="5069192"/>
                <a:ext cx="6097904" cy="523220"/>
              </a:xfrm>
              <a:prstGeom prst="rect">
                <a:avLst/>
              </a:prstGeom>
              <a:blipFill>
                <a:blip r:embed="rId4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100C1-BC8A-9462-9F44-502CAA9FE8B8}"/>
                  </a:ext>
                </a:extLst>
              </p:cNvPr>
              <p:cNvSpPr txBox="1"/>
              <p:nvPr/>
            </p:nvSpPr>
            <p:spPr>
              <a:xfrm>
                <a:off x="656496" y="2867772"/>
                <a:ext cx="5867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hi-IN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100C1-BC8A-9462-9F44-502CAA9FE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6" y="2867772"/>
                <a:ext cx="586733" cy="523220"/>
              </a:xfrm>
              <a:prstGeom prst="rect">
                <a:avLst/>
              </a:prstGeom>
              <a:blipFill>
                <a:blip r:embed="rId5"/>
                <a:stretch>
                  <a:fillRect t="-11905" r="-57447" b="-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AE85D1-6749-4735-8AE3-5CCF0F2B2F53}"/>
              </a:ext>
            </a:extLst>
          </p:cNvPr>
          <p:cNvSpPr txBox="1"/>
          <p:nvPr/>
        </p:nvSpPr>
        <p:spPr>
          <a:xfrm>
            <a:off x="1426116" y="4881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hi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20A9F-B941-1F67-676B-E15F6E27B84D}"/>
              </a:ext>
            </a:extLst>
          </p:cNvPr>
          <p:cNvSpPr txBox="1"/>
          <p:nvPr/>
        </p:nvSpPr>
        <p:spPr>
          <a:xfrm>
            <a:off x="2181042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1AE1A-6B4F-B537-5B16-20C0723A2BC3}"/>
              </a:ext>
            </a:extLst>
          </p:cNvPr>
          <p:cNvSpPr txBox="1"/>
          <p:nvPr/>
        </p:nvSpPr>
        <p:spPr>
          <a:xfrm>
            <a:off x="2923644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D3B99-EE4C-2716-D69F-3FE6E1366050}"/>
              </a:ext>
            </a:extLst>
          </p:cNvPr>
          <p:cNvSpPr txBox="1"/>
          <p:nvPr/>
        </p:nvSpPr>
        <p:spPr>
          <a:xfrm>
            <a:off x="3643386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A0CC5-C306-C320-3DE6-8244D25B813F}"/>
              </a:ext>
            </a:extLst>
          </p:cNvPr>
          <p:cNvSpPr txBox="1"/>
          <p:nvPr/>
        </p:nvSpPr>
        <p:spPr>
          <a:xfrm>
            <a:off x="4317408" y="4881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CB287-FFD5-AEA3-DBA2-E4D23010D7EE}"/>
              </a:ext>
            </a:extLst>
          </p:cNvPr>
          <p:cNvSpPr txBox="1"/>
          <p:nvPr/>
        </p:nvSpPr>
        <p:spPr>
          <a:xfrm>
            <a:off x="4691055" y="48278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69E4B-6686-F334-D72A-4D7E0495670F}"/>
              </a:ext>
            </a:extLst>
          </p:cNvPr>
          <p:cNvSpPr txBox="1"/>
          <p:nvPr/>
        </p:nvSpPr>
        <p:spPr>
          <a:xfrm>
            <a:off x="1190292" y="4142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hi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DEDD9D-A09E-BE66-D467-9FCC6047970A}"/>
              </a:ext>
            </a:extLst>
          </p:cNvPr>
          <p:cNvSpPr txBox="1"/>
          <p:nvPr/>
        </p:nvSpPr>
        <p:spPr>
          <a:xfrm>
            <a:off x="1190292" y="34963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hi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FDC0C2-0078-1792-A261-8271DCEE8961}"/>
              </a:ext>
            </a:extLst>
          </p:cNvPr>
          <p:cNvSpPr txBox="1"/>
          <p:nvPr/>
        </p:nvSpPr>
        <p:spPr>
          <a:xfrm>
            <a:off x="1190292" y="2849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hi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7A8EB-7552-00EA-B653-48F5F0ADBB39}"/>
              </a:ext>
            </a:extLst>
          </p:cNvPr>
          <p:cNvSpPr txBox="1"/>
          <p:nvPr/>
        </p:nvSpPr>
        <p:spPr>
          <a:xfrm>
            <a:off x="1216764" y="22353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hi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BA51B2-A2E5-069E-08DF-26D33BDD9258}"/>
              </a:ext>
            </a:extLst>
          </p:cNvPr>
          <p:cNvSpPr txBox="1"/>
          <p:nvPr/>
        </p:nvSpPr>
        <p:spPr>
          <a:xfrm rot="16200000">
            <a:off x="1175801" y="19281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hi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F47FA-8165-6C3C-366F-82808B6403C3}"/>
                  </a:ext>
                </a:extLst>
              </p:cNvPr>
              <p:cNvSpPr txBox="1"/>
              <p:nvPr/>
            </p:nvSpPr>
            <p:spPr>
              <a:xfrm>
                <a:off x="5489779" y="1173946"/>
                <a:ext cx="6413386" cy="396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Moving down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and left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hi-I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Consider direction -[1, 0.5]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More generally for objective </a:t>
                </a:r>
                <a:r>
                  <a:rPr lang="en-US" sz="2400" dirty="0" err="1"/>
                  <a:t>c</a:t>
                </a:r>
                <a:r>
                  <a:rPr lang="en-US" sz="2400" baseline="30000" dirty="0" err="1"/>
                  <a:t>T</a:t>
                </a:r>
                <a:r>
                  <a:rPr lang="en-US" sz="2400" dirty="0" err="1"/>
                  <a:t>x</a:t>
                </a:r>
                <a:r>
                  <a:rPr lang="en-US" sz="2400" dirty="0"/>
                  <a:t>, direction -c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Contours of objective are perpendicular to 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to find the point in the feasible set that is as far as possible in that direction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F47FA-8165-6C3C-366F-82808B640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779" y="1173946"/>
                <a:ext cx="6413386" cy="3961982"/>
              </a:xfrm>
              <a:prstGeom prst="rect">
                <a:avLst/>
              </a:prstGeom>
              <a:blipFill>
                <a:blip r:embed="rId6"/>
                <a:stretch>
                  <a:fillRect l="-1383" r="-1581" b="-223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3E8F79-016B-229E-0B21-1B9989538ADC}"/>
              </a:ext>
            </a:extLst>
          </p:cNvPr>
          <p:cNvCxnSpPr>
            <a:cxnSpLocks/>
          </p:cNvCxnSpPr>
          <p:nvPr/>
        </p:nvCxnSpPr>
        <p:spPr>
          <a:xfrm flipH="1">
            <a:off x="3553780" y="3008721"/>
            <a:ext cx="279047" cy="4430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091616D-5D30-9E61-1484-B56B7352ED4B}"/>
              </a:ext>
            </a:extLst>
          </p:cNvPr>
          <p:cNvSpPr/>
          <p:nvPr/>
        </p:nvSpPr>
        <p:spPr>
          <a:xfrm>
            <a:off x="3781036" y="2979951"/>
            <a:ext cx="109370" cy="10937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1E6F2F-419E-CB0D-A7C1-48E4E1447DA5}"/>
              </a:ext>
            </a:extLst>
          </p:cNvPr>
          <p:cNvCxnSpPr/>
          <p:nvPr/>
        </p:nvCxnSpPr>
        <p:spPr>
          <a:xfrm>
            <a:off x="2791401" y="2543709"/>
            <a:ext cx="1979270" cy="141118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2BE414-AAEC-3865-E16D-58440E25D33C}"/>
              </a:ext>
            </a:extLst>
          </p:cNvPr>
          <p:cNvCxnSpPr/>
          <p:nvPr/>
        </p:nvCxnSpPr>
        <p:spPr>
          <a:xfrm>
            <a:off x="2425633" y="2925422"/>
            <a:ext cx="1979270" cy="141118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B1A796-08BF-8E1A-CB9D-F7908E2E7E80}"/>
              </a:ext>
            </a:extLst>
          </p:cNvPr>
          <p:cNvCxnSpPr/>
          <p:nvPr/>
        </p:nvCxnSpPr>
        <p:spPr>
          <a:xfrm>
            <a:off x="2059865" y="3307135"/>
            <a:ext cx="1979270" cy="141118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9DB191-6FAD-85C7-1B8F-7FA63D8A603A}"/>
              </a:ext>
            </a:extLst>
          </p:cNvPr>
          <p:cNvSpPr txBox="1"/>
          <p:nvPr/>
        </p:nvSpPr>
        <p:spPr>
          <a:xfrm rot="2078513">
            <a:off x="2395763" y="2407767"/>
            <a:ext cx="149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objective = 45</a:t>
            </a:r>
            <a:endParaRPr lang="hi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33293-31C9-28E3-C859-9F0EF33A5514}"/>
              </a:ext>
            </a:extLst>
          </p:cNvPr>
          <p:cNvSpPr txBox="1"/>
          <p:nvPr/>
        </p:nvSpPr>
        <p:spPr>
          <a:xfrm rot="2078513">
            <a:off x="2008100" y="2807680"/>
            <a:ext cx="149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objective = 37</a:t>
            </a:r>
            <a:endParaRPr lang="hi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ED2DB5-E7B0-811C-D773-F021AF42DE6B}"/>
              </a:ext>
            </a:extLst>
          </p:cNvPr>
          <p:cNvSpPr txBox="1"/>
          <p:nvPr/>
        </p:nvSpPr>
        <p:spPr>
          <a:xfrm rot="2078513">
            <a:off x="1701458" y="3230742"/>
            <a:ext cx="149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objective = 29</a:t>
            </a:r>
            <a:endParaRPr lang="hi-IN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44FD-A14B-11D7-CE73-D76044A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back together</a:t>
            </a:r>
            <a:endParaRPr lang="hi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DC86D-9CE2-E059-9566-43AA7C09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60" y="681037"/>
            <a:ext cx="4662318" cy="46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CA65E-AF4F-2D1D-2A88-48F09DDE1150}"/>
                  </a:ext>
                </a:extLst>
              </p:cNvPr>
              <p:cNvSpPr txBox="1"/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CA65E-AF4F-2D1D-2A88-48F09DDE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blipFill>
                <a:blip r:embed="rId3"/>
                <a:stretch>
                  <a:fillRect t="-21739" r="-53571" b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2A08C-A8AF-859E-EE3B-D921A10B4E07}"/>
                  </a:ext>
                </a:extLst>
              </p:cNvPr>
              <p:cNvSpPr txBox="1"/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2A08C-A8AF-859E-EE3B-D921A10B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blipFill>
                <a:blip r:embed="rId4"/>
                <a:stretch>
                  <a:fillRect l="-26087" t="-21622" r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92E793D-D273-8874-B826-B2548F411941}"/>
              </a:ext>
            </a:extLst>
          </p:cNvPr>
          <p:cNvSpPr/>
          <p:nvPr/>
        </p:nvSpPr>
        <p:spPr>
          <a:xfrm>
            <a:off x="9910100" y="1759352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D3EEF-0F07-66FD-C040-0F10CCDA89E7}"/>
              </a:ext>
            </a:extLst>
          </p:cNvPr>
          <p:cNvSpPr txBox="1"/>
          <p:nvPr/>
        </p:nvSpPr>
        <p:spPr>
          <a:xfrm>
            <a:off x="7593507" y="345767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23021-B157-B1C2-F30C-07C7E2AD09B2}"/>
              </a:ext>
            </a:extLst>
          </p:cNvPr>
          <p:cNvSpPr txBox="1"/>
          <p:nvPr/>
        </p:nvSpPr>
        <p:spPr>
          <a:xfrm>
            <a:off x="11335987" y="4196722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AE7FF9A-49CC-307E-56C5-C50B8290CA84}"/>
              </a:ext>
            </a:extLst>
          </p:cNvPr>
          <p:cNvSpPr/>
          <p:nvPr/>
        </p:nvSpPr>
        <p:spPr>
          <a:xfrm>
            <a:off x="9453591" y="2615878"/>
            <a:ext cx="978728" cy="1238492"/>
          </a:xfrm>
          <a:custGeom>
            <a:avLst/>
            <a:gdLst>
              <a:gd name="connsiteX0" fmla="*/ 26076 w 978728"/>
              <a:gd name="connsiteY0" fmla="*/ 0 h 1238492"/>
              <a:gd name="connsiteX1" fmla="*/ 14501 w 978728"/>
              <a:gd name="connsiteY1" fmla="*/ 81023 h 1238492"/>
              <a:gd name="connsiteX2" fmla="*/ 2926 w 978728"/>
              <a:gd name="connsiteY2" fmla="*/ 115747 h 1238492"/>
              <a:gd name="connsiteX3" fmla="*/ 83949 w 978728"/>
              <a:gd name="connsiteY3" fmla="*/ 92598 h 1238492"/>
              <a:gd name="connsiteX4" fmla="*/ 141823 w 978728"/>
              <a:gd name="connsiteY4" fmla="*/ 104173 h 1238492"/>
              <a:gd name="connsiteX5" fmla="*/ 153397 w 978728"/>
              <a:gd name="connsiteY5" fmla="*/ 138897 h 1238492"/>
              <a:gd name="connsiteX6" fmla="*/ 118673 w 978728"/>
              <a:gd name="connsiteY6" fmla="*/ 196770 h 1238492"/>
              <a:gd name="connsiteX7" fmla="*/ 153397 w 978728"/>
              <a:gd name="connsiteY7" fmla="*/ 219919 h 1238492"/>
              <a:gd name="connsiteX8" fmla="*/ 245995 w 978728"/>
              <a:gd name="connsiteY8" fmla="*/ 196770 h 1238492"/>
              <a:gd name="connsiteX9" fmla="*/ 280719 w 978728"/>
              <a:gd name="connsiteY9" fmla="*/ 208345 h 1238492"/>
              <a:gd name="connsiteX10" fmla="*/ 292293 w 978728"/>
              <a:gd name="connsiteY10" fmla="*/ 300942 h 1238492"/>
              <a:gd name="connsiteX11" fmla="*/ 269144 w 978728"/>
              <a:gd name="connsiteY11" fmla="*/ 324092 h 1238492"/>
              <a:gd name="connsiteX12" fmla="*/ 257569 w 978728"/>
              <a:gd name="connsiteY12" fmla="*/ 358816 h 1238492"/>
              <a:gd name="connsiteX13" fmla="*/ 315443 w 978728"/>
              <a:gd name="connsiteY13" fmla="*/ 405114 h 1238492"/>
              <a:gd name="connsiteX14" fmla="*/ 350167 w 978728"/>
              <a:gd name="connsiteY14" fmla="*/ 393540 h 1238492"/>
              <a:gd name="connsiteX15" fmla="*/ 431190 w 978728"/>
              <a:gd name="connsiteY15" fmla="*/ 335666 h 1238492"/>
              <a:gd name="connsiteX16" fmla="*/ 419615 w 978728"/>
              <a:gd name="connsiteY16" fmla="*/ 381965 h 1238492"/>
              <a:gd name="connsiteX17" fmla="*/ 373316 w 978728"/>
              <a:gd name="connsiteY17" fmla="*/ 439838 h 1238492"/>
              <a:gd name="connsiteX18" fmla="*/ 361742 w 978728"/>
              <a:gd name="connsiteY18" fmla="*/ 474563 h 1238492"/>
              <a:gd name="connsiteX19" fmla="*/ 373316 w 978728"/>
              <a:gd name="connsiteY19" fmla="*/ 509287 h 1238492"/>
              <a:gd name="connsiteX20" fmla="*/ 442764 w 978728"/>
              <a:gd name="connsiteY20" fmla="*/ 497712 h 1238492"/>
              <a:gd name="connsiteX21" fmla="*/ 489063 w 978728"/>
              <a:gd name="connsiteY21" fmla="*/ 451413 h 1238492"/>
              <a:gd name="connsiteX22" fmla="*/ 523787 w 978728"/>
              <a:gd name="connsiteY22" fmla="*/ 439838 h 1238492"/>
              <a:gd name="connsiteX23" fmla="*/ 546937 w 978728"/>
              <a:gd name="connsiteY23" fmla="*/ 462988 h 1238492"/>
              <a:gd name="connsiteX24" fmla="*/ 535362 w 978728"/>
              <a:gd name="connsiteY24" fmla="*/ 497712 h 1238492"/>
              <a:gd name="connsiteX25" fmla="*/ 489063 w 978728"/>
              <a:gd name="connsiteY25" fmla="*/ 544011 h 1238492"/>
              <a:gd name="connsiteX26" fmla="*/ 465914 w 978728"/>
              <a:gd name="connsiteY26" fmla="*/ 578735 h 1238492"/>
              <a:gd name="connsiteX27" fmla="*/ 442764 w 978728"/>
              <a:gd name="connsiteY27" fmla="*/ 601884 h 1238492"/>
              <a:gd name="connsiteX28" fmla="*/ 396466 w 978728"/>
              <a:gd name="connsiteY28" fmla="*/ 671332 h 1238492"/>
              <a:gd name="connsiteX29" fmla="*/ 373316 w 978728"/>
              <a:gd name="connsiteY29" fmla="*/ 706056 h 1238492"/>
              <a:gd name="connsiteX30" fmla="*/ 442764 w 978728"/>
              <a:gd name="connsiteY30" fmla="*/ 682907 h 1238492"/>
              <a:gd name="connsiteX31" fmla="*/ 546937 w 978728"/>
              <a:gd name="connsiteY31" fmla="*/ 659757 h 1238492"/>
              <a:gd name="connsiteX32" fmla="*/ 581661 w 978728"/>
              <a:gd name="connsiteY32" fmla="*/ 601884 h 1238492"/>
              <a:gd name="connsiteX33" fmla="*/ 651109 w 978728"/>
              <a:gd name="connsiteY33" fmla="*/ 578735 h 1238492"/>
              <a:gd name="connsiteX34" fmla="*/ 685833 w 978728"/>
              <a:gd name="connsiteY34" fmla="*/ 590309 h 1238492"/>
              <a:gd name="connsiteX35" fmla="*/ 639534 w 978728"/>
              <a:gd name="connsiteY35" fmla="*/ 682907 h 1238492"/>
              <a:gd name="connsiteX36" fmla="*/ 604810 w 978728"/>
              <a:gd name="connsiteY36" fmla="*/ 706056 h 1238492"/>
              <a:gd name="connsiteX37" fmla="*/ 558511 w 978728"/>
              <a:gd name="connsiteY37" fmla="*/ 763930 h 1238492"/>
              <a:gd name="connsiteX38" fmla="*/ 523787 w 978728"/>
              <a:gd name="connsiteY38" fmla="*/ 787079 h 1238492"/>
              <a:gd name="connsiteX39" fmla="*/ 489063 w 978728"/>
              <a:gd name="connsiteY39" fmla="*/ 821803 h 1238492"/>
              <a:gd name="connsiteX40" fmla="*/ 442764 w 978728"/>
              <a:gd name="connsiteY40" fmla="*/ 856527 h 1238492"/>
              <a:gd name="connsiteX41" fmla="*/ 454339 w 978728"/>
              <a:gd name="connsiteY41" fmla="*/ 902826 h 1238492"/>
              <a:gd name="connsiteX42" fmla="*/ 465914 w 978728"/>
              <a:gd name="connsiteY42" fmla="*/ 937550 h 1238492"/>
              <a:gd name="connsiteX43" fmla="*/ 535362 w 978728"/>
              <a:gd name="connsiteY43" fmla="*/ 960699 h 1238492"/>
              <a:gd name="connsiteX44" fmla="*/ 570086 w 978728"/>
              <a:gd name="connsiteY44" fmla="*/ 937550 h 1238492"/>
              <a:gd name="connsiteX45" fmla="*/ 616385 w 978728"/>
              <a:gd name="connsiteY45" fmla="*/ 844952 h 1238492"/>
              <a:gd name="connsiteX46" fmla="*/ 651109 w 978728"/>
              <a:gd name="connsiteY46" fmla="*/ 833378 h 1238492"/>
              <a:gd name="connsiteX47" fmla="*/ 801580 w 978728"/>
              <a:gd name="connsiteY47" fmla="*/ 821803 h 1238492"/>
              <a:gd name="connsiteX48" fmla="*/ 778430 w 978728"/>
              <a:gd name="connsiteY48" fmla="*/ 891251 h 1238492"/>
              <a:gd name="connsiteX49" fmla="*/ 708982 w 978728"/>
              <a:gd name="connsiteY49" fmla="*/ 925975 h 1238492"/>
              <a:gd name="connsiteX50" fmla="*/ 685833 w 978728"/>
              <a:gd name="connsiteY50" fmla="*/ 949125 h 1238492"/>
              <a:gd name="connsiteX51" fmla="*/ 651109 w 978728"/>
              <a:gd name="connsiteY51" fmla="*/ 960699 h 1238492"/>
              <a:gd name="connsiteX52" fmla="*/ 581661 w 978728"/>
              <a:gd name="connsiteY52" fmla="*/ 1053297 h 1238492"/>
              <a:gd name="connsiteX53" fmla="*/ 639534 w 978728"/>
              <a:gd name="connsiteY53" fmla="*/ 1111170 h 1238492"/>
              <a:gd name="connsiteX54" fmla="*/ 685833 w 978728"/>
              <a:gd name="connsiteY54" fmla="*/ 1041722 h 1238492"/>
              <a:gd name="connsiteX55" fmla="*/ 755281 w 978728"/>
              <a:gd name="connsiteY55" fmla="*/ 1018573 h 1238492"/>
              <a:gd name="connsiteX56" fmla="*/ 824729 w 978728"/>
              <a:gd name="connsiteY56" fmla="*/ 995423 h 1238492"/>
              <a:gd name="connsiteX57" fmla="*/ 859453 w 978728"/>
              <a:gd name="connsiteY57" fmla="*/ 983849 h 1238492"/>
              <a:gd name="connsiteX58" fmla="*/ 871028 w 978728"/>
              <a:gd name="connsiteY58" fmla="*/ 1018573 h 1238492"/>
              <a:gd name="connsiteX59" fmla="*/ 847878 w 978728"/>
              <a:gd name="connsiteY59" fmla="*/ 1088021 h 1238492"/>
              <a:gd name="connsiteX60" fmla="*/ 882602 w 978728"/>
              <a:gd name="connsiteY60" fmla="*/ 1099595 h 1238492"/>
              <a:gd name="connsiteX61" fmla="*/ 940476 w 978728"/>
              <a:gd name="connsiteY61" fmla="*/ 1111170 h 1238492"/>
              <a:gd name="connsiteX62" fmla="*/ 928901 w 978728"/>
              <a:gd name="connsiteY62" fmla="*/ 1145894 h 1238492"/>
              <a:gd name="connsiteX63" fmla="*/ 940476 w 978728"/>
              <a:gd name="connsiteY63" fmla="*/ 1180618 h 1238492"/>
              <a:gd name="connsiteX64" fmla="*/ 975200 w 978728"/>
              <a:gd name="connsiteY64" fmla="*/ 1192193 h 1238492"/>
              <a:gd name="connsiteX65" fmla="*/ 975200 w 978728"/>
              <a:gd name="connsiteY65" fmla="*/ 1238492 h 12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78728" h="1238492">
                <a:moveTo>
                  <a:pt x="26076" y="0"/>
                </a:moveTo>
                <a:cubicBezTo>
                  <a:pt x="22218" y="27008"/>
                  <a:pt x="19852" y="54271"/>
                  <a:pt x="14501" y="81023"/>
                </a:cubicBezTo>
                <a:cubicBezTo>
                  <a:pt x="12108" y="92987"/>
                  <a:pt x="-7226" y="108979"/>
                  <a:pt x="2926" y="115747"/>
                </a:cubicBezTo>
                <a:cubicBezTo>
                  <a:pt x="7772" y="118978"/>
                  <a:pt x="75005" y="95580"/>
                  <a:pt x="83949" y="92598"/>
                </a:cubicBezTo>
                <a:cubicBezTo>
                  <a:pt x="103240" y="96456"/>
                  <a:pt x="125454" y="93260"/>
                  <a:pt x="141823" y="104173"/>
                </a:cubicBezTo>
                <a:cubicBezTo>
                  <a:pt x="151975" y="110941"/>
                  <a:pt x="153397" y="126696"/>
                  <a:pt x="153397" y="138897"/>
                </a:cubicBezTo>
                <a:cubicBezTo>
                  <a:pt x="153397" y="168950"/>
                  <a:pt x="137012" y="178432"/>
                  <a:pt x="118673" y="196770"/>
                </a:cubicBezTo>
                <a:cubicBezTo>
                  <a:pt x="130248" y="204486"/>
                  <a:pt x="139593" y="218194"/>
                  <a:pt x="153397" y="219919"/>
                </a:cubicBezTo>
                <a:cubicBezTo>
                  <a:pt x="173717" y="222459"/>
                  <a:pt x="223317" y="204330"/>
                  <a:pt x="245995" y="196770"/>
                </a:cubicBezTo>
                <a:cubicBezTo>
                  <a:pt x="257570" y="200628"/>
                  <a:pt x="271192" y="200723"/>
                  <a:pt x="280719" y="208345"/>
                </a:cubicBezTo>
                <a:cubicBezTo>
                  <a:pt x="313783" y="234797"/>
                  <a:pt x="308007" y="264276"/>
                  <a:pt x="292293" y="300942"/>
                </a:cubicBezTo>
                <a:cubicBezTo>
                  <a:pt x="287994" y="310972"/>
                  <a:pt x="276860" y="316375"/>
                  <a:pt x="269144" y="324092"/>
                </a:cubicBezTo>
                <a:cubicBezTo>
                  <a:pt x="265286" y="335667"/>
                  <a:pt x="255563" y="346781"/>
                  <a:pt x="257569" y="358816"/>
                </a:cubicBezTo>
                <a:cubicBezTo>
                  <a:pt x="263729" y="395773"/>
                  <a:pt x="288359" y="396086"/>
                  <a:pt x="315443" y="405114"/>
                </a:cubicBezTo>
                <a:cubicBezTo>
                  <a:pt x="327018" y="401256"/>
                  <a:pt x="340239" y="400631"/>
                  <a:pt x="350167" y="393540"/>
                </a:cubicBezTo>
                <a:cubicBezTo>
                  <a:pt x="446291" y="324881"/>
                  <a:pt x="352731" y="361820"/>
                  <a:pt x="431190" y="335666"/>
                </a:cubicBezTo>
                <a:cubicBezTo>
                  <a:pt x="427332" y="351099"/>
                  <a:pt x="425881" y="367343"/>
                  <a:pt x="419615" y="381965"/>
                </a:cubicBezTo>
                <a:cubicBezTo>
                  <a:pt x="408663" y="407519"/>
                  <a:pt x="391986" y="421169"/>
                  <a:pt x="373316" y="439838"/>
                </a:cubicBezTo>
                <a:cubicBezTo>
                  <a:pt x="369458" y="451413"/>
                  <a:pt x="368019" y="464101"/>
                  <a:pt x="361742" y="474563"/>
                </a:cubicBezTo>
                <a:cubicBezTo>
                  <a:pt x="340558" y="509870"/>
                  <a:pt x="316396" y="490313"/>
                  <a:pt x="373316" y="509287"/>
                </a:cubicBezTo>
                <a:cubicBezTo>
                  <a:pt x="396465" y="505429"/>
                  <a:pt x="421773" y="508208"/>
                  <a:pt x="442764" y="497712"/>
                </a:cubicBezTo>
                <a:cubicBezTo>
                  <a:pt x="462285" y="487951"/>
                  <a:pt x="468358" y="458315"/>
                  <a:pt x="489063" y="451413"/>
                </a:cubicBezTo>
                <a:lnTo>
                  <a:pt x="523787" y="439838"/>
                </a:lnTo>
                <a:cubicBezTo>
                  <a:pt x="531504" y="447555"/>
                  <a:pt x="544797" y="452287"/>
                  <a:pt x="546937" y="462988"/>
                </a:cubicBezTo>
                <a:cubicBezTo>
                  <a:pt x="549330" y="474952"/>
                  <a:pt x="542454" y="487784"/>
                  <a:pt x="535362" y="497712"/>
                </a:cubicBezTo>
                <a:cubicBezTo>
                  <a:pt x="522676" y="515472"/>
                  <a:pt x="501170" y="525851"/>
                  <a:pt x="489063" y="544011"/>
                </a:cubicBezTo>
                <a:cubicBezTo>
                  <a:pt x="481347" y="555586"/>
                  <a:pt x="474604" y="567872"/>
                  <a:pt x="465914" y="578735"/>
                </a:cubicBezTo>
                <a:cubicBezTo>
                  <a:pt x="459097" y="587256"/>
                  <a:pt x="449312" y="593154"/>
                  <a:pt x="442764" y="601884"/>
                </a:cubicBezTo>
                <a:cubicBezTo>
                  <a:pt x="426071" y="624142"/>
                  <a:pt x="411899" y="648183"/>
                  <a:pt x="396466" y="671332"/>
                </a:cubicBezTo>
                <a:cubicBezTo>
                  <a:pt x="388749" y="682907"/>
                  <a:pt x="360119" y="710455"/>
                  <a:pt x="373316" y="706056"/>
                </a:cubicBezTo>
                <a:cubicBezTo>
                  <a:pt x="396465" y="698340"/>
                  <a:pt x="418695" y="686919"/>
                  <a:pt x="442764" y="682907"/>
                </a:cubicBezTo>
                <a:cubicBezTo>
                  <a:pt x="524247" y="669326"/>
                  <a:pt x="489948" y="678753"/>
                  <a:pt x="546937" y="659757"/>
                </a:cubicBezTo>
                <a:cubicBezTo>
                  <a:pt x="554857" y="635995"/>
                  <a:pt x="556238" y="614595"/>
                  <a:pt x="581661" y="601884"/>
                </a:cubicBezTo>
                <a:cubicBezTo>
                  <a:pt x="603486" y="590972"/>
                  <a:pt x="651109" y="578735"/>
                  <a:pt x="651109" y="578735"/>
                </a:cubicBezTo>
                <a:cubicBezTo>
                  <a:pt x="662684" y="582593"/>
                  <a:pt x="684108" y="578231"/>
                  <a:pt x="685833" y="590309"/>
                </a:cubicBezTo>
                <a:cubicBezTo>
                  <a:pt x="691018" y="626609"/>
                  <a:pt x="665722" y="661956"/>
                  <a:pt x="639534" y="682907"/>
                </a:cubicBezTo>
                <a:cubicBezTo>
                  <a:pt x="628671" y="691597"/>
                  <a:pt x="616385" y="698340"/>
                  <a:pt x="604810" y="706056"/>
                </a:cubicBezTo>
                <a:cubicBezTo>
                  <a:pt x="587621" y="731840"/>
                  <a:pt x="582073" y="745080"/>
                  <a:pt x="558511" y="763930"/>
                </a:cubicBezTo>
                <a:cubicBezTo>
                  <a:pt x="547648" y="772620"/>
                  <a:pt x="534474" y="778173"/>
                  <a:pt x="523787" y="787079"/>
                </a:cubicBezTo>
                <a:cubicBezTo>
                  <a:pt x="511212" y="797558"/>
                  <a:pt x="501491" y="811150"/>
                  <a:pt x="489063" y="821803"/>
                </a:cubicBezTo>
                <a:cubicBezTo>
                  <a:pt x="474416" y="834358"/>
                  <a:pt x="458197" y="844952"/>
                  <a:pt x="442764" y="856527"/>
                </a:cubicBezTo>
                <a:cubicBezTo>
                  <a:pt x="398277" y="923258"/>
                  <a:pt x="419197" y="867684"/>
                  <a:pt x="454339" y="902826"/>
                </a:cubicBezTo>
                <a:cubicBezTo>
                  <a:pt x="462966" y="911453"/>
                  <a:pt x="455986" y="930458"/>
                  <a:pt x="465914" y="937550"/>
                </a:cubicBezTo>
                <a:cubicBezTo>
                  <a:pt x="485770" y="951733"/>
                  <a:pt x="535362" y="960699"/>
                  <a:pt x="535362" y="960699"/>
                </a:cubicBezTo>
                <a:cubicBezTo>
                  <a:pt x="546937" y="952983"/>
                  <a:pt x="562713" y="949346"/>
                  <a:pt x="570086" y="937550"/>
                </a:cubicBezTo>
                <a:cubicBezTo>
                  <a:pt x="597789" y="893226"/>
                  <a:pt x="575487" y="869490"/>
                  <a:pt x="616385" y="844952"/>
                </a:cubicBezTo>
                <a:cubicBezTo>
                  <a:pt x="626847" y="838675"/>
                  <a:pt x="639534" y="837236"/>
                  <a:pt x="651109" y="833378"/>
                </a:cubicBezTo>
                <a:cubicBezTo>
                  <a:pt x="690719" y="793766"/>
                  <a:pt x="716780" y="755847"/>
                  <a:pt x="801580" y="821803"/>
                </a:cubicBezTo>
                <a:cubicBezTo>
                  <a:pt x="820841" y="836784"/>
                  <a:pt x="801579" y="883534"/>
                  <a:pt x="778430" y="891251"/>
                </a:cubicBezTo>
                <a:cubicBezTo>
                  <a:pt x="741756" y="903476"/>
                  <a:pt x="741034" y="900333"/>
                  <a:pt x="708982" y="925975"/>
                </a:cubicBezTo>
                <a:cubicBezTo>
                  <a:pt x="700461" y="932792"/>
                  <a:pt x="695191" y="943510"/>
                  <a:pt x="685833" y="949125"/>
                </a:cubicBezTo>
                <a:cubicBezTo>
                  <a:pt x="675371" y="955402"/>
                  <a:pt x="662684" y="956841"/>
                  <a:pt x="651109" y="960699"/>
                </a:cubicBezTo>
                <a:cubicBezTo>
                  <a:pt x="584608" y="1027200"/>
                  <a:pt x="601862" y="992691"/>
                  <a:pt x="581661" y="1053297"/>
                </a:cubicBezTo>
                <a:cubicBezTo>
                  <a:pt x="584854" y="1058087"/>
                  <a:pt x="620908" y="1121814"/>
                  <a:pt x="639534" y="1111170"/>
                </a:cubicBezTo>
                <a:cubicBezTo>
                  <a:pt x="663690" y="1097366"/>
                  <a:pt x="659439" y="1050520"/>
                  <a:pt x="685833" y="1041722"/>
                </a:cubicBezTo>
                <a:lnTo>
                  <a:pt x="755281" y="1018573"/>
                </a:lnTo>
                <a:lnTo>
                  <a:pt x="824729" y="995423"/>
                </a:lnTo>
                <a:lnTo>
                  <a:pt x="859453" y="983849"/>
                </a:lnTo>
                <a:cubicBezTo>
                  <a:pt x="863311" y="995424"/>
                  <a:pt x="872375" y="1006447"/>
                  <a:pt x="871028" y="1018573"/>
                </a:cubicBezTo>
                <a:cubicBezTo>
                  <a:pt x="868333" y="1042825"/>
                  <a:pt x="847878" y="1088021"/>
                  <a:pt x="847878" y="1088021"/>
                </a:cubicBezTo>
                <a:cubicBezTo>
                  <a:pt x="859453" y="1091879"/>
                  <a:pt x="870766" y="1096636"/>
                  <a:pt x="882602" y="1099595"/>
                </a:cubicBezTo>
                <a:cubicBezTo>
                  <a:pt x="901688" y="1104366"/>
                  <a:pt x="926565" y="1097259"/>
                  <a:pt x="940476" y="1111170"/>
                </a:cubicBezTo>
                <a:cubicBezTo>
                  <a:pt x="949103" y="1119797"/>
                  <a:pt x="932759" y="1134319"/>
                  <a:pt x="928901" y="1145894"/>
                </a:cubicBezTo>
                <a:cubicBezTo>
                  <a:pt x="932759" y="1157469"/>
                  <a:pt x="931849" y="1171991"/>
                  <a:pt x="940476" y="1180618"/>
                </a:cubicBezTo>
                <a:cubicBezTo>
                  <a:pt x="949103" y="1189245"/>
                  <a:pt x="968923" y="1181731"/>
                  <a:pt x="975200" y="1192193"/>
                </a:cubicBezTo>
                <a:cubicBezTo>
                  <a:pt x="983140" y="1205427"/>
                  <a:pt x="975200" y="1223059"/>
                  <a:pt x="975200" y="12384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832E9-CFA5-A8D1-6E0C-875A6C3BFEE9}"/>
              </a:ext>
            </a:extLst>
          </p:cNvPr>
          <p:cNvSpPr/>
          <p:nvPr/>
        </p:nvSpPr>
        <p:spPr>
          <a:xfrm rot="20233178">
            <a:off x="8152677" y="3821574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E99B82-8123-106D-B350-B8D76D8F7766}"/>
              </a:ext>
            </a:extLst>
          </p:cNvPr>
          <p:cNvCxnSpPr>
            <a:cxnSpLocks/>
          </p:cNvCxnSpPr>
          <p:nvPr/>
        </p:nvCxnSpPr>
        <p:spPr>
          <a:xfrm flipH="1">
            <a:off x="10508559" y="2581020"/>
            <a:ext cx="279047" cy="44302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D23C8C-0776-DB73-2494-0A81B87B984E}"/>
                  </a:ext>
                </a:extLst>
              </p:cNvPr>
              <p:cNvSpPr txBox="1"/>
              <p:nvPr/>
            </p:nvSpPr>
            <p:spPr>
              <a:xfrm>
                <a:off x="562974" y="1088649"/>
                <a:ext cx="5043368" cy="372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D23C8C-0776-DB73-2494-0A81B87B9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4" y="1088649"/>
                <a:ext cx="5043368" cy="3720570"/>
              </a:xfrm>
              <a:prstGeom prst="rect">
                <a:avLst/>
              </a:prstGeom>
              <a:blipFill>
                <a:blip r:embed="rId5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9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0.03241 L -0.05782 0.14005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44FD-A14B-11D7-CE73-D76044A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</a:t>
            </a:r>
            <a:endParaRPr lang="hi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DC86D-9CE2-E059-9566-43AA7C09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60" y="681037"/>
            <a:ext cx="4662318" cy="46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CA65E-AF4F-2D1D-2A88-48F09DDE1150}"/>
                  </a:ext>
                </a:extLst>
              </p:cNvPr>
              <p:cNvSpPr txBox="1"/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CA65E-AF4F-2D1D-2A88-48F09DDE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blipFill>
                <a:blip r:embed="rId3"/>
                <a:stretch>
                  <a:fillRect t="-21739" r="-53571" b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2A08C-A8AF-859E-EE3B-D921A10B4E07}"/>
                  </a:ext>
                </a:extLst>
              </p:cNvPr>
              <p:cNvSpPr txBox="1"/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2A08C-A8AF-859E-EE3B-D921A10B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blipFill>
                <a:blip r:embed="rId4"/>
                <a:stretch>
                  <a:fillRect l="-26087" t="-21622" r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92E793D-D273-8874-B826-B2548F411941}"/>
              </a:ext>
            </a:extLst>
          </p:cNvPr>
          <p:cNvSpPr/>
          <p:nvPr/>
        </p:nvSpPr>
        <p:spPr>
          <a:xfrm>
            <a:off x="9910100" y="1759352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D3EEF-0F07-66FD-C040-0F10CCDA89E7}"/>
              </a:ext>
            </a:extLst>
          </p:cNvPr>
          <p:cNvSpPr txBox="1"/>
          <p:nvPr/>
        </p:nvSpPr>
        <p:spPr>
          <a:xfrm>
            <a:off x="7593507" y="345767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23021-B157-B1C2-F30C-07C7E2AD09B2}"/>
              </a:ext>
            </a:extLst>
          </p:cNvPr>
          <p:cNvSpPr txBox="1"/>
          <p:nvPr/>
        </p:nvSpPr>
        <p:spPr>
          <a:xfrm>
            <a:off x="11335987" y="4196722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AE7FF9A-49CC-307E-56C5-C50B8290CA84}"/>
              </a:ext>
            </a:extLst>
          </p:cNvPr>
          <p:cNvSpPr/>
          <p:nvPr/>
        </p:nvSpPr>
        <p:spPr>
          <a:xfrm>
            <a:off x="9453591" y="2615878"/>
            <a:ext cx="978728" cy="1238492"/>
          </a:xfrm>
          <a:custGeom>
            <a:avLst/>
            <a:gdLst>
              <a:gd name="connsiteX0" fmla="*/ 26076 w 978728"/>
              <a:gd name="connsiteY0" fmla="*/ 0 h 1238492"/>
              <a:gd name="connsiteX1" fmla="*/ 14501 w 978728"/>
              <a:gd name="connsiteY1" fmla="*/ 81023 h 1238492"/>
              <a:gd name="connsiteX2" fmla="*/ 2926 w 978728"/>
              <a:gd name="connsiteY2" fmla="*/ 115747 h 1238492"/>
              <a:gd name="connsiteX3" fmla="*/ 83949 w 978728"/>
              <a:gd name="connsiteY3" fmla="*/ 92598 h 1238492"/>
              <a:gd name="connsiteX4" fmla="*/ 141823 w 978728"/>
              <a:gd name="connsiteY4" fmla="*/ 104173 h 1238492"/>
              <a:gd name="connsiteX5" fmla="*/ 153397 w 978728"/>
              <a:gd name="connsiteY5" fmla="*/ 138897 h 1238492"/>
              <a:gd name="connsiteX6" fmla="*/ 118673 w 978728"/>
              <a:gd name="connsiteY6" fmla="*/ 196770 h 1238492"/>
              <a:gd name="connsiteX7" fmla="*/ 153397 w 978728"/>
              <a:gd name="connsiteY7" fmla="*/ 219919 h 1238492"/>
              <a:gd name="connsiteX8" fmla="*/ 245995 w 978728"/>
              <a:gd name="connsiteY8" fmla="*/ 196770 h 1238492"/>
              <a:gd name="connsiteX9" fmla="*/ 280719 w 978728"/>
              <a:gd name="connsiteY9" fmla="*/ 208345 h 1238492"/>
              <a:gd name="connsiteX10" fmla="*/ 292293 w 978728"/>
              <a:gd name="connsiteY10" fmla="*/ 300942 h 1238492"/>
              <a:gd name="connsiteX11" fmla="*/ 269144 w 978728"/>
              <a:gd name="connsiteY11" fmla="*/ 324092 h 1238492"/>
              <a:gd name="connsiteX12" fmla="*/ 257569 w 978728"/>
              <a:gd name="connsiteY12" fmla="*/ 358816 h 1238492"/>
              <a:gd name="connsiteX13" fmla="*/ 315443 w 978728"/>
              <a:gd name="connsiteY13" fmla="*/ 405114 h 1238492"/>
              <a:gd name="connsiteX14" fmla="*/ 350167 w 978728"/>
              <a:gd name="connsiteY14" fmla="*/ 393540 h 1238492"/>
              <a:gd name="connsiteX15" fmla="*/ 431190 w 978728"/>
              <a:gd name="connsiteY15" fmla="*/ 335666 h 1238492"/>
              <a:gd name="connsiteX16" fmla="*/ 419615 w 978728"/>
              <a:gd name="connsiteY16" fmla="*/ 381965 h 1238492"/>
              <a:gd name="connsiteX17" fmla="*/ 373316 w 978728"/>
              <a:gd name="connsiteY17" fmla="*/ 439838 h 1238492"/>
              <a:gd name="connsiteX18" fmla="*/ 361742 w 978728"/>
              <a:gd name="connsiteY18" fmla="*/ 474563 h 1238492"/>
              <a:gd name="connsiteX19" fmla="*/ 373316 w 978728"/>
              <a:gd name="connsiteY19" fmla="*/ 509287 h 1238492"/>
              <a:gd name="connsiteX20" fmla="*/ 442764 w 978728"/>
              <a:gd name="connsiteY20" fmla="*/ 497712 h 1238492"/>
              <a:gd name="connsiteX21" fmla="*/ 489063 w 978728"/>
              <a:gd name="connsiteY21" fmla="*/ 451413 h 1238492"/>
              <a:gd name="connsiteX22" fmla="*/ 523787 w 978728"/>
              <a:gd name="connsiteY22" fmla="*/ 439838 h 1238492"/>
              <a:gd name="connsiteX23" fmla="*/ 546937 w 978728"/>
              <a:gd name="connsiteY23" fmla="*/ 462988 h 1238492"/>
              <a:gd name="connsiteX24" fmla="*/ 535362 w 978728"/>
              <a:gd name="connsiteY24" fmla="*/ 497712 h 1238492"/>
              <a:gd name="connsiteX25" fmla="*/ 489063 w 978728"/>
              <a:gd name="connsiteY25" fmla="*/ 544011 h 1238492"/>
              <a:gd name="connsiteX26" fmla="*/ 465914 w 978728"/>
              <a:gd name="connsiteY26" fmla="*/ 578735 h 1238492"/>
              <a:gd name="connsiteX27" fmla="*/ 442764 w 978728"/>
              <a:gd name="connsiteY27" fmla="*/ 601884 h 1238492"/>
              <a:gd name="connsiteX28" fmla="*/ 396466 w 978728"/>
              <a:gd name="connsiteY28" fmla="*/ 671332 h 1238492"/>
              <a:gd name="connsiteX29" fmla="*/ 373316 w 978728"/>
              <a:gd name="connsiteY29" fmla="*/ 706056 h 1238492"/>
              <a:gd name="connsiteX30" fmla="*/ 442764 w 978728"/>
              <a:gd name="connsiteY30" fmla="*/ 682907 h 1238492"/>
              <a:gd name="connsiteX31" fmla="*/ 546937 w 978728"/>
              <a:gd name="connsiteY31" fmla="*/ 659757 h 1238492"/>
              <a:gd name="connsiteX32" fmla="*/ 581661 w 978728"/>
              <a:gd name="connsiteY32" fmla="*/ 601884 h 1238492"/>
              <a:gd name="connsiteX33" fmla="*/ 651109 w 978728"/>
              <a:gd name="connsiteY33" fmla="*/ 578735 h 1238492"/>
              <a:gd name="connsiteX34" fmla="*/ 685833 w 978728"/>
              <a:gd name="connsiteY34" fmla="*/ 590309 h 1238492"/>
              <a:gd name="connsiteX35" fmla="*/ 639534 w 978728"/>
              <a:gd name="connsiteY35" fmla="*/ 682907 h 1238492"/>
              <a:gd name="connsiteX36" fmla="*/ 604810 w 978728"/>
              <a:gd name="connsiteY36" fmla="*/ 706056 h 1238492"/>
              <a:gd name="connsiteX37" fmla="*/ 558511 w 978728"/>
              <a:gd name="connsiteY37" fmla="*/ 763930 h 1238492"/>
              <a:gd name="connsiteX38" fmla="*/ 523787 w 978728"/>
              <a:gd name="connsiteY38" fmla="*/ 787079 h 1238492"/>
              <a:gd name="connsiteX39" fmla="*/ 489063 w 978728"/>
              <a:gd name="connsiteY39" fmla="*/ 821803 h 1238492"/>
              <a:gd name="connsiteX40" fmla="*/ 442764 w 978728"/>
              <a:gd name="connsiteY40" fmla="*/ 856527 h 1238492"/>
              <a:gd name="connsiteX41" fmla="*/ 454339 w 978728"/>
              <a:gd name="connsiteY41" fmla="*/ 902826 h 1238492"/>
              <a:gd name="connsiteX42" fmla="*/ 465914 w 978728"/>
              <a:gd name="connsiteY42" fmla="*/ 937550 h 1238492"/>
              <a:gd name="connsiteX43" fmla="*/ 535362 w 978728"/>
              <a:gd name="connsiteY43" fmla="*/ 960699 h 1238492"/>
              <a:gd name="connsiteX44" fmla="*/ 570086 w 978728"/>
              <a:gd name="connsiteY44" fmla="*/ 937550 h 1238492"/>
              <a:gd name="connsiteX45" fmla="*/ 616385 w 978728"/>
              <a:gd name="connsiteY45" fmla="*/ 844952 h 1238492"/>
              <a:gd name="connsiteX46" fmla="*/ 651109 w 978728"/>
              <a:gd name="connsiteY46" fmla="*/ 833378 h 1238492"/>
              <a:gd name="connsiteX47" fmla="*/ 801580 w 978728"/>
              <a:gd name="connsiteY47" fmla="*/ 821803 h 1238492"/>
              <a:gd name="connsiteX48" fmla="*/ 778430 w 978728"/>
              <a:gd name="connsiteY48" fmla="*/ 891251 h 1238492"/>
              <a:gd name="connsiteX49" fmla="*/ 708982 w 978728"/>
              <a:gd name="connsiteY49" fmla="*/ 925975 h 1238492"/>
              <a:gd name="connsiteX50" fmla="*/ 685833 w 978728"/>
              <a:gd name="connsiteY50" fmla="*/ 949125 h 1238492"/>
              <a:gd name="connsiteX51" fmla="*/ 651109 w 978728"/>
              <a:gd name="connsiteY51" fmla="*/ 960699 h 1238492"/>
              <a:gd name="connsiteX52" fmla="*/ 581661 w 978728"/>
              <a:gd name="connsiteY52" fmla="*/ 1053297 h 1238492"/>
              <a:gd name="connsiteX53" fmla="*/ 639534 w 978728"/>
              <a:gd name="connsiteY53" fmla="*/ 1111170 h 1238492"/>
              <a:gd name="connsiteX54" fmla="*/ 685833 w 978728"/>
              <a:gd name="connsiteY54" fmla="*/ 1041722 h 1238492"/>
              <a:gd name="connsiteX55" fmla="*/ 755281 w 978728"/>
              <a:gd name="connsiteY55" fmla="*/ 1018573 h 1238492"/>
              <a:gd name="connsiteX56" fmla="*/ 824729 w 978728"/>
              <a:gd name="connsiteY56" fmla="*/ 995423 h 1238492"/>
              <a:gd name="connsiteX57" fmla="*/ 859453 w 978728"/>
              <a:gd name="connsiteY57" fmla="*/ 983849 h 1238492"/>
              <a:gd name="connsiteX58" fmla="*/ 871028 w 978728"/>
              <a:gd name="connsiteY58" fmla="*/ 1018573 h 1238492"/>
              <a:gd name="connsiteX59" fmla="*/ 847878 w 978728"/>
              <a:gd name="connsiteY59" fmla="*/ 1088021 h 1238492"/>
              <a:gd name="connsiteX60" fmla="*/ 882602 w 978728"/>
              <a:gd name="connsiteY60" fmla="*/ 1099595 h 1238492"/>
              <a:gd name="connsiteX61" fmla="*/ 940476 w 978728"/>
              <a:gd name="connsiteY61" fmla="*/ 1111170 h 1238492"/>
              <a:gd name="connsiteX62" fmla="*/ 928901 w 978728"/>
              <a:gd name="connsiteY62" fmla="*/ 1145894 h 1238492"/>
              <a:gd name="connsiteX63" fmla="*/ 940476 w 978728"/>
              <a:gd name="connsiteY63" fmla="*/ 1180618 h 1238492"/>
              <a:gd name="connsiteX64" fmla="*/ 975200 w 978728"/>
              <a:gd name="connsiteY64" fmla="*/ 1192193 h 1238492"/>
              <a:gd name="connsiteX65" fmla="*/ 975200 w 978728"/>
              <a:gd name="connsiteY65" fmla="*/ 1238492 h 12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78728" h="1238492">
                <a:moveTo>
                  <a:pt x="26076" y="0"/>
                </a:moveTo>
                <a:cubicBezTo>
                  <a:pt x="22218" y="27008"/>
                  <a:pt x="19852" y="54271"/>
                  <a:pt x="14501" y="81023"/>
                </a:cubicBezTo>
                <a:cubicBezTo>
                  <a:pt x="12108" y="92987"/>
                  <a:pt x="-7226" y="108979"/>
                  <a:pt x="2926" y="115747"/>
                </a:cubicBezTo>
                <a:cubicBezTo>
                  <a:pt x="7772" y="118978"/>
                  <a:pt x="75005" y="95580"/>
                  <a:pt x="83949" y="92598"/>
                </a:cubicBezTo>
                <a:cubicBezTo>
                  <a:pt x="103240" y="96456"/>
                  <a:pt x="125454" y="93260"/>
                  <a:pt x="141823" y="104173"/>
                </a:cubicBezTo>
                <a:cubicBezTo>
                  <a:pt x="151975" y="110941"/>
                  <a:pt x="153397" y="126696"/>
                  <a:pt x="153397" y="138897"/>
                </a:cubicBezTo>
                <a:cubicBezTo>
                  <a:pt x="153397" y="168950"/>
                  <a:pt x="137012" y="178432"/>
                  <a:pt x="118673" y="196770"/>
                </a:cubicBezTo>
                <a:cubicBezTo>
                  <a:pt x="130248" y="204486"/>
                  <a:pt x="139593" y="218194"/>
                  <a:pt x="153397" y="219919"/>
                </a:cubicBezTo>
                <a:cubicBezTo>
                  <a:pt x="173717" y="222459"/>
                  <a:pt x="223317" y="204330"/>
                  <a:pt x="245995" y="196770"/>
                </a:cubicBezTo>
                <a:cubicBezTo>
                  <a:pt x="257570" y="200628"/>
                  <a:pt x="271192" y="200723"/>
                  <a:pt x="280719" y="208345"/>
                </a:cubicBezTo>
                <a:cubicBezTo>
                  <a:pt x="313783" y="234797"/>
                  <a:pt x="308007" y="264276"/>
                  <a:pt x="292293" y="300942"/>
                </a:cubicBezTo>
                <a:cubicBezTo>
                  <a:pt x="287994" y="310972"/>
                  <a:pt x="276860" y="316375"/>
                  <a:pt x="269144" y="324092"/>
                </a:cubicBezTo>
                <a:cubicBezTo>
                  <a:pt x="265286" y="335667"/>
                  <a:pt x="255563" y="346781"/>
                  <a:pt x="257569" y="358816"/>
                </a:cubicBezTo>
                <a:cubicBezTo>
                  <a:pt x="263729" y="395773"/>
                  <a:pt x="288359" y="396086"/>
                  <a:pt x="315443" y="405114"/>
                </a:cubicBezTo>
                <a:cubicBezTo>
                  <a:pt x="327018" y="401256"/>
                  <a:pt x="340239" y="400631"/>
                  <a:pt x="350167" y="393540"/>
                </a:cubicBezTo>
                <a:cubicBezTo>
                  <a:pt x="446291" y="324881"/>
                  <a:pt x="352731" y="361820"/>
                  <a:pt x="431190" y="335666"/>
                </a:cubicBezTo>
                <a:cubicBezTo>
                  <a:pt x="427332" y="351099"/>
                  <a:pt x="425881" y="367343"/>
                  <a:pt x="419615" y="381965"/>
                </a:cubicBezTo>
                <a:cubicBezTo>
                  <a:pt x="408663" y="407519"/>
                  <a:pt x="391986" y="421169"/>
                  <a:pt x="373316" y="439838"/>
                </a:cubicBezTo>
                <a:cubicBezTo>
                  <a:pt x="369458" y="451413"/>
                  <a:pt x="368019" y="464101"/>
                  <a:pt x="361742" y="474563"/>
                </a:cubicBezTo>
                <a:cubicBezTo>
                  <a:pt x="340558" y="509870"/>
                  <a:pt x="316396" y="490313"/>
                  <a:pt x="373316" y="509287"/>
                </a:cubicBezTo>
                <a:cubicBezTo>
                  <a:pt x="396465" y="505429"/>
                  <a:pt x="421773" y="508208"/>
                  <a:pt x="442764" y="497712"/>
                </a:cubicBezTo>
                <a:cubicBezTo>
                  <a:pt x="462285" y="487951"/>
                  <a:pt x="468358" y="458315"/>
                  <a:pt x="489063" y="451413"/>
                </a:cubicBezTo>
                <a:lnTo>
                  <a:pt x="523787" y="439838"/>
                </a:lnTo>
                <a:cubicBezTo>
                  <a:pt x="531504" y="447555"/>
                  <a:pt x="544797" y="452287"/>
                  <a:pt x="546937" y="462988"/>
                </a:cubicBezTo>
                <a:cubicBezTo>
                  <a:pt x="549330" y="474952"/>
                  <a:pt x="542454" y="487784"/>
                  <a:pt x="535362" y="497712"/>
                </a:cubicBezTo>
                <a:cubicBezTo>
                  <a:pt x="522676" y="515472"/>
                  <a:pt x="501170" y="525851"/>
                  <a:pt x="489063" y="544011"/>
                </a:cubicBezTo>
                <a:cubicBezTo>
                  <a:pt x="481347" y="555586"/>
                  <a:pt x="474604" y="567872"/>
                  <a:pt x="465914" y="578735"/>
                </a:cubicBezTo>
                <a:cubicBezTo>
                  <a:pt x="459097" y="587256"/>
                  <a:pt x="449312" y="593154"/>
                  <a:pt x="442764" y="601884"/>
                </a:cubicBezTo>
                <a:cubicBezTo>
                  <a:pt x="426071" y="624142"/>
                  <a:pt x="411899" y="648183"/>
                  <a:pt x="396466" y="671332"/>
                </a:cubicBezTo>
                <a:cubicBezTo>
                  <a:pt x="388749" y="682907"/>
                  <a:pt x="360119" y="710455"/>
                  <a:pt x="373316" y="706056"/>
                </a:cubicBezTo>
                <a:cubicBezTo>
                  <a:pt x="396465" y="698340"/>
                  <a:pt x="418695" y="686919"/>
                  <a:pt x="442764" y="682907"/>
                </a:cubicBezTo>
                <a:cubicBezTo>
                  <a:pt x="524247" y="669326"/>
                  <a:pt x="489948" y="678753"/>
                  <a:pt x="546937" y="659757"/>
                </a:cubicBezTo>
                <a:cubicBezTo>
                  <a:pt x="554857" y="635995"/>
                  <a:pt x="556238" y="614595"/>
                  <a:pt x="581661" y="601884"/>
                </a:cubicBezTo>
                <a:cubicBezTo>
                  <a:pt x="603486" y="590972"/>
                  <a:pt x="651109" y="578735"/>
                  <a:pt x="651109" y="578735"/>
                </a:cubicBezTo>
                <a:cubicBezTo>
                  <a:pt x="662684" y="582593"/>
                  <a:pt x="684108" y="578231"/>
                  <a:pt x="685833" y="590309"/>
                </a:cubicBezTo>
                <a:cubicBezTo>
                  <a:pt x="691018" y="626609"/>
                  <a:pt x="665722" y="661956"/>
                  <a:pt x="639534" y="682907"/>
                </a:cubicBezTo>
                <a:cubicBezTo>
                  <a:pt x="628671" y="691597"/>
                  <a:pt x="616385" y="698340"/>
                  <a:pt x="604810" y="706056"/>
                </a:cubicBezTo>
                <a:cubicBezTo>
                  <a:pt x="587621" y="731840"/>
                  <a:pt x="582073" y="745080"/>
                  <a:pt x="558511" y="763930"/>
                </a:cubicBezTo>
                <a:cubicBezTo>
                  <a:pt x="547648" y="772620"/>
                  <a:pt x="534474" y="778173"/>
                  <a:pt x="523787" y="787079"/>
                </a:cubicBezTo>
                <a:cubicBezTo>
                  <a:pt x="511212" y="797558"/>
                  <a:pt x="501491" y="811150"/>
                  <a:pt x="489063" y="821803"/>
                </a:cubicBezTo>
                <a:cubicBezTo>
                  <a:pt x="474416" y="834358"/>
                  <a:pt x="458197" y="844952"/>
                  <a:pt x="442764" y="856527"/>
                </a:cubicBezTo>
                <a:cubicBezTo>
                  <a:pt x="398277" y="923258"/>
                  <a:pt x="419197" y="867684"/>
                  <a:pt x="454339" y="902826"/>
                </a:cubicBezTo>
                <a:cubicBezTo>
                  <a:pt x="462966" y="911453"/>
                  <a:pt x="455986" y="930458"/>
                  <a:pt x="465914" y="937550"/>
                </a:cubicBezTo>
                <a:cubicBezTo>
                  <a:pt x="485770" y="951733"/>
                  <a:pt x="535362" y="960699"/>
                  <a:pt x="535362" y="960699"/>
                </a:cubicBezTo>
                <a:cubicBezTo>
                  <a:pt x="546937" y="952983"/>
                  <a:pt x="562713" y="949346"/>
                  <a:pt x="570086" y="937550"/>
                </a:cubicBezTo>
                <a:cubicBezTo>
                  <a:pt x="597789" y="893226"/>
                  <a:pt x="575487" y="869490"/>
                  <a:pt x="616385" y="844952"/>
                </a:cubicBezTo>
                <a:cubicBezTo>
                  <a:pt x="626847" y="838675"/>
                  <a:pt x="639534" y="837236"/>
                  <a:pt x="651109" y="833378"/>
                </a:cubicBezTo>
                <a:cubicBezTo>
                  <a:pt x="690719" y="793766"/>
                  <a:pt x="716780" y="755847"/>
                  <a:pt x="801580" y="821803"/>
                </a:cubicBezTo>
                <a:cubicBezTo>
                  <a:pt x="820841" y="836784"/>
                  <a:pt x="801579" y="883534"/>
                  <a:pt x="778430" y="891251"/>
                </a:cubicBezTo>
                <a:cubicBezTo>
                  <a:pt x="741756" y="903476"/>
                  <a:pt x="741034" y="900333"/>
                  <a:pt x="708982" y="925975"/>
                </a:cubicBezTo>
                <a:cubicBezTo>
                  <a:pt x="700461" y="932792"/>
                  <a:pt x="695191" y="943510"/>
                  <a:pt x="685833" y="949125"/>
                </a:cubicBezTo>
                <a:cubicBezTo>
                  <a:pt x="675371" y="955402"/>
                  <a:pt x="662684" y="956841"/>
                  <a:pt x="651109" y="960699"/>
                </a:cubicBezTo>
                <a:cubicBezTo>
                  <a:pt x="584608" y="1027200"/>
                  <a:pt x="601862" y="992691"/>
                  <a:pt x="581661" y="1053297"/>
                </a:cubicBezTo>
                <a:cubicBezTo>
                  <a:pt x="584854" y="1058087"/>
                  <a:pt x="620908" y="1121814"/>
                  <a:pt x="639534" y="1111170"/>
                </a:cubicBezTo>
                <a:cubicBezTo>
                  <a:pt x="663690" y="1097366"/>
                  <a:pt x="659439" y="1050520"/>
                  <a:pt x="685833" y="1041722"/>
                </a:cubicBezTo>
                <a:lnTo>
                  <a:pt x="755281" y="1018573"/>
                </a:lnTo>
                <a:lnTo>
                  <a:pt x="824729" y="995423"/>
                </a:lnTo>
                <a:lnTo>
                  <a:pt x="859453" y="983849"/>
                </a:lnTo>
                <a:cubicBezTo>
                  <a:pt x="863311" y="995424"/>
                  <a:pt x="872375" y="1006447"/>
                  <a:pt x="871028" y="1018573"/>
                </a:cubicBezTo>
                <a:cubicBezTo>
                  <a:pt x="868333" y="1042825"/>
                  <a:pt x="847878" y="1088021"/>
                  <a:pt x="847878" y="1088021"/>
                </a:cubicBezTo>
                <a:cubicBezTo>
                  <a:pt x="859453" y="1091879"/>
                  <a:pt x="870766" y="1096636"/>
                  <a:pt x="882602" y="1099595"/>
                </a:cubicBezTo>
                <a:cubicBezTo>
                  <a:pt x="901688" y="1104366"/>
                  <a:pt x="926565" y="1097259"/>
                  <a:pt x="940476" y="1111170"/>
                </a:cubicBezTo>
                <a:cubicBezTo>
                  <a:pt x="949103" y="1119797"/>
                  <a:pt x="932759" y="1134319"/>
                  <a:pt x="928901" y="1145894"/>
                </a:cubicBezTo>
                <a:cubicBezTo>
                  <a:pt x="932759" y="1157469"/>
                  <a:pt x="931849" y="1171991"/>
                  <a:pt x="940476" y="1180618"/>
                </a:cubicBezTo>
                <a:cubicBezTo>
                  <a:pt x="949103" y="1189245"/>
                  <a:pt x="968923" y="1181731"/>
                  <a:pt x="975200" y="1192193"/>
                </a:cubicBezTo>
                <a:cubicBezTo>
                  <a:pt x="983140" y="1205427"/>
                  <a:pt x="975200" y="1223059"/>
                  <a:pt x="975200" y="12384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832E9-CFA5-A8D1-6E0C-875A6C3BFEE9}"/>
              </a:ext>
            </a:extLst>
          </p:cNvPr>
          <p:cNvSpPr/>
          <p:nvPr/>
        </p:nvSpPr>
        <p:spPr>
          <a:xfrm rot="20233178">
            <a:off x="8152677" y="3821574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E99B82-8123-106D-B350-B8D76D8F7766}"/>
              </a:ext>
            </a:extLst>
          </p:cNvPr>
          <p:cNvCxnSpPr>
            <a:cxnSpLocks/>
          </p:cNvCxnSpPr>
          <p:nvPr/>
        </p:nvCxnSpPr>
        <p:spPr>
          <a:xfrm flipH="1">
            <a:off x="9942955" y="3321642"/>
            <a:ext cx="279047" cy="44302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E9E6B8-8FB0-C832-F07D-B8E5BA3F1764}"/>
                  </a:ext>
                </a:extLst>
              </p:cNvPr>
              <p:cNvSpPr txBox="1"/>
              <p:nvPr/>
            </p:nvSpPr>
            <p:spPr>
              <a:xfrm>
                <a:off x="524179" y="1132057"/>
                <a:ext cx="4852354" cy="340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E9E6B8-8FB0-C832-F07D-B8E5BA3F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9" y="1132057"/>
                <a:ext cx="4852354" cy="3403176"/>
              </a:xfrm>
              <a:prstGeom prst="rect">
                <a:avLst/>
              </a:prstGeom>
              <a:blipFill>
                <a:blip r:embed="rId5"/>
                <a:stretch>
                  <a:fillRect l="-261" b="-223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91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44FD-A14B-11D7-CE73-D76044A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generally, a linear program is…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A67F5-B0D8-AF25-CEA3-696D757AFEE7}"/>
                  </a:ext>
                </a:extLst>
              </p:cNvPr>
              <p:cNvSpPr txBox="1"/>
              <p:nvPr/>
            </p:nvSpPr>
            <p:spPr>
              <a:xfrm>
                <a:off x="552099" y="12129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FA67F5-B0D8-AF25-CEA3-696D757A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2129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l="-995" r="-498" b="-149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63ED8EF3-1F94-9632-26FC-FA3989FA3F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94371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63ED8EF3-1F94-9632-26FC-FA3989FA3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43717"/>
                <a:ext cx="3261396" cy="1575461"/>
              </a:xfrm>
              <a:prstGeom prst="rect">
                <a:avLst/>
              </a:prstGeom>
              <a:blipFill>
                <a:blip r:embed="rId3"/>
                <a:stretch>
                  <a:fillRect t="-8000" b="-472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3051C2EB-EDC6-5FCA-70B3-278DDF454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1058" y="396258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3051C2EB-EDC6-5FCA-70B3-278DDF454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58" y="3962585"/>
                <a:ext cx="2413884" cy="1575461"/>
              </a:xfrm>
              <a:prstGeom prst="rect">
                <a:avLst/>
              </a:prstGeom>
              <a:blipFill>
                <a:blip r:embed="rId4"/>
                <a:stretch>
                  <a:fillRect t="-9677" b="-5080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6E9C304D-D9CA-9251-3771-AE5DEA5E03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5494" y="388286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6E9C304D-D9CA-9251-3771-AE5DEA5E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494" y="388286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C918B0C6-9557-56C2-00FD-056CFD720BA8}"/>
              </a:ext>
            </a:extLst>
          </p:cNvPr>
          <p:cNvSpPr txBox="1">
            <a:spLocks/>
          </p:cNvSpPr>
          <p:nvPr/>
        </p:nvSpPr>
        <p:spPr>
          <a:xfrm>
            <a:off x="5801659" y="384252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5E313084-1F7D-D608-0345-863FBC88148F}"/>
              </a:ext>
            </a:extLst>
          </p:cNvPr>
          <p:cNvSpPr txBox="1">
            <a:spLocks/>
          </p:cNvSpPr>
          <p:nvPr/>
        </p:nvSpPr>
        <p:spPr>
          <a:xfrm>
            <a:off x="5817289" y="425089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364A1D1-A1F1-ADB1-2019-5D85C7057414}"/>
              </a:ext>
            </a:extLst>
          </p:cNvPr>
          <p:cNvSpPr txBox="1">
            <a:spLocks/>
          </p:cNvSpPr>
          <p:nvPr/>
        </p:nvSpPr>
        <p:spPr>
          <a:xfrm>
            <a:off x="5832197" y="467059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94A181A-2293-3A45-7182-8FD3936AA4F9}"/>
              </a:ext>
            </a:extLst>
          </p:cNvPr>
          <p:cNvSpPr txBox="1">
            <a:spLocks/>
          </p:cNvSpPr>
          <p:nvPr/>
        </p:nvSpPr>
        <p:spPr>
          <a:xfrm>
            <a:off x="5813102" y="5078967"/>
            <a:ext cx="2647990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  <a:p>
            <a:r>
              <a:rPr lang="en-US" dirty="0"/>
              <a:t>Non-negativity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47A19C19-2BAA-8CA2-8780-D63221ACA5F6}"/>
              </a:ext>
            </a:extLst>
          </p:cNvPr>
          <p:cNvSpPr txBox="1">
            <a:spLocks/>
          </p:cNvSpPr>
          <p:nvPr/>
        </p:nvSpPr>
        <p:spPr>
          <a:xfrm rot="18397552">
            <a:off x="1169766" y="32051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6429A71-02C3-516A-0340-4FA67FF4D190}"/>
              </a:ext>
            </a:extLst>
          </p:cNvPr>
          <p:cNvSpPr txBox="1">
            <a:spLocks/>
          </p:cNvSpPr>
          <p:nvPr/>
        </p:nvSpPr>
        <p:spPr>
          <a:xfrm rot="18397552">
            <a:off x="2140978" y="3253534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7863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2" grpId="1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794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292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l="-995" r="-498" b="-149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85D2077-E04E-4591-84F3-42A2E63790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4738497"/>
                <a:ext cx="9390554" cy="58060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Can switch between representations!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E.g, </a:t>
                </a:r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can be written 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85D2077-E04E-4591-84F3-42A2E6379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738497"/>
                <a:ext cx="9390554" cy="580609"/>
              </a:xfrm>
              <a:prstGeom prst="rect">
                <a:avLst/>
              </a:prstGeom>
              <a:blipFill>
                <a:blip r:embed="rId3"/>
                <a:stretch>
                  <a:fillRect l="-1351" t="-16667" b="-1250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A3E6-E281-289D-4680-9A154A5E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309" y="2564788"/>
            <a:ext cx="6952899" cy="2039539"/>
          </a:xfrm>
        </p:spPr>
        <p:txBody>
          <a:bodyPr/>
          <a:lstStyle/>
          <a:p>
            <a:r>
              <a:rPr lang="en-US" sz="4800" dirty="0"/>
              <a:t>Optimization: BIG PICTURE</a:t>
            </a:r>
            <a:endParaRPr lang="hi-IN" sz="4800" dirty="0"/>
          </a:p>
        </p:txBody>
      </p:sp>
    </p:spTree>
    <p:extLst>
      <p:ext uri="{BB962C8B-B14F-4D97-AF65-F5344CB8AC3E}">
        <p14:creationId xmlns:p14="http://schemas.microsoft.com/office/powerpoint/2010/main" val="367597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483B-B23A-29F8-BD10-194B956C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EEEA-B5BC-8281-3F3A-0F6D4BEC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509" y="2548438"/>
            <a:ext cx="10515600" cy="2039539"/>
          </a:xfrm>
        </p:spPr>
        <p:txBody>
          <a:bodyPr/>
          <a:lstStyle/>
          <a:p>
            <a:r>
              <a:rPr lang="en-US" sz="4800" dirty="0"/>
              <a:t>Optimization: General form</a:t>
            </a:r>
            <a:endParaRPr lang="hi-IN" sz="4800" dirty="0"/>
          </a:p>
        </p:txBody>
      </p:sp>
    </p:spTree>
    <p:extLst>
      <p:ext uri="{BB962C8B-B14F-4D97-AF65-F5344CB8AC3E}">
        <p14:creationId xmlns:p14="http://schemas.microsoft.com/office/powerpoint/2010/main" val="3056215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General form</a:t>
            </a:r>
            <a:endParaRPr lang="hi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F29F6-523D-67DD-FB42-FF5590567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639901" cy="3653132"/>
              </a:xfrm>
            </p:spPr>
            <p:txBody>
              <a:bodyPr/>
              <a:lstStyle/>
              <a:p>
                <a:r>
                  <a:rPr lang="en-US" sz="4400" dirty="0"/>
                  <a:t>Given functions    f: R</a:t>
                </a:r>
                <a:r>
                  <a:rPr lang="en-US" sz="4400" baseline="30000" dirty="0"/>
                  <a:t>d</a:t>
                </a:r>
                <a:r>
                  <a:rPr lang="en-US" sz="4400" dirty="0"/>
                  <a:t> → R, g : R</a:t>
                </a:r>
                <a:r>
                  <a:rPr lang="en-US" sz="4400" baseline="30000" dirty="0"/>
                  <a:t>d</a:t>
                </a:r>
                <a:r>
                  <a:rPr lang="en-US" sz="4400" dirty="0"/>
                  <a:t> → R</a:t>
                </a:r>
                <a:r>
                  <a:rPr lang="en-US" sz="4400" baseline="30000" dirty="0"/>
                  <a:t>m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minimize     f(x)</a:t>
                </a:r>
                <a:endParaRPr lang="en-US" sz="4400" baseline="-25000" dirty="0"/>
              </a:p>
              <a:p>
                <a:endParaRPr lang="en-US" sz="2200" dirty="0"/>
              </a:p>
              <a:p>
                <a:r>
                  <a:rPr lang="en-US" sz="4400" dirty="0"/>
                  <a:t>subject to    g(x)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</m:oMath>
                </a14:m>
                <a:r>
                  <a:rPr lang="en-US" sz="4400" dirty="0"/>
                  <a:t> 0</a:t>
                </a:r>
                <a:endParaRPr lang="hi-IN" sz="4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F29F6-523D-67DD-FB42-FF5590567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639901" cy="3653132"/>
              </a:xfrm>
              <a:blipFill>
                <a:blip r:embed="rId2"/>
                <a:stretch>
                  <a:fillRect l="-2070" t="-519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E70C43-D5E0-7595-136C-170A702538AC}"/>
              </a:ext>
            </a:extLst>
          </p:cNvPr>
          <p:cNvSpPr txBox="1"/>
          <p:nvPr/>
        </p:nvSpPr>
        <p:spPr>
          <a:xfrm>
            <a:off x="552098" y="3054840"/>
            <a:ext cx="2114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x ϵ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3200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hi-IN" sz="32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2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1" y="297678"/>
            <a:ext cx="3048351" cy="627812"/>
          </a:xfrm>
        </p:spPr>
        <p:txBody>
          <a:bodyPr/>
          <a:lstStyle/>
          <a:p>
            <a:r>
              <a:rPr lang="en-US" dirty="0"/>
              <a:t>General form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F29F6-523D-67DD-FB42-FF5590567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2509" y="233660"/>
                <a:ext cx="3596991" cy="554618"/>
              </a:xfrm>
            </p:spPr>
            <p:txBody>
              <a:bodyPr/>
              <a:lstStyle/>
              <a:p>
                <a:r>
                  <a:rPr lang="en-US" sz="3200" dirty="0"/>
                  <a:t>minimize     f(x)</a:t>
                </a:r>
                <a:endParaRPr lang="en-US" sz="3200" baseline="-25000" dirty="0"/>
              </a:p>
              <a:p>
                <a:endParaRPr lang="en-US" sz="1600" dirty="0"/>
              </a:p>
              <a:p>
                <a:r>
                  <a:rPr lang="en-US" sz="3200" dirty="0"/>
                  <a:t>subject to    g(x)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</m:oMath>
                </a14:m>
                <a:r>
                  <a:rPr lang="en-US" sz="3200" dirty="0"/>
                  <a:t> 0</a:t>
                </a:r>
                <a:endParaRPr lang="hi-IN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F29F6-523D-67DD-FB42-FF5590567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2509" y="233660"/>
                <a:ext cx="3596991" cy="554618"/>
              </a:xfrm>
              <a:blipFill>
                <a:blip r:embed="rId2"/>
                <a:stretch>
                  <a:fillRect l="-4211" t="-22727" r="-6667" b="-2000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E70C43-D5E0-7595-136C-170A702538AC}"/>
              </a:ext>
            </a:extLst>
          </p:cNvPr>
          <p:cNvSpPr txBox="1"/>
          <p:nvPr/>
        </p:nvSpPr>
        <p:spPr>
          <a:xfrm>
            <a:off x="3649628" y="662505"/>
            <a:ext cx="2114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x ϵ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800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hi-IN" sz="28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2BCCB6-7A85-A0AC-EE6D-AE0DE18FDC84}"/>
              </a:ext>
            </a:extLst>
          </p:cNvPr>
          <p:cNvSpPr txBox="1">
            <a:spLocks/>
          </p:cNvSpPr>
          <p:nvPr/>
        </p:nvSpPr>
        <p:spPr>
          <a:xfrm>
            <a:off x="0" y="2137354"/>
            <a:ext cx="3404409" cy="627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Linear program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688425-27A4-4F37-7DFB-053B02676965}"/>
                  </a:ext>
                </a:extLst>
              </p:cNvPr>
              <p:cNvSpPr txBox="1"/>
              <p:nvPr/>
            </p:nvSpPr>
            <p:spPr>
              <a:xfrm>
                <a:off x="3855368" y="2205934"/>
                <a:ext cx="7586062" cy="1086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 for some 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 ϵ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R</a:t>
                </a:r>
                <a:r>
                  <a:rPr lang="en-US" sz="32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</a:p>
              <a:p>
                <a:r>
                  <a:rPr lang="en-US" sz="3200" dirty="0"/>
                  <a:t>g(x) = Ax – b for some matrix A and vector b </a:t>
                </a:r>
                <a:endParaRPr lang="hi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688425-27A4-4F37-7DFB-053B0267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68" y="2205934"/>
                <a:ext cx="7586062" cy="1086067"/>
              </a:xfrm>
              <a:prstGeom prst="rect">
                <a:avLst/>
              </a:prstGeom>
              <a:blipFill>
                <a:blip r:embed="rId3"/>
                <a:stretch>
                  <a:fillRect l="-2007" t="-5747" r="-3512" b="-1724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AAC78EE-FBDE-4C64-CEA6-E9D2597959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5368" y="3497580"/>
                <a:ext cx="3596991" cy="55461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/>
                  <a:t>minimize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200" dirty="0"/>
                  <a:t> </a:t>
                </a:r>
                <a:endParaRPr lang="en-US" sz="1600" dirty="0"/>
              </a:p>
              <a:p>
                <a:r>
                  <a:rPr lang="en-US" sz="3200" dirty="0"/>
                  <a:t>subject to    Ax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</m:oMath>
                </a14:m>
                <a:r>
                  <a:rPr lang="en-US" sz="3200" dirty="0"/>
                  <a:t> b</a:t>
                </a:r>
                <a:endParaRPr lang="hi-IN" sz="3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AAC78EE-FBDE-4C64-CEA6-E9D25979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68" y="3497580"/>
                <a:ext cx="3596991" cy="554618"/>
              </a:xfrm>
              <a:prstGeom prst="rect">
                <a:avLst/>
              </a:prstGeom>
              <a:blipFill>
                <a:blip r:embed="rId4"/>
                <a:stretch>
                  <a:fillRect l="-4225" t="-20000" r="-1761" b="-1333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7C9C00-1EC2-EFCD-FA8C-8CDB74213038}"/>
              </a:ext>
            </a:extLst>
          </p:cNvPr>
          <p:cNvSpPr txBox="1"/>
          <p:nvPr/>
        </p:nvSpPr>
        <p:spPr>
          <a:xfrm>
            <a:off x="3649628" y="3774889"/>
            <a:ext cx="2114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x ϵ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800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hi-IN" sz="28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33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 x which satisfies the constraints?</a:t>
            </a:r>
          </a:p>
          <a:p>
            <a:r>
              <a:rPr lang="en-US" dirty="0"/>
              <a:t>E.g., map coloring problem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564" y="1113178"/>
            <a:ext cx="2843142" cy="192432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621547" y="2486195"/>
                <a:ext cx="8008026" cy="450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Find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any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dirty="0"/>
                  <a:t> 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7" y="2486195"/>
                <a:ext cx="8008026" cy="450316"/>
              </a:xfrm>
              <a:prstGeom prst="rect">
                <a:avLst/>
              </a:prstGeom>
              <a:blipFill>
                <a:blip r:embed="rId3"/>
                <a:stretch>
                  <a:fillRect l="-475" t="-43243" b="-432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AF90CF7-5844-6BDA-4563-F91628BDB2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639383"/>
                <a:ext cx="11639901" cy="365313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minimize     1</a:t>
                </a:r>
                <a:endParaRPr lang="en-US" sz="4400" baseline="-25000" dirty="0"/>
              </a:p>
              <a:p>
                <a:endParaRPr lang="en-US" sz="2200" dirty="0"/>
              </a:p>
              <a:p>
                <a:r>
                  <a:rPr lang="en-US" sz="4400" dirty="0"/>
                  <a:t>subject to    g(x)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</m:oMath>
                </a14:m>
                <a:r>
                  <a:rPr lang="en-US" sz="4400" dirty="0"/>
                  <a:t> 0</a:t>
                </a:r>
                <a:endParaRPr lang="hi-IN" sz="44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AF90CF7-5844-6BDA-4563-F91628BDB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39383"/>
                <a:ext cx="11639901" cy="3653132"/>
              </a:xfrm>
              <a:prstGeom prst="rect">
                <a:avLst/>
              </a:prstGeom>
              <a:blipFill>
                <a:blip r:embed="rId4"/>
                <a:stretch>
                  <a:fillRect l="-2070" t="-519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928F56C-6DEA-8551-26D4-3268B29496D5}"/>
              </a:ext>
            </a:extLst>
          </p:cNvPr>
          <p:cNvSpPr txBox="1"/>
          <p:nvPr/>
        </p:nvSpPr>
        <p:spPr>
          <a:xfrm>
            <a:off x="552099" y="4088758"/>
            <a:ext cx="2114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x ϵ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3200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hi-IN" sz="32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1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2178151"/>
                <a:ext cx="10515600" cy="627812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2178151"/>
                <a:ext cx="10515600" cy="627812"/>
              </a:xfrm>
              <a:blipFill>
                <a:blip r:embed="rId3"/>
                <a:stretch>
                  <a:fillRect l="-1206" t="-16000" b="-40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040147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0147"/>
                <a:ext cx="2541850" cy="1092800"/>
              </a:xfrm>
              <a:prstGeom prst="rect">
                <a:avLst/>
              </a:prstGeom>
              <a:blipFill>
                <a:blip r:embed="rId4"/>
                <a:stretch>
                  <a:fillRect l="-995" r="-498" b="-1511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6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66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0C5B1-3AA5-8DCA-9A22-E8225BA9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4" y="4759004"/>
            <a:ext cx="11805001" cy="191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B86DC-2129-4CC3-0826-D455F13F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38" y="183150"/>
            <a:ext cx="2695773" cy="2643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FEE7D-5ED7-3FAB-2169-86CBE97C5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4" y="2965523"/>
            <a:ext cx="11690862" cy="16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9F6-523D-67DD-FB42-FF5590567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minimize (or maximize)   something</a:t>
            </a:r>
          </a:p>
          <a:p>
            <a:r>
              <a:rPr lang="en-US" sz="4400" dirty="0"/>
              <a:t>subject to   some constraints</a:t>
            </a:r>
            <a:endParaRPr lang="hi-IN" sz="4400" dirty="0"/>
          </a:p>
        </p:txBody>
      </p:sp>
    </p:spTree>
    <p:extLst>
      <p:ext uri="{BB962C8B-B14F-4D97-AF65-F5344CB8AC3E}">
        <p14:creationId xmlns:p14="http://schemas.microsoft.com/office/powerpoint/2010/main" val="124047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9F6-523D-67DD-FB42-FF559056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083641" cy="4338932"/>
          </a:xfrm>
        </p:spPr>
        <p:txBody>
          <a:bodyPr/>
          <a:lstStyle/>
          <a:p>
            <a:r>
              <a:rPr lang="en-US" sz="4400" dirty="0"/>
              <a:t>“How much </a:t>
            </a:r>
            <a:r>
              <a:rPr lang="en-US" sz="4400" dirty="0">
                <a:solidFill>
                  <a:srgbClr val="C00000"/>
                </a:solidFill>
              </a:rPr>
              <a:t>time</a:t>
            </a:r>
            <a:r>
              <a:rPr lang="en-US" sz="4400" dirty="0"/>
              <a:t> to spend on this course?”</a:t>
            </a:r>
          </a:p>
          <a:p>
            <a:endParaRPr lang="en-US" sz="4400" dirty="0"/>
          </a:p>
          <a:p>
            <a:r>
              <a:rPr lang="en-US" sz="4400" dirty="0"/>
              <a:t>maximize    your learning (or your grade)</a:t>
            </a:r>
          </a:p>
          <a:p>
            <a:r>
              <a:rPr lang="en-US" sz="4400" dirty="0"/>
              <a:t>subject to   also having a life outside of work</a:t>
            </a:r>
            <a:endParaRPr lang="hi-IN" sz="4400" dirty="0"/>
          </a:p>
        </p:txBody>
      </p:sp>
    </p:spTree>
    <p:extLst>
      <p:ext uri="{BB962C8B-B14F-4D97-AF65-F5344CB8AC3E}">
        <p14:creationId xmlns:p14="http://schemas.microsoft.com/office/powerpoint/2010/main" val="86928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9F6-523D-67DD-FB42-FF559056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4338932"/>
          </a:xfrm>
        </p:spPr>
        <p:txBody>
          <a:bodyPr/>
          <a:lstStyle/>
          <a:p>
            <a:r>
              <a:rPr lang="en-US" sz="4400" dirty="0"/>
              <a:t>“How much </a:t>
            </a:r>
            <a:r>
              <a:rPr lang="en-US" sz="4400" dirty="0">
                <a:solidFill>
                  <a:srgbClr val="C00000"/>
                </a:solidFill>
              </a:rPr>
              <a:t>time</a:t>
            </a:r>
            <a:r>
              <a:rPr lang="en-US" sz="4400" dirty="0"/>
              <a:t> to spend on this course?”</a:t>
            </a:r>
          </a:p>
          <a:p>
            <a:endParaRPr lang="en-US" sz="4400" dirty="0"/>
          </a:p>
          <a:p>
            <a:r>
              <a:rPr lang="en-US" sz="4400" dirty="0"/>
              <a:t>maximize     time spent on course</a:t>
            </a:r>
          </a:p>
          <a:p>
            <a:r>
              <a:rPr lang="en-US" sz="4400" dirty="0"/>
              <a:t>    </a:t>
            </a:r>
            <a:endParaRPr lang="en-US" sz="4400" dirty="0">
              <a:solidFill>
                <a:srgbClr val="C00000"/>
              </a:solidFill>
            </a:endParaRPr>
          </a:p>
          <a:p>
            <a:r>
              <a:rPr lang="en-US" sz="4400" dirty="0"/>
              <a:t>subject to    at least blah time for blah activities</a:t>
            </a:r>
            <a:endParaRPr lang="hi-I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70C43-D5E0-7595-136C-170A702538AC}"/>
              </a:ext>
            </a:extLst>
          </p:cNvPr>
          <p:cNvSpPr txBox="1"/>
          <p:nvPr/>
        </p:nvSpPr>
        <p:spPr>
          <a:xfrm>
            <a:off x="822960" y="3059668"/>
            <a:ext cx="2114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how you spend your time</a:t>
            </a:r>
            <a:endParaRPr lang="hi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5CAC-F09B-C566-9725-21E7789F30FC}"/>
              </a:ext>
            </a:extLst>
          </p:cNvPr>
          <p:cNvSpPr txBox="1"/>
          <p:nvPr/>
        </p:nvSpPr>
        <p:spPr>
          <a:xfrm>
            <a:off x="3063240" y="3677370"/>
            <a:ext cx="5595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optimization variable(s): this is what you can choose</a:t>
            </a:r>
            <a:endParaRPr lang="hi-IN" sz="20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C868D0-55DB-0141-D1E0-9CA9A6688181}"/>
              </a:ext>
            </a:extLst>
          </p:cNvPr>
          <p:cNvCxnSpPr>
            <a:cxnSpLocks/>
          </p:cNvCxnSpPr>
          <p:nvPr/>
        </p:nvCxnSpPr>
        <p:spPr>
          <a:xfrm flipH="1" flipV="1">
            <a:off x="2503170" y="3521333"/>
            <a:ext cx="56007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B1892F-A80F-C52C-C1AD-DF8156BE5F99}"/>
              </a:ext>
            </a:extLst>
          </p:cNvPr>
          <p:cNvSpPr txBox="1"/>
          <p:nvPr/>
        </p:nvSpPr>
        <p:spPr>
          <a:xfrm>
            <a:off x="6837456" y="2089445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objective</a:t>
            </a:r>
            <a:endParaRPr lang="hi-IN" sz="2000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9F2DE8-7C9A-EB64-B7CD-FC439FDFA3F5}"/>
              </a:ext>
            </a:extLst>
          </p:cNvPr>
          <p:cNvCxnSpPr>
            <a:cxnSpLocks/>
          </p:cNvCxnSpPr>
          <p:nvPr/>
        </p:nvCxnSpPr>
        <p:spPr>
          <a:xfrm flipH="1">
            <a:off x="6377940" y="2302740"/>
            <a:ext cx="459516" cy="34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B419F97-019C-2315-D4FD-FE87041843E5}"/>
              </a:ext>
            </a:extLst>
          </p:cNvPr>
          <p:cNvSpPr txBox="1"/>
          <p:nvPr/>
        </p:nvSpPr>
        <p:spPr>
          <a:xfrm>
            <a:off x="5258723" y="4670329"/>
            <a:ext cx="14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constraint(s)</a:t>
            </a:r>
            <a:endParaRPr lang="hi-IN" sz="2000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A68C1E-62E3-DBDB-3A21-B05DAD9709A8}"/>
              </a:ext>
            </a:extLst>
          </p:cNvPr>
          <p:cNvCxnSpPr>
            <a:cxnSpLocks/>
          </p:cNvCxnSpPr>
          <p:nvPr/>
        </p:nvCxnSpPr>
        <p:spPr>
          <a:xfrm flipH="1" flipV="1">
            <a:off x="4823460" y="4670329"/>
            <a:ext cx="435263" cy="21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9F6-523D-67DD-FB42-FF559056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5596232"/>
          </a:xfrm>
        </p:spPr>
        <p:txBody>
          <a:bodyPr/>
          <a:lstStyle/>
          <a:p>
            <a:r>
              <a:rPr lang="en-US" sz="4400" dirty="0"/>
              <a:t>“How much </a:t>
            </a:r>
            <a:r>
              <a:rPr lang="en-US" sz="4400" dirty="0">
                <a:solidFill>
                  <a:srgbClr val="C00000"/>
                </a:solidFill>
              </a:rPr>
              <a:t>time</a:t>
            </a:r>
            <a:r>
              <a:rPr lang="en-US" sz="4400" dirty="0"/>
              <a:t> to spend on this course?”</a:t>
            </a:r>
            <a:endParaRPr lang="en-US" sz="2200" dirty="0"/>
          </a:p>
          <a:p>
            <a:endParaRPr lang="en-US" sz="2200" dirty="0"/>
          </a:p>
          <a:p>
            <a:r>
              <a:rPr lang="en-US" sz="4400" dirty="0"/>
              <a:t>maximize</a:t>
            </a:r>
            <a:endParaRPr lang="en-US" sz="4400" baseline="-25000" dirty="0"/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4400" dirty="0"/>
              <a:t>subject to    x</a:t>
            </a:r>
            <a:r>
              <a:rPr lang="en-US" sz="4400" baseline="-25000" dirty="0"/>
              <a:t>1</a:t>
            </a:r>
            <a:r>
              <a:rPr lang="en-US" sz="4400" dirty="0"/>
              <a:t> = 3, x</a:t>
            </a:r>
            <a:r>
              <a:rPr lang="en-US" sz="4400" baseline="-25000" dirty="0"/>
              <a:t>3</a:t>
            </a:r>
            <a:r>
              <a:rPr lang="en-US" sz="4400" dirty="0"/>
              <a:t> ≥ blah, x</a:t>
            </a:r>
            <a:r>
              <a:rPr lang="en-US" sz="4400" baseline="-25000" dirty="0"/>
              <a:t>4</a:t>
            </a:r>
            <a:r>
              <a:rPr lang="en-US" sz="4400" dirty="0"/>
              <a:t>  ≥ blah, </a:t>
            </a:r>
          </a:p>
          <a:p>
            <a:r>
              <a:rPr lang="en-US" sz="4400" dirty="0"/>
              <a:t>                      x</a:t>
            </a:r>
            <a:r>
              <a:rPr lang="en-US" sz="4400" baseline="-25000" dirty="0"/>
              <a:t>1</a:t>
            </a:r>
            <a:r>
              <a:rPr lang="en-US" sz="4400" dirty="0"/>
              <a:t> + x</a:t>
            </a:r>
            <a:r>
              <a:rPr lang="en-US" sz="4400" baseline="-25000" dirty="0"/>
              <a:t>2 </a:t>
            </a:r>
            <a:r>
              <a:rPr lang="en-US" sz="4400" dirty="0"/>
              <a:t>+ x</a:t>
            </a:r>
            <a:r>
              <a:rPr lang="en-US" sz="4400" baseline="-25000" dirty="0"/>
              <a:t>3</a:t>
            </a:r>
            <a:r>
              <a:rPr lang="en-US" sz="4400" dirty="0"/>
              <a:t> + x</a:t>
            </a:r>
            <a:r>
              <a:rPr lang="en-US" sz="4400" baseline="-25000" dirty="0"/>
              <a:t>4  </a:t>
            </a:r>
            <a:r>
              <a:rPr lang="en-US" sz="4400" dirty="0"/>
              <a:t>= 24*7</a:t>
            </a:r>
          </a:p>
          <a:p>
            <a:r>
              <a:rPr lang="en-US" sz="4400" baseline="-25000" dirty="0"/>
              <a:t>			</a:t>
            </a:r>
            <a:r>
              <a:rPr lang="en-US" sz="4400" dirty="0"/>
              <a:t> x</a:t>
            </a:r>
            <a:r>
              <a:rPr lang="en-US" sz="4400" baseline="-25000" dirty="0"/>
              <a:t>1 </a:t>
            </a:r>
            <a:r>
              <a:rPr lang="en-US" sz="4400" dirty="0"/>
              <a:t>≥ 0, x</a:t>
            </a:r>
            <a:r>
              <a:rPr lang="en-US" sz="4400" baseline="-25000" dirty="0"/>
              <a:t>2 </a:t>
            </a:r>
            <a:r>
              <a:rPr lang="en-US" sz="4400" dirty="0"/>
              <a:t>≥ 0, x</a:t>
            </a:r>
            <a:r>
              <a:rPr lang="en-US" sz="4400" baseline="-25000" dirty="0"/>
              <a:t>3 </a:t>
            </a:r>
            <a:r>
              <a:rPr lang="en-US" sz="4400" dirty="0"/>
              <a:t>≥ 0, x</a:t>
            </a:r>
            <a:r>
              <a:rPr lang="en-US" sz="4400" baseline="-25000" dirty="0"/>
              <a:t>4 </a:t>
            </a:r>
            <a:r>
              <a:rPr lang="en-US" sz="4400" dirty="0"/>
              <a:t>≥ 0</a:t>
            </a:r>
            <a:endParaRPr lang="en-US" sz="44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70C43-D5E0-7595-136C-170A702538AC}"/>
              </a:ext>
            </a:extLst>
          </p:cNvPr>
          <p:cNvSpPr txBox="1"/>
          <p:nvPr/>
        </p:nvSpPr>
        <p:spPr>
          <a:xfrm>
            <a:off x="822960" y="2751058"/>
            <a:ext cx="2114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 x</a:t>
            </a:r>
            <a:r>
              <a:rPr lang="en-US" sz="2400" baseline="-25000" dirty="0">
                <a:solidFill>
                  <a:srgbClr val="C00000"/>
                </a:solidFill>
              </a:rPr>
              <a:t>2, </a:t>
            </a:r>
            <a:r>
              <a:rPr lang="en-US" sz="2400" dirty="0">
                <a:solidFill>
                  <a:srgbClr val="C00000"/>
                </a:solidFill>
              </a:rPr>
              <a:t>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 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endParaRPr lang="hi-IN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5CAC-F09B-C566-9725-21E7789F30FC}"/>
              </a:ext>
            </a:extLst>
          </p:cNvPr>
          <p:cNvSpPr txBox="1"/>
          <p:nvPr/>
        </p:nvSpPr>
        <p:spPr>
          <a:xfrm>
            <a:off x="2766060" y="3140753"/>
            <a:ext cx="4130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: time spent in 281’s lectures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baseline="-25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: time spent on 281 outside lectures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baseline="-25000" dirty="0">
                <a:solidFill>
                  <a:srgbClr val="C00000"/>
                </a:solidFill>
              </a:rPr>
              <a:t>3</a:t>
            </a:r>
            <a:r>
              <a:rPr lang="en-US" sz="2000" dirty="0">
                <a:solidFill>
                  <a:srgbClr val="C00000"/>
                </a:solidFill>
              </a:rPr>
              <a:t>: sleeping, eating, …</a:t>
            </a:r>
          </a:p>
          <a:p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: spending time with friends, 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C868D0-55DB-0141-D1E0-9CA9A6688181}"/>
              </a:ext>
            </a:extLst>
          </p:cNvPr>
          <p:cNvCxnSpPr>
            <a:cxnSpLocks/>
          </p:cNvCxnSpPr>
          <p:nvPr/>
        </p:nvCxnSpPr>
        <p:spPr>
          <a:xfrm flipH="1" flipV="1">
            <a:off x="2171700" y="3303270"/>
            <a:ext cx="594360" cy="251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F001F0-34CF-65BA-CF2B-1A43F283B3CC}"/>
              </a:ext>
            </a:extLst>
          </p:cNvPr>
          <p:cNvSpPr txBox="1"/>
          <p:nvPr/>
        </p:nvSpPr>
        <p:spPr>
          <a:xfrm>
            <a:off x="3208371" y="2212449"/>
            <a:ext cx="6097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4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+ x</a:t>
            </a:r>
            <a:r>
              <a:rPr lang="en-US" sz="4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i-IN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D275-4E06-FBA4-6EED-5E19442C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Many, many applications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29F6-523D-67DD-FB42-FF559056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4761842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Machine Learning / Natural language processing (including </a:t>
            </a:r>
            <a:r>
              <a:rPr lang="en-US" sz="2600" dirty="0" err="1"/>
              <a:t>ChatGPT</a:t>
            </a:r>
            <a:r>
              <a:rPr lang="en-US" sz="2600" dirty="0"/>
              <a:t>       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Operations research (e.g., making airline schedules)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Telecommunications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Finance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Power systems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Healthcare</a:t>
            </a:r>
          </a:p>
          <a:p>
            <a:endParaRPr lang="en-US" sz="2600" dirty="0"/>
          </a:p>
          <a:p>
            <a:r>
              <a:rPr lang="en-US" sz="2600" dirty="0"/>
              <a:t>and many more.</a:t>
            </a:r>
            <a:endParaRPr lang="hi-IN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4407AE-310E-E755-34DA-B6473B15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38" y="1113178"/>
            <a:ext cx="441302" cy="4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8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16350</TotalTime>
  <Words>2037</Words>
  <Application>Microsoft Macintosh PowerPoint</Application>
  <PresentationFormat>Widescreen</PresentationFormat>
  <Paragraphs>458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Office Theme</vt:lpstr>
      <vt:lpstr>As you come in…</vt:lpstr>
      <vt:lpstr>AI: Representation and Problem Solving </vt:lpstr>
      <vt:lpstr>PowerPoint Presentation</vt:lpstr>
      <vt:lpstr>PowerPoint Presentation</vt:lpstr>
      <vt:lpstr>Optimization</vt:lpstr>
      <vt:lpstr>Optimization</vt:lpstr>
      <vt:lpstr>Optimization</vt:lpstr>
      <vt:lpstr>Optimization</vt:lpstr>
      <vt:lpstr>Optimization: Many, many applications</vt:lpstr>
      <vt:lpstr>Optimization recipe</vt:lpstr>
      <vt:lpstr>PowerPoint Presentation</vt:lpstr>
      <vt:lpstr>Another example: What to eat?</vt:lpstr>
      <vt:lpstr>PowerPoint Presentation</vt:lpstr>
      <vt:lpstr>PowerPoint Presentation</vt:lpstr>
      <vt:lpstr>Let’s look at any one constraint</vt:lpstr>
      <vt:lpstr>Our constraints are linear</vt:lpstr>
      <vt:lpstr>Our constraints are linear</vt:lpstr>
      <vt:lpstr>Mathematical representation of linear constraints</vt:lpstr>
      <vt:lpstr>PowerPoint Presentation</vt:lpstr>
      <vt:lpstr>PowerPoint Presentation</vt:lpstr>
      <vt:lpstr>Now let’s stare at our objective</vt:lpstr>
      <vt:lpstr>Now let’s look at our objective</vt:lpstr>
      <vt:lpstr>Now let’s look at our objective</vt:lpstr>
      <vt:lpstr>Putting it back together</vt:lpstr>
      <vt:lpstr>More generally</vt:lpstr>
      <vt:lpstr>Even more generally, a linear program is…</vt:lpstr>
      <vt:lpstr>Question 1</vt:lpstr>
      <vt:lpstr>Question 2</vt:lpstr>
      <vt:lpstr>Linear Programming</vt:lpstr>
      <vt:lpstr>PowerPoint Presentation</vt:lpstr>
      <vt:lpstr>Optimization: General form</vt:lpstr>
      <vt:lpstr>General form</vt:lpstr>
      <vt:lpstr>Special case: Constraint Satisfaction Problems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Nihar B Shah</cp:lastModifiedBy>
  <cp:revision>900</cp:revision>
  <cp:lastPrinted>2021-09-21T13:51:26Z</cp:lastPrinted>
  <dcterms:created xsi:type="dcterms:W3CDTF">2018-10-11T11:39:27Z</dcterms:created>
  <dcterms:modified xsi:type="dcterms:W3CDTF">2024-02-03T22:43:49Z</dcterms:modified>
</cp:coreProperties>
</file>