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690" r:id="rId3"/>
    <p:sldId id="693" r:id="rId4"/>
    <p:sldId id="258" r:id="rId5"/>
    <p:sldId id="380" r:id="rId6"/>
    <p:sldId id="359" r:id="rId7"/>
    <p:sldId id="360" r:id="rId8"/>
    <p:sldId id="364" r:id="rId9"/>
    <p:sldId id="692" r:id="rId10"/>
    <p:sldId id="400" r:id="rId11"/>
    <p:sldId id="391" r:id="rId12"/>
    <p:sldId id="398" r:id="rId13"/>
    <p:sldId id="369" r:id="rId14"/>
    <p:sldId id="397" r:id="rId15"/>
    <p:sldId id="370" r:id="rId16"/>
    <p:sldId id="399" r:id="rId17"/>
    <p:sldId id="377" r:id="rId18"/>
    <p:sldId id="401" r:id="rId19"/>
    <p:sldId id="412" r:id="rId20"/>
    <p:sldId id="696" r:id="rId21"/>
    <p:sldId id="402" r:id="rId22"/>
    <p:sldId id="4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2925" autoAdjust="0"/>
  </p:normalViewPr>
  <p:slideViewPr>
    <p:cSldViewPr snapToGrid="0" snapToObjects="1">
      <p:cViewPr varScale="1">
        <p:scale>
          <a:sx n="119" d="100"/>
          <a:sy n="119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1213-782B-6740-9159-A15F1071FA56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3B70-394B-D341-8F66-A712FCAE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 (row index of queen in column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2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 (row index of queen in column 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𝑖</a:t>
                </a:r>
                <a:r>
                  <a:rPr lang="en-US" sz="120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48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1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7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10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43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9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55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5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00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20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8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9230-0FD9-D24F-9958-2CDCC51990C5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33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45748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Constraint Satisfaction Problems</a:t>
            </a: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CSPs continued (MRV, LCV)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Local Search</a:t>
            </a:r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5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4589771" y="2095929"/>
            <a:ext cx="6932697" cy="4489806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6687879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Simple, general idea: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Start wherever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Repeat: move to the best “neighboring” state (successor state) instead of picking variable randomly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no neighbors better than current, quit</a:t>
            </a:r>
          </a:p>
          <a:p>
            <a:pPr eaLnBrk="1" hangingPunct="1"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46594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8739811" y="56506"/>
            <a:ext cx="3368283" cy="2181393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27" y="2170838"/>
            <a:ext cx="10515600" cy="2734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4619" y="3617619"/>
            <a:ext cx="5327151" cy="3225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32170" y="3043631"/>
            <a:ext cx="2861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if there is a tie?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3693" y="3468721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Typically break ties randomly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61770" y="3244842"/>
            <a:ext cx="570400" cy="3727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00452" y="3934028"/>
            <a:ext cx="2448675" cy="3225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05408" y="4269830"/>
            <a:ext cx="382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if we do not stop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4223" y="5009739"/>
                <a:ext cx="108524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8-Queens, steepest-ascent hill climbing solves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14%</a:t>
                </a:r>
                <a:r>
                  <a:rPr lang="en-US" sz="2400" dirty="0"/>
                  <a:t> of problem instances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4</a:t>
                </a:r>
                <a:r>
                  <a:rPr lang="en-US" sz="2400" dirty="0"/>
                  <a:t> steps on average when it succeeds,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3</a:t>
                </a:r>
                <a:r>
                  <a:rPr lang="en-US" sz="2400" dirty="0"/>
                  <a:t> steps when it fails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When allow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100 consecutive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sideway moves</a:t>
                </a:r>
                <a:r>
                  <a:rPr lang="en-US" sz="2400" dirty="0"/>
                  <a:t>, solves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94%</a:t>
                </a:r>
                <a:r>
                  <a:rPr lang="en-US" sz="2400" dirty="0"/>
                  <a:t> of problem instances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21</a:t>
                </a:r>
                <a:r>
                  <a:rPr lang="en-US" sz="2400" dirty="0"/>
                  <a:t> steps on average when it succeeds,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64</a:t>
                </a:r>
                <a:r>
                  <a:rPr lang="en-US" sz="2400" dirty="0"/>
                  <a:t> steps when it fails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3" y="5009739"/>
                <a:ext cx="10852458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730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39166" y="4264988"/>
                <a:ext cx="37199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Make a sideway move if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166" y="4264988"/>
                <a:ext cx="3719993" cy="461665"/>
              </a:xfrm>
              <a:prstGeom prst="rect">
                <a:avLst/>
              </a:prstGeom>
              <a:blipFill>
                <a:blip r:embed="rId5"/>
                <a:stretch>
                  <a:fillRect l="-2459" t="-10667" r="-163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24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4" grpId="0" animBg="1"/>
      <p:bldP spid="15" grpId="0"/>
      <p:bldP spid="1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ll-climb-qu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3" y="2113478"/>
            <a:ext cx="6629400" cy="394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1: Hill Climbing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96196" y="1460028"/>
                <a:ext cx="5383658" cy="3046986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1. Starting from X, where do you end up?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2. Starting from Y, where do you end up?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3. Starting from Z, where do you end up?</a:t>
                </a:r>
              </a:p>
              <a:p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b="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I don’t know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96" y="1460028"/>
                <a:ext cx="5383658" cy="3046986"/>
              </a:xfrm>
              <a:prstGeom prst="rect">
                <a:avLst/>
              </a:prstGeom>
              <a:blipFill>
                <a:blip r:embed="rId3"/>
                <a:stretch>
                  <a:fillRect l="-1810" t="-1603" b="-3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19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Random-restart hill climbing</a:t>
            </a:r>
          </a:p>
          <a:p>
            <a:pPr lvl="1"/>
            <a:r>
              <a:rPr lang="en-US" dirty="0"/>
              <a:t>“If at first you don’t succeed, try again.”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What kind of landscape will random-restarts hill climbing work the best?</a:t>
            </a:r>
          </a:p>
          <a:p>
            <a:r>
              <a:rPr lang="en-US" dirty="0"/>
              <a:t>Stochastic hill climbing</a:t>
            </a:r>
          </a:p>
          <a:p>
            <a:pPr lvl="1"/>
            <a:r>
              <a:rPr lang="en-US" dirty="0"/>
              <a:t>Choose randomly from the uphill moves, with probability dependent on the “steepness” (i.e., amount of improvement)</a:t>
            </a:r>
          </a:p>
          <a:p>
            <a:pPr lvl="1"/>
            <a:r>
              <a:rPr lang="en-US" dirty="0"/>
              <a:t>Converge slower than steepest ascent, but may find better solutions</a:t>
            </a:r>
          </a:p>
          <a:p>
            <a:r>
              <a:rPr lang="en-US" dirty="0"/>
              <a:t>First-choice hill climbing</a:t>
            </a:r>
          </a:p>
          <a:p>
            <a:pPr lvl="1"/>
            <a:r>
              <a:rPr lang="en-US" dirty="0"/>
              <a:t>Generate successors randomly (one by one) until a better one is found</a:t>
            </a:r>
          </a:p>
          <a:p>
            <a:pPr lvl="1"/>
            <a:r>
              <a:rPr lang="en-US" dirty="0"/>
              <a:t>Suitable when there are too many successors to enumerate</a:t>
            </a:r>
          </a:p>
        </p:txBody>
      </p:sp>
    </p:spTree>
    <p:extLst>
      <p:ext uri="{BB962C8B-B14F-4D97-AF65-F5344CB8AC3E}">
        <p14:creationId xmlns:p14="http://schemas.microsoft.com/office/powerpoint/2010/main" val="71844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Hill Climbing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2400" dirty="0"/>
                  <a:t>What if variables are continuous, e.g.,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400" dirty="0"/>
                  <a:t> that maximizes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/>
                  <a:t>?</a:t>
                </a:r>
              </a:p>
              <a:p>
                <a:pPr lvl="1"/>
                <a:r>
                  <a:rPr lang="en-US" dirty="0"/>
                  <a:t>Gradient ascent</a:t>
                </a:r>
              </a:p>
              <a:p>
                <a:pPr lvl="2"/>
                <a:r>
                  <a:rPr lang="en-US" sz="2400" dirty="0"/>
                  <a:t>Use gradient to find best direction</a:t>
                </a:r>
              </a:p>
              <a:p>
                <a:pPr lvl="2"/>
                <a:r>
                  <a:rPr lang="en-US" sz="2400" dirty="0"/>
                  <a:t>Use the magnitude of the gradient to determine how big a step you move</a:t>
                </a:r>
              </a:p>
              <a:p>
                <a:pPr lvl="1">
                  <a:lnSpc>
                    <a:spcPct val="9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  <a:blipFill>
                <a:blip r:embed="rId2"/>
                <a:stretch>
                  <a:fillRect l="-746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665" y="3254437"/>
            <a:ext cx="6364265" cy="34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910624" y="6105895"/>
            <a:ext cx="242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Value space of variables</a:t>
            </a:r>
          </a:p>
        </p:txBody>
      </p:sp>
    </p:spTree>
    <p:extLst>
      <p:ext uri="{BB962C8B-B14F-4D97-AF65-F5344CB8AC3E}">
        <p14:creationId xmlns:p14="http://schemas.microsoft.com/office/powerpoint/2010/main" val="209607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Uniformly randomly choose a neighbor to move to</a:t>
            </a:r>
          </a:p>
          <a:p>
            <a:r>
              <a:rPr lang="en-US" dirty="0"/>
              <a:t>Save the best you’ve seen so far</a:t>
            </a:r>
          </a:p>
          <a:p>
            <a:r>
              <a:rPr lang="en-US" dirty="0"/>
              <a:t>Stop after K moves</a:t>
            </a:r>
          </a:p>
          <a:p>
            <a:endParaRPr lang="en-US" dirty="0"/>
          </a:p>
          <a:p>
            <a:r>
              <a:rPr lang="en-US" dirty="0"/>
              <a:t>What happens to the solution as K increases?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9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8361" y="1483249"/>
            <a:ext cx="3557833" cy="33210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Combines random walk and hill climbing</a:t>
            </a:r>
          </a:p>
          <a:p>
            <a:r>
              <a:rPr lang="en-US" dirty="0"/>
              <a:t>Inspired by statistical physics</a:t>
            </a:r>
          </a:p>
          <a:p>
            <a:r>
              <a:rPr lang="en-US" dirty="0"/>
              <a:t>Annealing – Metallurgy</a:t>
            </a:r>
          </a:p>
          <a:p>
            <a:pPr lvl="1"/>
            <a:r>
              <a:rPr lang="en-US" dirty="0"/>
              <a:t>Heating metal to high temperature then cooling</a:t>
            </a:r>
          </a:p>
          <a:p>
            <a:pPr lvl="1"/>
            <a:r>
              <a:rPr lang="en-US" dirty="0"/>
              <a:t>Reaching low energy state</a:t>
            </a:r>
          </a:p>
          <a:p>
            <a:r>
              <a:rPr lang="en-US" dirty="0"/>
              <a:t>Simulated Annealing – Local Search</a:t>
            </a:r>
          </a:p>
          <a:p>
            <a:pPr lvl="1"/>
            <a:r>
              <a:rPr lang="en-US" dirty="0"/>
              <a:t>Allow for downhill moves and make them rarer as time goes on</a:t>
            </a:r>
          </a:p>
          <a:p>
            <a:pPr lvl="1"/>
            <a:r>
              <a:rPr lang="en-US" dirty="0"/>
              <a:t>Escape local maxima and reach global maxima</a:t>
            </a:r>
          </a:p>
        </p:txBody>
      </p:sp>
    </p:spTree>
    <p:extLst>
      <p:ext uri="{BB962C8B-B14F-4D97-AF65-F5344CB8AC3E}">
        <p14:creationId xmlns:p14="http://schemas.microsoft.com/office/powerpoint/2010/main" val="93894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9982"/>
            <a:ext cx="10515600" cy="4202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7158" y="4518840"/>
            <a:ext cx="5236535" cy="87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9768" y="4518839"/>
            <a:ext cx="435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Almost the same as hill climbing except for a </a:t>
            </a:r>
            <a:r>
              <a:rPr lang="en-US" sz="2400" i="1" dirty="0">
                <a:solidFill>
                  <a:srgbClr val="0070C0"/>
                </a:solidFill>
              </a:rPr>
              <a:t>random</a:t>
            </a:r>
            <a:r>
              <a:rPr lang="en-US" sz="2400" dirty="0">
                <a:solidFill>
                  <a:srgbClr val="0070C0"/>
                </a:solidFill>
              </a:rPr>
              <a:t> successor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9767" y="5282130"/>
            <a:ext cx="435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Unlike hill climbing, move downhill with some prob.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157" y="5390708"/>
            <a:ext cx="5236535" cy="39340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79582" y="3682581"/>
                <a:ext cx="43540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Control the change of temperature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over time)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582" y="3682581"/>
                <a:ext cx="435403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24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17156" y="3859619"/>
            <a:ext cx="3216351" cy="648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389" y="1388590"/>
            <a:ext cx="5383658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Which of the following will make it more likely that we’ll take a downward step?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C4D6899-900B-45EF-A265-C471F06B9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005" y="2730635"/>
            <a:ext cx="9934758" cy="3970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DD36B-A921-41E0-B3EA-9017278B0499}"/>
                  </a:ext>
                </a:extLst>
              </p:cNvPr>
              <p:cNvSpPr txBox="1"/>
              <p:nvPr/>
            </p:nvSpPr>
            <p:spPr>
              <a:xfrm>
                <a:off x="6598627" y="348777"/>
                <a:ext cx="5383658" cy="1938990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DD36B-A921-41E0-B3EA-9017278B0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27" y="348777"/>
                <a:ext cx="5383658" cy="1938990"/>
              </a:xfrm>
              <a:prstGeom prst="rect">
                <a:avLst/>
              </a:prstGeom>
              <a:blipFill>
                <a:blip r:embed="rId3"/>
                <a:stretch>
                  <a:fillRect l="-181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81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389" y="1388590"/>
            <a:ext cx="5383658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Which of the following will make it more likely that we’ll take a downward step?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C4D6899-900B-45EF-A265-C471F06B9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005" y="2730635"/>
            <a:ext cx="9934758" cy="3970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DD36B-A921-41E0-B3EA-9017278B0499}"/>
                  </a:ext>
                </a:extLst>
              </p:cNvPr>
              <p:cNvSpPr txBox="1"/>
              <p:nvPr/>
            </p:nvSpPr>
            <p:spPr>
              <a:xfrm>
                <a:off x="6598627" y="348777"/>
                <a:ext cx="5383658" cy="1938990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DD36B-A921-41E0-B3EA-9017278B0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27" y="348777"/>
                <a:ext cx="5383658" cy="1938990"/>
              </a:xfrm>
              <a:prstGeom prst="rect">
                <a:avLst/>
              </a:prstGeom>
              <a:blipFill>
                <a:blip r:embed="rId3"/>
                <a:stretch>
                  <a:fillRect l="-181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863AC56-E359-F345-8A4E-4A74369A87D0}"/>
              </a:ext>
            </a:extLst>
          </p:cNvPr>
          <p:cNvSpPr/>
          <p:nvPr/>
        </p:nvSpPr>
        <p:spPr>
          <a:xfrm>
            <a:off x="7036287" y="1495541"/>
            <a:ext cx="3216351" cy="390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2CFEF7-428A-A941-940D-21D8F37E42AB}"/>
                  </a:ext>
                </a:extLst>
              </p:cNvPr>
              <p:cNvSpPr txBox="1"/>
              <p:nvPr/>
            </p:nvSpPr>
            <p:spPr>
              <a:xfrm>
                <a:off x="6752625" y="1888616"/>
                <a:ext cx="52296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negative but should be close to 0, T should be big because of E’s negative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2CFEF7-428A-A941-940D-21D8F37E4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625" y="1888616"/>
                <a:ext cx="5229659" cy="830997"/>
              </a:xfrm>
              <a:prstGeom prst="rect">
                <a:avLst/>
              </a:prstGeom>
              <a:blipFill>
                <a:blip r:embed="rId4"/>
                <a:stretch>
                  <a:fillRect l="-1695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9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</a:t>
            </a:r>
            <a:r>
              <a:rPr lang="en-US"/>
              <a:t>CSPs Lecture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45748"/>
          </a:xfrm>
        </p:spPr>
        <p:txBody>
          <a:bodyPr/>
          <a:lstStyle/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27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move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downhill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Bad moves are more likely to be allowed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is high (at the beginning of the algorithm)</a:t>
                </a:r>
              </a:p>
              <a:p>
                <a:pPr lvl="1"/>
                <a:r>
                  <a:rPr lang="en-US" dirty="0"/>
                  <a:t>Worse moves are less likely to be allowed</a:t>
                </a:r>
              </a:p>
              <a:p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Guarantee: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decreased slowly enough, will converge to optimal state!</a:t>
                </a: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But! In reality, the more downhill steps you need to escape a local optimum, the less likely you are to ever make them all in a row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9883" y="365125"/>
            <a:ext cx="3557833" cy="332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254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a constant number of current nodes or states, and move to “neighbors” or generate “offspring” in each iteration</a:t>
            </a:r>
          </a:p>
          <a:p>
            <a:pPr lvl="1"/>
            <a:r>
              <a:rPr lang="en-US" dirty="0"/>
              <a:t>Do not maintain a search tree or multiple paths</a:t>
            </a:r>
          </a:p>
          <a:p>
            <a:pPr lvl="1"/>
            <a:r>
              <a:rPr lang="en-US" dirty="0"/>
              <a:t>Typically, do not retain the path to the node</a:t>
            </a:r>
          </a:p>
          <a:p>
            <a:pPr lvl="1"/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Use little memory</a:t>
            </a:r>
          </a:p>
          <a:p>
            <a:pPr lvl="1"/>
            <a:r>
              <a:rPr lang="en-US" dirty="0"/>
              <a:t>Can potentially solve large-scale problems or get a reasonable (suboptimal or almost feasible) solution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6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Local Search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Tuomas Sandholm and </a:t>
            </a:r>
            <a:r>
              <a:rPr lang="en-US" sz="2400"/>
              <a:t>Nihar Shah</a:t>
            </a:r>
            <a:endParaRPr lang="en-US" sz="2400" dirty="0"/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905000"/>
            <a:ext cx="597408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36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be applied to identification problems (e.g., CSPs), as well as some planning and optimization problems</a:t>
            </a:r>
          </a:p>
          <a:p>
            <a:endParaRPr lang="en-US" dirty="0"/>
          </a:p>
          <a:p>
            <a:r>
              <a:rPr lang="en-US" dirty="0"/>
              <a:t>For identification problems, we use a </a:t>
            </a:r>
            <a:r>
              <a:rPr lang="en-US" dirty="0">
                <a:solidFill>
                  <a:srgbClr val="0070C0"/>
                </a:solidFill>
              </a:rPr>
              <a:t>complete-state formulation</a:t>
            </a:r>
            <a:r>
              <a:rPr lang="en-US" dirty="0"/>
              <a:t>, e.g., all variables assigned in a CSP (may not satisfy all the constraints)</a:t>
            </a:r>
          </a:p>
          <a:p>
            <a:r>
              <a:rPr lang="en-US" dirty="0"/>
              <a:t>For planning problems, typically we make local decisions.                e.g., not a plan all the way to the goal or not a deep search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2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160" y="1569345"/>
            <a:ext cx="9408592" cy="4443209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Iterative Improvement for CSPs</a:t>
            </a:r>
          </a:p>
        </p:txBody>
      </p:sp>
    </p:spTree>
    <p:extLst>
      <p:ext uri="{BB962C8B-B14F-4D97-AF65-F5344CB8AC3E}">
        <p14:creationId xmlns:p14="http://schemas.microsoft.com/office/powerpoint/2010/main" val="314743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Improvement for CSPs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64733" y="1690688"/>
                <a:ext cx="11607527" cy="448627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dirty="0"/>
                  <a:t>Start with an arbitrary assignment, iteratively </a:t>
                </a:r>
                <a:r>
                  <a:rPr lang="en-US" sz="2400" i="1" dirty="0"/>
                  <a:t>reassign </a:t>
                </a:r>
                <a:r>
                  <a:rPr lang="en-US" sz="2400" dirty="0"/>
                  <a:t>variable values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While not solved,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Variable selection: randomly select a conflicted variable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Value selection with </a:t>
                </a:r>
                <a:r>
                  <a:rPr lang="en-US" dirty="0">
                    <a:solidFill>
                      <a:srgbClr val="0070C0"/>
                    </a:solidFill>
                  </a:rPr>
                  <a:t>min-conflicts heuristic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: Choose a value that violates the fewest constraints (break tie randomly)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-Queens: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∈{1..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;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733" y="1690688"/>
                <a:ext cx="11607527" cy="4486275"/>
              </a:xfrm>
              <a:blipFill rotWithShape="0">
                <a:blip r:embed="rId3"/>
                <a:stretch>
                  <a:fillRect l="-735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4207" b="3292"/>
          <a:stretch/>
        </p:blipFill>
        <p:spPr>
          <a:xfrm>
            <a:off x="1245086" y="4072270"/>
            <a:ext cx="9166092" cy="26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Improvement for CSPs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8434"/>
            <a:ext cx="10972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Given random initial state, can solve n-queens in almost constant time for arbitrary n with high probability (e.g., n = 10,000,000)!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Same for any randomly-generated CSP </a:t>
            </a:r>
            <a:r>
              <a:rPr lang="en-US" sz="2400" i="1" dirty="0"/>
              <a:t>except</a:t>
            </a:r>
            <a:r>
              <a:rPr lang="en-US" sz="2400" dirty="0"/>
              <a:t> in a narrow range of the ratio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l="240" t="628"/>
          <a:stretch>
            <a:fillRect/>
          </a:stretch>
        </p:blipFill>
        <p:spPr bwMode="auto">
          <a:xfrm>
            <a:off x="1228165" y="4509247"/>
            <a:ext cx="3724835" cy="212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505201"/>
            <a:ext cx="3352800" cy="5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6098" y="3341932"/>
            <a:ext cx="4020407" cy="3129004"/>
          </a:xfrm>
          <a:prstGeom prst="rect">
            <a:avLst/>
          </a:prstGeom>
          <a:noFill/>
        </p:spPr>
      </p:pic>
      <p:pic>
        <p:nvPicPr>
          <p:cNvPr id="13315" name="Picture 3" descr="C:\Users\Dan\Dropbox\Office\CS 188\Ketrina Art\CSPs 2\MinConflic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36" t="28521" r="18789" b="53479"/>
          <a:stretch>
            <a:fillRect/>
          </a:stretch>
        </p:blipFill>
        <p:spPr bwMode="auto">
          <a:xfrm>
            <a:off x="9296400" y="3335867"/>
            <a:ext cx="2057400" cy="1371600"/>
          </a:xfrm>
          <a:prstGeom prst="rect">
            <a:avLst/>
          </a:prstGeom>
          <a:noFill/>
        </p:spPr>
      </p:pic>
      <p:pic>
        <p:nvPicPr>
          <p:cNvPr id="13316" name="Picture 4" descr="C:\Users\Dan\Dropbox\Office\CS 188\Ketrina Art\CSPs 2\MinConflic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32" t="59583" r="15143" b="22417"/>
          <a:stretch>
            <a:fillRect/>
          </a:stretch>
        </p:blipFill>
        <p:spPr bwMode="auto">
          <a:xfrm>
            <a:off x="9220200" y="4416524"/>
            <a:ext cx="2209800" cy="1205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local search algorithm is…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Optimal</a:t>
            </a:r>
            <a:r>
              <a:rPr lang="en-US" dirty="0"/>
              <a:t> if it always finds a global minimum/maximum heuristic value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2899" y="4286325"/>
            <a:ext cx="5932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an iterative improvement algorithm for CSPs always find a solution?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2494" y="5127927"/>
            <a:ext cx="4933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No! May get stuck in a local optimum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802" y="3364568"/>
            <a:ext cx="3279808" cy="3275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76472" y="2950750"/>
                <a:ext cx="1000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472" y="2950750"/>
                <a:ext cx="100046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9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State-Space Landscape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23" y="2332788"/>
            <a:ext cx="7520273" cy="408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6356" y="1307692"/>
                <a:ext cx="10407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In identification problems, could be a function measuring how close you are to a valid solution, 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−1×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#conflicts in n-Queens/CSP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56" y="1307692"/>
                <a:ext cx="10407444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7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28000" y="2338047"/>
            <a:ext cx="1854702" cy="3488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0559" y="2438130"/>
            <a:ext cx="4461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What’s the difference between shoulder and flat local maximum (both are </a:t>
            </a:r>
            <a:r>
              <a:rPr lang="en-US" sz="2400" dirty="0" err="1">
                <a:solidFill>
                  <a:srgbClr val="0070C0"/>
                </a:solidFill>
              </a:rPr>
              <a:t>plateaux</a:t>
            </a:r>
            <a:r>
              <a:rPr lang="en-US" sz="2400" dirty="0">
                <a:solidFill>
                  <a:srgbClr val="0070C0"/>
                </a:solidFill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2656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 = \frac{\mbox{number of constraints}}{\mbox{number of variables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72"/>
  <p:tag name="PICTUREFILESIZE" val="202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15656</TotalTime>
  <Words>1072</Words>
  <Application>Microsoft Macintosh PowerPoint</Application>
  <PresentationFormat>Widescreen</PresentationFormat>
  <Paragraphs>140</Paragraphs>
  <Slides>21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Wingdings</vt:lpstr>
      <vt:lpstr>Office Theme</vt:lpstr>
      <vt:lpstr>1_Office Theme</vt:lpstr>
      <vt:lpstr>Plan</vt:lpstr>
      <vt:lpstr>Back to CSPs Lecture</vt:lpstr>
      <vt:lpstr>AI: Representation and Problem Solving </vt:lpstr>
      <vt:lpstr>Local Search</vt:lpstr>
      <vt:lpstr>Iterative Improvement for CSPs</vt:lpstr>
      <vt:lpstr>Iterative Improvement for CSPs</vt:lpstr>
      <vt:lpstr>Iterative Improvement for CSPs</vt:lpstr>
      <vt:lpstr>Local Search</vt:lpstr>
      <vt:lpstr>State-Space Landscape</vt:lpstr>
      <vt:lpstr>Hill Climbing (Greedy Local Search)</vt:lpstr>
      <vt:lpstr>Hill Climbing (Greedy Local Search)</vt:lpstr>
      <vt:lpstr>Poll 1: Hill Climbing</vt:lpstr>
      <vt:lpstr>Variants of Hill Climbing</vt:lpstr>
      <vt:lpstr>Variants of Hill Climbing</vt:lpstr>
      <vt:lpstr>Random Walk</vt:lpstr>
      <vt:lpstr>Simulated Annealing</vt:lpstr>
      <vt:lpstr>Simulated Annealing</vt:lpstr>
      <vt:lpstr>Poll 2:</vt:lpstr>
      <vt:lpstr>Poll 2:</vt:lpstr>
      <vt:lpstr>Simulated Annealing</vt:lpstr>
      <vt:lpstr>Summary: Local 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Rosenthal, Stephanie</dc:creator>
  <cp:lastModifiedBy>Simrit Dhanjal</cp:lastModifiedBy>
  <cp:revision>197</cp:revision>
  <dcterms:created xsi:type="dcterms:W3CDTF">2019-01-24T20:17:39Z</dcterms:created>
  <dcterms:modified xsi:type="dcterms:W3CDTF">2024-02-05T14:55:06Z</dcterms:modified>
</cp:coreProperties>
</file>