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4"/>
  </p:notesMasterIdLst>
  <p:sldIdLst>
    <p:sldId id="259" r:id="rId3"/>
    <p:sldId id="693" r:id="rId4"/>
    <p:sldId id="686" r:id="rId5"/>
    <p:sldId id="690" r:id="rId6"/>
    <p:sldId id="258" r:id="rId7"/>
    <p:sldId id="260" r:id="rId8"/>
    <p:sldId id="346" r:id="rId9"/>
    <p:sldId id="276" r:id="rId10"/>
    <p:sldId id="271" r:id="rId11"/>
    <p:sldId id="264" r:id="rId12"/>
    <p:sldId id="267" r:id="rId13"/>
    <p:sldId id="268" r:id="rId14"/>
    <p:sldId id="265" r:id="rId15"/>
    <p:sldId id="266" r:id="rId16"/>
    <p:sldId id="269" r:id="rId17"/>
    <p:sldId id="270" r:id="rId18"/>
    <p:sldId id="272" r:id="rId19"/>
    <p:sldId id="273" r:id="rId20"/>
    <p:sldId id="275" r:id="rId21"/>
    <p:sldId id="279" r:id="rId22"/>
    <p:sldId id="385" r:id="rId23"/>
    <p:sldId id="350" r:id="rId24"/>
    <p:sldId id="285" r:id="rId25"/>
    <p:sldId id="286" r:id="rId26"/>
    <p:sldId id="287" r:id="rId27"/>
    <p:sldId id="288" r:id="rId28"/>
    <p:sldId id="289" r:id="rId29"/>
    <p:sldId id="688" r:id="rId30"/>
    <p:sldId id="689" r:id="rId31"/>
    <p:sldId id="292" r:id="rId32"/>
    <p:sldId id="293" r:id="rId33"/>
    <p:sldId id="294" r:id="rId34"/>
    <p:sldId id="296" r:id="rId35"/>
    <p:sldId id="297" r:id="rId36"/>
    <p:sldId id="352" r:id="rId37"/>
    <p:sldId id="298" r:id="rId38"/>
    <p:sldId id="312" r:id="rId39"/>
    <p:sldId id="313" r:id="rId40"/>
    <p:sldId id="314" r:id="rId41"/>
    <p:sldId id="353" r:id="rId42"/>
    <p:sldId id="317" r:id="rId43"/>
    <p:sldId id="301" r:id="rId44"/>
    <p:sldId id="319" r:id="rId45"/>
    <p:sldId id="302" r:id="rId46"/>
    <p:sldId id="336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30" r:id="rId56"/>
    <p:sldId id="328" r:id="rId57"/>
    <p:sldId id="329" r:id="rId58"/>
    <p:sldId id="331" r:id="rId59"/>
    <p:sldId id="332" r:id="rId60"/>
    <p:sldId id="333" r:id="rId61"/>
    <p:sldId id="359" r:id="rId62"/>
    <p:sldId id="360" r:id="rId63"/>
    <p:sldId id="304" r:id="rId64"/>
    <p:sldId id="363" r:id="rId65"/>
    <p:sldId id="354" r:id="rId66"/>
    <p:sldId id="362" r:id="rId67"/>
    <p:sldId id="365" r:id="rId68"/>
    <p:sldId id="368" r:id="rId69"/>
    <p:sldId id="370" r:id="rId70"/>
    <p:sldId id="307" r:id="rId71"/>
    <p:sldId id="692" r:id="rId72"/>
    <p:sldId id="694" r:id="rId73"/>
    <p:sldId id="308" r:id="rId74"/>
    <p:sldId id="695" r:id="rId75"/>
    <p:sldId id="696" r:id="rId76"/>
    <p:sldId id="357" r:id="rId77"/>
    <p:sldId id="372" r:id="rId78"/>
    <p:sldId id="366" r:id="rId79"/>
    <p:sldId id="374" r:id="rId80"/>
    <p:sldId id="375" r:id="rId81"/>
    <p:sldId id="338" r:id="rId82"/>
    <p:sldId id="349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84121" autoAdjust="0"/>
  </p:normalViewPr>
  <p:slideViewPr>
    <p:cSldViewPr snapToGrid="0" snapToObjects="1">
      <p:cViewPr varScale="1">
        <p:scale>
          <a:sx n="124" d="100"/>
          <a:sy n="124" d="100"/>
        </p:scale>
        <p:origin x="96" y="852"/>
      </p:cViewPr>
      <p:guideLst/>
    </p:cSldViewPr>
  </p:slideViewPr>
  <p:outlineViewPr>
    <p:cViewPr>
      <p:scale>
        <a:sx n="33" d="100"/>
        <a:sy n="33" d="100"/>
      </p:scale>
      <p:origin x="0" y="-3287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0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9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4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1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0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8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0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0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6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  (first) / Arc Consistency (second)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5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14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73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6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58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2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7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76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Demo:</a:t>
            </a:r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constraint.jar</a:t>
            </a:r>
            <a:r>
              <a:rPr lang="en-US" baseline="0" dirty="0"/>
              <a:t> or </a:t>
            </a:r>
            <a:r>
              <a:rPr lang="en-US" baseline="0" dirty="0" err="1"/>
              <a:t>constraint.exe</a:t>
            </a:r>
            <a:r>
              <a:rPr lang="en-US" baseline="0" dirty="0"/>
              <a:t>, load the 5 queens 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is just showing the n-queens applet as</a:t>
            </a:r>
            <a:r>
              <a:rPr lang="en-US" baseline="0" dirty="0"/>
              <a:t> illustration of constraint graph, but later in lecture we’ll interact with the applet.</a:t>
            </a:r>
          </a:p>
          <a:p>
            <a:r>
              <a:rPr lang="en-US" dirty="0" err="1"/>
              <a:t>aispace.org</a:t>
            </a:r>
            <a:r>
              <a:rPr lang="en-US" dirty="0"/>
              <a:t> will have the latest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732-5B48-402F-BB84-5FA7A72ED87F}" type="datetime1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89B-54AF-462C-8135-372B265137AC}" type="datetime1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2A6-ED80-4647-8646-3A260305CDE0}" type="datetime1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9" y="365125"/>
            <a:ext cx="10515600" cy="56575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9" y="133135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9047-E8DC-4320-9E73-C8EEFCBF24A1}" type="datetime1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27B2-4A6F-4171-80E9-7A9139622D37}" type="datetime1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731-7AE7-4226-B22B-AA579BE50DCA}" type="datetime1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DE32-2F2F-428B-A9DE-5A3E4689A7EC}" type="datetime1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55FC-8B20-4D7A-BACF-9E6D661476B7}" type="datetime1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3C4-493A-4419-ACA1-49A72BA3CC89}" type="datetime1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A4B4-6D4B-4E4F-BEBC-1AC8638F661D}" type="datetime1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FE6A-E228-4454-8554-0CAB0FB468C4}" type="datetime1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DE10-1FE4-40D2-8AD9-49339F1BCB8E}" type="datetime1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0.xml"/><Relationship Id="rId10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tags" Target="../tags/tag1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4.png"/><Relationship Id="rId5" Type="http://schemas.openxmlformats.org/officeDocument/2006/relationships/tags" Target="../tags/tag1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1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3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24.xml"/><Relationship Id="rId10" Type="http://schemas.openxmlformats.org/officeDocument/2006/relationships/image" Target="../media/image35.png"/><Relationship Id="rId4" Type="http://schemas.openxmlformats.org/officeDocument/2006/relationships/tags" Target="../tags/tag23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7.xml"/><Relationship Id="rId7" Type="http://schemas.openxmlformats.org/officeDocument/2006/relationships/image" Target="../media/image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6.wmf"/><Relationship Id="rId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7.png"/><Relationship Id="rId4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32.xml"/><Relationship Id="rId12" Type="http://schemas.openxmlformats.org/officeDocument/2006/relationships/image" Target="../media/image3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32.xml"/><Relationship Id="rId10" Type="http://schemas.openxmlformats.org/officeDocument/2006/relationships/image" Target="../media/image35.png"/><Relationship Id="rId4" Type="http://schemas.openxmlformats.org/officeDocument/2006/relationships/tags" Target="../tags/tag31.xml"/><Relationship Id="rId9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5.xml"/><Relationship Id="rId7" Type="http://schemas.openxmlformats.org/officeDocument/2006/relationships/image" Target="../media/image3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3.wmf"/><Relationship Id="rId5" Type="http://schemas.openxmlformats.org/officeDocument/2006/relationships/image" Target="../media/image71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12521" y="67879"/>
            <a:ext cx="11887200" cy="1325563"/>
          </a:xfrm>
        </p:spPr>
        <p:txBody>
          <a:bodyPr/>
          <a:lstStyle/>
          <a:p>
            <a:r>
              <a:rPr lang="en-US" sz="3600" dirty="0"/>
              <a:t>Warm-up as You </a:t>
            </a:r>
            <a:r>
              <a:rPr lang="en-US" sz="3600"/>
              <a:t>Walk In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3919" y="1374812"/>
            <a:ext cx="6896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 to each node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418" y="5452145"/>
            <a:ext cx="1099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 is your brain doing to solve these?</a:t>
            </a:r>
          </a:p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How would you solve these with search (BFS, DFS, etc.)?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3776"/>
            <a:ext cx="7564244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colors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 l="1140" t="1105"/>
          <a:stretch>
            <a:fillRect/>
          </a:stretch>
        </p:blipFill>
        <p:spPr bwMode="auto">
          <a:xfrm>
            <a:off x="8408893" y="1228165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71700" y="1599601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22039" y="2019996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23725" y="4623939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48947" y="2904870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27080" y="3447236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019" y="4178525"/>
            <a:ext cx="3929781" cy="2069651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87825" y="2791632"/>
            <a:ext cx="1905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Implicit: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187825" y="3344140"/>
            <a:ext cx="1371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Explicit: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D3945-110E-49D6-B19B-A606BA50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91" y="1756317"/>
            <a:ext cx="4802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140" t="1105"/>
          <a:stretch>
            <a:fillRect/>
          </a:stretch>
        </p:blipFill>
        <p:spPr bwMode="auto">
          <a:xfrm>
            <a:off x="976605" y="1806497"/>
            <a:ext cx="5229049" cy="43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16D2B-3D52-4403-B0AC-1215FB4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CSP: each constraint relates (at most) two variables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constraint graph: nodes are variables, arcs show constraints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err="1"/>
              <a:t>subproblem</a:t>
            </a:r>
            <a:r>
              <a:rPr lang="en-US" sz="2400" dirty="0"/>
              <a:t>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1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2F0B-940B-442C-A3DC-092A36AF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Formulation 1: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/>
          <a:srcRect l="75101" b="14342"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0245" y="2257404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040" y="1864219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5288" y="4572001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60489" y="4132557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360488" y="4572002"/>
            <a:ext cx="7002160" cy="1264239"/>
          </a:xfrm>
          <a:prstGeom prst="rect">
            <a:avLst/>
          </a:prstGeom>
          <a:noFill/>
          <a:ln/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05CF4-5A3D-45EA-A843-828388B1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0688"/>
            <a:ext cx="8229600" cy="4252912"/>
          </a:xfrm>
        </p:spPr>
        <p:txBody>
          <a:bodyPr/>
          <a:lstStyle/>
          <a:p>
            <a:pPr eaLnBrk="1" hangingPunct="1"/>
            <a:r>
              <a:rPr lang="en-US" dirty="0"/>
              <a:t>Formulation 2: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Domains: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Constraints:</a:t>
            </a:r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239862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41020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4700" y="457200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7281" y="3001533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5" cstate="print"/>
          <a:srcRect l="75101" b="14342"/>
          <a:stretch>
            <a:fillRect/>
          </a:stretch>
        </p:blipFill>
        <p:spPr bwMode="auto">
          <a:xfrm>
            <a:off x="8389937" y="16002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2737" y="1752602"/>
            <a:ext cx="39528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1" y="2209802"/>
            <a:ext cx="411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32739" y="2667002"/>
            <a:ext cx="41116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32739" y="3128964"/>
            <a:ext cx="411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752600" y="4491338"/>
            <a:ext cx="1905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Implicit: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752600" y="5345114"/>
            <a:ext cx="1371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Explicit: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27400" y="6019800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BC191-5468-4024-919B-511A0952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</a:t>
            </a:r>
            <a:r>
              <a:rPr lang="en-US" dirty="0" err="1"/>
              <a:t>Cryptarithmetic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 l="2014" t="2845"/>
          <a:stretch>
            <a:fillRect/>
          </a:stretch>
        </p:blipFill>
        <p:spPr bwMode="auto">
          <a:xfrm>
            <a:off x="6069106" y="18646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715" y="3238502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2" y="5021264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7590" y="4344990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3B61E-6F72-427B-AEEA-DAF888E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Sudoku</a:t>
            </a:r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8"/>
            <a:chOff x="838200" y="1600200"/>
            <a:chExt cx="2743200" cy="1143794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66498" y="4030416"/>
            <a:ext cx="334821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row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66500" y="3553175"/>
            <a:ext cx="379423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column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66501" y="4487616"/>
            <a:ext cx="366131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region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66498" y="4944816"/>
            <a:ext cx="29718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(or can have a bunch of pairwise inequality constraints)</a:t>
            </a:r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027906"/>
            <a:ext cx="4876800" cy="4525963"/>
          </a:xfrm>
        </p:spPr>
        <p:txBody>
          <a:bodyPr/>
          <a:lstStyle/>
          <a:p>
            <a:r>
              <a:rPr lang="en-US" dirty="0"/>
              <a:t>Variables: Each (open) square</a:t>
            </a:r>
          </a:p>
          <a:p>
            <a:endParaRPr lang="en-US" dirty="0"/>
          </a:p>
          <a:p>
            <a:r>
              <a:rPr lang="en-US" dirty="0"/>
              <a:t>Domains: {1,2,…,9}</a:t>
            </a:r>
          </a:p>
          <a:p>
            <a:endParaRPr lang="en-US" dirty="0"/>
          </a:p>
          <a:p>
            <a:r>
              <a:rPr lang="en-US" dirty="0"/>
              <a:t>Constraints: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A89F0-2829-46A9-914D-617FD5FA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3840355"/>
            <a:ext cx="2817740" cy="2294193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CSPs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2"/>
            <a:ext cx="9042400" cy="47291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Discrete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Finite 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Size </a:t>
            </a:r>
            <a:r>
              <a:rPr lang="en-US" sz="2400" i="1" dirty="0">
                <a:latin typeface="Times New Roman" pitchFamily="18" charset="0"/>
              </a:rPr>
              <a:t>d</a:t>
            </a:r>
            <a:r>
              <a:rPr lang="en-US" sz="2400" dirty="0"/>
              <a:t> means </a:t>
            </a:r>
            <a:r>
              <a:rPr lang="en-US" sz="2400" dirty="0">
                <a:latin typeface="Times New Roman" pitchFamily="18" charset="0"/>
              </a:rPr>
              <a:t>O(</a:t>
            </a:r>
            <a:r>
              <a:rPr lang="en-US" sz="2400" i="1" dirty="0" err="1">
                <a:latin typeface="Times New Roman" pitchFamily="18" charset="0"/>
              </a:rPr>
              <a:t>d</a:t>
            </a:r>
            <a:r>
              <a:rPr lang="en-US" sz="2400" i="1" baseline="300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 complete assignments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Boolean CSPs, including Boolean satisfiability (NP-complete)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Infinite domains (integers, strings, etc.)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job scheduling, variables are start/end times for each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Linear constraints solvable, nonlinear undecidable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Continuous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start/end times for Hubble Telescope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constraints solvable in polynomial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993" y="1364304"/>
            <a:ext cx="2813015" cy="23694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781744"/>
            <a:ext cx="7758953" cy="15852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6146" y="1293339"/>
            <a:ext cx="262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We will cover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559" y="4592873"/>
            <a:ext cx="668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will cover in a later lecture (linear programming)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9859" y="4090714"/>
            <a:ext cx="3453392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5803128"/>
            <a:ext cx="6344093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2BCDD-4C93-4DBF-9CB6-3FCA55D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238" y="1652275"/>
            <a:ext cx="7543641" cy="33556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Varieties of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Unary constraints involve a single variable (equivalent to reducing domains),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Binary constraints involve pairs of variables, e.g.: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Higher-order constraints involve 3 or more variables: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   e.g., </a:t>
            </a:r>
            <a:r>
              <a:rPr lang="en-US" dirty="0" err="1"/>
              <a:t>cryptarithmetic</a:t>
            </a:r>
            <a:r>
              <a:rPr lang="en-US" dirty="0"/>
              <a:t> column constraints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58685" y="2647868"/>
            <a:ext cx="1665615" cy="27789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80452" y="3450257"/>
            <a:ext cx="1417292" cy="277848"/>
          </a:xfrm>
          <a:prstGeom prst="rect">
            <a:avLst/>
          </a:prstGeom>
          <a:noFill/>
          <a:ln/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879" y="1990344"/>
            <a:ext cx="4159859" cy="2815514"/>
          </a:xfrm>
          <a:prstGeom prst="rect">
            <a:avLst/>
          </a:prstGeom>
          <a:noFill/>
        </p:spPr>
      </p:pic>
      <p:pic>
        <p:nvPicPr>
          <p:cNvPr id="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4140" y="4601988"/>
            <a:ext cx="2897839" cy="27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4451" y="3023343"/>
            <a:ext cx="7426683" cy="776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9862" y="2561678"/>
            <a:ext cx="199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Focus of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452" y="5105515"/>
            <a:ext cx="10584553" cy="15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Preferences (soft constraints):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E.g., red is better than green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Often representable by a cost for each variable assignment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Gives constrained optimization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7FA08-5220-44F6-8C13-99E3C25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CSPs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524416"/>
            <a:ext cx="8866186" cy="462832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8263-7EFE-4EB6-9F49-0C519C9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12521" y="67879"/>
            <a:ext cx="11887200" cy="1325563"/>
          </a:xfrm>
        </p:spPr>
        <p:txBody>
          <a:bodyPr/>
          <a:lstStyle/>
          <a:p>
            <a:r>
              <a:rPr lang="en-US" sz="3600" dirty="0"/>
              <a:t>Warm-up as You Walk In (also see activity sheet on website)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3919" y="1374812"/>
            <a:ext cx="6896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 to each node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418" y="5452145"/>
            <a:ext cx="1099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 is your brain doing to solve these?</a:t>
            </a:r>
          </a:p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How would you solve these with search (BFS, DFS, etc.)?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Standard Search Formulation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19800" cy="5078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Standard search formulation of CSPs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States defined by the values assigned so far (partial assignments)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{}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</a:t>
            </a:r>
            <a:r>
              <a:rPr lang="en-US" sz="2400" dirty="0">
                <a:solidFill>
                  <a:srgbClr val="0070C0"/>
                </a:solidFill>
              </a:rPr>
              <a:t>complete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satisfies all constraints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it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1" y="1545125"/>
            <a:ext cx="5359576" cy="41693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Can be any unassigned variable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6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98393" y="3802564"/>
            <a:ext cx="2575932" cy="31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8E40-E6F6-401A-8EFD-5FEDE672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4CC17CD-CD34-40BF-985A-A454A5B1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3E5E9-1BA4-4190-8BAA-7F4243E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Search for CSPs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A2C1-B6E1-41D9-894A-6114C8E0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we use BFS or DFS?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1802-F770-47DE-92CF-FF27668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159481EC-F76C-4701-A0CD-B08D572D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64306"/>
            <a:ext cx="4917141" cy="4351338"/>
          </a:xfrm>
        </p:spPr>
        <p:txBody>
          <a:bodyPr/>
          <a:lstStyle/>
          <a:p>
            <a:r>
              <a:rPr lang="en-US" dirty="0"/>
              <a:t>At each node, assign a value from the domain to the variable</a:t>
            </a:r>
          </a:p>
          <a:p>
            <a:r>
              <a:rPr lang="en-US" dirty="0"/>
              <a:t>Check feasibility (constraints) when the assignment is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0633C-5163-4C34-9994-3423A9FF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Naïve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652A1-18C3-45D6-90B6-F4AB9F24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4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752602"/>
            <a:ext cx="7315199" cy="427824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71DF8-1E40-4FE0-96D0-A16592A5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8298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Backtracking search is the basic uninformed algorithm for solving CSPs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Backtracking search = DFS + two improvements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1: One variable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Variable assignments are commutative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Only need to consider assign value to a single variable at each step</a:t>
            </a:r>
          </a:p>
          <a:p>
            <a:pPr lvl="3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2: Check constraints as you go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Consider only values which do not conflict previous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May need some computation to check the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“Incremental goal test”</a:t>
            </a:r>
          </a:p>
          <a:p>
            <a:pPr lvl="2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solve n-queens for n </a:t>
            </a:r>
            <a:r>
              <a:rPr lang="en-US" sz="2400" dirty="0">
                <a:sym typeface="Symbol" pitchFamily="18" charset="2"/>
              </a:rPr>
              <a:t></a:t>
            </a:r>
            <a:r>
              <a:rPr lang="en-US" sz="2400" dirty="0"/>
              <a:t> 25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3197"/>
          <a:stretch/>
        </p:blipFill>
        <p:spPr bwMode="auto">
          <a:xfrm>
            <a:off x="9140843" y="5108944"/>
            <a:ext cx="2822557" cy="166851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A087B-368D-430F-A99C-80416ABA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5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/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/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/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2" y="3962400"/>
            <a:ext cx="4571999" cy="267390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564F1-74E6-416A-ACE3-1F634167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5B5D-821A-46C7-9C00-BCBAC85B821B}"/>
              </a:ext>
            </a:extLst>
          </p:cNvPr>
          <p:cNvSpPr/>
          <p:nvPr/>
        </p:nvSpPr>
        <p:spPr>
          <a:xfrm>
            <a:off x="2881789" y="3340792"/>
            <a:ext cx="6651567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8EAD5-425F-426F-878C-06EC7D136877}"/>
              </a:ext>
            </a:extLst>
          </p:cNvPr>
          <p:cNvSpPr/>
          <p:nvPr/>
        </p:nvSpPr>
        <p:spPr>
          <a:xfrm>
            <a:off x="6411616" y="2786954"/>
            <a:ext cx="3269225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DDF99-5545-4091-B139-5E39236C60C3}"/>
              </a:ext>
            </a:extLst>
          </p:cNvPr>
          <p:cNvSpPr/>
          <p:nvPr/>
        </p:nvSpPr>
        <p:spPr>
          <a:xfrm>
            <a:off x="4094244" y="3065594"/>
            <a:ext cx="5079344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2779-8E13-497A-993B-71E4EB7F16ED}"/>
              </a:ext>
            </a:extLst>
          </p:cNvPr>
          <p:cNvSpPr/>
          <p:nvPr/>
        </p:nvSpPr>
        <p:spPr>
          <a:xfrm>
            <a:off x="2284969" y="1641980"/>
            <a:ext cx="7000614" cy="57566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2359F-53FC-42EE-B3B5-CC1D58E9B6F8}"/>
              </a:ext>
            </a:extLst>
          </p:cNvPr>
          <p:cNvSpPr/>
          <p:nvPr/>
        </p:nvSpPr>
        <p:spPr>
          <a:xfrm>
            <a:off x="3294791" y="4240469"/>
            <a:ext cx="3985013" cy="25915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9800D-7C4E-4E07-8D83-791976A04EBA}"/>
              </a:ext>
            </a:extLst>
          </p:cNvPr>
          <p:cNvSpPr/>
          <p:nvPr/>
        </p:nvSpPr>
        <p:spPr>
          <a:xfrm>
            <a:off x="2284969" y="4787235"/>
            <a:ext cx="3985013" cy="4287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15C57-8D07-4395-8B79-1FCC03BB920F}"/>
              </a:ext>
            </a:extLst>
          </p:cNvPr>
          <p:cNvSpPr/>
          <p:nvPr/>
        </p:nvSpPr>
        <p:spPr>
          <a:xfrm>
            <a:off x="2511159" y="2534552"/>
            <a:ext cx="5079344" cy="27232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4D3AC-0BA4-4064-A9CA-1EE4483132C6}"/>
              </a:ext>
            </a:extLst>
          </p:cNvPr>
          <p:cNvSpPr/>
          <p:nvPr/>
        </p:nvSpPr>
        <p:spPr>
          <a:xfrm>
            <a:off x="7757651" y="2233552"/>
            <a:ext cx="1878943" cy="33582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8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2438" cy="5045748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tonight (9/12),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Out tonight (9/12), due 9/19 at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/>
              <a:t>Monday (9/18), </a:t>
            </a:r>
            <a:r>
              <a:rPr lang="en-US" sz="2800" dirty="0"/>
              <a:t>10 pm (NOTE THE CLOSE DEADLINES)</a:t>
            </a:r>
          </a:p>
          <a:p>
            <a:pPr marL="917575" lvl="2" indent="-457200"/>
            <a:r>
              <a:rPr lang="en-US" sz="2800" dirty="0"/>
              <a:t>Recommended to work in pairs</a:t>
            </a:r>
          </a:p>
          <a:p>
            <a:pPr marL="917575" lvl="2" indent="-457200"/>
            <a:r>
              <a:rPr lang="en-US" sz="2800" dirty="0"/>
              <a:t>Submit to Gradescope early and as often as you like</a:t>
            </a:r>
          </a:p>
          <a:p>
            <a:pPr marL="917575" lvl="2" indent="-457200"/>
            <a:r>
              <a:rPr lang="en-US" sz="2800" dirty="0"/>
              <a:t>Don’t submit separately; Enter your partner’s name when submitting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2540000"/>
            <a:ext cx="5210629" cy="319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7950" y="5430989"/>
            <a:ext cx="79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 need to check constraints for a complete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B24A1-2AF1-4227-9BE4-E5F4955F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3367315"/>
            <a:ext cx="7039429" cy="3338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6571" y="5421901"/>
            <a:ext cx="710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Checks consistency at each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CF9D-BAA6-4230-ADDB-1A959BA4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Backtracking = DFS + variable-ordering + fail-on-violation</a:t>
            </a:r>
          </a:p>
          <a:p>
            <a:pPr eaLnBrk="1" hangingPunct="1"/>
            <a:r>
              <a:rPr lang="en-US" sz="2400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Improving Backtracking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General-purpose ideas give huge gains in speed</a:t>
            </a:r>
          </a:p>
          <a:p>
            <a:pPr lvl="1" eaLnBrk="1" hangingPunct="1"/>
            <a:endParaRPr lang="en-US" sz="2400" dirty="0"/>
          </a:p>
          <a:p>
            <a:r>
              <a:rPr lang="en-US" dirty="0"/>
              <a:t>Filtering: Can we detect inevitable failure early?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Ordering:</a:t>
            </a:r>
          </a:p>
          <a:p>
            <a:pPr lvl="1" eaLnBrk="1" hangingPunct="1"/>
            <a:r>
              <a:rPr lang="en-US" sz="2400" dirty="0"/>
              <a:t>Which variable should be assigned next?</a:t>
            </a:r>
          </a:p>
          <a:p>
            <a:pPr lvl="1" eaLnBrk="1" hangingPunct="1"/>
            <a:r>
              <a:rPr lang="en-US" sz="2400" dirty="0"/>
              <a:t>In what order should its values be tried?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Structure: Can we exploit the problem structure?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162" y="1830010"/>
            <a:ext cx="4110079" cy="29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F952-6B11-4CEF-AFB2-D94D181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1DFD9-F3FE-0F42-89CB-79603939996D}"/>
              </a:ext>
            </a:extLst>
          </p:cNvPr>
          <p:cNvSpPr txBox="1"/>
          <p:nvPr/>
        </p:nvSpPr>
        <p:spPr>
          <a:xfrm>
            <a:off x="2125347" y="5648980"/>
            <a:ext cx="2987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 going to cover!</a:t>
            </a:r>
          </a:p>
        </p:txBody>
      </p:sp>
    </p:spTree>
    <p:extLst>
      <p:ext uri="{BB962C8B-B14F-4D97-AF65-F5344CB8AC3E}">
        <p14:creationId xmlns:p14="http://schemas.microsoft.com/office/powerpoint/2010/main" val="16654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600646"/>
            <a:ext cx="7237410" cy="405675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9E773-DEAF-4652-B632-63FC8E4E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1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0261600" cy="445339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Filtering: Keep track of domains for unassigned variables and cross off bad options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Forward checking: A simple way for filtering </a:t>
            </a:r>
          </a:p>
          <a:p>
            <a:pPr lvl="1"/>
            <a:r>
              <a:rPr lang="en-US" sz="2800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sz="2800" dirty="0"/>
              <a:t>Failure detected if some variables have no values remaining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1054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4B9C1-0FB9-492C-8FC0-81E92D4B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3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511683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510451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059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81503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2931" y="3886161"/>
            <a:ext cx="2520847" cy="2139693"/>
            <a:chOff x="-1164271" y="4466108"/>
            <a:chExt cx="2520847" cy="2139693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378" r="74444" b="70031"/>
            <a:stretch/>
          </p:blipFill>
          <p:spPr bwMode="auto">
            <a:xfrm>
              <a:off x="-1164271" y="4466108"/>
              <a:ext cx="2443257" cy="213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-1083009" y="521066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-175529" y="544372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-291685" y="493036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52931" y="505828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90036" y="562461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86695" y="593260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10586" y="627338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65C33-DD8A-4004-9F8A-8894317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17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91332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983586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70245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9468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70" y="507770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864671" y="532940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4671" y="565211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" y="3491332"/>
            <a:ext cx="1928273" cy="1656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1CF46-7849-4B2B-A911-ED6E9BA9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7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61759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431848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65107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20" y="5034292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620085" y="5262714"/>
            <a:ext cx="499850" cy="7255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66316" y="5442576"/>
            <a:ext cx="482648" cy="339952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3079" y="5503651"/>
            <a:ext cx="123085" cy="23769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C25B-6032-4737-81F3-B7A6D3B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5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7242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373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2263150" y="5939485"/>
            <a:ext cx="153093" cy="16161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1525" y="5916366"/>
            <a:ext cx="341806" cy="213762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3240" y="5897176"/>
            <a:ext cx="5342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FAIL </a:t>
            </a:r>
            <a:r>
              <a:rPr lang="mr-IN" sz="2600" dirty="0"/>
              <a:t>–</a:t>
            </a:r>
            <a:r>
              <a:rPr lang="en-US" sz="2600" dirty="0"/>
              <a:t> variable with no possible values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D07BE-C73D-4D7B-A97E-DC358AE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Adversari</a:t>
            </a:r>
            <a:r>
              <a:rPr lang="en-US" dirty="0">
                <a:solidFill>
                  <a:schemeClr val="tx1"/>
                </a:solidFill>
              </a:rPr>
              <a:t>al search</a:t>
            </a:r>
          </a:p>
          <a:p>
            <a:pPr marL="917575" lvl="2" indent="-457200"/>
            <a:r>
              <a:rPr lang="en-US" sz="2800" dirty="0"/>
              <a:t>Minimax</a:t>
            </a:r>
          </a:p>
          <a:p>
            <a:pPr marL="917575" lvl="2" indent="-457200"/>
            <a:r>
              <a:rPr lang="en-US" sz="2800" dirty="0"/>
              <a:t>Evaluation functions</a:t>
            </a:r>
          </a:p>
          <a:p>
            <a:pPr marL="917575" lvl="2" indent="-457200"/>
            <a:r>
              <a:rPr lang="en-US" sz="2800" dirty="0"/>
              <a:t>Pruning</a:t>
            </a:r>
          </a:p>
          <a:p>
            <a:pPr marL="917575" lvl="2" indent="-457200"/>
            <a:r>
              <a:rPr lang="en-US" sz="2800" dirty="0" err="1"/>
              <a:t>Expectimax</a:t>
            </a:r>
            <a:endParaRPr lang="en-US" sz="2800" dirty="0"/>
          </a:p>
          <a:p>
            <a:r>
              <a:rPr lang="en-US" dirty="0"/>
              <a:t>Today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Forward Checking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D957E-9380-4309-B87E-A6E338C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6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Limitations of simple forward checking: propagates information from assigned to unassigned variables, but doesn't provide early detection for all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NT and SA cannot both be blue! </a:t>
            </a:r>
            <a:r>
              <a:rPr lang="en-US" sz="2400" dirty="0"/>
              <a:t>Why didn’t we detect this yet?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Constraint propagation: </a:t>
            </a:r>
            <a:r>
              <a:rPr lang="en-US" sz="2400" dirty="0"/>
              <a:t>reason from constraint to constraint</a:t>
            </a:r>
          </a:p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Constraint Propagation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32648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657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4" y="3506696"/>
            <a:ext cx="2542252" cy="23898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2BF87-9AE8-42BC-8BAC-EA68F10B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if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>
                <a:blip r:embed="rId2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757" name="Freeform 13"/>
          <p:cNvSpPr>
            <a:spLocks/>
          </p:cNvSpPr>
          <p:nvPr/>
        </p:nvSpPr>
        <p:spPr bwMode="auto">
          <a:xfrm>
            <a:off x="3826613" y="4932331"/>
            <a:ext cx="6032359" cy="620839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3912675" y="4883928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5036" r="14557" b="37324"/>
          <a:stretch/>
        </p:blipFill>
        <p:spPr bwMode="auto">
          <a:xfrm>
            <a:off x="3279733" y="3842917"/>
            <a:ext cx="7122459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 cstate="print"/>
          <a:srcRect l="2042" t="89345" r="86736" b="2664"/>
          <a:stretch>
            <a:fillRect/>
          </a:stretch>
        </p:blipFill>
        <p:spPr bwMode="auto">
          <a:xfrm>
            <a:off x="3435307" y="4493006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87681" y="3381252"/>
            <a:ext cx="40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(Remove values from the tail!)</a:t>
            </a:r>
            <a:r>
              <a:rPr lang="en-US" sz="24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30ED-6BED-4FC3-819E-0A5EA14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60" grpId="0" animBg="1"/>
      <p:bldP spid="927760" grpId="1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70667" t="35036" r="14557" b="37324"/>
          <a:stretch/>
        </p:blipFill>
        <p:spPr bwMode="auto">
          <a:xfrm>
            <a:off x="3785499" y="4270887"/>
            <a:ext cx="1231710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5083442" y="4263404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5268044" y="491349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3566" t="35036" r="70705" b="38056"/>
          <a:stretch/>
        </p:blipFill>
        <p:spPr bwMode="auto">
          <a:xfrm>
            <a:off x="7897462" y="4238565"/>
            <a:ext cx="1311046" cy="9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9361029" y="4267939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9545631" y="490615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6"/>
          <p:cNvSpPr>
            <a:spLocks/>
          </p:cNvSpPr>
          <p:nvPr/>
        </p:nvSpPr>
        <p:spPr bwMode="auto">
          <a:xfrm flipH="1">
            <a:off x="4753965" y="531228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 flipH="1">
            <a:off x="4348259" y="532211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 flipH="1">
            <a:off x="3959029" y="533195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3766544" y="484059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 flipH="1">
            <a:off x="8969460" y="527476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flipH="1">
            <a:off x="8563754" y="528459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flipH="1">
            <a:off x="8174524" y="529443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5" name="&quot;No&quot; Symbol 34"/>
          <p:cNvSpPr/>
          <p:nvPr/>
        </p:nvSpPr>
        <p:spPr>
          <a:xfrm>
            <a:off x="7982039" y="480307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if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>
          <p:sp>
            <p:nvSpPr>
              <p:cNvPr id="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>
                <a:blip r:embed="rId5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9D52-76F2-4C55-824F-54DBD725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Enforce Arc Consistency of Entire CSP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729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 simplistic algorithm: Cycle over the pairs of variables, enforcing arc-consistency, repeating the cycle until no domains change for a whole cycle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AC-3 (short for </a:t>
            </a:r>
            <a:r>
              <a:rPr lang="en-US" sz="2400" u="sng" dirty="0"/>
              <a:t>A</a:t>
            </a:r>
            <a:r>
              <a:rPr lang="en-US" sz="2400" dirty="0"/>
              <a:t>rc </a:t>
            </a:r>
            <a:r>
              <a:rPr lang="en-US" sz="2400" u="sng" dirty="0"/>
              <a:t>C</a:t>
            </a:r>
            <a:r>
              <a:rPr lang="en-US" sz="2400" dirty="0"/>
              <a:t>onsistency Algorithm #</a:t>
            </a:r>
            <a:r>
              <a:rPr lang="en-US" sz="2400" u="sng" dirty="0"/>
              <a:t>3</a:t>
            </a:r>
            <a:r>
              <a:rPr lang="en-US" sz="2400" dirty="0"/>
              <a:t>): A more efficient algorithm ignoring constraints that have not been modified since they were last analyzed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294" y="3536116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132036" y="511170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4799305" y="350844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93410" y="3694013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522909" y="466487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40198" y="52333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84958" y="5909331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120978" y="4630330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196463" y="3935755"/>
            <a:ext cx="2505180" cy="2103626"/>
            <a:chOff x="1651247" y="2062661"/>
            <a:chExt cx="2505180" cy="2103626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C0E11-1C2C-4F86-8F9E-A5658DEC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2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80560" y="1960880"/>
            <a:ext cx="409448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1360" y="2778444"/>
            <a:ext cx="4439920" cy="838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0" y="5671949"/>
            <a:ext cx="31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Constraint Propagation!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ED43B-C43E-4804-9B75-49B8A7F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4216" y="2882048"/>
            <a:ext cx="832127" cy="314991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421485" y="3517378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2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SA-&gt;WA</a:t>
            </a:r>
          </a:p>
          <a:p>
            <a:r>
              <a:rPr lang="en-US" sz="2400" dirty="0"/>
              <a:t>NT-&gt;WA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C3A98-E8CF-4E1F-8FF6-C749FFBE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5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NT-&gt;WA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NT-&gt;SA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NSW-&gt;SA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V-&gt;SA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9A82B-D3D7-4E60-9F1F-A34019F5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1BFE49-6D08-48C6-9AB4-441D97F06E47}"/>
              </a:ext>
            </a:extLst>
          </p:cNvPr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7">
            <a:extLst>
              <a:ext uri="{FF2B5EF4-FFF2-40B4-BE49-F238E27FC236}">
                <a16:creationId xmlns:a16="http://schemas.microsoft.com/office/drawing/2014/main" id="{0018D1C7-C21A-5B3A-D3D4-797038E85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3066032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3781" y="2276751"/>
            <a:ext cx="626488" cy="12298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6715" y="2468981"/>
            <a:ext cx="21875" cy="56702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68470" y="2316480"/>
            <a:ext cx="645441" cy="328021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8E88C-DAD9-439B-AD0B-6078E8C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48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3B8F05-1F7D-4421-BA02-AD2459811EE6}"/>
              </a:ext>
            </a:extLst>
          </p:cNvPr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3C4558-811F-417A-B282-0C8F5EC432D8}"/>
              </a:ext>
            </a:extLst>
          </p:cNvPr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D4AFF2-B0BB-4795-B9E5-302C86BCFF17}"/>
              </a:ext>
            </a:extLst>
          </p:cNvPr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992AE-A8FB-4267-B807-6C30D64DAEB6}"/>
              </a:ext>
            </a:extLst>
          </p:cNvPr>
          <p:cNvCxnSpPr/>
          <p:nvPr/>
        </p:nvCxnSpPr>
        <p:spPr>
          <a:xfrm flipV="1">
            <a:off x="6107794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14AA97-09BD-4146-90A3-6734761C2F7B}"/>
              </a:ext>
            </a:extLst>
          </p:cNvPr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7">
            <a:extLst>
              <a:ext uri="{FF2B5EF4-FFF2-40B4-BE49-F238E27FC236}">
                <a16:creationId xmlns:a16="http://schemas.microsoft.com/office/drawing/2014/main" id="{B8332CE9-AECA-203E-E7E8-8C3E2036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2140378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0641E-4AFC-43C8-B2B0-9BBE29C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49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A365BBE-3616-43FF-2CC4-5BDDC7C5D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155263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Constraint Satisfaction Problems (CSPs)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Nihar Shah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418" y="2215823"/>
            <a:ext cx="6355490" cy="294217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22855-CDC8-403D-929A-B2EB1358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top!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6DA0C-F147-4B5B-8167-E82D9A4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9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top!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8CD87-0EAD-433F-923F-6F78D115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3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85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NSW-&gt;SA</a:t>
            </a:r>
          </a:p>
          <a:p>
            <a:r>
              <a:rPr lang="en-US" sz="2400" b="1" dirty="0"/>
              <a:t>V-&gt;SA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b="1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F5B7D-0499-4CF0-A181-A63EC4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52</a:t>
            </a:fld>
            <a:endParaRPr lang="en-US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2346B034-5F0E-72E9-307C-267B2CDB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3081331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9775-D7D6-4524-85EF-864C528A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53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6A5BDAF9-3B84-E1E8-CC21-81D0B95F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122835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59" y="365125"/>
            <a:ext cx="10515600" cy="10899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1: After assigning Q to Green,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gets added to the Queue?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839" y="4858766"/>
            <a:ext cx="403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A: NSW-&gt;Q, SA-&gt;Q, NT-&gt;Q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B: Q-&gt;NSW, Q-&gt;SA, Q-&gt;NT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527C7-D0F3-4E5F-916E-4F5F478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9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NT-&gt;Q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7280728" y="2698092"/>
            <a:ext cx="150381" cy="30628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305549" y="2614210"/>
            <a:ext cx="716218" cy="522309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94275" y="2304516"/>
            <a:ext cx="707751" cy="15342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CB2E3-64CA-4EF1-9274-098F55E7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55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CA58885-A655-2324-7D94-DD14444B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424558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6297662" y="2264222"/>
            <a:ext cx="704364" cy="20810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2986" y="2457812"/>
            <a:ext cx="34361" cy="54656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15314" y="2347534"/>
            <a:ext cx="725702" cy="33277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 61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11336-36C2-444B-9D7F-7EF97EC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56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9423800-145D-5576-7683-CB88D9A7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780806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D8F0-8ECC-4C6D-B33E-F707BEF1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57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A08DD49-DBC1-9BC2-B4D9-573FD9F7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37908409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H="1" flipV="1">
            <a:off x="6374531" y="3228634"/>
            <a:ext cx="977648" cy="687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92589" y="3404427"/>
            <a:ext cx="181818" cy="23434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26502" y="2682561"/>
            <a:ext cx="145052" cy="37461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2E14F-7ED6-4957-B79C-2850B25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58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6F1EAF2-87AE-57D4-8CE6-D8E3FD133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23579235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5F962-EFB1-491C-9EAE-83859768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59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E272A77-F187-5C5A-F952-A2270C65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18399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6400" y="1521032"/>
            <a:ext cx="11379200" cy="472916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Planning: sequences of actions</a:t>
            </a:r>
          </a:p>
          <a:p>
            <a:pPr lvl="1" eaLnBrk="1" hangingPunct="1"/>
            <a:r>
              <a:rPr lang="en-US" dirty="0"/>
              <a:t>The path to the goal is the important thing</a:t>
            </a:r>
          </a:p>
          <a:p>
            <a:pPr lvl="1" eaLnBrk="1" hangingPunct="1"/>
            <a:r>
              <a:rPr lang="en-US" dirty="0"/>
              <a:t>Paths have various costs, depths</a:t>
            </a:r>
          </a:p>
          <a:p>
            <a:pPr lvl="1" eaLnBrk="1" hangingPunct="1"/>
            <a:r>
              <a:rPr lang="en-US" dirty="0"/>
              <a:t>Heuristics give problem-specific guidance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Identification: assignments to variables</a:t>
            </a:r>
          </a:p>
          <a:p>
            <a:pPr lvl="1" eaLnBrk="1" hangingPunct="1"/>
            <a:r>
              <a:rPr lang="en-US" dirty="0"/>
              <a:t>The goal itself is important, not the path</a:t>
            </a:r>
          </a:p>
          <a:p>
            <a:pPr lvl="1" eaLnBrk="1" hangingPunct="1"/>
            <a:r>
              <a:rPr lang="en-US" dirty="0"/>
              <a:t>All paths at the same depth (for some formulations)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21" y="3391943"/>
            <a:ext cx="3067051" cy="266541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596188" y="1180106"/>
            <a:ext cx="3376612" cy="2228563"/>
            <a:chOff x="7596188" y="1882124"/>
            <a:chExt cx="3376612" cy="2228563"/>
          </a:xfrm>
        </p:grpSpPr>
        <p:sp>
          <p:nvSpPr>
            <p:cNvPr id="7" name="Rectangle 6"/>
            <p:cNvSpPr/>
            <p:nvPr/>
          </p:nvSpPr>
          <p:spPr>
            <a:xfrm>
              <a:off x="7772401" y="1905001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6188" y="1882124"/>
              <a:ext cx="3376612" cy="2228563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59258" y="5241462"/>
            <a:ext cx="6566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 warm-up assignments (i.e., sudoku) planning or identification problems?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9602-FA5E-4BB0-ABF8-98ABAB5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30506-C23E-4AC4-9A01-83F1648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60</a:t>
            </a:fld>
            <a:endParaRPr lang="en-US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B7AAB366-A4E5-EA81-6896-386EE033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9179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661373"/>
            <a:ext cx="11379200" cy="497477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Backtrack on the assignment of Q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Arc consistency detects failure earlier than forward checking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be run as a preprocessor or after each assignment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What’s the downside of enforcing arc consistency?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659BD-7A37-4E0E-BFF6-C8E1053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61</a:t>
            </a:fld>
            <a:endParaRPr lang="en-US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22210D07-E092-4B34-1CD0-1E53DC9C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198" y="6189617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</p:spTree>
    <p:extLst>
      <p:ext uri="{BB962C8B-B14F-4D97-AF65-F5344CB8AC3E}">
        <p14:creationId xmlns:p14="http://schemas.microsoft.com/office/powerpoint/2010/main" val="27857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Limitations of Arc Consistency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1"/>
            <a:ext cx="5562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After enforcing arc consistency:</a:t>
            </a:r>
          </a:p>
          <a:p>
            <a:pPr lvl="1" eaLnBrk="1" hangingPunct="1"/>
            <a:r>
              <a:rPr lang="en-US" dirty="0"/>
              <a:t>Can have one solution left</a:t>
            </a:r>
          </a:p>
          <a:p>
            <a:pPr lvl="1" eaLnBrk="1" hangingPunct="1"/>
            <a:r>
              <a:rPr lang="en-US" dirty="0"/>
              <a:t>Can have multiple solutions left</a:t>
            </a:r>
          </a:p>
          <a:p>
            <a:pPr lvl="1" eaLnBrk="1" hangingPunct="1"/>
            <a:r>
              <a:rPr lang="en-US" dirty="0"/>
              <a:t>Can have no solutions left (and not know it)</a:t>
            </a:r>
          </a:p>
          <a:p>
            <a:pPr lvl="1"/>
            <a:endParaRPr lang="en-US" dirty="0"/>
          </a:p>
          <a:p>
            <a:r>
              <a:rPr lang="en-US" dirty="0"/>
              <a:t>Arc consistency only checks local consistency conditions</a:t>
            </a:r>
          </a:p>
          <a:p>
            <a:endParaRPr lang="en-US" dirty="0"/>
          </a:p>
          <a:p>
            <a:r>
              <a:rPr lang="en-US" dirty="0"/>
              <a:t>Arc consistency still runs inside a backtracking search!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543800" y="1524000"/>
            <a:ext cx="3124200" cy="1524000"/>
            <a:chOff x="3552" y="1056"/>
            <a:chExt cx="2016" cy="1056"/>
          </a:xfrm>
        </p:grpSpPr>
        <p:grpSp>
          <p:nvGrpSpPr>
            <p:cNvPr id="31775" name="Group 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85" name="Oval 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6" name="Text Box 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6" name="Group 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83" name="Oval 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4" name="Text Box 1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7" name="Group 1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81" name="Oval 1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2" name="Text Box 1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78" name="Line 1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9" name="Line 1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0" name="Line 1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80010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83058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99822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2" name="Rectangle 22"/>
          <p:cNvSpPr>
            <a:spLocks noChangeArrowheads="1"/>
          </p:cNvSpPr>
          <p:nvPr/>
        </p:nvSpPr>
        <p:spPr bwMode="auto">
          <a:xfrm>
            <a:off x="8686800" y="1676400"/>
            <a:ext cx="8382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102870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7543800" y="3581400"/>
            <a:ext cx="3124200" cy="1524000"/>
            <a:chOff x="3552" y="1056"/>
            <a:chExt cx="2016" cy="1056"/>
          </a:xfrm>
        </p:grpSpPr>
        <p:grpSp>
          <p:nvGrpSpPr>
            <p:cNvPr id="31763" name="Group 2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73" name="Oval 2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4" name="Text Box 2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4" name="Group 2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71" name="Oval 2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2" name="Text Box 3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5" name="Group 3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69" name="Oval 3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0" name="Text Box 3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5" name="Rectangle 37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96774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7" name="Rectangle 43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8" name="Rectangle 45"/>
          <p:cNvSpPr>
            <a:spLocks noChangeArrowheads="1"/>
          </p:cNvSpPr>
          <p:nvPr/>
        </p:nvSpPr>
        <p:spPr bwMode="auto">
          <a:xfrm>
            <a:off x="9296400" y="37338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9" name="Rectangle 46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0" name="Rectangle 47"/>
          <p:cNvSpPr>
            <a:spLocks noChangeArrowheads="1"/>
          </p:cNvSpPr>
          <p:nvPr/>
        </p:nvSpPr>
        <p:spPr bwMode="auto">
          <a:xfrm>
            <a:off x="102870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8382000" y="5334001"/>
            <a:ext cx="17526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2B039-6C19-40E6-9B62-B87C829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 with AC-3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Where do you run AC-3?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8244840" y="409956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AC-3(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𝑐𝑠𝑝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72" t="-10000" r="-49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2DCC7-DBE2-4B48-A01D-6790AD5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818D2-FBA0-4152-975B-89A44A3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8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423" y="6196989"/>
            <a:ext cx="1018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 that the whole backtracking algorithm with AC-3 will call AC-3 many times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8028B-172B-45CE-ACEC-E1577D8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724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nodes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blipFill>
                <a:blip r:embed="rId4"/>
                <a:stretch>
                  <a:fillRect l="-158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8096" y="2942346"/>
            <a:ext cx="4305300" cy="264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3F0DA-4361-4562-A31E-8CCF534E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02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032" y="3164805"/>
            <a:ext cx="3163824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414864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414864"/>
                <a:ext cx="4812792" cy="830997"/>
              </a:xfrm>
              <a:prstGeom prst="rect">
                <a:avLst/>
              </a:prstGeom>
              <a:blipFill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nodes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blipFill>
                <a:blip r:embed="rId5"/>
                <a:stretch>
                  <a:fillRect l="-158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93668-6875-4EF2-9D49-B3D741D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62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872" y="4420581"/>
            <a:ext cx="6406896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364463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364463"/>
                <a:ext cx="4812792" cy="830997"/>
              </a:xfrm>
              <a:prstGeom prst="rect">
                <a:avLst/>
              </a:prstGeom>
              <a:blipFill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nodes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blipFill>
                <a:blip r:embed="rId5"/>
                <a:stretch>
                  <a:fillRect l="-158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Check arc consistency per arc: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blipFill rotWithShape="0">
                <a:blip r:embed="rId6"/>
                <a:stretch>
                  <a:fillRect l="-1537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Complexity of a single run of AC-3 is at most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13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(Not required)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Zhang&amp;Yap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(2001) show that its complexity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B4F0-3CD5-4DEA-B9E5-7C07D4D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2" y="1371982"/>
            <a:ext cx="10218735" cy="490461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C3C3C-062B-4189-B317-67C93CD0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6956"/>
            <a:ext cx="7239001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CSP is a special class of search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Mostly identification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Have specialized algorithms for them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Standard search problems: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an arbitrary data structure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can be any function over states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Constraint satisfaction problems (CSPs):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defined by </a:t>
            </a:r>
            <a:r>
              <a:rPr lang="en-US" dirty="0">
                <a:solidFill>
                  <a:srgbClr val="CC0000"/>
                </a:solidFill>
              </a:rPr>
              <a:t>variables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dirty="0"/>
              <a:t>  with values from a </a:t>
            </a:r>
            <a:r>
              <a:rPr lang="en-US" dirty="0">
                <a:solidFill>
                  <a:srgbClr val="CC0000"/>
                </a:solidFill>
              </a:rPr>
              <a:t>domain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D </a:t>
            </a:r>
            <a:r>
              <a:rPr lang="en-US" dirty="0"/>
              <a:t>(sometimes </a:t>
            </a:r>
            <a:r>
              <a:rPr lang="en-US" b="1" i="1" dirty="0">
                <a:latin typeface="Times New Roman" pitchFamily="18" charset="0"/>
              </a:rPr>
              <a:t>D</a:t>
            </a:r>
            <a:r>
              <a:rPr lang="en-US" dirty="0"/>
              <a:t> depends on </a:t>
            </a:r>
            <a:r>
              <a:rPr lang="en-US" b="1" i="1" dirty="0" err="1">
                <a:latin typeface="Times New Roman" pitchFamily="18" charset="0"/>
              </a:rPr>
              <a:t>i</a:t>
            </a:r>
            <a:r>
              <a:rPr lang="en-US" dirty="0"/>
              <a:t>)</a:t>
            </a:r>
            <a:endParaRPr lang="en-US" i="1" baseline="-25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is a </a:t>
            </a:r>
            <a:r>
              <a:rPr lang="en-US" dirty="0">
                <a:solidFill>
                  <a:srgbClr val="CC0000"/>
                </a:solidFill>
              </a:rPr>
              <a:t>set of constraints </a:t>
            </a:r>
            <a:r>
              <a:rPr lang="en-US" dirty="0"/>
              <a:t>specifying allowable combinations of values for subsets of variables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1159072"/>
            <a:ext cx="3505200" cy="2726810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267201"/>
            <a:ext cx="4320801" cy="200024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BF4B1-A7B3-42AE-8B17-C4EF965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9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Backtracking = DFS + variable-ordering + fail-on-violation</a:t>
            </a:r>
          </a:p>
          <a:p>
            <a:pPr eaLnBrk="1" hangingPunct="1"/>
            <a:r>
              <a:rPr lang="en-US" sz="2400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DC7C354-7D7A-C2E0-D49B-A9A7F78C7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for the class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A995BF9-4434-8255-DB67-2CD1F9CA81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Would it be better to branch on the most constrained or the least constrained variable next?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E5946AC-80D8-24F3-889F-CB9F0BF4C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8664" y="295275"/>
            <a:ext cx="8205787" cy="1143000"/>
          </a:xfrm>
        </p:spPr>
        <p:txBody>
          <a:bodyPr/>
          <a:lstStyle/>
          <a:p>
            <a:pPr eaLnBrk="1" hangingPunct="1"/>
            <a:r>
              <a:rPr lang="en-US" altLang="en-US"/>
              <a:t>Most constrained variable heuristic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3724E1F-805A-A66D-916E-EB322F076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463" y="2287921"/>
            <a:ext cx="8812212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Choose the variable with the fewest legal values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a.k.a. </a:t>
            </a:r>
            <a:r>
              <a:rPr lang="en-US" altLang="en-US" dirty="0">
                <a:solidFill>
                  <a:schemeClr val="accent2"/>
                </a:solidFill>
              </a:rPr>
              <a:t>minimum remaining values (MRV)</a:t>
            </a:r>
            <a:r>
              <a:rPr lang="en-US" altLang="en-US" dirty="0"/>
              <a:t> heuristic</a:t>
            </a:r>
          </a:p>
        </p:txBody>
      </p:sp>
      <p:pic>
        <p:nvPicPr>
          <p:cNvPr id="22532" name="Picture 4" descr="australia-most-constrained-variable">
            <a:extLst>
              <a:ext uri="{FF2B5EF4-FFF2-40B4-BE49-F238E27FC236}">
                <a16:creationId xmlns:a16="http://schemas.microsoft.com/office/drawing/2014/main" id="{63DEB491-CD20-C27C-3A5B-626E54AC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124200"/>
            <a:ext cx="610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620CBAE-3E59-1A8D-D0D4-86F31BBB7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4675" y="303213"/>
            <a:ext cx="8502650" cy="1143000"/>
          </a:xfrm>
        </p:spPr>
        <p:txBody>
          <a:bodyPr/>
          <a:lstStyle/>
          <a:p>
            <a:pPr eaLnBrk="1" hangingPunct="1"/>
            <a:r>
              <a:rPr lang="en-US" altLang="en-US"/>
              <a:t>Most constrain</a:t>
            </a:r>
            <a:r>
              <a:rPr lang="en-US" altLang="en-US" i="1">
                <a:solidFill>
                  <a:srgbClr val="FF0000"/>
                </a:solidFill>
              </a:rPr>
              <a:t>ing</a:t>
            </a:r>
            <a:r>
              <a:rPr lang="en-US" altLang="en-US"/>
              <a:t> variable heuristic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52452CF-2770-DC13-86A6-FC9272F5B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Choose the variable with the most constraints on remaining variables</a:t>
            </a:r>
          </a:p>
          <a:p>
            <a:pPr eaLnBrk="1" hangingPunct="1"/>
            <a:r>
              <a:rPr lang="en-US" altLang="en-US"/>
              <a:t>A good idea is to use it as a tie-breaker among most constrained variables:</a:t>
            </a:r>
          </a:p>
        </p:txBody>
      </p:sp>
      <p:pic>
        <p:nvPicPr>
          <p:cNvPr id="23556" name="Picture 4" descr="australia-most-constraining-variable">
            <a:extLst>
              <a:ext uri="{FF2B5EF4-FFF2-40B4-BE49-F238E27FC236}">
                <a16:creationId xmlns:a16="http://schemas.microsoft.com/office/drawing/2014/main" id="{AB750526-25A5-F102-77F3-CB0A5270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63" y="3976248"/>
            <a:ext cx="7620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188C9B3-1100-F707-276C-58E99FBDB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190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Least constraining value heuristic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165ECFB-D51C-97A2-F7DC-96CFA5063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9139" y="1337022"/>
            <a:ext cx="10942064" cy="522514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Given a variable to assign, choose the least constraining value:</a:t>
            </a:r>
          </a:p>
          <a:p>
            <a:pPr lvl="1" eaLnBrk="1" hangingPunct="1"/>
            <a:r>
              <a:rPr lang="en-US" altLang="en-US" dirty="0"/>
              <a:t>the one that rules out the fewest values in the remaining variables</a:t>
            </a:r>
          </a:p>
          <a:p>
            <a:pPr lvl="1"/>
            <a:r>
              <a:rPr lang="en-US" sz="2400" dirty="0"/>
              <a:t>Note that it may take some computation to determine this!  (E.g., rerunning filtering)</a:t>
            </a:r>
          </a:p>
          <a:p>
            <a:r>
              <a:rPr lang="en-US" sz="2800" dirty="0"/>
              <a:t>Why least rather than most?</a:t>
            </a:r>
          </a:p>
          <a:p>
            <a:pPr marL="0" indent="0"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Combining these heuristics makes 1000 queens feasible</a:t>
            </a:r>
          </a:p>
        </p:txBody>
      </p:sp>
      <p:pic>
        <p:nvPicPr>
          <p:cNvPr id="24580" name="Picture 4" descr="australia-least-constraining-value">
            <a:extLst>
              <a:ext uri="{FF2B5EF4-FFF2-40B4-BE49-F238E27FC236}">
                <a16:creationId xmlns:a16="http://schemas.microsoft.com/office/drawing/2014/main" id="{240886BF-AF99-BEFB-F60C-BCA1A9C1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5" y="2912735"/>
            <a:ext cx="70866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02" y="1114254"/>
            <a:ext cx="5800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Backtracking + AC-3 + MRV + LCV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27C0D-97FE-4C58-958B-99ABE61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21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deal with non-binary CSPs?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 l="2014" t="2845"/>
          <a:stretch>
            <a:fillRect/>
          </a:stretch>
        </p:blipFill>
        <p:spPr bwMode="auto">
          <a:xfrm>
            <a:off x="8162066" y="2281237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715" y="3238502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2" y="5021264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7590" y="4344990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7506B-EEA8-4A2D-9A4E-707366CB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788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 graph for non-binary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741"/>
            <a:ext cx="10515600" cy="4587221"/>
          </a:xfrm>
        </p:spPr>
        <p:txBody>
          <a:bodyPr/>
          <a:lstStyle/>
          <a:p>
            <a:r>
              <a:rPr lang="en-US" dirty="0"/>
              <a:t>Variable nodes: nodes to represent the variables</a:t>
            </a:r>
          </a:p>
          <a:p>
            <a:r>
              <a:rPr lang="en-US" dirty="0"/>
              <a:t>Constraint nodes: auxiliary nodes to represent the constraints</a:t>
            </a:r>
          </a:p>
          <a:p>
            <a:r>
              <a:rPr lang="en-US" dirty="0"/>
              <a:t>Edges: connects a constraint node and its corresponding variables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 l="1343" t="1076"/>
          <a:stretch>
            <a:fillRect/>
          </a:stretch>
        </p:blipFill>
        <p:spPr bwMode="auto">
          <a:xfrm>
            <a:off x="7853583" y="370354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57835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9918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87357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34796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4286" y="3759540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014" t="2845"/>
          <a:stretch>
            <a:fillRect/>
          </a:stretch>
        </p:blipFill>
        <p:spPr bwMode="auto">
          <a:xfrm>
            <a:off x="642491" y="4100742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4136" y="5170578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2234" y="5864314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3024" y="4494304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33634" y="3840552"/>
            <a:ext cx="167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Constraints: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8CCCEF-D520-4E81-B25F-79DA1833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75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Solve non-binary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search?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Backtracking?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Forward Checking?</a:t>
            </a:r>
          </a:p>
          <a:p>
            <a:pPr lvl="1"/>
            <a:r>
              <a:rPr lang="en-US" dirty="0"/>
              <a:t>Need to generalize the original FC operation</a:t>
            </a:r>
          </a:p>
          <a:p>
            <a:pPr lvl="1"/>
            <a:r>
              <a:rPr lang="en-US" altLang="en-US" dirty="0"/>
              <a:t>(nFC0) </a:t>
            </a:r>
            <a:r>
              <a:rPr lang="en-US" dirty="0"/>
              <a:t>After a variable is assigned a value, find all constraints with only one unassigned variable and cross off values of that unassigned variable which violate the constraint</a:t>
            </a:r>
          </a:p>
          <a:p>
            <a:pPr lvl="1"/>
            <a:r>
              <a:rPr lang="en-US" dirty="0"/>
              <a:t>There exist other ways to do generalized forward checking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343" t="1076"/>
          <a:stretch>
            <a:fillRect/>
          </a:stretch>
        </p:blipFill>
        <p:spPr bwMode="auto">
          <a:xfrm>
            <a:off x="7816193" y="26500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20445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02528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49967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08164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16896" y="321000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379345-E187-47E1-A728-CD93F195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Solve non-binary CSPs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(Bonus material, not required)</a:t>
                </a:r>
              </a:p>
              <a:p>
                <a:r>
                  <a:rPr lang="en-US" sz="2400" dirty="0"/>
                  <a:t>AC-3? Need to generalize the definition of AC and enforcement of AC</a:t>
                </a:r>
              </a:p>
              <a:p>
                <a:r>
                  <a:rPr lang="en-US" sz="2400" dirty="0"/>
                  <a:t>Generalized arc-consistency (GAC)</a:t>
                </a:r>
              </a:p>
              <a:p>
                <a:pPr lvl="1"/>
                <a:r>
                  <a:rPr lang="en-US" dirty="0"/>
                  <a:t>A non-binary constraint is GAC if for </a:t>
                </a:r>
                <a:r>
                  <a:rPr lang="en-US" dirty="0">
                    <a:solidFill>
                      <a:srgbClr val="0070C0"/>
                    </a:solidFill>
                  </a:rPr>
                  <a:t>every</a:t>
                </a:r>
                <a:r>
                  <a:rPr lang="en-US" dirty="0"/>
                  <a:t> value for a variable there </a:t>
                </a:r>
                <a:r>
                  <a:rPr lang="en-US" dirty="0">
                    <a:solidFill>
                      <a:srgbClr val="0070C0"/>
                    </a:solidFill>
                  </a:rPr>
                  <a:t>exist</a:t>
                </a:r>
                <a:r>
                  <a:rPr lang="en-US" dirty="0"/>
                  <a:t> consistent value combinations for </a:t>
                </a:r>
                <a:r>
                  <a:rPr lang="en-US" dirty="0">
                    <a:solidFill>
                      <a:srgbClr val="0070C0"/>
                    </a:solidFill>
                  </a:rPr>
                  <a:t>all other variables </a:t>
                </a:r>
                <a:r>
                  <a:rPr lang="en-US" dirty="0"/>
                  <a:t>in the constraint</a:t>
                </a:r>
              </a:p>
              <a:p>
                <a:pPr lvl="1"/>
                <a:r>
                  <a:rPr lang="en-US" dirty="0"/>
                  <a:t>Reduced to AC for binary constraints</a:t>
                </a:r>
              </a:p>
              <a:p>
                <a:r>
                  <a:rPr lang="en-US" sz="2400" dirty="0"/>
                  <a:t>Enforcing GAC</a:t>
                </a:r>
              </a:p>
              <a:p>
                <a:pPr lvl="1"/>
                <a:r>
                  <a:rPr lang="en-US" dirty="0"/>
                  <a:t>Simple schema: enumerate value combination for all other variables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r>
                  <a:rPr lang="en-US" dirty="0"/>
                  <a:t> constraint on variables with domains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sz="2400" dirty="0"/>
                  <a:t>There are other algorithms for non-binary constraint propagation, e.g., </a:t>
                </a:r>
                <a:r>
                  <a:rPr lang="en-US" altLang="en-US" sz="2400" dirty="0"/>
                  <a:t>(</a:t>
                </a:r>
                <a:r>
                  <a:rPr lang="en-US" altLang="en-US" sz="2400" dirty="0" err="1"/>
                  <a:t>i,j</a:t>
                </a:r>
                <a:r>
                  <a:rPr lang="en-US" altLang="en-US" sz="2400" dirty="0"/>
                  <a:t>)-consistency [</a:t>
                </a:r>
                <a:r>
                  <a:rPr lang="en-US" altLang="en-US" sz="2400" dirty="0" err="1"/>
                  <a:t>Freuder</a:t>
                </a:r>
                <a:r>
                  <a:rPr lang="en-US" altLang="en-US" sz="2400" dirty="0"/>
                  <a:t>, JACM 85]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96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E8A9F-8415-4C8F-A66B-1256FBA2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Why study CSPs?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750183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Assignment problems: e.g., who teaches what class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Timetabling problems: e.g., which class is offered when and where?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Hardware configuration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Transportation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Factory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Circuit layout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Fault diagnosis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… lots more!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Sometimes involve real-valued variables…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80" y="2671684"/>
            <a:ext cx="6248398" cy="277768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9259" y="1209237"/>
            <a:ext cx="683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Many real-world problems can be formulated as CSPs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5D1F0-5873-47B1-92F7-D15E8FB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74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Summary: CSPs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2686" y="1690688"/>
            <a:ext cx="83058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800" dirty="0"/>
              <a:t>CSPs are a special kind of search problem: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States are partial assignments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 test defined by constraints</a:t>
            </a:r>
          </a:p>
          <a:p>
            <a:pPr lvl="6"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2800" dirty="0"/>
              <a:t>Basic solution: backtracking search</a:t>
            </a:r>
          </a:p>
          <a:p>
            <a:pPr lvl="2"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2800" dirty="0"/>
              <a:t>Speed-ups: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Ordering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Filtering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Structure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endParaRPr lang="en-US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38400"/>
            <a:ext cx="6170351" cy="274299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E598A-307B-47C0-9986-4B2E3F59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7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(Not required)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pPr lvl="1"/>
            <a:r>
              <a:rPr lang="en-US" dirty="0"/>
              <a:t>Zhang, </a:t>
            </a:r>
            <a:r>
              <a:rPr lang="en-US" dirty="0" err="1"/>
              <a:t>Yuanlin</a:t>
            </a:r>
            <a:r>
              <a:rPr lang="en-US" dirty="0"/>
              <a:t>, and Roland HC Yap. "Making AC-3 an optimal algorithm." In </a:t>
            </a:r>
            <a:r>
              <a:rPr lang="en-US" i="1" dirty="0"/>
              <a:t>IJCAI</a:t>
            </a:r>
            <a:r>
              <a:rPr lang="en-US" dirty="0"/>
              <a:t>, vol. 1, pp. 316-321. 2001.</a:t>
            </a:r>
          </a:p>
          <a:p>
            <a:pPr lvl="1"/>
            <a:r>
              <a:rPr lang="en-US" dirty="0" err="1"/>
              <a:t>Freuder</a:t>
            </a:r>
            <a:r>
              <a:rPr lang="en-US" dirty="0"/>
              <a:t>, Eugene C. "A sufficient condition for backtrack-bounded search." </a:t>
            </a:r>
            <a:r>
              <a:rPr lang="en-US" i="1" dirty="0"/>
              <a:t>Journal of the ACM (JACM)</a:t>
            </a:r>
            <a:r>
              <a:rPr lang="en-US" dirty="0"/>
              <a:t> 32, no. 4 (1985): 755-761.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6F53B-0FA5-4F48-B6AB-51625883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Varieties of CSPs and Constraints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2103"/>
            <a:ext cx="7316459" cy="495199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FB97-C27C-41B6-902A-B377A21E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9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green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7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WA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7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21173</TotalTime>
  <Words>4329</Words>
  <Application>Microsoft Office PowerPoint</Application>
  <PresentationFormat>Widescreen</PresentationFormat>
  <Paragraphs>969</Paragraphs>
  <Slides>81</Slides>
  <Notes>32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1_Office Theme</vt:lpstr>
      <vt:lpstr>Warm-up as You Walk In</vt:lpstr>
      <vt:lpstr>Warm-up as You Walk In (also see activity sheet on website)</vt:lpstr>
      <vt:lpstr>Announcements</vt:lpstr>
      <vt:lpstr>Plan</vt:lpstr>
      <vt:lpstr>AI: Representation and Problem Solving </vt:lpstr>
      <vt:lpstr>What is Search For?</vt:lpstr>
      <vt:lpstr>Constraint Satisfaction Problems</vt:lpstr>
      <vt:lpstr>Why study CSPs?</vt:lpstr>
      <vt:lpstr>Varieties of CSPs and Constraints</vt:lpstr>
      <vt:lpstr>Example: Map Coloring</vt:lpstr>
      <vt:lpstr>Constraint Graphs</vt:lpstr>
      <vt:lpstr>Constraint Graphs</vt:lpstr>
      <vt:lpstr>Example: N-Queens</vt:lpstr>
      <vt:lpstr>Example: N-Queens</vt:lpstr>
      <vt:lpstr>Example: Cryptarithmetic</vt:lpstr>
      <vt:lpstr>Example: Sudoku</vt:lpstr>
      <vt:lpstr>Varieties of CSPs</vt:lpstr>
      <vt:lpstr>Varieties of Constraints</vt:lpstr>
      <vt:lpstr>Solving CSPs</vt:lpstr>
      <vt:lpstr>Standard Search Formulation</vt:lpstr>
      <vt:lpstr>Question: Search for CSPs</vt:lpstr>
      <vt:lpstr>Depth First Search</vt:lpstr>
      <vt:lpstr>Demo – Naïve Search</vt:lpstr>
      <vt:lpstr>Backtracking Search</vt:lpstr>
      <vt:lpstr>Backtracking Search</vt:lpstr>
      <vt:lpstr>Backtracking Example</vt:lpstr>
      <vt:lpstr>Backtracking Search</vt:lpstr>
      <vt:lpstr>Backtracking Search</vt:lpstr>
      <vt:lpstr>Backtracking Search</vt:lpstr>
      <vt:lpstr>Backtracking Search</vt:lpstr>
      <vt:lpstr>Backtracking Search</vt:lpstr>
      <vt:lpstr>Backtracking Search</vt:lpstr>
      <vt:lpstr>Improving Backtracking</vt:lpstr>
      <vt:lpstr>Filtering</vt:lpstr>
      <vt:lpstr>Filtering: Forward Checking</vt:lpstr>
      <vt:lpstr>Filtering: Forward Checking</vt:lpstr>
      <vt:lpstr>Filtering: Forward Checking</vt:lpstr>
      <vt:lpstr>Filtering: Forward Checking</vt:lpstr>
      <vt:lpstr>Filtering: Forward Checking</vt:lpstr>
      <vt:lpstr>Demo – Backtracking with Forward Checking</vt:lpstr>
      <vt:lpstr>Filtering: Constraint Propagation</vt:lpstr>
      <vt:lpstr>Consistency of A Single Arc</vt:lpstr>
      <vt:lpstr>Consistency of A Single Arc</vt:lpstr>
      <vt:lpstr>How to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Poll 1: After assigning Q to Green, what gets added to the Queue?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Limitations of Arc Consistency</vt:lpstr>
      <vt:lpstr>Backtracking Search with AC-3</vt:lpstr>
      <vt:lpstr>Demo – Backtracking with AC-3</vt:lpstr>
      <vt:lpstr>Complexity of a single run of AC-3</vt:lpstr>
      <vt:lpstr>Complexity of a single run of AC-3</vt:lpstr>
      <vt:lpstr>Complexity of a single run of AC-3</vt:lpstr>
      <vt:lpstr>Complexity of a single run of AC-3</vt:lpstr>
      <vt:lpstr>Ordering</vt:lpstr>
      <vt:lpstr>Backtracking Search</vt:lpstr>
      <vt:lpstr>Question for the class</vt:lpstr>
      <vt:lpstr>Most constrained variable heuristic</vt:lpstr>
      <vt:lpstr>Most constraining variable heuristic</vt:lpstr>
      <vt:lpstr>Least constraining value heuristic</vt:lpstr>
      <vt:lpstr>Demo – Coloring with a Complex Graph</vt:lpstr>
      <vt:lpstr>How to deal with non-binary CSPs?</vt:lpstr>
      <vt:lpstr>Constraint graph for non-binary CSPs</vt:lpstr>
      <vt:lpstr>Solve non-binary CSPs</vt:lpstr>
      <vt:lpstr>Solve non-binary CSPs</vt:lpstr>
      <vt:lpstr>Summary: CSPs</vt:lpstr>
      <vt:lpstr>Additional Resources (Not required)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Tuomas W Sandholm</cp:lastModifiedBy>
  <cp:revision>289</cp:revision>
  <dcterms:created xsi:type="dcterms:W3CDTF">2019-01-24T20:17:39Z</dcterms:created>
  <dcterms:modified xsi:type="dcterms:W3CDTF">2024-02-05T04:21:35Z</dcterms:modified>
</cp:coreProperties>
</file>