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9" r:id="rId2"/>
    <p:sldId id="663" r:id="rId3"/>
    <p:sldId id="406" r:id="rId4"/>
    <p:sldId id="457" r:id="rId5"/>
    <p:sldId id="413" r:id="rId6"/>
    <p:sldId id="532" r:id="rId7"/>
    <p:sldId id="645" r:id="rId8"/>
    <p:sldId id="642" r:id="rId9"/>
    <p:sldId id="543" r:id="rId10"/>
    <p:sldId id="556" r:id="rId11"/>
    <p:sldId id="637" r:id="rId12"/>
    <p:sldId id="544" r:id="rId13"/>
    <p:sldId id="650" r:id="rId14"/>
    <p:sldId id="453" r:id="rId15"/>
    <p:sldId id="549" r:id="rId16"/>
    <p:sldId id="551" r:id="rId17"/>
    <p:sldId id="651" r:id="rId18"/>
    <p:sldId id="677" r:id="rId19"/>
    <p:sldId id="678" r:id="rId20"/>
    <p:sldId id="687" r:id="rId21"/>
    <p:sldId id="679" r:id="rId22"/>
    <p:sldId id="458" r:id="rId23"/>
    <p:sldId id="594" r:id="rId24"/>
    <p:sldId id="452" r:id="rId25"/>
    <p:sldId id="571" r:id="rId26"/>
    <p:sldId id="481" r:id="rId27"/>
    <p:sldId id="572" r:id="rId28"/>
    <p:sldId id="673" r:id="rId29"/>
    <p:sldId id="578" r:id="rId30"/>
    <p:sldId id="579" r:id="rId31"/>
    <p:sldId id="671" r:id="rId32"/>
    <p:sldId id="639" r:id="rId33"/>
    <p:sldId id="576" r:id="rId34"/>
    <p:sldId id="680" r:id="rId35"/>
    <p:sldId id="684" r:id="rId36"/>
    <p:sldId id="683" r:id="rId37"/>
    <p:sldId id="682" r:id="rId38"/>
    <p:sldId id="582" r:id="rId39"/>
    <p:sldId id="675" r:id="rId40"/>
    <p:sldId id="583" r:id="rId41"/>
    <p:sldId id="658" r:id="rId42"/>
    <p:sldId id="552" r:id="rId43"/>
    <p:sldId id="459" r:id="rId44"/>
    <p:sldId id="655" r:id="rId45"/>
    <p:sldId id="562" r:id="rId46"/>
    <p:sldId id="460" r:id="rId47"/>
    <p:sldId id="656" r:id="rId48"/>
    <p:sldId id="688" r:id="rId49"/>
    <p:sldId id="577" r:id="rId50"/>
    <p:sldId id="659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85374"/>
  </p:normalViewPr>
  <p:slideViewPr>
    <p:cSldViewPr snapToGrid="0">
      <p:cViewPr varScale="1">
        <p:scale>
          <a:sx n="108" d="100"/>
          <a:sy n="108" d="100"/>
        </p:scale>
        <p:origin x="1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9D97-3088-46C0-A5CF-C692DC26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Tree search vs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BFS, DFS, Uniform cost search, iterative deepening search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Heuristics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Greedy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A* search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Optimality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on heuristics</a:t>
            </a:r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57B1-DA7F-1CC9-DC63-53402BFA3347}"/>
              </a:ext>
            </a:extLst>
          </p:cNvPr>
          <p:cNvSpPr txBox="1"/>
          <p:nvPr/>
        </p:nvSpPr>
        <p:spPr>
          <a:xfrm>
            <a:off x="4578045" y="372379"/>
            <a:ext cx="735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(An aside: greedy search is not a greedy algorithm. </a:t>
            </a:r>
          </a:p>
          <a:p>
            <a:r>
              <a:rPr lang="en-US" sz="1600" dirty="0"/>
              <a:t>The latter, viewed through the </a:t>
            </a:r>
            <a:r>
              <a:rPr lang="en-US" sz="1600" dirty="0" err="1"/>
              <a:t>lense</a:t>
            </a:r>
            <a:r>
              <a:rPr lang="en-US" sz="1600" dirty="0"/>
              <a:t> of search algorithms, is just one branch of a tree.)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0295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5366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Tuomas Sandholm and Nihar Shah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05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8846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nodes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Which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search </a:t>
            </a:r>
          </a:p>
          <a:p>
            <a:r>
              <a:rPr lang="en-US" sz="2800" dirty="0">
                <a:latin typeface="Calibri"/>
                <a:cs typeface="Calibri"/>
              </a:rPr>
              <a:t>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79" y="4511525"/>
            <a:ext cx="57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945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1082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434460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 from Andrew Moore</a:t>
            </a:r>
          </a:p>
        </p:txBody>
      </p:sp>
    </p:spTree>
    <p:extLst>
      <p:ext uri="{BB962C8B-B14F-4D97-AF65-F5344CB8AC3E}">
        <p14:creationId xmlns:p14="http://schemas.microsoft.com/office/powerpoint/2010/main" val="22930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E23-CB5A-8B48-BBF1-99BF2B87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0D40-E9B3-154F-BD65-8B80E8DB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15812" cy="45516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Q1: Practice creating heuristics and running Greedy and A* search</a:t>
            </a:r>
          </a:p>
          <a:p>
            <a:endParaRPr lang="en-US" b="1" dirty="0"/>
          </a:p>
          <a:p>
            <a:r>
              <a:rPr lang="en-US" dirty="0"/>
              <a:t>Q2: Walk through Amazon Robot Example</a:t>
            </a:r>
          </a:p>
        </p:txBody>
      </p:sp>
    </p:spTree>
    <p:extLst>
      <p:ext uri="{BB962C8B-B14F-4D97-AF65-F5344CB8AC3E}">
        <p14:creationId xmlns:p14="http://schemas.microsoft.com/office/powerpoint/2010/main" val="120137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cost so far (“backward cost”) and (estimates of) cost to go (“forward cost”)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some metric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initial metric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worse metric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4778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9521</TotalTime>
  <Words>2971</Words>
  <Application>Microsoft Macintosh PowerPoint</Application>
  <PresentationFormat>Widescreen</PresentationFormat>
  <Paragraphs>594</Paragraphs>
  <Slides>50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Plan</vt:lpstr>
      <vt:lpstr>AI: Representation and Problem Solving </vt:lpstr>
      <vt:lpstr>Breadth-First Search (BFS) Properties</vt:lpstr>
      <vt:lpstr>Uniform Cost Search (UCS) Properties</vt:lpstr>
      <vt:lpstr>Uniform Cost Issues</vt:lpstr>
      <vt:lpstr>PowerPoint Presentation</vt:lpstr>
      <vt:lpstr>Uninformed vs Informed Search</vt:lpstr>
      <vt:lpstr>Today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A* Search</vt:lpstr>
      <vt:lpstr>A* Search</vt:lpstr>
      <vt:lpstr>Combining UCS and Greedy</vt:lpstr>
      <vt:lpstr>PowerPoint Presentation</vt:lpstr>
      <vt:lpstr>PowerPoint Presentation</vt:lpstr>
      <vt:lpstr>A* Search Algorithms</vt:lpstr>
      <vt:lpstr>A* Search Algorithms</vt:lpstr>
      <vt:lpstr>UCS vs A* Contours</vt:lpstr>
      <vt:lpstr>Comparison</vt:lpstr>
      <vt:lpstr>Is A* Optimal?</vt:lpstr>
      <vt:lpstr>Admissible Heuristics</vt:lpstr>
      <vt:lpstr>Admissible Heuristics</vt:lpstr>
      <vt:lpstr>Optimality of A* Tree Search</vt:lpstr>
      <vt:lpstr>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Optimality of A* Graph Search</vt:lpstr>
      <vt:lpstr>Poll 1: A* Graph Search</vt:lpstr>
      <vt:lpstr>Poll 1: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In-Class Activity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Simrit Dhanjal</cp:lastModifiedBy>
  <cp:revision>697</cp:revision>
  <cp:lastPrinted>2022-09-06T00:51:31Z</cp:lastPrinted>
  <dcterms:created xsi:type="dcterms:W3CDTF">2018-10-11T11:39:27Z</dcterms:created>
  <dcterms:modified xsi:type="dcterms:W3CDTF">2024-01-24T15:03:54Z</dcterms:modified>
</cp:coreProperties>
</file>