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663" r:id="rId2"/>
    <p:sldId id="375" r:id="rId3"/>
    <p:sldId id="1284" r:id="rId4"/>
    <p:sldId id="377" r:id="rId5"/>
    <p:sldId id="378" r:id="rId6"/>
    <p:sldId id="398" r:id="rId7"/>
    <p:sldId id="1254" r:id="rId8"/>
    <p:sldId id="1266" r:id="rId9"/>
    <p:sldId id="1240" r:id="rId10"/>
    <p:sldId id="1256" r:id="rId11"/>
    <p:sldId id="1247" r:id="rId12"/>
    <p:sldId id="1243" r:id="rId13"/>
    <p:sldId id="483" r:id="rId14"/>
    <p:sldId id="486" r:id="rId15"/>
    <p:sldId id="497" r:id="rId16"/>
    <p:sldId id="487" r:id="rId17"/>
    <p:sldId id="1286" r:id="rId18"/>
    <p:sldId id="1290" r:id="rId19"/>
    <p:sldId id="1287" r:id="rId20"/>
    <p:sldId id="1288" r:id="rId21"/>
    <p:sldId id="488" r:id="rId22"/>
    <p:sldId id="491" r:id="rId23"/>
    <p:sldId id="1285" r:id="rId24"/>
    <p:sldId id="1269" r:id="rId25"/>
    <p:sldId id="1265" r:id="rId26"/>
    <p:sldId id="549" r:id="rId27"/>
    <p:sldId id="550" r:id="rId28"/>
    <p:sldId id="560" r:id="rId29"/>
    <p:sldId id="558" r:id="rId30"/>
    <p:sldId id="1291" r:id="rId31"/>
    <p:sldId id="559" r:id="rId32"/>
    <p:sldId id="561" r:id="rId33"/>
    <p:sldId id="552" r:id="rId34"/>
    <p:sldId id="553" r:id="rId35"/>
    <p:sldId id="1272" r:id="rId36"/>
    <p:sldId id="1292" r:id="rId37"/>
    <p:sldId id="1293" r:id="rId38"/>
    <p:sldId id="1261" r:id="rId39"/>
  </p:sldIdLst>
  <p:sldSz cx="12192000" cy="6858000"/>
  <p:notesSz cx="7010400" cy="92964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44A"/>
    <a:srgbClr val="D1FFE6"/>
    <a:srgbClr val="E88510"/>
    <a:srgbClr val="FFCCCC"/>
    <a:srgbClr val="FF9999"/>
    <a:srgbClr val="D60093"/>
    <a:srgbClr val="104F9C"/>
    <a:srgbClr val="AE7C4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 autoAdjust="0"/>
    <p:restoredTop sz="80297" autoAdjust="0"/>
  </p:normalViewPr>
  <p:slideViewPr>
    <p:cSldViewPr snapToGrid="0">
      <p:cViewPr varScale="1">
        <p:scale>
          <a:sx n="138" d="100"/>
          <a:sy n="138" d="100"/>
        </p:scale>
        <p:origin x="1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1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5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9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4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6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9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4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7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9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9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6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1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2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5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7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3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2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7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2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7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3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3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229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6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62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9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5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5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1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DC253-A9A5-4D90-B624-D5BA5845A98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25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Sequential Data and 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</a:t>
            </a:r>
            <a:r>
              <a:rPr lang="en-US" sz="2400" dirty="0" err="1"/>
              <a:t>Nihar</a:t>
            </a:r>
            <a:r>
              <a:rPr lang="en-US" sz="2400" dirty="0"/>
              <a:t> B. Shah and </a:t>
            </a:r>
            <a:r>
              <a:rPr lang="en-US" sz="2400" dirty="0" err="1"/>
              <a:t>Tuomas</a:t>
            </a:r>
            <a:r>
              <a:rPr lang="en-US" sz="2400" dirty="0"/>
              <a:t> </a:t>
            </a:r>
            <a:r>
              <a:rPr lang="en-US" sz="2400" dirty="0" err="1"/>
              <a:t>Sandholm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</a:t>
            </a:r>
            <a:r>
              <a:rPr lang="en-US" sz="1867" dirty="0" err="1"/>
              <a:t>ai.berkeley.edu</a:t>
            </a:r>
            <a:endParaRPr lang="en-US" sz="186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D5F4B1E-BDD5-EF11-8CBE-8BC21BB3C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state at time </a:t>
                </a:r>
                <a:r>
                  <a:rPr lang="en-US" i="1" dirty="0"/>
                  <a:t>t</a:t>
                </a:r>
                <a:r>
                  <a:rPr lang="en-US" dirty="0"/>
                  <a:t>?</a:t>
                </a: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r>
                  <a:rPr lang="en-US" dirty="0"/>
                  <a:t>Iterate this update starting at </a:t>
                </a:r>
                <a:r>
                  <a:rPr lang="en-US" i="1" dirty="0"/>
                  <a:t>t</a:t>
                </a:r>
                <a:r>
                  <a:rPr lang="en-US" dirty="0"/>
                  <a:t>=1</a:t>
                </a:r>
              </a:p>
              <a:p>
                <a:pPr marL="457176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457" b="-11728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9789215" y="2195529"/>
            <a:ext cx="2209800" cy="685800"/>
          </a:xfrm>
          <a:prstGeom prst="wedgeRoundRectCallout">
            <a:avLst>
              <a:gd name="adj1" fmla="val -122770"/>
              <a:gd name="adj2" fmla="val 8554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236291" y="1384859"/>
            <a:ext cx="1897480" cy="685800"/>
          </a:xfrm>
          <a:prstGeom prst="wedgeRoundRectCallout">
            <a:avLst>
              <a:gd name="adj1" fmla="val -172790"/>
              <a:gd name="adj2" fmla="val 20380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80536" y="2012755"/>
            <a:ext cx="11430928" cy="4391890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positions on a map (continuous)</a:t>
            </a:r>
            <a:endParaRPr lang="en-US" sz="1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1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specific positions in specific words (so, tens of thousands)</a:t>
            </a:r>
            <a:endParaRPr lang="en-US" sz="1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1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translation options</a:t>
            </a:r>
            <a:endParaRPr lang="en-US" sz="1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1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States are coding/non-coding/start/stop/splice-site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9E9D2B-340C-004C-EC87-44D1D538DA75}"/>
              </a:ext>
            </a:extLst>
          </p:cNvPr>
          <p:cNvSpPr txBox="1"/>
          <p:nvPr/>
        </p:nvSpPr>
        <p:spPr>
          <a:xfrm>
            <a:off x="552099" y="994943"/>
            <a:ext cx="809105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In many applications, the true state is not observed directly.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Instead, you observe some possibly noisy information.</a:t>
            </a:r>
            <a:endParaRPr lang="en-US" sz="2000" dirty="0">
              <a:solidFill>
                <a:srgbClr val="0000FF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4922B-7D87-183B-3083-4A75B822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3124642"/>
            <a:ext cx="4630304" cy="34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9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2576945"/>
            <a:ext cx="6807200" cy="354922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8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at each time step 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CB053E-65E6-9749-6238-95E1A3D07DC7}"/>
              </a:ext>
            </a:extLst>
          </p:cNvPr>
          <p:cNvSpPr txBox="1"/>
          <p:nvPr/>
        </p:nvSpPr>
        <p:spPr>
          <a:xfrm>
            <a:off x="552099" y="994943"/>
            <a:ext cx="809105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In many applications, the true state is not observed directly.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Instead, you observe some possibly noisy information.</a:t>
            </a:r>
            <a:endParaRPr lang="en-US" sz="2000" dirty="0">
              <a:solidFill>
                <a:srgbClr val="0000FF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06177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2846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19409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7" name="Rectangle 2049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ea typeface="ＭＳ Ｐゴシック" pitchFamily="34" charset="-128"/>
              </a:rPr>
              <a:t>Sequential data</a:t>
            </a:r>
          </a:p>
        </p:txBody>
      </p:sp>
      <p:sp>
        <p:nvSpPr>
          <p:cNvPr id="2049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72493" y="2071316"/>
            <a:ext cx="9529974" cy="4119172"/>
          </a:xfrm>
        </p:spPr>
        <p:txBody>
          <a:bodyPr anchor="t">
            <a:normAutofit/>
          </a:bodyPr>
          <a:lstStyle/>
          <a:p>
            <a:pPr lvl="1"/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Finance</a:t>
            </a:r>
          </a:p>
          <a:p>
            <a:pPr lvl="1"/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1"/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1"/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1"/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  <p:pic>
        <p:nvPicPr>
          <p:cNvPr id="3074" name="Picture 2" descr="Premium Vector | Financial stock market graph on stock market investment  trading, bullish point, bearish point. trend of graph for business idea and  all art work design. vector illustration.">
            <a:extLst>
              <a:ext uri="{FF2B5EF4-FFF2-40B4-BE49-F238E27FC236}">
                <a16:creationId xmlns:a16="http://schemas.microsoft.com/office/drawing/2014/main" id="{B08EB67E-14C7-1F8A-0AA7-3DFDBA5D2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r="9504" b="2"/>
          <a:stretch/>
        </p:blipFill>
        <p:spPr bwMode="auto">
          <a:xfrm>
            <a:off x="8176722" y="121957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0E88C9-6ACB-818B-FC14-AE48F277B867}"/>
              </a:ext>
            </a:extLst>
          </p:cNvPr>
          <p:cNvSpPr txBox="1"/>
          <p:nvPr/>
        </p:nvSpPr>
        <p:spPr>
          <a:xfrm>
            <a:off x="8177932" y="324433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….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2424813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0610" y="2428309"/>
            <a:ext cx="4971699" cy="627812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73452" y="4424218"/>
            <a:ext cx="7315200" cy="1941218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Sensor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Sensor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Sensor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219868" y="71994"/>
            <a:ext cx="5876131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FF0000"/>
                </a:solidFill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Initial distribution:   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dirty="0">
                <a:solidFill>
                  <a:srgbClr val="0096FF"/>
                </a:solidFill>
                <a:sym typeface="Symbol"/>
              </a:rPr>
              <a:t>)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Transition model:   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800" dirty="0">
                <a:solidFill>
                  <a:srgbClr val="009051"/>
                </a:solidFill>
                <a:sym typeface="Symbol"/>
              </a:rPr>
              <a:t>)</a:t>
            </a:r>
            <a:endParaRPr lang="en-US" sz="28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Sensor model:          </a:t>
            </a:r>
            <a:r>
              <a:rPr lang="en-US" sz="28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8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8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8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F16C11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0" y="3043785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32330"/>
              </p:ext>
            </p:extLst>
          </p:nvPr>
        </p:nvGraphicFramePr>
        <p:xfrm>
          <a:off x="5883152" y="3073727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14679"/>
              </p:ext>
            </p:extLst>
          </p:nvPr>
        </p:nvGraphicFramePr>
        <p:xfrm>
          <a:off x="2758953" y="4883781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50413"/>
            <a:ext cx="11353800" cy="51054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8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150000"/>
              </a:lnSpc>
              <a:buNone/>
            </a:pPr>
            <a:r>
              <a:rPr lang="en-US" sz="28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6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8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6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= 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600" dirty="0">
                <a:sym typeface="Symbol"/>
              </a:rPr>
              <a:t></a:t>
            </a:r>
            <a:r>
              <a:rPr lang="en-US" sz="3600" i="1" baseline="-25000" dirty="0">
                <a:sym typeface="Symbol"/>
              </a:rPr>
              <a:t>t</a:t>
            </a:r>
            <a:r>
              <a:rPr lang="en-US" sz="3600" baseline="-25000" dirty="0">
                <a:sym typeface="Symbol"/>
              </a:rPr>
              <a:t>=1,…,</a:t>
            </a:r>
            <a:r>
              <a:rPr lang="en-US" sz="3600" i="1" baseline="-25000" dirty="0">
                <a:sym typeface="Symbol"/>
              </a:rPr>
              <a:t>T</a:t>
            </a:r>
            <a:r>
              <a:rPr lang="en-US" sz="3600" i="1" dirty="0">
                <a:sym typeface="Symbol"/>
              </a:rPr>
              <a:t> </a:t>
            </a:r>
            <a:r>
              <a:rPr lang="en-US" sz="28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8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150000"/>
              </a:lnSpc>
              <a:buNone/>
            </a:pPr>
            <a:r>
              <a:rPr lang="en-US" sz="28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6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8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6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8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6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6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8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6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6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8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6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= </a:t>
            </a:r>
            <a:r>
              <a:rPr lang="en-US" sz="28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600" dirty="0">
                <a:sym typeface="Symbol"/>
              </a:rPr>
              <a:t></a:t>
            </a:r>
            <a:r>
              <a:rPr lang="en-US" sz="3600" i="1" baseline="-25000" dirty="0">
                <a:sym typeface="Symbol"/>
              </a:rPr>
              <a:t>t</a:t>
            </a:r>
            <a:r>
              <a:rPr lang="en-US" sz="3600" baseline="-25000" dirty="0">
                <a:sym typeface="Symbol"/>
              </a:rPr>
              <a:t>=1,…,</a:t>
            </a:r>
            <a:r>
              <a:rPr lang="en-US" sz="3600" i="1" baseline="-25000" dirty="0">
                <a:sym typeface="Symbol"/>
              </a:rPr>
              <a:t>T</a:t>
            </a:r>
            <a:r>
              <a:rPr lang="en-US" sz="3600" i="1" dirty="0">
                <a:sym typeface="Symbol"/>
              </a:rPr>
              <a:t> </a:t>
            </a:r>
            <a:r>
              <a:rPr lang="en-US" sz="28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8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6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6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8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8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Exercise: Are evidence variables independent of each other?</a:t>
            </a:r>
          </a:p>
          <a:p>
            <a:pPr lvl="1">
              <a:lnSpc>
                <a:spcPct val="15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91400" y="194843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95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FB48-9760-1506-1845-FCE52843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56114"/>
            <a:ext cx="10515600" cy="627812"/>
          </a:xfrm>
        </p:spPr>
        <p:txBody>
          <a:bodyPr/>
          <a:lstStyle/>
          <a:p>
            <a:r>
              <a:rPr lang="en-US" dirty="0"/>
              <a:t>Some useful stuff</a:t>
            </a:r>
            <a:endParaRPr lang="hi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DC5D9-E40C-C4C7-C517-C86F6A764F84}"/>
              </a:ext>
            </a:extLst>
          </p:cNvPr>
          <p:cNvSpPr txBox="1"/>
          <p:nvPr/>
        </p:nvSpPr>
        <p:spPr>
          <a:xfrm>
            <a:off x="552099" y="1375942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Notation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2400" b="0" i="1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3C74A-A192-7400-0C2C-C1B674486D38}"/>
              </a:ext>
            </a:extLst>
          </p:cNvPr>
          <p:cNvSpPr txBox="1"/>
          <p:nvPr/>
        </p:nvSpPr>
        <p:spPr>
          <a:xfrm>
            <a:off x="552099" y="3269007"/>
            <a:ext cx="11037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Probability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 </a:t>
            </a:r>
            <a:r>
              <a:rPr kumimoji="0" lang="en-US" sz="2400" b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Conside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r a random variable B taking three possible values b</a:t>
            </a:r>
            <a:r>
              <a:rPr lang="en-US" sz="2400" kern="0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,b</a:t>
            </a:r>
            <a:r>
              <a:rPr lang="en-US" sz="2400" kern="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,b</a:t>
            </a:r>
            <a:r>
              <a:rPr lang="en-US" sz="2400" kern="0" baseline="-25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. Suppose you know that P(b</a:t>
            </a:r>
            <a:r>
              <a:rPr lang="en-US" sz="2400" kern="0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)=2⍺, P(b</a:t>
            </a:r>
            <a:r>
              <a:rPr lang="en-US" sz="2400" kern="0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)=1.25⍺, P(b</a:t>
            </a:r>
            <a:r>
              <a:rPr lang="en-US" sz="2400" kern="0" baseline="-25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)=0.75⍺, for some ⍺&gt;0. Then what is P(b</a:t>
            </a:r>
            <a:r>
              <a:rPr lang="en-US" sz="2400" kern="0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)?</a:t>
            </a:r>
            <a:endParaRPr kumimoji="0" lang="en-US" sz="2400" b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latin typeface="Calibri" charset="0"/>
                <a:ea typeface="Calibri" charset="0"/>
                <a:cs typeface="Calibri" charset="0"/>
              </a:rPr>
              <a:t>Key takeaway: 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If you know P(B=b) for all b up to a constant, then you can recover P(B) by normalizing.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B8F11-DDD7-120A-387D-325CDD118D82}"/>
              </a:ext>
            </a:extLst>
          </p:cNvPr>
          <p:cNvSpPr/>
          <p:nvPr/>
        </p:nvSpPr>
        <p:spPr>
          <a:xfrm>
            <a:off x="837282" y="1112704"/>
            <a:ext cx="4814371" cy="3018621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04629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166" grpId="0"/>
      <p:bldP spid="167" grpId="0"/>
      <p:bldP spid="168" grpId="0"/>
      <p:bldP spid="169" grpId="0" animBg="1"/>
      <p:bldP spid="170" grpId="0" animBg="1"/>
      <p:bldP spid="171" grpId="0" animBg="1"/>
      <p:bldP spid="172" grpId="0" animBg="1"/>
      <p:bldP spid="7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What is the current state, given all of the current and past evidence ?  </a:t>
            </a: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That is, what is </a:t>
            </a:r>
            <a:r>
              <a:rPr lang="en-US" sz="28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8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28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8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28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41EEB7-EFC3-B0CC-D41C-EE1A5247147A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1447800"/>
            <a:ext cx="35052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4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r>
              <a:rPr lang="en-US" b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: Exact inference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110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fPr>
                            <m:nu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| 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1: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𝑡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100686"/>
              </a:xfrm>
              <a:prstGeom prst="rect">
                <a:avLst/>
              </a:prstGeom>
              <a:blipFill>
                <a:blip r:embed="rId4"/>
                <a:stretch>
                  <a:fillRect r="-37576" b="-1379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0F85675A-7CD0-4C78-BA98-1CB8795762A2}"/>
              </a:ext>
            </a:extLst>
          </p:cNvPr>
          <p:cNvSpPr/>
          <p:nvPr/>
        </p:nvSpPr>
        <p:spPr>
          <a:xfrm>
            <a:off x="1443209" y="2559096"/>
            <a:ext cx="3062689" cy="1274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59B21-B16C-1B01-866D-D20C2044F5DF}"/>
              </a:ext>
            </a:extLst>
          </p:cNvPr>
          <p:cNvSpPr txBox="1"/>
          <p:nvPr/>
        </p:nvSpPr>
        <p:spPr>
          <a:xfrm>
            <a:off x="1946383" y="3853558"/>
            <a:ext cx="232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not depend on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endParaRPr lang="hi-IN" baseline="-25000" dirty="0"/>
          </a:p>
        </p:txBody>
      </p:sp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C3ED-2E85-9775-2300-D9F02804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7E2E-3FD2-4FD7-FB88-3C6FEBFFC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popular models for sequential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Markov chains and hidden Markov models (HMMs)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Used widely in many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Also form building blocks for more complex models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3113998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>
                <a:blip r:embed="rId3"/>
                <a:stretch>
                  <a:fillRect l="-16364" t="-34507" r="-105455" b="-5105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>
                <a:blip r:embed="rId4"/>
                <a:stretch>
                  <a:fillRect l="-969" t="-12766" b="-3191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E33AFD2-9AB3-D6ED-E0E9-E6F1D293F371}"/>
              </a:ext>
            </a:extLst>
          </p:cNvPr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Bayes net conditional independence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2518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Bayes net conditional independence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/>
              <p:cNvSpPr/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8788" b="-5261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out of the summation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8788" b="-5261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8788" b="-5261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241900" y="1414520"/>
            <a:ext cx="6390253" cy="943090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ym typeface="Symbol"/>
              </a:rPr>
              <a:t>Given </a:t>
            </a:r>
            <a:r>
              <a:rPr lang="en-US" sz="2400" dirty="0">
                <a:sym typeface="Symbol"/>
              </a:rPr>
              <a:t>P(X</a:t>
            </a:r>
            <a:r>
              <a:rPr lang="en-US" sz="2400" baseline="-25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) = {sun:0.5, rain:0.5</a:t>
            </a:r>
            <a:r>
              <a:rPr lang="en-US" dirty="0">
                <a:sym typeface="Symbol"/>
              </a:rPr>
              <a:t>}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400" dirty="0">
                <a:sym typeface="Symbol"/>
              </a:rPr>
              <a:t>Goal: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Compute P(X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=sun | e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= e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sym typeface="Symbol"/>
              </a:rPr>
              <a:t>=True)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59687"/>
              </p:ext>
            </p:extLst>
          </p:nvPr>
        </p:nvGraphicFramePr>
        <p:xfrm>
          <a:off x="6496215" y="1116311"/>
          <a:ext cx="2262196" cy="14631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4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21698"/>
              </p:ext>
            </p:extLst>
          </p:nvPr>
        </p:nvGraphicFramePr>
        <p:xfrm>
          <a:off x="9315615" y="1123542"/>
          <a:ext cx="2281944" cy="14631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8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sz="2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F3E27-3437-9006-1AF3-D7AF81614BF4}"/>
                  </a:ext>
                </a:extLst>
              </p:cNvPr>
              <p:cNvSpPr txBox="1"/>
              <p:nvPr/>
            </p:nvSpPr>
            <p:spPr>
              <a:xfrm>
                <a:off x="49576" y="2777187"/>
                <a:ext cx="10089679" cy="3067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800" b="0" dirty="0">
                    <a:latin typeface="Cambria Math" panose="02040503050406030204" pitchFamily="18" charset="0"/>
                    <a:sym typeface="Symbol"/>
                  </a:rPr>
                  <a:t>Remember recursion… start with P(X</a:t>
                </a:r>
                <a:r>
                  <a:rPr lang="en-US" sz="2800" b="0" baseline="-25000" dirty="0">
                    <a:latin typeface="Cambria Math" panose="02040503050406030204" pitchFamily="18" charset="0"/>
                    <a:sym typeface="Symbol"/>
                  </a:rPr>
                  <a:t>1</a:t>
                </a:r>
                <a:r>
                  <a:rPr lang="en-US" sz="2800" b="0" dirty="0">
                    <a:latin typeface="Cambria Math" panose="02040503050406030204" pitchFamily="18" charset="0"/>
                    <a:sym typeface="Symbol"/>
                  </a:rPr>
                  <a:t>|e</a:t>
                </a:r>
                <a:r>
                  <a:rPr lang="en-US" sz="2800" b="0" baseline="-25000" dirty="0">
                    <a:latin typeface="Cambria Math" panose="02040503050406030204" pitchFamily="18" charset="0"/>
                    <a:sym typeface="Symbol"/>
                  </a:rPr>
                  <a:t>1</a:t>
                </a:r>
                <a:r>
                  <a:rPr lang="en-US" sz="2800" b="0" dirty="0">
                    <a:latin typeface="Cambria Math" panose="02040503050406030204" pitchFamily="18" charset="0"/>
                    <a:sym typeface="Symbol"/>
                  </a:rPr>
                  <a:t>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8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b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800" b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sym typeface="Symbol"/>
                          </a:rPr>
                          <m:t>P</m:t>
                        </m:r>
                        <m:d>
                          <m:dPr>
                            <m:ctrlPr>
                              <a:rPr lang="en-US" sz="2800" b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sym typeface="Symbol"/>
                          </a:rPr>
                          <m:t>P</m:t>
                        </m:r>
                        <m:d>
                          <m:dPr>
                            <m:ctrlPr>
                              <a:rPr lang="en-US" sz="2800" b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800" b="0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800" b="0" dirty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Symbol"/>
                      </a:rPr>
                      <m:t>                =⍺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b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800" b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sym typeface="Symbol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sz="28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8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P</m:t>
                      </m:r>
                      <m:d>
                        <m:dPr>
                          <m:ctrlPr>
                            <a:rPr lang="en-US" sz="2800" b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sun</m:t>
                          </m:r>
                        </m:e>
                        <m:e>
                          <m:sSub>
                            <m:sSubPr>
                              <m:ctrlPr>
                                <a:rPr lang="en-US" sz="2800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True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                                                =</m:t>
                    </m:r>
                    <m:r>
                      <a:rPr lang="en-US" sz="2800" i="0" smtClean="0"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∗</m:t>
                    </m:r>
                  </m:oMath>
                </a14:m>
                <a:r>
                  <a:rPr lang="en-US" sz="2800" b="0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0.2 * 0.5 = 0.1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endParaRPr lang="en-US" sz="2800" b="0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800" b="0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8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rain</m:t>
                        </m:r>
                      </m:e>
                      <m:e>
                        <m:sSub>
                          <m:sSubPr>
                            <m:ctrl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8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True</m:t>
                        </m:r>
                      </m:e>
                    </m:d>
                    <m:r>
                      <a:rPr lang="en-US" sz="28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800" i="0" smtClean="0"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* 0.9 * 0.5 = 0.45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F3E27-3437-9006-1AF3-D7AF81614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" y="2777187"/>
                <a:ext cx="10089679" cy="3067891"/>
              </a:xfrm>
              <a:prstGeom prst="rect">
                <a:avLst/>
              </a:prstGeom>
              <a:blipFill>
                <a:blip r:embed="rId3"/>
                <a:stretch>
                  <a:fillRect l="-1256" t="-4527" b="-452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2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496215" y="1116311"/>
          <a:ext cx="2262196" cy="14631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4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9315615" y="1123542"/>
          <a:ext cx="2281944" cy="14631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8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sz="2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F3E27-3437-9006-1AF3-D7AF81614BF4}"/>
                  </a:ext>
                </a:extLst>
              </p:cNvPr>
              <p:cNvSpPr txBox="1"/>
              <p:nvPr/>
            </p:nvSpPr>
            <p:spPr>
              <a:xfrm>
                <a:off x="56854" y="2579479"/>
                <a:ext cx="12293054" cy="3628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Next, move to P(X</a:t>
                </a:r>
                <a:r>
                  <a:rPr lang="en-US" sz="2800" b="0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2</a:t>
                </a: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|e</a:t>
                </a:r>
                <a:r>
                  <a:rPr lang="en-US" sz="2800" b="0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1</a:t>
                </a: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,e</a:t>
                </a:r>
                <a:r>
                  <a:rPr lang="en-US" sz="2800" b="0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2</a:t>
                </a: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)</a:t>
                </a:r>
              </a:p>
              <a:p>
                <a:pPr marL="0" lvl="1">
                  <a:lnSpc>
                    <a:spcPct val="8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X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e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e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sSup>
                      <m:sSupPr>
                        <m:ctrlPr>
                          <a:rPr lang="en-US" sz="28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α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sym typeface="Symbol"/>
                          </a:rPr>
                          <m:t>α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sym typeface="Symbol"/>
                          </a:rPr>
                          <m:t>e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sym typeface="Symbol"/>
                          </a:rPr>
                          <m:t>α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sym typeface="Symbol"/>
                </a:endParaRPr>
              </a:p>
              <a:p>
                <a:pPr marL="0" lvl="1">
                  <a:lnSpc>
                    <a:spcPct val="8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P</m:t>
                        </m:r>
                        <m:d>
                          <m:dPr>
                            <m:ctrl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40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  <m:r>
                              <a:rPr lang="en-US" sz="2400" i="0" baseline="-25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P</m:t>
                        </m:r>
                        <m:r>
                          <a:rPr lang="en-US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x</m:t>
                        </m:r>
                        <m:r>
                          <a:rPr lang="en-US" sz="2400" i="0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  <m:r>
                          <a:rPr lang="en-US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  <a:sym typeface="Symbol"/>
                  </a:rPr>
                  <a:t> 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/>
                </a:endParaRPr>
              </a:p>
              <a:p>
                <a:pPr marL="0" lvl="1">
                  <a:lnSpc>
                    <a:spcPct val="80000"/>
                  </a:lnSpc>
                  <a:spcBef>
                    <a:spcPts val="5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ymbol"/>
                        </a:rPr>
                        <m:t>P</m:t>
                      </m:r>
                      <m:d>
                        <m:dPr>
                          <m:ctrlPr>
                            <a:rPr kumimoji="0" lang="en-US" sz="2300" b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3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sun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23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e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True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300" b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23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P</m:t>
                          </m:r>
                          <m:d>
                            <m:dPr>
                              <m:ctrlPr>
                                <a:rPr kumimoji="0" lang="en-US" sz="2300" b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300" b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sun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x</m:t>
                              </m:r>
                              <m:r>
                                <a:rPr kumimoji="0" lang="en-US" sz="2300" b="0" i="0" u="none" strike="noStrike" kern="1200" cap="none" spc="0" normalizeH="0" baseline="-2500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P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x</m:t>
                          </m:r>
                          <m:r>
                            <a:rPr lang="en-US" sz="2300" i="0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2300" b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e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True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3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sym typeface="Symbol"/>
                </a:endParaRPr>
              </a:p>
              <a:p>
                <a:pPr marL="0" lvl="1">
                  <a:lnSpc>
                    <a:spcPct val="80000"/>
                  </a:lnSpc>
                  <a:spcBef>
                    <a:spcPts val="500"/>
                  </a:spcBef>
                  <a:defRPr/>
                </a:pPr>
                <a:r>
                  <a:rPr kumimoji="0" lang="en-US" sz="23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Symbol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kumimoji="0" lang="en-US" sz="23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ymbol"/>
                      </a:rPr>
                      <m:t>=.9∗.1</m:t>
                    </m:r>
                    <m:r>
                      <a:rPr lang="en-US" sz="23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  <m:r>
                      <a:rPr kumimoji="0" lang="en-US" sz="23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ymbol"/>
                      </a:rPr>
                      <m:t>+.3∗.45</m:t>
                    </m:r>
                    <m:r>
                      <a:rPr lang="en-US" sz="23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  <m:r>
                      <a:rPr kumimoji="0" lang="en-US" sz="23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ymbol"/>
                      </a:rPr>
                      <m:t>=.225</m:t>
                    </m:r>
                    <m:r>
                      <a:rPr lang="en-US" sz="23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endParaRPr kumimoji="0" lang="en-US" sz="23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sym typeface="Symbol"/>
                </a:endParaRPr>
              </a:p>
              <a:p>
                <a:pPr marL="0" lvl="1">
                  <a:lnSpc>
                    <a:spcPct val="80000"/>
                  </a:lnSpc>
                  <a:spcBef>
                    <a:spcPts val="5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ymbol"/>
                        </a:rPr>
                        <m:t>P</m:t>
                      </m:r>
                      <m:d>
                        <m:dPr>
                          <m:ctrlPr>
                            <a:rPr kumimoji="0" lang="en-US" sz="2300" b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3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rain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23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e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True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300" b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23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P</m:t>
                          </m:r>
                          <m:d>
                            <m:dPr>
                              <m:ctrlPr>
                                <a:rPr kumimoji="0" lang="en-US" sz="2300" b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300" b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23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rain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x</m:t>
                              </m:r>
                              <m:r>
                                <a:rPr lang="en-US" sz="2300" i="0" baseline="-25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P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x</m:t>
                          </m:r>
                          <m:r>
                            <a:rPr lang="en-US" sz="2300" i="0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2300" b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e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True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3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sym typeface="Symbol"/>
                </a:endParaRPr>
              </a:p>
              <a:p>
                <a:pPr marL="0" lvl="1">
                  <a:lnSpc>
                    <a:spcPct val="80000"/>
                  </a:lnSpc>
                  <a:spcBef>
                    <a:spcPts val="500"/>
                  </a:spcBef>
                  <a:defRPr/>
                </a:pPr>
                <a:r>
                  <a:rPr kumimoji="0" lang="en-US" sz="23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Symbol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kumimoji="0" lang="en-US" sz="23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ymbol"/>
                      </a:rPr>
                      <m:t>= .1∗</m:t>
                    </m:r>
                    <m:r>
                      <a:rPr lang="en-US" sz="23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.1⍺</m:t>
                    </m:r>
                    <m:r>
                      <a:rPr kumimoji="0" lang="en-US" sz="23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ymbol"/>
                      </a:rPr>
                      <m:t>+ .7∗</m:t>
                    </m:r>
                    <m:r>
                      <a:rPr lang="en-US" sz="23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.45⍺</m:t>
                    </m:r>
                    <m:r>
                      <a:rPr kumimoji="0" lang="en-US" sz="23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ymbol"/>
                      </a:rPr>
                      <m:t>=.325</m:t>
                    </m:r>
                    <m:r>
                      <a:rPr lang="en-US" sz="23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endParaRPr lang="en-US" sz="2300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F3E27-3437-9006-1AF3-D7AF81614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" y="2579479"/>
                <a:ext cx="12293054" cy="3628557"/>
              </a:xfrm>
              <a:prstGeom prst="rect">
                <a:avLst/>
              </a:prstGeom>
              <a:blipFill>
                <a:blip r:embed="rId3"/>
                <a:stretch>
                  <a:fillRect l="-1032" t="-3846" b="-3706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A73B981E-850A-BACC-0EBD-E3D9C1587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900" y="1414520"/>
            <a:ext cx="6390253" cy="943090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ym typeface="Symbol"/>
              </a:rPr>
              <a:t>Given </a:t>
            </a:r>
            <a:r>
              <a:rPr lang="en-US" sz="2400" dirty="0">
                <a:sym typeface="Symbol"/>
              </a:rPr>
              <a:t>P(X</a:t>
            </a:r>
            <a:r>
              <a:rPr lang="en-US" sz="2400" baseline="-25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) = {sun:0.5, rain:0.5</a:t>
            </a:r>
            <a:r>
              <a:rPr lang="en-US" dirty="0">
                <a:sym typeface="Symbol"/>
              </a:rPr>
              <a:t>}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400" dirty="0">
                <a:sym typeface="Symbol"/>
              </a:rPr>
              <a:t>Goal: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Compute P(X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=sun | e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= e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sym typeface="Symbol"/>
              </a:rPr>
              <a:t>=True)</a:t>
            </a:r>
          </a:p>
        </p:txBody>
      </p:sp>
    </p:spTree>
    <p:extLst>
      <p:ext uri="{BB962C8B-B14F-4D97-AF65-F5344CB8AC3E}">
        <p14:creationId xmlns:p14="http://schemas.microsoft.com/office/powerpoint/2010/main" val="30613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496215" y="1116311"/>
          <a:ext cx="2262196" cy="14631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4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9315615" y="1123542"/>
          <a:ext cx="2281944" cy="14631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8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sz="2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2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F3E27-3437-9006-1AF3-D7AF81614BF4}"/>
                  </a:ext>
                </a:extLst>
              </p:cNvPr>
              <p:cNvSpPr txBox="1"/>
              <p:nvPr/>
            </p:nvSpPr>
            <p:spPr>
              <a:xfrm>
                <a:off x="56854" y="2579479"/>
                <a:ext cx="12293054" cy="1707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Next, move to P(X</a:t>
                </a:r>
                <a:r>
                  <a:rPr lang="en-US" sz="2800" b="0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2</a:t>
                </a: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|e</a:t>
                </a:r>
                <a:r>
                  <a:rPr lang="en-US" sz="2800" b="0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1</a:t>
                </a: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,e</a:t>
                </a:r>
                <a:r>
                  <a:rPr lang="en-US" sz="2800" b="0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2</a:t>
                </a:r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Symbol"/>
                  </a:rPr>
                  <a:t>)</a:t>
                </a:r>
              </a:p>
              <a:p>
                <a:pPr marL="0" lvl="1">
                  <a:lnSpc>
                    <a:spcPct val="8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X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e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e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α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α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sym typeface="Symbol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  <a:sym typeface="Symbol"/>
                  </a:rPr>
                  <a:t> 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/>
                </a:endParaRPr>
              </a:p>
              <a:p>
                <a:pPr marL="0" lvl="1">
                  <a:lnSpc>
                    <a:spcPct val="80000"/>
                  </a:lnSpc>
                  <a:spcBef>
                    <a:spcPts val="5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ymbol"/>
                        </a:rPr>
                        <m:t>P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sun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e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True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ymbol"/>
                        </a:rPr>
                        <m:t>=.225</m:t>
                      </m:r>
                      <m:r>
                        <a:rPr lang="en-US" sz="23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⍺</m:t>
                      </m:r>
                    </m:oMath>
                  </m:oMathPara>
                </a14:m>
                <a:endParaRPr kumimoji="0" lang="en-US" sz="23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sym typeface="Symbol"/>
                </a:endParaRPr>
              </a:p>
              <a:p>
                <a:pPr marL="0" lvl="1">
                  <a:lnSpc>
                    <a:spcPct val="80000"/>
                  </a:lnSpc>
                  <a:spcBef>
                    <a:spcPts val="5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ymbol"/>
                        </a:rPr>
                        <m:t>P</m:t>
                      </m:r>
                      <m:d>
                        <m:dPr>
                          <m:ctrlPr>
                            <a:rPr kumimoji="0" lang="en-US" sz="2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rain</m:t>
                          </m:r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2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e</m:t>
                              </m:r>
                            </m:e>
                            <m:sub>
                              <m:r>
                                <a:rPr kumimoji="0" lang="en-US" sz="2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2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ymbol"/>
                            </a:rPr>
                            <m:t>True</m:t>
                          </m:r>
                        </m:e>
                      </m:d>
                      <m:r>
                        <a:rPr kumimoji="0" lang="en-US" sz="2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ymbol"/>
                        </a:rPr>
                        <m:t>=.325</m:t>
                      </m:r>
                      <m:r>
                        <a:rPr lang="en-US" sz="23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⍺</m:t>
                      </m:r>
                    </m:oMath>
                  </m:oMathPara>
                </a14:m>
                <a:endParaRPr lang="en-US" sz="2300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FF3E27-3437-9006-1AF3-D7AF81614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" y="2579479"/>
                <a:ext cx="12293054" cy="1707647"/>
              </a:xfrm>
              <a:prstGeom prst="rect">
                <a:avLst/>
              </a:prstGeom>
              <a:blipFill>
                <a:blip r:embed="rId3"/>
                <a:stretch>
                  <a:fillRect l="-1032" t="-8148" b="-370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A73B981E-850A-BACC-0EBD-E3D9C1587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900" y="1414520"/>
            <a:ext cx="6390253" cy="943090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ym typeface="Symbol"/>
              </a:rPr>
              <a:t>Given </a:t>
            </a:r>
            <a:r>
              <a:rPr lang="en-US" sz="2400" dirty="0">
                <a:sym typeface="Symbol"/>
              </a:rPr>
              <a:t>P(X</a:t>
            </a:r>
            <a:r>
              <a:rPr lang="en-US" sz="2400" baseline="-25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) = {sun:0.5, rain:0.5</a:t>
            </a:r>
            <a:r>
              <a:rPr lang="en-US" dirty="0">
                <a:sym typeface="Symbol"/>
              </a:rPr>
              <a:t>}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400" dirty="0">
                <a:sym typeface="Symbol"/>
              </a:rPr>
              <a:t>Goal: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Compute P(X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=sun | e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= e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sym typeface="Symbol"/>
              </a:rPr>
              <a:t>=True)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1033F7-F8AA-5A7C-4EA9-86D91A5FFA9B}"/>
                  </a:ext>
                </a:extLst>
              </p:cNvPr>
              <p:cNvSpPr txBox="1"/>
              <p:nvPr/>
            </p:nvSpPr>
            <p:spPr>
              <a:xfrm>
                <a:off x="97315" y="4508995"/>
                <a:ext cx="11997369" cy="216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sun</m:t>
                        </m:r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True</m:t>
                        </m:r>
                      </m:e>
                    </m:d>
                    <m:r>
                      <a:rPr lang="en-US" sz="23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α</m:t>
                        </m:r>
                      </m:e>
                      <m:sup>
                        <m: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∗0.2∗.225</m:t>
                    </m:r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  <m:r>
                      <a:rPr lang="en-US" sz="23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= .045</m:t>
                    </m:r>
                  </m:oMath>
                </a14:m>
                <a:r>
                  <a:rPr lang="en-US" sz="2300" dirty="0">
                    <a:solidFill>
                      <a:srgbClr val="0000FF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r>
                  <a:rPr lang="en-US" sz="2300" dirty="0">
                    <a:solidFill>
                      <a:srgbClr val="0000FF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r>
                  <a:rPr lang="en-US" sz="23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’ </a:t>
                </a:r>
              </a:p>
              <a:p>
                <a:pPr marL="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rain</m:t>
                        </m:r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True</m:t>
                        </m:r>
                      </m:e>
                    </m:d>
                    <m:r>
                      <a:rPr lang="en-US" sz="23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r>
                  <a:rPr lang="en-US" sz="2300" b="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’ * 0.9 * .325</a:t>
                </a:r>
                <a:r>
                  <a:rPr lang="en-US" sz="2300" dirty="0">
                    <a:solidFill>
                      <a:srgbClr val="0000FF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r>
                  <a:rPr lang="en-US" sz="2300" b="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  <a:r>
                  <a:rPr lang="en-US" sz="23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= 0.2925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r>
                  <a:rPr lang="en-US" sz="2300" dirty="0">
                    <a:solidFill>
                      <a:srgbClr val="0000FF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⍺</m:t>
                    </m:r>
                  </m:oMath>
                </a14:m>
                <a:r>
                  <a:rPr lang="en-US" sz="23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’</a:t>
                </a:r>
              </a:p>
              <a:p>
                <a:pPr marL="0" lvl="1" indent="0">
                  <a:lnSpc>
                    <a:spcPct val="150000"/>
                  </a:lnSpc>
                  <a:buNone/>
                </a:pPr>
                <a:r>
                  <a:rPr lang="en-US" sz="23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Normalizing,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sun</m:t>
                        </m:r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True</m:t>
                        </m:r>
                      </m:e>
                    </m:d>
                  </m:oMath>
                </a14:m>
                <a:r>
                  <a:rPr lang="en-US" sz="2300" b="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.045</m:t>
                    </m:r>
                  </m:oMath>
                </a14:m>
                <a:r>
                  <a:rPr lang="en-US" sz="2300" b="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 / (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.045</m:t>
                    </m:r>
                  </m:oMath>
                </a14:m>
                <a:r>
                  <a:rPr lang="en-US" sz="2300" b="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+ </a:t>
                </a:r>
                <a:r>
                  <a:rPr lang="en-US" sz="23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0.2925) = 0.133</a:t>
                </a:r>
              </a:p>
              <a:p>
                <a:pPr marL="0" lvl="1">
                  <a:lnSpc>
                    <a:spcPct val="150000"/>
                  </a:lnSpc>
                </a:pPr>
                <a:r>
                  <a:rPr lang="en-US" sz="2300" b="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P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X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rain</m:t>
                        </m:r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e</m:t>
                            </m:r>
                          </m:e>
                          <m:sub>
                            <m:r>
                              <a:rPr lang="en-US" sz="23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True</m:t>
                        </m:r>
                      </m:e>
                    </m:d>
                  </m:oMath>
                </a14:m>
                <a:r>
                  <a:rPr lang="en-US" sz="2300" b="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n-US" sz="23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2925</m:t>
                    </m:r>
                  </m:oMath>
                </a14:m>
                <a:r>
                  <a:rPr lang="en-US" sz="2300" b="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 / (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.045</m:t>
                    </m:r>
                  </m:oMath>
                </a14:m>
                <a:r>
                  <a:rPr lang="en-US" sz="2300" b="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+ </a:t>
                </a:r>
                <a:r>
                  <a:rPr lang="en-US" sz="2300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/>
                  </a:rPr>
                  <a:t>0.2925) = 0.867</a:t>
                </a:r>
                <a:endParaRPr lang="en-US" sz="2300" b="0" dirty="0">
                  <a:solidFill>
                    <a:srgbClr val="0000FF"/>
                  </a:solidFill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1033F7-F8AA-5A7C-4EA9-86D91A5FF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5" y="4508995"/>
                <a:ext cx="11997369" cy="2160720"/>
              </a:xfrm>
              <a:prstGeom prst="rect">
                <a:avLst/>
              </a:prstGeom>
              <a:blipFill>
                <a:blip r:embed="rId4"/>
                <a:stretch>
                  <a:fillRect l="-740" b="-467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7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Algorithm: Computational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>
                    <a:solidFill>
                      <a:srgbClr val="0000FF"/>
                    </a:solidFill>
                  </a:rPr>
                  <a:t>P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baseline="-25000" dirty="0">
                    <a:solidFill>
                      <a:srgbClr val="0000FF"/>
                    </a:solidFill>
                  </a:rPr>
                  <a:t>t</a:t>
                </a:r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:r>
                  <a:rPr lang="en-US" i="1" dirty="0">
                    <a:solidFill>
                      <a:srgbClr val="0000FF"/>
                    </a:solidFill>
                  </a:rPr>
                  <a:t>e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1:</a:t>
                </a:r>
                <a:r>
                  <a:rPr lang="en-US" i="1" baseline="-25000" dirty="0">
                    <a:solidFill>
                      <a:srgbClr val="0000FF"/>
                    </a:solidFill>
                  </a:rPr>
                  <a:t>t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𝛼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16C11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16C1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6C1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6C1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6C1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16C1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6C1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16C1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6C1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C000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C000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C0003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C0003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C0003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05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905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05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905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051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905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05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051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051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051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905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96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96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6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6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6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6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96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6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6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6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1: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6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96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9437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endParaRPr lang="en-US" dirty="0">
                  <a:solidFill>
                    <a:srgbClr val="CC00CC"/>
                  </a:solidFill>
                  <a:sym typeface="Symbol"/>
                </a:endParaRPr>
              </a:p>
              <a:p>
                <a:endParaRPr lang="en-US" sz="3200" dirty="0">
                  <a:solidFill>
                    <a:srgbClr val="CC00CC"/>
                  </a:solidFill>
                  <a:sym typeface="Symbol"/>
                </a:endParaRPr>
              </a:p>
              <a:p>
                <a:endParaRPr lang="en-US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012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cxnSpLocks/>
          </p:cNvCxnSpPr>
          <p:nvPr/>
        </p:nvCxnSpPr>
        <p:spPr>
          <a:xfrm>
            <a:off x="4630659" y="1774372"/>
            <a:ext cx="5350623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974522" y="1775028"/>
            <a:ext cx="1509343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81587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2DA78-9A8D-293C-331B-AB360FC13F49}"/>
              </a:ext>
            </a:extLst>
          </p:cNvPr>
          <p:cNvSpPr txBox="1"/>
          <p:nvPr/>
        </p:nvSpPr>
        <p:spPr>
          <a:xfrm>
            <a:off x="625190" y="3815802"/>
            <a:ext cx="103874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sym typeface="Symbol"/>
              </a:rPr>
              <a:t>Computational cost per time step: </a:t>
            </a:r>
          </a:p>
          <a:p>
            <a:r>
              <a:rPr lang="en-US" sz="2800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800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endParaRPr lang="en-US" sz="2800" dirty="0">
              <a:solidFill>
                <a:srgbClr val="000090"/>
              </a:solidFill>
              <a:sym typeface="Symbol"/>
            </a:endParaRPr>
          </a:p>
          <a:p>
            <a:r>
              <a:rPr lang="en-US" sz="2800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800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endParaRPr lang="en-US" sz="2800" dirty="0">
              <a:solidFill>
                <a:srgbClr val="000090"/>
              </a:solidFill>
              <a:sym typeface="Symbol"/>
            </a:endParaRPr>
          </a:p>
          <a:p>
            <a:r>
              <a:rPr lang="en-US" sz="2800" dirty="0">
                <a:solidFill>
                  <a:srgbClr val="000090"/>
                </a:solidFill>
                <a:sym typeface="Symbol"/>
              </a:rPr>
              <a:t>Next lecture: Approximations!</a:t>
            </a:r>
          </a:p>
        </p:txBody>
      </p:sp>
    </p:spTree>
    <p:extLst>
      <p:ext uri="{BB962C8B-B14F-4D97-AF65-F5344CB8AC3E}">
        <p14:creationId xmlns:p14="http://schemas.microsoft.com/office/powerpoint/2010/main" val="3238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14968" y="2219229"/>
            <a:ext cx="11777032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Let X denote the quantity of interest (e.g., stock price)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Consider discrete time (e.g., days)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Let </a:t>
            </a:r>
            <a:r>
              <a:rPr lang="en-US" dirty="0" err="1">
                <a:ea typeface="ＭＳ Ｐゴシック" pitchFamily="34" charset="-128"/>
              </a:rPr>
              <a:t>X</a:t>
            </a:r>
            <a:r>
              <a:rPr lang="en-US" baseline="-25000" dirty="0" err="1">
                <a:ea typeface="ＭＳ Ｐゴシック" pitchFamily="34" charset="-128"/>
              </a:rPr>
              <a:t>t</a:t>
            </a:r>
            <a:r>
              <a:rPr lang="en-US" dirty="0">
                <a:ea typeface="ＭＳ Ｐゴシック" pitchFamily="34" charset="-128"/>
              </a:rPr>
              <a:t> denote random variable for the value of X (stock price) at time t (i.e., day t)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Possible values of X at a given time are called the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states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Initial state probabilities: Probability distribution of X</a:t>
            </a:r>
            <a:r>
              <a:rPr lang="en-US" baseline="-25000" dirty="0">
                <a:ea typeface="ＭＳ Ｐゴシック" pitchFamily="34" charset="-128"/>
              </a:rPr>
              <a:t>1</a:t>
            </a:r>
            <a:endParaRPr lang="en-US" sz="2400" baseline="-250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ransition probabilities </a:t>
            </a:r>
            <a:r>
              <a:rPr lang="en-US" sz="2400" dirty="0">
                <a:ea typeface="ＭＳ Ｐゴシック" pitchFamily="34" charset="-128"/>
              </a:rPr>
              <a:t>or dynamics: P(X</a:t>
            </a:r>
            <a:r>
              <a:rPr lang="en-US" sz="2400" baseline="-25000" dirty="0">
                <a:ea typeface="ＭＳ Ｐゴシック" pitchFamily="34" charset="-128"/>
              </a:rPr>
              <a:t>t</a:t>
            </a:r>
            <a:r>
              <a:rPr lang="en-US" sz="2400" dirty="0">
                <a:ea typeface="ＭＳ Ｐゴシック" pitchFamily="34" charset="-128"/>
              </a:rPr>
              <a:t>|X</a:t>
            </a:r>
            <a:r>
              <a:rPr lang="en-US" sz="2400" baseline="-25000" dirty="0">
                <a:ea typeface="ＭＳ Ｐゴシック" pitchFamily="34" charset="-128"/>
              </a:rPr>
              <a:t>t-1</a:t>
            </a:r>
            <a:r>
              <a:rPr lang="en-US" sz="2400" dirty="0">
                <a:ea typeface="ＭＳ Ｐゴシック" pitchFamily="34" charset="-128"/>
              </a:rPr>
              <a:t>) specify how the state evolves over time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Stationarity assumption: transition probabilities </a:t>
            </a:r>
            <a:r>
              <a:rPr lang="en-US" sz="2400" dirty="0">
                <a:solidFill>
                  <a:srgbClr val="0000FF"/>
                </a:solidFill>
                <a:ea typeface="ＭＳ Ｐゴシック" pitchFamily="34" charset="-128"/>
              </a:rPr>
              <a:t>same at all times</a:t>
            </a:r>
            <a:r>
              <a:rPr lang="en-US" sz="2400" dirty="0">
                <a:ea typeface="ＭＳ Ｐゴシック" pitchFamily="34" charset="-128"/>
              </a:rPr>
              <a:t>, i.e</a:t>
            </a:r>
            <a:r>
              <a:rPr lang="en-US" dirty="0">
                <a:ea typeface="ＭＳ Ｐゴシック" pitchFamily="34" charset="-128"/>
              </a:rPr>
              <a:t>., P(X</a:t>
            </a:r>
            <a:r>
              <a:rPr lang="en-US" baseline="-25000" dirty="0">
                <a:ea typeface="ＭＳ Ｐゴシック" pitchFamily="34" charset="-128"/>
              </a:rPr>
              <a:t>t</a:t>
            </a:r>
            <a:r>
              <a:rPr lang="en-US" dirty="0">
                <a:ea typeface="ＭＳ Ｐゴシック" pitchFamily="34" charset="-128"/>
              </a:rPr>
              <a:t>|X</a:t>
            </a:r>
            <a:r>
              <a:rPr lang="en-US" baseline="-25000" dirty="0">
                <a:ea typeface="ＭＳ Ｐゴシック" pitchFamily="34" charset="-128"/>
              </a:rPr>
              <a:t>t-1</a:t>
            </a:r>
            <a:r>
              <a:rPr lang="en-US" dirty="0">
                <a:ea typeface="ＭＳ Ｐゴシック" pitchFamily="34" charset="-128"/>
              </a:rPr>
              <a:t>) = P(X</a:t>
            </a:r>
            <a:r>
              <a:rPr lang="en-US" baseline="-25000" dirty="0">
                <a:ea typeface="ＭＳ Ｐゴシック" pitchFamily="34" charset="-128"/>
              </a:rPr>
              <a:t>t’</a:t>
            </a:r>
            <a:r>
              <a:rPr lang="en-US" dirty="0">
                <a:ea typeface="ＭＳ Ｐゴシック" pitchFamily="34" charset="-128"/>
              </a:rPr>
              <a:t>|X</a:t>
            </a:r>
            <a:r>
              <a:rPr lang="en-US" baseline="-25000" dirty="0">
                <a:ea typeface="ＭＳ Ｐゴシック" pitchFamily="34" charset="-128"/>
              </a:rPr>
              <a:t>t’-1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Same as MDP transition model, but no choice of action, no rewards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9248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7244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352842" y="141429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8100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6388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181642" y="141429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267242" y="141429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5532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096042" y="1414290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2289347"/>
            <a:ext cx="10024094" cy="3154363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Past and future independent given the present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This is called the (first order) Markov property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(growable) Bayes net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59E2B8A1-A1E6-D078-7052-8C3691FDB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EE26E8C7-7903-CD5D-3315-1247893D2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449FA628-32A7-548D-9C56-6C732566D9FF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4352842" y="141429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7">
            <a:extLst>
              <a:ext uri="{FF2B5EF4-FFF2-40B4-BE49-F238E27FC236}">
                <a16:creationId xmlns:a16="http://schemas.microsoft.com/office/drawing/2014/main" id="{889F7356-4032-D3EE-6F9D-65814600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37AE61E0-E50A-2CAE-EEC1-CF50FE0D7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327A6CC5-1347-70CA-36DA-001AC15EBFE8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>
            <a:off x="6181642" y="141429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0">
            <a:extLst>
              <a:ext uri="{FF2B5EF4-FFF2-40B4-BE49-F238E27FC236}">
                <a16:creationId xmlns:a16="http://schemas.microsoft.com/office/drawing/2014/main" id="{5AE7C5D9-7CE2-FF13-5884-0B475A648408}"/>
              </a:ext>
            </a:extLst>
          </p:cNvPr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5267242" y="141429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11">
            <a:extLst>
              <a:ext uri="{FF2B5EF4-FFF2-40B4-BE49-F238E27FC236}">
                <a16:creationId xmlns:a16="http://schemas.microsoft.com/office/drawing/2014/main" id="{68E7CCEC-A839-8337-648E-12CD6B3D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14759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1" name="AutoShape 12">
            <a:extLst>
              <a:ext uri="{FF2B5EF4-FFF2-40B4-BE49-F238E27FC236}">
                <a16:creationId xmlns:a16="http://schemas.microsoft.com/office/drawing/2014/main" id="{86866053-AFAF-8041-9872-E5620E63700D}"/>
              </a:ext>
            </a:extLst>
          </p:cNvPr>
          <p:cNvCxnSpPr>
            <a:cxnSpLocks noChangeShapeType="1"/>
            <a:stCxn id="10" idx="6"/>
            <a:endCxn id="3" idx="2"/>
          </p:cNvCxnSpPr>
          <p:nvPr/>
        </p:nvCxnSpPr>
        <p:spPr bwMode="auto">
          <a:xfrm>
            <a:off x="7096042" y="1414290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P(X</a:t>
            </a:r>
            <a:r>
              <a:rPr lang="en-US" sz="2800" baseline="-25000" dirty="0">
                <a:ea typeface="ＭＳ Ｐゴシック" pitchFamily="34" charset="-128"/>
              </a:rPr>
              <a:t>t</a:t>
            </a:r>
            <a:r>
              <a:rPr lang="en-US" sz="2800" dirty="0">
                <a:ea typeface="ＭＳ Ｐゴシック" pitchFamily="34" charset="-128"/>
              </a:rPr>
              <a:t> | X</a:t>
            </a:r>
            <a:r>
              <a:rPr lang="en-US" sz="2800" baseline="-25000" dirty="0">
                <a:ea typeface="ＭＳ Ｐゴシック" pitchFamily="34" charset="-128"/>
              </a:rPr>
              <a:t>t-1</a:t>
            </a:r>
            <a:r>
              <a:rPr lang="en-US" sz="2800" dirty="0">
                <a:ea typeface="ＭＳ Ｐゴシック" pitchFamily="34" charset="-128"/>
              </a:rPr>
              <a:t>):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06095"/>
              </a:xfrm>
            </p:spPr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𝑠𝑢𝑛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06095"/>
              </a:xfrm>
              <a:blipFill>
                <a:blip r:embed="rId2"/>
                <a:stretch>
                  <a:fillRect l="-1206" t="-190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7288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22660</TotalTime>
  <Words>2096</Words>
  <Application>Microsoft Macintosh PowerPoint</Application>
  <PresentationFormat>Widescreen</PresentationFormat>
  <Paragraphs>611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Times New Roman</vt:lpstr>
      <vt:lpstr>Calibri</vt:lpstr>
      <vt:lpstr>Cambria Math</vt:lpstr>
      <vt:lpstr>Wingdings</vt:lpstr>
      <vt:lpstr>Calibri Light</vt:lpstr>
      <vt:lpstr>Arial</vt:lpstr>
      <vt:lpstr>Office Theme</vt:lpstr>
      <vt:lpstr>AI: Representation and Problem Solving </vt:lpstr>
      <vt:lpstr>Sequential data</vt:lpstr>
      <vt:lpstr>Today</vt:lpstr>
      <vt:lpstr>Markov Chains</vt:lpstr>
      <vt:lpstr>Conditional Independence</vt:lpstr>
      <vt:lpstr>Example: Markov Chain Weather</vt:lpstr>
      <vt:lpstr>Example: Markov Chain Weather</vt:lpstr>
      <vt:lpstr>Example: Markov Chain Weather</vt:lpstr>
      <vt:lpstr>Question</vt:lpstr>
      <vt:lpstr>Question</vt:lpstr>
      <vt:lpstr>Markov Chain Inference</vt:lpstr>
      <vt:lpstr>Markov Chain Inference</vt:lpstr>
      <vt:lpstr>More generally</vt:lpstr>
      <vt:lpstr>Hidden Markov Models</vt:lpstr>
      <vt:lpstr>Hidden Markov Models</vt:lpstr>
      <vt:lpstr>Hidden Markov Models</vt:lpstr>
      <vt:lpstr>PowerPoint Presentation</vt:lpstr>
      <vt:lpstr>PowerPoint Presentation</vt:lpstr>
      <vt:lpstr>PowerPoint Presentation</vt:lpstr>
      <vt:lpstr>PowerPoint Presentation</vt:lpstr>
      <vt:lpstr>Example: Weather HMM</vt:lpstr>
      <vt:lpstr>HMM as Probability Model</vt:lpstr>
      <vt:lpstr>Some useful stuff</vt:lpstr>
      <vt:lpstr>HMM Queries</vt:lpstr>
      <vt:lpstr>Filtering</vt:lpstr>
      <vt:lpstr>Filtering Algorithm: Exact inference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In Class Activity: Weather HMM</vt:lpstr>
      <vt:lpstr>In Class Activity: Weather HMM</vt:lpstr>
      <vt:lpstr>In Class Activity: Weather HMM</vt:lpstr>
      <vt:lpstr>Filtering Algorithm: Computational complexity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Nihar B Shah</cp:lastModifiedBy>
  <cp:revision>1226</cp:revision>
  <cp:lastPrinted>2022-11-22T15:00:15Z</cp:lastPrinted>
  <dcterms:created xsi:type="dcterms:W3CDTF">2018-10-11T11:39:27Z</dcterms:created>
  <dcterms:modified xsi:type="dcterms:W3CDTF">2024-04-12T13:24:54Z</dcterms:modified>
</cp:coreProperties>
</file>