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7"/>
  </p:notesMasterIdLst>
  <p:handoutMasterIdLst>
    <p:handoutMasterId r:id="rId38"/>
  </p:handoutMasterIdLst>
  <p:sldIdLst>
    <p:sldId id="663" r:id="rId2"/>
    <p:sldId id="2360" r:id="rId3"/>
    <p:sldId id="2362" r:id="rId4"/>
    <p:sldId id="2368" r:id="rId5"/>
    <p:sldId id="463" r:id="rId6"/>
    <p:sldId id="2364" r:id="rId7"/>
    <p:sldId id="2361" r:id="rId8"/>
    <p:sldId id="2363" r:id="rId9"/>
    <p:sldId id="420" r:id="rId10"/>
    <p:sldId id="432" r:id="rId11"/>
    <p:sldId id="2365" r:id="rId12"/>
    <p:sldId id="1212" r:id="rId13"/>
    <p:sldId id="2367" r:id="rId14"/>
    <p:sldId id="459" r:id="rId15"/>
    <p:sldId id="434" r:id="rId16"/>
    <p:sldId id="2369" r:id="rId17"/>
    <p:sldId id="422" r:id="rId18"/>
    <p:sldId id="2377" r:id="rId19"/>
    <p:sldId id="460" r:id="rId20"/>
    <p:sldId id="2370" r:id="rId21"/>
    <p:sldId id="2371" r:id="rId22"/>
    <p:sldId id="435" r:id="rId23"/>
    <p:sldId id="2376" r:id="rId24"/>
    <p:sldId id="2378" r:id="rId25"/>
    <p:sldId id="1222" r:id="rId26"/>
    <p:sldId id="2380" r:id="rId27"/>
    <p:sldId id="2379" r:id="rId28"/>
    <p:sldId id="2381" r:id="rId29"/>
    <p:sldId id="1213" r:id="rId30"/>
    <p:sldId id="2372" r:id="rId31"/>
    <p:sldId id="2373" r:id="rId32"/>
    <p:sldId id="2374" r:id="rId33"/>
    <p:sldId id="2382" r:id="rId34"/>
    <p:sldId id="2383" r:id="rId35"/>
    <p:sldId id="2384" r:id="rId36"/>
  </p:sldIdLst>
  <p:sldSz cx="12192000" cy="6858000"/>
  <p:notesSz cx="7099300" cy="10234613"/>
  <p:custDataLst>
    <p:tags r:id="rId3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8000"/>
    <a:srgbClr val="404040"/>
    <a:srgbClr val="A3312A"/>
    <a:srgbClr val="2A42A3"/>
    <a:srgbClr val="FFFF00"/>
    <a:srgbClr val="FF3300"/>
    <a:srgbClr val="CC00CC"/>
    <a:srgbClr val="FFCC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2" autoAdjust="0"/>
    <p:restoredTop sz="96658" autoAdjust="0"/>
  </p:normalViewPr>
  <p:slideViewPr>
    <p:cSldViewPr>
      <p:cViewPr varScale="1">
        <p:scale>
          <a:sx n="117" d="100"/>
          <a:sy n="117" d="100"/>
        </p:scale>
        <p:origin x="192" y="6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2E9864FE-FFA6-4015-A909-1022FFF67E3D}" type="slidenum">
              <a:rPr lang="en-US"/>
              <a:pPr>
                <a:defRPr/>
              </a:pPr>
              <a:t>‹#›</a:t>
            </a:fld>
            <a:endParaRPr lang="en-US"/>
          </a:p>
        </p:txBody>
      </p:sp>
    </p:spTree>
    <p:extLst>
      <p:ext uri="{BB962C8B-B14F-4D97-AF65-F5344CB8AC3E}">
        <p14:creationId xmlns:p14="http://schemas.microsoft.com/office/powerpoint/2010/main" val="277451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992188" y="768350"/>
            <a:ext cx="5116512"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25546A54-71DD-48C4-8071-9DA185745F91}" type="slidenum">
              <a:rPr lang="en-US"/>
              <a:pPr>
                <a:defRPr/>
              </a:pPr>
              <a:t>‹#›</a:t>
            </a:fld>
            <a:endParaRPr lang="en-US"/>
          </a:p>
        </p:txBody>
      </p:sp>
    </p:spTree>
    <p:extLst>
      <p:ext uri="{BB962C8B-B14F-4D97-AF65-F5344CB8AC3E}">
        <p14:creationId xmlns:p14="http://schemas.microsoft.com/office/powerpoint/2010/main" val="4254246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11</a:t>
            </a:fld>
            <a:endParaRPr lang="en-US"/>
          </a:p>
        </p:txBody>
      </p:sp>
    </p:spTree>
    <p:extLst>
      <p:ext uri="{BB962C8B-B14F-4D97-AF65-F5344CB8AC3E}">
        <p14:creationId xmlns:p14="http://schemas.microsoft.com/office/powerpoint/2010/main" val="407241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12</a:t>
            </a:fld>
            <a:endParaRPr lang="en-US"/>
          </a:p>
        </p:txBody>
      </p:sp>
    </p:spTree>
    <p:extLst>
      <p:ext uri="{BB962C8B-B14F-4D97-AF65-F5344CB8AC3E}">
        <p14:creationId xmlns:p14="http://schemas.microsoft.com/office/powerpoint/2010/main" val="91179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13</a:t>
            </a:fld>
            <a:endParaRPr lang="en-US"/>
          </a:p>
        </p:txBody>
      </p:sp>
    </p:spTree>
    <p:extLst>
      <p:ext uri="{BB962C8B-B14F-4D97-AF65-F5344CB8AC3E}">
        <p14:creationId xmlns:p14="http://schemas.microsoft.com/office/powerpoint/2010/main" val="62587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20</a:t>
            </a:fld>
            <a:endParaRPr lang="en-US"/>
          </a:p>
        </p:txBody>
      </p:sp>
    </p:spTree>
    <p:extLst>
      <p:ext uri="{BB962C8B-B14F-4D97-AF65-F5344CB8AC3E}">
        <p14:creationId xmlns:p14="http://schemas.microsoft.com/office/powerpoint/2010/main" val="302792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en-US" dirty="0"/>
              <a:t>Exact: ½ * 1/10*4/5 = 1/25</a:t>
            </a:r>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27</a:t>
            </a:fld>
            <a:endParaRPr lang="en-US"/>
          </a:p>
        </p:txBody>
      </p:sp>
    </p:spTree>
    <p:extLst>
      <p:ext uri="{BB962C8B-B14F-4D97-AF65-F5344CB8AC3E}">
        <p14:creationId xmlns:p14="http://schemas.microsoft.com/office/powerpoint/2010/main" val="120479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32</a:t>
            </a:fld>
            <a:endParaRPr lang="en-US"/>
          </a:p>
        </p:txBody>
      </p:sp>
    </p:spTree>
    <p:extLst>
      <p:ext uri="{BB962C8B-B14F-4D97-AF65-F5344CB8AC3E}">
        <p14:creationId xmlns:p14="http://schemas.microsoft.com/office/powerpoint/2010/main" val="150854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33</a:t>
            </a:fld>
            <a:endParaRPr lang="en-US"/>
          </a:p>
        </p:txBody>
      </p:sp>
    </p:spTree>
    <p:extLst>
      <p:ext uri="{BB962C8B-B14F-4D97-AF65-F5344CB8AC3E}">
        <p14:creationId xmlns:p14="http://schemas.microsoft.com/office/powerpoint/2010/main" val="89525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pPr>
              <a:defRPr/>
            </a:pPr>
            <a:fld id="{25546A54-71DD-48C4-8071-9DA185745F91}" type="slidenum">
              <a:rPr lang="en-US" smtClean="0"/>
              <a:pPr>
                <a:defRPr/>
              </a:pPr>
              <a:t>34</a:t>
            </a:fld>
            <a:endParaRPr lang="en-US"/>
          </a:p>
        </p:txBody>
      </p:sp>
    </p:spTree>
    <p:extLst>
      <p:ext uri="{BB962C8B-B14F-4D97-AF65-F5344CB8AC3E}">
        <p14:creationId xmlns:p14="http://schemas.microsoft.com/office/powerpoint/2010/main" val="238253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dirty="0"/>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829800" y="6245225"/>
            <a:ext cx="2133600" cy="476251"/>
          </a:xfrm>
        </p:spPr>
        <p:txBody>
          <a:bodyPr/>
          <a:lstStyle>
            <a:lvl1pPr>
              <a:defRPr/>
            </a:lvl1pPr>
          </a:lstStyle>
          <a:p>
            <a:pPr>
              <a:defRPr/>
            </a:pPr>
            <a:fld id="{099B1124-3B65-4401-B276-274C2D63519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B7375-CCC7-48CA-86EB-B708B70A3B5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E4AFE-CC9F-40B0-91AA-2AFCDD65BDB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829800" y="6320442"/>
            <a:ext cx="2133600" cy="476251"/>
          </a:xfrm>
          <a:ln/>
        </p:spPr>
        <p:txBody>
          <a:bodyPr/>
          <a:lstStyle>
            <a:lvl1pPr>
              <a:defRPr/>
            </a:lvl1pPr>
          </a:lstStyle>
          <a:p>
            <a:pPr>
              <a:defRPr/>
            </a:pPr>
            <a:fld id="{7D7CBA2C-8853-4EEC-A9C0-BF38CC3A908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8A1342-2FDA-4F20-9006-4FFE3B3DDCD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7A9B9-A528-49B2-A5AC-7FC7F146AA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DBD1D5-698D-4ABD-96D1-60AB116F7BB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31EB9-E8B7-4F85-BEA6-645986A209D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634593-C47F-487A-806C-BD659E4FF3D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C6467-265A-48EC-B6B6-0745C57723D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808A6-43CB-46EB-8799-3CB612732E3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atin typeface="Palatino"/>
                <a:cs typeface="Palatino"/>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atin typeface="Palatino"/>
                <a:cs typeface="Palatino"/>
              </a:defRPr>
            </a:lvl1pPr>
          </a:lstStyle>
          <a:p>
            <a:pPr>
              <a:defRPr/>
            </a:pPr>
            <a:endParaRPr lang="en-US"/>
          </a:p>
        </p:txBody>
      </p:sp>
      <p:sp>
        <p:nvSpPr>
          <p:cNvPr id="4102" name="Rectangle 6"/>
          <p:cNvSpPr>
            <a:spLocks noGrp="1" noChangeArrowheads="1"/>
          </p:cNvSpPr>
          <p:nvPr>
            <p:ph type="sldNum" sz="quarter" idx="4"/>
          </p:nvPr>
        </p:nvSpPr>
        <p:spPr bwMode="auto">
          <a:xfrm>
            <a:off x="99060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atin typeface="Palatino"/>
                <a:cs typeface="Palatino"/>
              </a:defRPr>
            </a:lvl1pPr>
          </a:lstStyle>
          <a:p>
            <a:pPr>
              <a:defRPr/>
            </a:pPr>
            <a:fld id="{2BCD2EF7-175E-4E4C-8CBF-036C0AE01D79}" type="slidenum">
              <a:rPr lang="en-US" smtClean="0"/>
              <a:pPr>
                <a:defRPr/>
              </a:pPr>
              <a:t>‹#›</a:t>
            </a:fld>
            <a:endParaRPr lang="en-US" dirty="0"/>
          </a:p>
        </p:txBody>
      </p:sp>
      <p:cxnSp>
        <p:nvCxnSpPr>
          <p:cNvPr id="3" name="Straight Connector 2"/>
          <p:cNvCxnSpPr/>
          <p:nvPr/>
        </p:nvCxnSpPr>
        <p:spPr>
          <a:xfrm>
            <a:off x="304800" y="1092200"/>
            <a:ext cx="11379200" cy="0"/>
          </a:xfrm>
          <a:prstGeom prst="line">
            <a:avLst/>
          </a:prstGeom>
          <a:ln w="12700" cmpd="sng">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rtl="0" eaLnBrk="1" fontAlgn="base" hangingPunct="1">
        <a:spcBef>
          <a:spcPct val="0"/>
        </a:spcBef>
        <a:spcAft>
          <a:spcPct val="0"/>
        </a:spcAft>
        <a:defRPr sz="4400">
          <a:solidFill>
            <a:schemeClr val="tx2"/>
          </a:solidFill>
          <a:latin typeface="Palatino"/>
          <a:ea typeface="+mj-ea"/>
          <a:cs typeface="Palatino"/>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Courier New"/>
        <a:buChar char="o"/>
        <a:defRPr sz="3200">
          <a:solidFill>
            <a:schemeClr val="tx1"/>
          </a:solidFill>
          <a:latin typeface="Palatino"/>
          <a:ea typeface="+mn-ea"/>
          <a:cs typeface="Palatino"/>
        </a:defRPr>
      </a:lvl1pPr>
      <a:lvl2pPr marL="742913" indent="-285737" algn="l" rtl="0" eaLnBrk="1" fontAlgn="base" hangingPunct="1">
        <a:spcBef>
          <a:spcPct val="20000"/>
        </a:spcBef>
        <a:spcAft>
          <a:spcPct val="0"/>
        </a:spcAft>
        <a:buClr>
          <a:schemeClr val="tx1"/>
        </a:buClr>
        <a:buFont typeface="Courier New"/>
        <a:buChar char="o"/>
        <a:defRPr sz="2800">
          <a:solidFill>
            <a:schemeClr val="tx1">
              <a:lumMod val="75000"/>
              <a:lumOff val="25000"/>
            </a:schemeClr>
          </a:solidFill>
          <a:latin typeface="Palatino"/>
          <a:cs typeface="Palatino"/>
        </a:defRPr>
      </a:lvl2pPr>
      <a:lvl3pPr marL="1142942" indent="-228589" algn="l" rtl="0" eaLnBrk="1" fontAlgn="base" hangingPunct="1">
        <a:spcBef>
          <a:spcPct val="20000"/>
        </a:spcBef>
        <a:spcAft>
          <a:spcPct val="0"/>
        </a:spcAft>
        <a:buClr>
          <a:schemeClr val="accent2"/>
        </a:buClr>
        <a:buFont typeface="Courier New"/>
        <a:buChar char="o"/>
        <a:defRPr sz="2400">
          <a:solidFill>
            <a:schemeClr val="tx1">
              <a:lumMod val="75000"/>
              <a:lumOff val="25000"/>
            </a:schemeClr>
          </a:solidFill>
          <a:latin typeface="Palatino"/>
          <a:cs typeface="Palatino"/>
        </a:defRPr>
      </a:lvl3pPr>
      <a:lvl4pPr marL="1600120" indent="-228589" algn="l" rtl="0" eaLnBrk="1" fontAlgn="base" hangingPunct="1">
        <a:spcBef>
          <a:spcPct val="20000"/>
        </a:spcBef>
        <a:spcAft>
          <a:spcPct val="0"/>
        </a:spcAft>
        <a:buClr>
          <a:schemeClr val="tx1"/>
        </a:buClr>
        <a:buFont typeface="Courier New"/>
        <a:buChar char="o"/>
        <a:defRPr sz="2000">
          <a:solidFill>
            <a:schemeClr val="tx1">
              <a:lumMod val="75000"/>
              <a:lumOff val="25000"/>
            </a:schemeClr>
          </a:solidFill>
          <a:latin typeface="Palatino"/>
          <a:cs typeface="Palatino"/>
        </a:defRPr>
      </a:lvl4pPr>
      <a:lvl5pPr marL="2057298" indent="-228589" algn="l" rtl="0" eaLnBrk="1" fontAlgn="base" hangingPunct="1">
        <a:spcBef>
          <a:spcPct val="20000"/>
        </a:spcBef>
        <a:spcAft>
          <a:spcPct val="0"/>
        </a:spcAft>
        <a:buClr>
          <a:schemeClr val="accent2"/>
        </a:buClr>
        <a:buFont typeface="Courier New"/>
        <a:buChar char="o"/>
        <a:defRPr sz="2000">
          <a:solidFill>
            <a:schemeClr val="tx1">
              <a:lumMod val="75000"/>
              <a:lumOff val="25000"/>
            </a:schemeClr>
          </a:solidFill>
          <a:latin typeface="Palatino"/>
          <a:cs typeface="Palatino"/>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0.png"/><Relationship Id="rId4" Type="http://schemas.openxmlformats.org/officeDocument/2006/relationships/image" Target="../media/image2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0.png"/><Relationship Id="rId7"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30.png"/><Relationship Id="rId4" Type="http://schemas.openxmlformats.org/officeDocument/2006/relationships/image" Target="../media/image24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Bayes Nets Sampling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latin typeface="Palatino" pitchFamily="2" charset="77"/>
                <a:ea typeface="Palatino" pitchFamily="2" charset="77"/>
              </a:rPr>
              <a:t>Instructors: Nihar B. Shah and </a:t>
            </a:r>
            <a:r>
              <a:rPr lang="en-US" sz="2400" dirty="0" err="1">
                <a:latin typeface="Palatino" pitchFamily="2" charset="77"/>
                <a:ea typeface="Palatino" pitchFamily="2" charset="77"/>
              </a:rPr>
              <a:t>Tuomas</a:t>
            </a:r>
            <a:r>
              <a:rPr lang="en-US" sz="2400" dirty="0">
                <a:latin typeface="Palatino" pitchFamily="2" charset="77"/>
                <a:ea typeface="Palatino" pitchFamily="2" charset="77"/>
              </a:rPr>
              <a:t> </a:t>
            </a:r>
            <a:r>
              <a:rPr lang="en-US" sz="2400" dirty="0" err="1">
                <a:latin typeface="Palatino" pitchFamily="2" charset="77"/>
                <a:ea typeface="Palatino" pitchFamily="2" charset="77"/>
              </a:rPr>
              <a:t>Sandholm</a:t>
            </a:r>
            <a:endParaRPr lang="en-US" sz="2400" dirty="0">
              <a:latin typeface="Palatino" pitchFamily="2" charset="77"/>
              <a:ea typeface="Palatino" pitchFamily="2" charset="77"/>
            </a:endParaRPr>
          </a:p>
          <a:p>
            <a:pPr algn="ctr">
              <a:spcBef>
                <a:spcPct val="50000"/>
              </a:spcBef>
            </a:pPr>
            <a:r>
              <a:rPr lang="en-US" sz="1867" dirty="0">
                <a:latin typeface="Palatino" pitchFamily="2" charset="77"/>
                <a:ea typeface="Palatino" pitchFamily="2" charset="77"/>
              </a:rPr>
              <a:t>Slide credits: CMU AI and </a:t>
            </a:r>
            <a:r>
              <a:rPr lang="en-US" sz="1867" dirty="0" err="1">
                <a:latin typeface="Palatino" pitchFamily="2" charset="77"/>
                <a:ea typeface="Palatino" pitchFamily="2" charset="77"/>
              </a:rPr>
              <a:t>ai.berkeley.edu</a:t>
            </a:r>
            <a:endParaRPr lang="en-US" sz="1867" dirty="0">
              <a:latin typeface="Palatino" pitchFamily="2" charset="77"/>
              <a:ea typeface="Palatino" pitchFamily="2" charset="77"/>
            </a:endParaRPr>
          </a:p>
        </p:txBody>
      </p:sp>
      <p:pic>
        <p:nvPicPr>
          <p:cNvPr id="6" name="Picture 5">
            <a:extLst>
              <a:ext uri="{FF2B5EF4-FFF2-40B4-BE49-F238E27FC236}">
                <a16:creationId xmlns:a16="http://schemas.microsoft.com/office/drawing/2014/main" id="{822A7D84-2137-9245-84A0-7E7E6D96E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785" y="2022894"/>
            <a:ext cx="8822429" cy="3626047"/>
          </a:xfrm>
          <a:prstGeom prst="rect">
            <a:avLst/>
          </a:prstGeom>
        </p:spPr>
      </p:pic>
    </p:spTree>
    <p:extLst>
      <p:ext uri="{BB962C8B-B14F-4D97-AF65-F5344CB8AC3E}">
        <p14:creationId xmlns:p14="http://schemas.microsoft.com/office/powerpoint/2010/main" val="240405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Sampling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 y="2895600"/>
            <a:ext cx="12191997" cy="3102257"/>
          </a:xfrm>
          <a:prstGeom prst="rect">
            <a:avLst/>
          </a:prstGeom>
        </p:spPr>
      </p:pic>
    </p:spTree>
    <p:extLst>
      <p:ext uri="{BB962C8B-B14F-4D97-AF65-F5344CB8AC3E}">
        <p14:creationId xmlns:p14="http://schemas.microsoft.com/office/powerpoint/2010/main" val="290521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86BF37-62D3-B1BE-45E1-9BB6AC941049}"/>
              </a:ext>
            </a:extLst>
          </p:cNvPr>
          <p:cNvGrpSpPr/>
          <p:nvPr/>
        </p:nvGrpSpPr>
        <p:grpSpPr>
          <a:xfrm>
            <a:off x="8330360" y="2667000"/>
            <a:ext cx="3861640" cy="2623235"/>
            <a:chOff x="7162800" y="2449965"/>
            <a:chExt cx="3861640" cy="2623235"/>
          </a:xfrm>
        </p:grpSpPr>
        <p:pic>
          <p:nvPicPr>
            <p:cNvPr id="5" name="Picture 4">
              <a:extLst>
                <a:ext uri="{FF2B5EF4-FFF2-40B4-BE49-F238E27FC236}">
                  <a16:creationId xmlns:a16="http://schemas.microsoft.com/office/drawing/2014/main" id="{FCAF533F-887F-285C-A1BA-68E718CF3884}"/>
                </a:ext>
              </a:extLst>
            </p:cNvPr>
            <p:cNvPicPr>
              <a:picLocks noChangeAspect="1"/>
            </p:cNvPicPr>
            <p:nvPr/>
          </p:nvPicPr>
          <p:blipFill>
            <a:blip r:embed="rId3"/>
            <a:stretch>
              <a:fillRect/>
            </a:stretch>
          </p:blipFill>
          <p:spPr>
            <a:xfrm>
              <a:off x="7162800" y="2449965"/>
              <a:ext cx="3861640" cy="2623235"/>
            </a:xfrm>
            <a:prstGeom prst="rect">
              <a:avLst/>
            </a:prstGeom>
          </p:spPr>
        </p:pic>
        <p:sp>
          <p:nvSpPr>
            <p:cNvPr id="6" name="Oval 5">
              <a:extLst>
                <a:ext uri="{FF2B5EF4-FFF2-40B4-BE49-F238E27FC236}">
                  <a16:creationId xmlns:a16="http://schemas.microsoft.com/office/drawing/2014/main" id="{41C2752C-B110-56BA-5A6B-325B776EF038}"/>
                </a:ext>
              </a:extLst>
            </p:cNvPr>
            <p:cNvSpPr/>
            <p:nvPr/>
          </p:nvSpPr>
          <p:spPr>
            <a:xfrm>
              <a:off x="8458200" y="3124200"/>
              <a:ext cx="381000" cy="381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7" name="Rectangle 6">
              <a:extLst>
                <a:ext uri="{FF2B5EF4-FFF2-40B4-BE49-F238E27FC236}">
                  <a16:creationId xmlns:a16="http://schemas.microsoft.com/office/drawing/2014/main" id="{96F39B68-98C2-1F09-AA91-97C9DD816B12}"/>
                </a:ext>
              </a:extLst>
            </p:cNvPr>
            <p:cNvSpPr/>
            <p:nvPr/>
          </p:nvSpPr>
          <p:spPr>
            <a:xfrm rot="20057578">
              <a:off x="7826038" y="3289577"/>
              <a:ext cx="493032" cy="195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10" name="Rectangle 9">
              <a:extLst>
                <a:ext uri="{FF2B5EF4-FFF2-40B4-BE49-F238E27FC236}">
                  <a16:creationId xmlns:a16="http://schemas.microsoft.com/office/drawing/2014/main" id="{BD324DAB-E23C-0C02-FCB6-4020DD988AC0}"/>
                </a:ext>
              </a:extLst>
            </p:cNvPr>
            <p:cNvSpPr/>
            <p:nvPr/>
          </p:nvSpPr>
          <p:spPr>
            <a:xfrm rot="20057578">
              <a:off x="10076411" y="4053114"/>
              <a:ext cx="493032" cy="195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grpSp>
      <p:sp>
        <p:nvSpPr>
          <p:cNvPr id="3" name="Content Placeholder 2">
            <a:extLst>
              <a:ext uri="{FF2B5EF4-FFF2-40B4-BE49-F238E27FC236}">
                <a16:creationId xmlns:a16="http://schemas.microsoft.com/office/drawing/2014/main" id="{BA518D94-9867-AE0C-3AC0-B96C39AA441E}"/>
              </a:ext>
            </a:extLst>
          </p:cNvPr>
          <p:cNvSpPr>
            <a:spLocks noGrp="1"/>
          </p:cNvSpPr>
          <p:nvPr>
            <p:ph idx="1"/>
          </p:nvPr>
        </p:nvSpPr>
        <p:spPr>
          <a:xfrm>
            <a:off x="-76200" y="1143000"/>
            <a:ext cx="11861800" cy="4729164"/>
          </a:xfrm>
        </p:spPr>
        <p:txBody>
          <a:bodyPr/>
          <a:lstStyle/>
          <a:p>
            <a:r>
              <a:rPr lang="en-US" b="1" dirty="0"/>
              <a:t>Given a Bayes net, how to sample from P(X</a:t>
            </a:r>
            <a:r>
              <a:rPr lang="en-US" b="1" baseline="-25000" dirty="0"/>
              <a:t>1</a:t>
            </a:r>
            <a:r>
              <a:rPr lang="en-US" b="1" dirty="0"/>
              <a:t>,…,</a:t>
            </a:r>
            <a:r>
              <a:rPr lang="en-US" b="1" dirty="0" err="1"/>
              <a:t>X</a:t>
            </a:r>
            <a:r>
              <a:rPr lang="en-US" b="1" baseline="-25000" dirty="0" err="1"/>
              <a:t>n</a:t>
            </a:r>
            <a:r>
              <a:rPr lang="en-US" b="1" dirty="0"/>
              <a:t>)?</a:t>
            </a:r>
          </a:p>
          <a:p>
            <a:pPr lvl="1"/>
            <a:r>
              <a:rPr lang="en-US" dirty="0"/>
              <a:t>Certain applications (e.g., simulations) need sample from entire joint distribution</a:t>
            </a:r>
          </a:p>
          <a:p>
            <a:pPr lvl="1"/>
            <a:endParaRPr lang="en-US" dirty="0"/>
          </a:p>
          <a:p>
            <a:pPr lvl="1"/>
            <a:r>
              <a:rPr lang="en-US" dirty="0"/>
              <a:t>To answer a conditional or marginal probability query</a:t>
            </a:r>
          </a:p>
          <a:p>
            <a:pPr lvl="2"/>
            <a:r>
              <a:rPr lang="en-US" dirty="0"/>
              <a:t>Approximate joint distribution based on samples</a:t>
            </a:r>
          </a:p>
          <a:p>
            <a:pPr lvl="2"/>
            <a:r>
              <a:rPr lang="en-US" dirty="0"/>
              <a:t>Answer desired query from it</a:t>
            </a:r>
            <a:endParaRPr lang="hi-IN" dirty="0"/>
          </a:p>
        </p:txBody>
      </p:sp>
      <p:sp>
        <p:nvSpPr>
          <p:cNvPr id="4" name="Slide Number Placeholder 3">
            <a:extLst>
              <a:ext uri="{FF2B5EF4-FFF2-40B4-BE49-F238E27FC236}">
                <a16:creationId xmlns:a16="http://schemas.microsoft.com/office/drawing/2014/main" id="{F3CC4E86-3249-7BA7-254F-A7F2F783E7DD}"/>
              </a:ext>
            </a:extLst>
          </p:cNvPr>
          <p:cNvSpPr>
            <a:spLocks noGrp="1"/>
          </p:cNvSpPr>
          <p:nvPr>
            <p:ph type="sldNum" sz="quarter" idx="12"/>
          </p:nvPr>
        </p:nvSpPr>
        <p:spPr/>
        <p:txBody>
          <a:bodyPr/>
          <a:lstStyle/>
          <a:p>
            <a:pPr>
              <a:defRPr/>
            </a:pPr>
            <a:fld id="{7D7CBA2C-8853-4EEC-A9C0-BF38CC3A9085}" type="slidenum">
              <a:rPr lang="en-US" smtClean="0"/>
              <a:pPr>
                <a:defRPr/>
              </a:pPr>
              <a:t>11</a:t>
            </a:fld>
            <a:endParaRPr lang="en-US" dirty="0"/>
          </a:p>
        </p:txBody>
      </p:sp>
    </p:spTree>
    <p:extLst>
      <p:ext uri="{BB962C8B-B14F-4D97-AF65-F5344CB8AC3E}">
        <p14:creationId xmlns:p14="http://schemas.microsoft.com/office/powerpoint/2010/main" val="27585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dirty="0">
                <a:ea typeface="ＭＳ Ｐゴシック" pitchFamily="34" charset="-128"/>
              </a:rPr>
              <a:t>Example </a:t>
            </a:r>
          </a:p>
        </p:txBody>
      </p:sp>
      <p:sp>
        <p:nvSpPr>
          <p:cNvPr id="55298" name="Content Placeholder 2"/>
          <p:cNvSpPr>
            <a:spLocks noGrp="1"/>
          </p:cNvSpPr>
          <p:nvPr>
            <p:ph idx="1"/>
          </p:nvPr>
        </p:nvSpPr>
        <p:spPr>
          <a:xfrm>
            <a:off x="552099" y="1064418"/>
            <a:ext cx="11182701" cy="4729164"/>
          </a:xfrm>
        </p:spPr>
        <p:txBody>
          <a:bodyPr/>
          <a:lstStyle/>
          <a:p>
            <a:r>
              <a:rPr lang="en-US" sz="2800" dirty="0">
                <a:ea typeface="ＭＳ Ｐゴシック" pitchFamily="34" charset="-128"/>
              </a:rPr>
              <a:t>How would you sample from P(A,B)?</a:t>
            </a:r>
          </a:p>
          <a:p>
            <a:pPr lvl="1"/>
            <a:r>
              <a:rPr lang="en-US" sz="2400" dirty="0">
                <a:ea typeface="ＭＳ Ｐゴシック" pitchFamily="34" charset="-128"/>
              </a:rPr>
              <a:t>You have access to P(A) and P(B|A)</a:t>
            </a:r>
          </a:p>
          <a:p>
            <a:pPr lvl="1"/>
            <a:endParaRPr lang="en-US" sz="2400" dirty="0">
              <a:ea typeface="ＭＳ Ｐゴシック" pitchFamily="34" charset="-128"/>
            </a:endParaRPr>
          </a:p>
          <a:p>
            <a:pPr lvl="1"/>
            <a:endParaRPr lang="en-US" sz="2400" dirty="0">
              <a:ea typeface="ＭＳ Ｐゴシック" pitchFamily="34" charset="-128"/>
            </a:endParaRPr>
          </a:p>
          <a:p>
            <a:pPr lvl="1"/>
            <a:endParaRPr lang="en-US" sz="2400" dirty="0">
              <a:ea typeface="ＭＳ Ｐゴシック" pitchFamily="34" charset="-128"/>
            </a:endParaRPr>
          </a:p>
          <a:p>
            <a:pPr marL="457176" lvl="1" indent="0">
              <a:buNone/>
            </a:pPr>
            <a:endParaRPr lang="en-US" sz="2400" dirty="0">
              <a:ea typeface="ＭＳ Ｐゴシック" pitchFamily="34" charset="-128"/>
            </a:endParaRPr>
          </a:p>
          <a:p>
            <a:r>
              <a:rPr lang="en-US" sz="2800" dirty="0">
                <a:ea typeface="ＭＳ Ｐゴシック" pitchFamily="34" charset="-128"/>
              </a:rPr>
              <a:t>P(A, B) = P(A) P(B|A)</a:t>
            </a:r>
          </a:p>
          <a:p>
            <a:r>
              <a:rPr lang="en-US" sz="2800" dirty="0">
                <a:ea typeface="ＭＳ Ｐゴシック" pitchFamily="34" charset="-128"/>
              </a:rPr>
              <a:t>First draw a sample </a:t>
            </a:r>
            <a:r>
              <a:rPr lang="en-US" sz="2800" dirty="0" err="1">
                <a:ea typeface="ＭＳ Ｐゴシック" pitchFamily="34" charset="-128"/>
              </a:rPr>
              <a:t>a~P</a:t>
            </a:r>
            <a:r>
              <a:rPr lang="en-US" sz="2800" dirty="0">
                <a:ea typeface="ＭＳ Ｐゴシック" pitchFamily="34" charset="-128"/>
              </a:rPr>
              <a:t>(A)</a:t>
            </a:r>
          </a:p>
          <a:p>
            <a:r>
              <a:rPr lang="en-US" sz="2800" dirty="0">
                <a:ea typeface="ＭＳ Ｐゴシック" pitchFamily="34" charset="-128"/>
              </a:rPr>
              <a:t>Then draw </a:t>
            </a:r>
            <a:r>
              <a:rPr lang="en-US" sz="2800" dirty="0" err="1">
                <a:ea typeface="ＭＳ Ｐゴシック" pitchFamily="34" charset="-128"/>
              </a:rPr>
              <a:t>b~P</a:t>
            </a:r>
            <a:r>
              <a:rPr lang="en-US" sz="2800" dirty="0">
                <a:ea typeface="ＭＳ Ｐゴシック" pitchFamily="34" charset="-128"/>
              </a:rPr>
              <a:t>(B|A=a)</a:t>
            </a:r>
          </a:p>
          <a:p>
            <a:r>
              <a:rPr lang="en-US" sz="2800" dirty="0">
                <a:ea typeface="ＭＳ Ｐゴシック" pitchFamily="34" charset="-128"/>
              </a:rPr>
              <a:t>Thus (a, b) is a sample from P(A,B)</a:t>
            </a:r>
          </a:p>
          <a:p>
            <a:pPr lvl="6"/>
            <a:endParaRPr lang="en-US" sz="700" dirty="0">
              <a:ea typeface="ＭＳ Ｐゴシック" pitchFamily="34" charset="-128"/>
            </a:endParaRPr>
          </a:p>
        </p:txBody>
      </p:sp>
      <p:cxnSp>
        <p:nvCxnSpPr>
          <p:cNvPr id="4" name="AutoShape 6"/>
          <p:cNvCxnSpPr>
            <a:cxnSpLocks noChangeShapeType="1"/>
          </p:cNvCxnSpPr>
          <p:nvPr/>
        </p:nvCxnSpPr>
        <p:spPr bwMode="auto">
          <a:xfrm flipV="1">
            <a:off x="7044881" y="1734802"/>
            <a:ext cx="886242" cy="13909"/>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nvGrpSpPr>
          <p:cNvPr id="5" name="Group 4"/>
          <p:cNvGrpSpPr/>
          <p:nvPr/>
        </p:nvGrpSpPr>
        <p:grpSpPr>
          <a:xfrm>
            <a:off x="6553200" y="1503970"/>
            <a:ext cx="491681" cy="477230"/>
            <a:chOff x="5972710" y="3481579"/>
            <a:chExt cx="491681" cy="477230"/>
          </a:xfrm>
        </p:grpSpPr>
        <p:sp>
          <p:nvSpPr>
            <p:cNvPr id="6" name="Oval 5"/>
            <p:cNvSpPr>
              <a:spLocks noChangeArrowheads="1"/>
            </p:cNvSpPr>
            <p:nvPr/>
          </p:nvSpPr>
          <p:spPr bwMode="auto">
            <a:xfrm>
              <a:off x="5990597" y="3505200"/>
              <a:ext cx="473794" cy="453609"/>
            </a:xfrm>
            <a:prstGeom prst="ellipse">
              <a:avLst/>
            </a:prstGeom>
            <a:solidFill>
              <a:schemeClr val="bg1"/>
            </a:solidFill>
            <a:ln w="34925">
              <a:solidFill>
                <a:srgbClr val="00B0F0"/>
              </a:solidFill>
              <a:round/>
              <a:headEnd/>
              <a:tailEnd/>
            </a:ln>
          </p:spPr>
          <p:txBody>
            <a:bodyPr wrap="none" anchor="ctr"/>
            <a:lstStyle/>
            <a:p>
              <a:pPr algn="ctr"/>
              <a:endParaRPr lang="en-US" sz="2800" baseline="-25000" dirty="0">
                <a:solidFill>
                  <a:srgbClr val="00B0F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7" name="Rectangle 6"/>
                <p:cNvSpPr/>
                <p:nvPr/>
              </p:nvSpPr>
              <p:spPr>
                <a:xfrm>
                  <a:off x="5972710" y="3481579"/>
                  <a:ext cx="46820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B0F0"/>
                            </a:solidFill>
                            <a:latin typeface="Cambria Math" charset="0"/>
                            <a:cs typeface="Calibri"/>
                            <a:sym typeface="Wingdings"/>
                          </a:rPr>
                          <m:t>𝐴</m:t>
                        </m:r>
                      </m:oMath>
                    </m:oMathPara>
                  </a14:m>
                  <a:endParaRPr lang="en-US" sz="2400" dirty="0">
                    <a:solidFill>
                      <a:srgbClr val="00B0F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972710" y="3481579"/>
                  <a:ext cx="468205" cy="461665"/>
                </a:xfrm>
                <a:prstGeom prst="rect">
                  <a:avLst/>
                </a:prstGeom>
                <a:blipFill rotWithShape="0">
                  <a:blip r:embed="rId3"/>
                  <a:stretch>
                    <a:fillRect/>
                  </a:stretch>
                </a:blipFill>
                <a:ln>
                  <a:noFill/>
                </a:ln>
              </p:spPr>
              <p:txBody>
                <a:bodyPr/>
                <a:lstStyle/>
                <a:p>
                  <a:r>
                    <a:rPr lang="en-US">
                      <a:noFill/>
                    </a:rPr>
                    <a:t> </a:t>
                  </a:r>
                </a:p>
              </p:txBody>
            </p:sp>
          </mc:Fallback>
        </mc:AlternateContent>
      </p:grpSp>
      <p:grpSp>
        <p:nvGrpSpPr>
          <p:cNvPr id="8" name="Group 7"/>
          <p:cNvGrpSpPr/>
          <p:nvPr/>
        </p:nvGrpSpPr>
        <p:grpSpPr>
          <a:xfrm>
            <a:off x="7917731" y="1491705"/>
            <a:ext cx="483984" cy="484213"/>
            <a:chOff x="6511771" y="4313772"/>
            <a:chExt cx="483984" cy="484213"/>
          </a:xfrm>
        </p:grpSpPr>
        <p:sp>
          <p:nvSpPr>
            <p:cNvPr id="9" name="Oval 3"/>
            <p:cNvSpPr>
              <a:spLocks noChangeArrowheads="1"/>
            </p:cNvSpPr>
            <p:nvPr/>
          </p:nvSpPr>
          <p:spPr bwMode="auto">
            <a:xfrm>
              <a:off x="6511771" y="4344376"/>
              <a:ext cx="473794" cy="453609"/>
            </a:xfrm>
            <a:prstGeom prst="ellipse">
              <a:avLst/>
            </a:prstGeom>
            <a:solidFill>
              <a:schemeClr val="bg1"/>
            </a:solidFill>
            <a:ln w="34925">
              <a:solidFill>
                <a:srgbClr val="7030A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0" name="Rectangle 9"/>
                <p:cNvSpPr/>
                <p:nvPr/>
              </p:nvSpPr>
              <p:spPr>
                <a:xfrm>
                  <a:off x="6515880" y="4313772"/>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charset="0"/>
                            <a:cs typeface="Calibri"/>
                            <a:sym typeface="Wingdings"/>
                          </a:rPr>
                          <m:t>𝐵</m:t>
                        </m:r>
                      </m:oMath>
                    </m:oMathPara>
                  </a14:m>
                  <a:endParaRPr lang="en-US" sz="2400" dirty="0">
                    <a:solidFill>
                      <a:srgbClr val="7030A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515880" y="4313772"/>
                  <a:ext cx="479875" cy="461665"/>
                </a:xfrm>
                <a:prstGeom prst="rect">
                  <a:avLst/>
                </a:prstGeom>
                <a:blipFill>
                  <a:blip r:embed="rId4"/>
                  <a:stretch>
                    <a:fillRect/>
                  </a:stretch>
                </a:blipFill>
              </p:spPr>
              <p:txBody>
                <a:bodyPr/>
                <a:lstStyle/>
                <a:p>
                  <a:r>
                    <a:rPr lang="hi-IN">
                      <a:noFill/>
                    </a:rPr>
                    <a:t> </a:t>
                  </a:r>
                </a:p>
              </p:txBody>
            </p:sp>
          </mc:Fallback>
        </mc:AlternateContent>
      </p:grpSp>
      <p:graphicFrame>
        <p:nvGraphicFramePr>
          <p:cNvPr id="11" name="Table 10"/>
          <p:cNvGraphicFramePr>
            <a:graphicFrameLocks noGrp="1"/>
          </p:cNvGraphicFramePr>
          <p:nvPr>
            <p:extLst>
              <p:ext uri="{D42A27DB-BD31-4B8C-83A1-F6EECF244321}">
                <p14:modId xmlns:p14="http://schemas.microsoft.com/office/powerpoint/2010/main" val="2326073636"/>
              </p:ext>
            </p:extLst>
          </p:nvPr>
        </p:nvGraphicFramePr>
        <p:xfrm>
          <a:off x="2328786" y="2338774"/>
          <a:ext cx="1595660" cy="824430"/>
        </p:xfrm>
        <a:graphic>
          <a:graphicData uri="http://schemas.openxmlformats.org/drawingml/2006/table">
            <a:tbl>
              <a:tblPr/>
              <a:tblGrid>
                <a:gridCol w="797830">
                  <a:extLst>
                    <a:ext uri="{9D8B030D-6E8A-4147-A177-3AD203B41FA5}">
                      <a16:colId xmlns:a16="http://schemas.microsoft.com/office/drawing/2014/main" val="20000"/>
                    </a:ext>
                  </a:extLst>
                </a:gridCol>
                <a:gridCol w="797830">
                  <a:extLst>
                    <a:ext uri="{9D8B030D-6E8A-4147-A177-3AD203B41FA5}">
                      <a16:colId xmlns:a16="http://schemas.microsoft.com/office/drawing/2014/main" val="20001"/>
                    </a:ext>
                  </a:extLst>
                </a:gridCol>
              </a:tblGrid>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0"/>
                  </a:ext>
                </a:extLst>
              </a:tr>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24320427"/>
              </p:ext>
            </p:extLst>
          </p:nvPr>
        </p:nvGraphicFramePr>
        <p:xfrm>
          <a:off x="6252941" y="2097718"/>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9/10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3" name="Rectangle 12"/>
              <p:cNvSpPr/>
              <p:nvPr/>
            </p:nvSpPr>
            <p:spPr>
              <a:xfrm>
                <a:off x="990600" y="2520156"/>
                <a:ext cx="1044966" cy="52322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F0"/>
                          </a:solidFill>
                          <a:latin typeface="Cambria Math" charset="0"/>
                          <a:cs typeface="Calibri"/>
                          <a:sym typeface="Wingdings"/>
                        </a:rPr>
                        <m:t>𝑃</m:t>
                      </m:r>
                      <m:r>
                        <a:rPr lang="en-US" sz="2800" b="0" i="1" smtClean="0">
                          <a:solidFill>
                            <a:srgbClr val="00B0F0"/>
                          </a:solidFill>
                          <a:latin typeface="Cambria Math" charset="0"/>
                          <a:cs typeface="Calibri"/>
                          <a:sym typeface="Wingdings"/>
                        </a:rPr>
                        <m:t>(</m:t>
                      </m:r>
                      <m:r>
                        <a:rPr lang="en-US" sz="2800" b="0" i="1" smtClean="0">
                          <a:solidFill>
                            <a:srgbClr val="00B0F0"/>
                          </a:solidFill>
                          <a:latin typeface="Cambria Math" charset="0"/>
                          <a:cs typeface="Calibri"/>
                          <a:sym typeface="Wingdings"/>
                        </a:rPr>
                        <m:t>𝐴</m:t>
                      </m:r>
                      <m:r>
                        <a:rPr lang="en-US" sz="2800" b="0" i="1" smtClean="0">
                          <a:solidFill>
                            <a:srgbClr val="00B0F0"/>
                          </a:solidFill>
                          <a:latin typeface="Cambria Math" charset="0"/>
                          <a:cs typeface="Calibri"/>
                          <a:sym typeface="Wingdings"/>
                        </a:rPr>
                        <m:t>)</m:t>
                      </m:r>
                    </m:oMath>
                  </m:oMathPara>
                </a14:m>
                <a:endParaRPr lang="en-US" sz="2800" dirty="0">
                  <a:solidFill>
                    <a:srgbClr val="00B0F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990600" y="2520156"/>
                <a:ext cx="1044966" cy="523220"/>
              </a:xfrm>
              <a:prstGeom prst="rect">
                <a:avLst/>
              </a:prstGeom>
              <a:blipFill>
                <a:blip r:embed="rId5"/>
                <a:stretch>
                  <a:fillRect r="-2410" b="-21429"/>
                </a:stretch>
              </a:blipFill>
              <a:ln>
                <a:noFill/>
              </a:ln>
            </p:spPr>
            <p:txBody>
              <a:bodyPr/>
              <a:lstStyle/>
              <a:p>
                <a:r>
                  <a:rPr lang="hi-I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691961" y="2517429"/>
                <a:ext cx="1404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7030A0"/>
                          </a:solidFill>
                          <a:latin typeface="Cambria Math" charset="0"/>
                          <a:cs typeface="Calibri"/>
                          <a:sym typeface="Wingdings"/>
                        </a:rPr>
                        <m:t>𝑃</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𝐵</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𝐴</m:t>
                      </m:r>
                      <m:r>
                        <a:rPr lang="en-US" sz="2800" b="0" i="1" smtClean="0">
                          <a:solidFill>
                            <a:srgbClr val="7030A0"/>
                          </a:solidFill>
                          <a:latin typeface="Cambria Math" charset="0"/>
                          <a:cs typeface="Calibri"/>
                          <a:sym typeface="Wingdings"/>
                        </a:rPr>
                        <m:t>)</m:t>
                      </m:r>
                    </m:oMath>
                  </m:oMathPara>
                </a14:m>
                <a:endParaRPr lang="en-US" sz="2800" dirty="0">
                  <a:solidFill>
                    <a:srgbClr val="7030A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691961" y="2517429"/>
                <a:ext cx="1404039" cy="523220"/>
              </a:xfrm>
              <a:prstGeom prst="rect">
                <a:avLst/>
              </a:prstGeom>
              <a:blipFill>
                <a:blip r:embed="rId6"/>
                <a:stretch>
                  <a:fillRect r="-893" b="-21429"/>
                </a:stretch>
              </a:blipFill>
            </p:spPr>
            <p:txBody>
              <a:bodyPr/>
              <a:lstStyle/>
              <a:p>
                <a:r>
                  <a:rPr lang="hi-IN">
                    <a:noFill/>
                  </a:rPr>
                  <a:t> </a:t>
                </a:r>
              </a:p>
            </p:txBody>
          </p:sp>
        </mc:Fallback>
      </mc:AlternateContent>
    </p:spTree>
    <p:extLst>
      <p:ext uri="{BB962C8B-B14F-4D97-AF65-F5344CB8AC3E}">
        <p14:creationId xmlns:p14="http://schemas.microsoft.com/office/powerpoint/2010/main" val="21053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18D94-9867-AE0C-3AC0-B96C39AA441E}"/>
              </a:ext>
            </a:extLst>
          </p:cNvPr>
          <p:cNvSpPr>
            <a:spLocks noGrp="1"/>
          </p:cNvSpPr>
          <p:nvPr>
            <p:ph idx="1"/>
          </p:nvPr>
        </p:nvSpPr>
        <p:spPr/>
        <p:txBody>
          <a:bodyPr/>
          <a:lstStyle/>
          <a:p>
            <a:r>
              <a:rPr lang="en-US" b="1" dirty="0"/>
              <a:t>Given a Bayes net, how to sample from P(X</a:t>
            </a:r>
            <a:r>
              <a:rPr lang="en-US" b="1" baseline="-25000" dirty="0"/>
              <a:t>1</a:t>
            </a:r>
            <a:r>
              <a:rPr lang="en-US" b="1" dirty="0"/>
              <a:t>,…,</a:t>
            </a:r>
            <a:r>
              <a:rPr lang="en-US" b="1" dirty="0" err="1"/>
              <a:t>X</a:t>
            </a:r>
            <a:r>
              <a:rPr lang="en-US" b="1" baseline="-25000" dirty="0" err="1"/>
              <a:t>n</a:t>
            </a:r>
            <a:r>
              <a:rPr lang="en-US" b="1" dirty="0"/>
              <a:t>)?</a:t>
            </a:r>
          </a:p>
          <a:p>
            <a:pPr lvl="1"/>
            <a:r>
              <a:rPr lang="en-US" dirty="0"/>
              <a:t>You have access to the CPTs used to construct the Bayes net</a:t>
            </a:r>
            <a:endParaRPr lang="hi-IN" dirty="0"/>
          </a:p>
        </p:txBody>
      </p:sp>
      <p:sp>
        <p:nvSpPr>
          <p:cNvPr id="4" name="Slide Number Placeholder 3">
            <a:extLst>
              <a:ext uri="{FF2B5EF4-FFF2-40B4-BE49-F238E27FC236}">
                <a16:creationId xmlns:a16="http://schemas.microsoft.com/office/drawing/2014/main" id="{F3CC4E86-3249-7BA7-254F-A7F2F783E7DD}"/>
              </a:ext>
            </a:extLst>
          </p:cNvPr>
          <p:cNvSpPr>
            <a:spLocks noGrp="1"/>
          </p:cNvSpPr>
          <p:nvPr>
            <p:ph type="sldNum" sz="quarter" idx="12"/>
          </p:nvPr>
        </p:nvSpPr>
        <p:spPr/>
        <p:txBody>
          <a:bodyPr/>
          <a:lstStyle/>
          <a:p>
            <a:pPr>
              <a:defRPr/>
            </a:pPr>
            <a:fld id="{7D7CBA2C-8853-4EEC-A9C0-BF38CC3A9085}" type="slidenum">
              <a:rPr lang="en-US" smtClean="0"/>
              <a:pPr>
                <a:defRPr/>
              </a:pPr>
              <a:t>13</a:t>
            </a:fld>
            <a:endParaRPr lang="en-US" dirty="0"/>
          </a:p>
        </p:txBody>
      </p:sp>
      <p:sp>
        <p:nvSpPr>
          <p:cNvPr id="9" name="Title 1">
            <a:extLst>
              <a:ext uri="{FF2B5EF4-FFF2-40B4-BE49-F238E27FC236}">
                <a16:creationId xmlns:a16="http://schemas.microsoft.com/office/drawing/2014/main" id="{8B73B931-1B8A-6B25-19B3-845A3D732CA7}"/>
              </a:ext>
            </a:extLst>
          </p:cNvPr>
          <p:cNvSpPr>
            <a:spLocks noGrp="1"/>
          </p:cNvSpPr>
          <p:nvPr>
            <p:ph type="title"/>
          </p:nvPr>
        </p:nvSpPr>
        <p:spPr>
          <a:xfrm>
            <a:off x="0" y="-25400"/>
            <a:ext cx="12192000" cy="1143000"/>
          </a:xfrm>
        </p:spPr>
        <p:txBody>
          <a:bodyPr/>
          <a:lstStyle/>
          <a:p>
            <a:r>
              <a:rPr lang="en-US" dirty="0">
                <a:ea typeface="ＭＳ Ｐゴシック" pitchFamily="34" charset="-128"/>
              </a:rPr>
              <a:t>Prior Sampling</a:t>
            </a:r>
          </a:p>
        </p:txBody>
      </p:sp>
      <p:sp>
        <p:nvSpPr>
          <p:cNvPr id="10" name="Content Placeholder 2">
            <a:extLst>
              <a:ext uri="{FF2B5EF4-FFF2-40B4-BE49-F238E27FC236}">
                <a16:creationId xmlns:a16="http://schemas.microsoft.com/office/drawing/2014/main" id="{2AB8910D-B6F8-226B-3C6E-13EC4E05644C}"/>
              </a:ext>
            </a:extLst>
          </p:cNvPr>
          <p:cNvSpPr txBox="1">
            <a:spLocks/>
          </p:cNvSpPr>
          <p:nvPr/>
        </p:nvSpPr>
        <p:spPr bwMode="auto">
          <a:xfrm>
            <a:off x="240280" y="2819400"/>
            <a:ext cx="8065520" cy="3114847"/>
          </a:xfrm>
          <a:prstGeom prst="rect">
            <a:avLst/>
          </a:prstGeom>
          <a:noFill/>
          <a:ln w="28575">
            <a:solidFill>
              <a:schemeClr val="tx1"/>
            </a:solid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Courier New"/>
              <a:buChar char="o"/>
              <a:defRPr sz="3200">
                <a:solidFill>
                  <a:schemeClr val="tx1"/>
                </a:solidFill>
                <a:latin typeface="Palatino"/>
                <a:ea typeface="+mn-ea"/>
                <a:cs typeface="Palatino"/>
              </a:defRPr>
            </a:lvl1pPr>
            <a:lvl2pPr marL="742913" indent="-285737" algn="l" rtl="0" eaLnBrk="1" fontAlgn="base" hangingPunct="1">
              <a:spcBef>
                <a:spcPct val="20000"/>
              </a:spcBef>
              <a:spcAft>
                <a:spcPct val="0"/>
              </a:spcAft>
              <a:buClr>
                <a:schemeClr val="tx1"/>
              </a:buClr>
              <a:buFont typeface="Courier New"/>
              <a:buChar char="o"/>
              <a:defRPr sz="2800">
                <a:solidFill>
                  <a:schemeClr val="tx1">
                    <a:lumMod val="75000"/>
                    <a:lumOff val="25000"/>
                  </a:schemeClr>
                </a:solidFill>
                <a:latin typeface="Palatino"/>
                <a:cs typeface="Palatino"/>
              </a:defRPr>
            </a:lvl2pPr>
            <a:lvl3pPr marL="1142942" indent="-228589" algn="l" rtl="0" eaLnBrk="1" fontAlgn="base" hangingPunct="1">
              <a:spcBef>
                <a:spcPct val="20000"/>
              </a:spcBef>
              <a:spcAft>
                <a:spcPct val="0"/>
              </a:spcAft>
              <a:buClr>
                <a:schemeClr val="accent2"/>
              </a:buClr>
              <a:buFont typeface="Courier New"/>
              <a:buChar char="o"/>
              <a:defRPr sz="2400">
                <a:solidFill>
                  <a:schemeClr val="tx1">
                    <a:lumMod val="75000"/>
                    <a:lumOff val="25000"/>
                  </a:schemeClr>
                </a:solidFill>
                <a:latin typeface="Palatino"/>
                <a:cs typeface="Palatino"/>
              </a:defRPr>
            </a:lvl3pPr>
            <a:lvl4pPr marL="1600120" indent="-228589" algn="l" rtl="0" eaLnBrk="1" fontAlgn="base" hangingPunct="1">
              <a:spcBef>
                <a:spcPct val="20000"/>
              </a:spcBef>
              <a:spcAft>
                <a:spcPct val="0"/>
              </a:spcAft>
              <a:buClr>
                <a:schemeClr val="tx1"/>
              </a:buClr>
              <a:buFont typeface="Courier New"/>
              <a:buChar char="o"/>
              <a:defRPr sz="2000">
                <a:solidFill>
                  <a:schemeClr val="tx1">
                    <a:lumMod val="75000"/>
                    <a:lumOff val="25000"/>
                  </a:schemeClr>
                </a:solidFill>
                <a:latin typeface="Palatino"/>
                <a:cs typeface="Palatino"/>
              </a:defRPr>
            </a:lvl4pPr>
            <a:lvl5pPr marL="2057298" indent="-228589" algn="l" rtl="0" eaLnBrk="1" fontAlgn="base" hangingPunct="1">
              <a:spcBef>
                <a:spcPct val="20000"/>
              </a:spcBef>
              <a:spcAft>
                <a:spcPct val="0"/>
              </a:spcAft>
              <a:buClr>
                <a:schemeClr val="accent2"/>
              </a:buClr>
              <a:buFont typeface="Courier New"/>
              <a:buChar char="o"/>
              <a:defRPr sz="2000">
                <a:solidFill>
                  <a:schemeClr val="tx1">
                    <a:lumMod val="75000"/>
                    <a:lumOff val="25000"/>
                  </a:schemeClr>
                </a:solidFill>
                <a:latin typeface="Palatino"/>
                <a:cs typeface="Palatino"/>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800" kern="0" dirty="0">
                <a:ea typeface="ＭＳ Ｐゴシック" pitchFamily="34" charset="-128"/>
              </a:rPr>
              <a:t>Consider a topological ordering of the nodes of the Bayes net (say, it is </a:t>
            </a:r>
            <a:r>
              <a:rPr lang="en-US" sz="2800" dirty="0"/>
              <a:t>X</a:t>
            </a:r>
            <a:r>
              <a:rPr lang="en-US" sz="2800" baseline="-25000" dirty="0"/>
              <a:t>1</a:t>
            </a:r>
            <a:r>
              <a:rPr lang="en-US" sz="2800" dirty="0"/>
              <a:t>,…,</a:t>
            </a:r>
            <a:r>
              <a:rPr lang="en-US" sz="2800" dirty="0" err="1"/>
              <a:t>X</a:t>
            </a:r>
            <a:r>
              <a:rPr lang="en-US" sz="2800" baseline="-25000" dirty="0" err="1"/>
              <a:t>n</a:t>
            </a:r>
            <a:r>
              <a:rPr lang="en-US" sz="2800" dirty="0"/>
              <a:t>)</a:t>
            </a:r>
            <a:endParaRPr lang="en-US" sz="2800" kern="0" dirty="0">
              <a:ea typeface="ＭＳ Ｐゴシック" pitchFamily="34" charset="-128"/>
            </a:endParaRPr>
          </a:p>
          <a:p>
            <a:r>
              <a:rPr lang="en-US" sz="2800" kern="0" dirty="0">
                <a:ea typeface="ＭＳ Ｐゴシック" pitchFamily="34" charset="-128"/>
              </a:rPr>
              <a:t>For </a:t>
            </a:r>
            <a:r>
              <a:rPr lang="en-US" sz="2800" kern="0" dirty="0" err="1">
                <a:ea typeface="ＭＳ Ｐゴシック" pitchFamily="34" charset="-128"/>
              </a:rPr>
              <a:t>i</a:t>
            </a:r>
            <a:r>
              <a:rPr lang="en-US" sz="2800" kern="0" dirty="0">
                <a:ea typeface="ＭＳ Ｐゴシック" pitchFamily="34" charset="-128"/>
              </a:rPr>
              <a:t>=1, 2, …, n</a:t>
            </a:r>
          </a:p>
          <a:p>
            <a:pPr lvl="2"/>
            <a:endParaRPr lang="en-US" sz="800" kern="0" dirty="0">
              <a:ea typeface="ＭＳ Ｐゴシック" pitchFamily="34" charset="-128"/>
            </a:endParaRPr>
          </a:p>
          <a:p>
            <a:pPr lvl="1"/>
            <a:r>
              <a:rPr lang="en-US" sz="2400" kern="0" dirty="0">
                <a:ea typeface="ＭＳ Ｐゴシック" pitchFamily="34" charset="-128"/>
              </a:rPr>
              <a:t>Sample x</a:t>
            </a:r>
            <a:r>
              <a:rPr lang="en-US" sz="2400" kern="0" baseline="-25000" dirty="0">
                <a:ea typeface="ＭＳ Ｐゴシック" pitchFamily="34" charset="-128"/>
              </a:rPr>
              <a:t>i</a:t>
            </a:r>
            <a:r>
              <a:rPr lang="en-US" sz="2400" kern="0" dirty="0">
                <a:ea typeface="ＭＳ Ｐゴシック" pitchFamily="34" charset="-128"/>
              </a:rPr>
              <a:t> ~ P(X</a:t>
            </a:r>
            <a:r>
              <a:rPr lang="en-US" sz="2400" kern="0" baseline="-25000" dirty="0">
                <a:ea typeface="ＭＳ Ｐゴシック" pitchFamily="34" charset="-128"/>
              </a:rPr>
              <a:t>i</a:t>
            </a:r>
            <a:r>
              <a:rPr lang="en-US" sz="2400" kern="0" dirty="0">
                <a:ea typeface="ＭＳ Ｐゴシック" pitchFamily="34" charset="-128"/>
              </a:rPr>
              <a:t> | Parents(X</a:t>
            </a:r>
            <a:r>
              <a:rPr lang="en-US" sz="2400" kern="0" baseline="-25000" dirty="0">
                <a:ea typeface="ＭＳ Ｐゴシック" pitchFamily="34" charset="-128"/>
              </a:rPr>
              <a:t>i</a:t>
            </a:r>
            <a:r>
              <a:rPr lang="en-US" sz="2400" kern="0" dirty="0">
                <a:ea typeface="ＭＳ Ｐゴシック" pitchFamily="34" charset="-128"/>
              </a:rPr>
              <a:t>)=their sampled values)</a:t>
            </a:r>
          </a:p>
          <a:p>
            <a:pPr lvl="1"/>
            <a:endParaRPr lang="en-US" sz="800" kern="0" dirty="0">
              <a:ea typeface="ＭＳ Ｐゴシック" pitchFamily="34" charset="-128"/>
            </a:endParaRPr>
          </a:p>
          <a:p>
            <a:r>
              <a:rPr lang="en-US" sz="2800" kern="0" dirty="0">
                <a:ea typeface="ＭＳ Ｐゴシック" pitchFamily="34" charset="-128"/>
              </a:rPr>
              <a:t>Return (x</a:t>
            </a:r>
            <a:r>
              <a:rPr lang="en-US" sz="2800" kern="0" baseline="-25000" dirty="0">
                <a:ea typeface="ＭＳ Ｐゴシック" pitchFamily="34" charset="-128"/>
              </a:rPr>
              <a:t>1</a:t>
            </a:r>
            <a:r>
              <a:rPr lang="en-US" sz="2800" kern="0" dirty="0">
                <a:ea typeface="ＭＳ Ｐゴシック" pitchFamily="34" charset="-128"/>
              </a:rPr>
              <a:t>, x</a:t>
            </a:r>
            <a:r>
              <a:rPr lang="en-US" sz="2800" kern="0" baseline="-25000" dirty="0">
                <a:ea typeface="ＭＳ Ｐゴシック" pitchFamily="34" charset="-128"/>
              </a:rPr>
              <a:t>2</a:t>
            </a:r>
            <a:r>
              <a:rPr lang="en-US" sz="2800" kern="0" dirty="0">
                <a:ea typeface="ＭＳ Ｐゴシック" pitchFamily="34" charset="-128"/>
              </a:rPr>
              <a:t>, …, </a:t>
            </a:r>
            <a:r>
              <a:rPr lang="en-US" sz="2800" kern="0" dirty="0" err="1">
                <a:ea typeface="ＭＳ Ｐゴシック" pitchFamily="34" charset="-128"/>
              </a:rPr>
              <a:t>x</a:t>
            </a:r>
            <a:r>
              <a:rPr lang="en-US" sz="2800" kern="0" baseline="-25000" dirty="0" err="1">
                <a:ea typeface="ＭＳ Ｐゴシック" pitchFamily="34" charset="-128"/>
              </a:rPr>
              <a:t>n</a:t>
            </a:r>
            <a:r>
              <a:rPr lang="en-US" sz="2800" kern="0" dirty="0">
                <a:ea typeface="ＭＳ Ｐゴシック" pitchFamily="34" charset="-128"/>
              </a:rPr>
              <a:t>)</a:t>
            </a:r>
          </a:p>
        </p:txBody>
      </p:sp>
      <p:grpSp>
        <p:nvGrpSpPr>
          <p:cNvPr id="2" name="Group 1">
            <a:extLst>
              <a:ext uri="{FF2B5EF4-FFF2-40B4-BE49-F238E27FC236}">
                <a16:creationId xmlns:a16="http://schemas.microsoft.com/office/drawing/2014/main" id="{F099E845-C44B-746A-5509-00AAB97AF720}"/>
              </a:ext>
            </a:extLst>
          </p:cNvPr>
          <p:cNvGrpSpPr/>
          <p:nvPr/>
        </p:nvGrpSpPr>
        <p:grpSpPr>
          <a:xfrm>
            <a:off x="8330360" y="2667000"/>
            <a:ext cx="3861640" cy="2623235"/>
            <a:chOff x="7162800" y="2449965"/>
            <a:chExt cx="3861640" cy="2623235"/>
          </a:xfrm>
        </p:grpSpPr>
        <p:pic>
          <p:nvPicPr>
            <p:cNvPr id="11" name="Picture 10">
              <a:extLst>
                <a:ext uri="{FF2B5EF4-FFF2-40B4-BE49-F238E27FC236}">
                  <a16:creationId xmlns:a16="http://schemas.microsoft.com/office/drawing/2014/main" id="{D9BC6111-E1AC-AA63-76EF-AC65C69D27D2}"/>
                </a:ext>
              </a:extLst>
            </p:cNvPr>
            <p:cNvPicPr>
              <a:picLocks noChangeAspect="1"/>
            </p:cNvPicPr>
            <p:nvPr/>
          </p:nvPicPr>
          <p:blipFill>
            <a:blip r:embed="rId3"/>
            <a:stretch>
              <a:fillRect/>
            </a:stretch>
          </p:blipFill>
          <p:spPr>
            <a:xfrm>
              <a:off x="7162800" y="2449965"/>
              <a:ext cx="3861640" cy="2623235"/>
            </a:xfrm>
            <a:prstGeom prst="rect">
              <a:avLst/>
            </a:prstGeom>
          </p:spPr>
        </p:pic>
        <p:sp>
          <p:nvSpPr>
            <p:cNvPr id="12" name="Oval 11">
              <a:extLst>
                <a:ext uri="{FF2B5EF4-FFF2-40B4-BE49-F238E27FC236}">
                  <a16:creationId xmlns:a16="http://schemas.microsoft.com/office/drawing/2014/main" id="{1EF2E8FF-AEDA-B47D-1720-4D6DDAD6AD13}"/>
                </a:ext>
              </a:extLst>
            </p:cNvPr>
            <p:cNvSpPr/>
            <p:nvPr/>
          </p:nvSpPr>
          <p:spPr>
            <a:xfrm>
              <a:off x="8458200" y="3124200"/>
              <a:ext cx="381000" cy="38100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13" name="Rectangle 12">
              <a:extLst>
                <a:ext uri="{FF2B5EF4-FFF2-40B4-BE49-F238E27FC236}">
                  <a16:creationId xmlns:a16="http://schemas.microsoft.com/office/drawing/2014/main" id="{0CA4F3F5-E7E9-7456-B730-1BA4D74CE943}"/>
                </a:ext>
              </a:extLst>
            </p:cNvPr>
            <p:cNvSpPr/>
            <p:nvPr/>
          </p:nvSpPr>
          <p:spPr>
            <a:xfrm rot="20057578">
              <a:off x="7826038" y="3289577"/>
              <a:ext cx="493032" cy="195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14" name="Rectangle 13">
              <a:extLst>
                <a:ext uri="{FF2B5EF4-FFF2-40B4-BE49-F238E27FC236}">
                  <a16:creationId xmlns:a16="http://schemas.microsoft.com/office/drawing/2014/main" id="{D0106494-B36B-BBAC-949E-F75DEF95032B}"/>
                </a:ext>
              </a:extLst>
            </p:cNvPr>
            <p:cNvSpPr/>
            <p:nvPr/>
          </p:nvSpPr>
          <p:spPr>
            <a:xfrm rot="20057578">
              <a:off x="10076411" y="4053114"/>
              <a:ext cx="493032" cy="195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grpSp>
    </p:spTree>
    <p:extLst>
      <p:ext uri="{BB962C8B-B14F-4D97-AF65-F5344CB8AC3E}">
        <p14:creationId xmlns:p14="http://schemas.microsoft.com/office/powerpoint/2010/main" val="36855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fontAlgn="auto">
                  <a:spcBef>
                    <a:spcPts val="0"/>
                  </a:spcBef>
                  <a:spcAft>
                    <a:spcPts val="0"/>
                  </a:spcAft>
                  <a:buClrTx/>
                  <a:buNone/>
                </a:pPr>
                <a:r>
                  <a:rPr lang="en-US" dirty="0"/>
                  <a:t>How many </a:t>
                </a:r>
                <a14:m>
                  <m:oMath xmlns:m="http://schemas.openxmlformats.org/officeDocument/2006/math">
                    <m:r>
                      <a:rPr lang="en-US" dirty="0">
                        <a:latin typeface="Cambria Math" charset="0"/>
                      </a:rPr>
                      <m:t>{</m:t>
                    </m:r>
                    <m:r>
                      <a:rPr lang="en-US" b="0" i="1" dirty="0" smtClean="0">
                        <a:latin typeface="Cambria Math" charset="0"/>
                      </a:rPr>
                      <m:t>−</m:t>
                    </m:r>
                    <m:r>
                      <a:rPr lang="en-US" i="1" dirty="0">
                        <a:latin typeface="Cambria Math" charset="0"/>
                      </a:rPr>
                      <m:t>𝑎</m:t>
                    </m:r>
                    <m:r>
                      <a:rPr lang="en-US" b="0" i="1" dirty="0" smtClean="0">
                        <a:latin typeface="Cambria Math" charset="0"/>
                      </a:rPr>
                      <m:t>,+</m:t>
                    </m:r>
                    <m:r>
                      <a:rPr lang="en-US" i="1" dirty="0">
                        <a:latin typeface="Cambria Math" charset="0"/>
                      </a:rPr>
                      <m:t>𝑏</m:t>
                    </m:r>
                    <m:r>
                      <a:rPr lang="en-US" b="0" i="1" dirty="0" smtClean="0">
                        <a:latin typeface="Cambria Math" charset="0"/>
                      </a:rPr>
                      <m:t>,−</m:t>
                    </m:r>
                    <m:r>
                      <a:rPr lang="en-US" i="1" dirty="0">
                        <a:latin typeface="Cambria Math" charset="0"/>
                      </a:rPr>
                      <m:t>𝑐</m:t>
                    </m:r>
                    <m:r>
                      <a:rPr lang="en-US" b="0" i="1" dirty="0" smtClean="0">
                        <a:latin typeface="Cambria Math" charset="0"/>
                      </a:rPr>
                      <m:t>}</m:t>
                    </m:r>
                  </m:oMath>
                </a14:m>
                <a:r>
                  <a:rPr lang="en-US" dirty="0"/>
                  <a:t> samples out of N=1000</a:t>
                </a:r>
              </a:p>
              <a:p>
                <a:pPr marL="0" indent="0" fontAlgn="auto">
                  <a:spcBef>
                    <a:spcPts val="0"/>
                  </a:spcBef>
                  <a:spcAft>
                    <a:spcPts val="0"/>
                  </a:spcAft>
                  <a:buClrTx/>
                  <a:buNone/>
                </a:pPr>
                <a:r>
                  <a:rPr lang="en-US" dirty="0"/>
                  <a:t>should we expect?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 1</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 50</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 125</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 200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9" t="-1604"/>
                </a:stretch>
              </a:blipFill>
            </p:spPr>
            <p:txBody>
              <a:bodyPr/>
              <a:lstStyle/>
              <a:p>
                <a:r>
                  <a:rPr lang="hi-IN">
                    <a:noFill/>
                  </a:rPr>
                  <a:t> </a:t>
                </a:r>
              </a:p>
            </p:txBody>
          </p:sp>
        </mc:Fallback>
      </mc:AlternateContent>
      <p:cxnSp>
        <p:nvCxnSpPr>
          <p:cNvPr id="22" name="AutoShape 6"/>
          <p:cNvCxnSpPr>
            <a:cxnSpLocks noChangeShapeType="1"/>
          </p:cNvCxnSpPr>
          <p:nvPr/>
        </p:nvCxnSpPr>
        <p:spPr bwMode="auto">
          <a:xfrm>
            <a:off x="7353154" y="3156353"/>
            <a:ext cx="0" cy="84332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3" name="AutoShape 6"/>
          <p:cNvCxnSpPr>
            <a:cxnSpLocks noChangeShapeType="1"/>
          </p:cNvCxnSpPr>
          <p:nvPr/>
        </p:nvCxnSpPr>
        <p:spPr bwMode="auto">
          <a:xfrm>
            <a:off x="7353154" y="4453284"/>
            <a:ext cx="8464" cy="84332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nvGrpSpPr>
          <p:cNvPr id="24" name="Group 23"/>
          <p:cNvGrpSpPr/>
          <p:nvPr/>
        </p:nvGrpSpPr>
        <p:grpSpPr>
          <a:xfrm>
            <a:off x="7098370" y="2679123"/>
            <a:ext cx="491681" cy="477230"/>
            <a:chOff x="5972710" y="3481579"/>
            <a:chExt cx="491681" cy="477230"/>
          </a:xfrm>
        </p:grpSpPr>
        <p:sp>
          <p:nvSpPr>
            <p:cNvPr id="25" name="Oval 3"/>
            <p:cNvSpPr>
              <a:spLocks noChangeArrowheads="1"/>
            </p:cNvSpPr>
            <p:nvPr/>
          </p:nvSpPr>
          <p:spPr bwMode="auto">
            <a:xfrm>
              <a:off x="5990597" y="3505200"/>
              <a:ext cx="473794" cy="453609"/>
            </a:xfrm>
            <a:prstGeom prst="ellipse">
              <a:avLst/>
            </a:prstGeom>
            <a:solidFill>
              <a:schemeClr val="bg1"/>
            </a:solidFill>
            <a:ln w="34925">
              <a:solidFill>
                <a:srgbClr val="00B0F0"/>
              </a:solidFill>
              <a:round/>
              <a:headEnd/>
              <a:tailEnd/>
            </a:ln>
          </p:spPr>
          <p:txBody>
            <a:bodyPr wrap="none" anchor="ctr"/>
            <a:lstStyle/>
            <a:p>
              <a:pPr algn="ctr"/>
              <a:endParaRPr lang="en-US" sz="2800" baseline="-25000" dirty="0">
                <a:solidFill>
                  <a:srgbClr val="00B0F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26" name="Rectangle 25"/>
                <p:cNvSpPr/>
                <p:nvPr/>
              </p:nvSpPr>
              <p:spPr>
                <a:xfrm>
                  <a:off x="5972710" y="3481579"/>
                  <a:ext cx="46820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B0F0"/>
                            </a:solidFill>
                            <a:latin typeface="Cambria Math" charset="0"/>
                            <a:cs typeface="Calibri"/>
                            <a:sym typeface="Wingdings"/>
                          </a:rPr>
                          <m:t>𝐴</m:t>
                        </m:r>
                      </m:oMath>
                    </m:oMathPara>
                  </a14:m>
                  <a:endParaRPr lang="en-US" sz="2400" dirty="0">
                    <a:solidFill>
                      <a:srgbClr val="00B0F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5972710" y="3481579"/>
                  <a:ext cx="468205" cy="461665"/>
                </a:xfrm>
                <a:prstGeom prst="rect">
                  <a:avLst/>
                </a:prstGeom>
                <a:blipFill rotWithShape="0">
                  <a:blip r:embed="rId3"/>
                  <a:stretch>
                    <a:fillRect/>
                  </a:stretch>
                </a:blipFill>
                <a:ln>
                  <a:noFill/>
                </a:ln>
              </p:spPr>
              <p:txBody>
                <a:bodyPr/>
                <a:lstStyle/>
                <a:p>
                  <a:r>
                    <a:rPr lang="en-US">
                      <a:noFill/>
                    </a:rPr>
                    <a:t> </a:t>
                  </a:r>
                </a:p>
              </p:txBody>
            </p:sp>
          </mc:Fallback>
        </mc:AlternateContent>
      </p:grpSp>
      <p:grpSp>
        <p:nvGrpSpPr>
          <p:cNvPr id="27" name="Group 26"/>
          <p:cNvGrpSpPr/>
          <p:nvPr/>
        </p:nvGrpSpPr>
        <p:grpSpPr>
          <a:xfrm>
            <a:off x="7116257" y="3995646"/>
            <a:ext cx="483984" cy="461665"/>
            <a:chOff x="6511771" y="4340347"/>
            <a:chExt cx="483984" cy="461665"/>
          </a:xfrm>
        </p:grpSpPr>
        <p:sp>
          <p:nvSpPr>
            <p:cNvPr id="28" name="Oval 3"/>
            <p:cNvSpPr>
              <a:spLocks noChangeArrowheads="1"/>
            </p:cNvSpPr>
            <p:nvPr/>
          </p:nvSpPr>
          <p:spPr bwMode="auto">
            <a:xfrm>
              <a:off x="6511771" y="4344376"/>
              <a:ext cx="473794" cy="453609"/>
            </a:xfrm>
            <a:prstGeom prst="ellipse">
              <a:avLst/>
            </a:prstGeom>
            <a:solidFill>
              <a:schemeClr val="bg1"/>
            </a:solidFill>
            <a:ln w="34925">
              <a:solidFill>
                <a:srgbClr val="7030A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29" name="Rectangle 28"/>
                <p:cNvSpPr/>
                <p:nvPr/>
              </p:nvSpPr>
              <p:spPr>
                <a:xfrm>
                  <a:off x="6515880"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charset="0"/>
                            <a:cs typeface="Calibri"/>
                            <a:sym typeface="Wingdings"/>
                          </a:rPr>
                          <m:t>𝐵</m:t>
                        </m:r>
                      </m:oMath>
                    </m:oMathPara>
                  </a14:m>
                  <a:endParaRPr lang="en-US" sz="2400" dirty="0">
                    <a:solidFill>
                      <a:srgbClr val="7030A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6515880"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0" name="Group 29"/>
          <p:cNvGrpSpPr/>
          <p:nvPr/>
        </p:nvGrpSpPr>
        <p:grpSpPr>
          <a:xfrm>
            <a:off x="7123406" y="5296604"/>
            <a:ext cx="473794" cy="461665"/>
            <a:chOff x="10626571" y="5030612"/>
            <a:chExt cx="473794" cy="461665"/>
          </a:xfrm>
        </p:grpSpPr>
        <p:sp>
          <p:nvSpPr>
            <p:cNvPr id="31" name="Oval 3"/>
            <p:cNvSpPr>
              <a:spLocks noChangeArrowheads="1"/>
            </p:cNvSpPr>
            <p:nvPr/>
          </p:nvSpPr>
          <p:spPr bwMode="auto">
            <a:xfrm>
              <a:off x="10626571" y="5034641"/>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2" name="Rectangle 31"/>
                <p:cNvSpPr/>
                <p:nvPr/>
              </p:nvSpPr>
              <p:spPr>
                <a:xfrm>
                  <a:off x="10630680" y="5030612"/>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10630680" y="5030612"/>
                  <a:ext cx="468205" cy="461665"/>
                </a:xfrm>
                <a:prstGeom prst="rect">
                  <a:avLst/>
                </a:prstGeom>
                <a:blipFill rotWithShape="0">
                  <a:blip r:embed="rId5"/>
                  <a:stretch>
                    <a:fillRect/>
                  </a:stretch>
                </a:blipFill>
              </p:spPr>
              <p:txBody>
                <a:bodyPr/>
                <a:lstStyle/>
                <a:p>
                  <a:r>
                    <a:rPr lang="en-US">
                      <a:noFill/>
                    </a:rPr>
                    <a:t> </a:t>
                  </a:r>
                </a:p>
              </p:txBody>
            </p:sp>
          </mc:Fallback>
        </mc:AlternateContent>
      </p:grpSp>
      <p:graphicFrame>
        <p:nvGraphicFramePr>
          <p:cNvPr id="33" name="Table 32"/>
          <p:cNvGraphicFramePr>
            <a:graphicFrameLocks noGrp="1"/>
          </p:cNvGraphicFramePr>
          <p:nvPr/>
        </p:nvGraphicFramePr>
        <p:xfrm>
          <a:off x="9529541" y="2135198"/>
          <a:ext cx="1595660" cy="824430"/>
        </p:xfrm>
        <a:graphic>
          <a:graphicData uri="http://schemas.openxmlformats.org/drawingml/2006/table">
            <a:tbl>
              <a:tblPr/>
              <a:tblGrid>
                <a:gridCol w="797830">
                  <a:extLst>
                    <a:ext uri="{9D8B030D-6E8A-4147-A177-3AD203B41FA5}">
                      <a16:colId xmlns:a16="http://schemas.microsoft.com/office/drawing/2014/main" val="20000"/>
                    </a:ext>
                  </a:extLst>
                </a:gridCol>
                <a:gridCol w="797830">
                  <a:extLst>
                    <a:ext uri="{9D8B030D-6E8A-4147-A177-3AD203B41FA5}">
                      <a16:colId xmlns:a16="http://schemas.microsoft.com/office/drawing/2014/main" val="20001"/>
                    </a:ext>
                  </a:extLst>
                </a:gridCol>
              </a:tblGrid>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0"/>
                  </a:ext>
                </a:extLst>
              </a:tr>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4" name="Table 33"/>
          <p:cNvGraphicFramePr>
            <a:graphicFrameLocks noGrp="1"/>
          </p:cNvGraphicFramePr>
          <p:nvPr/>
        </p:nvGraphicFramePr>
        <p:xfrm>
          <a:off x="9529542" y="3260061"/>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9/10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9529542" y="5117680"/>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4/5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6" name="Rectangle 35"/>
              <p:cNvSpPr/>
              <p:nvPr/>
            </p:nvSpPr>
            <p:spPr>
              <a:xfrm>
                <a:off x="8191355" y="2316580"/>
                <a:ext cx="1044966" cy="52322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F0"/>
                          </a:solidFill>
                          <a:latin typeface="Cambria Math" charset="0"/>
                          <a:cs typeface="Calibri"/>
                          <a:sym typeface="Wingdings"/>
                        </a:rPr>
                        <m:t>𝑃</m:t>
                      </m:r>
                      <m:r>
                        <a:rPr lang="en-US" sz="2800" b="0" i="1" smtClean="0">
                          <a:solidFill>
                            <a:srgbClr val="00B0F0"/>
                          </a:solidFill>
                          <a:latin typeface="Cambria Math" charset="0"/>
                          <a:cs typeface="Calibri"/>
                          <a:sym typeface="Wingdings"/>
                        </a:rPr>
                        <m:t>(</m:t>
                      </m:r>
                      <m:r>
                        <a:rPr lang="en-US" sz="2800" b="0" i="1" smtClean="0">
                          <a:solidFill>
                            <a:srgbClr val="00B0F0"/>
                          </a:solidFill>
                          <a:latin typeface="Cambria Math" charset="0"/>
                          <a:cs typeface="Calibri"/>
                          <a:sym typeface="Wingdings"/>
                        </a:rPr>
                        <m:t>𝐴</m:t>
                      </m:r>
                      <m:r>
                        <a:rPr lang="en-US" sz="2800" b="0" i="1" smtClean="0">
                          <a:solidFill>
                            <a:srgbClr val="00B0F0"/>
                          </a:solidFill>
                          <a:latin typeface="Cambria Math" charset="0"/>
                          <a:cs typeface="Calibri"/>
                          <a:sym typeface="Wingdings"/>
                        </a:rPr>
                        <m:t>)</m:t>
                      </m:r>
                    </m:oMath>
                  </m:oMathPara>
                </a14:m>
                <a:endParaRPr lang="en-US" sz="2800" dirty="0">
                  <a:solidFill>
                    <a:srgbClr val="00B0F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8191355" y="2316580"/>
                <a:ext cx="1044966" cy="523220"/>
              </a:xfrm>
              <a:prstGeom prst="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968562" y="3679772"/>
                <a:ext cx="1404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7030A0"/>
                          </a:solidFill>
                          <a:latin typeface="Cambria Math" charset="0"/>
                          <a:cs typeface="Calibri"/>
                          <a:sym typeface="Wingdings"/>
                        </a:rPr>
                        <m:t>𝑃</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𝐵</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𝐴</m:t>
                      </m:r>
                      <m:r>
                        <a:rPr lang="en-US" sz="2800" b="0" i="1" smtClean="0">
                          <a:solidFill>
                            <a:srgbClr val="7030A0"/>
                          </a:solidFill>
                          <a:latin typeface="Cambria Math" charset="0"/>
                          <a:cs typeface="Calibri"/>
                          <a:sym typeface="Wingdings"/>
                        </a:rPr>
                        <m:t>)</m:t>
                      </m:r>
                    </m:oMath>
                  </m:oMathPara>
                </a14:m>
                <a:endParaRPr lang="en-US" sz="2800" dirty="0">
                  <a:solidFill>
                    <a:srgbClr val="7030A0"/>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7968562" y="3679772"/>
                <a:ext cx="1404039"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7968914" y="5596298"/>
                <a:ext cx="1403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3333FF"/>
                          </a:solidFill>
                          <a:latin typeface="Cambria Math" charset="0"/>
                          <a:cs typeface="Calibri"/>
                          <a:sym typeface="Wingdings"/>
                        </a:rPr>
                        <m:t>𝑃</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𝐶</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𝐵</m:t>
                      </m:r>
                      <m:r>
                        <a:rPr lang="en-US" sz="2800" b="0" i="1" smtClean="0">
                          <a:solidFill>
                            <a:srgbClr val="3333FF"/>
                          </a:solidFill>
                          <a:latin typeface="Cambria Math" charset="0"/>
                          <a:cs typeface="Calibri"/>
                          <a:sym typeface="Wingdings"/>
                        </a:rPr>
                        <m:t>)</m:t>
                      </m:r>
                    </m:oMath>
                  </m:oMathPara>
                </a14:m>
                <a:endParaRPr lang="en-US" sz="2800" dirty="0">
                  <a:solidFill>
                    <a:srgbClr val="3333FF"/>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7968914" y="5596298"/>
                <a:ext cx="1403461" cy="52322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805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Rejection Sampling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2782858"/>
            <a:ext cx="12039597" cy="3133054"/>
          </a:xfrm>
          <a:prstGeom prst="rect">
            <a:avLst/>
          </a:prstGeom>
        </p:spPr>
      </p:pic>
    </p:spTree>
    <p:extLst>
      <p:ext uri="{BB962C8B-B14F-4D97-AF65-F5344CB8AC3E}">
        <p14:creationId xmlns:p14="http://schemas.microsoft.com/office/powerpoint/2010/main" val="401287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371AA-0413-BF0F-0845-1CB442E6A7A6}"/>
              </a:ext>
            </a:extLst>
          </p:cNvPr>
          <p:cNvSpPr>
            <a:spLocks noGrp="1"/>
          </p:cNvSpPr>
          <p:nvPr>
            <p:ph type="title"/>
          </p:nvPr>
        </p:nvSpPr>
        <p:spPr/>
        <p:txBody>
          <a:bodyPr/>
          <a:lstStyle/>
          <a:p>
            <a:r>
              <a:rPr lang="en-US" dirty="0"/>
              <a:t>How to sample conditionals?</a:t>
            </a:r>
            <a:endParaRPr lang="hi-IN" dirty="0"/>
          </a:p>
        </p:txBody>
      </p:sp>
      <p:sp>
        <p:nvSpPr>
          <p:cNvPr id="3" name="Content Placeholder 2">
            <a:extLst>
              <a:ext uri="{FF2B5EF4-FFF2-40B4-BE49-F238E27FC236}">
                <a16:creationId xmlns:a16="http://schemas.microsoft.com/office/drawing/2014/main" id="{5C4923F4-72EF-1C19-4152-0B057F44833F}"/>
              </a:ext>
            </a:extLst>
          </p:cNvPr>
          <p:cNvSpPr>
            <a:spLocks noGrp="1"/>
          </p:cNvSpPr>
          <p:nvPr>
            <p:ph idx="1"/>
          </p:nvPr>
        </p:nvSpPr>
        <p:spPr>
          <a:xfrm>
            <a:off x="406400" y="2590799"/>
            <a:ext cx="11938000" cy="3535365"/>
          </a:xfrm>
        </p:spPr>
        <p:txBody>
          <a:bodyPr/>
          <a:lstStyle/>
          <a:p>
            <a:r>
              <a:rPr lang="en-US" sz="2800" dirty="0"/>
              <a:t>How to get a sample from P(F|A=+a)</a:t>
            </a:r>
          </a:p>
          <a:p>
            <a:pPr lvl="1"/>
            <a:r>
              <a:rPr lang="en-US" sz="2400" dirty="0"/>
              <a:t>E.g., for a fire department drill</a:t>
            </a:r>
            <a:endParaRPr lang="en-US" sz="1100" dirty="0"/>
          </a:p>
          <a:p>
            <a:endParaRPr lang="en-US" sz="1100" dirty="0"/>
          </a:p>
          <a:p>
            <a:pPr marL="0" indent="0">
              <a:buNone/>
            </a:pPr>
            <a:r>
              <a:rPr lang="en-US" sz="2800" b="1" dirty="0"/>
              <a:t>Rejection sampling:</a:t>
            </a:r>
          </a:p>
          <a:p>
            <a:r>
              <a:rPr lang="en-US" sz="2800" dirty="0"/>
              <a:t>Use prior sampling to get a sample (f, s, a) ~ P(F, S, A)</a:t>
            </a:r>
          </a:p>
          <a:p>
            <a:r>
              <a:rPr lang="en-US" sz="2800" dirty="0"/>
              <a:t>If a = -a, then discard this sample and go back to the step above</a:t>
            </a:r>
          </a:p>
          <a:p>
            <a:r>
              <a:rPr lang="en-US" sz="2800" dirty="0"/>
              <a:t>If a = +a, then return the sampled value of f</a:t>
            </a:r>
          </a:p>
          <a:p>
            <a:endParaRPr lang="hi-IN" sz="2800" dirty="0"/>
          </a:p>
        </p:txBody>
      </p:sp>
      <p:sp>
        <p:nvSpPr>
          <p:cNvPr id="4" name="Slide Number Placeholder 3">
            <a:extLst>
              <a:ext uri="{FF2B5EF4-FFF2-40B4-BE49-F238E27FC236}">
                <a16:creationId xmlns:a16="http://schemas.microsoft.com/office/drawing/2014/main" id="{7E6573AA-69A5-0904-22C7-09066554A6A1}"/>
              </a:ext>
            </a:extLst>
          </p:cNvPr>
          <p:cNvSpPr>
            <a:spLocks noGrp="1"/>
          </p:cNvSpPr>
          <p:nvPr>
            <p:ph type="sldNum" sz="quarter" idx="12"/>
          </p:nvPr>
        </p:nvSpPr>
        <p:spPr/>
        <p:txBody>
          <a:bodyPr/>
          <a:lstStyle/>
          <a:p>
            <a:pPr>
              <a:defRPr/>
            </a:pPr>
            <a:fld id="{7D7CBA2C-8853-4EEC-A9C0-BF38CC3A9085}" type="slidenum">
              <a:rPr lang="en-US" smtClean="0"/>
              <a:pPr>
                <a:defRPr/>
              </a:pPr>
              <a:t>16</a:t>
            </a:fld>
            <a:endParaRPr lang="en-US" dirty="0"/>
          </a:p>
        </p:txBody>
      </p:sp>
      <p:pic>
        <p:nvPicPr>
          <p:cNvPr id="10" name="Picture 9">
            <a:extLst>
              <a:ext uri="{FF2B5EF4-FFF2-40B4-BE49-F238E27FC236}">
                <a16:creationId xmlns:a16="http://schemas.microsoft.com/office/drawing/2014/main" id="{A1AB01E6-AB79-DAF8-0AFD-CCB1A416FD1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02395" y="959642"/>
            <a:ext cx="2187087" cy="1436879"/>
          </a:xfrm>
          <a:prstGeom prst="rect">
            <a:avLst/>
          </a:prstGeom>
        </p:spPr>
      </p:pic>
      <p:cxnSp>
        <p:nvCxnSpPr>
          <p:cNvPr id="11" name="AutoShape 6">
            <a:extLst>
              <a:ext uri="{FF2B5EF4-FFF2-40B4-BE49-F238E27FC236}">
                <a16:creationId xmlns:a16="http://schemas.microsoft.com/office/drawing/2014/main" id="{849BC759-F4AB-E5A1-C087-288D4C1E319F}"/>
              </a:ext>
            </a:extLst>
          </p:cNvPr>
          <p:cNvCxnSpPr>
            <a:cxnSpLocks noChangeShapeType="1"/>
            <a:stCxn id="14" idx="3"/>
            <a:endCxn id="16" idx="2"/>
          </p:cNvCxnSpPr>
          <p:nvPr/>
        </p:nvCxnSpPr>
        <p:spPr bwMode="auto">
          <a:xfrm flipV="1">
            <a:off x="6045200" y="1634810"/>
            <a:ext cx="619439" cy="671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nvGrpSpPr>
          <p:cNvPr id="12" name="Group 11">
            <a:extLst>
              <a:ext uri="{FF2B5EF4-FFF2-40B4-BE49-F238E27FC236}">
                <a16:creationId xmlns:a16="http://schemas.microsoft.com/office/drawing/2014/main" id="{42CF1A7F-F840-2234-C406-03291992C1CD}"/>
              </a:ext>
            </a:extLst>
          </p:cNvPr>
          <p:cNvGrpSpPr/>
          <p:nvPr/>
        </p:nvGrpSpPr>
        <p:grpSpPr>
          <a:xfrm>
            <a:off x="5558797" y="1410694"/>
            <a:ext cx="486403" cy="461665"/>
            <a:chOff x="5990597" y="3500735"/>
            <a:chExt cx="486403" cy="461665"/>
          </a:xfrm>
        </p:grpSpPr>
        <p:sp>
          <p:nvSpPr>
            <p:cNvPr id="13" name="Oval 3">
              <a:extLst>
                <a:ext uri="{FF2B5EF4-FFF2-40B4-BE49-F238E27FC236}">
                  <a16:creationId xmlns:a16="http://schemas.microsoft.com/office/drawing/2014/main" id="{A49F75F4-1941-238A-E22A-6D4CE06E80B4}"/>
                </a:ext>
              </a:extLst>
            </p:cNvPr>
            <p:cNvSpPr>
              <a:spLocks noChangeArrowheads="1"/>
            </p:cNvSpPr>
            <p:nvPr/>
          </p:nvSpPr>
          <p:spPr bwMode="auto">
            <a:xfrm>
              <a:off x="5990597" y="3505200"/>
              <a:ext cx="473794" cy="453609"/>
            </a:xfrm>
            <a:prstGeom prst="ellipse">
              <a:avLst/>
            </a:prstGeom>
            <a:solidFill>
              <a:schemeClr val="bg1"/>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B893621-B787-F726-76DD-46D09FDEBBD1}"/>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cs typeface="Calibri"/>
                            <a:sym typeface="Wingdings"/>
                          </a:rPr>
                          <m:t>𝐹</m:t>
                        </m:r>
                      </m:oMath>
                    </m:oMathPara>
                  </a14:m>
                  <a:endParaRPr lang="en-US" sz="2400" dirty="0"/>
                </a:p>
              </p:txBody>
            </p:sp>
          </mc:Choice>
          <mc:Fallback xmlns="">
            <p:sp>
              <p:nvSpPr>
                <p:cNvPr id="34" name="Rectangle 33">
                  <a:extLst>
                    <a:ext uri="{FF2B5EF4-FFF2-40B4-BE49-F238E27FC236}">
                      <a16:creationId xmlns:a16="http://schemas.microsoft.com/office/drawing/2014/main" id="{4428D0B6-3D75-5261-C39D-0A5292EE8C9A}"/>
                    </a:ext>
                  </a:extLst>
                </p:cNvPr>
                <p:cNvSpPr>
                  <a:spLocks noRot="1" noChangeAspect="1" noMove="1" noResize="1" noEditPoints="1" noAdjustHandles="1" noChangeArrowheads="1" noChangeShapeType="1" noTextEdit="1"/>
                </p:cNvSpPr>
                <p:nvPr/>
              </p:nvSpPr>
              <p:spPr>
                <a:xfrm>
                  <a:off x="6008795" y="3500735"/>
                  <a:ext cx="468205" cy="461665"/>
                </a:xfrm>
                <a:prstGeom prst="rect">
                  <a:avLst/>
                </a:prstGeom>
                <a:blipFill>
                  <a:blip r:embed="rId3"/>
                  <a:stretch>
                    <a:fillRect/>
                  </a:stretch>
                </a:blipFill>
              </p:spPr>
              <p:txBody>
                <a:bodyPr/>
                <a:lstStyle/>
                <a:p>
                  <a:r>
                    <a:rPr lang="hi-IN">
                      <a:noFill/>
                    </a:rPr>
                    <a:t> </a:t>
                  </a:r>
                </a:p>
              </p:txBody>
            </p:sp>
          </mc:Fallback>
        </mc:AlternateContent>
      </p:grpSp>
      <p:grpSp>
        <p:nvGrpSpPr>
          <p:cNvPr id="15" name="Group 14">
            <a:extLst>
              <a:ext uri="{FF2B5EF4-FFF2-40B4-BE49-F238E27FC236}">
                <a16:creationId xmlns:a16="http://schemas.microsoft.com/office/drawing/2014/main" id="{9974A667-F489-3F52-D8F6-652783ED72D2}"/>
              </a:ext>
            </a:extLst>
          </p:cNvPr>
          <p:cNvGrpSpPr/>
          <p:nvPr/>
        </p:nvGrpSpPr>
        <p:grpSpPr>
          <a:xfrm>
            <a:off x="6664639" y="1393579"/>
            <a:ext cx="473794" cy="468035"/>
            <a:chOff x="5410200" y="4340347"/>
            <a:chExt cx="473794" cy="468035"/>
          </a:xfrm>
        </p:grpSpPr>
        <p:sp>
          <p:nvSpPr>
            <p:cNvPr id="16" name="Oval 3">
              <a:extLst>
                <a:ext uri="{FF2B5EF4-FFF2-40B4-BE49-F238E27FC236}">
                  <a16:creationId xmlns:a16="http://schemas.microsoft.com/office/drawing/2014/main" id="{0437B5C7-931A-0D3C-559B-F04E2C0BFD48}"/>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FA3D29A-1BF0-6CE2-61F3-E5C9564FEFC9}"/>
                    </a:ext>
                  </a:extLst>
                </p:cNvPr>
                <p:cNvSpPr/>
                <p:nvPr/>
              </p:nvSpPr>
              <p:spPr>
                <a:xfrm>
                  <a:off x="5424266" y="4340347"/>
                  <a:ext cx="4391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panose="02040503050406030204" pitchFamily="18" charset="0"/>
                            <a:cs typeface="Calibri"/>
                            <a:sym typeface="Wingdings"/>
                          </a:rPr>
                          <m:t>𝑆</m:t>
                        </m:r>
                      </m:oMath>
                    </m:oMathPara>
                  </a14:m>
                  <a:endParaRPr lang="en-US" sz="2400" dirty="0">
                    <a:solidFill>
                      <a:srgbClr val="33CC33"/>
                    </a:solidFill>
                  </a:endParaRPr>
                </a:p>
              </p:txBody>
            </p:sp>
          </mc:Choice>
          <mc:Fallback xmlns="">
            <p:sp>
              <p:nvSpPr>
                <p:cNvPr id="37" name="Rectangle 36">
                  <a:extLst>
                    <a:ext uri="{FF2B5EF4-FFF2-40B4-BE49-F238E27FC236}">
                      <a16:creationId xmlns:a16="http://schemas.microsoft.com/office/drawing/2014/main" id="{8487CE39-996C-CEBC-5F87-87FA89B01145}"/>
                    </a:ext>
                  </a:extLst>
                </p:cNvPr>
                <p:cNvSpPr>
                  <a:spLocks noRot="1" noChangeAspect="1" noMove="1" noResize="1" noEditPoints="1" noAdjustHandles="1" noChangeArrowheads="1" noChangeShapeType="1" noTextEdit="1"/>
                </p:cNvSpPr>
                <p:nvPr/>
              </p:nvSpPr>
              <p:spPr>
                <a:xfrm>
                  <a:off x="5424266" y="4340347"/>
                  <a:ext cx="439158" cy="461665"/>
                </a:xfrm>
                <a:prstGeom prst="rect">
                  <a:avLst/>
                </a:prstGeom>
                <a:blipFill>
                  <a:blip r:embed="rId7"/>
                  <a:stretch>
                    <a:fillRect/>
                  </a:stretch>
                </a:blipFill>
              </p:spPr>
              <p:txBody>
                <a:bodyPr/>
                <a:lstStyle/>
                <a:p>
                  <a:r>
                    <a:rPr lang="hi-IN">
                      <a:noFill/>
                    </a:rPr>
                    <a:t> </a:t>
                  </a:r>
                </a:p>
              </p:txBody>
            </p:sp>
          </mc:Fallback>
        </mc:AlternateContent>
      </p:grpSp>
      <p:grpSp>
        <p:nvGrpSpPr>
          <p:cNvPr id="18" name="Group 17">
            <a:extLst>
              <a:ext uri="{FF2B5EF4-FFF2-40B4-BE49-F238E27FC236}">
                <a16:creationId xmlns:a16="http://schemas.microsoft.com/office/drawing/2014/main" id="{C6B08FC0-A378-D45B-1A5F-373F6E613A24}"/>
              </a:ext>
            </a:extLst>
          </p:cNvPr>
          <p:cNvGrpSpPr/>
          <p:nvPr/>
        </p:nvGrpSpPr>
        <p:grpSpPr>
          <a:xfrm>
            <a:off x="7858155" y="1410695"/>
            <a:ext cx="473794" cy="461665"/>
            <a:chOff x="6511771" y="4340347"/>
            <a:chExt cx="473794" cy="461665"/>
          </a:xfrm>
        </p:grpSpPr>
        <p:sp>
          <p:nvSpPr>
            <p:cNvPr id="19" name="Oval 3">
              <a:extLst>
                <a:ext uri="{FF2B5EF4-FFF2-40B4-BE49-F238E27FC236}">
                  <a16:creationId xmlns:a16="http://schemas.microsoft.com/office/drawing/2014/main" id="{1093F6D1-9EE5-21B0-3278-1AE9E2920910}"/>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8F7DB62-B296-6C92-6438-9FC59E030E73}"/>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panose="02040503050406030204" pitchFamily="18" charset="0"/>
                            <a:cs typeface="Calibri"/>
                            <a:sym typeface="Wingdings"/>
                          </a:rPr>
                          <m:t>𝐴</m:t>
                        </m:r>
                      </m:oMath>
                    </m:oMathPara>
                  </a14:m>
                  <a:endParaRPr lang="en-US" sz="2400" dirty="0">
                    <a:solidFill>
                      <a:srgbClr val="3333FF"/>
                    </a:solidFill>
                  </a:endParaRPr>
                </a:p>
              </p:txBody>
            </p:sp>
          </mc:Choice>
          <mc:Fallback xmlns="">
            <p:sp>
              <p:nvSpPr>
                <p:cNvPr id="40" name="Rectangle 39">
                  <a:extLst>
                    <a:ext uri="{FF2B5EF4-FFF2-40B4-BE49-F238E27FC236}">
                      <a16:creationId xmlns:a16="http://schemas.microsoft.com/office/drawing/2014/main" id="{3D4B614C-F6CD-99F4-AE71-346143DBFD42}"/>
                    </a:ext>
                  </a:extLst>
                </p:cNvPr>
                <p:cNvSpPr>
                  <a:spLocks noRot="1" noChangeAspect="1" noMove="1" noResize="1" noEditPoints="1" noAdjustHandles="1" noChangeArrowheads="1" noChangeShapeType="1" noTextEdit="1"/>
                </p:cNvSpPr>
                <p:nvPr/>
              </p:nvSpPr>
              <p:spPr>
                <a:xfrm>
                  <a:off x="6515880" y="4340347"/>
                  <a:ext cx="468205" cy="461665"/>
                </a:xfrm>
                <a:prstGeom prst="rect">
                  <a:avLst/>
                </a:prstGeom>
                <a:blipFill>
                  <a:blip r:embed="rId8"/>
                  <a:stretch>
                    <a:fillRect/>
                  </a:stretch>
                </a:blipFill>
              </p:spPr>
              <p:txBody>
                <a:bodyPr/>
                <a:lstStyle/>
                <a:p>
                  <a:r>
                    <a:rPr lang="hi-IN">
                      <a:noFill/>
                    </a:rPr>
                    <a:t> </a:t>
                  </a:r>
                </a:p>
              </p:txBody>
            </p:sp>
          </mc:Fallback>
        </mc:AlternateContent>
      </p:grpSp>
      <p:cxnSp>
        <p:nvCxnSpPr>
          <p:cNvPr id="21" name="AutoShape 6">
            <a:extLst>
              <a:ext uri="{FF2B5EF4-FFF2-40B4-BE49-F238E27FC236}">
                <a16:creationId xmlns:a16="http://schemas.microsoft.com/office/drawing/2014/main" id="{7A819B90-BB42-BF3F-9682-3B1509583C34}"/>
              </a:ext>
            </a:extLst>
          </p:cNvPr>
          <p:cNvCxnSpPr>
            <a:cxnSpLocks noChangeShapeType="1"/>
            <a:stCxn id="16" idx="6"/>
            <a:endCxn id="19" idx="2"/>
          </p:cNvCxnSpPr>
          <p:nvPr/>
        </p:nvCxnSpPr>
        <p:spPr bwMode="auto">
          <a:xfrm>
            <a:off x="7138433" y="1634810"/>
            <a:ext cx="719722" cy="6719"/>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84703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a:ea typeface="ＭＳ Ｐゴシック" pitchFamily="34" charset="-128"/>
              </a:rPr>
              <a:t>Rejection Sampling</a:t>
            </a:r>
          </a:p>
        </p:txBody>
      </p:sp>
      <p:sp>
        <p:nvSpPr>
          <p:cNvPr id="75778" name="Content Placeholder 2"/>
          <p:cNvSpPr>
            <a:spLocks noGrp="1"/>
          </p:cNvSpPr>
          <p:nvPr>
            <p:ph idx="1"/>
          </p:nvPr>
        </p:nvSpPr>
        <p:spPr>
          <a:xfrm>
            <a:off x="2363378" y="1645222"/>
            <a:ext cx="7696200" cy="2164778"/>
          </a:xfrm>
          <a:ln w="28575">
            <a:solidFill>
              <a:schemeClr val="tx1"/>
            </a:solidFill>
          </a:ln>
        </p:spPr>
        <p:txBody>
          <a:bodyPr/>
          <a:lstStyle/>
          <a:p>
            <a:r>
              <a:rPr lang="en-US" sz="2400" dirty="0">
                <a:ea typeface="ＭＳ Ｐゴシック" pitchFamily="34" charset="-128"/>
              </a:rPr>
              <a:t>Sample </a:t>
            </a:r>
            <a:r>
              <a:rPr lang="en-US" sz="2400" kern="0" dirty="0">
                <a:ea typeface="ＭＳ Ｐゴシック" pitchFamily="34" charset="-128"/>
              </a:rPr>
              <a:t>(x</a:t>
            </a:r>
            <a:r>
              <a:rPr lang="en-US" sz="2400" kern="0" baseline="-25000" dirty="0">
                <a:ea typeface="ＭＳ Ｐゴシック" pitchFamily="34" charset="-128"/>
              </a:rPr>
              <a:t>1</a:t>
            </a:r>
            <a:r>
              <a:rPr lang="en-US" sz="2400" kern="0" dirty="0">
                <a:ea typeface="ＭＳ Ｐゴシック" pitchFamily="34" charset="-128"/>
              </a:rPr>
              <a:t>, …, </a:t>
            </a:r>
            <a:r>
              <a:rPr lang="en-US" sz="2400" kern="0" dirty="0" err="1">
                <a:ea typeface="ＭＳ Ｐゴシック" pitchFamily="34" charset="-128"/>
              </a:rPr>
              <a:t>x</a:t>
            </a:r>
            <a:r>
              <a:rPr lang="en-US" sz="2400" kern="0" baseline="-25000" dirty="0" err="1">
                <a:ea typeface="ＭＳ Ｐゴシック" pitchFamily="34" charset="-128"/>
              </a:rPr>
              <a:t>n</a:t>
            </a:r>
            <a:r>
              <a:rPr lang="en-US" sz="2400" kern="0" dirty="0">
                <a:ea typeface="ＭＳ Ｐゴシック" pitchFamily="34" charset="-128"/>
              </a:rPr>
              <a:t>) ~ </a:t>
            </a:r>
            <a:r>
              <a:rPr lang="en-US" sz="2400" dirty="0"/>
              <a:t>P(X</a:t>
            </a:r>
            <a:r>
              <a:rPr lang="en-US" sz="2400" baseline="-25000" dirty="0"/>
              <a:t>1</a:t>
            </a:r>
            <a:r>
              <a:rPr lang="en-US" sz="2400" dirty="0"/>
              <a:t>,…,</a:t>
            </a:r>
            <a:r>
              <a:rPr lang="en-US" sz="2400" dirty="0" err="1"/>
              <a:t>X</a:t>
            </a:r>
            <a:r>
              <a:rPr lang="en-US" sz="2400" baseline="-25000" dirty="0" err="1"/>
              <a:t>n</a:t>
            </a:r>
            <a:r>
              <a:rPr lang="en-US" sz="2400" dirty="0"/>
              <a:t>)</a:t>
            </a:r>
            <a:endParaRPr lang="en-US" sz="2400" dirty="0">
              <a:ea typeface="ＭＳ Ｐゴシック" pitchFamily="34" charset="-128"/>
            </a:endParaRPr>
          </a:p>
          <a:p>
            <a:pPr marL="457176" lvl="1" indent="0">
              <a:buNone/>
            </a:pPr>
            <a:endParaRPr lang="en-US" sz="700" dirty="0">
              <a:ea typeface="ＭＳ Ｐゴシック" pitchFamily="34" charset="-128"/>
            </a:endParaRPr>
          </a:p>
          <a:p>
            <a:pPr lvl="1"/>
            <a:r>
              <a:rPr lang="en-US" sz="2400" dirty="0">
                <a:ea typeface="ＭＳ Ｐゴシック" pitchFamily="34" charset="-128"/>
              </a:rPr>
              <a:t>If sample for </a:t>
            </a:r>
            <a:r>
              <a:rPr lang="en-US" sz="2400" dirty="0">
                <a:latin typeface="Palatino" pitchFamily="2" charset="77"/>
                <a:ea typeface="Palatino" pitchFamily="2" charset="77"/>
                <a:cs typeface="Calibri"/>
              </a:rPr>
              <a:t>X</a:t>
            </a:r>
            <a:r>
              <a:rPr lang="en-US" sz="2400" baseline="-25000" dirty="0">
                <a:latin typeface="Palatino" pitchFamily="2" charset="77"/>
                <a:ea typeface="Palatino" pitchFamily="2" charset="77"/>
                <a:cs typeface="Calibri"/>
              </a:rPr>
              <a:t>e </a:t>
            </a:r>
            <a:r>
              <a:rPr lang="en-US" sz="2400" dirty="0">
                <a:ea typeface="ＭＳ Ｐゴシック" pitchFamily="34" charset="-128"/>
              </a:rPr>
              <a:t>is different from given evidence</a:t>
            </a:r>
          </a:p>
          <a:p>
            <a:pPr lvl="2"/>
            <a:r>
              <a:rPr lang="en-US" dirty="0">
                <a:ea typeface="ＭＳ Ｐゴシック" pitchFamily="34" charset="-128"/>
              </a:rPr>
              <a:t>Discard sample and go back to first step</a:t>
            </a:r>
          </a:p>
          <a:p>
            <a:pPr lvl="1"/>
            <a:endParaRPr lang="en-US" sz="700" dirty="0">
              <a:ea typeface="ＭＳ Ｐゴシック" pitchFamily="34" charset="-128"/>
            </a:endParaRPr>
          </a:p>
          <a:p>
            <a:r>
              <a:rPr lang="en-US" sz="2400" dirty="0">
                <a:ea typeface="ＭＳ Ｐゴシック" pitchFamily="34" charset="-128"/>
              </a:rPr>
              <a:t>Return sampled value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42" y="4985773"/>
            <a:ext cx="6901716" cy="1796027"/>
          </a:xfrm>
          <a:prstGeom prst="rect">
            <a:avLst/>
          </a:prstGeom>
        </p:spPr>
      </p:pic>
      <p:sp>
        <p:nvSpPr>
          <p:cNvPr id="2" name="TextBox 1">
            <a:extLst>
              <a:ext uri="{FF2B5EF4-FFF2-40B4-BE49-F238E27FC236}">
                <a16:creationId xmlns:a16="http://schemas.microsoft.com/office/drawing/2014/main" id="{5BA26C7C-2280-FF14-4FE6-F2B20A722CA3}"/>
              </a:ext>
            </a:extLst>
          </p:cNvPr>
          <p:cNvSpPr txBox="1"/>
          <p:nvPr/>
        </p:nvSpPr>
        <p:spPr>
          <a:xfrm>
            <a:off x="119331" y="1083733"/>
            <a:ext cx="11953337" cy="461665"/>
          </a:xfrm>
          <a:prstGeom prst="rect">
            <a:avLst/>
          </a:prstGeom>
          <a:noFill/>
        </p:spPr>
        <p:txBody>
          <a:bodyPr wrap="none" rtlCol="0">
            <a:spAutoFit/>
          </a:bodyPr>
          <a:lstStyle/>
          <a:p>
            <a:r>
              <a:rPr lang="en-US" sz="2400" dirty="0">
                <a:latin typeface="Palatino" pitchFamily="2" charset="77"/>
                <a:ea typeface="Palatino" pitchFamily="2" charset="77"/>
                <a:cs typeface="Calibri"/>
              </a:rPr>
              <a:t>For given values of variable(s) X</a:t>
            </a:r>
            <a:r>
              <a:rPr lang="en-US" sz="2400" baseline="-25000" dirty="0">
                <a:latin typeface="Palatino" pitchFamily="2" charset="77"/>
                <a:ea typeface="Palatino" pitchFamily="2" charset="77"/>
                <a:cs typeface="Calibri"/>
              </a:rPr>
              <a:t>e</a:t>
            </a:r>
            <a:r>
              <a:rPr lang="en-US" sz="2400" dirty="0">
                <a:latin typeface="Palatino" pitchFamily="2" charset="77"/>
                <a:ea typeface="Palatino" pitchFamily="2" charset="77"/>
                <a:cs typeface="Calibri"/>
              </a:rPr>
              <a:t>=</a:t>
            </a:r>
            <a:r>
              <a:rPr lang="en-US" sz="2400" dirty="0" err="1">
                <a:latin typeface="Palatino" pitchFamily="2" charset="77"/>
                <a:ea typeface="Palatino" pitchFamily="2" charset="77"/>
                <a:cs typeface="Calibri"/>
              </a:rPr>
              <a:t>x</a:t>
            </a:r>
            <a:r>
              <a:rPr lang="en-US" sz="2400" baseline="-25000" dirty="0" err="1">
                <a:latin typeface="Palatino" pitchFamily="2" charset="77"/>
                <a:ea typeface="Palatino" pitchFamily="2" charset="77"/>
                <a:cs typeface="Calibri"/>
              </a:rPr>
              <a:t>e</a:t>
            </a:r>
            <a:r>
              <a:rPr lang="en-US" sz="2400" dirty="0">
                <a:latin typeface="Palatino" pitchFamily="2" charset="77"/>
                <a:ea typeface="Palatino" pitchFamily="2" charset="77"/>
                <a:cs typeface="Calibri"/>
              </a:rPr>
              <a:t>, want to draw a sample from P(other X’s | X</a:t>
            </a:r>
            <a:r>
              <a:rPr lang="en-US" sz="2400" baseline="-25000" dirty="0">
                <a:latin typeface="Palatino" pitchFamily="2" charset="77"/>
                <a:ea typeface="Palatino" pitchFamily="2" charset="77"/>
                <a:cs typeface="Calibri"/>
              </a:rPr>
              <a:t>e</a:t>
            </a:r>
            <a:r>
              <a:rPr lang="en-US" sz="2400" dirty="0">
                <a:latin typeface="Palatino" pitchFamily="2" charset="77"/>
                <a:ea typeface="Palatino" pitchFamily="2" charset="77"/>
                <a:cs typeface="Calibri"/>
              </a:rPr>
              <a:t>=</a:t>
            </a:r>
            <a:r>
              <a:rPr lang="en-US" sz="2400" dirty="0" err="1">
                <a:latin typeface="Palatino" pitchFamily="2" charset="77"/>
                <a:ea typeface="Palatino" pitchFamily="2" charset="77"/>
                <a:cs typeface="Calibri"/>
              </a:rPr>
              <a:t>x</a:t>
            </a:r>
            <a:r>
              <a:rPr lang="en-US" sz="2400" baseline="-25000" dirty="0" err="1">
                <a:latin typeface="Palatino" pitchFamily="2" charset="77"/>
                <a:ea typeface="Palatino" pitchFamily="2" charset="77"/>
                <a:cs typeface="Calibri"/>
              </a:rPr>
              <a:t>e</a:t>
            </a:r>
            <a:r>
              <a:rPr lang="en-US" sz="2400" baseline="-25000" dirty="0">
                <a:latin typeface="Palatino" pitchFamily="2" charset="77"/>
                <a:ea typeface="Palatino" pitchFamily="2" charset="77"/>
                <a:cs typeface="Calibri"/>
              </a:rPr>
              <a:t> </a:t>
            </a:r>
            <a:r>
              <a:rPr lang="en-US" sz="2400" dirty="0">
                <a:latin typeface="Palatino" pitchFamily="2" charset="77"/>
                <a:ea typeface="Palatino" pitchFamily="2" charset="77"/>
                <a:cs typeface="Calibri"/>
              </a:rPr>
              <a:t>)</a:t>
            </a:r>
            <a:endParaRPr lang="hi-IN" sz="2400" dirty="0">
              <a:latin typeface="Palatino" pitchFamily="2" charset="77"/>
              <a:ea typeface="Palatino" pitchFamily="2" charset="77"/>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a:ea typeface="ＭＳ Ｐゴシック" pitchFamily="34" charset="-128"/>
              </a:rPr>
              <a:t>Rejection Sampling in Bayes nets</a:t>
            </a:r>
          </a:p>
        </p:txBody>
      </p:sp>
      <p:sp>
        <p:nvSpPr>
          <p:cNvPr id="75778" name="Content Placeholder 2"/>
          <p:cNvSpPr>
            <a:spLocks noGrp="1"/>
          </p:cNvSpPr>
          <p:nvPr>
            <p:ph idx="1"/>
          </p:nvPr>
        </p:nvSpPr>
        <p:spPr>
          <a:xfrm>
            <a:off x="990600" y="1676400"/>
            <a:ext cx="10820400" cy="2774378"/>
          </a:xfrm>
          <a:ln w="28575">
            <a:solidFill>
              <a:schemeClr val="tx1"/>
            </a:solidFill>
          </a:ln>
        </p:spPr>
        <p:txBody>
          <a:bodyPr/>
          <a:lstStyle/>
          <a:p>
            <a:r>
              <a:rPr lang="en-US" sz="2400" dirty="0">
                <a:ea typeface="ＭＳ Ｐゴシック" pitchFamily="34" charset="-128"/>
              </a:rPr>
              <a:t>For </a:t>
            </a:r>
            <a:r>
              <a:rPr lang="en-US" sz="2400" dirty="0" err="1">
                <a:ea typeface="ＭＳ Ｐゴシック" pitchFamily="34" charset="-128"/>
              </a:rPr>
              <a:t>i</a:t>
            </a:r>
            <a:r>
              <a:rPr lang="en-US" sz="2400" dirty="0">
                <a:ea typeface="ＭＳ Ｐゴシック" pitchFamily="34" charset="-128"/>
              </a:rPr>
              <a:t>=1, 2, …, n </a:t>
            </a:r>
            <a:r>
              <a:rPr lang="en-US" sz="2000" dirty="0">
                <a:ea typeface="ＭＳ Ｐゴシック" pitchFamily="34" charset="-128"/>
              </a:rPr>
              <a:t>(assumed topological ordering of graph)</a:t>
            </a:r>
            <a:endParaRPr lang="en-US" sz="2400" dirty="0">
              <a:ea typeface="ＭＳ Ｐゴシック" pitchFamily="34" charset="-128"/>
            </a:endParaRPr>
          </a:p>
          <a:p>
            <a:pPr lvl="2"/>
            <a:endParaRPr lang="en-US" sz="700" dirty="0">
              <a:ea typeface="ＭＳ Ｐゴシック" pitchFamily="34" charset="-128"/>
            </a:endParaRPr>
          </a:p>
          <a:p>
            <a:pPr lvl="1"/>
            <a:r>
              <a:rPr lang="en-US" sz="2400" dirty="0">
                <a:ea typeface="ＭＳ Ｐゴシック" pitchFamily="34" charset="-128"/>
              </a:rPr>
              <a:t>Sample x</a:t>
            </a:r>
            <a:r>
              <a:rPr lang="en-US" sz="2400" baseline="-25000" dirty="0">
                <a:ea typeface="ＭＳ Ｐゴシック" pitchFamily="34" charset="-128"/>
              </a:rPr>
              <a:t>i</a:t>
            </a:r>
            <a:r>
              <a:rPr lang="en-US" sz="2400" dirty="0">
                <a:ea typeface="ＭＳ Ｐゴシック" pitchFamily="34" charset="-128"/>
              </a:rPr>
              <a:t> from P(X</a:t>
            </a:r>
            <a:r>
              <a:rPr lang="en-US" sz="2400" baseline="-25000" dirty="0">
                <a:ea typeface="ＭＳ Ｐゴシック" pitchFamily="34" charset="-128"/>
              </a:rPr>
              <a:t>i</a:t>
            </a:r>
            <a:r>
              <a:rPr lang="en-US" sz="2400" dirty="0">
                <a:ea typeface="ＭＳ Ｐゴシック" pitchFamily="34" charset="-128"/>
              </a:rPr>
              <a:t> | Parents(X</a:t>
            </a:r>
            <a:r>
              <a:rPr lang="en-US" sz="2400" baseline="-25000" dirty="0">
                <a:ea typeface="ＭＳ Ｐゴシック" pitchFamily="34" charset="-128"/>
              </a:rPr>
              <a:t>i</a:t>
            </a:r>
            <a:r>
              <a:rPr lang="en-US" sz="2400" dirty="0">
                <a:ea typeface="ＭＳ Ｐゴシック" pitchFamily="34" charset="-128"/>
              </a:rPr>
              <a:t>) = sampled values)</a:t>
            </a:r>
          </a:p>
          <a:p>
            <a:pPr lvl="1"/>
            <a:r>
              <a:rPr lang="en-US" sz="2400" dirty="0">
                <a:ea typeface="ＭＳ Ｐゴシック" pitchFamily="34" charset="-128"/>
              </a:rPr>
              <a:t>If </a:t>
            </a:r>
            <a:r>
              <a:rPr lang="en-US" sz="2400" dirty="0" err="1">
                <a:ea typeface="ＭＳ Ｐゴシック" pitchFamily="34" charset="-128"/>
              </a:rPr>
              <a:t>i</a:t>
            </a:r>
            <a:r>
              <a:rPr lang="en-US" sz="2400" dirty="0">
                <a:ea typeface="ＭＳ Ｐゴシック" pitchFamily="34" charset="-128"/>
              </a:rPr>
              <a:t> is in evidence set e, and sampled </a:t>
            </a:r>
            <a:r>
              <a:rPr lang="en-US" sz="2400" dirty="0" err="1">
                <a:ea typeface="ＭＳ Ｐゴシック" pitchFamily="34" charset="-128"/>
              </a:rPr>
              <a:t>x</a:t>
            </a:r>
            <a:r>
              <a:rPr lang="en-US" sz="2400" baseline="-25000" dirty="0" err="1">
                <a:ea typeface="ＭＳ Ｐゴシック" pitchFamily="34" charset="-128"/>
              </a:rPr>
              <a:t>e</a:t>
            </a:r>
            <a:r>
              <a:rPr lang="en-US" sz="2400" baseline="-25000" dirty="0">
                <a:ea typeface="ＭＳ Ｐゴシック" pitchFamily="34" charset="-128"/>
              </a:rPr>
              <a:t> </a:t>
            </a:r>
            <a:r>
              <a:rPr lang="en-US" sz="2400" dirty="0">
                <a:ea typeface="ＭＳ Ｐゴシック" pitchFamily="34" charset="-128"/>
              </a:rPr>
              <a:t>is different from given evidence</a:t>
            </a:r>
          </a:p>
          <a:p>
            <a:pPr lvl="2"/>
            <a:r>
              <a:rPr lang="en-US" dirty="0">
                <a:ea typeface="ＭＳ Ｐゴシック" pitchFamily="34" charset="-128"/>
              </a:rPr>
              <a:t>Restart from first step, starting again from </a:t>
            </a:r>
            <a:r>
              <a:rPr lang="en-US" dirty="0" err="1">
                <a:ea typeface="ＭＳ Ｐゴシック" pitchFamily="34" charset="-128"/>
              </a:rPr>
              <a:t>i</a:t>
            </a:r>
            <a:r>
              <a:rPr lang="en-US" dirty="0">
                <a:ea typeface="ＭＳ Ｐゴシック" pitchFamily="34" charset="-128"/>
              </a:rPr>
              <a:t>=1</a:t>
            </a:r>
          </a:p>
          <a:p>
            <a:pPr lvl="1"/>
            <a:endParaRPr lang="en-US" sz="700" dirty="0">
              <a:ea typeface="ＭＳ Ｐゴシック" pitchFamily="34" charset="-128"/>
            </a:endParaRPr>
          </a:p>
          <a:p>
            <a:r>
              <a:rPr lang="en-US" sz="2400" dirty="0">
                <a:ea typeface="ＭＳ Ｐゴシック" pitchFamily="34" charset="-128"/>
              </a:rPr>
              <a:t>Return sampled value</a:t>
            </a:r>
          </a:p>
        </p:txBody>
      </p:sp>
      <p:sp>
        <p:nvSpPr>
          <p:cNvPr id="2" name="TextBox 1">
            <a:extLst>
              <a:ext uri="{FF2B5EF4-FFF2-40B4-BE49-F238E27FC236}">
                <a16:creationId xmlns:a16="http://schemas.microsoft.com/office/drawing/2014/main" id="{5BA26C7C-2280-FF14-4FE6-F2B20A722CA3}"/>
              </a:ext>
            </a:extLst>
          </p:cNvPr>
          <p:cNvSpPr txBox="1"/>
          <p:nvPr/>
        </p:nvSpPr>
        <p:spPr>
          <a:xfrm>
            <a:off x="119331" y="1083733"/>
            <a:ext cx="11953337" cy="461665"/>
          </a:xfrm>
          <a:prstGeom prst="rect">
            <a:avLst/>
          </a:prstGeom>
          <a:noFill/>
        </p:spPr>
        <p:txBody>
          <a:bodyPr wrap="none" rtlCol="0">
            <a:spAutoFit/>
          </a:bodyPr>
          <a:lstStyle/>
          <a:p>
            <a:r>
              <a:rPr lang="en-US" sz="2400" dirty="0">
                <a:latin typeface="Palatino" pitchFamily="2" charset="77"/>
                <a:ea typeface="Palatino" pitchFamily="2" charset="77"/>
                <a:cs typeface="Calibri"/>
              </a:rPr>
              <a:t>For given values of variable(s) X</a:t>
            </a:r>
            <a:r>
              <a:rPr lang="en-US" sz="2400" baseline="-25000" dirty="0">
                <a:latin typeface="Palatino" pitchFamily="2" charset="77"/>
                <a:ea typeface="Palatino" pitchFamily="2" charset="77"/>
                <a:cs typeface="Calibri"/>
              </a:rPr>
              <a:t>e</a:t>
            </a:r>
            <a:r>
              <a:rPr lang="en-US" sz="2400" dirty="0">
                <a:latin typeface="Palatino" pitchFamily="2" charset="77"/>
                <a:ea typeface="Palatino" pitchFamily="2" charset="77"/>
                <a:cs typeface="Calibri"/>
              </a:rPr>
              <a:t>=</a:t>
            </a:r>
            <a:r>
              <a:rPr lang="en-US" sz="2400" dirty="0" err="1">
                <a:latin typeface="Palatino" pitchFamily="2" charset="77"/>
                <a:ea typeface="Palatino" pitchFamily="2" charset="77"/>
                <a:cs typeface="Calibri"/>
              </a:rPr>
              <a:t>x</a:t>
            </a:r>
            <a:r>
              <a:rPr lang="en-US" sz="2400" baseline="-25000" dirty="0" err="1">
                <a:latin typeface="Palatino" pitchFamily="2" charset="77"/>
                <a:ea typeface="Palatino" pitchFamily="2" charset="77"/>
                <a:cs typeface="Calibri"/>
              </a:rPr>
              <a:t>e</a:t>
            </a:r>
            <a:r>
              <a:rPr lang="en-US" sz="2400" dirty="0">
                <a:latin typeface="Palatino" pitchFamily="2" charset="77"/>
                <a:ea typeface="Palatino" pitchFamily="2" charset="77"/>
                <a:cs typeface="Calibri"/>
              </a:rPr>
              <a:t>, want to draw a sample from P(other X’s | X</a:t>
            </a:r>
            <a:r>
              <a:rPr lang="en-US" sz="2400" baseline="-25000" dirty="0">
                <a:latin typeface="Palatino" pitchFamily="2" charset="77"/>
                <a:ea typeface="Palatino" pitchFamily="2" charset="77"/>
                <a:cs typeface="Calibri"/>
              </a:rPr>
              <a:t>e</a:t>
            </a:r>
            <a:r>
              <a:rPr lang="en-US" sz="2400" dirty="0">
                <a:latin typeface="Palatino" pitchFamily="2" charset="77"/>
                <a:ea typeface="Palatino" pitchFamily="2" charset="77"/>
                <a:cs typeface="Calibri"/>
              </a:rPr>
              <a:t>=</a:t>
            </a:r>
            <a:r>
              <a:rPr lang="en-US" sz="2400" dirty="0" err="1">
                <a:latin typeface="Palatino" pitchFamily="2" charset="77"/>
                <a:ea typeface="Palatino" pitchFamily="2" charset="77"/>
                <a:cs typeface="Calibri"/>
              </a:rPr>
              <a:t>x</a:t>
            </a:r>
            <a:r>
              <a:rPr lang="en-US" sz="2400" baseline="-25000" dirty="0" err="1">
                <a:latin typeface="Palatino" pitchFamily="2" charset="77"/>
                <a:ea typeface="Palatino" pitchFamily="2" charset="77"/>
                <a:cs typeface="Calibri"/>
              </a:rPr>
              <a:t>e</a:t>
            </a:r>
            <a:r>
              <a:rPr lang="en-US" sz="2400" baseline="-25000" dirty="0">
                <a:latin typeface="Palatino" pitchFamily="2" charset="77"/>
                <a:ea typeface="Palatino" pitchFamily="2" charset="77"/>
                <a:cs typeface="Calibri"/>
              </a:rPr>
              <a:t> </a:t>
            </a:r>
            <a:r>
              <a:rPr lang="en-US" sz="2400" dirty="0">
                <a:latin typeface="Palatino" pitchFamily="2" charset="77"/>
                <a:ea typeface="Palatino" pitchFamily="2" charset="77"/>
                <a:cs typeface="Calibri"/>
              </a:rPr>
              <a:t>)</a:t>
            </a:r>
            <a:endParaRPr lang="hi-IN" sz="2400" dirty="0">
              <a:latin typeface="Palatino" pitchFamily="2" charset="77"/>
              <a:ea typeface="Palatino" pitchFamily="2" charset="77"/>
              <a:cs typeface="Calibri"/>
            </a:endParaRPr>
          </a:p>
        </p:txBody>
      </p:sp>
      <p:pic>
        <p:nvPicPr>
          <p:cNvPr id="3" name="Picture 2">
            <a:extLst>
              <a:ext uri="{FF2B5EF4-FFF2-40B4-BE49-F238E27FC236}">
                <a16:creationId xmlns:a16="http://schemas.microsoft.com/office/drawing/2014/main" id="{F7BFF759-7196-1D47-A95B-006722167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42" y="4985773"/>
            <a:ext cx="6901716" cy="1796027"/>
          </a:xfrm>
          <a:prstGeom prst="rect">
            <a:avLst/>
          </a:prstGeom>
        </p:spPr>
      </p:pic>
    </p:spTree>
    <p:extLst>
      <p:ext uri="{BB962C8B-B14F-4D97-AF65-F5344CB8AC3E}">
        <p14:creationId xmlns:p14="http://schemas.microsoft.com/office/powerpoint/2010/main" val="18128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7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a:t>
            </a:r>
          </a:p>
        </p:txBody>
      </p:sp>
      <p:sp>
        <p:nvSpPr>
          <p:cNvPr id="3" name="Content Placeholder 2"/>
          <p:cNvSpPr>
            <a:spLocks noGrp="1"/>
          </p:cNvSpPr>
          <p:nvPr>
            <p:ph idx="1"/>
          </p:nvPr>
        </p:nvSpPr>
        <p:spPr>
          <a:xfrm>
            <a:off x="406400" y="1066800"/>
            <a:ext cx="11633200" cy="4729164"/>
          </a:xfrm>
        </p:spPr>
        <p:txBody>
          <a:bodyPr/>
          <a:lstStyle/>
          <a:p>
            <a:pPr marL="0" indent="0" fontAlgn="auto">
              <a:spcBef>
                <a:spcPts val="0"/>
              </a:spcBef>
              <a:spcAft>
                <a:spcPts val="0"/>
              </a:spcAft>
              <a:buClrTx/>
              <a:buNone/>
            </a:pPr>
            <a:r>
              <a:rPr lang="en-US" dirty="0"/>
              <a:t>Consider rejection sampling under evidence C=+c.</a:t>
            </a:r>
          </a:p>
          <a:p>
            <a:pPr marL="0" marR="0" lvl="0" indent="0" defTabSz="914400" eaLnBrk="1" fontAlgn="auto" latinLnBrk="0" hangingPunct="1">
              <a:lnSpc>
                <a:spcPct val="100000"/>
              </a:lnSpc>
              <a:spcBef>
                <a:spcPts val="0"/>
              </a:spcBef>
              <a:spcAft>
                <a:spcPts val="0"/>
              </a:spcAft>
              <a:buClrTx/>
              <a:buSzTx/>
              <a:buFontTx/>
              <a:buNone/>
              <a:tabLst/>
              <a:defRPr/>
            </a:pPr>
            <a:r>
              <a:rPr lang="en-US" dirty="0"/>
              <a:t>Suppose you draw 10 samples, and observe the </a:t>
            </a:r>
          </a:p>
          <a:p>
            <a:pPr marL="0" marR="0" lvl="0" indent="0" defTabSz="914400" eaLnBrk="1" fontAlgn="auto" latinLnBrk="0" hangingPunct="1">
              <a:lnSpc>
                <a:spcPct val="100000"/>
              </a:lnSpc>
              <a:spcBef>
                <a:spcPts val="0"/>
              </a:spcBef>
              <a:spcAft>
                <a:spcPts val="0"/>
              </a:spcAft>
              <a:buClrTx/>
              <a:buSzTx/>
              <a:buFontTx/>
              <a:buNone/>
              <a:tabLst/>
              <a:defRPr/>
            </a:pPr>
            <a:r>
              <a:rPr lang="en-US" dirty="0"/>
              <a:t>following counts.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Why don’t you observe</a:t>
            </a:r>
          </a:p>
          <a:p>
            <a:pPr marL="0" marR="0" lvl="0" indent="0" defTabSz="914400" eaLnBrk="1" fontAlgn="auto" latinLnBrk="0" hangingPunct="1">
              <a:lnSpc>
                <a:spcPct val="100000"/>
              </a:lnSpc>
              <a:spcBef>
                <a:spcPts val="0"/>
              </a:spcBef>
              <a:spcAft>
                <a:spcPts val="0"/>
              </a:spcAft>
              <a:buClrTx/>
              <a:buSzTx/>
              <a:buFontTx/>
              <a:buNone/>
              <a:tabLst/>
              <a:defRPr/>
            </a:pPr>
            <a:r>
              <a:rPr lang="en-US" dirty="0"/>
              <a:t>any samples with –c?</a:t>
            </a:r>
          </a:p>
        </p:txBody>
      </p:sp>
      <p:sp>
        <p:nvSpPr>
          <p:cNvPr id="4" name="Slide Number Placeholder 3"/>
          <p:cNvSpPr>
            <a:spLocks noGrp="1"/>
          </p:cNvSpPr>
          <p:nvPr>
            <p:ph type="sldNum" sz="quarter" idx="12"/>
          </p:nvPr>
        </p:nvSpPr>
        <p:spPr bwMode="auto">
          <a:xfrm>
            <a:off x="9906000" y="6378574"/>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defPPr>
              <a:defRPr lang="en-US"/>
            </a:defPPr>
            <a:lvl1pPr algn="r" rtl="0" fontAlgn="base">
              <a:spcBef>
                <a:spcPct val="0"/>
              </a:spcBef>
              <a:spcAft>
                <a:spcPct val="0"/>
              </a:spcAft>
              <a:defRPr sz="15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451BBA2E-7FD9-46B8-A226-C36B49A97BFD}" type="slidenum">
              <a:rPr lang="en-US" smtClean="0"/>
              <a:pPr/>
              <a:t>19</a:t>
            </a:fld>
            <a:endParaRPr lang="en-US"/>
          </a:p>
        </p:txBody>
      </p:sp>
      <p:cxnSp>
        <p:nvCxnSpPr>
          <p:cNvPr id="5" name="AutoShape 6">
            <a:extLst>
              <a:ext uri="{FF2B5EF4-FFF2-40B4-BE49-F238E27FC236}">
                <a16:creationId xmlns:a16="http://schemas.microsoft.com/office/drawing/2014/main" id="{AA303EA0-C837-430B-9836-3FDC6B19E4D7}"/>
              </a:ext>
            </a:extLst>
          </p:cNvPr>
          <p:cNvCxnSpPr>
            <a:cxnSpLocks noChangeShapeType="1"/>
          </p:cNvCxnSpPr>
          <p:nvPr/>
        </p:nvCxnSpPr>
        <p:spPr bwMode="auto">
          <a:xfrm>
            <a:off x="11182204" y="1144592"/>
            <a:ext cx="0" cy="84332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 name="AutoShape 6">
            <a:extLst>
              <a:ext uri="{FF2B5EF4-FFF2-40B4-BE49-F238E27FC236}">
                <a16:creationId xmlns:a16="http://schemas.microsoft.com/office/drawing/2014/main" id="{420DAE14-CED4-4793-9176-161D9E256E8C}"/>
              </a:ext>
            </a:extLst>
          </p:cNvPr>
          <p:cNvCxnSpPr>
            <a:cxnSpLocks noChangeShapeType="1"/>
          </p:cNvCxnSpPr>
          <p:nvPr/>
        </p:nvCxnSpPr>
        <p:spPr bwMode="auto">
          <a:xfrm>
            <a:off x="11182204" y="2441523"/>
            <a:ext cx="8464" cy="84332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nvGrpSpPr>
          <p:cNvPr id="7" name="Group 6">
            <a:extLst>
              <a:ext uri="{FF2B5EF4-FFF2-40B4-BE49-F238E27FC236}">
                <a16:creationId xmlns:a16="http://schemas.microsoft.com/office/drawing/2014/main" id="{157D5B36-A5AE-4935-9123-5CD176CC6355}"/>
              </a:ext>
            </a:extLst>
          </p:cNvPr>
          <p:cNvGrpSpPr/>
          <p:nvPr/>
        </p:nvGrpSpPr>
        <p:grpSpPr>
          <a:xfrm>
            <a:off x="10927420" y="667362"/>
            <a:ext cx="491681" cy="477230"/>
            <a:chOff x="5972710" y="3481579"/>
            <a:chExt cx="491681" cy="477230"/>
          </a:xfrm>
        </p:grpSpPr>
        <p:sp>
          <p:nvSpPr>
            <p:cNvPr id="8" name="Oval 3">
              <a:extLst>
                <a:ext uri="{FF2B5EF4-FFF2-40B4-BE49-F238E27FC236}">
                  <a16:creationId xmlns:a16="http://schemas.microsoft.com/office/drawing/2014/main" id="{D966052B-FA39-47FC-A11B-FBAD21A7AD97}"/>
                </a:ext>
              </a:extLst>
            </p:cNvPr>
            <p:cNvSpPr>
              <a:spLocks noChangeArrowheads="1"/>
            </p:cNvSpPr>
            <p:nvPr/>
          </p:nvSpPr>
          <p:spPr bwMode="auto">
            <a:xfrm>
              <a:off x="5990597" y="3505200"/>
              <a:ext cx="473794" cy="453609"/>
            </a:xfrm>
            <a:prstGeom prst="ellipse">
              <a:avLst/>
            </a:prstGeom>
            <a:solidFill>
              <a:schemeClr val="bg1"/>
            </a:solidFill>
            <a:ln w="34925">
              <a:solidFill>
                <a:srgbClr val="00B0F0"/>
              </a:solidFill>
              <a:round/>
              <a:headEnd/>
              <a:tailEnd/>
            </a:ln>
          </p:spPr>
          <p:txBody>
            <a:bodyPr wrap="none" anchor="ctr"/>
            <a:lstStyle/>
            <a:p>
              <a:pPr algn="ctr"/>
              <a:endParaRPr lang="en-US" sz="2800" baseline="-25000" dirty="0">
                <a:solidFill>
                  <a:srgbClr val="00B0F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30C550C-DA62-488B-A052-6C2A8122459B}"/>
                    </a:ext>
                  </a:extLst>
                </p:cNvPr>
                <p:cNvSpPr/>
                <p:nvPr/>
              </p:nvSpPr>
              <p:spPr>
                <a:xfrm>
                  <a:off x="5972710" y="3481579"/>
                  <a:ext cx="46820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B0F0"/>
                            </a:solidFill>
                            <a:latin typeface="Cambria Math" charset="0"/>
                            <a:cs typeface="Calibri"/>
                            <a:sym typeface="Wingdings"/>
                          </a:rPr>
                          <m:t>𝐴</m:t>
                        </m:r>
                      </m:oMath>
                    </m:oMathPara>
                  </a14:m>
                  <a:endParaRPr lang="en-US" sz="2400" dirty="0">
                    <a:solidFill>
                      <a:srgbClr val="00B0F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5972710" y="3481579"/>
                  <a:ext cx="468205" cy="461665"/>
                </a:xfrm>
                <a:prstGeom prst="rect">
                  <a:avLst/>
                </a:prstGeom>
                <a:blipFill rotWithShape="0">
                  <a:blip r:embed="rId3"/>
                  <a:stretch>
                    <a:fillRect/>
                  </a:stretch>
                </a:blipFill>
                <a:ln>
                  <a:noFill/>
                </a:ln>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CC6DA703-3EA0-4AF3-A91B-D0ECA3F14D81}"/>
              </a:ext>
            </a:extLst>
          </p:cNvPr>
          <p:cNvGrpSpPr/>
          <p:nvPr/>
        </p:nvGrpSpPr>
        <p:grpSpPr>
          <a:xfrm>
            <a:off x="10945307" y="1983885"/>
            <a:ext cx="483984" cy="461665"/>
            <a:chOff x="6511771" y="4340347"/>
            <a:chExt cx="483984" cy="461665"/>
          </a:xfrm>
        </p:grpSpPr>
        <p:sp>
          <p:nvSpPr>
            <p:cNvPr id="11" name="Oval 3">
              <a:extLst>
                <a:ext uri="{FF2B5EF4-FFF2-40B4-BE49-F238E27FC236}">
                  <a16:creationId xmlns:a16="http://schemas.microsoft.com/office/drawing/2014/main" id="{564FBBCF-C84F-4E00-BC2D-C13558DF8D9C}"/>
                </a:ext>
              </a:extLst>
            </p:cNvPr>
            <p:cNvSpPr>
              <a:spLocks noChangeArrowheads="1"/>
            </p:cNvSpPr>
            <p:nvPr/>
          </p:nvSpPr>
          <p:spPr bwMode="auto">
            <a:xfrm>
              <a:off x="6511771" y="4344376"/>
              <a:ext cx="473794" cy="453609"/>
            </a:xfrm>
            <a:prstGeom prst="ellipse">
              <a:avLst/>
            </a:prstGeom>
            <a:solidFill>
              <a:schemeClr val="bg1"/>
            </a:solidFill>
            <a:ln w="34925">
              <a:solidFill>
                <a:srgbClr val="7030A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5BA77D6-5853-44F5-A3FC-5C3BEE919155}"/>
                    </a:ext>
                  </a:extLst>
                </p:cNvPr>
                <p:cNvSpPr/>
                <p:nvPr/>
              </p:nvSpPr>
              <p:spPr>
                <a:xfrm>
                  <a:off x="6515880"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charset="0"/>
                            <a:cs typeface="Calibri"/>
                            <a:sym typeface="Wingdings"/>
                          </a:rPr>
                          <m:t>𝐵</m:t>
                        </m:r>
                      </m:oMath>
                    </m:oMathPara>
                  </a14:m>
                  <a:endParaRPr lang="en-US" sz="2400" dirty="0">
                    <a:solidFill>
                      <a:srgbClr val="7030A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6515880"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AF6845E1-6B6A-4BA0-A4E5-28F0D7815FC9}"/>
              </a:ext>
            </a:extLst>
          </p:cNvPr>
          <p:cNvGrpSpPr/>
          <p:nvPr/>
        </p:nvGrpSpPr>
        <p:grpSpPr>
          <a:xfrm>
            <a:off x="10952456" y="3284843"/>
            <a:ext cx="473794" cy="461665"/>
            <a:chOff x="10626571" y="5030612"/>
            <a:chExt cx="473794" cy="461665"/>
          </a:xfrm>
        </p:grpSpPr>
        <p:sp>
          <p:nvSpPr>
            <p:cNvPr id="14" name="Oval 3">
              <a:extLst>
                <a:ext uri="{FF2B5EF4-FFF2-40B4-BE49-F238E27FC236}">
                  <a16:creationId xmlns:a16="http://schemas.microsoft.com/office/drawing/2014/main" id="{ECBBD0FF-8FD0-486D-82FE-0B6074FC11D2}"/>
                </a:ext>
              </a:extLst>
            </p:cNvPr>
            <p:cNvSpPr>
              <a:spLocks noChangeArrowheads="1"/>
            </p:cNvSpPr>
            <p:nvPr/>
          </p:nvSpPr>
          <p:spPr bwMode="auto">
            <a:xfrm>
              <a:off x="10626571" y="5034641"/>
              <a:ext cx="473794" cy="453609"/>
            </a:xfrm>
            <a:prstGeom prst="ellipse">
              <a:avLst/>
            </a:prstGeom>
            <a:solidFill>
              <a:schemeClr val="bg1">
                <a:lumMod val="75000"/>
              </a:schemeClr>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1FDF9ED-FB4F-459A-A3A3-916C5A8545BD}"/>
                    </a:ext>
                  </a:extLst>
                </p:cNvPr>
                <p:cNvSpPr/>
                <p:nvPr/>
              </p:nvSpPr>
              <p:spPr>
                <a:xfrm>
                  <a:off x="10630680" y="5030612"/>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10630680" y="5030612"/>
                  <a:ext cx="468205" cy="461665"/>
                </a:xfrm>
                <a:prstGeom prst="rect">
                  <a:avLst/>
                </a:prstGeom>
                <a:blipFill rotWithShape="0">
                  <a:blip r:embed="rId5"/>
                  <a:stretch>
                    <a:fillRect/>
                  </a:stretch>
                </a:blipFill>
              </p:spPr>
              <p:txBody>
                <a:bodyPr/>
                <a:lstStyle/>
                <a:p>
                  <a:r>
                    <a:rPr lang="en-US">
                      <a:noFill/>
                    </a:rPr>
                    <a:t> </a:t>
                  </a:r>
                </a:p>
              </p:txBody>
            </p:sp>
          </mc:Fallback>
        </mc:AlternateContent>
      </p:grpSp>
      <p:graphicFrame>
        <p:nvGraphicFramePr>
          <p:cNvPr id="16" name="Table 15">
            <a:extLst>
              <a:ext uri="{FF2B5EF4-FFF2-40B4-BE49-F238E27FC236}">
                <a16:creationId xmlns:a16="http://schemas.microsoft.com/office/drawing/2014/main" id="{EF926AC0-3C78-4E54-AB76-8427F8BB8F03}"/>
              </a:ext>
            </a:extLst>
          </p:cNvPr>
          <p:cNvGraphicFramePr>
            <a:graphicFrameLocks noGrp="1"/>
          </p:cNvGraphicFramePr>
          <p:nvPr>
            <p:extLst>
              <p:ext uri="{D42A27DB-BD31-4B8C-83A1-F6EECF244321}">
                <p14:modId xmlns:p14="http://schemas.microsoft.com/office/powerpoint/2010/main" val="1824441099"/>
              </p:ext>
            </p:extLst>
          </p:nvPr>
        </p:nvGraphicFramePr>
        <p:xfrm>
          <a:off x="6895839" y="2493591"/>
          <a:ext cx="3089224" cy="3332480"/>
        </p:xfrm>
        <a:graphic>
          <a:graphicData uri="http://schemas.openxmlformats.org/drawingml/2006/table">
            <a:tbl>
              <a:tblPr/>
              <a:tblGrid>
                <a:gridCol w="72702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4</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3</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2</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1</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8C521611-FAA1-490E-AD60-141BD76CDA02}"/>
                  </a:ext>
                </a:extLst>
              </p:cNvPr>
              <p:cNvSpPr txBox="1">
                <a:spLocks/>
              </p:cNvSpPr>
              <p:nvPr/>
            </p:nvSpPr>
            <p:spPr bwMode="auto">
              <a:xfrm>
                <a:off x="6858573" y="1986854"/>
                <a:ext cx="3111500" cy="454669"/>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fontAlgn="auto">
                  <a:spcBef>
                    <a:spcPts val="0"/>
                  </a:spcBef>
                  <a:spcAft>
                    <a:spcPts val="0"/>
                  </a:spcAft>
                  <a:buClrTx/>
                  <a:buFont typeface="Wingdings" pitchFamily="2" charset="2"/>
                  <a:buNone/>
                </a:pPr>
                <a:r>
                  <a:rPr lang="en-US" sz="2400" kern="0" dirty="0"/>
                  <a:t>Counts </a:t>
                </a:r>
                <a14:m>
                  <m:oMath xmlns:m="http://schemas.openxmlformats.org/officeDocument/2006/math">
                    <m:r>
                      <a:rPr lang="en-US" sz="2400" i="1" kern="0" dirty="0" smtClean="0">
                        <a:latin typeface="Cambria Math" panose="02040503050406030204" pitchFamily="18" charset="0"/>
                      </a:rPr>
                      <m:t>𝑁</m:t>
                    </m:r>
                    <m:r>
                      <a:rPr lang="en-US" sz="2400" i="1" kern="0" dirty="0" smtClean="0">
                        <a:latin typeface="Cambria Math" panose="02040503050406030204" pitchFamily="18" charset="0"/>
                      </a:rPr>
                      <m:t>(</m:t>
                    </m:r>
                    <m:r>
                      <a:rPr lang="en-US" sz="2400" i="1" kern="0" dirty="0" smtClean="0">
                        <a:latin typeface="Cambria Math" panose="02040503050406030204" pitchFamily="18" charset="0"/>
                      </a:rPr>
                      <m:t>𝐴</m:t>
                    </m:r>
                    <m:r>
                      <a:rPr lang="en-US" sz="2400" i="1" kern="0" dirty="0" smtClean="0">
                        <a:latin typeface="Cambria Math" panose="02040503050406030204" pitchFamily="18" charset="0"/>
                      </a:rPr>
                      <m:t>,</m:t>
                    </m:r>
                    <m:r>
                      <a:rPr lang="en-US" sz="2400" i="1" kern="0" dirty="0" smtClean="0">
                        <a:latin typeface="Cambria Math" panose="02040503050406030204" pitchFamily="18" charset="0"/>
                      </a:rPr>
                      <m:t>𝐵</m:t>
                    </m:r>
                    <m:r>
                      <a:rPr lang="en-US" sz="2400" i="1" kern="0" dirty="0" smtClean="0">
                        <a:latin typeface="Cambria Math" panose="02040503050406030204" pitchFamily="18" charset="0"/>
                      </a:rPr>
                      <m:t>,</m:t>
                    </m:r>
                    <m:r>
                      <a:rPr lang="en-US" sz="2400" i="1" kern="0" dirty="0" smtClean="0">
                        <a:latin typeface="Cambria Math" panose="02040503050406030204" pitchFamily="18" charset="0"/>
                      </a:rPr>
                      <m:t>𝐶</m:t>
                    </m:r>
                    <m:r>
                      <a:rPr lang="en-US" sz="2400" i="1" kern="0" dirty="0" smtClean="0">
                        <a:latin typeface="Cambria Math" panose="02040503050406030204" pitchFamily="18" charset="0"/>
                      </a:rPr>
                      <m:t>)</m:t>
                    </m:r>
                  </m:oMath>
                </a14:m>
                <a:endParaRPr lang="en-US" sz="2400" kern="0" dirty="0"/>
              </a:p>
            </p:txBody>
          </p:sp>
        </mc:Choice>
        <mc:Fallback xmlns="">
          <p:sp>
            <p:nvSpPr>
              <p:cNvPr id="17" name="Content Placeholder 2">
                <a:extLst>
                  <a:ext uri="{FF2B5EF4-FFF2-40B4-BE49-F238E27FC236}">
                    <a16:creationId xmlns:a16="http://schemas.microsoft.com/office/drawing/2014/main" id="{8C521611-FAA1-490E-AD60-141BD76CDA02}"/>
                  </a:ext>
                </a:extLst>
              </p:cNvPr>
              <p:cNvSpPr txBox="1">
                <a:spLocks noRot="1" noChangeAspect="1" noMove="1" noResize="1" noEditPoints="1" noAdjustHandles="1" noChangeArrowheads="1" noChangeShapeType="1" noTextEdit="1"/>
              </p:cNvSpPr>
              <p:nvPr/>
            </p:nvSpPr>
            <p:spPr bwMode="auto">
              <a:xfrm>
                <a:off x="6858573" y="1986854"/>
                <a:ext cx="3111500" cy="454669"/>
              </a:xfrm>
              <a:prstGeom prst="rect">
                <a:avLst/>
              </a:prstGeom>
              <a:blipFill>
                <a:blip r:embed="rId6"/>
                <a:stretch>
                  <a:fillRect t="-8108" b="-32432"/>
                </a:stretch>
              </a:blipFill>
              <a:ln w="9525">
                <a:noFill/>
                <a:miter lim="800000"/>
                <a:headEnd/>
                <a:tailEnd/>
              </a:ln>
            </p:spPr>
            <p:txBody>
              <a:bodyPr/>
              <a:lstStyle/>
              <a:p>
                <a:r>
                  <a:rPr lang="hi-IN">
                    <a:noFill/>
                  </a:rPr>
                  <a:t> </a:t>
                </a:r>
              </a:p>
            </p:txBody>
          </p:sp>
        </mc:Fallback>
      </mc:AlternateContent>
    </p:spTree>
    <p:extLst>
      <p:ext uri="{BB962C8B-B14F-4D97-AF65-F5344CB8AC3E}">
        <p14:creationId xmlns:p14="http://schemas.microsoft.com/office/powerpoint/2010/main" val="16495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0A8A-60DE-AFE2-01FA-15CD8A2D446A}"/>
              </a:ext>
            </a:extLst>
          </p:cNvPr>
          <p:cNvSpPr>
            <a:spLocks noGrp="1"/>
          </p:cNvSpPr>
          <p:nvPr>
            <p:ph type="title"/>
          </p:nvPr>
        </p:nvSpPr>
        <p:spPr/>
        <p:txBody>
          <a:bodyPr/>
          <a:lstStyle/>
          <a:p>
            <a:r>
              <a:rPr lang="en-US" dirty="0"/>
              <a:t>Today: Sampling</a:t>
            </a:r>
            <a:endParaRPr lang="hi-IN" dirty="0"/>
          </a:p>
        </p:txBody>
      </p:sp>
      <p:sp>
        <p:nvSpPr>
          <p:cNvPr id="3" name="Content Placeholder 2">
            <a:extLst>
              <a:ext uri="{FF2B5EF4-FFF2-40B4-BE49-F238E27FC236}">
                <a16:creationId xmlns:a16="http://schemas.microsoft.com/office/drawing/2014/main" id="{3F5F7A07-26ED-B424-1CAC-A1340F6833DE}"/>
              </a:ext>
            </a:extLst>
          </p:cNvPr>
          <p:cNvSpPr>
            <a:spLocks noGrp="1"/>
          </p:cNvSpPr>
          <p:nvPr>
            <p:ph idx="1"/>
          </p:nvPr>
        </p:nvSpPr>
        <p:spPr/>
        <p:txBody>
          <a:bodyPr/>
          <a:lstStyle/>
          <a:p>
            <a:r>
              <a:rPr lang="en-US" dirty="0"/>
              <a:t>For random variables X</a:t>
            </a:r>
            <a:r>
              <a:rPr lang="en-US" baseline="-25000" dirty="0"/>
              <a:t>1</a:t>
            </a:r>
            <a:r>
              <a:rPr lang="en-US" dirty="0"/>
              <a:t>,…,</a:t>
            </a:r>
            <a:r>
              <a:rPr lang="en-US" dirty="0" err="1"/>
              <a:t>X</a:t>
            </a:r>
            <a:r>
              <a:rPr lang="en-US" baseline="-25000" dirty="0" err="1"/>
              <a:t>n</a:t>
            </a:r>
            <a:endParaRPr lang="en-US" baseline="-25000" dirty="0"/>
          </a:p>
          <a:p>
            <a:pPr lvl="1"/>
            <a:r>
              <a:rPr lang="en-US" dirty="0"/>
              <a:t>How to get a sample from P(X</a:t>
            </a:r>
            <a:r>
              <a:rPr lang="en-US" baseline="-25000" dirty="0"/>
              <a:t>1</a:t>
            </a:r>
            <a:r>
              <a:rPr lang="en-US" dirty="0"/>
              <a:t>,…,</a:t>
            </a:r>
            <a:r>
              <a:rPr lang="en-US" dirty="0" err="1"/>
              <a:t>X</a:t>
            </a:r>
            <a:r>
              <a:rPr lang="en-US" baseline="-25000" dirty="0" err="1"/>
              <a:t>n</a:t>
            </a:r>
            <a:r>
              <a:rPr lang="en-US" dirty="0"/>
              <a:t>)?</a:t>
            </a:r>
          </a:p>
          <a:p>
            <a:pPr lvl="1"/>
            <a:r>
              <a:rPr lang="en-US" dirty="0"/>
              <a:t>How to get a sample from P(X</a:t>
            </a:r>
            <a:r>
              <a:rPr lang="en-US" baseline="-25000" dirty="0"/>
              <a:t>5,</a:t>
            </a:r>
            <a:r>
              <a:rPr lang="en-US" dirty="0"/>
              <a:t>X</a:t>
            </a:r>
            <a:r>
              <a:rPr lang="en-US" baseline="-25000" dirty="0"/>
              <a:t>6</a:t>
            </a:r>
            <a:r>
              <a:rPr lang="en-US" dirty="0"/>
              <a:t>|X</a:t>
            </a:r>
            <a:r>
              <a:rPr lang="en-US" baseline="-25000" dirty="0"/>
              <a:t>3</a:t>
            </a:r>
            <a:r>
              <a:rPr lang="en-US" dirty="0"/>
              <a:t>=x</a:t>
            </a:r>
            <a:r>
              <a:rPr lang="en-US" baseline="-25000" dirty="0"/>
              <a:t>3</a:t>
            </a:r>
            <a:r>
              <a:rPr lang="en-US" dirty="0"/>
              <a:t>,X</a:t>
            </a:r>
            <a:r>
              <a:rPr lang="en-US" baseline="-25000" dirty="0"/>
              <a:t>7</a:t>
            </a:r>
            <a:r>
              <a:rPr lang="en-US" dirty="0"/>
              <a:t>=x</a:t>
            </a:r>
            <a:r>
              <a:rPr lang="en-US" baseline="-25000" dirty="0"/>
              <a:t>7</a:t>
            </a:r>
            <a:r>
              <a:rPr lang="en-US" dirty="0"/>
              <a:t>)?</a:t>
            </a:r>
          </a:p>
          <a:p>
            <a:pPr lvl="1"/>
            <a:endParaRPr lang="en-US" dirty="0"/>
          </a:p>
          <a:p>
            <a:r>
              <a:rPr lang="en-US" b="1" dirty="0"/>
              <a:t>Why do we need this?</a:t>
            </a:r>
          </a:p>
        </p:txBody>
      </p:sp>
      <p:sp>
        <p:nvSpPr>
          <p:cNvPr id="4" name="Slide Number Placeholder 3">
            <a:extLst>
              <a:ext uri="{FF2B5EF4-FFF2-40B4-BE49-F238E27FC236}">
                <a16:creationId xmlns:a16="http://schemas.microsoft.com/office/drawing/2014/main" id="{7B31B093-B2DF-AAAC-35DA-C06481A8048C}"/>
              </a:ext>
            </a:extLst>
          </p:cNvPr>
          <p:cNvSpPr>
            <a:spLocks noGrp="1"/>
          </p:cNvSpPr>
          <p:nvPr>
            <p:ph type="sldNum" sz="quarter" idx="12"/>
          </p:nvPr>
        </p:nvSpPr>
        <p:spPr>
          <a:xfrm>
            <a:off x="9753600" y="6248400"/>
            <a:ext cx="2133600" cy="476251"/>
          </a:xfrm>
        </p:spPr>
        <p:txBody>
          <a:bodyPr/>
          <a:lstStyle/>
          <a:p>
            <a:pPr>
              <a:defRPr/>
            </a:pPr>
            <a:fld id="{7D7CBA2C-8853-4EEC-A9C0-BF38CC3A9085}" type="slidenum">
              <a:rPr lang="en-US" smtClean="0"/>
              <a:pPr>
                <a:defRPr/>
              </a:pPr>
              <a:t>2</a:t>
            </a:fld>
            <a:endParaRPr lang="en-US" dirty="0"/>
          </a:p>
        </p:txBody>
      </p:sp>
    </p:spTree>
    <p:extLst>
      <p:ext uri="{BB962C8B-B14F-4D97-AF65-F5344CB8AC3E}">
        <p14:creationId xmlns:p14="http://schemas.microsoft.com/office/powerpoint/2010/main" val="247735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a:t>
            </a:r>
          </a:p>
        </p:txBody>
      </p:sp>
      <p:sp>
        <p:nvSpPr>
          <p:cNvPr id="3" name="Content Placeholder 2"/>
          <p:cNvSpPr>
            <a:spLocks noGrp="1"/>
          </p:cNvSpPr>
          <p:nvPr>
            <p:ph idx="1"/>
          </p:nvPr>
        </p:nvSpPr>
        <p:spPr>
          <a:xfrm>
            <a:off x="406400" y="1214436"/>
            <a:ext cx="11633200" cy="4729164"/>
          </a:xfrm>
        </p:spPr>
        <p:txBody>
          <a:bodyPr/>
          <a:lstStyle/>
          <a:p>
            <a:pPr marL="0" indent="0" fontAlgn="auto">
              <a:spcBef>
                <a:spcPts val="0"/>
              </a:spcBef>
              <a:spcAft>
                <a:spcPts val="0"/>
              </a:spcAft>
              <a:buClrTx/>
              <a:buNone/>
            </a:pPr>
            <a:r>
              <a:rPr lang="en-US" dirty="0"/>
              <a:t>Consider rejection sampling under evidence C=+c.</a:t>
            </a:r>
          </a:p>
          <a:p>
            <a:pPr marL="0" marR="0" lvl="0" indent="0" defTabSz="914400" eaLnBrk="1" fontAlgn="auto" latinLnBrk="0" hangingPunct="1">
              <a:lnSpc>
                <a:spcPct val="100000"/>
              </a:lnSpc>
              <a:spcBef>
                <a:spcPts val="0"/>
              </a:spcBef>
              <a:spcAft>
                <a:spcPts val="0"/>
              </a:spcAft>
              <a:buClrTx/>
              <a:buSzTx/>
              <a:buFontTx/>
              <a:buNone/>
              <a:tabLst/>
              <a:defRPr/>
            </a:pPr>
            <a:r>
              <a:rPr lang="en-US" dirty="0"/>
              <a:t>Suppose you draw 10 samples, and observe the </a:t>
            </a:r>
          </a:p>
          <a:p>
            <a:pPr marL="0" marR="0" lvl="0" indent="0" defTabSz="914400" eaLnBrk="1" fontAlgn="auto" latinLnBrk="0" hangingPunct="1">
              <a:lnSpc>
                <a:spcPct val="100000"/>
              </a:lnSpc>
              <a:spcBef>
                <a:spcPts val="0"/>
              </a:spcBef>
              <a:spcAft>
                <a:spcPts val="0"/>
              </a:spcAft>
              <a:buClrTx/>
              <a:buSzTx/>
              <a:buFontTx/>
              <a:buNone/>
              <a:tabLst/>
              <a:defRPr/>
            </a:pPr>
            <a:r>
              <a:rPr lang="en-US" dirty="0"/>
              <a:t>following counts.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Approximately, what is </a:t>
            </a:r>
          </a:p>
          <a:p>
            <a:pPr marL="0" marR="0" lvl="0" indent="0" defTabSz="914400" eaLnBrk="1" fontAlgn="auto" latinLnBrk="0" hangingPunct="1">
              <a:lnSpc>
                <a:spcPct val="100000"/>
              </a:lnSpc>
              <a:spcBef>
                <a:spcPts val="0"/>
              </a:spcBef>
              <a:spcAft>
                <a:spcPts val="0"/>
              </a:spcAft>
              <a:buClrTx/>
              <a:buSzTx/>
              <a:buFontTx/>
              <a:buNone/>
              <a:tabLst/>
              <a:defRPr/>
            </a:pPr>
            <a:r>
              <a:rPr lang="en-US" dirty="0"/>
              <a:t>P(+</a:t>
            </a:r>
            <a:r>
              <a:rPr lang="en-US" dirty="0" err="1"/>
              <a:t>a,+b</a:t>
            </a:r>
            <a:r>
              <a:rPr lang="en-US" dirty="0"/>
              <a:t>|+c)?</a:t>
            </a:r>
          </a:p>
          <a:p>
            <a:pPr marL="514350" marR="0" lvl="0" indent="-514350" defTabSz="914400" eaLnBrk="1" fontAlgn="auto" latinLnBrk="0" hangingPunct="1">
              <a:lnSpc>
                <a:spcPct val="100000"/>
              </a:lnSpc>
              <a:spcBef>
                <a:spcPts val="0"/>
              </a:spcBef>
              <a:spcAft>
                <a:spcPts val="0"/>
              </a:spcAft>
              <a:buClrTx/>
              <a:buSzTx/>
              <a:buAutoNum type="arabicParenR"/>
              <a:tabLst/>
              <a:defRPr/>
            </a:pPr>
            <a:r>
              <a:rPr lang="en-US" dirty="0"/>
              <a:t>1/10</a:t>
            </a:r>
          </a:p>
          <a:p>
            <a:pPr marL="514350" marR="0" lvl="0" indent="-514350" defTabSz="914400" eaLnBrk="1" fontAlgn="auto" latinLnBrk="0" hangingPunct="1">
              <a:lnSpc>
                <a:spcPct val="100000"/>
              </a:lnSpc>
              <a:spcBef>
                <a:spcPts val="0"/>
              </a:spcBef>
              <a:spcAft>
                <a:spcPts val="0"/>
              </a:spcAft>
              <a:buClrTx/>
              <a:buSzTx/>
              <a:buAutoNum type="arabicParenR"/>
              <a:tabLst/>
              <a:defRPr/>
            </a:pPr>
            <a:r>
              <a:rPr lang="en-US" dirty="0"/>
              <a:t>1/20</a:t>
            </a:r>
          </a:p>
          <a:p>
            <a:pPr marL="514350" marR="0" lvl="0" indent="-514350" defTabSz="914400" eaLnBrk="1" fontAlgn="auto" latinLnBrk="0" hangingPunct="1">
              <a:lnSpc>
                <a:spcPct val="100000"/>
              </a:lnSpc>
              <a:spcBef>
                <a:spcPts val="0"/>
              </a:spcBef>
              <a:spcAft>
                <a:spcPts val="0"/>
              </a:spcAft>
              <a:buClrTx/>
              <a:buSzTx/>
              <a:buAutoNum type="arabicParenR"/>
              <a:tabLst/>
              <a:defRPr/>
            </a:pPr>
            <a:r>
              <a:rPr lang="en-US" dirty="0"/>
              <a:t>¼</a:t>
            </a:r>
          </a:p>
          <a:p>
            <a:pPr marL="514350" marR="0" lvl="0" indent="-514350" defTabSz="914400" eaLnBrk="1" fontAlgn="auto" latinLnBrk="0" hangingPunct="1">
              <a:lnSpc>
                <a:spcPct val="100000"/>
              </a:lnSpc>
              <a:spcBef>
                <a:spcPts val="0"/>
              </a:spcBef>
              <a:spcAft>
                <a:spcPts val="0"/>
              </a:spcAft>
              <a:buClrTx/>
              <a:buSzTx/>
              <a:buAutoNum type="arabicParenR"/>
              <a:tabLst/>
              <a:defRPr/>
            </a:pPr>
            <a:r>
              <a:rPr lang="en-US" dirty="0"/>
              <a:t>1/2</a:t>
            </a:r>
          </a:p>
          <a:p>
            <a:pPr marR="0" lvl="0" defTabSz="91440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2"/>
          </p:nvPr>
        </p:nvSpPr>
        <p:spPr bwMode="auto">
          <a:xfrm>
            <a:off x="9906000" y="6378574"/>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defPPr>
              <a:defRPr lang="en-US"/>
            </a:defPPr>
            <a:lvl1pPr algn="r" rtl="0" fontAlgn="base">
              <a:spcBef>
                <a:spcPct val="0"/>
              </a:spcBef>
              <a:spcAft>
                <a:spcPct val="0"/>
              </a:spcAft>
              <a:defRPr sz="15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451BBA2E-7FD9-46B8-A226-C36B49A97BFD}" type="slidenum">
              <a:rPr lang="en-US" smtClean="0"/>
              <a:pPr/>
              <a:t>20</a:t>
            </a:fld>
            <a:endParaRPr lang="en-US"/>
          </a:p>
        </p:txBody>
      </p:sp>
      <p:cxnSp>
        <p:nvCxnSpPr>
          <p:cNvPr id="5" name="AutoShape 6">
            <a:extLst>
              <a:ext uri="{FF2B5EF4-FFF2-40B4-BE49-F238E27FC236}">
                <a16:creationId xmlns:a16="http://schemas.microsoft.com/office/drawing/2014/main" id="{AA303EA0-C837-430B-9836-3FDC6B19E4D7}"/>
              </a:ext>
            </a:extLst>
          </p:cNvPr>
          <p:cNvCxnSpPr>
            <a:cxnSpLocks noChangeShapeType="1"/>
          </p:cNvCxnSpPr>
          <p:nvPr/>
        </p:nvCxnSpPr>
        <p:spPr bwMode="auto">
          <a:xfrm>
            <a:off x="11182204" y="1144592"/>
            <a:ext cx="0" cy="84332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 name="AutoShape 6">
            <a:extLst>
              <a:ext uri="{FF2B5EF4-FFF2-40B4-BE49-F238E27FC236}">
                <a16:creationId xmlns:a16="http://schemas.microsoft.com/office/drawing/2014/main" id="{420DAE14-CED4-4793-9176-161D9E256E8C}"/>
              </a:ext>
            </a:extLst>
          </p:cNvPr>
          <p:cNvCxnSpPr>
            <a:cxnSpLocks noChangeShapeType="1"/>
          </p:cNvCxnSpPr>
          <p:nvPr/>
        </p:nvCxnSpPr>
        <p:spPr bwMode="auto">
          <a:xfrm>
            <a:off x="11182204" y="2441523"/>
            <a:ext cx="8464" cy="84332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7" name="Group 6">
            <a:extLst>
              <a:ext uri="{FF2B5EF4-FFF2-40B4-BE49-F238E27FC236}">
                <a16:creationId xmlns:a16="http://schemas.microsoft.com/office/drawing/2014/main" id="{157D5B36-A5AE-4935-9123-5CD176CC6355}"/>
              </a:ext>
            </a:extLst>
          </p:cNvPr>
          <p:cNvGrpSpPr/>
          <p:nvPr/>
        </p:nvGrpSpPr>
        <p:grpSpPr>
          <a:xfrm>
            <a:off x="10927420" y="667362"/>
            <a:ext cx="491681" cy="477230"/>
            <a:chOff x="5972710" y="3481579"/>
            <a:chExt cx="491681" cy="477230"/>
          </a:xfrm>
        </p:grpSpPr>
        <p:sp>
          <p:nvSpPr>
            <p:cNvPr id="8" name="Oval 3">
              <a:extLst>
                <a:ext uri="{FF2B5EF4-FFF2-40B4-BE49-F238E27FC236}">
                  <a16:creationId xmlns:a16="http://schemas.microsoft.com/office/drawing/2014/main" id="{D966052B-FA39-47FC-A11B-FBAD21A7AD97}"/>
                </a:ext>
              </a:extLst>
            </p:cNvPr>
            <p:cNvSpPr>
              <a:spLocks noChangeArrowheads="1"/>
            </p:cNvSpPr>
            <p:nvPr/>
          </p:nvSpPr>
          <p:spPr bwMode="auto">
            <a:xfrm>
              <a:off x="5990597" y="3505200"/>
              <a:ext cx="473794" cy="453609"/>
            </a:xfrm>
            <a:prstGeom prst="ellipse">
              <a:avLst/>
            </a:prstGeom>
            <a:solidFill>
              <a:schemeClr val="bg1"/>
            </a:solidFill>
            <a:ln w="34925">
              <a:solidFill>
                <a:srgbClr val="00B0F0"/>
              </a:solidFill>
              <a:round/>
              <a:headEnd/>
              <a:tailEnd/>
            </a:ln>
          </p:spPr>
          <p:txBody>
            <a:bodyPr wrap="none" anchor="ctr"/>
            <a:lstStyle/>
            <a:p>
              <a:pPr algn="ctr"/>
              <a:endParaRPr lang="en-US" sz="2800" baseline="-25000" dirty="0">
                <a:solidFill>
                  <a:srgbClr val="00B0F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30C550C-DA62-488B-A052-6C2A8122459B}"/>
                    </a:ext>
                  </a:extLst>
                </p:cNvPr>
                <p:cNvSpPr/>
                <p:nvPr/>
              </p:nvSpPr>
              <p:spPr>
                <a:xfrm>
                  <a:off x="5972710" y="3481579"/>
                  <a:ext cx="46820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B0F0"/>
                            </a:solidFill>
                            <a:latin typeface="Cambria Math" charset="0"/>
                            <a:cs typeface="Calibri"/>
                            <a:sym typeface="Wingdings"/>
                          </a:rPr>
                          <m:t>𝐴</m:t>
                        </m:r>
                      </m:oMath>
                    </m:oMathPara>
                  </a14:m>
                  <a:endParaRPr lang="en-US" sz="2400" dirty="0">
                    <a:solidFill>
                      <a:srgbClr val="00B0F0"/>
                    </a:solidFill>
                  </a:endParaRPr>
                </a:p>
              </p:txBody>
            </p:sp>
          </mc:Choice>
          <mc:Fallback xmlns="">
            <p:sp>
              <p:nvSpPr>
                <p:cNvPr id="9" name="Rectangle 8">
                  <a:extLst>
                    <a:ext uri="{FF2B5EF4-FFF2-40B4-BE49-F238E27FC236}">
                      <a16:creationId xmlns:a16="http://schemas.microsoft.com/office/drawing/2014/main" id="{B30C550C-DA62-488B-A052-6C2A8122459B}"/>
                    </a:ext>
                  </a:extLst>
                </p:cNvPr>
                <p:cNvSpPr>
                  <a:spLocks noRot="1" noChangeAspect="1" noMove="1" noResize="1" noEditPoints="1" noAdjustHandles="1" noChangeArrowheads="1" noChangeShapeType="1" noTextEdit="1"/>
                </p:cNvSpPr>
                <p:nvPr/>
              </p:nvSpPr>
              <p:spPr>
                <a:xfrm>
                  <a:off x="5972710" y="3481579"/>
                  <a:ext cx="468205" cy="461665"/>
                </a:xfrm>
                <a:prstGeom prst="rect">
                  <a:avLst/>
                </a:prstGeom>
                <a:blipFill>
                  <a:blip r:embed="rId3"/>
                  <a:stretch>
                    <a:fillRect/>
                  </a:stretch>
                </a:blipFill>
                <a:ln>
                  <a:noFill/>
                </a:ln>
              </p:spPr>
              <p:txBody>
                <a:bodyPr/>
                <a:lstStyle/>
                <a:p>
                  <a:r>
                    <a:rPr lang="hi-IN">
                      <a:noFill/>
                    </a:rPr>
                    <a:t> </a:t>
                  </a:r>
                </a:p>
              </p:txBody>
            </p:sp>
          </mc:Fallback>
        </mc:AlternateContent>
      </p:grpSp>
      <p:grpSp>
        <p:nvGrpSpPr>
          <p:cNvPr id="10" name="Group 9">
            <a:extLst>
              <a:ext uri="{FF2B5EF4-FFF2-40B4-BE49-F238E27FC236}">
                <a16:creationId xmlns:a16="http://schemas.microsoft.com/office/drawing/2014/main" id="{CC6DA703-3EA0-4AF3-A91B-D0ECA3F14D81}"/>
              </a:ext>
            </a:extLst>
          </p:cNvPr>
          <p:cNvGrpSpPr/>
          <p:nvPr/>
        </p:nvGrpSpPr>
        <p:grpSpPr>
          <a:xfrm>
            <a:off x="10945307" y="1983885"/>
            <a:ext cx="483984" cy="461665"/>
            <a:chOff x="6511771" y="4340347"/>
            <a:chExt cx="483984" cy="461665"/>
          </a:xfrm>
        </p:grpSpPr>
        <p:sp>
          <p:nvSpPr>
            <p:cNvPr id="11" name="Oval 3">
              <a:extLst>
                <a:ext uri="{FF2B5EF4-FFF2-40B4-BE49-F238E27FC236}">
                  <a16:creationId xmlns:a16="http://schemas.microsoft.com/office/drawing/2014/main" id="{564FBBCF-C84F-4E00-BC2D-C13558DF8D9C}"/>
                </a:ext>
              </a:extLst>
            </p:cNvPr>
            <p:cNvSpPr>
              <a:spLocks noChangeArrowheads="1"/>
            </p:cNvSpPr>
            <p:nvPr/>
          </p:nvSpPr>
          <p:spPr bwMode="auto">
            <a:xfrm>
              <a:off x="6511771" y="4344376"/>
              <a:ext cx="473794" cy="453609"/>
            </a:xfrm>
            <a:prstGeom prst="ellipse">
              <a:avLst/>
            </a:prstGeom>
            <a:solidFill>
              <a:schemeClr val="bg1"/>
            </a:solidFill>
            <a:ln w="34925">
              <a:solidFill>
                <a:srgbClr val="7030A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5BA77D6-5853-44F5-A3FC-5C3BEE919155}"/>
                    </a:ext>
                  </a:extLst>
                </p:cNvPr>
                <p:cNvSpPr/>
                <p:nvPr/>
              </p:nvSpPr>
              <p:spPr>
                <a:xfrm>
                  <a:off x="6515880"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charset="0"/>
                            <a:cs typeface="Calibri"/>
                            <a:sym typeface="Wingdings"/>
                          </a:rPr>
                          <m:t>𝐵</m:t>
                        </m:r>
                      </m:oMath>
                    </m:oMathPara>
                  </a14:m>
                  <a:endParaRPr lang="en-US" sz="2400" dirty="0">
                    <a:solidFill>
                      <a:srgbClr val="7030A0"/>
                    </a:solidFill>
                  </a:endParaRPr>
                </a:p>
              </p:txBody>
            </p:sp>
          </mc:Choice>
          <mc:Fallback xmlns="">
            <p:sp>
              <p:nvSpPr>
                <p:cNvPr id="12" name="Rectangle 11">
                  <a:extLst>
                    <a:ext uri="{FF2B5EF4-FFF2-40B4-BE49-F238E27FC236}">
                      <a16:creationId xmlns:a16="http://schemas.microsoft.com/office/drawing/2014/main" id="{05BA77D6-5853-44F5-A3FC-5C3BEE919155}"/>
                    </a:ext>
                  </a:extLst>
                </p:cNvPr>
                <p:cNvSpPr>
                  <a:spLocks noRot="1" noChangeAspect="1" noMove="1" noResize="1" noEditPoints="1" noAdjustHandles="1" noChangeArrowheads="1" noChangeShapeType="1" noTextEdit="1"/>
                </p:cNvSpPr>
                <p:nvPr/>
              </p:nvSpPr>
              <p:spPr>
                <a:xfrm>
                  <a:off x="6515880" y="4340347"/>
                  <a:ext cx="479875" cy="461665"/>
                </a:xfrm>
                <a:prstGeom prst="rect">
                  <a:avLst/>
                </a:prstGeom>
                <a:blipFill>
                  <a:blip r:embed="rId4"/>
                  <a:stretch>
                    <a:fillRect/>
                  </a:stretch>
                </a:blipFill>
              </p:spPr>
              <p:txBody>
                <a:bodyPr/>
                <a:lstStyle/>
                <a:p>
                  <a:r>
                    <a:rPr lang="hi-IN">
                      <a:noFill/>
                    </a:rPr>
                    <a:t> </a:t>
                  </a:r>
                </a:p>
              </p:txBody>
            </p:sp>
          </mc:Fallback>
        </mc:AlternateContent>
      </p:grpSp>
      <p:grpSp>
        <p:nvGrpSpPr>
          <p:cNvPr id="13" name="Group 12">
            <a:extLst>
              <a:ext uri="{FF2B5EF4-FFF2-40B4-BE49-F238E27FC236}">
                <a16:creationId xmlns:a16="http://schemas.microsoft.com/office/drawing/2014/main" id="{AF6845E1-6B6A-4BA0-A4E5-28F0D7815FC9}"/>
              </a:ext>
            </a:extLst>
          </p:cNvPr>
          <p:cNvGrpSpPr/>
          <p:nvPr/>
        </p:nvGrpSpPr>
        <p:grpSpPr>
          <a:xfrm>
            <a:off x="10952456" y="3284843"/>
            <a:ext cx="473794" cy="461665"/>
            <a:chOff x="10626571" y="5030612"/>
            <a:chExt cx="473794" cy="461665"/>
          </a:xfrm>
        </p:grpSpPr>
        <p:sp>
          <p:nvSpPr>
            <p:cNvPr id="14" name="Oval 3">
              <a:extLst>
                <a:ext uri="{FF2B5EF4-FFF2-40B4-BE49-F238E27FC236}">
                  <a16:creationId xmlns:a16="http://schemas.microsoft.com/office/drawing/2014/main" id="{ECBBD0FF-8FD0-486D-82FE-0B6074FC11D2}"/>
                </a:ext>
              </a:extLst>
            </p:cNvPr>
            <p:cNvSpPr>
              <a:spLocks noChangeArrowheads="1"/>
            </p:cNvSpPr>
            <p:nvPr/>
          </p:nvSpPr>
          <p:spPr bwMode="auto">
            <a:xfrm>
              <a:off x="10626571" y="5034641"/>
              <a:ext cx="473794" cy="453609"/>
            </a:xfrm>
            <a:prstGeom prst="ellipse">
              <a:avLst/>
            </a:prstGeom>
            <a:solidFill>
              <a:schemeClr val="bg1">
                <a:lumMod val="75000"/>
              </a:schemeClr>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1FDF9ED-FB4F-459A-A3A3-916C5A8545BD}"/>
                    </a:ext>
                  </a:extLst>
                </p:cNvPr>
                <p:cNvSpPr/>
                <p:nvPr/>
              </p:nvSpPr>
              <p:spPr>
                <a:xfrm>
                  <a:off x="10630680" y="5030612"/>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15" name="Rectangle 14">
                  <a:extLst>
                    <a:ext uri="{FF2B5EF4-FFF2-40B4-BE49-F238E27FC236}">
                      <a16:creationId xmlns:a16="http://schemas.microsoft.com/office/drawing/2014/main" id="{61FDF9ED-FB4F-459A-A3A3-916C5A8545BD}"/>
                    </a:ext>
                  </a:extLst>
                </p:cNvPr>
                <p:cNvSpPr>
                  <a:spLocks noRot="1" noChangeAspect="1" noMove="1" noResize="1" noEditPoints="1" noAdjustHandles="1" noChangeArrowheads="1" noChangeShapeType="1" noTextEdit="1"/>
                </p:cNvSpPr>
                <p:nvPr/>
              </p:nvSpPr>
              <p:spPr>
                <a:xfrm>
                  <a:off x="10630680" y="5030612"/>
                  <a:ext cx="468205" cy="461665"/>
                </a:xfrm>
                <a:prstGeom prst="rect">
                  <a:avLst/>
                </a:prstGeom>
                <a:blipFill>
                  <a:blip r:embed="rId5"/>
                  <a:stretch>
                    <a:fillRect/>
                  </a:stretch>
                </a:blipFill>
              </p:spPr>
              <p:txBody>
                <a:bodyPr/>
                <a:lstStyle/>
                <a:p>
                  <a:r>
                    <a:rPr lang="hi-IN">
                      <a:noFill/>
                    </a:rPr>
                    <a:t> </a:t>
                  </a:r>
                </a:p>
              </p:txBody>
            </p:sp>
          </mc:Fallback>
        </mc:AlternateContent>
      </p:grpSp>
      <p:graphicFrame>
        <p:nvGraphicFramePr>
          <p:cNvPr id="16" name="Table 15">
            <a:extLst>
              <a:ext uri="{FF2B5EF4-FFF2-40B4-BE49-F238E27FC236}">
                <a16:creationId xmlns:a16="http://schemas.microsoft.com/office/drawing/2014/main" id="{EF926AC0-3C78-4E54-AB76-8427F8BB8F03}"/>
              </a:ext>
            </a:extLst>
          </p:cNvPr>
          <p:cNvGraphicFramePr>
            <a:graphicFrameLocks noGrp="1"/>
          </p:cNvGraphicFramePr>
          <p:nvPr/>
        </p:nvGraphicFramePr>
        <p:xfrm>
          <a:off x="5967844" y="3046094"/>
          <a:ext cx="3089224" cy="3332480"/>
        </p:xfrm>
        <a:graphic>
          <a:graphicData uri="http://schemas.openxmlformats.org/drawingml/2006/table">
            <a:tbl>
              <a:tblPr/>
              <a:tblGrid>
                <a:gridCol w="72702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4</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3</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2</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1</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rtl="0" fontAlgn="b"/>
                      <a:endParaRPr lang="en-US" sz="2400" dirty="0">
                        <a:effectLst/>
                        <a:latin typeface="Calibri" charset="0"/>
                        <a:ea typeface="Calibri" charset="0"/>
                        <a:cs typeface="Calibri" charset="0"/>
                      </a:endParaRP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8C521611-FAA1-490E-AD60-141BD76CDA02}"/>
                  </a:ext>
                </a:extLst>
              </p:cNvPr>
              <p:cNvSpPr txBox="1">
                <a:spLocks/>
              </p:cNvSpPr>
              <p:nvPr/>
            </p:nvSpPr>
            <p:spPr bwMode="auto">
              <a:xfrm>
                <a:off x="5930578" y="2539357"/>
                <a:ext cx="3111500" cy="454669"/>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fontAlgn="auto">
                  <a:spcBef>
                    <a:spcPts val="0"/>
                  </a:spcBef>
                  <a:spcAft>
                    <a:spcPts val="0"/>
                  </a:spcAft>
                  <a:buClrTx/>
                  <a:buFont typeface="Wingdings" pitchFamily="2" charset="2"/>
                  <a:buNone/>
                </a:pPr>
                <a:r>
                  <a:rPr lang="en-US" sz="2400" kern="0"/>
                  <a:t>Counts </a:t>
                </a:r>
                <a14:m>
                  <m:oMath xmlns:m="http://schemas.openxmlformats.org/officeDocument/2006/math">
                    <m:r>
                      <a:rPr lang="en-US" sz="2400" i="1" kern="0" dirty="0" smtClean="0">
                        <a:latin typeface="Cambria Math" panose="02040503050406030204" pitchFamily="18" charset="0"/>
                      </a:rPr>
                      <m:t>𝑁</m:t>
                    </m:r>
                    <m:r>
                      <a:rPr lang="en-US" sz="2400" i="1" kern="0" dirty="0" smtClean="0">
                        <a:latin typeface="Cambria Math" panose="02040503050406030204" pitchFamily="18" charset="0"/>
                      </a:rPr>
                      <m:t>(</m:t>
                    </m:r>
                    <m:r>
                      <a:rPr lang="en-US" sz="2400" i="1" kern="0" dirty="0" smtClean="0">
                        <a:latin typeface="Cambria Math" panose="02040503050406030204" pitchFamily="18" charset="0"/>
                      </a:rPr>
                      <m:t>𝐴</m:t>
                    </m:r>
                    <m:r>
                      <a:rPr lang="en-US" sz="2400" i="1" kern="0" dirty="0" smtClean="0">
                        <a:latin typeface="Cambria Math" panose="02040503050406030204" pitchFamily="18" charset="0"/>
                      </a:rPr>
                      <m:t>,</m:t>
                    </m:r>
                    <m:r>
                      <a:rPr lang="en-US" sz="2400" i="1" kern="0" dirty="0" smtClean="0">
                        <a:latin typeface="Cambria Math" panose="02040503050406030204" pitchFamily="18" charset="0"/>
                      </a:rPr>
                      <m:t>𝐵</m:t>
                    </m:r>
                    <m:r>
                      <a:rPr lang="en-US" sz="2400" i="1" kern="0" dirty="0" smtClean="0">
                        <a:latin typeface="Cambria Math" panose="02040503050406030204" pitchFamily="18" charset="0"/>
                      </a:rPr>
                      <m:t>,</m:t>
                    </m:r>
                    <m:r>
                      <a:rPr lang="en-US" sz="2400" i="1" kern="0" dirty="0" smtClean="0">
                        <a:latin typeface="Cambria Math" panose="02040503050406030204" pitchFamily="18" charset="0"/>
                      </a:rPr>
                      <m:t>𝐶</m:t>
                    </m:r>
                    <m:r>
                      <a:rPr lang="en-US" sz="2400" i="1" kern="0" dirty="0" smtClean="0">
                        <a:latin typeface="Cambria Math" panose="02040503050406030204" pitchFamily="18" charset="0"/>
                      </a:rPr>
                      <m:t>)</m:t>
                    </m:r>
                  </m:oMath>
                </a14:m>
                <a:endParaRPr lang="en-US" sz="2400" kern="0" dirty="0"/>
              </a:p>
            </p:txBody>
          </p:sp>
        </mc:Choice>
        <mc:Fallback xmlns="">
          <p:sp>
            <p:nvSpPr>
              <p:cNvPr id="17" name="Content Placeholder 2">
                <a:extLst>
                  <a:ext uri="{FF2B5EF4-FFF2-40B4-BE49-F238E27FC236}">
                    <a16:creationId xmlns:a16="http://schemas.microsoft.com/office/drawing/2014/main" id="{8C521611-FAA1-490E-AD60-141BD76CDA02}"/>
                  </a:ext>
                </a:extLst>
              </p:cNvPr>
              <p:cNvSpPr txBox="1">
                <a:spLocks noRot="1" noChangeAspect="1" noMove="1" noResize="1" noEditPoints="1" noAdjustHandles="1" noChangeArrowheads="1" noChangeShapeType="1" noTextEdit="1"/>
              </p:cNvSpPr>
              <p:nvPr/>
            </p:nvSpPr>
            <p:spPr bwMode="auto">
              <a:xfrm>
                <a:off x="5930578" y="2539357"/>
                <a:ext cx="3111500" cy="454669"/>
              </a:xfrm>
              <a:prstGeom prst="rect">
                <a:avLst/>
              </a:prstGeom>
              <a:blipFill>
                <a:blip r:embed="rId6"/>
                <a:stretch>
                  <a:fillRect t="-8333" b="-33333"/>
                </a:stretch>
              </a:blipFill>
              <a:ln w="9525">
                <a:noFill/>
                <a:miter lim="800000"/>
                <a:headEnd/>
                <a:tailEnd/>
              </a:ln>
            </p:spPr>
            <p:txBody>
              <a:bodyPr/>
              <a:lstStyle/>
              <a:p>
                <a:r>
                  <a:rPr lang="hi-IN">
                    <a:noFill/>
                  </a:rPr>
                  <a:t> </a:t>
                </a:r>
              </a:p>
            </p:txBody>
          </p:sp>
        </mc:Fallback>
      </mc:AlternateContent>
    </p:spTree>
    <p:extLst>
      <p:ext uri="{BB962C8B-B14F-4D97-AF65-F5344CB8AC3E}">
        <p14:creationId xmlns:p14="http://schemas.microsoft.com/office/powerpoint/2010/main" val="7161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33B6-70ED-CE42-D9E1-F85BFE426B12}"/>
              </a:ext>
            </a:extLst>
          </p:cNvPr>
          <p:cNvSpPr>
            <a:spLocks noGrp="1"/>
          </p:cNvSpPr>
          <p:nvPr>
            <p:ph type="title"/>
          </p:nvPr>
        </p:nvSpPr>
        <p:spPr/>
        <p:txBody>
          <a:bodyPr/>
          <a:lstStyle/>
          <a:p>
            <a:r>
              <a:rPr lang="en-US" dirty="0"/>
              <a:t>Problem with rejection sampling</a:t>
            </a:r>
            <a:endParaRPr lang="hi-IN" dirty="0"/>
          </a:p>
        </p:txBody>
      </p:sp>
      <p:sp>
        <p:nvSpPr>
          <p:cNvPr id="3" name="Content Placeholder 2">
            <a:extLst>
              <a:ext uri="{FF2B5EF4-FFF2-40B4-BE49-F238E27FC236}">
                <a16:creationId xmlns:a16="http://schemas.microsoft.com/office/drawing/2014/main" id="{15072259-4399-E7E0-DC33-F50A602E4D10}"/>
              </a:ext>
            </a:extLst>
          </p:cNvPr>
          <p:cNvSpPr>
            <a:spLocks noGrp="1"/>
          </p:cNvSpPr>
          <p:nvPr>
            <p:ph idx="1"/>
          </p:nvPr>
        </p:nvSpPr>
        <p:spPr/>
        <p:txBody>
          <a:bodyPr/>
          <a:lstStyle/>
          <a:p>
            <a:pPr marL="0" indent="0">
              <a:buNone/>
            </a:pPr>
            <a:r>
              <a:rPr lang="en-US" dirty="0"/>
              <a:t>“If a = -a, then discard this sample…”</a:t>
            </a:r>
          </a:p>
          <a:p>
            <a:pPr marL="0" indent="0">
              <a:buNone/>
            </a:pPr>
            <a:endParaRPr lang="en-US" dirty="0"/>
          </a:p>
          <a:p>
            <a:pPr marL="0" indent="0">
              <a:buNone/>
            </a:pPr>
            <a:r>
              <a:rPr lang="en-US" b="1" dirty="0">
                <a:solidFill>
                  <a:schemeClr val="accent2"/>
                </a:solidFill>
              </a:rPr>
              <a:t>Can be very wasteful! </a:t>
            </a:r>
          </a:p>
          <a:p>
            <a:pPr marL="0" indent="0">
              <a:buNone/>
            </a:pPr>
            <a:endParaRPr lang="en-US" dirty="0"/>
          </a:p>
          <a:p>
            <a:pPr marL="0" indent="0">
              <a:buNone/>
            </a:pPr>
            <a:r>
              <a:rPr lang="en-US" dirty="0"/>
              <a:t>E.g., if P(evidence) is low, then will have to discard a large fraction of samples!</a:t>
            </a:r>
          </a:p>
        </p:txBody>
      </p:sp>
      <p:sp>
        <p:nvSpPr>
          <p:cNvPr id="4" name="Slide Number Placeholder 3">
            <a:extLst>
              <a:ext uri="{FF2B5EF4-FFF2-40B4-BE49-F238E27FC236}">
                <a16:creationId xmlns:a16="http://schemas.microsoft.com/office/drawing/2014/main" id="{DEF9E2FB-0431-0DC3-A366-789803030944}"/>
              </a:ext>
            </a:extLst>
          </p:cNvPr>
          <p:cNvSpPr>
            <a:spLocks noGrp="1"/>
          </p:cNvSpPr>
          <p:nvPr>
            <p:ph type="sldNum" sz="quarter" idx="12"/>
          </p:nvPr>
        </p:nvSpPr>
        <p:spPr/>
        <p:txBody>
          <a:bodyPr/>
          <a:lstStyle/>
          <a:p>
            <a:pPr>
              <a:defRPr/>
            </a:pPr>
            <a:fld id="{7D7CBA2C-8853-4EEC-A9C0-BF38CC3A9085}" type="slidenum">
              <a:rPr lang="en-US" smtClean="0"/>
              <a:pPr>
                <a:defRPr/>
              </a:pPr>
              <a:t>21</a:t>
            </a:fld>
            <a:endParaRPr lang="en-US" dirty="0"/>
          </a:p>
        </p:txBody>
      </p:sp>
      <p:pic>
        <p:nvPicPr>
          <p:cNvPr id="5" name="Picture 4">
            <a:extLst>
              <a:ext uri="{FF2B5EF4-FFF2-40B4-BE49-F238E27FC236}">
                <a16:creationId xmlns:a16="http://schemas.microsoft.com/office/drawing/2014/main" id="{8AEC5C67-1C31-6203-1408-795B1E66FA9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42713" y="1117600"/>
            <a:ext cx="2187087" cy="1436879"/>
          </a:xfrm>
          <a:prstGeom prst="rect">
            <a:avLst/>
          </a:prstGeom>
        </p:spPr>
      </p:pic>
    </p:spTree>
    <p:extLst>
      <p:ext uri="{BB962C8B-B14F-4D97-AF65-F5344CB8AC3E}">
        <p14:creationId xmlns:p14="http://schemas.microsoft.com/office/powerpoint/2010/main" val="377850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Likelihood Weighting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337640"/>
            <a:ext cx="12191999" cy="29107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676400"/>
            <a:ext cx="2622550" cy="2098040"/>
          </a:xfrm>
          <a:prstGeom prst="rect">
            <a:avLst/>
          </a:prstGeom>
        </p:spPr>
      </p:pic>
    </p:spTree>
    <p:extLst>
      <p:ext uri="{BB962C8B-B14F-4D97-AF65-F5344CB8AC3E}">
        <p14:creationId xmlns:p14="http://schemas.microsoft.com/office/powerpoint/2010/main" val="246554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26E9-8DB8-50F9-4F03-DD5DEDBE4F3E}"/>
              </a:ext>
            </a:extLst>
          </p:cNvPr>
          <p:cNvSpPr>
            <a:spLocks noGrp="1"/>
          </p:cNvSpPr>
          <p:nvPr>
            <p:ph type="title"/>
          </p:nvPr>
        </p:nvSpPr>
        <p:spPr/>
        <p:txBody>
          <a:bodyPr/>
          <a:lstStyle/>
          <a:p>
            <a:r>
              <a:rPr lang="en-US" dirty="0"/>
              <a:t>Likelihood reweighing: Main idea</a:t>
            </a:r>
            <a:endParaRPr lang="hi-IN" dirty="0"/>
          </a:p>
        </p:txBody>
      </p:sp>
      <p:sp>
        <p:nvSpPr>
          <p:cNvPr id="3" name="Content Placeholder 2">
            <a:extLst>
              <a:ext uri="{FF2B5EF4-FFF2-40B4-BE49-F238E27FC236}">
                <a16:creationId xmlns:a16="http://schemas.microsoft.com/office/drawing/2014/main" id="{A0BD8F62-9CD7-7839-44F1-94D6AB8E012F}"/>
              </a:ext>
            </a:extLst>
          </p:cNvPr>
          <p:cNvSpPr>
            <a:spLocks noGrp="1"/>
          </p:cNvSpPr>
          <p:nvPr>
            <p:ph idx="1"/>
          </p:nvPr>
        </p:nvSpPr>
        <p:spPr>
          <a:xfrm>
            <a:off x="0" y="1397001"/>
            <a:ext cx="11785600" cy="4729164"/>
          </a:xfrm>
        </p:spPr>
        <p:txBody>
          <a:bodyPr/>
          <a:lstStyle/>
          <a:p>
            <a:r>
              <a:rPr lang="en-US" dirty="0"/>
              <a:t>In rejection sampling, we were drawing samples from P(X</a:t>
            </a:r>
            <a:r>
              <a:rPr lang="en-US" baseline="-25000" dirty="0"/>
              <a:t>1</a:t>
            </a:r>
            <a:r>
              <a:rPr lang="en-US" dirty="0"/>
              <a:t>,…,</a:t>
            </a:r>
            <a:r>
              <a:rPr lang="en-US" dirty="0" err="1"/>
              <a:t>X</a:t>
            </a:r>
            <a:r>
              <a:rPr lang="en-US" baseline="-25000" dirty="0" err="1"/>
              <a:t>n</a:t>
            </a:r>
            <a:r>
              <a:rPr lang="en-US" dirty="0"/>
              <a:t>) without regard to given evidence</a:t>
            </a:r>
          </a:p>
          <a:p>
            <a:endParaRPr lang="en-US" dirty="0"/>
          </a:p>
          <a:p>
            <a:r>
              <a:rPr lang="en-US" dirty="0"/>
              <a:t>Instead: </a:t>
            </a:r>
          </a:p>
          <a:p>
            <a:pPr lvl="1"/>
            <a:r>
              <a:rPr lang="en-US" dirty="0"/>
              <a:t>Let’s fix evidence variables X</a:t>
            </a:r>
            <a:r>
              <a:rPr lang="en-US" baseline="-25000" dirty="0"/>
              <a:t>e</a:t>
            </a:r>
            <a:r>
              <a:rPr lang="en-US" dirty="0"/>
              <a:t>=</a:t>
            </a:r>
            <a:r>
              <a:rPr lang="en-US" dirty="0" err="1"/>
              <a:t>x</a:t>
            </a:r>
            <a:r>
              <a:rPr lang="en-US" baseline="-25000" dirty="0" err="1"/>
              <a:t>e</a:t>
            </a:r>
            <a:endParaRPr lang="en-US" baseline="-25000" dirty="0"/>
          </a:p>
          <a:p>
            <a:pPr lvl="1"/>
            <a:r>
              <a:rPr lang="en-US" dirty="0"/>
              <a:t>Sample the remaining variables</a:t>
            </a:r>
          </a:p>
          <a:p>
            <a:pPr lvl="1"/>
            <a:r>
              <a:rPr lang="en-US" dirty="0"/>
              <a:t>Due to the “fixing”, the distribution of the sampling may have issues</a:t>
            </a:r>
          </a:p>
          <a:p>
            <a:pPr lvl="1"/>
            <a:r>
              <a:rPr lang="en-US" dirty="0"/>
              <a:t>Do some reweighing to address these issues</a:t>
            </a:r>
          </a:p>
        </p:txBody>
      </p:sp>
      <p:sp>
        <p:nvSpPr>
          <p:cNvPr id="4" name="Slide Number Placeholder 3">
            <a:extLst>
              <a:ext uri="{FF2B5EF4-FFF2-40B4-BE49-F238E27FC236}">
                <a16:creationId xmlns:a16="http://schemas.microsoft.com/office/drawing/2014/main" id="{D999D079-0E9D-B3E3-4633-203AC37F9A61}"/>
              </a:ext>
            </a:extLst>
          </p:cNvPr>
          <p:cNvSpPr>
            <a:spLocks noGrp="1"/>
          </p:cNvSpPr>
          <p:nvPr>
            <p:ph type="sldNum" sz="quarter" idx="12"/>
          </p:nvPr>
        </p:nvSpPr>
        <p:spPr/>
        <p:txBody>
          <a:bodyPr/>
          <a:lstStyle/>
          <a:p>
            <a:pPr>
              <a:defRPr/>
            </a:pPr>
            <a:fld id="{7D7CBA2C-8853-4EEC-A9C0-BF38CC3A9085}" type="slidenum">
              <a:rPr lang="en-US" smtClean="0"/>
              <a:pPr>
                <a:defRPr/>
              </a:pPr>
              <a:t>23</a:t>
            </a:fld>
            <a:endParaRPr lang="en-US" dirty="0"/>
          </a:p>
        </p:txBody>
      </p:sp>
    </p:spTree>
    <p:extLst>
      <p:ext uri="{BB962C8B-B14F-4D97-AF65-F5344CB8AC3E}">
        <p14:creationId xmlns:p14="http://schemas.microsoft.com/office/powerpoint/2010/main" val="14211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a:ea typeface="ＭＳ Ｐゴシック" pitchFamily="34" charset="-128"/>
              </a:rPr>
              <a:t>Likelihood weighted Sampling</a:t>
            </a:r>
          </a:p>
        </p:txBody>
      </p:sp>
      <p:sp>
        <p:nvSpPr>
          <p:cNvPr id="75778" name="Content Placeholder 2"/>
          <p:cNvSpPr>
            <a:spLocks noGrp="1"/>
          </p:cNvSpPr>
          <p:nvPr>
            <p:ph idx="1"/>
          </p:nvPr>
        </p:nvSpPr>
        <p:spPr>
          <a:xfrm>
            <a:off x="304800" y="1891900"/>
            <a:ext cx="8020959" cy="3200400"/>
          </a:xfrm>
          <a:ln w="28575">
            <a:solidFill>
              <a:schemeClr val="tx1"/>
            </a:solidFill>
          </a:ln>
        </p:spPr>
        <p:txBody>
          <a:bodyPr/>
          <a:lstStyle/>
          <a:p>
            <a:r>
              <a:rPr lang="en-US" sz="2400" dirty="0">
                <a:ea typeface="ＭＳ Ｐゴシック" pitchFamily="34" charset="-128"/>
              </a:rPr>
              <a:t>For </a:t>
            </a:r>
            <a:r>
              <a:rPr lang="en-US" sz="2400" dirty="0" err="1">
                <a:ea typeface="ＭＳ Ｐゴシック" pitchFamily="34" charset="-128"/>
              </a:rPr>
              <a:t>i</a:t>
            </a:r>
            <a:r>
              <a:rPr lang="en-US" sz="2400" dirty="0">
                <a:ea typeface="ＭＳ Ｐゴシック" pitchFamily="34" charset="-128"/>
              </a:rPr>
              <a:t>=1, 2, …, n </a:t>
            </a:r>
            <a:r>
              <a:rPr lang="en-US" sz="2000" dirty="0">
                <a:ea typeface="ＭＳ Ｐゴシック" pitchFamily="34" charset="-128"/>
              </a:rPr>
              <a:t>(assumed </a:t>
            </a:r>
            <a:r>
              <a:rPr lang="en-US" sz="2000" dirty="0" err="1">
                <a:ea typeface="ＭＳ Ｐゴシック" pitchFamily="34" charset="-128"/>
              </a:rPr>
              <a:t>toplogical</a:t>
            </a:r>
            <a:r>
              <a:rPr lang="en-US" sz="2000" dirty="0">
                <a:ea typeface="ＭＳ Ｐゴシック" pitchFamily="34" charset="-128"/>
              </a:rPr>
              <a:t> ordering of graph)</a:t>
            </a:r>
            <a:endParaRPr lang="en-US" sz="2400" dirty="0">
              <a:ea typeface="ＭＳ Ｐゴシック" pitchFamily="34" charset="-128"/>
            </a:endParaRPr>
          </a:p>
          <a:p>
            <a:pPr lvl="2"/>
            <a:endParaRPr lang="en-US" sz="700" dirty="0">
              <a:ea typeface="ＭＳ Ｐゴシック" pitchFamily="34" charset="-128"/>
            </a:endParaRPr>
          </a:p>
          <a:p>
            <a:pPr lvl="1"/>
            <a:r>
              <a:rPr lang="en-US" sz="2000" dirty="0">
                <a:ea typeface="ＭＳ Ｐゴシック" pitchFamily="34" charset="-128"/>
              </a:rPr>
              <a:t>If </a:t>
            </a:r>
            <a:r>
              <a:rPr lang="en-US" sz="2000" dirty="0" err="1">
                <a:ea typeface="ＭＳ Ｐゴシック" pitchFamily="34" charset="-128"/>
              </a:rPr>
              <a:t>i</a:t>
            </a:r>
            <a:r>
              <a:rPr lang="en-US" sz="2000" dirty="0">
                <a:ea typeface="ＭＳ Ｐゴシック" pitchFamily="34" charset="-128"/>
              </a:rPr>
              <a:t> = e</a:t>
            </a:r>
          </a:p>
          <a:p>
            <a:pPr lvl="2"/>
            <a:r>
              <a:rPr lang="en-US" sz="2000" dirty="0">
                <a:ea typeface="ＭＳ Ｐゴシック" pitchFamily="34" charset="-128"/>
              </a:rPr>
              <a:t>Set </a:t>
            </a:r>
            <a:r>
              <a:rPr lang="en-US" sz="2000" dirty="0" err="1">
                <a:ea typeface="ＭＳ Ｐゴシック" pitchFamily="34" charset="-128"/>
              </a:rPr>
              <a:t>x</a:t>
            </a:r>
            <a:r>
              <a:rPr lang="en-US" sz="2000" baseline="-25000" dirty="0" err="1">
                <a:ea typeface="ＭＳ Ｐゴシック" pitchFamily="34" charset="-128"/>
              </a:rPr>
              <a:t>e</a:t>
            </a:r>
            <a:r>
              <a:rPr lang="en-US" sz="2000" baseline="-25000" dirty="0">
                <a:ea typeface="ＭＳ Ｐゴシック" pitchFamily="34" charset="-128"/>
              </a:rPr>
              <a:t> </a:t>
            </a:r>
            <a:r>
              <a:rPr lang="en-US" sz="2000" dirty="0">
                <a:ea typeface="ＭＳ Ｐゴシック" pitchFamily="34" charset="-128"/>
              </a:rPr>
              <a:t>as the given value</a:t>
            </a:r>
          </a:p>
          <a:p>
            <a:pPr lvl="2"/>
            <a:r>
              <a:rPr lang="en-US" sz="2000" dirty="0">
                <a:ea typeface="ＭＳ Ｐゴシック" pitchFamily="34" charset="-128"/>
              </a:rPr>
              <a:t>Let w = P(</a:t>
            </a:r>
            <a:r>
              <a:rPr lang="en-US" sz="2000" dirty="0">
                <a:latin typeface="Palatino" pitchFamily="2" charset="77"/>
                <a:ea typeface="Palatino" pitchFamily="2" charset="77"/>
                <a:cs typeface="Calibri"/>
              </a:rPr>
              <a:t>X</a:t>
            </a:r>
            <a:r>
              <a:rPr lang="en-US" sz="2000" baseline="-25000" dirty="0">
                <a:latin typeface="Palatino" pitchFamily="2" charset="77"/>
                <a:ea typeface="Palatino" pitchFamily="2" charset="77"/>
                <a:cs typeface="Calibri"/>
              </a:rPr>
              <a:t>e</a:t>
            </a:r>
            <a:r>
              <a:rPr lang="en-US" sz="2000" dirty="0">
                <a:latin typeface="Palatino" pitchFamily="2" charset="77"/>
                <a:ea typeface="Palatino" pitchFamily="2" charset="77"/>
                <a:cs typeface="Calibri"/>
              </a:rPr>
              <a:t>=</a:t>
            </a:r>
            <a:r>
              <a:rPr lang="en-US" sz="2000" dirty="0" err="1">
                <a:latin typeface="Palatino" pitchFamily="2" charset="77"/>
                <a:ea typeface="Palatino" pitchFamily="2" charset="77"/>
                <a:cs typeface="Calibri"/>
              </a:rPr>
              <a:t>x</a:t>
            </a:r>
            <a:r>
              <a:rPr lang="en-US" sz="2000" baseline="-25000" dirty="0" err="1">
                <a:latin typeface="Palatino" pitchFamily="2" charset="77"/>
                <a:ea typeface="Palatino" pitchFamily="2" charset="77"/>
                <a:cs typeface="Calibri"/>
              </a:rPr>
              <a:t>e</a:t>
            </a:r>
            <a:r>
              <a:rPr lang="en-US" sz="2000" dirty="0">
                <a:ea typeface="ＭＳ Ｐゴシック" pitchFamily="34" charset="-128"/>
              </a:rPr>
              <a:t> | Parents(X</a:t>
            </a:r>
            <a:r>
              <a:rPr lang="en-US" sz="2000" baseline="-25000" dirty="0">
                <a:ea typeface="ＭＳ Ｐゴシック" pitchFamily="34" charset="-128"/>
              </a:rPr>
              <a:t>e</a:t>
            </a:r>
            <a:r>
              <a:rPr lang="en-US" sz="2000" dirty="0">
                <a:ea typeface="ＭＳ Ｐゴシック" pitchFamily="34" charset="-128"/>
              </a:rPr>
              <a:t>) = sampled values)</a:t>
            </a:r>
          </a:p>
          <a:p>
            <a:pPr lvl="1"/>
            <a:r>
              <a:rPr lang="en-US" sz="2400" dirty="0">
                <a:ea typeface="ＭＳ Ｐゴシック" pitchFamily="34" charset="-128"/>
              </a:rPr>
              <a:t>Else</a:t>
            </a:r>
          </a:p>
          <a:p>
            <a:pPr lvl="2"/>
            <a:r>
              <a:rPr lang="en-US" sz="2000" dirty="0">
                <a:ea typeface="ＭＳ Ｐゴシック" pitchFamily="34" charset="-128"/>
              </a:rPr>
              <a:t>Sample x</a:t>
            </a:r>
            <a:r>
              <a:rPr lang="en-US" sz="2000" baseline="-25000" dirty="0">
                <a:ea typeface="ＭＳ Ｐゴシック" pitchFamily="34" charset="-128"/>
              </a:rPr>
              <a:t>i</a:t>
            </a:r>
            <a:r>
              <a:rPr lang="en-US" sz="2000" dirty="0">
                <a:ea typeface="ＭＳ Ｐゴシック" pitchFamily="34" charset="-128"/>
              </a:rPr>
              <a:t> from P(X</a:t>
            </a:r>
            <a:r>
              <a:rPr lang="en-US" sz="2000" baseline="-25000" dirty="0">
                <a:ea typeface="ＭＳ Ｐゴシック" pitchFamily="34" charset="-128"/>
              </a:rPr>
              <a:t>i</a:t>
            </a:r>
            <a:r>
              <a:rPr lang="en-US" sz="2000" dirty="0">
                <a:ea typeface="ＭＳ Ｐゴシック" pitchFamily="34" charset="-128"/>
              </a:rPr>
              <a:t> |Parents(X</a:t>
            </a:r>
            <a:r>
              <a:rPr lang="en-US" sz="2000" baseline="-25000" dirty="0">
                <a:ea typeface="ＭＳ Ｐゴシック" pitchFamily="34" charset="-128"/>
              </a:rPr>
              <a:t>i</a:t>
            </a:r>
            <a:r>
              <a:rPr lang="en-US" sz="2000" dirty="0">
                <a:ea typeface="ＭＳ Ｐゴシック" pitchFamily="34" charset="-128"/>
              </a:rPr>
              <a:t>)=sampled or given values)</a:t>
            </a:r>
          </a:p>
          <a:p>
            <a:pPr lvl="1"/>
            <a:endParaRPr lang="en-US" sz="700" dirty="0">
              <a:ea typeface="ＭＳ Ｐゴシック" pitchFamily="34" charset="-128"/>
            </a:endParaRPr>
          </a:p>
          <a:p>
            <a:pPr lvl="1"/>
            <a:endParaRPr lang="en-US" sz="700" dirty="0">
              <a:ea typeface="ＭＳ Ｐゴシック" pitchFamily="34" charset="-128"/>
            </a:endParaRPr>
          </a:p>
          <a:p>
            <a:r>
              <a:rPr lang="en-US" sz="2400" dirty="0">
                <a:ea typeface="ＭＳ Ｐゴシック" pitchFamily="34" charset="-128"/>
              </a:rPr>
              <a:t>Return sample along with weight w</a:t>
            </a:r>
          </a:p>
        </p:txBody>
      </p:sp>
      <p:sp>
        <p:nvSpPr>
          <p:cNvPr id="2" name="TextBox 1">
            <a:extLst>
              <a:ext uri="{FF2B5EF4-FFF2-40B4-BE49-F238E27FC236}">
                <a16:creationId xmlns:a16="http://schemas.microsoft.com/office/drawing/2014/main" id="{5BA26C7C-2280-FF14-4FE6-F2B20A722CA3}"/>
              </a:ext>
            </a:extLst>
          </p:cNvPr>
          <p:cNvSpPr txBox="1"/>
          <p:nvPr/>
        </p:nvSpPr>
        <p:spPr>
          <a:xfrm>
            <a:off x="1187749" y="1138535"/>
            <a:ext cx="9785051" cy="461665"/>
          </a:xfrm>
          <a:prstGeom prst="rect">
            <a:avLst/>
          </a:prstGeom>
          <a:noFill/>
        </p:spPr>
        <p:txBody>
          <a:bodyPr wrap="none" rtlCol="0">
            <a:spAutoFit/>
          </a:bodyPr>
          <a:lstStyle/>
          <a:p>
            <a:r>
              <a:rPr lang="en-US" sz="2400" dirty="0">
                <a:latin typeface="Palatino" pitchFamily="2" charset="77"/>
                <a:ea typeface="Palatino" pitchFamily="2" charset="77"/>
                <a:cs typeface="Calibri"/>
              </a:rPr>
              <a:t>For given values of </a:t>
            </a:r>
            <a:r>
              <a:rPr lang="en-US" sz="2400" b="1" dirty="0">
                <a:latin typeface="Palatino" pitchFamily="2" charset="77"/>
                <a:ea typeface="Palatino" pitchFamily="2" charset="77"/>
                <a:cs typeface="Calibri"/>
              </a:rPr>
              <a:t>variable</a:t>
            </a:r>
            <a:r>
              <a:rPr lang="en-US" sz="2400" dirty="0">
                <a:latin typeface="Palatino" pitchFamily="2" charset="77"/>
                <a:ea typeface="Palatino" pitchFamily="2" charset="77"/>
                <a:cs typeface="Calibri"/>
              </a:rPr>
              <a:t> X</a:t>
            </a:r>
            <a:r>
              <a:rPr lang="en-US" sz="2400" baseline="-25000" dirty="0">
                <a:latin typeface="Palatino" pitchFamily="2" charset="77"/>
                <a:ea typeface="Palatino" pitchFamily="2" charset="77"/>
                <a:cs typeface="Calibri"/>
              </a:rPr>
              <a:t>e</a:t>
            </a:r>
            <a:r>
              <a:rPr lang="en-US" sz="2400" dirty="0">
                <a:latin typeface="Palatino" pitchFamily="2" charset="77"/>
                <a:ea typeface="Palatino" pitchFamily="2" charset="77"/>
                <a:cs typeface="Calibri"/>
              </a:rPr>
              <a:t>=</a:t>
            </a:r>
            <a:r>
              <a:rPr lang="en-US" sz="2400" dirty="0" err="1">
                <a:latin typeface="Palatino" pitchFamily="2" charset="77"/>
                <a:ea typeface="Palatino" pitchFamily="2" charset="77"/>
                <a:cs typeface="Calibri"/>
              </a:rPr>
              <a:t>x</a:t>
            </a:r>
            <a:r>
              <a:rPr lang="en-US" sz="2400" baseline="-25000" dirty="0" err="1">
                <a:latin typeface="Palatino" pitchFamily="2" charset="77"/>
                <a:ea typeface="Palatino" pitchFamily="2" charset="77"/>
                <a:cs typeface="Calibri"/>
              </a:rPr>
              <a:t>e</a:t>
            </a:r>
            <a:r>
              <a:rPr lang="en-US" sz="2400" dirty="0">
                <a:latin typeface="Palatino" pitchFamily="2" charset="77"/>
                <a:ea typeface="Palatino" pitchFamily="2" charset="77"/>
                <a:cs typeface="Calibri"/>
              </a:rPr>
              <a:t>, want to obtain P(other X’s | X</a:t>
            </a:r>
            <a:r>
              <a:rPr lang="en-US" sz="2400" baseline="-25000" dirty="0">
                <a:latin typeface="Palatino" pitchFamily="2" charset="77"/>
                <a:ea typeface="Palatino" pitchFamily="2" charset="77"/>
                <a:cs typeface="Calibri"/>
              </a:rPr>
              <a:t>e</a:t>
            </a:r>
            <a:r>
              <a:rPr lang="en-US" sz="2400" dirty="0">
                <a:latin typeface="Palatino" pitchFamily="2" charset="77"/>
                <a:ea typeface="Palatino" pitchFamily="2" charset="77"/>
                <a:cs typeface="Calibri"/>
              </a:rPr>
              <a:t>=</a:t>
            </a:r>
            <a:r>
              <a:rPr lang="en-US" sz="2400" dirty="0" err="1">
                <a:latin typeface="Palatino" pitchFamily="2" charset="77"/>
                <a:ea typeface="Palatino" pitchFamily="2" charset="77"/>
                <a:cs typeface="Calibri"/>
              </a:rPr>
              <a:t>x</a:t>
            </a:r>
            <a:r>
              <a:rPr lang="en-US" sz="2400" baseline="-25000" dirty="0" err="1">
                <a:latin typeface="Palatino" pitchFamily="2" charset="77"/>
                <a:ea typeface="Palatino" pitchFamily="2" charset="77"/>
                <a:cs typeface="Calibri"/>
              </a:rPr>
              <a:t>e</a:t>
            </a:r>
            <a:r>
              <a:rPr lang="en-US" sz="2400" baseline="-25000" dirty="0">
                <a:latin typeface="Palatino" pitchFamily="2" charset="77"/>
                <a:ea typeface="Palatino" pitchFamily="2" charset="77"/>
                <a:cs typeface="Calibri"/>
              </a:rPr>
              <a:t> </a:t>
            </a:r>
            <a:r>
              <a:rPr lang="en-US" sz="2400" dirty="0">
                <a:latin typeface="Palatino" pitchFamily="2" charset="77"/>
                <a:ea typeface="Palatino" pitchFamily="2" charset="77"/>
                <a:cs typeface="Calibri"/>
              </a:rPr>
              <a:t>)</a:t>
            </a:r>
            <a:endParaRPr lang="hi-IN" sz="2400" dirty="0">
              <a:latin typeface="Palatino" pitchFamily="2" charset="77"/>
              <a:ea typeface="Palatino" pitchFamily="2" charset="77"/>
              <a:cs typeface="Calibri"/>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52B71F0-5525-6C45-1ABE-380FCA992541}"/>
                  </a:ext>
                </a:extLst>
              </p:cNvPr>
              <p:cNvSpPr txBox="1"/>
              <p:nvPr/>
            </p:nvSpPr>
            <p:spPr>
              <a:xfrm>
                <a:off x="228600" y="5438802"/>
                <a:ext cx="11887200" cy="757451"/>
              </a:xfrm>
              <a:prstGeom prst="rect">
                <a:avLst/>
              </a:prstGeom>
              <a:noFill/>
            </p:spPr>
            <p:txBody>
              <a:bodyPr wrap="square">
                <a:spAutoFit/>
              </a:bodyPr>
              <a:lstStyle/>
              <a:p>
                <a:r>
                  <a:rPr lang="en-US" sz="2000" dirty="0">
                    <a:latin typeface="Palatino" pitchFamily="2" charset="77"/>
                    <a:ea typeface="Palatino" pitchFamily="2" charset="77"/>
                    <a:cs typeface="Calibri"/>
                  </a:rPr>
                  <a:t>P(</a:t>
                </a:r>
                <a:r>
                  <a:rPr lang="en-US" sz="2000" kern="0" dirty="0">
                    <a:latin typeface="Palatino" pitchFamily="2" charset="77"/>
                    <a:ea typeface="Palatino" pitchFamily="2" charset="77"/>
                  </a:rPr>
                  <a:t>X</a:t>
                </a:r>
                <a:r>
                  <a:rPr lang="en-US" sz="2000" kern="0" baseline="-25000" dirty="0">
                    <a:latin typeface="Palatino" pitchFamily="2" charset="77"/>
                    <a:ea typeface="Palatino" pitchFamily="2" charset="77"/>
                  </a:rPr>
                  <a:t>1</a:t>
                </a:r>
                <a:r>
                  <a:rPr lang="en-US" sz="2000" kern="0" dirty="0">
                    <a:latin typeface="Palatino" pitchFamily="2" charset="77"/>
                    <a:ea typeface="Palatino" pitchFamily="2" charset="77"/>
                  </a:rPr>
                  <a:t>=x</a:t>
                </a:r>
                <a:r>
                  <a:rPr lang="en-US" sz="2000" kern="0" baseline="-25000" dirty="0">
                    <a:latin typeface="Palatino" pitchFamily="2" charset="77"/>
                    <a:ea typeface="Palatino" pitchFamily="2" charset="77"/>
                  </a:rPr>
                  <a:t>1</a:t>
                </a:r>
                <a:r>
                  <a:rPr lang="en-US" sz="2000" kern="0" dirty="0">
                    <a:latin typeface="Palatino" pitchFamily="2" charset="77"/>
                    <a:ea typeface="Palatino" pitchFamily="2" charset="77"/>
                  </a:rPr>
                  <a:t>, … ,X</a:t>
                </a:r>
                <a:r>
                  <a:rPr lang="en-US" sz="2000" kern="0" baseline="-25000" dirty="0">
                    <a:latin typeface="Palatino" pitchFamily="2" charset="77"/>
                    <a:ea typeface="Palatino" pitchFamily="2" charset="77"/>
                  </a:rPr>
                  <a:t>e-1</a:t>
                </a:r>
                <a:r>
                  <a:rPr lang="en-US" sz="2000" kern="0" dirty="0">
                    <a:latin typeface="Palatino" pitchFamily="2" charset="77"/>
                    <a:ea typeface="Palatino" pitchFamily="2" charset="77"/>
                  </a:rPr>
                  <a:t>=x</a:t>
                </a:r>
                <a:r>
                  <a:rPr lang="en-US" sz="2000" kern="0" baseline="-25000" dirty="0">
                    <a:latin typeface="Palatino" pitchFamily="2" charset="77"/>
                    <a:ea typeface="Palatino" pitchFamily="2" charset="77"/>
                  </a:rPr>
                  <a:t>e-1</a:t>
                </a:r>
                <a:r>
                  <a:rPr lang="en-US" sz="2000" kern="0" dirty="0">
                    <a:latin typeface="Palatino" pitchFamily="2" charset="77"/>
                    <a:ea typeface="Palatino" pitchFamily="2" charset="77"/>
                  </a:rPr>
                  <a:t>,X</a:t>
                </a:r>
                <a:r>
                  <a:rPr lang="en-US" sz="2000" kern="0" baseline="-25000" dirty="0">
                    <a:latin typeface="Palatino" pitchFamily="2" charset="77"/>
                    <a:ea typeface="Palatino" pitchFamily="2" charset="77"/>
                  </a:rPr>
                  <a:t>e+1</a:t>
                </a:r>
                <a:r>
                  <a:rPr lang="en-US" sz="2000" kern="0" dirty="0">
                    <a:latin typeface="Palatino" pitchFamily="2" charset="77"/>
                    <a:ea typeface="Palatino" pitchFamily="2" charset="77"/>
                  </a:rPr>
                  <a:t>=x</a:t>
                </a:r>
                <a:r>
                  <a:rPr lang="en-US" sz="2000" kern="0" baseline="-25000" dirty="0">
                    <a:latin typeface="Palatino" pitchFamily="2" charset="77"/>
                    <a:ea typeface="Palatino" pitchFamily="2" charset="77"/>
                  </a:rPr>
                  <a:t>e+1</a:t>
                </a:r>
                <a:r>
                  <a:rPr lang="en-US" sz="2000" kern="0" dirty="0">
                    <a:latin typeface="Palatino" pitchFamily="2" charset="77"/>
                    <a:ea typeface="Palatino" pitchFamily="2" charset="77"/>
                  </a:rPr>
                  <a:t>,…,</a:t>
                </a:r>
                <a:r>
                  <a:rPr lang="en-US" sz="2000" kern="0" dirty="0" err="1">
                    <a:latin typeface="Palatino" pitchFamily="2" charset="77"/>
                    <a:ea typeface="Palatino" pitchFamily="2" charset="77"/>
                  </a:rPr>
                  <a:t>X</a:t>
                </a:r>
                <a:r>
                  <a:rPr lang="en-US" sz="2000" kern="0" baseline="-25000" dirty="0" err="1">
                    <a:latin typeface="Palatino" pitchFamily="2" charset="77"/>
                    <a:ea typeface="Palatino" pitchFamily="2" charset="77"/>
                  </a:rPr>
                  <a:t>n</a:t>
                </a:r>
                <a:r>
                  <a:rPr lang="en-US" sz="2000" kern="0" dirty="0">
                    <a:latin typeface="Palatino" pitchFamily="2" charset="77"/>
                    <a:ea typeface="Palatino" pitchFamily="2" charset="77"/>
                  </a:rPr>
                  <a:t>=</a:t>
                </a:r>
                <a:r>
                  <a:rPr lang="en-US" sz="2000" kern="0" dirty="0" err="1">
                    <a:latin typeface="Palatino" pitchFamily="2" charset="77"/>
                    <a:ea typeface="Palatino" pitchFamily="2" charset="77"/>
                  </a:rPr>
                  <a:t>x</a:t>
                </a:r>
                <a:r>
                  <a:rPr lang="en-US" sz="2000" kern="0" baseline="-25000" dirty="0" err="1">
                    <a:latin typeface="Palatino" pitchFamily="2" charset="77"/>
                    <a:ea typeface="Palatino" pitchFamily="2" charset="77"/>
                  </a:rPr>
                  <a:t>n</a:t>
                </a:r>
                <a:r>
                  <a:rPr lang="en-US" sz="2000" kern="0" baseline="-25000" dirty="0">
                    <a:latin typeface="Palatino" pitchFamily="2" charset="77"/>
                    <a:ea typeface="Palatino" pitchFamily="2" charset="77"/>
                  </a:rPr>
                  <a:t> </a:t>
                </a:r>
                <a:r>
                  <a:rPr lang="en-US" sz="2000" dirty="0">
                    <a:latin typeface="Palatino" pitchFamily="2" charset="77"/>
                    <a:ea typeface="Palatino" pitchFamily="2" charset="77"/>
                    <a:cs typeface="Calibri"/>
                  </a:rPr>
                  <a:t>| X</a:t>
                </a:r>
                <a:r>
                  <a:rPr lang="en-US" sz="2000" baseline="-25000" dirty="0">
                    <a:latin typeface="Palatino" pitchFamily="2" charset="77"/>
                    <a:ea typeface="Palatino" pitchFamily="2" charset="77"/>
                    <a:cs typeface="Calibri"/>
                  </a:rPr>
                  <a:t>e</a:t>
                </a:r>
                <a:r>
                  <a:rPr lang="en-US" sz="2000" dirty="0">
                    <a:latin typeface="Palatino" pitchFamily="2" charset="77"/>
                    <a:ea typeface="Palatino" pitchFamily="2" charset="77"/>
                    <a:cs typeface="Calibri"/>
                  </a:rPr>
                  <a:t>=</a:t>
                </a:r>
                <a:r>
                  <a:rPr lang="en-US" sz="2000" dirty="0" err="1">
                    <a:latin typeface="Palatino" pitchFamily="2" charset="77"/>
                    <a:ea typeface="Palatino" pitchFamily="2" charset="77"/>
                    <a:cs typeface="Calibri"/>
                  </a:rPr>
                  <a:t>x</a:t>
                </a:r>
                <a:r>
                  <a:rPr lang="en-US" sz="2000" baseline="-25000" dirty="0" err="1">
                    <a:latin typeface="Palatino" pitchFamily="2" charset="77"/>
                    <a:ea typeface="Palatino" pitchFamily="2" charset="77"/>
                    <a:cs typeface="Calibri"/>
                  </a:rPr>
                  <a:t>e</a:t>
                </a:r>
                <a:r>
                  <a:rPr lang="en-US" sz="2000" baseline="-25000" dirty="0">
                    <a:latin typeface="Palatino" pitchFamily="2" charset="77"/>
                    <a:ea typeface="Palatino" pitchFamily="2" charset="77"/>
                    <a:cs typeface="Calibri"/>
                  </a:rPr>
                  <a:t> </a:t>
                </a:r>
                <a:r>
                  <a:rPr lang="en-US" sz="2000" dirty="0">
                    <a:latin typeface="Palatino" pitchFamily="2" charset="77"/>
                    <a:ea typeface="Palatino" pitchFamily="2" charset="77"/>
                    <a:cs typeface="Calibri"/>
                  </a:rPr>
                  <a:t>) = </a:t>
                </a:r>
                <a14:m>
                  <m:oMath xmlns:m="http://schemas.openxmlformats.org/officeDocument/2006/math">
                    <m:f>
                      <m:fPr>
                        <m:ctrlPr>
                          <a:rPr lang="en-US" sz="2000" i="1" smtClean="0">
                            <a:latin typeface="Cambria Math" panose="02040503050406030204" pitchFamily="18" charset="0"/>
                            <a:ea typeface="Palatino" pitchFamily="2" charset="77"/>
                            <a:cs typeface="Calibri"/>
                          </a:rPr>
                        </m:ctrlPr>
                      </m:fPr>
                      <m:num>
                        <m:nary>
                          <m:naryPr>
                            <m:chr m:val="∑"/>
                            <m:supHide m:val="on"/>
                            <m:ctrlPr>
                              <a:rPr lang="en-US" sz="2000" i="1" smtClean="0">
                                <a:latin typeface="Cambria Math" panose="02040503050406030204" pitchFamily="18" charset="0"/>
                                <a:ea typeface="Palatino" pitchFamily="2" charset="77"/>
                                <a:cs typeface="Calibri"/>
                              </a:rPr>
                            </m:ctrlPr>
                          </m:naryPr>
                          <m:sub>
                            <m:r>
                              <m:rPr>
                                <m:sty m:val="p"/>
                                <m:brk m:alnAt="7"/>
                              </m:rPr>
                              <a:rPr lang="en-US" sz="2000" b="0" i="0" smtClean="0">
                                <a:latin typeface="Cambria Math" panose="02040503050406030204" pitchFamily="18" charset="0"/>
                                <a:ea typeface="Palatino" pitchFamily="2" charset="77"/>
                                <a:cs typeface="Calibri"/>
                              </a:rPr>
                              <m:t>s</m:t>
                            </m:r>
                            <m:r>
                              <m:rPr>
                                <m:sty m:val="p"/>
                              </m:rPr>
                              <a:rPr lang="en-US" sz="2000" b="0" i="0" smtClean="0">
                                <a:latin typeface="Cambria Math" panose="02040503050406030204" pitchFamily="18" charset="0"/>
                                <a:ea typeface="Palatino" pitchFamily="2" charset="77"/>
                                <a:cs typeface="Calibri"/>
                              </a:rPr>
                              <m:t>amples</m:t>
                            </m:r>
                          </m:sub>
                          <m:sup/>
                          <m:e>
                            <m:r>
                              <a:rPr lang="en-US" sz="2000" b="0" i="1" smtClean="0">
                                <a:latin typeface="Cambria Math" panose="02040503050406030204" pitchFamily="18" charset="0"/>
                                <a:ea typeface="Cambria Math" panose="02040503050406030204" pitchFamily="18" charset="0"/>
                                <a:cs typeface="Calibri"/>
                              </a:rPr>
                              <m:t>𝕀</m:t>
                            </m:r>
                          </m:e>
                        </m:nary>
                        <m:d>
                          <m:dPr>
                            <m:begChr m:val="{"/>
                            <m:endChr m:val="}"/>
                            <m:ctrlPr>
                              <a:rPr lang="en-US" sz="2000" b="0" i="1" smtClean="0">
                                <a:latin typeface="Cambria Math" panose="02040503050406030204" pitchFamily="18" charset="0"/>
                                <a:ea typeface="Palatino" pitchFamily="2" charset="77"/>
                                <a:cs typeface="Calibri"/>
                              </a:rPr>
                            </m:ctrlPr>
                          </m:dPr>
                          <m:e>
                            <m:r>
                              <m:rPr>
                                <m:sty m:val="p"/>
                              </m:rPr>
                              <a:rPr lang="en-US" sz="2000" b="0" i="0" smtClean="0">
                                <a:latin typeface="Cambria Math" panose="02040503050406030204" pitchFamily="18" charset="0"/>
                                <a:ea typeface="Palatino" pitchFamily="2" charset="77"/>
                                <a:cs typeface="Calibri"/>
                              </a:rPr>
                              <m:t>sample</m:t>
                            </m:r>
                            <m:r>
                              <a:rPr lang="en-US" sz="2000" b="0" i="0" smtClean="0">
                                <a:latin typeface="Cambria Math" panose="02040503050406030204" pitchFamily="18" charset="0"/>
                                <a:ea typeface="Palatino" pitchFamily="2" charset="77"/>
                                <a:cs typeface="Calibri"/>
                              </a:rPr>
                              <m:t>=</m:t>
                            </m:r>
                            <m:r>
                              <m:rPr>
                                <m:nor/>
                              </m:rPr>
                              <a:rPr lang="en-US" sz="2000" b="0" i="0" smtClean="0">
                                <a:latin typeface="Cambria Math" panose="02040503050406030204" pitchFamily="18" charset="0"/>
                                <a:ea typeface="Palatino" pitchFamily="2" charset="77"/>
                                <a:cs typeface="Calibri"/>
                              </a:rPr>
                              <m:t>(</m:t>
                            </m:r>
                            <m:r>
                              <m:rPr>
                                <m:nor/>
                              </m:rPr>
                              <a:rPr lang="en-US" sz="2000" kern="0" dirty="0">
                                <a:latin typeface="Palatino" pitchFamily="2" charset="77"/>
                                <a:ea typeface="Palatino" pitchFamily="2" charset="77"/>
                              </a:rPr>
                              <m:t>x</m:t>
                            </m:r>
                            <m:r>
                              <m:rPr>
                                <m:nor/>
                              </m:rPr>
                              <a:rPr lang="en-US" sz="2000" kern="0" baseline="-25000" dirty="0">
                                <a:latin typeface="Palatino" pitchFamily="2" charset="77"/>
                                <a:ea typeface="Palatino" pitchFamily="2" charset="77"/>
                              </a:rPr>
                              <m:t>1</m:t>
                            </m:r>
                            <m:r>
                              <m:rPr>
                                <m:nor/>
                              </m:rPr>
                              <a:rPr lang="en-US" sz="2000" kern="0" dirty="0">
                                <a:latin typeface="Palatino" pitchFamily="2" charset="77"/>
                                <a:ea typeface="Palatino" pitchFamily="2" charset="77"/>
                              </a:rPr>
                              <m:t>, … ,</m:t>
                            </m:r>
                            <m:r>
                              <a:rPr lang="en-US" sz="2000" i="1" kern="0" dirty="0" smtClean="0">
                                <a:latin typeface="Cambria Math" panose="02040503050406030204" pitchFamily="18" charset="0"/>
                                <a:ea typeface="Palatino" pitchFamily="2" charset="77"/>
                              </a:rPr>
                              <m:t> </m:t>
                            </m:r>
                            <m:r>
                              <m:rPr>
                                <m:nor/>
                              </m:rPr>
                              <a:rPr lang="en-US" sz="2000" kern="0" dirty="0">
                                <a:latin typeface="Palatino" pitchFamily="2" charset="77"/>
                                <a:ea typeface="Palatino" pitchFamily="2" charset="77"/>
                              </a:rPr>
                              <m:t>x</m:t>
                            </m:r>
                            <m:r>
                              <m:rPr>
                                <m:nor/>
                              </m:rPr>
                              <a:rPr lang="en-US" sz="2000" kern="0" baseline="-25000" dirty="0">
                                <a:latin typeface="Palatino" pitchFamily="2" charset="77"/>
                                <a:ea typeface="Palatino" pitchFamily="2" charset="77"/>
                              </a:rPr>
                              <m:t>e</m:t>
                            </m:r>
                            <m:r>
                              <m:rPr>
                                <m:nor/>
                              </m:rPr>
                              <a:rPr lang="en-US" sz="2000" kern="0" baseline="-25000" dirty="0">
                                <a:latin typeface="Palatino" pitchFamily="2" charset="77"/>
                                <a:ea typeface="Palatino" pitchFamily="2" charset="77"/>
                              </a:rPr>
                              <m:t>−1,</m:t>
                            </m:r>
                            <m:r>
                              <a:rPr lang="en-US" sz="2000" i="1" kern="0" dirty="0" smtClean="0">
                                <a:latin typeface="Cambria Math" panose="02040503050406030204" pitchFamily="18" charset="0"/>
                                <a:ea typeface="Palatino" pitchFamily="2" charset="77"/>
                              </a:rPr>
                              <m:t> </m:t>
                            </m:r>
                            <m:r>
                              <m:rPr>
                                <m:nor/>
                              </m:rPr>
                              <a:rPr lang="en-US" sz="2000" kern="0" dirty="0">
                                <a:latin typeface="Palatino" pitchFamily="2" charset="77"/>
                                <a:ea typeface="Palatino" pitchFamily="2" charset="77"/>
                              </a:rPr>
                              <m:t>x</m:t>
                            </m:r>
                            <m:r>
                              <m:rPr>
                                <m:nor/>
                              </m:rPr>
                              <a:rPr lang="en-US" sz="2000" kern="0" baseline="-25000" dirty="0">
                                <a:latin typeface="Palatino" pitchFamily="2" charset="77"/>
                                <a:ea typeface="Palatino" pitchFamily="2" charset="77"/>
                              </a:rPr>
                              <m:t>e</m:t>
                            </m:r>
                            <m:r>
                              <m:rPr>
                                <m:nor/>
                              </m:rPr>
                              <a:rPr lang="en-US" sz="2000" kern="0" baseline="-25000" dirty="0">
                                <a:latin typeface="Palatino" pitchFamily="2" charset="77"/>
                                <a:ea typeface="Palatino" pitchFamily="2" charset="77"/>
                              </a:rPr>
                              <m:t>+1,…,</m:t>
                            </m:r>
                            <m:r>
                              <a:rPr lang="en-US" sz="2000" i="1" kern="0" dirty="0" smtClean="0">
                                <a:latin typeface="Cambria Math" panose="02040503050406030204" pitchFamily="18" charset="0"/>
                                <a:ea typeface="Palatino" pitchFamily="2" charset="77"/>
                              </a:rPr>
                              <m:t> </m:t>
                            </m:r>
                            <m:r>
                              <m:rPr>
                                <m:nor/>
                              </m:rPr>
                              <a:rPr lang="en-US" sz="2000" kern="0" dirty="0">
                                <a:latin typeface="Palatino" pitchFamily="2" charset="77"/>
                                <a:ea typeface="Palatino" pitchFamily="2" charset="77"/>
                              </a:rPr>
                              <m:t>x</m:t>
                            </m:r>
                            <m:r>
                              <m:rPr>
                                <m:nor/>
                              </m:rPr>
                              <a:rPr lang="en-US" sz="2000" kern="0" baseline="-25000" dirty="0">
                                <a:latin typeface="Palatino" pitchFamily="2" charset="77"/>
                                <a:ea typeface="Palatino" pitchFamily="2" charset="77"/>
                              </a:rPr>
                              <m:t>n</m:t>
                            </m:r>
                            <m:r>
                              <m:rPr>
                                <m:nor/>
                              </m:rPr>
                              <a:rPr lang="en-US" sz="2000" b="0" i="0" kern="0" dirty="0" smtClean="0">
                                <a:latin typeface="Palatino" pitchFamily="2" charset="77"/>
                                <a:ea typeface="Palatino" pitchFamily="2" charset="77"/>
                              </a:rPr>
                              <m:t>)</m:t>
                            </m:r>
                          </m:e>
                        </m:d>
                        <m:r>
                          <a:rPr lang="en-US" sz="2000" b="0" i="1" kern="0" dirty="0" smtClean="0">
                            <a:latin typeface="Cambria Math" panose="02040503050406030204" pitchFamily="18" charset="0"/>
                            <a:ea typeface="Palatino" pitchFamily="2" charset="77"/>
                          </a:rPr>
                          <m:t>∗</m:t>
                        </m:r>
                        <m:r>
                          <m:rPr>
                            <m:sty m:val="p"/>
                          </m:rPr>
                          <a:rPr lang="en-US" sz="2000" b="0" i="0" kern="0" dirty="0" smtClean="0">
                            <a:latin typeface="Cambria Math" panose="02040503050406030204" pitchFamily="18" charset="0"/>
                            <a:ea typeface="Palatino" pitchFamily="2" charset="77"/>
                          </a:rPr>
                          <m:t>weight</m:t>
                        </m:r>
                        <m:r>
                          <a:rPr lang="en-US" sz="2000" b="0" i="0" kern="0" dirty="0" smtClean="0">
                            <a:latin typeface="Cambria Math" panose="02040503050406030204" pitchFamily="18" charset="0"/>
                            <a:ea typeface="Palatino" pitchFamily="2" charset="77"/>
                          </a:rPr>
                          <m:t> </m:t>
                        </m:r>
                        <m:r>
                          <m:rPr>
                            <m:sty m:val="p"/>
                          </m:rPr>
                          <a:rPr lang="en-US" sz="2000" b="0" i="0" kern="0" dirty="0" smtClean="0">
                            <a:latin typeface="Cambria Math" panose="02040503050406030204" pitchFamily="18" charset="0"/>
                            <a:ea typeface="Palatino" pitchFamily="2" charset="77"/>
                          </a:rPr>
                          <m:t>of</m:t>
                        </m:r>
                        <m:r>
                          <a:rPr lang="en-US" sz="2000" b="0" i="0" kern="0" dirty="0" smtClean="0">
                            <a:latin typeface="Cambria Math" panose="02040503050406030204" pitchFamily="18" charset="0"/>
                            <a:ea typeface="Palatino" pitchFamily="2" charset="77"/>
                          </a:rPr>
                          <m:t> </m:t>
                        </m:r>
                        <m:r>
                          <m:rPr>
                            <m:sty m:val="p"/>
                          </m:rPr>
                          <a:rPr lang="en-US" sz="2000" b="0" i="0" kern="0" dirty="0" smtClean="0">
                            <a:latin typeface="Cambria Math" panose="02040503050406030204" pitchFamily="18" charset="0"/>
                            <a:ea typeface="Palatino" pitchFamily="2" charset="77"/>
                          </a:rPr>
                          <m:t>sample</m:t>
                        </m:r>
                      </m:num>
                      <m:den>
                        <m:nary>
                          <m:naryPr>
                            <m:chr m:val="∑"/>
                            <m:supHide m:val="on"/>
                            <m:ctrlPr>
                              <a:rPr lang="en-US" sz="2000" i="1">
                                <a:latin typeface="Cambria Math" panose="02040503050406030204" pitchFamily="18" charset="0"/>
                                <a:ea typeface="Palatino" pitchFamily="2" charset="77"/>
                                <a:cs typeface="Calibri"/>
                              </a:rPr>
                            </m:ctrlPr>
                          </m:naryPr>
                          <m:sub>
                            <m:r>
                              <m:rPr>
                                <m:sty m:val="p"/>
                                <m:brk m:alnAt="7"/>
                              </m:rPr>
                              <a:rPr lang="en-US" sz="2000">
                                <a:latin typeface="Cambria Math" panose="02040503050406030204" pitchFamily="18" charset="0"/>
                                <a:ea typeface="Palatino" pitchFamily="2" charset="77"/>
                                <a:cs typeface="Calibri"/>
                              </a:rPr>
                              <m:t>s</m:t>
                            </m:r>
                            <m:r>
                              <m:rPr>
                                <m:sty m:val="p"/>
                              </m:rPr>
                              <a:rPr lang="en-US" sz="2000">
                                <a:latin typeface="Cambria Math" panose="02040503050406030204" pitchFamily="18" charset="0"/>
                                <a:ea typeface="Palatino" pitchFamily="2" charset="77"/>
                                <a:cs typeface="Calibri"/>
                              </a:rPr>
                              <m:t>amples</m:t>
                            </m:r>
                          </m:sub>
                          <m:sup/>
                          <m:e>
                            <m:r>
                              <m:rPr>
                                <m:sty m:val="p"/>
                              </m:rPr>
                              <a:rPr lang="en-US" sz="2000" kern="0" dirty="0">
                                <a:latin typeface="Cambria Math" panose="02040503050406030204" pitchFamily="18" charset="0"/>
                                <a:ea typeface="Palatino" pitchFamily="2" charset="77"/>
                              </a:rPr>
                              <m:t>weight</m:t>
                            </m:r>
                            <m:r>
                              <a:rPr lang="en-US" sz="2000" kern="0" dirty="0">
                                <a:latin typeface="Cambria Math" panose="02040503050406030204" pitchFamily="18" charset="0"/>
                                <a:ea typeface="Palatino" pitchFamily="2" charset="77"/>
                              </a:rPr>
                              <m:t> </m:t>
                            </m:r>
                            <m:r>
                              <m:rPr>
                                <m:sty m:val="p"/>
                              </m:rPr>
                              <a:rPr lang="en-US" sz="2000" kern="0" dirty="0">
                                <a:latin typeface="Cambria Math" panose="02040503050406030204" pitchFamily="18" charset="0"/>
                                <a:ea typeface="Palatino" pitchFamily="2" charset="77"/>
                              </a:rPr>
                              <m:t>of</m:t>
                            </m:r>
                            <m:r>
                              <a:rPr lang="en-US" sz="2000" kern="0" dirty="0">
                                <a:latin typeface="Cambria Math" panose="02040503050406030204" pitchFamily="18" charset="0"/>
                                <a:ea typeface="Palatino" pitchFamily="2" charset="77"/>
                              </a:rPr>
                              <m:t> </m:t>
                            </m:r>
                            <m:r>
                              <m:rPr>
                                <m:sty m:val="p"/>
                              </m:rPr>
                              <a:rPr lang="en-US" sz="2000" kern="0" dirty="0">
                                <a:latin typeface="Cambria Math" panose="02040503050406030204" pitchFamily="18" charset="0"/>
                                <a:ea typeface="Palatino" pitchFamily="2" charset="77"/>
                              </a:rPr>
                              <m:t>sample</m:t>
                            </m:r>
                          </m:e>
                        </m:nary>
                      </m:den>
                    </m:f>
                  </m:oMath>
                </a14:m>
                <a:endParaRPr lang="hi-IN" sz="2000" dirty="0">
                  <a:latin typeface="Palatino" pitchFamily="2" charset="77"/>
                  <a:ea typeface="Palatino" pitchFamily="2" charset="77"/>
                  <a:cs typeface="Calibri"/>
                </a:endParaRPr>
              </a:p>
            </p:txBody>
          </p:sp>
        </mc:Choice>
        <mc:Fallback>
          <p:sp>
            <p:nvSpPr>
              <p:cNvPr id="5" name="TextBox 4">
                <a:extLst>
                  <a:ext uri="{FF2B5EF4-FFF2-40B4-BE49-F238E27FC236}">
                    <a16:creationId xmlns:a16="http://schemas.microsoft.com/office/drawing/2014/main" id="{B52B71F0-5525-6C45-1ABE-380FCA992541}"/>
                  </a:ext>
                </a:extLst>
              </p:cNvPr>
              <p:cNvSpPr txBox="1">
                <a:spLocks noRot="1" noChangeAspect="1" noMove="1" noResize="1" noEditPoints="1" noAdjustHandles="1" noChangeArrowheads="1" noChangeShapeType="1" noTextEdit="1"/>
              </p:cNvSpPr>
              <p:nvPr/>
            </p:nvSpPr>
            <p:spPr>
              <a:xfrm>
                <a:off x="228600" y="5438802"/>
                <a:ext cx="11887200" cy="757451"/>
              </a:xfrm>
              <a:prstGeom prst="rect">
                <a:avLst/>
              </a:prstGeom>
              <a:blipFill>
                <a:blip r:embed="rId2"/>
                <a:stretch>
                  <a:fillRect l="-640" t="-38333" b="-70000"/>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098CC4D5-4ABC-148F-ABB7-C1432CE36B5D}"/>
              </a:ext>
            </a:extLst>
          </p:cNvPr>
          <p:cNvSpPr/>
          <p:nvPr/>
        </p:nvSpPr>
        <p:spPr>
          <a:xfrm>
            <a:off x="8534399" y="1759297"/>
            <a:ext cx="3623733" cy="3465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Instead of sampling X</a:t>
            </a:r>
            <a:r>
              <a:rPr lang="en-US" sz="2400" baseline="-25000" dirty="0"/>
              <a:t>e</a:t>
            </a:r>
            <a:r>
              <a:rPr lang="en-US" sz="2400" dirty="0"/>
              <a:t>, we set it to given evidence </a:t>
            </a:r>
            <a:r>
              <a:rPr lang="en-US" sz="2400" dirty="0" err="1"/>
              <a:t>x</a:t>
            </a:r>
            <a:r>
              <a:rPr lang="en-US" sz="2400" baseline="-25000" dirty="0" err="1"/>
              <a:t>e</a:t>
            </a:r>
            <a:r>
              <a:rPr lang="en-US" sz="2400" dirty="0"/>
              <a:t> and give a weight to this sample as its probability conditioned on sampled values of its parents</a:t>
            </a:r>
            <a:endParaRPr lang="hi-IN" sz="2400" baseline="-25000" dirty="0"/>
          </a:p>
        </p:txBody>
      </p:sp>
    </p:spTree>
    <p:extLst>
      <p:ext uri="{BB962C8B-B14F-4D97-AF65-F5344CB8AC3E}">
        <p14:creationId xmlns:p14="http://schemas.microsoft.com/office/powerpoint/2010/main" val="6810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577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77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77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uiExpand="1" build="p" animBg="1"/>
      <p:bldP spid="5"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Question</a:t>
            </a:r>
          </a:p>
        </p:txBody>
      </p:sp>
      <p:cxnSp>
        <p:nvCxnSpPr>
          <p:cNvPr id="26" name="AutoShape 6">
            <a:extLst>
              <a:ext uri="{FF2B5EF4-FFF2-40B4-BE49-F238E27FC236}">
                <a16:creationId xmlns:a16="http://schemas.microsoft.com/office/drawing/2014/main" id="{0AF4F9D7-9B03-46D9-A32F-8709E7E30AEC}"/>
              </a:ext>
            </a:extLst>
          </p:cNvPr>
          <p:cNvCxnSpPr>
            <a:cxnSpLocks noChangeShapeType="1"/>
          </p:cNvCxnSpPr>
          <p:nvPr/>
        </p:nvCxnSpPr>
        <p:spPr bwMode="auto">
          <a:xfrm>
            <a:off x="228600" y="2335027"/>
            <a:ext cx="0" cy="84332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7" name="AutoShape 6">
            <a:extLst>
              <a:ext uri="{FF2B5EF4-FFF2-40B4-BE49-F238E27FC236}">
                <a16:creationId xmlns:a16="http://schemas.microsoft.com/office/drawing/2014/main" id="{0608F640-049C-4582-8D14-A91CE4359571}"/>
              </a:ext>
            </a:extLst>
          </p:cNvPr>
          <p:cNvCxnSpPr>
            <a:cxnSpLocks noChangeShapeType="1"/>
          </p:cNvCxnSpPr>
          <p:nvPr/>
        </p:nvCxnSpPr>
        <p:spPr bwMode="auto">
          <a:xfrm>
            <a:off x="228600" y="3631958"/>
            <a:ext cx="8464" cy="84332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nvGrpSpPr>
          <p:cNvPr id="28" name="Group 27">
            <a:extLst>
              <a:ext uri="{FF2B5EF4-FFF2-40B4-BE49-F238E27FC236}">
                <a16:creationId xmlns:a16="http://schemas.microsoft.com/office/drawing/2014/main" id="{BE6B2206-A04B-4544-AC79-FC8BE36AD236}"/>
              </a:ext>
            </a:extLst>
          </p:cNvPr>
          <p:cNvGrpSpPr/>
          <p:nvPr/>
        </p:nvGrpSpPr>
        <p:grpSpPr>
          <a:xfrm>
            <a:off x="25400" y="1857797"/>
            <a:ext cx="491681" cy="477230"/>
            <a:chOff x="5972710" y="3481579"/>
            <a:chExt cx="491681" cy="477230"/>
          </a:xfrm>
        </p:grpSpPr>
        <p:sp>
          <p:nvSpPr>
            <p:cNvPr id="29" name="Oval 3">
              <a:extLst>
                <a:ext uri="{FF2B5EF4-FFF2-40B4-BE49-F238E27FC236}">
                  <a16:creationId xmlns:a16="http://schemas.microsoft.com/office/drawing/2014/main" id="{4BE6A0E0-F701-4F71-B15A-F6FE310BD174}"/>
                </a:ext>
              </a:extLst>
            </p:cNvPr>
            <p:cNvSpPr>
              <a:spLocks noChangeArrowheads="1"/>
            </p:cNvSpPr>
            <p:nvPr/>
          </p:nvSpPr>
          <p:spPr bwMode="auto">
            <a:xfrm>
              <a:off x="5990597" y="3505200"/>
              <a:ext cx="473794" cy="453609"/>
            </a:xfrm>
            <a:prstGeom prst="ellipse">
              <a:avLst/>
            </a:prstGeom>
            <a:solidFill>
              <a:schemeClr val="bg1"/>
            </a:solidFill>
            <a:ln w="34925">
              <a:solidFill>
                <a:srgbClr val="00B0F0"/>
              </a:solidFill>
              <a:round/>
              <a:headEnd/>
              <a:tailEnd/>
            </a:ln>
          </p:spPr>
          <p:txBody>
            <a:bodyPr wrap="none" anchor="ctr"/>
            <a:lstStyle/>
            <a:p>
              <a:pPr algn="ctr"/>
              <a:endParaRPr lang="en-US" sz="2800" baseline="-25000" dirty="0">
                <a:solidFill>
                  <a:srgbClr val="00B0F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7B3F79C3-3738-44F8-AF5C-90F6985C5D3A}"/>
                    </a:ext>
                  </a:extLst>
                </p:cNvPr>
                <p:cNvSpPr/>
                <p:nvPr/>
              </p:nvSpPr>
              <p:spPr>
                <a:xfrm>
                  <a:off x="5972710" y="3481579"/>
                  <a:ext cx="46820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B0F0"/>
                            </a:solidFill>
                            <a:latin typeface="Cambria Math" charset="0"/>
                            <a:cs typeface="Calibri"/>
                            <a:sym typeface="Wingdings"/>
                          </a:rPr>
                          <m:t>𝐴</m:t>
                        </m:r>
                      </m:oMath>
                    </m:oMathPara>
                  </a14:m>
                  <a:endParaRPr lang="en-US" sz="2400" dirty="0">
                    <a:solidFill>
                      <a:srgbClr val="00B0F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5972710" y="3481579"/>
                  <a:ext cx="468205" cy="461665"/>
                </a:xfrm>
                <a:prstGeom prst="rect">
                  <a:avLst/>
                </a:prstGeom>
                <a:blipFill rotWithShape="0">
                  <a:blip r:embed="rId3"/>
                  <a:stretch>
                    <a:fillRect/>
                  </a:stretch>
                </a:blipFill>
                <a:ln>
                  <a:noFill/>
                </a:ln>
              </p:spPr>
              <p:txBody>
                <a:bodyPr/>
                <a:lstStyle/>
                <a:p>
                  <a:r>
                    <a:rPr lang="en-US">
                      <a:noFill/>
                    </a:rPr>
                    <a:t> </a:t>
                  </a:r>
                </a:p>
              </p:txBody>
            </p:sp>
          </mc:Fallback>
        </mc:AlternateContent>
      </p:grpSp>
      <p:grpSp>
        <p:nvGrpSpPr>
          <p:cNvPr id="31" name="Group 30">
            <a:extLst>
              <a:ext uri="{FF2B5EF4-FFF2-40B4-BE49-F238E27FC236}">
                <a16:creationId xmlns:a16="http://schemas.microsoft.com/office/drawing/2014/main" id="{1DA91ADC-9090-4331-A2D4-E718FAEAA002}"/>
              </a:ext>
            </a:extLst>
          </p:cNvPr>
          <p:cNvGrpSpPr/>
          <p:nvPr/>
        </p:nvGrpSpPr>
        <p:grpSpPr>
          <a:xfrm>
            <a:off x="43287" y="3174320"/>
            <a:ext cx="483984" cy="461665"/>
            <a:chOff x="6511771" y="4340347"/>
            <a:chExt cx="483984" cy="461665"/>
          </a:xfrm>
        </p:grpSpPr>
        <p:sp>
          <p:nvSpPr>
            <p:cNvPr id="32" name="Oval 3">
              <a:extLst>
                <a:ext uri="{FF2B5EF4-FFF2-40B4-BE49-F238E27FC236}">
                  <a16:creationId xmlns:a16="http://schemas.microsoft.com/office/drawing/2014/main" id="{CF383E25-E754-4ABF-B6F5-2D92F53A7980}"/>
                </a:ext>
              </a:extLst>
            </p:cNvPr>
            <p:cNvSpPr>
              <a:spLocks noChangeArrowheads="1"/>
            </p:cNvSpPr>
            <p:nvPr/>
          </p:nvSpPr>
          <p:spPr bwMode="auto">
            <a:xfrm>
              <a:off x="6511771" y="4344376"/>
              <a:ext cx="473794" cy="453609"/>
            </a:xfrm>
            <a:prstGeom prst="ellipse">
              <a:avLst/>
            </a:prstGeom>
            <a:solidFill>
              <a:schemeClr val="bg1"/>
            </a:solidFill>
            <a:ln w="34925">
              <a:solidFill>
                <a:srgbClr val="7030A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4EB0AE30-F79D-4241-BE5E-243F3029D7FA}"/>
                    </a:ext>
                  </a:extLst>
                </p:cNvPr>
                <p:cNvSpPr/>
                <p:nvPr/>
              </p:nvSpPr>
              <p:spPr>
                <a:xfrm>
                  <a:off x="6515880"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charset="0"/>
                            <a:cs typeface="Calibri"/>
                            <a:sym typeface="Wingdings"/>
                          </a:rPr>
                          <m:t>𝐵</m:t>
                        </m:r>
                      </m:oMath>
                    </m:oMathPara>
                  </a14:m>
                  <a:endParaRPr lang="en-US" sz="2400" dirty="0">
                    <a:solidFill>
                      <a:srgbClr val="7030A0"/>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6515880"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6B2D99EE-2F88-4FE8-B053-98F844D079C6}"/>
              </a:ext>
            </a:extLst>
          </p:cNvPr>
          <p:cNvGrpSpPr/>
          <p:nvPr/>
        </p:nvGrpSpPr>
        <p:grpSpPr>
          <a:xfrm>
            <a:off x="50436" y="4475278"/>
            <a:ext cx="473794" cy="461665"/>
            <a:chOff x="10626571" y="5030612"/>
            <a:chExt cx="473794" cy="461665"/>
          </a:xfrm>
        </p:grpSpPr>
        <p:sp>
          <p:nvSpPr>
            <p:cNvPr id="35" name="Oval 3">
              <a:extLst>
                <a:ext uri="{FF2B5EF4-FFF2-40B4-BE49-F238E27FC236}">
                  <a16:creationId xmlns:a16="http://schemas.microsoft.com/office/drawing/2014/main" id="{ABC3523D-7AC4-41D2-8979-F9D697E4ED61}"/>
                </a:ext>
              </a:extLst>
            </p:cNvPr>
            <p:cNvSpPr>
              <a:spLocks noChangeArrowheads="1"/>
            </p:cNvSpPr>
            <p:nvPr/>
          </p:nvSpPr>
          <p:spPr bwMode="auto">
            <a:xfrm>
              <a:off x="10626571" y="5034641"/>
              <a:ext cx="473794" cy="453609"/>
            </a:xfrm>
            <a:prstGeom prst="ellipse">
              <a:avLst/>
            </a:prstGeom>
            <a:solidFill>
              <a:schemeClr val="bg1">
                <a:lumMod val="75000"/>
              </a:schemeClr>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4635F8F-C7A9-4CD6-BEB8-DA9C1E564D4A}"/>
                    </a:ext>
                  </a:extLst>
                </p:cNvPr>
                <p:cNvSpPr/>
                <p:nvPr/>
              </p:nvSpPr>
              <p:spPr>
                <a:xfrm>
                  <a:off x="10630680" y="5030612"/>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6" name="Rectangle 35">
                  <a:extLst>
                    <a:ext uri="{FF2B5EF4-FFF2-40B4-BE49-F238E27FC236}">
                      <a16:creationId xmlns:a16="http://schemas.microsoft.com/office/drawing/2014/main" id="{F4635F8F-C7A9-4CD6-BEB8-DA9C1E564D4A}"/>
                    </a:ext>
                  </a:extLst>
                </p:cNvPr>
                <p:cNvSpPr>
                  <a:spLocks noRot="1" noChangeAspect="1" noMove="1" noResize="1" noEditPoints="1" noAdjustHandles="1" noChangeArrowheads="1" noChangeShapeType="1" noTextEdit="1"/>
                </p:cNvSpPr>
                <p:nvPr/>
              </p:nvSpPr>
              <p:spPr>
                <a:xfrm>
                  <a:off x="10630680" y="5030612"/>
                  <a:ext cx="468205" cy="461665"/>
                </a:xfrm>
                <a:prstGeom prst="rect">
                  <a:avLst/>
                </a:prstGeom>
                <a:blipFill>
                  <a:blip r:embed="rId5"/>
                  <a:stretch>
                    <a:fillRect/>
                  </a:stretch>
                </a:blipFill>
              </p:spPr>
              <p:txBody>
                <a:bodyPr/>
                <a:lstStyle/>
                <a:p>
                  <a:r>
                    <a:rPr lang="en-US">
                      <a:noFill/>
                    </a:rPr>
                    <a:t> </a:t>
                  </a:r>
                </a:p>
              </p:txBody>
            </p:sp>
          </mc:Fallback>
        </mc:AlternateContent>
      </p:grpSp>
      <p:graphicFrame>
        <p:nvGraphicFramePr>
          <p:cNvPr id="37" name="Table 36">
            <a:extLst>
              <a:ext uri="{FF2B5EF4-FFF2-40B4-BE49-F238E27FC236}">
                <a16:creationId xmlns:a16="http://schemas.microsoft.com/office/drawing/2014/main" id="{6D6C1738-C6E0-4308-BAF2-6642E8C92F22}"/>
              </a:ext>
            </a:extLst>
          </p:cNvPr>
          <p:cNvGraphicFramePr>
            <a:graphicFrameLocks noGrp="1"/>
          </p:cNvGraphicFramePr>
          <p:nvPr>
            <p:extLst>
              <p:ext uri="{D42A27DB-BD31-4B8C-83A1-F6EECF244321}">
                <p14:modId xmlns:p14="http://schemas.microsoft.com/office/powerpoint/2010/main" val="3640148211"/>
              </p:ext>
            </p:extLst>
          </p:nvPr>
        </p:nvGraphicFramePr>
        <p:xfrm>
          <a:off x="2094379" y="1857797"/>
          <a:ext cx="1595660" cy="824430"/>
        </p:xfrm>
        <a:graphic>
          <a:graphicData uri="http://schemas.openxmlformats.org/drawingml/2006/table">
            <a:tbl>
              <a:tblPr/>
              <a:tblGrid>
                <a:gridCol w="797830">
                  <a:extLst>
                    <a:ext uri="{9D8B030D-6E8A-4147-A177-3AD203B41FA5}">
                      <a16:colId xmlns:a16="http://schemas.microsoft.com/office/drawing/2014/main" val="20000"/>
                    </a:ext>
                  </a:extLst>
                </a:gridCol>
                <a:gridCol w="797830">
                  <a:extLst>
                    <a:ext uri="{9D8B030D-6E8A-4147-A177-3AD203B41FA5}">
                      <a16:colId xmlns:a16="http://schemas.microsoft.com/office/drawing/2014/main" val="20001"/>
                    </a:ext>
                  </a:extLst>
                </a:gridCol>
              </a:tblGrid>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0"/>
                  </a:ext>
                </a:extLst>
              </a:tr>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a:extLst>
              <a:ext uri="{FF2B5EF4-FFF2-40B4-BE49-F238E27FC236}">
                <a16:creationId xmlns:a16="http://schemas.microsoft.com/office/drawing/2014/main" id="{3404B9C3-6FF4-4303-80AB-202411EFD7B4}"/>
              </a:ext>
            </a:extLst>
          </p:cNvPr>
          <p:cNvGraphicFramePr>
            <a:graphicFrameLocks noGrp="1"/>
          </p:cNvGraphicFramePr>
          <p:nvPr>
            <p:extLst>
              <p:ext uri="{D42A27DB-BD31-4B8C-83A1-F6EECF244321}">
                <p14:modId xmlns:p14="http://schemas.microsoft.com/office/powerpoint/2010/main" val="2124984083"/>
              </p:ext>
            </p:extLst>
          </p:nvPr>
        </p:nvGraphicFramePr>
        <p:xfrm>
          <a:off x="2094380" y="2982660"/>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9/10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9" name="Table 38">
            <a:extLst>
              <a:ext uri="{FF2B5EF4-FFF2-40B4-BE49-F238E27FC236}">
                <a16:creationId xmlns:a16="http://schemas.microsoft.com/office/drawing/2014/main" id="{D8329526-0F5F-417F-A00D-6E89407AED2D}"/>
              </a:ext>
            </a:extLst>
          </p:cNvPr>
          <p:cNvGraphicFramePr>
            <a:graphicFrameLocks noGrp="1"/>
          </p:cNvGraphicFramePr>
          <p:nvPr>
            <p:extLst>
              <p:ext uri="{D42A27DB-BD31-4B8C-83A1-F6EECF244321}">
                <p14:modId xmlns:p14="http://schemas.microsoft.com/office/powerpoint/2010/main" val="452058557"/>
              </p:ext>
            </p:extLst>
          </p:nvPr>
        </p:nvGraphicFramePr>
        <p:xfrm>
          <a:off x="2094380" y="4840279"/>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4/5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69AC467-E2CD-4438-AB9D-B4C0EB667702}"/>
                  </a:ext>
                </a:extLst>
              </p:cNvPr>
              <p:cNvSpPr/>
              <p:nvPr/>
            </p:nvSpPr>
            <p:spPr>
              <a:xfrm>
                <a:off x="756193" y="2039179"/>
                <a:ext cx="1044966" cy="52322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F0"/>
                          </a:solidFill>
                          <a:latin typeface="Cambria Math" charset="0"/>
                          <a:cs typeface="Calibri"/>
                          <a:sym typeface="Wingdings"/>
                        </a:rPr>
                        <m:t>𝑃</m:t>
                      </m:r>
                      <m:r>
                        <a:rPr lang="en-US" sz="2800" b="0" i="1" smtClean="0">
                          <a:solidFill>
                            <a:srgbClr val="00B0F0"/>
                          </a:solidFill>
                          <a:latin typeface="Cambria Math" charset="0"/>
                          <a:cs typeface="Calibri"/>
                          <a:sym typeface="Wingdings"/>
                        </a:rPr>
                        <m:t>(</m:t>
                      </m:r>
                      <m:r>
                        <a:rPr lang="en-US" sz="2800" b="0" i="1" smtClean="0">
                          <a:solidFill>
                            <a:srgbClr val="00B0F0"/>
                          </a:solidFill>
                          <a:latin typeface="Cambria Math" charset="0"/>
                          <a:cs typeface="Calibri"/>
                          <a:sym typeface="Wingdings"/>
                        </a:rPr>
                        <m:t>𝐴</m:t>
                      </m:r>
                      <m:r>
                        <a:rPr lang="en-US" sz="2800" b="0" i="1" smtClean="0">
                          <a:solidFill>
                            <a:srgbClr val="00B0F0"/>
                          </a:solidFill>
                          <a:latin typeface="Cambria Math" charset="0"/>
                          <a:cs typeface="Calibri"/>
                          <a:sym typeface="Wingdings"/>
                        </a:rPr>
                        <m:t>)</m:t>
                      </m:r>
                    </m:oMath>
                  </m:oMathPara>
                </a14:m>
                <a:endParaRPr lang="en-US" sz="2800" dirty="0">
                  <a:solidFill>
                    <a:srgbClr val="00B0F0"/>
                  </a:solidFill>
                </a:endParaRPr>
              </a:p>
            </p:txBody>
          </p:sp>
        </mc:Choice>
        <mc:Fallback xmlns="">
          <p:sp>
            <p:nvSpPr>
              <p:cNvPr id="40" name="Rectangle 39">
                <a:extLst>
                  <a:ext uri="{FF2B5EF4-FFF2-40B4-BE49-F238E27FC236}">
                    <a16:creationId xmlns:a16="http://schemas.microsoft.com/office/drawing/2014/main" id="{D69AC467-E2CD-4438-AB9D-B4C0EB667702}"/>
                  </a:ext>
                </a:extLst>
              </p:cNvPr>
              <p:cNvSpPr>
                <a:spLocks noRot="1" noChangeAspect="1" noMove="1" noResize="1" noEditPoints="1" noAdjustHandles="1" noChangeArrowheads="1" noChangeShapeType="1" noTextEdit="1"/>
              </p:cNvSpPr>
              <p:nvPr/>
            </p:nvSpPr>
            <p:spPr>
              <a:xfrm>
                <a:off x="756193" y="2039179"/>
                <a:ext cx="1044966" cy="523220"/>
              </a:xfrm>
              <a:prstGeom prst="rect">
                <a:avLst/>
              </a:prstGeom>
              <a:blipFill>
                <a:blip r:embed="rId6"/>
                <a:stretch>
                  <a:fillRect r="-2410" b="-21429"/>
                </a:stretch>
              </a:blipFill>
              <a:ln>
                <a:noFill/>
              </a:ln>
            </p:spPr>
            <p:txBody>
              <a:bodyPr/>
              <a:lstStyle/>
              <a:p>
                <a:r>
                  <a:rPr lang="hi-I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29C4722D-1B8D-4CAB-B22F-916C92D83D0A}"/>
                  </a:ext>
                </a:extLst>
              </p:cNvPr>
              <p:cNvSpPr/>
              <p:nvPr/>
            </p:nvSpPr>
            <p:spPr>
              <a:xfrm>
                <a:off x="533400" y="3402371"/>
                <a:ext cx="1404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7030A0"/>
                          </a:solidFill>
                          <a:latin typeface="Cambria Math" charset="0"/>
                          <a:cs typeface="Calibri"/>
                          <a:sym typeface="Wingdings"/>
                        </a:rPr>
                        <m:t>𝑃</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𝐵</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𝐴</m:t>
                      </m:r>
                      <m:r>
                        <a:rPr lang="en-US" sz="2800" b="0" i="1" smtClean="0">
                          <a:solidFill>
                            <a:srgbClr val="7030A0"/>
                          </a:solidFill>
                          <a:latin typeface="Cambria Math" charset="0"/>
                          <a:cs typeface="Calibri"/>
                          <a:sym typeface="Wingdings"/>
                        </a:rPr>
                        <m:t>)</m:t>
                      </m:r>
                    </m:oMath>
                  </m:oMathPara>
                </a14:m>
                <a:endParaRPr lang="en-US" sz="2800" dirty="0">
                  <a:solidFill>
                    <a:srgbClr val="7030A0"/>
                  </a:solidFill>
                </a:endParaRPr>
              </a:p>
            </p:txBody>
          </p:sp>
        </mc:Choice>
        <mc:Fallback xmlns="">
          <p:sp>
            <p:nvSpPr>
              <p:cNvPr id="41" name="Rectangle 40">
                <a:extLst>
                  <a:ext uri="{FF2B5EF4-FFF2-40B4-BE49-F238E27FC236}">
                    <a16:creationId xmlns:a16="http://schemas.microsoft.com/office/drawing/2014/main" id="{29C4722D-1B8D-4CAB-B22F-916C92D83D0A}"/>
                  </a:ext>
                </a:extLst>
              </p:cNvPr>
              <p:cNvSpPr>
                <a:spLocks noRot="1" noChangeAspect="1" noMove="1" noResize="1" noEditPoints="1" noAdjustHandles="1" noChangeArrowheads="1" noChangeShapeType="1" noTextEdit="1"/>
              </p:cNvSpPr>
              <p:nvPr/>
            </p:nvSpPr>
            <p:spPr>
              <a:xfrm>
                <a:off x="533400" y="3402371"/>
                <a:ext cx="1404039" cy="523220"/>
              </a:xfrm>
              <a:prstGeom prst="rect">
                <a:avLst/>
              </a:prstGeom>
              <a:blipFill>
                <a:blip r:embed="rId7"/>
                <a:stretch>
                  <a:fillRect r="-1802" b="-18605"/>
                </a:stretch>
              </a:blipFill>
            </p:spPr>
            <p:txBody>
              <a:bodyPr/>
              <a:lstStyle/>
              <a:p>
                <a:r>
                  <a:rPr lang="hi-IN">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90623410-5E57-45FD-871F-01F7B769A33A}"/>
                  </a:ext>
                </a:extLst>
              </p:cNvPr>
              <p:cNvSpPr/>
              <p:nvPr/>
            </p:nvSpPr>
            <p:spPr>
              <a:xfrm>
                <a:off x="533752" y="5318897"/>
                <a:ext cx="1403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3333FF"/>
                          </a:solidFill>
                          <a:latin typeface="Cambria Math" charset="0"/>
                          <a:cs typeface="Calibri"/>
                          <a:sym typeface="Wingdings"/>
                        </a:rPr>
                        <m:t>𝑃</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𝐶</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𝐵</m:t>
                      </m:r>
                      <m:r>
                        <a:rPr lang="en-US" sz="2800" b="0" i="1" smtClean="0">
                          <a:solidFill>
                            <a:srgbClr val="3333FF"/>
                          </a:solidFill>
                          <a:latin typeface="Cambria Math" charset="0"/>
                          <a:cs typeface="Calibri"/>
                          <a:sym typeface="Wingdings"/>
                        </a:rPr>
                        <m:t>)</m:t>
                      </m:r>
                    </m:oMath>
                  </m:oMathPara>
                </a14:m>
                <a:endParaRPr lang="en-US" sz="2800" dirty="0">
                  <a:solidFill>
                    <a:srgbClr val="3333FF"/>
                  </a:solidFill>
                </a:endParaRPr>
              </a:p>
            </p:txBody>
          </p:sp>
        </mc:Choice>
        <mc:Fallback xmlns="">
          <p:sp>
            <p:nvSpPr>
              <p:cNvPr id="42" name="Rectangle 41">
                <a:extLst>
                  <a:ext uri="{FF2B5EF4-FFF2-40B4-BE49-F238E27FC236}">
                    <a16:creationId xmlns:a16="http://schemas.microsoft.com/office/drawing/2014/main" id="{90623410-5E57-45FD-871F-01F7B769A33A}"/>
                  </a:ext>
                </a:extLst>
              </p:cNvPr>
              <p:cNvSpPr>
                <a:spLocks noRot="1" noChangeAspect="1" noMove="1" noResize="1" noEditPoints="1" noAdjustHandles="1" noChangeArrowheads="1" noChangeShapeType="1" noTextEdit="1"/>
              </p:cNvSpPr>
              <p:nvPr/>
            </p:nvSpPr>
            <p:spPr>
              <a:xfrm>
                <a:off x="533752" y="5318897"/>
                <a:ext cx="1403461" cy="523220"/>
              </a:xfrm>
              <a:prstGeom prst="rect">
                <a:avLst/>
              </a:prstGeom>
              <a:blipFill>
                <a:blip r:embed="rId8"/>
                <a:stretch>
                  <a:fillRect r="-1802" b="-21951"/>
                </a:stretch>
              </a:blipFill>
            </p:spPr>
            <p:txBody>
              <a:bodyPr/>
              <a:lstStyle/>
              <a:p>
                <a:r>
                  <a:rPr lang="hi-IN">
                    <a:noFill/>
                  </a:rPr>
                  <a:t> </a:t>
                </a:r>
              </a:p>
            </p:txBody>
          </p:sp>
        </mc:Fallback>
      </mc:AlternateContent>
      <p:sp>
        <p:nvSpPr>
          <p:cNvPr id="3" name="TextBox 2">
            <a:extLst>
              <a:ext uri="{FF2B5EF4-FFF2-40B4-BE49-F238E27FC236}">
                <a16:creationId xmlns:a16="http://schemas.microsoft.com/office/drawing/2014/main" id="{39A81F06-E492-7868-0AC8-B802EE3416AE}"/>
              </a:ext>
            </a:extLst>
          </p:cNvPr>
          <p:cNvSpPr txBox="1"/>
          <p:nvPr/>
        </p:nvSpPr>
        <p:spPr>
          <a:xfrm>
            <a:off x="552098" y="1367861"/>
            <a:ext cx="11182702" cy="461665"/>
          </a:xfrm>
          <a:prstGeom prst="rect">
            <a:avLst/>
          </a:prstGeom>
          <a:noFill/>
        </p:spPr>
        <p:txBody>
          <a:bodyPr wrap="square">
            <a:spAutoFit/>
          </a:bodyPr>
          <a:lstStyle/>
          <a:p>
            <a:pPr marL="0" indent="0" fontAlgn="auto">
              <a:spcBef>
                <a:spcPts val="0"/>
              </a:spcBef>
              <a:spcAft>
                <a:spcPts val="0"/>
              </a:spcAft>
              <a:buClrTx/>
              <a:buNone/>
            </a:pPr>
            <a:r>
              <a:rPr lang="en-US" sz="2400" dirty="0">
                <a:latin typeface="Palatino" pitchFamily="2" charset="77"/>
                <a:ea typeface="Palatino" pitchFamily="2" charset="77"/>
              </a:rPr>
              <a:t>Suppose e = B. We want to estimate P(A, C | B = +b) via likelihood reweighing.</a:t>
            </a:r>
          </a:p>
        </p:txBody>
      </p:sp>
      <p:sp>
        <p:nvSpPr>
          <p:cNvPr id="2" name="TextBox 1">
            <a:extLst>
              <a:ext uri="{FF2B5EF4-FFF2-40B4-BE49-F238E27FC236}">
                <a16:creationId xmlns:a16="http://schemas.microsoft.com/office/drawing/2014/main" id="{645D8723-1314-D7BC-46B0-BE7CEE819C17}"/>
              </a:ext>
            </a:extLst>
          </p:cNvPr>
          <p:cNvSpPr txBox="1"/>
          <p:nvPr/>
        </p:nvSpPr>
        <p:spPr>
          <a:xfrm>
            <a:off x="4569079" y="2160792"/>
            <a:ext cx="7622921" cy="3785652"/>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Palatino" pitchFamily="2" charset="77"/>
                <a:ea typeface="Palatino" pitchFamily="2" charset="77"/>
                <a:cs typeface="Calibri"/>
              </a:rPr>
              <a:t>What variable should we sample first? What distribution?</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Sample A via P(A)</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Suppose you draw +a</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What should you do next?</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Next variable in topological ordering is the evidence variable B</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Set weight w = P(B=+b | A = +a)</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w=1/10</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What next?</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Sample C via P(C|B=+b)</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Suppose you draw –c</a:t>
            </a:r>
          </a:p>
          <a:p>
            <a:pPr marL="285750" indent="-285750">
              <a:buFont typeface="Arial" panose="020B0604020202020204" pitchFamily="34" charset="0"/>
              <a:buChar char="•"/>
            </a:pPr>
            <a:endParaRPr lang="en-US" sz="2000" dirty="0">
              <a:latin typeface="Palatino" pitchFamily="2" charset="77"/>
              <a:ea typeface="Palatino" pitchFamily="2" charset="77"/>
              <a:cs typeface="Calibri"/>
            </a:endParaRPr>
          </a:p>
          <a:p>
            <a:pPr marL="285750" indent="-285750">
              <a:buFont typeface="Arial" panose="020B0604020202020204" pitchFamily="34" charset="0"/>
              <a:buChar char="•"/>
            </a:pPr>
            <a:r>
              <a:rPr lang="en-US" sz="2000" dirty="0">
                <a:latin typeface="Palatino" pitchFamily="2" charset="77"/>
                <a:ea typeface="Palatino" pitchFamily="2" charset="77"/>
                <a:cs typeface="Calibri"/>
              </a:rPr>
              <a:t>Output sample (+a, -c) with weight 1/10</a:t>
            </a:r>
          </a:p>
        </p:txBody>
      </p:sp>
    </p:spTree>
    <p:extLst>
      <p:ext uri="{BB962C8B-B14F-4D97-AF65-F5344CB8AC3E}">
        <p14:creationId xmlns:p14="http://schemas.microsoft.com/office/powerpoint/2010/main" val="39340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Question</a:t>
            </a:r>
          </a:p>
        </p:txBody>
      </p:sp>
      <p:cxnSp>
        <p:nvCxnSpPr>
          <p:cNvPr id="26" name="AutoShape 6">
            <a:extLst>
              <a:ext uri="{FF2B5EF4-FFF2-40B4-BE49-F238E27FC236}">
                <a16:creationId xmlns:a16="http://schemas.microsoft.com/office/drawing/2014/main" id="{0AF4F9D7-9B03-46D9-A32F-8709E7E30AEC}"/>
              </a:ext>
            </a:extLst>
          </p:cNvPr>
          <p:cNvCxnSpPr>
            <a:cxnSpLocks noChangeShapeType="1"/>
          </p:cNvCxnSpPr>
          <p:nvPr/>
        </p:nvCxnSpPr>
        <p:spPr bwMode="auto">
          <a:xfrm>
            <a:off x="228600" y="2335027"/>
            <a:ext cx="0" cy="84332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 name="AutoShape 6">
            <a:extLst>
              <a:ext uri="{FF2B5EF4-FFF2-40B4-BE49-F238E27FC236}">
                <a16:creationId xmlns:a16="http://schemas.microsoft.com/office/drawing/2014/main" id="{0608F640-049C-4582-8D14-A91CE4359571}"/>
              </a:ext>
            </a:extLst>
          </p:cNvPr>
          <p:cNvCxnSpPr>
            <a:cxnSpLocks noChangeShapeType="1"/>
          </p:cNvCxnSpPr>
          <p:nvPr/>
        </p:nvCxnSpPr>
        <p:spPr bwMode="auto">
          <a:xfrm>
            <a:off x="228600" y="3631958"/>
            <a:ext cx="8464" cy="84332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28" name="Group 27">
            <a:extLst>
              <a:ext uri="{FF2B5EF4-FFF2-40B4-BE49-F238E27FC236}">
                <a16:creationId xmlns:a16="http://schemas.microsoft.com/office/drawing/2014/main" id="{BE6B2206-A04B-4544-AC79-FC8BE36AD236}"/>
              </a:ext>
            </a:extLst>
          </p:cNvPr>
          <p:cNvGrpSpPr/>
          <p:nvPr/>
        </p:nvGrpSpPr>
        <p:grpSpPr>
          <a:xfrm>
            <a:off x="25400" y="1857797"/>
            <a:ext cx="491681" cy="477230"/>
            <a:chOff x="5972710" y="3481579"/>
            <a:chExt cx="491681" cy="477230"/>
          </a:xfrm>
        </p:grpSpPr>
        <p:sp>
          <p:nvSpPr>
            <p:cNvPr id="29" name="Oval 3">
              <a:extLst>
                <a:ext uri="{FF2B5EF4-FFF2-40B4-BE49-F238E27FC236}">
                  <a16:creationId xmlns:a16="http://schemas.microsoft.com/office/drawing/2014/main" id="{4BE6A0E0-F701-4F71-B15A-F6FE310BD174}"/>
                </a:ext>
              </a:extLst>
            </p:cNvPr>
            <p:cNvSpPr>
              <a:spLocks noChangeArrowheads="1"/>
            </p:cNvSpPr>
            <p:nvPr/>
          </p:nvSpPr>
          <p:spPr bwMode="auto">
            <a:xfrm>
              <a:off x="5990597" y="3505200"/>
              <a:ext cx="473794" cy="453609"/>
            </a:xfrm>
            <a:prstGeom prst="ellipse">
              <a:avLst/>
            </a:prstGeom>
            <a:solidFill>
              <a:schemeClr val="bg1"/>
            </a:solidFill>
            <a:ln w="34925">
              <a:solidFill>
                <a:srgbClr val="00B0F0"/>
              </a:solidFill>
              <a:round/>
              <a:headEnd/>
              <a:tailEnd/>
            </a:ln>
          </p:spPr>
          <p:txBody>
            <a:bodyPr wrap="none" anchor="ctr"/>
            <a:lstStyle/>
            <a:p>
              <a:pPr algn="ctr"/>
              <a:endParaRPr lang="en-US" sz="2800" baseline="-25000" dirty="0">
                <a:solidFill>
                  <a:srgbClr val="00B0F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7B3F79C3-3738-44F8-AF5C-90F6985C5D3A}"/>
                    </a:ext>
                  </a:extLst>
                </p:cNvPr>
                <p:cNvSpPr/>
                <p:nvPr/>
              </p:nvSpPr>
              <p:spPr>
                <a:xfrm>
                  <a:off x="5972710" y="3481579"/>
                  <a:ext cx="46820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B0F0"/>
                            </a:solidFill>
                            <a:latin typeface="Cambria Math" charset="0"/>
                            <a:cs typeface="Calibri"/>
                            <a:sym typeface="Wingdings"/>
                          </a:rPr>
                          <m:t>𝐴</m:t>
                        </m:r>
                      </m:oMath>
                    </m:oMathPara>
                  </a14:m>
                  <a:endParaRPr lang="en-US" sz="2400" dirty="0">
                    <a:solidFill>
                      <a:srgbClr val="00B0F0"/>
                    </a:solidFill>
                  </a:endParaRPr>
                </a:p>
              </p:txBody>
            </p:sp>
          </mc:Choice>
          <mc:Fallback xmlns="">
            <p:sp>
              <p:nvSpPr>
                <p:cNvPr id="30" name="Rectangle 29">
                  <a:extLst>
                    <a:ext uri="{FF2B5EF4-FFF2-40B4-BE49-F238E27FC236}">
                      <a16:creationId xmlns:a16="http://schemas.microsoft.com/office/drawing/2014/main" id="{7B3F79C3-3738-44F8-AF5C-90F6985C5D3A}"/>
                    </a:ext>
                  </a:extLst>
                </p:cNvPr>
                <p:cNvSpPr>
                  <a:spLocks noRot="1" noChangeAspect="1" noMove="1" noResize="1" noEditPoints="1" noAdjustHandles="1" noChangeArrowheads="1" noChangeShapeType="1" noTextEdit="1"/>
                </p:cNvSpPr>
                <p:nvPr/>
              </p:nvSpPr>
              <p:spPr>
                <a:xfrm>
                  <a:off x="5972710" y="3481579"/>
                  <a:ext cx="468205" cy="461665"/>
                </a:xfrm>
                <a:prstGeom prst="rect">
                  <a:avLst/>
                </a:prstGeom>
                <a:blipFill>
                  <a:blip r:embed="rId2"/>
                  <a:stretch>
                    <a:fillRect/>
                  </a:stretch>
                </a:blipFill>
                <a:ln>
                  <a:noFill/>
                </a:ln>
              </p:spPr>
              <p:txBody>
                <a:bodyPr/>
                <a:lstStyle/>
                <a:p>
                  <a:r>
                    <a:rPr lang="hi-IN">
                      <a:noFill/>
                    </a:rPr>
                    <a:t> </a:t>
                  </a:r>
                </a:p>
              </p:txBody>
            </p:sp>
          </mc:Fallback>
        </mc:AlternateContent>
      </p:grpSp>
      <p:grpSp>
        <p:nvGrpSpPr>
          <p:cNvPr id="31" name="Group 30">
            <a:extLst>
              <a:ext uri="{FF2B5EF4-FFF2-40B4-BE49-F238E27FC236}">
                <a16:creationId xmlns:a16="http://schemas.microsoft.com/office/drawing/2014/main" id="{1DA91ADC-9090-4331-A2D4-E718FAEAA002}"/>
              </a:ext>
            </a:extLst>
          </p:cNvPr>
          <p:cNvGrpSpPr/>
          <p:nvPr/>
        </p:nvGrpSpPr>
        <p:grpSpPr>
          <a:xfrm>
            <a:off x="43287" y="3174320"/>
            <a:ext cx="483984" cy="461665"/>
            <a:chOff x="6511771" y="4340347"/>
            <a:chExt cx="483984" cy="461665"/>
          </a:xfrm>
        </p:grpSpPr>
        <p:sp>
          <p:nvSpPr>
            <p:cNvPr id="32" name="Oval 3">
              <a:extLst>
                <a:ext uri="{FF2B5EF4-FFF2-40B4-BE49-F238E27FC236}">
                  <a16:creationId xmlns:a16="http://schemas.microsoft.com/office/drawing/2014/main" id="{CF383E25-E754-4ABF-B6F5-2D92F53A7980}"/>
                </a:ext>
              </a:extLst>
            </p:cNvPr>
            <p:cNvSpPr>
              <a:spLocks noChangeArrowheads="1"/>
            </p:cNvSpPr>
            <p:nvPr/>
          </p:nvSpPr>
          <p:spPr bwMode="auto">
            <a:xfrm>
              <a:off x="6511771" y="4344376"/>
              <a:ext cx="473794" cy="453609"/>
            </a:xfrm>
            <a:prstGeom prst="ellipse">
              <a:avLst/>
            </a:prstGeom>
            <a:solidFill>
              <a:schemeClr val="bg1"/>
            </a:solidFill>
            <a:ln w="34925">
              <a:solidFill>
                <a:srgbClr val="7030A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4EB0AE30-F79D-4241-BE5E-243F3029D7FA}"/>
                    </a:ext>
                  </a:extLst>
                </p:cNvPr>
                <p:cNvSpPr/>
                <p:nvPr/>
              </p:nvSpPr>
              <p:spPr>
                <a:xfrm>
                  <a:off x="6515880"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charset="0"/>
                            <a:cs typeface="Calibri"/>
                            <a:sym typeface="Wingdings"/>
                          </a:rPr>
                          <m:t>𝐵</m:t>
                        </m:r>
                      </m:oMath>
                    </m:oMathPara>
                  </a14:m>
                  <a:endParaRPr lang="en-US" sz="2400" dirty="0">
                    <a:solidFill>
                      <a:srgbClr val="7030A0"/>
                    </a:solidFill>
                  </a:endParaRPr>
                </a:p>
              </p:txBody>
            </p:sp>
          </mc:Choice>
          <mc:Fallback xmlns="">
            <p:sp>
              <p:nvSpPr>
                <p:cNvPr id="33" name="Rectangle 32">
                  <a:extLst>
                    <a:ext uri="{FF2B5EF4-FFF2-40B4-BE49-F238E27FC236}">
                      <a16:creationId xmlns:a16="http://schemas.microsoft.com/office/drawing/2014/main" id="{4EB0AE30-F79D-4241-BE5E-243F3029D7FA}"/>
                    </a:ext>
                  </a:extLst>
                </p:cNvPr>
                <p:cNvSpPr>
                  <a:spLocks noRot="1" noChangeAspect="1" noMove="1" noResize="1" noEditPoints="1" noAdjustHandles="1" noChangeArrowheads="1" noChangeShapeType="1" noTextEdit="1"/>
                </p:cNvSpPr>
                <p:nvPr/>
              </p:nvSpPr>
              <p:spPr>
                <a:xfrm>
                  <a:off x="6515880" y="4340347"/>
                  <a:ext cx="479875" cy="461665"/>
                </a:xfrm>
                <a:prstGeom prst="rect">
                  <a:avLst/>
                </a:prstGeom>
                <a:blipFill>
                  <a:blip r:embed="rId3"/>
                  <a:stretch>
                    <a:fillRect/>
                  </a:stretch>
                </a:blipFill>
              </p:spPr>
              <p:txBody>
                <a:bodyPr/>
                <a:lstStyle/>
                <a:p>
                  <a:r>
                    <a:rPr lang="hi-IN">
                      <a:noFill/>
                    </a:rPr>
                    <a:t> </a:t>
                  </a:r>
                </a:p>
              </p:txBody>
            </p:sp>
          </mc:Fallback>
        </mc:AlternateContent>
      </p:grpSp>
      <p:grpSp>
        <p:nvGrpSpPr>
          <p:cNvPr id="34" name="Group 33">
            <a:extLst>
              <a:ext uri="{FF2B5EF4-FFF2-40B4-BE49-F238E27FC236}">
                <a16:creationId xmlns:a16="http://schemas.microsoft.com/office/drawing/2014/main" id="{6B2D99EE-2F88-4FE8-B053-98F844D079C6}"/>
              </a:ext>
            </a:extLst>
          </p:cNvPr>
          <p:cNvGrpSpPr/>
          <p:nvPr/>
        </p:nvGrpSpPr>
        <p:grpSpPr>
          <a:xfrm>
            <a:off x="50436" y="4475278"/>
            <a:ext cx="473794" cy="461665"/>
            <a:chOff x="10626571" y="5030612"/>
            <a:chExt cx="473794" cy="461665"/>
          </a:xfrm>
        </p:grpSpPr>
        <p:sp>
          <p:nvSpPr>
            <p:cNvPr id="35" name="Oval 3">
              <a:extLst>
                <a:ext uri="{FF2B5EF4-FFF2-40B4-BE49-F238E27FC236}">
                  <a16:creationId xmlns:a16="http://schemas.microsoft.com/office/drawing/2014/main" id="{ABC3523D-7AC4-41D2-8979-F9D697E4ED61}"/>
                </a:ext>
              </a:extLst>
            </p:cNvPr>
            <p:cNvSpPr>
              <a:spLocks noChangeArrowheads="1"/>
            </p:cNvSpPr>
            <p:nvPr/>
          </p:nvSpPr>
          <p:spPr bwMode="auto">
            <a:xfrm>
              <a:off x="10626571" y="5034641"/>
              <a:ext cx="473794" cy="453609"/>
            </a:xfrm>
            <a:prstGeom prst="ellipse">
              <a:avLst/>
            </a:prstGeom>
            <a:solidFill>
              <a:schemeClr val="bg1">
                <a:lumMod val="75000"/>
              </a:schemeClr>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4635F8F-C7A9-4CD6-BEB8-DA9C1E564D4A}"/>
                    </a:ext>
                  </a:extLst>
                </p:cNvPr>
                <p:cNvSpPr/>
                <p:nvPr/>
              </p:nvSpPr>
              <p:spPr>
                <a:xfrm>
                  <a:off x="10630680" y="5030612"/>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6" name="Rectangle 35">
                  <a:extLst>
                    <a:ext uri="{FF2B5EF4-FFF2-40B4-BE49-F238E27FC236}">
                      <a16:creationId xmlns:a16="http://schemas.microsoft.com/office/drawing/2014/main" id="{F4635F8F-C7A9-4CD6-BEB8-DA9C1E564D4A}"/>
                    </a:ext>
                  </a:extLst>
                </p:cNvPr>
                <p:cNvSpPr>
                  <a:spLocks noRot="1" noChangeAspect="1" noMove="1" noResize="1" noEditPoints="1" noAdjustHandles="1" noChangeArrowheads="1" noChangeShapeType="1" noTextEdit="1"/>
                </p:cNvSpPr>
                <p:nvPr/>
              </p:nvSpPr>
              <p:spPr>
                <a:xfrm>
                  <a:off x="10630680" y="5030612"/>
                  <a:ext cx="468205" cy="461665"/>
                </a:xfrm>
                <a:prstGeom prst="rect">
                  <a:avLst/>
                </a:prstGeom>
                <a:blipFill>
                  <a:blip r:embed="rId4"/>
                  <a:stretch>
                    <a:fillRect/>
                  </a:stretch>
                </a:blipFill>
              </p:spPr>
              <p:txBody>
                <a:bodyPr/>
                <a:lstStyle/>
                <a:p>
                  <a:r>
                    <a:rPr lang="hi-IN">
                      <a:noFill/>
                    </a:rPr>
                    <a:t> </a:t>
                  </a:r>
                </a:p>
              </p:txBody>
            </p:sp>
          </mc:Fallback>
        </mc:AlternateContent>
      </p:grpSp>
      <p:graphicFrame>
        <p:nvGraphicFramePr>
          <p:cNvPr id="37" name="Table 36">
            <a:extLst>
              <a:ext uri="{FF2B5EF4-FFF2-40B4-BE49-F238E27FC236}">
                <a16:creationId xmlns:a16="http://schemas.microsoft.com/office/drawing/2014/main" id="{6D6C1738-C6E0-4308-BAF2-6642E8C92F22}"/>
              </a:ext>
            </a:extLst>
          </p:cNvPr>
          <p:cNvGraphicFramePr>
            <a:graphicFrameLocks noGrp="1"/>
          </p:cNvGraphicFramePr>
          <p:nvPr/>
        </p:nvGraphicFramePr>
        <p:xfrm>
          <a:off x="2094379" y="1857797"/>
          <a:ext cx="1595660" cy="824430"/>
        </p:xfrm>
        <a:graphic>
          <a:graphicData uri="http://schemas.openxmlformats.org/drawingml/2006/table">
            <a:tbl>
              <a:tblPr/>
              <a:tblGrid>
                <a:gridCol w="797830">
                  <a:extLst>
                    <a:ext uri="{9D8B030D-6E8A-4147-A177-3AD203B41FA5}">
                      <a16:colId xmlns:a16="http://schemas.microsoft.com/office/drawing/2014/main" val="20000"/>
                    </a:ext>
                  </a:extLst>
                </a:gridCol>
                <a:gridCol w="797830">
                  <a:extLst>
                    <a:ext uri="{9D8B030D-6E8A-4147-A177-3AD203B41FA5}">
                      <a16:colId xmlns:a16="http://schemas.microsoft.com/office/drawing/2014/main" val="20001"/>
                    </a:ext>
                  </a:extLst>
                </a:gridCol>
              </a:tblGrid>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0"/>
                  </a:ext>
                </a:extLst>
              </a:tr>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a:extLst>
              <a:ext uri="{FF2B5EF4-FFF2-40B4-BE49-F238E27FC236}">
                <a16:creationId xmlns:a16="http://schemas.microsoft.com/office/drawing/2014/main" id="{3404B9C3-6FF4-4303-80AB-202411EFD7B4}"/>
              </a:ext>
            </a:extLst>
          </p:cNvPr>
          <p:cNvGraphicFramePr>
            <a:graphicFrameLocks noGrp="1"/>
          </p:cNvGraphicFramePr>
          <p:nvPr/>
        </p:nvGraphicFramePr>
        <p:xfrm>
          <a:off x="2094380" y="2982660"/>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9/10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9" name="Table 38">
            <a:extLst>
              <a:ext uri="{FF2B5EF4-FFF2-40B4-BE49-F238E27FC236}">
                <a16:creationId xmlns:a16="http://schemas.microsoft.com/office/drawing/2014/main" id="{D8329526-0F5F-417F-A00D-6E89407AED2D}"/>
              </a:ext>
            </a:extLst>
          </p:cNvPr>
          <p:cNvGraphicFramePr>
            <a:graphicFrameLocks noGrp="1"/>
          </p:cNvGraphicFramePr>
          <p:nvPr/>
        </p:nvGraphicFramePr>
        <p:xfrm>
          <a:off x="2094380" y="4840279"/>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4/5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69AC467-E2CD-4438-AB9D-B4C0EB667702}"/>
                  </a:ext>
                </a:extLst>
              </p:cNvPr>
              <p:cNvSpPr/>
              <p:nvPr/>
            </p:nvSpPr>
            <p:spPr>
              <a:xfrm>
                <a:off x="756193" y="2039179"/>
                <a:ext cx="1044966" cy="52322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F0"/>
                          </a:solidFill>
                          <a:latin typeface="Cambria Math" charset="0"/>
                          <a:cs typeface="Calibri"/>
                          <a:sym typeface="Wingdings"/>
                        </a:rPr>
                        <m:t>𝑃</m:t>
                      </m:r>
                      <m:r>
                        <a:rPr lang="en-US" sz="2800" b="0" i="1" smtClean="0">
                          <a:solidFill>
                            <a:srgbClr val="00B0F0"/>
                          </a:solidFill>
                          <a:latin typeface="Cambria Math" charset="0"/>
                          <a:cs typeface="Calibri"/>
                          <a:sym typeface="Wingdings"/>
                        </a:rPr>
                        <m:t>(</m:t>
                      </m:r>
                      <m:r>
                        <a:rPr lang="en-US" sz="2800" b="0" i="1" smtClean="0">
                          <a:solidFill>
                            <a:srgbClr val="00B0F0"/>
                          </a:solidFill>
                          <a:latin typeface="Cambria Math" charset="0"/>
                          <a:cs typeface="Calibri"/>
                          <a:sym typeface="Wingdings"/>
                        </a:rPr>
                        <m:t>𝐴</m:t>
                      </m:r>
                      <m:r>
                        <a:rPr lang="en-US" sz="2800" b="0" i="1" smtClean="0">
                          <a:solidFill>
                            <a:srgbClr val="00B0F0"/>
                          </a:solidFill>
                          <a:latin typeface="Cambria Math" charset="0"/>
                          <a:cs typeface="Calibri"/>
                          <a:sym typeface="Wingdings"/>
                        </a:rPr>
                        <m:t>)</m:t>
                      </m:r>
                    </m:oMath>
                  </m:oMathPara>
                </a14:m>
                <a:endParaRPr lang="en-US" sz="2800" dirty="0">
                  <a:solidFill>
                    <a:srgbClr val="00B0F0"/>
                  </a:solidFill>
                </a:endParaRPr>
              </a:p>
            </p:txBody>
          </p:sp>
        </mc:Choice>
        <mc:Fallback xmlns="">
          <p:sp>
            <p:nvSpPr>
              <p:cNvPr id="40" name="Rectangle 39">
                <a:extLst>
                  <a:ext uri="{FF2B5EF4-FFF2-40B4-BE49-F238E27FC236}">
                    <a16:creationId xmlns:a16="http://schemas.microsoft.com/office/drawing/2014/main" id="{D69AC467-E2CD-4438-AB9D-B4C0EB667702}"/>
                  </a:ext>
                </a:extLst>
              </p:cNvPr>
              <p:cNvSpPr>
                <a:spLocks noRot="1" noChangeAspect="1" noMove="1" noResize="1" noEditPoints="1" noAdjustHandles="1" noChangeArrowheads="1" noChangeShapeType="1" noTextEdit="1"/>
              </p:cNvSpPr>
              <p:nvPr/>
            </p:nvSpPr>
            <p:spPr>
              <a:xfrm>
                <a:off x="756193" y="2039179"/>
                <a:ext cx="1044966" cy="523220"/>
              </a:xfrm>
              <a:prstGeom prst="rect">
                <a:avLst/>
              </a:prstGeom>
              <a:blipFill>
                <a:blip r:embed="rId5"/>
                <a:stretch>
                  <a:fillRect r="-2410" b="-21429"/>
                </a:stretch>
              </a:blipFill>
              <a:ln>
                <a:noFill/>
              </a:ln>
            </p:spPr>
            <p:txBody>
              <a:bodyPr/>
              <a:lstStyle/>
              <a:p>
                <a:r>
                  <a:rPr lang="hi-I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29C4722D-1B8D-4CAB-B22F-916C92D83D0A}"/>
                  </a:ext>
                </a:extLst>
              </p:cNvPr>
              <p:cNvSpPr/>
              <p:nvPr/>
            </p:nvSpPr>
            <p:spPr>
              <a:xfrm>
                <a:off x="533400" y="3402371"/>
                <a:ext cx="1404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7030A0"/>
                          </a:solidFill>
                          <a:latin typeface="Cambria Math" charset="0"/>
                          <a:cs typeface="Calibri"/>
                          <a:sym typeface="Wingdings"/>
                        </a:rPr>
                        <m:t>𝑃</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𝐵</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𝐴</m:t>
                      </m:r>
                      <m:r>
                        <a:rPr lang="en-US" sz="2800" b="0" i="1" smtClean="0">
                          <a:solidFill>
                            <a:srgbClr val="7030A0"/>
                          </a:solidFill>
                          <a:latin typeface="Cambria Math" charset="0"/>
                          <a:cs typeface="Calibri"/>
                          <a:sym typeface="Wingdings"/>
                        </a:rPr>
                        <m:t>)</m:t>
                      </m:r>
                    </m:oMath>
                  </m:oMathPara>
                </a14:m>
                <a:endParaRPr lang="en-US" sz="2800" dirty="0">
                  <a:solidFill>
                    <a:srgbClr val="7030A0"/>
                  </a:solidFill>
                </a:endParaRPr>
              </a:p>
            </p:txBody>
          </p:sp>
        </mc:Choice>
        <mc:Fallback xmlns="">
          <p:sp>
            <p:nvSpPr>
              <p:cNvPr id="41" name="Rectangle 40">
                <a:extLst>
                  <a:ext uri="{FF2B5EF4-FFF2-40B4-BE49-F238E27FC236}">
                    <a16:creationId xmlns:a16="http://schemas.microsoft.com/office/drawing/2014/main" id="{29C4722D-1B8D-4CAB-B22F-916C92D83D0A}"/>
                  </a:ext>
                </a:extLst>
              </p:cNvPr>
              <p:cNvSpPr>
                <a:spLocks noRot="1" noChangeAspect="1" noMove="1" noResize="1" noEditPoints="1" noAdjustHandles="1" noChangeArrowheads="1" noChangeShapeType="1" noTextEdit="1"/>
              </p:cNvSpPr>
              <p:nvPr/>
            </p:nvSpPr>
            <p:spPr>
              <a:xfrm>
                <a:off x="533400" y="3402371"/>
                <a:ext cx="1404039" cy="523220"/>
              </a:xfrm>
              <a:prstGeom prst="rect">
                <a:avLst/>
              </a:prstGeom>
              <a:blipFill>
                <a:blip r:embed="rId6"/>
                <a:stretch>
                  <a:fillRect r="-1802" b="-18605"/>
                </a:stretch>
              </a:blipFill>
            </p:spPr>
            <p:txBody>
              <a:bodyPr/>
              <a:lstStyle/>
              <a:p>
                <a:r>
                  <a:rPr lang="hi-IN">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90623410-5E57-45FD-871F-01F7B769A33A}"/>
                  </a:ext>
                </a:extLst>
              </p:cNvPr>
              <p:cNvSpPr/>
              <p:nvPr/>
            </p:nvSpPr>
            <p:spPr>
              <a:xfrm>
                <a:off x="533752" y="5318897"/>
                <a:ext cx="1403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3333FF"/>
                          </a:solidFill>
                          <a:latin typeface="Cambria Math" charset="0"/>
                          <a:cs typeface="Calibri"/>
                          <a:sym typeface="Wingdings"/>
                        </a:rPr>
                        <m:t>𝑃</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𝐶</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𝐵</m:t>
                      </m:r>
                      <m:r>
                        <a:rPr lang="en-US" sz="2800" b="0" i="1" smtClean="0">
                          <a:solidFill>
                            <a:srgbClr val="3333FF"/>
                          </a:solidFill>
                          <a:latin typeface="Cambria Math" charset="0"/>
                          <a:cs typeface="Calibri"/>
                          <a:sym typeface="Wingdings"/>
                        </a:rPr>
                        <m:t>)</m:t>
                      </m:r>
                    </m:oMath>
                  </m:oMathPara>
                </a14:m>
                <a:endParaRPr lang="en-US" sz="2800" dirty="0">
                  <a:solidFill>
                    <a:srgbClr val="3333FF"/>
                  </a:solidFill>
                </a:endParaRPr>
              </a:p>
            </p:txBody>
          </p:sp>
        </mc:Choice>
        <mc:Fallback xmlns="">
          <p:sp>
            <p:nvSpPr>
              <p:cNvPr id="42" name="Rectangle 41">
                <a:extLst>
                  <a:ext uri="{FF2B5EF4-FFF2-40B4-BE49-F238E27FC236}">
                    <a16:creationId xmlns:a16="http://schemas.microsoft.com/office/drawing/2014/main" id="{90623410-5E57-45FD-871F-01F7B769A33A}"/>
                  </a:ext>
                </a:extLst>
              </p:cNvPr>
              <p:cNvSpPr>
                <a:spLocks noRot="1" noChangeAspect="1" noMove="1" noResize="1" noEditPoints="1" noAdjustHandles="1" noChangeArrowheads="1" noChangeShapeType="1" noTextEdit="1"/>
              </p:cNvSpPr>
              <p:nvPr/>
            </p:nvSpPr>
            <p:spPr>
              <a:xfrm>
                <a:off x="533752" y="5318897"/>
                <a:ext cx="1403461" cy="523220"/>
              </a:xfrm>
              <a:prstGeom prst="rect">
                <a:avLst/>
              </a:prstGeom>
              <a:blipFill>
                <a:blip r:embed="rId7"/>
                <a:stretch>
                  <a:fillRect r="-1802" b="-21951"/>
                </a:stretch>
              </a:blipFill>
            </p:spPr>
            <p:txBody>
              <a:bodyPr/>
              <a:lstStyle/>
              <a:p>
                <a:r>
                  <a:rPr lang="hi-IN">
                    <a:noFill/>
                  </a:rPr>
                  <a:t> </a:t>
                </a:r>
              </a:p>
            </p:txBody>
          </p:sp>
        </mc:Fallback>
      </mc:AlternateContent>
      <p:sp>
        <p:nvSpPr>
          <p:cNvPr id="3" name="TextBox 2">
            <a:extLst>
              <a:ext uri="{FF2B5EF4-FFF2-40B4-BE49-F238E27FC236}">
                <a16:creationId xmlns:a16="http://schemas.microsoft.com/office/drawing/2014/main" id="{39A81F06-E492-7868-0AC8-B802EE3416AE}"/>
              </a:ext>
            </a:extLst>
          </p:cNvPr>
          <p:cNvSpPr txBox="1"/>
          <p:nvPr/>
        </p:nvSpPr>
        <p:spPr>
          <a:xfrm>
            <a:off x="552098" y="1367861"/>
            <a:ext cx="11182702" cy="461665"/>
          </a:xfrm>
          <a:prstGeom prst="rect">
            <a:avLst/>
          </a:prstGeom>
          <a:noFill/>
        </p:spPr>
        <p:txBody>
          <a:bodyPr wrap="square">
            <a:spAutoFit/>
          </a:bodyPr>
          <a:lstStyle/>
          <a:p>
            <a:pPr marL="0" indent="0" fontAlgn="auto">
              <a:spcBef>
                <a:spcPts val="0"/>
              </a:spcBef>
              <a:spcAft>
                <a:spcPts val="0"/>
              </a:spcAft>
              <a:buClrTx/>
              <a:buNone/>
            </a:pPr>
            <a:r>
              <a:rPr lang="en-US" sz="2400" dirty="0">
                <a:latin typeface="Palatino" pitchFamily="2" charset="77"/>
                <a:ea typeface="Palatino" pitchFamily="2" charset="77"/>
              </a:rPr>
              <a:t>Suppose e = B. We want to estimate P(A, C | B = +b) via likelihood reweighing.</a:t>
            </a:r>
          </a:p>
        </p:txBody>
      </p:sp>
      <p:sp>
        <p:nvSpPr>
          <p:cNvPr id="2" name="TextBox 1">
            <a:extLst>
              <a:ext uri="{FF2B5EF4-FFF2-40B4-BE49-F238E27FC236}">
                <a16:creationId xmlns:a16="http://schemas.microsoft.com/office/drawing/2014/main" id="{645D8723-1314-D7BC-46B0-BE7CEE819C17}"/>
              </a:ext>
            </a:extLst>
          </p:cNvPr>
          <p:cNvSpPr txBox="1"/>
          <p:nvPr/>
        </p:nvSpPr>
        <p:spPr>
          <a:xfrm>
            <a:off x="4569079" y="2160792"/>
            <a:ext cx="6040756" cy="1323439"/>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Palatino" pitchFamily="2" charset="77"/>
                <a:ea typeface="Palatino" pitchFamily="2" charset="77"/>
                <a:cs typeface="Calibri"/>
              </a:rPr>
              <a:t>What are possible values that weight w can take?</a:t>
            </a:r>
          </a:p>
          <a:p>
            <a:pPr marL="285750" indent="-285750">
              <a:buFont typeface="Arial" panose="020B0604020202020204" pitchFamily="34" charset="0"/>
              <a:buChar char="•"/>
            </a:pPr>
            <a:endParaRPr lang="en-US" sz="2000" dirty="0">
              <a:latin typeface="Palatino" pitchFamily="2" charset="77"/>
              <a:ea typeface="Palatino" pitchFamily="2" charset="77"/>
              <a:cs typeface="Calibri"/>
            </a:endParaRPr>
          </a:p>
          <a:p>
            <a:pPr marL="285750" indent="-285750">
              <a:buFont typeface="Arial" panose="020B0604020202020204" pitchFamily="34" charset="0"/>
              <a:buChar char="•"/>
            </a:pPr>
            <a:r>
              <a:rPr lang="en-US" sz="2000" dirty="0">
                <a:latin typeface="Palatino" pitchFamily="2" charset="77"/>
                <a:ea typeface="Palatino" pitchFamily="2" charset="77"/>
                <a:cs typeface="Calibri"/>
              </a:rPr>
              <a:t>Recall w = P(B = +b | A)</a:t>
            </a:r>
          </a:p>
          <a:p>
            <a:pPr marL="285750" indent="-285750">
              <a:buFont typeface="Arial" panose="020B0604020202020204" pitchFamily="34" charset="0"/>
              <a:buChar char="•"/>
            </a:pPr>
            <a:r>
              <a:rPr lang="en-US" sz="2000" dirty="0">
                <a:latin typeface="Palatino" pitchFamily="2" charset="77"/>
                <a:ea typeface="Palatino" pitchFamily="2" charset="77"/>
                <a:cs typeface="Calibri"/>
              </a:rPr>
              <a:t>Thus w can take values 1/10 or 1/2</a:t>
            </a:r>
          </a:p>
        </p:txBody>
      </p:sp>
    </p:spTree>
    <p:extLst>
      <p:ext uri="{BB962C8B-B14F-4D97-AF65-F5344CB8AC3E}">
        <p14:creationId xmlns:p14="http://schemas.microsoft.com/office/powerpoint/2010/main" val="96174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Question</a:t>
            </a:r>
          </a:p>
        </p:txBody>
      </p:sp>
      <p:cxnSp>
        <p:nvCxnSpPr>
          <p:cNvPr id="26" name="AutoShape 6">
            <a:extLst>
              <a:ext uri="{FF2B5EF4-FFF2-40B4-BE49-F238E27FC236}">
                <a16:creationId xmlns:a16="http://schemas.microsoft.com/office/drawing/2014/main" id="{0AF4F9D7-9B03-46D9-A32F-8709E7E30AEC}"/>
              </a:ext>
            </a:extLst>
          </p:cNvPr>
          <p:cNvCxnSpPr>
            <a:cxnSpLocks noChangeShapeType="1"/>
          </p:cNvCxnSpPr>
          <p:nvPr/>
        </p:nvCxnSpPr>
        <p:spPr bwMode="auto">
          <a:xfrm>
            <a:off x="228600" y="2335027"/>
            <a:ext cx="0" cy="843322"/>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 name="AutoShape 6">
            <a:extLst>
              <a:ext uri="{FF2B5EF4-FFF2-40B4-BE49-F238E27FC236}">
                <a16:creationId xmlns:a16="http://schemas.microsoft.com/office/drawing/2014/main" id="{0608F640-049C-4582-8D14-A91CE4359571}"/>
              </a:ext>
            </a:extLst>
          </p:cNvPr>
          <p:cNvCxnSpPr>
            <a:cxnSpLocks noChangeShapeType="1"/>
          </p:cNvCxnSpPr>
          <p:nvPr/>
        </p:nvCxnSpPr>
        <p:spPr bwMode="auto">
          <a:xfrm>
            <a:off x="228600" y="3631958"/>
            <a:ext cx="8464" cy="84332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28" name="Group 27">
            <a:extLst>
              <a:ext uri="{FF2B5EF4-FFF2-40B4-BE49-F238E27FC236}">
                <a16:creationId xmlns:a16="http://schemas.microsoft.com/office/drawing/2014/main" id="{BE6B2206-A04B-4544-AC79-FC8BE36AD236}"/>
              </a:ext>
            </a:extLst>
          </p:cNvPr>
          <p:cNvGrpSpPr/>
          <p:nvPr/>
        </p:nvGrpSpPr>
        <p:grpSpPr>
          <a:xfrm>
            <a:off x="25400" y="1857797"/>
            <a:ext cx="491681" cy="477230"/>
            <a:chOff x="5972710" y="3481579"/>
            <a:chExt cx="491681" cy="477230"/>
          </a:xfrm>
        </p:grpSpPr>
        <p:sp>
          <p:nvSpPr>
            <p:cNvPr id="29" name="Oval 3">
              <a:extLst>
                <a:ext uri="{FF2B5EF4-FFF2-40B4-BE49-F238E27FC236}">
                  <a16:creationId xmlns:a16="http://schemas.microsoft.com/office/drawing/2014/main" id="{4BE6A0E0-F701-4F71-B15A-F6FE310BD174}"/>
                </a:ext>
              </a:extLst>
            </p:cNvPr>
            <p:cNvSpPr>
              <a:spLocks noChangeArrowheads="1"/>
            </p:cNvSpPr>
            <p:nvPr/>
          </p:nvSpPr>
          <p:spPr bwMode="auto">
            <a:xfrm>
              <a:off x="5990597" y="3505200"/>
              <a:ext cx="473794" cy="453609"/>
            </a:xfrm>
            <a:prstGeom prst="ellipse">
              <a:avLst/>
            </a:prstGeom>
            <a:solidFill>
              <a:schemeClr val="bg1"/>
            </a:solidFill>
            <a:ln w="34925">
              <a:solidFill>
                <a:srgbClr val="00B0F0"/>
              </a:solidFill>
              <a:round/>
              <a:headEnd/>
              <a:tailEnd/>
            </a:ln>
          </p:spPr>
          <p:txBody>
            <a:bodyPr wrap="none" anchor="ctr"/>
            <a:lstStyle/>
            <a:p>
              <a:pPr algn="ctr"/>
              <a:endParaRPr lang="en-US" sz="2800" baseline="-25000" dirty="0">
                <a:solidFill>
                  <a:srgbClr val="00B0F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7B3F79C3-3738-44F8-AF5C-90F6985C5D3A}"/>
                    </a:ext>
                  </a:extLst>
                </p:cNvPr>
                <p:cNvSpPr/>
                <p:nvPr/>
              </p:nvSpPr>
              <p:spPr>
                <a:xfrm>
                  <a:off x="5972710" y="3481579"/>
                  <a:ext cx="468205"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B0F0"/>
                            </a:solidFill>
                            <a:latin typeface="Cambria Math" charset="0"/>
                            <a:cs typeface="Calibri"/>
                            <a:sym typeface="Wingdings"/>
                          </a:rPr>
                          <m:t>𝐴</m:t>
                        </m:r>
                      </m:oMath>
                    </m:oMathPara>
                  </a14:m>
                  <a:endParaRPr lang="en-US" sz="2400" dirty="0">
                    <a:solidFill>
                      <a:srgbClr val="00B0F0"/>
                    </a:solidFill>
                  </a:endParaRPr>
                </a:p>
              </p:txBody>
            </p:sp>
          </mc:Choice>
          <mc:Fallback xmlns="">
            <p:sp>
              <p:nvSpPr>
                <p:cNvPr id="30" name="Rectangle 29">
                  <a:extLst>
                    <a:ext uri="{FF2B5EF4-FFF2-40B4-BE49-F238E27FC236}">
                      <a16:creationId xmlns:a16="http://schemas.microsoft.com/office/drawing/2014/main" id="{7B3F79C3-3738-44F8-AF5C-90F6985C5D3A}"/>
                    </a:ext>
                  </a:extLst>
                </p:cNvPr>
                <p:cNvSpPr>
                  <a:spLocks noRot="1" noChangeAspect="1" noMove="1" noResize="1" noEditPoints="1" noAdjustHandles="1" noChangeArrowheads="1" noChangeShapeType="1" noTextEdit="1"/>
                </p:cNvSpPr>
                <p:nvPr/>
              </p:nvSpPr>
              <p:spPr>
                <a:xfrm>
                  <a:off x="5972710" y="3481579"/>
                  <a:ext cx="468205" cy="461665"/>
                </a:xfrm>
                <a:prstGeom prst="rect">
                  <a:avLst/>
                </a:prstGeom>
                <a:blipFill>
                  <a:blip r:embed="rId3"/>
                  <a:stretch>
                    <a:fillRect/>
                  </a:stretch>
                </a:blipFill>
                <a:ln>
                  <a:noFill/>
                </a:ln>
              </p:spPr>
              <p:txBody>
                <a:bodyPr/>
                <a:lstStyle/>
                <a:p>
                  <a:r>
                    <a:rPr lang="hi-IN">
                      <a:noFill/>
                    </a:rPr>
                    <a:t> </a:t>
                  </a:r>
                </a:p>
              </p:txBody>
            </p:sp>
          </mc:Fallback>
        </mc:AlternateContent>
      </p:grpSp>
      <p:grpSp>
        <p:nvGrpSpPr>
          <p:cNvPr id="31" name="Group 30">
            <a:extLst>
              <a:ext uri="{FF2B5EF4-FFF2-40B4-BE49-F238E27FC236}">
                <a16:creationId xmlns:a16="http://schemas.microsoft.com/office/drawing/2014/main" id="{1DA91ADC-9090-4331-A2D4-E718FAEAA002}"/>
              </a:ext>
            </a:extLst>
          </p:cNvPr>
          <p:cNvGrpSpPr/>
          <p:nvPr/>
        </p:nvGrpSpPr>
        <p:grpSpPr>
          <a:xfrm>
            <a:off x="43287" y="3174320"/>
            <a:ext cx="483984" cy="461665"/>
            <a:chOff x="6511771" y="4340347"/>
            <a:chExt cx="483984" cy="461665"/>
          </a:xfrm>
        </p:grpSpPr>
        <p:sp>
          <p:nvSpPr>
            <p:cNvPr id="32" name="Oval 3">
              <a:extLst>
                <a:ext uri="{FF2B5EF4-FFF2-40B4-BE49-F238E27FC236}">
                  <a16:creationId xmlns:a16="http://schemas.microsoft.com/office/drawing/2014/main" id="{CF383E25-E754-4ABF-B6F5-2D92F53A7980}"/>
                </a:ext>
              </a:extLst>
            </p:cNvPr>
            <p:cNvSpPr>
              <a:spLocks noChangeArrowheads="1"/>
            </p:cNvSpPr>
            <p:nvPr/>
          </p:nvSpPr>
          <p:spPr bwMode="auto">
            <a:xfrm>
              <a:off x="6511771" y="4344376"/>
              <a:ext cx="473794" cy="453609"/>
            </a:xfrm>
            <a:prstGeom prst="ellipse">
              <a:avLst/>
            </a:prstGeom>
            <a:solidFill>
              <a:schemeClr val="bg1"/>
            </a:solidFill>
            <a:ln w="34925">
              <a:solidFill>
                <a:srgbClr val="7030A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4EB0AE30-F79D-4241-BE5E-243F3029D7FA}"/>
                    </a:ext>
                  </a:extLst>
                </p:cNvPr>
                <p:cNvSpPr/>
                <p:nvPr/>
              </p:nvSpPr>
              <p:spPr>
                <a:xfrm>
                  <a:off x="6515880"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charset="0"/>
                            <a:cs typeface="Calibri"/>
                            <a:sym typeface="Wingdings"/>
                          </a:rPr>
                          <m:t>𝐵</m:t>
                        </m:r>
                      </m:oMath>
                    </m:oMathPara>
                  </a14:m>
                  <a:endParaRPr lang="en-US" sz="2400" dirty="0">
                    <a:solidFill>
                      <a:srgbClr val="7030A0"/>
                    </a:solidFill>
                  </a:endParaRPr>
                </a:p>
              </p:txBody>
            </p:sp>
          </mc:Choice>
          <mc:Fallback xmlns="">
            <p:sp>
              <p:nvSpPr>
                <p:cNvPr id="33" name="Rectangle 32">
                  <a:extLst>
                    <a:ext uri="{FF2B5EF4-FFF2-40B4-BE49-F238E27FC236}">
                      <a16:creationId xmlns:a16="http://schemas.microsoft.com/office/drawing/2014/main" id="{4EB0AE30-F79D-4241-BE5E-243F3029D7FA}"/>
                    </a:ext>
                  </a:extLst>
                </p:cNvPr>
                <p:cNvSpPr>
                  <a:spLocks noRot="1" noChangeAspect="1" noMove="1" noResize="1" noEditPoints="1" noAdjustHandles="1" noChangeArrowheads="1" noChangeShapeType="1" noTextEdit="1"/>
                </p:cNvSpPr>
                <p:nvPr/>
              </p:nvSpPr>
              <p:spPr>
                <a:xfrm>
                  <a:off x="6515880" y="4340347"/>
                  <a:ext cx="479875" cy="461665"/>
                </a:xfrm>
                <a:prstGeom prst="rect">
                  <a:avLst/>
                </a:prstGeom>
                <a:blipFill>
                  <a:blip r:embed="rId4"/>
                  <a:stretch>
                    <a:fillRect/>
                  </a:stretch>
                </a:blipFill>
              </p:spPr>
              <p:txBody>
                <a:bodyPr/>
                <a:lstStyle/>
                <a:p>
                  <a:r>
                    <a:rPr lang="hi-IN">
                      <a:noFill/>
                    </a:rPr>
                    <a:t> </a:t>
                  </a:r>
                </a:p>
              </p:txBody>
            </p:sp>
          </mc:Fallback>
        </mc:AlternateContent>
      </p:grpSp>
      <p:grpSp>
        <p:nvGrpSpPr>
          <p:cNvPr id="34" name="Group 33">
            <a:extLst>
              <a:ext uri="{FF2B5EF4-FFF2-40B4-BE49-F238E27FC236}">
                <a16:creationId xmlns:a16="http://schemas.microsoft.com/office/drawing/2014/main" id="{6B2D99EE-2F88-4FE8-B053-98F844D079C6}"/>
              </a:ext>
            </a:extLst>
          </p:cNvPr>
          <p:cNvGrpSpPr/>
          <p:nvPr/>
        </p:nvGrpSpPr>
        <p:grpSpPr>
          <a:xfrm>
            <a:off x="50436" y="4475278"/>
            <a:ext cx="473794" cy="461665"/>
            <a:chOff x="10626571" y="5030612"/>
            <a:chExt cx="473794" cy="461665"/>
          </a:xfrm>
        </p:grpSpPr>
        <p:sp>
          <p:nvSpPr>
            <p:cNvPr id="35" name="Oval 3">
              <a:extLst>
                <a:ext uri="{FF2B5EF4-FFF2-40B4-BE49-F238E27FC236}">
                  <a16:creationId xmlns:a16="http://schemas.microsoft.com/office/drawing/2014/main" id="{ABC3523D-7AC4-41D2-8979-F9D697E4ED61}"/>
                </a:ext>
              </a:extLst>
            </p:cNvPr>
            <p:cNvSpPr>
              <a:spLocks noChangeArrowheads="1"/>
            </p:cNvSpPr>
            <p:nvPr/>
          </p:nvSpPr>
          <p:spPr bwMode="auto">
            <a:xfrm>
              <a:off x="10626571" y="5034641"/>
              <a:ext cx="473794" cy="453609"/>
            </a:xfrm>
            <a:prstGeom prst="ellipse">
              <a:avLst/>
            </a:prstGeom>
            <a:solidFill>
              <a:schemeClr val="bg1">
                <a:lumMod val="75000"/>
              </a:schemeClr>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4635F8F-C7A9-4CD6-BEB8-DA9C1E564D4A}"/>
                    </a:ext>
                  </a:extLst>
                </p:cNvPr>
                <p:cNvSpPr/>
                <p:nvPr/>
              </p:nvSpPr>
              <p:spPr>
                <a:xfrm>
                  <a:off x="10630680" y="5030612"/>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6" name="Rectangle 35">
                  <a:extLst>
                    <a:ext uri="{FF2B5EF4-FFF2-40B4-BE49-F238E27FC236}">
                      <a16:creationId xmlns:a16="http://schemas.microsoft.com/office/drawing/2014/main" id="{F4635F8F-C7A9-4CD6-BEB8-DA9C1E564D4A}"/>
                    </a:ext>
                  </a:extLst>
                </p:cNvPr>
                <p:cNvSpPr>
                  <a:spLocks noRot="1" noChangeAspect="1" noMove="1" noResize="1" noEditPoints="1" noAdjustHandles="1" noChangeArrowheads="1" noChangeShapeType="1" noTextEdit="1"/>
                </p:cNvSpPr>
                <p:nvPr/>
              </p:nvSpPr>
              <p:spPr>
                <a:xfrm>
                  <a:off x="10630680" y="5030612"/>
                  <a:ext cx="468205" cy="461665"/>
                </a:xfrm>
                <a:prstGeom prst="rect">
                  <a:avLst/>
                </a:prstGeom>
                <a:blipFill>
                  <a:blip r:embed="rId5"/>
                  <a:stretch>
                    <a:fillRect/>
                  </a:stretch>
                </a:blipFill>
              </p:spPr>
              <p:txBody>
                <a:bodyPr/>
                <a:lstStyle/>
                <a:p>
                  <a:r>
                    <a:rPr lang="hi-IN">
                      <a:noFill/>
                    </a:rPr>
                    <a:t> </a:t>
                  </a:r>
                </a:p>
              </p:txBody>
            </p:sp>
          </mc:Fallback>
        </mc:AlternateContent>
      </p:grpSp>
      <p:graphicFrame>
        <p:nvGraphicFramePr>
          <p:cNvPr id="37" name="Table 36">
            <a:extLst>
              <a:ext uri="{FF2B5EF4-FFF2-40B4-BE49-F238E27FC236}">
                <a16:creationId xmlns:a16="http://schemas.microsoft.com/office/drawing/2014/main" id="{6D6C1738-C6E0-4308-BAF2-6642E8C92F22}"/>
              </a:ext>
            </a:extLst>
          </p:cNvPr>
          <p:cNvGraphicFramePr>
            <a:graphicFrameLocks noGrp="1"/>
          </p:cNvGraphicFramePr>
          <p:nvPr/>
        </p:nvGraphicFramePr>
        <p:xfrm>
          <a:off x="2094379" y="1857797"/>
          <a:ext cx="1595660" cy="824430"/>
        </p:xfrm>
        <a:graphic>
          <a:graphicData uri="http://schemas.openxmlformats.org/drawingml/2006/table">
            <a:tbl>
              <a:tblPr/>
              <a:tblGrid>
                <a:gridCol w="797830">
                  <a:extLst>
                    <a:ext uri="{9D8B030D-6E8A-4147-A177-3AD203B41FA5}">
                      <a16:colId xmlns:a16="http://schemas.microsoft.com/office/drawing/2014/main" val="20000"/>
                    </a:ext>
                  </a:extLst>
                </a:gridCol>
                <a:gridCol w="797830">
                  <a:extLst>
                    <a:ext uri="{9D8B030D-6E8A-4147-A177-3AD203B41FA5}">
                      <a16:colId xmlns:a16="http://schemas.microsoft.com/office/drawing/2014/main" val="20001"/>
                    </a:ext>
                  </a:extLst>
                </a:gridCol>
              </a:tblGrid>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0"/>
                  </a:ext>
                </a:extLst>
              </a:tr>
              <a:tr h="412215">
                <a:tc>
                  <a:txBody>
                    <a:bodyPr/>
                    <a:lstStyle/>
                    <a:p>
                      <a:pPr algn="ctr" fontAlgn="b"/>
                      <a:r>
                        <a:rPr lang="en-US" sz="2400" b="0" i="0" u="none" strike="noStrike" dirty="0">
                          <a:solidFill>
                            <a:srgbClr val="000000"/>
                          </a:solidFill>
                          <a:latin typeface="Calibri"/>
                        </a:rPr>
                        <a:t>-a</a:t>
                      </a:r>
                    </a:p>
                  </a:txBody>
                  <a:tcPr marL="9525" marR="9525" marT="9507" marB="0" anchor="b">
                    <a:lnL w="3810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a:extLst>
              <a:ext uri="{FF2B5EF4-FFF2-40B4-BE49-F238E27FC236}">
                <a16:creationId xmlns:a16="http://schemas.microsoft.com/office/drawing/2014/main" id="{3404B9C3-6FF4-4303-80AB-202411EFD7B4}"/>
              </a:ext>
            </a:extLst>
          </p:cNvPr>
          <p:cNvGraphicFramePr>
            <a:graphicFrameLocks noGrp="1"/>
          </p:cNvGraphicFramePr>
          <p:nvPr/>
        </p:nvGraphicFramePr>
        <p:xfrm>
          <a:off x="2094380" y="2982660"/>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9/10</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-a</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-b</a:t>
                      </a:r>
                    </a:p>
                  </a:txBody>
                  <a:tcPr marL="9525" marR="9525" marT="9507"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1/2</a:t>
                      </a:r>
                    </a:p>
                  </a:txBody>
                  <a:tcPr marL="9525" marR="9525" marT="9507" marB="0" anchor="b">
                    <a:lnL w="1905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9" name="Table 38">
            <a:extLst>
              <a:ext uri="{FF2B5EF4-FFF2-40B4-BE49-F238E27FC236}">
                <a16:creationId xmlns:a16="http://schemas.microsoft.com/office/drawing/2014/main" id="{D8329526-0F5F-417F-A00D-6E89407AED2D}"/>
              </a:ext>
            </a:extLst>
          </p:cNvPr>
          <p:cNvGraphicFramePr>
            <a:graphicFrameLocks noGrp="1"/>
          </p:cNvGraphicFramePr>
          <p:nvPr/>
        </p:nvGraphicFramePr>
        <p:xfrm>
          <a:off x="2094380" y="4840279"/>
          <a:ext cx="2357658" cy="1501068"/>
        </p:xfrm>
        <a:graphic>
          <a:graphicData uri="http://schemas.openxmlformats.org/drawingml/2006/table">
            <a:tbl>
              <a:tblPr/>
              <a:tblGrid>
                <a:gridCol w="785886">
                  <a:extLst>
                    <a:ext uri="{9D8B030D-6E8A-4147-A177-3AD203B41FA5}">
                      <a16:colId xmlns:a16="http://schemas.microsoft.com/office/drawing/2014/main" val="20000"/>
                    </a:ext>
                  </a:extLst>
                </a:gridCol>
                <a:gridCol w="785886">
                  <a:extLst>
                    <a:ext uri="{9D8B030D-6E8A-4147-A177-3AD203B41FA5}">
                      <a16:colId xmlns:a16="http://schemas.microsoft.com/office/drawing/2014/main" val="20001"/>
                    </a:ext>
                  </a:extLst>
                </a:gridCol>
                <a:gridCol w="785886">
                  <a:extLst>
                    <a:ext uri="{9D8B030D-6E8A-4147-A177-3AD203B41FA5}">
                      <a16:colId xmlns:a16="http://schemas.microsoft.com/office/drawing/2014/main" val="20002"/>
                    </a:ext>
                  </a:extLst>
                </a:gridCol>
              </a:tblGrid>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4/5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3810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0"/>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1/5</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1"/>
                  </a:ext>
                </a:extLst>
              </a:tr>
              <a:tr h="253206">
                <a:tc rowSpan="2">
                  <a:txBody>
                    <a:bodyPr/>
                    <a:lstStyle/>
                    <a:p>
                      <a:pPr algn="ctr" fontAlgn="b"/>
                      <a:r>
                        <a:rPr lang="en-US" sz="2400" b="0" i="0" u="none" strike="noStrike" dirty="0">
                          <a:solidFill>
                            <a:srgbClr val="000000"/>
                          </a:solidFill>
                          <a:latin typeface="Calibri"/>
                        </a:rPr>
                        <a:t>-b</a:t>
                      </a:r>
                    </a:p>
                    <a:p>
                      <a:pPr algn="ctr" fontAlgn="b"/>
                      <a:endParaRPr lang="en-US" sz="2400" b="0" i="0" u="none" strike="noStrike" dirty="0">
                        <a:solidFill>
                          <a:srgbClr val="000000"/>
                        </a:solidFill>
                        <a:latin typeface="Calibri"/>
                      </a:endParaRPr>
                    </a:p>
                  </a:txBody>
                  <a:tcPr marL="9525" marR="9525" marT="9507" marB="0" anchor="b">
                    <a:lnL w="3810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1905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2"/>
                  </a:ext>
                </a:extLst>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-c</a:t>
                      </a:r>
                    </a:p>
                  </a:txBody>
                  <a:tcPr marL="9525" marR="9525" marT="9507" marB="0" anchor="b">
                    <a:lnL w="19050" cap="flat" cmpd="sng" algn="ctr">
                      <a:solidFill>
                        <a:srgbClr val="3333FF"/>
                      </a:solidFill>
                      <a:prstDash val="solid"/>
                      <a:round/>
                      <a:headEnd type="none" w="med" len="med"/>
                      <a:tailEnd type="none" w="med" len="med"/>
                    </a:lnL>
                    <a:lnR w="1905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07" marB="0" anchor="b">
                    <a:lnL w="19050" cap="flat" cmpd="sng" algn="ctr">
                      <a:solidFill>
                        <a:srgbClr val="3333FF"/>
                      </a:solidFill>
                      <a:prstDash val="solid"/>
                      <a:round/>
                      <a:headEnd type="none" w="med" len="med"/>
                      <a:tailEnd type="none" w="med" len="med"/>
                    </a:lnL>
                    <a:lnR w="38100" cap="flat" cmpd="sng" algn="ctr">
                      <a:solidFill>
                        <a:srgbClr val="3333FF"/>
                      </a:solidFill>
                      <a:prstDash val="solid"/>
                      <a:round/>
                      <a:headEnd type="none" w="med" len="med"/>
                      <a:tailEnd type="none" w="med" len="med"/>
                    </a:lnR>
                    <a:lnT w="19050" cap="flat" cmpd="sng" algn="ctr">
                      <a:solidFill>
                        <a:srgbClr val="3333FF"/>
                      </a:solidFill>
                      <a:prstDash val="solid"/>
                      <a:round/>
                      <a:headEnd type="none" w="med" len="med"/>
                      <a:tailEnd type="none" w="med" len="med"/>
                    </a:lnT>
                    <a:lnB w="38100" cap="flat" cmpd="sng" algn="ctr">
                      <a:solidFill>
                        <a:srgbClr val="3333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69AC467-E2CD-4438-AB9D-B4C0EB667702}"/>
                  </a:ext>
                </a:extLst>
              </p:cNvPr>
              <p:cNvSpPr/>
              <p:nvPr/>
            </p:nvSpPr>
            <p:spPr>
              <a:xfrm>
                <a:off x="756193" y="2039179"/>
                <a:ext cx="1044966" cy="52322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B0F0"/>
                          </a:solidFill>
                          <a:latin typeface="Cambria Math" charset="0"/>
                          <a:cs typeface="Calibri"/>
                          <a:sym typeface="Wingdings"/>
                        </a:rPr>
                        <m:t>𝑃</m:t>
                      </m:r>
                      <m:r>
                        <a:rPr lang="en-US" sz="2800" b="0" i="1" smtClean="0">
                          <a:solidFill>
                            <a:srgbClr val="00B0F0"/>
                          </a:solidFill>
                          <a:latin typeface="Cambria Math" charset="0"/>
                          <a:cs typeface="Calibri"/>
                          <a:sym typeface="Wingdings"/>
                        </a:rPr>
                        <m:t>(</m:t>
                      </m:r>
                      <m:r>
                        <a:rPr lang="en-US" sz="2800" b="0" i="1" smtClean="0">
                          <a:solidFill>
                            <a:srgbClr val="00B0F0"/>
                          </a:solidFill>
                          <a:latin typeface="Cambria Math" charset="0"/>
                          <a:cs typeface="Calibri"/>
                          <a:sym typeface="Wingdings"/>
                        </a:rPr>
                        <m:t>𝐴</m:t>
                      </m:r>
                      <m:r>
                        <a:rPr lang="en-US" sz="2800" b="0" i="1" smtClean="0">
                          <a:solidFill>
                            <a:srgbClr val="00B0F0"/>
                          </a:solidFill>
                          <a:latin typeface="Cambria Math" charset="0"/>
                          <a:cs typeface="Calibri"/>
                          <a:sym typeface="Wingdings"/>
                        </a:rPr>
                        <m:t>)</m:t>
                      </m:r>
                    </m:oMath>
                  </m:oMathPara>
                </a14:m>
                <a:endParaRPr lang="en-US" sz="2800" dirty="0">
                  <a:solidFill>
                    <a:srgbClr val="00B0F0"/>
                  </a:solidFill>
                </a:endParaRPr>
              </a:p>
            </p:txBody>
          </p:sp>
        </mc:Choice>
        <mc:Fallback xmlns="">
          <p:sp>
            <p:nvSpPr>
              <p:cNvPr id="40" name="Rectangle 39">
                <a:extLst>
                  <a:ext uri="{FF2B5EF4-FFF2-40B4-BE49-F238E27FC236}">
                    <a16:creationId xmlns:a16="http://schemas.microsoft.com/office/drawing/2014/main" id="{D69AC467-E2CD-4438-AB9D-B4C0EB667702}"/>
                  </a:ext>
                </a:extLst>
              </p:cNvPr>
              <p:cNvSpPr>
                <a:spLocks noRot="1" noChangeAspect="1" noMove="1" noResize="1" noEditPoints="1" noAdjustHandles="1" noChangeArrowheads="1" noChangeShapeType="1" noTextEdit="1"/>
              </p:cNvSpPr>
              <p:nvPr/>
            </p:nvSpPr>
            <p:spPr>
              <a:xfrm>
                <a:off x="756193" y="2039179"/>
                <a:ext cx="1044966" cy="523220"/>
              </a:xfrm>
              <a:prstGeom prst="rect">
                <a:avLst/>
              </a:prstGeom>
              <a:blipFill>
                <a:blip r:embed="rId6"/>
                <a:stretch>
                  <a:fillRect r="-2410" b="-21429"/>
                </a:stretch>
              </a:blipFill>
              <a:ln>
                <a:noFill/>
              </a:ln>
            </p:spPr>
            <p:txBody>
              <a:bodyPr/>
              <a:lstStyle/>
              <a:p>
                <a:r>
                  <a:rPr lang="hi-I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29C4722D-1B8D-4CAB-B22F-916C92D83D0A}"/>
                  </a:ext>
                </a:extLst>
              </p:cNvPr>
              <p:cNvSpPr/>
              <p:nvPr/>
            </p:nvSpPr>
            <p:spPr>
              <a:xfrm>
                <a:off x="533400" y="3402371"/>
                <a:ext cx="1404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7030A0"/>
                          </a:solidFill>
                          <a:latin typeface="Cambria Math" charset="0"/>
                          <a:cs typeface="Calibri"/>
                          <a:sym typeface="Wingdings"/>
                        </a:rPr>
                        <m:t>𝑃</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𝐵</m:t>
                      </m:r>
                      <m:r>
                        <a:rPr lang="en-US" sz="2800" b="0" i="1" smtClean="0">
                          <a:solidFill>
                            <a:srgbClr val="7030A0"/>
                          </a:solidFill>
                          <a:latin typeface="Cambria Math" charset="0"/>
                          <a:cs typeface="Calibri"/>
                          <a:sym typeface="Wingdings"/>
                        </a:rPr>
                        <m:t>|</m:t>
                      </m:r>
                      <m:r>
                        <a:rPr lang="en-US" sz="2800" b="0" i="1" smtClean="0">
                          <a:solidFill>
                            <a:srgbClr val="7030A0"/>
                          </a:solidFill>
                          <a:latin typeface="Cambria Math" charset="0"/>
                          <a:cs typeface="Calibri"/>
                          <a:sym typeface="Wingdings"/>
                        </a:rPr>
                        <m:t>𝐴</m:t>
                      </m:r>
                      <m:r>
                        <a:rPr lang="en-US" sz="2800" b="0" i="1" smtClean="0">
                          <a:solidFill>
                            <a:srgbClr val="7030A0"/>
                          </a:solidFill>
                          <a:latin typeface="Cambria Math" charset="0"/>
                          <a:cs typeface="Calibri"/>
                          <a:sym typeface="Wingdings"/>
                        </a:rPr>
                        <m:t>)</m:t>
                      </m:r>
                    </m:oMath>
                  </m:oMathPara>
                </a14:m>
                <a:endParaRPr lang="en-US" sz="2800" dirty="0">
                  <a:solidFill>
                    <a:srgbClr val="7030A0"/>
                  </a:solidFill>
                </a:endParaRPr>
              </a:p>
            </p:txBody>
          </p:sp>
        </mc:Choice>
        <mc:Fallback xmlns="">
          <p:sp>
            <p:nvSpPr>
              <p:cNvPr id="41" name="Rectangle 40">
                <a:extLst>
                  <a:ext uri="{FF2B5EF4-FFF2-40B4-BE49-F238E27FC236}">
                    <a16:creationId xmlns:a16="http://schemas.microsoft.com/office/drawing/2014/main" id="{29C4722D-1B8D-4CAB-B22F-916C92D83D0A}"/>
                  </a:ext>
                </a:extLst>
              </p:cNvPr>
              <p:cNvSpPr>
                <a:spLocks noRot="1" noChangeAspect="1" noMove="1" noResize="1" noEditPoints="1" noAdjustHandles="1" noChangeArrowheads="1" noChangeShapeType="1" noTextEdit="1"/>
              </p:cNvSpPr>
              <p:nvPr/>
            </p:nvSpPr>
            <p:spPr>
              <a:xfrm>
                <a:off x="533400" y="3402371"/>
                <a:ext cx="1404039" cy="523220"/>
              </a:xfrm>
              <a:prstGeom prst="rect">
                <a:avLst/>
              </a:prstGeom>
              <a:blipFill>
                <a:blip r:embed="rId7"/>
                <a:stretch>
                  <a:fillRect r="-1802" b="-18605"/>
                </a:stretch>
              </a:blipFill>
            </p:spPr>
            <p:txBody>
              <a:bodyPr/>
              <a:lstStyle/>
              <a:p>
                <a:r>
                  <a:rPr lang="hi-IN">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90623410-5E57-45FD-871F-01F7B769A33A}"/>
                  </a:ext>
                </a:extLst>
              </p:cNvPr>
              <p:cNvSpPr/>
              <p:nvPr/>
            </p:nvSpPr>
            <p:spPr>
              <a:xfrm>
                <a:off x="533752" y="5318897"/>
                <a:ext cx="14034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3333FF"/>
                          </a:solidFill>
                          <a:latin typeface="Cambria Math" charset="0"/>
                          <a:cs typeface="Calibri"/>
                          <a:sym typeface="Wingdings"/>
                        </a:rPr>
                        <m:t>𝑃</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𝐶</m:t>
                      </m:r>
                      <m:r>
                        <a:rPr lang="en-US" sz="2800" b="0" i="1" smtClean="0">
                          <a:solidFill>
                            <a:srgbClr val="3333FF"/>
                          </a:solidFill>
                          <a:latin typeface="Cambria Math" charset="0"/>
                          <a:cs typeface="Calibri"/>
                          <a:sym typeface="Wingdings"/>
                        </a:rPr>
                        <m:t>|</m:t>
                      </m:r>
                      <m:r>
                        <a:rPr lang="en-US" sz="2800" b="0" i="1" smtClean="0">
                          <a:solidFill>
                            <a:srgbClr val="3333FF"/>
                          </a:solidFill>
                          <a:latin typeface="Cambria Math" charset="0"/>
                          <a:cs typeface="Calibri"/>
                          <a:sym typeface="Wingdings"/>
                        </a:rPr>
                        <m:t>𝐵</m:t>
                      </m:r>
                      <m:r>
                        <a:rPr lang="en-US" sz="2800" b="0" i="1" smtClean="0">
                          <a:solidFill>
                            <a:srgbClr val="3333FF"/>
                          </a:solidFill>
                          <a:latin typeface="Cambria Math" charset="0"/>
                          <a:cs typeface="Calibri"/>
                          <a:sym typeface="Wingdings"/>
                        </a:rPr>
                        <m:t>)</m:t>
                      </m:r>
                    </m:oMath>
                  </m:oMathPara>
                </a14:m>
                <a:endParaRPr lang="en-US" sz="2800" dirty="0">
                  <a:solidFill>
                    <a:srgbClr val="3333FF"/>
                  </a:solidFill>
                </a:endParaRPr>
              </a:p>
            </p:txBody>
          </p:sp>
        </mc:Choice>
        <mc:Fallback xmlns="">
          <p:sp>
            <p:nvSpPr>
              <p:cNvPr id="42" name="Rectangle 41">
                <a:extLst>
                  <a:ext uri="{FF2B5EF4-FFF2-40B4-BE49-F238E27FC236}">
                    <a16:creationId xmlns:a16="http://schemas.microsoft.com/office/drawing/2014/main" id="{90623410-5E57-45FD-871F-01F7B769A33A}"/>
                  </a:ext>
                </a:extLst>
              </p:cNvPr>
              <p:cNvSpPr>
                <a:spLocks noRot="1" noChangeAspect="1" noMove="1" noResize="1" noEditPoints="1" noAdjustHandles="1" noChangeArrowheads="1" noChangeShapeType="1" noTextEdit="1"/>
              </p:cNvSpPr>
              <p:nvPr/>
            </p:nvSpPr>
            <p:spPr>
              <a:xfrm>
                <a:off x="533752" y="5318897"/>
                <a:ext cx="1403461" cy="523220"/>
              </a:xfrm>
              <a:prstGeom prst="rect">
                <a:avLst/>
              </a:prstGeom>
              <a:blipFill>
                <a:blip r:embed="rId8"/>
                <a:stretch>
                  <a:fillRect r="-1802" b="-21951"/>
                </a:stretch>
              </a:blipFill>
            </p:spPr>
            <p:txBody>
              <a:bodyPr/>
              <a:lstStyle/>
              <a:p>
                <a:r>
                  <a:rPr lang="hi-IN">
                    <a:noFill/>
                  </a:rPr>
                  <a:t> </a:t>
                </a:r>
              </a:p>
            </p:txBody>
          </p:sp>
        </mc:Fallback>
      </mc:AlternateContent>
      <p:sp>
        <p:nvSpPr>
          <p:cNvPr id="3" name="TextBox 2">
            <a:extLst>
              <a:ext uri="{FF2B5EF4-FFF2-40B4-BE49-F238E27FC236}">
                <a16:creationId xmlns:a16="http://schemas.microsoft.com/office/drawing/2014/main" id="{39A81F06-E492-7868-0AC8-B802EE3416AE}"/>
              </a:ext>
            </a:extLst>
          </p:cNvPr>
          <p:cNvSpPr txBox="1"/>
          <p:nvPr/>
        </p:nvSpPr>
        <p:spPr>
          <a:xfrm>
            <a:off x="552098" y="1367861"/>
            <a:ext cx="11182702" cy="461665"/>
          </a:xfrm>
          <a:prstGeom prst="rect">
            <a:avLst/>
          </a:prstGeom>
          <a:noFill/>
        </p:spPr>
        <p:txBody>
          <a:bodyPr wrap="square">
            <a:spAutoFit/>
          </a:bodyPr>
          <a:lstStyle/>
          <a:p>
            <a:pPr marL="0" indent="0" fontAlgn="auto">
              <a:spcBef>
                <a:spcPts val="0"/>
              </a:spcBef>
              <a:spcAft>
                <a:spcPts val="0"/>
              </a:spcAft>
              <a:buClrTx/>
              <a:buNone/>
            </a:pPr>
            <a:r>
              <a:rPr lang="en-US" sz="2400" dirty="0">
                <a:latin typeface="Palatino" pitchFamily="2" charset="77"/>
                <a:ea typeface="Palatino" pitchFamily="2" charset="77"/>
              </a:rPr>
              <a:t>Suppose e = B. We want to estimate P(A, C | B = +b) via likelihood reweighing.</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45D8723-1314-D7BC-46B0-BE7CEE819C17}"/>
                  </a:ext>
                </a:extLst>
              </p:cNvPr>
              <p:cNvSpPr txBox="1"/>
              <p:nvPr/>
            </p:nvSpPr>
            <p:spPr>
              <a:xfrm>
                <a:off x="4569079" y="2160792"/>
                <a:ext cx="6000361" cy="3430683"/>
              </a:xfrm>
              <a:prstGeom prst="rect">
                <a:avLst/>
              </a:prstGeom>
              <a:noFill/>
            </p:spPr>
            <p:txBody>
              <a:bodyPr wrap="none" rtlCol="0">
                <a:spAutoFit/>
              </a:bodyPr>
              <a:lstStyle/>
              <a:p>
                <a:pPr marL="285750" indent="-285750">
                  <a:buFont typeface="Arial" panose="020B0604020202020204" pitchFamily="34" charset="0"/>
                  <a:buChar char="•"/>
                </a:pPr>
                <a:r>
                  <a:rPr lang="en-US" sz="2000" dirty="0">
                    <a:latin typeface="Palatino" pitchFamily="2" charset="77"/>
                    <a:ea typeface="Palatino" pitchFamily="2" charset="77"/>
                    <a:cs typeface="Calibri"/>
                  </a:rPr>
                  <a:t>Suppose we have the following samples:</a:t>
                </a:r>
              </a:p>
              <a:p>
                <a:pPr marL="742950" lvl="1" indent="-285750">
                  <a:buFont typeface="Arial" panose="020B0604020202020204" pitchFamily="34" charset="0"/>
                  <a:buChar char="•"/>
                </a:pPr>
                <a:r>
                  <a:rPr lang="en-US" sz="2000" dirty="0">
                    <a:latin typeface="Palatino" pitchFamily="2" charset="77"/>
                    <a:ea typeface="Palatino" pitchFamily="2" charset="77"/>
                    <a:cs typeface="Calibri"/>
                  </a:rPr>
                  <a:t>4 samples (+a, -c) each with weight 1/10</a:t>
                </a:r>
              </a:p>
              <a:p>
                <a:pPr marL="742950" lvl="1" indent="-285750">
                  <a:buFont typeface="Arial" panose="020B0604020202020204" pitchFamily="34" charset="0"/>
                  <a:buChar char="•"/>
                </a:pPr>
                <a:r>
                  <a:rPr lang="en-US" sz="2000" dirty="0">
                    <a:latin typeface="Palatino" pitchFamily="2" charset="77"/>
                    <a:ea typeface="Palatino" pitchFamily="2" charset="77"/>
                    <a:cs typeface="Calibri"/>
                  </a:rPr>
                  <a:t>2 samples (-a, -c) each with weight 1/2</a:t>
                </a:r>
              </a:p>
              <a:p>
                <a:pPr marL="742950" lvl="1" indent="-285750">
                  <a:buFont typeface="Arial" panose="020B0604020202020204" pitchFamily="34" charset="0"/>
                  <a:buChar char="•"/>
                </a:pPr>
                <a:r>
                  <a:rPr lang="en-US" sz="2000" dirty="0">
                    <a:latin typeface="Palatino" pitchFamily="2" charset="77"/>
                    <a:ea typeface="Palatino" pitchFamily="2" charset="77"/>
                    <a:cs typeface="Calibri"/>
                  </a:rPr>
                  <a:t>2 samples (-a, +c) each with weight 1/2</a:t>
                </a:r>
              </a:p>
              <a:p>
                <a:pPr marL="742950" lvl="1" indent="-285750">
                  <a:buFont typeface="Arial" panose="020B0604020202020204" pitchFamily="34" charset="0"/>
                  <a:buChar char="•"/>
                </a:pPr>
                <a:r>
                  <a:rPr lang="en-US" sz="2000" dirty="0">
                    <a:latin typeface="Palatino" pitchFamily="2" charset="77"/>
                    <a:ea typeface="Palatino" pitchFamily="2" charset="77"/>
                    <a:cs typeface="Calibri"/>
                  </a:rPr>
                  <a:t>1 sample (+a, +c) with weight 1/10</a:t>
                </a:r>
              </a:p>
              <a:p>
                <a:pPr marL="742950" lvl="1" indent="-285750">
                  <a:buFont typeface="Arial" panose="020B0604020202020204" pitchFamily="34" charset="0"/>
                  <a:buChar char="•"/>
                </a:pPr>
                <a:endParaRPr lang="en-US" sz="2000" dirty="0">
                  <a:latin typeface="Palatino" pitchFamily="2" charset="77"/>
                  <a:ea typeface="Palatino" pitchFamily="2" charset="77"/>
                  <a:cs typeface="Calibri"/>
                </a:endParaRPr>
              </a:p>
              <a:p>
                <a:pPr marL="742950" lvl="1" indent="-285750">
                  <a:buFont typeface="Arial" panose="020B0604020202020204" pitchFamily="34" charset="0"/>
                  <a:buChar char="•"/>
                </a:pPr>
                <a:endParaRPr lang="en-US" sz="2000" dirty="0">
                  <a:latin typeface="Palatino" pitchFamily="2" charset="77"/>
                  <a:ea typeface="Palatino" pitchFamily="2" charset="77"/>
                  <a:cs typeface="Calibri"/>
                </a:endParaRPr>
              </a:p>
              <a:p>
                <a:pPr marL="285750" indent="-285750">
                  <a:buFont typeface="Arial" panose="020B0604020202020204" pitchFamily="34" charset="0"/>
                  <a:buChar char="•"/>
                </a:pPr>
                <a:r>
                  <a:rPr lang="en-US" sz="2000" dirty="0">
                    <a:latin typeface="Palatino" pitchFamily="2" charset="77"/>
                    <a:ea typeface="Palatino" pitchFamily="2" charset="77"/>
                    <a:cs typeface="Calibri"/>
                  </a:rPr>
                  <a:t>What is our estimate of </a:t>
                </a:r>
                <a:r>
                  <a:rPr lang="en-US" sz="2000" dirty="0">
                    <a:latin typeface="Palatino" pitchFamily="2" charset="77"/>
                    <a:ea typeface="Palatino" pitchFamily="2" charset="77"/>
                  </a:rPr>
                  <a:t>P(A=+a, C=+c | B = +b)?</a:t>
                </a:r>
              </a:p>
              <a:p>
                <a:pPr marL="285750" indent="-285750">
                  <a:buFont typeface="Arial" panose="020B0604020202020204" pitchFamily="34" charset="0"/>
                  <a:buChar char="•"/>
                </a:pPr>
                <a:endParaRPr lang="en-US" sz="2000" dirty="0">
                  <a:latin typeface="Palatino" pitchFamily="2" charset="77"/>
                  <a:ea typeface="Palatino" pitchFamily="2" charset="77"/>
                  <a:cs typeface="Calibri"/>
                </a:endParaRPr>
              </a:p>
              <a:p>
                <a:pPr marL="742950" lvl="1" indent="-285750">
                  <a:buFont typeface="Arial" panose="020B0604020202020204" pitchFamily="34" charset="0"/>
                  <a:buChar char="•"/>
                </a:pPr>
                <a14:m>
                  <m:oMath xmlns:m="http://schemas.openxmlformats.org/officeDocument/2006/math">
                    <m:f>
                      <m:fPr>
                        <m:ctrlPr>
                          <a:rPr lang="en-US" sz="2000" i="1" smtClean="0">
                            <a:latin typeface="Cambria Math" panose="02040503050406030204" pitchFamily="18" charset="0"/>
                            <a:ea typeface="Palatino" pitchFamily="2" charset="77"/>
                            <a:cs typeface="Calibri"/>
                          </a:rPr>
                        </m:ctrlPr>
                      </m:fPr>
                      <m:num>
                        <m:r>
                          <a:rPr lang="en-US" sz="2000" b="0" i="1" smtClean="0">
                            <a:latin typeface="Cambria Math" panose="02040503050406030204" pitchFamily="18" charset="0"/>
                            <a:ea typeface="Palatino" pitchFamily="2" charset="77"/>
                            <a:cs typeface="Calibri"/>
                          </a:rPr>
                          <m:t>1/10</m:t>
                        </m:r>
                      </m:num>
                      <m:den>
                        <m:f>
                          <m:fPr>
                            <m:ctrlPr>
                              <a:rPr lang="en-US" sz="2000" b="0" i="1" smtClean="0">
                                <a:latin typeface="Cambria Math" panose="02040503050406030204" pitchFamily="18" charset="0"/>
                                <a:ea typeface="Palatino" pitchFamily="2" charset="77"/>
                                <a:cs typeface="Calibri"/>
                              </a:rPr>
                            </m:ctrlPr>
                          </m:fPr>
                          <m:num>
                            <m:r>
                              <a:rPr lang="en-US" sz="2000" b="0" i="1" smtClean="0">
                                <a:latin typeface="Cambria Math" panose="02040503050406030204" pitchFamily="18" charset="0"/>
                                <a:ea typeface="Palatino" pitchFamily="2" charset="77"/>
                                <a:cs typeface="Calibri"/>
                              </a:rPr>
                              <m:t>1</m:t>
                            </m:r>
                          </m:num>
                          <m:den>
                            <m:r>
                              <a:rPr lang="en-US" sz="2000" b="0" i="1" smtClean="0">
                                <a:latin typeface="Cambria Math" panose="02040503050406030204" pitchFamily="18" charset="0"/>
                                <a:ea typeface="Palatino" pitchFamily="2" charset="77"/>
                                <a:cs typeface="Calibri"/>
                              </a:rPr>
                              <m:t>10</m:t>
                            </m:r>
                          </m:den>
                        </m:f>
                        <m:r>
                          <a:rPr lang="en-US" sz="2000" b="0" i="1" smtClean="0">
                            <a:latin typeface="Cambria Math" panose="02040503050406030204" pitchFamily="18" charset="0"/>
                            <a:ea typeface="Palatino" pitchFamily="2" charset="77"/>
                            <a:cs typeface="Calibri"/>
                          </a:rPr>
                          <m:t>+2∗</m:t>
                        </m:r>
                        <m:f>
                          <m:fPr>
                            <m:ctrlPr>
                              <a:rPr lang="en-US" sz="2000" b="0" i="1" smtClean="0">
                                <a:latin typeface="Cambria Math" panose="02040503050406030204" pitchFamily="18" charset="0"/>
                                <a:ea typeface="Palatino" pitchFamily="2" charset="77"/>
                                <a:cs typeface="Calibri"/>
                              </a:rPr>
                            </m:ctrlPr>
                          </m:fPr>
                          <m:num>
                            <m:r>
                              <a:rPr lang="en-US" sz="2000" b="0" i="1" smtClean="0">
                                <a:latin typeface="Cambria Math" panose="02040503050406030204" pitchFamily="18" charset="0"/>
                                <a:ea typeface="Palatino" pitchFamily="2" charset="77"/>
                                <a:cs typeface="Calibri"/>
                              </a:rPr>
                              <m:t>1</m:t>
                            </m:r>
                          </m:num>
                          <m:den>
                            <m:r>
                              <a:rPr lang="en-US" sz="2000" b="0" i="1" smtClean="0">
                                <a:latin typeface="Cambria Math" panose="02040503050406030204" pitchFamily="18" charset="0"/>
                                <a:ea typeface="Palatino" pitchFamily="2" charset="77"/>
                                <a:cs typeface="Calibri"/>
                              </a:rPr>
                              <m:t>2</m:t>
                            </m:r>
                          </m:den>
                        </m:f>
                        <m:r>
                          <a:rPr lang="en-US" sz="2000" b="0" i="1" smtClean="0">
                            <a:latin typeface="Cambria Math" panose="02040503050406030204" pitchFamily="18" charset="0"/>
                            <a:ea typeface="Palatino" pitchFamily="2" charset="77"/>
                            <a:cs typeface="Calibri"/>
                          </a:rPr>
                          <m:t>+2∗</m:t>
                        </m:r>
                        <m:f>
                          <m:fPr>
                            <m:ctrlPr>
                              <a:rPr lang="en-US" sz="2000" b="0" i="1" smtClean="0">
                                <a:latin typeface="Cambria Math" panose="02040503050406030204" pitchFamily="18" charset="0"/>
                                <a:ea typeface="Palatino" pitchFamily="2" charset="77"/>
                                <a:cs typeface="Calibri"/>
                              </a:rPr>
                            </m:ctrlPr>
                          </m:fPr>
                          <m:num>
                            <m:r>
                              <a:rPr lang="en-US" sz="2000" b="0" i="1" smtClean="0">
                                <a:latin typeface="Cambria Math" panose="02040503050406030204" pitchFamily="18" charset="0"/>
                                <a:ea typeface="Palatino" pitchFamily="2" charset="77"/>
                                <a:cs typeface="Calibri"/>
                              </a:rPr>
                              <m:t>1</m:t>
                            </m:r>
                          </m:num>
                          <m:den>
                            <m:r>
                              <a:rPr lang="en-US" sz="2000" b="0" i="1" smtClean="0">
                                <a:latin typeface="Cambria Math" panose="02040503050406030204" pitchFamily="18" charset="0"/>
                                <a:ea typeface="Palatino" pitchFamily="2" charset="77"/>
                                <a:cs typeface="Calibri"/>
                              </a:rPr>
                              <m:t>2</m:t>
                            </m:r>
                          </m:den>
                        </m:f>
                        <m:r>
                          <a:rPr lang="en-US" sz="2000" b="0" i="1" smtClean="0">
                            <a:latin typeface="Cambria Math" panose="02040503050406030204" pitchFamily="18" charset="0"/>
                            <a:ea typeface="Palatino" pitchFamily="2" charset="77"/>
                            <a:cs typeface="Calibri"/>
                          </a:rPr>
                          <m:t>+4∗</m:t>
                        </m:r>
                        <m:f>
                          <m:fPr>
                            <m:ctrlPr>
                              <a:rPr lang="en-US" sz="2000" b="0" i="1" smtClean="0">
                                <a:latin typeface="Cambria Math" panose="02040503050406030204" pitchFamily="18" charset="0"/>
                                <a:ea typeface="Palatino" pitchFamily="2" charset="77"/>
                                <a:cs typeface="Calibri"/>
                              </a:rPr>
                            </m:ctrlPr>
                          </m:fPr>
                          <m:num>
                            <m:r>
                              <a:rPr lang="en-US" sz="2000" b="0" i="1" smtClean="0">
                                <a:latin typeface="Cambria Math" panose="02040503050406030204" pitchFamily="18" charset="0"/>
                                <a:ea typeface="Palatino" pitchFamily="2" charset="77"/>
                                <a:cs typeface="Calibri"/>
                              </a:rPr>
                              <m:t>1</m:t>
                            </m:r>
                          </m:num>
                          <m:den>
                            <m:r>
                              <a:rPr lang="en-US" sz="2000" b="0" i="1" smtClean="0">
                                <a:latin typeface="Cambria Math" panose="02040503050406030204" pitchFamily="18" charset="0"/>
                                <a:ea typeface="Palatino" pitchFamily="2" charset="77"/>
                                <a:cs typeface="Calibri"/>
                              </a:rPr>
                              <m:t>10</m:t>
                            </m:r>
                          </m:den>
                        </m:f>
                        <m:r>
                          <a:rPr lang="en-US" sz="2000" b="0" i="1" smtClean="0">
                            <a:latin typeface="Cambria Math" panose="02040503050406030204" pitchFamily="18" charset="0"/>
                            <a:ea typeface="Palatino" pitchFamily="2" charset="77"/>
                            <a:cs typeface="Calibri"/>
                          </a:rPr>
                          <m:t> </m:t>
                        </m:r>
                      </m:den>
                    </m:f>
                    <m:r>
                      <a:rPr lang="en-US" sz="2000" b="0" i="1" smtClean="0">
                        <a:latin typeface="Cambria Math" panose="02040503050406030204" pitchFamily="18" charset="0"/>
                        <a:ea typeface="Palatino" pitchFamily="2" charset="77"/>
                        <a:cs typeface="Calibri"/>
                      </a:rPr>
                      <m:t>= </m:t>
                    </m:r>
                    <m:f>
                      <m:fPr>
                        <m:ctrlPr>
                          <a:rPr lang="en-US" sz="2000" b="0" i="1" smtClean="0">
                            <a:latin typeface="Cambria Math" panose="02040503050406030204" pitchFamily="18" charset="0"/>
                            <a:ea typeface="Palatino" pitchFamily="2" charset="77"/>
                            <a:cs typeface="Calibri"/>
                          </a:rPr>
                        </m:ctrlPr>
                      </m:fPr>
                      <m:num>
                        <m:r>
                          <a:rPr lang="en-US" sz="2000" b="0" i="1" smtClean="0">
                            <a:latin typeface="Cambria Math" panose="02040503050406030204" pitchFamily="18" charset="0"/>
                            <a:ea typeface="Palatino" pitchFamily="2" charset="77"/>
                            <a:cs typeface="Calibri"/>
                          </a:rPr>
                          <m:t>1</m:t>
                        </m:r>
                      </m:num>
                      <m:den>
                        <m:r>
                          <a:rPr lang="en-US" sz="2000" b="0" i="1" smtClean="0">
                            <a:latin typeface="Cambria Math" panose="02040503050406030204" pitchFamily="18" charset="0"/>
                            <a:ea typeface="Palatino" pitchFamily="2" charset="77"/>
                            <a:cs typeface="Calibri"/>
                          </a:rPr>
                          <m:t>25</m:t>
                        </m:r>
                      </m:den>
                    </m:f>
                  </m:oMath>
                </a14:m>
                <a:endParaRPr lang="en-US" sz="2000" dirty="0">
                  <a:latin typeface="Palatino" pitchFamily="2" charset="77"/>
                  <a:ea typeface="Palatino" pitchFamily="2" charset="77"/>
                  <a:cs typeface="Calibri"/>
                </a:endParaRPr>
              </a:p>
            </p:txBody>
          </p:sp>
        </mc:Choice>
        <mc:Fallback>
          <p:sp>
            <p:nvSpPr>
              <p:cNvPr id="2" name="TextBox 1">
                <a:extLst>
                  <a:ext uri="{FF2B5EF4-FFF2-40B4-BE49-F238E27FC236}">
                    <a16:creationId xmlns:a16="http://schemas.microsoft.com/office/drawing/2014/main" id="{645D8723-1314-D7BC-46B0-BE7CEE819C17}"/>
                  </a:ext>
                </a:extLst>
              </p:cNvPr>
              <p:cNvSpPr txBox="1">
                <a:spLocks noRot="1" noChangeAspect="1" noMove="1" noResize="1" noEditPoints="1" noAdjustHandles="1" noChangeArrowheads="1" noChangeShapeType="1" noTextEdit="1"/>
              </p:cNvSpPr>
              <p:nvPr/>
            </p:nvSpPr>
            <p:spPr>
              <a:xfrm>
                <a:off x="4569079" y="2160792"/>
                <a:ext cx="6000361" cy="3430683"/>
              </a:xfrm>
              <a:prstGeom prst="rect">
                <a:avLst/>
              </a:prstGeom>
              <a:blipFill>
                <a:blip r:embed="rId9"/>
                <a:stretch>
                  <a:fillRect l="-1057" t="-735"/>
                </a:stretch>
              </a:blipFill>
            </p:spPr>
            <p:txBody>
              <a:bodyPr/>
              <a:lstStyle/>
              <a:p>
                <a:r>
                  <a:rPr lang="en-US">
                    <a:noFill/>
                  </a:rPr>
                  <a:t> </a:t>
                </a:r>
              </a:p>
            </p:txBody>
          </p:sp>
        </mc:Fallback>
      </mc:AlternateContent>
    </p:spTree>
    <p:extLst>
      <p:ext uri="{BB962C8B-B14F-4D97-AF65-F5344CB8AC3E}">
        <p14:creationId xmlns:p14="http://schemas.microsoft.com/office/powerpoint/2010/main" val="20650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a:ea typeface="ＭＳ Ｐゴシック" pitchFamily="34" charset="-128"/>
              </a:rPr>
              <a:t>Likelihood weighted Sampling</a:t>
            </a:r>
          </a:p>
        </p:txBody>
      </p:sp>
      <p:sp>
        <p:nvSpPr>
          <p:cNvPr id="75778" name="Content Placeholder 2"/>
          <p:cNvSpPr>
            <a:spLocks noGrp="1"/>
          </p:cNvSpPr>
          <p:nvPr>
            <p:ph idx="1"/>
          </p:nvPr>
        </p:nvSpPr>
        <p:spPr>
          <a:xfrm>
            <a:off x="304800" y="1891900"/>
            <a:ext cx="10896600" cy="3200400"/>
          </a:xfrm>
          <a:ln w="28575">
            <a:solidFill>
              <a:schemeClr val="tx1"/>
            </a:solidFill>
          </a:ln>
        </p:spPr>
        <p:txBody>
          <a:bodyPr/>
          <a:lstStyle/>
          <a:p>
            <a:r>
              <a:rPr lang="en-US" sz="2400" dirty="0">
                <a:solidFill>
                  <a:srgbClr val="FF0000"/>
                </a:solidFill>
                <a:ea typeface="ＭＳ Ｐゴシック" pitchFamily="34" charset="-128"/>
              </a:rPr>
              <a:t>Initialize weight w=1</a:t>
            </a:r>
          </a:p>
          <a:p>
            <a:r>
              <a:rPr lang="en-US" sz="2400" dirty="0">
                <a:ea typeface="ＭＳ Ｐゴシック" pitchFamily="34" charset="-128"/>
              </a:rPr>
              <a:t>For </a:t>
            </a:r>
            <a:r>
              <a:rPr lang="en-US" sz="2400" dirty="0" err="1">
                <a:ea typeface="ＭＳ Ｐゴシック" pitchFamily="34" charset="-128"/>
              </a:rPr>
              <a:t>i</a:t>
            </a:r>
            <a:r>
              <a:rPr lang="en-US" sz="2400" dirty="0">
                <a:ea typeface="ＭＳ Ｐゴシック" pitchFamily="34" charset="-128"/>
              </a:rPr>
              <a:t>=1, 2, …, n </a:t>
            </a:r>
            <a:r>
              <a:rPr lang="en-US" sz="2000" dirty="0">
                <a:ea typeface="ＭＳ Ｐゴシック" pitchFamily="34" charset="-128"/>
              </a:rPr>
              <a:t>(assumed </a:t>
            </a:r>
            <a:r>
              <a:rPr lang="en-US" sz="2000" dirty="0" err="1">
                <a:ea typeface="ＭＳ Ｐゴシック" pitchFamily="34" charset="-128"/>
              </a:rPr>
              <a:t>toplogical</a:t>
            </a:r>
            <a:r>
              <a:rPr lang="en-US" sz="2000" dirty="0">
                <a:ea typeface="ＭＳ Ｐゴシック" pitchFamily="34" charset="-128"/>
              </a:rPr>
              <a:t> ordering of graph)</a:t>
            </a:r>
            <a:endParaRPr lang="en-US" sz="2400" dirty="0">
              <a:ea typeface="ＭＳ Ｐゴシック" pitchFamily="34" charset="-128"/>
            </a:endParaRPr>
          </a:p>
          <a:p>
            <a:pPr lvl="2"/>
            <a:endParaRPr lang="en-US" sz="700" dirty="0">
              <a:ea typeface="ＭＳ Ｐゴシック" pitchFamily="34" charset="-128"/>
            </a:endParaRPr>
          </a:p>
          <a:p>
            <a:pPr lvl="1"/>
            <a:r>
              <a:rPr lang="en-US" sz="2000" dirty="0">
                <a:ea typeface="ＭＳ Ｐゴシック" pitchFamily="34" charset="-128"/>
              </a:rPr>
              <a:t>If </a:t>
            </a:r>
            <a:r>
              <a:rPr lang="en-US" sz="2000" dirty="0" err="1">
                <a:ea typeface="ＭＳ Ｐゴシック" pitchFamily="34" charset="-128"/>
              </a:rPr>
              <a:t>i</a:t>
            </a:r>
            <a:r>
              <a:rPr lang="en-US" sz="2000" dirty="0">
                <a:ea typeface="ＭＳ Ｐゴシック" pitchFamily="34" charset="-128"/>
              </a:rPr>
              <a:t> is an evidence (given) variable</a:t>
            </a:r>
          </a:p>
          <a:p>
            <a:pPr lvl="2"/>
            <a:r>
              <a:rPr lang="en-US" sz="2000" dirty="0">
                <a:ea typeface="ＭＳ Ｐゴシック" pitchFamily="34" charset="-128"/>
              </a:rPr>
              <a:t>Set </a:t>
            </a:r>
            <a:r>
              <a:rPr lang="en-US" sz="2000" dirty="0" err="1">
                <a:ea typeface="ＭＳ Ｐゴシック" pitchFamily="34" charset="-128"/>
              </a:rPr>
              <a:t>x</a:t>
            </a:r>
            <a:r>
              <a:rPr lang="en-US" sz="2000" baseline="-25000" dirty="0" err="1">
                <a:ea typeface="ＭＳ Ｐゴシック" pitchFamily="34" charset="-128"/>
              </a:rPr>
              <a:t>e</a:t>
            </a:r>
            <a:r>
              <a:rPr lang="en-US" sz="2000" baseline="-25000" dirty="0">
                <a:ea typeface="ＭＳ Ｐゴシック" pitchFamily="34" charset="-128"/>
              </a:rPr>
              <a:t> </a:t>
            </a:r>
            <a:r>
              <a:rPr lang="en-US" sz="2000" dirty="0">
                <a:ea typeface="ＭＳ Ｐゴシック" pitchFamily="34" charset="-128"/>
              </a:rPr>
              <a:t>as the given value</a:t>
            </a:r>
          </a:p>
          <a:p>
            <a:pPr lvl="2"/>
            <a:r>
              <a:rPr lang="en-US" sz="2000" dirty="0">
                <a:solidFill>
                  <a:srgbClr val="FF0000"/>
                </a:solidFill>
                <a:ea typeface="ＭＳ Ｐゴシック" pitchFamily="34" charset="-128"/>
              </a:rPr>
              <a:t>w = w * P(</a:t>
            </a:r>
            <a:r>
              <a:rPr lang="en-US" sz="2000" dirty="0">
                <a:solidFill>
                  <a:srgbClr val="FF0000"/>
                </a:solidFill>
                <a:latin typeface="Palatino" pitchFamily="2" charset="77"/>
                <a:ea typeface="Palatino" pitchFamily="2" charset="77"/>
                <a:cs typeface="Calibri"/>
              </a:rPr>
              <a:t>X</a:t>
            </a:r>
            <a:r>
              <a:rPr lang="en-US" sz="2000" baseline="-25000" dirty="0">
                <a:solidFill>
                  <a:srgbClr val="FF0000"/>
                </a:solidFill>
                <a:latin typeface="Palatino" pitchFamily="2" charset="77"/>
                <a:ea typeface="Palatino" pitchFamily="2" charset="77"/>
                <a:cs typeface="Calibri"/>
              </a:rPr>
              <a:t>e</a:t>
            </a:r>
            <a:r>
              <a:rPr lang="en-US" sz="2000" dirty="0">
                <a:solidFill>
                  <a:srgbClr val="FF0000"/>
                </a:solidFill>
                <a:latin typeface="Palatino" pitchFamily="2" charset="77"/>
                <a:ea typeface="Palatino" pitchFamily="2" charset="77"/>
                <a:cs typeface="Calibri"/>
              </a:rPr>
              <a:t>=</a:t>
            </a:r>
            <a:r>
              <a:rPr lang="en-US" sz="2000" dirty="0" err="1">
                <a:solidFill>
                  <a:srgbClr val="FF0000"/>
                </a:solidFill>
                <a:latin typeface="Palatino" pitchFamily="2" charset="77"/>
                <a:ea typeface="Palatino" pitchFamily="2" charset="77"/>
                <a:cs typeface="Calibri"/>
              </a:rPr>
              <a:t>x</a:t>
            </a:r>
            <a:r>
              <a:rPr lang="en-US" sz="2000" baseline="-25000" dirty="0" err="1">
                <a:solidFill>
                  <a:srgbClr val="FF0000"/>
                </a:solidFill>
                <a:latin typeface="Palatino" pitchFamily="2" charset="77"/>
                <a:ea typeface="Palatino" pitchFamily="2" charset="77"/>
                <a:cs typeface="Calibri"/>
              </a:rPr>
              <a:t>e</a:t>
            </a:r>
            <a:r>
              <a:rPr lang="en-US" sz="2000" dirty="0">
                <a:solidFill>
                  <a:srgbClr val="FF0000"/>
                </a:solidFill>
                <a:ea typeface="ＭＳ Ｐゴシック" pitchFamily="34" charset="-128"/>
              </a:rPr>
              <a:t> | Parents(X</a:t>
            </a:r>
            <a:r>
              <a:rPr lang="en-US" sz="2000" baseline="-25000" dirty="0">
                <a:solidFill>
                  <a:srgbClr val="FF0000"/>
                </a:solidFill>
                <a:ea typeface="ＭＳ Ｐゴシック" pitchFamily="34" charset="-128"/>
              </a:rPr>
              <a:t>e</a:t>
            </a:r>
            <a:r>
              <a:rPr lang="en-US" sz="2000" dirty="0">
                <a:solidFill>
                  <a:srgbClr val="FF0000"/>
                </a:solidFill>
                <a:ea typeface="ＭＳ Ｐゴシック" pitchFamily="34" charset="-128"/>
              </a:rPr>
              <a:t>) = sampled values)</a:t>
            </a:r>
          </a:p>
          <a:p>
            <a:pPr lvl="1"/>
            <a:r>
              <a:rPr lang="en-US" sz="2400" dirty="0">
                <a:ea typeface="ＭＳ Ｐゴシック" pitchFamily="34" charset="-128"/>
              </a:rPr>
              <a:t>Else</a:t>
            </a:r>
          </a:p>
          <a:p>
            <a:pPr lvl="2"/>
            <a:r>
              <a:rPr lang="en-US" sz="2000" dirty="0">
                <a:ea typeface="ＭＳ Ｐゴシック" pitchFamily="34" charset="-128"/>
              </a:rPr>
              <a:t>Sample x</a:t>
            </a:r>
            <a:r>
              <a:rPr lang="en-US" sz="2000" baseline="-25000" dirty="0">
                <a:ea typeface="ＭＳ Ｐゴシック" pitchFamily="34" charset="-128"/>
              </a:rPr>
              <a:t>i</a:t>
            </a:r>
            <a:r>
              <a:rPr lang="en-US" sz="2000" dirty="0">
                <a:ea typeface="ＭＳ Ｐゴシック" pitchFamily="34" charset="-128"/>
              </a:rPr>
              <a:t> from P(X</a:t>
            </a:r>
            <a:r>
              <a:rPr lang="en-US" sz="2000" baseline="-25000" dirty="0">
                <a:ea typeface="ＭＳ Ｐゴシック" pitchFamily="34" charset="-128"/>
              </a:rPr>
              <a:t>i</a:t>
            </a:r>
            <a:r>
              <a:rPr lang="en-US" sz="2000" dirty="0">
                <a:ea typeface="ＭＳ Ｐゴシック" pitchFamily="34" charset="-128"/>
              </a:rPr>
              <a:t> | Parents(X</a:t>
            </a:r>
            <a:r>
              <a:rPr lang="en-US" sz="2000" baseline="-25000" dirty="0">
                <a:ea typeface="ＭＳ Ｐゴシック" pitchFamily="34" charset="-128"/>
              </a:rPr>
              <a:t>i</a:t>
            </a:r>
            <a:r>
              <a:rPr lang="en-US" sz="2000" dirty="0">
                <a:ea typeface="ＭＳ Ｐゴシック" pitchFamily="34" charset="-128"/>
              </a:rPr>
              <a:t>) = sampled or given values)</a:t>
            </a:r>
          </a:p>
          <a:p>
            <a:pPr lvl="1"/>
            <a:endParaRPr lang="en-US" sz="700" dirty="0">
              <a:ea typeface="ＭＳ Ｐゴシック" pitchFamily="34" charset="-128"/>
            </a:endParaRPr>
          </a:p>
          <a:p>
            <a:pPr lvl="1"/>
            <a:endParaRPr lang="en-US" sz="700" dirty="0">
              <a:ea typeface="ＭＳ Ｐゴシック" pitchFamily="34" charset="-128"/>
            </a:endParaRPr>
          </a:p>
          <a:p>
            <a:r>
              <a:rPr lang="en-US" sz="2400" dirty="0">
                <a:ea typeface="ＭＳ Ｐゴシック" pitchFamily="34" charset="-128"/>
              </a:rPr>
              <a:t>Return sample along with weight w</a:t>
            </a:r>
          </a:p>
        </p:txBody>
      </p:sp>
      <p:sp>
        <p:nvSpPr>
          <p:cNvPr id="2" name="TextBox 1">
            <a:extLst>
              <a:ext uri="{FF2B5EF4-FFF2-40B4-BE49-F238E27FC236}">
                <a16:creationId xmlns:a16="http://schemas.microsoft.com/office/drawing/2014/main" id="{5BA26C7C-2280-FF14-4FE6-F2B20A722CA3}"/>
              </a:ext>
            </a:extLst>
          </p:cNvPr>
          <p:cNvSpPr txBox="1"/>
          <p:nvPr/>
        </p:nvSpPr>
        <p:spPr>
          <a:xfrm>
            <a:off x="2971800" y="1146868"/>
            <a:ext cx="7469161" cy="461665"/>
          </a:xfrm>
          <a:prstGeom prst="rect">
            <a:avLst/>
          </a:prstGeom>
          <a:noFill/>
        </p:spPr>
        <p:txBody>
          <a:bodyPr wrap="none" rtlCol="0">
            <a:spAutoFit/>
          </a:bodyPr>
          <a:lstStyle/>
          <a:p>
            <a:r>
              <a:rPr lang="en-US" sz="2400" dirty="0">
                <a:latin typeface="Palatino" pitchFamily="2" charset="77"/>
                <a:ea typeface="Palatino" pitchFamily="2" charset="77"/>
                <a:cs typeface="Calibri"/>
              </a:rPr>
              <a:t>What if there are multiple evidence (given) variables?</a:t>
            </a:r>
            <a:endParaRPr lang="hi-IN" sz="2400" dirty="0">
              <a:latin typeface="Palatino" pitchFamily="2" charset="77"/>
              <a:ea typeface="Palatino" pitchFamily="2" charset="77"/>
              <a:cs typeface="Calibri"/>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52B71F0-5525-6C45-1ABE-380FCA992541}"/>
                  </a:ext>
                </a:extLst>
              </p:cNvPr>
              <p:cNvSpPr txBox="1"/>
              <p:nvPr/>
            </p:nvSpPr>
            <p:spPr>
              <a:xfrm>
                <a:off x="1524000" y="5711132"/>
                <a:ext cx="11887200" cy="678519"/>
              </a:xfrm>
              <a:prstGeom prst="rect">
                <a:avLst/>
              </a:prstGeom>
              <a:noFill/>
            </p:spPr>
            <p:txBody>
              <a:bodyPr wrap="square">
                <a:spAutoFit/>
              </a:bodyPr>
              <a:lstStyle/>
              <a:p>
                <a:r>
                  <a:rPr lang="en-US" sz="2000" dirty="0">
                    <a:latin typeface="Palatino" pitchFamily="2" charset="77"/>
                    <a:ea typeface="Palatino" pitchFamily="2" charset="77"/>
                    <a:cs typeface="Calibri"/>
                  </a:rPr>
                  <a:t>P(</a:t>
                </a:r>
                <a:r>
                  <a:rPr lang="en-US" sz="2000" kern="0" dirty="0">
                    <a:latin typeface="Palatino" pitchFamily="2" charset="77"/>
                    <a:ea typeface="Palatino" pitchFamily="2" charset="77"/>
                  </a:rPr>
                  <a:t>other variables = value</a:t>
                </a:r>
                <a:r>
                  <a:rPr lang="en-US" sz="2000" dirty="0">
                    <a:latin typeface="Palatino" pitchFamily="2" charset="77"/>
                    <a:ea typeface="Palatino" pitchFamily="2" charset="77"/>
                    <a:cs typeface="Calibri"/>
                  </a:rPr>
                  <a:t>| X</a:t>
                </a:r>
                <a:r>
                  <a:rPr lang="en-US" sz="2000" baseline="-25000" dirty="0">
                    <a:latin typeface="Palatino" pitchFamily="2" charset="77"/>
                    <a:ea typeface="Palatino" pitchFamily="2" charset="77"/>
                    <a:cs typeface="Calibri"/>
                  </a:rPr>
                  <a:t>e</a:t>
                </a:r>
                <a:r>
                  <a:rPr lang="en-US" sz="2000" dirty="0">
                    <a:latin typeface="Palatino" pitchFamily="2" charset="77"/>
                    <a:ea typeface="Palatino" pitchFamily="2" charset="77"/>
                    <a:cs typeface="Calibri"/>
                  </a:rPr>
                  <a:t>=</a:t>
                </a:r>
                <a:r>
                  <a:rPr lang="en-US" sz="2000" dirty="0" err="1">
                    <a:latin typeface="Palatino" pitchFamily="2" charset="77"/>
                    <a:ea typeface="Palatino" pitchFamily="2" charset="77"/>
                    <a:cs typeface="Calibri"/>
                  </a:rPr>
                  <a:t>x</a:t>
                </a:r>
                <a:r>
                  <a:rPr lang="en-US" sz="2000" baseline="-25000" dirty="0" err="1">
                    <a:latin typeface="Palatino" pitchFamily="2" charset="77"/>
                    <a:ea typeface="Palatino" pitchFamily="2" charset="77"/>
                    <a:cs typeface="Calibri"/>
                  </a:rPr>
                  <a:t>e</a:t>
                </a:r>
                <a:r>
                  <a:rPr lang="en-US" sz="2000" baseline="-25000" dirty="0">
                    <a:latin typeface="Palatino" pitchFamily="2" charset="77"/>
                    <a:ea typeface="Palatino" pitchFamily="2" charset="77"/>
                    <a:cs typeface="Calibri"/>
                  </a:rPr>
                  <a:t> </a:t>
                </a:r>
                <a:r>
                  <a:rPr lang="en-US" sz="2000" dirty="0">
                    <a:latin typeface="Palatino" pitchFamily="2" charset="77"/>
                    <a:ea typeface="Palatino" pitchFamily="2" charset="77"/>
                    <a:cs typeface="Calibri"/>
                  </a:rPr>
                  <a:t>) = </a:t>
                </a:r>
                <a14:m>
                  <m:oMath xmlns:m="http://schemas.openxmlformats.org/officeDocument/2006/math">
                    <m:f>
                      <m:fPr>
                        <m:ctrlPr>
                          <a:rPr lang="en-US" sz="2000" i="1" smtClean="0">
                            <a:latin typeface="Cambria Math" panose="02040503050406030204" pitchFamily="18" charset="0"/>
                            <a:ea typeface="Palatino" pitchFamily="2" charset="77"/>
                            <a:cs typeface="Calibri"/>
                          </a:rPr>
                        </m:ctrlPr>
                      </m:fPr>
                      <m:num>
                        <m:nary>
                          <m:naryPr>
                            <m:chr m:val="∑"/>
                            <m:supHide m:val="on"/>
                            <m:ctrlPr>
                              <a:rPr lang="en-US" sz="2000" i="1" smtClean="0">
                                <a:latin typeface="Cambria Math" panose="02040503050406030204" pitchFamily="18" charset="0"/>
                                <a:ea typeface="Palatino" pitchFamily="2" charset="77"/>
                                <a:cs typeface="Calibri"/>
                              </a:rPr>
                            </m:ctrlPr>
                          </m:naryPr>
                          <m:sub>
                            <m:r>
                              <m:rPr>
                                <m:sty m:val="p"/>
                                <m:brk m:alnAt="7"/>
                              </m:rPr>
                              <a:rPr lang="en-US" sz="2000" b="0" i="0" smtClean="0">
                                <a:latin typeface="Cambria Math" panose="02040503050406030204" pitchFamily="18" charset="0"/>
                                <a:ea typeface="Palatino" pitchFamily="2" charset="77"/>
                                <a:cs typeface="Calibri"/>
                              </a:rPr>
                              <m:t>s</m:t>
                            </m:r>
                            <m:r>
                              <m:rPr>
                                <m:sty m:val="p"/>
                              </m:rPr>
                              <a:rPr lang="en-US" sz="2000" b="0" i="0" smtClean="0">
                                <a:latin typeface="Cambria Math" panose="02040503050406030204" pitchFamily="18" charset="0"/>
                                <a:ea typeface="Palatino" pitchFamily="2" charset="77"/>
                                <a:cs typeface="Calibri"/>
                              </a:rPr>
                              <m:t>amples</m:t>
                            </m:r>
                          </m:sub>
                          <m:sup/>
                          <m:e>
                            <m:r>
                              <a:rPr lang="en-US" sz="2000" b="0" i="1" smtClean="0">
                                <a:latin typeface="Cambria Math" panose="02040503050406030204" pitchFamily="18" charset="0"/>
                                <a:ea typeface="Cambria Math" panose="02040503050406030204" pitchFamily="18" charset="0"/>
                                <a:cs typeface="Calibri"/>
                              </a:rPr>
                              <m:t>𝕀</m:t>
                            </m:r>
                          </m:e>
                        </m:nary>
                        <m:d>
                          <m:dPr>
                            <m:begChr m:val="{"/>
                            <m:endChr m:val="}"/>
                            <m:ctrlPr>
                              <a:rPr lang="en-US" sz="2000" b="0" smtClean="0">
                                <a:latin typeface="Cambria Math" panose="02040503050406030204" pitchFamily="18" charset="0"/>
                                <a:ea typeface="Palatino" pitchFamily="2" charset="77"/>
                                <a:cs typeface="Calibri"/>
                              </a:rPr>
                            </m:ctrlPr>
                          </m:dPr>
                          <m:e>
                            <m:r>
                              <m:rPr>
                                <m:sty m:val="p"/>
                              </m:rPr>
                              <a:rPr lang="en-US" sz="2000" b="0" i="0" smtClean="0">
                                <a:latin typeface="Cambria Math" panose="02040503050406030204" pitchFamily="18" charset="0"/>
                                <a:ea typeface="Palatino" pitchFamily="2" charset="77"/>
                                <a:cs typeface="Calibri"/>
                              </a:rPr>
                              <m:t>sample</m:t>
                            </m:r>
                            <m:r>
                              <a:rPr lang="en-US" sz="2000" b="0" i="0" smtClean="0">
                                <a:latin typeface="Cambria Math" panose="02040503050406030204" pitchFamily="18" charset="0"/>
                                <a:ea typeface="Palatino" pitchFamily="2" charset="77"/>
                                <a:cs typeface="Calibri"/>
                              </a:rPr>
                              <m:t>=</m:t>
                            </m:r>
                            <m:r>
                              <m:rPr>
                                <m:sty m:val="p"/>
                              </m:rPr>
                              <a:rPr lang="en-US" sz="2000" b="0" i="0" smtClean="0">
                                <a:latin typeface="Cambria Math" panose="02040503050406030204" pitchFamily="18" charset="0"/>
                                <a:ea typeface="Palatino" pitchFamily="2" charset="77"/>
                                <a:cs typeface="Calibri"/>
                              </a:rPr>
                              <m:t>value</m:t>
                            </m:r>
                          </m:e>
                        </m:d>
                        <m:r>
                          <a:rPr lang="en-US" sz="2000" b="0" i="1" kern="0" dirty="0" smtClean="0">
                            <a:latin typeface="Cambria Math" panose="02040503050406030204" pitchFamily="18" charset="0"/>
                            <a:ea typeface="Palatino" pitchFamily="2" charset="77"/>
                          </a:rPr>
                          <m:t>∗</m:t>
                        </m:r>
                        <m:r>
                          <m:rPr>
                            <m:sty m:val="p"/>
                          </m:rPr>
                          <a:rPr lang="en-US" sz="2000" b="0" i="0" kern="0" dirty="0" smtClean="0">
                            <a:latin typeface="Cambria Math" panose="02040503050406030204" pitchFamily="18" charset="0"/>
                            <a:ea typeface="Palatino" pitchFamily="2" charset="77"/>
                          </a:rPr>
                          <m:t>weight</m:t>
                        </m:r>
                        <m:r>
                          <a:rPr lang="en-US" sz="2000" b="0" i="0" kern="0" dirty="0" smtClean="0">
                            <a:latin typeface="Cambria Math" panose="02040503050406030204" pitchFamily="18" charset="0"/>
                            <a:ea typeface="Palatino" pitchFamily="2" charset="77"/>
                          </a:rPr>
                          <m:t> </m:t>
                        </m:r>
                        <m:r>
                          <m:rPr>
                            <m:sty m:val="p"/>
                          </m:rPr>
                          <a:rPr lang="en-US" sz="2000" b="0" i="0" kern="0" dirty="0" smtClean="0">
                            <a:latin typeface="Cambria Math" panose="02040503050406030204" pitchFamily="18" charset="0"/>
                            <a:ea typeface="Palatino" pitchFamily="2" charset="77"/>
                          </a:rPr>
                          <m:t>of</m:t>
                        </m:r>
                        <m:r>
                          <a:rPr lang="en-US" sz="2000" b="0" i="0" kern="0" dirty="0" smtClean="0">
                            <a:latin typeface="Cambria Math" panose="02040503050406030204" pitchFamily="18" charset="0"/>
                            <a:ea typeface="Palatino" pitchFamily="2" charset="77"/>
                          </a:rPr>
                          <m:t> </m:t>
                        </m:r>
                        <m:r>
                          <m:rPr>
                            <m:sty m:val="p"/>
                          </m:rPr>
                          <a:rPr lang="en-US" sz="2000" b="0" i="0" kern="0" dirty="0" smtClean="0">
                            <a:latin typeface="Cambria Math" panose="02040503050406030204" pitchFamily="18" charset="0"/>
                            <a:ea typeface="Palatino" pitchFamily="2" charset="77"/>
                          </a:rPr>
                          <m:t>sample</m:t>
                        </m:r>
                      </m:num>
                      <m:den>
                        <m:nary>
                          <m:naryPr>
                            <m:chr m:val="∑"/>
                            <m:supHide m:val="on"/>
                            <m:ctrlPr>
                              <a:rPr lang="en-US" sz="2000" i="1">
                                <a:latin typeface="Cambria Math" panose="02040503050406030204" pitchFamily="18" charset="0"/>
                                <a:ea typeface="Palatino" pitchFamily="2" charset="77"/>
                                <a:cs typeface="Calibri"/>
                              </a:rPr>
                            </m:ctrlPr>
                          </m:naryPr>
                          <m:sub>
                            <m:r>
                              <m:rPr>
                                <m:sty m:val="p"/>
                                <m:brk m:alnAt="7"/>
                              </m:rPr>
                              <a:rPr lang="en-US" sz="2000">
                                <a:latin typeface="Cambria Math" panose="02040503050406030204" pitchFamily="18" charset="0"/>
                                <a:ea typeface="Palatino" pitchFamily="2" charset="77"/>
                                <a:cs typeface="Calibri"/>
                              </a:rPr>
                              <m:t>s</m:t>
                            </m:r>
                            <m:r>
                              <m:rPr>
                                <m:sty m:val="p"/>
                              </m:rPr>
                              <a:rPr lang="en-US" sz="2000">
                                <a:latin typeface="Cambria Math" panose="02040503050406030204" pitchFamily="18" charset="0"/>
                                <a:ea typeface="Palatino" pitchFamily="2" charset="77"/>
                                <a:cs typeface="Calibri"/>
                              </a:rPr>
                              <m:t>amples</m:t>
                            </m:r>
                          </m:sub>
                          <m:sup/>
                          <m:e>
                            <m:r>
                              <m:rPr>
                                <m:sty m:val="p"/>
                              </m:rPr>
                              <a:rPr lang="en-US" sz="2000" kern="0" dirty="0">
                                <a:latin typeface="Cambria Math" panose="02040503050406030204" pitchFamily="18" charset="0"/>
                                <a:ea typeface="Palatino" pitchFamily="2" charset="77"/>
                              </a:rPr>
                              <m:t>weight</m:t>
                            </m:r>
                            <m:r>
                              <a:rPr lang="en-US" sz="2000" kern="0" dirty="0">
                                <a:latin typeface="Cambria Math" panose="02040503050406030204" pitchFamily="18" charset="0"/>
                                <a:ea typeface="Palatino" pitchFamily="2" charset="77"/>
                              </a:rPr>
                              <m:t> </m:t>
                            </m:r>
                            <m:r>
                              <m:rPr>
                                <m:sty m:val="p"/>
                              </m:rPr>
                              <a:rPr lang="en-US" sz="2000" kern="0" dirty="0">
                                <a:latin typeface="Cambria Math" panose="02040503050406030204" pitchFamily="18" charset="0"/>
                                <a:ea typeface="Palatino" pitchFamily="2" charset="77"/>
                              </a:rPr>
                              <m:t>of</m:t>
                            </m:r>
                            <m:r>
                              <a:rPr lang="en-US" sz="2000" kern="0" dirty="0">
                                <a:latin typeface="Cambria Math" panose="02040503050406030204" pitchFamily="18" charset="0"/>
                                <a:ea typeface="Palatino" pitchFamily="2" charset="77"/>
                              </a:rPr>
                              <m:t> </m:t>
                            </m:r>
                            <m:r>
                              <m:rPr>
                                <m:sty m:val="p"/>
                              </m:rPr>
                              <a:rPr lang="en-US" sz="2000" kern="0" dirty="0">
                                <a:latin typeface="Cambria Math" panose="02040503050406030204" pitchFamily="18" charset="0"/>
                                <a:ea typeface="Palatino" pitchFamily="2" charset="77"/>
                              </a:rPr>
                              <m:t>sample</m:t>
                            </m:r>
                          </m:e>
                        </m:nary>
                      </m:den>
                    </m:f>
                  </m:oMath>
                </a14:m>
                <a:endParaRPr lang="hi-IN" sz="2000" dirty="0">
                  <a:latin typeface="Palatino" pitchFamily="2" charset="77"/>
                  <a:ea typeface="Palatino" pitchFamily="2" charset="77"/>
                  <a:cs typeface="Calibri"/>
                </a:endParaRPr>
              </a:p>
            </p:txBody>
          </p:sp>
        </mc:Choice>
        <mc:Fallback>
          <p:sp>
            <p:nvSpPr>
              <p:cNvPr id="5" name="TextBox 4">
                <a:extLst>
                  <a:ext uri="{FF2B5EF4-FFF2-40B4-BE49-F238E27FC236}">
                    <a16:creationId xmlns:a16="http://schemas.microsoft.com/office/drawing/2014/main" id="{B52B71F0-5525-6C45-1ABE-380FCA992541}"/>
                  </a:ext>
                </a:extLst>
              </p:cNvPr>
              <p:cNvSpPr txBox="1">
                <a:spLocks noRot="1" noChangeAspect="1" noMove="1" noResize="1" noEditPoints="1" noAdjustHandles="1" noChangeArrowheads="1" noChangeShapeType="1" noTextEdit="1"/>
              </p:cNvSpPr>
              <p:nvPr/>
            </p:nvSpPr>
            <p:spPr>
              <a:xfrm>
                <a:off x="1524000" y="5711132"/>
                <a:ext cx="11887200" cy="678519"/>
              </a:xfrm>
              <a:prstGeom prst="rect">
                <a:avLst/>
              </a:prstGeom>
              <a:blipFill>
                <a:blip r:embed="rId2"/>
                <a:stretch>
                  <a:fillRect l="-534" t="-52727" b="-72727"/>
                </a:stretch>
              </a:blipFill>
            </p:spPr>
            <p:txBody>
              <a:bodyPr/>
              <a:lstStyle/>
              <a:p>
                <a:r>
                  <a:rPr lang="en-US">
                    <a:noFill/>
                  </a:rPr>
                  <a:t> </a:t>
                </a:r>
              </a:p>
            </p:txBody>
          </p:sp>
        </mc:Fallback>
      </mc:AlternateContent>
    </p:spTree>
    <p:extLst>
      <p:ext uri="{BB962C8B-B14F-4D97-AF65-F5344CB8AC3E}">
        <p14:creationId xmlns:p14="http://schemas.microsoft.com/office/powerpoint/2010/main" val="277172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7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57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77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77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uiExpand="1" build="p"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Gibbs Sampling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95400"/>
            <a:ext cx="6828713" cy="5409636"/>
          </a:xfrm>
          <a:prstGeom prst="rect">
            <a:avLst/>
          </a:prstGeom>
        </p:spPr>
      </p:pic>
    </p:spTree>
    <p:extLst>
      <p:ext uri="{BB962C8B-B14F-4D97-AF65-F5344CB8AC3E}">
        <p14:creationId xmlns:p14="http://schemas.microsoft.com/office/powerpoint/2010/main" val="384294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255A-D82A-1AAE-24D7-B4106447AF36}"/>
              </a:ext>
            </a:extLst>
          </p:cNvPr>
          <p:cNvSpPr>
            <a:spLocks noGrp="1"/>
          </p:cNvSpPr>
          <p:nvPr>
            <p:ph type="title"/>
          </p:nvPr>
        </p:nvSpPr>
        <p:spPr/>
        <p:txBody>
          <a:bodyPr/>
          <a:lstStyle/>
          <a:p>
            <a:r>
              <a:rPr lang="en-US" dirty="0"/>
              <a:t>Reason 1: Inference</a:t>
            </a:r>
            <a:endParaRPr lang="hi-IN" dirty="0"/>
          </a:p>
        </p:txBody>
      </p:sp>
      <p:sp>
        <p:nvSpPr>
          <p:cNvPr id="3" name="Content Placeholder 2">
            <a:extLst>
              <a:ext uri="{FF2B5EF4-FFF2-40B4-BE49-F238E27FC236}">
                <a16:creationId xmlns:a16="http://schemas.microsoft.com/office/drawing/2014/main" id="{965A7E8F-57BF-BC95-C461-A29836BCD44A}"/>
              </a:ext>
            </a:extLst>
          </p:cNvPr>
          <p:cNvSpPr>
            <a:spLocks noGrp="1"/>
          </p:cNvSpPr>
          <p:nvPr>
            <p:ph idx="1"/>
          </p:nvPr>
        </p:nvSpPr>
        <p:spPr>
          <a:xfrm>
            <a:off x="228600" y="1397001"/>
            <a:ext cx="11785600" cy="4729164"/>
          </a:xfrm>
        </p:spPr>
        <p:txBody>
          <a:bodyPr/>
          <a:lstStyle/>
          <a:p>
            <a:r>
              <a:rPr lang="en-US" dirty="0"/>
              <a:t>Estimating posterior probabilities (P(</a:t>
            </a:r>
            <a:r>
              <a:rPr lang="en-US" dirty="0" err="1"/>
              <a:t>Query|evidence</a:t>
            </a:r>
            <a:r>
              <a:rPr lang="en-US" dirty="0"/>
              <a:t>)) can be computationally expensive</a:t>
            </a:r>
          </a:p>
          <a:p>
            <a:endParaRPr lang="en-US" dirty="0"/>
          </a:p>
          <a:p>
            <a:r>
              <a:rPr lang="en-US" dirty="0"/>
              <a:t>Instead, sampling from the posterior distribution can be easier</a:t>
            </a:r>
          </a:p>
          <a:p>
            <a:pPr lvl="1"/>
            <a:r>
              <a:rPr lang="en-US" dirty="0"/>
              <a:t>Recall Monte Carlo approach from earlier</a:t>
            </a:r>
          </a:p>
          <a:p>
            <a:pPr lvl="1"/>
            <a:r>
              <a:rPr lang="en-US" dirty="0"/>
              <a:t>Given enough samples, counts converge to true probability</a:t>
            </a:r>
          </a:p>
          <a:p>
            <a:pPr marL="0" indent="0">
              <a:buNone/>
            </a:pPr>
            <a:endParaRPr lang="en-US" dirty="0"/>
          </a:p>
          <a:p>
            <a:r>
              <a:rPr lang="en-US" b="1" dirty="0"/>
              <a:t>Use that to approximate the posterior probability</a:t>
            </a:r>
            <a:endParaRPr lang="hi-IN" b="1" dirty="0"/>
          </a:p>
        </p:txBody>
      </p:sp>
      <p:sp>
        <p:nvSpPr>
          <p:cNvPr id="4" name="Slide Number Placeholder 3">
            <a:extLst>
              <a:ext uri="{FF2B5EF4-FFF2-40B4-BE49-F238E27FC236}">
                <a16:creationId xmlns:a16="http://schemas.microsoft.com/office/drawing/2014/main" id="{4B7FC425-3775-B907-ECD4-1A06C2F3EE4E}"/>
              </a:ext>
            </a:extLst>
          </p:cNvPr>
          <p:cNvSpPr>
            <a:spLocks noGrp="1"/>
          </p:cNvSpPr>
          <p:nvPr>
            <p:ph type="sldNum" sz="quarter" idx="12"/>
          </p:nvPr>
        </p:nvSpPr>
        <p:spPr/>
        <p:txBody>
          <a:bodyPr/>
          <a:lstStyle/>
          <a:p>
            <a:pPr>
              <a:defRPr/>
            </a:pPr>
            <a:fld id="{7D7CBA2C-8853-4EEC-A9C0-BF38CC3A9085}" type="slidenum">
              <a:rPr lang="en-US" smtClean="0"/>
              <a:pPr>
                <a:defRPr/>
              </a:pPr>
              <a:t>3</a:t>
            </a:fld>
            <a:endParaRPr lang="en-US" dirty="0"/>
          </a:p>
        </p:txBody>
      </p:sp>
    </p:spTree>
    <p:extLst>
      <p:ext uri="{BB962C8B-B14F-4D97-AF65-F5344CB8AC3E}">
        <p14:creationId xmlns:p14="http://schemas.microsoft.com/office/powerpoint/2010/main" val="328578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EB7C-C94C-C573-E441-C3DC2275D32D}"/>
              </a:ext>
            </a:extLst>
          </p:cNvPr>
          <p:cNvSpPr>
            <a:spLocks noGrp="1"/>
          </p:cNvSpPr>
          <p:nvPr>
            <p:ph type="title"/>
          </p:nvPr>
        </p:nvSpPr>
        <p:spPr/>
        <p:txBody>
          <a:bodyPr/>
          <a:lstStyle/>
          <a:p>
            <a:pPr algn="l"/>
            <a:r>
              <a:rPr lang="en-US" dirty="0" err="1"/>
              <a:t>GenAI</a:t>
            </a:r>
            <a:r>
              <a:rPr lang="en-US" dirty="0"/>
              <a:t> Image Generation</a:t>
            </a:r>
            <a:endParaRPr lang="hi-IN" dirty="0"/>
          </a:p>
        </p:txBody>
      </p:sp>
      <p:sp>
        <p:nvSpPr>
          <p:cNvPr id="3" name="Content Placeholder 2">
            <a:extLst>
              <a:ext uri="{FF2B5EF4-FFF2-40B4-BE49-F238E27FC236}">
                <a16:creationId xmlns:a16="http://schemas.microsoft.com/office/drawing/2014/main" id="{63F56AD7-60C9-E459-59F6-C35508EA148B}"/>
              </a:ext>
            </a:extLst>
          </p:cNvPr>
          <p:cNvSpPr>
            <a:spLocks noGrp="1"/>
          </p:cNvSpPr>
          <p:nvPr>
            <p:ph idx="1"/>
          </p:nvPr>
        </p:nvSpPr>
        <p:spPr>
          <a:xfrm>
            <a:off x="0" y="1143000"/>
            <a:ext cx="12496800" cy="4729164"/>
          </a:xfrm>
        </p:spPr>
        <p:txBody>
          <a:bodyPr/>
          <a:lstStyle/>
          <a:p>
            <a:r>
              <a:rPr lang="en-US" sz="2800" dirty="0"/>
              <a:t>Suppose you want to generate images</a:t>
            </a:r>
          </a:p>
          <a:p>
            <a:r>
              <a:rPr lang="en-US" sz="2800" dirty="0"/>
              <a:t>These images don’t actually exist and you want to generate new ones</a:t>
            </a:r>
            <a:endParaRPr lang="en-US" sz="1200" dirty="0"/>
          </a:p>
          <a:p>
            <a:endParaRPr lang="en-US" sz="1200" dirty="0"/>
          </a:p>
          <a:p>
            <a:r>
              <a:rPr lang="en-US" sz="2800" dirty="0"/>
              <a:t>Popular technique: Diffusion models</a:t>
            </a:r>
          </a:p>
          <a:p>
            <a:r>
              <a:rPr lang="en-US" sz="2800" dirty="0"/>
              <a:t>Also: Generative Adversarial Networks (GANs)</a:t>
            </a:r>
            <a:endParaRPr lang="en-US" sz="1200" dirty="0"/>
          </a:p>
          <a:p>
            <a:endParaRPr lang="en-US" sz="1200" dirty="0"/>
          </a:p>
          <a:p>
            <a:r>
              <a:rPr lang="en-US" sz="2800" dirty="0"/>
              <a:t>At its core, this involves sampling from some unknown crazy distribution! </a:t>
            </a:r>
          </a:p>
          <a:p>
            <a:endParaRPr lang="en-US" sz="2800" dirty="0"/>
          </a:p>
          <a:p>
            <a:r>
              <a:rPr lang="en-US" sz="2800" dirty="0"/>
              <a:t>Today: Let’s understand Gibbs sampling via a </a:t>
            </a:r>
            <a:r>
              <a:rPr lang="en-US" sz="2800" dirty="0">
                <a:solidFill>
                  <a:srgbClr val="FF0000"/>
                </a:solidFill>
              </a:rPr>
              <a:t>toy version </a:t>
            </a:r>
            <a:r>
              <a:rPr lang="en-US" sz="2800" dirty="0"/>
              <a:t>of this</a:t>
            </a:r>
          </a:p>
        </p:txBody>
      </p:sp>
      <p:sp>
        <p:nvSpPr>
          <p:cNvPr id="4" name="Slide Number Placeholder 3">
            <a:extLst>
              <a:ext uri="{FF2B5EF4-FFF2-40B4-BE49-F238E27FC236}">
                <a16:creationId xmlns:a16="http://schemas.microsoft.com/office/drawing/2014/main" id="{376ED6A9-F88B-19FB-B693-C6EE517153E1}"/>
              </a:ext>
            </a:extLst>
          </p:cNvPr>
          <p:cNvSpPr>
            <a:spLocks noGrp="1"/>
          </p:cNvSpPr>
          <p:nvPr>
            <p:ph type="sldNum" sz="quarter" idx="12"/>
          </p:nvPr>
        </p:nvSpPr>
        <p:spPr/>
        <p:txBody>
          <a:bodyPr/>
          <a:lstStyle/>
          <a:p>
            <a:pPr>
              <a:defRPr/>
            </a:pPr>
            <a:fld id="{7D7CBA2C-8853-4EEC-A9C0-BF38CC3A9085}" type="slidenum">
              <a:rPr lang="en-US" smtClean="0"/>
              <a:pPr>
                <a:defRPr/>
              </a:pPr>
              <a:t>30</a:t>
            </a:fld>
            <a:endParaRPr lang="en-US" dirty="0"/>
          </a:p>
        </p:txBody>
      </p:sp>
      <p:pic>
        <p:nvPicPr>
          <p:cNvPr id="1028" name="Picture 4" descr="How to Use DALL-E 3: Mastering AI Image Generation Quickly - GadgetMates">
            <a:extLst>
              <a:ext uri="{FF2B5EF4-FFF2-40B4-BE49-F238E27FC236}">
                <a16:creationId xmlns:a16="http://schemas.microsoft.com/office/drawing/2014/main" id="{20C98D5F-98FE-4745-A9C5-8B7ABF966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34925"/>
            <a:ext cx="1828800" cy="1017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eating custom YouTube thumbnails in Midjourney. - Custom Thumbnails">
            <a:extLst>
              <a:ext uri="{FF2B5EF4-FFF2-40B4-BE49-F238E27FC236}">
                <a16:creationId xmlns:a16="http://schemas.microsoft.com/office/drawing/2014/main" id="{3B245A94-C057-7846-8D82-A79479AD0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547" y="43890"/>
            <a:ext cx="2511853" cy="94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F663-ECD8-AD33-1425-CEA0B252EB95}"/>
              </a:ext>
            </a:extLst>
          </p:cNvPr>
          <p:cNvSpPr>
            <a:spLocks noGrp="1"/>
          </p:cNvSpPr>
          <p:nvPr>
            <p:ph type="title"/>
          </p:nvPr>
        </p:nvSpPr>
        <p:spPr/>
        <p:txBody>
          <a:bodyPr/>
          <a:lstStyle/>
          <a:p>
            <a:r>
              <a:rPr lang="en-US" dirty="0"/>
              <a:t>Image generation: Toy example</a:t>
            </a:r>
            <a:endParaRPr lang="hi-IN" dirty="0"/>
          </a:p>
        </p:txBody>
      </p:sp>
      <p:sp>
        <p:nvSpPr>
          <p:cNvPr id="3" name="Content Placeholder 2">
            <a:extLst>
              <a:ext uri="{FF2B5EF4-FFF2-40B4-BE49-F238E27FC236}">
                <a16:creationId xmlns:a16="http://schemas.microsoft.com/office/drawing/2014/main" id="{43099400-5723-6A07-4C7B-AA66453CA603}"/>
              </a:ext>
            </a:extLst>
          </p:cNvPr>
          <p:cNvSpPr>
            <a:spLocks noGrp="1"/>
          </p:cNvSpPr>
          <p:nvPr>
            <p:ph idx="1"/>
          </p:nvPr>
        </p:nvSpPr>
        <p:spPr>
          <a:xfrm>
            <a:off x="152400" y="1219200"/>
            <a:ext cx="11963400" cy="4729164"/>
          </a:xfrm>
        </p:spPr>
        <p:txBody>
          <a:bodyPr/>
          <a:lstStyle/>
          <a:p>
            <a:r>
              <a:rPr lang="en-US" sz="2800" dirty="0"/>
              <a:t>Image comprises a foreground and a background</a:t>
            </a:r>
          </a:p>
          <a:p>
            <a:pPr lvl="1"/>
            <a:r>
              <a:rPr lang="en-US" sz="2400" dirty="0"/>
              <a:t>Image foreground ϵ {Cow, human, airplane, car}</a:t>
            </a:r>
          </a:p>
          <a:p>
            <a:pPr lvl="1"/>
            <a:r>
              <a:rPr lang="en-US" sz="2400" dirty="0"/>
              <a:t>Image background ϵ {Buildings, sky, grass}</a:t>
            </a:r>
            <a:endParaRPr lang="en-US" sz="700" dirty="0"/>
          </a:p>
          <a:p>
            <a:endParaRPr lang="en-US" sz="1100" dirty="0"/>
          </a:p>
          <a:p>
            <a:r>
              <a:rPr lang="en-US" sz="2800" dirty="0">
                <a:solidFill>
                  <a:srgbClr val="C00000"/>
                </a:solidFill>
              </a:rPr>
              <a:t>Want to generate an image </a:t>
            </a:r>
            <a:r>
              <a:rPr lang="en-US" sz="2800" dirty="0" err="1">
                <a:solidFill>
                  <a:srgbClr val="C00000"/>
                </a:solidFill>
              </a:rPr>
              <a:t>randomly~P</a:t>
            </a:r>
            <a:r>
              <a:rPr lang="en-US" sz="2800" dirty="0">
                <a:solidFill>
                  <a:srgbClr val="C00000"/>
                </a:solidFill>
              </a:rPr>
              <a:t>(Foreground, Background)</a:t>
            </a:r>
            <a:endParaRPr lang="en-US" sz="1200" dirty="0">
              <a:solidFill>
                <a:srgbClr val="C00000"/>
              </a:solidFill>
            </a:endParaRPr>
          </a:p>
          <a:p>
            <a:endParaRPr lang="en-US" sz="1200" dirty="0"/>
          </a:p>
          <a:p>
            <a:r>
              <a:rPr lang="en-US" sz="2800" dirty="0"/>
              <a:t>What is P(Foreground = cow)?  What is P(Background = Buildings)?</a:t>
            </a:r>
          </a:p>
          <a:p>
            <a:pPr lvl="1"/>
            <a:r>
              <a:rPr lang="en-US" sz="2400" dirty="0"/>
              <a:t>Hard to tell</a:t>
            </a:r>
          </a:p>
          <a:p>
            <a:r>
              <a:rPr lang="en-US" sz="2800" dirty="0"/>
              <a:t>What is P(Foreground = cow | Background = grass)? </a:t>
            </a:r>
          </a:p>
          <a:p>
            <a:r>
              <a:rPr lang="en-US" sz="2800" dirty="0"/>
              <a:t>What is P(Background = grass | Foreground = airplane)?</a:t>
            </a:r>
            <a:endParaRPr lang="en-US" sz="1200" dirty="0"/>
          </a:p>
          <a:p>
            <a:endParaRPr lang="en-US" sz="1200" dirty="0"/>
          </a:p>
          <a:p>
            <a:r>
              <a:rPr lang="en-US" sz="2800" b="1" dirty="0">
                <a:solidFill>
                  <a:srgbClr val="3333FF"/>
                </a:solidFill>
              </a:rPr>
              <a:t>Marginals are hard to specify or estimate but conditionals are easier!</a:t>
            </a:r>
          </a:p>
        </p:txBody>
      </p:sp>
      <p:sp>
        <p:nvSpPr>
          <p:cNvPr id="4" name="Slide Number Placeholder 3">
            <a:extLst>
              <a:ext uri="{FF2B5EF4-FFF2-40B4-BE49-F238E27FC236}">
                <a16:creationId xmlns:a16="http://schemas.microsoft.com/office/drawing/2014/main" id="{6A27F82A-97D2-AA7B-6AC3-EBC45ABEFB7D}"/>
              </a:ext>
            </a:extLst>
          </p:cNvPr>
          <p:cNvSpPr>
            <a:spLocks noGrp="1"/>
          </p:cNvSpPr>
          <p:nvPr>
            <p:ph type="sldNum" sz="quarter" idx="12"/>
          </p:nvPr>
        </p:nvSpPr>
        <p:spPr/>
        <p:txBody>
          <a:bodyPr/>
          <a:lstStyle/>
          <a:p>
            <a:pPr>
              <a:defRPr/>
            </a:pPr>
            <a:fld id="{7D7CBA2C-8853-4EEC-A9C0-BF38CC3A9085}" type="slidenum">
              <a:rPr lang="en-US" smtClean="0"/>
              <a:pPr>
                <a:defRPr/>
              </a:pPr>
              <a:t>31</a:t>
            </a:fld>
            <a:endParaRPr lang="en-US" dirty="0"/>
          </a:p>
        </p:txBody>
      </p:sp>
    </p:spTree>
    <p:extLst>
      <p:ext uri="{BB962C8B-B14F-4D97-AF65-F5344CB8AC3E}">
        <p14:creationId xmlns:p14="http://schemas.microsoft.com/office/powerpoint/2010/main" val="9117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F77-164C-D008-1B58-94F3C4E5BE0B}"/>
              </a:ext>
            </a:extLst>
          </p:cNvPr>
          <p:cNvSpPr>
            <a:spLocks noGrp="1"/>
          </p:cNvSpPr>
          <p:nvPr>
            <p:ph type="title"/>
          </p:nvPr>
        </p:nvSpPr>
        <p:spPr/>
        <p:txBody>
          <a:bodyPr/>
          <a:lstStyle/>
          <a:p>
            <a:r>
              <a:rPr lang="en-US" dirty="0"/>
              <a:t>Gibbs sampling</a:t>
            </a:r>
            <a:endParaRPr lang="hi-IN" dirty="0"/>
          </a:p>
        </p:txBody>
      </p:sp>
      <p:sp>
        <p:nvSpPr>
          <p:cNvPr id="3" name="Content Placeholder 2">
            <a:extLst>
              <a:ext uri="{FF2B5EF4-FFF2-40B4-BE49-F238E27FC236}">
                <a16:creationId xmlns:a16="http://schemas.microsoft.com/office/drawing/2014/main" id="{764810A5-0B78-CD56-1512-C0B8D1B07F50}"/>
              </a:ext>
            </a:extLst>
          </p:cNvPr>
          <p:cNvSpPr>
            <a:spLocks noGrp="1"/>
          </p:cNvSpPr>
          <p:nvPr>
            <p:ph idx="1"/>
          </p:nvPr>
        </p:nvSpPr>
        <p:spPr>
          <a:xfrm>
            <a:off x="381000" y="1354439"/>
            <a:ext cx="12192000" cy="4729164"/>
          </a:xfrm>
        </p:spPr>
        <p:txBody>
          <a:bodyPr/>
          <a:lstStyle/>
          <a:p>
            <a:r>
              <a:rPr lang="en-US" dirty="0">
                <a:solidFill>
                  <a:srgbClr val="FF0000"/>
                </a:solidFill>
              </a:rPr>
              <a:t>You have access to P(X</a:t>
            </a:r>
            <a:r>
              <a:rPr lang="en-US" baseline="-25000" dirty="0">
                <a:solidFill>
                  <a:srgbClr val="FF0000"/>
                </a:solidFill>
              </a:rPr>
              <a:t>i</a:t>
            </a:r>
            <a:r>
              <a:rPr lang="en-US" dirty="0">
                <a:solidFill>
                  <a:srgbClr val="FF0000"/>
                </a:solidFill>
              </a:rPr>
              <a:t>|X</a:t>
            </a:r>
            <a:r>
              <a:rPr lang="en-US" baseline="-25000" dirty="0">
                <a:solidFill>
                  <a:srgbClr val="FF0000"/>
                </a:solidFill>
              </a:rPr>
              <a:t>1</a:t>
            </a:r>
            <a:r>
              <a:rPr lang="en-US" dirty="0">
                <a:solidFill>
                  <a:srgbClr val="FF0000"/>
                </a:solidFill>
              </a:rPr>
              <a:t>,…,X</a:t>
            </a:r>
            <a:r>
              <a:rPr lang="en-US" baseline="-25000" dirty="0">
                <a:solidFill>
                  <a:srgbClr val="FF0000"/>
                </a:solidFill>
              </a:rPr>
              <a:t>i-1</a:t>
            </a:r>
            <a:r>
              <a:rPr lang="en-US" dirty="0">
                <a:solidFill>
                  <a:srgbClr val="FF0000"/>
                </a:solidFill>
              </a:rPr>
              <a:t>,X</a:t>
            </a:r>
            <a:r>
              <a:rPr lang="en-US" baseline="-25000" dirty="0">
                <a:solidFill>
                  <a:srgbClr val="FF0000"/>
                </a:solidFill>
              </a:rPr>
              <a:t>i+1</a:t>
            </a:r>
            <a:r>
              <a:rPr lang="en-US" dirty="0">
                <a:solidFill>
                  <a:srgbClr val="FF0000"/>
                </a:solidFill>
              </a:rPr>
              <a:t>,…,</a:t>
            </a:r>
            <a:r>
              <a:rPr lang="en-US" dirty="0" err="1">
                <a:solidFill>
                  <a:srgbClr val="FF0000"/>
                </a:solidFill>
              </a:rPr>
              <a:t>X</a:t>
            </a:r>
            <a:r>
              <a:rPr lang="en-US" baseline="-25000" dirty="0" err="1">
                <a:solidFill>
                  <a:srgbClr val="FF0000"/>
                </a:solidFill>
              </a:rPr>
              <a:t>n</a:t>
            </a:r>
            <a:r>
              <a:rPr lang="en-US" dirty="0">
                <a:solidFill>
                  <a:srgbClr val="FF0000"/>
                </a:solidFill>
              </a:rPr>
              <a:t>) for all </a:t>
            </a:r>
            <a:r>
              <a:rPr lang="en-US" dirty="0" err="1">
                <a:solidFill>
                  <a:srgbClr val="FF0000"/>
                </a:solidFill>
              </a:rPr>
              <a:t>i</a:t>
            </a:r>
            <a:endParaRPr lang="en-US" dirty="0">
              <a:solidFill>
                <a:srgbClr val="FF0000"/>
              </a:solidFill>
            </a:endParaRPr>
          </a:p>
          <a:p>
            <a:r>
              <a:rPr lang="en-US" dirty="0">
                <a:solidFill>
                  <a:srgbClr val="FF0000"/>
                </a:solidFill>
              </a:rPr>
              <a:t>Want to sample from P(X</a:t>
            </a:r>
            <a:r>
              <a:rPr lang="en-US" baseline="-25000" dirty="0">
                <a:solidFill>
                  <a:srgbClr val="FF0000"/>
                </a:solidFill>
              </a:rPr>
              <a:t>1</a:t>
            </a:r>
            <a:r>
              <a:rPr lang="en-US" dirty="0">
                <a:solidFill>
                  <a:srgbClr val="FF0000"/>
                </a:solidFill>
              </a:rPr>
              <a:t>,…,</a:t>
            </a:r>
            <a:r>
              <a:rPr lang="en-US" dirty="0" err="1">
                <a:solidFill>
                  <a:srgbClr val="FF0000"/>
                </a:solidFill>
              </a:rPr>
              <a:t>X</a:t>
            </a:r>
            <a:r>
              <a:rPr lang="en-US" baseline="-25000" dirty="0" err="1">
                <a:solidFill>
                  <a:srgbClr val="FF0000"/>
                </a:solidFill>
              </a:rPr>
              <a:t>n</a:t>
            </a:r>
            <a:r>
              <a:rPr lang="en-US" dirty="0">
                <a:solidFill>
                  <a:srgbClr val="FF0000"/>
                </a:solidFill>
              </a:rPr>
              <a:t>)</a:t>
            </a:r>
          </a:p>
          <a:p>
            <a:endParaRPr lang="en-US" dirty="0">
              <a:solidFill>
                <a:srgbClr val="C00000"/>
              </a:solidFill>
            </a:endParaRPr>
          </a:p>
          <a:p>
            <a:r>
              <a:rPr lang="en-US" dirty="0"/>
              <a:t>Initialize some values (x</a:t>
            </a:r>
            <a:r>
              <a:rPr lang="en-US" baseline="-25000" dirty="0"/>
              <a:t>1</a:t>
            </a:r>
            <a:r>
              <a:rPr lang="en-US" dirty="0"/>
              <a:t>,…,</a:t>
            </a:r>
            <a:r>
              <a:rPr lang="en-US" dirty="0" err="1"/>
              <a:t>x</a:t>
            </a:r>
            <a:r>
              <a:rPr lang="en-US" baseline="-25000" dirty="0" err="1"/>
              <a:t>n</a:t>
            </a:r>
            <a:r>
              <a:rPr lang="en-US" dirty="0"/>
              <a:t>)</a:t>
            </a:r>
          </a:p>
          <a:p>
            <a:r>
              <a:rPr lang="en-US" dirty="0"/>
              <a:t>Repeat many times:</a:t>
            </a:r>
          </a:p>
          <a:p>
            <a:pPr lvl="1"/>
            <a:r>
              <a:rPr lang="en-US" dirty="0"/>
              <a:t>For </a:t>
            </a:r>
            <a:r>
              <a:rPr lang="en-US" dirty="0" err="1"/>
              <a:t>i</a:t>
            </a:r>
            <a:r>
              <a:rPr lang="en-US" dirty="0"/>
              <a:t> = 1,…,n:</a:t>
            </a:r>
          </a:p>
          <a:p>
            <a:pPr lvl="2"/>
            <a:r>
              <a:rPr lang="en-US" dirty="0"/>
              <a:t>Let </a:t>
            </a:r>
            <a:r>
              <a:rPr lang="en-US" dirty="0" err="1"/>
              <a:t>x</a:t>
            </a:r>
            <a:r>
              <a:rPr lang="en-US" baseline="-25000" dirty="0" err="1"/>
              <a:t>i</a:t>
            </a:r>
            <a:r>
              <a:rPr lang="en-US" dirty="0" err="1"/>
              <a:t>~</a:t>
            </a:r>
            <a:r>
              <a:rPr lang="en-US" dirty="0" err="1">
                <a:solidFill>
                  <a:schemeClr val="tx1"/>
                </a:solidFill>
              </a:rPr>
              <a:t>P</a:t>
            </a:r>
            <a:r>
              <a:rPr lang="en-US" dirty="0">
                <a:solidFill>
                  <a:schemeClr val="tx1"/>
                </a:solidFill>
              </a:rPr>
              <a:t>(X</a:t>
            </a:r>
            <a:r>
              <a:rPr lang="en-US" baseline="-25000" dirty="0">
                <a:solidFill>
                  <a:schemeClr val="tx1"/>
                </a:solidFill>
              </a:rPr>
              <a:t>i</a:t>
            </a:r>
            <a:r>
              <a:rPr lang="en-US" dirty="0">
                <a:solidFill>
                  <a:schemeClr val="tx1"/>
                </a:solidFill>
              </a:rPr>
              <a:t>|X</a:t>
            </a:r>
            <a:r>
              <a:rPr lang="en-US" baseline="-25000" dirty="0">
                <a:solidFill>
                  <a:schemeClr val="tx1"/>
                </a:solidFill>
              </a:rPr>
              <a:t>1</a:t>
            </a:r>
            <a:r>
              <a:rPr lang="en-US" dirty="0">
                <a:solidFill>
                  <a:schemeClr val="tx1"/>
                </a:solidFill>
              </a:rPr>
              <a:t>=</a:t>
            </a:r>
            <a:r>
              <a:rPr lang="en-US" dirty="0"/>
              <a:t> x</a:t>
            </a:r>
            <a:r>
              <a:rPr lang="en-US" baseline="-25000" dirty="0"/>
              <a:t>1</a:t>
            </a:r>
            <a:r>
              <a:rPr lang="en-US" dirty="0">
                <a:solidFill>
                  <a:schemeClr val="tx1"/>
                </a:solidFill>
              </a:rPr>
              <a:t>,…,X</a:t>
            </a:r>
            <a:r>
              <a:rPr lang="en-US" baseline="-25000" dirty="0">
                <a:solidFill>
                  <a:schemeClr val="tx1"/>
                </a:solidFill>
              </a:rPr>
              <a:t>i-1</a:t>
            </a:r>
            <a:r>
              <a:rPr lang="en-US" dirty="0">
                <a:solidFill>
                  <a:schemeClr val="tx1"/>
                </a:solidFill>
              </a:rPr>
              <a:t>=x</a:t>
            </a:r>
            <a:r>
              <a:rPr lang="en-US" baseline="-25000" dirty="0">
                <a:solidFill>
                  <a:schemeClr val="tx1"/>
                </a:solidFill>
              </a:rPr>
              <a:t>i-1</a:t>
            </a:r>
            <a:r>
              <a:rPr lang="en-US" dirty="0">
                <a:solidFill>
                  <a:schemeClr val="tx1"/>
                </a:solidFill>
              </a:rPr>
              <a:t>,X</a:t>
            </a:r>
            <a:r>
              <a:rPr lang="en-US" baseline="-25000" dirty="0">
                <a:solidFill>
                  <a:schemeClr val="tx1"/>
                </a:solidFill>
              </a:rPr>
              <a:t>i+1</a:t>
            </a:r>
            <a:r>
              <a:rPr lang="en-US" dirty="0">
                <a:solidFill>
                  <a:schemeClr val="tx1"/>
                </a:solidFill>
              </a:rPr>
              <a:t>=x</a:t>
            </a:r>
            <a:r>
              <a:rPr lang="en-US" baseline="-25000" dirty="0">
                <a:solidFill>
                  <a:schemeClr val="tx1"/>
                </a:solidFill>
              </a:rPr>
              <a:t>i+1</a:t>
            </a:r>
            <a:r>
              <a:rPr lang="en-US" dirty="0">
                <a:solidFill>
                  <a:schemeClr val="tx1"/>
                </a:solidFill>
              </a:rPr>
              <a:t>,…,</a:t>
            </a:r>
            <a:r>
              <a:rPr lang="en-US" dirty="0" err="1">
                <a:solidFill>
                  <a:schemeClr val="tx1"/>
                </a:solidFill>
              </a:rPr>
              <a:t>X</a:t>
            </a:r>
            <a:r>
              <a:rPr lang="en-US" baseline="-25000" dirty="0" err="1">
                <a:solidFill>
                  <a:schemeClr val="tx1"/>
                </a:solidFill>
              </a:rPr>
              <a:t>n</a:t>
            </a:r>
            <a:r>
              <a:rPr lang="en-US" dirty="0">
                <a:solidFill>
                  <a:schemeClr val="tx1"/>
                </a:solidFill>
              </a:rPr>
              <a:t>=</a:t>
            </a:r>
            <a:r>
              <a:rPr lang="en-US" dirty="0" err="1">
                <a:solidFill>
                  <a:schemeClr val="tx1"/>
                </a:solidFill>
              </a:rPr>
              <a:t>x</a:t>
            </a:r>
            <a:r>
              <a:rPr lang="en-US" baseline="-25000" dirty="0" err="1">
                <a:solidFill>
                  <a:schemeClr val="tx1"/>
                </a:solidFill>
              </a:rPr>
              <a:t>n</a:t>
            </a:r>
            <a:r>
              <a:rPr lang="en-US" dirty="0">
                <a:solidFill>
                  <a:schemeClr val="tx1"/>
                </a:solidFill>
              </a:rPr>
              <a:t>)      </a:t>
            </a:r>
          </a:p>
          <a:p>
            <a:pPr lvl="2"/>
            <a:r>
              <a:rPr lang="en-US" dirty="0">
                <a:solidFill>
                  <a:schemeClr val="tx1"/>
                </a:solidFill>
              </a:rPr>
              <a:t>Note: this will overwrite the previous value of x</a:t>
            </a:r>
            <a:r>
              <a:rPr lang="en-US" baseline="-25000" dirty="0">
                <a:solidFill>
                  <a:schemeClr val="tx1"/>
                </a:solidFill>
              </a:rPr>
              <a:t>i</a:t>
            </a:r>
            <a:endParaRPr lang="en-US" dirty="0">
              <a:solidFill>
                <a:schemeClr val="tx1"/>
              </a:solidFill>
            </a:endParaRPr>
          </a:p>
          <a:p>
            <a:r>
              <a:rPr lang="en-US" dirty="0"/>
              <a:t>Output x</a:t>
            </a:r>
            <a:r>
              <a:rPr lang="en-US" baseline="-25000" dirty="0"/>
              <a:t>1</a:t>
            </a:r>
            <a:r>
              <a:rPr lang="en-US" dirty="0"/>
              <a:t>,…,</a:t>
            </a:r>
            <a:r>
              <a:rPr lang="en-US" dirty="0" err="1"/>
              <a:t>x</a:t>
            </a:r>
            <a:r>
              <a:rPr lang="en-US" baseline="-25000" dirty="0" err="1"/>
              <a:t>n</a:t>
            </a:r>
            <a:endParaRPr lang="en-US" dirty="0"/>
          </a:p>
          <a:p>
            <a:pPr lvl="1"/>
            <a:endParaRPr lang="hi-IN" dirty="0"/>
          </a:p>
        </p:txBody>
      </p:sp>
      <p:sp>
        <p:nvSpPr>
          <p:cNvPr id="4" name="Slide Number Placeholder 3">
            <a:extLst>
              <a:ext uri="{FF2B5EF4-FFF2-40B4-BE49-F238E27FC236}">
                <a16:creationId xmlns:a16="http://schemas.microsoft.com/office/drawing/2014/main" id="{9DCDB37B-7FEC-C060-1DE1-FB838B0E7C65}"/>
              </a:ext>
            </a:extLst>
          </p:cNvPr>
          <p:cNvSpPr>
            <a:spLocks noGrp="1"/>
          </p:cNvSpPr>
          <p:nvPr>
            <p:ph type="sldNum" sz="quarter" idx="12"/>
          </p:nvPr>
        </p:nvSpPr>
        <p:spPr/>
        <p:txBody>
          <a:bodyPr/>
          <a:lstStyle/>
          <a:p>
            <a:pPr>
              <a:defRPr/>
            </a:pPr>
            <a:fld id="{7D7CBA2C-8853-4EEC-A9C0-BF38CC3A9085}" type="slidenum">
              <a:rPr lang="en-US" smtClean="0"/>
              <a:pPr>
                <a:defRPr/>
              </a:pPr>
              <a:t>32</a:t>
            </a:fld>
            <a:endParaRPr lang="en-US" dirty="0"/>
          </a:p>
        </p:txBody>
      </p:sp>
    </p:spTree>
    <p:extLst>
      <p:ext uri="{BB962C8B-B14F-4D97-AF65-F5344CB8AC3E}">
        <p14:creationId xmlns:p14="http://schemas.microsoft.com/office/powerpoint/2010/main" val="38644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F77-164C-D008-1B58-94F3C4E5BE0B}"/>
              </a:ext>
            </a:extLst>
          </p:cNvPr>
          <p:cNvSpPr>
            <a:spLocks noGrp="1"/>
          </p:cNvSpPr>
          <p:nvPr>
            <p:ph type="title"/>
          </p:nvPr>
        </p:nvSpPr>
        <p:spPr/>
        <p:txBody>
          <a:bodyPr/>
          <a:lstStyle/>
          <a:p>
            <a:r>
              <a:rPr lang="en-US" dirty="0"/>
              <a:t>Gibbs sampling: Toy example</a:t>
            </a:r>
            <a:endParaRPr lang="hi-IN" dirty="0"/>
          </a:p>
        </p:txBody>
      </p:sp>
      <p:sp>
        <p:nvSpPr>
          <p:cNvPr id="3" name="Content Placeholder 2">
            <a:extLst>
              <a:ext uri="{FF2B5EF4-FFF2-40B4-BE49-F238E27FC236}">
                <a16:creationId xmlns:a16="http://schemas.microsoft.com/office/drawing/2014/main" id="{764810A5-0B78-CD56-1512-C0B8D1B07F50}"/>
              </a:ext>
            </a:extLst>
          </p:cNvPr>
          <p:cNvSpPr>
            <a:spLocks noGrp="1"/>
          </p:cNvSpPr>
          <p:nvPr>
            <p:ph idx="1"/>
          </p:nvPr>
        </p:nvSpPr>
        <p:spPr>
          <a:xfrm>
            <a:off x="381000" y="1354439"/>
            <a:ext cx="12192000" cy="4729164"/>
          </a:xfrm>
        </p:spPr>
        <p:txBody>
          <a:bodyPr/>
          <a:lstStyle/>
          <a:p>
            <a:r>
              <a:rPr lang="en-US" dirty="0">
                <a:solidFill>
                  <a:srgbClr val="C00000"/>
                </a:solidFill>
              </a:rPr>
              <a:t>Initialize Foreground = cow, Background = sky</a:t>
            </a:r>
          </a:p>
          <a:p>
            <a:pPr lvl="1"/>
            <a:r>
              <a:rPr lang="en-US" dirty="0">
                <a:solidFill>
                  <a:srgbClr val="C00000"/>
                </a:solidFill>
              </a:rPr>
              <a:t>Draw from P(</a:t>
            </a:r>
            <a:r>
              <a:rPr lang="en-US" dirty="0" err="1">
                <a:solidFill>
                  <a:srgbClr val="C00000"/>
                </a:solidFill>
              </a:rPr>
              <a:t>Foreground|Background</a:t>
            </a:r>
            <a:r>
              <a:rPr lang="en-US" dirty="0">
                <a:solidFill>
                  <a:srgbClr val="C00000"/>
                </a:solidFill>
              </a:rPr>
              <a:t>=sky) to get airplane</a:t>
            </a:r>
          </a:p>
          <a:p>
            <a:pPr lvl="1"/>
            <a:r>
              <a:rPr lang="en-US" dirty="0">
                <a:solidFill>
                  <a:srgbClr val="C00000"/>
                </a:solidFill>
              </a:rPr>
              <a:t>Draw from P(</a:t>
            </a:r>
            <a:r>
              <a:rPr lang="en-US" dirty="0" err="1">
                <a:solidFill>
                  <a:srgbClr val="C00000"/>
                </a:solidFill>
              </a:rPr>
              <a:t>Background|Foreground</a:t>
            </a:r>
            <a:r>
              <a:rPr lang="en-US" dirty="0">
                <a:solidFill>
                  <a:srgbClr val="C00000"/>
                </a:solidFill>
              </a:rPr>
              <a:t>= airplane) to get sky</a:t>
            </a:r>
          </a:p>
          <a:p>
            <a:pPr lvl="1"/>
            <a:r>
              <a:rPr lang="en-US" dirty="0">
                <a:solidFill>
                  <a:srgbClr val="C00000"/>
                </a:solidFill>
              </a:rPr>
              <a:t>Draw from P(</a:t>
            </a:r>
            <a:r>
              <a:rPr lang="en-US" dirty="0" err="1">
                <a:solidFill>
                  <a:srgbClr val="C00000"/>
                </a:solidFill>
              </a:rPr>
              <a:t>Foreground|Background</a:t>
            </a:r>
            <a:r>
              <a:rPr lang="en-US" dirty="0">
                <a:solidFill>
                  <a:srgbClr val="C00000"/>
                </a:solidFill>
              </a:rPr>
              <a:t>=sky) to get human</a:t>
            </a:r>
          </a:p>
          <a:p>
            <a:pPr lvl="1"/>
            <a:r>
              <a:rPr lang="en-US" dirty="0">
                <a:solidFill>
                  <a:srgbClr val="C00000"/>
                </a:solidFill>
              </a:rPr>
              <a:t>Draw from P(</a:t>
            </a:r>
            <a:r>
              <a:rPr lang="en-US" dirty="0" err="1">
                <a:solidFill>
                  <a:srgbClr val="C00000"/>
                </a:solidFill>
              </a:rPr>
              <a:t>Background|Foreground</a:t>
            </a:r>
            <a:r>
              <a:rPr lang="en-US" dirty="0">
                <a:solidFill>
                  <a:srgbClr val="C00000"/>
                </a:solidFill>
              </a:rPr>
              <a:t>=human) to get buildings</a:t>
            </a:r>
          </a:p>
          <a:p>
            <a:pPr lvl="1"/>
            <a:r>
              <a:rPr lang="en-US" dirty="0">
                <a:solidFill>
                  <a:srgbClr val="C00000"/>
                </a:solidFill>
              </a:rPr>
              <a:t>Draw from P(</a:t>
            </a:r>
            <a:r>
              <a:rPr lang="en-US" dirty="0" err="1">
                <a:solidFill>
                  <a:srgbClr val="C00000"/>
                </a:solidFill>
              </a:rPr>
              <a:t>Foreground|Background</a:t>
            </a:r>
            <a:r>
              <a:rPr lang="en-US" dirty="0">
                <a:solidFill>
                  <a:srgbClr val="C00000"/>
                </a:solidFill>
              </a:rPr>
              <a:t>=buildings) to get car</a:t>
            </a:r>
          </a:p>
          <a:p>
            <a:pPr lvl="1"/>
            <a:r>
              <a:rPr lang="en-US" dirty="0">
                <a:solidFill>
                  <a:srgbClr val="C00000"/>
                </a:solidFill>
              </a:rPr>
              <a:t>Draw from P(</a:t>
            </a:r>
            <a:r>
              <a:rPr lang="en-US" dirty="0" err="1">
                <a:solidFill>
                  <a:srgbClr val="C00000"/>
                </a:solidFill>
              </a:rPr>
              <a:t>Background|Foreground</a:t>
            </a:r>
            <a:r>
              <a:rPr lang="en-US" dirty="0">
                <a:solidFill>
                  <a:srgbClr val="C00000"/>
                </a:solidFill>
              </a:rPr>
              <a:t>=car) to get grass</a:t>
            </a:r>
          </a:p>
          <a:p>
            <a:pPr lvl="1"/>
            <a:endParaRPr lang="en-US" dirty="0">
              <a:solidFill>
                <a:srgbClr val="C00000"/>
              </a:solidFill>
            </a:endParaRPr>
          </a:p>
          <a:p>
            <a:r>
              <a:rPr lang="en-US" dirty="0"/>
              <a:t>Output (Foreground=car, Background=grass)</a:t>
            </a:r>
          </a:p>
          <a:p>
            <a:pPr lvl="1"/>
            <a:endParaRPr lang="hi-IN" dirty="0"/>
          </a:p>
        </p:txBody>
      </p:sp>
      <p:sp>
        <p:nvSpPr>
          <p:cNvPr id="4" name="Slide Number Placeholder 3">
            <a:extLst>
              <a:ext uri="{FF2B5EF4-FFF2-40B4-BE49-F238E27FC236}">
                <a16:creationId xmlns:a16="http://schemas.microsoft.com/office/drawing/2014/main" id="{9DCDB37B-7FEC-C060-1DE1-FB838B0E7C65}"/>
              </a:ext>
            </a:extLst>
          </p:cNvPr>
          <p:cNvSpPr>
            <a:spLocks noGrp="1"/>
          </p:cNvSpPr>
          <p:nvPr>
            <p:ph type="sldNum" sz="quarter" idx="12"/>
          </p:nvPr>
        </p:nvSpPr>
        <p:spPr/>
        <p:txBody>
          <a:bodyPr/>
          <a:lstStyle/>
          <a:p>
            <a:pPr>
              <a:defRPr/>
            </a:pPr>
            <a:fld id="{7D7CBA2C-8853-4EEC-A9C0-BF38CC3A9085}" type="slidenum">
              <a:rPr lang="en-US" smtClean="0"/>
              <a:pPr>
                <a:defRPr/>
              </a:pPr>
              <a:t>33</a:t>
            </a:fld>
            <a:endParaRPr lang="en-US" dirty="0"/>
          </a:p>
        </p:txBody>
      </p:sp>
      <p:pic>
        <p:nvPicPr>
          <p:cNvPr id="2050" name="Picture 2" descr="Rusty Car in the Tall Grass Stock Image - Image of metal, damaged: 16308685">
            <a:extLst>
              <a:ext uri="{FF2B5EF4-FFF2-40B4-BE49-F238E27FC236}">
                <a16:creationId xmlns:a16="http://schemas.microsoft.com/office/drawing/2014/main" id="{8CD305BC-6102-E14E-90F6-F81793BE03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000"/>
          <a:stretch/>
        </p:blipFill>
        <p:spPr bwMode="auto">
          <a:xfrm>
            <a:off x="9220200" y="5251490"/>
            <a:ext cx="2282338" cy="135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99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F77-164C-D008-1B58-94F3C4E5BE0B}"/>
              </a:ext>
            </a:extLst>
          </p:cNvPr>
          <p:cNvSpPr>
            <a:spLocks noGrp="1"/>
          </p:cNvSpPr>
          <p:nvPr>
            <p:ph type="title"/>
          </p:nvPr>
        </p:nvSpPr>
        <p:spPr/>
        <p:txBody>
          <a:bodyPr/>
          <a:lstStyle/>
          <a:p>
            <a:r>
              <a:rPr lang="en-US" dirty="0"/>
              <a:t>Gibbs sampling of conditional</a:t>
            </a:r>
            <a:endParaRPr lang="hi-IN" dirty="0"/>
          </a:p>
        </p:txBody>
      </p:sp>
      <p:sp>
        <p:nvSpPr>
          <p:cNvPr id="3" name="Content Placeholder 2">
            <a:extLst>
              <a:ext uri="{FF2B5EF4-FFF2-40B4-BE49-F238E27FC236}">
                <a16:creationId xmlns:a16="http://schemas.microsoft.com/office/drawing/2014/main" id="{764810A5-0B78-CD56-1512-C0B8D1B07F50}"/>
              </a:ext>
            </a:extLst>
          </p:cNvPr>
          <p:cNvSpPr>
            <a:spLocks noGrp="1"/>
          </p:cNvSpPr>
          <p:nvPr>
            <p:ph idx="1"/>
          </p:nvPr>
        </p:nvSpPr>
        <p:spPr>
          <a:xfrm>
            <a:off x="381000" y="1354439"/>
            <a:ext cx="11582400" cy="4729164"/>
          </a:xfrm>
        </p:spPr>
        <p:txBody>
          <a:bodyPr/>
          <a:lstStyle/>
          <a:p>
            <a:r>
              <a:rPr lang="en-US" sz="2800" dirty="0">
                <a:solidFill>
                  <a:srgbClr val="C00000"/>
                </a:solidFill>
              </a:rPr>
              <a:t>You are given X</a:t>
            </a:r>
            <a:r>
              <a:rPr lang="en-US" sz="2800" baseline="-25000" dirty="0">
                <a:solidFill>
                  <a:srgbClr val="C00000"/>
                </a:solidFill>
              </a:rPr>
              <a:t>e</a:t>
            </a:r>
            <a:r>
              <a:rPr lang="en-US" sz="2800" dirty="0">
                <a:solidFill>
                  <a:srgbClr val="C00000"/>
                </a:solidFill>
              </a:rPr>
              <a:t>=</a:t>
            </a:r>
            <a:r>
              <a:rPr lang="en-US" sz="2800" dirty="0" err="1">
                <a:solidFill>
                  <a:srgbClr val="C00000"/>
                </a:solidFill>
              </a:rPr>
              <a:t>x</a:t>
            </a:r>
            <a:r>
              <a:rPr lang="en-US" sz="2800" baseline="-25000" dirty="0" err="1">
                <a:solidFill>
                  <a:srgbClr val="C00000"/>
                </a:solidFill>
              </a:rPr>
              <a:t>e</a:t>
            </a:r>
            <a:endParaRPr lang="en-US" sz="2800" baseline="-25000" dirty="0">
              <a:solidFill>
                <a:srgbClr val="C00000"/>
              </a:solidFill>
            </a:endParaRPr>
          </a:p>
          <a:p>
            <a:r>
              <a:rPr lang="en-US" sz="2800" dirty="0"/>
              <a:t>You have access to P(X</a:t>
            </a:r>
            <a:r>
              <a:rPr lang="en-US" sz="2800" baseline="-25000" dirty="0"/>
              <a:t>i</a:t>
            </a:r>
            <a:r>
              <a:rPr lang="en-US" sz="2800" dirty="0"/>
              <a:t>|X</a:t>
            </a:r>
            <a:r>
              <a:rPr lang="en-US" sz="2800" baseline="-25000" dirty="0"/>
              <a:t>1</a:t>
            </a:r>
            <a:r>
              <a:rPr lang="en-US" sz="2800" dirty="0"/>
              <a:t>,…,X</a:t>
            </a:r>
            <a:r>
              <a:rPr lang="en-US" sz="2800" baseline="-25000" dirty="0"/>
              <a:t>i-1</a:t>
            </a:r>
            <a:r>
              <a:rPr lang="en-US" sz="2800" dirty="0"/>
              <a:t>,X</a:t>
            </a:r>
            <a:r>
              <a:rPr lang="en-US" sz="2800" baseline="-25000" dirty="0"/>
              <a:t>i+1</a:t>
            </a:r>
            <a:r>
              <a:rPr lang="en-US" sz="2800" dirty="0"/>
              <a:t>,…,</a:t>
            </a:r>
            <a:r>
              <a:rPr lang="en-US" sz="2800" dirty="0" err="1"/>
              <a:t>X</a:t>
            </a:r>
            <a:r>
              <a:rPr lang="en-US" sz="2800" baseline="-25000" dirty="0" err="1"/>
              <a:t>n</a:t>
            </a:r>
            <a:r>
              <a:rPr lang="en-US" sz="2800" dirty="0"/>
              <a:t>) for every remaining variable </a:t>
            </a:r>
            <a:r>
              <a:rPr lang="en-US" sz="2800" dirty="0" err="1"/>
              <a:t>i</a:t>
            </a:r>
            <a:endParaRPr lang="en-US" sz="2800" dirty="0"/>
          </a:p>
          <a:p>
            <a:r>
              <a:rPr lang="en-US" sz="2800" dirty="0">
                <a:solidFill>
                  <a:srgbClr val="C00000"/>
                </a:solidFill>
              </a:rPr>
              <a:t>Want to sample from P(other variables| X</a:t>
            </a:r>
            <a:r>
              <a:rPr lang="en-US" sz="2800" baseline="-25000" dirty="0">
                <a:solidFill>
                  <a:srgbClr val="C00000"/>
                </a:solidFill>
              </a:rPr>
              <a:t>e</a:t>
            </a:r>
            <a:r>
              <a:rPr lang="en-US" sz="2800" dirty="0">
                <a:solidFill>
                  <a:srgbClr val="C00000"/>
                </a:solidFill>
              </a:rPr>
              <a:t>=</a:t>
            </a:r>
            <a:r>
              <a:rPr lang="en-US" sz="2800" dirty="0" err="1">
                <a:solidFill>
                  <a:srgbClr val="C00000"/>
                </a:solidFill>
              </a:rPr>
              <a:t>x</a:t>
            </a:r>
            <a:r>
              <a:rPr lang="en-US" sz="2800" baseline="-25000" dirty="0" err="1">
                <a:solidFill>
                  <a:srgbClr val="C00000"/>
                </a:solidFill>
              </a:rPr>
              <a:t>e</a:t>
            </a:r>
            <a:r>
              <a:rPr lang="en-US" sz="2800" dirty="0">
                <a:solidFill>
                  <a:srgbClr val="C00000"/>
                </a:solidFill>
              </a:rPr>
              <a:t>)</a:t>
            </a:r>
            <a:endParaRPr lang="en-US" sz="1200" dirty="0">
              <a:solidFill>
                <a:srgbClr val="C00000"/>
              </a:solidFill>
            </a:endParaRPr>
          </a:p>
          <a:p>
            <a:endParaRPr lang="en-US" sz="1200" dirty="0">
              <a:solidFill>
                <a:srgbClr val="C00000"/>
              </a:solidFill>
            </a:endParaRPr>
          </a:p>
          <a:p>
            <a:r>
              <a:rPr lang="en-US" dirty="0"/>
              <a:t>Initialize some values for all other variables</a:t>
            </a:r>
          </a:p>
          <a:p>
            <a:r>
              <a:rPr lang="en-US" dirty="0"/>
              <a:t>Repeat many times:</a:t>
            </a:r>
          </a:p>
          <a:p>
            <a:pPr lvl="1"/>
            <a:r>
              <a:rPr lang="en-US" dirty="0">
                <a:solidFill>
                  <a:srgbClr val="3333FF"/>
                </a:solidFill>
              </a:rPr>
              <a:t>For every variable </a:t>
            </a:r>
            <a:r>
              <a:rPr lang="en-US" dirty="0" err="1">
                <a:solidFill>
                  <a:srgbClr val="3333FF"/>
                </a:solidFill>
              </a:rPr>
              <a:t>i</a:t>
            </a:r>
            <a:r>
              <a:rPr lang="en-US" dirty="0">
                <a:solidFill>
                  <a:srgbClr val="3333FF"/>
                </a:solidFill>
              </a:rPr>
              <a:t> not in e</a:t>
            </a:r>
          </a:p>
          <a:p>
            <a:pPr lvl="2"/>
            <a:r>
              <a:rPr lang="en-US" dirty="0"/>
              <a:t>Let </a:t>
            </a:r>
            <a:r>
              <a:rPr lang="en-US" dirty="0" err="1"/>
              <a:t>x</a:t>
            </a:r>
            <a:r>
              <a:rPr lang="en-US" baseline="-25000" dirty="0" err="1"/>
              <a:t>i</a:t>
            </a:r>
            <a:r>
              <a:rPr lang="en-US" dirty="0" err="1"/>
              <a:t>~</a:t>
            </a:r>
            <a:r>
              <a:rPr lang="en-US" dirty="0" err="1">
                <a:solidFill>
                  <a:schemeClr val="tx1"/>
                </a:solidFill>
              </a:rPr>
              <a:t>P</a:t>
            </a:r>
            <a:r>
              <a:rPr lang="en-US" dirty="0">
                <a:solidFill>
                  <a:schemeClr val="tx1"/>
                </a:solidFill>
              </a:rPr>
              <a:t>(X</a:t>
            </a:r>
            <a:r>
              <a:rPr lang="en-US" baseline="-25000" dirty="0">
                <a:solidFill>
                  <a:schemeClr val="tx1"/>
                </a:solidFill>
              </a:rPr>
              <a:t>i</a:t>
            </a:r>
            <a:r>
              <a:rPr lang="en-US" dirty="0">
                <a:solidFill>
                  <a:schemeClr val="tx1"/>
                </a:solidFill>
              </a:rPr>
              <a:t>|X</a:t>
            </a:r>
            <a:r>
              <a:rPr lang="en-US" baseline="-25000" dirty="0">
                <a:solidFill>
                  <a:schemeClr val="tx1"/>
                </a:solidFill>
              </a:rPr>
              <a:t>1</a:t>
            </a:r>
            <a:r>
              <a:rPr lang="en-US" dirty="0">
                <a:solidFill>
                  <a:schemeClr val="tx1"/>
                </a:solidFill>
              </a:rPr>
              <a:t>=</a:t>
            </a:r>
            <a:r>
              <a:rPr lang="en-US" dirty="0"/>
              <a:t> x</a:t>
            </a:r>
            <a:r>
              <a:rPr lang="en-US" baseline="-25000" dirty="0"/>
              <a:t>1</a:t>
            </a:r>
            <a:r>
              <a:rPr lang="en-US" dirty="0">
                <a:solidFill>
                  <a:schemeClr val="tx1"/>
                </a:solidFill>
              </a:rPr>
              <a:t>,…,X</a:t>
            </a:r>
            <a:r>
              <a:rPr lang="en-US" baseline="-25000" dirty="0">
                <a:solidFill>
                  <a:schemeClr val="tx1"/>
                </a:solidFill>
              </a:rPr>
              <a:t>i-1</a:t>
            </a:r>
            <a:r>
              <a:rPr lang="en-US" dirty="0">
                <a:solidFill>
                  <a:schemeClr val="tx1"/>
                </a:solidFill>
              </a:rPr>
              <a:t>=x</a:t>
            </a:r>
            <a:r>
              <a:rPr lang="en-US" baseline="-25000" dirty="0">
                <a:solidFill>
                  <a:schemeClr val="tx1"/>
                </a:solidFill>
              </a:rPr>
              <a:t>i-1</a:t>
            </a:r>
            <a:r>
              <a:rPr lang="en-US" dirty="0">
                <a:solidFill>
                  <a:schemeClr val="tx1"/>
                </a:solidFill>
              </a:rPr>
              <a:t>,X</a:t>
            </a:r>
            <a:r>
              <a:rPr lang="en-US" baseline="-25000" dirty="0">
                <a:solidFill>
                  <a:schemeClr val="tx1"/>
                </a:solidFill>
              </a:rPr>
              <a:t>i+1</a:t>
            </a:r>
            <a:r>
              <a:rPr lang="en-US" dirty="0">
                <a:solidFill>
                  <a:schemeClr val="tx1"/>
                </a:solidFill>
              </a:rPr>
              <a:t>=x</a:t>
            </a:r>
            <a:r>
              <a:rPr lang="en-US" baseline="-25000" dirty="0">
                <a:solidFill>
                  <a:schemeClr val="tx1"/>
                </a:solidFill>
              </a:rPr>
              <a:t>i+1</a:t>
            </a:r>
            <a:r>
              <a:rPr lang="en-US" dirty="0">
                <a:solidFill>
                  <a:schemeClr val="tx1"/>
                </a:solidFill>
              </a:rPr>
              <a:t>,…,</a:t>
            </a:r>
            <a:r>
              <a:rPr lang="en-US" dirty="0" err="1">
                <a:solidFill>
                  <a:schemeClr val="tx1"/>
                </a:solidFill>
              </a:rPr>
              <a:t>X</a:t>
            </a:r>
            <a:r>
              <a:rPr lang="en-US" baseline="-25000" dirty="0" err="1">
                <a:solidFill>
                  <a:schemeClr val="tx1"/>
                </a:solidFill>
              </a:rPr>
              <a:t>n</a:t>
            </a:r>
            <a:r>
              <a:rPr lang="en-US" dirty="0">
                <a:solidFill>
                  <a:schemeClr val="tx1"/>
                </a:solidFill>
              </a:rPr>
              <a:t>=</a:t>
            </a:r>
            <a:r>
              <a:rPr lang="en-US" dirty="0" err="1">
                <a:solidFill>
                  <a:schemeClr val="tx1"/>
                </a:solidFill>
              </a:rPr>
              <a:t>x</a:t>
            </a:r>
            <a:r>
              <a:rPr lang="en-US" baseline="-25000" dirty="0" err="1">
                <a:solidFill>
                  <a:schemeClr val="tx1"/>
                </a:solidFill>
              </a:rPr>
              <a:t>n</a:t>
            </a:r>
            <a:r>
              <a:rPr lang="en-US" dirty="0">
                <a:solidFill>
                  <a:schemeClr val="tx1"/>
                </a:solidFill>
              </a:rPr>
              <a:t>)      </a:t>
            </a:r>
          </a:p>
          <a:p>
            <a:pPr lvl="2"/>
            <a:r>
              <a:rPr lang="en-US" dirty="0">
                <a:solidFill>
                  <a:schemeClr val="tx1"/>
                </a:solidFill>
              </a:rPr>
              <a:t>Note: this will overwrite the previous value of x</a:t>
            </a:r>
            <a:r>
              <a:rPr lang="en-US" baseline="-25000" dirty="0">
                <a:solidFill>
                  <a:schemeClr val="tx1"/>
                </a:solidFill>
              </a:rPr>
              <a:t>i</a:t>
            </a:r>
            <a:endParaRPr lang="en-US" dirty="0">
              <a:solidFill>
                <a:schemeClr val="tx1"/>
              </a:solidFill>
            </a:endParaRPr>
          </a:p>
          <a:p>
            <a:r>
              <a:rPr lang="en-US" dirty="0"/>
              <a:t>Output x</a:t>
            </a:r>
            <a:r>
              <a:rPr lang="en-US" baseline="-25000" dirty="0"/>
              <a:t>1</a:t>
            </a:r>
            <a:r>
              <a:rPr lang="en-US" dirty="0"/>
              <a:t>,…,</a:t>
            </a:r>
            <a:r>
              <a:rPr lang="en-US" dirty="0" err="1"/>
              <a:t>x</a:t>
            </a:r>
            <a:r>
              <a:rPr lang="en-US" baseline="-25000" dirty="0" err="1"/>
              <a:t>n</a:t>
            </a:r>
            <a:endParaRPr lang="en-US" dirty="0"/>
          </a:p>
        </p:txBody>
      </p:sp>
      <p:sp>
        <p:nvSpPr>
          <p:cNvPr id="4" name="Slide Number Placeholder 3">
            <a:extLst>
              <a:ext uri="{FF2B5EF4-FFF2-40B4-BE49-F238E27FC236}">
                <a16:creationId xmlns:a16="http://schemas.microsoft.com/office/drawing/2014/main" id="{9DCDB37B-7FEC-C060-1DE1-FB838B0E7C65}"/>
              </a:ext>
            </a:extLst>
          </p:cNvPr>
          <p:cNvSpPr>
            <a:spLocks noGrp="1"/>
          </p:cNvSpPr>
          <p:nvPr>
            <p:ph type="sldNum" sz="quarter" idx="12"/>
          </p:nvPr>
        </p:nvSpPr>
        <p:spPr/>
        <p:txBody>
          <a:bodyPr/>
          <a:lstStyle/>
          <a:p>
            <a:pPr>
              <a:defRPr/>
            </a:pPr>
            <a:fld id="{7D7CBA2C-8853-4EEC-A9C0-BF38CC3A9085}" type="slidenum">
              <a:rPr lang="en-US" smtClean="0"/>
              <a:pPr>
                <a:defRPr/>
              </a:pPr>
              <a:t>34</a:t>
            </a:fld>
            <a:endParaRPr lang="en-US" dirty="0"/>
          </a:p>
        </p:txBody>
      </p:sp>
    </p:spTree>
    <p:extLst>
      <p:ext uri="{BB962C8B-B14F-4D97-AF65-F5344CB8AC3E}">
        <p14:creationId xmlns:p14="http://schemas.microsoft.com/office/powerpoint/2010/main" val="180621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6635-D924-9D4A-885B-5A8965B1BDFB}"/>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DEBCB6DB-78A5-EA46-A6AF-A2C9B7CBDB5F}"/>
              </a:ext>
            </a:extLst>
          </p:cNvPr>
          <p:cNvSpPr>
            <a:spLocks noGrp="1"/>
          </p:cNvSpPr>
          <p:nvPr>
            <p:ph idx="1"/>
          </p:nvPr>
        </p:nvSpPr>
        <p:spPr>
          <a:xfrm>
            <a:off x="406400" y="990600"/>
            <a:ext cx="11785600" cy="4729164"/>
          </a:xfrm>
        </p:spPr>
        <p:txBody>
          <a:bodyPr/>
          <a:lstStyle/>
          <a:p>
            <a:r>
              <a:rPr lang="en-US" dirty="0">
                <a:latin typeface="Calibri" panose="020F0502020204030204" pitchFamily="34" charset="0"/>
                <a:cs typeface="Calibri" panose="020F0502020204030204" pitchFamily="34" charset="0"/>
              </a:rPr>
              <a:t>Consider two variables A and B, taking values {-</a:t>
            </a:r>
            <a:r>
              <a:rPr lang="en-US" dirty="0" err="1">
                <a:latin typeface="Calibri" panose="020F0502020204030204" pitchFamily="34" charset="0"/>
                <a:cs typeface="Calibri" panose="020F0502020204030204" pitchFamily="34" charset="0"/>
              </a:rPr>
              <a:t>a,+a</a:t>
            </a:r>
            <a:r>
              <a:rPr lang="en-US" dirty="0">
                <a:latin typeface="Calibri" panose="020F0502020204030204" pitchFamily="34" charset="0"/>
                <a:cs typeface="Calibri" panose="020F0502020204030204" pitchFamily="34" charset="0"/>
              </a:rPr>
              <a:t>} and {-</a:t>
            </a:r>
            <a:r>
              <a:rPr lang="en-US" dirty="0" err="1">
                <a:latin typeface="Calibri" panose="020F0502020204030204" pitchFamily="34" charset="0"/>
                <a:cs typeface="Calibri" panose="020F0502020204030204" pitchFamily="34" charset="0"/>
              </a:rPr>
              <a:t>b,+b</a:t>
            </a:r>
            <a:r>
              <a:rPr lang="en-US" dirty="0">
                <a:latin typeface="Calibri" panose="020F0502020204030204" pitchFamily="34" charset="0"/>
                <a:cs typeface="Calibri" panose="020F0502020204030204" pitchFamily="34" charset="0"/>
              </a:rPr>
              <a:t>} respectively. </a:t>
            </a:r>
          </a:p>
          <a:p>
            <a:r>
              <a:rPr lang="en-US" dirty="0">
                <a:latin typeface="Calibri" panose="020F0502020204030204" pitchFamily="34" charset="0"/>
                <a:cs typeface="Calibri" panose="020F0502020204030204" pitchFamily="34" charset="0"/>
              </a:rPr>
              <a:t>To avoid pathological cases, suppose P(A=</a:t>
            </a:r>
            <a:r>
              <a:rPr lang="en-US" dirty="0" err="1">
                <a:latin typeface="Calibri" panose="020F0502020204030204" pitchFamily="34" charset="0"/>
                <a:cs typeface="Calibri" panose="020F0502020204030204" pitchFamily="34" charset="0"/>
              </a:rPr>
              <a:t>a,B</a:t>
            </a:r>
            <a:r>
              <a:rPr lang="en-US" dirty="0">
                <a:latin typeface="Calibri" panose="020F0502020204030204" pitchFamily="34" charset="0"/>
                <a:cs typeface="Calibri" panose="020F0502020204030204" pitchFamily="34" charset="0"/>
              </a:rPr>
              <a:t>=b)&gt;0 for every (</a:t>
            </a:r>
            <a:r>
              <a:rPr lang="en-US" dirty="0" err="1">
                <a:latin typeface="Calibri" panose="020F0502020204030204" pitchFamily="34" charset="0"/>
                <a:cs typeface="Calibri" panose="020F0502020204030204" pitchFamily="34" charset="0"/>
              </a:rPr>
              <a:t>a,b</a:t>
            </a:r>
            <a:r>
              <a:rPr lang="en-US"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You are given access to P(A|B) and P(B|A).</a:t>
            </a:r>
          </a:p>
          <a:p>
            <a:r>
              <a:rPr lang="en-US" dirty="0">
                <a:latin typeface="Calibri" panose="020F0502020204030204" pitchFamily="34" charset="0"/>
                <a:cs typeface="Calibri" panose="020F0502020204030204" pitchFamily="34" charset="0"/>
              </a:rPr>
              <a:t>Gibbs sampling produces P(A,B) from these two conditionals. But one may wonder whether the two conditionals even specify P(A,B) uniquely or whether they leave some ambiguity. To this end, work out the following.</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State true or false: From this data, one can always recover P(A, B).</a:t>
            </a:r>
          </a:p>
        </p:txBody>
      </p:sp>
      <p:sp>
        <p:nvSpPr>
          <p:cNvPr id="4" name="Slide Number Placeholder 3">
            <a:extLst>
              <a:ext uri="{FF2B5EF4-FFF2-40B4-BE49-F238E27FC236}">
                <a16:creationId xmlns:a16="http://schemas.microsoft.com/office/drawing/2014/main" id="{F8273306-8598-104F-B0F5-786D12EA92E5}"/>
              </a:ext>
            </a:extLst>
          </p:cNvPr>
          <p:cNvSpPr>
            <a:spLocks noGrp="1"/>
          </p:cNvSpPr>
          <p:nvPr>
            <p:ph type="sldNum" sz="quarter" idx="12"/>
          </p:nvPr>
        </p:nvSpPr>
        <p:spPr/>
        <p:txBody>
          <a:bodyPr/>
          <a:lstStyle/>
          <a:p>
            <a:pPr>
              <a:defRPr/>
            </a:pPr>
            <a:fld id="{7D7CBA2C-8853-4EEC-A9C0-BF38CC3A9085}" type="slidenum">
              <a:rPr lang="en-US" smtClean="0"/>
              <a:pPr>
                <a:defRPr/>
              </a:pPr>
              <a:t>35</a:t>
            </a:fld>
            <a:endParaRPr lang="en-US" dirty="0"/>
          </a:p>
        </p:txBody>
      </p:sp>
    </p:spTree>
    <p:extLst>
      <p:ext uri="{BB962C8B-B14F-4D97-AF65-F5344CB8AC3E}">
        <p14:creationId xmlns:p14="http://schemas.microsoft.com/office/powerpoint/2010/main" val="325152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Warm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1290636"/>
                <a:ext cx="11379200" cy="4729164"/>
              </a:xfrm>
            </p:spPr>
            <p:txBody>
              <a:bodyPr/>
              <a:lstStyle/>
              <a:p>
                <a:pPr marL="0" indent="0" fontAlgn="auto">
                  <a:spcBef>
                    <a:spcPts val="0"/>
                  </a:spcBef>
                  <a:spcAft>
                    <a:spcPts val="0"/>
                  </a:spcAft>
                  <a:buClrTx/>
                  <a:buNone/>
                </a:pPr>
                <a:r>
                  <a:rPr lang="en-US" dirty="0"/>
                  <a:t>Prior Sampling: Given N samples from P(A,B,C), what does the value </a:t>
                </a:r>
                <a14:m>
                  <m:oMath xmlns:m="http://schemas.openxmlformats.org/officeDocument/2006/math">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𝑐𝑜𝑢𝑛𝑡</m:t>
                        </m:r>
                        <m:d>
                          <m:dPr>
                            <m:ctrlPr>
                              <a:rPr lang="en-US" sz="4000" b="0" i="1" smtClean="0">
                                <a:latin typeface="Cambria Math" panose="02040503050406030204" pitchFamily="18" charset="0"/>
                              </a:rPr>
                            </m:ctrlPr>
                          </m:dPr>
                          <m:e>
                            <m:r>
                              <a:rPr lang="en-US" sz="4000" i="1">
                                <a:latin typeface="Cambria Math" charset="0"/>
                              </a:rPr>
                              <m:t>+</m:t>
                            </m:r>
                            <m:r>
                              <a:rPr lang="en-US" sz="4000" i="1">
                                <a:latin typeface="Cambria Math" charset="0"/>
                              </a:rPr>
                              <m:t>𝑎</m:t>
                            </m:r>
                            <m:r>
                              <a:rPr lang="en-US" sz="4000" i="1">
                                <a:latin typeface="Cambria Math" charset="0"/>
                              </a:rPr>
                              <m:t>, −</m:t>
                            </m:r>
                            <m:r>
                              <a:rPr lang="en-US" sz="4000" i="1">
                                <a:latin typeface="Cambria Math" charset="0"/>
                              </a:rPr>
                              <m:t>𝑏</m:t>
                            </m:r>
                            <m:r>
                              <a:rPr lang="en-US" sz="4000" i="1">
                                <a:latin typeface="Cambria Math" charset="0"/>
                              </a:rPr>
                              <m:t>, +</m:t>
                            </m:r>
                            <m:r>
                              <a:rPr lang="en-US" sz="4000" i="1">
                                <a:latin typeface="Cambria Math" charset="0"/>
                              </a:rPr>
                              <m:t>𝑐</m:t>
                            </m:r>
                          </m:e>
                        </m:d>
                      </m:num>
                      <m:den>
                        <m:r>
                          <a:rPr lang="en-US" sz="4000" b="0" i="1" smtClean="0">
                            <a:latin typeface="Cambria Math" charset="0"/>
                          </a:rPr>
                          <m:t>𝑁</m:t>
                        </m:r>
                      </m:den>
                    </m:f>
                  </m:oMath>
                </a14:m>
                <a:r>
                  <a:rPr lang="en-US" dirty="0"/>
                  <a:t> approximate?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b="0" dirty="0"/>
                  <a:t> </a:t>
                </a:r>
                <a14:m>
                  <m:oMath xmlns:m="http://schemas.openxmlformats.org/officeDocument/2006/math">
                    <m:r>
                      <a:rPr lang="en-US" b="0" i="1" smtClean="0">
                        <a:latin typeface="Cambria Math" charset="0"/>
                      </a:rPr>
                      <m:t>𝑃</m:t>
                    </m:r>
                    <m:r>
                      <a:rPr lang="en-US" b="0" i="1" smtClean="0">
                        <a:latin typeface="Cambria Math" charset="0"/>
                      </a:rPr>
                      <m:t>(+</m:t>
                    </m:r>
                    <m:r>
                      <a:rPr lang="en-US" b="0" i="1" smtClean="0">
                        <a:latin typeface="Cambria Math" charset="0"/>
                      </a:rPr>
                      <m:t>𝑎</m:t>
                    </m:r>
                    <m:r>
                      <a:rPr lang="en-US" b="0" i="1" smtClean="0">
                        <a:latin typeface="Cambria Math" charset="0"/>
                      </a:rPr>
                      <m:t>, −</m:t>
                    </m:r>
                    <m:r>
                      <a:rPr lang="en-US" b="0" i="1" smtClean="0">
                        <a:latin typeface="Cambria Math" charset="0"/>
                      </a:rPr>
                      <m:t>𝑏</m:t>
                    </m:r>
                    <m:r>
                      <a:rPr lang="en-US" b="0" i="1" smtClean="0">
                        <a:latin typeface="Cambria Math" charset="0"/>
                      </a:rPr>
                      <m:t>, +</m:t>
                    </m:r>
                    <m:r>
                      <a:rPr lang="en-US" b="0" i="1" smtClean="0">
                        <a:latin typeface="Cambria Math" charset="0"/>
                      </a:rPr>
                      <m:t>𝑐</m:t>
                    </m:r>
                    <m:r>
                      <a:rPr lang="en-US" b="0" i="1" smtClean="0">
                        <a:latin typeface="Cambria Math" charset="0"/>
                      </a:rPr>
                      <m:t>)</m:t>
                    </m:r>
                  </m:oMath>
                </a14:m>
                <a:endParaRPr lang="en-US" dirty="0"/>
              </a:p>
              <a:p>
                <a:pPr marL="514350" indent="-514350" fontAlgn="auto">
                  <a:spcBef>
                    <a:spcPts val="0"/>
                  </a:spcBef>
                  <a:spcAft>
                    <a:spcPts val="0"/>
                  </a:spcAft>
                  <a:buClrTx/>
                  <a:buFont typeface="+mj-lt"/>
                  <a:buAutoNum type="alphaUcPeriod"/>
                </a:pPr>
                <a:r>
                  <a:rPr lang="en-US" dirty="0"/>
                  <a:t> </a:t>
                </a:r>
                <a14:m>
                  <m:oMath xmlns:m="http://schemas.openxmlformats.org/officeDocument/2006/math">
                    <m:r>
                      <a:rPr lang="en-US" i="1">
                        <a:latin typeface="Cambria Math" charset="0"/>
                      </a:rPr>
                      <m:t>𝑃</m:t>
                    </m:r>
                    <m:d>
                      <m:dPr>
                        <m:endChr m:val="|"/>
                        <m:ctrlPr>
                          <a:rPr lang="en-US" i="1">
                            <a:latin typeface="Cambria Math" panose="02040503050406030204" pitchFamily="18" charset="0"/>
                          </a:rPr>
                        </m:ctrlPr>
                      </m:dPr>
                      <m:e>
                        <m:r>
                          <a:rPr lang="en-US" b="0" i="1" smtClean="0">
                            <a:latin typeface="Cambria Math" charset="0"/>
                          </a:rPr>
                          <m:t>+</m:t>
                        </m:r>
                        <m:r>
                          <a:rPr lang="en-US" b="0" i="1" smtClean="0">
                            <a:latin typeface="Cambria Math" charset="0"/>
                          </a:rPr>
                          <m:t>𝑐</m:t>
                        </m:r>
                        <m:r>
                          <a:rPr lang="en-US" b="0" i="1" smtClean="0">
                            <a:latin typeface="Cambria Math" charset="0"/>
                          </a:rPr>
                          <m:t> </m:t>
                        </m:r>
                      </m:e>
                    </m:d>
                    <m:r>
                      <a:rPr lang="en-US" i="1">
                        <a:latin typeface="Cambria Math" charset="0"/>
                      </a:rPr>
                      <m:t>+</m:t>
                    </m:r>
                    <m:r>
                      <a:rPr lang="en-US" i="1">
                        <a:latin typeface="Cambria Math" charset="0"/>
                      </a:rPr>
                      <m:t>𝑎</m:t>
                    </m:r>
                    <m:r>
                      <a:rPr lang="en-US" i="1">
                        <a:latin typeface="Cambria Math" charset="0"/>
                      </a:rPr>
                      <m:t>, −</m:t>
                    </m:r>
                    <m:r>
                      <a:rPr lang="en-US" i="1">
                        <a:latin typeface="Cambria Math" charset="0"/>
                      </a:rPr>
                      <m:t>𝑏</m:t>
                    </m:r>
                    <m:r>
                      <a:rPr lang="en-US" i="1">
                        <a:latin typeface="Cambria Math" charset="0"/>
                      </a:rPr>
                      <m:t>)</m:t>
                    </m:r>
                  </m:oMath>
                </a14:m>
                <a:endParaRPr lang="en-US" dirty="0"/>
              </a:p>
              <a:p>
                <a:pPr marL="514350" indent="-514350" fontAlgn="auto">
                  <a:spcBef>
                    <a:spcPts val="0"/>
                  </a:spcBef>
                  <a:spcAft>
                    <a:spcPts val="0"/>
                  </a:spcAft>
                  <a:buClrTx/>
                  <a:buFont typeface="+mj-lt"/>
                  <a:buAutoNum type="alphaUcPeriod"/>
                </a:pPr>
                <a:r>
                  <a:rPr lang="en-US" dirty="0"/>
                  <a:t> </a:t>
                </a:r>
                <a14:m>
                  <m:oMath xmlns:m="http://schemas.openxmlformats.org/officeDocument/2006/math">
                    <m:r>
                      <a:rPr lang="en-US" i="1">
                        <a:latin typeface="Cambria Math" charset="0"/>
                      </a:rPr>
                      <m:t>𝑃</m:t>
                    </m:r>
                    <m:r>
                      <a:rPr lang="en-US" i="1">
                        <a:latin typeface="Cambria Math" charset="0"/>
                      </a:rPr>
                      <m:t>(+</m:t>
                    </m:r>
                    <m:r>
                      <a:rPr lang="en-US" b="0" i="1" smtClean="0">
                        <a:latin typeface="Cambria Math" charset="0"/>
                      </a:rPr>
                      <m:t>𝑐</m:t>
                    </m:r>
                    <m:r>
                      <a:rPr lang="en-US" b="0" i="1" smtClean="0">
                        <a:latin typeface="Cambria Math" charset="0"/>
                      </a:rPr>
                      <m:t> |−</m:t>
                    </m:r>
                    <m:r>
                      <a:rPr lang="en-US" i="1">
                        <a:latin typeface="Cambria Math" charset="0"/>
                      </a:rPr>
                      <m:t>𝑏</m:t>
                    </m:r>
                    <m:r>
                      <a:rPr lang="en-US" i="1">
                        <a:latin typeface="Cambria Math" charset="0"/>
                      </a:rPr>
                      <m:t>)</m:t>
                    </m:r>
                  </m:oMath>
                </a14:m>
                <a:endParaRPr lang="en-US" dirty="0"/>
              </a:p>
              <a:p>
                <a:pPr marL="514350" indent="-514350" fontAlgn="auto">
                  <a:spcBef>
                    <a:spcPts val="0"/>
                  </a:spcBef>
                  <a:spcAft>
                    <a:spcPts val="0"/>
                  </a:spcAft>
                  <a:buClrTx/>
                  <a:buFont typeface="+mj-lt"/>
                  <a:buAutoNum type="alphaUcPeriod"/>
                </a:pPr>
                <a:r>
                  <a:rPr lang="en-US" dirty="0"/>
                  <a:t> </a:t>
                </a:r>
                <a14:m>
                  <m:oMath xmlns:m="http://schemas.openxmlformats.org/officeDocument/2006/math">
                    <m:r>
                      <a:rPr lang="en-US" i="1">
                        <a:latin typeface="Cambria Math" charset="0"/>
                      </a:rPr>
                      <m:t>𝑃</m:t>
                    </m:r>
                    <m:r>
                      <a:rPr lang="en-US" i="1">
                        <a:latin typeface="Cambria Math" charset="0"/>
                      </a:rPr>
                      <m:t>(+</m:t>
                    </m:r>
                    <m:r>
                      <a:rPr lang="en-US" i="1">
                        <a:latin typeface="Cambria Math" charset="0"/>
                      </a:rPr>
                      <m:t>𝑐</m:t>
                    </m:r>
                    <m:r>
                      <a:rPr lang="en-US" i="1">
                        <a:latin typeface="Cambria Math" charset="0"/>
                      </a:rPr>
                      <m:t>)</m:t>
                    </m:r>
                  </m:oMath>
                </a14:m>
                <a:endParaRPr lang="en-US" dirty="0"/>
              </a:p>
              <a:p>
                <a:pPr marL="514350" indent="-514350" fontAlgn="auto">
                  <a:spcBef>
                    <a:spcPts val="0"/>
                  </a:spcBef>
                  <a:spcAft>
                    <a:spcPts val="0"/>
                  </a:spcAft>
                  <a:buClrTx/>
                  <a:buFont typeface="+mj-lt"/>
                  <a:buAutoNum type="alphaUcPeriod"/>
                </a:pPr>
                <a:endParaRPr lang="en-US" dirty="0"/>
              </a:p>
              <a:p>
                <a:pPr marL="0" indent="0" fontAlgn="auto">
                  <a:spcBef>
                    <a:spcPts val="0"/>
                  </a:spcBef>
                  <a:spcAft>
                    <a:spcPts val="0"/>
                  </a:spcAft>
                  <a:buClrTx/>
                  <a:buNone/>
                </a:pPr>
                <a:r>
                  <a:rPr lang="en-US" b="1" dirty="0"/>
                  <a:t>In fact, </a:t>
                </a:r>
                <a14:m>
                  <m:oMath xmlns:m="http://schemas.openxmlformats.org/officeDocument/2006/math">
                    <m:func>
                      <m:funcPr>
                        <m:ctrlPr>
                          <a:rPr lang="en-US" b="1" i="1" smtClean="0">
                            <a:latin typeface="Cambria Math" panose="02040503050406030204" pitchFamily="18" charset="0"/>
                          </a:rPr>
                        </m:ctrlPr>
                      </m:funcPr>
                      <m:fName>
                        <m:limLow>
                          <m:limLowPr>
                            <m:ctrlPr>
                              <a:rPr lang="en-US" b="1" i="1" smtClean="0">
                                <a:latin typeface="Cambria Math" panose="02040503050406030204" pitchFamily="18" charset="0"/>
                              </a:rPr>
                            </m:ctrlPr>
                          </m:limLowPr>
                          <m:e>
                            <m:r>
                              <a:rPr lang="en-US" b="1" i="0" smtClean="0">
                                <a:latin typeface="Cambria Math" panose="02040503050406030204" pitchFamily="18" charset="0"/>
                              </a:rPr>
                              <m:t>𝐥𝐢𝐦</m:t>
                            </m:r>
                          </m:e>
                          <m:lim>
                            <m:r>
                              <a:rPr lang="en-US" b="1" i="0" smtClean="0">
                                <a:latin typeface="Cambria Math" panose="02040503050406030204" pitchFamily="18" charset="0"/>
                              </a:rPr>
                              <m:t>𝐍</m:t>
                            </m:r>
                            <m:r>
                              <a:rPr lang="en-US" b="1" i="1" smtClean="0">
                                <a:latin typeface="Cambria Math" panose="02040503050406030204" pitchFamily="18" charset="0"/>
                                <a:ea typeface="Cambria Math" panose="02040503050406030204" pitchFamily="18" charset="0"/>
                              </a:rPr>
                              <m:t>→∞</m:t>
                            </m:r>
                          </m:lim>
                        </m:limLow>
                      </m:fName>
                      <m:e>
                        <m:f>
                          <m:fPr>
                            <m:ctrlPr>
                              <a:rPr lang="en-US" b="1" i="1">
                                <a:latin typeface="Cambria Math" panose="02040503050406030204" pitchFamily="18" charset="0"/>
                              </a:rPr>
                            </m:ctrlPr>
                          </m:fPr>
                          <m:num>
                            <m:r>
                              <a:rPr lang="en-US" b="1" i="1">
                                <a:latin typeface="Cambria Math" panose="02040503050406030204" pitchFamily="18" charset="0"/>
                              </a:rPr>
                              <m:t>𝒄𝒐𝒖𝒏𝒕</m:t>
                            </m:r>
                            <m:d>
                              <m:dPr>
                                <m:ctrlPr>
                                  <a:rPr lang="en-US" b="1" i="1">
                                    <a:latin typeface="Cambria Math" panose="02040503050406030204" pitchFamily="18" charset="0"/>
                                  </a:rPr>
                                </m:ctrlPr>
                              </m:dPr>
                              <m:e>
                                <m:r>
                                  <a:rPr lang="en-US" b="1" i="1">
                                    <a:latin typeface="Cambria Math" charset="0"/>
                                  </a:rPr>
                                  <m:t>+</m:t>
                                </m:r>
                                <m:r>
                                  <a:rPr lang="en-US" b="1" i="1">
                                    <a:latin typeface="Cambria Math" charset="0"/>
                                  </a:rPr>
                                  <m:t>𝒂</m:t>
                                </m:r>
                                <m:r>
                                  <a:rPr lang="en-US" b="1" i="1">
                                    <a:latin typeface="Cambria Math" charset="0"/>
                                  </a:rPr>
                                  <m:t>, −</m:t>
                                </m:r>
                                <m:r>
                                  <a:rPr lang="en-US" b="1" i="1">
                                    <a:latin typeface="Cambria Math" charset="0"/>
                                  </a:rPr>
                                  <m:t>𝒃</m:t>
                                </m:r>
                                <m:r>
                                  <a:rPr lang="en-US" b="1" i="1">
                                    <a:latin typeface="Cambria Math" charset="0"/>
                                  </a:rPr>
                                  <m:t>, +</m:t>
                                </m:r>
                                <m:r>
                                  <a:rPr lang="en-US" b="1" i="1">
                                    <a:latin typeface="Cambria Math" charset="0"/>
                                  </a:rPr>
                                  <m:t>𝒄</m:t>
                                </m:r>
                              </m:e>
                            </m:d>
                          </m:num>
                          <m:den>
                            <m:r>
                              <a:rPr lang="en-US" b="1" i="1">
                                <a:latin typeface="Cambria Math" charset="0"/>
                              </a:rPr>
                              <m:t>𝑵</m:t>
                            </m:r>
                          </m:den>
                        </m:f>
                      </m:e>
                    </m:func>
                  </m:oMath>
                </a14:m>
                <a:r>
                  <a:rPr lang="en-US" b="1" dirty="0"/>
                  <a:t>  = </a:t>
                </a:r>
                <a14:m>
                  <m:oMath xmlns:m="http://schemas.openxmlformats.org/officeDocument/2006/math">
                    <m:r>
                      <a:rPr lang="en-US" b="1" i="1">
                        <a:latin typeface="Cambria Math" charset="0"/>
                      </a:rPr>
                      <m:t>𝑷</m:t>
                    </m:r>
                    <m:r>
                      <a:rPr lang="en-US" b="1" i="1">
                        <a:latin typeface="Cambria Math" charset="0"/>
                      </a:rPr>
                      <m:t>(+</m:t>
                    </m:r>
                    <m:r>
                      <a:rPr lang="en-US" b="1" i="1">
                        <a:latin typeface="Cambria Math" charset="0"/>
                      </a:rPr>
                      <m:t>𝒂</m:t>
                    </m:r>
                    <m:r>
                      <a:rPr lang="en-US" b="1" i="1">
                        <a:latin typeface="Cambria Math" charset="0"/>
                      </a:rPr>
                      <m:t>, −</m:t>
                    </m:r>
                    <m:r>
                      <a:rPr lang="en-US" b="1" i="1">
                        <a:latin typeface="Cambria Math" charset="0"/>
                      </a:rPr>
                      <m:t>𝒃</m:t>
                    </m:r>
                    <m:r>
                      <a:rPr lang="en-US" b="1" i="1">
                        <a:latin typeface="Cambria Math" charset="0"/>
                      </a:rPr>
                      <m:t>, +</m:t>
                    </m:r>
                    <m:r>
                      <a:rPr lang="en-US" b="1" i="1">
                        <a:latin typeface="Cambria Math" charset="0"/>
                      </a:rPr>
                      <m:t>𝒄</m:t>
                    </m:r>
                    <m:r>
                      <a:rPr lang="en-US" b="1" i="1">
                        <a:latin typeface="Cambria Math" charset="0"/>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1290636"/>
                <a:ext cx="11379200" cy="4729164"/>
              </a:xfrm>
              <a:blipFill>
                <a:blip r:embed="rId2"/>
                <a:stretch>
                  <a:fillRect l="-1339" t="-1604" b="-10963"/>
                </a:stretch>
              </a:blipFill>
            </p:spPr>
            <p:txBody>
              <a:bodyPr/>
              <a:lstStyle/>
              <a:p>
                <a:r>
                  <a:rPr lang="hi-IN">
                    <a:noFill/>
                  </a:rPr>
                  <a:t> </a:t>
                </a:r>
              </a:p>
            </p:txBody>
          </p:sp>
        </mc:Fallback>
      </mc:AlternateContent>
      <p:sp>
        <p:nvSpPr>
          <p:cNvPr id="4" name="Slide Number Placeholder 3"/>
          <p:cNvSpPr>
            <a:spLocks noGrp="1"/>
          </p:cNvSpPr>
          <p:nvPr>
            <p:ph type="sldNum" sz="quarter" idx="12"/>
          </p:nvPr>
        </p:nvSpPr>
        <p:spPr bwMode="auto">
          <a:xfrm>
            <a:off x="9906000" y="6378574"/>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defPPr>
              <a:defRPr lang="en-US"/>
            </a:defPPr>
            <a:lvl1pPr algn="r" rtl="0" fontAlgn="base">
              <a:spcBef>
                <a:spcPct val="0"/>
              </a:spcBef>
              <a:spcAft>
                <a:spcPct val="0"/>
              </a:spcAft>
              <a:defRPr sz="15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451BBA2E-7FD9-46B8-A226-C36B49A97BFD}" type="slidenum">
              <a:rPr lang="en-US" smtClean="0"/>
              <a:pPr/>
              <a:t>4</a:t>
            </a:fld>
            <a:endParaRPr lang="en-US"/>
          </a:p>
        </p:txBody>
      </p:sp>
    </p:spTree>
    <p:extLst>
      <p:ext uri="{BB962C8B-B14F-4D97-AF65-F5344CB8AC3E}">
        <p14:creationId xmlns:p14="http://schemas.microsoft.com/office/powerpoint/2010/main" val="401932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1397001"/>
                <a:ext cx="8890000" cy="5287014"/>
              </a:xfrm>
            </p:spPr>
            <p:txBody>
              <a:bodyPr/>
              <a:lstStyle/>
              <a:p>
                <a:pPr marL="0" lvl="0" indent="0" fontAlgn="auto">
                  <a:spcBef>
                    <a:spcPts val="0"/>
                  </a:spcBef>
                  <a:spcAft>
                    <a:spcPts val="0"/>
                  </a:spcAft>
                  <a:buClrTx/>
                  <a:buNone/>
                </a:pPr>
                <a:r>
                  <a:rPr lang="en-US" dirty="0"/>
                  <a:t>Given these N=10 samples from P(A,B,C):</a:t>
                </a:r>
              </a:p>
              <a:p>
                <a:pPr marL="0" lvl="0" indent="0" fontAlgn="auto">
                  <a:spcBef>
                    <a:spcPts val="0"/>
                  </a:spcBef>
                  <a:spcAft>
                    <a:spcPts val="0"/>
                  </a:spcAft>
                  <a:buClrTx/>
                  <a:buNone/>
                </a:pPr>
                <a:endParaRPr lang="en-US" dirty="0"/>
              </a:p>
              <a:p>
                <a:pPr marL="0" lvl="0" indent="0" fontAlgn="auto">
                  <a:spcBef>
                    <a:spcPts val="0"/>
                  </a:spcBef>
                  <a:spcAft>
                    <a:spcPts val="0"/>
                  </a:spcAft>
                  <a:buClrTx/>
                  <a:buNone/>
                </a:pPr>
                <a:r>
                  <a:rPr lang="en-US" dirty="0"/>
                  <a:t>What is the approximate value for  </a:t>
                </a:r>
                <a:endParaRPr lang="en-US" b="0" i="1" dirty="0">
                  <a:latin typeface="Cambria Math" charset="0"/>
                </a:endParaRPr>
              </a:p>
              <a:p>
                <a:pPr marL="0" lvl="0" indent="0" fontAlgn="auto">
                  <a:spcBef>
                    <a:spcPts val="0"/>
                  </a:spcBef>
                  <a:spcAft>
                    <a:spcPts val="0"/>
                  </a:spcAft>
                  <a:buClrTx/>
                  <a:buNone/>
                </a:pPr>
                <a:r>
                  <a:rPr lang="en-US" b="0" dirty="0"/>
                  <a:t> </a:t>
                </a:r>
                <a14:m>
                  <m:oMath xmlns:m="http://schemas.openxmlformats.org/officeDocument/2006/math">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m:t>
                        </m:r>
                        <m:r>
                          <a:rPr lang="en-US" b="0" i="1" smtClean="0">
                            <a:latin typeface="Cambria Math" charset="0"/>
                          </a:rPr>
                          <m:t>𝑎</m:t>
                        </m:r>
                        <m:r>
                          <a:rPr lang="en-US" b="0" i="1" smtClean="0">
                            <a:latin typeface="Cambria Math" charset="0"/>
                          </a:rPr>
                          <m:t>, +</m:t>
                        </m:r>
                        <m:r>
                          <a:rPr lang="en-US" b="0" i="1" smtClean="0">
                            <a:latin typeface="Cambria Math"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e>
                    </m:d>
                    <m:r>
                      <a:rPr lang="en-US" b="0" i="0" smtClean="0">
                        <a:latin typeface="Cambria Math" charset="0"/>
                      </a:rPr>
                      <m:t>?</m:t>
                    </m:r>
                  </m:oMath>
                </a14:m>
                <a:endParaRPr lang="en-US" dirty="0"/>
              </a:p>
              <a:p>
                <a:pPr marL="0" lvl="0" indent="0" fontAlgn="auto">
                  <a:spcBef>
                    <a:spcPts val="0"/>
                  </a:spcBef>
                  <a:spcAft>
                    <a:spcPts val="0"/>
                  </a:spcAft>
                  <a:buClrTx/>
                  <a:buNone/>
                </a:pPr>
                <a:endParaRPr lang="en-US" dirty="0"/>
              </a:p>
              <a:p>
                <a:pPr marL="514350" lvl="0" indent="-514350" fontAlgn="auto">
                  <a:spcBef>
                    <a:spcPts val="0"/>
                  </a:spcBef>
                  <a:spcAft>
                    <a:spcPts val="0"/>
                  </a:spcAft>
                  <a:buClrTx/>
                  <a:buFont typeface="+mj-lt"/>
                  <a:buAutoNum type="alphaUcPeriod"/>
                </a:pPr>
                <a:r>
                  <a:rPr lang="en-US" dirty="0"/>
                  <a:t>1/10</a:t>
                </a:r>
              </a:p>
              <a:p>
                <a:pPr marL="514350" lvl="0" indent="-514350" fontAlgn="auto">
                  <a:spcBef>
                    <a:spcPts val="0"/>
                  </a:spcBef>
                  <a:spcAft>
                    <a:spcPts val="0"/>
                  </a:spcAft>
                  <a:buClrTx/>
                  <a:buFont typeface="+mj-lt"/>
                  <a:buAutoNum type="alphaUcPeriod"/>
                </a:pPr>
                <a:r>
                  <a:rPr lang="en-US" dirty="0"/>
                  <a:t>5/10</a:t>
                </a:r>
              </a:p>
              <a:p>
                <a:pPr marL="514350" lvl="0" indent="-514350" fontAlgn="auto">
                  <a:spcBef>
                    <a:spcPts val="0"/>
                  </a:spcBef>
                  <a:spcAft>
                    <a:spcPts val="0"/>
                  </a:spcAft>
                  <a:buClrTx/>
                  <a:buFont typeface="+mj-lt"/>
                  <a:buAutoNum type="alphaUcPeriod"/>
                </a:pPr>
                <a:r>
                  <a:rPr lang="en-US" dirty="0"/>
                  <a:t>1/4</a:t>
                </a:r>
              </a:p>
              <a:p>
                <a:pPr marL="514350" lvl="0" indent="-514350" fontAlgn="auto">
                  <a:spcBef>
                    <a:spcPts val="0"/>
                  </a:spcBef>
                  <a:spcAft>
                    <a:spcPts val="0"/>
                  </a:spcAft>
                  <a:buClrTx/>
                  <a:buFont typeface="+mj-lt"/>
                  <a:buAutoNum type="alphaUcPeriod"/>
                </a:pPr>
                <a:r>
                  <a:rPr lang="en-US" dirty="0"/>
                  <a:t>1/5</a:t>
                </a:r>
              </a:p>
              <a:p>
                <a:pPr marL="0" lvl="0" indent="0" fontAlgn="auto">
                  <a:spcBef>
                    <a:spcPts val="0"/>
                  </a:spcBef>
                  <a:spcAft>
                    <a:spcPts val="0"/>
                  </a:spcAft>
                  <a:buClrTx/>
                  <a:buNone/>
                </a:pPr>
                <a:endParaRPr lang="en-US" dirty="0"/>
              </a:p>
              <a:p>
                <a:pPr marL="514350" lvl="0" indent="-514350" fontAlgn="auto">
                  <a:spcBef>
                    <a:spcPts val="0"/>
                  </a:spcBef>
                  <a:spcAft>
                    <a:spcPts val="0"/>
                  </a:spcAft>
                  <a:buClrTx/>
                  <a:buFont typeface="+mj-lt"/>
                  <a:buAutoNum type="alphaU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1397001"/>
                <a:ext cx="8890000" cy="5287014"/>
              </a:xfrm>
              <a:blipFill>
                <a:blip r:embed="rId2"/>
                <a:stretch>
                  <a:fillRect l="-2857" t="-1435"/>
                </a:stretch>
              </a:blipFill>
            </p:spPr>
            <p:txBody>
              <a:bodyPr/>
              <a:lstStyle/>
              <a:p>
                <a:r>
                  <a:rPr lang="en-US">
                    <a:noFill/>
                  </a:rPr>
                  <a:t> </a:t>
                </a:r>
              </a:p>
            </p:txBody>
          </p:sp>
        </mc:Fallback>
      </mc:AlternateContent>
      <p:graphicFrame>
        <p:nvGraphicFramePr>
          <p:cNvPr id="8" name="Table 7"/>
          <p:cNvGraphicFramePr>
            <a:graphicFrameLocks noGrp="1"/>
          </p:cNvGraphicFramePr>
          <p:nvPr/>
        </p:nvGraphicFramePr>
        <p:xfrm>
          <a:off x="8697947" y="1899810"/>
          <a:ext cx="3089224" cy="3332480"/>
        </p:xfrm>
        <a:graphic>
          <a:graphicData uri="http://schemas.openxmlformats.org/drawingml/2006/table">
            <a:tbl>
              <a:tblPr/>
              <a:tblGrid>
                <a:gridCol w="72702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3</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4</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1</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5"/>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2</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Content Placeholder 2"/>
          <p:cNvSpPr txBox="1">
            <a:spLocks/>
          </p:cNvSpPr>
          <p:nvPr/>
        </p:nvSpPr>
        <p:spPr bwMode="auto">
          <a:xfrm>
            <a:off x="8660681" y="1393073"/>
            <a:ext cx="3111500" cy="454669"/>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fontAlgn="auto">
              <a:spcBef>
                <a:spcPts val="0"/>
              </a:spcBef>
              <a:spcAft>
                <a:spcPts val="0"/>
              </a:spcAft>
              <a:buClrTx/>
              <a:buFont typeface="Wingdings" pitchFamily="2" charset="2"/>
              <a:buNone/>
            </a:pPr>
            <a:r>
              <a:rPr lang="en-US" sz="2400" kern="0" dirty="0"/>
              <a:t>Counts</a:t>
            </a:r>
          </a:p>
        </p:txBody>
      </p:sp>
    </p:spTree>
    <p:extLst>
      <p:ext uri="{BB962C8B-B14F-4D97-AF65-F5344CB8AC3E}">
        <p14:creationId xmlns:p14="http://schemas.microsoft.com/office/powerpoint/2010/main" val="296472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1397001"/>
                <a:ext cx="8890000" cy="5287014"/>
              </a:xfrm>
            </p:spPr>
            <p:txBody>
              <a:bodyPr/>
              <a:lstStyle/>
              <a:p>
                <a:pPr marL="0" lvl="0" indent="0" fontAlgn="auto">
                  <a:spcBef>
                    <a:spcPts val="0"/>
                  </a:spcBef>
                  <a:spcAft>
                    <a:spcPts val="0"/>
                  </a:spcAft>
                  <a:buClrTx/>
                  <a:buNone/>
                </a:pPr>
                <a:r>
                  <a:rPr lang="en-US" dirty="0"/>
                  <a:t>Given these N=10 samples from P(A,B,C):</a:t>
                </a:r>
              </a:p>
              <a:p>
                <a:pPr marL="0" lvl="0" indent="0" fontAlgn="auto">
                  <a:spcBef>
                    <a:spcPts val="0"/>
                  </a:spcBef>
                  <a:spcAft>
                    <a:spcPts val="0"/>
                  </a:spcAft>
                  <a:buClrTx/>
                  <a:buNone/>
                </a:pPr>
                <a:endParaRPr lang="en-US" dirty="0"/>
              </a:p>
              <a:p>
                <a:pPr marL="0" lvl="0" indent="0" fontAlgn="auto">
                  <a:spcBef>
                    <a:spcPts val="0"/>
                  </a:spcBef>
                  <a:spcAft>
                    <a:spcPts val="0"/>
                  </a:spcAft>
                  <a:buClrTx/>
                  <a:buNone/>
                </a:pPr>
                <a:r>
                  <a:rPr lang="en-US" dirty="0"/>
                  <a:t>What is the approximate value for  </a:t>
                </a:r>
                <a:endParaRPr lang="en-US" b="0" i="1" dirty="0">
                  <a:latin typeface="Cambria Math" charset="0"/>
                </a:endParaRPr>
              </a:p>
              <a:p>
                <a:pPr marL="0" lvl="0" indent="0" fontAlgn="auto">
                  <a:spcBef>
                    <a:spcPts val="0"/>
                  </a:spcBef>
                  <a:spcAft>
                    <a:spcPts val="0"/>
                  </a:spcAft>
                  <a:buClrTx/>
                  <a:buNone/>
                </a:pPr>
                <a:r>
                  <a:rPr lang="en-US" b="0" dirty="0"/>
                  <a:t> </a:t>
                </a:r>
                <a14:m>
                  <m:oMath xmlns:m="http://schemas.openxmlformats.org/officeDocument/2006/math">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m:t>
                        </m:r>
                        <m:r>
                          <a:rPr lang="en-US" b="0" i="1" smtClean="0">
                            <a:latin typeface="Cambria Math" charset="0"/>
                          </a:rPr>
                          <m:t>𝑐</m:t>
                        </m:r>
                        <m:r>
                          <a:rPr lang="en-US" b="0" i="1" smtClean="0">
                            <a:latin typeface="Cambria Math" charset="0"/>
                          </a:rPr>
                          <m:t>| −</m:t>
                        </m:r>
                        <m:r>
                          <a:rPr lang="en-US" b="0" i="1" smtClean="0">
                            <a:latin typeface="Cambria Math" charset="0"/>
                          </a:rPr>
                          <m:t>𝑎</m:t>
                        </m:r>
                        <m:r>
                          <a:rPr lang="en-US" b="0" i="1" smtClean="0">
                            <a:latin typeface="Cambria Math" charset="0"/>
                          </a:rPr>
                          <m:t>, +</m:t>
                        </m:r>
                        <m:r>
                          <a:rPr lang="en-US" b="0" i="1" smtClean="0">
                            <a:latin typeface="Cambria Math" charset="0"/>
                          </a:rPr>
                          <m:t>𝑏</m:t>
                        </m:r>
                      </m:e>
                    </m:d>
                    <m:r>
                      <a:rPr lang="en-US" b="0" i="0" smtClean="0">
                        <a:latin typeface="Cambria Math" charset="0"/>
                      </a:rPr>
                      <m:t>?</m:t>
                    </m:r>
                  </m:oMath>
                </a14:m>
                <a:endParaRPr lang="en-US" dirty="0"/>
              </a:p>
              <a:p>
                <a:pPr marL="0" lvl="0" indent="0" fontAlgn="auto">
                  <a:spcBef>
                    <a:spcPts val="0"/>
                  </a:spcBef>
                  <a:spcAft>
                    <a:spcPts val="0"/>
                  </a:spcAft>
                  <a:buClrTx/>
                  <a:buNone/>
                </a:pPr>
                <a:endParaRPr lang="en-US" dirty="0"/>
              </a:p>
              <a:p>
                <a:pPr marL="514350" lvl="0" indent="-514350" fontAlgn="auto">
                  <a:spcBef>
                    <a:spcPts val="0"/>
                  </a:spcBef>
                  <a:spcAft>
                    <a:spcPts val="0"/>
                  </a:spcAft>
                  <a:buClrTx/>
                  <a:buFont typeface="+mj-lt"/>
                  <a:buAutoNum type="alphaUcPeriod"/>
                </a:pPr>
                <a:r>
                  <a:rPr lang="en-US" dirty="0"/>
                  <a:t>1/10</a:t>
                </a:r>
              </a:p>
              <a:p>
                <a:pPr marL="514350" lvl="0" indent="-514350" fontAlgn="auto">
                  <a:spcBef>
                    <a:spcPts val="0"/>
                  </a:spcBef>
                  <a:spcAft>
                    <a:spcPts val="0"/>
                  </a:spcAft>
                  <a:buClrTx/>
                  <a:buFont typeface="+mj-lt"/>
                  <a:buAutoNum type="alphaUcPeriod"/>
                </a:pPr>
                <a:r>
                  <a:rPr lang="en-US" dirty="0"/>
                  <a:t>5/10</a:t>
                </a:r>
              </a:p>
              <a:p>
                <a:pPr marL="514350" lvl="0" indent="-514350" fontAlgn="auto">
                  <a:spcBef>
                    <a:spcPts val="0"/>
                  </a:spcBef>
                  <a:spcAft>
                    <a:spcPts val="0"/>
                  </a:spcAft>
                  <a:buClrTx/>
                  <a:buFont typeface="+mj-lt"/>
                  <a:buAutoNum type="alphaUcPeriod"/>
                </a:pPr>
                <a:r>
                  <a:rPr lang="en-US" dirty="0"/>
                  <a:t>1/4</a:t>
                </a:r>
              </a:p>
              <a:p>
                <a:pPr marL="514350" lvl="0" indent="-514350" fontAlgn="auto">
                  <a:spcBef>
                    <a:spcPts val="0"/>
                  </a:spcBef>
                  <a:spcAft>
                    <a:spcPts val="0"/>
                  </a:spcAft>
                  <a:buClrTx/>
                  <a:buFont typeface="+mj-lt"/>
                  <a:buAutoNum type="alphaUcPeriod"/>
                </a:pPr>
                <a:r>
                  <a:rPr lang="en-US" dirty="0"/>
                  <a:t>1/5</a:t>
                </a:r>
              </a:p>
              <a:p>
                <a:pPr marL="0" lvl="0" indent="0" fontAlgn="auto">
                  <a:spcBef>
                    <a:spcPts val="0"/>
                  </a:spcBef>
                  <a:spcAft>
                    <a:spcPts val="0"/>
                  </a:spcAft>
                  <a:buClrTx/>
                  <a:buNone/>
                </a:pPr>
                <a:endParaRPr lang="en-US" dirty="0"/>
              </a:p>
              <a:p>
                <a:pPr marL="514350" lvl="0" indent="-514350" fontAlgn="auto">
                  <a:spcBef>
                    <a:spcPts val="0"/>
                  </a:spcBef>
                  <a:spcAft>
                    <a:spcPts val="0"/>
                  </a:spcAft>
                  <a:buClrTx/>
                  <a:buFont typeface="+mj-lt"/>
                  <a:buAutoNum type="alphaU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1397001"/>
                <a:ext cx="8890000" cy="5287014"/>
              </a:xfrm>
              <a:blipFill>
                <a:blip r:embed="rId2"/>
                <a:stretch>
                  <a:fillRect l="-2857" t="-1435"/>
                </a:stretch>
              </a:blipFill>
            </p:spPr>
            <p:txBody>
              <a:bodyPr/>
              <a:lstStyle/>
              <a:p>
                <a:r>
                  <a:rPr lang="en-US">
                    <a:noFill/>
                  </a:rPr>
                  <a:t> </a:t>
                </a:r>
              </a:p>
            </p:txBody>
          </p:sp>
        </mc:Fallback>
      </mc:AlternateContent>
      <p:graphicFrame>
        <p:nvGraphicFramePr>
          <p:cNvPr id="8" name="Table 7"/>
          <p:cNvGraphicFramePr>
            <a:graphicFrameLocks noGrp="1"/>
          </p:cNvGraphicFramePr>
          <p:nvPr/>
        </p:nvGraphicFramePr>
        <p:xfrm>
          <a:off x="8697947" y="1899810"/>
          <a:ext cx="3089224" cy="3332480"/>
        </p:xfrm>
        <a:graphic>
          <a:graphicData uri="http://schemas.openxmlformats.org/drawingml/2006/table">
            <a:tbl>
              <a:tblPr/>
              <a:tblGrid>
                <a:gridCol w="72702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3</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4</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1</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5"/>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2</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396278">
                <a:tc>
                  <a:txBody>
                    <a:bodyPr/>
                    <a:lstStyle/>
                    <a:p>
                      <a:pPr algn="ctr" fontAlgn="b"/>
                      <a:r>
                        <a:rPr lang="en-US" sz="2400" b="0" i="0" u="none" strike="noStrike" dirty="0">
                          <a:solidFill>
                            <a:srgbClr val="000000"/>
                          </a:solidFill>
                          <a:latin typeface="Calibri" charset="0"/>
                          <a:ea typeface="Calibri" charset="0"/>
                          <a:cs typeface="Calibri" charset="0"/>
                        </a:rPr>
                        <a:t>-a</a:t>
                      </a:r>
                    </a:p>
                  </a:txBody>
                  <a:tcPr marL="9525" marR="9525" marT="9507" marB="0" anchor="b">
                    <a:lnL w="3810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-b</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charset="0"/>
                          <a:ea typeface="Calibri" charset="0"/>
                          <a:cs typeface="Calibri" charset="0"/>
                        </a:rPr>
                        <a:t>-c</a:t>
                      </a:r>
                    </a:p>
                  </a:txBody>
                  <a:tcPr marL="9525" marR="9525" marT="9507" marB="0" anchor="b">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tc>
                  <a:txBody>
                    <a:bodyPr/>
                    <a:lstStyle/>
                    <a:p>
                      <a:pPr algn="ctr" rtl="0" fontAlgn="b"/>
                      <a:r>
                        <a:rPr lang="en-US" sz="2400" dirty="0">
                          <a:effectLst/>
                          <a:latin typeface="Calibri" charset="0"/>
                          <a:ea typeface="Calibri" charset="0"/>
                          <a:cs typeface="Calibri" charset="0"/>
                        </a:rPr>
                        <a:t>0</a:t>
                      </a:r>
                    </a:p>
                  </a:txBody>
                  <a:tcPr marL="38100" marR="38100" marT="25400" marB="25400" anchor="b">
                    <a:lnL w="1905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Content Placeholder 2"/>
          <p:cNvSpPr txBox="1">
            <a:spLocks/>
          </p:cNvSpPr>
          <p:nvPr/>
        </p:nvSpPr>
        <p:spPr bwMode="auto">
          <a:xfrm>
            <a:off x="8660681" y="1393073"/>
            <a:ext cx="3111500" cy="454669"/>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fontAlgn="auto">
              <a:spcBef>
                <a:spcPts val="0"/>
              </a:spcBef>
              <a:spcAft>
                <a:spcPts val="0"/>
              </a:spcAft>
              <a:buClrTx/>
              <a:buFont typeface="Wingdings" pitchFamily="2" charset="2"/>
              <a:buNone/>
            </a:pPr>
            <a:r>
              <a:rPr lang="en-US" sz="2400" kern="0" dirty="0"/>
              <a:t>Counts</a:t>
            </a:r>
          </a:p>
        </p:txBody>
      </p:sp>
    </p:spTree>
    <p:extLst>
      <p:ext uri="{BB962C8B-B14F-4D97-AF65-F5344CB8AC3E}">
        <p14:creationId xmlns:p14="http://schemas.microsoft.com/office/powerpoint/2010/main" val="240360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944A-1F81-4FAB-01B7-149EDE15EC75}"/>
              </a:ext>
            </a:extLst>
          </p:cNvPr>
          <p:cNvSpPr>
            <a:spLocks noGrp="1"/>
          </p:cNvSpPr>
          <p:nvPr>
            <p:ph type="title"/>
          </p:nvPr>
        </p:nvSpPr>
        <p:spPr/>
        <p:txBody>
          <a:bodyPr/>
          <a:lstStyle/>
          <a:p>
            <a:r>
              <a:rPr lang="en-US" dirty="0"/>
              <a:t>Reason 2: Simulations</a:t>
            </a:r>
            <a:endParaRPr lang="hi-IN" dirty="0"/>
          </a:p>
        </p:txBody>
      </p:sp>
      <p:sp>
        <p:nvSpPr>
          <p:cNvPr id="4" name="Slide Number Placeholder 3">
            <a:extLst>
              <a:ext uri="{FF2B5EF4-FFF2-40B4-BE49-F238E27FC236}">
                <a16:creationId xmlns:a16="http://schemas.microsoft.com/office/drawing/2014/main" id="{93C9C1E9-3B1B-26F0-DEB9-9D73050C943B}"/>
              </a:ext>
            </a:extLst>
          </p:cNvPr>
          <p:cNvSpPr>
            <a:spLocks noGrp="1"/>
          </p:cNvSpPr>
          <p:nvPr>
            <p:ph type="sldNum" sz="quarter" idx="12"/>
          </p:nvPr>
        </p:nvSpPr>
        <p:spPr>
          <a:xfrm>
            <a:off x="8610600" y="6248400"/>
            <a:ext cx="2133600" cy="476251"/>
          </a:xfrm>
        </p:spPr>
        <p:txBody>
          <a:bodyPr/>
          <a:lstStyle/>
          <a:p>
            <a:pPr>
              <a:defRPr/>
            </a:pPr>
            <a:fld id="{7D7CBA2C-8853-4EEC-A9C0-BF38CC3A9085}" type="slidenum">
              <a:rPr lang="en-US" smtClean="0"/>
              <a:pPr>
                <a:defRPr/>
              </a:pPr>
              <a:t>7</a:t>
            </a:fld>
            <a:endParaRPr lang="en-US" dirty="0"/>
          </a:p>
        </p:txBody>
      </p:sp>
      <p:pic>
        <p:nvPicPr>
          <p:cNvPr id="1026" name="Picture 2" descr="The Forecast Process - Forecasting the Future">
            <a:extLst>
              <a:ext uri="{FF2B5EF4-FFF2-40B4-BE49-F238E27FC236}">
                <a16:creationId xmlns:a16="http://schemas.microsoft.com/office/drawing/2014/main" id="{09E397DF-98AF-BEE3-C58C-A2301E239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632" y="1235646"/>
            <a:ext cx="3810000" cy="3058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clear Fission - Fission | Chain Reaction | Atomic Nuclei - PhET  Interactive Simulations">
            <a:extLst>
              <a:ext uri="{FF2B5EF4-FFF2-40B4-BE49-F238E27FC236}">
                <a16:creationId xmlns:a16="http://schemas.microsoft.com/office/drawing/2014/main" id="{81B31EAB-523C-3C86-F07C-DF8FDBC5A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52579"/>
            <a:ext cx="4642846" cy="3048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0BC845A-BBA9-0370-6CB3-283424FC1B7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3333" y="4912869"/>
            <a:ext cx="2187087" cy="1436879"/>
          </a:xfrm>
          <a:prstGeom prst="rect">
            <a:avLst/>
          </a:prstGeom>
        </p:spPr>
      </p:pic>
      <p:cxnSp>
        <p:nvCxnSpPr>
          <p:cNvPr id="6" name="AutoShape 6">
            <a:extLst>
              <a:ext uri="{FF2B5EF4-FFF2-40B4-BE49-F238E27FC236}">
                <a16:creationId xmlns:a16="http://schemas.microsoft.com/office/drawing/2014/main" id="{FD79D9AA-5FEE-038F-E504-237D7D0D09A9}"/>
              </a:ext>
            </a:extLst>
          </p:cNvPr>
          <p:cNvCxnSpPr>
            <a:cxnSpLocks noChangeShapeType="1"/>
            <a:stCxn id="9" idx="3"/>
            <a:endCxn id="11" idx="2"/>
          </p:cNvCxnSpPr>
          <p:nvPr/>
        </p:nvCxnSpPr>
        <p:spPr bwMode="auto">
          <a:xfrm flipV="1">
            <a:off x="3366138" y="5588037"/>
            <a:ext cx="619439" cy="671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nvGrpSpPr>
          <p:cNvPr id="7" name="Group 6">
            <a:extLst>
              <a:ext uri="{FF2B5EF4-FFF2-40B4-BE49-F238E27FC236}">
                <a16:creationId xmlns:a16="http://schemas.microsoft.com/office/drawing/2014/main" id="{6BB1BCFB-047D-E340-03F7-9A9B44F31563}"/>
              </a:ext>
            </a:extLst>
          </p:cNvPr>
          <p:cNvGrpSpPr/>
          <p:nvPr/>
        </p:nvGrpSpPr>
        <p:grpSpPr>
          <a:xfrm>
            <a:off x="2879735" y="5363921"/>
            <a:ext cx="486403" cy="461665"/>
            <a:chOff x="5990597" y="3500735"/>
            <a:chExt cx="486403" cy="461665"/>
          </a:xfrm>
        </p:grpSpPr>
        <p:sp>
          <p:nvSpPr>
            <p:cNvPr id="8" name="Oval 3">
              <a:extLst>
                <a:ext uri="{FF2B5EF4-FFF2-40B4-BE49-F238E27FC236}">
                  <a16:creationId xmlns:a16="http://schemas.microsoft.com/office/drawing/2014/main" id="{41F4B5CC-B1D5-CE85-DC38-91944D9EA8EE}"/>
                </a:ext>
              </a:extLst>
            </p:cNvPr>
            <p:cNvSpPr>
              <a:spLocks noChangeArrowheads="1"/>
            </p:cNvSpPr>
            <p:nvPr/>
          </p:nvSpPr>
          <p:spPr bwMode="auto">
            <a:xfrm>
              <a:off x="5990597" y="3505200"/>
              <a:ext cx="473794" cy="453609"/>
            </a:xfrm>
            <a:prstGeom prst="ellipse">
              <a:avLst/>
            </a:prstGeom>
            <a:solidFill>
              <a:schemeClr val="bg1"/>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1A76234-C8D8-677C-ADD0-558E1DDDCD5C}"/>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cs typeface="Calibri"/>
                            <a:sym typeface="Wingdings"/>
                          </a:rPr>
                          <m:t>𝐹</m:t>
                        </m:r>
                      </m:oMath>
                    </m:oMathPara>
                  </a14:m>
                  <a:endParaRPr lang="en-US" sz="2400" dirty="0"/>
                </a:p>
              </p:txBody>
            </p:sp>
          </mc:Choice>
          <mc:Fallback xmlns="">
            <p:sp>
              <p:nvSpPr>
                <p:cNvPr id="34" name="Rectangle 33">
                  <a:extLst>
                    <a:ext uri="{FF2B5EF4-FFF2-40B4-BE49-F238E27FC236}">
                      <a16:creationId xmlns:a16="http://schemas.microsoft.com/office/drawing/2014/main" id="{4428D0B6-3D75-5261-C39D-0A5292EE8C9A}"/>
                    </a:ext>
                  </a:extLst>
                </p:cNvPr>
                <p:cNvSpPr>
                  <a:spLocks noRot="1" noChangeAspect="1" noMove="1" noResize="1" noEditPoints="1" noAdjustHandles="1" noChangeArrowheads="1" noChangeShapeType="1" noTextEdit="1"/>
                </p:cNvSpPr>
                <p:nvPr/>
              </p:nvSpPr>
              <p:spPr>
                <a:xfrm>
                  <a:off x="6008795" y="3500735"/>
                  <a:ext cx="468205" cy="461665"/>
                </a:xfrm>
                <a:prstGeom prst="rect">
                  <a:avLst/>
                </a:prstGeom>
                <a:blipFill>
                  <a:blip r:embed="rId5"/>
                  <a:stretch>
                    <a:fillRect/>
                  </a:stretch>
                </a:blipFill>
              </p:spPr>
              <p:txBody>
                <a:bodyPr/>
                <a:lstStyle/>
                <a:p>
                  <a:r>
                    <a:rPr lang="hi-IN">
                      <a:noFill/>
                    </a:rPr>
                    <a:t> </a:t>
                  </a:r>
                </a:p>
              </p:txBody>
            </p:sp>
          </mc:Fallback>
        </mc:AlternateContent>
      </p:grpSp>
      <p:grpSp>
        <p:nvGrpSpPr>
          <p:cNvPr id="10" name="Group 9">
            <a:extLst>
              <a:ext uri="{FF2B5EF4-FFF2-40B4-BE49-F238E27FC236}">
                <a16:creationId xmlns:a16="http://schemas.microsoft.com/office/drawing/2014/main" id="{BC02233A-1A64-85D3-29A9-313D01DF5EE2}"/>
              </a:ext>
            </a:extLst>
          </p:cNvPr>
          <p:cNvGrpSpPr/>
          <p:nvPr/>
        </p:nvGrpSpPr>
        <p:grpSpPr>
          <a:xfrm>
            <a:off x="3985577" y="5346806"/>
            <a:ext cx="473794" cy="468035"/>
            <a:chOff x="5410200" y="4340347"/>
            <a:chExt cx="473794" cy="468035"/>
          </a:xfrm>
        </p:grpSpPr>
        <p:sp>
          <p:nvSpPr>
            <p:cNvPr id="11" name="Oval 3">
              <a:extLst>
                <a:ext uri="{FF2B5EF4-FFF2-40B4-BE49-F238E27FC236}">
                  <a16:creationId xmlns:a16="http://schemas.microsoft.com/office/drawing/2014/main" id="{3C8D5629-A8C4-49AF-7818-A86E2684D750}"/>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D2040A5-F7C8-E7B2-D526-B779B96747F4}"/>
                    </a:ext>
                  </a:extLst>
                </p:cNvPr>
                <p:cNvSpPr/>
                <p:nvPr/>
              </p:nvSpPr>
              <p:spPr>
                <a:xfrm>
                  <a:off x="5424266" y="4340347"/>
                  <a:ext cx="4391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panose="02040503050406030204" pitchFamily="18" charset="0"/>
                            <a:cs typeface="Calibri"/>
                            <a:sym typeface="Wingdings"/>
                          </a:rPr>
                          <m:t>𝑆</m:t>
                        </m:r>
                      </m:oMath>
                    </m:oMathPara>
                  </a14:m>
                  <a:endParaRPr lang="en-US" sz="2400" dirty="0">
                    <a:solidFill>
                      <a:srgbClr val="33CC33"/>
                    </a:solidFill>
                  </a:endParaRPr>
                </a:p>
              </p:txBody>
            </p:sp>
          </mc:Choice>
          <mc:Fallback xmlns="">
            <p:sp>
              <p:nvSpPr>
                <p:cNvPr id="37" name="Rectangle 36">
                  <a:extLst>
                    <a:ext uri="{FF2B5EF4-FFF2-40B4-BE49-F238E27FC236}">
                      <a16:creationId xmlns:a16="http://schemas.microsoft.com/office/drawing/2014/main" id="{8487CE39-996C-CEBC-5F87-87FA89B01145}"/>
                    </a:ext>
                  </a:extLst>
                </p:cNvPr>
                <p:cNvSpPr>
                  <a:spLocks noRot="1" noChangeAspect="1" noMove="1" noResize="1" noEditPoints="1" noAdjustHandles="1" noChangeArrowheads="1" noChangeShapeType="1" noTextEdit="1"/>
                </p:cNvSpPr>
                <p:nvPr/>
              </p:nvSpPr>
              <p:spPr>
                <a:xfrm>
                  <a:off x="5424266" y="4340347"/>
                  <a:ext cx="439158" cy="461665"/>
                </a:xfrm>
                <a:prstGeom prst="rect">
                  <a:avLst/>
                </a:prstGeom>
                <a:blipFill>
                  <a:blip r:embed="rId7"/>
                  <a:stretch>
                    <a:fillRect/>
                  </a:stretch>
                </a:blipFill>
              </p:spPr>
              <p:txBody>
                <a:bodyPr/>
                <a:lstStyle/>
                <a:p>
                  <a:r>
                    <a:rPr lang="hi-IN">
                      <a:noFill/>
                    </a:rPr>
                    <a:t> </a:t>
                  </a:r>
                </a:p>
              </p:txBody>
            </p:sp>
          </mc:Fallback>
        </mc:AlternateContent>
      </p:grpSp>
      <p:grpSp>
        <p:nvGrpSpPr>
          <p:cNvPr id="13" name="Group 12">
            <a:extLst>
              <a:ext uri="{FF2B5EF4-FFF2-40B4-BE49-F238E27FC236}">
                <a16:creationId xmlns:a16="http://schemas.microsoft.com/office/drawing/2014/main" id="{66F614DD-AADD-8DAC-66C4-7EEA5E10326D}"/>
              </a:ext>
            </a:extLst>
          </p:cNvPr>
          <p:cNvGrpSpPr/>
          <p:nvPr/>
        </p:nvGrpSpPr>
        <p:grpSpPr>
          <a:xfrm>
            <a:off x="5179093" y="5363922"/>
            <a:ext cx="473794" cy="461665"/>
            <a:chOff x="6511771" y="4340347"/>
            <a:chExt cx="473794" cy="461665"/>
          </a:xfrm>
        </p:grpSpPr>
        <p:sp>
          <p:nvSpPr>
            <p:cNvPr id="14" name="Oval 3">
              <a:extLst>
                <a:ext uri="{FF2B5EF4-FFF2-40B4-BE49-F238E27FC236}">
                  <a16:creationId xmlns:a16="http://schemas.microsoft.com/office/drawing/2014/main" id="{4C4E47DC-0078-BFDC-B844-F1D82FF8F4D8}"/>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A51DD65-874D-906B-ABDD-CB6486F34E9C}"/>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panose="02040503050406030204" pitchFamily="18" charset="0"/>
                            <a:cs typeface="Calibri"/>
                            <a:sym typeface="Wingdings"/>
                          </a:rPr>
                          <m:t>𝐴</m:t>
                        </m:r>
                      </m:oMath>
                    </m:oMathPara>
                  </a14:m>
                  <a:endParaRPr lang="en-US" sz="2400" dirty="0">
                    <a:solidFill>
                      <a:srgbClr val="3333FF"/>
                    </a:solidFill>
                  </a:endParaRPr>
                </a:p>
              </p:txBody>
            </p:sp>
          </mc:Choice>
          <mc:Fallback xmlns="">
            <p:sp>
              <p:nvSpPr>
                <p:cNvPr id="40" name="Rectangle 39">
                  <a:extLst>
                    <a:ext uri="{FF2B5EF4-FFF2-40B4-BE49-F238E27FC236}">
                      <a16:creationId xmlns:a16="http://schemas.microsoft.com/office/drawing/2014/main" id="{3D4B614C-F6CD-99F4-AE71-346143DBFD42}"/>
                    </a:ext>
                  </a:extLst>
                </p:cNvPr>
                <p:cNvSpPr>
                  <a:spLocks noRot="1" noChangeAspect="1" noMove="1" noResize="1" noEditPoints="1" noAdjustHandles="1" noChangeArrowheads="1" noChangeShapeType="1" noTextEdit="1"/>
                </p:cNvSpPr>
                <p:nvPr/>
              </p:nvSpPr>
              <p:spPr>
                <a:xfrm>
                  <a:off x="6515880" y="4340347"/>
                  <a:ext cx="468205" cy="461665"/>
                </a:xfrm>
                <a:prstGeom prst="rect">
                  <a:avLst/>
                </a:prstGeom>
                <a:blipFill>
                  <a:blip r:embed="rId8"/>
                  <a:stretch>
                    <a:fillRect/>
                  </a:stretch>
                </a:blipFill>
              </p:spPr>
              <p:txBody>
                <a:bodyPr/>
                <a:lstStyle/>
                <a:p>
                  <a:r>
                    <a:rPr lang="hi-IN">
                      <a:noFill/>
                    </a:rPr>
                    <a:t> </a:t>
                  </a:r>
                </a:p>
              </p:txBody>
            </p:sp>
          </mc:Fallback>
        </mc:AlternateContent>
      </p:grpSp>
      <p:cxnSp>
        <p:nvCxnSpPr>
          <p:cNvPr id="16" name="AutoShape 6">
            <a:extLst>
              <a:ext uri="{FF2B5EF4-FFF2-40B4-BE49-F238E27FC236}">
                <a16:creationId xmlns:a16="http://schemas.microsoft.com/office/drawing/2014/main" id="{DE4D67CB-B96F-32CE-A2C2-49C9EA554EA7}"/>
              </a:ext>
            </a:extLst>
          </p:cNvPr>
          <p:cNvCxnSpPr>
            <a:cxnSpLocks noChangeShapeType="1"/>
            <a:stCxn id="11" idx="6"/>
            <a:endCxn id="14" idx="2"/>
          </p:cNvCxnSpPr>
          <p:nvPr/>
        </p:nvCxnSpPr>
        <p:spPr bwMode="auto">
          <a:xfrm>
            <a:off x="4459371" y="5588037"/>
            <a:ext cx="719722" cy="6719"/>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7" name="TextBox 16">
            <a:extLst>
              <a:ext uri="{FF2B5EF4-FFF2-40B4-BE49-F238E27FC236}">
                <a16:creationId xmlns:a16="http://schemas.microsoft.com/office/drawing/2014/main" id="{F4867D79-173B-F722-1D40-255D91F88B54}"/>
              </a:ext>
            </a:extLst>
          </p:cNvPr>
          <p:cNvSpPr txBox="1"/>
          <p:nvPr/>
        </p:nvSpPr>
        <p:spPr>
          <a:xfrm>
            <a:off x="5938920" y="4427689"/>
            <a:ext cx="6038606" cy="1938992"/>
          </a:xfrm>
          <a:prstGeom prst="rect">
            <a:avLst/>
          </a:prstGeom>
          <a:noFill/>
        </p:spPr>
        <p:txBody>
          <a:bodyPr wrap="square" rtlCol="0">
            <a:spAutoFit/>
          </a:bodyPr>
          <a:lstStyle/>
          <a:p>
            <a:r>
              <a:rPr lang="en-US" sz="2400" dirty="0">
                <a:latin typeface="Calibri"/>
                <a:cs typeface="Calibri"/>
              </a:rPr>
              <a:t>Fire department wants to conduct a drill</a:t>
            </a:r>
          </a:p>
          <a:p>
            <a:pPr marL="285750" indent="-285750">
              <a:buFont typeface="Arial" panose="020B0604020202020204" pitchFamily="34" charset="0"/>
              <a:buChar char="•"/>
            </a:pPr>
            <a:r>
              <a:rPr lang="en-US" sz="2400" dirty="0">
                <a:latin typeface="Calibri"/>
                <a:cs typeface="Calibri"/>
              </a:rPr>
              <a:t>Simulate daily conditions by drawing from P(F, S, A)</a:t>
            </a:r>
          </a:p>
          <a:p>
            <a:pPr marL="285750" indent="-285750">
              <a:buFont typeface="Arial" panose="020B0604020202020204" pitchFamily="34" charset="0"/>
              <a:buChar char="•"/>
            </a:pPr>
            <a:r>
              <a:rPr lang="en-US" sz="2400" dirty="0">
                <a:latin typeface="Calibri"/>
                <a:cs typeface="Calibri"/>
              </a:rPr>
              <a:t>Simulate situation of an alarm by drawing from P(F, S | A=+a)</a:t>
            </a:r>
            <a:endParaRPr lang="hi-IN" sz="2400" dirty="0">
              <a:latin typeface="Calibri"/>
              <a:cs typeface="Calibri"/>
            </a:endParaRPr>
          </a:p>
        </p:txBody>
      </p:sp>
    </p:spTree>
    <p:extLst>
      <p:ext uri="{BB962C8B-B14F-4D97-AF65-F5344CB8AC3E}">
        <p14:creationId xmlns:p14="http://schemas.microsoft.com/office/powerpoint/2010/main" val="20267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F7AF-1F02-5FC2-ADB0-ED7D08294E15}"/>
              </a:ext>
            </a:extLst>
          </p:cNvPr>
          <p:cNvSpPr>
            <a:spLocks noGrp="1"/>
          </p:cNvSpPr>
          <p:nvPr>
            <p:ph type="title"/>
          </p:nvPr>
        </p:nvSpPr>
        <p:spPr/>
        <p:txBody>
          <a:bodyPr/>
          <a:lstStyle/>
          <a:p>
            <a:r>
              <a:rPr lang="en-US" dirty="0"/>
              <a:t>Cool connection: </a:t>
            </a:r>
            <a:r>
              <a:rPr lang="en-US" dirty="0" err="1"/>
              <a:t>GenAI</a:t>
            </a:r>
            <a:r>
              <a:rPr lang="en-US" dirty="0"/>
              <a:t> Image generation</a:t>
            </a:r>
            <a:endParaRPr lang="hi-IN" dirty="0"/>
          </a:p>
        </p:txBody>
      </p:sp>
      <p:sp>
        <p:nvSpPr>
          <p:cNvPr id="4" name="Slide Number Placeholder 3">
            <a:extLst>
              <a:ext uri="{FF2B5EF4-FFF2-40B4-BE49-F238E27FC236}">
                <a16:creationId xmlns:a16="http://schemas.microsoft.com/office/drawing/2014/main" id="{486E149F-0026-5630-ECC0-A54FB2EE2A7F}"/>
              </a:ext>
            </a:extLst>
          </p:cNvPr>
          <p:cNvSpPr>
            <a:spLocks noGrp="1"/>
          </p:cNvSpPr>
          <p:nvPr>
            <p:ph type="sldNum" sz="quarter" idx="12"/>
          </p:nvPr>
        </p:nvSpPr>
        <p:spPr/>
        <p:txBody>
          <a:bodyPr/>
          <a:lstStyle/>
          <a:p>
            <a:pPr>
              <a:defRPr/>
            </a:pPr>
            <a:fld id="{7D7CBA2C-8853-4EEC-A9C0-BF38CC3A9085}" type="slidenum">
              <a:rPr lang="en-US" smtClean="0"/>
              <a:pPr>
                <a:defRPr/>
              </a:pPr>
              <a:t>8</a:t>
            </a:fld>
            <a:endParaRPr lang="en-US" dirty="0"/>
          </a:p>
        </p:txBody>
      </p:sp>
      <p:pic>
        <p:nvPicPr>
          <p:cNvPr id="5" name="Picture 4">
            <a:extLst>
              <a:ext uri="{FF2B5EF4-FFF2-40B4-BE49-F238E27FC236}">
                <a16:creationId xmlns:a16="http://schemas.microsoft.com/office/drawing/2014/main" id="{2198C5DB-8940-860A-DD5C-594A9A30AF2E}"/>
              </a:ext>
            </a:extLst>
          </p:cNvPr>
          <p:cNvPicPr>
            <a:picLocks noChangeAspect="1"/>
          </p:cNvPicPr>
          <p:nvPr/>
        </p:nvPicPr>
        <p:blipFill>
          <a:blip r:embed="rId2"/>
          <a:stretch>
            <a:fillRect/>
          </a:stretch>
        </p:blipFill>
        <p:spPr>
          <a:xfrm>
            <a:off x="228600" y="1304335"/>
            <a:ext cx="5562600" cy="5020830"/>
          </a:xfrm>
          <a:prstGeom prst="rect">
            <a:avLst/>
          </a:prstGeom>
        </p:spPr>
      </p:pic>
      <p:sp>
        <p:nvSpPr>
          <p:cNvPr id="6" name="TextBox 5">
            <a:extLst>
              <a:ext uri="{FF2B5EF4-FFF2-40B4-BE49-F238E27FC236}">
                <a16:creationId xmlns:a16="http://schemas.microsoft.com/office/drawing/2014/main" id="{CD217F02-5118-3058-6AA9-F251FC13CDC3}"/>
              </a:ext>
            </a:extLst>
          </p:cNvPr>
          <p:cNvSpPr txBox="1"/>
          <p:nvPr/>
        </p:nvSpPr>
        <p:spPr>
          <a:xfrm>
            <a:off x="6172200" y="1419255"/>
            <a:ext cx="50292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a:cs typeface="Calibri"/>
              </a:rPr>
              <a:t>This is at its core a sampling problem</a:t>
            </a:r>
          </a:p>
          <a:p>
            <a:pPr marL="285750" indent="-285750">
              <a:buFont typeface="Arial" panose="020B0604020202020204" pitchFamily="34" charset="0"/>
              <a:buChar char="•"/>
            </a:pPr>
            <a:endParaRPr lang="en-US" sz="2400" dirty="0">
              <a:latin typeface="Calibri"/>
              <a:cs typeface="Calibri"/>
            </a:endParaRPr>
          </a:p>
          <a:p>
            <a:pPr marL="285750" indent="-285750">
              <a:buFont typeface="Arial" panose="020B0604020202020204" pitchFamily="34" charset="0"/>
              <a:buChar char="•"/>
            </a:pPr>
            <a:r>
              <a:rPr lang="en-US" sz="2400" dirty="0">
                <a:latin typeface="Calibri"/>
                <a:cs typeface="Calibri"/>
              </a:rPr>
              <a:t>It is generating random samples from the distribution, in this example, of human images</a:t>
            </a:r>
          </a:p>
          <a:p>
            <a:pPr marL="285750" indent="-285750">
              <a:buFont typeface="Arial" panose="020B0604020202020204" pitchFamily="34" charset="0"/>
              <a:buChar char="•"/>
            </a:pPr>
            <a:endParaRPr lang="en-US" sz="2400" dirty="0">
              <a:latin typeface="Calibri"/>
              <a:cs typeface="Calibri"/>
            </a:endParaRPr>
          </a:p>
          <a:p>
            <a:pPr marL="285750" indent="-285750">
              <a:buFont typeface="Arial" panose="020B0604020202020204" pitchFamily="34" charset="0"/>
              <a:buChar char="•"/>
            </a:pPr>
            <a:r>
              <a:rPr lang="en-US" sz="2400" dirty="0">
                <a:latin typeface="Calibri"/>
                <a:cs typeface="Calibri"/>
              </a:rPr>
              <a:t>The distribution is unknown and hard to specify</a:t>
            </a:r>
          </a:p>
          <a:p>
            <a:pPr marL="285750" indent="-285750">
              <a:buFont typeface="Arial" panose="020B0604020202020204" pitchFamily="34" charset="0"/>
              <a:buChar char="•"/>
            </a:pPr>
            <a:endParaRPr lang="en-US" sz="2400" dirty="0">
              <a:latin typeface="Calibri"/>
              <a:cs typeface="Calibri"/>
            </a:endParaRPr>
          </a:p>
          <a:p>
            <a:pPr marL="285750" indent="-285750">
              <a:buFont typeface="Arial" panose="020B0604020202020204" pitchFamily="34" charset="0"/>
              <a:buChar char="•"/>
            </a:pPr>
            <a:r>
              <a:rPr lang="en-US" sz="2400" dirty="0">
                <a:latin typeface="Calibri"/>
                <a:cs typeface="Calibri"/>
              </a:rPr>
              <a:t>Techniques much more advanced than what we’ll study here</a:t>
            </a:r>
            <a:endParaRPr lang="hi-IN" sz="2400" dirty="0">
              <a:latin typeface="Calibri"/>
              <a:cs typeface="Calibri"/>
            </a:endParaRPr>
          </a:p>
        </p:txBody>
      </p:sp>
    </p:spTree>
    <p:extLst>
      <p:ext uri="{BB962C8B-B14F-4D97-AF65-F5344CB8AC3E}">
        <p14:creationId xmlns:p14="http://schemas.microsoft.com/office/powerpoint/2010/main" val="346494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a:latin typeface="Palatino" pitchFamily="2" charset="77"/>
                <a:ea typeface="Palatino" pitchFamily="2" charset="77"/>
                <a:cs typeface="Calibri"/>
              </a:rPr>
              <a:t>Sampling in Bayes</a:t>
            </a:r>
            <a:r>
              <a:rPr lang="en-US" altLang="en-US" dirty="0">
                <a:latin typeface="Palatino" pitchFamily="2" charset="77"/>
                <a:ea typeface="Palatino" pitchFamily="2" charset="77"/>
                <a:cs typeface="Calibri"/>
              </a:rPr>
              <a:t>’</a:t>
            </a:r>
            <a:r>
              <a:rPr lang="en-US" dirty="0">
                <a:latin typeface="Palatino" pitchFamily="2" charset="77"/>
                <a:ea typeface="Palatino" pitchFamily="2" charset="77"/>
                <a:cs typeface="Calibri"/>
              </a:rPr>
              <a:t> Nets</a:t>
            </a:r>
          </a:p>
        </p:txBody>
      </p:sp>
      <p:sp>
        <p:nvSpPr>
          <p:cNvPr id="73730" name="Content Placeholder 2"/>
          <p:cNvSpPr>
            <a:spLocks noGrp="1"/>
          </p:cNvSpPr>
          <p:nvPr>
            <p:ph idx="1"/>
          </p:nvPr>
        </p:nvSpPr>
        <p:spPr>
          <a:xfrm>
            <a:off x="533400" y="1600200"/>
            <a:ext cx="5867400" cy="4297365"/>
          </a:xfrm>
        </p:spPr>
        <p:txBody>
          <a:bodyPr/>
          <a:lstStyle/>
          <a:p>
            <a:r>
              <a:rPr lang="en-US" dirty="0">
                <a:latin typeface="Palatino" pitchFamily="2" charset="77"/>
                <a:ea typeface="Palatino" pitchFamily="2" charset="77"/>
                <a:cs typeface="Calibri"/>
              </a:rPr>
              <a:t>Prior Sampling</a:t>
            </a:r>
          </a:p>
          <a:p>
            <a:pPr lvl="5"/>
            <a:endParaRPr lang="en-US" dirty="0">
              <a:latin typeface="Palatino" pitchFamily="2" charset="77"/>
              <a:ea typeface="Palatino" pitchFamily="2" charset="77"/>
              <a:cs typeface="Calibri"/>
            </a:endParaRPr>
          </a:p>
          <a:p>
            <a:r>
              <a:rPr lang="en-US" dirty="0">
                <a:latin typeface="Palatino" pitchFamily="2" charset="77"/>
                <a:ea typeface="Palatino" pitchFamily="2" charset="77"/>
                <a:cs typeface="Calibri"/>
              </a:rPr>
              <a:t>Rejection Sampling</a:t>
            </a:r>
          </a:p>
          <a:p>
            <a:pPr lvl="4"/>
            <a:endParaRPr lang="en-US" dirty="0">
              <a:latin typeface="Palatino" pitchFamily="2" charset="77"/>
              <a:ea typeface="Palatino" pitchFamily="2" charset="77"/>
              <a:cs typeface="Calibri"/>
            </a:endParaRPr>
          </a:p>
          <a:p>
            <a:r>
              <a:rPr lang="en-US" dirty="0">
                <a:latin typeface="Palatino" pitchFamily="2" charset="77"/>
                <a:ea typeface="Palatino" pitchFamily="2" charset="77"/>
                <a:cs typeface="Calibri"/>
              </a:rPr>
              <a:t>Likelihood Weighting</a:t>
            </a:r>
          </a:p>
          <a:p>
            <a:pPr lvl="4"/>
            <a:endParaRPr lang="en-US" dirty="0">
              <a:latin typeface="Palatino" pitchFamily="2" charset="77"/>
              <a:ea typeface="Palatino" pitchFamily="2" charset="77"/>
              <a:cs typeface="Calibri"/>
            </a:endParaRPr>
          </a:p>
          <a:p>
            <a:r>
              <a:rPr lang="en-US" dirty="0">
                <a:latin typeface="Palatino" pitchFamily="2" charset="77"/>
                <a:ea typeface="Palatino" pitchFamily="2" charset="77"/>
                <a:cs typeface="Calibri"/>
              </a:rPr>
              <a:t>Gibbs Sampling</a:t>
            </a:r>
          </a:p>
          <a:p>
            <a:endParaRPr lang="en-US" dirty="0">
              <a:latin typeface="Palatino" pitchFamily="2" charset="77"/>
              <a:ea typeface="Palatino" pitchFamily="2" charset="77"/>
              <a:cs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 name="DEFAULTDISPLAYSOURCE" val="\documentclass{article}\pagestyle{empty}&#10;\begin{document}&#10;&#10;\end{document}&#10;"/>
  <p:tag name="EMBEDFONTS" val="1"/>
</p:tagLst>
</file>

<file path=ppt/theme/theme1.xml><?xml version="1.0" encoding="utf-8"?>
<a:theme xmlns:a="http://schemas.openxmlformats.org/drawingml/2006/main" name="188theme2">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Calibri"/>
            <a:cs typeface="Calibri"/>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188theme2.thmx</Template>
  <TotalTime>93790</TotalTime>
  <Words>2683</Words>
  <Application>Microsoft Macintosh PowerPoint</Application>
  <PresentationFormat>Widescreen</PresentationFormat>
  <Paragraphs>587</Paragraphs>
  <Slides>35</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Courier New</vt:lpstr>
      <vt:lpstr>Palatino</vt:lpstr>
      <vt:lpstr>Wingdings</vt:lpstr>
      <vt:lpstr>188theme2</vt:lpstr>
      <vt:lpstr>AI: Representation and Problem Solving </vt:lpstr>
      <vt:lpstr>Today: Sampling</vt:lpstr>
      <vt:lpstr>Reason 1: Inference</vt:lpstr>
      <vt:lpstr>Warm up</vt:lpstr>
      <vt:lpstr>Warm-up</vt:lpstr>
      <vt:lpstr>Warm-up</vt:lpstr>
      <vt:lpstr>Reason 2: Simulations</vt:lpstr>
      <vt:lpstr>Cool connection: GenAI Image generation</vt:lpstr>
      <vt:lpstr>Sampling in Bayes’ Nets</vt:lpstr>
      <vt:lpstr>Prior Sampling</vt:lpstr>
      <vt:lpstr>PowerPoint Presentation</vt:lpstr>
      <vt:lpstr>Example </vt:lpstr>
      <vt:lpstr>Prior Sampling</vt:lpstr>
      <vt:lpstr>Question</vt:lpstr>
      <vt:lpstr>Rejection Sampling</vt:lpstr>
      <vt:lpstr>How to sample conditionals?</vt:lpstr>
      <vt:lpstr>Rejection Sampling</vt:lpstr>
      <vt:lpstr>Rejection Sampling in Bayes nets</vt:lpstr>
      <vt:lpstr>Question</vt:lpstr>
      <vt:lpstr>Question</vt:lpstr>
      <vt:lpstr>Problem with rejection sampling</vt:lpstr>
      <vt:lpstr>Likelihood Weighting</vt:lpstr>
      <vt:lpstr>Likelihood reweighing: Main idea</vt:lpstr>
      <vt:lpstr>Likelihood weighted Sampling</vt:lpstr>
      <vt:lpstr>Question</vt:lpstr>
      <vt:lpstr>Question</vt:lpstr>
      <vt:lpstr>Question</vt:lpstr>
      <vt:lpstr>Likelihood weighted Sampling</vt:lpstr>
      <vt:lpstr>Gibbs Sampling</vt:lpstr>
      <vt:lpstr>GenAI Image Generation</vt:lpstr>
      <vt:lpstr>Image generation: Toy example</vt:lpstr>
      <vt:lpstr>Gibbs sampling</vt:lpstr>
      <vt:lpstr>Gibbs sampling: Toy example</vt:lpstr>
      <vt:lpstr>Gibbs sampling of conditional</vt:lpstr>
      <vt:lpstr>Poll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Nihar B Shah</cp:lastModifiedBy>
  <cp:revision>2928</cp:revision>
  <cp:lastPrinted>2014-02-18T19:00:09Z</cp:lastPrinted>
  <dcterms:created xsi:type="dcterms:W3CDTF">2004-08-27T04:16:05Z</dcterms:created>
  <dcterms:modified xsi:type="dcterms:W3CDTF">2024-04-09T19:19:29Z</dcterms:modified>
</cp:coreProperties>
</file>