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56" r:id="rId2"/>
    <p:sldId id="300" r:id="rId3"/>
    <p:sldId id="257" r:id="rId4"/>
    <p:sldId id="305" r:id="rId5"/>
    <p:sldId id="2045" r:id="rId6"/>
    <p:sldId id="306" r:id="rId7"/>
    <p:sldId id="307" r:id="rId8"/>
    <p:sldId id="308" r:id="rId9"/>
    <p:sldId id="301" r:id="rId10"/>
    <p:sldId id="258" r:id="rId11"/>
    <p:sldId id="260" r:id="rId12"/>
    <p:sldId id="259" r:id="rId13"/>
    <p:sldId id="261" r:id="rId14"/>
    <p:sldId id="262" r:id="rId15"/>
    <p:sldId id="264" r:id="rId16"/>
    <p:sldId id="265" r:id="rId17"/>
    <p:sldId id="266" r:id="rId18"/>
    <p:sldId id="294" r:id="rId19"/>
    <p:sldId id="298" r:id="rId20"/>
    <p:sldId id="263" r:id="rId21"/>
    <p:sldId id="302" r:id="rId22"/>
    <p:sldId id="267" r:id="rId23"/>
    <p:sldId id="270" r:id="rId24"/>
    <p:sldId id="271" r:id="rId25"/>
    <p:sldId id="273" r:id="rId26"/>
    <p:sldId id="274" r:id="rId27"/>
    <p:sldId id="276" r:id="rId28"/>
    <p:sldId id="275" r:id="rId29"/>
    <p:sldId id="272" r:id="rId30"/>
    <p:sldId id="277" r:id="rId31"/>
    <p:sldId id="278" r:id="rId32"/>
    <p:sldId id="279" r:id="rId33"/>
    <p:sldId id="280" r:id="rId34"/>
    <p:sldId id="281" r:id="rId35"/>
    <p:sldId id="282" r:id="rId36"/>
    <p:sldId id="287" r:id="rId37"/>
    <p:sldId id="283" r:id="rId38"/>
    <p:sldId id="284" r:id="rId39"/>
    <p:sldId id="285" r:id="rId40"/>
    <p:sldId id="290" r:id="rId41"/>
    <p:sldId id="288" r:id="rId42"/>
    <p:sldId id="289" r:id="rId43"/>
    <p:sldId id="303" r:id="rId44"/>
    <p:sldId id="291" r:id="rId45"/>
    <p:sldId id="2046" r:id="rId46"/>
    <p:sldId id="292" r:id="rId47"/>
    <p:sldId id="293" r:id="rId48"/>
    <p:sldId id="2047" r:id="rId49"/>
    <p:sldId id="2048" r:id="rId50"/>
    <p:sldId id="769" r:id="rId51"/>
    <p:sldId id="2044" r:id="rId52"/>
    <p:sldId id="2039" r:id="rId53"/>
    <p:sldId id="770" r:id="rId54"/>
    <p:sldId id="2043" r:id="rId55"/>
    <p:sldId id="772" r:id="rId56"/>
    <p:sldId id="299" r:id="rId57"/>
    <p:sldId id="771" r:id="rId58"/>
    <p:sldId id="2049" r:id="rId59"/>
    <p:sldId id="2050" r:id="rId60"/>
    <p:sldId id="286" r:id="rId61"/>
    <p:sldId id="304" r:id="rId62"/>
    <p:sldId id="313" r:id="rId63"/>
    <p:sldId id="309" r:id="rId64"/>
    <p:sldId id="310" r:id="rId65"/>
    <p:sldId id="311" r:id="rId66"/>
    <p:sldId id="31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8A0EA-63F7-44D6-BE72-B821A8DBBDC5}" v="315" dt="2023-01-16T20:38:56.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5"/>
    <p:restoredTop sz="84422"/>
  </p:normalViewPr>
  <p:slideViewPr>
    <p:cSldViewPr snapToGrid="0" snapToObjects="1">
      <p:cViewPr varScale="1">
        <p:scale>
          <a:sx n="142" d="100"/>
          <a:sy n="142" d="100"/>
        </p:scale>
        <p:origin x="282" y="120"/>
      </p:cViewPr>
      <p:guideLst/>
    </p:cSldViewPr>
  </p:slideViewPr>
  <p:notesTextViewPr>
    <p:cViewPr>
      <p:scale>
        <a:sx n="1" d="1"/>
        <a:sy n="1" d="1"/>
      </p:scale>
      <p:origin x="0" y="0"/>
    </p:cViewPr>
  </p:notesTextViewPr>
  <p:sorterViewPr>
    <p:cViewPr>
      <p:scale>
        <a:sx n="100" d="100"/>
        <a:sy n="100" d="100"/>
      </p:scale>
      <p:origin x="0" y="-27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omas Sandholm" userId="QanXqM8ADJI2JOda6X6vwJ6FeL7h5Rxqw0qcB53noiI=" providerId="None" clId="Web-{3118A0EA-63F7-44D6-BE72-B821A8DBBDC5}"/>
    <pc:docChg chg="modSld">
      <pc:chgData name="Tuomas Sandholm" userId="QanXqM8ADJI2JOda6X6vwJ6FeL7h5Rxqw0qcB53noiI=" providerId="None" clId="Web-{3118A0EA-63F7-44D6-BE72-B821A8DBBDC5}" dt="2023-01-16T20:38:56.334" v="309" actId="1076"/>
      <pc:docMkLst>
        <pc:docMk/>
      </pc:docMkLst>
      <pc:sldChg chg="modSp">
        <pc:chgData name="Tuomas Sandholm" userId="QanXqM8ADJI2JOda6X6vwJ6FeL7h5Rxqw0qcB53noiI=" providerId="None" clId="Web-{3118A0EA-63F7-44D6-BE72-B821A8DBBDC5}" dt="2023-01-16T20:19:53.821" v="4" actId="20577"/>
        <pc:sldMkLst>
          <pc:docMk/>
          <pc:sldMk cId="404252701" sldId="275"/>
        </pc:sldMkLst>
        <pc:spChg chg="mod">
          <ac:chgData name="Tuomas Sandholm" userId="QanXqM8ADJI2JOda6X6vwJ6FeL7h5Rxqw0qcB53noiI=" providerId="None" clId="Web-{3118A0EA-63F7-44D6-BE72-B821A8DBBDC5}" dt="2023-01-16T20:19:53.821" v="4" actId="20577"/>
          <ac:spMkLst>
            <pc:docMk/>
            <pc:sldMk cId="404252701" sldId="275"/>
            <ac:spMk id="3" creationId="{DCF1C070-9132-794E-87AC-2517BD11A1D3}"/>
          </ac:spMkLst>
        </pc:spChg>
      </pc:sldChg>
      <pc:sldChg chg="modSp">
        <pc:chgData name="Tuomas Sandholm" userId="QanXqM8ADJI2JOda6X6vwJ6FeL7h5Rxqw0qcB53noiI=" providerId="None" clId="Web-{3118A0EA-63F7-44D6-BE72-B821A8DBBDC5}" dt="2023-01-16T20:18:58.817" v="0" actId="14100"/>
        <pc:sldMkLst>
          <pc:docMk/>
          <pc:sldMk cId="2678551679" sldId="276"/>
        </pc:sldMkLst>
        <pc:spChg chg="mod">
          <ac:chgData name="Tuomas Sandholm" userId="QanXqM8ADJI2JOda6X6vwJ6FeL7h5Rxqw0qcB53noiI=" providerId="None" clId="Web-{3118A0EA-63F7-44D6-BE72-B821A8DBBDC5}" dt="2023-01-16T20:18:58.817" v="0" actId="14100"/>
          <ac:spMkLst>
            <pc:docMk/>
            <pc:sldMk cId="2678551679" sldId="276"/>
            <ac:spMk id="3" creationId="{23A32AE2-1954-A345-823D-B16458C8B2EC}"/>
          </ac:spMkLst>
        </pc:spChg>
      </pc:sldChg>
      <pc:sldChg chg="modSp">
        <pc:chgData name="Tuomas Sandholm" userId="QanXqM8ADJI2JOda6X6vwJ6FeL7h5Rxqw0qcB53noiI=" providerId="None" clId="Web-{3118A0EA-63F7-44D6-BE72-B821A8DBBDC5}" dt="2023-01-16T20:20:23.620" v="6" actId="14100"/>
        <pc:sldMkLst>
          <pc:docMk/>
          <pc:sldMk cId="1133719103" sldId="277"/>
        </pc:sldMkLst>
        <pc:spChg chg="mod">
          <ac:chgData name="Tuomas Sandholm" userId="QanXqM8ADJI2JOda6X6vwJ6FeL7h5Rxqw0qcB53noiI=" providerId="None" clId="Web-{3118A0EA-63F7-44D6-BE72-B821A8DBBDC5}" dt="2023-01-16T20:20:23.620" v="6" actId="14100"/>
          <ac:spMkLst>
            <pc:docMk/>
            <pc:sldMk cId="1133719103" sldId="277"/>
            <ac:spMk id="5" creationId="{F26455BA-B4E3-C343-B021-F7690D117989}"/>
          </ac:spMkLst>
        </pc:spChg>
      </pc:sldChg>
      <pc:sldChg chg="modSp">
        <pc:chgData name="Tuomas Sandholm" userId="QanXqM8ADJI2JOda6X6vwJ6FeL7h5Rxqw0qcB53noiI=" providerId="None" clId="Web-{3118A0EA-63F7-44D6-BE72-B821A8DBBDC5}" dt="2023-01-16T20:21:42.031" v="21" actId="20577"/>
        <pc:sldMkLst>
          <pc:docMk/>
          <pc:sldMk cId="2050222714" sldId="279"/>
        </pc:sldMkLst>
        <pc:spChg chg="mod">
          <ac:chgData name="Tuomas Sandholm" userId="QanXqM8ADJI2JOda6X6vwJ6FeL7h5Rxqw0qcB53noiI=" providerId="None" clId="Web-{3118A0EA-63F7-44D6-BE72-B821A8DBBDC5}" dt="2023-01-16T20:21:42.031" v="21" actId="20577"/>
          <ac:spMkLst>
            <pc:docMk/>
            <pc:sldMk cId="2050222714" sldId="279"/>
            <ac:spMk id="3" creationId="{72EF285C-F065-A944-9DF8-38314BE36DAA}"/>
          </ac:spMkLst>
        </pc:spChg>
      </pc:sldChg>
      <pc:sldChg chg="modSp">
        <pc:chgData name="Tuomas Sandholm" userId="QanXqM8ADJI2JOda6X6vwJ6FeL7h5Rxqw0qcB53noiI=" providerId="None" clId="Web-{3118A0EA-63F7-44D6-BE72-B821A8DBBDC5}" dt="2023-01-16T20:22:03.830" v="24" actId="14100"/>
        <pc:sldMkLst>
          <pc:docMk/>
          <pc:sldMk cId="289981904" sldId="280"/>
        </pc:sldMkLst>
        <pc:spChg chg="mod">
          <ac:chgData name="Tuomas Sandholm" userId="QanXqM8ADJI2JOda6X6vwJ6FeL7h5Rxqw0qcB53noiI=" providerId="None" clId="Web-{3118A0EA-63F7-44D6-BE72-B821A8DBBDC5}" dt="2023-01-16T20:22:01.439" v="23" actId="20577"/>
          <ac:spMkLst>
            <pc:docMk/>
            <pc:sldMk cId="289981904" sldId="280"/>
            <ac:spMk id="2" creationId="{32DC0B63-BDB5-CE41-AB9A-61D56C116FED}"/>
          </ac:spMkLst>
        </pc:spChg>
        <pc:spChg chg="mod">
          <ac:chgData name="Tuomas Sandholm" userId="QanXqM8ADJI2JOda6X6vwJ6FeL7h5Rxqw0qcB53noiI=" providerId="None" clId="Web-{3118A0EA-63F7-44D6-BE72-B821A8DBBDC5}" dt="2023-01-16T20:22:03.830" v="24" actId="14100"/>
          <ac:spMkLst>
            <pc:docMk/>
            <pc:sldMk cId="289981904" sldId="280"/>
            <ac:spMk id="3" creationId="{B506B950-85B2-F540-ADE2-1178323CD263}"/>
          </ac:spMkLst>
        </pc:spChg>
      </pc:sldChg>
      <pc:sldChg chg="modSp">
        <pc:chgData name="Tuomas Sandholm" userId="QanXqM8ADJI2JOda6X6vwJ6FeL7h5Rxqw0qcB53noiI=" providerId="None" clId="Web-{3118A0EA-63F7-44D6-BE72-B821A8DBBDC5}" dt="2023-01-16T20:22:22.018" v="26" actId="14100"/>
        <pc:sldMkLst>
          <pc:docMk/>
          <pc:sldMk cId="963855017" sldId="281"/>
        </pc:sldMkLst>
        <pc:spChg chg="mod">
          <ac:chgData name="Tuomas Sandholm" userId="QanXqM8ADJI2JOda6X6vwJ6FeL7h5Rxqw0qcB53noiI=" providerId="None" clId="Web-{3118A0EA-63F7-44D6-BE72-B821A8DBBDC5}" dt="2023-01-16T20:22:22.018" v="26" actId="14100"/>
          <ac:spMkLst>
            <pc:docMk/>
            <pc:sldMk cId="963855017" sldId="281"/>
            <ac:spMk id="2" creationId="{59886384-4F64-4A47-BD25-A2B7D2900436}"/>
          </ac:spMkLst>
        </pc:spChg>
      </pc:sldChg>
      <pc:sldChg chg="modSp mod modShow">
        <pc:chgData name="Tuomas Sandholm" userId="QanXqM8ADJI2JOda6X6vwJ6FeL7h5Rxqw0qcB53noiI=" providerId="None" clId="Web-{3118A0EA-63F7-44D6-BE72-B821A8DBBDC5}" dt="2023-01-16T20:28:25.496" v="228" actId="20577"/>
        <pc:sldMkLst>
          <pc:docMk/>
          <pc:sldMk cId="1271141389" sldId="282"/>
        </pc:sldMkLst>
        <pc:spChg chg="mod">
          <ac:chgData name="Tuomas Sandholm" userId="QanXqM8ADJI2JOda6X6vwJ6FeL7h5Rxqw0qcB53noiI=" providerId="None" clId="Web-{3118A0EA-63F7-44D6-BE72-B821A8DBBDC5}" dt="2023-01-16T20:28:00.056" v="222" actId="20577"/>
          <ac:spMkLst>
            <pc:docMk/>
            <pc:sldMk cId="1271141389" sldId="282"/>
            <ac:spMk id="2" creationId="{4E58EFBB-3132-DF40-8010-3AC2E643A12B}"/>
          </ac:spMkLst>
        </pc:spChg>
        <pc:spChg chg="mod">
          <ac:chgData name="Tuomas Sandholm" userId="QanXqM8ADJI2JOda6X6vwJ6FeL7h5Rxqw0qcB53noiI=" providerId="None" clId="Web-{3118A0EA-63F7-44D6-BE72-B821A8DBBDC5}" dt="2023-01-16T20:28:25.496" v="228" actId="20577"/>
          <ac:spMkLst>
            <pc:docMk/>
            <pc:sldMk cId="1271141389" sldId="282"/>
            <ac:spMk id="3" creationId="{641D506C-E367-C949-A077-C2721588E13F}"/>
          </ac:spMkLst>
        </pc:spChg>
      </pc:sldChg>
      <pc:sldChg chg="modSp">
        <pc:chgData name="Tuomas Sandholm" userId="QanXqM8ADJI2JOda6X6vwJ6FeL7h5Rxqw0qcB53noiI=" providerId="None" clId="Web-{3118A0EA-63F7-44D6-BE72-B821A8DBBDC5}" dt="2023-01-16T20:30:15.987" v="254" actId="1076"/>
        <pc:sldMkLst>
          <pc:docMk/>
          <pc:sldMk cId="14597637" sldId="284"/>
        </pc:sldMkLst>
        <pc:spChg chg="mod">
          <ac:chgData name="Tuomas Sandholm" userId="QanXqM8ADJI2JOda6X6vwJ6FeL7h5Rxqw0qcB53noiI=" providerId="None" clId="Web-{3118A0EA-63F7-44D6-BE72-B821A8DBBDC5}" dt="2023-01-16T20:30:12.471" v="253" actId="20577"/>
          <ac:spMkLst>
            <pc:docMk/>
            <pc:sldMk cId="14597637" sldId="284"/>
            <ac:spMk id="3" creationId="{8180F68F-AFBF-AE41-AC1B-018DA878A372}"/>
          </ac:spMkLst>
        </pc:spChg>
        <pc:picChg chg="mod">
          <ac:chgData name="Tuomas Sandholm" userId="QanXqM8ADJI2JOda6X6vwJ6FeL7h5Rxqw0qcB53noiI=" providerId="None" clId="Web-{3118A0EA-63F7-44D6-BE72-B821A8DBBDC5}" dt="2023-01-16T20:30:15.987" v="254" actId="1076"/>
          <ac:picMkLst>
            <pc:docMk/>
            <pc:sldMk cId="14597637" sldId="284"/>
            <ac:picMk id="5" creationId="{E08ACBEB-E8A5-A74F-89BE-1111FF45CDA4}"/>
          </ac:picMkLst>
        </pc:picChg>
      </pc:sldChg>
      <pc:sldChg chg="modSp">
        <pc:chgData name="Tuomas Sandholm" userId="QanXqM8ADJI2JOda6X6vwJ6FeL7h5Rxqw0qcB53noiI=" providerId="None" clId="Web-{3118A0EA-63F7-44D6-BE72-B821A8DBBDC5}" dt="2023-01-16T20:30:24.691" v="255" actId="20577"/>
        <pc:sldMkLst>
          <pc:docMk/>
          <pc:sldMk cId="2053235439" sldId="285"/>
        </pc:sldMkLst>
        <pc:spChg chg="mod">
          <ac:chgData name="Tuomas Sandholm" userId="QanXqM8ADJI2JOda6X6vwJ6FeL7h5Rxqw0qcB53noiI=" providerId="None" clId="Web-{3118A0EA-63F7-44D6-BE72-B821A8DBBDC5}" dt="2023-01-16T20:30:24.691" v="255" actId="20577"/>
          <ac:spMkLst>
            <pc:docMk/>
            <pc:sldMk cId="2053235439" sldId="285"/>
            <ac:spMk id="3" creationId="{59AB7887-14BC-6C42-B506-2AFAF89DE6F8}"/>
          </ac:spMkLst>
        </pc:spChg>
      </pc:sldChg>
      <pc:sldChg chg="modSp">
        <pc:chgData name="Tuomas Sandholm" userId="QanXqM8ADJI2JOda6X6vwJ6FeL7h5Rxqw0qcB53noiI=" providerId="None" clId="Web-{3118A0EA-63F7-44D6-BE72-B821A8DBBDC5}" dt="2023-01-16T20:38:00.002" v="306" actId="14100"/>
        <pc:sldMkLst>
          <pc:docMk/>
          <pc:sldMk cId="1928992682" sldId="286"/>
        </pc:sldMkLst>
        <pc:spChg chg="mod">
          <ac:chgData name="Tuomas Sandholm" userId="QanXqM8ADJI2JOda6X6vwJ6FeL7h5Rxqw0qcB53noiI=" providerId="None" clId="Web-{3118A0EA-63F7-44D6-BE72-B821A8DBBDC5}" dt="2023-01-16T20:38:00.002" v="306" actId="14100"/>
          <ac:spMkLst>
            <pc:docMk/>
            <pc:sldMk cId="1928992682" sldId="286"/>
            <ac:spMk id="15" creationId="{14238481-F848-444F-A1D8-5CEEE99DF309}"/>
          </ac:spMkLst>
        </pc:spChg>
      </pc:sldChg>
      <pc:sldChg chg="modSp">
        <pc:chgData name="Tuomas Sandholm" userId="QanXqM8ADJI2JOda6X6vwJ6FeL7h5Rxqw0qcB53noiI=" providerId="None" clId="Web-{3118A0EA-63F7-44D6-BE72-B821A8DBBDC5}" dt="2023-01-16T20:38:56.334" v="309" actId="1076"/>
        <pc:sldMkLst>
          <pc:docMk/>
          <pc:sldMk cId="736871590" sldId="288"/>
        </pc:sldMkLst>
        <pc:spChg chg="mod">
          <ac:chgData name="Tuomas Sandholm" userId="QanXqM8ADJI2JOda6X6vwJ6FeL7h5Rxqw0qcB53noiI=" providerId="None" clId="Web-{3118A0EA-63F7-44D6-BE72-B821A8DBBDC5}" dt="2023-01-16T20:31:02.725" v="264" actId="20577"/>
          <ac:spMkLst>
            <pc:docMk/>
            <pc:sldMk cId="736871590" sldId="288"/>
            <ac:spMk id="3" creationId="{55CD84AC-2464-2E41-91E3-29BC9187499C}"/>
          </ac:spMkLst>
        </pc:spChg>
        <pc:picChg chg="mod">
          <ac:chgData name="Tuomas Sandholm" userId="QanXqM8ADJI2JOda6X6vwJ6FeL7h5Rxqw0qcB53noiI=" providerId="None" clId="Web-{3118A0EA-63F7-44D6-BE72-B821A8DBBDC5}" dt="2023-01-16T20:30:55.709" v="263" actId="1076"/>
          <ac:picMkLst>
            <pc:docMk/>
            <pc:sldMk cId="736871590" sldId="288"/>
            <ac:picMk id="5" creationId="{BC91B0EB-A114-4B41-B07C-6586D9978C76}"/>
          </ac:picMkLst>
        </pc:picChg>
        <pc:picChg chg="mod">
          <ac:chgData name="Tuomas Sandholm" userId="QanXqM8ADJI2JOda6X6vwJ6FeL7h5Rxqw0qcB53noiI=" providerId="None" clId="Web-{3118A0EA-63F7-44D6-BE72-B821A8DBBDC5}" dt="2023-01-16T20:38:56.334" v="309" actId="1076"/>
          <ac:picMkLst>
            <pc:docMk/>
            <pc:sldMk cId="736871590" sldId="288"/>
            <ac:picMk id="7" creationId="{02B7D141-12C9-7840-9764-9F20AC3E7A2B}"/>
          </ac:picMkLst>
        </pc:picChg>
        <pc:picChg chg="mod">
          <ac:chgData name="Tuomas Sandholm" userId="QanXqM8ADJI2JOda6X6vwJ6FeL7h5Rxqw0qcB53noiI=" providerId="None" clId="Web-{3118A0EA-63F7-44D6-BE72-B821A8DBBDC5}" dt="2023-01-16T20:31:08.600" v="265" actId="1076"/>
          <ac:picMkLst>
            <pc:docMk/>
            <pc:sldMk cId="736871590" sldId="288"/>
            <ac:picMk id="9" creationId="{F59DC489-A49D-214B-A305-47D1874E5555}"/>
          </ac:picMkLst>
        </pc:picChg>
      </pc:sldChg>
      <pc:sldChg chg="addSp delSp modSp">
        <pc:chgData name="Tuomas Sandholm" userId="QanXqM8ADJI2JOda6X6vwJ6FeL7h5Rxqw0qcB53noiI=" providerId="None" clId="Web-{3118A0EA-63F7-44D6-BE72-B821A8DBBDC5}" dt="2023-01-16T20:37:40.642" v="305" actId="20577"/>
        <pc:sldMkLst>
          <pc:docMk/>
          <pc:sldMk cId="3277573826" sldId="289"/>
        </pc:sldMkLst>
        <pc:spChg chg="mod">
          <ac:chgData name="Tuomas Sandholm" userId="QanXqM8ADJI2JOda6X6vwJ6FeL7h5Rxqw0qcB53noiI=" providerId="None" clId="Web-{3118A0EA-63F7-44D6-BE72-B821A8DBBDC5}" dt="2023-01-16T20:37:06.452" v="289" actId="14100"/>
          <ac:spMkLst>
            <pc:docMk/>
            <pc:sldMk cId="3277573826" sldId="289"/>
            <ac:spMk id="2" creationId="{26256D2D-42A3-404B-A70C-CE65129BEDFF}"/>
          </ac:spMkLst>
        </pc:spChg>
        <pc:spChg chg="mod">
          <ac:chgData name="Tuomas Sandholm" userId="QanXqM8ADJI2JOda6X6vwJ6FeL7h5Rxqw0qcB53noiI=" providerId="None" clId="Web-{3118A0EA-63F7-44D6-BE72-B821A8DBBDC5}" dt="2023-01-16T20:37:40.642" v="305" actId="20577"/>
          <ac:spMkLst>
            <pc:docMk/>
            <pc:sldMk cId="3277573826" sldId="289"/>
            <ac:spMk id="3" creationId="{ED1DBCF7-B8B5-914C-B334-92F45BB97959}"/>
          </ac:spMkLst>
        </pc:spChg>
        <pc:picChg chg="add mod">
          <ac:chgData name="Tuomas Sandholm" userId="QanXqM8ADJI2JOda6X6vwJ6FeL7h5Rxqw0qcB53noiI=" providerId="None" clId="Web-{3118A0EA-63F7-44D6-BE72-B821A8DBBDC5}" dt="2023-01-16T20:37:33.704" v="302" actId="1076"/>
          <ac:picMkLst>
            <pc:docMk/>
            <pc:sldMk cId="3277573826" sldId="289"/>
            <ac:picMk id="4" creationId="{48B22F62-AC59-D647-56A8-CDEAA5642A88}"/>
          </ac:picMkLst>
        </pc:picChg>
        <pc:picChg chg="mod">
          <ac:chgData name="Tuomas Sandholm" userId="QanXqM8ADJI2JOda6X6vwJ6FeL7h5Rxqw0qcB53noiI=" providerId="None" clId="Web-{3118A0EA-63F7-44D6-BE72-B821A8DBBDC5}" dt="2023-01-16T20:37:33.688" v="301" actId="1076"/>
          <ac:picMkLst>
            <pc:docMk/>
            <pc:sldMk cId="3277573826" sldId="289"/>
            <ac:picMk id="5" creationId="{376CB987-16F6-5441-A1CE-60238DE9E2F8}"/>
          </ac:picMkLst>
        </pc:picChg>
        <pc:picChg chg="add mod">
          <ac:chgData name="Tuomas Sandholm" userId="QanXqM8ADJI2JOda6X6vwJ6FeL7h5Rxqw0qcB53noiI=" providerId="None" clId="Web-{3118A0EA-63F7-44D6-BE72-B821A8DBBDC5}" dt="2023-01-16T20:37:33.719" v="303" actId="1076"/>
          <ac:picMkLst>
            <pc:docMk/>
            <pc:sldMk cId="3277573826" sldId="289"/>
            <ac:picMk id="6" creationId="{3CE23AB4-A1E4-CA0A-F425-192E29741C7C}"/>
          </ac:picMkLst>
        </pc:picChg>
        <pc:picChg chg="del">
          <ac:chgData name="Tuomas Sandholm" userId="QanXqM8ADJI2JOda6X6vwJ6FeL7h5Rxqw0qcB53noiI=" providerId="None" clId="Web-{3118A0EA-63F7-44D6-BE72-B821A8DBBDC5}" dt="2023-01-16T20:33:13.999" v="283"/>
          <ac:picMkLst>
            <pc:docMk/>
            <pc:sldMk cId="3277573826" sldId="289"/>
            <ac:picMk id="7" creationId="{7D2EE52F-1E80-FF4E-9BCC-D0A1DCBB3935}"/>
          </ac:picMkLst>
        </pc:picChg>
        <pc:picChg chg="mod">
          <ac:chgData name="Tuomas Sandholm" userId="QanXqM8ADJI2JOda6X6vwJ6FeL7h5Rxqw0qcB53noiI=" providerId="None" clId="Web-{3118A0EA-63F7-44D6-BE72-B821A8DBBDC5}" dt="2023-01-16T20:37:33.735" v="304" actId="1076"/>
          <ac:picMkLst>
            <pc:docMk/>
            <pc:sldMk cId="3277573826" sldId="289"/>
            <ac:picMk id="9" creationId="{76E0D0DC-919A-744C-A546-C112B821769A}"/>
          </ac:picMkLst>
        </pc:picChg>
      </pc:sldChg>
      <pc:sldChg chg="modSp">
        <pc:chgData name="Tuomas Sandholm" userId="QanXqM8ADJI2JOda6X6vwJ6FeL7h5Rxqw0qcB53noiI=" providerId="None" clId="Web-{3118A0EA-63F7-44D6-BE72-B821A8DBBDC5}" dt="2023-01-16T20:38:40.583" v="307" actId="20577"/>
        <pc:sldMkLst>
          <pc:docMk/>
          <pc:sldMk cId="1292457171" sldId="293"/>
        </pc:sldMkLst>
        <pc:spChg chg="mod">
          <ac:chgData name="Tuomas Sandholm" userId="QanXqM8ADJI2JOda6X6vwJ6FeL7h5Rxqw0qcB53noiI=" providerId="None" clId="Web-{3118A0EA-63F7-44D6-BE72-B821A8DBBDC5}" dt="2023-01-16T20:38:40.583" v="307" actId="20577"/>
          <ac:spMkLst>
            <pc:docMk/>
            <pc:sldMk cId="1292457171" sldId="293"/>
            <ac:spMk id="10" creationId="{0AB17BAA-829C-F440-AEF0-86494E26E3E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6EAC9-CBBE-6240-934B-80365B929491}"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9BEF7-760C-1B47-A11B-25AC6FBC078F}" type="slidenum">
              <a:rPr lang="en-US" smtClean="0"/>
              <a:t>‹#›</a:t>
            </a:fld>
            <a:endParaRPr lang="en-US"/>
          </a:p>
        </p:txBody>
      </p:sp>
    </p:spTree>
    <p:extLst>
      <p:ext uri="{BB962C8B-B14F-4D97-AF65-F5344CB8AC3E}">
        <p14:creationId xmlns:p14="http://schemas.microsoft.com/office/powerpoint/2010/main" val="1783209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Encode everything you know as logical rules (often written in LISP)</a:t>
            </a:r>
            <a:r>
              <a:rPr lang="en-US" b="0" i="0"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In the seventies and eighties, AI researchers looked to knowledge as a way to combat both the limited computation and information problems. If we could only figure out a way to encode prior knowledge in these systems, then they would have the necessary information and also have to do less compute.</a:t>
            </a:r>
          </a:p>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33</a:t>
            </a:fld>
            <a:endParaRPr lang="en-US"/>
          </a:p>
        </p:txBody>
      </p:sp>
    </p:spTree>
    <p:extLst>
      <p:ext uri="{BB962C8B-B14F-4D97-AF65-F5344CB8AC3E}">
        <p14:creationId xmlns:p14="http://schemas.microsoft.com/office/powerpoint/2010/main" val="1915680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This was the first time AI had a measurable impact on industry. However, the technology ran into limitations and failed to scale up to more complex problems. Due to plenty of overpromising and underdelivering, the field collapsed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Terry Winograd built a famous dialogue system called SHRDLU summed up well by the sentiment in this quote: the complex interactions between all the components made it too hard for mortals to even grasp. After that, he moved to Stanford and became an HCI professor.</a:t>
            </a:r>
          </a:p>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34</a:t>
            </a:fld>
            <a:endParaRPr lang="en-US"/>
          </a:p>
        </p:txBody>
      </p:sp>
    </p:spTree>
    <p:extLst>
      <p:ext uri="{BB962C8B-B14F-4D97-AF65-F5344CB8AC3E}">
        <p14:creationId xmlns:p14="http://schemas.microsoft.com/office/powerpoint/2010/main" val="585393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35</a:t>
            </a:fld>
            <a:endParaRPr lang="en-US"/>
          </a:p>
        </p:txBody>
      </p:sp>
    </p:spTree>
    <p:extLst>
      <p:ext uri="{BB962C8B-B14F-4D97-AF65-F5344CB8AC3E}">
        <p14:creationId xmlns:p14="http://schemas.microsoft.com/office/powerpoint/2010/main" val="1350259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38</a:t>
            </a:fld>
            <a:endParaRPr lang="en-US"/>
          </a:p>
        </p:txBody>
      </p:sp>
    </p:spTree>
    <p:extLst>
      <p:ext uri="{BB962C8B-B14F-4D97-AF65-F5344CB8AC3E}">
        <p14:creationId xmlns:p14="http://schemas.microsoft.com/office/powerpoint/2010/main" val="262923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Many other success stories in speech recognition and machine translation followed.</a:t>
            </a:r>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39</a:t>
            </a:fld>
            <a:endParaRPr lang="en-US"/>
          </a:p>
        </p:txBody>
      </p:sp>
    </p:spTree>
    <p:extLst>
      <p:ext uri="{BB962C8B-B14F-4D97-AF65-F5344CB8AC3E}">
        <p14:creationId xmlns:p14="http://schemas.microsoft.com/office/powerpoint/2010/main" val="3151114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44</a:t>
            </a:fld>
            <a:endParaRPr lang="en-US"/>
          </a:p>
        </p:txBody>
      </p:sp>
    </p:spTree>
    <p:extLst>
      <p:ext uri="{BB962C8B-B14F-4D97-AF65-F5344CB8AC3E}">
        <p14:creationId xmlns:p14="http://schemas.microsoft.com/office/powerpoint/2010/main" val="3508005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89D395-F3E9-4E45-82EC-6933CFFE7301}" type="slidenum">
              <a:rPr lang="en-US" smtClean="0"/>
              <a:t>45</a:t>
            </a:fld>
            <a:endParaRPr lang="en-US"/>
          </a:p>
        </p:txBody>
      </p:sp>
    </p:spTree>
    <p:extLst>
      <p:ext uri="{BB962C8B-B14F-4D97-AF65-F5344CB8AC3E}">
        <p14:creationId xmlns:p14="http://schemas.microsoft.com/office/powerpoint/2010/main" val="253754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47</a:t>
            </a:fld>
            <a:endParaRPr lang="en-US"/>
          </a:p>
        </p:txBody>
      </p:sp>
    </p:spTree>
    <p:extLst>
      <p:ext uri="{BB962C8B-B14F-4D97-AF65-F5344CB8AC3E}">
        <p14:creationId xmlns:p14="http://schemas.microsoft.com/office/powerpoint/2010/main" val="484085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Bach and Mahler -&gt; superhuman art: we won’t be able to distinguish better vs worse art.</a:t>
            </a:r>
          </a:p>
          <a:p>
            <a:r>
              <a:rPr lang="en-US" dirty="0"/>
              <a:t>Atonal music example =&gt; bad for development</a:t>
            </a:r>
          </a:p>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50</a:t>
            </a:fld>
            <a:endParaRPr lang="en-US"/>
          </a:p>
        </p:txBody>
      </p:sp>
    </p:spTree>
    <p:extLst>
      <p:ext uri="{BB962C8B-B14F-4D97-AF65-F5344CB8AC3E}">
        <p14:creationId xmlns:p14="http://schemas.microsoft.com/office/powerpoint/2010/main" val="46963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52</a:t>
            </a:fld>
            <a:endParaRPr lang="en-US"/>
          </a:p>
        </p:txBody>
      </p:sp>
    </p:spTree>
    <p:extLst>
      <p:ext uri="{BB962C8B-B14F-4D97-AF65-F5344CB8AC3E}">
        <p14:creationId xmlns:p14="http://schemas.microsoft.com/office/powerpoint/2010/main" val="783792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55</a:t>
            </a:fld>
            <a:endParaRPr lang="en-US"/>
          </a:p>
        </p:txBody>
      </p:sp>
    </p:spTree>
    <p:extLst>
      <p:ext uri="{BB962C8B-B14F-4D97-AF65-F5344CB8AC3E}">
        <p14:creationId xmlns:p14="http://schemas.microsoft.com/office/powerpoint/2010/main" val="1787420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57</a:t>
            </a:fld>
            <a:endParaRPr lang="en-US"/>
          </a:p>
        </p:txBody>
      </p:sp>
    </p:spTree>
    <p:extLst>
      <p:ext uri="{BB962C8B-B14F-4D97-AF65-F5344CB8AC3E}">
        <p14:creationId xmlns:p14="http://schemas.microsoft.com/office/powerpoint/2010/main" val="2588808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OpenAI CEO quote and Amazon CEO quote.</a:t>
            </a:r>
          </a:p>
        </p:txBody>
      </p:sp>
      <p:sp>
        <p:nvSpPr>
          <p:cNvPr id="4" name="Slide Number Placeholder 3"/>
          <p:cNvSpPr>
            <a:spLocks noGrp="1"/>
          </p:cNvSpPr>
          <p:nvPr>
            <p:ph type="sldNum" sz="quarter" idx="5"/>
          </p:nvPr>
        </p:nvSpPr>
        <p:spPr/>
        <p:txBody>
          <a:bodyPr/>
          <a:lstStyle/>
          <a:p>
            <a:fld id="{41B9BEF7-760C-1B47-A11B-25AC6FBC078F}" type="slidenum">
              <a:rPr lang="en-US" smtClean="0"/>
              <a:t>58</a:t>
            </a:fld>
            <a:endParaRPr lang="en-US"/>
          </a:p>
        </p:txBody>
      </p:sp>
    </p:spTree>
    <p:extLst>
      <p:ext uri="{BB962C8B-B14F-4D97-AF65-F5344CB8AC3E}">
        <p14:creationId xmlns:p14="http://schemas.microsoft.com/office/powerpoint/2010/main" val="1701704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59</a:t>
            </a:fld>
            <a:endParaRPr lang="en-US"/>
          </a:p>
        </p:txBody>
      </p:sp>
    </p:spTree>
    <p:extLst>
      <p:ext uri="{BB962C8B-B14F-4D97-AF65-F5344CB8AC3E}">
        <p14:creationId xmlns:p14="http://schemas.microsoft.com/office/powerpoint/2010/main" val="1386566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39: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6" name="Google Shape;446;p39: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7:notes"/>
          <p:cNvSpPr>
            <a:spLocks noGrp="1" noRot="1" noChangeAspect="1"/>
          </p:cNvSpPr>
          <p:nvPr>
            <p:ph type="sldImg" idx="2"/>
          </p:nvPr>
        </p:nvSpPr>
        <p:spPr>
          <a:xfrm>
            <a:off x="2751138" y="531813"/>
            <a:ext cx="4732337" cy="2662237"/>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13" name="Google Shape;313;p27:notes"/>
          <p:cNvSpPr txBox="1">
            <a:spLocks noGrp="1"/>
          </p:cNvSpPr>
          <p:nvPr>
            <p:ph type="body" idx="1"/>
          </p:nvPr>
        </p:nvSpPr>
        <p:spPr>
          <a:xfrm>
            <a:off x="1023005" y="3371810"/>
            <a:ext cx="8188606" cy="3195621"/>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700">
                <a:latin typeface="Merriweather Sans"/>
                <a:ea typeface="Merriweather Sans"/>
                <a:cs typeface="Merriweather Sans"/>
                <a:sym typeface="Merriweather Sans"/>
              </a:rPr>
              <a:t>Example of utilities.  10 for A, 1 for each Friday with friends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9: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9" name="Google Shape;329;p2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6" name="Google Shape;336;p3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7: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8" name="Google Shape;408;p3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9" name="Google Shape;119;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5" name="Google Shape;125;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quadrant view – First quadrant: has been impactful in terms of forming the core of some our ideas. But we don’t necessarily have to tie ourselves to humans. This was the predominant view that is behind the advances via automated reasoning, logic etc. Seemed limiting to focus just on thinking-–we are agents that act and take actions. Turing test is great because it makes it clear how to check what the goal is. </a:t>
            </a:r>
            <a:r>
              <a:rPr lang="en-US" dirty="0" err="1"/>
              <a:t>Loebner</a:t>
            </a:r>
            <a:r>
              <a:rPr lang="en-US" dirty="0"/>
              <a:t> prize. </a:t>
            </a:r>
            <a:r>
              <a:rPr lang="en-US" dirty="0" err="1"/>
              <a:t>Rusell</a:t>
            </a:r>
            <a:r>
              <a:rPr lang="en-US" dirty="0"/>
              <a:t> and </a:t>
            </a:r>
            <a:r>
              <a:rPr lang="en-US" dirty="0" err="1"/>
              <a:t>Norvig</a:t>
            </a:r>
            <a:r>
              <a:rPr lang="en-US" dirty="0"/>
              <a:t> uses this framework. AI today is really very diverse and broader and has many different ways of connecting computers to intelligence</a:t>
            </a:r>
          </a:p>
        </p:txBody>
      </p:sp>
      <p:sp>
        <p:nvSpPr>
          <p:cNvPr id="4" name="Slide Number Placeholder 3"/>
          <p:cNvSpPr>
            <a:spLocks noGrp="1"/>
          </p:cNvSpPr>
          <p:nvPr>
            <p:ph type="sldNum" sz="quarter" idx="5"/>
          </p:nvPr>
        </p:nvSpPr>
        <p:spPr/>
        <p:txBody>
          <a:bodyPr/>
          <a:lstStyle/>
          <a:p>
            <a:fld id="{41B9BEF7-760C-1B47-A11B-25AC6FBC078F}" type="slidenum">
              <a:rPr lang="en-US" smtClean="0"/>
              <a:t>12</a:t>
            </a:fld>
            <a:endParaRPr lang="en-US"/>
          </a:p>
        </p:txBody>
      </p:sp>
    </p:spTree>
    <p:extLst>
      <p:ext uri="{BB962C8B-B14F-4D97-AF65-F5344CB8AC3E}">
        <p14:creationId xmlns:p14="http://schemas.microsoft.com/office/powerpoint/2010/main" val="302823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18</a:t>
            </a:fld>
            <a:endParaRPr lang="en-US"/>
          </a:p>
        </p:txBody>
      </p:sp>
    </p:spTree>
    <p:extLst>
      <p:ext uri="{BB962C8B-B14F-4D97-AF65-F5344CB8AC3E}">
        <p14:creationId xmlns:p14="http://schemas.microsoft.com/office/powerpoint/2010/main" val="836359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sought generality, something that could do it all. This was motivated by the early successes which really kickstarted this field</a:t>
            </a:r>
          </a:p>
        </p:txBody>
      </p:sp>
      <p:sp>
        <p:nvSpPr>
          <p:cNvPr id="4" name="Slide Number Placeholder 3"/>
          <p:cNvSpPr>
            <a:spLocks noGrp="1"/>
          </p:cNvSpPr>
          <p:nvPr>
            <p:ph type="sldNum" sz="quarter" idx="5"/>
          </p:nvPr>
        </p:nvSpPr>
        <p:spPr/>
        <p:txBody>
          <a:bodyPr/>
          <a:lstStyle/>
          <a:p>
            <a:fld id="{41B9BEF7-760C-1B47-A11B-25AC6FBC078F}" type="slidenum">
              <a:rPr lang="en-US" smtClean="0"/>
              <a:t>28</a:t>
            </a:fld>
            <a:endParaRPr lang="en-US"/>
          </a:p>
        </p:txBody>
      </p:sp>
    </p:spTree>
    <p:extLst>
      <p:ext uri="{BB962C8B-B14F-4D97-AF65-F5344CB8AC3E}">
        <p14:creationId xmlns:p14="http://schemas.microsoft.com/office/powerpoint/2010/main" val="2675910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Shakey</a:t>
            </a:r>
            <a:r>
              <a:rPr lang="en-US" dirty="0"/>
              <a:t> – robot at Stanford and SRI. Personal assistant robot</a:t>
            </a:r>
          </a:p>
        </p:txBody>
      </p:sp>
      <p:sp>
        <p:nvSpPr>
          <p:cNvPr id="4" name="Slide Number Placeholder 3"/>
          <p:cNvSpPr>
            <a:spLocks noGrp="1"/>
          </p:cNvSpPr>
          <p:nvPr>
            <p:ph type="sldNum" sz="quarter" idx="5"/>
          </p:nvPr>
        </p:nvSpPr>
        <p:spPr/>
        <p:txBody>
          <a:bodyPr/>
          <a:lstStyle/>
          <a:p>
            <a:fld id="{41B9BEF7-760C-1B47-A11B-25AC6FBC078F}" type="slidenum">
              <a:rPr lang="en-US" smtClean="0"/>
              <a:t>29</a:t>
            </a:fld>
            <a:endParaRPr lang="en-US"/>
          </a:p>
        </p:txBody>
      </p:sp>
    </p:spTree>
    <p:extLst>
      <p:ext uri="{BB962C8B-B14F-4D97-AF65-F5344CB8AC3E}">
        <p14:creationId xmlns:p14="http://schemas.microsoft.com/office/powerpoint/2010/main" val="160901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solidFill>
                  <a:srgbClr val="000000"/>
                </a:solidFill>
                <a:effectLst/>
                <a:latin typeface="Arial" panose="020B0604020202020204" pitchFamily="34" charset="0"/>
              </a:rPr>
              <a:t>What went wrong? It turns out that the real world is very complex and most AI problems require a lot of </a:t>
            </a:r>
            <a:r>
              <a:rPr lang="en-US" b="1" dirty="0">
                <a:solidFill>
                  <a:srgbClr val="000000"/>
                </a:solidFill>
                <a:effectLst/>
                <a:latin typeface="Arial" panose="020B0604020202020204" pitchFamily="34" charset="0"/>
              </a:rPr>
              <a:t>compute</a:t>
            </a:r>
            <a:r>
              <a:rPr lang="en-US" dirty="0">
                <a:solidFill>
                  <a:srgbClr val="000000"/>
                </a:solidFill>
                <a:effectLst/>
                <a:latin typeface="Arial" panose="020B0604020202020204" pitchFamily="34" charset="0"/>
              </a:rPr>
              <a:t> and </a:t>
            </a:r>
            <a:r>
              <a:rPr lang="en-US" b="1" dirty="0">
                <a:solidFill>
                  <a:srgbClr val="000000"/>
                </a:solidFill>
                <a:effectLst/>
                <a:latin typeface="Arial" panose="020B0604020202020204" pitchFamily="34" charset="0"/>
              </a:rPr>
              <a:t>data</a:t>
            </a:r>
            <a:r>
              <a:rPr lang="en-US" dirty="0">
                <a:solidFill>
                  <a:srgbClr val="000000"/>
                </a:solidFill>
                <a:effectLst/>
                <a:latin typeface="Arial" panose="020B0604020202020204" pitchFamily="34" charset="0"/>
              </a:rPr>
              <a:t>.</a:t>
            </a:r>
          </a:p>
          <a:p>
            <a:pPr>
              <a:buFont typeface="Arial" panose="020B0604020202020204" pitchFamily="34" charset="0"/>
              <a:buChar char="•"/>
            </a:pPr>
            <a:r>
              <a:rPr lang="en-US" dirty="0">
                <a:solidFill>
                  <a:srgbClr val="000000"/>
                </a:solidFill>
                <a:effectLst/>
                <a:latin typeface="Arial" panose="020B0604020202020204" pitchFamily="34" charset="0"/>
              </a:rPr>
              <a:t>The hardware at the time was simply too limited both compared to the human brain and computers available now. Also, casting problems as general logical reasoning meant that the approaches fell prey to the exponential search space, which no possible amount of compute could really fix.</a:t>
            </a:r>
          </a:p>
          <a:p>
            <a:pPr>
              <a:buFont typeface="Arial" panose="020B0604020202020204" pitchFamily="34" charset="0"/>
              <a:buChar char="•"/>
            </a:pPr>
            <a:r>
              <a:rPr lang="en-US" dirty="0">
                <a:solidFill>
                  <a:srgbClr val="000000"/>
                </a:solidFill>
                <a:effectLst/>
                <a:latin typeface="Arial" panose="020B0604020202020204" pitchFamily="34" charset="0"/>
              </a:rPr>
              <a:t>Even if you had infinite compute, AI would not be solved. There are simply too many words, objects, and concepts in the world, and this information has to be somehow encoded in the AI system.</a:t>
            </a:r>
          </a:p>
          <a:p>
            <a:pPr>
              <a:buFont typeface="Arial" panose="020B0604020202020204" pitchFamily="34" charset="0"/>
              <a:buChar char="•"/>
            </a:pPr>
            <a:r>
              <a:rPr lang="en-US" dirty="0">
                <a:solidFill>
                  <a:srgbClr val="000000"/>
                </a:solidFill>
                <a:effectLst/>
                <a:latin typeface="Arial" panose="020B0604020202020204" pitchFamily="34" charset="0"/>
              </a:rPr>
              <a:t>Though AI was not solved, a few generally useful technologies came out of the effort, such as Lisp (still the world's most advanced programming language in a sense).</a:t>
            </a:r>
          </a:p>
          <a:p>
            <a:pPr>
              <a:buFont typeface="Arial" panose="020B0604020202020204" pitchFamily="34" charset="0"/>
              <a:buChar char="•"/>
            </a:pPr>
            <a:r>
              <a:rPr lang="en-US" dirty="0">
                <a:solidFill>
                  <a:srgbClr val="000000"/>
                </a:solidFill>
                <a:effectLst/>
                <a:latin typeface="Arial" panose="020B0604020202020204" pitchFamily="34" charset="0"/>
              </a:rPr>
              <a:t>One particularly powerful paradigm is the separation between what you want to compute (modeling) and how to compute it (inference).</a:t>
            </a:r>
          </a:p>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32</a:t>
            </a:fld>
            <a:endParaRPr lang="en-US"/>
          </a:p>
        </p:txBody>
      </p:sp>
    </p:spTree>
    <p:extLst>
      <p:ext uri="{BB962C8B-B14F-4D97-AF65-F5344CB8AC3E}">
        <p14:creationId xmlns:p14="http://schemas.microsoft.com/office/powerpoint/2010/main" val="763406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C30A-608A-E549-9ED8-C265D6AE0E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A6F742-3FD2-0645-BD2D-A229EA928D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1BAFBF-5EF5-0245-9DEA-7570BBFB09E2}"/>
              </a:ext>
            </a:extLst>
          </p:cNvPr>
          <p:cNvSpPr>
            <a:spLocks noGrp="1"/>
          </p:cNvSpPr>
          <p:nvPr>
            <p:ph type="dt" sz="half" idx="10"/>
          </p:nvPr>
        </p:nvSpPr>
        <p:spPr/>
        <p:txBody>
          <a:bodyPr/>
          <a:lstStyle/>
          <a:p>
            <a:fld id="{A2D2DA26-FE5E-2A40-8E20-6F2C957B964F}" type="datetimeFigureOut">
              <a:rPr lang="en-US" smtClean="0"/>
              <a:t>1/16/2024</a:t>
            </a:fld>
            <a:endParaRPr lang="en-US"/>
          </a:p>
        </p:txBody>
      </p:sp>
      <p:sp>
        <p:nvSpPr>
          <p:cNvPr id="5" name="Footer Placeholder 4">
            <a:extLst>
              <a:ext uri="{FF2B5EF4-FFF2-40B4-BE49-F238E27FC236}">
                <a16:creationId xmlns:a16="http://schemas.microsoft.com/office/drawing/2014/main" id="{9DA42831-2A04-8748-9E27-6372B7A99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66630-218A-9D4D-8B9E-83F402F502B3}"/>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327747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2E0F-FB01-9B45-9E62-3B4A6419DE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46F233-E659-7C42-8146-DE59D184B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F7541-F7C6-5649-829B-8005690AD8FE}"/>
              </a:ext>
            </a:extLst>
          </p:cNvPr>
          <p:cNvSpPr>
            <a:spLocks noGrp="1"/>
          </p:cNvSpPr>
          <p:nvPr>
            <p:ph type="dt" sz="half" idx="10"/>
          </p:nvPr>
        </p:nvSpPr>
        <p:spPr/>
        <p:txBody>
          <a:bodyPr/>
          <a:lstStyle/>
          <a:p>
            <a:fld id="{A2D2DA26-FE5E-2A40-8E20-6F2C957B964F}" type="datetimeFigureOut">
              <a:rPr lang="en-US" smtClean="0"/>
              <a:t>1/16/2024</a:t>
            </a:fld>
            <a:endParaRPr lang="en-US"/>
          </a:p>
        </p:txBody>
      </p:sp>
      <p:sp>
        <p:nvSpPr>
          <p:cNvPr id="5" name="Footer Placeholder 4">
            <a:extLst>
              <a:ext uri="{FF2B5EF4-FFF2-40B4-BE49-F238E27FC236}">
                <a16:creationId xmlns:a16="http://schemas.microsoft.com/office/drawing/2014/main" id="{86907204-5A61-4C44-A7A1-716FCF59C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9C802-CBF2-CE42-A6DC-4E29E72BB557}"/>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245165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2F1AB8-D553-B545-93D3-DBA41B9EEB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A0E463-4FFC-124E-808B-BE3CBCBE6B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9880C-F3BE-664B-9F16-AF1B89392CC5}"/>
              </a:ext>
            </a:extLst>
          </p:cNvPr>
          <p:cNvSpPr>
            <a:spLocks noGrp="1"/>
          </p:cNvSpPr>
          <p:nvPr>
            <p:ph type="dt" sz="half" idx="10"/>
          </p:nvPr>
        </p:nvSpPr>
        <p:spPr/>
        <p:txBody>
          <a:bodyPr/>
          <a:lstStyle/>
          <a:p>
            <a:fld id="{A2D2DA26-FE5E-2A40-8E20-6F2C957B964F}" type="datetimeFigureOut">
              <a:rPr lang="en-US" smtClean="0"/>
              <a:t>1/16/2024</a:t>
            </a:fld>
            <a:endParaRPr lang="en-US"/>
          </a:p>
        </p:txBody>
      </p:sp>
      <p:sp>
        <p:nvSpPr>
          <p:cNvPr id="5" name="Footer Placeholder 4">
            <a:extLst>
              <a:ext uri="{FF2B5EF4-FFF2-40B4-BE49-F238E27FC236}">
                <a16:creationId xmlns:a16="http://schemas.microsoft.com/office/drawing/2014/main" id="{3D584D8A-BB53-F34D-89E1-F38410057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881EA-42A1-5946-97A5-2519D95DCF97}"/>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347637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0BD2-9116-BD44-BEC7-A60379352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4ECBD8-BD48-2341-9BDC-E5BA351197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C0947-21DD-E743-8B39-0B129797EBE1}"/>
              </a:ext>
            </a:extLst>
          </p:cNvPr>
          <p:cNvSpPr>
            <a:spLocks noGrp="1"/>
          </p:cNvSpPr>
          <p:nvPr>
            <p:ph type="dt" sz="half" idx="10"/>
          </p:nvPr>
        </p:nvSpPr>
        <p:spPr/>
        <p:txBody>
          <a:bodyPr/>
          <a:lstStyle/>
          <a:p>
            <a:fld id="{A2D2DA26-FE5E-2A40-8E20-6F2C957B964F}" type="datetimeFigureOut">
              <a:rPr lang="en-US" smtClean="0"/>
              <a:t>1/16/2024</a:t>
            </a:fld>
            <a:endParaRPr lang="en-US"/>
          </a:p>
        </p:txBody>
      </p:sp>
      <p:sp>
        <p:nvSpPr>
          <p:cNvPr id="5" name="Footer Placeholder 4">
            <a:extLst>
              <a:ext uri="{FF2B5EF4-FFF2-40B4-BE49-F238E27FC236}">
                <a16:creationId xmlns:a16="http://schemas.microsoft.com/office/drawing/2014/main" id="{4F214277-E5CB-B14B-AE5E-561E27C7C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A371D-1D8D-F34C-A8ED-49C991B65A85}"/>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231566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8233E-74C8-FE47-BCF2-0BE72D1CCB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38580F-2B7D-DA4B-8DDF-18422917AF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CE4FD4-DD6B-9B47-B96E-2A55C73546F9}"/>
              </a:ext>
            </a:extLst>
          </p:cNvPr>
          <p:cNvSpPr>
            <a:spLocks noGrp="1"/>
          </p:cNvSpPr>
          <p:nvPr>
            <p:ph type="dt" sz="half" idx="10"/>
          </p:nvPr>
        </p:nvSpPr>
        <p:spPr/>
        <p:txBody>
          <a:bodyPr/>
          <a:lstStyle/>
          <a:p>
            <a:fld id="{A2D2DA26-FE5E-2A40-8E20-6F2C957B964F}" type="datetimeFigureOut">
              <a:rPr lang="en-US" smtClean="0"/>
              <a:t>1/16/2024</a:t>
            </a:fld>
            <a:endParaRPr lang="en-US"/>
          </a:p>
        </p:txBody>
      </p:sp>
      <p:sp>
        <p:nvSpPr>
          <p:cNvPr id="5" name="Footer Placeholder 4">
            <a:extLst>
              <a:ext uri="{FF2B5EF4-FFF2-40B4-BE49-F238E27FC236}">
                <a16:creationId xmlns:a16="http://schemas.microsoft.com/office/drawing/2014/main" id="{0AAD2776-A3C7-ED45-97B9-F9B69C3AA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4FFC4-98FE-A248-B917-0BDB58AE765A}"/>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378853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BB7A-3C8A-4C4B-96D8-4EF30BD82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ED1ADE-C1FD-6146-A16F-3E68BF4564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8C885-F59C-6640-A8F1-996EC1673A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36A871-5C74-EF47-8CCE-3B167D83CFD1}"/>
              </a:ext>
            </a:extLst>
          </p:cNvPr>
          <p:cNvSpPr>
            <a:spLocks noGrp="1"/>
          </p:cNvSpPr>
          <p:nvPr>
            <p:ph type="dt" sz="half" idx="10"/>
          </p:nvPr>
        </p:nvSpPr>
        <p:spPr/>
        <p:txBody>
          <a:bodyPr/>
          <a:lstStyle/>
          <a:p>
            <a:fld id="{A2D2DA26-FE5E-2A40-8E20-6F2C957B964F}" type="datetimeFigureOut">
              <a:rPr lang="en-US" smtClean="0"/>
              <a:t>1/16/2024</a:t>
            </a:fld>
            <a:endParaRPr lang="en-US"/>
          </a:p>
        </p:txBody>
      </p:sp>
      <p:sp>
        <p:nvSpPr>
          <p:cNvPr id="6" name="Footer Placeholder 5">
            <a:extLst>
              <a:ext uri="{FF2B5EF4-FFF2-40B4-BE49-F238E27FC236}">
                <a16:creationId xmlns:a16="http://schemas.microsoft.com/office/drawing/2014/main" id="{A0EB661E-E1D1-2E4D-8DC6-4A460B105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37D9E-5258-1A42-90E1-252772A80F95}"/>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675371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5045D-0D77-2849-92FC-09507BA7B8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2BCE5-447C-884B-AFAE-0AF1C8CE60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C14D98-C115-2541-BA87-B90F247FA3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4D86FA-4D5F-D44D-B03B-A9D827B1C6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CCC536-04F6-C749-805C-6E0C3C84C3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BF1EFE-5C26-9941-BEA2-14DE0E183E61}"/>
              </a:ext>
            </a:extLst>
          </p:cNvPr>
          <p:cNvSpPr>
            <a:spLocks noGrp="1"/>
          </p:cNvSpPr>
          <p:nvPr>
            <p:ph type="dt" sz="half" idx="10"/>
          </p:nvPr>
        </p:nvSpPr>
        <p:spPr/>
        <p:txBody>
          <a:bodyPr/>
          <a:lstStyle/>
          <a:p>
            <a:fld id="{A2D2DA26-FE5E-2A40-8E20-6F2C957B964F}" type="datetimeFigureOut">
              <a:rPr lang="en-US" smtClean="0"/>
              <a:t>1/16/2024</a:t>
            </a:fld>
            <a:endParaRPr lang="en-US"/>
          </a:p>
        </p:txBody>
      </p:sp>
      <p:sp>
        <p:nvSpPr>
          <p:cNvPr id="8" name="Footer Placeholder 7">
            <a:extLst>
              <a:ext uri="{FF2B5EF4-FFF2-40B4-BE49-F238E27FC236}">
                <a16:creationId xmlns:a16="http://schemas.microsoft.com/office/drawing/2014/main" id="{8EB1D53B-C933-A244-BAF4-41C11CBC49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5956BD-FAF4-A542-8C08-32333CF2995E}"/>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665344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EFDEE-30E3-944E-BD38-E19DF59424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A0AD7A-CC64-2845-BB97-98BAC0201003}"/>
              </a:ext>
            </a:extLst>
          </p:cNvPr>
          <p:cNvSpPr>
            <a:spLocks noGrp="1"/>
          </p:cNvSpPr>
          <p:nvPr>
            <p:ph type="dt" sz="half" idx="10"/>
          </p:nvPr>
        </p:nvSpPr>
        <p:spPr/>
        <p:txBody>
          <a:bodyPr/>
          <a:lstStyle/>
          <a:p>
            <a:fld id="{A2D2DA26-FE5E-2A40-8E20-6F2C957B964F}" type="datetimeFigureOut">
              <a:rPr lang="en-US" smtClean="0"/>
              <a:t>1/16/2024</a:t>
            </a:fld>
            <a:endParaRPr lang="en-US"/>
          </a:p>
        </p:txBody>
      </p:sp>
      <p:sp>
        <p:nvSpPr>
          <p:cNvPr id="4" name="Footer Placeholder 3">
            <a:extLst>
              <a:ext uri="{FF2B5EF4-FFF2-40B4-BE49-F238E27FC236}">
                <a16:creationId xmlns:a16="http://schemas.microsoft.com/office/drawing/2014/main" id="{7287F326-9F47-5147-BAF9-DF53C42135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C668CB-A90D-E246-8BCE-5753AE00FF8A}"/>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1724780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DC9BA2-E7CD-1746-AA8F-17E95449887A}"/>
              </a:ext>
            </a:extLst>
          </p:cNvPr>
          <p:cNvSpPr>
            <a:spLocks noGrp="1"/>
          </p:cNvSpPr>
          <p:nvPr>
            <p:ph type="dt" sz="half" idx="10"/>
          </p:nvPr>
        </p:nvSpPr>
        <p:spPr/>
        <p:txBody>
          <a:bodyPr/>
          <a:lstStyle/>
          <a:p>
            <a:fld id="{A2D2DA26-FE5E-2A40-8E20-6F2C957B964F}" type="datetimeFigureOut">
              <a:rPr lang="en-US" smtClean="0"/>
              <a:t>1/16/2024</a:t>
            </a:fld>
            <a:endParaRPr lang="en-US"/>
          </a:p>
        </p:txBody>
      </p:sp>
      <p:sp>
        <p:nvSpPr>
          <p:cNvPr id="3" name="Footer Placeholder 2">
            <a:extLst>
              <a:ext uri="{FF2B5EF4-FFF2-40B4-BE49-F238E27FC236}">
                <a16:creationId xmlns:a16="http://schemas.microsoft.com/office/drawing/2014/main" id="{465A084C-8CB2-AE4F-8424-596F188FA9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823C8B-65C7-7846-A207-7E50F7744966}"/>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232803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9E07-718E-504F-A803-54B1BCA1BF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73902E-1B88-5249-A6BA-3FFAFFFF9F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34A0D2-FD34-7746-B80E-761321C1B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77F484-2747-214F-952D-A2EA8A5E060E}"/>
              </a:ext>
            </a:extLst>
          </p:cNvPr>
          <p:cNvSpPr>
            <a:spLocks noGrp="1"/>
          </p:cNvSpPr>
          <p:nvPr>
            <p:ph type="dt" sz="half" idx="10"/>
          </p:nvPr>
        </p:nvSpPr>
        <p:spPr/>
        <p:txBody>
          <a:bodyPr/>
          <a:lstStyle/>
          <a:p>
            <a:fld id="{A2D2DA26-FE5E-2A40-8E20-6F2C957B964F}" type="datetimeFigureOut">
              <a:rPr lang="en-US" smtClean="0"/>
              <a:t>1/16/2024</a:t>
            </a:fld>
            <a:endParaRPr lang="en-US"/>
          </a:p>
        </p:txBody>
      </p:sp>
      <p:sp>
        <p:nvSpPr>
          <p:cNvPr id="6" name="Footer Placeholder 5">
            <a:extLst>
              <a:ext uri="{FF2B5EF4-FFF2-40B4-BE49-F238E27FC236}">
                <a16:creationId xmlns:a16="http://schemas.microsoft.com/office/drawing/2014/main" id="{D97F59A7-BFA9-4C4E-A9A4-0220E9EE9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722A3-C7F4-D646-84F4-E4C771914788}"/>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259407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8D41F-D0F9-AE4A-9807-9E8AAC7716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182B2D-9514-7F4A-91DB-20BFE9925B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4E2023-ECB2-1043-9F00-D071ABF364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E54675-5160-D54A-969F-03D7F163AF0B}"/>
              </a:ext>
            </a:extLst>
          </p:cNvPr>
          <p:cNvSpPr>
            <a:spLocks noGrp="1"/>
          </p:cNvSpPr>
          <p:nvPr>
            <p:ph type="dt" sz="half" idx="10"/>
          </p:nvPr>
        </p:nvSpPr>
        <p:spPr/>
        <p:txBody>
          <a:bodyPr/>
          <a:lstStyle/>
          <a:p>
            <a:fld id="{A2D2DA26-FE5E-2A40-8E20-6F2C957B964F}" type="datetimeFigureOut">
              <a:rPr lang="en-US" smtClean="0"/>
              <a:t>1/16/2024</a:t>
            </a:fld>
            <a:endParaRPr lang="en-US"/>
          </a:p>
        </p:txBody>
      </p:sp>
      <p:sp>
        <p:nvSpPr>
          <p:cNvPr id="6" name="Footer Placeholder 5">
            <a:extLst>
              <a:ext uri="{FF2B5EF4-FFF2-40B4-BE49-F238E27FC236}">
                <a16:creationId xmlns:a16="http://schemas.microsoft.com/office/drawing/2014/main" id="{22F24A0F-8355-B544-9937-03CF75AD8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51DB1-E2C0-0E4F-A315-252763387616}"/>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345500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63C656-1A16-FB43-9FC2-8F03CFA04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1CBC7D-7CC4-D64E-AC2A-8B8AB3C60D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87D3A-5350-6A4C-B7DC-694DCC00C2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2DA26-FE5E-2A40-8E20-6F2C957B964F}" type="datetimeFigureOut">
              <a:rPr lang="en-US" smtClean="0"/>
              <a:t>1/16/2024</a:t>
            </a:fld>
            <a:endParaRPr lang="en-US"/>
          </a:p>
        </p:txBody>
      </p:sp>
      <p:sp>
        <p:nvSpPr>
          <p:cNvPr id="5" name="Footer Placeholder 4">
            <a:extLst>
              <a:ext uri="{FF2B5EF4-FFF2-40B4-BE49-F238E27FC236}">
                <a16:creationId xmlns:a16="http://schemas.microsoft.com/office/drawing/2014/main" id="{F9077F40-0401-9046-B6BD-E7691A50B8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59A3F8-FCB1-6342-9FF7-606511500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893F0-5C9C-2A4C-AA68-0A7C90706087}" type="slidenum">
              <a:rPr lang="en-US" smtClean="0"/>
              <a:t>‹#›</a:t>
            </a:fld>
            <a:endParaRPr lang="en-US"/>
          </a:p>
        </p:txBody>
      </p:sp>
    </p:spTree>
    <p:extLst>
      <p:ext uri="{BB962C8B-B14F-4D97-AF65-F5344CB8AC3E}">
        <p14:creationId xmlns:p14="http://schemas.microsoft.com/office/powerpoint/2010/main" val="3731911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cs.cmu.edu/~15281" TargetMode="External"/><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gradescope.com/" TargetMode="External"/><Relationship Id="rId4" Type="http://schemas.openxmlformats.org/officeDocument/2006/relationships/hyperlink" Target="http://canvas.cmu.ed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jpg"/><Relationship Id="rId9"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ideo" Target="https://player.vimeo.com/video/731049457?app_id=122963" TargetMode="Externa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twitch.tv/trumporbiden2024" TargetMode="Externa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9.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Opxhh9Oh3rg" TargetMode="External"/><Relationship Id="rId2" Type="http://schemas.openxmlformats.org/officeDocument/2006/relationships/slideLayout" Target="../slideLayouts/slideLayout7.xml"/><Relationship Id="rId1" Type="http://schemas.openxmlformats.org/officeDocument/2006/relationships/video" Target="https://www.youtube.com/embed/Opxhh9Oh3rg?feature=oembed" TargetMode="External"/><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BC520-DD31-DF4B-A006-B5E3B031AD9C}"/>
              </a:ext>
            </a:extLst>
          </p:cNvPr>
          <p:cNvSpPr>
            <a:spLocks noGrp="1"/>
          </p:cNvSpPr>
          <p:nvPr>
            <p:ph type="ctrTitle"/>
          </p:nvPr>
        </p:nvSpPr>
        <p:spPr>
          <a:xfrm>
            <a:off x="369790" y="269303"/>
            <a:ext cx="11082622" cy="2387600"/>
          </a:xfrm>
        </p:spPr>
        <p:txBody>
          <a:bodyPr>
            <a:normAutofit/>
          </a:bodyPr>
          <a:lstStyle/>
          <a:p>
            <a:r>
              <a:rPr lang="en-US" sz="4400" b="1" dirty="0">
                <a:solidFill>
                  <a:srgbClr val="002060"/>
                </a:solidFill>
                <a:latin typeface="Palatino" pitchFamily="2" charset="77"/>
                <a:ea typeface="Palatino" pitchFamily="2" charset="77"/>
              </a:rPr>
              <a:t>CS 15-281: </a:t>
            </a:r>
            <a:br>
              <a:rPr lang="en-US" sz="4400" b="1" dirty="0">
                <a:solidFill>
                  <a:srgbClr val="002060"/>
                </a:solidFill>
                <a:latin typeface="Palatino" pitchFamily="2" charset="77"/>
                <a:ea typeface="Palatino" pitchFamily="2" charset="77"/>
              </a:rPr>
            </a:br>
            <a:r>
              <a:rPr lang="en-US" sz="4400" b="1" dirty="0">
                <a:solidFill>
                  <a:srgbClr val="002060"/>
                </a:solidFill>
                <a:latin typeface="Palatino" pitchFamily="2" charset="77"/>
                <a:ea typeface="Palatino" pitchFamily="2" charset="77"/>
              </a:rPr>
              <a:t>AI: Representation and Problem Solving</a:t>
            </a:r>
          </a:p>
        </p:txBody>
      </p:sp>
      <p:sp>
        <p:nvSpPr>
          <p:cNvPr id="3" name="Subtitle 2">
            <a:extLst>
              <a:ext uri="{FF2B5EF4-FFF2-40B4-BE49-F238E27FC236}">
                <a16:creationId xmlns:a16="http://schemas.microsoft.com/office/drawing/2014/main" id="{1CC4F213-110D-1E4B-A845-ABEE9B507C81}"/>
              </a:ext>
            </a:extLst>
          </p:cNvPr>
          <p:cNvSpPr>
            <a:spLocks noGrp="1"/>
          </p:cNvSpPr>
          <p:nvPr>
            <p:ph type="subTitle" idx="1"/>
          </p:nvPr>
        </p:nvSpPr>
        <p:spPr>
          <a:xfrm>
            <a:off x="1524000" y="3631568"/>
            <a:ext cx="9144000" cy="1655762"/>
          </a:xfrm>
        </p:spPr>
        <p:txBody>
          <a:bodyPr/>
          <a:lstStyle/>
          <a:p>
            <a:r>
              <a:rPr lang="en-US" sz="3200" b="1" dirty="0">
                <a:latin typeface="Palatino" pitchFamily="2" charset="77"/>
                <a:ea typeface="Palatino" pitchFamily="2" charset="77"/>
              </a:rPr>
              <a:t>Tuomas Sandholm </a:t>
            </a:r>
            <a:r>
              <a:rPr lang="en-US" sz="3200" dirty="0">
                <a:latin typeface="Palatino" pitchFamily="2" charset="77"/>
                <a:ea typeface="Palatino" pitchFamily="2" charset="77"/>
              </a:rPr>
              <a:t>and</a:t>
            </a:r>
            <a:r>
              <a:rPr lang="en-US" sz="3200" b="1" dirty="0">
                <a:latin typeface="Palatino" pitchFamily="2" charset="77"/>
                <a:ea typeface="Palatino" pitchFamily="2" charset="77"/>
              </a:rPr>
              <a:t> Nihar Shah</a:t>
            </a:r>
          </a:p>
          <a:p>
            <a:endParaRPr lang="en-US" dirty="0">
              <a:latin typeface="Palatino" pitchFamily="2" charset="77"/>
              <a:ea typeface="Palatino" pitchFamily="2" charset="77"/>
            </a:endParaRPr>
          </a:p>
          <a:p>
            <a:r>
              <a:rPr lang="en-US" dirty="0">
                <a:latin typeface="Palatino" pitchFamily="2" charset="77"/>
                <a:ea typeface="Palatino" pitchFamily="2" charset="77"/>
              </a:rPr>
              <a:t>Jan 17, 2024</a:t>
            </a:r>
          </a:p>
        </p:txBody>
      </p:sp>
    </p:spTree>
    <p:extLst>
      <p:ext uri="{BB962C8B-B14F-4D97-AF65-F5344CB8AC3E}">
        <p14:creationId xmlns:p14="http://schemas.microsoft.com/office/powerpoint/2010/main" val="2241128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4311F9F1-E249-3E47-9610-C781991DDADB}"/>
              </a:ext>
            </a:extLst>
          </p:cNvPr>
          <p:cNvPicPr>
            <a:picLocks noGrp="1" noChangeAspect="1"/>
          </p:cNvPicPr>
          <p:nvPr>
            <p:ph idx="1"/>
          </p:nvPr>
        </p:nvPicPr>
        <p:blipFill rotWithShape="1">
          <a:blip r:embed="rId2"/>
          <a:srcRect t="7407"/>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55C48B5-7E25-9C42-816D-3B7B25CFC822}"/>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5400" b="1" dirty="0">
                <a:latin typeface="Palatino" pitchFamily="2" charset="77"/>
                <a:ea typeface="Palatino" pitchFamily="2" charset="77"/>
              </a:rPr>
              <a:t>What is AI?</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663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1B95F-8C9C-D84F-AA99-0EB4138BCFDD}"/>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We have heard about AI</a:t>
            </a:r>
          </a:p>
        </p:txBody>
      </p:sp>
      <p:pic>
        <p:nvPicPr>
          <p:cNvPr id="5" name="Picture 4" descr="A picture containing text&#10;&#10;Description automatically generated">
            <a:extLst>
              <a:ext uri="{FF2B5EF4-FFF2-40B4-BE49-F238E27FC236}">
                <a16:creationId xmlns:a16="http://schemas.microsoft.com/office/drawing/2014/main" id="{53036825-CFF1-6546-83B0-E917727EE529}"/>
              </a:ext>
            </a:extLst>
          </p:cNvPr>
          <p:cNvPicPr>
            <a:picLocks noChangeAspect="1"/>
          </p:cNvPicPr>
          <p:nvPr/>
        </p:nvPicPr>
        <p:blipFill>
          <a:blip r:embed="rId2"/>
          <a:stretch>
            <a:fillRect/>
          </a:stretch>
        </p:blipFill>
        <p:spPr>
          <a:xfrm>
            <a:off x="4931562" y="1869207"/>
            <a:ext cx="3524316" cy="1973617"/>
          </a:xfrm>
          <a:prstGeom prst="rect">
            <a:avLst/>
          </a:prstGeom>
        </p:spPr>
      </p:pic>
      <p:pic>
        <p:nvPicPr>
          <p:cNvPr id="7" name="Picture 6" descr="Text&#10;&#10;Description automatically generated">
            <a:extLst>
              <a:ext uri="{FF2B5EF4-FFF2-40B4-BE49-F238E27FC236}">
                <a16:creationId xmlns:a16="http://schemas.microsoft.com/office/drawing/2014/main" id="{833BDBDE-5E79-314F-92F0-7D21B94204A0}"/>
              </a:ext>
            </a:extLst>
          </p:cNvPr>
          <p:cNvPicPr>
            <a:picLocks noChangeAspect="1"/>
          </p:cNvPicPr>
          <p:nvPr/>
        </p:nvPicPr>
        <p:blipFill>
          <a:blip r:embed="rId3"/>
          <a:stretch>
            <a:fillRect/>
          </a:stretch>
        </p:blipFill>
        <p:spPr>
          <a:xfrm>
            <a:off x="3958562" y="4526532"/>
            <a:ext cx="4329674" cy="1072642"/>
          </a:xfrm>
          <a:prstGeom prst="rect">
            <a:avLst/>
          </a:prstGeom>
        </p:spPr>
      </p:pic>
      <p:pic>
        <p:nvPicPr>
          <p:cNvPr id="9" name="Picture 8" descr="Text&#10;&#10;Description automatically generated">
            <a:extLst>
              <a:ext uri="{FF2B5EF4-FFF2-40B4-BE49-F238E27FC236}">
                <a16:creationId xmlns:a16="http://schemas.microsoft.com/office/drawing/2014/main" id="{9D901FF6-C1CD-CE4D-80E6-8686DC88B74A}"/>
              </a:ext>
            </a:extLst>
          </p:cNvPr>
          <p:cNvPicPr>
            <a:picLocks noChangeAspect="1"/>
          </p:cNvPicPr>
          <p:nvPr/>
        </p:nvPicPr>
        <p:blipFill>
          <a:blip r:embed="rId4"/>
          <a:stretch>
            <a:fillRect/>
          </a:stretch>
        </p:blipFill>
        <p:spPr>
          <a:xfrm>
            <a:off x="425371" y="4526532"/>
            <a:ext cx="3114785" cy="1862100"/>
          </a:xfrm>
          <a:prstGeom prst="rect">
            <a:avLst/>
          </a:prstGeom>
        </p:spPr>
      </p:pic>
      <p:pic>
        <p:nvPicPr>
          <p:cNvPr id="11" name="Picture 10" descr="A group of people sitting around a table&#10;&#10;Description automatically generated with medium confidence">
            <a:extLst>
              <a:ext uri="{FF2B5EF4-FFF2-40B4-BE49-F238E27FC236}">
                <a16:creationId xmlns:a16="http://schemas.microsoft.com/office/drawing/2014/main" id="{DDC91157-2D7D-5B44-BC34-F18BE0D6C90E}"/>
              </a:ext>
            </a:extLst>
          </p:cNvPr>
          <p:cNvPicPr>
            <a:picLocks noChangeAspect="1"/>
          </p:cNvPicPr>
          <p:nvPr/>
        </p:nvPicPr>
        <p:blipFill>
          <a:blip r:embed="rId5"/>
          <a:stretch>
            <a:fillRect/>
          </a:stretch>
        </p:blipFill>
        <p:spPr>
          <a:xfrm>
            <a:off x="8703773" y="1405595"/>
            <a:ext cx="3129948" cy="1752771"/>
          </a:xfrm>
          <a:prstGeom prst="rect">
            <a:avLst/>
          </a:prstGeom>
        </p:spPr>
      </p:pic>
      <p:pic>
        <p:nvPicPr>
          <p:cNvPr id="15" name="Picture 14" descr="A couple of men on a stage&#10;&#10;Description automatically generated with low confidence">
            <a:extLst>
              <a:ext uri="{FF2B5EF4-FFF2-40B4-BE49-F238E27FC236}">
                <a16:creationId xmlns:a16="http://schemas.microsoft.com/office/drawing/2014/main" id="{84727A86-B86B-C740-BC54-4293C7254D0C}"/>
              </a:ext>
            </a:extLst>
          </p:cNvPr>
          <p:cNvPicPr>
            <a:picLocks noChangeAspect="1"/>
          </p:cNvPicPr>
          <p:nvPr/>
        </p:nvPicPr>
        <p:blipFill>
          <a:blip r:embed="rId6"/>
          <a:stretch>
            <a:fillRect/>
          </a:stretch>
        </p:blipFill>
        <p:spPr>
          <a:xfrm>
            <a:off x="267950" y="1783374"/>
            <a:ext cx="4488507" cy="2513564"/>
          </a:xfrm>
          <a:prstGeom prst="rect">
            <a:avLst/>
          </a:prstGeom>
        </p:spPr>
      </p:pic>
      <p:pic>
        <p:nvPicPr>
          <p:cNvPr id="17" name="Picture 16" descr="A picture containing text, indoor&#10;&#10;Description automatically generated">
            <a:extLst>
              <a:ext uri="{FF2B5EF4-FFF2-40B4-BE49-F238E27FC236}">
                <a16:creationId xmlns:a16="http://schemas.microsoft.com/office/drawing/2014/main" id="{04FE5925-EFD7-D74E-BC13-189EF1321497}"/>
              </a:ext>
            </a:extLst>
          </p:cNvPr>
          <p:cNvPicPr>
            <a:picLocks noChangeAspect="1"/>
          </p:cNvPicPr>
          <p:nvPr/>
        </p:nvPicPr>
        <p:blipFill>
          <a:blip r:embed="rId7"/>
          <a:stretch>
            <a:fillRect/>
          </a:stretch>
        </p:blipFill>
        <p:spPr>
          <a:xfrm>
            <a:off x="8651846" y="3552892"/>
            <a:ext cx="3062856" cy="3133046"/>
          </a:xfrm>
          <a:prstGeom prst="rect">
            <a:avLst/>
          </a:prstGeom>
        </p:spPr>
      </p:pic>
    </p:spTree>
    <p:extLst>
      <p:ext uri="{BB962C8B-B14F-4D97-AF65-F5344CB8AC3E}">
        <p14:creationId xmlns:p14="http://schemas.microsoft.com/office/powerpoint/2010/main" val="273829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B1CF9-8080-B24E-A761-BE6C42982423}"/>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Some classic definitions</a:t>
            </a:r>
          </a:p>
        </p:txBody>
      </p:sp>
      <p:graphicFrame>
        <p:nvGraphicFramePr>
          <p:cNvPr id="4" name="Table 4">
            <a:extLst>
              <a:ext uri="{FF2B5EF4-FFF2-40B4-BE49-F238E27FC236}">
                <a16:creationId xmlns:a16="http://schemas.microsoft.com/office/drawing/2014/main" id="{888906A0-0A32-5B41-89F6-22CA8DB80EC9}"/>
              </a:ext>
            </a:extLst>
          </p:cNvPr>
          <p:cNvGraphicFramePr>
            <a:graphicFrameLocks noGrp="1"/>
          </p:cNvGraphicFramePr>
          <p:nvPr>
            <p:extLst>
              <p:ext uri="{D42A27DB-BD31-4B8C-83A1-F6EECF244321}">
                <p14:modId xmlns:p14="http://schemas.microsoft.com/office/powerpoint/2010/main" val="975877353"/>
              </p:ext>
            </p:extLst>
          </p:nvPr>
        </p:nvGraphicFramePr>
        <p:xfrm>
          <a:off x="1111525" y="2177704"/>
          <a:ext cx="9968950" cy="3695363"/>
        </p:xfrm>
        <a:graphic>
          <a:graphicData uri="http://schemas.openxmlformats.org/drawingml/2006/table">
            <a:tbl>
              <a:tblPr firstRow="1" bandRow="1">
                <a:tableStyleId>{BC89EF96-8CEA-46FF-86C4-4CE0E7609802}</a:tableStyleId>
              </a:tblPr>
              <a:tblGrid>
                <a:gridCol w="4984475">
                  <a:extLst>
                    <a:ext uri="{9D8B030D-6E8A-4147-A177-3AD203B41FA5}">
                      <a16:colId xmlns:a16="http://schemas.microsoft.com/office/drawing/2014/main" val="2282160052"/>
                    </a:ext>
                  </a:extLst>
                </a:gridCol>
                <a:gridCol w="4984475">
                  <a:extLst>
                    <a:ext uri="{9D8B030D-6E8A-4147-A177-3AD203B41FA5}">
                      <a16:colId xmlns:a16="http://schemas.microsoft.com/office/drawing/2014/main" val="338889698"/>
                    </a:ext>
                  </a:extLst>
                </a:gridCol>
              </a:tblGrid>
              <a:tr h="1829276">
                <a:tc>
                  <a:txBody>
                    <a:bodyPr/>
                    <a:lstStyle/>
                    <a:p>
                      <a:pPr algn="ctr"/>
                      <a:r>
                        <a:rPr lang="en-US" sz="2000" dirty="0">
                          <a:latin typeface="Palatino" pitchFamily="2" charset="77"/>
                          <a:ea typeface="Palatino" pitchFamily="2" charset="77"/>
                        </a:rPr>
                        <a:t>Think like a human</a:t>
                      </a:r>
                    </a:p>
                    <a:p>
                      <a:pPr marL="285750" indent="-285750" algn="l">
                        <a:buFont typeface="Arial" panose="020B0604020202020204" pitchFamily="34" charset="0"/>
                        <a:buChar char="•"/>
                      </a:pPr>
                      <a:r>
                        <a:rPr lang="en-US" sz="2000" b="0" dirty="0">
                          <a:latin typeface="Palatino" pitchFamily="2" charset="77"/>
                          <a:ea typeface="Palatino" pitchFamily="2" charset="77"/>
                        </a:rPr>
                        <a:t>Cognitive science / neuroscience</a:t>
                      </a:r>
                    </a:p>
                    <a:p>
                      <a:pPr marL="285750" indent="-285750" algn="l">
                        <a:buFont typeface="Arial" panose="020B0604020202020204" pitchFamily="34" charset="0"/>
                        <a:buChar char="•"/>
                      </a:pPr>
                      <a:r>
                        <a:rPr lang="en-US" sz="2000" b="0" dirty="0">
                          <a:latin typeface="Palatino" pitchFamily="2" charset="77"/>
                          <a:ea typeface="Palatino" pitchFamily="2" charset="77"/>
                        </a:rPr>
                        <a:t>Can’t there be intelligence without humans?</a:t>
                      </a:r>
                    </a:p>
                  </a:txBody>
                  <a:tcPr>
                    <a:lnL w="12700" cmpd="sng">
                      <a:noFill/>
                    </a:lnL>
                    <a:lnR w="12700" cap="flat" cmpd="sng" algn="ctr">
                      <a:solidFill>
                        <a:schemeClr val="tx1"/>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tcPr>
                </a:tc>
                <a:tc>
                  <a:txBody>
                    <a:bodyPr/>
                    <a:lstStyle/>
                    <a:p>
                      <a:pPr algn="ctr"/>
                      <a:r>
                        <a:rPr lang="en-US" sz="2000" dirty="0">
                          <a:latin typeface="Palatino" pitchFamily="2" charset="77"/>
                          <a:ea typeface="Palatino" pitchFamily="2" charset="77"/>
                        </a:rPr>
                        <a:t>Think rationally</a:t>
                      </a:r>
                    </a:p>
                    <a:p>
                      <a:pPr marL="285750" indent="-285750" algn="l">
                        <a:buFont typeface="Arial" panose="020B0604020202020204" pitchFamily="34" charset="0"/>
                        <a:buChar char="•"/>
                      </a:pPr>
                      <a:r>
                        <a:rPr lang="en-US" sz="2000" b="0" dirty="0">
                          <a:latin typeface="Palatino" pitchFamily="2" charset="77"/>
                          <a:ea typeface="Palatino" pitchFamily="2" charset="77"/>
                        </a:rPr>
                        <a:t>Logic and automated reasoning </a:t>
                      </a:r>
                    </a:p>
                    <a:p>
                      <a:pPr marL="285750" indent="-285750" algn="l">
                        <a:buFont typeface="Arial" panose="020B0604020202020204" pitchFamily="34" charset="0"/>
                        <a:buChar char="•"/>
                      </a:pPr>
                      <a:r>
                        <a:rPr lang="en-US" sz="2000" b="0" dirty="0">
                          <a:latin typeface="Palatino" pitchFamily="2" charset="77"/>
                          <a:ea typeface="Palatino" pitchFamily="2" charset="77"/>
                        </a:rPr>
                        <a:t>But, not all problems can be solved just by reasoning</a:t>
                      </a:r>
                    </a:p>
                  </a:txBody>
                  <a:tcPr>
                    <a:lnL w="12700" cap="flat" cmpd="sng" algn="ctr">
                      <a:solidFill>
                        <a:schemeClr val="tx1"/>
                      </a:solidFill>
                      <a:prstDash val="solid"/>
                      <a:round/>
                      <a:headEnd type="none" w="med" len="med"/>
                      <a:tailEnd type="none" w="med" len="med"/>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115520561"/>
                  </a:ext>
                </a:extLst>
              </a:tr>
              <a:tr h="1866087">
                <a:tc>
                  <a:txBody>
                    <a:bodyPr/>
                    <a:lstStyle/>
                    <a:p>
                      <a:pPr algn="ctr"/>
                      <a:r>
                        <a:rPr lang="en-US" sz="2000" b="1" dirty="0">
                          <a:latin typeface="Palatino" pitchFamily="2" charset="77"/>
                          <a:ea typeface="Palatino" pitchFamily="2" charset="77"/>
                        </a:rPr>
                        <a:t>Act like a human</a:t>
                      </a:r>
                    </a:p>
                    <a:p>
                      <a:pPr marL="285750" indent="-285750" algn="l">
                        <a:buFont typeface="Arial" panose="020B0604020202020204" pitchFamily="34" charset="0"/>
                        <a:buChar char="•"/>
                      </a:pPr>
                      <a:r>
                        <a:rPr lang="en-US" sz="2000" dirty="0">
                          <a:latin typeface="Palatino" pitchFamily="2" charset="77"/>
                          <a:ea typeface="Palatino" pitchFamily="2" charset="77"/>
                        </a:rPr>
                        <a:t>Turing test </a:t>
                      </a:r>
                    </a:p>
                    <a:p>
                      <a:pPr marL="285750" indent="-285750" algn="l">
                        <a:buFont typeface="Arial" panose="020B0604020202020204" pitchFamily="34" charset="0"/>
                        <a:buChar char="•"/>
                      </a:pPr>
                      <a:r>
                        <a:rPr lang="en-US" sz="2000" dirty="0">
                          <a:latin typeface="Palatino" pitchFamily="2" charset="77"/>
                          <a:ea typeface="Palatino" pitchFamily="2" charset="77"/>
                        </a:rPr>
                        <a:t>ELISA, </a:t>
                      </a:r>
                      <a:r>
                        <a:rPr lang="en-US" sz="2000" dirty="0" err="1">
                          <a:latin typeface="Palatino" pitchFamily="2" charset="77"/>
                          <a:ea typeface="Palatino" pitchFamily="2" charset="77"/>
                        </a:rPr>
                        <a:t>Loebner</a:t>
                      </a:r>
                      <a:r>
                        <a:rPr lang="en-US" sz="2000" dirty="0">
                          <a:latin typeface="Palatino" pitchFamily="2" charset="77"/>
                          <a:ea typeface="Palatino" pitchFamily="2" charset="77"/>
                        </a:rPr>
                        <a:t> prize</a:t>
                      </a:r>
                    </a:p>
                    <a:p>
                      <a:pPr marL="285750" indent="-285750" algn="l">
                        <a:buFont typeface="Arial" panose="020B0604020202020204" pitchFamily="34" charset="0"/>
                        <a:buChar char="•"/>
                      </a:pPr>
                      <a:r>
                        <a:rPr lang="en-US" sz="2000" dirty="0">
                          <a:latin typeface="Palatino" pitchFamily="2" charset="77"/>
                          <a:ea typeface="Palatino" pitchFamily="2" charset="77"/>
                        </a:rPr>
                        <a:t>“What is 1228 x 5873”? … “I don’t know, I’m just a human</a:t>
                      </a:r>
                    </a:p>
                  </a:txBody>
                  <a:tcPr>
                    <a:lnL w="12700" cmpd="sng">
                      <a:noFill/>
                    </a:lnL>
                    <a:lnR w="12700" cap="flat" cmpd="sng" algn="ctr">
                      <a:solidFill>
                        <a:schemeClr val="tx1"/>
                      </a:solid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tcPr>
                </a:tc>
                <a:tc>
                  <a:txBody>
                    <a:bodyPr/>
                    <a:lstStyle/>
                    <a:p>
                      <a:pPr algn="ctr"/>
                      <a:r>
                        <a:rPr lang="en-US" sz="2000" b="1" dirty="0">
                          <a:latin typeface="Palatino" pitchFamily="2" charset="77"/>
                          <a:ea typeface="Palatino" pitchFamily="2" charset="77"/>
                        </a:rPr>
                        <a:t>Act rationally </a:t>
                      </a:r>
                    </a:p>
                    <a:p>
                      <a:pPr marL="285750" indent="-285750" algn="l">
                        <a:buFont typeface="Arial" panose="020B0604020202020204" pitchFamily="34" charset="0"/>
                        <a:buChar char="•"/>
                      </a:pPr>
                      <a:r>
                        <a:rPr lang="en-US" sz="2000" dirty="0">
                          <a:latin typeface="Palatino" pitchFamily="2" charset="77"/>
                          <a:ea typeface="Palatino" pitchFamily="2" charset="77"/>
                        </a:rPr>
                        <a:t>Basis for intelligence agents framework </a:t>
                      </a:r>
                    </a:p>
                    <a:p>
                      <a:pPr marL="285750" indent="-285750" algn="l">
                        <a:buFont typeface="Arial" panose="020B0604020202020204" pitchFamily="34" charset="0"/>
                        <a:buChar char="•"/>
                      </a:pPr>
                      <a:r>
                        <a:rPr lang="en-US" sz="2000" dirty="0">
                          <a:latin typeface="Palatino" pitchFamily="2" charset="77"/>
                          <a:ea typeface="Palatino" pitchFamily="2" charset="77"/>
                        </a:rPr>
                        <a:t>Unclear if this captures the current scope of AI research </a:t>
                      </a:r>
                    </a:p>
                  </a:txBody>
                  <a:tcPr>
                    <a:lnL w="12700" cap="flat" cmpd="sng" algn="ctr">
                      <a:solidFill>
                        <a:schemeClr val="tx1"/>
                      </a:solidFill>
                      <a:prstDash val="solid"/>
                      <a:round/>
                      <a:headEnd type="none" w="med" len="med"/>
                      <a:tailEnd type="none" w="med" len="med"/>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7935624"/>
                  </a:ext>
                </a:extLst>
              </a:tr>
            </a:tbl>
          </a:graphicData>
        </a:graphic>
      </p:graphicFrame>
    </p:spTree>
    <p:extLst>
      <p:ext uri="{BB962C8B-B14F-4D97-AF65-F5344CB8AC3E}">
        <p14:creationId xmlns:p14="http://schemas.microsoft.com/office/powerpoint/2010/main" val="1704456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267E-F413-B443-A501-7F572256356B}"/>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The pragmatist view</a:t>
            </a:r>
          </a:p>
        </p:txBody>
      </p:sp>
      <p:sp>
        <p:nvSpPr>
          <p:cNvPr id="3" name="Content Placeholder 2">
            <a:extLst>
              <a:ext uri="{FF2B5EF4-FFF2-40B4-BE49-F238E27FC236}">
                <a16:creationId xmlns:a16="http://schemas.microsoft.com/office/drawing/2014/main" id="{EC2EC433-39EF-BF44-907A-7EEE44FC1F44}"/>
              </a:ext>
            </a:extLst>
          </p:cNvPr>
          <p:cNvSpPr>
            <a:spLocks noGrp="1"/>
          </p:cNvSpPr>
          <p:nvPr>
            <p:ph idx="1"/>
          </p:nvPr>
        </p:nvSpPr>
        <p:spPr>
          <a:xfrm>
            <a:off x="838200" y="2389360"/>
            <a:ext cx="10515600" cy="609462"/>
          </a:xfrm>
        </p:spPr>
        <p:txBody>
          <a:bodyPr>
            <a:normAutofit/>
          </a:bodyPr>
          <a:lstStyle/>
          <a:p>
            <a:pPr marL="0" indent="0" algn="ctr">
              <a:buNone/>
            </a:pPr>
            <a:r>
              <a:rPr lang="en-US" sz="3200" dirty="0">
                <a:latin typeface="Palatino" pitchFamily="2" charset="77"/>
                <a:ea typeface="Palatino" pitchFamily="2" charset="77"/>
              </a:rPr>
              <a:t>“AI is that which appears in academic conferences on AI”</a:t>
            </a:r>
          </a:p>
        </p:txBody>
      </p:sp>
      <p:sp>
        <p:nvSpPr>
          <p:cNvPr id="4" name="Content Placeholder 2">
            <a:extLst>
              <a:ext uri="{FF2B5EF4-FFF2-40B4-BE49-F238E27FC236}">
                <a16:creationId xmlns:a16="http://schemas.microsoft.com/office/drawing/2014/main" id="{6438D020-1278-C94D-8239-EA35DA2E671A}"/>
              </a:ext>
            </a:extLst>
          </p:cNvPr>
          <p:cNvSpPr txBox="1">
            <a:spLocks/>
          </p:cNvSpPr>
          <p:nvPr/>
        </p:nvSpPr>
        <p:spPr>
          <a:xfrm>
            <a:off x="838200" y="3697495"/>
            <a:ext cx="10515600" cy="6094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i="1" dirty="0">
                <a:latin typeface="Palatino" pitchFamily="2" charset="77"/>
                <a:ea typeface="Palatino" pitchFamily="2" charset="77"/>
              </a:rPr>
              <a:t>Alternate definition: “AI is that which marketing departments call AI”</a:t>
            </a:r>
          </a:p>
        </p:txBody>
      </p:sp>
    </p:spTree>
    <p:extLst>
      <p:ext uri="{BB962C8B-B14F-4D97-AF65-F5344CB8AC3E}">
        <p14:creationId xmlns:p14="http://schemas.microsoft.com/office/powerpoint/2010/main" val="286749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pic>
        <p:nvPicPr>
          <p:cNvPr id="9" name="Content Placeholder 8">
            <a:extLst>
              <a:ext uri="{FF2B5EF4-FFF2-40B4-BE49-F238E27FC236}">
                <a16:creationId xmlns:a16="http://schemas.microsoft.com/office/drawing/2014/main" id="{5AD2BDF5-E3D5-E14B-A9E1-A6344767A1B6}"/>
              </a:ext>
            </a:extLst>
          </p:cNvPr>
          <p:cNvPicPr>
            <a:picLocks noGrp="1" noChangeAspect="1"/>
          </p:cNvPicPr>
          <p:nvPr>
            <p:ph idx="1"/>
          </p:nvPr>
        </p:nvPicPr>
        <p:blipFill>
          <a:blip r:embed="rId2"/>
          <a:stretch>
            <a:fillRect/>
          </a:stretch>
        </p:blipFill>
        <p:spPr>
          <a:xfrm>
            <a:off x="1885950" y="1946166"/>
            <a:ext cx="8420100" cy="3644900"/>
          </a:xfrm>
        </p:spPr>
      </p:pic>
      <p:sp>
        <p:nvSpPr>
          <p:cNvPr id="10" name="TextBox 9">
            <a:extLst>
              <a:ext uri="{FF2B5EF4-FFF2-40B4-BE49-F238E27FC236}">
                <a16:creationId xmlns:a16="http://schemas.microsoft.com/office/drawing/2014/main" id="{F2880E72-35AE-CA46-85F5-8CEE9F3DB403}"/>
              </a:ext>
            </a:extLst>
          </p:cNvPr>
          <p:cNvSpPr txBox="1"/>
          <p:nvPr/>
        </p:nvSpPr>
        <p:spPr>
          <a:xfrm>
            <a:off x="5453270" y="5846544"/>
            <a:ext cx="1868556" cy="646331"/>
          </a:xfrm>
          <a:prstGeom prst="rect">
            <a:avLst/>
          </a:prstGeom>
          <a:noFill/>
        </p:spPr>
        <p:txBody>
          <a:bodyPr wrap="square" rtlCol="0">
            <a:spAutoFit/>
          </a:bodyPr>
          <a:lstStyle/>
          <a:p>
            <a:r>
              <a:rPr lang="en-US" sz="3600" dirty="0">
                <a:latin typeface="Palatino" pitchFamily="2" charset="77"/>
                <a:ea typeface="Palatino" pitchFamily="2" charset="77"/>
              </a:rPr>
              <a:t>1980s</a:t>
            </a:r>
          </a:p>
        </p:txBody>
      </p:sp>
    </p:spTree>
    <p:extLst>
      <p:ext uri="{BB962C8B-B14F-4D97-AF65-F5344CB8AC3E}">
        <p14:creationId xmlns:p14="http://schemas.microsoft.com/office/powerpoint/2010/main" val="3138546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sp>
        <p:nvSpPr>
          <p:cNvPr id="10" name="TextBox 9">
            <a:extLst>
              <a:ext uri="{FF2B5EF4-FFF2-40B4-BE49-F238E27FC236}">
                <a16:creationId xmlns:a16="http://schemas.microsoft.com/office/drawing/2014/main" id="{F2880E72-35AE-CA46-85F5-8CEE9F3DB403}"/>
              </a:ext>
            </a:extLst>
          </p:cNvPr>
          <p:cNvSpPr txBox="1"/>
          <p:nvPr/>
        </p:nvSpPr>
        <p:spPr>
          <a:xfrm>
            <a:off x="5453270" y="5846544"/>
            <a:ext cx="1868556" cy="646331"/>
          </a:xfrm>
          <a:prstGeom prst="rect">
            <a:avLst/>
          </a:prstGeom>
          <a:noFill/>
        </p:spPr>
        <p:txBody>
          <a:bodyPr wrap="square" rtlCol="0">
            <a:spAutoFit/>
          </a:bodyPr>
          <a:lstStyle/>
          <a:p>
            <a:r>
              <a:rPr lang="en-US" sz="3600" dirty="0">
                <a:latin typeface="Palatino" pitchFamily="2" charset="77"/>
                <a:ea typeface="Palatino" pitchFamily="2" charset="77"/>
              </a:rPr>
              <a:t>1990s</a:t>
            </a:r>
          </a:p>
        </p:txBody>
      </p:sp>
      <p:pic>
        <p:nvPicPr>
          <p:cNvPr id="6" name="Content Placeholder 5">
            <a:extLst>
              <a:ext uri="{FF2B5EF4-FFF2-40B4-BE49-F238E27FC236}">
                <a16:creationId xmlns:a16="http://schemas.microsoft.com/office/drawing/2014/main" id="{309C0621-7870-484C-929A-22EF317B5422}"/>
              </a:ext>
            </a:extLst>
          </p:cNvPr>
          <p:cNvPicPr>
            <a:picLocks noGrp="1" noChangeAspect="1"/>
          </p:cNvPicPr>
          <p:nvPr>
            <p:ph idx="1"/>
          </p:nvPr>
        </p:nvPicPr>
        <p:blipFill>
          <a:blip r:embed="rId2"/>
          <a:stretch>
            <a:fillRect/>
          </a:stretch>
        </p:blipFill>
        <p:spPr>
          <a:xfrm>
            <a:off x="1949797" y="1495206"/>
            <a:ext cx="8292406" cy="4351338"/>
          </a:xfrm>
        </p:spPr>
      </p:pic>
    </p:spTree>
    <p:extLst>
      <p:ext uri="{BB962C8B-B14F-4D97-AF65-F5344CB8AC3E}">
        <p14:creationId xmlns:p14="http://schemas.microsoft.com/office/powerpoint/2010/main" val="3944513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sp>
        <p:nvSpPr>
          <p:cNvPr id="10" name="TextBox 9">
            <a:extLst>
              <a:ext uri="{FF2B5EF4-FFF2-40B4-BE49-F238E27FC236}">
                <a16:creationId xmlns:a16="http://schemas.microsoft.com/office/drawing/2014/main" id="{F2880E72-35AE-CA46-85F5-8CEE9F3DB403}"/>
              </a:ext>
            </a:extLst>
          </p:cNvPr>
          <p:cNvSpPr txBox="1"/>
          <p:nvPr/>
        </p:nvSpPr>
        <p:spPr>
          <a:xfrm>
            <a:off x="5811079" y="5965813"/>
            <a:ext cx="1868556" cy="646331"/>
          </a:xfrm>
          <a:prstGeom prst="rect">
            <a:avLst/>
          </a:prstGeom>
          <a:noFill/>
        </p:spPr>
        <p:txBody>
          <a:bodyPr wrap="square" rtlCol="0">
            <a:spAutoFit/>
          </a:bodyPr>
          <a:lstStyle/>
          <a:p>
            <a:r>
              <a:rPr lang="en-US" sz="3600" dirty="0">
                <a:latin typeface="Palatino" pitchFamily="2" charset="77"/>
                <a:ea typeface="Palatino" pitchFamily="2" charset="77"/>
              </a:rPr>
              <a:t>2000s</a:t>
            </a:r>
          </a:p>
        </p:txBody>
      </p:sp>
      <p:pic>
        <p:nvPicPr>
          <p:cNvPr id="7" name="Content Placeholder 6">
            <a:extLst>
              <a:ext uri="{FF2B5EF4-FFF2-40B4-BE49-F238E27FC236}">
                <a16:creationId xmlns:a16="http://schemas.microsoft.com/office/drawing/2014/main" id="{019CD58E-D0FA-FF4D-84F2-C4EA62538DA0}"/>
              </a:ext>
            </a:extLst>
          </p:cNvPr>
          <p:cNvPicPr>
            <a:picLocks noGrp="1" noChangeAspect="1"/>
          </p:cNvPicPr>
          <p:nvPr>
            <p:ph idx="1"/>
          </p:nvPr>
        </p:nvPicPr>
        <p:blipFill>
          <a:blip r:embed="rId2"/>
          <a:stretch>
            <a:fillRect/>
          </a:stretch>
        </p:blipFill>
        <p:spPr>
          <a:xfrm>
            <a:off x="2051094" y="1614475"/>
            <a:ext cx="8089811" cy="4351338"/>
          </a:xfrm>
        </p:spPr>
      </p:pic>
    </p:spTree>
    <p:extLst>
      <p:ext uri="{BB962C8B-B14F-4D97-AF65-F5344CB8AC3E}">
        <p14:creationId xmlns:p14="http://schemas.microsoft.com/office/powerpoint/2010/main" val="4246942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sp>
        <p:nvSpPr>
          <p:cNvPr id="10" name="TextBox 9">
            <a:extLst>
              <a:ext uri="{FF2B5EF4-FFF2-40B4-BE49-F238E27FC236}">
                <a16:creationId xmlns:a16="http://schemas.microsoft.com/office/drawing/2014/main" id="{F2880E72-35AE-CA46-85F5-8CEE9F3DB403}"/>
              </a:ext>
            </a:extLst>
          </p:cNvPr>
          <p:cNvSpPr txBox="1"/>
          <p:nvPr/>
        </p:nvSpPr>
        <p:spPr>
          <a:xfrm>
            <a:off x="5811079" y="5965813"/>
            <a:ext cx="1868556" cy="646331"/>
          </a:xfrm>
          <a:prstGeom prst="rect">
            <a:avLst/>
          </a:prstGeom>
          <a:noFill/>
        </p:spPr>
        <p:txBody>
          <a:bodyPr wrap="square" rtlCol="0">
            <a:spAutoFit/>
          </a:bodyPr>
          <a:lstStyle/>
          <a:p>
            <a:r>
              <a:rPr lang="en-US" sz="3600" dirty="0">
                <a:latin typeface="Palatino" pitchFamily="2" charset="77"/>
                <a:ea typeface="Palatino" pitchFamily="2" charset="77"/>
              </a:rPr>
              <a:t>2010s</a:t>
            </a:r>
          </a:p>
        </p:txBody>
      </p:sp>
      <p:pic>
        <p:nvPicPr>
          <p:cNvPr id="6" name="Content Placeholder 5">
            <a:extLst>
              <a:ext uri="{FF2B5EF4-FFF2-40B4-BE49-F238E27FC236}">
                <a16:creationId xmlns:a16="http://schemas.microsoft.com/office/drawing/2014/main" id="{9DED8CD7-DD97-D547-94A8-30664C725230}"/>
              </a:ext>
            </a:extLst>
          </p:cNvPr>
          <p:cNvPicPr>
            <a:picLocks noGrp="1" noChangeAspect="1"/>
          </p:cNvPicPr>
          <p:nvPr>
            <p:ph idx="1"/>
          </p:nvPr>
        </p:nvPicPr>
        <p:blipFill>
          <a:blip r:embed="rId2"/>
          <a:stretch>
            <a:fillRect/>
          </a:stretch>
        </p:blipFill>
        <p:spPr>
          <a:xfrm>
            <a:off x="1924050" y="1422918"/>
            <a:ext cx="8343900" cy="4229100"/>
          </a:xfrm>
        </p:spPr>
      </p:pic>
    </p:spTree>
    <p:extLst>
      <p:ext uri="{BB962C8B-B14F-4D97-AF65-F5344CB8AC3E}">
        <p14:creationId xmlns:p14="http://schemas.microsoft.com/office/powerpoint/2010/main" val="2637314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sp>
        <p:nvSpPr>
          <p:cNvPr id="10" name="TextBox 9">
            <a:extLst>
              <a:ext uri="{FF2B5EF4-FFF2-40B4-BE49-F238E27FC236}">
                <a16:creationId xmlns:a16="http://schemas.microsoft.com/office/drawing/2014/main" id="{F2880E72-35AE-CA46-85F5-8CEE9F3DB403}"/>
              </a:ext>
            </a:extLst>
          </p:cNvPr>
          <p:cNvSpPr txBox="1"/>
          <p:nvPr/>
        </p:nvSpPr>
        <p:spPr>
          <a:xfrm>
            <a:off x="5811079" y="5965813"/>
            <a:ext cx="1868556" cy="646331"/>
          </a:xfrm>
          <a:prstGeom prst="rect">
            <a:avLst/>
          </a:prstGeom>
          <a:noFill/>
        </p:spPr>
        <p:txBody>
          <a:bodyPr wrap="square" rtlCol="0">
            <a:spAutoFit/>
          </a:bodyPr>
          <a:lstStyle/>
          <a:p>
            <a:r>
              <a:rPr lang="en-US" sz="3600" dirty="0">
                <a:latin typeface="Palatino" pitchFamily="2" charset="77"/>
                <a:ea typeface="Palatino" pitchFamily="2" charset="77"/>
              </a:rPr>
              <a:t>2020s</a:t>
            </a:r>
          </a:p>
        </p:txBody>
      </p:sp>
      <p:pic>
        <p:nvPicPr>
          <p:cNvPr id="7" name="Content Placeholder 6" descr="Text&#10;&#10;Description automatically generated with medium confidence">
            <a:extLst>
              <a:ext uri="{FF2B5EF4-FFF2-40B4-BE49-F238E27FC236}">
                <a16:creationId xmlns:a16="http://schemas.microsoft.com/office/drawing/2014/main" id="{483C73CD-7FE0-7342-A33C-60A6A169DEC8}"/>
              </a:ext>
            </a:extLst>
          </p:cNvPr>
          <p:cNvPicPr>
            <a:picLocks noGrp="1" noChangeAspect="1"/>
          </p:cNvPicPr>
          <p:nvPr>
            <p:ph idx="1"/>
          </p:nvPr>
        </p:nvPicPr>
        <p:blipFill rotWithShape="1">
          <a:blip r:embed="rId3"/>
          <a:srcRect l="15136" t="8680" r="15171" b="17266"/>
          <a:stretch/>
        </p:blipFill>
        <p:spPr>
          <a:xfrm>
            <a:off x="2127740" y="1519517"/>
            <a:ext cx="7936520" cy="4446295"/>
          </a:xfrm>
        </p:spPr>
      </p:pic>
    </p:spTree>
    <p:extLst>
      <p:ext uri="{BB962C8B-B14F-4D97-AF65-F5344CB8AC3E}">
        <p14:creationId xmlns:p14="http://schemas.microsoft.com/office/powerpoint/2010/main" val="1226768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722B9-3E80-124B-9840-676FCF9D974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Let us ask </a:t>
            </a:r>
            <a:r>
              <a:rPr lang="en-US" dirty="0" err="1">
                <a:solidFill>
                  <a:srgbClr val="002060"/>
                </a:solidFill>
                <a:latin typeface="Palatino" pitchFamily="2" charset="77"/>
                <a:ea typeface="Palatino" pitchFamily="2" charset="77"/>
              </a:rPr>
              <a:t>chatGPT</a:t>
            </a:r>
            <a:endParaRPr lang="en-US" dirty="0">
              <a:solidFill>
                <a:srgbClr val="002060"/>
              </a:solidFill>
              <a:latin typeface="Palatino" pitchFamily="2" charset="77"/>
              <a:ea typeface="Palatino" pitchFamily="2" charset="77"/>
            </a:endParaRPr>
          </a:p>
        </p:txBody>
      </p:sp>
      <p:pic>
        <p:nvPicPr>
          <p:cNvPr id="4" name="Picture 3">
            <a:extLst>
              <a:ext uri="{FF2B5EF4-FFF2-40B4-BE49-F238E27FC236}">
                <a16:creationId xmlns:a16="http://schemas.microsoft.com/office/drawing/2014/main" id="{79B2BB24-58B5-BC43-B714-7B27AC4F960E}"/>
              </a:ext>
            </a:extLst>
          </p:cNvPr>
          <p:cNvPicPr>
            <a:picLocks noChangeAspect="1"/>
          </p:cNvPicPr>
          <p:nvPr/>
        </p:nvPicPr>
        <p:blipFill>
          <a:blip r:embed="rId2"/>
          <a:stretch>
            <a:fillRect/>
          </a:stretch>
        </p:blipFill>
        <p:spPr>
          <a:xfrm>
            <a:off x="1320800" y="1885950"/>
            <a:ext cx="9550400" cy="3086100"/>
          </a:xfrm>
          <a:prstGeom prst="rect">
            <a:avLst/>
          </a:prstGeom>
        </p:spPr>
      </p:pic>
    </p:spTree>
    <p:extLst>
      <p:ext uri="{BB962C8B-B14F-4D97-AF65-F5344CB8AC3E}">
        <p14:creationId xmlns:p14="http://schemas.microsoft.com/office/powerpoint/2010/main" val="1208766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2E0A-A96F-F5E5-9EF6-813E42C0CD0F}"/>
              </a:ext>
            </a:extLst>
          </p:cNvPr>
          <p:cNvSpPr>
            <a:spLocks noGrp="1"/>
          </p:cNvSpPr>
          <p:nvPr>
            <p:ph type="title"/>
          </p:nvPr>
        </p:nvSpPr>
        <p:spPr/>
        <p:txBody>
          <a:bodyPr/>
          <a:lstStyle/>
          <a:p>
            <a:r>
              <a:rPr lang="en-US" dirty="0"/>
              <a:t>Course team</a:t>
            </a:r>
          </a:p>
        </p:txBody>
      </p:sp>
      <p:pic>
        <p:nvPicPr>
          <p:cNvPr id="6" name="Picture 5">
            <a:extLst>
              <a:ext uri="{FF2B5EF4-FFF2-40B4-BE49-F238E27FC236}">
                <a16:creationId xmlns:a16="http://schemas.microsoft.com/office/drawing/2014/main" id="{E4DF6499-B482-0C2E-F5FD-CCE213F89B02}"/>
              </a:ext>
            </a:extLst>
          </p:cNvPr>
          <p:cNvPicPr>
            <a:picLocks noChangeAspect="1"/>
          </p:cNvPicPr>
          <p:nvPr/>
        </p:nvPicPr>
        <p:blipFill>
          <a:blip r:embed="rId2"/>
          <a:stretch>
            <a:fillRect/>
          </a:stretch>
        </p:blipFill>
        <p:spPr>
          <a:xfrm>
            <a:off x="910768" y="2702056"/>
            <a:ext cx="3717110" cy="2584688"/>
          </a:xfrm>
          <a:prstGeom prst="rect">
            <a:avLst/>
          </a:prstGeom>
        </p:spPr>
      </p:pic>
      <p:pic>
        <p:nvPicPr>
          <p:cNvPr id="8" name="Picture 7">
            <a:extLst>
              <a:ext uri="{FF2B5EF4-FFF2-40B4-BE49-F238E27FC236}">
                <a16:creationId xmlns:a16="http://schemas.microsoft.com/office/drawing/2014/main" id="{18260615-7EF3-92C4-DAF5-F04C931D19C0}"/>
              </a:ext>
            </a:extLst>
          </p:cNvPr>
          <p:cNvPicPr>
            <a:picLocks noChangeAspect="1"/>
          </p:cNvPicPr>
          <p:nvPr/>
        </p:nvPicPr>
        <p:blipFill>
          <a:blip r:embed="rId3"/>
          <a:stretch>
            <a:fillRect/>
          </a:stretch>
        </p:blipFill>
        <p:spPr>
          <a:xfrm>
            <a:off x="6181302" y="0"/>
            <a:ext cx="5645577" cy="6858000"/>
          </a:xfrm>
          <a:prstGeom prst="rect">
            <a:avLst/>
          </a:prstGeom>
        </p:spPr>
      </p:pic>
      <p:sp>
        <p:nvSpPr>
          <p:cNvPr id="9" name="TextBox 8">
            <a:extLst>
              <a:ext uri="{FF2B5EF4-FFF2-40B4-BE49-F238E27FC236}">
                <a16:creationId xmlns:a16="http://schemas.microsoft.com/office/drawing/2014/main" id="{252A9ED3-9D1B-322C-1EDF-68E7F2022A72}"/>
              </a:ext>
            </a:extLst>
          </p:cNvPr>
          <p:cNvSpPr txBox="1"/>
          <p:nvPr/>
        </p:nvSpPr>
        <p:spPr>
          <a:xfrm>
            <a:off x="1938177" y="2054198"/>
            <a:ext cx="1473224" cy="461665"/>
          </a:xfrm>
          <a:prstGeom prst="rect">
            <a:avLst/>
          </a:prstGeom>
          <a:noFill/>
        </p:spPr>
        <p:txBody>
          <a:bodyPr wrap="none" rtlCol="0">
            <a:spAutoFit/>
          </a:bodyPr>
          <a:lstStyle/>
          <a:p>
            <a:r>
              <a:rPr lang="en-US" sz="2400" dirty="0">
                <a:solidFill>
                  <a:srgbClr val="0070C0"/>
                </a:solidFill>
              </a:rPr>
              <a:t>Professors</a:t>
            </a:r>
          </a:p>
        </p:txBody>
      </p:sp>
    </p:spTree>
    <p:extLst>
      <p:ext uri="{BB962C8B-B14F-4D97-AF65-F5344CB8AC3E}">
        <p14:creationId xmlns:p14="http://schemas.microsoft.com/office/powerpoint/2010/main" val="1368928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77BC-3043-8045-AED1-0E4D2EF528AA}"/>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A broader (but vague) definition</a:t>
            </a:r>
          </a:p>
        </p:txBody>
      </p:sp>
      <p:sp>
        <p:nvSpPr>
          <p:cNvPr id="3" name="Content Placeholder 2">
            <a:extLst>
              <a:ext uri="{FF2B5EF4-FFF2-40B4-BE49-F238E27FC236}">
                <a16:creationId xmlns:a16="http://schemas.microsoft.com/office/drawing/2014/main" id="{17DBC304-4B97-CE4C-9452-392DF23AD9BF}"/>
              </a:ext>
            </a:extLst>
          </p:cNvPr>
          <p:cNvSpPr>
            <a:spLocks noGrp="1"/>
          </p:cNvSpPr>
          <p:nvPr>
            <p:ph idx="1"/>
          </p:nvPr>
        </p:nvSpPr>
        <p:spPr>
          <a:xfrm>
            <a:off x="838200" y="2769842"/>
            <a:ext cx="10343322" cy="4351338"/>
          </a:xfrm>
        </p:spPr>
        <p:txBody>
          <a:bodyPr/>
          <a:lstStyle/>
          <a:p>
            <a:pPr marL="0" indent="0" algn="ctr">
              <a:buNone/>
            </a:pPr>
            <a:r>
              <a:rPr lang="en-US" dirty="0">
                <a:latin typeface="Palatino" pitchFamily="2" charset="77"/>
                <a:ea typeface="Palatino" pitchFamily="2" charset="77"/>
              </a:rPr>
              <a:t>Artificial intelligence is the development and study </a:t>
            </a:r>
            <a:r>
              <a:rPr lang="en-US" b="1" dirty="0">
                <a:solidFill>
                  <a:srgbClr val="002060"/>
                </a:solidFill>
                <a:latin typeface="Palatino" pitchFamily="2" charset="77"/>
                <a:ea typeface="Palatino" pitchFamily="2" charset="77"/>
              </a:rPr>
              <a:t>of computer systems </a:t>
            </a:r>
            <a:r>
              <a:rPr lang="en-US" dirty="0">
                <a:latin typeface="Palatino" pitchFamily="2" charset="77"/>
                <a:ea typeface="Palatino" pitchFamily="2" charset="77"/>
              </a:rPr>
              <a:t>to address </a:t>
            </a:r>
            <a:r>
              <a:rPr lang="en-US" b="1" dirty="0">
                <a:solidFill>
                  <a:srgbClr val="002060"/>
                </a:solidFill>
                <a:latin typeface="Palatino" pitchFamily="2" charset="77"/>
                <a:ea typeface="Palatino" pitchFamily="2" charset="77"/>
              </a:rPr>
              <a:t>complex</a:t>
            </a:r>
            <a:r>
              <a:rPr lang="en-US" dirty="0">
                <a:latin typeface="Palatino" pitchFamily="2" charset="77"/>
                <a:ea typeface="Palatino" pitchFamily="2" charset="77"/>
              </a:rPr>
              <a:t> real-world problems typically associated with some form of intelligence</a:t>
            </a:r>
          </a:p>
        </p:txBody>
      </p:sp>
    </p:spTree>
    <p:extLst>
      <p:ext uri="{BB962C8B-B14F-4D97-AF65-F5344CB8AC3E}">
        <p14:creationId xmlns:p14="http://schemas.microsoft.com/office/powerpoint/2010/main" val="121173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3701505"/>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477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07BBA-F474-0B4B-AE1D-E036BA5BB5DB}"/>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A brief history of AI</a:t>
            </a:r>
          </a:p>
        </p:txBody>
      </p:sp>
      <p:pic>
        <p:nvPicPr>
          <p:cNvPr id="5" name="Content Placeholder 4" descr="A picture containing text&#10;&#10;Description automatically generated">
            <a:extLst>
              <a:ext uri="{FF2B5EF4-FFF2-40B4-BE49-F238E27FC236}">
                <a16:creationId xmlns:a16="http://schemas.microsoft.com/office/drawing/2014/main" id="{96150A84-96A7-A64E-ABE8-DD8C917FC78A}"/>
              </a:ext>
            </a:extLst>
          </p:cNvPr>
          <p:cNvPicPr>
            <a:picLocks noGrp="1" noChangeAspect="1"/>
          </p:cNvPicPr>
          <p:nvPr>
            <p:ph idx="1"/>
          </p:nvPr>
        </p:nvPicPr>
        <p:blipFill>
          <a:blip r:embed="rId2"/>
          <a:stretch>
            <a:fillRect/>
          </a:stretch>
        </p:blipFill>
        <p:spPr>
          <a:xfrm>
            <a:off x="1241365" y="1825625"/>
            <a:ext cx="9709269" cy="4351338"/>
          </a:xfrm>
        </p:spPr>
      </p:pic>
    </p:spTree>
    <p:extLst>
      <p:ext uri="{BB962C8B-B14F-4D97-AF65-F5344CB8AC3E}">
        <p14:creationId xmlns:p14="http://schemas.microsoft.com/office/powerpoint/2010/main" val="3003476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F2F1F-B8D5-674F-BCDA-EF6129952717}"/>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Prehistory (400 B.C -)</a:t>
            </a:r>
          </a:p>
        </p:txBody>
      </p:sp>
      <p:pic>
        <p:nvPicPr>
          <p:cNvPr id="5" name="Picture 4" descr="A statue of a person&#10;&#10;Description automatically generated with medium confidence">
            <a:extLst>
              <a:ext uri="{FF2B5EF4-FFF2-40B4-BE49-F238E27FC236}">
                <a16:creationId xmlns:a16="http://schemas.microsoft.com/office/drawing/2014/main" id="{680DDFA4-C11E-D644-9136-E39A8872F331}"/>
              </a:ext>
            </a:extLst>
          </p:cNvPr>
          <p:cNvPicPr>
            <a:picLocks noChangeAspect="1"/>
          </p:cNvPicPr>
          <p:nvPr/>
        </p:nvPicPr>
        <p:blipFill>
          <a:blip r:embed="rId2"/>
          <a:stretch>
            <a:fillRect/>
          </a:stretch>
        </p:blipFill>
        <p:spPr>
          <a:xfrm>
            <a:off x="1024559" y="1741276"/>
            <a:ext cx="2553528" cy="3418658"/>
          </a:xfrm>
          <a:prstGeom prst="rect">
            <a:avLst/>
          </a:prstGeom>
        </p:spPr>
      </p:pic>
      <p:sp>
        <p:nvSpPr>
          <p:cNvPr id="6" name="TextBox 5">
            <a:extLst>
              <a:ext uri="{FF2B5EF4-FFF2-40B4-BE49-F238E27FC236}">
                <a16:creationId xmlns:a16="http://schemas.microsoft.com/office/drawing/2014/main" id="{696CB687-EDA5-6F48-A6E0-18B91BCEC99A}"/>
              </a:ext>
            </a:extLst>
          </p:cNvPr>
          <p:cNvSpPr txBox="1"/>
          <p:nvPr/>
        </p:nvSpPr>
        <p:spPr>
          <a:xfrm>
            <a:off x="1550504" y="5367130"/>
            <a:ext cx="2372139" cy="461665"/>
          </a:xfrm>
          <a:prstGeom prst="rect">
            <a:avLst/>
          </a:prstGeom>
          <a:noFill/>
        </p:spPr>
        <p:txBody>
          <a:bodyPr wrap="square" rtlCol="0">
            <a:spAutoFit/>
          </a:bodyPr>
          <a:lstStyle/>
          <a:p>
            <a:r>
              <a:rPr lang="en-US" sz="2400" i="1" dirty="0">
                <a:latin typeface="Palatino" pitchFamily="2" charset="77"/>
                <a:ea typeface="Palatino" pitchFamily="2" charset="77"/>
              </a:rPr>
              <a:t>Aristotle</a:t>
            </a:r>
          </a:p>
        </p:txBody>
      </p:sp>
      <p:sp>
        <p:nvSpPr>
          <p:cNvPr id="7" name="TextBox 6">
            <a:extLst>
              <a:ext uri="{FF2B5EF4-FFF2-40B4-BE49-F238E27FC236}">
                <a16:creationId xmlns:a16="http://schemas.microsoft.com/office/drawing/2014/main" id="{C2B7FE80-59F4-F84D-B8F5-2CF38F984DC8}"/>
              </a:ext>
            </a:extLst>
          </p:cNvPr>
          <p:cNvSpPr txBox="1"/>
          <p:nvPr/>
        </p:nvSpPr>
        <p:spPr>
          <a:xfrm>
            <a:off x="4108174" y="1759194"/>
            <a:ext cx="7566991" cy="3539430"/>
          </a:xfrm>
          <a:prstGeom prst="rect">
            <a:avLst/>
          </a:prstGeom>
          <a:noFill/>
        </p:spPr>
        <p:txBody>
          <a:bodyPr wrap="square" rtlCol="0">
            <a:spAutoFit/>
          </a:bodyPr>
          <a:lstStyle/>
          <a:p>
            <a:r>
              <a:rPr lang="en-US" sz="2800" dirty="0">
                <a:latin typeface="Palatino" pitchFamily="2" charset="77"/>
                <a:ea typeface="Palatino" pitchFamily="2" charset="77"/>
              </a:rPr>
              <a:t>Philosophy: mind/body dualism, materialism</a:t>
            </a:r>
          </a:p>
          <a:p>
            <a:endParaRPr lang="en-US" sz="2800" dirty="0">
              <a:latin typeface="Palatino" pitchFamily="2" charset="77"/>
              <a:ea typeface="Palatino" pitchFamily="2" charset="77"/>
            </a:endParaRPr>
          </a:p>
          <a:p>
            <a:r>
              <a:rPr lang="en-US" sz="2800" dirty="0">
                <a:latin typeface="Palatino" pitchFamily="2" charset="77"/>
                <a:ea typeface="Palatino" pitchFamily="2" charset="77"/>
              </a:rPr>
              <a:t>Mathematics: logic, probability, decision theory, game theory </a:t>
            </a:r>
          </a:p>
          <a:p>
            <a:endParaRPr lang="en-US" sz="2800" dirty="0">
              <a:latin typeface="Palatino" pitchFamily="2" charset="77"/>
              <a:ea typeface="Palatino" pitchFamily="2" charset="77"/>
            </a:endParaRPr>
          </a:p>
          <a:p>
            <a:r>
              <a:rPr lang="en-US" sz="2800" dirty="0">
                <a:latin typeface="Palatino" pitchFamily="2" charset="77"/>
                <a:ea typeface="Palatino" pitchFamily="2" charset="77"/>
              </a:rPr>
              <a:t>Cognitive psychology </a:t>
            </a:r>
          </a:p>
          <a:p>
            <a:endParaRPr lang="en-US" sz="2800" dirty="0">
              <a:latin typeface="Palatino" pitchFamily="2" charset="77"/>
              <a:ea typeface="Palatino" pitchFamily="2" charset="77"/>
            </a:endParaRPr>
          </a:p>
          <a:p>
            <a:r>
              <a:rPr lang="en-US" sz="2800" dirty="0">
                <a:latin typeface="Palatino" pitchFamily="2" charset="77"/>
                <a:ea typeface="Palatino" pitchFamily="2" charset="77"/>
              </a:rPr>
              <a:t>Computer engineering </a:t>
            </a:r>
          </a:p>
        </p:txBody>
      </p:sp>
    </p:spTree>
    <p:extLst>
      <p:ext uri="{BB962C8B-B14F-4D97-AF65-F5344CB8AC3E}">
        <p14:creationId xmlns:p14="http://schemas.microsoft.com/office/powerpoint/2010/main" val="1605920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D643-94A2-934C-B2E1-8DD352887A0D}"/>
              </a:ext>
            </a:extLst>
          </p:cNvPr>
          <p:cNvSpPr>
            <a:spLocks noGrp="1"/>
          </p:cNvSpPr>
          <p:nvPr>
            <p:ph type="title"/>
          </p:nvPr>
        </p:nvSpPr>
        <p:spPr/>
        <p:txBody>
          <a:bodyPr>
            <a:normAutofit/>
          </a:bodyPr>
          <a:lstStyle/>
          <a:p>
            <a:r>
              <a:rPr lang="en-US" sz="4800" dirty="0">
                <a:solidFill>
                  <a:srgbClr val="002060"/>
                </a:solidFill>
                <a:latin typeface="Palatino" pitchFamily="2" charset="77"/>
                <a:ea typeface="Palatino" pitchFamily="2" charset="77"/>
              </a:rPr>
              <a:t>Birth of AI (1943 –1956)</a:t>
            </a:r>
          </a:p>
        </p:txBody>
      </p:sp>
      <p:sp>
        <p:nvSpPr>
          <p:cNvPr id="3" name="Content Placeholder 2">
            <a:extLst>
              <a:ext uri="{FF2B5EF4-FFF2-40B4-BE49-F238E27FC236}">
                <a16:creationId xmlns:a16="http://schemas.microsoft.com/office/drawing/2014/main" id="{23A32AE2-1954-A345-823D-B16458C8B2EC}"/>
              </a:ext>
            </a:extLst>
          </p:cNvPr>
          <p:cNvSpPr>
            <a:spLocks noGrp="1"/>
          </p:cNvSpPr>
          <p:nvPr>
            <p:ph idx="1"/>
          </p:nvPr>
        </p:nvSpPr>
        <p:spPr/>
        <p:txBody>
          <a:bodyPr/>
          <a:lstStyle/>
          <a:p>
            <a:r>
              <a:rPr lang="en-US" dirty="0">
                <a:latin typeface="Palatino" pitchFamily="2" charset="77"/>
                <a:ea typeface="Palatino" pitchFamily="2" charset="77"/>
              </a:rPr>
              <a:t>[1943] </a:t>
            </a:r>
            <a:r>
              <a:rPr lang="en-US" dirty="0" err="1">
                <a:solidFill>
                  <a:schemeClr val="accent6">
                    <a:lumMod val="75000"/>
                  </a:schemeClr>
                </a:solidFill>
                <a:latin typeface="Palatino" pitchFamily="2" charset="77"/>
                <a:ea typeface="Palatino" pitchFamily="2" charset="77"/>
              </a:rPr>
              <a:t>McCullogh</a:t>
            </a:r>
            <a:r>
              <a:rPr lang="en-US" dirty="0">
                <a:solidFill>
                  <a:schemeClr val="accent6">
                    <a:lumMod val="75000"/>
                  </a:schemeClr>
                </a:solidFill>
                <a:latin typeface="Palatino" pitchFamily="2" charset="77"/>
                <a:ea typeface="Palatino" pitchFamily="2" charset="77"/>
              </a:rPr>
              <a:t> and Pitts: </a:t>
            </a:r>
            <a:r>
              <a:rPr lang="en-US" dirty="0">
                <a:latin typeface="Palatino" pitchFamily="2" charset="77"/>
                <a:ea typeface="Palatino" pitchFamily="2" charset="77"/>
              </a:rPr>
              <a:t>simple neural networks</a:t>
            </a:r>
            <a:r>
              <a:rPr lang="en-US" dirty="0"/>
              <a:t> </a:t>
            </a:r>
          </a:p>
          <a:p>
            <a:pPr lvl="1"/>
            <a:r>
              <a:rPr lang="en-US" dirty="0">
                <a:latin typeface="Palatino" pitchFamily="2" charset="77"/>
                <a:ea typeface="Palatino" pitchFamily="2" charset="77"/>
              </a:rPr>
              <a:t>A computational model inspired by the brain</a:t>
            </a:r>
          </a:p>
          <a:p>
            <a:endParaRPr lang="en-US" dirty="0"/>
          </a:p>
        </p:txBody>
      </p:sp>
      <p:pic>
        <p:nvPicPr>
          <p:cNvPr id="5" name="Picture 4" descr="Text&#10;&#10;Description automatically generated">
            <a:extLst>
              <a:ext uri="{FF2B5EF4-FFF2-40B4-BE49-F238E27FC236}">
                <a16:creationId xmlns:a16="http://schemas.microsoft.com/office/drawing/2014/main" id="{1BE5C2F5-ADC6-2A48-8837-293D7AB2ED26}"/>
              </a:ext>
            </a:extLst>
          </p:cNvPr>
          <p:cNvPicPr>
            <a:picLocks noChangeAspect="1"/>
          </p:cNvPicPr>
          <p:nvPr/>
        </p:nvPicPr>
        <p:blipFill>
          <a:blip r:embed="rId2"/>
          <a:stretch>
            <a:fillRect/>
          </a:stretch>
        </p:blipFill>
        <p:spPr>
          <a:xfrm>
            <a:off x="2718063" y="2825495"/>
            <a:ext cx="6755873" cy="1881047"/>
          </a:xfrm>
          <a:prstGeom prst="rect">
            <a:avLst/>
          </a:prstGeom>
        </p:spPr>
      </p:pic>
    </p:spTree>
    <p:extLst>
      <p:ext uri="{BB962C8B-B14F-4D97-AF65-F5344CB8AC3E}">
        <p14:creationId xmlns:p14="http://schemas.microsoft.com/office/powerpoint/2010/main" val="355070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D643-94A2-934C-B2E1-8DD352887A0D}"/>
              </a:ext>
            </a:extLst>
          </p:cNvPr>
          <p:cNvSpPr>
            <a:spLocks noGrp="1"/>
          </p:cNvSpPr>
          <p:nvPr>
            <p:ph type="title"/>
          </p:nvPr>
        </p:nvSpPr>
        <p:spPr/>
        <p:txBody>
          <a:bodyPr>
            <a:normAutofit/>
          </a:bodyPr>
          <a:lstStyle/>
          <a:p>
            <a:r>
              <a:rPr lang="en-US" sz="4800" dirty="0">
                <a:solidFill>
                  <a:srgbClr val="002060"/>
                </a:solidFill>
                <a:latin typeface="Palatino" pitchFamily="2" charset="77"/>
                <a:ea typeface="Palatino" pitchFamily="2" charset="77"/>
              </a:rPr>
              <a:t>Birth of AI (1943 –1956)</a:t>
            </a:r>
          </a:p>
        </p:txBody>
      </p:sp>
      <p:sp>
        <p:nvSpPr>
          <p:cNvPr id="3" name="Content Placeholder 2">
            <a:extLst>
              <a:ext uri="{FF2B5EF4-FFF2-40B4-BE49-F238E27FC236}">
                <a16:creationId xmlns:a16="http://schemas.microsoft.com/office/drawing/2014/main" id="{23A32AE2-1954-A345-823D-B16458C8B2EC}"/>
              </a:ext>
            </a:extLst>
          </p:cNvPr>
          <p:cNvSpPr>
            <a:spLocks noGrp="1"/>
          </p:cNvSpPr>
          <p:nvPr>
            <p:ph idx="1"/>
          </p:nvPr>
        </p:nvSpPr>
        <p:spPr/>
        <p:txBody>
          <a:bodyPr/>
          <a:lstStyle/>
          <a:p>
            <a:r>
              <a:rPr lang="en-US" dirty="0">
                <a:latin typeface="Palatino" pitchFamily="2" charset="77"/>
                <a:ea typeface="Palatino" pitchFamily="2" charset="77"/>
              </a:rPr>
              <a:t>[1943] </a:t>
            </a:r>
            <a:r>
              <a:rPr lang="en-US" dirty="0" err="1">
                <a:solidFill>
                  <a:schemeClr val="accent6">
                    <a:lumMod val="75000"/>
                  </a:schemeClr>
                </a:solidFill>
                <a:latin typeface="Palatino" pitchFamily="2" charset="77"/>
                <a:ea typeface="Palatino" pitchFamily="2" charset="77"/>
              </a:rPr>
              <a:t>McCullogh</a:t>
            </a:r>
            <a:r>
              <a:rPr lang="en-US" dirty="0">
                <a:solidFill>
                  <a:schemeClr val="accent6">
                    <a:lumMod val="75000"/>
                  </a:schemeClr>
                </a:solidFill>
                <a:latin typeface="Palatino" pitchFamily="2" charset="77"/>
                <a:ea typeface="Palatino" pitchFamily="2" charset="77"/>
              </a:rPr>
              <a:t> and Pitts: </a:t>
            </a:r>
            <a:r>
              <a:rPr lang="en-US" dirty="0">
                <a:latin typeface="Palatino" pitchFamily="2" charset="77"/>
                <a:ea typeface="Palatino" pitchFamily="2" charset="77"/>
              </a:rPr>
              <a:t>simple neural networks</a:t>
            </a:r>
            <a:r>
              <a:rPr lang="en-US" dirty="0"/>
              <a:t> </a:t>
            </a:r>
          </a:p>
          <a:p>
            <a:r>
              <a:rPr lang="en-US" dirty="0">
                <a:latin typeface="Palatino" pitchFamily="2" charset="77"/>
                <a:ea typeface="Palatino" pitchFamily="2" charset="77"/>
              </a:rPr>
              <a:t>[1950] Turing test</a:t>
            </a:r>
          </a:p>
        </p:txBody>
      </p:sp>
      <p:pic>
        <p:nvPicPr>
          <p:cNvPr id="6" name="Picture 5" descr="Graphical user interface, text&#10;&#10;Description automatically generated">
            <a:extLst>
              <a:ext uri="{FF2B5EF4-FFF2-40B4-BE49-F238E27FC236}">
                <a16:creationId xmlns:a16="http://schemas.microsoft.com/office/drawing/2014/main" id="{FC651CB4-888C-F541-A98E-7964A7A9D665}"/>
              </a:ext>
            </a:extLst>
          </p:cNvPr>
          <p:cNvPicPr>
            <a:picLocks noChangeAspect="1"/>
          </p:cNvPicPr>
          <p:nvPr/>
        </p:nvPicPr>
        <p:blipFill>
          <a:blip r:embed="rId2"/>
          <a:stretch>
            <a:fillRect/>
          </a:stretch>
        </p:blipFill>
        <p:spPr>
          <a:xfrm>
            <a:off x="3103880" y="3254611"/>
            <a:ext cx="8064500" cy="1828800"/>
          </a:xfrm>
          <a:prstGeom prst="rect">
            <a:avLst/>
          </a:prstGeom>
        </p:spPr>
      </p:pic>
      <p:pic>
        <p:nvPicPr>
          <p:cNvPr id="8" name="Picture 7" descr="A person in a suit and tie&#10;&#10;Description automatically generated with medium confidence">
            <a:extLst>
              <a:ext uri="{FF2B5EF4-FFF2-40B4-BE49-F238E27FC236}">
                <a16:creationId xmlns:a16="http://schemas.microsoft.com/office/drawing/2014/main" id="{5CD90D22-8AC2-5940-8A2F-F9274C1F4540}"/>
              </a:ext>
            </a:extLst>
          </p:cNvPr>
          <p:cNvPicPr>
            <a:picLocks noChangeAspect="1"/>
          </p:cNvPicPr>
          <p:nvPr/>
        </p:nvPicPr>
        <p:blipFill>
          <a:blip r:embed="rId3"/>
          <a:stretch>
            <a:fillRect/>
          </a:stretch>
        </p:blipFill>
        <p:spPr>
          <a:xfrm>
            <a:off x="1169924" y="2971800"/>
            <a:ext cx="1933956" cy="2394422"/>
          </a:xfrm>
          <a:prstGeom prst="rect">
            <a:avLst/>
          </a:prstGeom>
        </p:spPr>
      </p:pic>
    </p:spTree>
    <p:extLst>
      <p:ext uri="{BB962C8B-B14F-4D97-AF65-F5344CB8AC3E}">
        <p14:creationId xmlns:p14="http://schemas.microsoft.com/office/powerpoint/2010/main" val="723353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D643-94A2-934C-B2E1-8DD352887A0D}"/>
              </a:ext>
            </a:extLst>
          </p:cNvPr>
          <p:cNvSpPr>
            <a:spLocks noGrp="1"/>
          </p:cNvSpPr>
          <p:nvPr>
            <p:ph type="title"/>
          </p:nvPr>
        </p:nvSpPr>
        <p:spPr/>
        <p:txBody>
          <a:bodyPr>
            <a:normAutofit/>
          </a:bodyPr>
          <a:lstStyle/>
          <a:p>
            <a:r>
              <a:rPr lang="en-US" sz="4800" dirty="0">
                <a:solidFill>
                  <a:srgbClr val="002060"/>
                </a:solidFill>
                <a:latin typeface="Palatino" pitchFamily="2" charset="77"/>
                <a:ea typeface="Palatino" pitchFamily="2" charset="77"/>
              </a:rPr>
              <a:t>Birth of AI (1943 –1956)</a:t>
            </a:r>
          </a:p>
        </p:txBody>
      </p:sp>
      <p:sp>
        <p:nvSpPr>
          <p:cNvPr id="3" name="Content Placeholder 2">
            <a:extLst>
              <a:ext uri="{FF2B5EF4-FFF2-40B4-BE49-F238E27FC236}">
                <a16:creationId xmlns:a16="http://schemas.microsoft.com/office/drawing/2014/main" id="{23A32AE2-1954-A345-823D-B16458C8B2EC}"/>
              </a:ext>
            </a:extLst>
          </p:cNvPr>
          <p:cNvSpPr>
            <a:spLocks noGrp="1"/>
          </p:cNvSpPr>
          <p:nvPr>
            <p:ph idx="1"/>
          </p:nvPr>
        </p:nvSpPr>
        <p:spPr/>
        <p:txBody>
          <a:bodyPr/>
          <a:lstStyle/>
          <a:p>
            <a:r>
              <a:rPr lang="en-US" dirty="0">
                <a:latin typeface="Palatino" pitchFamily="2" charset="77"/>
                <a:ea typeface="Palatino" pitchFamily="2" charset="77"/>
              </a:rPr>
              <a:t>[1943] </a:t>
            </a:r>
            <a:r>
              <a:rPr lang="en-US" dirty="0" err="1">
                <a:solidFill>
                  <a:schemeClr val="accent6">
                    <a:lumMod val="75000"/>
                  </a:schemeClr>
                </a:solidFill>
                <a:latin typeface="Palatino" pitchFamily="2" charset="77"/>
                <a:ea typeface="Palatino" pitchFamily="2" charset="77"/>
              </a:rPr>
              <a:t>McCullogh</a:t>
            </a:r>
            <a:r>
              <a:rPr lang="en-US" dirty="0">
                <a:solidFill>
                  <a:schemeClr val="accent6">
                    <a:lumMod val="75000"/>
                  </a:schemeClr>
                </a:solidFill>
                <a:latin typeface="Palatino" pitchFamily="2" charset="77"/>
                <a:ea typeface="Palatino" pitchFamily="2" charset="77"/>
              </a:rPr>
              <a:t> and Pitts: </a:t>
            </a:r>
            <a:r>
              <a:rPr lang="en-US" dirty="0">
                <a:latin typeface="Palatino" pitchFamily="2" charset="77"/>
                <a:ea typeface="Palatino" pitchFamily="2" charset="77"/>
              </a:rPr>
              <a:t>simple neural networks</a:t>
            </a:r>
            <a:r>
              <a:rPr lang="en-US" dirty="0"/>
              <a:t> </a:t>
            </a:r>
          </a:p>
          <a:p>
            <a:r>
              <a:rPr lang="en-US" dirty="0">
                <a:latin typeface="Palatino" pitchFamily="2" charset="77"/>
                <a:ea typeface="Palatino" pitchFamily="2" charset="77"/>
              </a:rPr>
              <a:t>[1950] </a:t>
            </a:r>
            <a:r>
              <a:rPr lang="en-US" dirty="0">
                <a:solidFill>
                  <a:schemeClr val="accent6">
                    <a:lumMod val="75000"/>
                  </a:schemeClr>
                </a:solidFill>
                <a:latin typeface="Palatino" pitchFamily="2" charset="77"/>
                <a:ea typeface="Palatino" pitchFamily="2" charset="77"/>
              </a:rPr>
              <a:t>Turing </a:t>
            </a:r>
            <a:r>
              <a:rPr lang="en-US" dirty="0">
                <a:latin typeface="Palatino" pitchFamily="2" charset="77"/>
                <a:ea typeface="Palatino" pitchFamily="2" charset="77"/>
              </a:rPr>
              <a:t>test</a:t>
            </a:r>
          </a:p>
          <a:p>
            <a:r>
              <a:rPr lang="en-US" dirty="0">
                <a:latin typeface="Palatino" pitchFamily="2" charset="77"/>
                <a:ea typeface="Palatino" pitchFamily="2" charset="77"/>
              </a:rPr>
              <a:t>[1955-56] </a:t>
            </a:r>
            <a:r>
              <a:rPr lang="en-US" dirty="0">
                <a:solidFill>
                  <a:schemeClr val="accent6">
                    <a:lumMod val="75000"/>
                  </a:schemeClr>
                </a:solidFill>
                <a:latin typeface="Palatino" pitchFamily="2" charset="77"/>
                <a:ea typeface="Palatino" pitchFamily="2" charset="77"/>
              </a:rPr>
              <a:t>Newell and Simon: </a:t>
            </a:r>
            <a:r>
              <a:rPr lang="en-US" dirty="0">
                <a:latin typeface="Palatino" pitchFamily="2" charset="77"/>
                <a:ea typeface="Palatino" pitchFamily="2" charset="77"/>
              </a:rPr>
              <a:t>Logic Theorist</a:t>
            </a:r>
          </a:p>
          <a:p>
            <a:endParaRPr lang="en-US" dirty="0">
              <a:latin typeface="Palatino" pitchFamily="2" charset="77"/>
              <a:ea typeface="Palatino" pitchFamily="2" charset="77"/>
            </a:endParaRPr>
          </a:p>
          <a:p>
            <a:endParaRPr lang="en-US" dirty="0">
              <a:latin typeface="Palatino" pitchFamily="2" charset="77"/>
              <a:ea typeface="Palatino" pitchFamily="2" charset="77"/>
            </a:endParaRPr>
          </a:p>
        </p:txBody>
      </p:sp>
      <p:pic>
        <p:nvPicPr>
          <p:cNvPr id="5" name="Picture 4" descr="A picture containing person, indoor, person, table&#10;&#10;Description automatically generated">
            <a:extLst>
              <a:ext uri="{FF2B5EF4-FFF2-40B4-BE49-F238E27FC236}">
                <a16:creationId xmlns:a16="http://schemas.microsoft.com/office/drawing/2014/main" id="{4158F6C7-2167-5D41-AA32-ADFD89B8FBB8}"/>
              </a:ext>
            </a:extLst>
          </p:cNvPr>
          <p:cNvPicPr>
            <a:picLocks noChangeAspect="1"/>
          </p:cNvPicPr>
          <p:nvPr/>
        </p:nvPicPr>
        <p:blipFill>
          <a:blip r:embed="rId2"/>
          <a:stretch>
            <a:fillRect/>
          </a:stretch>
        </p:blipFill>
        <p:spPr>
          <a:xfrm>
            <a:off x="1636776" y="3632200"/>
            <a:ext cx="2133600" cy="2679700"/>
          </a:xfrm>
          <a:prstGeom prst="rect">
            <a:avLst/>
          </a:prstGeom>
        </p:spPr>
      </p:pic>
      <p:sp>
        <p:nvSpPr>
          <p:cNvPr id="7" name="TextBox 6">
            <a:extLst>
              <a:ext uri="{FF2B5EF4-FFF2-40B4-BE49-F238E27FC236}">
                <a16:creationId xmlns:a16="http://schemas.microsoft.com/office/drawing/2014/main" id="{EB5FC7C9-173E-CE47-8FE1-4341983B40D4}"/>
              </a:ext>
            </a:extLst>
          </p:cNvPr>
          <p:cNvSpPr txBox="1"/>
          <p:nvPr/>
        </p:nvSpPr>
        <p:spPr>
          <a:xfrm>
            <a:off x="4480560" y="4001294"/>
            <a:ext cx="6446520" cy="1477328"/>
          </a:xfrm>
          <a:prstGeom prst="rect">
            <a:avLst/>
          </a:prstGeom>
          <a:noFill/>
        </p:spPr>
        <p:txBody>
          <a:bodyPr wrap="square" rtlCol="0">
            <a:spAutoFit/>
          </a:bodyPr>
          <a:lstStyle/>
          <a:p>
            <a:r>
              <a:rPr lang="en-US" dirty="0">
                <a:latin typeface="Palatino" pitchFamily="2" charset="77"/>
                <a:ea typeface="Palatino" pitchFamily="2" charset="77"/>
              </a:rPr>
              <a:t>First program deliberately engineered to perform automated reasoning; eventually goes onto being called the </a:t>
            </a:r>
            <a:r>
              <a:rPr lang="en-US" dirty="0">
                <a:solidFill>
                  <a:schemeClr val="accent6">
                    <a:lumMod val="75000"/>
                  </a:schemeClr>
                </a:solidFill>
                <a:latin typeface="Palatino" pitchFamily="2" charset="77"/>
                <a:ea typeface="Palatino" pitchFamily="2" charset="77"/>
              </a:rPr>
              <a:t>first artificial intelligence program</a:t>
            </a:r>
          </a:p>
          <a:p>
            <a:endParaRPr lang="en-US" dirty="0">
              <a:latin typeface="Palatino" pitchFamily="2" charset="77"/>
              <a:ea typeface="Palatino" pitchFamily="2" charset="77"/>
            </a:endParaRPr>
          </a:p>
          <a:p>
            <a:r>
              <a:rPr lang="en-US" dirty="0">
                <a:latin typeface="Palatino" pitchFamily="2" charset="77"/>
                <a:ea typeface="Palatino" pitchFamily="2" charset="77"/>
              </a:rPr>
              <a:t>Uses search + heuristics</a:t>
            </a:r>
          </a:p>
        </p:txBody>
      </p:sp>
    </p:spTree>
    <p:extLst>
      <p:ext uri="{BB962C8B-B14F-4D97-AF65-F5344CB8AC3E}">
        <p14:creationId xmlns:p14="http://schemas.microsoft.com/office/powerpoint/2010/main" val="516232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D643-94A2-934C-B2E1-8DD352887A0D}"/>
              </a:ext>
            </a:extLst>
          </p:cNvPr>
          <p:cNvSpPr>
            <a:spLocks noGrp="1"/>
          </p:cNvSpPr>
          <p:nvPr>
            <p:ph type="title"/>
          </p:nvPr>
        </p:nvSpPr>
        <p:spPr/>
        <p:txBody>
          <a:bodyPr>
            <a:normAutofit/>
          </a:bodyPr>
          <a:lstStyle/>
          <a:p>
            <a:r>
              <a:rPr lang="en-US" sz="4800" dirty="0">
                <a:solidFill>
                  <a:srgbClr val="002060"/>
                </a:solidFill>
                <a:latin typeface="Palatino" pitchFamily="2" charset="77"/>
                <a:ea typeface="Palatino" pitchFamily="2" charset="77"/>
              </a:rPr>
              <a:t>Birth of AI (1943 –1956)</a:t>
            </a:r>
          </a:p>
        </p:txBody>
      </p:sp>
      <p:sp>
        <p:nvSpPr>
          <p:cNvPr id="3" name="Content Placeholder 2">
            <a:extLst>
              <a:ext uri="{FF2B5EF4-FFF2-40B4-BE49-F238E27FC236}">
                <a16:creationId xmlns:a16="http://schemas.microsoft.com/office/drawing/2014/main" id="{23A32AE2-1954-A345-823D-B16458C8B2EC}"/>
              </a:ext>
            </a:extLst>
          </p:cNvPr>
          <p:cNvSpPr>
            <a:spLocks noGrp="1"/>
          </p:cNvSpPr>
          <p:nvPr>
            <p:ph idx="1"/>
          </p:nvPr>
        </p:nvSpPr>
        <p:spPr>
          <a:xfrm>
            <a:off x="838200" y="1825625"/>
            <a:ext cx="10892672" cy="4351338"/>
          </a:xfrm>
        </p:spPr>
        <p:txBody>
          <a:bodyPr/>
          <a:lstStyle/>
          <a:p>
            <a:r>
              <a:rPr lang="en-US" dirty="0">
                <a:latin typeface="Palatino" pitchFamily="2" charset="77"/>
                <a:ea typeface="Palatino" pitchFamily="2" charset="77"/>
              </a:rPr>
              <a:t>[1943] </a:t>
            </a:r>
            <a:r>
              <a:rPr lang="en-US" dirty="0" err="1">
                <a:solidFill>
                  <a:schemeClr val="accent6">
                    <a:lumMod val="75000"/>
                  </a:schemeClr>
                </a:solidFill>
                <a:latin typeface="Palatino" pitchFamily="2" charset="77"/>
                <a:ea typeface="Palatino" pitchFamily="2" charset="77"/>
              </a:rPr>
              <a:t>McCullogh</a:t>
            </a:r>
            <a:r>
              <a:rPr lang="en-US" dirty="0">
                <a:solidFill>
                  <a:schemeClr val="accent6">
                    <a:lumMod val="75000"/>
                  </a:schemeClr>
                </a:solidFill>
                <a:latin typeface="Palatino" pitchFamily="2" charset="77"/>
                <a:ea typeface="Palatino" pitchFamily="2" charset="77"/>
              </a:rPr>
              <a:t> and Pitts: </a:t>
            </a:r>
            <a:r>
              <a:rPr lang="en-US" dirty="0">
                <a:latin typeface="Palatino" pitchFamily="2" charset="77"/>
                <a:ea typeface="Palatino" pitchFamily="2" charset="77"/>
              </a:rPr>
              <a:t>simple neural networks</a:t>
            </a:r>
            <a:r>
              <a:rPr lang="en-US" dirty="0"/>
              <a:t> </a:t>
            </a:r>
          </a:p>
          <a:p>
            <a:r>
              <a:rPr lang="en-US" dirty="0">
                <a:latin typeface="Palatino" pitchFamily="2" charset="77"/>
                <a:ea typeface="Palatino" pitchFamily="2" charset="77"/>
              </a:rPr>
              <a:t>[1950] </a:t>
            </a:r>
            <a:r>
              <a:rPr lang="en-US" dirty="0">
                <a:solidFill>
                  <a:schemeClr val="accent6">
                    <a:lumMod val="75000"/>
                  </a:schemeClr>
                </a:solidFill>
                <a:latin typeface="Palatino" pitchFamily="2" charset="77"/>
                <a:ea typeface="Palatino" pitchFamily="2" charset="77"/>
              </a:rPr>
              <a:t>Turing </a:t>
            </a:r>
            <a:r>
              <a:rPr lang="en-US" dirty="0">
                <a:latin typeface="Palatino" pitchFamily="2" charset="77"/>
                <a:ea typeface="Palatino" pitchFamily="2" charset="77"/>
              </a:rPr>
              <a:t>test</a:t>
            </a:r>
          </a:p>
          <a:p>
            <a:r>
              <a:rPr lang="en-US" dirty="0">
                <a:latin typeface="Palatino" pitchFamily="2" charset="77"/>
                <a:ea typeface="Palatino" pitchFamily="2" charset="77"/>
              </a:rPr>
              <a:t>[1955-56] </a:t>
            </a:r>
            <a:r>
              <a:rPr lang="en-US" dirty="0">
                <a:solidFill>
                  <a:schemeClr val="accent6">
                    <a:lumMod val="75000"/>
                  </a:schemeClr>
                </a:solidFill>
                <a:latin typeface="Palatino" pitchFamily="2" charset="77"/>
                <a:ea typeface="Palatino" pitchFamily="2" charset="77"/>
              </a:rPr>
              <a:t>Newell and Simon: </a:t>
            </a:r>
            <a:r>
              <a:rPr lang="en-US" dirty="0">
                <a:latin typeface="Palatino" pitchFamily="2" charset="77"/>
                <a:ea typeface="Palatino" pitchFamily="2" charset="77"/>
              </a:rPr>
              <a:t>Logic Theorist</a:t>
            </a:r>
          </a:p>
          <a:p>
            <a:r>
              <a:rPr lang="en-US" dirty="0">
                <a:latin typeface="Palatino" pitchFamily="2" charset="77"/>
                <a:ea typeface="Palatino" pitchFamily="2" charset="77"/>
              </a:rPr>
              <a:t>[1956]</a:t>
            </a:r>
            <a:r>
              <a:rPr lang="en-US" dirty="0">
                <a:solidFill>
                  <a:schemeClr val="accent6">
                    <a:lumMod val="75000"/>
                  </a:schemeClr>
                </a:solidFill>
                <a:latin typeface="Palatino" pitchFamily="2" charset="77"/>
                <a:ea typeface="Palatino" pitchFamily="2" charset="77"/>
              </a:rPr>
              <a:t> Dartmouth </a:t>
            </a:r>
            <a:r>
              <a:rPr lang="en-US" dirty="0">
                <a:latin typeface="Palatino" pitchFamily="2" charset="77"/>
                <a:ea typeface="Palatino" pitchFamily="2" charset="77"/>
              </a:rPr>
              <a:t>workshop (coined the term </a:t>
            </a:r>
            <a:r>
              <a:rPr lang="en-US" dirty="0">
                <a:solidFill>
                  <a:srgbClr val="C00000"/>
                </a:solidFill>
                <a:latin typeface="Palatino" pitchFamily="2" charset="77"/>
                <a:ea typeface="Palatino" pitchFamily="2" charset="77"/>
              </a:rPr>
              <a:t>artificial intelligence</a:t>
            </a:r>
            <a:r>
              <a:rPr lang="en-US" dirty="0">
                <a:latin typeface="Palatino" pitchFamily="2" charset="77"/>
                <a:ea typeface="Palatino" pitchFamily="2" charset="77"/>
              </a:rPr>
              <a:t>)</a:t>
            </a:r>
          </a:p>
          <a:p>
            <a:endParaRPr lang="en-US" dirty="0">
              <a:latin typeface="Palatino" pitchFamily="2" charset="77"/>
              <a:ea typeface="Palatino" pitchFamily="2" charset="77"/>
            </a:endParaRPr>
          </a:p>
          <a:p>
            <a:endParaRPr lang="en-US" dirty="0">
              <a:latin typeface="Palatino" pitchFamily="2" charset="77"/>
              <a:ea typeface="Palatino" pitchFamily="2" charset="77"/>
            </a:endParaRPr>
          </a:p>
          <a:p>
            <a:endParaRPr lang="en-US" dirty="0">
              <a:latin typeface="Palatino" pitchFamily="2" charset="77"/>
              <a:ea typeface="Palatino" pitchFamily="2" charset="77"/>
            </a:endParaRPr>
          </a:p>
        </p:txBody>
      </p:sp>
    </p:spTree>
    <p:extLst>
      <p:ext uri="{BB962C8B-B14F-4D97-AF65-F5344CB8AC3E}">
        <p14:creationId xmlns:p14="http://schemas.microsoft.com/office/powerpoint/2010/main" val="2678551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0B1A9-960A-C34B-9C86-932A5522F8C2}"/>
              </a:ext>
            </a:extLst>
          </p:cNvPr>
          <p:cNvSpPr>
            <a:spLocks noGrp="1"/>
          </p:cNvSpPr>
          <p:nvPr>
            <p:ph type="title"/>
          </p:nvPr>
        </p:nvSpPr>
        <p:spPr/>
        <p:txBody>
          <a:bodyPr/>
          <a:lstStyle/>
          <a:p>
            <a:r>
              <a:rPr lang="en-US" sz="4400" dirty="0">
                <a:solidFill>
                  <a:srgbClr val="002060"/>
                </a:solidFill>
                <a:latin typeface="Palatino" pitchFamily="2" charset="77"/>
                <a:ea typeface="Palatino" pitchFamily="2" charset="77"/>
              </a:rPr>
              <a:t>Birth of AI (1956 Dartmouth workshop)</a:t>
            </a:r>
            <a:endParaRPr lang="en-US" dirty="0"/>
          </a:p>
        </p:txBody>
      </p:sp>
      <p:sp>
        <p:nvSpPr>
          <p:cNvPr id="3" name="Content Placeholder 2">
            <a:extLst>
              <a:ext uri="{FF2B5EF4-FFF2-40B4-BE49-F238E27FC236}">
                <a16:creationId xmlns:a16="http://schemas.microsoft.com/office/drawing/2014/main" id="{DCF1C070-9132-794E-87AC-2517BD11A1D3}"/>
              </a:ext>
            </a:extLst>
          </p:cNvPr>
          <p:cNvSpPr>
            <a:spLocks noGrp="1"/>
          </p:cNvSpPr>
          <p:nvPr>
            <p:ph idx="1"/>
          </p:nvPr>
        </p:nvSpPr>
        <p:spPr/>
        <p:txBody>
          <a:bodyPr vert="horz" lIns="91440" tIns="45720" rIns="91440" bIns="45720" rtlCol="0" anchor="t">
            <a:normAutofit/>
          </a:bodyPr>
          <a:lstStyle/>
          <a:p>
            <a:r>
              <a:rPr lang="en-US" dirty="0">
                <a:latin typeface="Palatino"/>
                <a:ea typeface="Palatino" pitchFamily="2" charset="77"/>
              </a:rPr>
              <a:t>1956: workshop at Dartmouth college; 11 attendees including </a:t>
            </a:r>
            <a:r>
              <a:rPr lang="en-US" dirty="0">
                <a:solidFill>
                  <a:schemeClr val="accent6">
                    <a:lumMod val="75000"/>
                  </a:schemeClr>
                </a:solidFill>
                <a:latin typeface="Palatino"/>
                <a:ea typeface="Palatino" pitchFamily="2" charset="77"/>
              </a:rPr>
              <a:t>John McCarthy, Marvin Minsky, Claude Shannon, Allen Newell and Herbert Simon</a:t>
            </a:r>
            <a:endParaRPr lang="en-US" dirty="0">
              <a:latin typeface="Palatino"/>
              <a:ea typeface="Palatino" pitchFamily="2" charset="77"/>
            </a:endParaRPr>
          </a:p>
        </p:txBody>
      </p:sp>
      <p:pic>
        <p:nvPicPr>
          <p:cNvPr id="5" name="Picture 4" descr="A person playing chess&#10;&#10;Description automatically generated">
            <a:extLst>
              <a:ext uri="{FF2B5EF4-FFF2-40B4-BE49-F238E27FC236}">
                <a16:creationId xmlns:a16="http://schemas.microsoft.com/office/drawing/2014/main" id="{C25BC82B-F52F-2040-A169-DD7577A97CAB}"/>
              </a:ext>
            </a:extLst>
          </p:cNvPr>
          <p:cNvPicPr>
            <a:picLocks noChangeAspect="1"/>
          </p:cNvPicPr>
          <p:nvPr/>
        </p:nvPicPr>
        <p:blipFill>
          <a:blip r:embed="rId3"/>
          <a:stretch>
            <a:fillRect/>
          </a:stretch>
        </p:blipFill>
        <p:spPr>
          <a:xfrm>
            <a:off x="1213934" y="3500486"/>
            <a:ext cx="1727893" cy="2172208"/>
          </a:xfrm>
          <a:prstGeom prst="rect">
            <a:avLst/>
          </a:prstGeom>
        </p:spPr>
      </p:pic>
      <p:sp>
        <p:nvSpPr>
          <p:cNvPr id="6" name="TextBox 5">
            <a:extLst>
              <a:ext uri="{FF2B5EF4-FFF2-40B4-BE49-F238E27FC236}">
                <a16:creationId xmlns:a16="http://schemas.microsoft.com/office/drawing/2014/main" id="{D04F40DD-1272-114B-8886-95D782F6751C}"/>
              </a:ext>
            </a:extLst>
          </p:cNvPr>
          <p:cNvSpPr txBox="1"/>
          <p:nvPr/>
        </p:nvSpPr>
        <p:spPr>
          <a:xfrm>
            <a:off x="1213934" y="5807631"/>
            <a:ext cx="1883664" cy="369332"/>
          </a:xfrm>
          <a:prstGeom prst="rect">
            <a:avLst/>
          </a:prstGeom>
          <a:noFill/>
        </p:spPr>
        <p:txBody>
          <a:bodyPr wrap="square" rtlCol="0">
            <a:spAutoFit/>
          </a:bodyPr>
          <a:lstStyle/>
          <a:p>
            <a:r>
              <a:rPr lang="en-US" dirty="0">
                <a:latin typeface="Palatino" pitchFamily="2" charset="77"/>
                <a:ea typeface="Palatino" pitchFamily="2" charset="77"/>
              </a:rPr>
              <a:t>John McCarthy</a:t>
            </a:r>
          </a:p>
        </p:txBody>
      </p:sp>
      <p:sp>
        <p:nvSpPr>
          <p:cNvPr id="7" name="TextBox 6">
            <a:extLst>
              <a:ext uri="{FF2B5EF4-FFF2-40B4-BE49-F238E27FC236}">
                <a16:creationId xmlns:a16="http://schemas.microsoft.com/office/drawing/2014/main" id="{4115CC3B-5453-8545-9046-1A9707D31456}"/>
              </a:ext>
            </a:extLst>
          </p:cNvPr>
          <p:cNvSpPr txBox="1"/>
          <p:nvPr/>
        </p:nvSpPr>
        <p:spPr>
          <a:xfrm>
            <a:off x="3419856" y="3539629"/>
            <a:ext cx="6848856" cy="923330"/>
          </a:xfrm>
          <a:prstGeom prst="rect">
            <a:avLst/>
          </a:prstGeom>
          <a:noFill/>
        </p:spPr>
        <p:txBody>
          <a:bodyPr wrap="square" rtlCol="0">
            <a:spAutoFit/>
          </a:bodyPr>
          <a:lstStyle/>
          <a:p>
            <a:r>
              <a:rPr lang="en-US" dirty="0">
                <a:latin typeface="Palatino" pitchFamily="2" charset="77"/>
                <a:ea typeface="Palatino" pitchFamily="2" charset="77"/>
              </a:rPr>
              <a:t>Aim for </a:t>
            </a:r>
            <a:r>
              <a:rPr lang="en-US" dirty="0">
                <a:solidFill>
                  <a:srgbClr val="C00000"/>
                </a:solidFill>
                <a:latin typeface="Palatino" pitchFamily="2" charset="77"/>
                <a:ea typeface="Palatino" pitchFamily="2" charset="77"/>
              </a:rPr>
              <a:t>general principles: </a:t>
            </a:r>
            <a:r>
              <a:rPr lang="en-US" dirty="0">
                <a:latin typeface="Palatino" pitchFamily="2" charset="77"/>
                <a:ea typeface="Palatino" pitchFamily="2" charset="77"/>
              </a:rPr>
              <a:t>Every aspect of learning or any other feature of intelligence can be so precisely described that a machine can be made to simulate it </a:t>
            </a:r>
          </a:p>
        </p:txBody>
      </p:sp>
      <p:sp>
        <p:nvSpPr>
          <p:cNvPr id="8" name="TextBox 7">
            <a:extLst>
              <a:ext uri="{FF2B5EF4-FFF2-40B4-BE49-F238E27FC236}">
                <a16:creationId xmlns:a16="http://schemas.microsoft.com/office/drawing/2014/main" id="{9A4965FD-3984-3543-A4D1-8D58D077456B}"/>
              </a:ext>
            </a:extLst>
          </p:cNvPr>
          <p:cNvSpPr txBox="1"/>
          <p:nvPr/>
        </p:nvSpPr>
        <p:spPr>
          <a:xfrm>
            <a:off x="3419856" y="4597896"/>
            <a:ext cx="6409944" cy="923330"/>
          </a:xfrm>
          <a:prstGeom prst="rect">
            <a:avLst/>
          </a:prstGeom>
          <a:noFill/>
        </p:spPr>
        <p:txBody>
          <a:bodyPr wrap="square" rtlCol="0">
            <a:spAutoFit/>
          </a:bodyPr>
          <a:lstStyle/>
          <a:p>
            <a:r>
              <a:rPr lang="en-US" i="1" dirty="0">
                <a:latin typeface="Palatino" pitchFamily="2" charset="77"/>
                <a:ea typeface="Palatino" pitchFamily="2" charset="77"/>
              </a:rPr>
              <a:t>We think that a significant advance can be made in one or more of these problems if a carefully selected group of scientists work on it together for a summer</a:t>
            </a:r>
          </a:p>
        </p:txBody>
      </p:sp>
    </p:spTree>
    <p:extLst>
      <p:ext uri="{BB962C8B-B14F-4D97-AF65-F5344CB8AC3E}">
        <p14:creationId xmlns:p14="http://schemas.microsoft.com/office/powerpoint/2010/main" val="4042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F981-5338-8C47-8ED3-D51543CDFCD0}"/>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Early successes in AI (1950s – 60s)</a:t>
            </a:r>
          </a:p>
        </p:txBody>
      </p:sp>
      <p:pic>
        <p:nvPicPr>
          <p:cNvPr id="5" name="Content Placeholder 4" descr="A picture containing text, indoor, person&#10;&#10;Description automatically generated">
            <a:extLst>
              <a:ext uri="{FF2B5EF4-FFF2-40B4-BE49-F238E27FC236}">
                <a16:creationId xmlns:a16="http://schemas.microsoft.com/office/drawing/2014/main" id="{E61AD630-322C-B44F-9ED4-6E352918CDBE}"/>
              </a:ext>
            </a:extLst>
          </p:cNvPr>
          <p:cNvPicPr>
            <a:picLocks noGrp="1" noChangeAspect="1"/>
          </p:cNvPicPr>
          <p:nvPr>
            <p:ph idx="1"/>
          </p:nvPr>
        </p:nvPicPr>
        <p:blipFill rotWithShape="1">
          <a:blip r:embed="rId3"/>
          <a:srcRect b="21171"/>
          <a:stretch/>
        </p:blipFill>
        <p:spPr>
          <a:xfrm>
            <a:off x="959453" y="1690688"/>
            <a:ext cx="1088803" cy="1078993"/>
          </a:xfrm>
        </p:spPr>
      </p:pic>
      <p:sp>
        <p:nvSpPr>
          <p:cNvPr id="6" name="TextBox 5">
            <a:extLst>
              <a:ext uri="{FF2B5EF4-FFF2-40B4-BE49-F238E27FC236}">
                <a16:creationId xmlns:a16="http://schemas.microsoft.com/office/drawing/2014/main" id="{C07E3499-D351-074D-91C0-34511EE389CA}"/>
              </a:ext>
            </a:extLst>
          </p:cNvPr>
          <p:cNvSpPr txBox="1"/>
          <p:nvPr/>
        </p:nvSpPr>
        <p:spPr>
          <a:xfrm>
            <a:off x="2514600" y="1975104"/>
            <a:ext cx="8668512" cy="830997"/>
          </a:xfrm>
          <a:prstGeom prst="rect">
            <a:avLst/>
          </a:prstGeom>
          <a:noFill/>
        </p:spPr>
        <p:txBody>
          <a:bodyPr wrap="square" rtlCol="0">
            <a:spAutoFit/>
          </a:bodyPr>
          <a:lstStyle/>
          <a:p>
            <a:r>
              <a:rPr lang="en-US" sz="2400" dirty="0">
                <a:solidFill>
                  <a:schemeClr val="accent6">
                    <a:lumMod val="75000"/>
                  </a:schemeClr>
                </a:solidFill>
                <a:latin typeface="Palatino" pitchFamily="2" charset="77"/>
                <a:ea typeface="Palatino" pitchFamily="2" charset="77"/>
              </a:rPr>
              <a:t>[1952] Checkers: </a:t>
            </a:r>
            <a:r>
              <a:rPr lang="en-US" sz="2400" dirty="0">
                <a:latin typeface="Palatino" pitchFamily="2" charset="77"/>
                <a:ea typeface="Palatino" pitchFamily="2" charset="77"/>
              </a:rPr>
              <a:t>Arthur Samuel’s program learned weights via self-play and played at a strong amateur level</a:t>
            </a:r>
          </a:p>
        </p:txBody>
      </p:sp>
      <p:sp>
        <p:nvSpPr>
          <p:cNvPr id="7" name="TextBox 6">
            <a:extLst>
              <a:ext uri="{FF2B5EF4-FFF2-40B4-BE49-F238E27FC236}">
                <a16:creationId xmlns:a16="http://schemas.microsoft.com/office/drawing/2014/main" id="{AD664B7D-485E-0846-AD79-301C04036E6D}"/>
              </a:ext>
            </a:extLst>
          </p:cNvPr>
          <p:cNvSpPr txBox="1"/>
          <p:nvPr/>
        </p:nvSpPr>
        <p:spPr>
          <a:xfrm>
            <a:off x="2514600" y="3250898"/>
            <a:ext cx="8668512" cy="461665"/>
          </a:xfrm>
          <a:prstGeom prst="rect">
            <a:avLst/>
          </a:prstGeom>
          <a:noFill/>
        </p:spPr>
        <p:txBody>
          <a:bodyPr wrap="square" rtlCol="0">
            <a:spAutoFit/>
          </a:bodyPr>
          <a:lstStyle/>
          <a:p>
            <a:r>
              <a:rPr lang="en-US" sz="2400" dirty="0">
                <a:solidFill>
                  <a:schemeClr val="accent6">
                    <a:lumMod val="75000"/>
                  </a:schemeClr>
                </a:solidFill>
                <a:latin typeface="Palatino" pitchFamily="2" charset="77"/>
                <a:ea typeface="Palatino" pitchFamily="2" charset="77"/>
              </a:rPr>
              <a:t>[1958] McCarthy LISP,</a:t>
            </a:r>
            <a:r>
              <a:rPr lang="en-US" sz="2400" dirty="0">
                <a:latin typeface="Palatino" pitchFamily="2" charset="77"/>
                <a:ea typeface="Palatino" pitchFamily="2" charset="77"/>
              </a:rPr>
              <a:t> advice taker, time sharing</a:t>
            </a:r>
          </a:p>
        </p:txBody>
      </p:sp>
      <p:sp>
        <p:nvSpPr>
          <p:cNvPr id="9" name="TextBox 8">
            <a:extLst>
              <a:ext uri="{FF2B5EF4-FFF2-40B4-BE49-F238E27FC236}">
                <a16:creationId xmlns:a16="http://schemas.microsoft.com/office/drawing/2014/main" id="{BC4193A3-A00F-CF4F-AA2B-57219D72C7A1}"/>
              </a:ext>
            </a:extLst>
          </p:cNvPr>
          <p:cNvSpPr txBox="1"/>
          <p:nvPr/>
        </p:nvSpPr>
        <p:spPr>
          <a:xfrm>
            <a:off x="2514600" y="4384708"/>
            <a:ext cx="8668512" cy="461665"/>
          </a:xfrm>
          <a:prstGeom prst="rect">
            <a:avLst/>
          </a:prstGeom>
          <a:noFill/>
        </p:spPr>
        <p:txBody>
          <a:bodyPr wrap="square" rtlCol="0">
            <a:spAutoFit/>
          </a:bodyPr>
          <a:lstStyle/>
          <a:p>
            <a:r>
              <a:rPr lang="en-US" sz="2400" dirty="0">
                <a:solidFill>
                  <a:schemeClr val="accent6">
                    <a:lumMod val="75000"/>
                  </a:schemeClr>
                </a:solidFill>
                <a:latin typeface="Palatino" pitchFamily="2" charset="77"/>
                <a:ea typeface="Palatino" pitchFamily="2" charset="77"/>
              </a:rPr>
              <a:t>[1968-72] </a:t>
            </a:r>
            <a:r>
              <a:rPr lang="en-US" sz="2400" dirty="0" err="1">
                <a:solidFill>
                  <a:schemeClr val="accent6">
                    <a:lumMod val="75000"/>
                  </a:schemeClr>
                </a:solidFill>
                <a:latin typeface="Palatino" pitchFamily="2" charset="77"/>
                <a:ea typeface="Palatino" pitchFamily="2" charset="77"/>
              </a:rPr>
              <a:t>Shakey</a:t>
            </a:r>
            <a:r>
              <a:rPr lang="en-US" sz="2400" dirty="0">
                <a:solidFill>
                  <a:schemeClr val="accent6">
                    <a:lumMod val="75000"/>
                  </a:schemeClr>
                </a:solidFill>
                <a:latin typeface="Palatino" pitchFamily="2" charset="77"/>
                <a:ea typeface="Palatino" pitchFamily="2" charset="77"/>
              </a:rPr>
              <a:t> </a:t>
            </a:r>
            <a:r>
              <a:rPr lang="en-US" sz="2400" dirty="0">
                <a:latin typeface="Palatino" pitchFamily="2" charset="77"/>
                <a:ea typeface="Palatino" pitchFamily="2" charset="77"/>
              </a:rPr>
              <a:t>the robot</a:t>
            </a:r>
          </a:p>
        </p:txBody>
      </p:sp>
      <p:sp>
        <p:nvSpPr>
          <p:cNvPr id="10" name="TextBox 9">
            <a:extLst>
              <a:ext uri="{FF2B5EF4-FFF2-40B4-BE49-F238E27FC236}">
                <a16:creationId xmlns:a16="http://schemas.microsoft.com/office/drawing/2014/main" id="{4CB36A90-5A34-F744-9A2B-667F64685675}"/>
              </a:ext>
            </a:extLst>
          </p:cNvPr>
          <p:cNvSpPr txBox="1"/>
          <p:nvPr/>
        </p:nvSpPr>
        <p:spPr>
          <a:xfrm>
            <a:off x="2514600" y="5709749"/>
            <a:ext cx="8668512" cy="461665"/>
          </a:xfrm>
          <a:prstGeom prst="rect">
            <a:avLst/>
          </a:prstGeom>
          <a:noFill/>
        </p:spPr>
        <p:txBody>
          <a:bodyPr wrap="square" rtlCol="0">
            <a:spAutoFit/>
          </a:bodyPr>
          <a:lstStyle/>
          <a:p>
            <a:r>
              <a:rPr lang="en-US" sz="2400" dirty="0">
                <a:solidFill>
                  <a:schemeClr val="accent6">
                    <a:lumMod val="75000"/>
                  </a:schemeClr>
                </a:solidFill>
                <a:latin typeface="Palatino" pitchFamily="2" charset="77"/>
                <a:ea typeface="Palatino" pitchFamily="2" charset="77"/>
              </a:rPr>
              <a:t>[1971-74] </a:t>
            </a:r>
            <a:r>
              <a:rPr lang="en-US" sz="2400" dirty="0" err="1">
                <a:solidFill>
                  <a:schemeClr val="accent6">
                    <a:lumMod val="75000"/>
                  </a:schemeClr>
                </a:solidFill>
                <a:latin typeface="Palatino" pitchFamily="2" charset="77"/>
                <a:ea typeface="Palatino" pitchFamily="2" charset="77"/>
              </a:rPr>
              <a:t>Blocksworld</a:t>
            </a:r>
            <a:r>
              <a:rPr lang="en-US" sz="2400" dirty="0">
                <a:solidFill>
                  <a:schemeClr val="accent6">
                    <a:lumMod val="75000"/>
                  </a:schemeClr>
                </a:solidFill>
                <a:latin typeface="Palatino" pitchFamily="2" charset="77"/>
                <a:ea typeface="Palatino" pitchFamily="2" charset="77"/>
              </a:rPr>
              <a:t> </a:t>
            </a:r>
            <a:r>
              <a:rPr lang="en-US" sz="2400" dirty="0">
                <a:latin typeface="Palatino" pitchFamily="2" charset="77"/>
                <a:ea typeface="Palatino" pitchFamily="2" charset="77"/>
              </a:rPr>
              <a:t>planning and reasoning domain</a:t>
            </a:r>
          </a:p>
        </p:txBody>
      </p:sp>
      <p:pic>
        <p:nvPicPr>
          <p:cNvPr id="12" name="Picture 11" descr="A picture containing text, indoor, wall, cluttered&#10;&#10;Description automatically generated">
            <a:extLst>
              <a:ext uri="{FF2B5EF4-FFF2-40B4-BE49-F238E27FC236}">
                <a16:creationId xmlns:a16="http://schemas.microsoft.com/office/drawing/2014/main" id="{61795C5F-A715-ED4C-91BF-D1DA41DFB3DB}"/>
              </a:ext>
            </a:extLst>
          </p:cNvPr>
          <p:cNvPicPr>
            <a:picLocks noChangeAspect="1"/>
          </p:cNvPicPr>
          <p:nvPr/>
        </p:nvPicPr>
        <p:blipFill>
          <a:blip r:embed="rId4"/>
          <a:stretch>
            <a:fillRect/>
          </a:stretch>
        </p:blipFill>
        <p:spPr>
          <a:xfrm>
            <a:off x="703754" y="3692525"/>
            <a:ext cx="1600200" cy="2540000"/>
          </a:xfrm>
          <a:prstGeom prst="rect">
            <a:avLst/>
          </a:prstGeom>
        </p:spPr>
      </p:pic>
    </p:spTree>
    <p:extLst>
      <p:ext uri="{BB962C8B-B14F-4D97-AF65-F5344CB8AC3E}">
        <p14:creationId xmlns:p14="http://schemas.microsoft.com/office/powerpoint/2010/main" val="147460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 for today</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1825625"/>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770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31D9-1341-3D4C-BF8C-3235684A7761}"/>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Early success in AI (1950s – 60s)</a:t>
            </a:r>
          </a:p>
        </p:txBody>
      </p:sp>
      <p:sp>
        <p:nvSpPr>
          <p:cNvPr id="3" name="Content Placeholder 2">
            <a:extLst>
              <a:ext uri="{FF2B5EF4-FFF2-40B4-BE49-F238E27FC236}">
                <a16:creationId xmlns:a16="http://schemas.microsoft.com/office/drawing/2014/main" id="{4BDA3918-F052-D34B-A3A6-9893B5850C46}"/>
              </a:ext>
            </a:extLst>
          </p:cNvPr>
          <p:cNvSpPr>
            <a:spLocks noGrp="1"/>
          </p:cNvSpPr>
          <p:nvPr>
            <p:ph idx="1"/>
          </p:nvPr>
        </p:nvSpPr>
        <p:spPr>
          <a:xfrm>
            <a:off x="838200" y="1825625"/>
            <a:ext cx="10515600" cy="479425"/>
          </a:xfrm>
        </p:spPr>
        <p:txBody>
          <a:bodyPr>
            <a:normAutofit/>
          </a:bodyPr>
          <a:lstStyle/>
          <a:p>
            <a:pPr marL="0" indent="0" algn="ctr">
              <a:buNone/>
            </a:pPr>
            <a:r>
              <a:rPr lang="en-US" dirty="0">
                <a:solidFill>
                  <a:schemeClr val="accent6">
                    <a:lumMod val="75000"/>
                  </a:schemeClr>
                </a:solidFill>
                <a:latin typeface="Palatino" pitchFamily="2" charset="77"/>
                <a:ea typeface="Palatino" pitchFamily="2" charset="77"/>
              </a:rPr>
              <a:t>Overwhelming optimism</a:t>
            </a:r>
          </a:p>
        </p:txBody>
      </p:sp>
      <p:sp>
        <p:nvSpPr>
          <p:cNvPr id="4" name="TextBox 3">
            <a:extLst>
              <a:ext uri="{FF2B5EF4-FFF2-40B4-BE49-F238E27FC236}">
                <a16:creationId xmlns:a16="http://schemas.microsoft.com/office/drawing/2014/main" id="{C414ABD2-E5DD-A04E-8968-DD0E15BB0B53}"/>
              </a:ext>
            </a:extLst>
          </p:cNvPr>
          <p:cNvSpPr txBox="1"/>
          <p:nvPr/>
        </p:nvSpPr>
        <p:spPr>
          <a:xfrm>
            <a:off x="838200" y="2813606"/>
            <a:ext cx="10601325" cy="461665"/>
          </a:xfrm>
          <a:prstGeom prst="rect">
            <a:avLst/>
          </a:prstGeom>
          <a:noFill/>
        </p:spPr>
        <p:txBody>
          <a:bodyPr wrap="square" rtlCol="0">
            <a:spAutoFit/>
          </a:bodyPr>
          <a:lstStyle/>
          <a:p>
            <a:r>
              <a:rPr lang="en-US" sz="2400" i="1" dirty="0">
                <a:latin typeface="Palatino" pitchFamily="2" charset="77"/>
                <a:ea typeface="Palatino" pitchFamily="2" charset="77"/>
              </a:rPr>
              <a:t>Machines will be capable of doing any work a man can do – </a:t>
            </a:r>
            <a:r>
              <a:rPr lang="en-US" sz="2400" dirty="0">
                <a:latin typeface="Palatino" pitchFamily="2" charset="77"/>
                <a:ea typeface="Palatino" pitchFamily="2" charset="77"/>
              </a:rPr>
              <a:t>Herbert Simon [1965]</a:t>
            </a:r>
            <a:endParaRPr lang="en-US" sz="2400" i="1" dirty="0">
              <a:latin typeface="Palatino" pitchFamily="2" charset="77"/>
              <a:ea typeface="Palatino" pitchFamily="2" charset="77"/>
            </a:endParaRPr>
          </a:p>
        </p:txBody>
      </p:sp>
      <p:sp>
        <p:nvSpPr>
          <p:cNvPr id="5" name="TextBox 4">
            <a:extLst>
              <a:ext uri="{FF2B5EF4-FFF2-40B4-BE49-F238E27FC236}">
                <a16:creationId xmlns:a16="http://schemas.microsoft.com/office/drawing/2014/main" id="{F26455BA-B4E3-C343-B021-F7690D117989}"/>
              </a:ext>
            </a:extLst>
          </p:cNvPr>
          <p:cNvSpPr txBox="1"/>
          <p:nvPr/>
        </p:nvSpPr>
        <p:spPr>
          <a:xfrm>
            <a:off x="838199" y="3629620"/>
            <a:ext cx="10986252" cy="1200329"/>
          </a:xfrm>
          <a:prstGeom prst="rect">
            <a:avLst/>
          </a:prstGeom>
          <a:noFill/>
        </p:spPr>
        <p:txBody>
          <a:bodyPr wrap="square" rtlCol="0">
            <a:spAutoFit/>
          </a:bodyPr>
          <a:lstStyle/>
          <a:p>
            <a:r>
              <a:rPr lang="en-US" sz="2400" i="1" dirty="0">
                <a:effectLst/>
                <a:latin typeface="Palatino" pitchFamily="2" charset="77"/>
                <a:ea typeface="Palatino" pitchFamily="2" charset="77"/>
              </a:rPr>
              <a:t>Within a generation, I am convinced, few compartments of intellect will remain outside the machine’s realm—the problems of creating “artificial intelligence” will be substantially solved</a:t>
            </a:r>
            <a:r>
              <a:rPr lang="en-US" sz="2400" b="1" dirty="0">
                <a:latin typeface="Noto Serif" panose="020F0502020204030204" pitchFamily="34" charset="0"/>
                <a:ea typeface="Palatino" pitchFamily="2" charset="77"/>
              </a:rPr>
              <a:t> </a:t>
            </a:r>
            <a:r>
              <a:rPr lang="en-US" sz="2400" i="1" dirty="0">
                <a:latin typeface="Palatino" pitchFamily="2" charset="77"/>
                <a:ea typeface="Palatino" pitchFamily="2" charset="77"/>
              </a:rPr>
              <a:t>– </a:t>
            </a:r>
            <a:r>
              <a:rPr lang="en-US" sz="2400" dirty="0">
                <a:latin typeface="Palatino" pitchFamily="2" charset="77"/>
                <a:ea typeface="Palatino" pitchFamily="2" charset="77"/>
              </a:rPr>
              <a:t>Marvin Minsky [1960s]</a:t>
            </a:r>
            <a:endParaRPr lang="en-US" sz="2400" i="1" dirty="0">
              <a:latin typeface="Palatino" pitchFamily="2" charset="77"/>
              <a:ea typeface="Palatino" pitchFamily="2" charset="77"/>
            </a:endParaRPr>
          </a:p>
        </p:txBody>
      </p:sp>
      <p:sp>
        <p:nvSpPr>
          <p:cNvPr id="6" name="TextBox 5">
            <a:extLst>
              <a:ext uri="{FF2B5EF4-FFF2-40B4-BE49-F238E27FC236}">
                <a16:creationId xmlns:a16="http://schemas.microsoft.com/office/drawing/2014/main" id="{AC648B84-E977-9C48-9FD2-B1FA9B611197}"/>
              </a:ext>
            </a:extLst>
          </p:cNvPr>
          <p:cNvSpPr txBox="1"/>
          <p:nvPr/>
        </p:nvSpPr>
        <p:spPr>
          <a:xfrm>
            <a:off x="838199" y="5323522"/>
            <a:ext cx="10601325" cy="830997"/>
          </a:xfrm>
          <a:prstGeom prst="rect">
            <a:avLst/>
          </a:prstGeom>
          <a:noFill/>
        </p:spPr>
        <p:txBody>
          <a:bodyPr wrap="square" rtlCol="0">
            <a:spAutoFit/>
          </a:bodyPr>
          <a:lstStyle/>
          <a:p>
            <a:r>
              <a:rPr lang="en-US" sz="2400" b="0" i="1" dirty="0">
                <a:solidFill>
                  <a:srgbClr val="292929"/>
                </a:solidFill>
                <a:effectLst/>
                <a:latin typeface="Palatino" pitchFamily="2" charset="77"/>
                <a:ea typeface="Palatino" pitchFamily="2" charset="77"/>
              </a:rPr>
              <a:t>I visualize a time when we will be to robots what dogs are to humans. And I am rooting for the machines  </a:t>
            </a:r>
            <a:r>
              <a:rPr lang="en-US" sz="2400" dirty="0">
                <a:latin typeface="Palatino" pitchFamily="2" charset="77"/>
                <a:ea typeface="Palatino" pitchFamily="2" charset="77"/>
              </a:rPr>
              <a:t>– Claude Shannon</a:t>
            </a:r>
          </a:p>
        </p:txBody>
      </p:sp>
    </p:spTree>
    <p:extLst>
      <p:ext uri="{BB962C8B-B14F-4D97-AF65-F5344CB8AC3E}">
        <p14:creationId xmlns:p14="http://schemas.microsoft.com/office/powerpoint/2010/main" val="113371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FE77-6CDE-674B-8E82-A8EB76148791}"/>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First AI winter (Later 1970s)</a:t>
            </a:r>
          </a:p>
        </p:txBody>
      </p:sp>
      <p:sp>
        <p:nvSpPr>
          <p:cNvPr id="3" name="Content Placeholder 2">
            <a:extLst>
              <a:ext uri="{FF2B5EF4-FFF2-40B4-BE49-F238E27FC236}">
                <a16:creationId xmlns:a16="http://schemas.microsoft.com/office/drawing/2014/main" id="{4F3A5773-DD72-4246-A415-33725E5277E8}"/>
              </a:ext>
            </a:extLst>
          </p:cNvPr>
          <p:cNvSpPr>
            <a:spLocks noGrp="1"/>
          </p:cNvSpPr>
          <p:nvPr>
            <p:ph idx="1"/>
          </p:nvPr>
        </p:nvSpPr>
        <p:spPr/>
        <p:txBody>
          <a:bodyPr/>
          <a:lstStyle/>
          <a:p>
            <a:pPr marL="0" indent="0">
              <a:buNone/>
            </a:pPr>
            <a:r>
              <a:rPr lang="en-US" dirty="0">
                <a:solidFill>
                  <a:srgbClr val="C00000"/>
                </a:solidFill>
                <a:latin typeface="Palatino" pitchFamily="2" charset="77"/>
                <a:ea typeface="Palatino" pitchFamily="2" charset="77"/>
              </a:rPr>
              <a:t>			AI did not live up to the promise</a:t>
            </a:r>
          </a:p>
          <a:p>
            <a:pPr marL="0" indent="0">
              <a:buNone/>
            </a:pPr>
            <a:endParaRPr lang="en-US"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pitchFamily="2" charset="77"/>
                <a:ea typeface="Palatino" pitchFamily="2" charset="77"/>
              </a:rPr>
              <a:t>1966 ALPAC report </a:t>
            </a:r>
            <a:r>
              <a:rPr lang="en-US" sz="2400" dirty="0">
                <a:latin typeface="Palatino" pitchFamily="2" charset="77"/>
                <a:ea typeface="Palatino" pitchFamily="2" charset="77"/>
              </a:rPr>
              <a:t>cut off funding for machine translation</a:t>
            </a:r>
          </a:p>
          <a:p>
            <a:pPr lvl="1"/>
            <a:r>
              <a:rPr lang="en-US" sz="2000" i="1" dirty="0">
                <a:latin typeface="Palatino" pitchFamily="2" charset="77"/>
                <a:ea typeface="Palatino" pitchFamily="2" charset="77"/>
              </a:rPr>
              <a:t>we will not suddenly or at least quickly attain machine translation</a:t>
            </a:r>
          </a:p>
          <a:p>
            <a:pPr lvl="1"/>
            <a:endParaRPr lang="en-US" sz="2000" i="1"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pitchFamily="2" charset="77"/>
                <a:ea typeface="Palatino" pitchFamily="2" charset="77"/>
              </a:rPr>
              <a:t>1973 </a:t>
            </a:r>
            <a:r>
              <a:rPr lang="en-US" sz="2400" dirty="0" err="1">
                <a:solidFill>
                  <a:schemeClr val="accent6">
                    <a:lumMod val="75000"/>
                  </a:schemeClr>
                </a:solidFill>
                <a:latin typeface="Palatino" pitchFamily="2" charset="77"/>
                <a:ea typeface="Palatino" pitchFamily="2" charset="77"/>
              </a:rPr>
              <a:t>LightHill</a:t>
            </a:r>
            <a:r>
              <a:rPr lang="en-US" sz="2400" dirty="0">
                <a:solidFill>
                  <a:schemeClr val="accent6">
                    <a:lumMod val="75000"/>
                  </a:schemeClr>
                </a:solidFill>
                <a:latin typeface="Palatino" pitchFamily="2" charset="77"/>
                <a:ea typeface="Palatino" pitchFamily="2" charset="77"/>
              </a:rPr>
              <a:t> report </a:t>
            </a:r>
            <a:endParaRPr lang="en-US" sz="2000" dirty="0">
              <a:solidFill>
                <a:schemeClr val="accent6">
                  <a:lumMod val="75000"/>
                </a:schemeClr>
              </a:solidFill>
              <a:latin typeface="Palatino" pitchFamily="2" charset="77"/>
              <a:ea typeface="Palatino" pitchFamily="2" charset="77"/>
            </a:endParaRPr>
          </a:p>
          <a:p>
            <a:pPr lvl="1"/>
            <a:r>
              <a:rPr lang="en-US" sz="1800" b="0" i="0" dirty="0">
                <a:solidFill>
                  <a:srgbClr val="202122"/>
                </a:solidFill>
                <a:effectLst/>
                <a:latin typeface="Palatino" pitchFamily="2" charset="77"/>
                <a:ea typeface="Palatino" pitchFamily="2" charset="77"/>
              </a:rPr>
              <a:t>In no part of the field have the discoveries made so far produced the major impact that was then promised</a:t>
            </a:r>
            <a:endParaRPr lang="en-US" sz="1800" i="1" dirty="0">
              <a:solidFill>
                <a:schemeClr val="accent6">
                  <a:lumMod val="75000"/>
                </a:schemeClr>
              </a:solidFill>
              <a:latin typeface="Palatino" pitchFamily="2" charset="77"/>
              <a:ea typeface="Palatino" pitchFamily="2" charset="77"/>
            </a:endParaRPr>
          </a:p>
          <a:p>
            <a:endParaRPr lang="en-US" sz="2400" i="1"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pitchFamily="2" charset="77"/>
                <a:ea typeface="Palatino" pitchFamily="2" charset="77"/>
              </a:rPr>
              <a:t>1970s DARPA </a:t>
            </a:r>
            <a:r>
              <a:rPr lang="en-US" sz="2400" dirty="0">
                <a:latin typeface="Palatino" pitchFamily="2" charset="77"/>
                <a:ea typeface="Palatino" pitchFamily="2" charset="77"/>
              </a:rPr>
              <a:t>cut funding </a:t>
            </a:r>
          </a:p>
        </p:txBody>
      </p:sp>
    </p:spTree>
    <p:extLst>
      <p:ext uri="{BB962C8B-B14F-4D97-AF65-F5344CB8AC3E}">
        <p14:creationId xmlns:p14="http://schemas.microsoft.com/office/powerpoint/2010/main" val="245553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1F86C-4BA9-4348-A109-51664518C6DC}"/>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What went wrong?</a:t>
            </a:r>
          </a:p>
        </p:txBody>
      </p:sp>
      <p:sp>
        <p:nvSpPr>
          <p:cNvPr id="3" name="Content Placeholder 2">
            <a:extLst>
              <a:ext uri="{FF2B5EF4-FFF2-40B4-BE49-F238E27FC236}">
                <a16:creationId xmlns:a16="http://schemas.microsoft.com/office/drawing/2014/main" id="{72EF285C-F065-A944-9DF8-38314BE36DAA}"/>
              </a:ext>
            </a:extLst>
          </p:cNvPr>
          <p:cNvSpPr>
            <a:spLocks noGrp="1"/>
          </p:cNvSpPr>
          <p:nvPr>
            <p:ph idx="1"/>
          </p:nvPr>
        </p:nvSpPr>
        <p:spPr/>
        <p:txBody>
          <a:bodyPr vert="horz" lIns="91440" tIns="45720" rIns="91440" bIns="45720" rtlCol="0" anchor="t">
            <a:normAutofit/>
          </a:bodyPr>
          <a:lstStyle/>
          <a:p>
            <a:r>
              <a:rPr lang="en-US" dirty="0">
                <a:solidFill>
                  <a:srgbClr val="C00000"/>
                </a:solidFill>
                <a:latin typeface="Palatino" pitchFamily="2" charset="77"/>
                <a:ea typeface="Palatino" pitchFamily="2" charset="77"/>
              </a:rPr>
              <a:t>Limited compute: </a:t>
            </a:r>
            <a:r>
              <a:rPr lang="en-US" dirty="0">
                <a:latin typeface="Palatino" pitchFamily="2" charset="77"/>
                <a:ea typeface="Palatino" pitchFamily="2" charset="77"/>
              </a:rPr>
              <a:t>search space grows exponentially </a:t>
            </a:r>
          </a:p>
          <a:p>
            <a:endParaRPr lang="en-US" dirty="0">
              <a:latin typeface="Palatino" pitchFamily="2" charset="77"/>
              <a:ea typeface="Palatino" pitchFamily="2" charset="77"/>
            </a:endParaRPr>
          </a:p>
          <a:p>
            <a:r>
              <a:rPr lang="en-US" dirty="0">
                <a:solidFill>
                  <a:srgbClr val="C00000"/>
                </a:solidFill>
                <a:latin typeface="Palatino" pitchFamily="2" charset="77"/>
                <a:ea typeface="Palatino" pitchFamily="2" charset="77"/>
              </a:rPr>
              <a:t>Limited information </a:t>
            </a:r>
            <a:r>
              <a:rPr lang="en-US" dirty="0">
                <a:latin typeface="Palatino" pitchFamily="2" charset="77"/>
                <a:ea typeface="Palatino" pitchFamily="2" charset="77"/>
              </a:rPr>
              <a:t>about the complex world</a:t>
            </a:r>
          </a:p>
          <a:p>
            <a:endParaRPr lang="en-US" dirty="0">
              <a:latin typeface="Palatino" pitchFamily="2" charset="77"/>
              <a:ea typeface="Palatino" pitchFamily="2" charset="77"/>
            </a:endParaRPr>
          </a:p>
          <a:p>
            <a:r>
              <a:rPr lang="en-US" dirty="0">
                <a:latin typeface="Palatino"/>
                <a:ea typeface="Palatino" pitchFamily="2" charset="77"/>
              </a:rPr>
              <a:t>How to address this? </a:t>
            </a:r>
            <a:r>
              <a:rPr lang="en-US" dirty="0">
                <a:solidFill>
                  <a:srgbClr val="000000"/>
                </a:solidFill>
                <a:latin typeface="Palatino"/>
                <a:ea typeface="Palatino" pitchFamily="2" charset="77"/>
              </a:rPr>
              <a:t>The answer at the time was </a:t>
            </a:r>
            <a:r>
              <a:rPr lang="en-US" dirty="0">
                <a:solidFill>
                  <a:schemeClr val="accent6"/>
                </a:solidFill>
                <a:latin typeface="Palatino"/>
                <a:ea typeface="Palatino" pitchFamily="2" charset="77"/>
              </a:rPr>
              <a:t>knowledge-based systems </a:t>
            </a:r>
            <a:r>
              <a:rPr lang="en-US" dirty="0">
                <a:latin typeface="Palatino"/>
                <a:ea typeface="Palatino" pitchFamily="2" charset="77"/>
              </a:rPr>
              <a:t>or expert systems that encode prior knowledge</a:t>
            </a:r>
          </a:p>
          <a:p>
            <a:pPr lvl="1"/>
            <a:r>
              <a:rPr lang="en-US" dirty="0">
                <a:latin typeface="Palatino" pitchFamily="2" charset="77"/>
                <a:ea typeface="Palatino" pitchFamily="2" charset="77"/>
              </a:rPr>
              <a:t>Moved away from the optimism of generality…</a:t>
            </a:r>
          </a:p>
          <a:p>
            <a:endParaRPr lang="en-US" dirty="0"/>
          </a:p>
          <a:p>
            <a:endParaRPr lang="en-US" dirty="0"/>
          </a:p>
        </p:txBody>
      </p:sp>
    </p:spTree>
    <p:extLst>
      <p:ext uri="{BB962C8B-B14F-4D97-AF65-F5344CB8AC3E}">
        <p14:creationId xmlns:p14="http://schemas.microsoft.com/office/powerpoint/2010/main" val="205022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C0B63-BDB5-CE41-AB9A-61D56C116FED}"/>
              </a:ext>
            </a:extLst>
          </p:cNvPr>
          <p:cNvSpPr>
            <a:spLocks noGrp="1"/>
          </p:cNvSpPr>
          <p:nvPr>
            <p:ph type="title"/>
          </p:nvPr>
        </p:nvSpPr>
        <p:spPr/>
        <p:txBody>
          <a:bodyPr/>
          <a:lstStyle/>
          <a:p>
            <a:r>
              <a:rPr lang="en-US" dirty="0">
                <a:solidFill>
                  <a:srgbClr val="002060"/>
                </a:solidFill>
                <a:latin typeface="Palatino"/>
                <a:ea typeface="Palatino" pitchFamily="2" charset="77"/>
              </a:rPr>
              <a:t>Knowledge based systems (1970s-80s)</a:t>
            </a:r>
          </a:p>
        </p:txBody>
      </p:sp>
      <p:sp>
        <p:nvSpPr>
          <p:cNvPr id="3" name="Content Placeholder 2">
            <a:extLst>
              <a:ext uri="{FF2B5EF4-FFF2-40B4-BE49-F238E27FC236}">
                <a16:creationId xmlns:a16="http://schemas.microsoft.com/office/drawing/2014/main" id="{B506B950-85B2-F540-ADE2-1178323CD263}"/>
              </a:ext>
            </a:extLst>
          </p:cNvPr>
          <p:cNvSpPr>
            <a:spLocks noGrp="1"/>
          </p:cNvSpPr>
          <p:nvPr>
            <p:ph idx="1"/>
          </p:nvPr>
        </p:nvSpPr>
        <p:spPr>
          <a:xfrm>
            <a:off x="838200" y="1825625"/>
            <a:ext cx="8448085" cy="4351338"/>
          </a:xfrm>
        </p:spPr>
        <p:txBody>
          <a:bodyPr>
            <a:normAutofit/>
          </a:bodyPr>
          <a:lstStyle/>
          <a:p>
            <a:r>
              <a:rPr lang="en-US" sz="2400" dirty="0">
                <a:latin typeface="Palatino" pitchFamily="2" charset="77"/>
                <a:ea typeface="Palatino" pitchFamily="2" charset="77"/>
              </a:rPr>
              <a:t>[1971-74] Feigenbaum’s </a:t>
            </a:r>
            <a:r>
              <a:rPr lang="en-US" sz="2400" dirty="0">
                <a:solidFill>
                  <a:schemeClr val="accent6">
                    <a:lumMod val="75000"/>
                  </a:schemeClr>
                </a:solidFill>
                <a:latin typeface="Palatino" pitchFamily="2" charset="77"/>
                <a:ea typeface="Palatino" pitchFamily="2" charset="77"/>
              </a:rPr>
              <a:t>DENRAL</a:t>
            </a:r>
            <a:r>
              <a:rPr lang="en-US" sz="2400" dirty="0">
                <a:latin typeface="Palatino" pitchFamily="2" charset="77"/>
                <a:ea typeface="Palatino" pitchFamily="2" charset="77"/>
              </a:rPr>
              <a:t> to infer molecular structure from mass spectrometry</a:t>
            </a:r>
          </a:p>
          <a:p>
            <a:endParaRPr lang="en-US" sz="2400" dirty="0">
              <a:latin typeface="Palatino" pitchFamily="2" charset="77"/>
              <a:ea typeface="Palatino" pitchFamily="2" charset="77"/>
            </a:endParaRPr>
          </a:p>
          <a:p>
            <a:r>
              <a:rPr lang="en-US" sz="2400" b="0" i="0" dirty="0">
                <a:solidFill>
                  <a:schemeClr val="accent6">
                    <a:lumMod val="75000"/>
                  </a:schemeClr>
                </a:solidFill>
                <a:effectLst/>
                <a:latin typeface="Palatino" pitchFamily="2" charset="77"/>
                <a:ea typeface="Palatino" pitchFamily="2" charset="77"/>
              </a:rPr>
              <a:t>MYCIN: </a:t>
            </a:r>
            <a:r>
              <a:rPr lang="en-US" sz="2400" b="0" i="0" dirty="0">
                <a:solidFill>
                  <a:srgbClr val="000000"/>
                </a:solidFill>
                <a:effectLst/>
                <a:latin typeface="Palatino" pitchFamily="2" charset="77"/>
                <a:ea typeface="Palatino" pitchFamily="2" charset="77"/>
              </a:rPr>
              <a:t>diagnose blood infections, recommend antibiotics</a:t>
            </a:r>
            <a:endParaRPr lang="en-US" sz="1800" b="0" i="0" dirty="0">
              <a:solidFill>
                <a:srgbClr val="000000"/>
              </a:solidFill>
              <a:effectLst/>
              <a:latin typeface="Palatino" pitchFamily="2" charset="77"/>
              <a:ea typeface="Palatino" pitchFamily="2" charset="77"/>
            </a:endParaRPr>
          </a:p>
          <a:p>
            <a:endParaRPr lang="en-US" sz="2400" dirty="0">
              <a:latin typeface="Palatino" pitchFamily="2" charset="77"/>
              <a:ea typeface="Palatino" pitchFamily="2" charset="77"/>
            </a:endParaRPr>
          </a:p>
          <a:p>
            <a:r>
              <a:rPr lang="en-US" sz="2400" dirty="0">
                <a:latin typeface="Palatino" pitchFamily="2" charset="77"/>
                <a:ea typeface="Palatino" pitchFamily="2" charset="77"/>
              </a:rPr>
              <a:t>1981–Japan’s </a:t>
            </a:r>
            <a:r>
              <a:rPr lang="en-US" sz="2400" dirty="0">
                <a:solidFill>
                  <a:schemeClr val="accent6">
                    <a:lumMod val="75000"/>
                  </a:schemeClr>
                </a:solidFill>
                <a:latin typeface="Palatino" pitchFamily="2" charset="77"/>
                <a:ea typeface="Palatino" pitchFamily="2" charset="77"/>
              </a:rPr>
              <a:t>“fifth generation” </a:t>
            </a:r>
            <a:r>
              <a:rPr lang="en-US" sz="2400" dirty="0">
                <a:latin typeface="Palatino" pitchFamily="2" charset="77"/>
                <a:ea typeface="Palatino" pitchFamily="2" charset="77"/>
              </a:rPr>
              <a:t>computer project, intelligence computers running Prolog</a:t>
            </a:r>
            <a:endParaRPr lang="en-US" sz="2400" b="0" i="0" dirty="0">
              <a:solidFill>
                <a:srgbClr val="000000"/>
              </a:solidFill>
              <a:effectLst/>
              <a:latin typeface="Palatino" pitchFamily="2" charset="77"/>
              <a:ea typeface="Palatino" pitchFamily="2" charset="77"/>
            </a:endParaRPr>
          </a:p>
          <a:p>
            <a:endParaRPr lang="en-US" sz="2400" dirty="0">
              <a:solidFill>
                <a:srgbClr val="000000"/>
              </a:solidFill>
              <a:latin typeface="Palatino" pitchFamily="2" charset="77"/>
              <a:ea typeface="Palatino" pitchFamily="2" charset="77"/>
            </a:endParaRPr>
          </a:p>
          <a:p>
            <a:r>
              <a:rPr lang="en-US" sz="2400" dirty="0">
                <a:solidFill>
                  <a:srgbClr val="000000"/>
                </a:solidFill>
                <a:latin typeface="Palatino" pitchFamily="2" charset="77"/>
                <a:ea typeface="Palatino" pitchFamily="2" charset="77"/>
              </a:rPr>
              <a:t>[1982] </a:t>
            </a:r>
            <a:r>
              <a:rPr lang="en-US" sz="2400" dirty="0">
                <a:solidFill>
                  <a:schemeClr val="accent6">
                    <a:lumMod val="75000"/>
                  </a:schemeClr>
                </a:solidFill>
                <a:latin typeface="Palatino" pitchFamily="2" charset="77"/>
                <a:ea typeface="Palatino" pitchFamily="2" charset="77"/>
              </a:rPr>
              <a:t>XCON</a:t>
            </a:r>
            <a:r>
              <a:rPr lang="en-US" sz="2400" dirty="0">
                <a:solidFill>
                  <a:srgbClr val="000000"/>
                </a:solidFill>
                <a:latin typeface="Palatino" pitchFamily="2" charset="77"/>
                <a:ea typeface="Palatino" pitchFamily="2" charset="77"/>
              </a:rPr>
              <a:t> or </a:t>
            </a:r>
            <a:r>
              <a:rPr lang="en-US" sz="2400" dirty="0">
                <a:solidFill>
                  <a:schemeClr val="accent6">
                    <a:lumMod val="75000"/>
                  </a:schemeClr>
                </a:solidFill>
                <a:latin typeface="Palatino" pitchFamily="2" charset="77"/>
                <a:ea typeface="Palatino" pitchFamily="2" charset="77"/>
              </a:rPr>
              <a:t>R1 expert system</a:t>
            </a:r>
            <a:r>
              <a:rPr lang="en-US" sz="2400" dirty="0">
                <a:solidFill>
                  <a:srgbClr val="000000"/>
                </a:solidFill>
                <a:latin typeface="Palatino" pitchFamily="2" charset="77"/>
                <a:ea typeface="Palatino" pitchFamily="2" charset="77"/>
              </a:rPr>
              <a:t> to configure customer orders; deployed at DEC and saved $40 million a year </a:t>
            </a:r>
            <a:endParaRPr lang="en-US" sz="2400" dirty="0">
              <a:latin typeface="Palatino" pitchFamily="2" charset="77"/>
              <a:ea typeface="Palatino" pitchFamily="2" charset="77"/>
            </a:endParaRPr>
          </a:p>
        </p:txBody>
      </p:sp>
      <p:pic>
        <p:nvPicPr>
          <p:cNvPr id="5" name="Picture 4" descr="Chart, bubble chart&#10;&#10;Description automatically generated">
            <a:extLst>
              <a:ext uri="{FF2B5EF4-FFF2-40B4-BE49-F238E27FC236}">
                <a16:creationId xmlns:a16="http://schemas.microsoft.com/office/drawing/2014/main" id="{59AB6F12-3296-654C-A078-B381B331C429}"/>
              </a:ext>
            </a:extLst>
          </p:cNvPr>
          <p:cNvPicPr>
            <a:picLocks noChangeAspect="1"/>
          </p:cNvPicPr>
          <p:nvPr/>
        </p:nvPicPr>
        <p:blipFill>
          <a:blip r:embed="rId3"/>
          <a:stretch>
            <a:fillRect/>
          </a:stretch>
        </p:blipFill>
        <p:spPr>
          <a:xfrm>
            <a:off x="9061449" y="1411193"/>
            <a:ext cx="1871009" cy="1592677"/>
          </a:xfrm>
          <a:prstGeom prst="rect">
            <a:avLst/>
          </a:prstGeom>
        </p:spPr>
      </p:pic>
      <p:pic>
        <p:nvPicPr>
          <p:cNvPr id="7" name="Picture 6" descr="A group of people working in a factory&#10;&#10;Description automatically generated with low confidence">
            <a:extLst>
              <a:ext uri="{FF2B5EF4-FFF2-40B4-BE49-F238E27FC236}">
                <a16:creationId xmlns:a16="http://schemas.microsoft.com/office/drawing/2014/main" id="{6A8401DC-009B-D641-AF88-ADF8376B25A5}"/>
              </a:ext>
            </a:extLst>
          </p:cNvPr>
          <p:cNvPicPr>
            <a:picLocks noChangeAspect="1"/>
          </p:cNvPicPr>
          <p:nvPr/>
        </p:nvPicPr>
        <p:blipFill>
          <a:blip r:embed="rId4"/>
          <a:stretch>
            <a:fillRect/>
          </a:stretch>
        </p:blipFill>
        <p:spPr>
          <a:xfrm>
            <a:off x="9283699" y="4953000"/>
            <a:ext cx="2426607" cy="1358900"/>
          </a:xfrm>
          <a:prstGeom prst="rect">
            <a:avLst/>
          </a:prstGeom>
        </p:spPr>
      </p:pic>
    </p:spTree>
    <p:extLst>
      <p:ext uri="{BB962C8B-B14F-4D97-AF65-F5344CB8AC3E}">
        <p14:creationId xmlns:p14="http://schemas.microsoft.com/office/powerpoint/2010/main" val="28998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6384-4F64-4A47-BD25-A2B7D2900436}"/>
              </a:ext>
            </a:extLst>
          </p:cNvPr>
          <p:cNvSpPr>
            <a:spLocks noGrp="1"/>
          </p:cNvSpPr>
          <p:nvPr>
            <p:ph type="title"/>
          </p:nvPr>
        </p:nvSpPr>
        <p:spPr>
          <a:xfrm>
            <a:off x="712510" y="365125"/>
            <a:ext cx="11231840" cy="1325563"/>
          </a:xfrm>
        </p:spPr>
        <p:txBody>
          <a:bodyPr/>
          <a:lstStyle/>
          <a:p>
            <a:r>
              <a:rPr lang="en-US" dirty="0">
                <a:solidFill>
                  <a:srgbClr val="002060"/>
                </a:solidFill>
                <a:latin typeface="Palatino"/>
                <a:ea typeface="Palatino" pitchFamily="2" charset="77"/>
              </a:rPr>
              <a:t>Second AI winter (late 1980s to early 1990s)</a:t>
            </a:r>
          </a:p>
        </p:txBody>
      </p:sp>
      <p:sp>
        <p:nvSpPr>
          <p:cNvPr id="3" name="Content Placeholder 2">
            <a:extLst>
              <a:ext uri="{FF2B5EF4-FFF2-40B4-BE49-F238E27FC236}">
                <a16:creationId xmlns:a16="http://schemas.microsoft.com/office/drawing/2014/main" id="{ECF3DFCA-B272-D948-B852-AA3407048655}"/>
              </a:ext>
            </a:extLst>
          </p:cNvPr>
          <p:cNvSpPr>
            <a:spLocks noGrp="1"/>
          </p:cNvSpPr>
          <p:nvPr>
            <p:ph idx="1"/>
          </p:nvPr>
        </p:nvSpPr>
        <p:spPr/>
        <p:txBody>
          <a:bodyPr>
            <a:normAutofit fontScale="92500" lnSpcReduction="10000"/>
          </a:bodyPr>
          <a:lstStyle/>
          <a:p>
            <a:r>
              <a:rPr lang="en-US" dirty="0">
                <a:latin typeface="Palatino" pitchFamily="2" charset="77"/>
                <a:ea typeface="Palatino" pitchFamily="2" charset="77"/>
              </a:rPr>
              <a:t>Knowledge based systems also failed to deliver at the time</a:t>
            </a:r>
          </a:p>
          <a:p>
            <a:endParaRPr lang="en-US" dirty="0">
              <a:latin typeface="Palatino" pitchFamily="2" charset="77"/>
              <a:ea typeface="Palatino" pitchFamily="2" charset="77"/>
            </a:endParaRPr>
          </a:p>
          <a:p>
            <a:pPr lvl="1"/>
            <a:r>
              <a:rPr lang="en-US" dirty="0">
                <a:latin typeface="Palatino" pitchFamily="2" charset="77"/>
                <a:ea typeface="Palatino" pitchFamily="2" charset="77"/>
              </a:rPr>
              <a:t>Required </a:t>
            </a:r>
            <a:r>
              <a:rPr lang="en-US" dirty="0">
                <a:solidFill>
                  <a:srgbClr val="C00000"/>
                </a:solidFill>
                <a:latin typeface="Palatino" pitchFamily="2" charset="77"/>
                <a:ea typeface="Palatino" pitchFamily="2" charset="77"/>
              </a:rPr>
              <a:t>considerable manual effort </a:t>
            </a:r>
            <a:r>
              <a:rPr lang="en-US" dirty="0">
                <a:latin typeface="Palatino" pitchFamily="2" charset="77"/>
                <a:ea typeface="Palatino" pitchFamily="2" charset="77"/>
              </a:rPr>
              <a:t>to develop and maintain</a:t>
            </a:r>
          </a:p>
          <a:p>
            <a:pPr lvl="1"/>
            <a:endParaRPr lang="en-US" dirty="0">
              <a:latin typeface="Palatino" pitchFamily="2" charset="77"/>
              <a:ea typeface="Palatino" pitchFamily="2" charset="77"/>
            </a:endParaRPr>
          </a:p>
          <a:p>
            <a:pPr lvl="1"/>
            <a:r>
              <a:rPr lang="en-US" dirty="0">
                <a:latin typeface="Palatino" pitchFamily="2" charset="77"/>
                <a:ea typeface="Palatino" pitchFamily="2" charset="77"/>
              </a:rPr>
              <a:t>“Knowledge acquisition bottleneck”</a:t>
            </a:r>
          </a:p>
          <a:p>
            <a:pPr lvl="1"/>
            <a:endParaRPr lang="en-US" dirty="0">
              <a:latin typeface="Palatino" pitchFamily="2" charset="77"/>
              <a:ea typeface="Palatino" pitchFamily="2" charset="77"/>
            </a:endParaRPr>
          </a:p>
          <a:p>
            <a:pPr lvl="1"/>
            <a:r>
              <a:rPr lang="en-US" dirty="0">
                <a:latin typeface="Palatino" pitchFamily="2" charset="77"/>
                <a:ea typeface="Palatino" pitchFamily="2" charset="77"/>
              </a:rPr>
              <a:t>Deterministic rules could not handle </a:t>
            </a:r>
            <a:r>
              <a:rPr lang="en-US" dirty="0">
                <a:solidFill>
                  <a:srgbClr val="C00000"/>
                </a:solidFill>
                <a:latin typeface="Palatino" pitchFamily="2" charset="77"/>
                <a:ea typeface="Palatino" pitchFamily="2" charset="77"/>
              </a:rPr>
              <a:t>uncertainty</a:t>
            </a:r>
          </a:p>
          <a:p>
            <a:endParaRPr lang="en-US" dirty="0">
              <a:latin typeface="Palatino" pitchFamily="2" charset="77"/>
              <a:ea typeface="Palatino" pitchFamily="2" charset="77"/>
            </a:endParaRPr>
          </a:p>
          <a:p>
            <a:r>
              <a:rPr lang="en-US" dirty="0">
                <a:latin typeface="Palatino" pitchFamily="2" charset="77"/>
                <a:ea typeface="Palatino" pitchFamily="2" charset="77"/>
              </a:rPr>
              <a:t>[1987] DARPA cuts AI funding for expert systems </a:t>
            </a:r>
          </a:p>
          <a:p>
            <a:endParaRPr lang="en-US" dirty="0">
              <a:latin typeface="Palatino" pitchFamily="2" charset="77"/>
              <a:ea typeface="Palatino" pitchFamily="2" charset="77"/>
            </a:endParaRPr>
          </a:p>
          <a:p>
            <a:r>
              <a:rPr lang="en-US" dirty="0">
                <a:latin typeface="Palatino" pitchFamily="2" charset="77"/>
                <a:ea typeface="Palatino" pitchFamily="2" charset="77"/>
              </a:rPr>
              <a:t>[1991] Japan’s fifth generation project fails to meet goals</a:t>
            </a:r>
          </a:p>
        </p:txBody>
      </p:sp>
    </p:spTree>
    <p:extLst>
      <p:ext uri="{BB962C8B-B14F-4D97-AF65-F5344CB8AC3E}">
        <p14:creationId xmlns:p14="http://schemas.microsoft.com/office/powerpoint/2010/main" val="9638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EFBB-3132-DF40-8010-3AC2E643A12B}"/>
              </a:ext>
            </a:extLst>
          </p:cNvPr>
          <p:cNvSpPr>
            <a:spLocks noGrp="1"/>
          </p:cNvSpPr>
          <p:nvPr>
            <p:ph type="title"/>
          </p:nvPr>
        </p:nvSpPr>
        <p:spPr/>
        <p:txBody>
          <a:bodyPr>
            <a:normAutofit/>
          </a:bodyPr>
          <a:lstStyle/>
          <a:p>
            <a:r>
              <a:rPr lang="en-US" dirty="0">
                <a:solidFill>
                  <a:srgbClr val="002060"/>
                </a:solidFill>
                <a:latin typeface="Palatino"/>
                <a:ea typeface="Palatino" pitchFamily="2" charset="77"/>
              </a:rPr>
              <a:t>Splintering &amp; changing of AI, and cross-fertilization with other fields (mid 1990s-)</a:t>
            </a:r>
            <a:endParaRPr lang="en-US" dirty="0">
              <a:solidFill>
                <a:srgbClr val="002060"/>
              </a:solidFill>
              <a:latin typeface="Palatino"/>
              <a:ea typeface="+mj-lt"/>
              <a:cs typeface="+mj-lt"/>
            </a:endParaRPr>
          </a:p>
        </p:txBody>
      </p:sp>
      <p:sp>
        <p:nvSpPr>
          <p:cNvPr id="3" name="Content Placeholder 2">
            <a:extLst>
              <a:ext uri="{FF2B5EF4-FFF2-40B4-BE49-F238E27FC236}">
                <a16:creationId xmlns:a16="http://schemas.microsoft.com/office/drawing/2014/main" id="{641D506C-E367-C949-A077-C2721588E13F}"/>
              </a:ext>
            </a:extLst>
          </p:cNvPr>
          <p:cNvSpPr>
            <a:spLocks noGrp="1"/>
          </p:cNvSpPr>
          <p:nvPr>
            <p:ph idx="1"/>
          </p:nvPr>
        </p:nvSpPr>
        <p:spPr>
          <a:xfrm>
            <a:off x="641808" y="1943461"/>
            <a:ext cx="10515600" cy="4547729"/>
          </a:xfrm>
        </p:spPr>
        <p:txBody>
          <a:bodyPr vert="horz" lIns="91440" tIns="45720" rIns="91440" bIns="45720" rtlCol="0" anchor="t">
            <a:normAutofit fontScale="92500" lnSpcReduction="10000"/>
          </a:bodyPr>
          <a:lstStyle/>
          <a:p>
            <a:r>
              <a:rPr lang="en-US" dirty="0">
                <a:latin typeface="Palatino"/>
                <a:ea typeface="Palatino" pitchFamily="2" charset="77"/>
              </a:rPr>
              <a:t>Many subfields and ideas: machine learning, computer vision, robotics, language processing, multiagent systems, ...</a:t>
            </a:r>
            <a:endParaRPr lang="en-US" dirty="0"/>
          </a:p>
          <a:p>
            <a:r>
              <a:rPr lang="en-US" dirty="0">
                <a:latin typeface="Palatino" pitchFamily="2" charset="77"/>
                <a:ea typeface="Palatino" pitchFamily="2" charset="77"/>
              </a:rPr>
              <a:t>Ideas from different fields</a:t>
            </a:r>
          </a:p>
          <a:p>
            <a:pPr lvl="1"/>
            <a:r>
              <a:rPr lang="en-US" dirty="0">
                <a:latin typeface="Palatino" pitchFamily="2" charset="77"/>
                <a:ea typeface="Palatino" pitchFamily="2" charset="77"/>
              </a:rPr>
              <a:t>Bayes rule from probability</a:t>
            </a:r>
          </a:p>
          <a:p>
            <a:pPr lvl="1"/>
            <a:r>
              <a:rPr lang="en-US" dirty="0">
                <a:latin typeface="Palatino"/>
                <a:ea typeface="Palatino" pitchFamily="2" charset="77"/>
              </a:rPr>
              <a:t>Cross-fertilization between search in AI and integer programming in operations research</a:t>
            </a:r>
          </a:p>
          <a:p>
            <a:pPr lvl="1"/>
            <a:r>
              <a:rPr lang="en-US" dirty="0">
                <a:latin typeface="Palatino"/>
                <a:ea typeface="Palatino" pitchFamily="2" charset="77"/>
              </a:rPr>
              <a:t>Game theory from mathematics and economics</a:t>
            </a:r>
          </a:p>
          <a:p>
            <a:pPr lvl="1"/>
            <a:r>
              <a:rPr lang="en-US" dirty="0">
                <a:latin typeface="Palatino" pitchFamily="2" charset="77"/>
                <a:ea typeface="Palatino" pitchFamily="2" charset="77"/>
              </a:rPr>
              <a:t>Stochastic gradient descent from statistics</a:t>
            </a:r>
          </a:p>
          <a:p>
            <a:pPr lvl="1"/>
            <a:r>
              <a:rPr lang="en-US" dirty="0">
                <a:latin typeface="Palatino" pitchFamily="2" charset="77"/>
                <a:ea typeface="Palatino" pitchFamily="2" charset="77"/>
              </a:rPr>
              <a:t>Value iteration from control theory </a:t>
            </a:r>
          </a:p>
          <a:p>
            <a:pPr lvl="1"/>
            <a:r>
              <a:rPr lang="en-US" dirty="0">
                <a:latin typeface="Palatino"/>
                <a:ea typeface="Palatino" pitchFamily="2" charset="77"/>
              </a:rPr>
              <a:t>Artificial neural networks from neuroscience</a:t>
            </a:r>
          </a:p>
          <a:p>
            <a:r>
              <a:rPr lang="en-US" dirty="0">
                <a:latin typeface="Palatino"/>
                <a:ea typeface="Palatino" pitchFamily="2" charset="77"/>
              </a:rPr>
              <a:t>AI becomes more mathematical</a:t>
            </a:r>
          </a:p>
          <a:p>
            <a:r>
              <a:rPr lang="en-US" dirty="0">
                <a:latin typeface="Palatino"/>
                <a:ea typeface="Palatino" pitchFamily="2" charset="77"/>
              </a:rPr>
              <a:t>Statistical rigor starts to be required in experimental results</a:t>
            </a:r>
            <a:endParaRPr lang="en-US" dirty="0"/>
          </a:p>
          <a:p>
            <a:pPr lvl="1"/>
            <a:endParaRPr lang="en-US" dirty="0">
              <a:latin typeface="Palatino" pitchFamily="2" charset="77"/>
              <a:ea typeface="Palatino" pitchFamily="2" charset="77"/>
            </a:endParaRPr>
          </a:p>
        </p:txBody>
      </p:sp>
    </p:spTree>
    <p:extLst>
      <p:ext uri="{BB962C8B-B14F-4D97-AF65-F5344CB8AC3E}">
        <p14:creationId xmlns:p14="http://schemas.microsoft.com/office/powerpoint/2010/main" val="12711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DF2A-DD1B-A94A-AB9F-0E14A3E33E8B}"/>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Beyond symbolic AI</a:t>
            </a:r>
          </a:p>
        </p:txBody>
      </p:sp>
      <p:sp>
        <p:nvSpPr>
          <p:cNvPr id="3" name="Content Placeholder 2">
            <a:extLst>
              <a:ext uri="{FF2B5EF4-FFF2-40B4-BE49-F238E27FC236}">
                <a16:creationId xmlns:a16="http://schemas.microsoft.com/office/drawing/2014/main" id="{48A04B95-D006-2A4B-AE95-DEDE14A27532}"/>
              </a:ext>
            </a:extLst>
          </p:cNvPr>
          <p:cNvSpPr>
            <a:spLocks noGrp="1"/>
          </p:cNvSpPr>
          <p:nvPr>
            <p:ph idx="1"/>
          </p:nvPr>
        </p:nvSpPr>
        <p:spPr>
          <a:xfrm>
            <a:off x="838200" y="2011154"/>
            <a:ext cx="10515600" cy="4351338"/>
          </a:xfrm>
        </p:spPr>
        <p:txBody>
          <a:bodyPr/>
          <a:lstStyle/>
          <a:p>
            <a:r>
              <a:rPr lang="en-US" dirty="0">
                <a:solidFill>
                  <a:schemeClr val="accent6">
                    <a:lumMod val="75000"/>
                  </a:schemeClr>
                </a:solidFill>
                <a:latin typeface="Palatino" pitchFamily="2" charset="77"/>
                <a:ea typeface="Palatino" pitchFamily="2" charset="77"/>
              </a:rPr>
              <a:t>Symbolic AI: </a:t>
            </a:r>
            <a:r>
              <a:rPr lang="en-US" dirty="0">
                <a:latin typeface="Palatino" pitchFamily="2" charset="77"/>
                <a:ea typeface="Palatino" pitchFamily="2" charset="77"/>
              </a:rPr>
              <a:t>top-down approach with a vision</a:t>
            </a:r>
          </a:p>
          <a:p>
            <a:endParaRPr lang="en-US" dirty="0">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Neural AI: </a:t>
            </a:r>
            <a:r>
              <a:rPr lang="en-US" dirty="0">
                <a:latin typeface="Palatino" pitchFamily="2" charset="77"/>
                <a:ea typeface="Palatino" pitchFamily="2" charset="77"/>
              </a:rPr>
              <a:t>bottoms-up approach inspired by the human mind </a:t>
            </a:r>
          </a:p>
          <a:p>
            <a:endParaRPr lang="en-US" dirty="0">
              <a:latin typeface="Palatino" pitchFamily="2" charset="77"/>
              <a:ea typeface="Palatino" pitchFamily="2" charset="77"/>
            </a:endParaRPr>
          </a:p>
          <a:p>
            <a:r>
              <a:rPr lang="en-US" dirty="0">
                <a:latin typeface="Palatino" pitchFamily="2" charset="77"/>
                <a:ea typeface="Palatino" pitchFamily="2" charset="77"/>
              </a:rPr>
              <a:t>Neural AI had its own story with promise, successes and winters</a:t>
            </a:r>
          </a:p>
        </p:txBody>
      </p:sp>
    </p:spTree>
    <p:extLst>
      <p:ext uri="{BB962C8B-B14F-4D97-AF65-F5344CB8AC3E}">
        <p14:creationId xmlns:p14="http://schemas.microsoft.com/office/powerpoint/2010/main" val="426155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D9CCD-CE55-494F-ABC9-5DDFF3765238}"/>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Phase one of neural AI</a:t>
            </a:r>
            <a:endParaRPr lang="en-US" dirty="0">
              <a:solidFill>
                <a:srgbClr val="002060"/>
              </a:solidFill>
            </a:endParaRPr>
          </a:p>
        </p:txBody>
      </p:sp>
      <p:sp>
        <p:nvSpPr>
          <p:cNvPr id="3" name="Content Placeholder 2">
            <a:extLst>
              <a:ext uri="{FF2B5EF4-FFF2-40B4-BE49-F238E27FC236}">
                <a16:creationId xmlns:a16="http://schemas.microsoft.com/office/drawing/2014/main" id="{C3069778-B0ED-A248-80AA-C2CCBEC7C90E}"/>
              </a:ext>
            </a:extLst>
          </p:cNvPr>
          <p:cNvSpPr>
            <a:spLocks noGrp="1"/>
          </p:cNvSpPr>
          <p:nvPr>
            <p:ph idx="1"/>
          </p:nvPr>
        </p:nvSpPr>
        <p:spPr>
          <a:xfrm>
            <a:off x="838200" y="1825625"/>
            <a:ext cx="10793506" cy="4351338"/>
          </a:xfrm>
        </p:spPr>
        <p:txBody>
          <a:bodyPr/>
          <a:lstStyle/>
          <a:p>
            <a:r>
              <a:rPr lang="en-US" dirty="0">
                <a:solidFill>
                  <a:schemeClr val="accent6">
                    <a:lumMod val="75000"/>
                  </a:schemeClr>
                </a:solidFill>
                <a:latin typeface="Palatino" pitchFamily="2" charset="77"/>
                <a:ea typeface="Palatino" pitchFamily="2" charset="77"/>
              </a:rPr>
              <a:t>[1943] </a:t>
            </a:r>
            <a:r>
              <a:rPr lang="en-US" dirty="0">
                <a:latin typeface="Palatino" pitchFamily="2" charset="77"/>
                <a:ea typeface="Palatino" pitchFamily="2" charset="77"/>
              </a:rPr>
              <a:t>McCulloch/Pitts model for computation </a:t>
            </a:r>
          </a:p>
          <a:p>
            <a:endParaRPr lang="en-US" dirty="0">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[1958] </a:t>
            </a:r>
            <a:r>
              <a:rPr lang="en-US" dirty="0">
                <a:latin typeface="Palatino" pitchFamily="2" charset="77"/>
                <a:ea typeface="Palatino" pitchFamily="2" charset="77"/>
              </a:rPr>
              <a:t>Rosenblatt’s perceptron algorithm for binary classification</a:t>
            </a:r>
          </a:p>
          <a:p>
            <a:endParaRPr lang="en-US" dirty="0">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[1969] </a:t>
            </a:r>
            <a:r>
              <a:rPr lang="en-US" dirty="0" err="1">
                <a:latin typeface="Palatino" pitchFamily="2" charset="77"/>
                <a:ea typeface="Palatino" pitchFamily="2" charset="77"/>
              </a:rPr>
              <a:t>Perceptrons</a:t>
            </a:r>
            <a:r>
              <a:rPr lang="en-US" dirty="0">
                <a:latin typeface="Palatino" pitchFamily="2" charset="77"/>
                <a:ea typeface="Palatino" pitchFamily="2" charset="77"/>
              </a:rPr>
              <a:t> book showed that linear networks could not solve XOR  &lt;&gt; part of the AI winter that killed neural net research</a:t>
            </a:r>
          </a:p>
          <a:p>
            <a:endParaRPr lang="en-US" dirty="0">
              <a:latin typeface="Palatino" pitchFamily="2" charset="77"/>
              <a:ea typeface="Palatino" pitchFamily="2" charset="77"/>
            </a:endParaRPr>
          </a:p>
          <a:p>
            <a:endParaRPr lang="en-US" dirty="0">
              <a:latin typeface="Palatino" pitchFamily="2" charset="77"/>
              <a:ea typeface="Palatino" pitchFamily="2" charset="77"/>
            </a:endParaRPr>
          </a:p>
          <a:p>
            <a:endParaRPr lang="en-US" dirty="0">
              <a:latin typeface="Palatino" pitchFamily="2" charset="77"/>
              <a:ea typeface="Palatino" pitchFamily="2" charset="77"/>
            </a:endParaRPr>
          </a:p>
          <a:p>
            <a:endParaRPr lang="en-US" dirty="0">
              <a:latin typeface="Palatino" pitchFamily="2" charset="77"/>
              <a:ea typeface="Palatino" pitchFamily="2" charset="77"/>
            </a:endParaRPr>
          </a:p>
        </p:txBody>
      </p:sp>
    </p:spTree>
    <p:extLst>
      <p:ext uri="{BB962C8B-B14F-4D97-AF65-F5344CB8AC3E}">
        <p14:creationId xmlns:p14="http://schemas.microsoft.com/office/powerpoint/2010/main" val="137729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E08ACBEB-E8A5-A74F-89BE-1111FF45CDA4}"/>
              </a:ext>
            </a:extLst>
          </p:cNvPr>
          <p:cNvPicPr>
            <a:picLocks noChangeAspect="1"/>
          </p:cNvPicPr>
          <p:nvPr/>
        </p:nvPicPr>
        <p:blipFill>
          <a:blip r:embed="rId3"/>
          <a:stretch>
            <a:fillRect/>
          </a:stretch>
        </p:blipFill>
        <p:spPr>
          <a:xfrm>
            <a:off x="8271428" y="2656703"/>
            <a:ext cx="3819934" cy="1209326"/>
          </a:xfrm>
          <a:prstGeom prst="rect">
            <a:avLst/>
          </a:prstGeom>
        </p:spPr>
      </p:pic>
      <p:sp>
        <p:nvSpPr>
          <p:cNvPr id="2" name="Title 1">
            <a:extLst>
              <a:ext uri="{FF2B5EF4-FFF2-40B4-BE49-F238E27FC236}">
                <a16:creationId xmlns:a16="http://schemas.microsoft.com/office/drawing/2014/main" id="{305E1DAA-17C4-B148-AE78-FE5228C5E3CC}"/>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Phase two of neural AI</a:t>
            </a:r>
          </a:p>
        </p:txBody>
      </p:sp>
      <p:sp>
        <p:nvSpPr>
          <p:cNvPr id="3" name="Content Placeholder 2">
            <a:extLst>
              <a:ext uri="{FF2B5EF4-FFF2-40B4-BE49-F238E27FC236}">
                <a16:creationId xmlns:a16="http://schemas.microsoft.com/office/drawing/2014/main" id="{8180F68F-AFBF-AE41-AC1B-018DA878A372}"/>
              </a:ext>
            </a:extLst>
          </p:cNvPr>
          <p:cNvSpPr>
            <a:spLocks noGrp="1"/>
          </p:cNvSpPr>
          <p:nvPr>
            <p:ph idx="1"/>
          </p:nvPr>
        </p:nvSpPr>
        <p:spPr/>
        <p:txBody>
          <a:bodyPr vert="horz" lIns="91440" tIns="45720" rIns="91440" bIns="45720" rtlCol="0" anchor="t">
            <a:normAutofit/>
          </a:bodyPr>
          <a:lstStyle/>
          <a:p>
            <a:r>
              <a:rPr lang="en-US" sz="2400" dirty="0">
                <a:solidFill>
                  <a:schemeClr val="accent6">
                    <a:lumMod val="75000"/>
                  </a:schemeClr>
                </a:solidFill>
                <a:latin typeface="Palatino" pitchFamily="2" charset="77"/>
                <a:ea typeface="Palatino" pitchFamily="2" charset="77"/>
              </a:rPr>
              <a:t>[1986] </a:t>
            </a:r>
            <a:r>
              <a:rPr lang="en-US" sz="2400" dirty="0">
                <a:latin typeface="Palatino" pitchFamily="2" charset="77"/>
                <a:ea typeface="Palatino" pitchFamily="2" charset="77"/>
              </a:rPr>
              <a:t>Popularization of the backpropagation algorithm for training multi-layer networks by </a:t>
            </a:r>
            <a:r>
              <a:rPr lang="en-US" sz="2400" dirty="0" err="1">
                <a:solidFill>
                  <a:schemeClr val="accent6">
                    <a:lumMod val="75000"/>
                  </a:schemeClr>
                </a:solidFill>
                <a:latin typeface="Palatino" pitchFamily="2" charset="77"/>
                <a:ea typeface="Palatino" pitchFamily="2" charset="77"/>
              </a:rPr>
              <a:t>Rumelhardt</a:t>
            </a:r>
            <a:r>
              <a:rPr lang="en-US" sz="2400" dirty="0">
                <a:solidFill>
                  <a:schemeClr val="accent6">
                    <a:lumMod val="75000"/>
                  </a:schemeClr>
                </a:solidFill>
                <a:latin typeface="Palatino" pitchFamily="2" charset="77"/>
                <a:ea typeface="Palatino" pitchFamily="2" charset="77"/>
              </a:rPr>
              <a:t>, Hinton, Williams</a:t>
            </a:r>
          </a:p>
          <a:p>
            <a:pPr lvl="1"/>
            <a:endParaRPr lang="en-US" sz="2000"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a:ea typeface="Palatino" pitchFamily="2" charset="77"/>
              </a:rPr>
              <a:t>[1989] LeCun </a:t>
            </a:r>
            <a:r>
              <a:rPr lang="en-US" sz="2400" dirty="0">
                <a:latin typeface="Palatino"/>
                <a:ea typeface="Palatino" pitchFamily="2" charset="77"/>
              </a:rPr>
              <a:t>applied CNNs (pioneered previously by </a:t>
            </a:r>
            <a:br>
              <a:rPr lang="en-US" sz="2400" dirty="0">
                <a:latin typeface="Palatino"/>
                <a:ea typeface="Palatino" pitchFamily="2" charset="77"/>
              </a:rPr>
            </a:br>
            <a:r>
              <a:rPr lang="en-US" sz="2400" dirty="0">
                <a:latin typeface="Palatino"/>
                <a:ea typeface="Palatino" pitchFamily="2" charset="77"/>
              </a:rPr>
              <a:t>CMU's Alex Waibel) for handwriting recognition</a:t>
            </a:r>
            <a:endParaRPr lang="en-US" dirty="0">
              <a:cs typeface="Calibri" panose="020F0502020204030204"/>
            </a:endParaRPr>
          </a:p>
          <a:p>
            <a:endParaRPr lang="en-US" sz="2400" dirty="0">
              <a:latin typeface="Palatino" pitchFamily="2" charset="77"/>
              <a:ea typeface="Palatino" pitchFamily="2" charset="77"/>
            </a:endParaRPr>
          </a:p>
          <a:p>
            <a:r>
              <a:rPr lang="en-US" sz="2400" dirty="0">
                <a:latin typeface="Palatino" pitchFamily="2" charset="77"/>
                <a:ea typeface="Palatino" pitchFamily="2" charset="77"/>
              </a:rPr>
              <a:t>Was still hard to train very deep networks successfully---hence successes limited to simple tasks</a:t>
            </a:r>
          </a:p>
        </p:txBody>
      </p:sp>
    </p:spTree>
    <p:extLst>
      <p:ext uri="{BB962C8B-B14F-4D97-AF65-F5344CB8AC3E}">
        <p14:creationId xmlns:p14="http://schemas.microsoft.com/office/powerpoint/2010/main" val="145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A830-F62E-B042-A893-7775D5DF6C48}"/>
              </a:ext>
            </a:extLst>
          </p:cNvPr>
          <p:cNvSpPr>
            <a:spLocks noGrp="1"/>
          </p:cNvSpPr>
          <p:nvPr>
            <p:ph type="title"/>
          </p:nvPr>
        </p:nvSpPr>
        <p:spPr>
          <a:xfrm>
            <a:off x="718279" y="70046"/>
            <a:ext cx="10515600" cy="1325563"/>
          </a:xfrm>
        </p:spPr>
        <p:txBody>
          <a:bodyPr/>
          <a:lstStyle/>
          <a:p>
            <a:r>
              <a:rPr lang="en-US" dirty="0">
                <a:solidFill>
                  <a:srgbClr val="002060"/>
                </a:solidFill>
                <a:latin typeface="Palatino" pitchFamily="2" charset="77"/>
                <a:ea typeface="Palatino" pitchFamily="2" charset="77"/>
              </a:rPr>
              <a:t>Phase three of neural AI</a:t>
            </a:r>
          </a:p>
        </p:txBody>
      </p:sp>
      <p:sp>
        <p:nvSpPr>
          <p:cNvPr id="3" name="Content Placeholder 2">
            <a:extLst>
              <a:ext uri="{FF2B5EF4-FFF2-40B4-BE49-F238E27FC236}">
                <a16:creationId xmlns:a16="http://schemas.microsoft.com/office/drawing/2014/main" id="{59AB7887-14BC-6C42-B506-2AFAF89DE6F8}"/>
              </a:ext>
            </a:extLst>
          </p:cNvPr>
          <p:cNvSpPr>
            <a:spLocks noGrp="1"/>
          </p:cNvSpPr>
          <p:nvPr>
            <p:ph idx="1"/>
          </p:nvPr>
        </p:nvSpPr>
        <p:spPr>
          <a:xfrm>
            <a:off x="838200" y="1274164"/>
            <a:ext cx="10797209" cy="4902799"/>
          </a:xfrm>
        </p:spPr>
        <p:txBody>
          <a:bodyPr vert="horz" lIns="91440" tIns="45720" rIns="91440" bIns="45720" rtlCol="0" anchor="t">
            <a:normAutofit/>
          </a:bodyPr>
          <a:lstStyle/>
          <a:p>
            <a:r>
              <a:rPr lang="en-US" dirty="0">
                <a:solidFill>
                  <a:schemeClr val="accent6">
                    <a:lumMod val="75000"/>
                  </a:schemeClr>
                </a:solidFill>
                <a:latin typeface="Palatino"/>
                <a:ea typeface="Palatino" pitchFamily="2" charset="77"/>
              </a:rPr>
              <a:t>”</a:t>
            </a:r>
            <a:r>
              <a:rPr lang="en-US" dirty="0" err="1">
                <a:solidFill>
                  <a:schemeClr val="accent6">
                    <a:lumMod val="75000"/>
                  </a:schemeClr>
                </a:solidFill>
                <a:latin typeface="Palatino"/>
                <a:ea typeface="Palatino" pitchFamily="2" charset="77"/>
              </a:rPr>
              <a:t>AlexNet</a:t>
            </a:r>
            <a:r>
              <a:rPr lang="en-US" dirty="0">
                <a:solidFill>
                  <a:schemeClr val="accent6">
                    <a:lumMod val="75000"/>
                  </a:schemeClr>
                </a:solidFill>
                <a:latin typeface="Palatino"/>
                <a:ea typeface="Palatino" pitchFamily="2" charset="77"/>
              </a:rPr>
              <a:t> moment” [2012]: </a:t>
            </a:r>
            <a:r>
              <a:rPr lang="en-US" dirty="0">
                <a:latin typeface="Palatino"/>
                <a:ea typeface="Palatino" pitchFamily="2" charset="77"/>
              </a:rPr>
              <a:t>huge gains on a real-world image classification task by successfully training deep networks</a:t>
            </a:r>
            <a:endParaRPr lang="en-US" dirty="0">
              <a:latin typeface="Palatino" pitchFamily="2" charset="77"/>
              <a:ea typeface="Palatino" pitchFamily="2" charset="77"/>
            </a:endParaRPr>
          </a:p>
          <a:p>
            <a:pPr lvl="1"/>
            <a:r>
              <a:rPr lang="en-US" dirty="0">
                <a:latin typeface="Palatino" pitchFamily="2" charset="77"/>
                <a:ea typeface="Palatino" pitchFamily="2" charset="77"/>
              </a:rPr>
              <a:t>Large scale data (ImageNet) + GPUs + training heuristics </a:t>
            </a:r>
          </a:p>
          <a:p>
            <a:pPr marL="0" indent="0">
              <a:buNone/>
            </a:pPr>
            <a:endParaRPr lang="en-US" dirty="0">
              <a:latin typeface="Palatino" pitchFamily="2" charset="77"/>
              <a:ea typeface="Palatino" pitchFamily="2" charset="77"/>
            </a:endParaRPr>
          </a:p>
        </p:txBody>
      </p:sp>
      <p:pic>
        <p:nvPicPr>
          <p:cNvPr id="4" name="Picture 2">
            <a:extLst>
              <a:ext uri="{FF2B5EF4-FFF2-40B4-BE49-F238E27FC236}">
                <a16:creationId xmlns:a16="http://schemas.microsoft.com/office/drawing/2014/main" id="{CA5CD9AE-4A75-980B-95D9-E3A9FD077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692" y="2572413"/>
            <a:ext cx="8468193" cy="414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23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Course Information</a:t>
            </a:r>
            <a:endParaRPr/>
          </a:p>
        </p:txBody>
      </p:sp>
      <p:sp>
        <p:nvSpPr>
          <p:cNvPr id="107" name="Google Shape;107;p4"/>
          <p:cNvSpPr txBox="1">
            <a:spLocks noGrp="1"/>
          </p:cNvSpPr>
          <p:nvPr>
            <p:ph type="body" idx="1"/>
          </p:nvPr>
        </p:nvSpPr>
        <p:spPr>
          <a:xfrm>
            <a:off x="612613" y="1597279"/>
            <a:ext cx="10913070" cy="20395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Website: </a:t>
            </a:r>
            <a:r>
              <a:rPr lang="en-US" u="sng" dirty="0">
                <a:solidFill>
                  <a:schemeClr val="hlink"/>
                </a:solidFill>
                <a:hlinkClick r:id="rId3"/>
              </a:rPr>
              <a:t>www.cs.cmu.edu/~15281</a:t>
            </a:r>
            <a:endParaRPr dirty="0"/>
          </a:p>
          <a:p>
            <a:pPr marL="0" lvl="0" indent="0" algn="l" rtl="0">
              <a:lnSpc>
                <a:spcPct val="90000"/>
              </a:lnSpc>
              <a:spcBef>
                <a:spcPts val="1000"/>
              </a:spcBef>
              <a:spcAft>
                <a:spcPts val="0"/>
              </a:spcAft>
              <a:buClr>
                <a:srgbClr val="2F5496"/>
              </a:buClr>
              <a:buSzPts val="2000"/>
              <a:buFont typeface="Noto Sans Symbols"/>
              <a:buNone/>
            </a:pPr>
            <a:endParaRPr sz="2000" dirty="0"/>
          </a:p>
          <a:p>
            <a:pPr marL="0" lvl="0" indent="0" algn="l" rtl="0">
              <a:lnSpc>
                <a:spcPct val="90000"/>
              </a:lnSpc>
              <a:spcBef>
                <a:spcPts val="1000"/>
              </a:spcBef>
              <a:spcAft>
                <a:spcPts val="0"/>
              </a:spcAft>
              <a:buClr>
                <a:srgbClr val="2F5496"/>
              </a:buClr>
              <a:buSzPts val="2800"/>
              <a:buFont typeface="Noto Sans Symbols"/>
              <a:buNone/>
            </a:pPr>
            <a:r>
              <a:rPr lang="en-US" dirty="0"/>
              <a:t>Canvas: </a:t>
            </a:r>
            <a:r>
              <a:rPr lang="en-US" u="sng" dirty="0">
                <a:solidFill>
                  <a:schemeClr val="hlink"/>
                </a:solidFill>
                <a:hlinkClick r:id="rId4"/>
              </a:rPr>
              <a:t>canvas.cmu.edu</a:t>
            </a:r>
            <a:endParaRPr dirty="0"/>
          </a:p>
          <a:p>
            <a:pPr marL="0" lvl="0" indent="0" algn="l" rtl="0">
              <a:lnSpc>
                <a:spcPct val="90000"/>
              </a:lnSpc>
              <a:spcBef>
                <a:spcPts val="1000"/>
              </a:spcBef>
              <a:spcAft>
                <a:spcPts val="0"/>
              </a:spcAft>
              <a:buClr>
                <a:srgbClr val="2F5496"/>
              </a:buClr>
              <a:buSzPts val="2000"/>
              <a:buFont typeface="Noto Sans Symbols"/>
              <a:buNone/>
            </a:pPr>
            <a:endParaRPr sz="2000" dirty="0"/>
          </a:p>
          <a:p>
            <a:pPr marL="0" lvl="0" indent="0" algn="l" rtl="0">
              <a:lnSpc>
                <a:spcPct val="90000"/>
              </a:lnSpc>
              <a:spcBef>
                <a:spcPts val="1000"/>
              </a:spcBef>
              <a:spcAft>
                <a:spcPts val="0"/>
              </a:spcAft>
              <a:buClr>
                <a:srgbClr val="2F5496"/>
              </a:buClr>
              <a:buSzPts val="2800"/>
              <a:buFont typeface="Noto Sans Symbols"/>
              <a:buNone/>
            </a:pPr>
            <a:r>
              <a:rPr lang="en-US" dirty="0" err="1"/>
              <a:t>Gradescope</a:t>
            </a:r>
            <a:r>
              <a:rPr lang="en-US" dirty="0"/>
              <a:t>: </a:t>
            </a:r>
            <a:r>
              <a:rPr lang="en-US" u="sng" dirty="0">
                <a:solidFill>
                  <a:schemeClr val="hlink"/>
                </a:solidFill>
                <a:hlinkClick r:id="rId5"/>
              </a:rPr>
              <a:t>gradescope.com</a:t>
            </a:r>
            <a:endParaRPr dirty="0"/>
          </a:p>
          <a:p>
            <a:pPr marL="0" lvl="0" indent="0" algn="l" rtl="0">
              <a:lnSpc>
                <a:spcPct val="90000"/>
              </a:lnSpc>
              <a:spcBef>
                <a:spcPts val="1000"/>
              </a:spcBef>
              <a:spcAft>
                <a:spcPts val="0"/>
              </a:spcAft>
              <a:buClr>
                <a:srgbClr val="2F5496"/>
              </a:buClr>
              <a:buSzPts val="2000"/>
              <a:buFont typeface="Noto Sans Symbols"/>
              <a:buNone/>
            </a:pPr>
            <a:endParaRPr sz="2000" dirty="0"/>
          </a:p>
          <a:p>
            <a:pPr marL="0" lvl="0" indent="0" algn="l" rtl="0">
              <a:lnSpc>
                <a:spcPct val="90000"/>
              </a:lnSpc>
              <a:spcBef>
                <a:spcPts val="1000"/>
              </a:spcBef>
              <a:spcAft>
                <a:spcPts val="0"/>
              </a:spcAft>
              <a:buClr>
                <a:srgbClr val="2F5496"/>
              </a:buClr>
              <a:buSzPts val="2800"/>
              <a:buFont typeface="Noto Sans Symbols"/>
              <a:buNone/>
            </a:pPr>
            <a:r>
              <a:rPr lang="en-US" dirty="0"/>
              <a:t>Communication: </a:t>
            </a:r>
            <a:r>
              <a:rPr lang="en-US" u="sng" dirty="0" err="1">
                <a:solidFill>
                  <a:schemeClr val="hlink"/>
                </a:solidFill>
              </a:rPr>
              <a:t>piazza.com</a:t>
            </a:r>
            <a:r>
              <a:rPr lang="en-US" u="sng" dirty="0">
                <a:solidFill>
                  <a:schemeClr val="hlink"/>
                </a:solidFill>
              </a:rPr>
              <a:t>/</a:t>
            </a:r>
            <a:r>
              <a:rPr lang="en-US" u="sng" dirty="0" err="1">
                <a:solidFill>
                  <a:schemeClr val="hlink"/>
                </a:solidFill>
              </a:rPr>
              <a:t>cmu</a:t>
            </a:r>
            <a:r>
              <a:rPr lang="en-US" u="sng" dirty="0">
                <a:solidFill>
                  <a:schemeClr val="hlink"/>
                </a:solidFill>
              </a:rPr>
              <a:t>/spring2024/15281/home</a:t>
            </a:r>
            <a:endParaRPr dirty="0"/>
          </a:p>
          <a:p>
            <a:pPr marL="0" lvl="0" indent="0" algn="l" rtl="0">
              <a:lnSpc>
                <a:spcPct val="90000"/>
              </a:lnSpc>
              <a:spcBef>
                <a:spcPts val="1000"/>
              </a:spcBef>
              <a:spcAft>
                <a:spcPts val="0"/>
              </a:spcAft>
              <a:buClr>
                <a:srgbClr val="2F5496"/>
              </a:buClr>
              <a:buSzPts val="2800"/>
              <a:buFont typeface="Noto Sans Symbols"/>
              <a:buNone/>
            </a:pPr>
            <a:endParaRPr dirty="0"/>
          </a:p>
          <a:p>
            <a:pPr marL="0" lvl="0" indent="0" algn="l" rtl="0">
              <a:lnSpc>
                <a:spcPct val="90000"/>
              </a:lnSpc>
              <a:spcBef>
                <a:spcPts val="1000"/>
              </a:spcBef>
              <a:spcAft>
                <a:spcPts val="0"/>
              </a:spcAft>
              <a:buClr>
                <a:srgbClr val="2F5496"/>
              </a:buClr>
              <a:buSzPts val="2800"/>
              <a:buFont typeface="Noto Sans Symbols"/>
              <a:buNone/>
            </a:pPr>
            <a:r>
              <a:rPr lang="en-US" dirty="0"/>
              <a:t>Prerequisites/Corequisites/Course Scope</a:t>
            </a:r>
            <a:endParaRPr dirty="0"/>
          </a:p>
        </p:txBody>
      </p:sp>
      <p:pic>
        <p:nvPicPr>
          <p:cNvPr id="108" name="Google Shape;108;p4" descr="Image result for canvas"/>
          <p:cNvPicPr preferRelativeResize="0"/>
          <p:nvPr/>
        </p:nvPicPr>
        <p:blipFill rotWithShape="1">
          <a:blip r:embed="rId6">
            <a:alphaModFix/>
          </a:blip>
          <a:srcRect/>
          <a:stretch/>
        </p:blipFill>
        <p:spPr>
          <a:xfrm>
            <a:off x="4828748" y="2301842"/>
            <a:ext cx="993923" cy="813574"/>
          </a:xfrm>
          <a:prstGeom prst="rect">
            <a:avLst/>
          </a:prstGeom>
          <a:noFill/>
          <a:ln>
            <a:noFill/>
          </a:ln>
        </p:spPr>
      </p:pic>
      <p:pic>
        <p:nvPicPr>
          <p:cNvPr id="109" name="Google Shape;109;p4" descr="Image result for gradescope"/>
          <p:cNvPicPr preferRelativeResize="0"/>
          <p:nvPr/>
        </p:nvPicPr>
        <p:blipFill rotWithShape="1">
          <a:blip r:embed="rId7">
            <a:alphaModFix/>
          </a:blip>
          <a:srcRect t="34145" b="44402"/>
          <a:stretch/>
        </p:blipFill>
        <p:spPr>
          <a:xfrm>
            <a:off x="5520692" y="3391699"/>
            <a:ext cx="3240595" cy="521402"/>
          </a:xfrm>
          <a:prstGeom prst="rect">
            <a:avLst/>
          </a:prstGeom>
          <a:noFill/>
          <a:ln>
            <a:noFill/>
          </a:ln>
        </p:spPr>
      </p:pic>
      <p:pic>
        <p:nvPicPr>
          <p:cNvPr id="110" name="Google Shape;110;p4"/>
          <p:cNvPicPr preferRelativeResize="0"/>
          <p:nvPr/>
        </p:nvPicPr>
        <p:blipFill rotWithShape="1">
          <a:blip r:embed="rId8">
            <a:alphaModFix/>
          </a:blip>
          <a:srcRect/>
          <a:stretch/>
        </p:blipFill>
        <p:spPr>
          <a:xfrm>
            <a:off x="9659645" y="4334384"/>
            <a:ext cx="1368678" cy="5214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41665-3262-2F4D-80DD-A16AC9DB1610}"/>
              </a:ext>
            </a:extLst>
          </p:cNvPr>
          <p:cNvSpPr>
            <a:spLocks noGrp="1"/>
          </p:cNvSpPr>
          <p:nvPr>
            <p:ph type="title"/>
          </p:nvPr>
        </p:nvSpPr>
        <p:spPr/>
        <p:txBody>
          <a:bodyPr/>
          <a:lstStyle/>
          <a:p>
            <a:r>
              <a:rPr lang="en-US" dirty="0">
                <a:solidFill>
                  <a:schemeClr val="accent1">
                    <a:lumMod val="50000"/>
                  </a:schemeClr>
                </a:solidFill>
                <a:latin typeface="Palatino" pitchFamily="2" charset="77"/>
                <a:ea typeface="Palatino" pitchFamily="2" charset="77"/>
              </a:rPr>
              <a:t>Phase three of neural AI</a:t>
            </a:r>
          </a:p>
        </p:txBody>
      </p:sp>
      <p:sp>
        <p:nvSpPr>
          <p:cNvPr id="3" name="Content Placeholder 2">
            <a:extLst>
              <a:ext uri="{FF2B5EF4-FFF2-40B4-BE49-F238E27FC236}">
                <a16:creationId xmlns:a16="http://schemas.microsoft.com/office/drawing/2014/main" id="{7F1E177D-8F05-2C49-B06C-25C6F68CF1E9}"/>
              </a:ext>
            </a:extLst>
          </p:cNvPr>
          <p:cNvSpPr>
            <a:spLocks noGrp="1"/>
          </p:cNvSpPr>
          <p:nvPr>
            <p:ph idx="1"/>
          </p:nvPr>
        </p:nvSpPr>
        <p:spPr>
          <a:xfrm>
            <a:off x="838200" y="2024406"/>
            <a:ext cx="10515600" cy="3780045"/>
          </a:xfrm>
        </p:spPr>
        <p:txBody>
          <a:bodyPr/>
          <a:lstStyle/>
          <a:p>
            <a:r>
              <a:rPr lang="en-US" dirty="0">
                <a:latin typeface="Palatino" pitchFamily="2" charset="77"/>
                <a:ea typeface="Palatino" pitchFamily="2" charset="77"/>
              </a:rPr>
              <a:t>Ever larger amounts of data and compute</a:t>
            </a:r>
          </a:p>
          <a:p>
            <a:endParaRPr lang="en-US" dirty="0">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[2020] GPT-3 </a:t>
            </a:r>
            <a:r>
              <a:rPr lang="en-US" dirty="0">
                <a:latin typeface="Palatino" pitchFamily="2" charset="77"/>
                <a:ea typeface="Palatino" pitchFamily="2" charset="77"/>
              </a:rPr>
              <a:t>with 175B parameters, trained on about 45TB of text data from different datasets</a:t>
            </a:r>
          </a:p>
          <a:p>
            <a:endParaRPr lang="en-US" dirty="0">
              <a:latin typeface="Palatino" pitchFamily="2" charset="77"/>
              <a:ea typeface="Palatino" pitchFamily="2" charset="77"/>
            </a:endParaRPr>
          </a:p>
          <a:p>
            <a:endParaRPr lang="en-US" dirty="0">
              <a:latin typeface="Palatino" pitchFamily="2" charset="77"/>
              <a:ea typeface="Palatino" pitchFamily="2" charset="77"/>
            </a:endParaRPr>
          </a:p>
        </p:txBody>
      </p:sp>
    </p:spTree>
    <p:extLst>
      <p:ext uri="{BB962C8B-B14F-4D97-AF65-F5344CB8AC3E}">
        <p14:creationId xmlns:p14="http://schemas.microsoft.com/office/powerpoint/2010/main" val="42809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E6C9F-3991-E44B-81E2-35C51E6B1695}"/>
              </a:ext>
            </a:extLst>
          </p:cNvPr>
          <p:cNvSpPr>
            <a:spLocks noGrp="1"/>
          </p:cNvSpPr>
          <p:nvPr>
            <p:ph type="title"/>
          </p:nvPr>
        </p:nvSpPr>
        <p:spPr/>
        <p:txBody>
          <a:bodyPr/>
          <a:lstStyle/>
          <a:p>
            <a:r>
              <a:rPr lang="en-US" dirty="0">
                <a:solidFill>
                  <a:schemeClr val="accent1">
                    <a:lumMod val="50000"/>
                  </a:schemeClr>
                </a:solidFill>
                <a:latin typeface="Palatino" pitchFamily="2" charset="77"/>
                <a:ea typeface="Palatino" pitchFamily="2" charset="77"/>
              </a:rPr>
              <a:t>The AI renaissance</a:t>
            </a:r>
          </a:p>
        </p:txBody>
      </p:sp>
      <p:sp>
        <p:nvSpPr>
          <p:cNvPr id="3" name="Content Placeholder 2">
            <a:extLst>
              <a:ext uri="{FF2B5EF4-FFF2-40B4-BE49-F238E27FC236}">
                <a16:creationId xmlns:a16="http://schemas.microsoft.com/office/drawing/2014/main" id="{55CD84AC-2464-2E41-91E3-29BC9187499C}"/>
              </a:ext>
            </a:extLst>
          </p:cNvPr>
          <p:cNvSpPr>
            <a:spLocks noGrp="1"/>
          </p:cNvSpPr>
          <p:nvPr>
            <p:ph idx="1"/>
          </p:nvPr>
        </p:nvSpPr>
        <p:spPr>
          <a:xfrm>
            <a:off x="838200" y="2236443"/>
            <a:ext cx="9471991" cy="4351338"/>
          </a:xfrm>
        </p:spPr>
        <p:txBody>
          <a:bodyPr vert="horz" lIns="91440" tIns="45720" rIns="91440" bIns="45720" rtlCol="0" anchor="t">
            <a:normAutofit/>
          </a:bodyPr>
          <a:lstStyle/>
          <a:p>
            <a:r>
              <a:rPr lang="en-US" sz="2400" dirty="0">
                <a:solidFill>
                  <a:schemeClr val="accent6">
                    <a:lumMod val="75000"/>
                  </a:schemeClr>
                </a:solidFill>
                <a:latin typeface="Palatino" pitchFamily="2" charset="77"/>
                <a:ea typeface="Palatino" pitchFamily="2" charset="77"/>
              </a:rPr>
              <a:t>[1997] </a:t>
            </a:r>
            <a:r>
              <a:rPr lang="en-US" sz="2400" dirty="0" err="1">
                <a:solidFill>
                  <a:schemeClr val="accent6">
                    <a:lumMod val="75000"/>
                  </a:schemeClr>
                </a:solidFill>
                <a:latin typeface="Palatino" pitchFamily="2" charset="77"/>
                <a:ea typeface="Palatino" pitchFamily="2" charset="77"/>
              </a:rPr>
              <a:t>DeepBlue</a:t>
            </a:r>
            <a:r>
              <a:rPr lang="en-US" sz="2400" dirty="0">
                <a:solidFill>
                  <a:schemeClr val="accent6">
                    <a:lumMod val="75000"/>
                  </a:schemeClr>
                </a:solidFill>
                <a:latin typeface="Palatino" pitchFamily="2" charset="77"/>
                <a:ea typeface="Palatino" pitchFamily="2" charset="77"/>
              </a:rPr>
              <a:t> </a:t>
            </a:r>
            <a:r>
              <a:rPr lang="en-US" sz="2400" dirty="0">
                <a:latin typeface="Palatino" pitchFamily="2" charset="77"/>
                <a:ea typeface="Palatino" pitchFamily="2" charset="77"/>
              </a:rPr>
              <a:t>defeats Gary </a:t>
            </a:r>
            <a:r>
              <a:rPr lang="en-US" sz="2400" dirty="0" err="1">
                <a:latin typeface="Palatino" pitchFamily="2" charset="77"/>
                <a:ea typeface="Palatino" pitchFamily="2" charset="77"/>
              </a:rPr>
              <a:t>Kasporov</a:t>
            </a:r>
            <a:r>
              <a:rPr lang="en-US" sz="2400" dirty="0">
                <a:latin typeface="Palatino" pitchFamily="2" charset="77"/>
                <a:ea typeface="Palatino" pitchFamily="2" charset="77"/>
              </a:rPr>
              <a:t> </a:t>
            </a:r>
          </a:p>
          <a:p>
            <a:endParaRPr lang="en-US" sz="2400"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a:ea typeface="Palatino" pitchFamily="2" charset="77"/>
              </a:rPr>
              <a:t>[1995] NavLab5 </a:t>
            </a:r>
            <a:r>
              <a:rPr lang="en-US" sz="2400" dirty="0">
                <a:latin typeface="Palatino"/>
                <a:ea typeface="Palatino" pitchFamily="2" charset="77"/>
              </a:rPr>
              <a:t>automobile drives across country 98% autonomously</a:t>
            </a:r>
          </a:p>
          <a:p>
            <a:endParaRPr lang="en-US" sz="2400"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a:ea typeface="Palatino" pitchFamily="2" charset="77"/>
              </a:rPr>
              <a:t>[2005, 2007] </a:t>
            </a:r>
            <a:r>
              <a:rPr lang="en-US" sz="2400" dirty="0">
                <a:latin typeface="Palatino"/>
                <a:ea typeface="Palatino" pitchFamily="2" charset="77"/>
              </a:rPr>
              <a:t>Stanford and CMU </a:t>
            </a:r>
            <a:r>
              <a:rPr lang="en-US" sz="2400" dirty="0">
                <a:solidFill>
                  <a:schemeClr val="accent6">
                    <a:lumMod val="75000"/>
                  </a:schemeClr>
                </a:solidFill>
                <a:latin typeface="Palatino"/>
                <a:ea typeface="Palatino" pitchFamily="2" charset="77"/>
              </a:rPr>
              <a:t>win DARPA grand challenges </a:t>
            </a:r>
            <a:r>
              <a:rPr lang="en-US" sz="2400" dirty="0">
                <a:latin typeface="Palatino"/>
                <a:ea typeface="Palatino" pitchFamily="2" charset="77"/>
              </a:rPr>
              <a:t>in autonomous driving</a:t>
            </a:r>
          </a:p>
          <a:p>
            <a:pPr marL="0" indent="0">
              <a:buNone/>
            </a:pPr>
            <a:endParaRPr lang="en-US" sz="2400"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pitchFamily="2" charset="77"/>
                <a:ea typeface="Palatino" pitchFamily="2" charset="77"/>
              </a:rPr>
              <a:t>[2011] IBM’s Watson </a:t>
            </a:r>
            <a:r>
              <a:rPr lang="en-US" sz="2400" dirty="0">
                <a:latin typeface="Palatino" pitchFamily="2" charset="77"/>
                <a:ea typeface="Palatino" pitchFamily="2" charset="77"/>
              </a:rPr>
              <a:t>defeats human Jeopardy opponents</a:t>
            </a:r>
          </a:p>
        </p:txBody>
      </p:sp>
      <p:pic>
        <p:nvPicPr>
          <p:cNvPr id="5" name="Picture 4" descr="A car driving on a road&#10;&#10;Description automatically generated with medium confidence">
            <a:extLst>
              <a:ext uri="{FF2B5EF4-FFF2-40B4-BE49-F238E27FC236}">
                <a16:creationId xmlns:a16="http://schemas.microsoft.com/office/drawing/2014/main" id="{BC91B0EB-A114-4B41-B07C-6586D9978C76}"/>
              </a:ext>
            </a:extLst>
          </p:cNvPr>
          <p:cNvPicPr>
            <a:picLocks noChangeAspect="1"/>
          </p:cNvPicPr>
          <p:nvPr/>
        </p:nvPicPr>
        <p:blipFill>
          <a:blip r:embed="rId2"/>
          <a:stretch>
            <a:fillRect/>
          </a:stretch>
        </p:blipFill>
        <p:spPr>
          <a:xfrm>
            <a:off x="8709295" y="3128074"/>
            <a:ext cx="1819202" cy="1108249"/>
          </a:xfrm>
          <a:prstGeom prst="rect">
            <a:avLst/>
          </a:prstGeom>
        </p:spPr>
      </p:pic>
      <p:pic>
        <p:nvPicPr>
          <p:cNvPr id="7" name="Picture 6" descr="A group of people playing chess&#10;&#10;Description automatically generated with medium confidence">
            <a:extLst>
              <a:ext uri="{FF2B5EF4-FFF2-40B4-BE49-F238E27FC236}">
                <a16:creationId xmlns:a16="http://schemas.microsoft.com/office/drawing/2014/main" id="{02B7D141-12C9-7840-9764-9F20AC3E7A2B}"/>
              </a:ext>
            </a:extLst>
          </p:cNvPr>
          <p:cNvPicPr>
            <a:picLocks noChangeAspect="1"/>
          </p:cNvPicPr>
          <p:nvPr/>
        </p:nvPicPr>
        <p:blipFill>
          <a:blip r:embed="rId3"/>
          <a:stretch>
            <a:fillRect/>
          </a:stretch>
        </p:blipFill>
        <p:spPr>
          <a:xfrm>
            <a:off x="6902726" y="1643554"/>
            <a:ext cx="2083029" cy="1325564"/>
          </a:xfrm>
          <a:prstGeom prst="rect">
            <a:avLst/>
          </a:prstGeom>
        </p:spPr>
      </p:pic>
      <p:pic>
        <p:nvPicPr>
          <p:cNvPr id="9" name="Picture 8" descr="A picture containing text, shelf&#10;&#10;Description automatically generated">
            <a:extLst>
              <a:ext uri="{FF2B5EF4-FFF2-40B4-BE49-F238E27FC236}">
                <a16:creationId xmlns:a16="http://schemas.microsoft.com/office/drawing/2014/main" id="{F59DC489-A49D-214B-A305-47D1874E5555}"/>
              </a:ext>
            </a:extLst>
          </p:cNvPr>
          <p:cNvPicPr>
            <a:picLocks noChangeAspect="1"/>
          </p:cNvPicPr>
          <p:nvPr/>
        </p:nvPicPr>
        <p:blipFill>
          <a:blip r:embed="rId4"/>
          <a:stretch>
            <a:fillRect/>
          </a:stretch>
        </p:blipFill>
        <p:spPr>
          <a:xfrm>
            <a:off x="9080023" y="4905008"/>
            <a:ext cx="1918240" cy="1534592"/>
          </a:xfrm>
          <a:prstGeom prst="rect">
            <a:avLst/>
          </a:prstGeom>
        </p:spPr>
      </p:pic>
    </p:spTree>
    <p:extLst>
      <p:ext uri="{BB962C8B-B14F-4D97-AF65-F5344CB8AC3E}">
        <p14:creationId xmlns:p14="http://schemas.microsoft.com/office/powerpoint/2010/main" val="73687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6D2D-42A3-404B-A70C-CE65129BEDFF}"/>
              </a:ext>
            </a:extLst>
          </p:cNvPr>
          <p:cNvSpPr>
            <a:spLocks noGrp="1"/>
          </p:cNvSpPr>
          <p:nvPr>
            <p:ph type="title"/>
          </p:nvPr>
        </p:nvSpPr>
        <p:spPr>
          <a:xfrm>
            <a:off x="814633" y="66610"/>
            <a:ext cx="10515600" cy="877790"/>
          </a:xfrm>
        </p:spPr>
        <p:txBody>
          <a:bodyPr/>
          <a:lstStyle/>
          <a:p>
            <a:r>
              <a:rPr lang="en-US" dirty="0">
                <a:solidFill>
                  <a:schemeClr val="accent1">
                    <a:lumMod val="50000"/>
                  </a:schemeClr>
                </a:solidFill>
                <a:latin typeface="Palatino" pitchFamily="2" charset="77"/>
                <a:ea typeface="Palatino" pitchFamily="2" charset="77"/>
              </a:rPr>
              <a:t>The AI renaissance</a:t>
            </a:r>
            <a:endParaRPr lang="en-US" dirty="0"/>
          </a:p>
        </p:txBody>
      </p:sp>
      <p:sp>
        <p:nvSpPr>
          <p:cNvPr id="3" name="Content Placeholder 2">
            <a:extLst>
              <a:ext uri="{FF2B5EF4-FFF2-40B4-BE49-F238E27FC236}">
                <a16:creationId xmlns:a16="http://schemas.microsoft.com/office/drawing/2014/main" id="{ED1DBCF7-B8B5-914C-B334-92F45BB97959}"/>
              </a:ext>
            </a:extLst>
          </p:cNvPr>
          <p:cNvSpPr>
            <a:spLocks noGrp="1"/>
          </p:cNvSpPr>
          <p:nvPr>
            <p:ph idx="1"/>
          </p:nvPr>
        </p:nvSpPr>
        <p:spPr>
          <a:xfrm>
            <a:off x="838200" y="1041494"/>
            <a:ext cx="8266043" cy="5411852"/>
          </a:xfrm>
        </p:spPr>
        <p:txBody>
          <a:bodyPr vert="horz" lIns="91440" tIns="45720" rIns="91440" bIns="45720" rtlCol="0" anchor="t">
            <a:normAutofit/>
          </a:bodyPr>
          <a:lstStyle/>
          <a:p>
            <a:r>
              <a:rPr lang="en-US" dirty="0">
                <a:solidFill>
                  <a:schemeClr val="accent6">
                    <a:lumMod val="75000"/>
                  </a:schemeClr>
                </a:solidFill>
                <a:latin typeface="Palatino" pitchFamily="2" charset="77"/>
                <a:ea typeface="Palatino" pitchFamily="2" charset="77"/>
              </a:rPr>
              <a:t>[2016] </a:t>
            </a:r>
            <a:r>
              <a:rPr lang="en-US" dirty="0">
                <a:latin typeface="Palatino" pitchFamily="2" charset="77"/>
                <a:ea typeface="Palatino" pitchFamily="2" charset="77"/>
              </a:rPr>
              <a:t>DeepMind’s </a:t>
            </a:r>
            <a:r>
              <a:rPr lang="en-US" dirty="0">
                <a:solidFill>
                  <a:schemeClr val="accent6">
                    <a:lumMod val="75000"/>
                  </a:schemeClr>
                </a:solidFill>
                <a:latin typeface="Palatino" pitchFamily="2" charset="77"/>
                <a:ea typeface="Palatino" pitchFamily="2" charset="77"/>
              </a:rPr>
              <a:t>AlphaGo</a:t>
            </a:r>
            <a:r>
              <a:rPr lang="en-US" dirty="0">
                <a:latin typeface="Palatino" pitchFamily="2" charset="77"/>
                <a:ea typeface="Palatino" pitchFamily="2" charset="77"/>
              </a:rPr>
              <a:t> beats top human player Lee </a:t>
            </a:r>
            <a:r>
              <a:rPr lang="en-US" dirty="0" err="1">
                <a:latin typeface="Palatino" pitchFamily="2" charset="77"/>
                <a:ea typeface="Palatino" pitchFamily="2" charset="77"/>
              </a:rPr>
              <a:t>Sodol</a:t>
            </a:r>
            <a:r>
              <a:rPr lang="en-US" dirty="0">
                <a:latin typeface="Palatino" pitchFamily="2" charset="77"/>
                <a:ea typeface="Palatino" pitchFamily="2" charset="77"/>
              </a:rPr>
              <a:t> </a:t>
            </a:r>
          </a:p>
          <a:p>
            <a:endParaRPr lang="en-US" dirty="0">
              <a:latin typeface="Palatino" pitchFamily="2" charset="77"/>
              <a:ea typeface="Palatino" pitchFamily="2" charset="77"/>
            </a:endParaRPr>
          </a:p>
          <a:p>
            <a:r>
              <a:rPr lang="en-US" dirty="0">
                <a:solidFill>
                  <a:schemeClr val="accent6">
                    <a:lumMod val="75000"/>
                  </a:schemeClr>
                </a:solidFill>
                <a:latin typeface="Palatino"/>
                <a:ea typeface="Palatino" pitchFamily="2" charset="77"/>
              </a:rPr>
              <a:t>[2017] CMU’s </a:t>
            </a:r>
            <a:r>
              <a:rPr lang="en-US" dirty="0" err="1">
                <a:solidFill>
                  <a:schemeClr val="accent6">
                    <a:lumMod val="75000"/>
                  </a:schemeClr>
                </a:solidFill>
                <a:latin typeface="Palatino"/>
                <a:ea typeface="Palatino" pitchFamily="2" charset="77"/>
              </a:rPr>
              <a:t>Libratus</a:t>
            </a:r>
            <a:r>
              <a:rPr lang="en-US" dirty="0">
                <a:solidFill>
                  <a:schemeClr val="accent6">
                    <a:lumMod val="75000"/>
                  </a:schemeClr>
                </a:solidFill>
                <a:latin typeface="Palatino"/>
                <a:ea typeface="Palatino" pitchFamily="2" charset="77"/>
              </a:rPr>
              <a:t> </a:t>
            </a:r>
            <a:r>
              <a:rPr lang="en-US" dirty="0">
                <a:latin typeface="Palatino"/>
                <a:ea typeface="Palatino" pitchFamily="2" charset="77"/>
              </a:rPr>
              <a:t>defeats world’s best players at two-player no-limit Texas </a:t>
            </a:r>
            <a:r>
              <a:rPr lang="en-US" dirty="0" err="1">
                <a:latin typeface="Palatino"/>
                <a:ea typeface="Palatino" pitchFamily="2" charset="77"/>
              </a:rPr>
              <a:t>Hold’em</a:t>
            </a:r>
            <a:endParaRPr lang="en-US" dirty="0">
              <a:latin typeface="Palatino"/>
              <a:ea typeface="Palatino" pitchFamily="2" charset="77"/>
            </a:endParaRPr>
          </a:p>
          <a:p>
            <a:endParaRPr lang="en-US" dirty="0">
              <a:solidFill>
                <a:srgbClr val="000000"/>
              </a:solidFill>
              <a:latin typeface="Palatino"/>
              <a:ea typeface="+mn-lt"/>
              <a:cs typeface="+mn-lt"/>
            </a:endParaRPr>
          </a:p>
          <a:p>
            <a:r>
              <a:rPr lang="en-US" dirty="0">
                <a:solidFill>
                  <a:schemeClr val="accent6">
                    <a:lumMod val="75000"/>
                  </a:schemeClr>
                </a:solidFill>
                <a:latin typeface="Palatino" pitchFamily="2" charset="77"/>
                <a:ea typeface="Palatino" pitchFamily="2" charset="77"/>
                <a:cs typeface="+mn-lt"/>
              </a:rPr>
              <a:t>[2019] </a:t>
            </a:r>
            <a:r>
              <a:rPr lang="en-US" dirty="0">
                <a:solidFill>
                  <a:schemeClr val="accent6">
                    <a:lumMod val="75000"/>
                  </a:schemeClr>
                </a:solidFill>
                <a:latin typeface="Palatino" pitchFamily="2" charset="77"/>
                <a:ea typeface="Palatino" pitchFamily="2" charset="77"/>
                <a:cs typeface="Times New Roman" panose="02020603050405020304" pitchFamily="18" charset="0"/>
              </a:rPr>
              <a:t>CMU’s Pluribus </a:t>
            </a:r>
            <a:r>
              <a:rPr lang="en-US" dirty="0">
                <a:solidFill>
                  <a:srgbClr val="000000"/>
                </a:solidFill>
                <a:latin typeface="Palatino" pitchFamily="2" charset="77"/>
                <a:ea typeface="Palatino" pitchFamily="2" charset="77"/>
                <a:cs typeface="Times New Roman" panose="02020603050405020304" pitchFamily="18" charset="0"/>
              </a:rPr>
              <a:t>defeats</a:t>
            </a:r>
            <a:r>
              <a:rPr lang="en-US" dirty="0">
                <a:latin typeface="Palatino" pitchFamily="2" charset="77"/>
                <a:ea typeface="Palatino" pitchFamily="2" charset="77"/>
                <a:cs typeface="Times New Roman" panose="02020603050405020304" pitchFamily="18" charset="0"/>
              </a:rPr>
              <a:t> </a:t>
            </a:r>
            <a:r>
              <a:rPr lang="en-US" dirty="0">
                <a:latin typeface="Palatino"/>
                <a:ea typeface="Palatino" pitchFamily="2" charset="77"/>
              </a:rPr>
              <a:t>world’s best</a:t>
            </a:r>
            <a:r>
              <a:rPr lang="en-US" dirty="0">
                <a:latin typeface="Palatino" pitchFamily="2" charset="77"/>
                <a:ea typeface="Palatino" pitchFamily="2" charset="77"/>
                <a:cs typeface="Times New Roman" panose="02020603050405020304" pitchFamily="18" charset="0"/>
              </a:rPr>
              <a:t> players at multi-player no-limit Texas </a:t>
            </a:r>
            <a:r>
              <a:rPr lang="en-US" dirty="0" err="1">
                <a:latin typeface="Palatino" pitchFamily="2" charset="77"/>
                <a:ea typeface="Palatino" pitchFamily="2" charset="77"/>
                <a:cs typeface="Times New Roman" panose="02020603050405020304" pitchFamily="18" charset="0"/>
              </a:rPr>
              <a:t>Hold’em</a:t>
            </a:r>
            <a:endParaRPr lang="en-US" dirty="0">
              <a:latin typeface="Palatino" pitchFamily="2" charset="77"/>
              <a:ea typeface="Palatino" pitchFamily="2" charset="77"/>
              <a:cs typeface="Times New Roman" panose="02020603050405020304" pitchFamily="18" charset="0"/>
            </a:endParaRPr>
          </a:p>
          <a:p>
            <a:endParaRPr lang="en-US" dirty="0">
              <a:solidFill>
                <a:srgbClr val="000000"/>
              </a:solidFill>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[2021] DeepMind’s </a:t>
            </a:r>
            <a:r>
              <a:rPr lang="en-US" dirty="0" err="1">
                <a:solidFill>
                  <a:schemeClr val="accent6">
                    <a:lumMod val="75000"/>
                  </a:schemeClr>
                </a:solidFill>
                <a:latin typeface="Palatino" pitchFamily="2" charset="77"/>
                <a:ea typeface="Palatino" pitchFamily="2" charset="77"/>
              </a:rPr>
              <a:t>AlphaFold</a:t>
            </a:r>
            <a:r>
              <a:rPr lang="en-US" dirty="0">
                <a:solidFill>
                  <a:schemeClr val="accent6">
                    <a:lumMod val="75000"/>
                  </a:schemeClr>
                </a:solidFill>
                <a:latin typeface="Palatino" pitchFamily="2" charset="77"/>
                <a:ea typeface="Palatino" pitchFamily="2" charset="77"/>
              </a:rPr>
              <a:t> </a:t>
            </a:r>
            <a:r>
              <a:rPr lang="en-US" dirty="0">
                <a:latin typeface="Palatino" pitchFamily="2" charset="77"/>
                <a:ea typeface="Palatino" pitchFamily="2" charset="77"/>
              </a:rPr>
              <a:t>offers highly accurate protein structure prediction</a:t>
            </a:r>
          </a:p>
          <a:p>
            <a:endParaRPr lang="en-US" dirty="0">
              <a:latin typeface="Palatino" pitchFamily="2" charset="77"/>
              <a:ea typeface="Palatino" pitchFamily="2" charset="77"/>
            </a:endParaRPr>
          </a:p>
        </p:txBody>
      </p:sp>
      <p:pic>
        <p:nvPicPr>
          <p:cNvPr id="5" name="Picture 4" descr="A picture containing text&#10;&#10;Description automatically generated">
            <a:extLst>
              <a:ext uri="{FF2B5EF4-FFF2-40B4-BE49-F238E27FC236}">
                <a16:creationId xmlns:a16="http://schemas.microsoft.com/office/drawing/2014/main" id="{376CB987-16F6-5441-A1CE-60238DE9E2F8}"/>
              </a:ext>
            </a:extLst>
          </p:cNvPr>
          <p:cNvPicPr>
            <a:picLocks noChangeAspect="1"/>
          </p:cNvPicPr>
          <p:nvPr/>
        </p:nvPicPr>
        <p:blipFill>
          <a:blip r:embed="rId2"/>
          <a:stretch>
            <a:fillRect/>
          </a:stretch>
        </p:blipFill>
        <p:spPr>
          <a:xfrm>
            <a:off x="9289135" y="857987"/>
            <a:ext cx="2301137" cy="1288637"/>
          </a:xfrm>
          <a:prstGeom prst="rect">
            <a:avLst/>
          </a:prstGeom>
        </p:spPr>
      </p:pic>
      <p:pic>
        <p:nvPicPr>
          <p:cNvPr id="9" name="Picture 8" descr="A picture containing text, swimming&#10;&#10;Description automatically generated">
            <a:extLst>
              <a:ext uri="{FF2B5EF4-FFF2-40B4-BE49-F238E27FC236}">
                <a16:creationId xmlns:a16="http://schemas.microsoft.com/office/drawing/2014/main" id="{76E0D0DC-919A-744C-A546-C112B821769A}"/>
              </a:ext>
            </a:extLst>
          </p:cNvPr>
          <p:cNvPicPr>
            <a:picLocks noChangeAspect="1"/>
          </p:cNvPicPr>
          <p:nvPr/>
        </p:nvPicPr>
        <p:blipFill>
          <a:blip r:embed="rId3"/>
          <a:stretch>
            <a:fillRect/>
          </a:stretch>
        </p:blipFill>
        <p:spPr>
          <a:xfrm>
            <a:off x="9291686" y="5379088"/>
            <a:ext cx="2301138" cy="1288637"/>
          </a:xfrm>
          <a:prstGeom prst="rect">
            <a:avLst/>
          </a:prstGeom>
        </p:spPr>
      </p:pic>
      <p:pic>
        <p:nvPicPr>
          <p:cNvPr id="4" name="Picture 5">
            <a:extLst>
              <a:ext uri="{FF2B5EF4-FFF2-40B4-BE49-F238E27FC236}">
                <a16:creationId xmlns:a16="http://schemas.microsoft.com/office/drawing/2014/main" id="{48B22F62-AC59-D647-56A8-CDEAA5642A88}"/>
              </a:ext>
            </a:extLst>
          </p:cNvPr>
          <p:cNvPicPr>
            <a:picLocks noChangeAspect="1"/>
          </p:cNvPicPr>
          <p:nvPr/>
        </p:nvPicPr>
        <p:blipFill>
          <a:blip r:embed="rId4"/>
          <a:stretch>
            <a:fillRect/>
          </a:stretch>
        </p:blipFill>
        <p:spPr>
          <a:xfrm>
            <a:off x="9288544" y="2200373"/>
            <a:ext cx="2295427" cy="1538141"/>
          </a:xfrm>
          <a:prstGeom prst="rect">
            <a:avLst/>
          </a:prstGeom>
        </p:spPr>
      </p:pic>
      <p:pic>
        <p:nvPicPr>
          <p:cNvPr id="6" name="Picture 7" descr="Qr code&#10;&#10;Description automatically generated">
            <a:extLst>
              <a:ext uri="{FF2B5EF4-FFF2-40B4-BE49-F238E27FC236}">
                <a16:creationId xmlns:a16="http://schemas.microsoft.com/office/drawing/2014/main" id="{3CE23AB4-A1E4-CA0A-F425-192E29741C7C}"/>
              </a:ext>
            </a:extLst>
          </p:cNvPr>
          <p:cNvPicPr>
            <a:picLocks noChangeAspect="1"/>
          </p:cNvPicPr>
          <p:nvPr/>
        </p:nvPicPr>
        <p:blipFill>
          <a:blip r:embed="rId5"/>
          <a:stretch>
            <a:fillRect/>
          </a:stretch>
        </p:blipFill>
        <p:spPr>
          <a:xfrm>
            <a:off x="9288544" y="3783519"/>
            <a:ext cx="2295427" cy="1545539"/>
          </a:xfrm>
          <a:prstGeom prst="rect">
            <a:avLst/>
          </a:prstGeom>
        </p:spPr>
      </p:pic>
    </p:spTree>
    <p:extLst>
      <p:ext uri="{BB962C8B-B14F-4D97-AF65-F5344CB8AC3E}">
        <p14:creationId xmlns:p14="http://schemas.microsoft.com/office/powerpoint/2010/main" val="327757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4642809"/>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694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39DCC-755E-E74F-BFF9-E75F09A3171E}"/>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AI in the real world</a:t>
            </a:r>
          </a:p>
        </p:txBody>
      </p:sp>
      <p:grpSp>
        <p:nvGrpSpPr>
          <p:cNvPr id="4" name="Group 3">
            <a:extLst>
              <a:ext uri="{FF2B5EF4-FFF2-40B4-BE49-F238E27FC236}">
                <a16:creationId xmlns:a16="http://schemas.microsoft.com/office/drawing/2014/main" id="{6B93E29C-46AF-7846-B372-BF7E9D21E010}"/>
              </a:ext>
            </a:extLst>
          </p:cNvPr>
          <p:cNvGrpSpPr/>
          <p:nvPr/>
        </p:nvGrpSpPr>
        <p:grpSpPr>
          <a:xfrm>
            <a:off x="4673276" y="3703919"/>
            <a:ext cx="2052284" cy="1490599"/>
            <a:chOff x="5439478" y="4046185"/>
            <a:chExt cx="2052284" cy="1490599"/>
          </a:xfrm>
        </p:grpSpPr>
        <p:sp>
          <p:nvSpPr>
            <p:cNvPr id="5" name="TextBox 4">
              <a:extLst>
                <a:ext uri="{FF2B5EF4-FFF2-40B4-BE49-F238E27FC236}">
                  <a16:creationId xmlns:a16="http://schemas.microsoft.com/office/drawing/2014/main" id="{48E3E4CA-7063-D64E-A5AF-F3E387574812}"/>
                </a:ext>
              </a:extLst>
            </p:cNvPr>
            <p:cNvSpPr txBox="1"/>
            <p:nvPr/>
          </p:nvSpPr>
          <p:spPr>
            <a:xfrm>
              <a:off x="5439478" y="4046185"/>
              <a:ext cx="2052284" cy="400110"/>
            </a:xfrm>
            <a:prstGeom prst="rect">
              <a:avLst/>
            </a:prstGeom>
            <a:noFill/>
          </p:spPr>
          <p:txBody>
            <a:bodyPr wrap="square" rtlCol="0">
              <a:spAutoFit/>
            </a:bodyPr>
            <a:lstStyle/>
            <a:p>
              <a:r>
                <a:rPr lang="en-US" sz="2000" dirty="0">
                  <a:latin typeface="Palatino" pitchFamily="2" charset="77"/>
                  <a:ea typeface="Palatino" pitchFamily="2" charset="77"/>
                </a:rPr>
                <a:t>Stock market</a:t>
              </a:r>
            </a:p>
          </p:txBody>
        </p:sp>
        <p:pic>
          <p:nvPicPr>
            <p:cNvPr id="6" name="Picture 5" descr="A picture containing text&#10;&#10;Description automatically generated">
              <a:extLst>
                <a:ext uri="{FF2B5EF4-FFF2-40B4-BE49-F238E27FC236}">
                  <a16:creationId xmlns:a16="http://schemas.microsoft.com/office/drawing/2014/main" id="{1B70831C-A62F-F54A-A89A-2D6EA2D15B59}"/>
                </a:ext>
              </a:extLst>
            </p:cNvPr>
            <p:cNvPicPr>
              <a:picLocks noChangeAspect="1"/>
            </p:cNvPicPr>
            <p:nvPr/>
          </p:nvPicPr>
          <p:blipFill>
            <a:blip r:embed="rId3"/>
            <a:stretch>
              <a:fillRect/>
            </a:stretch>
          </p:blipFill>
          <p:spPr>
            <a:xfrm>
              <a:off x="5533998" y="4487697"/>
              <a:ext cx="1562228" cy="1049087"/>
            </a:xfrm>
            <a:prstGeom prst="rect">
              <a:avLst/>
            </a:prstGeom>
          </p:spPr>
        </p:pic>
      </p:grpSp>
      <p:grpSp>
        <p:nvGrpSpPr>
          <p:cNvPr id="7" name="Group 6">
            <a:extLst>
              <a:ext uri="{FF2B5EF4-FFF2-40B4-BE49-F238E27FC236}">
                <a16:creationId xmlns:a16="http://schemas.microsoft.com/office/drawing/2014/main" id="{EF276429-C558-5647-9F3C-45627A4A1744}"/>
              </a:ext>
            </a:extLst>
          </p:cNvPr>
          <p:cNvGrpSpPr/>
          <p:nvPr/>
        </p:nvGrpSpPr>
        <p:grpSpPr>
          <a:xfrm>
            <a:off x="9854892" y="2900571"/>
            <a:ext cx="2105991" cy="1880721"/>
            <a:chOff x="10025894" y="3750448"/>
            <a:chExt cx="2105991" cy="1880721"/>
          </a:xfrm>
        </p:grpSpPr>
        <p:pic>
          <p:nvPicPr>
            <p:cNvPr id="8" name="Picture 7" descr="A picture containing car, transport, wheel, vehicle&#10;&#10;Description automatically generated">
              <a:extLst>
                <a:ext uri="{FF2B5EF4-FFF2-40B4-BE49-F238E27FC236}">
                  <a16:creationId xmlns:a16="http://schemas.microsoft.com/office/drawing/2014/main" id="{E022562B-0FAD-9345-8A33-AFFB829B36B4}"/>
                </a:ext>
              </a:extLst>
            </p:cNvPr>
            <p:cNvPicPr>
              <a:picLocks noChangeAspect="1"/>
            </p:cNvPicPr>
            <p:nvPr/>
          </p:nvPicPr>
          <p:blipFill>
            <a:blip r:embed="rId4"/>
            <a:stretch>
              <a:fillRect/>
            </a:stretch>
          </p:blipFill>
          <p:spPr>
            <a:xfrm>
              <a:off x="10101560" y="4522577"/>
              <a:ext cx="1929457" cy="1108592"/>
            </a:xfrm>
            <a:prstGeom prst="rect">
              <a:avLst/>
            </a:prstGeom>
          </p:spPr>
        </p:pic>
        <p:sp>
          <p:nvSpPr>
            <p:cNvPr id="9" name="TextBox 8">
              <a:extLst>
                <a:ext uri="{FF2B5EF4-FFF2-40B4-BE49-F238E27FC236}">
                  <a16:creationId xmlns:a16="http://schemas.microsoft.com/office/drawing/2014/main" id="{6D3AFD6D-A4F7-C04E-A460-140E48E3FA42}"/>
                </a:ext>
              </a:extLst>
            </p:cNvPr>
            <p:cNvSpPr txBox="1"/>
            <p:nvPr/>
          </p:nvSpPr>
          <p:spPr>
            <a:xfrm>
              <a:off x="10025894" y="3750448"/>
              <a:ext cx="2105991" cy="707886"/>
            </a:xfrm>
            <a:prstGeom prst="rect">
              <a:avLst/>
            </a:prstGeom>
            <a:noFill/>
          </p:spPr>
          <p:txBody>
            <a:bodyPr wrap="square" rtlCol="0">
              <a:spAutoFit/>
            </a:bodyPr>
            <a:lstStyle/>
            <a:p>
              <a:pPr algn="ctr"/>
              <a:r>
                <a:rPr lang="en-US" sz="2000" dirty="0">
                  <a:latin typeface="Palatino" pitchFamily="2" charset="77"/>
                  <a:ea typeface="Palatino" pitchFamily="2" charset="77"/>
                </a:rPr>
                <a:t>Autonomous driving</a:t>
              </a:r>
            </a:p>
          </p:txBody>
        </p:sp>
      </p:grpSp>
      <p:grpSp>
        <p:nvGrpSpPr>
          <p:cNvPr id="10" name="Group 9">
            <a:extLst>
              <a:ext uri="{FF2B5EF4-FFF2-40B4-BE49-F238E27FC236}">
                <a16:creationId xmlns:a16="http://schemas.microsoft.com/office/drawing/2014/main" id="{79180A4B-5F64-A94B-8273-74451792FD57}"/>
              </a:ext>
            </a:extLst>
          </p:cNvPr>
          <p:cNvGrpSpPr/>
          <p:nvPr/>
        </p:nvGrpSpPr>
        <p:grpSpPr>
          <a:xfrm>
            <a:off x="200568" y="2864933"/>
            <a:ext cx="1672732" cy="1336585"/>
            <a:chOff x="595539" y="3877413"/>
            <a:chExt cx="1672732" cy="1336585"/>
          </a:xfrm>
        </p:grpSpPr>
        <p:pic>
          <p:nvPicPr>
            <p:cNvPr id="11" name="Picture 10" descr="Graphical user interface, website&#10;&#10;Description automatically generated">
              <a:extLst>
                <a:ext uri="{FF2B5EF4-FFF2-40B4-BE49-F238E27FC236}">
                  <a16:creationId xmlns:a16="http://schemas.microsoft.com/office/drawing/2014/main" id="{CDE33638-EEF4-E145-9AF8-57283B36DC3D}"/>
                </a:ext>
              </a:extLst>
            </p:cNvPr>
            <p:cNvPicPr>
              <a:picLocks noChangeAspect="1"/>
            </p:cNvPicPr>
            <p:nvPr/>
          </p:nvPicPr>
          <p:blipFill rotWithShape="1">
            <a:blip r:embed="rId5"/>
            <a:srcRect t="16521" r="35152"/>
            <a:stretch/>
          </p:blipFill>
          <p:spPr>
            <a:xfrm>
              <a:off x="595539" y="4308300"/>
              <a:ext cx="1672732" cy="905698"/>
            </a:xfrm>
            <a:prstGeom prst="rect">
              <a:avLst/>
            </a:prstGeom>
          </p:spPr>
        </p:pic>
        <p:sp>
          <p:nvSpPr>
            <p:cNvPr id="12" name="TextBox 11">
              <a:extLst>
                <a:ext uri="{FF2B5EF4-FFF2-40B4-BE49-F238E27FC236}">
                  <a16:creationId xmlns:a16="http://schemas.microsoft.com/office/drawing/2014/main" id="{4CA9F112-F657-C347-AB8A-B8EBE387EB5F}"/>
                </a:ext>
              </a:extLst>
            </p:cNvPr>
            <p:cNvSpPr txBox="1"/>
            <p:nvPr/>
          </p:nvSpPr>
          <p:spPr>
            <a:xfrm>
              <a:off x="755972" y="3877413"/>
              <a:ext cx="1459414" cy="400110"/>
            </a:xfrm>
            <a:prstGeom prst="rect">
              <a:avLst/>
            </a:prstGeom>
            <a:noFill/>
          </p:spPr>
          <p:txBody>
            <a:bodyPr wrap="square" rtlCol="0">
              <a:spAutoFit/>
            </a:bodyPr>
            <a:lstStyle/>
            <a:p>
              <a:r>
                <a:rPr lang="en-US" sz="2000" dirty="0">
                  <a:latin typeface="Palatino" pitchFamily="2" charset="77"/>
                  <a:ea typeface="Palatino" pitchFamily="2" charset="77"/>
                </a:rPr>
                <a:t>Translation</a:t>
              </a:r>
            </a:p>
          </p:txBody>
        </p:sp>
      </p:grpSp>
      <p:grpSp>
        <p:nvGrpSpPr>
          <p:cNvPr id="13" name="Group 12">
            <a:extLst>
              <a:ext uri="{FF2B5EF4-FFF2-40B4-BE49-F238E27FC236}">
                <a16:creationId xmlns:a16="http://schemas.microsoft.com/office/drawing/2014/main" id="{E2F65EBC-DC4F-E44F-95C1-281293F7779C}"/>
              </a:ext>
            </a:extLst>
          </p:cNvPr>
          <p:cNvGrpSpPr/>
          <p:nvPr/>
        </p:nvGrpSpPr>
        <p:grpSpPr>
          <a:xfrm>
            <a:off x="1285778" y="4233776"/>
            <a:ext cx="2089957" cy="1360602"/>
            <a:chOff x="2519927" y="5966782"/>
            <a:chExt cx="2089957" cy="1360602"/>
          </a:xfrm>
        </p:grpSpPr>
        <p:pic>
          <p:nvPicPr>
            <p:cNvPr id="14" name="Picture 13" descr="A hand holding a cell phone&#10;&#10;Description automatically generated with low confidence">
              <a:extLst>
                <a:ext uri="{FF2B5EF4-FFF2-40B4-BE49-F238E27FC236}">
                  <a16:creationId xmlns:a16="http://schemas.microsoft.com/office/drawing/2014/main" id="{EC264765-3E85-7D42-98D0-C5F15FA0FA77}"/>
                </a:ext>
              </a:extLst>
            </p:cNvPr>
            <p:cNvPicPr>
              <a:picLocks noChangeAspect="1"/>
            </p:cNvPicPr>
            <p:nvPr/>
          </p:nvPicPr>
          <p:blipFill rotWithShape="1">
            <a:blip r:embed="rId6"/>
            <a:srcRect r="9262" b="8890"/>
            <a:stretch/>
          </p:blipFill>
          <p:spPr>
            <a:xfrm>
              <a:off x="2744469" y="6429927"/>
              <a:ext cx="1340684" cy="897457"/>
            </a:xfrm>
            <a:prstGeom prst="rect">
              <a:avLst/>
            </a:prstGeom>
          </p:spPr>
        </p:pic>
        <p:sp>
          <p:nvSpPr>
            <p:cNvPr id="15" name="TextBox 14">
              <a:extLst>
                <a:ext uri="{FF2B5EF4-FFF2-40B4-BE49-F238E27FC236}">
                  <a16:creationId xmlns:a16="http://schemas.microsoft.com/office/drawing/2014/main" id="{F8E12347-03D9-C849-A5D6-539659BA5668}"/>
                </a:ext>
              </a:extLst>
            </p:cNvPr>
            <p:cNvSpPr txBox="1"/>
            <p:nvPr/>
          </p:nvSpPr>
          <p:spPr>
            <a:xfrm>
              <a:off x="2519927" y="5966782"/>
              <a:ext cx="2089957" cy="400110"/>
            </a:xfrm>
            <a:prstGeom prst="rect">
              <a:avLst/>
            </a:prstGeom>
            <a:solidFill>
              <a:schemeClr val="bg1"/>
            </a:solidFill>
          </p:spPr>
          <p:txBody>
            <a:bodyPr wrap="square" rtlCol="0">
              <a:spAutoFit/>
            </a:bodyPr>
            <a:lstStyle/>
            <a:p>
              <a:r>
                <a:rPr lang="en-US" sz="2000" dirty="0">
                  <a:latin typeface="Palatino" pitchFamily="2" charset="77"/>
                  <a:ea typeface="Palatino" pitchFamily="2" charset="77"/>
                </a:rPr>
                <a:t>Voice assistant</a:t>
              </a:r>
            </a:p>
          </p:txBody>
        </p:sp>
      </p:grpSp>
      <p:grpSp>
        <p:nvGrpSpPr>
          <p:cNvPr id="16" name="Group 15">
            <a:extLst>
              <a:ext uri="{FF2B5EF4-FFF2-40B4-BE49-F238E27FC236}">
                <a16:creationId xmlns:a16="http://schemas.microsoft.com/office/drawing/2014/main" id="{F4CC7BB4-B6C8-ED43-AAEA-FECBE47EA861}"/>
              </a:ext>
            </a:extLst>
          </p:cNvPr>
          <p:cNvGrpSpPr/>
          <p:nvPr/>
        </p:nvGrpSpPr>
        <p:grpSpPr>
          <a:xfrm>
            <a:off x="2395426" y="3019045"/>
            <a:ext cx="2424788" cy="1542166"/>
            <a:chOff x="7568762" y="4814184"/>
            <a:chExt cx="2424788" cy="1542166"/>
          </a:xfrm>
        </p:grpSpPr>
        <p:pic>
          <p:nvPicPr>
            <p:cNvPr id="17" name="Picture 16" descr="Text&#10;&#10;Description automatically generated">
              <a:extLst>
                <a:ext uri="{FF2B5EF4-FFF2-40B4-BE49-F238E27FC236}">
                  <a16:creationId xmlns:a16="http://schemas.microsoft.com/office/drawing/2014/main" id="{F3679A00-2CF9-7044-B23C-9535AF0099E6}"/>
                </a:ext>
              </a:extLst>
            </p:cNvPr>
            <p:cNvPicPr>
              <a:picLocks noChangeAspect="1"/>
            </p:cNvPicPr>
            <p:nvPr/>
          </p:nvPicPr>
          <p:blipFill>
            <a:blip r:embed="rId7"/>
            <a:stretch>
              <a:fillRect/>
            </a:stretch>
          </p:blipFill>
          <p:spPr>
            <a:xfrm>
              <a:off x="7568762" y="5261284"/>
              <a:ext cx="2424788" cy="1095066"/>
            </a:xfrm>
            <a:prstGeom prst="rect">
              <a:avLst/>
            </a:prstGeom>
          </p:spPr>
        </p:pic>
        <p:sp>
          <p:nvSpPr>
            <p:cNvPr id="18" name="TextBox 17">
              <a:extLst>
                <a:ext uri="{FF2B5EF4-FFF2-40B4-BE49-F238E27FC236}">
                  <a16:creationId xmlns:a16="http://schemas.microsoft.com/office/drawing/2014/main" id="{54371D58-2DF7-9349-944E-481531A30155}"/>
                </a:ext>
              </a:extLst>
            </p:cNvPr>
            <p:cNvSpPr txBox="1"/>
            <p:nvPr/>
          </p:nvSpPr>
          <p:spPr>
            <a:xfrm>
              <a:off x="7753892" y="4814184"/>
              <a:ext cx="2032005" cy="400110"/>
            </a:xfrm>
            <a:prstGeom prst="rect">
              <a:avLst/>
            </a:prstGeom>
            <a:solidFill>
              <a:schemeClr val="bg1"/>
            </a:solidFill>
            <a:ln>
              <a:noFill/>
            </a:ln>
          </p:spPr>
          <p:txBody>
            <a:bodyPr wrap="square" rtlCol="0">
              <a:spAutoFit/>
            </a:bodyPr>
            <a:lstStyle/>
            <a:p>
              <a:r>
                <a:rPr lang="en-US" sz="2000" dirty="0">
                  <a:latin typeface="Palatino" pitchFamily="2" charset="77"/>
                  <a:ea typeface="Palatino" pitchFamily="2" charset="77"/>
                </a:rPr>
                <a:t>Spam detection</a:t>
              </a:r>
            </a:p>
          </p:txBody>
        </p:sp>
      </p:grpSp>
      <p:grpSp>
        <p:nvGrpSpPr>
          <p:cNvPr id="19" name="Group 18">
            <a:extLst>
              <a:ext uri="{FF2B5EF4-FFF2-40B4-BE49-F238E27FC236}">
                <a16:creationId xmlns:a16="http://schemas.microsoft.com/office/drawing/2014/main" id="{51121980-5DA1-9A43-960F-63D3511144EB}"/>
              </a:ext>
            </a:extLst>
          </p:cNvPr>
          <p:cNvGrpSpPr/>
          <p:nvPr/>
        </p:nvGrpSpPr>
        <p:grpSpPr>
          <a:xfrm>
            <a:off x="6417534" y="2752498"/>
            <a:ext cx="2180245" cy="1752584"/>
            <a:chOff x="623597" y="3466679"/>
            <a:chExt cx="2180245" cy="1752584"/>
          </a:xfrm>
        </p:grpSpPr>
        <p:pic>
          <p:nvPicPr>
            <p:cNvPr id="20" name="Picture 19" descr="A picture containing text, window, posing&#10;&#10;Description automatically generated">
              <a:extLst>
                <a:ext uri="{FF2B5EF4-FFF2-40B4-BE49-F238E27FC236}">
                  <a16:creationId xmlns:a16="http://schemas.microsoft.com/office/drawing/2014/main" id="{976879CF-50A9-7948-8B37-F8D560A37214}"/>
                </a:ext>
              </a:extLst>
            </p:cNvPr>
            <p:cNvPicPr>
              <a:picLocks noChangeAspect="1"/>
            </p:cNvPicPr>
            <p:nvPr/>
          </p:nvPicPr>
          <p:blipFill rotWithShape="1">
            <a:blip r:embed="rId8"/>
            <a:srcRect l="15585" r="9660"/>
            <a:stretch/>
          </p:blipFill>
          <p:spPr>
            <a:xfrm>
              <a:off x="785784" y="4199117"/>
              <a:ext cx="1271025" cy="1020146"/>
            </a:xfrm>
            <a:prstGeom prst="rect">
              <a:avLst/>
            </a:prstGeom>
          </p:spPr>
        </p:pic>
        <p:sp>
          <p:nvSpPr>
            <p:cNvPr id="21" name="TextBox 20">
              <a:extLst>
                <a:ext uri="{FF2B5EF4-FFF2-40B4-BE49-F238E27FC236}">
                  <a16:creationId xmlns:a16="http://schemas.microsoft.com/office/drawing/2014/main" id="{B42A78EC-2DE6-3348-868A-B0A44BFE6594}"/>
                </a:ext>
              </a:extLst>
            </p:cNvPr>
            <p:cNvSpPr txBox="1"/>
            <p:nvPr/>
          </p:nvSpPr>
          <p:spPr>
            <a:xfrm>
              <a:off x="623597" y="3466679"/>
              <a:ext cx="2180245" cy="400110"/>
            </a:xfrm>
            <a:prstGeom prst="rect">
              <a:avLst/>
            </a:prstGeom>
            <a:solidFill>
              <a:schemeClr val="bg1"/>
            </a:solidFill>
          </p:spPr>
          <p:txBody>
            <a:bodyPr wrap="square" rtlCol="0">
              <a:spAutoFit/>
            </a:bodyPr>
            <a:lstStyle/>
            <a:p>
              <a:r>
                <a:rPr lang="en-US" sz="2000" dirty="0">
                  <a:latin typeface="Palatino" pitchFamily="2" charset="77"/>
                  <a:ea typeface="Palatino" pitchFamily="2" charset="77"/>
                </a:rPr>
                <a:t>Facial recognition</a:t>
              </a:r>
            </a:p>
          </p:txBody>
        </p:sp>
      </p:grpSp>
      <p:grpSp>
        <p:nvGrpSpPr>
          <p:cNvPr id="22" name="Group 21">
            <a:extLst>
              <a:ext uri="{FF2B5EF4-FFF2-40B4-BE49-F238E27FC236}">
                <a16:creationId xmlns:a16="http://schemas.microsoft.com/office/drawing/2014/main" id="{CA4F7266-4CE3-814F-97C5-0B1064AF8D76}"/>
              </a:ext>
            </a:extLst>
          </p:cNvPr>
          <p:cNvGrpSpPr/>
          <p:nvPr/>
        </p:nvGrpSpPr>
        <p:grpSpPr>
          <a:xfrm>
            <a:off x="7899486" y="3927151"/>
            <a:ext cx="1833465" cy="1539539"/>
            <a:chOff x="2838500" y="4229771"/>
            <a:chExt cx="1833465" cy="1539539"/>
          </a:xfrm>
        </p:grpSpPr>
        <p:pic>
          <p:nvPicPr>
            <p:cNvPr id="23" name="Picture 22" descr="A person standing in front of a machine&#10;&#10;Description automatically generated with medium confidence">
              <a:extLst>
                <a:ext uri="{FF2B5EF4-FFF2-40B4-BE49-F238E27FC236}">
                  <a16:creationId xmlns:a16="http://schemas.microsoft.com/office/drawing/2014/main" id="{3099F463-C97D-A845-8320-F61F952F63D6}"/>
                </a:ext>
              </a:extLst>
            </p:cNvPr>
            <p:cNvPicPr>
              <a:picLocks noChangeAspect="1"/>
            </p:cNvPicPr>
            <p:nvPr/>
          </p:nvPicPr>
          <p:blipFill rotWithShape="1">
            <a:blip r:embed="rId9"/>
            <a:srcRect l="20885" r="17180"/>
            <a:stretch/>
          </p:blipFill>
          <p:spPr>
            <a:xfrm>
              <a:off x="3084409" y="4644833"/>
              <a:ext cx="1324537" cy="1124477"/>
            </a:xfrm>
            <a:prstGeom prst="rect">
              <a:avLst/>
            </a:prstGeom>
          </p:spPr>
        </p:pic>
        <p:sp>
          <p:nvSpPr>
            <p:cNvPr id="24" name="TextBox 23">
              <a:extLst>
                <a:ext uri="{FF2B5EF4-FFF2-40B4-BE49-F238E27FC236}">
                  <a16:creationId xmlns:a16="http://schemas.microsoft.com/office/drawing/2014/main" id="{B3C5166D-2C30-B14A-9F9D-4F53D1E16079}"/>
                </a:ext>
              </a:extLst>
            </p:cNvPr>
            <p:cNvSpPr txBox="1"/>
            <p:nvPr/>
          </p:nvSpPr>
          <p:spPr>
            <a:xfrm>
              <a:off x="2838500" y="4229771"/>
              <a:ext cx="1833465" cy="707886"/>
            </a:xfrm>
            <a:prstGeom prst="rect">
              <a:avLst/>
            </a:prstGeom>
            <a:solidFill>
              <a:schemeClr val="bg1"/>
            </a:solidFill>
          </p:spPr>
          <p:txBody>
            <a:bodyPr wrap="square" rtlCol="0">
              <a:spAutoFit/>
            </a:bodyPr>
            <a:lstStyle/>
            <a:p>
              <a:pPr algn="ctr"/>
              <a:r>
                <a:rPr lang="en-US" sz="2000" dirty="0">
                  <a:latin typeface="Palatino" pitchFamily="2" charset="77"/>
                  <a:ea typeface="Palatino" pitchFamily="2" charset="77"/>
                </a:rPr>
                <a:t>Hiring systems</a:t>
              </a:r>
            </a:p>
          </p:txBody>
        </p:sp>
      </p:grpSp>
    </p:spTree>
    <p:extLst>
      <p:ext uri="{BB962C8B-B14F-4D97-AF65-F5344CB8AC3E}">
        <p14:creationId xmlns:p14="http://schemas.microsoft.com/office/powerpoint/2010/main" val="1216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761CF35-168E-4A8C-911C-810ADD5BDA8B}"/>
              </a:ext>
            </a:extLst>
          </p:cNvPr>
          <p:cNvSpPr>
            <a:spLocks noGrp="1"/>
          </p:cNvSpPr>
          <p:nvPr>
            <p:ph type="title"/>
          </p:nvPr>
        </p:nvSpPr>
        <p:spPr>
          <a:xfrm>
            <a:off x="572493" y="238539"/>
            <a:ext cx="11018520" cy="1434415"/>
          </a:xfrm>
        </p:spPr>
        <p:txBody>
          <a:bodyPr anchor="b">
            <a:normAutofit/>
          </a:bodyPr>
          <a:lstStyle/>
          <a:p>
            <a:r>
              <a:rPr lang="en-US" sz="3000" dirty="0"/>
              <a:t>Large-scale combinatorial multi-attribute sourcing auctions 2001-2010</a:t>
            </a:r>
            <a:br>
              <a:rPr lang="en-US" sz="3000" dirty="0"/>
            </a:br>
            <a:r>
              <a:rPr lang="en-US" sz="3000" dirty="0"/>
              <a:t>[Sandholm, Handbook of Market Design, Ch. 16, 2013]</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B895937-6688-4A4F-8676-D26072CFCC6D}"/>
              </a:ext>
            </a:extLst>
          </p:cNvPr>
          <p:cNvSpPr>
            <a:spLocks noGrp="1"/>
          </p:cNvSpPr>
          <p:nvPr>
            <p:ph idx="1"/>
          </p:nvPr>
        </p:nvSpPr>
        <p:spPr>
          <a:xfrm>
            <a:off x="572493" y="2071315"/>
            <a:ext cx="6713552" cy="4548145"/>
          </a:xfrm>
        </p:spPr>
        <p:txBody>
          <a:bodyPr anchor="t">
            <a:normAutofit fontScale="92500" lnSpcReduction="10000"/>
          </a:bodyPr>
          <a:lstStyle/>
          <a:p>
            <a:pPr>
              <a:spcBef>
                <a:spcPts val="0"/>
              </a:spcBef>
              <a:spcAft>
                <a:spcPts val="1200"/>
              </a:spcAft>
            </a:pPr>
            <a:r>
              <a:rPr lang="en-US" sz="1800" dirty="0"/>
              <a:t>One of the first SaaS analytics companies</a:t>
            </a:r>
          </a:p>
          <a:p>
            <a:pPr>
              <a:spcBef>
                <a:spcPts val="0"/>
              </a:spcBef>
              <a:spcAft>
                <a:spcPts val="1200"/>
              </a:spcAft>
            </a:pPr>
            <a:r>
              <a:rPr lang="en-US" sz="1800" dirty="0"/>
              <a:t>Over 800 auctions, totaling over $60 Billion </a:t>
            </a:r>
          </a:p>
          <a:p>
            <a:pPr lvl="1">
              <a:spcBef>
                <a:spcPts val="0"/>
              </a:spcBef>
              <a:spcAft>
                <a:spcPts val="1200"/>
              </a:spcAft>
            </a:pPr>
            <a:r>
              <a:rPr lang="en-US" sz="1800" dirty="0"/>
              <a:t>The most </a:t>
            </a:r>
            <a:r>
              <a:rPr lang="en-US" sz="1800" i="1" dirty="0"/>
              <a:t>expressive</a:t>
            </a:r>
            <a:r>
              <a:rPr lang="en-US" sz="1800" dirty="0"/>
              <a:t> auctions ever conducted</a:t>
            </a:r>
          </a:p>
          <a:p>
            <a:pPr>
              <a:spcBef>
                <a:spcPts val="0"/>
              </a:spcBef>
              <a:spcAft>
                <a:spcPts val="1200"/>
              </a:spcAft>
            </a:pPr>
            <a:r>
              <a:rPr lang="en-US" sz="1800" dirty="0"/>
              <a:t>Created 12.6% savings for buy side</a:t>
            </a:r>
          </a:p>
          <a:p>
            <a:pPr>
              <a:spcBef>
                <a:spcPts val="0"/>
              </a:spcBef>
              <a:spcAft>
                <a:spcPts val="1200"/>
              </a:spcAft>
            </a:pPr>
            <a:r>
              <a:rPr lang="en-US" sz="1800" dirty="0"/>
              <a:t>Suppliers also benefited</a:t>
            </a:r>
          </a:p>
          <a:p>
            <a:pPr>
              <a:spcBef>
                <a:spcPts val="0"/>
              </a:spcBef>
              <a:spcAft>
                <a:spcPts val="1200"/>
              </a:spcAft>
            </a:pPr>
            <a:r>
              <a:rPr lang="en-US" sz="1800" dirty="0"/>
              <a:t>Grew to 130 employees, operations on 4 continents</a:t>
            </a:r>
          </a:p>
          <a:p>
            <a:pPr>
              <a:spcBef>
                <a:spcPts val="0"/>
              </a:spcBef>
              <a:spcAft>
                <a:spcPts val="1200"/>
              </a:spcAft>
            </a:pPr>
            <a:r>
              <a:rPr lang="en-US" sz="1800" dirty="0"/>
              <a:t>Acquired in 2010</a:t>
            </a:r>
          </a:p>
          <a:p>
            <a:pPr>
              <a:spcBef>
                <a:spcPts val="0"/>
              </a:spcBef>
              <a:spcAft>
                <a:spcPts val="1200"/>
              </a:spcAft>
            </a:pPr>
            <a:r>
              <a:rPr lang="en-US" sz="1800" dirty="0"/>
              <a:t>Key AI technologies:</a:t>
            </a:r>
          </a:p>
          <a:p>
            <a:pPr lvl="1">
              <a:spcBef>
                <a:spcPts val="0"/>
              </a:spcBef>
              <a:spcAft>
                <a:spcPts val="1200"/>
              </a:spcAft>
            </a:pPr>
            <a:r>
              <a:rPr lang="en-US" sz="1800" dirty="0"/>
              <a:t>Winner determination algorithms</a:t>
            </a:r>
          </a:p>
          <a:p>
            <a:pPr lvl="1">
              <a:spcBef>
                <a:spcPts val="0"/>
              </a:spcBef>
              <a:spcAft>
                <a:spcPts val="1200"/>
              </a:spcAft>
            </a:pPr>
            <a:r>
              <a:rPr lang="en-US" sz="1800" dirty="0"/>
              <a:t>Bidding languages</a:t>
            </a:r>
          </a:p>
          <a:p>
            <a:pPr lvl="1">
              <a:spcBef>
                <a:spcPts val="0"/>
              </a:spcBef>
              <a:spcAft>
                <a:spcPts val="1200"/>
              </a:spcAft>
            </a:pPr>
            <a:r>
              <a:rPr lang="en-US" sz="1800" dirty="0"/>
              <a:t>Preference elicitation from multiple agents</a:t>
            </a:r>
          </a:p>
          <a:p>
            <a:pPr lvl="1">
              <a:spcBef>
                <a:spcPts val="0"/>
              </a:spcBef>
              <a:spcAft>
                <a:spcPts val="1200"/>
              </a:spcAft>
            </a:pPr>
            <a:r>
              <a:rPr lang="en-US" sz="1800" dirty="0"/>
              <a:t>Automated mechanism design</a:t>
            </a:r>
          </a:p>
          <a:p>
            <a:pPr lvl="1">
              <a:spcBef>
                <a:spcPts val="0"/>
              </a:spcBef>
              <a:spcAft>
                <a:spcPts val="1200"/>
              </a:spcAft>
            </a:pPr>
            <a:endParaRPr lang="en-US" sz="1800" dirty="0"/>
          </a:p>
        </p:txBody>
      </p:sp>
      <p:pic>
        <p:nvPicPr>
          <p:cNvPr id="7" name="Picture 3" descr="dsc_0266">
            <a:extLst>
              <a:ext uri="{FF2B5EF4-FFF2-40B4-BE49-F238E27FC236}">
                <a16:creationId xmlns:a16="http://schemas.microsoft.com/office/drawing/2014/main" id="{864EC9D1-3D76-44FC-90A5-179D6641C9D1}"/>
              </a:ext>
            </a:extLst>
          </p:cNvPr>
          <p:cNvPicPr>
            <a:picLocks noChangeAspect="1" noChangeArrowheads="1"/>
          </p:cNvPicPr>
          <p:nvPr/>
        </p:nvPicPr>
        <p:blipFill rotWithShape="1">
          <a:blip r:embed="rId3"/>
          <a:srcRect l="10987" r="25035" b="-3"/>
          <a:stretch/>
        </p:blipFill>
        <p:spPr bwMode="auto">
          <a:xfrm>
            <a:off x="7675658" y="2093976"/>
            <a:ext cx="3941064" cy="4096512"/>
          </a:xfrm>
          <a:prstGeom prst="rect">
            <a:avLst/>
          </a:prstGeom>
          <a:noFill/>
        </p:spPr>
      </p:pic>
    </p:spTree>
    <p:extLst>
      <p:ext uri="{BB962C8B-B14F-4D97-AF65-F5344CB8AC3E}">
        <p14:creationId xmlns:p14="http://schemas.microsoft.com/office/powerpoint/2010/main" val="962632137"/>
      </p:ext>
    </p:extLst>
  </p:cSld>
  <p:clrMapOvr>
    <a:masterClrMapping/>
  </p:clrMapOvr>
  <mc:AlternateContent xmlns:mc="http://schemas.openxmlformats.org/markup-compatibility/2006" xmlns:p14="http://schemas.microsoft.com/office/powerpoint/2010/main">
    <mc:Choice Requires="p14">
      <p:transition spd="slow" p14:dur="2000" advTm="45078"/>
    </mc:Choice>
    <mc:Fallback xmlns="">
      <p:transition spd="slow" advTm="45078"/>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84F0E4-CAE1-BE45-B8FC-DCCAB8FAFC1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Kidney exchange</a:t>
            </a:r>
          </a:p>
        </p:txBody>
      </p:sp>
      <p:pic>
        <p:nvPicPr>
          <p:cNvPr id="9" name="Content Placeholder 8" descr="Diagram&#10;&#10;Description automatically generated">
            <a:extLst>
              <a:ext uri="{FF2B5EF4-FFF2-40B4-BE49-F238E27FC236}">
                <a16:creationId xmlns:a16="http://schemas.microsoft.com/office/drawing/2014/main" id="{BCC705D9-66D8-1A46-AC76-1263EFAD81A0}"/>
              </a:ext>
            </a:extLst>
          </p:cNvPr>
          <p:cNvPicPr>
            <a:picLocks noGrp="1" noChangeAspect="1"/>
          </p:cNvPicPr>
          <p:nvPr>
            <p:ph idx="1"/>
          </p:nvPr>
        </p:nvPicPr>
        <p:blipFill>
          <a:blip r:embed="rId2"/>
          <a:stretch>
            <a:fillRect/>
          </a:stretch>
        </p:blipFill>
        <p:spPr>
          <a:xfrm>
            <a:off x="3648890" y="1288815"/>
            <a:ext cx="8358231" cy="4973147"/>
          </a:xfrm>
          <a:prstGeom prst="rect">
            <a:avLst/>
          </a:prstGeom>
        </p:spPr>
      </p:pic>
      <p:sp>
        <p:nvSpPr>
          <p:cNvPr id="3" name="TextBox 2">
            <a:extLst>
              <a:ext uri="{FF2B5EF4-FFF2-40B4-BE49-F238E27FC236}">
                <a16:creationId xmlns:a16="http://schemas.microsoft.com/office/drawing/2014/main" id="{32D91DC2-9609-6541-EBE5-A80843D2258B}"/>
              </a:ext>
            </a:extLst>
          </p:cNvPr>
          <p:cNvSpPr txBox="1"/>
          <p:nvPr/>
        </p:nvSpPr>
        <p:spPr>
          <a:xfrm>
            <a:off x="2359541" y="594673"/>
            <a:ext cx="9344418" cy="369332"/>
          </a:xfrm>
          <a:prstGeom prst="rect">
            <a:avLst/>
          </a:prstGeom>
          <a:noFill/>
        </p:spPr>
        <p:txBody>
          <a:bodyPr wrap="none" rtlCol="0">
            <a:spAutoFit/>
          </a:bodyPr>
          <a:lstStyle/>
          <a:p>
            <a:r>
              <a:rPr lang="en-US" dirty="0"/>
              <a:t>AI from Prof. </a:t>
            </a:r>
            <a:r>
              <a:rPr lang="en-US" dirty="0" err="1"/>
              <a:t>Sandholm’s</a:t>
            </a:r>
            <a:r>
              <a:rPr lang="en-US" dirty="0"/>
              <a:t> lab has been running the national kidney exchange for UNOS since 2010.</a:t>
            </a:r>
          </a:p>
        </p:txBody>
      </p:sp>
    </p:spTree>
    <p:extLst>
      <p:ext uri="{BB962C8B-B14F-4D97-AF65-F5344CB8AC3E}">
        <p14:creationId xmlns:p14="http://schemas.microsoft.com/office/powerpoint/2010/main" val="2382548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actory, outdoor object, roller coaster, farm machine&#10;&#10;Description automatically generated">
            <a:extLst>
              <a:ext uri="{FF2B5EF4-FFF2-40B4-BE49-F238E27FC236}">
                <a16:creationId xmlns:a16="http://schemas.microsoft.com/office/drawing/2014/main" id="{8C53EC97-C680-524E-B7C1-0A996E9B3C27}"/>
              </a:ext>
            </a:extLst>
          </p:cNvPr>
          <p:cNvPicPr>
            <a:picLocks noChangeAspect="1"/>
          </p:cNvPicPr>
          <p:nvPr/>
        </p:nvPicPr>
        <p:blipFill>
          <a:blip r:embed="rId3"/>
          <a:stretch>
            <a:fillRect/>
          </a:stretch>
        </p:blipFill>
        <p:spPr>
          <a:xfrm>
            <a:off x="1157288" y="2208213"/>
            <a:ext cx="5451475" cy="3600450"/>
          </a:xfrm>
          <a:prstGeom prst="rect">
            <a:avLst/>
          </a:prstGeom>
        </p:spPr>
      </p:pic>
      <p:sp>
        <p:nvSpPr>
          <p:cNvPr id="6" name="TextBox 5">
            <a:extLst>
              <a:ext uri="{FF2B5EF4-FFF2-40B4-BE49-F238E27FC236}">
                <a16:creationId xmlns:a16="http://schemas.microsoft.com/office/drawing/2014/main" id="{1BF81563-D904-1F4B-8551-F1D349D9F72E}"/>
              </a:ext>
            </a:extLst>
          </p:cNvPr>
          <p:cNvSpPr txBox="1"/>
          <p:nvPr/>
        </p:nvSpPr>
        <p:spPr>
          <a:xfrm>
            <a:off x="1157288" y="5087938"/>
            <a:ext cx="5451475" cy="719138"/>
          </a:xfrm>
          <a:prstGeom prst="rect">
            <a:avLst/>
          </a:prstGeom>
          <a:solidFill>
            <a:srgbClr val="000000">
              <a:alpha val="50000"/>
            </a:srgbClr>
          </a:solidFill>
          <a:ln>
            <a:noFill/>
          </a:ln>
        </p:spPr>
        <p:txBody>
          <a:bodyPr wrap="square" rtlCol="0" anchor="ctr">
            <a:noAutofit/>
          </a:bodyPr>
          <a:lstStyle/>
          <a:p>
            <a:pPr algn="ctr">
              <a:spcAft>
                <a:spcPts val="600"/>
              </a:spcAft>
            </a:pPr>
            <a:r>
              <a:rPr lang="en-US" sz="1150" err="1">
                <a:solidFill>
                  <a:srgbClr val="FFFFFF"/>
                </a:solidFill>
                <a:latin typeface="Palatino" pitchFamily="2" charset="77"/>
                <a:ea typeface="Palatino" pitchFamily="2" charset="77"/>
              </a:rPr>
              <a:t>Deepmind’s</a:t>
            </a:r>
            <a:r>
              <a:rPr lang="en-US" sz="1150">
                <a:solidFill>
                  <a:srgbClr val="FFFFFF"/>
                </a:solidFill>
                <a:latin typeface="Palatino" pitchFamily="2" charset="77"/>
                <a:ea typeface="Palatino" pitchFamily="2" charset="77"/>
              </a:rPr>
              <a:t> AI reduces Google Data Center’s energy consumption</a:t>
            </a:r>
          </a:p>
        </p:txBody>
      </p:sp>
      <p:pic>
        <p:nvPicPr>
          <p:cNvPr id="8" name="Picture 7" descr="Map&#10;&#10;Description automatically generated with low confidence">
            <a:extLst>
              <a:ext uri="{FF2B5EF4-FFF2-40B4-BE49-F238E27FC236}">
                <a16:creationId xmlns:a16="http://schemas.microsoft.com/office/drawing/2014/main" id="{6FF3B1A7-BBAB-374C-A5F4-1D21708415BE}"/>
              </a:ext>
            </a:extLst>
          </p:cNvPr>
          <p:cNvPicPr>
            <a:picLocks noChangeAspect="1"/>
          </p:cNvPicPr>
          <p:nvPr/>
        </p:nvPicPr>
        <p:blipFill>
          <a:blip r:embed="rId4"/>
          <a:stretch>
            <a:fillRect/>
          </a:stretch>
        </p:blipFill>
        <p:spPr>
          <a:xfrm>
            <a:off x="6675437" y="2144806"/>
            <a:ext cx="4432815" cy="3663857"/>
          </a:xfrm>
          <a:prstGeom prst="rect">
            <a:avLst/>
          </a:prstGeom>
        </p:spPr>
      </p:pic>
      <p:sp>
        <p:nvSpPr>
          <p:cNvPr id="10" name="TextBox 9">
            <a:extLst>
              <a:ext uri="{FF2B5EF4-FFF2-40B4-BE49-F238E27FC236}">
                <a16:creationId xmlns:a16="http://schemas.microsoft.com/office/drawing/2014/main" id="{0AB17BAA-829C-F440-AEF0-86494E26E3EB}"/>
              </a:ext>
            </a:extLst>
          </p:cNvPr>
          <p:cNvSpPr txBox="1"/>
          <p:nvPr/>
        </p:nvSpPr>
        <p:spPr>
          <a:xfrm>
            <a:off x="6675438" y="5087938"/>
            <a:ext cx="4356100" cy="719138"/>
          </a:xfrm>
          <a:prstGeom prst="rect">
            <a:avLst/>
          </a:prstGeom>
          <a:solidFill>
            <a:srgbClr val="000000">
              <a:alpha val="50000"/>
            </a:srgbClr>
          </a:solidFill>
          <a:ln>
            <a:noFill/>
          </a:ln>
        </p:spPr>
        <p:txBody>
          <a:bodyPr wrap="square" lIns="91440" tIns="45720" rIns="91440" bIns="45720" rtlCol="0" anchor="ctr">
            <a:noAutofit/>
          </a:bodyPr>
          <a:lstStyle/>
          <a:p>
            <a:pPr algn="ctr">
              <a:spcAft>
                <a:spcPts val="600"/>
              </a:spcAft>
            </a:pPr>
            <a:r>
              <a:rPr lang="en-US" sz="1150">
                <a:solidFill>
                  <a:srgbClr val="FFFFFF"/>
                </a:solidFill>
                <a:latin typeface="Palatino"/>
                <a:ea typeface="Palatino" pitchFamily="2" charset="77"/>
              </a:rPr>
              <a:t>Combining satellite imagery and machine learning to predict poverty [Jean </a:t>
            </a:r>
            <a:r>
              <a:rPr lang="en-US" sz="1150" i="1">
                <a:solidFill>
                  <a:srgbClr val="FFFFFF"/>
                </a:solidFill>
                <a:latin typeface="Palatino"/>
                <a:ea typeface="Palatino" pitchFamily="2" charset="77"/>
              </a:rPr>
              <a:t>et al. </a:t>
            </a:r>
            <a:r>
              <a:rPr lang="en-US" sz="1150">
                <a:solidFill>
                  <a:srgbClr val="FFFFFF"/>
                </a:solidFill>
                <a:latin typeface="Palatino"/>
                <a:ea typeface="Palatino" pitchFamily="2" charset="77"/>
              </a:rPr>
              <a:t>2016]</a:t>
            </a:r>
          </a:p>
        </p:txBody>
      </p:sp>
      <p:sp>
        <p:nvSpPr>
          <p:cNvPr id="2" name="Title 1">
            <a:extLst>
              <a:ext uri="{FF2B5EF4-FFF2-40B4-BE49-F238E27FC236}">
                <a16:creationId xmlns:a16="http://schemas.microsoft.com/office/drawing/2014/main" id="{4B2A8BE9-60C4-414B-A3CE-ADC213717D1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AI and sustainability</a:t>
            </a:r>
          </a:p>
        </p:txBody>
      </p:sp>
    </p:spTree>
    <p:extLst>
      <p:ext uri="{BB962C8B-B14F-4D97-AF65-F5344CB8AC3E}">
        <p14:creationId xmlns:p14="http://schemas.microsoft.com/office/powerpoint/2010/main" val="129245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A92511-10A6-D448-6EEF-A812E7EB3C8D}"/>
              </a:ext>
            </a:extLst>
          </p:cNvPr>
          <p:cNvPicPr>
            <a:picLocks noChangeAspect="1"/>
          </p:cNvPicPr>
          <p:nvPr/>
        </p:nvPicPr>
        <p:blipFill>
          <a:blip r:embed="rId2"/>
          <a:stretch>
            <a:fillRect/>
          </a:stretch>
        </p:blipFill>
        <p:spPr>
          <a:xfrm>
            <a:off x="2550560" y="568289"/>
            <a:ext cx="7327958" cy="5794472"/>
          </a:xfrm>
          <a:prstGeom prst="rect">
            <a:avLst/>
          </a:prstGeom>
        </p:spPr>
      </p:pic>
    </p:spTree>
    <p:extLst>
      <p:ext uri="{BB962C8B-B14F-4D97-AF65-F5344CB8AC3E}">
        <p14:creationId xmlns:p14="http://schemas.microsoft.com/office/powerpoint/2010/main" val="3069363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A11FF-ED94-FC2F-8EA2-34F46ABF3898}"/>
              </a:ext>
            </a:extLst>
          </p:cNvPr>
          <p:cNvPicPr>
            <a:picLocks noChangeAspect="1"/>
          </p:cNvPicPr>
          <p:nvPr/>
        </p:nvPicPr>
        <p:blipFill>
          <a:blip r:embed="rId2"/>
          <a:stretch>
            <a:fillRect/>
          </a:stretch>
        </p:blipFill>
        <p:spPr>
          <a:xfrm>
            <a:off x="0" y="463600"/>
            <a:ext cx="11296650" cy="2905125"/>
          </a:xfrm>
          <a:prstGeom prst="rect">
            <a:avLst/>
          </a:prstGeom>
        </p:spPr>
      </p:pic>
      <p:pic>
        <p:nvPicPr>
          <p:cNvPr id="5" name="Picture 4">
            <a:extLst>
              <a:ext uri="{FF2B5EF4-FFF2-40B4-BE49-F238E27FC236}">
                <a16:creationId xmlns:a16="http://schemas.microsoft.com/office/drawing/2014/main" id="{9FC2A295-B50A-C949-C1CC-6396CBCD05A6}"/>
              </a:ext>
            </a:extLst>
          </p:cNvPr>
          <p:cNvPicPr>
            <a:picLocks noChangeAspect="1"/>
          </p:cNvPicPr>
          <p:nvPr/>
        </p:nvPicPr>
        <p:blipFill>
          <a:blip r:embed="rId3"/>
          <a:stretch>
            <a:fillRect/>
          </a:stretch>
        </p:blipFill>
        <p:spPr>
          <a:xfrm>
            <a:off x="1606459" y="2588297"/>
            <a:ext cx="5572125" cy="3857625"/>
          </a:xfrm>
          <a:prstGeom prst="rect">
            <a:avLst/>
          </a:prstGeom>
        </p:spPr>
      </p:pic>
    </p:spTree>
    <p:extLst>
      <p:ext uri="{BB962C8B-B14F-4D97-AF65-F5344CB8AC3E}">
        <p14:creationId xmlns:p14="http://schemas.microsoft.com/office/powerpoint/2010/main" val="724465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F271-3845-9173-712B-54F49EC26E0A}"/>
              </a:ext>
            </a:extLst>
          </p:cNvPr>
          <p:cNvSpPr>
            <a:spLocks noGrp="1"/>
          </p:cNvSpPr>
          <p:nvPr>
            <p:ph type="title"/>
          </p:nvPr>
        </p:nvSpPr>
        <p:spPr>
          <a:xfrm>
            <a:off x="387822" y="119461"/>
            <a:ext cx="10515600" cy="1325563"/>
          </a:xfrm>
        </p:spPr>
        <p:txBody>
          <a:bodyPr/>
          <a:lstStyle/>
          <a:p>
            <a:r>
              <a:rPr lang="en-US" dirty="0"/>
              <a:t>Grading policy</a:t>
            </a:r>
          </a:p>
        </p:txBody>
      </p:sp>
      <p:sp>
        <p:nvSpPr>
          <p:cNvPr id="3" name="Content Placeholder 2">
            <a:extLst>
              <a:ext uri="{FF2B5EF4-FFF2-40B4-BE49-F238E27FC236}">
                <a16:creationId xmlns:a16="http://schemas.microsoft.com/office/drawing/2014/main" id="{2E929E43-B36B-62F3-DAF7-35F90BEE06EE}"/>
              </a:ext>
            </a:extLst>
          </p:cNvPr>
          <p:cNvSpPr>
            <a:spLocks noGrp="1"/>
          </p:cNvSpPr>
          <p:nvPr>
            <p:ph idx="1"/>
          </p:nvPr>
        </p:nvSpPr>
        <p:spPr>
          <a:xfrm>
            <a:off x="387822" y="1445024"/>
            <a:ext cx="11076297" cy="4860242"/>
          </a:xfrm>
        </p:spPr>
        <p:txBody>
          <a:bodyPr/>
          <a:lstStyle/>
          <a:p>
            <a:pPr algn="l"/>
            <a:r>
              <a:rPr lang="en-US" b="0" i="0" dirty="0">
                <a:effectLst/>
                <a:latin typeface="Calibri" panose="020F0502020204030204" pitchFamily="34" charset="0"/>
                <a:cs typeface="Calibri" panose="020F0502020204030204" pitchFamily="34" charset="0"/>
              </a:rPr>
              <a:t>Final scores will be composed of:</a:t>
            </a:r>
          </a:p>
          <a:p>
            <a:pPr lvl="1"/>
            <a:r>
              <a:rPr lang="en-US" b="0" i="0" dirty="0">
                <a:effectLst/>
                <a:latin typeface="Calibri" panose="020F0502020204030204" pitchFamily="34" charset="0"/>
                <a:cs typeface="Calibri" panose="020F0502020204030204" pitchFamily="34" charset="0"/>
              </a:rPr>
              <a:t>15% Midterm 1</a:t>
            </a:r>
          </a:p>
          <a:p>
            <a:pPr lvl="1"/>
            <a:r>
              <a:rPr lang="en-US" dirty="0">
                <a:latin typeface="Calibri" panose="020F0502020204030204" pitchFamily="34" charset="0"/>
                <a:cs typeface="Calibri" panose="020F0502020204030204" pitchFamily="34" charset="0"/>
              </a:rPr>
              <a:t>15% Midterm 2</a:t>
            </a:r>
            <a:endParaRPr lang="en-US" b="0" i="0" dirty="0">
              <a:effectLst/>
              <a:latin typeface="Calibri" panose="020F0502020204030204" pitchFamily="34" charset="0"/>
              <a:cs typeface="Calibri" panose="020F0502020204030204" pitchFamily="34" charset="0"/>
            </a:endParaRPr>
          </a:p>
          <a:p>
            <a:pPr lvl="1"/>
            <a:r>
              <a:rPr lang="en-US" b="0" i="0" dirty="0">
                <a:effectLst/>
                <a:latin typeface="Calibri" panose="020F0502020204030204" pitchFamily="34" charset="0"/>
                <a:cs typeface="Calibri" panose="020F0502020204030204" pitchFamily="34" charset="0"/>
              </a:rPr>
              <a:t>30% Final exam</a:t>
            </a:r>
          </a:p>
          <a:p>
            <a:pPr lvl="1"/>
            <a:r>
              <a:rPr lang="en-US" b="0" i="0" dirty="0">
                <a:effectLst/>
                <a:latin typeface="Calibri" panose="020F0502020204030204" pitchFamily="34" charset="0"/>
                <a:cs typeface="Calibri" panose="020F0502020204030204" pitchFamily="34" charset="0"/>
              </a:rPr>
              <a:t>20% Programming homework</a:t>
            </a:r>
          </a:p>
          <a:p>
            <a:pPr lvl="1"/>
            <a:r>
              <a:rPr lang="en-US" b="0" i="0" dirty="0">
                <a:effectLst/>
                <a:latin typeface="Calibri" panose="020F0502020204030204" pitchFamily="34" charset="0"/>
                <a:cs typeface="Calibri" panose="020F0502020204030204" pitchFamily="34" charset="0"/>
              </a:rPr>
              <a:t>10% Written homework</a:t>
            </a:r>
          </a:p>
          <a:p>
            <a:pPr lvl="1"/>
            <a:r>
              <a:rPr lang="en-US" b="0" i="0" dirty="0">
                <a:effectLst/>
                <a:latin typeface="Calibri" panose="020F0502020204030204" pitchFamily="34" charset="0"/>
                <a:cs typeface="Calibri" panose="020F0502020204030204" pitchFamily="34" charset="0"/>
              </a:rPr>
              <a:t>5% Online homework</a:t>
            </a:r>
          </a:p>
          <a:p>
            <a:pPr lvl="1"/>
            <a:r>
              <a:rPr lang="en-US" b="0" i="0" dirty="0">
                <a:effectLst/>
                <a:latin typeface="Calibri" panose="020F0502020204030204" pitchFamily="34" charset="0"/>
                <a:cs typeface="Calibri" panose="020F0502020204030204" pitchFamily="34" charset="0"/>
              </a:rPr>
              <a:t>5% Participation</a:t>
            </a:r>
          </a:p>
          <a:p>
            <a:pPr lvl="2"/>
            <a:r>
              <a:rPr lang="en-US" sz="2400" b="0" i="0" dirty="0">
                <a:effectLst/>
                <a:latin typeface="Calibri" panose="020F0502020204030204" pitchFamily="34" charset="0"/>
                <a:cs typeface="Calibri" panose="020F0502020204030204" pitchFamily="34" charset="0"/>
              </a:rPr>
              <a:t>5% for 80% or greater poll participation + recitations attended</a:t>
            </a:r>
          </a:p>
          <a:p>
            <a:pPr lvl="2"/>
            <a:r>
              <a:rPr lang="en-US" sz="2400" b="0" i="0" dirty="0">
                <a:effectLst/>
                <a:latin typeface="Calibri" panose="020F0502020204030204" pitchFamily="34" charset="0"/>
                <a:cs typeface="Calibri" panose="020F0502020204030204" pitchFamily="34" charset="0"/>
              </a:rPr>
              <a:t>3% for 70%</a:t>
            </a:r>
          </a:p>
          <a:p>
            <a:pPr lvl="2"/>
            <a:r>
              <a:rPr lang="en-US" sz="2400" b="0" i="0" dirty="0">
                <a:effectLst/>
                <a:latin typeface="Calibri" panose="020F0502020204030204" pitchFamily="34" charset="0"/>
                <a:cs typeface="Calibri" panose="020F0502020204030204" pitchFamily="34" charset="0"/>
              </a:rPr>
              <a:t>1% for 60%</a:t>
            </a:r>
            <a:endParaRPr lang="en-US" sz="4000" b="0" i="0" dirty="0">
              <a:effectLst/>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819264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B43038A-5C1B-BB53-650D-677771F7D314}"/>
              </a:ext>
            </a:extLst>
          </p:cNvPr>
          <p:cNvGrpSpPr/>
          <p:nvPr/>
        </p:nvGrpSpPr>
        <p:grpSpPr>
          <a:xfrm>
            <a:off x="5170679" y="210180"/>
            <a:ext cx="6702354" cy="6647819"/>
            <a:chOff x="5170679" y="210180"/>
            <a:chExt cx="6702354" cy="6647819"/>
          </a:xfrm>
        </p:grpSpPr>
        <p:pic>
          <p:nvPicPr>
            <p:cNvPr id="3" name="Picture 2">
              <a:extLst>
                <a:ext uri="{FF2B5EF4-FFF2-40B4-BE49-F238E27FC236}">
                  <a16:creationId xmlns:a16="http://schemas.microsoft.com/office/drawing/2014/main" id="{C787580F-FA1F-3A27-0007-21708B81D1E7}"/>
                </a:ext>
              </a:extLst>
            </p:cNvPr>
            <p:cNvPicPr>
              <a:picLocks noChangeAspect="1"/>
            </p:cNvPicPr>
            <p:nvPr/>
          </p:nvPicPr>
          <p:blipFill>
            <a:blip r:embed="rId3"/>
            <a:stretch>
              <a:fillRect/>
            </a:stretch>
          </p:blipFill>
          <p:spPr>
            <a:xfrm>
              <a:off x="5170679" y="210180"/>
              <a:ext cx="6702354" cy="6647819"/>
            </a:xfrm>
            <a:prstGeom prst="rect">
              <a:avLst/>
            </a:prstGeom>
          </p:spPr>
        </p:pic>
        <p:sp>
          <p:nvSpPr>
            <p:cNvPr id="4" name="TextBox 3">
              <a:extLst>
                <a:ext uri="{FF2B5EF4-FFF2-40B4-BE49-F238E27FC236}">
                  <a16:creationId xmlns:a16="http://schemas.microsoft.com/office/drawing/2014/main" id="{C3C88EDE-0DB1-BD39-A8C5-B3F8070B201C}"/>
                </a:ext>
              </a:extLst>
            </p:cNvPr>
            <p:cNvSpPr txBox="1"/>
            <p:nvPr/>
          </p:nvSpPr>
          <p:spPr>
            <a:xfrm>
              <a:off x="7960618" y="6476330"/>
              <a:ext cx="1119217"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New York Times</a:t>
              </a:r>
            </a:p>
          </p:txBody>
        </p:sp>
      </p:grpSp>
      <p:sp>
        <p:nvSpPr>
          <p:cNvPr id="2" name="TextBox 1">
            <a:extLst>
              <a:ext uri="{FF2B5EF4-FFF2-40B4-BE49-F238E27FC236}">
                <a16:creationId xmlns:a16="http://schemas.microsoft.com/office/drawing/2014/main" id="{09C43B15-8CD8-6F74-2C4F-7F374751514E}"/>
              </a:ext>
            </a:extLst>
          </p:cNvPr>
          <p:cNvSpPr txBox="1"/>
          <p:nvPr/>
        </p:nvSpPr>
        <p:spPr>
          <a:xfrm>
            <a:off x="490240" y="2752343"/>
            <a:ext cx="4305044" cy="1323439"/>
          </a:xfrm>
          <a:prstGeom prst="rect">
            <a:avLst/>
          </a:prstGeom>
          <a:noFill/>
        </p:spPr>
        <p:txBody>
          <a:bodyPr wrap="square" rtlCol="0">
            <a:spAutoFit/>
          </a:bodyPr>
          <a:lstStyle/>
          <a:p>
            <a:r>
              <a:rPr lang="en-US" sz="2000" i="1" dirty="0">
                <a:solidFill>
                  <a:srgbClr val="7030A0"/>
                </a:solidFill>
              </a:rPr>
              <a:t>In Prof. </a:t>
            </a:r>
            <a:r>
              <a:rPr lang="en-US" sz="2000" i="1" dirty="0" err="1">
                <a:solidFill>
                  <a:srgbClr val="7030A0"/>
                </a:solidFill>
              </a:rPr>
              <a:t>Sandholm’s</a:t>
            </a:r>
            <a:r>
              <a:rPr lang="en-US" sz="2000" i="1" dirty="0">
                <a:solidFill>
                  <a:srgbClr val="7030A0"/>
                </a:solidFill>
              </a:rPr>
              <a:t> August 2021 IJCAI John McCarthy Award talk, </a:t>
            </a:r>
            <a:br>
              <a:rPr lang="en-US" sz="2000" i="1" dirty="0">
                <a:solidFill>
                  <a:srgbClr val="7030A0"/>
                </a:solidFill>
              </a:rPr>
            </a:br>
            <a:r>
              <a:rPr lang="en-US" sz="2000" i="1" dirty="0">
                <a:solidFill>
                  <a:srgbClr val="7030A0"/>
                </a:solidFill>
              </a:rPr>
              <a:t>he predicted there will be </a:t>
            </a:r>
            <a:r>
              <a:rPr lang="en-US" sz="2000" b="1" i="1" dirty="0">
                <a:solidFill>
                  <a:srgbClr val="7030A0"/>
                </a:solidFill>
              </a:rPr>
              <a:t>human-only categories</a:t>
            </a:r>
            <a:r>
              <a:rPr lang="en-US" sz="2000" i="1" dirty="0">
                <a:solidFill>
                  <a:srgbClr val="7030A0"/>
                </a:solidFill>
              </a:rPr>
              <a:t> in future art competitions</a:t>
            </a:r>
          </a:p>
        </p:txBody>
      </p:sp>
      <p:sp>
        <p:nvSpPr>
          <p:cNvPr id="5" name="Slide Number Placeholder 4">
            <a:extLst>
              <a:ext uri="{FF2B5EF4-FFF2-40B4-BE49-F238E27FC236}">
                <a16:creationId xmlns:a16="http://schemas.microsoft.com/office/drawing/2014/main" id="{0BB0B87B-75B7-A67F-BFBD-56556E56AE51}"/>
              </a:ext>
            </a:extLst>
          </p:cNvPr>
          <p:cNvSpPr>
            <a:spLocks noGrp="1"/>
          </p:cNvSpPr>
          <p:nvPr>
            <p:ph type="sldNum" sz="quarter" idx="12"/>
          </p:nvPr>
        </p:nvSpPr>
        <p:spPr/>
        <p:txBody>
          <a:bodyPr/>
          <a:lstStyle/>
          <a:p>
            <a:fld id="{F21893F0-5C9C-2A4C-AA68-0A7C90706087}" type="slidenum">
              <a:rPr lang="en-US" smtClean="0"/>
              <a:t>50</a:t>
            </a:fld>
            <a:endParaRPr lang="en-US"/>
          </a:p>
        </p:txBody>
      </p:sp>
    </p:spTree>
    <p:extLst>
      <p:ext uri="{BB962C8B-B14F-4D97-AF65-F5344CB8AC3E}">
        <p14:creationId xmlns:p14="http://schemas.microsoft.com/office/powerpoint/2010/main" val="321123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216371-EF7B-431F-9D59-55FC31794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3E6B7-CE01-07CF-51B9-4BB34267AD19}"/>
              </a:ext>
            </a:extLst>
          </p:cNvPr>
          <p:cNvSpPr>
            <a:spLocks noGrp="1"/>
          </p:cNvSpPr>
          <p:nvPr>
            <p:ph type="title"/>
          </p:nvPr>
        </p:nvSpPr>
        <p:spPr>
          <a:xfrm>
            <a:off x="6981824" y="1367673"/>
            <a:ext cx="4375151" cy="2665509"/>
          </a:xfrm>
        </p:spPr>
        <p:txBody>
          <a:bodyPr vert="horz" lIns="91440" tIns="45720" rIns="91440" bIns="45720" rtlCol="0" anchor="b">
            <a:normAutofit fontScale="90000"/>
          </a:bodyPr>
          <a:lstStyle/>
          <a:p>
            <a:pPr algn="r"/>
            <a:r>
              <a:rPr lang="en-US" sz="5600" kern="1200" dirty="0">
                <a:solidFill>
                  <a:schemeClr val="bg1"/>
                </a:solidFill>
                <a:latin typeface="+mj-lt"/>
                <a:ea typeface="+mj-ea"/>
                <a:cs typeface="+mj-cs"/>
              </a:rPr>
              <a:t>Deepfakes of Prof. Sandholm Spring 2023-</a:t>
            </a:r>
          </a:p>
        </p:txBody>
      </p:sp>
      <p:grpSp>
        <p:nvGrpSpPr>
          <p:cNvPr id="11" name="Group 10">
            <a:extLst>
              <a:ext uri="{FF2B5EF4-FFF2-40B4-BE49-F238E27FC236}">
                <a16:creationId xmlns:a16="http://schemas.microsoft.com/office/drawing/2014/main" id="{9BFFD157-D6B7-49C8-8010-8A653B16F6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6270085" cy="6858000"/>
            <a:chOff x="1" y="0"/>
            <a:chExt cx="6270085" cy="6858000"/>
          </a:xfrm>
          <a:effectLst>
            <a:outerShdw blurRad="381000" dist="152400" algn="l" rotWithShape="0">
              <a:prstClr val="black">
                <a:alpha val="10000"/>
              </a:prstClr>
            </a:outerShdw>
          </a:effectLst>
        </p:grpSpPr>
        <p:grpSp>
          <p:nvGrpSpPr>
            <p:cNvPr id="12" name="Group 11">
              <a:extLst>
                <a:ext uri="{FF2B5EF4-FFF2-40B4-BE49-F238E27FC236}">
                  <a16:creationId xmlns:a16="http://schemas.microsoft.com/office/drawing/2014/main" id="{34A1260A-F763-4B08-B3B0-9AB02E0916D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6084449" cy="6858000"/>
              <a:chOff x="1" y="0"/>
              <a:chExt cx="6084449" cy="6858000"/>
            </a:xfrm>
          </p:grpSpPr>
          <p:sp>
            <p:nvSpPr>
              <p:cNvPr id="16" name="Rectangle 35">
                <a:extLst>
                  <a:ext uri="{FF2B5EF4-FFF2-40B4-BE49-F238E27FC236}">
                    <a16:creationId xmlns:a16="http://schemas.microsoft.com/office/drawing/2014/main" id="{F3B18E67-E612-46F7-BB08-BBB14DF2B9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6084449" cy="6858000"/>
              </a:xfrm>
              <a:custGeom>
                <a:avLst/>
                <a:gdLst>
                  <a:gd name="connsiteX0" fmla="*/ 0 w 5936343"/>
                  <a:gd name="connsiteY0" fmla="*/ 0 h 6858000"/>
                  <a:gd name="connsiteX1" fmla="*/ 5936343 w 5936343"/>
                  <a:gd name="connsiteY1" fmla="*/ 0 h 6858000"/>
                  <a:gd name="connsiteX2" fmla="*/ 5936343 w 5936343"/>
                  <a:gd name="connsiteY2" fmla="*/ 6858000 h 6858000"/>
                  <a:gd name="connsiteX3" fmla="*/ 0 w 5936343"/>
                  <a:gd name="connsiteY3" fmla="*/ 6858000 h 6858000"/>
                  <a:gd name="connsiteX4" fmla="*/ 0 w 5936343"/>
                  <a:gd name="connsiteY4" fmla="*/ 0 h 6858000"/>
                  <a:gd name="connsiteX0" fmla="*/ 0 w 5936343"/>
                  <a:gd name="connsiteY0" fmla="*/ 0 h 6858000"/>
                  <a:gd name="connsiteX1" fmla="*/ 5936343 w 5936343"/>
                  <a:gd name="connsiteY1" fmla="*/ 0 h 6858000"/>
                  <a:gd name="connsiteX2" fmla="*/ 5929223 w 5936343"/>
                  <a:gd name="connsiteY2" fmla="*/ 1702279 h 6858000"/>
                  <a:gd name="connsiteX3" fmla="*/ 5936343 w 5936343"/>
                  <a:gd name="connsiteY3" fmla="*/ 6858000 h 6858000"/>
                  <a:gd name="connsiteX4" fmla="*/ 0 w 5936343"/>
                  <a:gd name="connsiteY4" fmla="*/ 6858000 h 6858000"/>
                  <a:gd name="connsiteX5" fmla="*/ 0 w 5936343"/>
                  <a:gd name="connsiteY5" fmla="*/ 0 h 6858000"/>
                  <a:gd name="connsiteX0" fmla="*/ 0 w 6073025"/>
                  <a:gd name="connsiteY0" fmla="*/ 0 h 6858000"/>
                  <a:gd name="connsiteX1" fmla="*/ 5936343 w 6073025"/>
                  <a:gd name="connsiteY1" fmla="*/ 0 h 6858000"/>
                  <a:gd name="connsiteX2" fmla="*/ 6072996 w 6073025"/>
                  <a:gd name="connsiteY2" fmla="*/ 1840302 h 6858000"/>
                  <a:gd name="connsiteX3" fmla="*/ 5936343 w 6073025"/>
                  <a:gd name="connsiteY3" fmla="*/ 6858000 h 6858000"/>
                  <a:gd name="connsiteX4" fmla="*/ 0 w 6073025"/>
                  <a:gd name="connsiteY4" fmla="*/ 6858000 h 6858000"/>
                  <a:gd name="connsiteX5" fmla="*/ 0 w 6073025"/>
                  <a:gd name="connsiteY5" fmla="*/ 0 h 6858000"/>
                  <a:gd name="connsiteX0" fmla="*/ 0 w 6387976"/>
                  <a:gd name="connsiteY0" fmla="*/ 0 h 6858000"/>
                  <a:gd name="connsiteX1" fmla="*/ 5936343 w 6387976"/>
                  <a:gd name="connsiteY1" fmla="*/ 0 h 6858000"/>
                  <a:gd name="connsiteX2" fmla="*/ 6072996 w 6387976"/>
                  <a:gd name="connsiteY2" fmla="*/ 1840302 h 6858000"/>
                  <a:gd name="connsiteX3" fmla="*/ 5986732 w 6387976"/>
                  <a:gd name="connsiteY3" fmla="*/ 4675517 h 6858000"/>
                  <a:gd name="connsiteX4" fmla="*/ 5936343 w 6387976"/>
                  <a:gd name="connsiteY4" fmla="*/ 6858000 h 6858000"/>
                  <a:gd name="connsiteX5" fmla="*/ 0 w 6387976"/>
                  <a:gd name="connsiteY5" fmla="*/ 6858000 h 6858000"/>
                  <a:gd name="connsiteX6" fmla="*/ 0 w 6387976"/>
                  <a:gd name="connsiteY6" fmla="*/ 0 h 6858000"/>
                  <a:gd name="connsiteX0" fmla="*/ 0 w 6073674"/>
                  <a:gd name="connsiteY0" fmla="*/ 0 h 6858000"/>
                  <a:gd name="connsiteX1" fmla="*/ 5936343 w 6073674"/>
                  <a:gd name="connsiteY1" fmla="*/ 0 h 6858000"/>
                  <a:gd name="connsiteX2" fmla="*/ 6072996 w 6073674"/>
                  <a:gd name="connsiteY2" fmla="*/ 1840302 h 6858000"/>
                  <a:gd name="connsiteX3" fmla="*/ 5986732 w 6073674"/>
                  <a:gd name="connsiteY3" fmla="*/ 4675517 h 6858000"/>
                  <a:gd name="connsiteX4" fmla="*/ 5936343 w 6073674"/>
                  <a:gd name="connsiteY4" fmla="*/ 6858000 h 6858000"/>
                  <a:gd name="connsiteX5" fmla="*/ 0 w 6073674"/>
                  <a:gd name="connsiteY5" fmla="*/ 6858000 h 6858000"/>
                  <a:gd name="connsiteX6" fmla="*/ 0 w 6073674"/>
                  <a:gd name="connsiteY6" fmla="*/ 0 h 6858000"/>
                  <a:gd name="connsiteX0" fmla="*/ 0 w 6073134"/>
                  <a:gd name="connsiteY0" fmla="*/ 0 h 6858000"/>
                  <a:gd name="connsiteX1" fmla="*/ 5936343 w 6073134"/>
                  <a:gd name="connsiteY1" fmla="*/ 0 h 6858000"/>
                  <a:gd name="connsiteX2" fmla="*/ 6072996 w 6073134"/>
                  <a:gd name="connsiteY2" fmla="*/ 1840302 h 6858000"/>
                  <a:gd name="connsiteX3" fmla="*/ 5681932 w 6073134"/>
                  <a:gd name="connsiteY3" fmla="*/ 4537495 h 6858000"/>
                  <a:gd name="connsiteX4" fmla="*/ 5936343 w 6073134"/>
                  <a:gd name="connsiteY4" fmla="*/ 6858000 h 6858000"/>
                  <a:gd name="connsiteX5" fmla="*/ 0 w 6073134"/>
                  <a:gd name="connsiteY5" fmla="*/ 6858000 h 6858000"/>
                  <a:gd name="connsiteX6" fmla="*/ 0 w 6073134"/>
                  <a:gd name="connsiteY6" fmla="*/ 0 h 6858000"/>
                  <a:gd name="connsiteX0" fmla="*/ 0 w 6084449"/>
                  <a:gd name="connsiteY0" fmla="*/ 0 h 6858000"/>
                  <a:gd name="connsiteX1" fmla="*/ 5936343 w 6084449"/>
                  <a:gd name="connsiteY1" fmla="*/ 0 h 6858000"/>
                  <a:gd name="connsiteX2" fmla="*/ 6072996 w 6084449"/>
                  <a:gd name="connsiteY2" fmla="*/ 1840302 h 6858000"/>
                  <a:gd name="connsiteX3" fmla="*/ 5681932 w 6084449"/>
                  <a:gd name="connsiteY3" fmla="*/ 4537495 h 6858000"/>
                  <a:gd name="connsiteX4" fmla="*/ 5936343 w 6084449"/>
                  <a:gd name="connsiteY4" fmla="*/ 6858000 h 6858000"/>
                  <a:gd name="connsiteX5" fmla="*/ 0 w 6084449"/>
                  <a:gd name="connsiteY5" fmla="*/ 6858000 h 6858000"/>
                  <a:gd name="connsiteX6" fmla="*/ 0 w 608444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4449" h="6858000">
                    <a:moveTo>
                      <a:pt x="0" y="0"/>
                    </a:moveTo>
                    <a:lnTo>
                      <a:pt x="5936343" y="0"/>
                    </a:lnTo>
                    <a:cubicBezTo>
                      <a:pt x="5933970" y="567426"/>
                      <a:pt x="6075369" y="1272876"/>
                      <a:pt x="6072996" y="1840302"/>
                    </a:cubicBezTo>
                    <a:cubicBezTo>
                      <a:pt x="6161907" y="2901352"/>
                      <a:pt x="5704708" y="3701212"/>
                      <a:pt x="5681932" y="4537495"/>
                    </a:cubicBezTo>
                    <a:cubicBezTo>
                      <a:pt x="5659157" y="5373778"/>
                      <a:pt x="5801196" y="6361982"/>
                      <a:pt x="5936343" y="6858000"/>
                    </a:cubicBezTo>
                    <a:lnTo>
                      <a:pt x="0" y="6858000"/>
                    </a:lnTo>
                    <a:lnTo>
                      <a:pt x="0" y="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35">
                <a:extLst>
                  <a:ext uri="{FF2B5EF4-FFF2-40B4-BE49-F238E27FC236}">
                    <a16:creationId xmlns:a16="http://schemas.microsoft.com/office/drawing/2014/main" id="{CF575B15-84F8-405E-851F-197ACA0B7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6084449" cy="6858000"/>
              </a:xfrm>
              <a:custGeom>
                <a:avLst/>
                <a:gdLst>
                  <a:gd name="connsiteX0" fmla="*/ 0 w 5936343"/>
                  <a:gd name="connsiteY0" fmla="*/ 0 h 6858000"/>
                  <a:gd name="connsiteX1" fmla="*/ 5936343 w 5936343"/>
                  <a:gd name="connsiteY1" fmla="*/ 0 h 6858000"/>
                  <a:gd name="connsiteX2" fmla="*/ 5936343 w 5936343"/>
                  <a:gd name="connsiteY2" fmla="*/ 6858000 h 6858000"/>
                  <a:gd name="connsiteX3" fmla="*/ 0 w 5936343"/>
                  <a:gd name="connsiteY3" fmla="*/ 6858000 h 6858000"/>
                  <a:gd name="connsiteX4" fmla="*/ 0 w 5936343"/>
                  <a:gd name="connsiteY4" fmla="*/ 0 h 6858000"/>
                  <a:gd name="connsiteX0" fmla="*/ 0 w 5936343"/>
                  <a:gd name="connsiteY0" fmla="*/ 0 h 6858000"/>
                  <a:gd name="connsiteX1" fmla="*/ 5936343 w 5936343"/>
                  <a:gd name="connsiteY1" fmla="*/ 0 h 6858000"/>
                  <a:gd name="connsiteX2" fmla="*/ 5929223 w 5936343"/>
                  <a:gd name="connsiteY2" fmla="*/ 1702279 h 6858000"/>
                  <a:gd name="connsiteX3" fmla="*/ 5936343 w 5936343"/>
                  <a:gd name="connsiteY3" fmla="*/ 6858000 h 6858000"/>
                  <a:gd name="connsiteX4" fmla="*/ 0 w 5936343"/>
                  <a:gd name="connsiteY4" fmla="*/ 6858000 h 6858000"/>
                  <a:gd name="connsiteX5" fmla="*/ 0 w 5936343"/>
                  <a:gd name="connsiteY5" fmla="*/ 0 h 6858000"/>
                  <a:gd name="connsiteX0" fmla="*/ 0 w 6073025"/>
                  <a:gd name="connsiteY0" fmla="*/ 0 h 6858000"/>
                  <a:gd name="connsiteX1" fmla="*/ 5936343 w 6073025"/>
                  <a:gd name="connsiteY1" fmla="*/ 0 h 6858000"/>
                  <a:gd name="connsiteX2" fmla="*/ 6072996 w 6073025"/>
                  <a:gd name="connsiteY2" fmla="*/ 1840302 h 6858000"/>
                  <a:gd name="connsiteX3" fmla="*/ 5936343 w 6073025"/>
                  <a:gd name="connsiteY3" fmla="*/ 6858000 h 6858000"/>
                  <a:gd name="connsiteX4" fmla="*/ 0 w 6073025"/>
                  <a:gd name="connsiteY4" fmla="*/ 6858000 h 6858000"/>
                  <a:gd name="connsiteX5" fmla="*/ 0 w 6073025"/>
                  <a:gd name="connsiteY5" fmla="*/ 0 h 6858000"/>
                  <a:gd name="connsiteX0" fmla="*/ 0 w 6387976"/>
                  <a:gd name="connsiteY0" fmla="*/ 0 h 6858000"/>
                  <a:gd name="connsiteX1" fmla="*/ 5936343 w 6387976"/>
                  <a:gd name="connsiteY1" fmla="*/ 0 h 6858000"/>
                  <a:gd name="connsiteX2" fmla="*/ 6072996 w 6387976"/>
                  <a:gd name="connsiteY2" fmla="*/ 1840302 h 6858000"/>
                  <a:gd name="connsiteX3" fmla="*/ 5986732 w 6387976"/>
                  <a:gd name="connsiteY3" fmla="*/ 4675517 h 6858000"/>
                  <a:gd name="connsiteX4" fmla="*/ 5936343 w 6387976"/>
                  <a:gd name="connsiteY4" fmla="*/ 6858000 h 6858000"/>
                  <a:gd name="connsiteX5" fmla="*/ 0 w 6387976"/>
                  <a:gd name="connsiteY5" fmla="*/ 6858000 h 6858000"/>
                  <a:gd name="connsiteX6" fmla="*/ 0 w 6387976"/>
                  <a:gd name="connsiteY6" fmla="*/ 0 h 6858000"/>
                  <a:gd name="connsiteX0" fmla="*/ 0 w 6073674"/>
                  <a:gd name="connsiteY0" fmla="*/ 0 h 6858000"/>
                  <a:gd name="connsiteX1" fmla="*/ 5936343 w 6073674"/>
                  <a:gd name="connsiteY1" fmla="*/ 0 h 6858000"/>
                  <a:gd name="connsiteX2" fmla="*/ 6072996 w 6073674"/>
                  <a:gd name="connsiteY2" fmla="*/ 1840302 h 6858000"/>
                  <a:gd name="connsiteX3" fmla="*/ 5986732 w 6073674"/>
                  <a:gd name="connsiteY3" fmla="*/ 4675517 h 6858000"/>
                  <a:gd name="connsiteX4" fmla="*/ 5936343 w 6073674"/>
                  <a:gd name="connsiteY4" fmla="*/ 6858000 h 6858000"/>
                  <a:gd name="connsiteX5" fmla="*/ 0 w 6073674"/>
                  <a:gd name="connsiteY5" fmla="*/ 6858000 h 6858000"/>
                  <a:gd name="connsiteX6" fmla="*/ 0 w 6073674"/>
                  <a:gd name="connsiteY6" fmla="*/ 0 h 6858000"/>
                  <a:gd name="connsiteX0" fmla="*/ 0 w 6073134"/>
                  <a:gd name="connsiteY0" fmla="*/ 0 h 6858000"/>
                  <a:gd name="connsiteX1" fmla="*/ 5936343 w 6073134"/>
                  <a:gd name="connsiteY1" fmla="*/ 0 h 6858000"/>
                  <a:gd name="connsiteX2" fmla="*/ 6072996 w 6073134"/>
                  <a:gd name="connsiteY2" fmla="*/ 1840302 h 6858000"/>
                  <a:gd name="connsiteX3" fmla="*/ 5681932 w 6073134"/>
                  <a:gd name="connsiteY3" fmla="*/ 4537495 h 6858000"/>
                  <a:gd name="connsiteX4" fmla="*/ 5936343 w 6073134"/>
                  <a:gd name="connsiteY4" fmla="*/ 6858000 h 6858000"/>
                  <a:gd name="connsiteX5" fmla="*/ 0 w 6073134"/>
                  <a:gd name="connsiteY5" fmla="*/ 6858000 h 6858000"/>
                  <a:gd name="connsiteX6" fmla="*/ 0 w 6073134"/>
                  <a:gd name="connsiteY6" fmla="*/ 0 h 6858000"/>
                  <a:gd name="connsiteX0" fmla="*/ 0 w 6084449"/>
                  <a:gd name="connsiteY0" fmla="*/ 0 h 6858000"/>
                  <a:gd name="connsiteX1" fmla="*/ 5936343 w 6084449"/>
                  <a:gd name="connsiteY1" fmla="*/ 0 h 6858000"/>
                  <a:gd name="connsiteX2" fmla="*/ 6072996 w 6084449"/>
                  <a:gd name="connsiteY2" fmla="*/ 1840302 h 6858000"/>
                  <a:gd name="connsiteX3" fmla="*/ 5681932 w 6084449"/>
                  <a:gd name="connsiteY3" fmla="*/ 4537495 h 6858000"/>
                  <a:gd name="connsiteX4" fmla="*/ 5936343 w 6084449"/>
                  <a:gd name="connsiteY4" fmla="*/ 6858000 h 6858000"/>
                  <a:gd name="connsiteX5" fmla="*/ 0 w 6084449"/>
                  <a:gd name="connsiteY5" fmla="*/ 6858000 h 6858000"/>
                  <a:gd name="connsiteX6" fmla="*/ 0 w 608444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4449" h="6858000">
                    <a:moveTo>
                      <a:pt x="0" y="0"/>
                    </a:moveTo>
                    <a:lnTo>
                      <a:pt x="5936343" y="0"/>
                    </a:lnTo>
                    <a:cubicBezTo>
                      <a:pt x="5933970" y="567426"/>
                      <a:pt x="6075369" y="1272876"/>
                      <a:pt x="6072996" y="1840302"/>
                    </a:cubicBezTo>
                    <a:cubicBezTo>
                      <a:pt x="6161907" y="2901352"/>
                      <a:pt x="5704708" y="3701212"/>
                      <a:pt x="5681932" y="4537495"/>
                    </a:cubicBezTo>
                    <a:cubicBezTo>
                      <a:pt x="5659157" y="5373778"/>
                      <a:pt x="5801196" y="6361982"/>
                      <a:pt x="5936343" y="6858000"/>
                    </a:cubicBezTo>
                    <a:lnTo>
                      <a:pt x="0" y="6858000"/>
                    </a:lnTo>
                    <a:lnTo>
                      <a:pt x="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2C6282AD-1695-490F-8FB6-BBAE001D78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4" name="Freeform: Shape 13">
                <a:extLst>
                  <a:ext uri="{FF2B5EF4-FFF2-40B4-BE49-F238E27FC236}">
                    <a16:creationId xmlns:a16="http://schemas.microsoft.com/office/drawing/2014/main" id="{13E6E681-A750-4A32-9BF0-911FDF1D1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458AF90-18B2-472F-A526-F65270C997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Online Media 3" title="Episode 672 - Caravanserais, Daughter-in-Laws, and Xerography with Tuomas Sandholm">
            <a:hlinkClick r:id="" action="ppaction://media"/>
            <a:extLst>
              <a:ext uri="{FF2B5EF4-FFF2-40B4-BE49-F238E27FC236}">
                <a16:creationId xmlns:a16="http://schemas.microsoft.com/office/drawing/2014/main" id="{F6F2D7AE-582C-6988-DFB4-7DEA37B9913D}"/>
              </a:ext>
            </a:extLst>
          </p:cNvPr>
          <p:cNvPicPr>
            <a:picLocks noRot="1" noChangeAspect="1"/>
          </p:cNvPicPr>
          <p:nvPr>
            <a:videoFile r:link="rId1"/>
          </p:nvPr>
        </p:nvPicPr>
        <p:blipFill>
          <a:blip r:embed="rId4"/>
          <a:stretch>
            <a:fillRect/>
          </a:stretch>
        </p:blipFill>
        <p:spPr>
          <a:xfrm>
            <a:off x="835024" y="1520400"/>
            <a:ext cx="4397376" cy="4397376"/>
          </a:xfrm>
          <a:prstGeom prst="rect">
            <a:avLst/>
          </a:prstGeom>
        </p:spPr>
      </p:pic>
    </p:spTree>
    <p:extLst>
      <p:ext uri="{BB962C8B-B14F-4D97-AF65-F5344CB8AC3E}">
        <p14:creationId xmlns:p14="http://schemas.microsoft.com/office/powerpoint/2010/main" val="131420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F82A-89E6-CC7E-4E8D-EE6481B65275}"/>
              </a:ext>
            </a:extLst>
          </p:cNvPr>
          <p:cNvSpPr>
            <a:spLocks noGrp="1"/>
          </p:cNvSpPr>
          <p:nvPr>
            <p:ph type="title"/>
          </p:nvPr>
        </p:nvSpPr>
        <p:spPr/>
        <p:txBody>
          <a:bodyPr/>
          <a:lstStyle/>
          <a:p>
            <a:r>
              <a:rPr lang="en-US" dirty="0"/>
              <a:t>Some harmful applications of deepfakes</a:t>
            </a:r>
          </a:p>
        </p:txBody>
      </p:sp>
      <p:pic>
        <p:nvPicPr>
          <p:cNvPr id="5" name="Picture 4">
            <a:extLst>
              <a:ext uri="{FF2B5EF4-FFF2-40B4-BE49-F238E27FC236}">
                <a16:creationId xmlns:a16="http://schemas.microsoft.com/office/drawing/2014/main" id="{D9F36879-7203-89E9-65AD-4500E70E8986}"/>
              </a:ext>
            </a:extLst>
          </p:cNvPr>
          <p:cNvPicPr>
            <a:picLocks noChangeAspect="1"/>
          </p:cNvPicPr>
          <p:nvPr/>
        </p:nvPicPr>
        <p:blipFill>
          <a:blip r:embed="rId3"/>
          <a:stretch>
            <a:fillRect/>
          </a:stretch>
        </p:blipFill>
        <p:spPr>
          <a:xfrm>
            <a:off x="838200" y="3356656"/>
            <a:ext cx="3771763" cy="2499361"/>
          </a:xfrm>
          <a:prstGeom prst="rect">
            <a:avLst/>
          </a:prstGeom>
        </p:spPr>
      </p:pic>
      <p:grpSp>
        <p:nvGrpSpPr>
          <p:cNvPr id="11" name="Group 10">
            <a:extLst>
              <a:ext uri="{FF2B5EF4-FFF2-40B4-BE49-F238E27FC236}">
                <a16:creationId xmlns:a16="http://schemas.microsoft.com/office/drawing/2014/main" id="{4F6A9275-B905-8ED8-2487-295A67B11548}"/>
              </a:ext>
            </a:extLst>
          </p:cNvPr>
          <p:cNvGrpSpPr/>
          <p:nvPr/>
        </p:nvGrpSpPr>
        <p:grpSpPr>
          <a:xfrm>
            <a:off x="4687768" y="3356656"/>
            <a:ext cx="3695607" cy="2869149"/>
            <a:chOff x="4759960" y="2285850"/>
            <a:chExt cx="3695607" cy="2869149"/>
          </a:xfrm>
        </p:grpSpPr>
        <p:sp>
          <p:nvSpPr>
            <p:cNvPr id="7" name="TextBox 6">
              <a:extLst>
                <a:ext uri="{FF2B5EF4-FFF2-40B4-BE49-F238E27FC236}">
                  <a16:creationId xmlns:a16="http://schemas.microsoft.com/office/drawing/2014/main" id="{1202513D-166A-01D1-BE68-3654D4A9A6C9}"/>
                </a:ext>
              </a:extLst>
            </p:cNvPr>
            <p:cNvSpPr txBox="1"/>
            <p:nvPr/>
          </p:nvSpPr>
          <p:spPr>
            <a:xfrm>
              <a:off x="4759960" y="4816445"/>
              <a:ext cx="3695607" cy="338554"/>
            </a:xfrm>
            <a:prstGeom prst="rect">
              <a:avLst/>
            </a:prstGeom>
            <a:noFill/>
          </p:spPr>
          <p:txBody>
            <a:bodyPr wrap="square">
              <a:spAutoFit/>
            </a:bodyPr>
            <a:lstStyle/>
            <a:p>
              <a:r>
                <a:rPr lang="en-US" sz="1600" i="0" dirty="0">
                  <a:effectLst/>
                  <a:latin typeface="-apple-system"/>
                  <a:hlinkClick r:id="rId4"/>
                </a:rPr>
                <a:t>https://www.twitch.tv/trumporbiden2024</a:t>
              </a:r>
              <a:endParaRPr lang="en-US" sz="1600" dirty="0"/>
            </a:p>
          </p:txBody>
        </p:sp>
        <p:pic>
          <p:nvPicPr>
            <p:cNvPr id="9" name="Picture 8">
              <a:extLst>
                <a:ext uri="{FF2B5EF4-FFF2-40B4-BE49-F238E27FC236}">
                  <a16:creationId xmlns:a16="http://schemas.microsoft.com/office/drawing/2014/main" id="{C2F33A13-252B-78C7-8574-5440BEEBF616}"/>
                </a:ext>
              </a:extLst>
            </p:cNvPr>
            <p:cNvPicPr>
              <a:picLocks noChangeAspect="1"/>
            </p:cNvPicPr>
            <p:nvPr/>
          </p:nvPicPr>
          <p:blipFill>
            <a:blip r:embed="rId5"/>
            <a:stretch>
              <a:fillRect/>
            </a:stretch>
          </p:blipFill>
          <p:spPr>
            <a:xfrm>
              <a:off x="4759960" y="2285850"/>
              <a:ext cx="3695607" cy="2499361"/>
            </a:xfrm>
            <a:prstGeom prst="rect">
              <a:avLst/>
            </a:prstGeom>
          </p:spPr>
        </p:pic>
      </p:grpSp>
      <p:grpSp>
        <p:nvGrpSpPr>
          <p:cNvPr id="13" name="Group 12">
            <a:extLst>
              <a:ext uri="{FF2B5EF4-FFF2-40B4-BE49-F238E27FC236}">
                <a16:creationId xmlns:a16="http://schemas.microsoft.com/office/drawing/2014/main" id="{903F0F0A-AC0A-DDF6-9D86-C70723391FD5}"/>
              </a:ext>
            </a:extLst>
          </p:cNvPr>
          <p:cNvGrpSpPr/>
          <p:nvPr/>
        </p:nvGrpSpPr>
        <p:grpSpPr>
          <a:xfrm>
            <a:off x="8497276" y="1690688"/>
            <a:ext cx="3526282" cy="3743112"/>
            <a:chOff x="8497276" y="1690688"/>
            <a:chExt cx="3526282" cy="3743112"/>
          </a:xfrm>
        </p:grpSpPr>
        <p:pic>
          <p:nvPicPr>
            <p:cNvPr id="10" name="Picture 9">
              <a:extLst>
                <a:ext uri="{FF2B5EF4-FFF2-40B4-BE49-F238E27FC236}">
                  <a16:creationId xmlns:a16="http://schemas.microsoft.com/office/drawing/2014/main" id="{316E2654-1BC8-4FAB-796A-C3A9205AF2E7}"/>
                </a:ext>
              </a:extLst>
            </p:cNvPr>
            <p:cNvPicPr>
              <a:picLocks noChangeAspect="1"/>
            </p:cNvPicPr>
            <p:nvPr/>
          </p:nvPicPr>
          <p:blipFill rotWithShape="1">
            <a:blip r:embed="rId6"/>
            <a:srcRect r="25907"/>
            <a:stretch/>
          </p:blipFill>
          <p:spPr>
            <a:xfrm>
              <a:off x="8497276" y="3356656"/>
              <a:ext cx="2748236" cy="2077144"/>
            </a:xfrm>
            <a:prstGeom prst="rect">
              <a:avLst/>
            </a:prstGeom>
          </p:spPr>
        </p:pic>
        <p:sp>
          <p:nvSpPr>
            <p:cNvPr id="12" name="Speech Bubble: Oval 11">
              <a:extLst>
                <a:ext uri="{FF2B5EF4-FFF2-40B4-BE49-F238E27FC236}">
                  <a16:creationId xmlns:a16="http://schemas.microsoft.com/office/drawing/2014/main" id="{D1038132-753C-6A61-405E-05C868E8DF50}"/>
                </a:ext>
              </a:extLst>
            </p:cNvPr>
            <p:cNvSpPr/>
            <p:nvPr/>
          </p:nvSpPr>
          <p:spPr>
            <a:xfrm>
              <a:off x="9701463" y="1690688"/>
              <a:ext cx="2322095" cy="1520698"/>
            </a:xfrm>
            <a:prstGeom prst="wedgeEllipseCallout">
              <a:avLst>
                <a:gd name="adj1" fmla="val -22388"/>
                <a:gd name="adj2" fmla="val 107416"/>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523CC639-4637-D48D-093A-3FC160E6551C}"/>
              </a:ext>
            </a:extLst>
          </p:cNvPr>
          <p:cNvSpPr>
            <a:spLocks noGrp="1"/>
          </p:cNvSpPr>
          <p:nvPr>
            <p:ph type="sldNum" sz="quarter" idx="12"/>
          </p:nvPr>
        </p:nvSpPr>
        <p:spPr/>
        <p:txBody>
          <a:bodyPr/>
          <a:lstStyle/>
          <a:p>
            <a:fld id="{F21893F0-5C9C-2A4C-AA68-0A7C90706087}" type="slidenum">
              <a:rPr lang="en-US" smtClean="0"/>
              <a:t>52</a:t>
            </a:fld>
            <a:endParaRPr lang="en-US"/>
          </a:p>
        </p:txBody>
      </p:sp>
    </p:spTree>
    <p:extLst>
      <p:ext uri="{BB962C8B-B14F-4D97-AF65-F5344CB8AC3E}">
        <p14:creationId xmlns:p14="http://schemas.microsoft.com/office/powerpoint/2010/main" val="258595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EDE4EF-62B5-24BF-3CD0-71DBFA092DB1}"/>
              </a:ext>
            </a:extLst>
          </p:cNvPr>
          <p:cNvPicPr>
            <a:picLocks noChangeAspect="1"/>
          </p:cNvPicPr>
          <p:nvPr/>
        </p:nvPicPr>
        <p:blipFill>
          <a:blip r:embed="rId4"/>
          <a:stretch>
            <a:fillRect/>
          </a:stretch>
        </p:blipFill>
        <p:spPr>
          <a:xfrm>
            <a:off x="3298434" y="457200"/>
            <a:ext cx="4463543" cy="5943600"/>
          </a:xfrm>
          <a:prstGeom prst="rect">
            <a:avLst/>
          </a:prstGeom>
        </p:spPr>
      </p:pic>
      <p:sp>
        <p:nvSpPr>
          <p:cNvPr id="4" name="TextBox 3">
            <a:extLst>
              <a:ext uri="{FF2B5EF4-FFF2-40B4-BE49-F238E27FC236}">
                <a16:creationId xmlns:a16="http://schemas.microsoft.com/office/drawing/2014/main" id="{7256579B-67E5-3365-08C2-6FC7CDCBD10B}"/>
              </a:ext>
            </a:extLst>
          </p:cNvPr>
          <p:cNvSpPr txBox="1"/>
          <p:nvPr/>
        </p:nvSpPr>
        <p:spPr>
          <a:xfrm>
            <a:off x="4825464" y="5853133"/>
            <a:ext cx="1029449" cy="237757"/>
          </a:xfrm>
          <a:prstGeom prst="rect">
            <a:avLst/>
          </a:prstGeom>
          <a:noFill/>
        </p:spPr>
        <p:txBody>
          <a:bodyPr wrap="none" rtlCol="0">
            <a:spAutoFit/>
          </a:bodyPr>
          <a:lstStyle/>
          <a:p>
            <a:pPr defTabSz="822960">
              <a:spcAft>
                <a:spcPts val="600"/>
              </a:spcAft>
            </a:pPr>
            <a:r>
              <a:rPr lang="en-US" sz="945" kern="1200">
                <a:solidFill>
                  <a:schemeClr val="tx1"/>
                </a:solidFill>
                <a:latin typeface="Times New Roman" panose="02020603050405020304" pitchFamily="18" charset="0"/>
                <a:ea typeface="+mn-ea"/>
                <a:cs typeface="Times New Roman" panose="02020603050405020304" pitchFamily="18" charset="0"/>
              </a:rPr>
              <a:t>New York Times</a:t>
            </a:r>
            <a:endParaRPr lang="en-US" sz="1050">
              <a:latin typeface="Times New Roman" panose="02020603050405020304" pitchFamily="18" charset="0"/>
              <a:cs typeface="Times New Roman" panose="02020603050405020304" pitchFamily="18" charset="0"/>
            </a:endParaRPr>
          </a:p>
        </p:txBody>
      </p:sp>
      <p:pic>
        <p:nvPicPr>
          <p:cNvPr id="5" name="fake Drake song">
            <a:hlinkClick r:id="" action="ppaction://media"/>
            <a:extLst>
              <a:ext uri="{FF2B5EF4-FFF2-40B4-BE49-F238E27FC236}">
                <a16:creationId xmlns:a16="http://schemas.microsoft.com/office/drawing/2014/main" id="{F98F4E53-E166-C448-44BF-FADEE4B3D2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9005" y="3670870"/>
            <a:ext cx="274560" cy="274560"/>
          </a:xfrm>
          <a:prstGeom prst="rect">
            <a:avLst/>
          </a:prstGeom>
        </p:spPr>
      </p:pic>
    </p:spTree>
    <p:extLst>
      <p:ext uri="{BB962C8B-B14F-4D97-AF65-F5344CB8AC3E}">
        <p14:creationId xmlns:p14="http://schemas.microsoft.com/office/powerpoint/2010/main" val="133060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255329-2AEF-5C9E-3137-4D7263E19474}"/>
              </a:ext>
            </a:extLst>
          </p:cNvPr>
          <p:cNvSpPr>
            <a:spLocks noGrp="1"/>
          </p:cNvSpPr>
          <p:nvPr>
            <p:ph type="sldNum" sz="quarter" idx="12"/>
          </p:nvPr>
        </p:nvSpPr>
        <p:spPr/>
        <p:txBody>
          <a:bodyPr/>
          <a:lstStyle/>
          <a:p>
            <a:fld id="{F21893F0-5C9C-2A4C-AA68-0A7C90706087}" type="slidenum">
              <a:rPr lang="en-US" smtClean="0"/>
              <a:t>54</a:t>
            </a:fld>
            <a:endParaRPr lang="en-US"/>
          </a:p>
        </p:txBody>
      </p:sp>
      <p:sp>
        <p:nvSpPr>
          <p:cNvPr id="4" name="TextBox 3">
            <a:extLst>
              <a:ext uri="{FF2B5EF4-FFF2-40B4-BE49-F238E27FC236}">
                <a16:creationId xmlns:a16="http://schemas.microsoft.com/office/drawing/2014/main" id="{AB804A5C-E02B-45C7-B332-31AEDBE8B49C}"/>
              </a:ext>
            </a:extLst>
          </p:cNvPr>
          <p:cNvSpPr txBox="1"/>
          <p:nvPr/>
        </p:nvSpPr>
        <p:spPr>
          <a:xfrm>
            <a:off x="3048000" y="3244334"/>
            <a:ext cx="6096000" cy="646331"/>
          </a:xfrm>
          <a:prstGeom prst="rect">
            <a:avLst/>
          </a:prstGeom>
          <a:noFill/>
        </p:spPr>
        <p:txBody>
          <a:bodyPr wrap="square">
            <a:spAutoFit/>
          </a:bodyPr>
          <a:lstStyle/>
          <a:p>
            <a:r>
              <a:rPr lang="en-US" dirty="0">
                <a:hlinkClick r:id="rId3"/>
              </a:rPr>
              <a:t>https://www.youtube.com/watch?v=Opxhh9Oh3rg</a:t>
            </a:r>
            <a:endParaRPr lang="en-US" dirty="0"/>
          </a:p>
          <a:p>
            <a:endParaRPr lang="en-US" dirty="0"/>
          </a:p>
        </p:txBody>
      </p:sp>
      <p:sp>
        <p:nvSpPr>
          <p:cNvPr id="6" name="TextBox 5">
            <a:extLst>
              <a:ext uri="{FF2B5EF4-FFF2-40B4-BE49-F238E27FC236}">
                <a16:creationId xmlns:a16="http://schemas.microsoft.com/office/drawing/2014/main" id="{F760C02B-5464-FEAA-9A9F-CC30E8D746FB}"/>
              </a:ext>
            </a:extLst>
          </p:cNvPr>
          <p:cNvSpPr txBox="1"/>
          <p:nvPr/>
        </p:nvSpPr>
        <p:spPr>
          <a:xfrm>
            <a:off x="2380128" y="136525"/>
            <a:ext cx="8120743" cy="707886"/>
          </a:xfrm>
          <a:prstGeom prst="rect">
            <a:avLst/>
          </a:prstGeom>
          <a:noFill/>
        </p:spPr>
        <p:txBody>
          <a:bodyPr wrap="square">
            <a:spAutoFit/>
          </a:bodyPr>
          <a:lstStyle/>
          <a:p>
            <a:pPr algn="l"/>
            <a:r>
              <a:rPr lang="en-US" sz="4000" b="1" i="0" dirty="0">
                <a:solidFill>
                  <a:srgbClr val="0F0F0F"/>
                </a:solidFill>
                <a:effectLst/>
                <a:latin typeface="YouTube Sans"/>
              </a:rPr>
              <a:t>The Beatles: “Now And Then”</a:t>
            </a:r>
          </a:p>
        </p:txBody>
      </p:sp>
      <p:pic>
        <p:nvPicPr>
          <p:cNvPr id="3" name="Online Media 2" title="The Beatles - Now And Then (Official Music Video)">
            <a:hlinkClick r:id="" action="ppaction://media"/>
            <a:extLst>
              <a:ext uri="{FF2B5EF4-FFF2-40B4-BE49-F238E27FC236}">
                <a16:creationId xmlns:a16="http://schemas.microsoft.com/office/drawing/2014/main" id="{5A44C0C8-5A84-07AE-CDC3-A5E702B9FC39}"/>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154765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1A4-1DC7-4EA2-92E1-F2463A90C456}"/>
              </a:ext>
            </a:extLst>
          </p:cNvPr>
          <p:cNvSpPr>
            <a:spLocks noGrp="1"/>
          </p:cNvSpPr>
          <p:nvPr>
            <p:ph type="title"/>
          </p:nvPr>
        </p:nvSpPr>
        <p:spPr>
          <a:xfrm>
            <a:off x="838200" y="365126"/>
            <a:ext cx="10515600" cy="985210"/>
          </a:xfrm>
        </p:spPr>
        <p:txBody>
          <a:bodyPr/>
          <a:lstStyle/>
          <a:p>
            <a:r>
              <a:rPr lang="en-US" dirty="0"/>
              <a:t>Large language models (LLMs) 2018-</a:t>
            </a:r>
          </a:p>
        </p:txBody>
      </p:sp>
      <p:sp>
        <p:nvSpPr>
          <p:cNvPr id="5" name="Content Placeholder 4">
            <a:extLst>
              <a:ext uri="{FF2B5EF4-FFF2-40B4-BE49-F238E27FC236}">
                <a16:creationId xmlns:a16="http://schemas.microsoft.com/office/drawing/2014/main" id="{A295A6C6-9D7A-25BB-2E26-87117C3A9A73}"/>
              </a:ext>
            </a:extLst>
          </p:cNvPr>
          <p:cNvSpPr>
            <a:spLocks noGrp="1"/>
          </p:cNvSpPr>
          <p:nvPr>
            <p:ph idx="1"/>
          </p:nvPr>
        </p:nvSpPr>
        <p:spPr>
          <a:xfrm>
            <a:off x="838199" y="1254642"/>
            <a:ext cx="10924309" cy="5385149"/>
          </a:xfrm>
        </p:spPr>
        <p:txBody>
          <a:bodyPr>
            <a:normAutofit lnSpcReduction="10000"/>
          </a:bodyPr>
          <a:lstStyle/>
          <a:p>
            <a:pPr marL="457200" indent="-457200">
              <a:buFont typeface="+mj-lt"/>
              <a:buAutoNum type="arabicPeriod"/>
            </a:pPr>
            <a:r>
              <a:rPr lang="en-US" b="0" i="0" dirty="0">
                <a:solidFill>
                  <a:srgbClr val="1A1A1A"/>
                </a:solidFill>
                <a:effectLst/>
                <a:latin typeface="NVIDIA-NALA"/>
              </a:rPr>
              <a:t>Generation (e.g., story writing, marketing content creation)</a:t>
            </a:r>
          </a:p>
          <a:p>
            <a:pPr lvl="1"/>
            <a:r>
              <a:rPr lang="en-US" b="0" i="0" dirty="0">
                <a:solidFill>
                  <a:srgbClr val="1A1A1A"/>
                </a:solidFill>
                <a:effectLst/>
                <a:latin typeface="NVIDIA-NALA"/>
              </a:rPr>
              <a:t>Tim Boucher wrote 97 books in 9 months using ChatGPT from OpenAI and Claude from Anthropic. He used </a:t>
            </a:r>
            <a:r>
              <a:rPr lang="en-US" b="0" i="0" dirty="0" err="1">
                <a:solidFill>
                  <a:srgbClr val="1A1A1A"/>
                </a:solidFill>
                <a:effectLst/>
                <a:latin typeface="NVIDIA-NALA"/>
              </a:rPr>
              <a:t>Midjourney</a:t>
            </a:r>
            <a:r>
              <a:rPr lang="en-US" b="0" i="0" dirty="0">
                <a:solidFill>
                  <a:srgbClr val="1A1A1A"/>
                </a:solidFill>
                <a:effectLst/>
                <a:latin typeface="NVIDIA-NALA"/>
              </a:rPr>
              <a:t> to generate images to match the story. Word count 2,000 - 83,000. </a:t>
            </a:r>
            <a:r>
              <a:rPr lang="en-US" dirty="0">
                <a:solidFill>
                  <a:srgbClr val="1A1A1A"/>
                </a:solidFill>
                <a:latin typeface="NVIDIA-NALA"/>
              </a:rPr>
              <a:t>P</a:t>
            </a:r>
            <a:r>
              <a:rPr lang="en-US" b="0" i="0" dirty="0">
                <a:solidFill>
                  <a:srgbClr val="1A1A1A"/>
                </a:solidFill>
                <a:effectLst/>
                <a:latin typeface="NVIDIA-NALA"/>
              </a:rPr>
              <a:t>rice $1.99 - $5.99</a:t>
            </a:r>
          </a:p>
          <a:p>
            <a:pPr lvl="1"/>
            <a:r>
              <a:rPr lang="en-US" b="0" i="0" dirty="0">
                <a:solidFill>
                  <a:srgbClr val="1A1A1A"/>
                </a:solidFill>
                <a:effectLst/>
                <a:latin typeface="NVIDIA-NALA"/>
              </a:rPr>
              <a:t>Non-AI-assisted record, </a:t>
            </a:r>
            <a:r>
              <a:rPr lang="en-US" dirty="0">
                <a:solidFill>
                  <a:srgbClr val="1A1A1A"/>
                </a:solidFill>
                <a:latin typeface="NVIDIA-NALA"/>
              </a:rPr>
              <a:t>by </a:t>
            </a:r>
            <a:r>
              <a:rPr lang="en-US" b="0" i="0" dirty="0">
                <a:solidFill>
                  <a:srgbClr val="1A1A1A"/>
                </a:solidFill>
                <a:effectLst/>
                <a:latin typeface="NVIDIA-NALA"/>
              </a:rPr>
              <a:t>Barbara Cartland, is 191 books per year</a:t>
            </a:r>
          </a:p>
          <a:p>
            <a:pPr marL="457200" indent="-457200">
              <a:buFont typeface="+mj-lt"/>
              <a:buAutoNum type="arabicPeriod"/>
            </a:pPr>
            <a:r>
              <a:rPr lang="en-US" b="0" i="0" dirty="0">
                <a:solidFill>
                  <a:srgbClr val="1A1A1A"/>
                </a:solidFill>
                <a:effectLst/>
                <a:latin typeface="NVIDIA-NALA"/>
              </a:rPr>
              <a:t>Summarization (e.g., web search, legal paraphrasing, meeting notes summarization)</a:t>
            </a:r>
          </a:p>
          <a:p>
            <a:pPr lvl="1"/>
            <a:r>
              <a:rPr lang="en-US" b="0" i="0" dirty="0">
                <a:solidFill>
                  <a:srgbClr val="1A1A1A"/>
                </a:solidFill>
                <a:effectLst/>
                <a:latin typeface="NVIDIA-NALA"/>
              </a:rPr>
              <a:t>E.g., Bing co-pilot, Bard</a:t>
            </a:r>
          </a:p>
          <a:p>
            <a:pPr lvl="1"/>
            <a:r>
              <a:rPr lang="en-US" dirty="0">
                <a:solidFill>
                  <a:srgbClr val="1A1A1A"/>
                </a:solidFill>
                <a:latin typeface="NVIDIA-NALA"/>
              </a:rPr>
              <a:t>In the future also question answering from specific corpora</a:t>
            </a:r>
            <a:endParaRPr lang="en-US" b="0" i="0" dirty="0">
              <a:solidFill>
                <a:srgbClr val="1A1A1A"/>
              </a:solidFill>
              <a:effectLst/>
              <a:latin typeface="NVIDIA-NALA"/>
            </a:endParaRPr>
          </a:p>
          <a:p>
            <a:pPr marL="457200" indent="-457200">
              <a:buFont typeface="+mj-lt"/>
              <a:buAutoNum type="arabicPeriod"/>
            </a:pPr>
            <a:r>
              <a:rPr lang="en-US" b="0" i="0" dirty="0">
                <a:solidFill>
                  <a:srgbClr val="1A1A1A"/>
                </a:solidFill>
                <a:effectLst/>
                <a:latin typeface="NVIDIA-NALA"/>
              </a:rPr>
              <a:t>Translation (e.g., between languages, text-to-code, text-to-database)</a:t>
            </a:r>
          </a:p>
          <a:p>
            <a:pPr marL="457200" indent="-457200">
              <a:buFont typeface="+mj-lt"/>
              <a:buAutoNum type="arabicPeriod"/>
            </a:pPr>
            <a:r>
              <a:rPr lang="en-US" b="0" i="0" dirty="0">
                <a:solidFill>
                  <a:srgbClr val="1A1A1A"/>
                </a:solidFill>
                <a:effectLst/>
                <a:latin typeface="NVIDIA-NALA"/>
              </a:rPr>
              <a:t>Classification (e.g., toxicity classification, sentiment analysis)</a:t>
            </a:r>
          </a:p>
          <a:p>
            <a:pPr marL="457200" indent="-457200">
              <a:buFont typeface="+mj-lt"/>
              <a:buAutoNum type="arabicPeriod"/>
            </a:pPr>
            <a:r>
              <a:rPr lang="en-US" b="0" i="0" dirty="0">
                <a:solidFill>
                  <a:srgbClr val="1A1A1A"/>
                </a:solidFill>
                <a:effectLst/>
                <a:latin typeface="NVIDIA-NALA"/>
              </a:rPr>
              <a:t>Chatbot (e.g., open-domain Q+A, virtual assistants)</a:t>
            </a:r>
            <a:endParaRPr lang="en-US" dirty="0"/>
          </a:p>
          <a:p>
            <a:pPr lvl="1"/>
            <a:r>
              <a:rPr lang="en-US" b="0" i="0" dirty="0">
                <a:solidFill>
                  <a:srgbClr val="1A1A1A"/>
                </a:solidFill>
                <a:effectLst/>
                <a:latin typeface="NVIDIA-NALA"/>
              </a:rPr>
              <a:t>E.g., Bing co-pilot, Bard</a:t>
            </a:r>
          </a:p>
        </p:txBody>
      </p:sp>
      <p:sp>
        <p:nvSpPr>
          <p:cNvPr id="3" name="Slide Number Placeholder 2">
            <a:extLst>
              <a:ext uri="{FF2B5EF4-FFF2-40B4-BE49-F238E27FC236}">
                <a16:creationId xmlns:a16="http://schemas.microsoft.com/office/drawing/2014/main" id="{182335DC-C260-75E9-9260-8B8A39E96FA9}"/>
              </a:ext>
            </a:extLst>
          </p:cNvPr>
          <p:cNvSpPr>
            <a:spLocks noGrp="1"/>
          </p:cNvSpPr>
          <p:nvPr>
            <p:ph type="sldNum" sz="quarter" idx="12"/>
          </p:nvPr>
        </p:nvSpPr>
        <p:spPr/>
        <p:txBody>
          <a:bodyPr/>
          <a:lstStyle/>
          <a:p>
            <a:fld id="{F21893F0-5C9C-2A4C-AA68-0A7C90706087}" type="slidenum">
              <a:rPr lang="en-US" smtClean="0"/>
              <a:t>55</a:t>
            </a:fld>
            <a:endParaRPr lang="en-US"/>
          </a:p>
        </p:txBody>
      </p:sp>
    </p:spTree>
    <p:extLst>
      <p:ext uri="{BB962C8B-B14F-4D97-AF65-F5344CB8AC3E}">
        <p14:creationId xmlns:p14="http://schemas.microsoft.com/office/powerpoint/2010/main" val="383645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2CF226B1-C627-7C46-B0B2-6B8FF0BBFF07}"/>
              </a:ext>
            </a:extLst>
          </p:cNvPr>
          <p:cNvPicPr>
            <a:picLocks noChangeAspect="1"/>
          </p:cNvPicPr>
          <p:nvPr/>
        </p:nvPicPr>
        <p:blipFill>
          <a:blip r:embed="rId2"/>
          <a:stretch>
            <a:fillRect/>
          </a:stretch>
        </p:blipFill>
        <p:spPr>
          <a:xfrm>
            <a:off x="3681497" y="261217"/>
            <a:ext cx="4787945" cy="6362721"/>
          </a:xfrm>
          <a:prstGeom prst="rect">
            <a:avLst/>
          </a:prstGeom>
        </p:spPr>
      </p:pic>
    </p:spTree>
    <p:extLst>
      <p:ext uri="{BB962C8B-B14F-4D97-AF65-F5344CB8AC3E}">
        <p14:creationId xmlns:p14="http://schemas.microsoft.com/office/powerpoint/2010/main" val="4040089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1A4-1DC7-4EA2-92E1-F2463A90C456}"/>
              </a:ext>
            </a:extLst>
          </p:cNvPr>
          <p:cNvSpPr>
            <a:spLocks noGrp="1"/>
          </p:cNvSpPr>
          <p:nvPr>
            <p:ph type="title"/>
          </p:nvPr>
        </p:nvSpPr>
        <p:spPr>
          <a:xfrm>
            <a:off x="391391" y="146916"/>
            <a:ext cx="10515600" cy="1325563"/>
          </a:xfrm>
        </p:spPr>
        <p:txBody>
          <a:bodyPr/>
          <a:lstStyle/>
          <a:p>
            <a:r>
              <a:rPr lang="en-US" dirty="0"/>
              <a:t>Downsides of LLMs</a:t>
            </a:r>
          </a:p>
        </p:txBody>
      </p:sp>
      <p:sp>
        <p:nvSpPr>
          <p:cNvPr id="5" name="Content Placeholder 4">
            <a:extLst>
              <a:ext uri="{FF2B5EF4-FFF2-40B4-BE49-F238E27FC236}">
                <a16:creationId xmlns:a16="http://schemas.microsoft.com/office/drawing/2014/main" id="{A295A6C6-9D7A-25BB-2E26-87117C3A9A73}"/>
              </a:ext>
            </a:extLst>
          </p:cNvPr>
          <p:cNvSpPr>
            <a:spLocks noGrp="1"/>
          </p:cNvSpPr>
          <p:nvPr>
            <p:ph idx="1"/>
          </p:nvPr>
        </p:nvSpPr>
        <p:spPr>
          <a:xfrm>
            <a:off x="308262" y="1368570"/>
            <a:ext cx="5406737" cy="5342514"/>
          </a:xfrm>
        </p:spPr>
        <p:txBody>
          <a:bodyPr>
            <a:normAutofit fontScale="92500" lnSpcReduction="20000"/>
          </a:bodyPr>
          <a:lstStyle/>
          <a:p>
            <a:r>
              <a:rPr lang="en-US" b="0" i="0" dirty="0">
                <a:solidFill>
                  <a:srgbClr val="1A1A1A"/>
                </a:solidFill>
                <a:effectLst/>
                <a:latin typeface="NVIDIA-NALA"/>
              </a:rPr>
              <a:t>Hallucination</a:t>
            </a:r>
          </a:p>
          <a:p>
            <a:pPr lvl="1"/>
            <a:r>
              <a:rPr lang="en-US" dirty="0">
                <a:solidFill>
                  <a:srgbClr val="1A1A1A"/>
                </a:solidFill>
                <a:latin typeface="NVIDIA-NALA"/>
              </a:rPr>
              <a:t>For one, bad at math</a:t>
            </a:r>
          </a:p>
          <a:p>
            <a:pPr lvl="2"/>
            <a:r>
              <a:rPr lang="en-US" dirty="0">
                <a:solidFill>
                  <a:srgbClr val="1A1A1A"/>
                </a:solidFill>
                <a:latin typeface="NVIDIA-NALA"/>
              </a:rPr>
              <a:t>E.g., proving √4 is irrational</a:t>
            </a:r>
            <a:br>
              <a:rPr lang="en-US" dirty="0">
                <a:solidFill>
                  <a:srgbClr val="1A1A1A"/>
                </a:solidFill>
                <a:latin typeface="NVIDIA-NALA"/>
              </a:rPr>
            </a:br>
            <a:r>
              <a:rPr lang="en-US" sz="1200" dirty="0">
                <a:solidFill>
                  <a:srgbClr val="1A1A1A"/>
                </a:solidFill>
                <a:latin typeface="NVIDIA-NALA"/>
              </a:rPr>
              <a:t>https://www.linkedin.com/posts/yuval-peres_my-interaction-with-gpt-3-has-left-me-more-activity-7005069242337304576-lXWV/</a:t>
            </a:r>
          </a:p>
          <a:p>
            <a:pPr lvl="2"/>
            <a:r>
              <a:rPr lang="en-US" dirty="0">
                <a:solidFill>
                  <a:srgbClr val="1A1A1A"/>
                </a:solidFill>
                <a:latin typeface="NVIDIA-NALA"/>
              </a:rPr>
              <a:t>E.g., computing correlation incorrectly</a:t>
            </a:r>
          </a:p>
          <a:p>
            <a:pPr lvl="1"/>
            <a:r>
              <a:rPr lang="en-US" dirty="0">
                <a:solidFill>
                  <a:srgbClr val="1A1A1A"/>
                </a:solidFill>
                <a:latin typeface="NVIDIA-NALA"/>
              </a:rPr>
              <a:t>M</a:t>
            </a:r>
            <a:r>
              <a:rPr lang="en-US" b="0" i="0" dirty="0">
                <a:solidFill>
                  <a:srgbClr val="1A1A1A"/>
                </a:solidFill>
                <a:effectLst/>
                <a:latin typeface="NVIDIA-NALA"/>
              </a:rPr>
              <a:t>ay be impossible to fully get rid of</a:t>
            </a:r>
          </a:p>
          <a:p>
            <a:pPr lvl="2"/>
            <a:r>
              <a:rPr lang="en-US" dirty="0">
                <a:solidFill>
                  <a:srgbClr val="1A1A1A"/>
                </a:solidFill>
                <a:latin typeface="NVIDIA-NALA"/>
              </a:rPr>
              <a:t>But code writing &amp; external calls help</a:t>
            </a:r>
            <a:endParaRPr lang="en-US" b="0" i="0" dirty="0">
              <a:solidFill>
                <a:srgbClr val="1A1A1A"/>
              </a:solidFill>
              <a:effectLst/>
              <a:latin typeface="NVIDIA-NALA"/>
            </a:endParaRPr>
          </a:p>
          <a:p>
            <a:pPr lvl="1"/>
            <a:r>
              <a:rPr lang="en-US" b="0" i="0" dirty="0">
                <a:solidFill>
                  <a:srgbClr val="1A1A1A"/>
                </a:solidFill>
                <a:effectLst/>
                <a:latin typeface="NVIDIA-NALA"/>
              </a:rPr>
              <a:t>In important applications, getting sensical answers most of the time isn’t good enough (cf. self-driving in 2015)</a:t>
            </a:r>
          </a:p>
          <a:p>
            <a:r>
              <a:rPr lang="en-US" dirty="0">
                <a:solidFill>
                  <a:srgbClr val="1A1A1A"/>
                </a:solidFill>
                <a:latin typeface="NVIDIA-NALA"/>
              </a:rPr>
              <a:t>They don’t do planning or explicit reasoning. Thus poor at</a:t>
            </a:r>
          </a:p>
          <a:p>
            <a:pPr lvl="1"/>
            <a:r>
              <a:rPr lang="en-US" dirty="0">
                <a:solidFill>
                  <a:srgbClr val="1A1A1A"/>
                </a:solidFill>
                <a:latin typeface="NVIDIA-NALA"/>
              </a:rPr>
              <a:t>strategies against adversaries</a:t>
            </a:r>
          </a:p>
          <a:p>
            <a:pPr lvl="2"/>
            <a:r>
              <a:rPr lang="en-US" dirty="0">
                <a:solidFill>
                  <a:srgbClr val="1A1A1A"/>
                </a:solidFill>
                <a:latin typeface="NVIDIA-NALA"/>
              </a:rPr>
              <a:t>Can’t play tic-tac-toe, much less no-limit Texas </a:t>
            </a:r>
            <a:r>
              <a:rPr lang="en-US" dirty="0" err="1">
                <a:solidFill>
                  <a:srgbClr val="1A1A1A"/>
                </a:solidFill>
                <a:latin typeface="NVIDIA-NALA"/>
              </a:rPr>
              <a:t>hold’em</a:t>
            </a:r>
            <a:r>
              <a:rPr lang="en-US" dirty="0">
                <a:solidFill>
                  <a:srgbClr val="1A1A1A"/>
                </a:solidFill>
                <a:latin typeface="NVIDIA-NALA"/>
              </a:rPr>
              <a:t> poker</a:t>
            </a:r>
          </a:p>
          <a:p>
            <a:pPr lvl="1"/>
            <a:r>
              <a:rPr lang="en-US" dirty="0">
                <a:solidFill>
                  <a:srgbClr val="1A1A1A"/>
                </a:solidFill>
                <a:latin typeface="NVIDIA-NALA"/>
              </a:rPr>
              <a:t>multi-step reasoning</a:t>
            </a:r>
          </a:p>
          <a:p>
            <a:pPr lvl="1"/>
            <a:r>
              <a:rPr lang="en-US" dirty="0">
                <a:solidFill>
                  <a:srgbClr val="1A1A1A"/>
                </a:solidFill>
                <a:latin typeface="NVIDIA-NALA"/>
              </a:rPr>
              <a:t>collaborative filtering</a:t>
            </a:r>
          </a:p>
          <a:p>
            <a:pPr lvl="1"/>
            <a:r>
              <a:rPr lang="en-US" dirty="0">
                <a:solidFill>
                  <a:srgbClr val="1A1A1A"/>
                </a:solidFill>
                <a:latin typeface="NVIDIA-NALA"/>
              </a:rPr>
              <a:t>…</a:t>
            </a:r>
          </a:p>
          <a:p>
            <a:pPr marL="914400" lvl="1" indent="-457200">
              <a:buFont typeface="+mj-lt"/>
              <a:buAutoNum type="arabicPeriod"/>
            </a:pPr>
            <a:endParaRPr lang="en-US" b="0" i="0" dirty="0">
              <a:solidFill>
                <a:srgbClr val="1A1A1A"/>
              </a:solidFill>
              <a:effectLst/>
              <a:latin typeface="NVIDIA-NALA"/>
            </a:endParaRPr>
          </a:p>
          <a:p>
            <a:endParaRPr lang="en-US" dirty="0"/>
          </a:p>
          <a:p>
            <a:endParaRPr lang="en-US" dirty="0"/>
          </a:p>
        </p:txBody>
      </p:sp>
      <p:sp>
        <p:nvSpPr>
          <p:cNvPr id="11" name="TextBox 10">
            <a:extLst>
              <a:ext uri="{FF2B5EF4-FFF2-40B4-BE49-F238E27FC236}">
                <a16:creationId xmlns:a16="http://schemas.microsoft.com/office/drawing/2014/main" id="{4BD50FA7-4B72-3C20-7F3F-73AA8256C676}"/>
              </a:ext>
            </a:extLst>
          </p:cNvPr>
          <p:cNvSpPr txBox="1"/>
          <p:nvPr/>
        </p:nvSpPr>
        <p:spPr>
          <a:xfrm>
            <a:off x="5973699" y="474345"/>
            <a:ext cx="6094476" cy="5909310"/>
          </a:xfrm>
          <a:prstGeom prst="rect">
            <a:avLst/>
          </a:prstGeom>
          <a:noFill/>
        </p:spPr>
        <p:txBody>
          <a:bodyPr wrap="square">
            <a:spAutoFit/>
          </a:bodyPr>
          <a:lstStyle/>
          <a:p>
            <a:r>
              <a:rPr lang="en-US" sz="1400" kern="0" dirty="0">
                <a:effectLst/>
                <a:latin typeface="Arial" panose="020B0604020202020204" pitchFamily="34" charset="0"/>
                <a:ea typeface="Calibri" panose="020F0502020204030204" pitchFamily="34" charset="0"/>
              </a:rPr>
              <a:t>CMU’s ML/Duolingo Seminar 11/30/2023 by </a:t>
            </a:r>
            <a:r>
              <a:rPr lang="en-US" sz="1400" kern="0" dirty="0" err="1">
                <a:effectLst/>
                <a:latin typeface="Arial" panose="020B0604020202020204" pitchFamily="34" charset="0"/>
                <a:ea typeface="Calibri" panose="020F0502020204030204" pitchFamily="34" charset="0"/>
              </a:rPr>
              <a:t>Albuhair</a:t>
            </a:r>
            <a:r>
              <a:rPr lang="en-US" sz="1400" kern="0" dirty="0">
                <a:effectLst/>
                <a:latin typeface="Arial" panose="020B0604020202020204" pitchFamily="34" charset="0"/>
                <a:ea typeface="Calibri" panose="020F0502020204030204" pitchFamily="34" charset="0"/>
              </a:rPr>
              <a:t> </a:t>
            </a:r>
            <a:r>
              <a:rPr lang="en-US" sz="1400" kern="0" dirty="0" err="1">
                <a:effectLst/>
                <a:latin typeface="Arial" panose="020B0604020202020204" pitchFamily="34" charset="0"/>
                <a:ea typeface="Calibri" panose="020F0502020204030204" pitchFamily="34" charset="0"/>
              </a:rPr>
              <a:t>Saparov</a:t>
            </a:r>
            <a:r>
              <a:rPr lang="en-US" sz="1400" kern="0" dirty="0">
                <a:effectLst/>
                <a:latin typeface="Arial" panose="020B0604020202020204" pitchFamily="34" charset="0"/>
                <a:ea typeface="Calibri" panose="020F0502020204030204" pitchFamily="34" charset="0"/>
              </a:rPr>
              <a:t>: “Can LLMs Reason?”</a:t>
            </a:r>
          </a:p>
          <a:p>
            <a:endParaRPr lang="en-US" sz="1400" kern="0" dirty="0">
              <a:latin typeface="Arial" panose="020B0604020202020204" pitchFamily="34" charset="0"/>
            </a:endParaRPr>
          </a:p>
          <a:p>
            <a:r>
              <a:rPr lang="en-US" sz="1400" dirty="0"/>
              <a:t>Reasoning capabilities given chain-of-thought prompts (examples with intermediate reasoning steps). Existing benchmarks measure reasoning ability indirectly, by evaluating accuracy on downstream tasks such as mathematical reasoning. In addition, they tend to focus on the modus ponens deduction rule and on in-distribution examples. Thus it is unclear how these models obtain their answers and whether they rely on simple heuristics rather than the generated chain-of-thought, and to what extent their reasoning abilities generalize to larger proofs or a broader set of deduction rules. To enable systematic exploration of the reasoning ability of LLMs, we present a new synthetic question-answering dataset called </a:t>
            </a:r>
            <a:r>
              <a:rPr lang="en-US" sz="1400" dirty="0" err="1"/>
              <a:t>PrOntoQA</a:t>
            </a:r>
            <a:r>
              <a:rPr lang="en-US" sz="1400" dirty="0"/>
              <a:t>, where each example is generated from a synthetic world model represented in first-order logic. This allows us to parse the generated chain-of-thought into symbolic proofs for formal analysis. </a:t>
            </a:r>
            <a:r>
              <a:rPr lang="en-US" sz="1400" dirty="0" err="1"/>
              <a:t>PrOntoQA</a:t>
            </a:r>
            <a:r>
              <a:rPr lang="en-US" sz="1400" dirty="0"/>
              <a:t> is highly programmable and enables control over deduction rules and proof complexity. Our analysis on GPT-3.5, </a:t>
            </a:r>
            <a:r>
              <a:rPr lang="en-US" sz="1400" dirty="0" err="1"/>
              <a:t>LLaMA</a:t>
            </a:r>
            <a:r>
              <a:rPr lang="en-US" sz="1400" dirty="0"/>
              <a:t>, </a:t>
            </a:r>
            <a:r>
              <a:rPr lang="en-US" sz="1400" dirty="0" err="1"/>
              <a:t>PaLM</a:t>
            </a:r>
            <a:r>
              <a:rPr lang="en-US" sz="1400" dirty="0"/>
              <a:t>, and FLAN-T5 show that </a:t>
            </a:r>
            <a:r>
              <a:rPr lang="en-US" sz="1400" dirty="0">
                <a:solidFill>
                  <a:srgbClr val="00B050"/>
                </a:solidFill>
              </a:rPr>
              <a:t>LLMs are quite capable of making correct individual deduction steps</a:t>
            </a:r>
            <a:r>
              <a:rPr lang="en-US" sz="1400" dirty="0"/>
              <a:t>, and so are generally capable of reasoning, even in fictional contexts. However, they have </a:t>
            </a:r>
            <a:r>
              <a:rPr lang="en-US" sz="1400" dirty="0">
                <a:solidFill>
                  <a:srgbClr val="FF0000"/>
                </a:solidFill>
              </a:rPr>
              <a:t>difficulty with proof planning: When multiple valid deduction steps are available, they are not able to systematically explore the different options. </a:t>
            </a:r>
            <a:r>
              <a:rPr lang="en-US" sz="1400" dirty="0"/>
              <a:t>We also test models on a broader set of deduction rules and measure their ability to generalize to more complex proofs from simpler demonstrations from multiple angles: depth-, width-, and compositional generalization. Our experiments show that they are able to generalize to compositional proofs. However, they require explicit demonstrations to produce hypothetical </a:t>
            </a:r>
            <a:r>
              <a:rPr lang="en-US" sz="1400" dirty="0" err="1"/>
              <a:t>subproofs</a:t>
            </a:r>
            <a:r>
              <a:rPr lang="en-US" sz="1400" dirty="0"/>
              <a:t>, specifically in proof by cases and proof by contradiction.</a:t>
            </a:r>
          </a:p>
        </p:txBody>
      </p:sp>
    </p:spTree>
    <p:extLst>
      <p:ext uri="{BB962C8B-B14F-4D97-AF65-F5344CB8AC3E}">
        <p14:creationId xmlns:p14="http://schemas.microsoft.com/office/powerpoint/2010/main" val="39430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80">
                                          <p:stCondLst>
                                            <p:cond delay="0"/>
                                          </p:stCondLst>
                                        </p:cTn>
                                        <p:tgtEl>
                                          <p:spTgt spid="11"/>
                                        </p:tgtEl>
                                      </p:cBhvr>
                                    </p:animEffect>
                                    <p:anim calcmode="lin" valueType="num">
                                      <p:cBhvr>
                                        <p:cTn id="3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3" dur="26">
                                          <p:stCondLst>
                                            <p:cond delay="650"/>
                                          </p:stCondLst>
                                        </p:cTn>
                                        <p:tgtEl>
                                          <p:spTgt spid="11"/>
                                        </p:tgtEl>
                                      </p:cBhvr>
                                      <p:to x="100000" y="60000"/>
                                    </p:animScale>
                                    <p:animScale>
                                      <p:cBhvr>
                                        <p:cTn id="44" dur="166" decel="50000">
                                          <p:stCondLst>
                                            <p:cond delay="676"/>
                                          </p:stCondLst>
                                        </p:cTn>
                                        <p:tgtEl>
                                          <p:spTgt spid="11"/>
                                        </p:tgtEl>
                                      </p:cBhvr>
                                      <p:to x="100000" y="100000"/>
                                    </p:animScale>
                                    <p:animScale>
                                      <p:cBhvr>
                                        <p:cTn id="45" dur="26">
                                          <p:stCondLst>
                                            <p:cond delay="1312"/>
                                          </p:stCondLst>
                                        </p:cTn>
                                        <p:tgtEl>
                                          <p:spTgt spid="11"/>
                                        </p:tgtEl>
                                      </p:cBhvr>
                                      <p:to x="100000" y="80000"/>
                                    </p:animScale>
                                    <p:animScale>
                                      <p:cBhvr>
                                        <p:cTn id="46" dur="166" decel="50000">
                                          <p:stCondLst>
                                            <p:cond delay="1338"/>
                                          </p:stCondLst>
                                        </p:cTn>
                                        <p:tgtEl>
                                          <p:spTgt spid="11"/>
                                        </p:tgtEl>
                                      </p:cBhvr>
                                      <p:to x="100000" y="100000"/>
                                    </p:animScale>
                                    <p:animScale>
                                      <p:cBhvr>
                                        <p:cTn id="47" dur="26">
                                          <p:stCondLst>
                                            <p:cond delay="1642"/>
                                          </p:stCondLst>
                                        </p:cTn>
                                        <p:tgtEl>
                                          <p:spTgt spid="11"/>
                                        </p:tgtEl>
                                      </p:cBhvr>
                                      <p:to x="100000" y="90000"/>
                                    </p:animScale>
                                    <p:animScale>
                                      <p:cBhvr>
                                        <p:cTn id="48" dur="166" decel="50000">
                                          <p:stCondLst>
                                            <p:cond delay="1668"/>
                                          </p:stCondLst>
                                        </p:cTn>
                                        <p:tgtEl>
                                          <p:spTgt spid="11"/>
                                        </p:tgtEl>
                                      </p:cBhvr>
                                      <p:to x="100000" y="100000"/>
                                    </p:animScale>
                                    <p:animScale>
                                      <p:cBhvr>
                                        <p:cTn id="49" dur="26">
                                          <p:stCondLst>
                                            <p:cond delay="1808"/>
                                          </p:stCondLst>
                                        </p:cTn>
                                        <p:tgtEl>
                                          <p:spTgt spid="11"/>
                                        </p:tgtEl>
                                      </p:cBhvr>
                                      <p:to x="100000" y="95000"/>
                                    </p:animScale>
                                    <p:animScale>
                                      <p:cBhvr>
                                        <p:cTn id="5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1A4-1DC7-4EA2-92E1-F2463A90C456}"/>
              </a:ext>
            </a:extLst>
          </p:cNvPr>
          <p:cNvSpPr>
            <a:spLocks noGrp="1"/>
          </p:cNvSpPr>
          <p:nvPr>
            <p:ph type="title"/>
          </p:nvPr>
        </p:nvSpPr>
        <p:spPr>
          <a:xfrm>
            <a:off x="391391" y="146916"/>
            <a:ext cx="10515600" cy="1325563"/>
          </a:xfrm>
        </p:spPr>
        <p:txBody>
          <a:bodyPr/>
          <a:lstStyle/>
          <a:p>
            <a:r>
              <a:rPr lang="en-US" dirty="0"/>
              <a:t>Downsides of LLMs …</a:t>
            </a:r>
          </a:p>
        </p:txBody>
      </p:sp>
      <p:sp>
        <p:nvSpPr>
          <p:cNvPr id="5" name="Content Placeholder 4">
            <a:extLst>
              <a:ext uri="{FF2B5EF4-FFF2-40B4-BE49-F238E27FC236}">
                <a16:creationId xmlns:a16="http://schemas.microsoft.com/office/drawing/2014/main" id="{A295A6C6-9D7A-25BB-2E26-87117C3A9A73}"/>
              </a:ext>
            </a:extLst>
          </p:cNvPr>
          <p:cNvSpPr>
            <a:spLocks noGrp="1"/>
          </p:cNvSpPr>
          <p:nvPr>
            <p:ph idx="1"/>
          </p:nvPr>
        </p:nvSpPr>
        <p:spPr>
          <a:xfrm>
            <a:off x="781050" y="1700784"/>
            <a:ext cx="4818126" cy="5016414"/>
          </a:xfrm>
        </p:spPr>
        <p:txBody>
          <a:bodyPr>
            <a:normAutofit/>
          </a:bodyPr>
          <a:lstStyle/>
          <a:p>
            <a:r>
              <a:rPr lang="en-US" dirty="0">
                <a:solidFill>
                  <a:srgbClr val="1A1A1A"/>
                </a:solidFill>
                <a:latin typeface="NVIDIA-NALA"/>
              </a:rPr>
              <a:t>Training cost</a:t>
            </a:r>
          </a:p>
          <a:p>
            <a:pPr lvl="1"/>
            <a:r>
              <a:rPr lang="en-US" dirty="0">
                <a:solidFill>
                  <a:srgbClr val="FF0000"/>
                </a:solidFill>
              </a:rPr>
              <a:t>Open AI’s GPT-4 took “more than $100M” </a:t>
            </a:r>
            <a:br>
              <a:rPr lang="en-US" dirty="0">
                <a:solidFill>
                  <a:srgbClr val="FF0000"/>
                </a:solidFill>
              </a:rPr>
            </a:br>
            <a:r>
              <a:rPr lang="en-US" dirty="0">
                <a:solidFill>
                  <a:srgbClr val="FF0000"/>
                </a:solidFill>
              </a:rPr>
              <a:t>[OpenAI CEO 4/17/2023] (Microsoft invested $1B+$10B in OpenAI) </a:t>
            </a:r>
            <a:br>
              <a:rPr lang="en-US" dirty="0">
                <a:solidFill>
                  <a:srgbClr val="FF0000"/>
                </a:solidFill>
              </a:rPr>
            </a:br>
            <a:endParaRPr lang="en-US" dirty="0">
              <a:solidFill>
                <a:srgbClr val="FF0000"/>
              </a:solidFill>
            </a:endParaRPr>
          </a:p>
          <a:p>
            <a:pPr lvl="1"/>
            <a:r>
              <a:rPr lang="en-US" dirty="0">
                <a:solidFill>
                  <a:srgbClr val="FF0000"/>
                </a:solidFill>
              </a:rPr>
              <a:t>“Really good large language models take $ Billions to train” [Amazon CEO 4/13/2023]</a:t>
            </a:r>
            <a:endParaRPr lang="en-US" b="0" i="0" dirty="0">
              <a:solidFill>
                <a:srgbClr val="1A1A1A"/>
              </a:solidFill>
              <a:effectLst/>
              <a:latin typeface="NVIDIA-NALA"/>
            </a:endParaRPr>
          </a:p>
          <a:p>
            <a:endParaRPr lang="en-US" dirty="0"/>
          </a:p>
          <a:p>
            <a:endParaRPr lang="en-US" dirty="0"/>
          </a:p>
        </p:txBody>
      </p:sp>
      <p:grpSp>
        <p:nvGrpSpPr>
          <p:cNvPr id="9" name="Group 8">
            <a:extLst>
              <a:ext uri="{FF2B5EF4-FFF2-40B4-BE49-F238E27FC236}">
                <a16:creationId xmlns:a16="http://schemas.microsoft.com/office/drawing/2014/main" id="{CBC13743-7E4C-D312-5176-817F82889369}"/>
              </a:ext>
            </a:extLst>
          </p:cNvPr>
          <p:cNvGrpSpPr/>
          <p:nvPr/>
        </p:nvGrpSpPr>
        <p:grpSpPr>
          <a:xfrm>
            <a:off x="5579016" y="45720"/>
            <a:ext cx="6858000" cy="6858000"/>
            <a:chOff x="5652980" y="0"/>
            <a:chExt cx="6858000" cy="6858000"/>
          </a:xfrm>
        </p:grpSpPr>
        <p:pic>
          <p:nvPicPr>
            <p:cNvPr id="3" name="Graphic 2">
              <a:extLst>
                <a:ext uri="{FF2B5EF4-FFF2-40B4-BE49-F238E27FC236}">
                  <a16:creationId xmlns:a16="http://schemas.microsoft.com/office/drawing/2014/main" id="{11B9BDD5-3854-6B6F-9545-9B0CD72068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2980" y="0"/>
              <a:ext cx="6858000" cy="6858000"/>
            </a:xfrm>
            <a:prstGeom prst="rect">
              <a:avLst/>
            </a:prstGeom>
          </p:spPr>
        </p:pic>
        <p:sp>
          <p:nvSpPr>
            <p:cNvPr id="4" name="TextBox 3">
              <a:extLst>
                <a:ext uri="{FF2B5EF4-FFF2-40B4-BE49-F238E27FC236}">
                  <a16:creationId xmlns:a16="http://schemas.microsoft.com/office/drawing/2014/main" id="{1ACFFF21-4C10-9843-A0C6-D9B4F4F064BF}"/>
                </a:ext>
              </a:extLst>
            </p:cNvPr>
            <p:cNvSpPr txBox="1"/>
            <p:nvPr/>
          </p:nvSpPr>
          <p:spPr>
            <a:xfrm>
              <a:off x="10591800" y="6014462"/>
              <a:ext cx="1454244" cy="261610"/>
            </a:xfrm>
            <a:prstGeom prst="rect">
              <a:avLst/>
            </a:prstGeom>
            <a:noFill/>
          </p:spPr>
          <p:txBody>
            <a:bodyPr wrap="none" rtlCol="0">
              <a:spAutoFit/>
            </a:bodyPr>
            <a:lstStyle/>
            <a:p>
              <a:r>
                <a:rPr lang="en-US" sz="1100" dirty="0"/>
                <a:t>[Figure credit: </a:t>
              </a:r>
              <a:r>
                <a:rPr lang="en-US" sz="1100" dirty="0" err="1"/>
                <a:t>nVIDIA</a:t>
              </a:r>
              <a:r>
                <a:rPr lang="en-US" sz="1100" dirty="0"/>
                <a:t>]</a:t>
              </a:r>
            </a:p>
          </p:txBody>
        </p:sp>
      </p:grpSp>
    </p:spTree>
    <p:extLst>
      <p:ext uri="{BB962C8B-B14F-4D97-AF65-F5344CB8AC3E}">
        <p14:creationId xmlns:p14="http://schemas.microsoft.com/office/powerpoint/2010/main" val="256202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1A4-1DC7-4EA2-92E1-F2463A90C456}"/>
              </a:ext>
            </a:extLst>
          </p:cNvPr>
          <p:cNvSpPr>
            <a:spLocks noGrp="1"/>
          </p:cNvSpPr>
          <p:nvPr>
            <p:ph type="title"/>
          </p:nvPr>
        </p:nvSpPr>
        <p:spPr>
          <a:xfrm>
            <a:off x="391391" y="146916"/>
            <a:ext cx="10515600" cy="1325563"/>
          </a:xfrm>
        </p:spPr>
        <p:txBody>
          <a:bodyPr/>
          <a:lstStyle/>
          <a:p>
            <a:r>
              <a:rPr lang="en-US" dirty="0"/>
              <a:t>Downsides of LLMs …</a:t>
            </a:r>
          </a:p>
        </p:txBody>
      </p:sp>
      <p:sp>
        <p:nvSpPr>
          <p:cNvPr id="5" name="Content Placeholder 4">
            <a:extLst>
              <a:ext uri="{FF2B5EF4-FFF2-40B4-BE49-F238E27FC236}">
                <a16:creationId xmlns:a16="http://schemas.microsoft.com/office/drawing/2014/main" id="{A295A6C6-9D7A-25BB-2E26-87117C3A9A73}"/>
              </a:ext>
            </a:extLst>
          </p:cNvPr>
          <p:cNvSpPr>
            <a:spLocks noGrp="1"/>
          </p:cNvSpPr>
          <p:nvPr>
            <p:ph idx="1"/>
          </p:nvPr>
        </p:nvSpPr>
        <p:spPr>
          <a:xfrm>
            <a:off x="1162049" y="1581150"/>
            <a:ext cx="5709397" cy="5129934"/>
          </a:xfrm>
        </p:spPr>
        <p:txBody>
          <a:bodyPr>
            <a:normAutofit/>
          </a:bodyPr>
          <a:lstStyle/>
          <a:p>
            <a:r>
              <a:rPr lang="en-US" dirty="0">
                <a:solidFill>
                  <a:srgbClr val="1A1A1A"/>
                </a:solidFill>
                <a:latin typeface="NVIDIA-NALA"/>
              </a:rPr>
              <a:t>Proliferation of content</a:t>
            </a:r>
          </a:p>
          <a:p>
            <a:r>
              <a:rPr lang="en-US" dirty="0">
                <a:solidFill>
                  <a:srgbClr val="1A1A1A"/>
                </a:solidFill>
                <a:latin typeface="NVIDIA-NALA"/>
              </a:rPr>
              <a:t>Privacy loss &amp; copyright issues</a:t>
            </a:r>
          </a:p>
          <a:p>
            <a:r>
              <a:rPr lang="en-US" b="0" i="0" dirty="0">
                <a:solidFill>
                  <a:srgbClr val="1A1A1A"/>
                </a:solidFill>
                <a:effectLst/>
                <a:latin typeface="NVIDIA-NALA"/>
              </a:rPr>
              <a:t>Biases &amp; inclusivity</a:t>
            </a:r>
          </a:p>
          <a:p>
            <a:r>
              <a:rPr lang="en-US" dirty="0" err="1">
                <a:solidFill>
                  <a:srgbClr val="1A1A1A"/>
                </a:solidFill>
                <a:latin typeface="NVIDIA-NALA"/>
              </a:rPr>
              <a:t>Explainability</a:t>
            </a:r>
            <a:endParaRPr lang="en-US" dirty="0">
              <a:solidFill>
                <a:srgbClr val="1A1A1A"/>
              </a:solidFill>
              <a:latin typeface="NVIDIA-NALA"/>
            </a:endParaRPr>
          </a:p>
          <a:p>
            <a:r>
              <a:rPr lang="en-US" dirty="0">
                <a:solidFill>
                  <a:srgbClr val="1A1A1A"/>
                </a:solidFill>
                <a:latin typeface="NVIDIA-NALA"/>
              </a:rPr>
              <a:t>No “understanding” (?) but LLMs are used as if they understand in consulting, medicine, customer service, etc. </a:t>
            </a:r>
            <a:endParaRPr lang="en-US" dirty="0"/>
          </a:p>
          <a:p>
            <a:endParaRPr lang="en-US" dirty="0"/>
          </a:p>
        </p:txBody>
      </p:sp>
      <p:sp>
        <p:nvSpPr>
          <p:cNvPr id="8" name="TextBox 7">
            <a:extLst>
              <a:ext uri="{FF2B5EF4-FFF2-40B4-BE49-F238E27FC236}">
                <a16:creationId xmlns:a16="http://schemas.microsoft.com/office/drawing/2014/main" id="{7FA9CF89-862E-B7BF-A014-F35DFF5023A5}"/>
              </a:ext>
            </a:extLst>
          </p:cNvPr>
          <p:cNvSpPr txBox="1"/>
          <p:nvPr/>
        </p:nvSpPr>
        <p:spPr>
          <a:xfrm>
            <a:off x="7810500" y="2987159"/>
            <a:ext cx="4048125" cy="523220"/>
          </a:xfrm>
          <a:prstGeom prst="rect">
            <a:avLst/>
          </a:prstGeom>
          <a:noFill/>
        </p:spPr>
        <p:txBody>
          <a:bodyPr wrap="square">
            <a:spAutoFit/>
          </a:bodyPr>
          <a:lstStyle/>
          <a:p>
            <a:r>
              <a:rPr lang="en-US" sz="2800" b="0" i="0" dirty="0">
                <a:solidFill>
                  <a:srgbClr val="7030A0"/>
                </a:solidFill>
                <a:effectLst/>
                <a:latin typeface="NVIDIA-NALA"/>
              </a:rPr>
              <a:t>Regulation?</a:t>
            </a:r>
          </a:p>
        </p:txBody>
      </p:sp>
    </p:spTree>
    <p:extLst>
      <p:ext uri="{BB962C8B-B14F-4D97-AF65-F5344CB8AC3E}">
        <p14:creationId xmlns:p14="http://schemas.microsoft.com/office/powerpoint/2010/main" val="883453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Participation Points and Late Days</a:t>
            </a:r>
            <a:endParaRPr dirty="0"/>
          </a:p>
        </p:txBody>
      </p:sp>
      <p:sp>
        <p:nvSpPr>
          <p:cNvPr id="116" name="Google Shape;116;p5"/>
          <p:cNvSpPr txBox="1">
            <a:spLocks noGrp="1"/>
          </p:cNvSpPr>
          <p:nvPr>
            <p:ph type="body" idx="1"/>
          </p:nvPr>
        </p:nvSpPr>
        <p:spPr>
          <a:xfrm>
            <a:off x="552098" y="1113178"/>
            <a:ext cx="11063639" cy="537769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2F5496"/>
              </a:buClr>
              <a:buSzPts val="2800"/>
              <a:buFont typeface="Noto Sans Symbols"/>
              <a:buNone/>
            </a:pPr>
            <a:r>
              <a:rPr lang="en-US" dirty="0">
                <a:latin typeface="Calibri" panose="020F0502020204030204" pitchFamily="34" charset="0"/>
                <a:cs typeface="Calibri" panose="020F0502020204030204" pitchFamily="34" charset="0"/>
              </a:rPr>
              <a:t>Participation</a:t>
            </a:r>
            <a:endParaRPr dirty="0">
              <a:latin typeface="Calibri" panose="020F0502020204030204" pitchFamily="34" charset="0"/>
              <a:cs typeface="Calibri" panose="020F0502020204030204" pitchFamily="34" charset="0"/>
            </a:endParaRPr>
          </a:p>
          <a:p>
            <a:pPr>
              <a:buClr>
                <a:schemeClr val="tx1"/>
              </a:buClr>
              <a:buSzPts val="2800"/>
            </a:pPr>
            <a:r>
              <a:rPr lang="en-US" sz="2400" dirty="0">
                <a:latin typeface="Calibri" panose="020F0502020204030204" pitchFamily="34" charset="0"/>
                <a:cs typeface="Calibri" panose="020F0502020204030204" pitchFamily="34" charset="0"/>
              </a:rPr>
              <a:t>Lecture Polls (must be completed on Piazza within 24hr after the end of class)</a:t>
            </a:r>
            <a:endParaRPr sz="2400" dirty="0">
              <a:latin typeface="Calibri" panose="020F0502020204030204" pitchFamily="34" charset="0"/>
              <a:cs typeface="Calibri" panose="020F0502020204030204" pitchFamily="34" charset="0"/>
            </a:endParaRPr>
          </a:p>
          <a:p>
            <a:pPr>
              <a:buClr>
                <a:schemeClr val="tx1"/>
              </a:buClr>
              <a:buSzPts val="2800"/>
            </a:pPr>
            <a:r>
              <a:rPr lang="en-US" sz="2400" dirty="0">
                <a:latin typeface="Calibri" panose="020F0502020204030204" pitchFamily="34" charset="0"/>
                <a:cs typeface="Calibri" panose="020F0502020204030204" pitchFamily="34" charset="0"/>
              </a:rPr>
              <a:t>Recitation Attendance</a:t>
            </a:r>
            <a:endParaRPr sz="2400" dirty="0">
              <a:latin typeface="Calibri" panose="020F0502020204030204" pitchFamily="34" charset="0"/>
              <a:cs typeface="Calibri" panose="020F0502020204030204" pitchFamily="34" charset="0"/>
            </a:endParaRPr>
          </a:p>
          <a:p>
            <a:pPr marL="457200" lvl="0" indent="-279400" algn="l" rtl="0">
              <a:lnSpc>
                <a:spcPct val="90000"/>
              </a:lnSpc>
              <a:spcBef>
                <a:spcPts val="1000"/>
              </a:spcBef>
              <a:spcAft>
                <a:spcPts val="0"/>
              </a:spcAft>
              <a:buClr>
                <a:srgbClr val="2F5496"/>
              </a:buClr>
              <a:buSzPts val="2800"/>
              <a:buFont typeface="Calibri"/>
              <a:buNone/>
            </a:pP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2F5496"/>
              </a:buClr>
              <a:buSzPts val="2800"/>
              <a:buFont typeface="Noto Sans Symbols"/>
              <a:buNone/>
            </a:pPr>
            <a:r>
              <a:rPr lang="en-US" dirty="0">
                <a:latin typeface="Calibri" panose="020F0502020204030204" pitchFamily="34" charset="0"/>
                <a:cs typeface="Calibri" panose="020F0502020204030204" pitchFamily="34" charset="0"/>
              </a:rPr>
              <a:t>Late Days</a:t>
            </a:r>
          </a:p>
          <a:p>
            <a:r>
              <a:rPr lang="en-US" sz="2400" dirty="0">
                <a:effectLst/>
                <a:latin typeface="Calibri" panose="020F0502020204030204" pitchFamily="34" charset="0"/>
                <a:cs typeface="Calibri" panose="020F0502020204030204" pitchFamily="34" charset="0"/>
              </a:rPr>
              <a:t>You get 2 late days for each homework to be used only if there is an illness etc.</a:t>
            </a:r>
          </a:p>
          <a:p>
            <a:pPr lvl="1"/>
            <a:r>
              <a:rPr lang="en-US" sz="2000" dirty="0">
                <a:effectLst/>
                <a:latin typeface="Calibri" panose="020F0502020204030204" pitchFamily="34" charset="0"/>
                <a:cs typeface="Calibri" panose="020F0502020204030204" pitchFamily="34" charset="0"/>
              </a:rPr>
              <a:t>There will be no questions asked for use of these late days: we will operate by honor code</a:t>
            </a:r>
          </a:p>
          <a:p>
            <a:r>
              <a:rPr lang="en-US" sz="2400" dirty="0">
                <a:effectLst/>
                <a:latin typeface="Calibri" panose="020F0502020204030204" pitchFamily="34" charset="0"/>
                <a:cs typeface="Calibri" panose="020F0502020204030204" pitchFamily="34" charset="0"/>
              </a:rPr>
              <a:t>No further extensions will be granted unless there are extremely extenuating circumstances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1486-0D99-744C-89FD-F87F068E66DB}"/>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The AI Renaissance</a:t>
            </a:r>
          </a:p>
        </p:txBody>
      </p:sp>
      <p:sp>
        <p:nvSpPr>
          <p:cNvPr id="6" name="TextBox 5">
            <a:extLst>
              <a:ext uri="{FF2B5EF4-FFF2-40B4-BE49-F238E27FC236}">
                <a16:creationId xmlns:a16="http://schemas.microsoft.com/office/drawing/2014/main" id="{2A9539C2-B4EF-264C-A4CC-9D8F76C8B01D}"/>
              </a:ext>
            </a:extLst>
          </p:cNvPr>
          <p:cNvSpPr txBox="1"/>
          <p:nvPr/>
        </p:nvSpPr>
        <p:spPr>
          <a:xfrm>
            <a:off x="390782" y="2090377"/>
            <a:ext cx="2570922" cy="584775"/>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pPr algn="ctr"/>
            <a:r>
              <a:rPr lang="en-US" sz="3200" dirty="0">
                <a:latin typeface="Palatino" pitchFamily="2" charset="77"/>
                <a:ea typeface="Palatino" pitchFamily="2" charset="77"/>
              </a:rPr>
              <a:t>Symbolic AI</a:t>
            </a:r>
          </a:p>
        </p:txBody>
      </p:sp>
      <p:sp>
        <p:nvSpPr>
          <p:cNvPr id="7" name="TextBox 6">
            <a:extLst>
              <a:ext uri="{FF2B5EF4-FFF2-40B4-BE49-F238E27FC236}">
                <a16:creationId xmlns:a16="http://schemas.microsoft.com/office/drawing/2014/main" id="{AB8AC0BF-A261-3240-84F9-FE7965DC6A8E}"/>
              </a:ext>
            </a:extLst>
          </p:cNvPr>
          <p:cNvSpPr txBox="1"/>
          <p:nvPr/>
        </p:nvSpPr>
        <p:spPr>
          <a:xfrm>
            <a:off x="4363121" y="2090377"/>
            <a:ext cx="2570922" cy="584775"/>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pPr algn="ctr"/>
            <a:r>
              <a:rPr lang="en-US" sz="3200" dirty="0">
                <a:latin typeface="Palatino" pitchFamily="2" charset="77"/>
                <a:ea typeface="Palatino" pitchFamily="2" charset="77"/>
              </a:rPr>
              <a:t>Neural AI</a:t>
            </a:r>
          </a:p>
        </p:txBody>
      </p:sp>
      <p:sp>
        <p:nvSpPr>
          <p:cNvPr id="9" name="Plus 8">
            <a:extLst>
              <a:ext uri="{FF2B5EF4-FFF2-40B4-BE49-F238E27FC236}">
                <a16:creationId xmlns:a16="http://schemas.microsoft.com/office/drawing/2014/main" id="{52628479-D7C3-7744-8137-09316FBE8F43}"/>
              </a:ext>
            </a:extLst>
          </p:cNvPr>
          <p:cNvSpPr/>
          <p:nvPr/>
        </p:nvSpPr>
        <p:spPr>
          <a:xfrm>
            <a:off x="3314520" y="2010863"/>
            <a:ext cx="743801" cy="743801"/>
          </a:xfrm>
          <a:prstGeom prst="mathPlus">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us 9">
            <a:extLst>
              <a:ext uri="{FF2B5EF4-FFF2-40B4-BE49-F238E27FC236}">
                <a16:creationId xmlns:a16="http://schemas.microsoft.com/office/drawing/2014/main" id="{5C845471-BEB6-B24E-AFCD-30609730F88C}"/>
              </a:ext>
            </a:extLst>
          </p:cNvPr>
          <p:cNvSpPr/>
          <p:nvPr/>
        </p:nvSpPr>
        <p:spPr>
          <a:xfrm>
            <a:off x="7284387" y="1984359"/>
            <a:ext cx="743801" cy="743801"/>
          </a:xfrm>
          <a:prstGeom prst="mathPlus">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4720F5-4C17-AE45-B331-67EDC784ACFC}"/>
              </a:ext>
            </a:extLst>
          </p:cNvPr>
          <p:cNvSpPr txBox="1"/>
          <p:nvPr/>
        </p:nvSpPr>
        <p:spPr>
          <a:xfrm>
            <a:off x="8272513" y="1892171"/>
            <a:ext cx="2888974" cy="830997"/>
          </a:xfrm>
          <a:prstGeom prst="rect">
            <a:avLst/>
          </a:prstGeom>
          <a:solidFill>
            <a:schemeClr val="accent6">
              <a:lumMod val="20000"/>
              <a:lumOff val="80000"/>
            </a:schemeClr>
          </a:solidFill>
        </p:spPr>
        <p:txBody>
          <a:bodyPr wrap="square" rtlCol="0">
            <a:spAutoFit/>
          </a:bodyPr>
          <a:lstStyle/>
          <a:p>
            <a:pPr algn="ctr"/>
            <a:r>
              <a:rPr lang="en-US" sz="2400" dirty="0">
                <a:latin typeface="Palatino" pitchFamily="2" charset="77"/>
                <a:ea typeface="Palatino" pitchFamily="2" charset="77"/>
              </a:rPr>
              <a:t>tools and ideas from other fields…</a:t>
            </a:r>
          </a:p>
        </p:txBody>
      </p:sp>
      <p:sp>
        <p:nvSpPr>
          <p:cNvPr id="12" name="Right Brace 11">
            <a:extLst>
              <a:ext uri="{FF2B5EF4-FFF2-40B4-BE49-F238E27FC236}">
                <a16:creationId xmlns:a16="http://schemas.microsoft.com/office/drawing/2014/main" id="{0BE88A36-B7F7-FA44-B8EC-7F1DB0AA511B}"/>
              </a:ext>
            </a:extLst>
          </p:cNvPr>
          <p:cNvSpPr/>
          <p:nvPr/>
        </p:nvSpPr>
        <p:spPr>
          <a:xfrm rot="5400000">
            <a:off x="9466047" y="1322596"/>
            <a:ext cx="490332" cy="3298110"/>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9DD31F42-CAF3-D846-9F1D-95C581EADCFB}"/>
              </a:ext>
            </a:extLst>
          </p:cNvPr>
          <p:cNvSpPr txBox="1"/>
          <p:nvPr/>
        </p:nvSpPr>
        <p:spPr>
          <a:xfrm>
            <a:off x="8116327" y="3394228"/>
            <a:ext cx="3974073" cy="2246769"/>
          </a:xfrm>
          <a:prstGeom prst="rect">
            <a:avLst/>
          </a:prstGeom>
          <a:noFill/>
        </p:spPr>
        <p:txBody>
          <a:bodyPr wrap="square" rtlCol="0">
            <a:spAutoFit/>
          </a:bodyPr>
          <a:lstStyle/>
          <a:p>
            <a:r>
              <a:rPr lang="en-US" sz="2800" dirty="0">
                <a:latin typeface="Palatino" pitchFamily="2" charset="77"/>
                <a:ea typeface="Palatino" pitchFamily="2" charset="77"/>
              </a:rPr>
              <a:t>Optimization, </a:t>
            </a:r>
          </a:p>
          <a:p>
            <a:r>
              <a:rPr lang="en-US" sz="2800" dirty="0">
                <a:latin typeface="Palatino" pitchFamily="2" charset="77"/>
                <a:ea typeface="Palatino" pitchFamily="2" charset="77"/>
              </a:rPr>
              <a:t>algorithms, </a:t>
            </a:r>
          </a:p>
          <a:p>
            <a:r>
              <a:rPr lang="en-US" sz="2800" dirty="0">
                <a:latin typeface="Palatino" pitchFamily="2" charset="77"/>
                <a:ea typeface="Palatino" pitchFamily="2" charset="77"/>
              </a:rPr>
              <a:t>probabilistic inference, </a:t>
            </a:r>
          </a:p>
          <a:p>
            <a:r>
              <a:rPr lang="en-US" sz="2800" dirty="0">
                <a:latin typeface="Palatino" pitchFamily="2" charset="77"/>
                <a:ea typeface="Palatino" pitchFamily="2" charset="77"/>
              </a:rPr>
              <a:t>statistics, </a:t>
            </a:r>
          </a:p>
          <a:p>
            <a:r>
              <a:rPr lang="en-US" sz="2800" dirty="0">
                <a:latin typeface="Palatino" pitchFamily="2" charset="77"/>
                <a:ea typeface="Palatino" pitchFamily="2" charset="77"/>
              </a:rPr>
              <a:t>game theory, etc. </a:t>
            </a:r>
          </a:p>
        </p:txBody>
      </p:sp>
    </p:spTree>
    <p:extLst>
      <p:ext uri="{BB962C8B-B14F-4D97-AF65-F5344CB8AC3E}">
        <p14:creationId xmlns:p14="http://schemas.microsoft.com/office/powerpoint/2010/main" val="1928992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5570661"/>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3875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9"/>
          <p:cNvSpPr txBox="1">
            <a:spLocks noGrp="1"/>
          </p:cNvSpPr>
          <p:nvPr>
            <p:ph type="title"/>
          </p:nvPr>
        </p:nvSpPr>
        <p:spPr>
          <a:xfrm>
            <a:off x="552099" y="367131"/>
            <a:ext cx="10515600" cy="627812"/>
          </a:xfrm>
          <a:prstGeom prst="rect">
            <a:avLst/>
          </a:prstGeom>
          <a:noFill/>
          <a:ln>
            <a:noFill/>
          </a:ln>
        </p:spPr>
        <p:txBody>
          <a:bodyPr spcFirstLastPara="1" wrap="square" lIns="91425" tIns="45700" rIns="13207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Designing Agents</a:t>
            </a:r>
            <a:endParaRPr/>
          </a:p>
        </p:txBody>
      </p:sp>
      <p:sp>
        <p:nvSpPr>
          <p:cNvPr id="449" name="Google Shape;449;p39"/>
          <p:cNvSpPr txBox="1">
            <a:spLocks noGrp="1"/>
          </p:cNvSpPr>
          <p:nvPr>
            <p:ph type="body" idx="1"/>
          </p:nvPr>
        </p:nvSpPr>
        <p:spPr>
          <a:xfrm>
            <a:off x="304800" y="1193800"/>
            <a:ext cx="5791200" cy="3860800"/>
          </a:xfrm>
          <a:prstGeom prst="rect">
            <a:avLst/>
          </a:prstGeom>
          <a:noFill/>
          <a:ln>
            <a:noFill/>
          </a:ln>
        </p:spPr>
        <p:txBody>
          <a:bodyPr spcFirstLastPara="1" wrap="square" lIns="91425" tIns="45700" rIns="132075" bIns="45700" anchor="t" anchorCtr="0">
            <a:noAutofit/>
          </a:bodyPr>
          <a:lstStyle/>
          <a:p>
            <a:pPr marL="457178" lvl="0" indent="-457178" algn="l" rtl="0">
              <a:lnSpc>
                <a:spcPct val="90000"/>
              </a:lnSpc>
              <a:spcBef>
                <a:spcPts val="0"/>
              </a:spcBef>
              <a:spcAft>
                <a:spcPts val="0"/>
              </a:spcAft>
              <a:buClr>
                <a:srgbClr val="2F5496"/>
              </a:buClr>
              <a:buSzPts val="2800"/>
              <a:buNone/>
            </a:pPr>
            <a:r>
              <a:rPr lang="en-US"/>
              <a:t>An </a:t>
            </a:r>
            <a:r>
              <a:rPr lang="en-US" b="1"/>
              <a:t>agent</a:t>
            </a:r>
            <a:r>
              <a:rPr lang="en-US"/>
              <a:t> is an entity that </a:t>
            </a:r>
            <a:r>
              <a:rPr lang="en-US" i="1"/>
              <a:t>perceives</a:t>
            </a:r>
            <a:r>
              <a:rPr lang="en-US"/>
              <a:t> and </a:t>
            </a:r>
            <a:r>
              <a:rPr lang="en-US" i="1"/>
              <a:t>acts</a:t>
            </a:r>
            <a:r>
              <a:rPr lang="en-US"/>
              <a:t>.</a:t>
            </a:r>
            <a:endParaRPr/>
          </a:p>
          <a:p>
            <a:pPr marL="457178" lvl="0" indent="-457178" algn="l" rtl="0">
              <a:lnSpc>
                <a:spcPct val="90000"/>
              </a:lnSpc>
              <a:spcBef>
                <a:spcPts val="1500"/>
              </a:spcBef>
              <a:spcAft>
                <a:spcPts val="0"/>
              </a:spcAft>
              <a:buClr>
                <a:srgbClr val="2F5496"/>
              </a:buClr>
              <a:buSzPts val="2800"/>
              <a:buNone/>
            </a:pPr>
            <a:r>
              <a:rPr lang="en-US"/>
              <a:t>Characteristics of the </a:t>
            </a:r>
            <a:r>
              <a:rPr lang="en-US" b="1"/>
              <a:t>percepts and state, environment,</a:t>
            </a:r>
            <a:r>
              <a:rPr lang="en-US"/>
              <a:t> and </a:t>
            </a:r>
            <a:r>
              <a:rPr lang="en-US" b="1"/>
              <a:t>action space </a:t>
            </a:r>
            <a:r>
              <a:rPr lang="en-US"/>
              <a:t>dictate techniques for selecting actions</a:t>
            </a:r>
            <a:endParaRPr/>
          </a:p>
          <a:p>
            <a:pPr marL="457178" lvl="0" indent="-457178" algn="l" rtl="0">
              <a:lnSpc>
                <a:spcPct val="90000"/>
              </a:lnSpc>
              <a:spcBef>
                <a:spcPts val="1500"/>
              </a:spcBef>
              <a:spcAft>
                <a:spcPts val="0"/>
              </a:spcAft>
              <a:buClr>
                <a:srgbClr val="2F5496"/>
              </a:buClr>
              <a:buSzPts val="2800"/>
              <a:buNone/>
            </a:pPr>
            <a:endParaRPr/>
          </a:p>
          <a:p>
            <a:pPr marL="457178" lvl="0" indent="-457178" algn="l" rtl="0">
              <a:lnSpc>
                <a:spcPct val="90000"/>
              </a:lnSpc>
              <a:spcBef>
                <a:spcPts val="1500"/>
              </a:spcBef>
              <a:spcAft>
                <a:spcPts val="0"/>
              </a:spcAft>
              <a:buClr>
                <a:srgbClr val="2F5496"/>
              </a:buClr>
              <a:buSzPts val="2800"/>
              <a:buNone/>
            </a:pPr>
            <a:r>
              <a:rPr lang="en-US"/>
              <a:t>How can we design an AI agent to solve our problems given their task environments?</a:t>
            </a:r>
            <a:endParaRPr/>
          </a:p>
          <a:p>
            <a:pPr marL="457178" lvl="0" indent="-457178" algn="l" rtl="0">
              <a:lnSpc>
                <a:spcPct val="90000"/>
              </a:lnSpc>
              <a:spcBef>
                <a:spcPts val="1500"/>
              </a:spcBef>
              <a:spcAft>
                <a:spcPts val="0"/>
              </a:spcAft>
              <a:buClr>
                <a:srgbClr val="2F5496"/>
              </a:buClr>
              <a:buSzPts val="2133"/>
              <a:buNone/>
            </a:pPr>
            <a:endParaRPr sz="2133"/>
          </a:p>
        </p:txBody>
      </p:sp>
      <p:grpSp>
        <p:nvGrpSpPr>
          <p:cNvPr id="450" name="Google Shape;450;p39"/>
          <p:cNvGrpSpPr/>
          <p:nvPr/>
        </p:nvGrpSpPr>
        <p:grpSpPr>
          <a:xfrm>
            <a:off x="7026966" y="4065104"/>
            <a:ext cx="4949686" cy="2425765"/>
            <a:chOff x="4616215" y="3194447"/>
            <a:chExt cx="4052397" cy="1434703"/>
          </a:xfrm>
        </p:grpSpPr>
        <p:sp>
          <p:nvSpPr>
            <p:cNvPr id="451" name="Google Shape;451;p39"/>
            <p:cNvSpPr/>
            <p:nvPr/>
          </p:nvSpPr>
          <p:spPr>
            <a:xfrm>
              <a:off x="4616215" y="3200398"/>
              <a:ext cx="1919558" cy="1309688"/>
            </a:xfrm>
            <a:prstGeom prst="roundRect">
              <a:avLst>
                <a:gd name="adj" fmla="val 10912"/>
              </a:avLst>
            </a:prstGeom>
            <a:solidFill>
              <a:srgbClr val="9FB0D1"/>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cxnSp>
          <p:nvCxnSpPr>
            <p:cNvPr id="452" name="Google Shape;452;p39"/>
            <p:cNvCxnSpPr/>
            <p:nvPr/>
          </p:nvCxnSpPr>
          <p:spPr>
            <a:xfrm rot="10800000">
              <a:off x="5611414" y="3672670"/>
              <a:ext cx="0" cy="531019"/>
            </a:xfrm>
            <a:prstGeom prst="straightConnector1">
              <a:avLst/>
            </a:prstGeom>
            <a:noFill/>
            <a:ln w="25400" cap="flat" cmpd="sng">
              <a:solidFill>
                <a:schemeClr val="dk1"/>
              </a:solidFill>
              <a:prstDash val="solid"/>
              <a:round/>
              <a:headEnd type="stealth" w="med" len="med"/>
              <a:tailEnd type="none" w="med" len="med"/>
            </a:ln>
          </p:spPr>
        </p:cxnSp>
        <p:sp>
          <p:nvSpPr>
            <p:cNvPr id="453" name="Google Shape;453;p39"/>
            <p:cNvSpPr/>
            <p:nvPr/>
          </p:nvSpPr>
          <p:spPr>
            <a:xfrm rot="-5400000">
              <a:off x="4687016" y="3598189"/>
              <a:ext cx="564897" cy="493220"/>
            </a:xfrm>
            <a:prstGeom prst="rect">
              <a:avLst/>
            </a:prstGeom>
            <a:noFill/>
            <a:ln>
              <a:noFill/>
            </a:ln>
          </p:spPr>
          <p:txBody>
            <a:bodyPr spcFirstLastPara="1" wrap="square" lIns="0" tIns="0" rIns="40625" bIns="0" anchor="t" anchorCtr="0">
              <a:noAutofit/>
            </a:bodyPr>
            <a:lstStyle/>
            <a:p>
              <a:pPr marL="39686" marR="0" lvl="0" indent="0" algn="l" rtl="0">
                <a:spcBef>
                  <a:spcPts val="0"/>
                </a:spcBef>
                <a:spcAft>
                  <a:spcPts val="0"/>
                </a:spcAft>
                <a:buNone/>
              </a:pPr>
              <a:r>
                <a:rPr lang="en-US" sz="2400" b="1">
                  <a:solidFill>
                    <a:schemeClr val="dk1"/>
                  </a:solidFill>
                  <a:latin typeface="Calibri"/>
                  <a:ea typeface="Calibri"/>
                  <a:cs typeface="Calibri"/>
                  <a:sym typeface="Calibri"/>
                </a:rPr>
                <a:t>Agent</a:t>
              </a:r>
              <a:endParaRPr/>
            </a:p>
          </p:txBody>
        </p:sp>
        <p:grpSp>
          <p:nvGrpSpPr>
            <p:cNvPr id="454" name="Google Shape;454;p39"/>
            <p:cNvGrpSpPr/>
            <p:nvPr/>
          </p:nvGrpSpPr>
          <p:grpSpPr>
            <a:xfrm>
              <a:off x="5363764" y="3748869"/>
              <a:ext cx="476250" cy="323850"/>
              <a:chOff x="0" y="0"/>
              <a:chExt cx="400" cy="272"/>
            </a:xfrm>
          </p:grpSpPr>
          <p:sp>
            <p:nvSpPr>
              <p:cNvPr id="455" name="Google Shape;455;p39"/>
              <p:cNvSpPr/>
              <p:nvPr/>
            </p:nvSpPr>
            <p:spPr>
              <a:xfrm>
                <a:off x="0" y="0"/>
                <a:ext cx="400" cy="272"/>
              </a:xfrm>
              <a:prstGeom prst="roundRect">
                <a:avLst>
                  <a:gd name="adj" fmla="val 28120"/>
                </a:avLst>
              </a:prstGeom>
              <a:solidFill>
                <a:srgbClr val="FFFFFF"/>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56" name="Google Shape;456;p39"/>
              <p:cNvSpPr/>
              <p:nvPr/>
            </p:nvSpPr>
            <p:spPr>
              <a:xfrm>
                <a:off x="135" y="32"/>
                <a:ext cx="139" cy="236"/>
              </a:xfrm>
              <a:prstGeom prst="rect">
                <a:avLst/>
              </a:prstGeom>
              <a:noFill/>
              <a:ln>
                <a:noFill/>
              </a:ln>
            </p:spPr>
            <p:txBody>
              <a:bodyPr spcFirstLastPara="1" wrap="square" lIns="0" tIns="0" rIns="54175" bIns="0" anchor="t" anchorCtr="0">
                <a:noAutofit/>
              </a:bodyPr>
              <a:lstStyle/>
              <a:p>
                <a:pPr marL="39686"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grpSp>
        <p:grpSp>
          <p:nvGrpSpPr>
            <p:cNvPr id="457" name="Google Shape;457;p39"/>
            <p:cNvGrpSpPr/>
            <p:nvPr/>
          </p:nvGrpSpPr>
          <p:grpSpPr>
            <a:xfrm>
              <a:off x="5073252" y="3430191"/>
              <a:ext cx="1104900" cy="1059657"/>
              <a:chOff x="32" y="19"/>
              <a:chExt cx="928" cy="890"/>
            </a:xfrm>
          </p:grpSpPr>
          <p:sp>
            <p:nvSpPr>
              <p:cNvPr id="458" name="Google Shape;458;p39"/>
              <p:cNvSpPr/>
              <p:nvPr/>
            </p:nvSpPr>
            <p:spPr>
              <a:xfrm>
                <a:off x="84" y="19"/>
                <a:ext cx="824" cy="304"/>
              </a:xfrm>
              <a:prstGeom prst="rect">
                <a:avLst/>
              </a:prstGeom>
              <a:noFill/>
              <a:ln>
                <a:noFill/>
              </a:ln>
            </p:spPr>
            <p:txBody>
              <a:bodyPr spcFirstLastPara="1" wrap="square" lIns="0" tIns="0" rIns="54175" bIns="0" anchor="t" anchorCtr="0">
                <a:noAutofit/>
              </a:bodyPr>
              <a:lstStyle/>
              <a:p>
                <a:pPr marL="39686" marR="0" lvl="0" indent="0" algn="ctr" rtl="0">
                  <a:spcBef>
                    <a:spcPts val="0"/>
                  </a:spcBef>
                  <a:spcAft>
                    <a:spcPts val="0"/>
                  </a:spcAft>
                  <a:buNone/>
                </a:pPr>
                <a:r>
                  <a:rPr lang="en-US" sz="2400">
                    <a:solidFill>
                      <a:schemeClr val="dk1"/>
                    </a:solidFill>
                    <a:latin typeface="Calibri"/>
                    <a:ea typeface="Calibri"/>
                    <a:cs typeface="Calibri"/>
                    <a:sym typeface="Calibri"/>
                  </a:rPr>
                  <a:t>Sensors</a:t>
                </a:r>
                <a:endParaRPr/>
              </a:p>
            </p:txBody>
          </p:sp>
          <p:sp>
            <p:nvSpPr>
              <p:cNvPr id="459" name="Google Shape;459;p39"/>
              <p:cNvSpPr/>
              <p:nvPr/>
            </p:nvSpPr>
            <p:spPr>
              <a:xfrm>
                <a:off x="32" y="661"/>
                <a:ext cx="928" cy="248"/>
              </a:xfrm>
              <a:prstGeom prst="rect">
                <a:avLst/>
              </a:prstGeom>
              <a:noFill/>
              <a:ln>
                <a:noFill/>
              </a:ln>
            </p:spPr>
            <p:txBody>
              <a:bodyPr spcFirstLastPara="1" wrap="square" lIns="0" tIns="0" rIns="54175" bIns="0" anchor="t" anchorCtr="0">
                <a:noAutofit/>
              </a:bodyPr>
              <a:lstStyle/>
              <a:p>
                <a:pPr marL="39686" marR="0" lvl="0" indent="0" algn="ctr" rtl="0">
                  <a:spcBef>
                    <a:spcPts val="0"/>
                  </a:spcBef>
                  <a:spcAft>
                    <a:spcPts val="0"/>
                  </a:spcAft>
                  <a:buNone/>
                </a:pPr>
                <a:r>
                  <a:rPr lang="en-US" sz="2400">
                    <a:solidFill>
                      <a:schemeClr val="dk1"/>
                    </a:solidFill>
                    <a:latin typeface="Calibri"/>
                    <a:ea typeface="Calibri"/>
                    <a:cs typeface="Calibri"/>
                    <a:sym typeface="Calibri"/>
                  </a:rPr>
                  <a:t>Actuators</a:t>
                </a:r>
                <a:endParaRPr/>
              </a:p>
            </p:txBody>
          </p:sp>
        </p:grpSp>
        <p:sp>
          <p:nvSpPr>
            <p:cNvPr id="460" name="Google Shape;460;p39"/>
            <p:cNvSpPr/>
            <p:nvPr/>
          </p:nvSpPr>
          <p:spPr>
            <a:xfrm>
              <a:off x="7815475" y="3194447"/>
              <a:ext cx="853137" cy="1304925"/>
            </a:xfrm>
            <a:prstGeom prst="roundRect">
              <a:avLst>
                <a:gd name="adj" fmla="val 10944"/>
              </a:avLst>
            </a:prstGeom>
            <a:solidFill>
              <a:srgbClr val="9FB0D1"/>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61" name="Google Shape;461;p39"/>
            <p:cNvSpPr/>
            <p:nvPr/>
          </p:nvSpPr>
          <p:spPr>
            <a:xfrm rot="5400000">
              <a:off x="7696859" y="3589450"/>
              <a:ext cx="1157018" cy="493220"/>
            </a:xfrm>
            <a:prstGeom prst="rect">
              <a:avLst/>
            </a:prstGeom>
            <a:noFill/>
            <a:ln>
              <a:noFill/>
            </a:ln>
          </p:spPr>
          <p:txBody>
            <a:bodyPr spcFirstLastPara="1" wrap="square" lIns="0" tIns="0" rIns="40625" bIns="0" anchor="t" anchorCtr="0">
              <a:noAutofit/>
            </a:bodyPr>
            <a:lstStyle/>
            <a:p>
              <a:pPr marL="39686" marR="0" lvl="0" indent="0" algn="ctr" rtl="0">
                <a:spcBef>
                  <a:spcPts val="0"/>
                </a:spcBef>
                <a:spcAft>
                  <a:spcPts val="0"/>
                </a:spcAft>
                <a:buNone/>
              </a:pPr>
              <a:r>
                <a:rPr lang="en-US" sz="2400" b="1">
                  <a:solidFill>
                    <a:schemeClr val="dk1"/>
                  </a:solidFill>
                  <a:latin typeface="Calibri"/>
                  <a:ea typeface="Calibri"/>
                  <a:cs typeface="Calibri"/>
                  <a:sym typeface="Calibri"/>
                </a:rPr>
                <a:t>Environment</a:t>
              </a:r>
              <a:endParaRPr/>
            </a:p>
          </p:txBody>
        </p:sp>
        <p:cxnSp>
          <p:nvCxnSpPr>
            <p:cNvPr id="462" name="Google Shape;462;p39"/>
            <p:cNvCxnSpPr/>
            <p:nvPr/>
          </p:nvCxnSpPr>
          <p:spPr>
            <a:xfrm>
              <a:off x="6182915" y="3574256"/>
              <a:ext cx="1859756" cy="0"/>
            </a:xfrm>
            <a:prstGeom prst="straightConnector1">
              <a:avLst/>
            </a:prstGeom>
            <a:noFill/>
            <a:ln w="25400" cap="flat" cmpd="sng">
              <a:solidFill>
                <a:schemeClr val="dk1"/>
              </a:solidFill>
              <a:prstDash val="solid"/>
              <a:round/>
              <a:headEnd type="triangle" w="lg" len="lg"/>
              <a:tailEnd type="none" w="lg" len="lg"/>
            </a:ln>
          </p:spPr>
        </p:cxnSp>
        <p:cxnSp>
          <p:nvCxnSpPr>
            <p:cNvPr id="463" name="Google Shape;463;p39"/>
            <p:cNvCxnSpPr/>
            <p:nvPr/>
          </p:nvCxnSpPr>
          <p:spPr>
            <a:xfrm rot="10800000">
              <a:off x="6275783" y="4324350"/>
              <a:ext cx="1760934" cy="0"/>
            </a:xfrm>
            <a:prstGeom prst="straightConnector1">
              <a:avLst/>
            </a:prstGeom>
            <a:noFill/>
            <a:ln w="25400" cap="flat" cmpd="sng">
              <a:solidFill>
                <a:schemeClr val="dk1"/>
              </a:solidFill>
              <a:prstDash val="solid"/>
              <a:round/>
              <a:headEnd type="triangle" w="lg" len="lg"/>
              <a:tailEnd type="none" w="lg" len="lg"/>
            </a:ln>
          </p:spPr>
        </p:cxnSp>
        <p:sp>
          <p:nvSpPr>
            <p:cNvPr id="464" name="Google Shape;464;p39"/>
            <p:cNvSpPr/>
            <p:nvPr/>
          </p:nvSpPr>
          <p:spPr>
            <a:xfrm>
              <a:off x="6682977" y="3584972"/>
              <a:ext cx="942975" cy="266700"/>
            </a:xfrm>
            <a:prstGeom prst="rect">
              <a:avLst/>
            </a:prstGeom>
            <a:noFill/>
            <a:ln>
              <a:noFill/>
            </a:ln>
          </p:spPr>
          <p:txBody>
            <a:bodyPr spcFirstLastPara="1" wrap="square" lIns="0" tIns="0" rIns="40625" bIns="0" anchor="t" anchorCtr="0">
              <a:noAutofit/>
            </a:bodyPr>
            <a:lstStyle/>
            <a:p>
              <a:pPr marL="39686" marR="0" lvl="0" indent="0" algn="ctr" rtl="0">
                <a:spcBef>
                  <a:spcPts val="0"/>
                </a:spcBef>
                <a:spcAft>
                  <a:spcPts val="0"/>
                </a:spcAft>
                <a:buNone/>
              </a:pPr>
              <a:r>
                <a:rPr lang="en-US" sz="2000">
                  <a:solidFill>
                    <a:schemeClr val="dk1"/>
                  </a:solidFill>
                  <a:latin typeface="Calibri"/>
                  <a:ea typeface="Calibri"/>
                  <a:cs typeface="Calibri"/>
                  <a:sym typeface="Calibri"/>
                </a:rPr>
                <a:t>Percepts</a:t>
              </a:r>
              <a:endParaRPr/>
            </a:p>
          </p:txBody>
        </p:sp>
        <p:sp>
          <p:nvSpPr>
            <p:cNvPr id="465" name="Google Shape;465;p39"/>
            <p:cNvSpPr/>
            <p:nvPr/>
          </p:nvSpPr>
          <p:spPr>
            <a:xfrm>
              <a:off x="6749652" y="4324350"/>
              <a:ext cx="809625" cy="304800"/>
            </a:xfrm>
            <a:prstGeom prst="rect">
              <a:avLst/>
            </a:prstGeom>
            <a:noFill/>
            <a:ln>
              <a:noFill/>
            </a:ln>
          </p:spPr>
          <p:txBody>
            <a:bodyPr spcFirstLastPara="1" wrap="square" lIns="0" tIns="0" rIns="40625" bIns="0" anchor="t" anchorCtr="0">
              <a:noAutofit/>
            </a:bodyPr>
            <a:lstStyle/>
            <a:p>
              <a:pPr marL="39686" marR="0" lvl="0" indent="0" algn="ctr" rtl="0">
                <a:spcBef>
                  <a:spcPts val="0"/>
                </a:spcBef>
                <a:spcAft>
                  <a:spcPts val="0"/>
                </a:spcAft>
                <a:buNone/>
              </a:pPr>
              <a:r>
                <a:rPr lang="en-US" sz="2000">
                  <a:solidFill>
                    <a:schemeClr val="dk1"/>
                  </a:solidFill>
                  <a:latin typeface="Calibri"/>
                  <a:ea typeface="Calibri"/>
                  <a:cs typeface="Calibri"/>
                  <a:sym typeface="Calibri"/>
                </a:rPr>
                <a:t>Actions</a:t>
              </a:r>
              <a:endParaRPr/>
            </a:p>
          </p:txBody>
        </p:sp>
      </p:grpSp>
      <p:pic>
        <p:nvPicPr>
          <p:cNvPr id="466" name="Google Shape;466;p39" descr="C:\Temp\ketrina\RationalAgent.png"/>
          <p:cNvPicPr preferRelativeResize="0"/>
          <p:nvPr/>
        </p:nvPicPr>
        <p:blipFill rotWithShape="1">
          <a:blip r:embed="rId3">
            <a:alphaModFix/>
          </a:blip>
          <a:srcRect/>
          <a:stretch/>
        </p:blipFill>
        <p:spPr>
          <a:xfrm flipH="1">
            <a:off x="7308499" y="410356"/>
            <a:ext cx="4273900" cy="33964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6"/>
                                        </p:tgtEl>
                                        <p:attrNameLst>
                                          <p:attrName>style.visibility</p:attrName>
                                        </p:attrNameLst>
                                      </p:cBhvr>
                                      <p:to>
                                        <p:strVal val="visible"/>
                                      </p:to>
                                    </p:set>
                                  </p:childTnLst>
                                </p:cTn>
                              </p:par>
                            </p:childTnLst>
                          </p:cTn>
                        </p:par>
                        <p:par>
                          <p:cTn id="25" fill="hold">
                            <p:stCondLst>
                              <p:cond delay="1"/>
                            </p:stCondLst>
                            <p:childTnLst>
                              <p:par>
                                <p:cTn id="26" presetID="1" presetClass="entr" presetSubtype="0" fill="hold" nodeType="afterEffect">
                                  <p:stCondLst>
                                    <p:cond delay="0"/>
                                  </p:stCondLst>
                                  <p:childTnLst>
                                    <p:set>
                                      <p:cBhvr>
                                        <p:cTn id="27"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7"/>
          <p:cNvSpPr txBox="1">
            <a:spLocks noGrp="1"/>
          </p:cNvSpPr>
          <p:nvPr>
            <p:ph type="title"/>
          </p:nvPr>
        </p:nvSpPr>
        <p:spPr>
          <a:xfrm>
            <a:off x="552099" y="367131"/>
            <a:ext cx="10515600" cy="627812"/>
          </a:xfrm>
          <a:prstGeom prst="rect">
            <a:avLst/>
          </a:prstGeom>
          <a:noFill/>
          <a:ln>
            <a:noFill/>
          </a:ln>
        </p:spPr>
        <p:txBody>
          <a:bodyPr spcFirstLastPara="1" wrap="square" lIns="91425" tIns="45700" rIns="13207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Rational Decisions</a:t>
            </a:r>
            <a:endParaRPr/>
          </a:p>
        </p:txBody>
      </p:sp>
      <p:sp>
        <p:nvSpPr>
          <p:cNvPr id="316" name="Google Shape;316;p27"/>
          <p:cNvSpPr/>
          <p:nvPr/>
        </p:nvSpPr>
        <p:spPr>
          <a:xfrm>
            <a:off x="2032000" y="1498600"/>
            <a:ext cx="9144000" cy="3251200"/>
          </a:xfrm>
          <a:prstGeom prst="rect">
            <a:avLst/>
          </a:prstGeom>
          <a:noFill/>
          <a:ln>
            <a:noFill/>
          </a:ln>
        </p:spPr>
        <p:txBody>
          <a:bodyPr spcFirstLastPara="1" wrap="square" lIns="0" tIns="0" rIns="40625" bIns="0" anchor="t" anchorCtr="0">
            <a:noAutofit/>
          </a:bodyPr>
          <a:lstStyle/>
          <a:p>
            <a:pPr marL="39686" marR="0" lvl="0" indent="0" algn="l"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  We’ll use the term </a:t>
            </a:r>
            <a:r>
              <a:rPr lang="en-US" sz="2400" b="1" i="0" u="none" strike="noStrike" cap="none">
                <a:solidFill>
                  <a:srgbClr val="000000"/>
                </a:solidFill>
                <a:latin typeface="Calibri"/>
                <a:ea typeface="Calibri"/>
                <a:cs typeface="Calibri"/>
                <a:sym typeface="Calibri"/>
              </a:rPr>
              <a:t>rational</a:t>
            </a:r>
            <a:r>
              <a:rPr lang="en-US" sz="2400" b="0" i="0" u="none" strike="noStrike" cap="none">
                <a:solidFill>
                  <a:srgbClr val="000000"/>
                </a:solidFill>
                <a:latin typeface="Calibri"/>
                <a:ea typeface="Calibri"/>
                <a:cs typeface="Calibri"/>
                <a:sym typeface="Calibri"/>
              </a:rPr>
              <a:t> in a very specific, technical way:</a:t>
            </a:r>
            <a:endParaRPr/>
          </a:p>
          <a:p>
            <a:pPr marL="496864" marR="0" lvl="1" indent="-190500" algn="l" rtl="0">
              <a:lnSpc>
                <a:spcPct val="100000"/>
              </a:lnSpc>
              <a:spcBef>
                <a:spcPts val="1000"/>
              </a:spcBef>
              <a:spcAft>
                <a:spcPts val="0"/>
              </a:spcAft>
              <a:buClr>
                <a:srgbClr val="000000"/>
              </a:buClr>
              <a:buSzPts val="3000"/>
              <a:buFont typeface="Noto Sans Symbols"/>
              <a:buChar char="▪"/>
            </a:pPr>
            <a:r>
              <a:rPr lang="en-US" sz="2400" b="0" i="0" u="none" strike="noStrike" cap="none">
                <a:solidFill>
                  <a:srgbClr val="000000"/>
                </a:solidFill>
                <a:latin typeface="Calibri"/>
                <a:ea typeface="Calibri"/>
                <a:cs typeface="Calibri"/>
                <a:sym typeface="Calibri"/>
              </a:rPr>
              <a:t> Rational: maximally achieving pre-defined goals</a:t>
            </a:r>
            <a:endParaRPr sz="2400" b="0" i="1" u="none" strike="noStrike" cap="none">
              <a:solidFill>
                <a:srgbClr val="000000"/>
              </a:solidFill>
              <a:latin typeface="Calibri"/>
              <a:ea typeface="Calibri"/>
              <a:cs typeface="Calibri"/>
              <a:sym typeface="Calibri"/>
            </a:endParaRPr>
          </a:p>
          <a:p>
            <a:pPr marL="496864" marR="0" lvl="1" indent="-190500" algn="l" rtl="0">
              <a:lnSpc>
                <a:spcPct val="100000"/>
              </a:lnSpc>
              <a:spcBef>
                <a:spcPts val="1000"/>
              </a:spcBef>
              <a:spcAft>
                <a:spcPts val="0"/>
              </a:spcAft>
              <a:buClr>
                <a:srgbClr val="000000"/>
              </a:buClr>
              <a:buSzPts val="3000"/>
              <a:buFont typeface="Noto Sans Symbols"/>
              <a:buChar char="▪"/>
            </a:pPr>
            <a:r>
              <a:rPr lang="en-US" sz="2400" b="0" i="0" u="none" strike="noStrike" cap="none">
                <a:solidFill>
                  <a:srgbClr val="000000"/>
                </a:solidFill>
                <a:latin typeface="Calibri"/>
                <a:ea typeface="Calibri"/>
                <a:cs typeface="Calibri"/>
                <a:sym typeface="Calibri"/>
              </a:rPr>
              <a:t> Rationality</a:t>
            </a:r>
            <a:r>
              <a:rPr lang="en-US" sz="2400" b="1" i="0" u="none" strike="noStrike" cap="none">
                <a:solidFill>
                  <a:srgbClr val="000000"/>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only concerns what decisions are made </a:t>
            </a:r>
            <a:endParaRPr/>
          </a:p>
          <a:p>
            <a:pPr marL="496864" marR="0" lvl="1" indent="0" algn="l" rtl="0">
              <a:lnSpc>
                <a:spcPct val="100000"/>
              </a:lnSpc>
              <a:spcBef>
                <a:spcPts val="1000"/>
              </a:spcBef>
              <a:spcAft>
                <a:spcPts val="0"/>
              </a:spcAft>
              <a:buClr>
                <a:srgbClr val="000000"/>
              </a:buClr>
              <a:buSzPts val="3000"/>
              <a:buFont typeface="Calibri"/>
              <a:buNone/>
            </a:pPr>
            <a:r>
              <a:rPr lang="en-US" sz="2400" b="0" i="0" u="none" strike="noStrike" cap="none">
                <a:solidFill>
                  <a:srgbClr val="000000"/>
                </a:solidFill>
                <a:latin typeface="Calibri"/>
                <a:ea typeface="Calibri"/>
                <a:cs typeface="Calibri"/>
                <a:sym typeface="Calibri"/>
              </a:rPr>
              <a:t>   (not the thought process behind them)</a:t>
            </a:r>
            <a:endParaRPr/>
          </a:p>
          <a:p>
            <a:pPr marL="496864" marR="0" lvl="1" indent="-190500" algn="l" rtl="0">
              <a:lnSpc>
                <a:spcPct val="100000"/>
              </a:lnSpc>
              <a:spcBef>
                <a:spcPts val="1000"/>
              </a:spcBef>
              <a:spcAft>
                <a:spcPts val="0"/>
              </a:spcAft>
              <a:buClr>
                <a:srgbClr val="000000"/>
              </a:buClr>
              <a:buSzPts val="3000"/>
              <a:buFont typeface="Noto Sans Symbols"/>
              <a:buChar char="▪"/>
            </a:pPr>
            <a:r>
              <a:rPr lang="en-US" sz="2400" b="0" i="0" u="none" strike="noStrike" cap="none">
                <a:solidFill>
                  <a:srgbClr val="000000"/>
                </a:solidFill>
                <a:latin typeface="Calibri"/>
                <a:ea typeface="Calibri"/>
                <a:cs typeface="Calibri"/>
                <a:sym typeface="Calibri"/>
              </a:rPr>
              <a:t> Goals are expressed in terms of the </a:t>
            </a:r>
            <a:r>
              <a:rPr lang="en-US" sz="2400" b="1" i="0" u="none" strike="noStrike" cap="none">
                <a:solidFill>
                  <a:srgbClr val="000000"/>
                </a:solidFill>
                <a:latin typeface="Calibri"/>
                <a:ea typeface="Calibri"/>
                <a:cs typeface="Calibri"/>
                <a:sym typeface="Calibri"/>
              </a:rPr>
              <a:t>utility</a:t>
            </a:r>
            <a:r>
              <a:rPr lang="en-US" sz="2400" b="0" i="0" u="none" strike="noStrike" cap="none">
                <a:solidFill>
                  <a:srgbClr val="000000"/>
                </a:solidFill>
                <a:latin typeface="Calibri"/>
                <a:ea typeface="Calibri"/>
                <a:cs typeface="Calibri"/>
                <a:sym typeface="Calibri"/>
              </a:rPr>
              <a:t> of outcomes</a:t>
            </a:r>
            <a:endParaRPr/>
          </a:p>
          <a:p>
            <a:pPr marL="496864" marR="0" lvl="1" indent="-190500" algn="l" rtl="0">
              <a:lnSpc>
                <a:spcPct val="100000"/>
              </a:lnSpc>
              <a:spcBef>
                <a:spcPts val="1000"/>
              </a:spcBef>
              <a:spcAft>
                <a:spcPts val="0"/>
              </a:spcAft>
              <a:buClr>
                <a:srgbClr val="1212D2"/>
              </a:buClr>
              <a:buSzPts val="3000"/>
              <a:buFont typeface="Noto Sans Symbols"/>
              <a:buChar char="▪"/>
            </a:pPr>
            <a:r>
              <a:rPr lang="en-US" sz="2400" b="0" i="0" u="none" strike="noStrike" cap="none">
                <a:solidFill>
                  <a:srgbClr val="1212D2"/>
                </a:solidFill>
                <a:latin typeface="Calibri"/>
                <a:ea typeface="Calibri"/>
                <a:cs typeface="Calibri"/>
                <a:sym typeface="Calibri"/>
              </a:rPr>
              <a:t> Being rational means </a:t>
            </a:r>
            <a:r>
              <a:rPr lang="en-US" sz="2400" b="1" i="0" u="none" strike="noStrike" cap="none">
                <a:solidFill>
                  <a:srgbClr val="1212D2"/>
                </a:solidFill>
                <a:latin typeface="Calibri"/>
                <a:ea typeface="Calibri"/>
                <a:cs typeface="Calibri"/>
                <a:sym typeface="Calibri"/>
              </a:rPr>
              <a:t>maximizing your expected utility</a:t>
            </a:r>
            <a:endParaRPr/>
          </a:p>
        </p:txBody>
      </p:sp>
      <p:sp>
        <p:nvSpPr>
          <p:cNvPr id="317" name="Google Shape;317;p27"/>
          <p:cNvSpPr/>
          <p:nvPr/>
        </p:nvSpPr>
        <p:spPr>
          <a:xfrm>
            <a:off x="0" y="4953001"/>
            <a:ext cx="12192000" cy="952500"/>
          </a:xfrm>
          <a:prstGeom prst="rect">
            <a:avLst/>
          </a:prstGeom>
          <a:noFill/>
          <a:ln>
            <a:noFill/>
          </a:ln>
        </p:spPr>
        <p:txBody>
          <a:bodyPr spcFirstLastPara="1" wrap="square" lIns="0" tIns="0" rIns="40625" bIns="0" anchor="t" anchorCtr="0">
            <a:noAutofit/>
          </a:bodyPr>
          <a:lstStyle/>
          <a:p>
            <a:pPr marL="39686" marR="0" lvl="0" indent="0" algn="ctr" rtl="0">
              <a:lnSpc>
                <a:spcPct val="100000"/>
              </a:lnSpc>
              <a:spcBef>
                <a:spcPts val="0"/>
              </a:spcBef>
              <a:spcAft>
                <a:spcPts val="0"/>
              </a:spcAft>
              <a:buClr>
                <a:srgbClr val="000000"/>
              </a:buClr>
              <a:buSzPts val="2667"/>
              <a:buFont typeface="Calibri"/>
              <a:buNone/>
            </a:pPr>
            <a:r>
              <a:rPr lang="en-US" sz="2667" b="0" i="0" u="none" strike="noStrike" cap="none" dirty="0">
                <a:solidFill>
                  <a:srgbClr val="000000"/>
                </a:solidFill>
                <a:latin typeface="Calibri"/>
                <a:ea typeface="Calibri"/>
                <a:cs typeface="Calibri"/>
                <a:sym typeface="Calibri"/>
              </a:rPr>
              <a:t>Another title for this course could be:</a:t>
            </a:r>
            <a:endParaRPr dirty="0"/>
          </a:p>
          <a:p>
            <a:pPr marL="39686" marR="0" lvl="0" indent="0" algn="ctr" rtl="0">
              <a:lnSpc>
                <a:spcPct val="100000"/>
              </a:lnSpc>
              <a:spcBef>
                <a:spcPts val="1000"/>
              </a:spcBef>
              <a:spcAft>
                <a:spcPts val="0"/>
              </a:spcAft>
              <a:buClr>
                <a:srgbClr val="1212D2"/>
              </a:buClr>
              <a:buSzPts val="3733"/>
              <a:buFont typeface="Calibri"/>
              <a:buNone/>
            </a:pPr>
            <a:r>
              <a:rPr lang="en-US" sz="3733" b="1" i="0" u="none" strike="noStrike" cap="none" dirty="0">
                <a:solidFill>
                  <a:srgbClr val="1212D2"/>
                </a:solidFill>
                <a:latin typeface="Calibri"/>
                <a:ea typeface="Calibri"/>
                <a:cs typeface="Calibri"/>
                <a:sym typeface="Calibri"/>
              </a:rPr>
              <a:t>Introduction to Computational Rationality</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9"/>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Rationality, contd.</a:t>
            </a:r>
            <a:endParaRPr/>
          </a:p>
        </p:txBody>
      </p:sp>
      <p:sp>
        <p:nvSpPr>
          <p:cNvPr id="332" name="Google Shape;332;p29"/>
          <p:cNvSpPr txBox="1">
            <a:spLocks noGrp="1"/>
          </p:cNvSpPr>
          <p:nvPr>
            <p:ph type="body" idx="1"/>
          </p:nvPr>
        </p:nvSpPr>
        <p:spPr>
          <a:xfrm>
            <a:off x="552099" y="1442962"/>
            <a:ext cx="10515600" cy="20395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What is rational depends on:</a:t>
            </a:r>
            <a:endParaRPr dirty="0"/>
          </a:p>
          <a:p>
            <a:pPr marL="230188" lvl="1" indent="-230188" algn="l" rtl="0">
              <a:lnSpc>
                <a:spcPct val="90000"/>
              </a:lnSpc>
              <a:spcBef>
                <a:spcPts val="500"/>
              </a:spcBef>
              <a:spcAft>
                <a:spcPts val="0"/>
              </a:spcAft>
              <a:buClr>
                <a:schemeClr val="dk1"/>
              </a:buClr>
              <a:buSzPts val="2800"/>
              <a:buChar char="▪"/>
            </a:pPr>
            <a:r>
              <a:rPr lang="en-US" sz="2800" dirty="0"/>
              <a:t>Performance measure</a:t>
            </a:r>
            <a:endParaRPr dirty="0"/>
          </a:p>
          <a:p>
            <a:pPr marL="230188" lvl="1" indent="-230188" algn="l" rtl="0">
              <a:lnSpc>
                <a:spcPct val="90000"/>
              </a:lnSpc>
              <a:spcBef>
                <a:spcPts val="500"/>
              </a:spcBef>
              <a:spcAft>
                <a:spcPts val="0"/>
              </a:spcAft>
              <a:buClr>
                <a:schemeClr val="dk1"/>
              </a:buClr>
              <a:buSzPts val="2800"/>
              <a:buChar char="▪"/>
            </a:pPr>
            <a:r>
              <a:rPr lang="en-US" sz="2800" dirty="0"/>
              <a:t>Agent’s prior knowledge of environment</a:t>
            </a:r>
            <a:endParaRPr dirty="0"/>
          </a:p>
          <a:p>
            <a:pPr marL="230188" lvl="1" indent="-230188" algn="l" rtl="0">
              <a:lnSpc>
                <a:spcPct val="90000"/>
              </a:lnSpc>
              <a:spcBef>
                <a:spcPts val="500"/>
              </a:spcBef>
              <a:spcAft>
                <a:spcPts val="0"/>
              </a:spcAft>
              <a:buClr>
                <a:schemeClr val="dk1"/>
              </a:buClr>
              <a:buSzPts val="2800"/>
              <a:buChar char="▪"/>
            </a:pPr>
            <a:r>
              <a:rPr lang="en-US" sz="2800" dirty="0"/>
              <a:t>Actions available to agent</a:t>
            </a:r>
            <a:endParaRPr dirty="0"/>
          </a:p>
          <a:p>
            <a:pPr marL="230188" lvl="1" indent="-230188" algn="l" rtl="0">
              <a:lnSpc>
                <a:spcPct val="90000"/>
              </a:lnSpc>
              <a:spcBef>
                <a:spcPts val="500"/>
              </a:spcBef>
              <a:spcAft>
                <a:spcPts val="0"/>
              </a:spcAft>
              <a:buClr>
                <a:schemeClr val="dk1"/>
              </a:buClr>
              <a:buSzPts val="2800"/>
              <a:buChar char="▪"/>
            </a:pPr>
            <a:r>
              <a:rPr lang="en-US" sz="2800" dirty="0"/>
              <a:t>Percept sequence to date</a:t>
            </a:r>
            <a:endParaRPr dirty="0"/>
          </a:p>
          <a:p>
            <a:pPr marL="230188" lvl="1" indent="-52388" algn="l" rtl="0">
              <a:lnSpc>
                <a:spcPct val="90000"/>
              </a:lnSpc>
              <a:spcBef>
                <a:spcPts val="500"/>
              </a:spcBef>
              <a:spcAft>
                <a:spcPts val="0"/>
              </a:spcAft>
              <a:buClr>
                <a:schemeClr val="dk1"/>
              </a:buClr>
              <a:buSzPts val="2800"/>
              <a:buNone/>
            </a:pPr>
            <a:endParaRPr sz="2800" dirty="0"/>
          </a:p>
          <a:p>
            <a:pPr marL="230188" lvl="1" indent="-52388" algn="l" rtl="0">
              <a:lnSpc>
                <a:spcPct val="90000"/>
              </a:lnSpc>
              <a:spcBef>
                <a:spcPts val="500"/>
              </a:spcBef>
              <a:spcAft>
                <a:spcPts val="0"/>
              </a:spcAft>
              <a:buClr>
                <a:schemeClr val="dk1"/>
              </a:buClr>
              <a:buSzPts val="2800"/>
              <a:buNone/>
            </a:pPr>
            <a:endParaRPr sz="2800" dirty="0"/>
          </a:p>
          <a:p>
            <a:pPr marL="0" lvl="1" indent="0" algn="l" rtl="0">
              <a:lnSpc>
                <a:spcPct val="90000"/>
              </a:lnSpc>
              <a:spcBef>
                <a:spcPts val="500"/>
              </a:spcBef>
              <a:spcAft>
                <a:spcPts val="0"/>
              </a:spcAft>
              <a:buClr>
                <a:schemeClr val="dk1"/>
              </a:buClr>
              <a:buSzPts val="2800"/>
              <a:buNone/>
            </a:pPr>
            <a:endParaRPr sz="2800" dirty="0"/>
          </a:p>
          <a:p>
            <a:pPr marL="0" lvl="0" indent="0" algn="l" rtl="0">
              <a:lnSpc>
                <a:spcPct val="90000"/>
              </a:lnSpc>
              <a:spcBef>
                <a:spcPts val="1000"/>
              </a:spcBef>
              <a:spcAft>
                <a:spcPts val="0"/>
              </a:spcAft>
              <a:buClr>
                <a:srgbClr val="2F5496"/>
              </a:buClr>
              <a:buSzPts val="3200"/>
              <a:buFont typeface="Noto Sans Symbols"/>
              <a:buNone/>
            </a:pPr>
            <a:r>
              <a:rPr lang="en-US" sz="3200" dirty="0"/>
              <a:t>Being rational means </a:t>
            </a:r>
            <a:r>
              <a:rPr lang="en-US" sz="3200" b="1" dirty="0">
                <a:solidFill>
                  <a:srgbClr val="0000FF"/>
                </a:solidFill>
              </a:rPr>
              <a:t>maximizing your expected utility</a:t>
            </a:r>
            <a:endParaRPr dirty="0"/>
          </a:p>
        </p:txBody>
      </p:sp>
      <p:pic>
        <p:nvPicPr>
          <p:cNvPr id="333" name="Google Shape;333;p29"/>
          <p:cNvPicPr preferRelativeResize="0"/>
          <p:nvPr/>
        </p:nvPicPr>
        <p:blipFill rotWithShape="1">
          <a:blip r:embed="rId3">
            <a:alphaModFix/>
          </a:blip>
          <a:srcRect/>
          <a:stretch/>
        </p:blipFill>
        <p:spPr>
          <a:xfrm>
            <a:off x="7228017" y="1225064"/>
            <a:ext cx="4411884" cy="2882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0"/>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Rational Agents</a:t>
            </a:r>
            <a:endParaRPr/>
          </a:p>
        </p:txBody>
      </p:sp>
      <p:sp>
        <p:nvSpPr>
          <p:cNvPr id="339" name="Google Shape;339;p30"/>
          <p:cNvSpPr txBox="1">
            <a:spLocks noGrp="1"/>
          </p:cNvSpPr>
          <p:nvPr>
            <p:ph type="body" idx="1"/>
          </p:nvPr>
        </p:nvSpPr>
        <p:spPr>
          <a:xfrm>
            <a:off x="552099" y="1233100"/>
            <a:ext cx="10515600" cy="20395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Are rational agents </a:t>
            </a:r>
            <a:r>
              <a:rPr lang="en-US" b="1" i="1" dirty="0">
                <a:solidFill>
                  <a:srgbClr val="FF0000"/>
                </a:solidFill>
              </a:rPr>
              <a:t>omniscient</a:t>
            </a:r>
            <a:r>
              <a:rPr lang="en-US" dirty="0"/>
              <a:t>?</a:t>
            </a:r>
            <a:endParaRPr dirty="0"/>
          </a:p>
          <a:p>
            <a:pPr marL="230188" lvl="1" indent="-230188" algn="l" rtl="0">
              <a:lnSpc>
                <a:spcPct val="90000"/>
              </a:lnSpc>
              <a:spcBef>
                <a:spcPts val="500"/>
              </a:spcBef>
              <a:spcAft>
                <a:spcPts val="0"/>
              </a:spcAft>
              <a:buClr>
                <a:schemeClr val="dk1"/>
              </a:buClr>
              <a:buSzPts val="2400"/>
              <a:buChar char="▪"/>
            </a:pPr>
            <a:r>
              <a:rPr lang="en-US" dirty="0"/>
              <a:t>No – they are limited by the available percepts and state</a:t>
            </a:r>
            <a:endParaRPr dirty="0"/>
          </a:p>
          <a:p>
            <a:pPr marL="0" lvl="0" indent="0" algn="l" rtl="0">
              <a:lnSpc>
                <a:spcPct val="90000"/>
              </a:lnSpc>
              <a:spcBef>
                <a:spcPts val="1000"/>
              </a:spcBef>
              <a:spcAft>
                <a:spcPts val="0"/>
              </a:spcAft>
              <a:buClr>
                <a:srgbClr val="2F5496"/>
              </a:buClr>
              <a:buSzPts val="2800"/>
              <a:buFont typeface="Noto Sans Symbols"/>
              <a:buNone/>
            </a:pPr>
            <a:r>
              <a:rPr lang="en-US" dirty="0"/>
              <a:t>Are rational agents </a:t>
            </a:r>
            <a:r>
              <a:rPr lang="en-US" b="1" i="1" dirty="0">
                <a:solidFill>
                  <a:srgbClr val="FF0000"/>
                </a:solidFill>
              </a:rPr>
              <a:t>clairvoyant</a:t>
            </a:r>
            <a:r>
              <a:rPr lang="en-US" dirty="0"/>
              <a:t>?</a:t>
            </a:r>
            <a:endParaRPr dirty="0"/>
          </a:p>
          <a:p>
            <a:pPr marL="230188" lvl="1" indent="-230188" algn="l" rtl="0">
              <a:lnSpc>
                <a:spcPct val="90000"/>
              </a:lnSpc>
              <a:spcBef>
                <a:spcPts val="500"/>
              </a:spcBef>
              <a:spcAft>
                <a:spcPts val="0"/>
              </a:spcAft>
              <a:buClr>
                <a:schemeClr val="dk1"/>
              </a:buClr>
              <a:buSzPts val="2400"/>
              <a:buChar char="▪"/>
            </a:pPr>
            <a:r>
              <a:rPr lang="en-US" dirty="0"/>
              <a:t>No – they may lack knowledge of the environment dynamics</a:t>
            </a:r>
            <a:endParaRPr dirty="0"/>
          </a:p>
          <a:p>
            <a:pPr marL="0" lvl="0" indent="0" algn="l" rtl="0">
              <a:lnSpc>
                <a:spcPct val="90000"/>
              </a:lnSpc>
              <a:spcBef>
                <a:spcPts val="1000"/>
              </a:spcBef>
              <a:spcAft>
                <a:spcPts val="0"/>
              </a:spcAft>
              <a:buClr>
                <a:srgbClr val="2F5496"/>
              </a:buClr>
              <a:buSzPts val="2800"/>
              <a:buFont typeface="Noto Sans Symbols"/>
              <a:buNone/>
            </a:pPr>
            <a:r>
              <a:rPr lang="en-US" dirty="0"/>
              <a:t>Do rational agents </a:t>
            </a:r>
            <a:r>
              <a:rPr lang="en-US" b="1" i="1" dirty="0">
                <a:solidFill>
                  <a:srgbClr val="FF0000"/>
                </a:solidFill>
              </a:rPr>
              <a:t>explore</a:t>
            </a:r>
            <a:r>
              <a:rPr lang="en-US" dirty="0"/>
              <a:t> and </a:t>
            </a:r>
            <a:r>
              <a:rPr lang="en-US" b="1" i="1" dirty="0">
                <a:solidFill>
                  <a:srgbClr val="FF0000"/>
                </a:solidFill>
              </a:rPr>
              <a:t>learn</a:t>
            </a:r>
            <a:r>
              <a:rPr lang="en-US" dirty="0"/>
              <a:t>?</a:t>
            </a:r>
            <a:endParaRPr dirty="0"/>
          </a:p>
          <a:p>
            <a:pPr marL="230188" lvl="1" indent="-230188" algn="l" rtl="0">
              <a:lnSpc>
                <a:spcPct val="90000"/>
              </a:lnSpc>
              <a:spcBef>
                <a:spcPts val="500"/>
              </a:spcBef>
              <a:spcAft>
                <a:spcPts val="0"/>
              </a:spcAft>
              <a:buClr>
                <a:schemeClr val="dk1"/>
              </a:buClr>
              <a:buSzPts val="2400"/>
              <a:buChar char="▪"/>
            </a:pPr>
            <a:r>
              <a:rPr lang="en-US" dirty="0"/>
              <a:t>Yes – in unknown environments these are essential</a:t>
            </a:r>
            <a:endParaRPr dirty="0"/>
          </a:p>
          <a:p>
            <a:pPr marL="0" lvl="0" indent="0" algn="l" rtl="0">
              <a:lnSpc>
                <a:spcPct val="90000"/>
              </a:lnSpc>
              <a:spcBef>
                <a:spcPts val="1000"/>
              </a:spcBef>
              <a:spcAft>
                <a:spcPts val="0"/>
              </a:spcAft>
              <a:buClr>
                <a:srgbClr val="2F5496"/>
              </a:buClr>
              <a:buSzPts val="2800"/>
              <a:buFont typeface="Noto Sans Symbols"/>
              <a:buNone/>
            </a:pPr>
            <a:endParaRPr lang="en-US" dirty="0"/>
          </a:p>
          <a:p>
            <a:pPr marL="0" lvl="0" indent="0" algn="l" rtl="0">
              <a:lnSpc>
                <a:spcPct val="90000"/>
              </a:lnSpc>
              <a:spcBef>
                <a:spcPts val="1000"/>
              </a:spcBef>
              <a:spcAft>
                <a:spcPts val="0"/>
              </a:spcAft>
              <a:buClr>
                <a:srgbClr val="2F5496"/>
              </a:buClr>
              <a:buSzPts val="2800"/>
              <a:buFont typeface="Noto Sans Symbols"/>
              <a:buNone/>
            </a:pPr>
            <a:r>
              <a:rPr lang="en-US" dirty="0"/>
              <a:t>So, rational agents are not necessarily successful, but they are </a:t>
            </a:r>
            <a:r>
              <a:rPr lang="en-US" b="1" i="1" dirty="0">
                <a:solidFill>
                  <a:srgbClr val="FF0000"/>
                </a:solidFill>
              </a:rPr>
              <a:t>autonomous</a:t>
            </a:r>
            <a:r>
              <a:rPr lang="en-US" dirty="0"/>
              <a:t> (i.e., make decisions on their own to achieve their goals)</a:t>
            </a:r>
          </a:p>
          <a:p>
            <a:pPr>
              <a:buClr>
                <a:srgbClr val="2F5496"/>
              </a:buClr>
              <a:buSzPts val="2800"/>
            </a:pPr>
            <a:r>
              <a:rPr lang="en-US" dirty="0"/>
              <a:t>Don’t have to be used as autonomous but rather as recommenders of actions or in some settings as collaborators</a:t>
            </a:r>
            <a:endParaRPr dirty="0"/>
          </a:p>
          <a:p>
            <a:pPr marL="0" lvl="0" indent="0" algn="l" rtl="0">
              <a:lnSpc>
                <a:spcPct val="90000"/>
              </a:lnSpc>
              <a:spcBef>
                <a:spcPts val="1000"/>
              </a:spcBef>
              <a:spcAft>
                <a:spcPts val="0"/>
              </a:spcAft>
              <a:buClr>
                <a:srgbClr val="2F5496"/>
              </a:buClr>
              <a:buSzPts val="2800"/>
              <a:buFont typeface="Noto Sans Symbols"/>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7"/>
          <p:cNvSpPr txBox="1">
            <a:spLocks noGrp="1"/>
          </p:cNvSpPr>
          <p:nvPr>
            <p:ph type="title"/>
          </p:nvPr>
        </p:nvSpPr>
        <p:spPr>
          <a:xfrm>
            <a:off x="164891" y="320504"/>
            <a:ext cx="11862215"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Artificial Intelligence (AI) vs Machine Learning (ML)?</a:t>
            </a:r>
            <a:endParaRPr dirty="0"/>
          </a:p>
        </p:txBody>
      </p:sp>
      <p:sp>
        <p:nvSpPr>
          <p:cNvPr id="411" name="Google Shape;411;p37"/>
          <p:cNvSpPr/>
          <p:nvPr/>
        </p:nvSpPr>
        <p:spPr>
          <a:xfrm>
            <a:off x="1295399" y="1749164"/>
            <a:ext cx="9601200" cy="4160520"/>
          </a:xfrm>
          <a:prstGeom prst="ellipse">
            <a:avLst/>
          </a:prstGeom>
          <a:solidFill>
            <a:srgbClr val="D8E2F3"/>
          </a:solid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2" name="Google Shape;412;p37"/>
          <p:cNvSpPr txBox="1"/>
          <p:nvPr/>
        </p:nvSpPr>
        <p:spPr>
          <a:xfrm>
            <a:off x="4517138" y="1934529"/>
            <a:ext cx="315772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472C4"/>
              </a:buClr>
              <a:buSzPts val="2800"/>
              <a:buFont typeface="Calibri"/>
              <a:buNone/>
            </a:pPr>
            <a:r>
              <a:rPr lang="en-US" sz="2800" b="0" i="0" u="none" strike="noStrike" cap="none">
                <a:solidFill>
                  <a:srgbClr val="4472C4"/>
                </a:solidFill>
                <a:latin typeface="Calibri"/>
                <a:ea typeface="Calibri"/>
                <a:cs typeface="Calibri"/>
                <a:sym typeface="Calibri"/>
              </a:rPr>
              <a:t>Artificial Intelligence</a:t>
            </a:r>
            <a:endParaRPr/>
          </a:p>
        </p:txBody>
      </p:sp>
      <p:sp>
        <p:nvSpPr>
          <p:cNvPr id="413" name="Google Shape;413;p37"/>
          <p:cNvSpPr/>
          <p:nvPr/>
        </p:nvSpPr>
        <p:spPr>
          <a:xfrm>
            <a:off x="3037031" y="3617258"/>
            <a:ext cx="6241439" cy="2140025"/>
          </a:xfrm>
          <a:prstGeom prst="ellipse">
            <a:avLst/>
          </a:prstGeom>
          <a:solidFill>
            <a:schemeClr val="lt2"/>
          </a:soli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4" name="Google Shape;414;p37"/>
          <p:cNvSpPr txBox="1"/>
          <p:nvPr/>
        </p:nvSpPr>
        <p:spPr>
          <a:xfrm>
            <a:off x="4747409" y="3871730"/>
            <a:ext cx="278954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472C4"/>
              </a:buClr>
              <a:buSzPts val="2800"/>
              <a:buFont typeface="Calibri"/>
              <a:buNone/>
            </a:pPr>
            <a:r>
              <a:rPr lang="en-US" sz="2800" b="0" i="0" u="none" strike="noStrike" cap="none">
                <a:solidFill>
                  <a:srgbClr val="4472C4"/>
                </a:solidFill>
                <a:latin typeface="Calibri"/>
                <a:ea typeface="Calibri"/>
                <a:cs typeface="Calibri"/>
                <a:sym typeface="Calibri"/>
              </a:rPr>
              <a:t>Machine Learning</a:t>
            </a:r>
            <a:endParaRPr/>
          </a:p>
        </p:txBody>
      </p:sp>
      <p:sp>
        <p:nvSpPr>
          <p:cNvPr id="415" name="Google Shape;415;p37"/>
          <p:cNvSpPr/>
          <p:nvPr/>
        </p:nvSpPr>
        <p:spPr>
          <a:xfrm>
            <a:off x="4470400" y="4864891"/>
            <a:ext cx="3343564" cy="742846"/>
          </a:xfrm>
          <a:prstGeom prst="ellipse">
            <a:avLst/>
          </a:prstGeom>
          <a:solidFill>
            <a:schemeClr val="lt2"/>
          </a:soli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6" name="Google Shape;416;p37"/>
          <p:cNvSpPr txBox="1"/>
          <p:nvPr/>
        </p:nvSpPr>
        <p:spPr>
          <a:xfrm>
            <a:off x="5035920" y="4974704"/>
            <a:ext cx="228620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472C4"/>
              </a:buClr>
              <a:buSzPts val="2800"/>
              <a:buFont typeface="Calibri"/>
              <a:buNone/>
            </a:pPr>
            <a:r>
              <a:rPr lang="en-US" sz="2800" b="0" i="0" u="none" strike="noStrike" cap="none">
                <a:solidFill>
                  <a:srgbClr val="4472C4"/>
                </a:solidFill>
                <a:latin typeface="Calibri"/>
                <a:ea typeface="Calibri"/>
                <a:cs typeface="Calibri"/>
                <a:sym typeface="Calibri"/>
              </a:rPr>
              <a:t>Deep Learning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Safety and Wellness</a:t>
            </a:r>
            <a:endParaRPr/>
          </a:p>
        </p:txBody>
      </p:sp>
      <p:sp>
        <p:nvSpPr>
          <p:cNvPr id="122" name="Google Shape;122;p6"/>
          <p:cNvSpPr txBox="1">
            <a:spLocks noGrp="1"/>
          </p:cNvSpPr>
          <p:nvPr>
            <p:ph type="body" idx="1"/>
          </p:nvPr>
        </p:nvSpPr>
        <p:spPr>
          <a:xfrm>
            <a:off x="552099" y="1427504"/>
            <a:ext cx="10515600" cy="48304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Virtual and in-person office hours!</a:t>
            </a:r>
            <a:endParaRPr dirty="0"/>
          </a:p>
          <a:p>
            <a:pPr marL="0" lvl="0" indent="0" algn="l" rtl="0">
              <a:lnSpc>
                <a:spcPct val="90000"/>
              </a:lnSpc>
              <a:spcBef>
                <a:spcPts val="1000"/>
              </a:spcBef>
              <a:spcAft>
                <a:spcPts val="0"/>
              </a:spcAft>
              <a:buClr>
                <a:srgbClr val="2F5496"/>
              </a:buClr>
              <a:buSzPts val="2800"/>
              <a:buFont typeface="Noto Sans Symbols"/>
              <a:buNone/>
            </a:pPr>
            <a:endParaRPr dirty="0"/>
          </a:p>
          <a:p>
            <a:pPr marL="0" lvl="0" indent="0" algn="l" rtl="0">
              <a:lnSpc>
                <a:spcPct val="90000"/>
              </a:lnSpc>
              <a:spcBef>
                <a:spcPts val="1000"/>
              </a:spcBef>
              <a:spcAft>
                <a:spcPts val="0"/>
              </a:spcAft>
              <a:buClr>
                <a:srgbClr val="2F5496"/>
              </a:buClr>
              <a:buSzPts val="2800"/>
              <a:buFont typeface="Noto Sans Symbols"/>
              <a:buNone/>
            </a:pPr>
            <a:r>
              <a:rPr lang="en-US" dirty="0"/>
              <a:t>Lectures are recorded for everyone to use, no questions asked.</a:t>
            </a:r>
          </a:p>
          <a:p>
            <a:pPr marL="0" lvl="0" indent="0" algn="l" rtl="0">
              <a:lnSpc>
                <a:spcPct val="90000"/>
              </a:lnSpc>
              <a:spcBef>
                <a:spcPts val="1000"/>
              </a:spcBef>
              <a:spcAft>
                <a:spcPts val="0"/>
              </a:spcAft>
              <a:buClr>
                <a:srgbClr val="2F5496"/>
              </a:buClr>
              <a:buSzPts val="2800"/>
              <a:buFont typeface="Noto Sans Symbols"/>
              <a:buNone/>
            </a:pPr>
            <a:r>
              <a:rPr lang="en-US" dirty="0"/>
              <a:t> </a:t>
            </a:r>
            <a:endParaRPr dirty="0"/>
          </a:p>
          <a:p>
            <a:pPr marL="0" lvl="0" indent="0" algn="l" rtl="0">
              <a:lnSpc>
                <a:spcPct val="90000"/>
              </a:lnSpc>
              <a:spcBef>
                <a:spcPts val="1000"/>
              </a:spcBef>
              <a:spcAft>
                <a:spcPts val="0"/>
              </a:spcAft>
              <a:buClr>
                <a:srgbClr val="2F5496"/>
              </a:buClr>
              <a:buSzPts val="2800"/>
              <a:buFont typeface="Noto Sans Symbols"/>
              <a:buNone/>
            </a:pPr>
            <a:r>
              <a:rPr lang="en-US" dirty="0"/>
              <a:t>Use the late days appropriately.</a:t>
            </a:r>
            <a:endParaRPr dirty="0"/>
          </a:p>
          <a:p>
            <a:pPr marL="0" lvl="0" indent="0" algn="l" rtl="0">
              <a:lnSpc>
                <a:spcPct val="90000"/>
              </a:lnSpc>
              <a:spcBef>
                <a:spcPts val="1000"/>
              </a:spcBef>
              <a:spcAft>
                <a:spcPts val="0"/>
              </a:spcAft>
              <a:buClr>
                <a:srgbClr val="2F5496"/>
              </a:buClr>
              <a:buSzPts val="2800"/>
              <a:buFont typeface="Noto Sans Symbols"/>
              <a:buNone/>
            </a:pPr>
            <a:endParaRPr dirty="0"/>
          </a:p>
          <a:p>
            <a:pPr marL="0" lvl="0" indent="0" algn="l" rtl="0">
              <a:lnSpc>
                <a:spcPct val="90000"/>
              </a:lnSpc>
              <a:spcBef>
                <a:spcPts val="1000"/>
              </a:spcBef>
              <a:spcAft>
                <a:spcPts val="0"/>
              </a:spcAft>
              <a:buClr>
                <a:srgbClr val="C00000"/>
              </a:buClr>
              <a:buSzPts val="2800"/>
              <a:buFont typeface="Noto Sans Symbols"/>
              <a:buNone/>
            </a:pPr>
            <a:r>
              <a:rPr lang="en-US" dirty="0">
                <a:solidFill>
                  <a:srgbClr val="C00000"/>
                </a:solidFill>
              </a:rPr>
              <a:t>Contact the TAs ASAP if you think you’ll miss more than one class so we can make a plan for how to catch up!</a:t>
            </a:r>
            <a:endParaRPr dirty="0"/>
          </a:p>
          <a:p>
            <a:pPr marL="0" lvl="0" indent="0" algn="l" rtl="0">
              <a:lnSpc>
                <a:spcPct val="90000"/>
              </a:lnSpc>
              <a:spcBef>
                <a:spcPts val="1000"/>
              </a:spcBef>
              <a:spcAft>
                <a:spcPts val="0"/>
              </a:spcAft>
              <a:buClr>
                <a:srgbClr val="2F5496"/>
              </a:buClr>
              <a:buSzPts val="2800"/>
              <a:buFont typeface="Noto Sans Symbols"/>
              <a:buNone/>
            </a:pPr>
            <a:endParaRPr dirty="0">
              <a:solidFill>
                <a:srgbClr val="C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7"/>
          <p:cNvSpPr txBox="1">
            <a:spLocks noGrp="1"/>
          </p:cNvSpPr>
          <p:nvPr>
            <p:ph type="title"/>
          </p:nvPr>
        </p:nvSpPr>
        <p:spPr>
          <a:xfrm>
            <a:off x="552099" y="111633"/>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Announcements</a:t>
            </a:r>
            <a:endParaRPr dirty="0"/>
          </a:p>
        </p:txBody>
      </p:sp>
      <p:sp>
        <p:nvSpPr>
          <p:cNvPr id="128" name="Google Shape;128;p7"/>
          <p:cNvSpPr txBox="1">
            <a:spLocks noGrp="1"/>
          </p:cNvSpPr>
          <p:nvPr>
            <p:ph type="body" idx="1"/>
          </p:nvPr>
        </p:nvSpPr>
        <p:spPr>
          <a:xfrm>
            <a:off x="552099" y="857680"/>
            <a:ext cx="11184976" cy="52739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Recitation starting this Friday</a:t>
            </a:r>
            <a:endParaRPr dirty="0"/>
          </a:p>
          <a:p>
            <a:pPr marL="687388" lvl="1" indent="-457200" algn="l" rtl="0">
              <a:lnSpc>
                <a:spcPct val="90000"/>
              </a:lnSpc>
              <a:spcBef>
                <a:spcPts val="500"/>
              </a:spcBef>
              <a:spcAft>
                <a:spcPts val="0"/>
              </a:spcAft>
              <a:buClr>
                <a:schemeClr val="dk1"/>
              </a:buClr>
              <a:buSzPts val="2800"/>
              <a:buChar char="▪"/>
            </a:pPr>
            <a:r>
              <a:rPr lang="en-US" dirty="0"/>
              <a:t>Required. Materials are fair game for exams</a:t>
            </a:r>
            <a:endParaRPr sz="2000" dirty="0"/>
          </a:p>
          <a:p>
            <a:pPr marL="687388" lvl="1" indent="-457200" algn="l" rtl="0">
              <a:lnSpc>
                <a:spcPct val="90000"/>
              </a:lnSpc>
              <a:spcBef>
                <a:spcPts val="500"/>
              </a:spcBef>
              <a:spcAft>
                <a:spcPts val="0"/>
              </a:spcAft>
              <a:buClr>
                <a:schemeClr val="dk1"/>
              </a:buClr>
              <a:buSzPts val="2800"/>
              <a:buChar char="▪"/>
            </a:pPr>
            <a:r>
              <a:rPr lang="en-US" dirty="0"/>
              <a:t>Attendance counts towards participation points</a:t>
            </a:r>
            <a:endParaRPr sz="2000" dirty="0"/>
          </a:p>
          <a:p>
            <a:pPr marL="687388" lvl="1" indent="-457200" algn="l" rtl="0">
              <a:lnSpc>
                <a:spcPct val="90000"/>
              </a:lnSpc>
              <a:spcBef>
                <a:spcPts val="500"/>
              </a:spcBef>
              <a:spcAft>
                <a:spcPts val="0"/>
              </a:spcAft>
              <a:buClr>
                <a:schemeClr val="dk1"/>
              </a:buClr>
              <a:buSzPts val="2800"/>
              <a:buChar char="▪"/>
            </a:pPr>
            <a:r>
              <a:rPr lang="en-US" dirty="0"/>
              <a:t>Attend any recitation section for the first 3 weeks, then commit to one</a:t>
            </a:r>
          </a:p>
          <a:p>
            <a:pPr marL="0" lvl="0" indent="0" algn="l" rtl="0">
              <a:lnSpc>
                <a:spcPct val="90000"/>
              </a:lnSpc>
              <a:spcBef>
                <a:spcPts val="1000"/>
              </a:spcBef>
              <a:spcAft>
                <a:spcPts val="0"/>
              </a:spcAft>
              <a:buClr>
                <a:srgbClr val="2F5496"/>
              </a:buClr>
              <a:buSzPts val="2800"/>
              <a:buFont typeface="Noto Sans Symbols"/>
              <a:buNone/>
            </a:pPr>
            <a:r>
              <a:rPr lang="en-US" dirty="0"/>
              <a:t>Assignments:</a:t>
            </a:r>
            <a:endParaRPr dirty="0"/>
          </a:p>
          <a:p>
            <a:pPr marL="457200" lvl="0" indent="-457200" algn="l" rtl="0">
              <a:lnSpc>
                <a:spcPct val="90000"/>
              </a:lnSpc>
              <a:spcBef>
                <a:spcPts val="1000"/>
              </a:spcBef>
              <a:spcAft>
                <a:spcPts val="0"/>
              </a:spcAft>
              <a:buClr>
                <a:schemeClr val="dk1"/>
              </a:buClr>
              <a:buSzPts val="2800"/>
              <a:buFont typeface="Noto Sans Symbols"/>
              <a:buChar char="▪"/>
            </a:pPr>
            <a:r>
              <a:rPr lang="en-US" dirty="0">
                <a:solidFill>
                  <a:schemeClr val="dk1"/>
                </a:solidFill>
              </a:rPr>
              <a:t>P0: Python &amp; </a:t>
            </a:r>
            <a:r>
              <a:rPr lang="en-US" dirty="0" err="1">
                <a:solidFill>
                  <a:schemeClr val="dk1"/>
                </a:solidFill>
              </a:rPr>
              <a:t>Autograder</a:t>
            </a:r>
            <a:r>
              <a:rPr lang="en-US" dirty="0">
                <a:solidFill>
                  <a:schemeClr val="dk1"/>
                </a:solidFill>
              </a:rPr>
              <a:t> Tutorial (out now)</a:t>
            </a:r>
            <a:endParaRPr dirty="0"/>
          </a:p>
          <a:p>
            <a:pPr marL="917575" lvl="2" indent="-457200" algn="l" rtl="0">
              <a:lnSpc>
                <a:spcPct val="90000"/>
              </a:lnSpc>
              <a:spcBef>
                <a:spcPts val="500"/>
              </a:spcBef>
              <a:spcAft>
                <a:spcPts val="0"/>
              </a:spcAft>
              <a:buClr>
                <a:schemeClr val="dk1"/>
              </a:buClr>
              <a:buSzPts val="2800"/>
              <a:buChar char="▪"/>
            </a:pPr>
            <a:r>
              <a:rPr lang="en-US" sz="2400" dirty="0"/>
              <a:t>Required, but worth zero points</a:t>
            </a:r>
            <a:endParaRPr sz="1800" dirty="0"/>
          </a:p>
          <a:p>
            <a:pPr marL="917575" lvl="2" indent="-457200" algn="l" rtl="0">
              <a:lnSpc>
                <a:spcPct val="90000"/>
              </a:lnSpc>
              <a:spcBef>
                <a:spcPts val="500"/>
              </a:spcBef>
              <a:spcAft>
                <a:spcPts val="0"/>
              </a:spcAft>
              <a:buClr>
                <a:schemeClr val="dk1"/>
              </a:buClr>
              <a:buSzPts val="2800"/>
              <a:buChar char="▪"/>
            </a:pPr>
            <a:r>
              <a:rPr lang="en-US" sz="2400" dirty="0"/>
              <a:t>Due Saturday 1/20, 10 pm</a:t>
            </a:r>
            <a:endParaRPr lang="en-US" sz="1800" dirty="0"/>
          </a:p>
          <a:p>
            <a:pPr marL="457200" lvl="0" indent="-457200" algn="l" rtl="0">
              <a:lnSpc>
                <a:spcPct val="90000"/>
              </a:lnSpc>
              <a:spcBef>
                <a:spcPts val="1000"/>
              </a:spcBef>
              <a:spcAft>
                <a:spcPts val="0"/>
              </a:spcAft>
              <a:buClr>
                <a:schemeClr val="dk1"/>
              </a:buClr>
              <a:buSzPts val="2800"/>
              <a:buFont typeface="Noto Sans Symbols"/>
              <a:buChar char="▪"/>
            </a:pPr>
            <a:r>
              <a:rPr lang="en-US" dirty="0">
                <a:solidFill>
                  <a:schemeClr val="dk1"/>
                </a:solidFill>
              </a:rPr>
              <a:t>HW1 (online) – out tonight</a:t>
            </a:r>
            <a:endParaRPr lang="en-US" dirty="0"/>
          </a:p>
          <a:p>
            <a:pPr marL="917575" lvl="2" indent="-457200" algn="l" rtl="0">
              <a:lnSpc>
                <a:spcPct val="90000"/>
              </a:lnSpc>
              <a:spcBef>
                <a:spcPts val="500"/>
              </a:spcBef>
              <a:spcAft>
                <a:spcPts val="0"/>
              </a:spcAft>
              <a:buClr>
                <a:schemeClr val="dk1"/>
              </a:buClr>
              <a:buSzPts val="2800"/>
              <a:buChar char="▪"/>
            </a:pPr>
            <a:r>
              <a:rPr lang="en-US" sz="2400" dirty="0">
                <a:solidFill>
                  <a:schemeClr val="dk1"/>
                </a:solidFill>
              </a:rPr>
              <a:t>Due Mon 1</a:t>
            </a:r>
            <a:r>
              <a:rPr lang="en-US" sz="2400" dirty="0"/>
              <a:t>/22</a:t>
            </a:r>
            <a:r>
              <a:rPr lang="en-US" sz="2400" dirty="0">
                <a:solidFill>
                  <a:schemeClr val="dk1"/>
                </a:solidFill>
              </a:rPr>
              <a:t>, 10 pm</a:t>
            </a:r>
          </a:p>
          <a:p>
            <a:pPr marL="460375" lvl="1" indent="-457200">
              <a:buClr>
                <a:schemeClr val="dk1"/>
              </a:buClr>
              <a:buSzPts val="2800"/>
              <a:buChar char="▪"/>
            </a:pPr>
            <a:r>
              <a:rPr lang="en-US" sz="2800" dirty="0"/>
              <a:t>Office hours start today (details on course website)</a:t>
            </a:r>
          </a:p>
          <a:p>
            <a:pPr marL="917575" lvl="2" indent="-457200">
              <a:buClr>
                <a:schemeClr val="dk1"/>
              </a:buClr>
              <a:buSzPts val="2800"/>
              <a:buChar char="▪"/>
            </a:pPr>
            <a:r>
              <a:rPr lang="en-US" sz="2400" dirty="0">
                <a:solidFill>
                  <a:schemeClr val="dk1"/>
                </a:solidFill>
              </a:rPr>
              <a:t>Homework questions should be directed to TAs</a:t>
            </a:r>
          </a:p>
          <a:p>
            <a:pPr marL="917575" lvl="2" indent="-457200">
              <a:buClr>
                <a:schemeClr val="dk1"/>
              </a:buClr>
              <a:buSzPts val="2800"/>
              <a:buChar char="▪"/>
            </a:pPr>
            <a:r>
              <a:rPr lang="en-US" dirty="0">
                <a:solidFill>
                  <a:srgbClr val="222222"/>
                </a:solidFill>
                <a:latin typeface="Arial" panose="020B0604020202020204" pitchFamily="34" charset="0"/>
              </a:rPr>
              <a:t>I</a:t>
            </a:r>
            <a:r>
              <a:rPr lang="en-US" sz="2000" b="0" i="0" dirty="0">
                <a:solidFill>
                  <a:srgbClr val="222222"/>
                </a:solidFill>
                <a:effectLst/>
                <a:latin typeface="Arial" panose="020B0604020202020204" pitchFamily="34" charset="0"/>
              </a:rPr>
              <a:t>nstructors can offer more help in broader and conceptual questions, so their office hours are better used for that</a:t>
            </a:r>
            <a:endParaRPr lang="en-US" sz="2400" dirty="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2780377"/>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746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4326</TotalTime>
  <Words>3406</Words>
  <Application>Microsoft Office PowerPoint</Application>
  <PresentationFormat>Widescreen</PresentationFormat>
  <Paragraphs>447</Paragraphs>
  <Slides>66</Slides>
  <Notes>28</Notes>
  <HiddenSlides>1</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-apple-system</vt:lpstr>
      <vt:lpstr>Arial</vt:lpstr>
      <vt:lpstr>Calibri</vt:lpstr>
      <vt:lpstr>Calibri Light</vt:lpstr>
      <vt:lpstr>Merriweather Sans</vt:lpstr>
      <vt:lpstr>Noto Sans Symbols</vt:lpstr>
      <vt:lpstr>Noto Serif</vt:lpstr>
      <vt:lpstr>NVIDIA-NALA</vt:lpstr>
      <vt:lpstr>Palatino</vt:lpstr>
      <vt:lpstr>Times New Roman</vt:lpstr>
      <vt:lpstr>YouTube Sans</vt:lpstr>
      <vt:lpstr>Office Theme</vt:lpstr>
      <vt:lpstr>CS 15-281:  AI: Representation and Problem Solving</vt:lpstr>
      <vt:lpstr>Course team</vt:lpstr>
      <vt:lpstr>Outline for today</vt:lpstr>
      <vt:lpstr>Course Information</vt:lpstr>
      <vt:lpstr>Grading policy</vt:lpstr>
      <vt:lpstr>Participation Points and Late Days</vt:lpstr>
      <vt:lpstr>Safety and Wellness</vt:lpstr>
      <vt:lpstr>Announcements</vt:lpstr>
      <vt:lpstr>Outline</vt:lpstr>
      <vt:lpstr>What is AI?</vt:lpstr>
      <vt:lpstr>We have heard about AI</vt:lpstr>
      <vt:lpstr>Some classic definitions</vt:lpstr>
      <vt:lpstr>The pragmatist view</vt:lpstr>
      <vt:lpstr>Paper titles in AAAI</vt:lpstr>
      <vt:lpstr>Paper titles in AAAI</vt:lpstr>
      <vt:lpstr>Paper titles in AAAI</vt:lpstr>
      <vt:lpstr>Paper titles in AAAI</vt:lpstr>
      <vt:lpstr>Paper titles in AAAI</vt:lpstr>
      <vt:lpstr>Let us ask chatGPT</vt:lpstr>
      <vt:lpstr>A broader (but vague) definition</vt:lpstr>
      <vt:lpstr>Outline</vt:lpstr>
      <vt:lpstr>A brief history of AI</vt:lpstr>
      <vt:lpstr>Prehistory (400 B.C -)</vt:lpstr>
      <vt:lpstr>Birth of AI (1943 –1956)</vt:lpstr>
      <vt:lpstr>Birth of AI (1943 –1956)</vt:lpstr>
      <vt:lpstr>Birth of AI (1943 –1956)</vt:lpstr>
      <vt:lpstr>Birth of AI (1943 –1956)</vt:lpstr>
      <vt:lpstr>Birth of AI (1956 Dartmouth workshop)</vt:lpstr>
      <vt:lpstr>Early successes in AI (1950s – 60s)</vt:lpstr>
      <vt:lpstr>Early success in AI (1950s – 60s)</vt:lpstr>
      <vt:lpstr>First AI winter (Later 1970s)</vt:lpstr>
      <vt:lpstr>What went wrong?</vt:lpstr>
      <vt:lpstr>Knowledge based systems (1970s-80s)</vt:lpstr>
      <vt:lpstr>Second AI winter (late 1980s to early 1990s)</vt:lpstr>
      <vt:lpstr>Splintering &amp; changing of AI, and cross-fertilization with other fields (mid 1990s-)</vt:lpstr>
      <vt:lpstr>Beyond symbolic AI</vt:lpstr>
      <vt:lpstr>Phase one of neural AI</vt:lpstr>
      <vt:lpstr>Phase two of neural AI</vt:lpstr>
      <vt:lpstr>Phase three of neural AI</vt:lpstr>
      <vt:lpstr>Phase three of neural AI</vt:lpstr>
      <vt:lpstr>The AI renaissance</vt:lpstr>
      <vt:lpstr>The AI renaissance</vt:lpstr>
      <vt:lpstr>Outline</vt:lpstr>
      <vt:lpstr>AI in the real world</vt:lpstr>
      <vt:lpstr>Large-scale combinatorial multi-attribute sourcing auctions 2001-2010 [Sandholm, Handbook of Market Design, Ch. 16, 2013]</vt:lpstr>
      <vt:lpstr>Kidney exchange</vt:lpstr>
      <vt:lpstr>AI and sustainability</vt:lpstr>
      <vt:lpstr>PowerPoint Presentation</vt:lpstr>
      <vt:lpstr>PowerPoint Presentation</vt:lpstr>
      <vt:lpstr>PowerPoint Presentation</vt:lpstr>
      <vt:lpstr>Deepfakes of Prof. Sandholm Spring 2023-</vt:lpstr>
      <vt:lpstr>Some harmful applications of deepfakes</vt:lpstr>
      <vt:lpstr>PowerPoint Presentation</vt:lpstr>
      <vt:lpstr>PowerPoint Presentation</vt:lpstr>
      <vt:lpstr>Large language models (LLMs) 2018-</vt:lpstr>
      <vt:lpstr>PowerPoint Presentation</vt:lpstr>
      <vt:lpstr>Downsides of LLMs</vt:lpstr>
      <vt:lpstr>Downsides of LLMs …</vt:lpstr>
      <vt:lpstr>Downsides of LLMs …</vt:lpstr>
      <vt:lpstr>The AI Renaissance</vt:lpstr>
      <vt:lpstr>Outline</vt:lpstr>
      <vt:lpstr>Designing Agents</vt:lpstr>
      <vt:lpstr>Rational Decisions</vt:lpstr>
      <vt:lpstr>Rationality, contd.</vt:lpstr>
      <vt:lpstr>Rational Agents</vt:lpstr>
      <vt:lpstr>Artificial Intelligence (AI) vs Machine Learning (ML)?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Aditi Raghunathan</dc:creator>
  <cp:lastModifiedBy>Tuomas W Sandholm</cp:lastModifiedBy>
  <cp:revision>218</cp:revision>
  <dcterms:created xsi:type="dcterms:W3CDTF">2023-01-13T04:31:02Z</dcterms:created>
  <dcterms:modified xsi:type="dcterms:W3CDTF">2024-01-17T00:22:10Z</dcterms:modified>
</cp:coreProperties>
</file>