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2"/>
  </p:notesMasterIdLst>
  <p:handoutMasterIdLst>
    <p:handoutMasterId r:id="rId43"/>
  </p:handoutMasterIdLst>
  <p:sldIdLst>
    <p:sldId id="663" r:id="rId2"/>
    <p:sldId id="2359" r:id="rId3"/>
    <p:sldId id="2343" r:id="rId4"/>
    <p:sldId id="999" r:id="rId5"/>
    <p:sldId id="962" r:id="rId6"/>
    <p:sldId id="2345" r:id="rId7"/>
    <p:sldId id="2360" r:id="rId8"/>
    <p:sldId id="2347" r:id="rId9"/>
    <p:sldId id="2348" r:id="rId10"/>
    <p:sldId id="2349" r:id="rId11"/>
    <p:sldId id="309" r:id="rId12"/>
    <p:sldId id="307" r:id="rId13"/>
    <p:sldId id="2350" r:id="rId14"/>
    <p:sldId id="2351" r:id="rId15"/>
    <p:sldId id="2334" r:id="rId16"/>
    <p:sldId id="310" r:id="rId17"/>
    <p:sldId id="2352" r:id="rId18"/>
    <p:sldId id="2210" r:id="rId19"/>
    <p:sldId id="2314" r:id="rId20"/>
    <p:sldId id="2315" r:id="rId21"/>
    <p:sldId id="2316" r:id="rId22"/>
    <p:sldId id="2344" r:id="rId23"/>
    <p:sldId id="269" r:id="rId24"/>
    <p:sldId id="270" r:id="rId25"/>
    <p:sldId id="2356" r:id="rId26"/>
    <p:sldId id="346" r:id="rId27"/>
    <p:sldId id="1018" r:id="rId28"/>
    <p:sldId id="2354" r:id="rId29"/>
    <p:sldId id="459" r:id="rId30"/>
    <p:sldId id="461" r:id="rId31"/>
    <p:sldId id="390" r:id="rId32"/>
    <p:sldId id="2355" r:id="rId33"/>
    <p:sldId id="2336" r:id="rId34"/>
    <p:sldId id="469" r:id="rId35"/>
    <p:sldId id="1022" r:id="rId36"/>
    <p:sldId id="1019" r:id="rId37"/>
    <p:sldId id="1021" r:id="rId38"/>
    <p:sldId id="2358" r:id="rId39"/>
    <p:sldId id="2337" r:id="rId40"/>
    <p:sldId id="2327" r:id="rId41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8000"/>
    <a:srgbClr val="404040"/>
    <a:srgbClr val="A3312A"/>
    <a:srgbClr val="2A42A3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8" autoAdjust="0"/>
    <p:restoredTop sz="85142" autoAdjust="0"/>
  </p:normalViewPr>
  <p:slideViewPr>
    <p:cSldViewPr>
      <p:cViewPr varScale="1">
        <p:scale>
          <a:sx n="92" d="100"/>
          <a:sy n="92" d="100"/>
        </p:scale>
        <p:origin x="192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5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5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29800" y="6294544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06000" y="6327040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3.png"/><Relationship Id="rId3" Type="http://schemas.openxmlformats.org/officeDocument/2006/relationships/image" Target="../media/image130.png"/><Relationship Id="rId7" Type="http://schemas.openxmlformats.org/officeDocument/2006/relationships/image" Target="../media/image2000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7.xml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medresmethodol.biomedcentral.com/articles/10.1186/s12874-023-01856-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11.xml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II: Modeling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85977741-9296-256E-EAF8-1483FB55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Nihar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Shah and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Tuomas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Sandholm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</a:t>
            </a:r>
            <a:r>
              <a:rPr lang="en-US" sz="1867" dirty="0" err="1">
                <a:latin typeface="Palatino" pitchFamily="2" charset="77"/>
                <a:ea typeface="Palatino" pitchFamily="2" charset="77"/>
              </a:rPr>
              <a:t>ai.berkeley.edu</a:t>
            </a:r>
            <a:endParaRPr lang="en-US" sz="1867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8A40C-EFC1-4441-9BDA-BF8FDFF0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772" y="4519171"/>
            <a:ext cx="2590800" cy="22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400AF-0D52-6346-94EA-BEAFCBCB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 roll two fair dice…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DB39-0C17-A447-8CF9-A3A846A2F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17600"/>
            <a:ext cx="11379200" cy="543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the first roll is 5?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the second roll is 5?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What is the probability that both rolls are 5?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If the first roll is 5, what is the probability that the second roll is 5?</a:t>
            </a:r>
          </a:p>
          <a:p>
            <a:pPr lvl="1">
              <a:lnSpc>
                <a:spcPct val="80000"/>
              </a:lnSpc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,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   =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endParaRPr lang="en-US" i="1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 |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  =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Roll</a:t>
            </a:r>
            <a:r>
              <a:rPr lang="en-US" sz="3200" baseline="-25000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=5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/>
              </a:rPr>
              <a:t>) =  1/6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Independence and conditional independence!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28C03-8A1B-B242-A68D-A8AE43B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47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3400" y="1272820"/>
                <a:ext cx="12377665" cy="54864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Two random variables X and Y are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independent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if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                   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     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endParaRPr lang="en-US" sz="2800" dirty="0">
                  <a:solidFill>
                    <a:schemeClr val="accent1"/>
                  </a:solidFill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This says that their joint distribution</a:t>
                </a:r>
                <a:r>
                  <a:rPr lang="en-US" b="1" i="1" dirty="0">
                    <a:solidFill>
                      <a:srgbClr val="0000FF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b="1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factors</a:t>
                </a:r>
                <a:r>
                  <a:rPr lang="en-US" b="1" i="1" dirty="0">
                    <a:solidFill>
                      <a:srgbClr val="0000FF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into a product of two simpler distributions</a:t>
                </a:r>
                <a:endParaRPr lang="en-US" sz="12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sz="12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Notation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Combine with product rule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</a:t>
                </a:r>
                <a:r>
                  <a:rPr lang="en-US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r>
                  <a:rPr lang="en-US" sz="24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we obtain another form: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              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 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or    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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,</a:t>
                </a:r>
                <a:r>
                  <a:rPr lang="en-US" sz="3200" i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  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 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|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x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 = 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P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(</a:t>
                </a:r>
                <a:r>
                  <a:rPr lang="en-US" sz="3200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y</a:t>
                </a:r>
                <a:r>
                  <a:rPr lang="en-US" sz="32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  <a:sym typeface="Symbol"/>
                  </a:rPr>
                  <a:t>)</a:t>
                </a:r>
                <a:endParaRPr lang="en-US" sz="3200" dirty="0">
                  <a:solidFill>
                    <a:schemeClr val="accent1"/>
                  </a:solidFill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Palatino" pitchFamily="2" charset="77"/>
                    <a:cs typeface="Calibri" panose="020F0502020204030204" pitchFamily="34" charset="0"/>
                  </a:rPr>
                  <a:t>		</a:t>
                </a:r>
                <a:endParaRPr lang="en-US" sz="2800" dirty="0">
                  <a:latin typeface="Calibri" panose="020F0502020204030204" pitchFamily="34" charset="0"/>
                  <a:ea typeface="Palatino" pitchFamily="2" charset="77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4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72820"/>
                <a:ext cx="12377665" cy="5486400"/>
              </a:xfrm>
              <a:blipFill>
                <a:blip r:embed="rId3"/>
                <a:stretch>
                  <a:fillRect l="-1333" t="-323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Independence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965721F-AE2D-1240-8B22-366F26B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0" y="6438189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chemeClr val="accent2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A595D83-81E7-1641-8928-4634F227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8585" y="6248400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7D0BB-8453-BD68-12C0-A54BCF3FC7E7}"/>
              </a:ext>
            </a:extLst>
          </p:cNvPr>
          <p:cNvSpPr txBox="1"/>
          <p:nvPr/>
        </p:nvSpPr>
        <p:spPr>
          <a:xfrm>
            <a:off x="5724425" y="5657379"/>
            <a:ext cx="499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joint distribution is simply the product</a:t>
            </a:r>
            <a:endParaRPr lang="hi-IN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nimBg="1"/>
      <p:bldP spid="27690" grpId="0" animBg="1"/>
      <p:bldP spid="27691" grpId="0" animBg="1"/>
      <p:bldP spid="4" grpId="0"/>
      <p:bldP spid="2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53194"/>
              </p:ext>
            </p:extLst>
          </p:nvPr>
        </p:nvGraphicFramePr>
        <p:xfrm>
          <a:off x="5087598" y="3258766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07649"/>
              </p:ext>
            </p:extLst>
          </p:nvPr>
        </p:nvGraphicFramePr>
        <p:xfrm>
          <a:off x="7258050" y="3258766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253250" y="2636171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50" y="2636171"/>
                <a:ext cx="1017266" cy="523220"/>
              </a:xfrm>
              <a:prstGeom prst="rect">
                <a:avLst/>
              </a:prstGeom>
              <a:blipFill>
                <a:blip r:embed="rId3"/>
                <a:stretch>
                  <a:fillRect r="-3704" b="-2142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7391832" y="2645738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32" y="2645738"/>
                <a:ext cx="1151662" cy="523220"/>
              </a:xfrm>
              <a:prstGeom prst="rect">
                <a:avLst/>
              </a:prstGeom>
              <a:blipFill>
                <a:blip r:embed="rId4"/>
                <a:stretch>
                  <a:fillRect r="-2198" b="-2142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54101" cy="2039539"/>
          </a:xfrm>
        </p:spPr>
        <p:txBody>
          <a:bodyPr/>
          <a:lstStyle/>
          <a:p>
            <a:r>
              <a:rPr lang="en-US" b="0" dirty="0"/>
              <a:t>Are Temperature and Wetness independent?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D6C61C-3314-844F-9377-5C6F947B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253-F829-0E47-B0C6-CC1B552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 and Y are independent if P(X | Y) = P(X)</a:t>
                </a:r>
              </a:p>
              <a:p>
                <a:endParaRPr lang="en-US" dirty="0"/>
              </a:p>
              <a:p>
                <a:r>
                  <a:rPr lang="en-US" dirty="0"/>
                  <a:t>X and Y are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conditionally independent given Z </a:t>
                </a:r>
                <a:r>
                  <a:rPr lang="en-US" dirty="0"/>
                  <a:t>if </a:t>
                </a:r>
              </a:p>
              <a:p>
                <a:pPr lvl="1"/>
                <a:r>
                  <a:rPr lang="en-US" dirty="0"/>
                  <a:t>P(X, Y | Z) = P(X | Z) P(Y | Z)</a:t>
                </a:r>
              </a:p>
              <a:p>
                <a:pPr lvl="1"/>
                <a:r>
                  <a:rPr lang="en-US" dirty="0"/>
                  <a:t>P(X | Y, Z) = P(X | Z)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244E4-DE46-CD45-A457-FB73E52D3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C27B-AC9E-3841-868D-630DA010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10134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P(Toothache, Cavity, (p)Robe)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If I have a cavity, the probability that the probe catches in it </a:t>
            </a:r>
            <a:r>
              <a:rPr lang="en-US" sz="24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doesn't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P(+r | +toothache, +cavity) = P(+r | +cavity)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The same independence holds if I don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P(+r | +toothache, 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cavity) = P(+r| 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  <a:sym typeface="Symbol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Probe is </a:t>
            </a:r>
            <a:r>
              <a:rPr lang="en-US" sz="2400" i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conditionally independent</a:t>
            </a: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P(R | T, C) = P(R | C)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2B78C85-E629-2646-A85B-32BD6D2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53" y="326195"/>
            <a:ext cx="2747461" cy="16429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Conditional independence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547700"/>
            <a:ext cx="10820399" cy="44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800" dirty="0">
              <a:ea typeface="Palatino" pitchFamily="2" charset="77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Palatino" pitchFamily="2" charset="77"/>
                <a:cs typeface="Calibri" panose="020F0502020204030204" pitchFamily="34" charset="0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ea typeface="Palatino" pitchFamily="2" charset="77"/>
                <a:cs typeface="Calibri" panose="020F0502020204030204" pitchFamily="34" charset="0"/>
              </a:rPr>
              <a:t>P(Toothache | Probe , Cavity) = P(Toothache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sz="2800" dirty="0">
                <a:solidFill>
                  <a:schemeClr val="tx1"/>
                </a:solidFill>
                <a:ea typeface="Palatino" pitchFamily="2" charset="77"/>
                <a:cs typeface="Calibri" panose="020F0502020204030204" pitchFamily="34" charset="0"/>
              </a:rPr>
              <a:t>P(Toothache, Probe | Cavity) = P(Toothache | Cavity) P(Probe | Cavity)</a:t>
            </a:r>
          </a:p>
          <a:p>
            <a:pPr>
              <a:lnSpc>
                <a:spcPct val="80000"/>
              </a:lnSpc>
              <a:buClrTx/>
            </a:pPr>
            <a:endParaRPr lang="en-US" sz="2800" dirty="0">
              <a:solidFill>
                <a:schemeClr val="tx1"/>
              </a:solidFill>
              <a:ea typeface="Palatino" pitchFamily="2" charset="77"/>
              <a:cs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31D9BB-37C5-D946-94B7-C0C4072A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EAB9-6702-BE10-F0CA-F9273C18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Have we seen conditional independence in previous lectures?</a:t>
            </a:r>
            <a:endParaRPr lang="hi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6BA8-7C2F-2F24-326B-EEF47E44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3F35F-F645-DEC3-5196-211DDA57377B}"/>
              </a:ext>
            </a:extLst>
          </p:cNvPr>
          <p:cNvSpPr txBox="1"/>
          <p:nvPr/>
        </p:nvSpPr>
        <p:spPr>
          <a:xfrm>
            <a:off x="304800" y="111760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/>
                <a:cs typeface="Calibri"/>
              </a:rPr>
              <a:t>MDPs</a:t>
            </a:r>
            <a:endParaRPr lang="hi-IN" sz="4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80E31-8980-C91A-0A19-657F226D5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8610600" cy="31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Moving back to Bayes nets via a cute example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418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P(Fire | Alarm = yes)?</a:t>
            </a:r>
            <a:endParaRPr lang="en-US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distribution: P(S, F, A) = P(F) P(S | F)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P(A | S, F)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Estimate each term in the right hand side from some data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P(A|S,F) involves estimating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distributions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(corresponding to S,F=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yes,yes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 S,F=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yes,no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  S,F=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no,yes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  S,F=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no,no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may assume that given there is (or isn’t) smoke, the ringing of the alarm doesn’t depend on whether there is fire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P(A|S,F)=P(A,S)   Conditional independence!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P(S, F, A) = P(F) P(S | F) </a:t>
            </a: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P(A | 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P(A|S) involves estimating and storing only </a:t>
            </a:r>
            <a:r>
              <a:rPr lang="en-US" sz="28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149156"/>
            <a:ext cx="3221579" cy="2116523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D0EEFF-5DAE-7B46-8D04-5AB1AFC1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0" y="6248400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2705-EC7E-1F41-8333-92806B3E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4377C-DED4-7448-977E-68FFA026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12192000" cy="4729164"/>
          </a:xfrm>
        </p:spPr>
        <p:txBody>
          <a:bodyPr/>
          <a:lstStyle/>
          <a:p>
            <a:r>
              <a:rPr lang="en-US" dirty="0"/>
              <a:t>Graphical representation of conditional probability tables</a:t>
            </a:r>
          </a:p>
          <a:p>
            <a:endParaRPr lang="en-US" dirty="0"/>
          </a:p>
          <a:p>
            <a:r>
              <a:rPr lang="en-US" dirty="0"/>
              <a:t>One node per random variable</a:t>
            </a:r>
          </a:p>
          <a:p>
            <a:endParaRPr lang="en-US" dirty="0"/>
          </a:p>
          <a:p>
            <a:r>
              <a:rPr lang="en-US" dirty="0"/>
              <a:t>Directed acyclic graph </a:t>
            </a: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Exploit conditional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52BD8-338B-464E-A7D6-19B1C3F5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 descr="figure 1">
            <a:extLst>
              <a:ext uri="{FF2B5EF4-FFF2-40B4-BE49-F238E27FC236}">
                <a16:creationId xmlns:a16="http://schemas.microsoft.com/office/drawing/2014/main" id="{59777369-AAC7-99CD-3212-829276535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7777347" y="2057400"/>
            <a:ext cx="42648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3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EFE1-3AC2-E58D-D3CE-39B0BFF5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985" y="2438400"/>
            <a:ext cx="12192000" cy="1143000"/>
          </a:xfrm>
        </p:spPr>
        <p:txBody>
          <a:bodyPr/>
          <a:lstStyle/>
          <a:p>
            <a:r>
              <a:rPr lang="en-US" dirty="0"/>
              <a:t>Recap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3463-396E-FFB8-6330-BB9025D63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3CE25-56CB-3BF7-1932-C53FBAC0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6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B83-B78C-5C4A-AE42-117C5570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117600"/>
                <a:ext cx="11785600" cy="4729164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Recall chain rule: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𝑁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Exploit conditional independences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E.g., suppose you know (or can assume) that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some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subset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of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cs typeface="Calibri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The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Calibri"/>
                  </a:rPr>
                  <a:t> on the right hand side will be parents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Encode joint distributions as product of conditional distributions on each variable  </a:t>
                </a:r>
                <a:r>
                  <a:rPr lang="en-US" dirty="0">
                    <a:solidFill>
                      <a:srgbClr val="3333FF"/>
                    </a:solidFill>
                    <a:cs typeface="Calibri"/>
                  </a:rPr>
                  <a:t>P</a:t>
                </a:r>
                <a:r>
                  <a:rPr lang="en-US" sz="3200" dirty="0">
                    <a:solidFill>
                      <a:srgbClr val="3333FF"/>
                    </a:solidFill>
                    <a:cs typeface="Calibri"/>
                  </a:rPr>
                  <a:t>(node | parents (node))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Thus we have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𝑁</m:t>
                        </m:r>
                      </m:sup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))</m:t>
                        </m:r>
                      </m:e>
                    </m:nary>
                  </m:oMath>
                </a14:m>
                <a:endParaRPr lang="en-US" sz="3200" dirty="0">
                  <a:cs typeface="Calibri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sz="3200" i="1" dirty="0">
                  <a:solidFill>
                    <a:schemeClr val="tx2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117600"/>
                <a:ext cx="11785600" cy="4729164"/>
              </a:xfrm>
              <a:blipFill>
                <a:blip r:embed="rId2"/>
                <a:stretch>
                  <a:fillRect l="-1184" t="-17914" b="-3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42D4-FE3A-034E-875F-890EBB8A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F615-C43C-0C4C-89B0-37D8EB6B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                         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2C09E-0C6D-474F-B07C-5BCE39C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EB4BCBA-4F4E-9F42-97C0-33FAB0AF034A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8972934" y="1617351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66A9FBC5-FB6E-9B4A-8FAD-780843AFCBB9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8329208" y="1547330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7C6F835-D5C7-FD42-AB95-E125892B8F82}"/>
              </a:ext>
            </a:extLst>
          </p:cNvPr>
          <p:cNvGrpSpPr/>
          <p:nvPr/>
        </p:nvGrpSpPr>
        <p:grpSpPr>
          <a:xfrm>
            <a:off x="9053630" y="1155686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8D2177C-8C05-9945-9814-D418C5A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91570B-9F53-964F-AA92-569CB193813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𝐹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91570B-9F53-964F-AA92-569CB19381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D7EF8E-540A-E642-8663-232F3742F3A6}"/>
              </a:ext>
            </a:extLst>
          </p:cNvPr>
          <p:cNvGrpSpPr/>
          <p:nvPr/>
        </p:nvGrpSpPr>
        <p:grpSpPr>
          <a:xfrm>
            <a:off x="7924800" y="1935471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738DD794-1C12-0643-ADDE-02392078A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B04812-3757-6F45-89F7-6517821397C2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39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B04812-3757-6F45-89F7-651782139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3915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823434-A0F7-264F-9592-215662CCB0D7}"/>
              </a:ext>
            </a:extLst>
          </p:cNvPr>
          <p:cNvGrpSpPr/>
          <p:nvPr/>
        </p:nvGrpSpPr>
        <p:grpSpPr>
          <a:xfrm>
            <a:off x="8736037" y="2607928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2F35539F-455A-4440-A604-F2431C715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9E4490F-6DF4-C049-B90D-40B4880C02D0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9E4490F-6DF4-C049-B90D-40B4880C0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F7CA16B-4115-7E44-8D82-5C4B8BCDC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91189"/>
              </p:ext>
            </p:extLst>
          </p:nvPr>
        </p:nvGraphicFramePr>
        <p:xfrm>
          <a:off x="3200400" y="1325871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A3FEBA1-54B9-0546-B6D9-26BC9C8BB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14876"/>
              </p:ext>
            </p:extLst>
          </p:nvPr>
        </p:nvGraphicFramePr>
        <p:xfrm>
          <a:off x="2270125" y="1329044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C5F8AF-526A-AE4F-9E43-80FBDAB96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96057"/>
              </p:ext>
            </p:extLst>
          </p:nvPr>
        </p:nvGraphicFramePr>
        <p:xfrm>
          <a:off x="4121943" y="1325871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B933797-2E15-6E49-9111-122340D12347}"/>
                  </a:ext>
                </a:extLst>
              </p:cNvPr>
              <p:cNvSpPr/>
              <p:nvPr/>
            </p:nvSpPr>
            <p:spPr>
              <a:xfrm>
                <a:off x="-553919" y="2773796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B933797-2E15-6E49-9111-122340D12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3919" y="2773796"/>
                <a:ext cx="8024859" cy="444545"/>
              </a:xfrm>
              <a:prstGeom prst="rect">
                <a:avLst/>
              </a:prstGeom>
              <a:blipFill>
                <a:blip r:embed="rId5"/>
                <a:stretch>
                  <a:fillRect t="-13889" b="-2500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EB093A1A-80A3-D845-8C95-3B3719FA7428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8329208" y="2337076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C7B581-A4A0-245F-19BC-0CFDCF791C9C}"/>
                  </a:ext>
                </a:extLst>
              </p:cNvPr>
              <p:cNvSpPr/>
              <p:nvPr/>
            </p:nvSpPr>
            <p:spPr>
              <a:xfrm>
                <a:off x="-443730" y="4966344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𝐹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AC7B581-A4A0-245F-19BC-0CFDCF791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730" y="4966344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t="-16667" b="-2222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93D33D4E-61CB-495B-B0AC-C52E9A58BCDB}"/>
              </a:ext>
            </a:extLst>
          </p:cNvPr>
          <p:cNvCxnSpPr>
            <a:cxnSpLocks noChangeShapeType="1"/>
            <a:stCxn id="33" idx="3"/>
            <a:endCxn id="36" idx="7"/>
          </p:cNvCxnSpPr>
          <p:nvPr/>
        </p:nvCxnSpPr>
        <p:spPr bwMode="auto">
          <a:xfrm flipH="1">
            <a:off x="8011615" y="4340425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C8C1361-0677-1BC2-4185-80AD6778E048}"/>
              </a:ext>
            </a:extLst>
          </p:cNvPr>
          <p:cNvGrpSpPr/>
          <p:nvPr/>
        </p:nvGrpSpPr>
        <p:grpSpPr>
          <a:xfrm>
            <a:off x="8736037" y="3948781"/>
            <a:ext cx="486403" cy="461665"/>
            <a:chOff x="5990597" y="3500735"/>
            <a:chExt cx="486403" cy="46166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2664B5B1-38C2-BB14-A9EE-57F41DE8A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428D0B6-3D75-5261-C39D-0A5292EE8C9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𝐹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428D0B6-3D75-5261-C39D-0A5292EE8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CFDF3B-3D83-0268-F37E-4B9B41877516}"/>
              </a:ext>
            </a:extLst>
          </p:cNvPr>
          <p:cNvGrpSpPr/>
          <p:nvPr/>
        </p:nvGrpSpPr>
        <p:grpSpPr>
          <a:xfrm>
            <a:off x="7607207" y="4728566"/>
            <a:ext cx="473794" cy="468035"/>
            <a:chOff x="5410200" y="4340347"/>
            <a:chExt cx="473794" cy="468035"/>
          </a:xfrm>
        </p:grpSpPr>
        <p:sp>
          <p:nvSpPr>
            <p:cNvPr id="36" name="Oval 3">
              <a:extLst>
                <a:ext uri="{FF2B5EF4-FFF2-40B4-BE49-F238E27FC236}">
                  <a16:creationId xmlns:a16="http://schemas.microsoft.com/office/drawing/2014/main" id="{9D03E58B-B6B7-82E9-B832-4422E10F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487CE39-996C-CEBC-5F87-87FA89B01145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39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487CE39-996C-CEBC-5F87-87FA89B011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3915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AF1288-EE3B-519F-0A3D-F38AFF8E2716}"/>
              </a:ext>
            </a:extLst>
          </p:cNvPr>
          <p:cNvGrpSpPr/>
          <p:nvPr/>
        </p:nvGrpSpPr>
        <p:grpSpPr>
          <a:xfrm>
            <a:off x="8418444" y="5401023"/>
            <a:ext cx="473794" cy="461665"/>
            <a:chOff x="6511771" y="4340347"/>
            <a:chExt cx="473794" cy="461665"/>
          </a:xfrm>
        </p:grpSpPr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CE785B10-18DE-164B-BBFF-6CDFABB1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D4B614C-F6CD-99F4-AE71-346143DBFD42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D4B614C-F6CD-99F4-AE71-346143DBFD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i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AutoShape 6">
            <a:extLst>
              <a:ext uri="{FF2B5EF4-FFF2-40B4-BE49-F238E27FC236}">
                <a16:creationId xmlns:a16="http://schemas.microsoft.com/office/drawing/2014/main" id="{20DA0DCD-BCF9-1F83-5A1F-1500666DEF9E}"/>
              </a:ext>
            </a:extLst>
          </p:cNvPr>
          <p:cNvCxnSpPr>
            <a:cxnSpLocks noChangeShapeType="1"/>
            <a:stCxn id="36" idx="5"/>
            <a:endCxn id="39" idx="1"/>
          </p:cNvCxnSpPr>
          <p:nvPr/>
        </p:nvCxnSpPr>
        <p:spPr bwMode="auto">
          <a:xfrm>
            <a:off x="8011615" y="5130171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A5CC46-1407-932E-B0EA-D7DA8F8442B1}"/>
                  </a:ext>
                </a:extLst>
              </p:cNvPr>
              <p:cNvSpPr txBox="1"/>
              <p:nvPr/>
            </p:nvSpPr>
            <p:spPr>
              <a:xfrm>
                <a:off x="5467784" y="-26807"/>
                <a:ext cx="6375114" cy="116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𝑁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hi-I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A5CC46-1407-932E-B0EA-D7DA8F84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784" y="-26807"/>
                <a:ext cx="6375114" cy="1169807"/>
              </a:xfrm>
              <a:prstGeom prst="rect">
                <a:avLst/>
              </a:prstGeom>
              <a:blipFill>
                <a:blip r:embed="rId9"/>
                <a:stretch>
                  <a:fillRect t="-98925" b="-14838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337" name="Rectangle 14336"/>
          <p:cNvSpPr/>
          <p:nvPr/>
        </p:nvSpPr>
        <p:spPr>
          <a:xfrm>
            <a:off x="1371600" y="1305455"/>
            <a:ext cx="919831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Write down the Bayes net for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P(A,B,C,D) = P(A) P(B|A) P(C|A) P(D|A,C)</a:t>
            </a:r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6167704" y="3429000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6543633" y="3358979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6169019" y="4881242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5523978" y="3358979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6248400" y="2967335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5119570" y="3747120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930807" y="4419577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6139225" y="5713385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04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Another 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557000" cy="4729164"/>
          </a:xfrm>
        </p:spPr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 independent coin flips</a:t>
            </a:r>
          </a:p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What is the Bayes net?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P(X</a:t>
            </a:r>
            <a:r>
              <a:rPr lang="en-US" sz="36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,…,</a:t>
            </a:r>
            <a:r>
              <a:rPr lang="en-US" sz="3600" dirty="0" err="1"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baseline="-25000" dirty="0" err="1">
                <a:latin typeface="Palatino" pitchFamily="2" charset="77"/>
                <a:ea typeface="Palatino" pitchFamily="2" charset="77"/>
                <a:cs typeface="Calibri"/>
              </a:rPr>
              <a:t>n</a:t>
            </a: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) = P(X</a:t>
            </a:r>
            <a:r>
              <a:rPr lang="en-US" sz="36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) P(X</a:t>
            </a:r>
            <a:r>
              <a:rPr lang="en-US" sz="36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) … P(</a:t>
            </a:r>
            <a:r>
              <a:rPr lang="en-US" sz="3600" dirty="0" err="1"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baseline="-25000" dirty="0" err="1">
                <a:latin typeface="Palatino" pitchFamily="2" charset="77"/>
                <a:ea typeface="Palatino" pitchFamily="2" charset="77"/>
                <a:cs typeface="Calibri"/>
              </a:rPr>
              <a:t>n</a:t>
            </a:r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</a:p>
          <a:p>
            <a:pPr eaLnBrk="1" hangingPunct="1"/>
            <a:r>
              <a:rPr lang="en-US" sz="36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All variables are independent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7F453B-FB37-634B-993F-6DCA8F7C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0" y="6324600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379200" cy="1879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Variables:</a:t>
            </a:r>
          </a:p>
          <a:p>
            <a:pPr lvl="1"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R: It rains</a:t>
            </a:r>
          </a:p>
          <a:p>
            <a:pPr lvl="1"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T: There is traffic</a:t>
            </a:r>
          </a:p>
          <a:p>
            <a:pPr lvl="1"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Which of the following is a better model?</a:t>
            </a:r>
          </a:p>
          <a:p>
            <a:pPr eaLnBrk="1" hangingPunct="1"/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168400" y="415508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168400" y="5719391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29" y="1119043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81400" y="416068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581400" y="583708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3962400" y="4936973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99614" y="3679118"/>
            <a:ext cx="1295400" cy="4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Model 2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84" y="1117600"/>
            <a:ext cx="1496345" cy="14478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EC1C3A4-10E6-AE45-A640-4AE2CD9C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24326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1F0EDE71-DDB9-A928-D86C-14AF437E1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1742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F627E76A-EFCB-E080-817D-F50603F3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37414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C13956C-8B9D-3574-288D-F0BD483D010D}"/>
              </a:ext>
            </a:extLst>
          </p:cNvPr>
          <p:cNvCxnSpPr>
            <a:cxnSpLocks noChangeShapeType="1"/>
            <a:stCxn id="4" idx="0"/>
            <a:endCxn id="5" idx="4"/>
          </p:cNvCxnSpPr>
          <p:nvPr/>
        </p:nvCxnSpPr>
        <p:spPr bwMode="auto">
          <a:xfrm flipV="1">
            <a:off x="6553200" y="4899414"/>
            <a:ext cx="0" cy="9180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84A96D86-D098-4370-FD62-0B4D7D6F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199"/>
            <a:ext cx="1295400" cy="4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Model 3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227D1E0-5E95-247C-E46C-05C351BD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3689351"/>
            <a:ext cx="1295400" cy="4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Calibri"/>
              </a:rPr>
              <a:t>Model 1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  <p:bldP spid="11" grpId="0"/>
      <p:bldP spid="4" grpId="0" animBg="1"/>
      <p:bldP spid="5" grpId="0" animBg="1"/>
      <p:bldP spid="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12C7-C6D3-4B8B-9720-6FF7C82D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questions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6FF0-C79D-508F-C430-6F30FA41F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wanted to answer questions of the form “What is P(</a:t>
            </a:r>
            <a:r>
              <a:rPr lang="en-US" dirty="0" err="1"/>
              <a:t>infected|cough</a:t>
            </a:r>
            <a:r>
              <a:rPr lang="en-US" dirty="0"/>
              <a:t>)?” or “What is P(infected)?”</a:t>
            </a:r>
            <a:endParaRPr lang="en-US" sz="300" dirty="0"/>
          </a:p>
          <a:p>
            <a:endParaRPr lang="en-US" sz="300" dirty="0"/>
          </a:p>
          <a:p>
            <a:r>
              <a:rPr lang="en-US" dirty="0"/>
              <a:t>An important special case is to identify if variables are (conditionally) independent. Examples:</a:t>
            </a:r>
          </a:p>
          <a:p>
            <a:pPr lvl="1"/>
            <a:r>
              <a:rPr lang="en-US" dirty="0"/>
              <a:t>Is the probability of stock price going up tomorrow independent of global factors given domestic factors?</a:t>
            </a:r>
          </a:p>
          <a:p>
            <a:pPr lvl="1"/>
            <a:r>
              <a:rPr lang="en-US" dirty="0"/>
              <a:t>Is air pollution in a city independent of traffic patterns given amount of factory smoke?</a:t>
            </a:r>
          </a:p>
          <a:p>
            <a:pPr lvl="1"/>
            <a:r>
              <a:rPr lang="en-US" dirty="0"/>
              <a:t>A company may wish to know whether performance of an intern is independent of pre-req courses given their 281 grade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88E0D-3C76-AD0E-5A66-28FCE5DA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in Bayes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9411"/>
            <a:ext cx="11633200" cy="11937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C9596D-81D2-AF47-8B40-DB6DFD7636F5}"/>
              </a:ext>
            </a:extLst>
          </p:cNvPr>
          <p:cNvSpPr/>
          <p:nvPr/>
        </p:nvSpPr>
        <p:spPr>
          <a:xfrm>
            <a:off x="1604023" y="4041253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1A922-6005-B44D-887B-A8B4E6F4DD1E}"/>
              </a:ext>
            </a:extLst>
          </p:cNvPr>
          <p:cNvSpPr/>
          <p:nvPr/>
        </p:nvSpPr>
        <p:spPr>
          <a:xfrm>
            <a:off x="1654120" y="2670852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80937A-5560-5A42-A37E-0CD4433A4C0A}"/>
              </a:ext>
            </a:extLst>
          </p:cNvPr>
          <p:cNvSpPr/>
          <p:nvPr/>
        </p:nvSpPr>
        <p:spPr>
          <a:xfrm>
            <a:off x="826982" y="2849026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3331E7-6352-644F-8C9E-03CF89F15DB2}"/>
              </a:ext>
            </a:extLst>
          </p:cNvPr>
          <p:cNvSpPr/>
          <p:nvPr/>
        </p:nvSpPr>
        <p:spPr>
          <a:xfrm>
            <a:off x="2352688" y="5348810"/>
            <a:ext cx="720927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684149-942E-484B-BBD7-63F660CF5C45}"/>
              </a:ext>
            </a:extLst>
          </p:cNvPr>
          <p:cNvSpPr/>
          <p:nvPr/>
        </p:nvSpPr>
        <p:spPr>
          <a:xfrm>
            <a:off x="892823" y="541165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9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2DE66-D64A-594B-BE63-6E1218F00221}"/>
              </a:ext>
            </a:extLst>
          </p:cNvPr>
          <p:cNvSpPr/>
          <p:nvPr/>
        </p:nvSpPr>
        <p:spPr>
          <a:xfrm>
            <a:off x="3076520" y="422501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600794-2E6B-6A4C-9C51-4164AE5255EB}"/>
              </a:ext>
            </a:extLst>
          </p:cNvPr>
          <p:cNvSpPr/>
          <p:nvPr/>
        </p:nvSpPr>
        <p:spPr>
          <a:xfrm>
            <a:off x="156575" y="4246460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E24864-AE69-D240-8346-64E46153894B}"/>
              </a:ext>
            </a:extLst>
          </p:cNvPr>
          <p:cNvSpPr/>
          <p:nvPr/>
        </p:nvSpPr>
        <p:spPr>
          <a:xfrm>
            <a:off x="2481258" y="2813314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4B538C-456B-004C-A9BE-0EA204800F05}"/>
              </a:ext>
            </a:extLst>
          </p:cNvPr>
          <p:cNvCxnSpPr/>
          <p:nvPr/>
        </p:nvCxnSpPr>
        <p:spPr>
          <a:xfrm flipH="1">
            <a:off x="2956045" y="2249354"/>
            <a:ext cx="236413" cy="59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12AB7C-8DA8-C241-A8F4-F3F3672D744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806572" y="1990606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C1018D-4043-2042-955F-E3A3EE469C84}"/>
              </a:ext>
            </a:extLst>
          </p:cNvPr>
          <p:cNvCxnSpPr>
            <a:cxnSpLocks/>
          </p:cNvCxnSpPr>
          <p:nvPr/>
        </p:nvCxnSpPr>
        <p:spPr>
          <a:xfrm flipH="1">
            <a:off x="2214558" y="1990606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0F153A-A655-E241-A8A3-531EFCE8BEE4}"/>
              </a:ext>
            </a:extLst>
          </p:cNvPr>
          <p:cNvCxnSpPr>
            <a:cxnSpLocks/>
          </p:cNvCxnSpPr>
          <p:nvPr/>
        </p:nvCxnSpPr>
        <p:spPr>
          <a:xfrm>
            <a:off x="1501833" y="1985647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5A2568-A828-AD4B-8537-A807D22BB5C6}"/>
              </a:ext>
            </a:extLst>
          </p:cNvPr>
          <p:cNvCxnSpPr>
            <a:cxnSpLocks/>
          </p:cNvCxnSpPr>
          <p:nvPr/>
        </p:nvCxnSpPr>
        <p:spPr>
          <a:xfrm>
            <a:off x="922044" y="2162792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7AF673-6CBC-8E44-BBC4-DA517E1D01C2}"/>
              </a:ext>
            </a:extLst>
          </p:cNvPr>
          <p:cNvCxnSpPr>
            <a:cxnSpLocks/>
            <a:stCxn id="12" idx="3"/>
            <a:endCxn id="4" idx="7"/>
          </p:cNvCxnSpPr>
          <p:nvPr/>
        </p:nvCxnSpPr>
        <p:spPr>
          <a:xfrm flipH="1">
            <a:off x="2211070" y="3420361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517D5C-B991-F645-A1AC-42C0EB055525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 flipH="1">
            <a:off x="1959623" y="3382052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B2063C-C78B-9E4F-A3C6-F63019D5B776}"/>
              </a:ext>
            </a:extLst>
          </p:cNvPr>
          <p:cNvCxnSpPr>
            <a:cxnSpLocks/>
            <a:stCxn id="7" idx="5"/>
            <a:endCxn id="4" idx="1"/>
          </p:cNvCxnSpPr>
          <p:nvPr/>
        </p:nvCxnSpPr>
        <p:spPr>
          <a:xfrm>
            <a:off x="1434029" y="3456073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720D7-5FE1-DF48-BE39-B086E330A20E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211070" y="4650035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8E4806-2D87-4B4C-95D6-34F48C03CD62}"/>
              </a:ext>
            </a:extLst>
          </p:cNvPr>
          <p:cNvCxnSpPr>
            <a:cxnSpLocks/>
            <a:stCxn id="4" idx="3"/>
            <a:endCxn id="9" idx="7"/>
          </p:cNvCxnSpPr>
          <p:nvPr/>
        </p:nvCxnSpPr>
        <p:spPr>
          <a:xfrm flipH="1">
            <a:off x="1499870" y="4650035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95E9AA-A72F-994A-AF75-C2CB11ADC6D2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>
            <a:off x="763622" y="4853507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E75D57-4856-3F4E-94F8-B606FE84734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2968038" y="4873370"/>
            <a:ext cx="323748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DE6600C-29EE-9B47-8214-4F2EE2F9BEA8}"/>
              </a:ext>
            </a:extLst>
          </p:cNvPr>
          <p:cNvSpPr/>
          <p:nvPr/>
        </p:nvSpPr>
        <p:spPr>
          <a:xfrm>
            <a:off x="3965521" y="422501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8</a:t>
            </a:r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CA7DE3-809A-6542-BDD1-F3D01333B39B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3073616" y="4832061"/>
            <a:ext cx="996058" cy="80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1DEB81-A285-7640-B0A1-3DF821EC8E05}"/>
              </a:ext>
            </a:extLst>
          </p:cNvPr>
          <p:cNvCxnSpPr>
            <a:cxnSpLocks/>
            <a:stCxn id="8" idx="5"/>
            <a:endCxn id="51" idx="2"/>
          </p:cNvCxnSpPr>
          <p:nvPr/>
        </p:nvCxnSpPr>
        <p:spPr>
          <a:xfrm>
            <a:off x="2968038" y="5955857"/>
            <a:ext cx="603607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6E7DD74-EF43-0F41-9C3B-AE5F1C4D66C0}"/>
              </a:ext>
            </a:extLst>
          </p:cNvPr>
          <p:cNvSpPr/>
          <p:nvPr/>
        </p:nvSpPr>
        <p:spPr>
          <a:xfrm>
            <a:off x="3571645" y="6005447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11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4B8878-8A2E-9545-AB07-A19393E6A552}"/>
              </a:ext>
            </a:extLst>
          </p:cNvPr>
          <p:cNvSpPr/>
          <p:nvPr/>
        </p:nvSpPr>
        <p:spPr>
          <a:xfrm>
            <a:off x="3162172" y="1742010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4FA94FE7-AE7E-C648-88A6-86BB07FB9BDD}"/>
              </a:ext>
            </a:extLst>
          </p:cNvPr>
          <p:cNvSpPr txBox="1">
            <a:spLocks/>
          </p:cNvSpPr>
          <p:nvPr/>
        </p:nvSpPr>
        <p:spPr bwMode="auto">
          <a:xfrm>
            <a:off x="9372600" y="63817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BBFD6E-5FCA-9BB5-250C-C476183F584D}"/>
                  </a:ext>
                </a:extLst>
              </p:cNvPr>
              <p:cNvSpPr txBox="1"/>
              <p:nvPr/>
            </p:nvSpPr>
            <p:spPr>
              <a:xfrm>
                <a:off x="4960361" y="1828671"/>
                <a:ext cx="7245558" cy="438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In this example, is </a:t>
                </a:r>
                <a:r>
                  <a:rPr lang="en-US" sz="3200" dirty="0">
                    <a:solidFill>
                      <a:schemeClr val="tx1"/>
                    </a:solidFill>
                  </a:rPr>
                  <a:t>X</a:t>
                </a:r>
                <a:r>
                  <a:rPr lang="en-US" sz="3200" baseline="-25000" dirty="0">
                    <a:solidFill>
                      <a:schemeClr val="tx1"/>
                    </a:solidFill>
                  </a:rPr>
                  <a:t>6</a:t>
                </a:r>
                <a:r>
                  <a:rPr lang="en-US" sz="3200" dirty="0">
                    <a:solidFill>
                      <a:schemeClr val="tx1"/>
                    </a:solidFill>
                  </a:rPr>
                  <a:t> independent of X</a:t>
                </a:r>
                <a:r>
                  <a:rPr lang="en-US" sz="3200" baseline="-25000" dirty="0">
                    <a:solidFill>
                      <a:schemeClr val="tx1"/>
                    </a:solidFill>
                  </a:rPr>
                  <a:t>4 </a:t>
                </a:r>
                <a:r>
                  <a:rPr lang="en-US" sz="3200" dirty="0">
                    <a:solidFill>
                      <a:schemeClr val="tx1"/>
                    </a:solidFill>
                  </a:rPr>
                  <a:t>given X</a:t>
                </a:r>
                <a:r>
                  <a:rPr lang="en-US" sz="32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3200" dirty="0">
                    <a:solidFill>
                      <a:schemeClr val="tx1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200" dirty="0">
                    <a:solidFill>
                      <a:schemeClr val="tx1"/>
                    </a:solidFill>
                  </a:rPr>
                  <a:t>, X</a:t>
                </a:r>
                <a:r>
                  <a:rPr lang="en-US" sz="3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Yes…why?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By definition in the Bayes net!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Recall: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𝑁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200" b="1" dirty="0">
                  <a:solidFill>
                    <a:srgbClr val="C00000"/>
                  </a:solidFill>
                  <a:latin typeface="Calibri"/>
                  <a:cs typeface="Calibr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C00000"/>
                    </a:solidFill>
                    <a:latin typeface="Calibri"/>
                    <a:cs typeface="Calibri"/>
                  </a:rPr>
                  <a:t>But what about other relations?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/>
                    <a:cs typeface="Calibri"/>
                  </a:rPr>
                  <a:t>E.g., is </a:t>
                </a:r>
                <a:r>
                  <a:rPr lang="en-US" sz="2200" dirty="0">
                    <a:solidFill>
                      <a:schemeClr val="tx1"/>
                    </a:solidFill>
                  </a:rPr>
                  <a:t>X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6</a:t>
                </a:r>
                <a:r>
                  <a:rPr lang="en-US" sz="2200" dirty="0">
                    <a:solidFill>
                      <a:schemeClr val="tx1"/>
                    </a:solidFill>
                  </a:rPr>
                  <a:t> is independent of X</a:t>
                </a:r>
                <a:r>
                  <a:rPr lang="en-US" sz="2200" baseline="-25000" dirty="0">
                    <a:solidFill>
                      <a:schemeClr val="tx1"/>
                    </a:solidFill>
                  </a:rPr>
                  <a:t>11 </a:t>
                </a:r>
                <a:r>
                  <a:rPr lang="en-US" sz="2200" dirty="0">
                    <a:solidFill>
                      <a:schemeClr val="tx1"/>
                    </a:solidFill>
                  </a:rPr>
                  <a:t>given X</a:t>
                </a:r>
                <a:r>
                  <a:rPr lang="en-US" sz="2200" baseline="-25000" dirty="0"/>
                  <a:t>7</a:t>
                </a:r>
                <a:r>
                  <a:rPr lang="en-US" sz="2200" dirty="0">
                    <a:solidFill>
                      <a:schemeClr val="tx1"/>
                    </a:solidFill>
                  </a:rPr>
                  <a:t>, X</a:t>
                </a:r>
                <a:r>
                  <a:rPr lang="en-US" sz="2200" baseline="-25000" dirty="0"/>
                  <a:t>8</a:t>
                </a:r>
                <a:r>
                  <a:rPr lang="en-US" sz="2200" dirty="0">
                    <a:solidFill>
                      <a:schemeClr val="tx1"/>
                    </a:solidFill>
                  </a:rPr>
                  <a:t>, X</a:t>
                </a:r>
                <a:r>
                  <a:rPr lang="en-US" sz="2200" baseline="-25000" dirty="0"/>
                  <a:t>9</a:t>
                </a:r>
                <a:r>
                  <a:rPr lang="en-US" sz="2200" dirty="0"/>
                  <a:t>?</a:t>
                </a:r>
                <a:endParaRPr lang="hi-IN" sz="22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BBFD6E-5FCA-9BB5-250C-C476183F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361" y="1828671"/>
                <a:ext cx="7245558" cy="4386137"/>
              </a:xfrm>
              <a:prstGeom prst="rect">
                <a:avLst/>
              </a:prstGeom>
              <a:blipFill>
                <a:blip r:embed="rId3"/>
                <a:stretch>
                  <a:fillRect l="-1926" t="-2312" b="-2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5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5" grpId="0" animBg="1"/>
      <p:bldP spid="51" grpId="0" animBg="1"/>
      <p:bldP spid="55" grpId="0" animBg="1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24693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  <a:sym typeface="Wingdings"/>
              </a:rPr>
              <a:t>For the following Bayes nets, write down the conditional independence assumption being made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cases that are useful building blocks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209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2667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133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5861A564-01AE-1E43-8517-596AD9D7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1849" y="6288496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730606-6036-24EA-52E4-83F25B5207D1}"/>
                  </a:ext>
                </a:extLst>
              </p:cNvPr>
              <p:cNvSpPr/>
              <p:nvPr/>
            </p:nvSpPr>
            <p:spPr>
              <a:xfrm>
                <a:off x="372547" y="3962400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C is independent of A given B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7730606-6036-24EA-52E4-83F25B520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3962400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346" b="-94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BC42A4-F6E7-41E6-F1AB-E2AC6D46FE3B}"/>
                  </a:ext>
                </a:extLst>
              </p:cNvPr>
              <p:cNvSpPr/>
              <p:nvPr/>
            </p:nvSpPr>
            <p:spPr>
              <a:xfrm>
                <a:off x="4389946" y="39644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C is independent of B given A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BC42A4-F6E7-41E6-F1AB-E2AC6D46F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3964444"/>
                <a:ext cx="4312415" cy="2677656"/>
              </a:xfrm>
              <a:prstGeom prst="rect">
                <a:avLst/>
              </a:prstGeom>
              <a:blipFill>
                <a:blip r:embed="rId12"/>
                <a:stretch>
                  <a:fillRect l="-2346" b="-9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AB9DE9-8A98-607F-DC0D-91D94355C291}"/>
                  </a:ext>
                </a:extLst>
              </p:cNvPr>
              <p:cNvSpPr/>
              <p:nvPr/>
            </p:nvSpPr>
            <p:spPr>
              <a:xfrm>
                <a:off x="8337360" y="3964772"/>
                <a:ext cx="4312415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A is independent of B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AB9DE9-8A98-607F-DC0D-91D94355C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3964772"/>
                <a:ext cx="4312415" cy="2616101"/>
              </a:xfrm>
              <a:prstGeom prst="rect">
                <a:avLst/>
              </a:prstGeom>
              <a:blipFill>
                <a:blip r:embed="rId13"/>
                <a:stretch>
                  <a:fillRect l="-2346" b="-3382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1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8984-6D71-ABF5-7363-D2E4A57D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676400"/>
            <a:ext cx="7924800" cy="2768600"/>
          </a:xfrm>
        </p:spPr>
        <p:txBody>
          <a:bodyPr/>
          <a:lstStyle/>
          <a:p>
            <a:r>
              <a:rPr lang="en-US" dirty="0"/>
              <a:t>Let’s dig deeper, and take a slightly different perspective</a:t>
            </a:r>
            <a:endParaRPr lang="hi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F09A5-09E5-EC4B-B7C2-846BA3AE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D493F-91CE-A970-57A5-5D3AB38059AF}"/>
              </a:ext>
            </a:extLst>
          </p:cNvPr>
          <p:cNvSpPr txBox="1"/>
          <p:nvPr/>
        </p:nvSpPr>
        <p:spPr>
          <a:xfrm>
            <a:off x="1295400" y="4152612"/>
            <a:ext cx="1030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Proving conditional independence from the joint distribution</a:t>
            </a:r>
            <a:endParaRPr lang="hi-IN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91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Causal Chain</a:t>
            </a: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248400" y="1371600"/>
            <a:ext cx="624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Are X and Z independent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We often say that </a:t>
            </a:r>
            <a:r>
              <a:rPr lang="en-US" sz="2400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evidence </a:t>
            </a:r>
            <a:r>
              <a:rPr lang="en-US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(of Y) along the chain </a:t>
            </a:r>
            <a:r>
              <a:rPr lang="en-US" altLang="ja-JP" sz="2400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blocks</a:t>
            </a:r>
            <a:r>
              <a:rPr lang="en-US" altLang="ja-JP" sz="240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 the influence (of X on Z)</a:t>
            </a:r>
            <a:endParaRPr lang="en-US" sz="240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86E3BBA-CD7B-F24B-A893-D39E3DB4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6ABB3-FC10-AB4F-A1F3-235B1CDC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D71CB45F-FC99-7141-8C9D-6C0129080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 bwMode="auto">
          <a:xfrm>
            <a:off x="2952088" y="2136538"/>
            <a:ext cx="6287823" cy="37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5FBE342F-069C-174A-B1AD-E974628C965A}"/>
              </a:ext>
            </a:extLst>
          </p:cNvPr>
          <p:cNvSpPr txBox="1"/>
          <p:nvPr/>
        </p:nvSpPr>
        <p:spPr>
          <a:xfrm>
            <a:off x="457200" y="6375471"/>
            <a:ext cx="9298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bmcmedresmethodol.biomedcentral.com</a:t>
            </a:r>
            <a:r>
              <a:rPr lang="en-US" dirty="0">
                <a:hlinkClick r:id="rId3"/>
              </a:rPr>
              <a:t>/articles/10.1186/s12874-023-01856-1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729FF5-8F6A-974F-BE31-4D2CA0D7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Example: COVID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05F68-00C1-8449-B6F8-A6041294B4AE}"/>
              </a:ext>
            </a:extLst>
          </p:cNvPr>
          <p:cNvSpPr txBox="1"/>
          <p:nvPr/>
        </p:nvSpPr>
        <p:spPr>
          <a:xfrm>
            <a:off x="0" y="1295400"/>
            <a:ext cx="1223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What is P(URT </a:t>
            </a:r>
            <a:r>
              <a:rPr lang="en-US" sz="2400" b="1" dirty="0" err="1">
                <a:latin typeface="Calibri"/>
                <a:cs typeface="Calibri"/>
              </a:rPr>
              <a:t>elipthelial</a:t>
            </a:r>
            <a:r>
              <a:rPr lang="en-US" sz="2400" b="1" dirty="0">
                <a:latin typeface="Calibri"/>
                <a:cs typeface="Calibri"/>
              </a:rPr>
              <a:t> infection = yes | dry cough=yes, productive cough=no, anosmia=yes)?</a:t>
            </a:r>
          </a:p>
        </p:txBody>
      </p:sp>
    </p:spTree>
    <p:extLst>
      <p:ext uri="{BB962C8B-B14F-4D97-AF65-F5344CB8AC3E}">
        <p14:creationId xmlns:p14="http://schemas.microsoft.com/office/powerpoint/2010/main" val="2760325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230187" y="1198561"/>
            <a:ext cx="6094413" cy="5105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53126" y="1219200"/>
            <a:ext cx="61626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Are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457176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457176" lvl="1" indent="0">
              <a:lnSpc>
                <a:spcPct val="90000"/>
              </a:lnSpc>
              <a:buClr>
                <a:srgbClr val="000000"/>
              </a:buClr>
              <a:buNone/>
            </a:pPr>
            <a:endParaRPr lang="en-US" sz="2400" kern="0" dirty="0">
              <a:solidFill>
                <a:srgbClr val="CC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L="457176" lvl="1" indent="0">
              <a:lnSpc>
                <a:spcPct val="90000"/>
              </a:lnSpc>
              <a:buClr>
                <a:srgbClr val="000000"/>
              </a:buClr>
              <a:buNone/>
            </a:pPr>
            <a:r>
              <a:rPr lang="en-US" sz="2400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We often say that observing the </a:t>
            </a:r>
            <a:r>
              <a:rPr lang="en-US" sz="2400" i="1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cause</a:t>
            </a:r>
            <a:r>
              <a:rPr lang="en-US" sz="2400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 (Y)</a:t>
            </a:r>
            <a:r>
              <a:rPr lang="en-US" sz="2400" i="1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 blocks </a:t>
            </a:r>
            <a:r>
              <a:rPr lang="en-US" sz="2400" kern="0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influence between effects X and Z.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Palatino" pitchFamily="2" charset="77"/>
                <a:ea typeface="Palatino" pitchFamily="2" charset="77"/>
                <a:cs typeface="Calibri"/>
              </a:rPr>
              <a:t>Yes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349" y="5846761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8" y="1808161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63588" y="1884361"/>
            <a:ext cx="1290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588" y="4703761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573587" y="4856161"/>
            <a:ext cx="153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Z: Lab full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7E2767A-C494-A449-B740-E31D2340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0750" y="6303961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45836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Alarm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953000" y="1295400"/>
                <a:ext cx="70104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Are X and Y independent?</a:t>
                </a:r>
              </a:p>
              <a:p>
                <a:pPr lvl="8"/>
                <a:endParaRPr lang="en-US" sz="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lvl="1"/>
                <a:r>
                  <a:rPr lang="en-US" sz="2000" i="1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Yes</a:t>
                </a: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: the earthquake is independent of the burglar</a:t>
                </a:r>
              </a:p>
              <a:p>
                <a:pPr lvl="8"/>
                <a:endParaRPr lang="en-US" sz="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lvl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Still need to prove they must be</a:t>
                </a:r>
              </a:p>
              <a:p>
                <a:pPr lvl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Exercise: Given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Calibri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 for all x, y, z,    prove that X and Y are independent</a:t>
                </a:r>
              </a:p>
              <a:p>
                <a:pPr lvl="7"/>
                <a:endParaRPr lang="en-US" sz="16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Are X and Y independent given Z?</a:t>
                </a:r>
              </a:p>
              <a:p>
                <a:pPr lvl="6"/>
                <a:endParaRPr lang="en-US" sz="12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lvl="1"/>
                <a:r>
                  <a:rPr lang="en-US" sz="2000" i="1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No</a:t>
                </a: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: if the alarm sounded and there was no earthquake, then there must have been a burglary.</a:t>
                </a:r>
              </a:p>
              <a:p>
                <a:pPr lvl="7"/>
                <a:endParaRPr lang="en-US" sz="16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solidFill>
                      <a:srgbClr val="CC0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This is backwards from the other cases</a:t>
                </a:r>
              </a:p>
              <a:p>
                <a:pPr lvl="8"/>
                <a:endParaRPr lang="en-US" sz="800" dirty="0">
                  <a:solidFill>
                    <a:srgbClr val="CC0000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lvl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We often say that observing an effect (Z) </a:t>
                </a:r>
                <a:r>
                  <a:rPr lang="en-US" sz="2000" i="1" dirty="0">
                    <a:solidFill>
                      <a:srgbClr val="CC0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activates</a:t>
                </a:r>
                <a:r>
                  <a:rPr lang="en-US" sz="2000" dirty="0">
                    <a:solidFill>
                      <a:srgbClr val="CC0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influence between possible </a:t>
                </a:r>
                <a:r>
                  <a:rPr lang="en-US" sz="2000" i="1" dirty="0">
                    <a:latin typeface="Palatino" pitchFamily="2" charset="77"/>
                    <a:ea typeface="Palatino" pitchFamily="2" charset="77"/>
                    <a:cs typeface="Calibri"/>
                  </a:rPr>
                  <a:t>causes</a:t>
                </a:r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 (X and Y)</a:t>
                </a:r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.</a:t>
                </a:r>
              </a:p>
              <a:p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295400"/>
                <a:ext cx="7010400" cy="5029200"/>
              </a:xfrm>
              <a:prstGeom prst="rect">
                <a:avLst/>
              </a:prstGeom>
              <a:blipFill>
                <a:blip r:embed="rId3"/>
                <a:stretch>
                  <a:fillRect l="-1266" t="-1259" b="-113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11430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Burglary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11430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Earthquake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C109B81-F2E3-6F4B-8DFB-D090FDC1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22910" y="6264274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B12A8-DC6F-FC15-A3FD-8ADF1E45393A}"/>
                  </a:ext>
                </a:extLst>
              </p:cNvPr>
              <p:cNvSpPr txBox="1"/>
              <p:nvPr/>
            </p:nvSpPr>
            <p:spPr>
              <a:xfrm>
                <a:off x="806302" y="5845115"/>
                <a:ext cx="3589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hi-IN"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B12A8-DC6F-FC15-A3FD-8ADF1E453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2" y="5845115"/>
                <a:ext cx="3589637" cy="400110"/>
              </a:xfrm>
              <a:prstGeom prst="rect">
                <a:avLst/>
              </a:prstGeom>
              <a:blipFill>
                <a:blip r:embed="rId4"/>
                <a:stretch>
                  <a:fillRect t="-9375" r="-1761" b="-2812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Common Effect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45836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Alarm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53000" y="12954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Are X and Y independent given Z?</a:t>
            </a:r>
          </a:p>
          <a:p>
            <a:pPr lvl="6"/>
            <a:endParaRPr lang="en-US" sz="12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No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: if the alarm sounded and there was no earthquake, then there must have been a burglary. 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On the other hand, if the alarm sounded and there was an earthquake, there was probably no burglary.</a:t>
            </a:r>
          </a:p>
          <a:p>
            <a:pPr lvl="1"/>
            <a:endParaRPr lang="en-US" sz="24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“Explaining away”</a:t>
            </a:r>
          </a:p>
          <a:p>
            <a:pPr lvl="8"/>
            <a:endParaRPr lang="en-US" sz="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sz="2000" dirty="0"/>
              <a:t>Suppose two causes positively influence an effect. Conditioned on the effect, further conditioning on one cause reduces the probability of the other cause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11430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Burglary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11430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Earthquake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C109B81-F2E3-6F4B-8DFB-D090FDC1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22910" y="6264274"/>
            <a:ext cx="2133600" cy="476251"/>
          </a:xfrm>
        </p:spPr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B12A8-DC6F-FC15-A3FD-8ADF1E45393A}"/>
                  </a:ext>
                </a:extLst>
              </p:cNvPr>
              <p:cNvSpPr txBox="1"/>
              <p:nvPr/>
            </p:nvSpPr>
            <p:spPr>
              <a:xfrm>
                <a:off x="806302" y="5845115"/>
                <a:ext cx="35896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hi-IN"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B12A8-DC6F-FC15-A3FD-8ADF1E453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02" y="5845115"/>
                <a:ext cx="3589637" cy="400110"/>
              </a:xfrm>
              <a:prstGeom prst="rect">
                <a:avLst/>
              </a:prstGeom>
              <a:blipFill>
                <a:blip r:embed="rId3"/>
                <a:stretch>
                  <a:fillRect t="-9375" r="-1761" b="-2812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23BB-8E20-204B-AFCD-E169B183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(“Bayes ball”)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D2D9-66DB-2D40-BA91-9CBE59E07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Question: Are X and Y conditionally independent given “evidence” variables {Z}?</a:t>
            </a: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Consider all (undirected) paths from X to Y</a:t>
            </a: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 path is active if </a:t>
            </a:r>
            <a:r>
              <a:rPr lang="en-US" sz="3200" b="1" dirty="0">
                <a:latin typeface="Palatino" pitchFamily="2" charset="77"/>
                <a:ea typeface="Palatino" pitchFamily="2" charset="77"/>
                <a:cs typeface="Calibri"/>
              </a:rPr>
              <a:t>each triple </a:t>
            </a: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is </a:t>
            </a:r>
            <a:r>
              <a:rPr lang="en-US" sz="32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active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Causal chain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Common cause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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Common effect A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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B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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 where B </a:t>
            </a:r>
            <a:r>
              <a:rPr lang="en-US" sz="2400" i="1" dirty="0">
                <a:latin typeface="Palatino" pitchFamily="2" charset="77"/>
                <a:ea typeface="Palatino" pitchFamily="2" charset="77"/>
                <a:cs typeface="Calibri"/>
              </a:rPr>
              <a:t>or one of its </a:t>
            </a:r>
            <a:r>
              <a:rPr lang="en-US" sz="2400" i="1" dirty="0" err="1">
                <a:latin typeface="Palatino" pitchFamily="2" charset="77"/>
                <a:ea typeface="Palatino" pitchFamily="2" charset="77"/>
                <a:cs typeface="Calibri"/>
              </a:rPr>
              <a:t>descendents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 active paths =&gt; independence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74751-5948-3C46-8F16-A36FC8DE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1719B-8944-EC41-0007-D59B9C23BB92}"/>
              </a:ext>
            </a:extLst>
          </p:cNvPr>
          <p:cNvSpPr/>
          <p:nvPr/>
        </p:nvSpPr>
        <p:spPr>
          <a:xfrm>
            <a:off x="0" y="6512645"/>
            <a:ext cx="11155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"Bayes-Ball: Rational Pastime (for Determining Irrelevance and Requisite Information in Belief Networks and Influence Diagrams)," </a:t>
            </a:r>
            <a:r>
              <a:rPr lang="en-US" sz="1400" i="1" dirty="0">
                <a:latin typeface="Calibri"/>
                <a:cs typeface="Calibri"/>
              </a:rPr>
              <a:t>UAI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</p:spTree>
    <p:extLst>
      <p:ext uri="{BB962C8B-B14F-4D97-AF65-F5344CB8AC3E}">
        <p14:creationId xmlns:p14="http://schemas.microsoft.com/office/powerpoint/2010/main" val="21131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Ball in pictures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nodes (“evidence” nodes) are shaded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63" name="Oval 9">
            <a:extLst>
              <a:ext uri="{FF2B5EF4-FFF2-40B4-BE49-F238E27FC236}">
                <a16:creationId xmlns:a16="http://schemas.microsoft.com/office/drawing/2014/main" id="{4AE364CA-9431-4D51-B2B2-1FEDE304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D12BE52D-FEF9-4838-97B6-067AF82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AD582148-EBBF-4670-8B9F-B46ED187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0F3488C1-991B-4A37-B8DE-ACCB07FCE00A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FE1D733E-D348-48A1-8587-A2D7DFC4EC95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9">
            <a:extLst>
              <a:ext uri="{FF2B5EF4-FFF2-40B4-BE49-F238E27FC236}">
                <a16:creationId xmlns:a16="http://schemas.microsoft.com/office/drawing/2014/main" id="{2581142E-A181-4289-AFF0-2FEA130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D7DDF239-44C5-4AE4-9DFA-882365A5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B83A971-A024-41B7-B97F-B33AADE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9039594D-B8F5-4079-B555-CC402BF8DED7}"/>
              </a:ext>
            </a:extLst>
          </p:cNvPr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DD1536C4-5EF8-4859-88C8-E4238365C184}"/>
              </a:ext>
            </a:extLst>
          </p:cNvPr>
          <p:cNvCxnSpPr>
            <a:cxnSpLocks noChangeShapeType="1"/>
            <a:stCxn id="69" idx="6"/>
            <a:endCxn id="70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">
            <a:extLst>
              <a:ext uri="{FF2B5EF4-FFF2-40B4-BE49-F238E27FC236}">
                <a16:creationId xmlns:a16="http://schemas.microsoft.com/office/drawing/2014/main" id="{2C9F8275-FF88-4896-BC5D-BE22129D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4" name="Oval 9">
            <a:extLst>
              <a:ext uri="{FF2B5EF4-FFF2-40B4-BE49-F238E27FC236}">
                <a16:creationId xmlns:a16="http://schemas.microsoft.com/office/drawing/2014/main" id="{2D8E0C5C-A7B4-4C71-91A3-4F82F3D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20A5B587-27A5-4F4B-831A-7667AB1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6" name="AutoShape 10">
            <a:extLst>
              <a:ext uri="{FF2B5EF4-FFF2-40B4-BE49-F238E27FC236}">
                <a16:creationId xmlns:a16="http://schemas.microsoft.com/office/drawing/2014/main" id="{17F00F0E-8632-4D7F-A501-08B2BD1E67BF}"/>
              </a:ext>
            </a:extLst>
          </p:cNvPr>
          <p:cNvCxnSpPr>
            <a:cxnSpLocks noChangeShapeType="1"/>
            <a:stCxn id="74" idx="2"/>
            <a:endCxn id="73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81DC866E-2FC9-4B2E-88D1-CD165D27CA3E}"/>
              </a:ext>
            </a:extLst>
          </p:cNvPr>
          <p:cNvCxnSpPr>
            <a:cxnSpLocks noChangeShapeType="1"/>
            <a:stCxn id="74" idx="6"/>
            <a:endCxn id="75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3FED116A-8683-4EB7-95B7-B9BA26D6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25CDCF39-0B7E-4334-A824-20AE798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50F81BF-4D50-4685-A619-DD476670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1" name="AutoShape 10">
            <a:extLst>
              <a:ext uri="{FF2B5EF4-FFF2-40B4-BE49-F238E27FC236}">
                <a16:creationId xmlns:a16="http://schemas.microsoft.com/office/drawing/2014/main" id="{CA7B2345-BFF1-4A94-8077-7DF216738ECE}"/>
              </a:ext>
            </a:extLst>
          </p:cNvPr>
          <p:cNvCxnSpPr>
            <a:cxnSpLocks noChangeShapeType="1"/>
            <a:stCxn id="79" idx="2"/>
            <a:endCxn id="78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B550A9D4-FE69-4818-9665-E46C04219BE1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9">
            <a:extLst>
              <a:ext uri="{FF2B5EF4-FFF2-40B4-BE49-F238E27FC236}">
                <a16:creationId xmlns:a16="http://schemas.microsoft.com/office/drawing/2014/main" id="{26C71CF1-D62C-4B24-8794-F9BCF55E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DE78B70D-2424-4374-BA5C-5D00C351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5F435D76-E474-487F-9A3D-7757241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6" name="AutoShape 10">
            <a:extLst>
              <a:ext uri="{FF2B5EF4-FFF2-40B4-BE49-F238E27FC236}">
                <a16:creationId xmlns:a16="http://schemas.microsoft.com/office/drawing/2014/main" id="{08075B0D-D415-4B34-B3CF-62609385BD03}"/>
              </a:ext>
            </a:extLst>
          </p:cNvPr>
          <p:cNvCxnSpPr>
            <a:cxnSpLocks noChangeShapeType="1"/>
            <a:stCxn id="83" idx="6"/>
            <a:endCxn id="84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C80E013C-A5CC-488C-93D5-AF5988FB82F2}"/>
              </a:ext>
            </a:extLst>
          </p:cNvPr>
          <p:cNvCxnSpPr>
            <a:cxnSpLocks noChangeShapeType="1"/>
            <a:stCxn id="85" idx="2"/>
            <a:endCxn id="84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Oval 9">
            <a:extLst>
              <a:ext uri="{FF2B5EF4-FFF2-40B4-BE49-F238E27FC236}">
                <a16:creationId xmlns:a16="http://schemas.microsoft.com/office/drawing/2014/main" id="{4D65D971-69D9-4EB9-BD2D-7B11DDFB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52FDABF9-44F7-425F-98A5-A8474A6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4346B558-C0F0-4255-9D3C-A4EB9588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11E60187-4320-4AC3-961F-5099F316A9F4}"/>
              </a:ext>
            </a:extLst>
          </p:cNvPr>
          <p:cNvCxnSpPr>
            <a:cxnSpLocks noChangeShapeType="1"/>
            <a:stCxn id="88" idx="6"/>
            <a:endCxn id="89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BEB29DD4-B313-479B-908F-6BF25905136A}"/>
              </a:ext>
            </a:extLst>
          </p:cNvPr>
          <p:cNvCxnSpPr>
            <a:cxnSpLocks noChangeShapeType="1"/>
            <a:stCxn id="90" idx="2"/>
            <a:endCxn id="89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40357A2F-A4EF-41E7-BDD2-7E613F2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EEFC4DD-6C6D-4EC5-AEFE-29C39A2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6" name="AutoShape 10">
            <a:extLst>
              <a:ext uri="{FF2B5EF4-FFF2-40B4-BE49-F238E27FC236}">
                <a16:creationId xmlns:a16="http://schemas.microsoft.com/office/drawing/2014/main" id="{4CAEB7E4-F449-4628-911A-58ABB3AD9D93}"/>
              </a:ext>
            </a:extLst>
          </p:cNvPr>
          <p:cNvCxnSpPr>
            <a:cxnSpLocks noChangeShapeType="1"/>
            <a:stCxn id="94" idx="6"/>
            <a:endCxn id="99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0">
            <a:extLst>
              <a:ext uri="{FF2B5EF4-FFF2-40B4-BE49-F238E27FC236}">
                <a16:creationId xmlns:a16="http://schemas.microsoft.com/office/drawing/2014/main" id="{0DF85DBA-7BEF-432D-874E-1AF004363C69}"/>
              </a:ext>
            </a:extLst>
          </p:cNvPr>
          <p:cNvCxnSpPr>
            <a:cxnSpLocks noChangeShapeType="1"/>
            <a:stCxn id="95" idx="2"/>
            <a:endCxn id="99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">
            <a:extLst>
              <a:ext uri="{FF2B5EF4-FFF2-40B4-BE49-F238E27FC236}">
                <a16:creationId xmlns:a16="http://schemas.microsoft.com/office/drawing/2014/main" id="{6182E10A-6510-4726-A9A4-7735D678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6F3841AF-62A7-4180-BD5A-69320CBC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0" name="Freeform 157">
            <a:extLst>
              <a:ext uri="{FF2B5EF4-FFF2-40B4-BE49-F238E27FC236}">
                <a16:creationId xmlns:a16="http://schemas.microsoft.com/office/drawing/2014/main" id="{45993AA6-4D02-4D3A-9DE8-596267E17AB5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8BBCE7A-6C05-4476-A28F-FD52DDE1F75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0">
            <a:extLst>
              <a:ext uri="{FF2B5EF4-FFF2-40B4-BE49-F238E27FC236}">
                <a16:creationId xmlns:a16="http://schemas.microsoft.com/office/drawing/2014/main" id="{1C137379-C9EA-4E7F-A5FB-9DF3AFA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Active Paths</a:t>
            </a:r>
          </a:p>
        </p:txBody>
      </p:sp>
      <p:sp>
        <p:nvSpPr>
          <p:cNvPr id="103" name="TextBox 191">
            <a:extLst>
              <a:ext uri="{FF2B5EF4-FFF2-40B4-BE49-F238E27FC236}">
                <a16:creationId xmlns:a16="http://schemas.microsoft.com/office/drawing/2014/main" id="{A8DB49B7-F415-40D7-BE6F-B9E40AF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Inactive Paths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DAA05F6F-188E-429E-8D45-24468EAF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FB51CC00-BCF9-48E1-AFDF-BFA4617A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9456FE4-2014-4352-99E3-EA39D8B81A61}"/>
              </a:ext>
            </a:extLst>
          </p:cNvPr>
          <p:cNvCxnSpPr>
            <a:cxnSpLocks noChangeShapeType="1"/>
            <a:stCxn id="104" idx="6"/>
            <a:endCxn id="110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0">
            <a:extLst>
              <a:ext uri="{FF2B5EF4-FFF2-40B4-BE49-F238E27FC236}">
                <a16:creationId xmlns:a16="http://schemas.microsoft.com/office/drawing/2014/main" id="{FC4F0165-3D48-418D-8678-3062E08084C0}"/>
              </a:ext>
            </a:extLst>
          </p:cNvPr>
          <p:cNvCxnSpPr>
            <a:cxnSpLocks noChangeShapeType="1"/>
            <a:stCxn id="105" idx="2"/>
            <a:endCxn id="110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9">
            <a:extLst>
              <a:ext uri="{FF2B5EF4-FFF2-40B4-BE49-F238E27FC236}">
                <a16:creationId xmlns:a16="http://schemas.microsoft.com/office/drawing/2014/main" id="{F6E3171F-D306-4F9A-A955-B25C49F8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10" name="Oval 9">
            <a:extLst>
              <a:ext uri="{FF2B5EF4-FFF2-40B4-BE49-F238E27FC236}">
                <a16:creationId xmlns:a16="http://schemas.microsoft.com/office/drawing/2014/main" id="{81CC0881-8EB3-4235-9188-59B41D3B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1" name="Freeform 157">
            <a:extLst>
              <a:ext uri="{FF2B5EF4-FFF2-40B4-BE49-F238E27FC236}">
                <a16:creationId xmlns:a16="http://schemas.microsoft.com/office/drawing/2014/main" id="{88E51713-8A4D-424F-85DD-D3BB2319087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3AE60A65-1F32-0547-B3AA-9AE938DB1703}"/>
              </a:ext>
            </a:extLst>
          </p:cNvPr>
          <p:cNvSpPr txBox="1">
            <a:spLocks/>
          </p:cNvSpPr>
          <p:nvPr/>
        </p:nvSpPr>
        <p:spPr bwMode="auto">
          <a:xfrm>
            <a:off x="7191375" y="64008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6B79D49-0CC4-BC40-B018-416CD2174C6B}"/>
              </a:ext>
            </a:extLst>
          </p:cNvPr>
          <p:cNvSpPr txBox="1">
            <a:spLocks/>
          </p:cNvSpPr>
          <p:nvPr/>
        </p:nvSpPr>
        <p:spPr bwMode="auto">
          <a:xfrm>
            <a:off x="9829800" y="63817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Causal chain where middle node is observed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Not active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Each triplet is a causal chain where middle node is unobserved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This path is active</a:t>
                </a:r>
              </a:p>
              <a:p>
                <a:r>
                  <a:rPr lang="en-US" dirty="0"/>
                  <a:t>Thus the answer is “No”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8328410" y="304800"/>
            <a:ext cx="3781107" cy="2568528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02151A-B19D-A347-BF2E-14CD170670BC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Another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1A09772-F759-7042-9ECF-6A7863E18C08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Common cause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observed. Thus not active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Consider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Triplet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causal chain where middle node is unobserved. Thus this triple is active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Triplet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common effect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observed. Thus this triple is not active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This path is also not active</a:t>
                </a:r>
              </a:p>
              <a:p>
                <a:r>
                  <a:rPr lang="en-US" dirty="0"/>
                  <a:t>All paths are not active, and hence the answer is “Yes”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 b="-1470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02151A-B19D-A347-BF2E-14CD170670BC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CA1E5B-20C1-16C5-AFCF-536C9B5B4010}"/>
              </a:ext>
            </a:extLst>
          </p:cNvPr>
          <p:cNvGrpSpPr/>
          <p:nvPr/>
        </p:nvGrpSpPr>
        <p:grpSpPr>
          <a:xfrm>
            <a:off x="8773492" y="152400"/>
            <a:ext cx="3329321" cy="2209800"/>
            <a:chOff x="3579447" y="6801870"/>
            <a:chExt cx="3123334" cy="20803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279F7D-7209-771D-32D5-5420251FB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06F055-2FCD-0196-E2E8-E25E5CBBA3ED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03EAFA-BA7C-B2AA-B4B3-C4E46D45DB76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CB35A-20FA-76D9-E11E-A98A9E578C52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1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BFBB-3647-C043-BC4F-31AA0275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902F3-1734-8A42-9EC1-D03341A8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 at all paths using undirected edges</a:t>
            </a:r>
          </a:p>
          <a:p>
            <a:endParaRPr lang="en-US" dirty="0"/>
          </a:p>
          <a:p>
            <a:r>
              <a:rPr lang="en-US" dirty="0"/>
              <a:t>But when going down a path and looking at triplets, we need to look at the direction of the edges</a:t>
            </a:r>
          </a:p>
          <a:p>
            <a:endParaRPr lang="en-US" dirty="0"/>
          </a:p>
          <a:p>
            <a:r>
              <a:rPr lang="en-US" dirty="0"/>
              <a:t>Common cause and common effect induce opposite effects: observing parent causes independence, observing child causes dependence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30949-2B13-BC42-AC6D-EA8D1933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answer queries?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199" y="1113178"/>
            <a:ext cx="7162799" cy="4830422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</a:rPr>
              <a:t>Joint distributions are the best!</a:t>
            </a:r>
          </a:p>
          <a:p>
            <a:pPr lvl="1"/>
            <a:r>
              <a:rPr lang="en-US" dirty="0"/>
              <a:t>Allow us to answer all marginal or conditional queries</a:t>
            </a:r>
          </a:p>
          <a:p>
            <a:pPr lvl="1"/>
            <a:r>
              <a:rPr lang="en-US" dirty="0"/>
              <a:t>However…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Often we don’t have the joint table. Only know some set of conditional probability tables (CPTs)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9DA456-4126-6B4A-9D59-4733FED22F51}"/>
              </a:ext>
            </a:extLst>
          </p:cNvPr>
          <p:cNvGraphicFramePr>
            <a:graphicFrameLocks noGrp="1"/>
          </p:cNvGraphicFramePr>
          <p:nvPr/>
        </p:nvGraphicFramePr>
        <p:xfrm>
          <a:off x="6781800" y="1981200"/>
          <a:ext cx="169489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8BEB74-E4CB-A54A-992F-79624B4F71C1}"/>
              </a:ext>
            </a:extLst>
          </p:cNvPr>
          <p:cNvSpPr/>
          <p:nvPr/>
        </p:nvSpPr>
        <p:spPr>
          <a:xfrm>
            <a:off x="6805612" y="1271076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5D097B-EB0F-E142-91F9-CC8CD1EA0448}"/>
                  </a:ext>
                </a:extLst>
              </p:cNvPr>
              <p:cNvSpPr/>
              <p:nvPr/>
            </p:nvSpPr>
            <p:spPr>
              <a:xfrm>
                <a:off x="8991600" y="2174486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𝐷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5D097B-EB0F-E142-91F9-CC8CD1EA0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174486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t="-1386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27">
            <a:extLst>
              <a:ext uri="{FF2B5EF4-FFF2-40B4-BE49-F238E27FC236}">
                <a16:creationId xmlns:a16="http://schemas.microsoft.com/office/drawing/2014/main" id="{EE133B5E-5D67-4646-82C3-88C08788EC99}"/>
              </a:ext>
            </a:extLst>
          </p:cNvPr>
          <p:cNvSpPr/>
          <p:nvPr/>
        </p:nvSpPr>
        <p:spPr>
          <a:xfrm>
            <a:off x="8647693" y="27763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1FC4-8EDD-8E41-AD3D-8327F29D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63FA-1F52-C443-8AC9-D9C1C316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Choose the true statement(s):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If X and Y are conditionally independent given Z, then X and Y are independent </a:t>
            </a:r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If X and Y are independent, then X and Y are also conditionally independent given Z</a:t>
            </a:r>
          </a:p>
          <a:p>
            <a:pPr marL="514350" indent="-514350">
              <a:buAutoNum type="alphaUcParenBoth"/>
            </a:pPr>
            <a:endParaRPr lang="en-US" dirty="0"/>
          </a:p>
          <a:p>
            <a:pPr marL="514350" indent="-514350">
              <a:buAutoNum type="alphaUcParenBoth"/>
            </a:pPr>
            <a:r>
              <a:rPr lang="en-US" dirty="0"/>
              <a:t>Neither is 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6734B-9BB6-8342-BAF6-19870347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2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joint from marginals/conditionals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-211873" y="1650516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873" y="1650516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 t="-1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35059-E527-544B-8C63-66D8DCB00932}"/>
              </a:ext>
            </a:extLst>
          </p:cNvPr>
          <p:cNvSpPr txBox="1"/>
          <p:nvPr/>
        </p:nvSpPr>
        <p:spPr>
          <a:xfrm>
            <a:off x="6408112" y="2111514"/>
            <a:ext cx="907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Chain </a:t>
            </a:r>
          </a:p>
          <a:p>
            <a:pPr algn="ctr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Rule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922674-5582-B04C-9C3C-12C586ECFE1D}"/>
                  </a:ext>
                </a:extLst>
              </p:cNvPr>
              <p:cNvSpPr/>
              <p:nvPr/>
            </p:nvSpPr>
            <p:spPr>
              <a:xfrm>
                <a:off x="2871909" y="5427922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922674-5582-B04C-9C3C-12C586ECF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09" y="5427922"/>
                <a:ext cx="6749585" cy="1303883"/>
              </a:xfrm>
              <a:prstGeom prst="rect">
                <a:avLst/>
              </a:prstGeom>
              <a:blipFill>
                <a:blip r:embed="rId4"/>
                <a:stretch>
                  <a:fillRect t="-101942" b="-16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790A1A-6C85-3F44-982F-26301AD85D74}"/>
              </a:ext>
            </a:extLst>
          </p:cNvPr>
          <p:cNvSpPr txBox="1"/>
          <p:nvPr/>
        </p:nvSpPr>
        <p:spPr>
          <a:xfrm>
            <a:off x="6166624" y="64677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Answering queries from CPTs: </a:t>
            </a:r>
            <a:r>
              <a:rPr lang="en-US" sz="4400" b="1" dirty="0">
                <a:solidFill>
                  <a:srgbClr val="FF0000"/>
                </a:solidFill>
              </a:rPr>
              <a:t>Problem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72400" y="1513935"/>
                <a:ext cx="3954236" cy="3677562"/>
              </a:xfrm>
            </p:spPr>
            <p:txBody>
              <a:bodyPr/>
              <a:lstStyle/>
              <a:p>
                <a:pPr marL="917575" lvl="2" indent="-457200"/>
                <a:r>
                  <a:rPr lang="en-US" sz="2800" dirty="0"/>
                  <a:t>If there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taking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 each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A3312A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A3312A"/>
                    </a:solidFill>
                  </a:rPr>
                  <a:t> entries!!</a:t>
                </a:r>
              </a:p>
              <a:p>
                <a:pPr marL="917575" lvl="2" indent="-457200"/>
                <a:endParaRPr lang="en-US" sz="2800" b="1" dirty="0">
                  <a:solidFill>
                    <a:srgbClr val="A3312A"/>
                  </a:solidFill>
                </a:endParaRP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Even the conditional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𝑋</m:t>
                    </m:r>
                    <m:r>
                      <a:rPr lang="en-US" sz="2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𝑋</m:t>
                    </m:r>
                    <m:r>
                      <a:rPr lang="en-US" sz="2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…,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−1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needs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entries</a:t>
                </a:r>
                <a:endParaRPr lang="en-US" sz="2800" dirty="0">
                  <a:solidFill>
                    <a:srgbClr val="A3312A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2400" y="1513935"/>
                <a:ext cx="3954236" cy="3677562"/>
              </a:xfrm>
              <a:blipFill>
                <a:blip r:embed="rId2"/>
                <a:stretch>
                  <a:fillRect t="-1379" b="-1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6EC2BA-25E0-2049-8E21-0F40C359E3F3}"/>
                  </a:ext>
                </a:extLst>
              </p:cNvPr>
              <p:cNvSpPr/>
              <p:nvPr/>
            </p:nvSpPr>
            <p:spPr>
              <a:xfrm>
                <a:off x="-211873" y="1650516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6EC2BA-25E0-2049-8E21-0F40C359E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873" y="1650516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 t="-1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1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3DA8-9761-2B46-91DB-546A9EFD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E656-7E14-3247-B6AF-BF708061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Addressing this issue by simplifying conditional distributions</a:t>
            </a:r>
          </a:p>
          <a:p>
            <a:pPr lvl="1"/>
            <a:r>
              <a:rPr lang="en-US" dirty="0"/>
              <a:t>Conditional independence assumptions</a:t>
            </a:r>
          </a:p>
          <a:p>
            <a:endParaRPr lang="en-US" dirty="0"/>
          </a:p>
          <a:p>
            <a:r>
              <a:rPr lang="en-US" dirty="0"/>
              <a:t>Constructing the Bayes net</a:t>
            </a:r>
          </a:p>
          <a:p>
            <a:endParaRPr lang="en-US" dirty="0"/>
          </a:p>
          <a:p>
            <a:r>
              <a:rPr lang="en-US" dirty="0"/>
              <a:t>Answering certain questions</a:t>
            </a:r>
          </a:p>
          <a:p>
            <a:pPr lvl="1"/>
            <a:r>
              <a:rPr lang="en-US" dirty="0"/>
              <a:t>“Bayes ball”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AAA16-7F3E-DB48-8BEB-E93ABAAF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D3AC-61F5-8D47-827B-E2AF8C64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distributions have simpler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18BB-D086-B947-831D-14F0A0CF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/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CD0ED2-4FA7-8241-BE27-F782A1EBF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0059"/>
                <a:ext cx="11201400" cy="442814"/>
              </a:xfrm>
              <a:prstGeom prst="rect">
                <a:avLst/>
              </a:prstGeom>
              <a:blipFill>
                <a:blip r:embed="rId2"/>
                <a:stretch>
                  <a:fillRect t="-13514" b="-216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/>
              <p:nvPr/>
            </p:nvSpPr>
            <p:spPr>
              <a:xfrm>
                <a:off x="533400" y="1981200"/>
                <a:ext cx="11429999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=</a:t>
                </a:r>
                <a:r>
                  <a:rPr lang="en-US" sz="2800" dirty="0">
                    <a:solidFill>
                      <a:srgbClr val="D60093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1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alibri"/>
                    <a:cs typeface="Calibri"/>
                    <a:sym typeface="Wingdings"/>
                  </a:rPr>
                  <a:t>“Conditional independence”</a:t>
                </a: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 (more on this soon)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Then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=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Needs less data to estimate conditionals</a:t>
                </a:r>
                <a:r>
                  <a:rPr lang="en-US" sz="28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 is easier to estimate than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4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4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libri"/>
                    <a:cs typeface="Calibri"/>
                    <a:sym typeface="Wingdings"/>
                  </a:rPr>
                  <a:t>)</a:t>
                </a:r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Needs less computation and storage to answer other queries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93656-F249-7C41-BECF-69ED148A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429999" cy="4770537"/>
              </a:xfrm>
              <a:prstGeom prst="rect">
                <a:avLst/>
              </a:prstGeom>
              <a:blipFill>
                <a:blip r:embed="rId3"/>
                <a:stretch>
                  <a:fillRect l="-1000" t="-1596" b="-239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DDD8-3724-153C-CAEA-CCC3F5AF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“Independence”?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CAE3-44BE-769D-DC33-D0C29572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8996-6FEB-8D6E-9BBA-703E60B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22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101873</TotalTime>
  <Words>2454</Words>
  <Application>Microsoft Macintosh PowerPoint</Application>
  <PresentationFormat>Widescreen</PresentationFormat>
  <Paragraphs>480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AI: Representation and Problem Solving </vt:lpstr>
      <vt:lpstr>Recap</vt:lpstr>
      <vt:lpstr>Example: COVID modeling</vt:lpstr>
      <vt:lpstr>How to answer queries?</vt:lpstr>
      <vt:lpstr>Construct joint from marginals/conditionals</vt:lpstr>
      <vt:lpstr>Answering queries from CPTs: Problem</vt:lpstr>
      <vt:lpstr>Today</vt:lpstr>
      <vt:lpstr>Sometimes, distributions have simpler structure</vt:lpstr>
      <vt:lpstr>What is this “Independence”?</vt:lpstr>
      <vt:lpstr>I roll two fair dice…</vt:lpstr>
      <vt:lpstr>Independence</vt:lpstr>
      <vt:lpstr>Example: Independence</vt:lpstr>
      <vt:lpstr>Question</vt:lpstr>
      <vt:lpstr>Conditional independence</vt:lpstr>
      <vt:lpstr>Conditional independence</vt:lpstr>
      <vt:lpstr>Conditional independence</vt:lpstr>
      <vt:lpstr>Have we seen conditional independence in previous lectures?</vt:lpstr>
      <vt:lpstr>Moving back to Bayes nets via a cute example</vt:lpstr>
      <vt:lpstr>Bayes nets</vt:lpstr>
      <vt:lpstr>Bayes nets</vt:lpstr>
      <vt:lpstr>Bayes nets                          .</vt:lpstr>
      <vt:lpstr>Question</vt:lpstr>
      <vt:lpstr>Another example: Coin Flips</vt:lpstr>
      <vt:lpstr>Example: Traffic</vt:lpstr>
      <vt:lpstr>Conditional independence questions</vt:lpstr>
      <vt:lpstr>Conditional independence in Bayes nets</vt:lpstr>
      <vt:lpstr>Special cases that are useful building blocks</vt:lpstr>
      <vt:lpstr>Let’s dig deeper, and take a slightly different perspective</vt:lpstr>
      <vt:lpstr>Causal Chain</vt:lpstr>
      <vt:lpstr>Common Cause</vt:lpstr>
      <vt:lpstr>Common Effect</vt:lpstr>
      <vt:lpstr>Common Effect</vt:lpstr>
      <vt:lpstr>Recipe (“Bayes ball”)</vt:lpstr>
      <vt:lpstr>Bayes Ball in pictures</vt:lpstr>
      <vt:lpstr>Question</vt:lpstr>
      <vt:lpstr>Question</vt:lpstr>
      <vt:lpstr>Another question</vt:lpstr>
      <vt:lpstr>Question</vt:lpstr>
      <vt:lpstr>Important note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Nihar B Shah</cp:lastModifiedBy>
  <cp:revision>2910</cp:revision>
  <cp:lastPrinted>2014-02-18T19:00:09Z</cp:lastPrinted>
  <dcterms:created xsi:type="dcterms:W3CDTF">2004-08-27T04:16:05Z</dcterms:created>
  <dcterms:modified xsi:type="dcterms:W3CDTF">2024-04-02T18:22:44Z</dcterms:modified>
</cp:coreProperties>
</file>