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8"/>
  </p:notesMasterIdLst>
  <p:handoutMasterIdLst>
    <p:handoutMasterId r:id="rId49"/>
  </p:handoutMasterIdLst>
  <p:sldIdLst>
    <p:sldId id="663" r:id="rId2"/>
    <p:sldId id="2319" r:id="rId3"/>
    <p:sldId id="2320" r:id="rId4"/>
    <p:sldId id="2321" r:id="rId5"/>
    <p:sldId id="2322" r:id="rId6"/>
    <p:sldId id="1015" r:id="rId7"/>
    <p:sldId id="2301" r:id="rId8"/>
    <p:sldId id="2304" r:id="rId9"/>
    <p:sldId id="1011" r:id="rId10"/>
    <p:sldId id="2302" r:id="rId11"/>
    <p:sldId id="992" r:id="rId12"/>
    <p:sldId id="2303" r:id="rId13"/>
    <p:sldId id="2323" r:id="rId14"/>
    <p:sldId id="2306" r:id="rId15"/>
    <p:sldId id="2324" r:id="rId16"/>
    <p:sldId id="2307" r:id="rId17"/>
    <p:sldId id="2325" r:id="rId18"/>
    <p:sldId id="2305" r:id="rId19"/>
    <p:sldId id="2309" r:id="rId20"/>
    <p:sldId id="956" r:id="rId21"/>
    <p:sldId id="952" r:id="rId22"/>
    <p:sldId id="947" r:id="rId23"/>
    <p:sldId id="2312" r:id="rId24"/>
    <p:sldId id="999" r:id="rId25"/>
    <p:sldId id="2327" r:id="rId26"/>
    <p:sldId id="962" r:id="rId27"/>
    <p:sldId id="963" r:id="rId28"/>
    <p:sldId id="2337" r:id="rId29"/>
    <p:sldId id="2338" r:id="rId30"/>
    <p:sldId id="2339" r:id="rId31"/>
    <p:sldId id="967" r:id="rId32"/>
    <p:sldId id="2328" r:id="rId33"/>
    <p:sldId id="2330" r:id="rId34"/>
    <p:sldId id="2329" r:id="rId35"/>
    <p:sldId id="2336" r:id="rId36"/>
    <p:sldId id="2331" r:id="rId37"/>
    <p:sldId id="309" r:id="rId38"/>
    <p:sldId id="307" r:id="rId39"/>
    <p:sldId id="2332" r:id="rId40"/>
    <p:sldId id="2333" r:id="rId41"/>
    <p:sldId id="2334" r:id="rId42"/>
    <p:sldId id="310" r:id="rId43"/>
    <p:sldId id="2335" r:id="rId44"/>
    <p:sldId id="945" r:id="rId45"/>
    <p:sldId id="2197" r:id="rId46"/>
    <p:sldId id="2313" r:id="rId47"/>
  </p:sldIdLst>
  <p:sldSz cx="12192000" cy="6858000"/>
  <p:notesSz cx="7099300" cy="10234613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A3312A"/>
    <a:srgbClr val="008000"/>
    <a:srgbClr val="404040"/>
    <a:srgbClr val="2A42A3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 autoAdjust="0"/>
    <p:restoredTop sz="95714" autoAdjust="0"/>
  </p:normalViewPr>
  <p:slideViewPr>
    <p:cSldViewPr>
      <p:cViewPr varScale="1">
        <p:scale>
          <a:sx n="117" d="100"/>
          <a:sy n="117" d="100"/>
        </p:scale>
        <p:origin x="208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06000" y="6298046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0" y="63817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resmethodol.biomedcentral.com/articles/10.1186/s12874-023-01856-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ol.de/en/lcs/probabilistic-programming/webchurch-and-openbugs/example-6a-bayesian-network-student-model-with-evidence" TargetMode="External"/><Relationship Id="rId2" Type="http://schemas.openxmlformats.org/officeDocument/2006/relationships/hyperlink" Target="https://bmcmedresmethodol.biomedcentral.com/articles/10.1186/s12874-023-01856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Nihar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Shah and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Tuomas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Sandholm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</a:t>
            </a:r>
            <a:r>
              <a:rPr lang="en-US" sz="1867" dirty="0" err="1">
                <a:latin typeface="Palatino" pitchFamily="2" charset="77"/>
                <a:ea typeface="Palatino" pitchFamily="2" charset="77"/>
              </a:rPr>
              <a:t>ai.berkeley.edu</a:t>
            </a:r>
            <a:endParaRPr lang="en-US" sz="1867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64F0-FBDF-D74F-A1A2-33175300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D95F6-3150-BD46-92F9-3FB37ECDD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two random variables: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values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with</a:t>
                </a:r>
                <a:r>
                  <a:rPr lang="en-US" dirty="0"/>
                  <a:t> values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514369" indent="-45720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refers to the </a:t>
                </a:r>
                <a:r>
                  <a:rPr lang="en-US" sz="2800" i="1" dirty="0">
                    <a:solidFill>
                      <a:schemeClr val="accent2"/>
                    </a:solidFill>
                  </a:rPr>
                  <a:t>joint distribution</a:t>
                </a:r>
                <a:r>
                  <a:rPr lang="en-US" sz="2800" i="1" dirty="0"/>
                  <a:t>, </a:t>
                </a:r>
                <a:r>
                  <a:rPr lang="en-US" sz="2800" dirty="0"/>
                  <a:t>i.e., a set of 6 possible values for each setting of variables, i.e., a function mapping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,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,…</m:t>
                    </m:r>
                  </m:oMath>
                </a14:m>
                <a:r>
                  <a:rPr lang="en-US" sz="2800" dirty="0"/>
                  <a:t> to corresponding probabilities</a:t>
                </a:r>
              </a:p>
              <a:p>
                <a:pPr marL="514369" indent="-45720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(+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is a </a:t>
                </a:r>
                <a:r>
                  <a:rPr lang="en-US" sz="2800" i="1" dirty="0"/>
                  <a:t>number:</a:t>
                </a:r>
                <a:r>
                  <a:rPr lang="en-US" sz="2800" dirty="0"/>
                  <a:t>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  <a:p>
                <a:pPr marL="514369" indent="-45720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is a set of 2 values, the probabilities for all values of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the given value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i.e., it is a function mapping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to numbers (note: </a:t>
                </a:r>
                <a:r>
                  <a:rPr lang="en-US" sz="2800" i="1" dirty="0"/>
                  <a:t>not</a:t>
                </a:r>
                <a:r>
                  <a:rPr lang="en-US" sz="2800" dirty="0"/>
                  <a:t> probability distribution, it will not sum to one)</a:t>
                </a:r>
                <a:r>
                  <a:rPr lang="en-US" sz="2800" b="1" dirty="0"/>
                  <a:t> 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D95F6-3150-BD46-92F9-3FB37ECDD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337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A16D-BAB7-D14F-BF68-310F15A4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258901" cy="5377691"/>
              </a:xfrm>
            </p:spPr>
            <p:txBody>
              <a:bodyPr/>
              <a:lstStyle/>
              <a:p>
                <a:pPr fontAlgn="ctr"/>
                <a:r>
                  <a:rPr lang="en-US" sz="2800" b="0" dirty="0">
                    <a:solidFill>
                      <a:schemeClr val="tx2"/>
                    </a:solidFill>
                  </a:rPr>
                  <a:t>Three random variables: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marL="0" indent="0" font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</a:p>
              <a:p>
                <a:pPr fontAlgn="ctr"/>
                <a:endParaRPr lang="en-US" sz="2800" dirty="0">
                  <a:solidFill>
                    <a:schemeClr val="tx2"/>
                  </a:solidFill>
                </a:endParaRPr>
              </a:p>
              <a:p>
                <a:pPr fontAlgn="ctr"/>
                <a:r>
                  <a:rPr lang="en-US" sz="2800" dirty="0">
                    <a:solidFill>
                      <a:schemeClr val="tx2"/>
                    </a:solidFill>
                  </a:rPr>
                  <a:t>Also written as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258901" cy="5377691"/>
              </a:xfrm>
              <a:blipFill>
                <a:blip r:embed="rId2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1A7-1E7A-1C4F-94DA-454A389D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5C87-D04D-A347-AE8E-54D61246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Table representing all values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C071-62F7-3143-9593-0FD7479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8CDC6A3-43A5-354E-800A-09E7F97A9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8CDC6A3-43A5-354E-800A-09E7F97A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FC45E40-AB75-A34F-9B06-67781BDE2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6448"/>
                  </p:ext>
                </p:extLst>
              </p:nvPr>
            </p:nvGraphicFramePr>
            <p:xfrm>
              <a:off x="708387" y="2362200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FC45E40-AB75-A34F-9B06-67781BDE2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6448"/>
                  </p:ext>
                </p:extLst>
              </p:nvPr>
            </p:nvGraphicFramePr>
            <p:xfrm>
              <a:off x="708387" y="2362200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3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3333" r="-2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113333" r="-1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3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13333" r="-2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213333" r="-1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3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13333" r="-2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313333" r="-1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13333" r="-3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13333" r="-2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413333" r="-101183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3333" r="-3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13333" r="-2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513333" r="-101183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3333" r="-300000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13333" r="-200000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613333" r="-10118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3333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13333" r="-2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713333" r="-101183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3333" r="-3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13333" r="-2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813333" r="-101183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870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80" t="-340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435" y="111746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435" y="111746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t="-12821" r="-3922" b="-5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</p:spTree>
    <p:extLst>
      <p:ext uri="{BB962C8B-B14F-4D97-AF65-F5344CB8AC3E}">
        <p14:creationId xmlns:p14="http://schemas.microsoft.com/office/powerpoint/2010/main" val="102009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031D-BEB4-0F42-B455-42B66E75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E2A9-FDAF-8E41-BA19-44011FB44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random variables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you have joint distribution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00503000000000000" pitchFamily="2" charset="77"/>
                  </a:rPr>
                  <a:t>, how do you get the </a:t>
                </a:r>
                <a:r>
                  <a:rPr lang="en-US" dirty="0">
                    <a:solidFill>
                      <a:schemeClr val="accent2"/>
                    </a:solidFill>
                    <a:latin typeface="Cambria Math" panose="02000503000000000000" pitchFamily="2" charset="77"/>
                  </a:rPr>
                  <a:t>marginal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ambria Math" panose="02000503000000000000" pitchFamily="2" charset="77"/>
                  </a:rPr>
                  <a:t>?</a:t>
                </a:r>
                <a:endParaRPr lang="en-US" dirty="0">
                  <a:latin typeface="Cambria Math" panose="02000503000000000000" pitchFamily="2" charset="77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>
                  <a:latin typeface="Cambria Math" panose="02000503000000000000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E2A9-FDAF-8E41-BA19-44011FB44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 r="-55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BFBE7-FE9C-B94E-9010-63AADB7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CDEA-374A-A441-93E2-B88AE18A1982}"/>
              </a:ext>
            </a:extLst>
          </p:cNvPr>
          <p:cNvSpPr txBox="1"/>
          <p:nvPr/>
        </p:nvSpPr>
        <p:spPr>
          <a:xfrm>
            <a:off x="533400" y="5428443"/>
            <a:ext cx="1104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Calibri"/>
                <a:cs typeface="Calibri"/>
              </a:rPr>
              <a:t>Marginalization is summing out a subset of random variables from a joint distribution to obtain a distribution of the remaining subset</a:t>
            </a:r>
          </a:p>
        </p:txBody>
      </p:sp>
    </p:spTree>
    <p:extLst>
      <p:ext uri="{BB962C8B-B14F-4D97-AF65-F5344CB8AC3E}">
        <p14:creationId xmlns:p14="http://schemas.microsoft.com/office/powerpoint/2010/main" val="14695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11487500" cy="479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Marginal distribution</a:t>
            </a:r>
          </a:p>
          <a:p>
            <a:pPr marL="0" indent="0">
              <a:buNone/>
            </a:pPr>
            <a:r>
              <a:rPr lang="en-US" dirty="0"/>
              <a:t>E.g., what is the probability that chosen slice has no spinach?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8767" y="2971801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/>
                  <a:t> 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67" y="2971801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307" b="-3421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40EC1F26-5411-5646-8FE2-268B5CDD086B}"/>
              </a:ext>
            </a:extLst>
          </p:cNvPr>
          <p:cNvSpPr/>
          <p:nvPr/>
        </p:nvSpPr>
        <p:spPr>
          <a:xfrm>
            <a:off x="630249" y="2289683"/>
            <a:ext cx="6075351" cy="17558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2E2-DF3B-F648-9952-6314241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9201-2E8D-A04E-BE3E-B059E27A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102194"/>
                  </p:ext>
                </p:extLst>
              </p:nvPr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102194"/>
                  </p:ext>
                </p:extLst>
              </p:nvPr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/>
              <p:nvPr/>
            </p:nvSpPr>
            <p:spPr>
              <a:xfrm>
                <a:off x="762000" y="5054897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54897"/>
                <a:ext cx="2133600" cy="461665"/>
              </a:xfrm>
              <a:prstGeom prst="rect">
                <a:avLst/>
              </a:prstGeom>
              <a:blipFill>
                <a:blip r:embed="rId4"/>
                <a:stretch>
                  <a:fillRect l="-473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9BB45-1487-B0AC-7912-63B61EA6DA95}"/>
                  </a:ext>
                </a:extLst>
              </p:cNvPr>
              <p:cNvSpPr txBox="1"/>
              <p:nvPr/>
            </p:nvSpPr>
            <p:spPr>
              <a:xfrm>
                <a:off x="762000" y="5552725"/>
                <a:ext cx="1021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Sum rows that share the same value of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𝐵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9BB45-1487-B0AC-7912-63B61EA6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52725"/>
                <a:ext cx="10210800" cy="461665"/>
              </a:xfrm>
              <a:prstGeom prst="rect">
                <a:avLst/>
              </a:prstGeom>
              <a:blipFill>
                <a:blip r:embed="rId5"/>
                <a:stretch>
                  <a:fillRect l="-994" t="-10811" b="-2973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09600" y="1915957"/>
            <a:ext cx="6075351" cy="3567844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66855" y="1984403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98838" y="2237712"/>
                <a:ext cx="3064151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838" y="2237712"/>
                <a:ext cx="3064151" cy="479408"/>
              </a:xfrm>
              <a:prstGeom prst="rect">
                <a:avLst/>
              </a:prstGeom>
              <a:blipFill>
                <a:blip r:embed="rId6"/>
                <a:stretch>
                  <a:fillRect l="-826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09600" y="1915958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48255" y="2821413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16927" y="4580944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A5B5D-0C45-484B-8972-FCA8BCDC86FC}"/>
              </a:ext>
            </a:extLst>
          </p:cNvPr>
          <p:cNvSpPr/>
          <p:nvPr/>
        </p:nvSpPr>
        <p:spPr>
          <a:xfrm>
            <a:off x="609600" y="2821413"/>
            <a:ext cx="2419455" cy="9019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161736-B5FE-9E42-8E64-6EDB6E46B0D2}"/>
              </a:ext>
            </a:extLst>
          </p:cNvPr>
          <p:cNvSpPr txBox="1"/>
          <p:nvPr/>
        </p:nvSpPr>
        <p:spPr>
          <a:xfrm>
            <a:off x="7001694" y="2895519"/>
            <a:ext cx="4257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We restrict our attention to satisfying the “given” condition, and then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normalize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the values so that they sum to 1 (form a distribution)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5E18AA3-D7AE-5B48-B6E3-EC14FFC6FA24}"/>
                  </a:ext>
                </a:extLst>
              </p:cNvPr>
              <p:cNvSpPr txBox="1"/>
              <p:nvPr/>
            </p:nvSpPr>
            <p:spPr>
              <a:xfrm>
                <a:off x="1142084" y="5562600"/>
                <a:ext cx="10004405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  −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3333FF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  −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3333FF"/>
                            </a:solidFill>
                          </a:rPr>
                          <m:t>  </m:t>
                        </m:r>
                      </m:num>
                      <m:den>
                        <m:eqArr>
                          <m:eqArr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(+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−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 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 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−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,  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3333FF"/>
                                </a:solidFill>
                              </a:rPr>
                              <m:t>  </m:t>
                            </m:r>
                          </m:e>
                        </m:eqArr>
                      </m:den>
                    </m:f>
                  </m:oMath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5E18AA3-D7AE-5B48-B6E3-EC14FFC6F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84" y="5562600"/>
                <a:ext cx="10004405" cy="809196"/>
              </a:xfrm>
              <a:prstGeom prst="rect">
                <a:avLst/>
              </a:prstGeom>
              <a:blipFill>
                <a:blip r:embed="rId7"/>
                <a:stretch>
                  <a:fillRect l="-253" t="-17188" b="-25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19B02-66A7-B0B6-2CA2-54A366BE76F8}"/>
                  </a:ext>
                </a:extLst>
              </p:cNvPr>
              <p:cNvSpPr txBox="1"/>
              <p:nvPr/>
            </p:nvSpPr>
            <p:spPr>
              <a:xfrm>
                <a:off x="8458200" y="6124559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i-IN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19B02-66A7-B0B6-2CA2-54A366BE7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124559"/>
                <a:ext cx="6096000" cy="400110"/>
              </a:xfrm>
              <a:prstGeom prst="rect">
                <a:avLst/>
              </a:prstGeom>
              <a:blipFill>
                <a:blip r:embed="rId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CFBD986-F9BA-8FAA-E175-65F1DA5AF867}"/>
              </a:ext>
            </a:extLst>
          </p:cNvPr>
          <p:cNvSpPr/>
          <p:nvPr/>
        </p:nvSpPr>
        <p:spPr>
          <a:xfrm>
            <a:off x="3810000" y="5893324"/>
            <a:ext cx="7336489" cy="4624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75E4B-5907-E4AB-21F6-B220BEB1959C}"/>
              </a:ext>
            </a:extLst>
          </p:cNvPr>
          <p:cNvSpPr txBox="1"/>
          <p:nvPr/>
        </p:nvSpPr>
        <p:spPr>
          <a:xfrm>
            <a:off x="291034" y="1133183"/>
            <a:ext cx="1136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Given that the chosen slice has roasted onion, what is the probability it has mushrooms and no spinach?</a:t>
            </a:r>
            <a:endParaRPr lang="hi-IN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3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 animBg="1"/>
      <p:bldP spid="43" grpId="0" animBg="1"/>
      <p:bldP spid="78" grpId="0" animBg="1"/>
      <p:bldP spid="5" grpId="0" animBg="1"/>
      <p:bldP spid="79" grpId="0"/>
      <p:bldP spid="81" grpId="0"/>
      <p:bldP spid="4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927C-1F71-014C-9A14-EEE9A918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DDD5-1F7B-A14E-A297-B3563F0D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The </a:t>
                </a:r>
                <a:r>
                  <a:rPr lang="en-US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Helvetica Neue" panose="02000503000000020004" pitchFamily="2" charset="0"/>
                  </a:rPr>
                  <a:t>conditional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 </a:t>
                </a:r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(“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) 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is defined as</a:t>
                </a:r>
                <a:br>
                  <a:rPr lang="en-US" dirty="0">
                    <a:latin typeface="Palatino" pitchFamily="2" charset="77"/>
                    <a:ea typeface="Palatino" pitchFamily="2" charset="77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DDD5-1F7B-A14E-A297-B3563F0D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604" r="-22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9946-8F96-8543-AB96-E021C3A0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59A3-10BF-924F-BC51-6FECA7E2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B0DA-856A-9644-A56F-5AA89D62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837584-BFB0-D542-97CA-4CB9EAB82E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837584-BFB0-D542-97CA-4CB9EAB8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3E2A93B-C08E-5B4E-A6D9-08F56F38FD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3E2A93B-C08E-5B4E-A6D9-08F56F38FD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ABC4-52AF-AD43-86A2-F2772E78A964}"/>
                  </a:ext>
                </a:extLst>
              </p:cNvPr>
              <p:cNvSpPr txBox="1"/>
              <p:nvPr/>
            </p:nvSpPr>
            <p:spPr>
              <a:xfrm>
                <a:off x="773575" y="5147231"/>
                <a:ext cx="69226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=+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=+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|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= 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? 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ABC4-52AF-AD43-86A2-F2772E78A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75" y="5147231"/>
                <a:ext cx="6922625" cy="461665"/>
              </a:xfrm>
              <a:prstGeom prst="rect">
                <a:avLst/>
              </a:prstGeom>
              <a:blipFill>
                <a:blip r:embed="rId4"/>
                <a:stretch>
                  <a:fillRect l="-128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D989743-D702-FB48-8338-7DD4DEA869CE}"/>
              </a:ext>
            </a:extLst>
          </p:cNvPr>
          <p:cNvSpPr txBox="1"/>
          <p:nvPr/>
        </p:nvSpPr>
        <p:spPr>
          <a:xfrm>
            <a:off x="773575" y="5791200"/>
            <a:ext cx="1050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We restrict our attention to rows that satisfy the “given” condition, and then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normalize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the values so that they sum to 1 (form a distribution)</a:t>
            </a:r>
          </a:p>
        </p:txBody>
      </p:sp>
    </p:spTree>
    <p:extLst>
      <p:ext uri="{BB962C8B-B14F-4D97-AF65-F5344CB8AC3E}">
        <p14:creationId xmlns:p14="http://schemas.microsoft.com/office/powerpoint/2010/main" val="8735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ABB3-FC10-AB4F-A1F3-235B1CDC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D71CB45F-FC99-7141-8C9D-6C0129080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2952088" y="2136538"/>
            <a:ext cx="6287823" cy="37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FBE342F-069C-174A-B1AD-E974628C965A}"/>
              </a:ext>
            </a:extLst>
          </p:cNvPr>
          <p:cNvSpPr txBox="1"/>
          <p:nvPr/>
        </p:nvSpPr>
        <p:spPr>
          <a:xfrm>
            <a:off x="457200" y="6375471"/>
            <a:ext cx="929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bmcmedresmethodol.biomedcentral.com</a:t>
            </a:r>
            <a:r>
              <a:rPr lang="en-US" dirty="0">
                <a:hlinkClick r:id="rId3"/>
              </a:rPr>
              <a:t>/articles/10.1186/s12874-023-01856-1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729FF5-8F6A-974F-BE31-4D2CA0D7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COVID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05F68-00C1-8449-B6F8-A6041294B4AE}"/>
              </a:ext>
            </a:extLst>
          </p:cNvPr>
          <p:cNvSpPr txBox="1"/>
          <p:nvPr/>
        </p:nvSpPr>
        <p:spPr>
          <a:xfrm>
            <a:off x="0" y="1295400"/>
            <a:ext cx="122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What is P(URT </a:t>
            </a:r>
            <a:r>
              <a:rPr lang="en-US" sz="2400" b="1" dirty="0" err="1">
                <a:latin typeface="Calibri"/>
                <a:cs typeface="Calibri"/>
              </a:rPr>
              <a:t>elipthelial</a:t>
            </a:r>
            <a:r>
              <a:rPr lang="en-US" sz="2400" b="1" dirty="0">
                <a:latin typeface="Calibri"/>
                <a:cs typeface="Calibri"/>
              </a:rPr>
              <a:t> infection = yes | dry cough=yes, productive cough=no, anosmia=yes)?</a:t>
            </a:r>
          </a:p>
        </p:txBody>
      </p:sp>
    </p:spTree>
    <p:extLst>
      <p:ext uri="{BB962C8B-B14F-4D97-AF65-F5344CB8AC3E}">
        <p14:creationId xmlns:p14="http://schemas.microsoft.com/office/powerpoint/2010/main" val="276032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10573102" cy="4870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Which of the following probability tables sum to one?</a:t>
                </a:r>
              </a:p>
              <a:p>
                <a:pPr marL="571500" indent="-571500">
                  <a:buFont typeface="+mj-lt"/>
                  <a:buAutoNum type="romanLcPeriod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10573102" cy="487022"/>
              </a:xfrm>
              <a:blipFill>
                <a:blip r:embed="rId2"/>
                <a:stretch>
                  <a:fillRect l="-1439" t="-15000" b="-620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3276600" y="2362425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70" y="3228214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89" y="3614738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597" y="410142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6" y="4487953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29" y="4482144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625" y="4102398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4" y="4488922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57" y="4483113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069" y="3219098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88" y="3605622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432" y="243663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2772" y="2434882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95" y="5263248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068" y="498787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0" y="5264217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102" y="49869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50" y="4476921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0" y="4476921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6" y="5258025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6" y="5258025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87" y="4476921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3" y="5258025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with….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07" y="4487953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51" y="3604653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queries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584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6503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825" r="-2062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779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77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646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825" r="-2062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8361" r="-16779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1667" r="-1677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marR="0" lvl="0" indent="0" algn="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064725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67" r="-29259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1667" r="-18727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92593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100000" r="-187273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3333" r="-29259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203333" r="-18727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3333" r="-2925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303333" r="-18727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173243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15" t="-1667" r="-13939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15" t="-101667" r="-1393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20785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2078582" cy="584775"/>
              </a:xfrm>
              <a:prstGeom prst="rect">
                <a:avLst/>
              </a:prstGeom>
              <a:blipFill>
                <a:blip r:embed="rId6"/>
                <a:stretch>
                  <a:fillRect l="-243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438151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67" r="-13939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67" r="-1393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068927" y="1600200"/>
                <a:ext cx="20573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927" y="1600200"/>
                <a:ext cx="2057358" cy="584775"/>
              </a:xfrm>
              <a:prstGeom prst="rect">
                <a:avLst/>
              </a:prstGeom>
              <a:blipFill>
                <a:blip r:embed="rId8"/>
                <a:stretch>
                  <a:fillRect l="-184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138661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639" r="-140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3333" r="-14090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2099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2099229" cy="584775"/>
              </a:xfrm>
              <a:prstGeom prst="rect">
                <a:avLst/>
              </a:prstGeom>
              <a:blipFill>
                <a:blip r:embed="rId10"/>
                <a:stretch>
                  <a:fillRect l="-180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187896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639" r="-13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3333" r="-13939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102417" y="4089728"/>
                <a:ext cx="2099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417" y="4089728"/>
                <a:ext cx="2099229" cy="584775"/>
              </a:xfrm>
              <a:prstGeom prst="rect">
                <a:avLst/>
              </a:prstGeom>
              <a:blipFill>
                <a:blip r:embed="rId12"/>
                <a:stretch>
                  <a:fillRect l="-180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142393" y="2033729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93" y="2033729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 l="-312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056700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8579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857927" cy="523220"/>
              </a:xfrm>
              <a:prstGeom prst="rect">
                <a:avLst/>
              </a:prstGeom>
              <a:blipFill>
                <a:blip r:embed="rId1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2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C7FB-B7A6-9548-8F55-D4227996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4AA0A-E833-194E-BA33-ED3C7CA20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1422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Suppose you are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along with p(B) and p(C).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How do you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Palatino" pitchFamily="2" charset="77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4AA0A-E833-194E-BA33-ED3C7CA20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1422399"/>
              </a:xfrm>
              <a:blipFill>
                <a:blip r:embed="rId3"/>
                <a:stretch>
                  <a:fillRect l="-1339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BE41-6D36-1C4D-A3CD-0A23626D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32B94B-D9F1-BE42-8CF2-278916521ABA}"/>
                  </a:ext>
                </a:extLst>
              </p:cNvPr>
              <p:cNvSpPr txBox="1"/>
              <p:nvPr/>
            </p:nvSpPr>
            <p:spPr>
              <a:xfrm>
                <a:off x="76704" y="3352800"/>
                <a:ext cx="6094990" cy="1130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00503000000000000" pitchFamily="2" charset="77"/>
                        </a:rPr>
                        <m:t>𝑝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3200" smtClean="0">
                                  <a:solidFill>
                                    <a:srgbClr val="FF0000"/>
                                  </a:solidFill>
                                  <a:latin typeface="Cambria Math" panose="02000503000000000000" pitchFamily="2" charset="77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3200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32B94B-D9F1-BE42-8CF2-278916521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" y="3352800"/>
                <a:ext cx="6094990" cy="1130951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2C97D8-F008-5E08-EB72-8F3F97CA12F4}"/>
              </a:ext>
            </a:extLst>
          </p:cNvPr>
          <p:cNvSpPr txBox="1"/>
          <p:nvPr/>
        </p:nvSpPr>
        <p:spPr>
          <a:xfrm>
            <a:off x="1314948" y="2855111"/>
            <a:ext cx="971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  <a:cs typeface="Calibri"/>
              </a:rPr>
              <a:t>Hint: Think about the equations of conditional probability</a:t>
            </a:r>
            <a:endParaRPr lang="hi-IN" sz="3200" i="1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7CD1E0-5687-8273-728E-7830E7B97583}"/>
                  </a:ext>
                </a:extLst>
              </p:cNvPr>
              <p:cNvSpPr txBox="1"/>
              <p:nvPr/>
            </p:nvSpPr>
            <p:spPr>
              <a:xfrm>
                <a:off x="5105400" y="3497947"/>
                <a:ext cx="6094990" cy="1130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00503000000000000" pitchFamily="2" charset="77"/>
                        </a:rPr>
                        <m:t>𝑝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3200" smtClean="0">
                                  <a:solidFill>
                                    <a:srgbClr val="FF0000"/>
                                  </a:solidFill>
                                  <a:latin typeface="Cambria Math" panose="02000503000000000000" pitchFamily="2" charset="77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3200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7CD1E0-5687-8273-728E-7830E7B9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497947"/>
                <a:ext cx="6094990" cy="1130951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9DBA86-E41B-4AF7-8D3A-12DBA37AD4BF}"/>
                  </a:ext>
                </a:extLst>
              </p:cNvPr>
              <p:cNvSpPr txBox="1"/>
              <p:nvPr/>
            </p:nvSpPr>
            <p:spPr>
              <a:xfrm>
                <a:off x="2667000" y="5129641"/>
                <a:ext cx="6094990" cy="1130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00503000000000000" pitchFamily="2" charset="77"/>
                        </a:rPr>
                        <m:t>𝐩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𝐩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3200" b="1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)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𝐩</m:t>
                          </m:r>
                          <m:r>
                            <a:rPr lang="en-US" sz="3200" b="1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(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3200" b="1" smtClean="0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00503000000000000" pitchFamily="2" charset="77"/>
                            </a:rPr>
                            <m:t>𝐩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9DBA86-E41B-4AF7-8D3A-12DBA37A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129641"/>
                <a:ext cx="6094990" cy="113095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answer queries?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199" y="1113178"/>
            <a:ext cx="7162799" cy="4830422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Joint distributions are the best!</a:t>
            </a:r>
          </a:p>
          <a:p>
            <a:pPr lvl="1"/>
            <a:r>
              <a:rPr lang="en-US" dirty="0"/>
              <a:t>Allow us to answer all marginal or conditional queries</a:t>
            </a:r>
          </a:p>
          <a:p>
            <a:pPr lvl="1"/>
            <a:r>
              <a:rPr lang="en-US" dirty="0"/>
              <a:t>However…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Often we don’t have the joint table. Only know some set of conditional probability tables (CPTs)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9DA456-4126-6B4A-9D59-4733FED22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36080"/>
              </p:ext>
            </p:extLst>
          </p:nvPr>
        </p:nvGraphicFramePr>
        <p:xfrm>
          <a:off x="6781800" y="1981200"/>
          <a:ext cx="169489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8BEB74-E4CB-A54A-992F-79624B4F71C1}"/>
              </a:ext>
            </a:extLst>
          </p:cNvPr>
          <p:cNvSpPr/>
          <p:nvPr/>
        </p:nvSpPr>
        <p:spPr>
          <a:xfrm>
            <a:off x="6805612" y="1271076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5D097B-EB0F-E142-91F9-CC8CD1EA0448}"/>
                  </a:ext>
                </a:extLst>
              </p:cNvPr>
              <p:cNvSpPr/>
              <p:nvPr/>
            </p:nvSpPr>
            <p:spPr>
              <a:xfrm>
                <a:off x="8991600" y="2174486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5D097B-EB0F-E142-91F9-CC8CD1EA0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174486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t="-1386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27">
            <a:extLst>
              <a:ext uri="{FF2B5EF4-FFF2-40B4-BE49-F238E27FC236}">
                <a16:creationId xmlns:a16="http://schemas.microsoft.com/office/drawing/2014/main" id="{EE133B5E-5D67-4646-82C3-88C08788EC99}"/>
              </a:ext>
            </a:extLst>
          </p:cNvPr>
          <p:cNvSpPr/>
          <p:nvPr/>
        </p:nvSpPr>
        <p:spPr>
          <a:xfrm>
            <a:off x="8647693" y="27763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ABB3-FC10-AB4F-A1F3-235B1CDC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4AB99ECB-44C3-AC4A-B48E-65F8AC431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3657600" y="1177153"/>
            <a:ext cx="5029200" cy="29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C06E64-2E43-8F43-A85B-462B96B40548}"/>
              </a:ext>
            </a:extLst>
          </p:cNvPr>
          <p:cNvSpPr txBox="1"/>
          <p:nvPr/>
        </p:nvSpPr>
        <p:spPr>
          <a:xfrm>
            <a:off x="1828800" y="4419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E.g., know P(dry </a:t>
            </a:r>
            <a:r>
              <a:rPr lang="en-US" sz="2400" dirty="0" err="1">
                <a:latin typeface="Calibri"/>
                <a:cs typeface="Calibri"/>
              </a:rPr>
              <a:t>cough|URT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elipthelial</a:t>
            </a:r>
            <a:r>
              <a:rPr lang="en-US" sz="2400" dirty="0">
                <a:latin typeface="Calibri"/>
                <a:cs typeface="Calibri"/>
              </a:rPr>
              <a:t> infection, </a:t>
            </a:r>
            <a:r>
              <a:rPr lang="en-US" sz="2400" dirty="0" err="1">
                <a:latin typeface="Calibri"/>
                <a:cs typeface="Calibri"/>
              </a:rPr>
              <a:t>Pul</a:t>
            </a:r>
            <a:r>
              <a:rPr lang="en-US" sz="2400" dirty="0">
                <a:latin typeface="Calibri"/>
                <a:cs typeface="Calibri"/>
              </a:rPr>
              <a:t>. capillary leakage), P(anosmia and/or ageusia | Infection of olfactory epithelium), etc.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B785833-0C2D-7D41-AFFF-6BD536BD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Only know some set of conditional probability tables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6FBF5-BF34-0B47-93FC-9EA5BADB27E0}"/>
              </a:ext>
            </a:extLst>
          </p:cNvPr>
          <p:cNvSpPr txBox="1"/>
          <p:nvPr/>
        </p:nvSpPr>
        <p:spPr>
          <a:xfrm>
            <a:off x="381000" y="5687569"/>
            <a:ext cx="11741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"/>
                <a:cs typeface="Calibri"/>
              </a:rPr>
              <a:t>Want to answer questions like:</a:t>
            </a:r>
          </a:p>
          <a:p>
            <a:r>
              <a:rPr lang="en-US" sz="2400" i="1" dirty="0">
                <a:latin typeface="Calibri"/>
                <a:cs typeface="Calibri"/>
              </a:rPr>
              <a:t>What is P(</a:t>
            </a:r>
            <a:r>
              <a:rPr lang="en-US" sz="2400" i="1" dirty="0" err="1">
                <a:latin typeface="Calibri"/>
                <a:cs typeface="Calibri"/>
              </a:rPr>
              <a:t>elipthelial</a:t>
            </a:r>
            <a:r>
              <a:rPr lang="en-US" sz="2400" i="1" dirty="0">
                <a:latin typeface="Calibri"/>
                <a:cs typeface="Calibri"/>
              </a:rPr>
              <a:t> infection = yes | dry cough=yes, productive cough=no, anosmia=yes) ?</a:t>
            </a:r>
          </a:p>
        </p:txBody>
      </p:sp>
    </p:spTree>
    <p:extLst>
      <p:ext uri="{BB962C8B-B14F-4D97-AF65-F5344CB8AC3E}">
        <p14:creationId xmlns:p14="http://schemas.microsoft.com/office/powerpoint/2010/main" val="77048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CPTs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213835" y="1751518"/>
            <a:ext cx="603286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35059-E527-544B-8C63-66D8DCB00932}"/>
              </a:ext>
            </a:extLst>
          </p:cNvPr>
          <p:cNvSpPr txBox="1"/>
          <p:nvPr/>
        </p:nvSpPr>
        <p:spPr>
          <a:xfrm>
            <a:off x="6408112" y="2111514"/>
            <a:ext cx="907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Chain </a:t>
            </a:r>
          </a:p>
          <a:p>
            <a:pPr algn="ctr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Rule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from conditionals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Product rule</a:t>
                </a:r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Can you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terms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6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  <a:blipFill>
                <a:blip r:embed="rId2"/>
                <a:stretch>
                  <a:fillRect l="-1568" t="-154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from conditionals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Product rule</a:t>
                </a:r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6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  <a:blipFill>
                <a:blip r:embed="rId2"/>
                <a:stretch>
                  <a:fillRect l="-1568" t="-154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886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from conditionals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Product rule</a:t>
                </a:r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6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Three random variables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know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What about writing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terms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Think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was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single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variable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second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variabl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Product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rule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  <a:blipFill>
                <a:blip r:embed="rId2"/>
                <a:stretch>
                  <a:fillRect l="-1568" t="-154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ABB3-FC10-AB4F-A1F3-235B1CDC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5FBE342F-069C-174A-B1AD-E974628C965A}"/>
              </a:ext>
            </a:extLst>
          </p:cNvPr>
          <p:cNvSpPr txBox="1"/>
          <p:nvPr/>
        </p:nvSpPr>
        <p:spPr>
          <a:xfrm>
            <a:off x="838200" y="5715000"/>
            <a:ext cx="9298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uol.de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en</a:t>
            </a:r>
            <a:r>
              <a:rPr lang="en-US" dirty="0">
                <a:hlinkClick r:id="rId3"/>
              </a:rPr>
              <a:t>/lcs/probabilistic-programming/</a:t>
            </a:r>
            <a:r>
              <a:rPr lang="en-US" dirty="0" err="1">
                <a:hlinkClick r:id="rId3"/>
              </a:rPr>
              <a:t>webchurch</a:t>
            </a:r>
            <a:r>
              <a:rPr lang="en-US" dirty="0">
                <a:hlinkClick r:id="rId3"/>
              </a:rPr>
              <a:t>-and-</a:t>
            </a:r>
            <a:r>
              <a:rPr lang="en-US" dirty="0" err="1">
                <a:hlinkClick r:id="rId3"/>
              </a:rPr>
              <a:t>openbugs</a:t>
            </a:r>
            <a:r>
              <a:rPr lang="en-US" dirty="0">
                <a:hlinkClick r:id="rId3"/>
              </a:rPr>
              <a:t>/example-6a-bayesian-network-student-model-with-evidence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729FF5-8F6A-974F-BE31-4D2CA0D7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Simpler example: Grade prediction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05F68-00C1-8449-B6F8-A6041294B4AE}"/>
              </a:ext>
            </a:extLst>
          </p:cNvPr>
          <p:cNvSpPr txBox="1"/>
          <p:nvPr/>
        </p:nvSpPr>
        <p:spPr>
          <a:xfrm>
            <a:off x="3581400" y="1295400"/>
            <a:ext cx="464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What is P(grade = A | SAT = 1550)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2BB23-565F-4C46-8E83-B8793B798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823622"/>
            <a:ext cx="4254500" cy="3187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D4AD12-8C33-8247-91FB-A175B310E41B}"/>
              </a:ext>
            </a:extLst>
          </p:cNvPr>
          <p:cNvSpPr/>
          <p:nvPr/>
        </p:nvSpPr>
        <p:spPr>
          <a:xfrm>
            <a:off x="7620000" y="1823622"/>
            <a:ext cx="457200" cy="76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C3638-1B3C-054B-970D-BCA4008D4534}"/>
              </a:ext>
            </a:extLst>
          </p:cNvPr>
          <p:cNvSpPr/>
          <p:nvPr/>
        </p:nvSpPr>
        <p:spPr>
          <a:xfrm>
            <a:off x="6019799" y="3810000"/>
            <a:ext cx="220511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from conditionals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Product rule</a:t>
                </a:r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6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Three random variables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Product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rule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More generally, </a:t>
                </a:r>
                <a:r>
                  <a:rPr lang="en-US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744822"/>
              </a:xfrm>
              <a:blipFill>
                <a:blip r:embed="rId2"/>
                <a:stretch>
                  <a:fillRect l="-1568" t="-154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366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Answering queries from CPTs: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13261"/>
                <a:ext cx="11887199" cy="2039539"/>
              </a:xfrm>
            </p:spPr>
            <p:txBody>
              <a:bodyPr/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Major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{CS, not CS}, Year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{sophomore, not sophomore)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you pick a random student in the class, probability that they are a sophomore is 0.8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you pick a random sophomore in the class, probability that they are a CS major is 0.5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you pick a random non-sophomore in the class, probability that they are a CS major is 0.6</a:t>
                </a:r>
              </a:p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the probability that if I pick a random CS major, they are a sophomore?</a:t>
                </a:r>
              </a:p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the probability that if I pick a random student, they are a CS major?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are given P(Year), P(</a:t>
                </a:r>
                <a:r>
                  <a:rPr lang="en-US" sz="2400" dirty="0" err="1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Major|Year</a:t>
                </a:r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=sophomore), P(</a:t>
                </a:r>
                <a:r>
                  <a:rPr lang="en-US" sz="2400" dirty="0" err="1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Major|Year</a:t>
                </a:r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=not sophomore)</a:t>
                </a:r>
              </a:p>
              <a:p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Construct P(Major, Year)</a:t>
                </a:r>
              </a:p>
              <a:p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P(Major=CS) = P(Major=CS, Year=sophomore) + P(Major=CS, Year=not sophomore)</a:t>
                </a:r>
              </a:p>
              <a:p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P(Year=</a:t>
                </a:r>
                <a:r>
                  <a:rPr lang="en-US" sz="2400" dirty="0" err="1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sophomore|Major</a:t>
                </a:r>
                <a:r>
                  <a:rPr lang="en-US" sz="2400" dirty="0">
                    <a:solidFill>
                      <a:srgbClr val="A3312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=CS)=P(Year=sophomore, Major=CS)/P(Major=CS)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13261"/>
                <a:ext cx="11887199" cy="2039539"/>
              </a:xfrm>
              <a:blipFill>
                <a:blip r:embed="rId3"/>
                <a:stretch>
                  <a:fillRect l="-747" t="-1863" b="-14409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Answering queries from CPTs: </a:t>
            </a:r>
            <a:r>
              <a:rPr lang="en-US" sz="4400" b="1" dirty="0">
                <a:solidFill>
                  <a:srgbClr val="FF0000"/>
                </a:solidFill>
              </a:rPr>
              <a:t>Problem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72400" y="1513935"/>
                <a:ext cx="3954236" cy="3677562"/>
              </a:xfrm>
            </p:spPr>
            <p:txBody>
              <a:bodyPr/>
              <a:lstStyle/>
              <a:p>
                <a:pPr marL="917575" lvl="2" indent="-457200"/>
                <a:r>
                  <a:rPr lang="en-US" sz="2800" dirty="0"/>
                  <a:t>If there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taking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 each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A3312A"/>
                    </a:solidFill>
                  </a:rPr>
                  <a:t> entries!!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2400" y="1513935"/>
                <a:ext cx="3954236" cy="3677562"/>
              </a:xfrm>
              <a:blipFill>
                <a:blip r:embed="rId3"/>
                <a:stretch>
                  <a:fillRect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16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D3AC-61F5-8D47-827B-E2AF8C64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distributions have simpler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18BB-D086-B947-831D-14F0A0CF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/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blipFill>
                <a:blip r:embed="rId2"/>
                <a:stretch>
                  <a:fillRect t="-13514" b="-216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/>
              <p:nvPr/>
            </p:nvSpPr>
            <p:spPr>
              <a:xfrm>
                <a:off x="533400" y="1981200"/>
                <a:ext cx="11429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:r>
                  <a:rPr lang="en-US" sz="2800" dirty="0">
                    <a:solidFill>
                      <a:srgbClr val="D60093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1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/>
                    <a:cs typeface="Calibri"/>
                    <a:sym typeface="Wingdings"/>
                  </a:rPr>
                  <a:t>“Conditional independence”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(more on this soon)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429999" cy="1384995"/>
              </a:xfrm>
              <a:prstGeom prst="rect">
                <a:avLst/>
              </a:prstGeom>
              <a:blipFill>
                <a:blip r:embed="rId3"/>
                <a:stretch>
                  <a:fillRect l="-1000" t="-5505" b="-1100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figure 1">
            <a:extLst>
              <a:ext uri="{FF2B5EF4-FFF2-40B4-BE49-F238E27FC236}">
                <a16:creationId xmlns:a16="http://schemas.microsoft.com/office/drawing/2014/main" id="{990382A2-CC1B-F246-993C-48F6DDC40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4191000" y="3585742"/>
            <a:ext cx="3352800" cy="19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544F4-F468-F049-B2DE-E1B0011791EF}"/>
              </a:ext>
            </a:extLst>
          </p:cNvPr>
          <p:cNvSpPr txBox="1"/>
          <p:nvPr/>
        </p:nvSpPr>
        <p:spPr>
          <a:xfrm>
            <a:off x="533400" y="5705174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E.g., P(dry </a:t>
            </a:r>
            <a:r>
              <a:rPr lang="en-US" sz="2400" dirty="0" err="1">
                <a:latin typeface="Calibri"/>
                <a:cs typeface="Calibri"/>
              </a:rPr>
              <a:t>cough|URT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elipthelial</a:t>
            </a:r>
            <a:r>
              <a:rPr lang="en-US" sz="2400" dirty="0">
                <a:latin typeface="Calibri"/>
                <a:cs typeface="Calibri"/>
              </a:rPr>
              <a:t> infection, </a:t>
            </a:r>
            <a:r>
              <a:rPr lang="en-US" sz="2400" dirty="0" err="1">
                <a:latin typeface="Calibri"/>
                <a:cs typeface="Calibri"/>
              </a:rPr>
              <a:t>Pul</a:t>
            </a:r>
            <a:r>
              <a:rPr lang="en-US" sz="2400" dirty="0">
                <a:latin typeface="Calibri"/>
                <a:cs typeface="Calibri"/>
              </a:rPr>
              <a:t>. capillary leakage, virus enters URT) </a:t>
            </a:r>
          </a:p>
          <a:p>
            <a:r>
              <a:rPr lang="en-US" sz="2400" dirty="0">
                <a:latin typeface="Calibri"/>
                <a:cs typeface="Calibri"/>
              </a:rPr>
              <a:t>         = P(dry </a:t>
            </a:r>
            <a:r>
              <a:rPr lang="en-US" sz="2400" dirty="0" err="1">
                <a:latin typeface="Calibri"/>
                <a:cs typeface="Calibri"/>
              </a:rPr>
              <a:t>cough|URT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elipthelial</a:t>
            </a:r>
            <a:r>
              <a:rPr lang="en-US" sz="2400" dirty="0">
                <a:latin typeface="Calibri"/>
                <a:cs typeface="Calibri"/>
              </a:rPr>
              <a:t> infection, </a:t>
            </a:r>
            <a:r>
              <a:rPr lang="en-US" sz="2400" dirty="0" err="1">
                <a:latin typeface="Calibri"/>
                <a:cs typeface="Calibri"/>
              </a:rPr>
              <a:t>Pul</a:t>
            </a:r>
            <a:r>
              <a:rPr lang="en-US" sz="2400" dirty="0">
                <a:latin typeface="Calibri"/>
                <a:cs typeface="Calibri"/>
              </a:rPr>
              <a:t>. capillary leakage)</a:t>
            </a:r>
          </a:p>
        </p:txBody>
      </p:sp>
    </p:spTree>
    <p:extLst>
      <p:ext uri="{BB962C8B-B14F-4D97-AF65-F5344CB8AC3E}">
        <p14:creationId xmlns:p14="http://schemas.microsoft.com/office/powerpoint/2010/main" val="35119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D3AC-61F5-8D47-827B-E2AF8C64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distributions have simpler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18BB-D086-B947-831D-14F0A0CF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/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blipFill>
                <a:blip r:embed="rId2"/>
                <a:stretch>
                  <a:fillRect t="-13514" b="-216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/>
              <p:nvPr/>
            </p:nvSpPr>
            <p:spPr>
              <a:xfrm>
                <a:off x="533400" y="1981200"/>
                <a:ext cx="11429999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:r>
                  <a:rPr lang="en-US" sz="2800" dirty="0">
                    <a:solidFill>
                      <a:srgbClr val="D60093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1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/>
                    <a:cs typeface="Calibri"/>
                    <a:sym typeface="Wingdings"/>
                  </a:rPr>
                  <a:t>“Conditional independence”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(more on this soon)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Then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=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Needs less data to estimate conditionals</a:t>
                </a:r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is easier to estimate than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)</a:t>
                </a:r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Needs less computation and storage to answer other queries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429999" cy="4770537"/>
              </a:xfrm>
              <a:prstGeom prst="rect">
                <a:avLst/>
              </a:prstGeom>
              <a:blipFill>
                <a:blip r:embed="rId3"/>
                <a:stretch>
                  <a:fillRect l="-1000" t="-1596" b="-239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494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DDD8-3724-153C-CAEA-CCC3F5AF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this “</a:t>
            </a:r>
            <a:r>
              <a:rPr lang="en-US"/>
              <a:t>Independence”?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CAE3-44BE-769D-DC33-D0C29572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8996-6FEB-8D6E-9BBA-703E60B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8A40C-EFC1-4441-9BDA-BF8FDFF0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72" y="4519171"/>
            <a:ext cx="2590800" cy="22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400AF-0D52-6346-94EA-BEAFCBCB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 roll two fair dice…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DB39-0C17-A447-8CF9-A3A846A2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17600"/>
            <a:ext cx="11379200" cy="543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the first roll is 5?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the second roll is 5?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both rolls are 5?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If the first roll is 5, what is the probability that the second roll is 5?</a:t>
            </a:r>
          </a:p>
          <a:p>
            <a:pPr lvl="1">
              <a:lnSpc>
                <a:spcPct val="80000"/>
              </a:lnSpc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,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   =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 |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 =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=  1/6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Independence and conditional independence!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28C03-8A1B-B242-A68D-A8AE43B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47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272820"/>
                <a:ext cx="12377665" cy="54864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Two random variables X and Y are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independent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if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                   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     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endParaRPr lang="en-US" sz="2800" dirty="0">
                  <a:solidFill>
                    <a:schemeClr val="accent1"/>
                  </a:solidFill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This says that their joint distribution</a:t>
                </a:r>
                <a:r>
                  <a:rPr lang="en-US" b="1" i="1" dirty="0">
                    <a:solidFill>
                      <a:srgbClr val="0000FF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b="1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factors</a:t>
                </a:r>
                <a:r>
                  <a:rPr lang="en-US" b="1" i="1" dirty="0">
                    <a:solidFill>
                      <a:srgbClr val="0000FF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into a product of two simpler distributions</a:t>
                </a:r>
                <a:endParaRPr lang="en-US" sz="12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sz="12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Notation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Combine with product rule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r>
                  <a:rPr 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we obtain another form: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             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 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or   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endParaRPr lang="en-US" sz="3200" dirty="0">
                  <a:solidFill>
                    <a:schemeClr val="accent1"/>
                  </a:solidFill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		</a:t>
                </a:r>
                <a:endParaRPr lang="en-US" sz="28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4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72820"/>
                <a:ext cx="12377665" cy="5486400"/>
              </a:xfrm>
              <a:blipFill>
                <a:blip r:embed="rId3"/>
                <a:stretch>
                  <a:fillRect l="-1333" t="-32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Independence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65721F-AE2D-1240-8B22-366F26B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0" y="6438189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A595D83-81E7-1641-8928-4634F227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8585" y="6248400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7D0BB-8453-BD68-12C0-A54BCF3FC7E7}"/>
              </a:ext>
            </a:extLst>
          </p:cNvPr>
          <p:cNvSpPr txBox="1"/>
          <p:nvPr/>
        </p:nvSpPr>
        <p:spPr>
          <a:xfrm>
            <a:off x="5724425" y="5657379"/>
            <a:ext cx="499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joint distribution is simply the product</a:t>
            </a:r>
            <a:endParaRPr lang="hi-IN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D6C61C-3314-844F-9377-5C6F947B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32A7-1E50-884C-BA66-CE561906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0BC7-94E6-9B41-81AC-CE3B617E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Bayes net (Bayesian network) is a way to model relationships between various variables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is to obtain some marginal or conditional distributions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e.g., P(infected) or P(infected | cough)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D65A1-5361-D648-B1FE-AD6EDD7B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29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253-F829-0E47-B0C6-CC1B552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 and Y are independent if P(X | Y) = P(X)</a:t>
                </a:r>
              </a:p>
              <a:p>
                <a:endParaRPr lang="en-US" dirty="0"/>
              </a:p>
              <a:p>
                <a:r>
                  <a:rPr lang="en-US" dirty="0"/>
                  <a:t>X and Y are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conditionally independent given Z </a:t>
                </a:r>
                <a:r>
                  <a:rPr lang="en-US" dirty="0"/>
                  <a:t>if </a:t>
                </a:r>
              </a:p>
              <a:p>
                <a:pPr lvl="1"/>
                <a:r>
                  <a:rPr lang="en-US" dirty="0"/>
                  <a:t>P(X, Y | Z) = P(X | Z) P(Y | Z)</a:t>
                </a:r>
              </a:p>
              <a:p>
                <a:pPr lvl="1"/>
                <a:r>
                  <a:rPr lang="en-US" dirty="0"/>
                  <a:t>P(X | Y, Z) = P(X | Z)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C27B-AC9E-3841-868D-630DA01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10134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P(Toothache, Cavity, (p)Robe)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If I have a cavity, the probability that the probe catches in it </a:t>
            </a:r>
            <a:r>
              <a:rPr lang="en-US" sz="24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doesn't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P(+r | +toothache, +cavity) = P(+r | +cavity)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The same independence holds if I don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P(+r | +toothache, 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cavity) = P(+r| 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Probe is </a:t>
            </a:r>
            <a:r>
              <a:rPr lang="en-US" sz="2400" i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conditionally independent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P(R | T, C) = P(R | C)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B78C85-E629-2646-A85B-32BD6D2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547700"/>
            <a:ext cx="10820399" cy="44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800" dirty="0">
              <a:ea typeface="Palatino" pitchFamily="2" charset="77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Palatino" pitchFamily="2" charset="77"/>
                <a:cs typeface="Calibri" panose="020F0502020204030204" pitchFamily="34" charset="0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ea typeface="Palatino" pitchFamily="2" charset="77"/>
                <a:cs typeface="Calibri" panose="020F0502020204030204" pitchFamily="34" charset="0"/>
              </a:rPr>
              <a:t>P(Toothache | Probe , Cavity) = P(Toothache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ea typeface="Palatino" pitchFamily="2" charset="77"/>
                <a:cs typeface="Calibri" panose="020F0502020204030204" pitchFamily="34" charset="0"/>
              </a:rPr>
              <a:t>P(Toothache, Probe | Cavity) = P(Toothache | Cavity) P(Probe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ea typeface="Palatino" pitchFamily="2" charset="77"/>
              <a:cs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31D9BB-37C5-D946-94B7-C0C4072A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EAB9-6702-BE10-F0CA-F9273C18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Have we seen conditional independence in previous lectures?</a:t>
            </a:r>
            <a:endParaRPr lang="hi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6BA8-7C2F-2F24-326B-EEF47E44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3F35F-F645-DEC3-5196-211DDA57377B}"/>
              </a:ext>
            </a:extLst>
          </p:cNvPr>
          <p:cNvSpPr txBox="1"/>
          <p:nvPr/>
        </p:nvSpPr>
        <p:spPr>
          <a:xfrm>
            <a:off x="304800" y="111760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/>
                <a:cs typeface="Calibri"/>
              </a:rPr>
              <a:t>MDPs</a:t>
            </a:r>
            <a:endParaRPr lang="hi-IN" sz="4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80E31-8980-C91A-0A19-657F226D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8610600" cy="31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3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7670800" cy="4729164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8100765" y="1521913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65" y="1521913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8077200" y="2806269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2806269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8077200" y="3713005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13005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 r="-33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638800" y="48090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090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114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Summary of Independence Rules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7670799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Conditional independence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If A and B are conditionally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924164" y="1340759"/>
                <a:ext cx="3962399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64" y="1340759"/>
                <a:ext cx="3962399" cy="2000548"/>
              </a:xfrm>
              <a:prstGeom prst="rect">
                <a:avLst/>
              </a:prstGeo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488451" y="3862505"/>
                <a:ext cx="5703549" cy="200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∣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51" y="3862505"/>
                <a:ext cx="5703549" cy="2000548"/>
              </a:xfrm>
              <a:prstGeom prst="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FA7872-2B13-A04B-85FF-A3754E2E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9522-35B2-814E-AC0B-2CB7F332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FFE4-3F6D-F147-8E42-F8FE0833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 want to know if I have come down with a rare strain of flu (occurring in only 1/10,000 people).  There is an “accurate” test for the flu: if I have the flu, it will tell me I have 99% of the time, and if I do not have it, it will tell me I do not have it 99% of the time.  I go to the doctor and test positive.  What is the probability I have this flu?</a:t>
            </a:r>
          </a:p>
          <a:p>
            <a:pPr marL="457176" lvl="1" indent="0">
              <a:buNone/>
            </a:pPr>
            <a:r>
              <a:rPr lang="en-US" dirty="0"/>
              <a:t>(A) ≈ 99%</a:t>
            </a:r>
          </a:p>
          <a:p>
            <a:pPr marL="457176" lvl="1" indent="0">
              <a:buNone/>
            </a:pPr>
            <a:r>
              <a:rPr lang="en-US" dirty="0"/>
              <a:t>(B) ≈ 10%</a:t>
            </a:r>
          </a:p>
          <a:p>
            <a:pPr marL="457176" lvl="1" indent="0">
              <a:buNone/>
            </a:pPr>
            <a:r>
              <a:rPr lang="en-US" dirty="0"/>
              <a:t>(C) ≈ 1%</a:t>
            </a:r>
          </a:p>
          <a:p>
            <a:pPr marL="457176" lvl="1" indent="0">
              <a:buNone/>
            </a:pPr>
            <a:r>
              <a:rPr lang="en-US" dirty="0"/>
              <a:t>(D) ≈ 0.1%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5F48-8E9F-7341-8A88-8D10997F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6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0CF0-24BD-034D-9D48-1626CAA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overview…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6663-92F3-6B4B-B8B4-9A93F715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17862-A4B0-394D-A3C5-B8E5E95D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281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393705" y="1095144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You pick one slice uniformly at random.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-32456" y="2387299"/>
            <a:ext cx="5777595" cy="34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No mushrooms</a:t>
            </a:r>
            <a:endParaRPr lang="en-US" sz="3600" kern="0" dirty="0">
              <a:latin typeface="Palatino" pitchFamily="2" charset="77"/>
              <a:ea typeface="Palatino" pitchFamily="2" charset="77"/>
            </a:endParaRPr>
          </a:p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Spinach and no mushrooms</a:t>
            </a:r>
            <a:endParaRPr lang="en-US" sz="3600" kern="0" dirty="0">
              <a:latin typeface="Palatino" pitchFamily="2" charset="77"/>
              <a:ea typeface="Palatino" pitchFamily="2" charset="77"/>
            </a:endParaRPr>
          </a:p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Spinach, when asking for slice with no mushrooms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281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8576" y="2434657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Mushrooms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Spinach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No spinach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No spinach and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spinach when asking for no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spinach when asking for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Spinach when asking for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mushrooms and no spinach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CF01-6E75-0079-4DEC-D6F8F92C150D}"/>
              </a:ext>
            </a:extLst>
          </p:cNvPr>
          <p:cNvSpPr txBox="1">
            <a:spLocks/>
          </p:cNvSpPr>
          <p:nvPr/>
        </p:nvSpPr>
        <p:spPr bwMode="auto">
          <a:xfrm>
            <a:off x="393705" y="1095144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You pick one slice uniformly at random.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with:</a:t>
            </a:r>
          </a:p>
        </p:txBody>
      </p:sp>
    </p:spTree>
    <p:extLst>
      <p:ext uri="{BB962C8B-B14F-4D97-AF65-F5344CB8AC3E}">
        <p14:creationId xmlns:p14="http://schemas.microsoft.com/office/powerpoint/2010/main" val="394462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B101-09F9-B14B-9970-16ED5BD9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AC083-4FD7-9244-BE1D-7FD3C206B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Upper case letters (e.g., A)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denote random variables</a:t>
                </a:r>
              </a:p>
              <a:p>
                <a:endParaRPr lang="en-US" sz="2400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For a random variable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taking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represents the set of probabilities for each value that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can take on (this is a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function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mapping values of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numbers that sum to one)</a:t>
                </a:r>
              </a:p>
              <a:p>
                <a:pPr>
                  <a:spcBef>
                    <a:spcPts val="1200"/>
                  </a:spcBef>
                </a:pPr>
                <a:endParaRPr lang="en-US" sz="2400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We use lower case letters like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denote a specific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value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𝐴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(i.e., for above example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or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refers to a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number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(the corresponding entry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AC083-4FD7-9244-BE1D-7FD3C206B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3" t="-802" b="-615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534B-00FC-F749-9995-22945E99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8976"/>
            <a:ext cx="5791200" cy="3300047"/>
          </a:xfrm>
        </p:spPr>
        <p:txBody>
          <a:bodyPr/>
          <a:lstStyle/>
          <a:p>
            <a:pPr marL="0" lvl="1" indent="0" fontAlgn="ctr">
              <a:buNone/>
            </a:pPr>
            <a:r>
              <a:rPr lang="en-US" sz="2800" dirty="0"/>
              <a:t>For each random variable</a:t>
            </a:r>
          </a:p>
          <a:p>
            <a:pPr marL="463550" lvl="1" indent="-457200" fontAlgn="ctr"/>
            <a:r>
              <a:rPr lang="en-US" sz="2800" dirty="0"/>
              <a:t>Discrete outcomes</a:t>
            </a:r>
          </a:p>
          <a:p>
            <a:pPr marL="463550" lvl="1" indent="-457200" fontAlgn="ctr"/>
            <a:r>
              <a:rPr lang="en-US" sz="2800" dirty="0"/>
              <a:t>Disjoint outcomes</a:t>
            </a:r>
          </a:p>
          <a:p>
            <a:pPr marL="463550" lvl="1" indent="-457200" fontAlgn="ctr"/>
            <a:r>
              <a:rPr lang="en-US" sz="2800" dirty="0"/>
              <a:t>Accounts for entire event space</a:t>
            </a:r>
          </a:p>
          <a:p>
            <a:pPr marL="463550" lvl="1" indent="-457200" fontAlgn="ctr"/>
            <a:r>
              <a:rPr lang="en-US" sz="2800" dirty="0"/>
              <a:t>Not always binary</a:t>
            </a:r>
          </a:p>
          <a:p>
            <a:pPr marL="6350" lvl="1" indent="0" fontAlgn="ctr">
              <a:buNone/>
            </a:pPr>
            <a:endParaRPr lang="en-US" sz="800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4200" y="1905000"/>
                <a:ext cx="6361216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Discrete Random Variables</a:t>
                </a:r>
              </a:p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05000"/>
                <a:ext cx="6361216" cy="2218226"/>
              </a:xfrm>
              <a:prstGeom prst="rect">
                <a:avLst/>
              </a:prstGeom>
              <a:blipFill>
                <a:blip r:embed="rId2"/>
                <a:stretch>
                  <a:fillRect l="-1996" t="-4571" b="-2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1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83196</TotalTime>
  <Words>2979</Words>
  <Application>Microsoft Macintosh PowerPoint</Application>
  <PresentationFormat>Widescreen</PresentationFormat>
  <Paragraphs>507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AI: Representation and Problem Solving </vt:lpstr>
      <vt:lpstr>Example: COVID modeling</vt:lpstr>
      <vt:lpstr>Simpler example: Grade prediction</vt:lpstr>
      <vt:lpstr>Bayes nets</vt:lpstr>
      <vt:lpstr>Probability overview…</vt:lpstr>
      <vt:lpstr>281 Pizzeria!</vt:lpstr>
      <vt:lpstr> 281 Pizzeria!</vt:lpstr>
      <vt:lpstr>Probability notation</vt:lpstr>
      <vt:lpstr>Discrete Probability Distributions</vt:lpstr>
      <vt:lpstr>Probability notation</vt:lpstr>
      <vt:lpstr>Probability notation</vt:lpstr>
      <vt:lpstr>Joint probability distribution</vt:lpstr>
      <vt:lpstr>Discrete probability distributions</vt:lpstr>
      <vt:lpstr>Marginalization</vt:lpstr>
      <vt:lpstr>Discrete probability distributions</vt:lpstr>
      <vt:lpstr>Marginalization from table</vt:lpstr>
      <vt:lpstr>Conditional probability</vt:lpstr>
      <vt:lpstr>Conditional probability</vt:lpstr>
      <vt:lpstr>Conditional probability from table</vt:lpstr>
      <vt:lpstr>Question</vt:lpstr>
      <vt:lpstr>More practice</vt:lpstr>
      <vt:lpstr>Answer queries from joint distribution</vt:lpstr>
      <vt:lpstr>Bayes rule</vt:lpstr>
      <vt:lpstr>How to answer queries?</vt:lpstr>
      <vt:lpstr>Only know some set of conditional probability tables</vt:lpstr>
      <vt:lpstr>Answering queries from CPTs</vt:lpstr>
      <vt:lpstr>Joint distribution from conditionals</vt:lpstr>
      <vt:lpstr>Joint distribution from conditionals</vt:lpstr>
      <vt:lpstr>Joint distribution from conditionals</vt:lpstr>
      <vt:lpstr>Joint distribution from conditionals</vt:lpstr>
      <vt:lpstr>Answering queries from CPTs: Example</vt:lpstr>
      <vt:lpstr>Answering queries from CPTs: Problem</vt:lpstr>
      <vt:lpstr>Sometimes, distributions have simpler structure</vt:lpstr>
      <vt:lpstr>Sometimes, distributions have simpler structure</vt:lpstr>
      <vt:lpstr>But what is this “Independence”?</vt:lpstr>
      <vt:lpstr>I roll two fair dice…</vt:lpstr>
      <vt:lpstr>Independence</vt:lpstr>
      <vt:lpstr>Example: Independence</vt:lpstr>
      <vt:lpstr>Question</vt:lpstr>
      <vt:lpstr>Conditional independence</vt:lpstr>
      <vt:lpstr>Conditional independence</vt:lpstr>
      <vt:lpstr>Conditional independence</vt:lpstr>
      <vt:lpstr>Have we seen conditional independence in previous lectures?</vt:lpstr>
      <vt:lpstr>Probability Tools Summary</vt:lpstr>
      <vt:lpstr>Summary of Independence Rules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Nihar B Shah</cp:lastModifiedBy>
  <cp:revision>2878</cp:revision>
  <cp:lastPrinted>2014-02-18T19:00:09Z</cp:lastPrinted>
  <dcterms:created xsi:type="dcterms:W3CDTF">2004-08-27T04:16:05Z</dcterms:created>
  <dcterms:modified xsi:type="dcterms:W3CDTF">2024-03-21T21:21:58Z</dcterms:modified>
</cp:coreProperties>
</file>