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9"/>
  </p:notesMasterIdLst>
  <p:handoutMasterIdLst>
    <p:handoutMasterId r:id="rId50"/>
  </p:handoutMasterIdLst>
  <p:sldIdLst>
    <p:sldId id="663" r:id="rId2"/>
    <p:sldId id="2298" r:id="rId3"/>
    <p:sldId id="756" r:id="rId4"/>
    <p:sldId id="2304" r:id="rId5"/>
    <p:sldId id="2303" r:id="rId6"/>
    <p:sldId id="2305" r:id="rId7"/>
    <p:sldId id="2306" r:id="rId8"/>
    <p:sldId id="2307" r:id="rId9"/>
    <p:sldId id="2308" r:id="rId10"/>
    <p:sldId id="2309" r:id="rId11"/>
    <p:sldId id="2310" r:id="rId12"/>
    <p:sldId id="2311" r:id="rId13"/>
    <p:sldId id="2312" r:id="rId14"/>
    <p:sldId id="2313" r:id="rId15"/>
    <p:sldId id="2314" r:id="rId16"/>
    <p:sldId id="1030" r:id="rId17"/>
    <p:sldId id="799" r:id="rId18"/>
    <p:sldId id="2315" r:id="rId19"/>
    <p:sldId id="792" r:id="rId20"/>
    <p:sldId id="796" r:id="rId21"/>
    <p:sldId id="797" r:id="rId22"/>
    <p:sldId id="2287" r:id="rId23"/>
    <p:sldId id="800" r:id="rId24"/>
    <p:sldId id="810" r:id="rId25"/>
    <p:sldId id="827" r:id="rId26"/>
    <p:sldId id="775" r:id="rId27"/>
    <p:sldId id="777" r:id="rId28"/>
    <p:sldId id="778" r:id="rId29"/>
    <p:sldId id="2290" r:id="rId30"/>
    <p:sldId id="807" r:id="rId31"/>
    <p:sldId id="782" r:id="rId32"/>
    <p:sldId id="783" r:id="rId33"/>
    <p:sldId id="2316" r:id="rId34"/>
    <p:sldId id="2317" r:id="rId35"/>
    <p:sldId id="2292" r:id="rId36"/>
    <p:sldId id="844" r:id="rId37"/>
    <p:sldId id="779" r:id="rId38"/>
    <p:sldId id="780" r:id="rId39"/>
    <p:sldId id="2318" r:id="rId40"/>
    <p:sldId id="980" r:id="rId41"/>
    <p:sldId id="2295" r:id="rId42"/>
    <p:sldId id="2296" r:id="rId43"/>
    <p:sldId id="2297" r:id="rId44"/>
    <p:sldId id="2283" r:id="rId45"/>
    <p:sldId id="2284" r:id="rId46"/>
    <p:sldId id="2285" r:id="rId47"/>
    <p:sldId id="2286" r:id="rId48"/>
  </p:sldIdLst>
  <p:sldSz cx="12192000" cy="6858000"/>
  <p:notesSz cx="7099300" cy="10234613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72313" autoAdjust="0"/>
  </p:normalViewPr>
  <p:slideViewPr>
    <p:cSldViewPr>
      <p:cViewPr varScale="1">
        <p:scale>
          <a:sx n="90" d="100"/>
          <a:sy n="90" d="100"/>
        </p:scale>
        <p:origin x="1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2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2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5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</a:t>
            </a:r>
            <a:r>
              <a:rPr lang="en-US" sz="2400" dirty="0" err="1"/>
              <a:t>dist</a:t>
            </a:r>
            <a:r>
              <a:rPr lang="en-US" sz="2400" dirty="0"/>
              <a:t>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0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4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1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l"/>
            <a:endParaRPr lang="en-US" sz="100" dirty="0">
              <a:latin typeface="Calibri"/>
              <a:cs typeface="Calibri"/>
            </a:endParaRPr>
          </a:p>
          <a:p>
            <a:pPr algn="l"/>
            <a:r>
              <a:rPr lang="en-US" sz="1200" dirty="0">
                <a:latin typeface="Calibri"/>
                <a:cs typeface="Calibri"/>
              </a:rPr>
              <a:t>T(B, east, C) = 1.00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D) = 0.75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A) = 0.25</a:t>
            </a:r>
          </a:p>
          <a:p>
            <a:pPr algn="l"/>
            <a:endParaRPr lang="en-US" sz="1200" dirty="0">
              <a:latin typeface="Calibri"/>
              <a:cs typeface="Calibri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100" dirty="0">
              <a:latin typeface="Calibri"/>
              <a:cs typeface="Calibri"/>
            </a:endParaRPr>
          </a:p>
          <a:p>
            <a:r>
              <a:rPr lang="en-US" sz="1200" dirty="0">
                <a:latin typeface="Calibri"/>
                <a:cs typeface="Calibri"/>
              </a:rPr>
              <a:t>R(B, east, C) = -1</a:t>
            </a:r>
          </a:p>
          <a:p>
            <a:r>
              <a:rPr lang="en-US" sz="1200" dirty="0">
                <a:latin typeface="Calibri"/>
                <a:cs typeface="Calibri"/>
              </a:rPr>
              <a:t>R(C, east, D) = -1</a:t>
            </a:r>
          </a:p>
          <a:p>
            <a:r>
              <a:rPr lang="en-US" sz="1200" dirty="0">
                <a:latin typeface="Calibri"/>
                <a:cs typeface="Calibri"/>
              </a:rPr>
              <a:t>R(D, exit, x) = +10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5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l"/>
            <a:endParaRPr lang="en-US" sz="100" dirty="0">
              <a:latin typeface="Calibri"/>
              <a:cs typeface="Calibri"/>
            </a:endParaRPr>
          </a:p>
          <a:p>
            <a:pPr algn="l"/>
            <a:r>
              <a:rPr lang="en-US" sz="1200" dirty="0">
                <a:latin typeface="Calibri"/>
                <a:cs typeface="Calibri"/>
              </a:rPr>
              <a:t>T(B, east, C) = 1.00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D) = 0.75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A) = 0.25</a:t>
            </a:r>
          </a:p>
          <a:p>
            <a:pPr algn="l"/>
            <a:endParaRPr lang="en-US" sz="1200" dirty="0">
              <a:latin typeface="Calibri"/>
              <a:cs typeface="Calibri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100" dirty="0">
              <a:latin typeface="Calibri"/>
              <a:cs typeface="Calibri"/>
            </a:endParaRPr>
          </a:p>
          <a:p>
            <a:r>
              <a:rPr lang="en-US" sz="1200" dirty="0">
                <a:latin typeface="Calibri"/>
                <a:cs typeface="Calibri"/>
              </a:rPr>
              <a:t>R(B, east, C) = -1</a:t>
            </a:r>
          </a:p>
          <a:p>
            <a:r>
              <a:rPr lang="en-US" sz="1200" dirty="0">
                <a:latin typeface="Calibri"/>
                <a:cs typeface="Calibri"/>
              </a:rPr>
              <a:t>R(C, east, D) = -1</a:t>
            </a:r>
          </a:p>
          <a:p>
            <a:r>
              <a:rPr lang="en-US" sz="1200" dirty="0">
                <a:latin typeface="Calibri"/>
                <a:cs typeface="Calibri"/>
              </a:rPr>
              <a:t>R(D, exit, x) = +10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0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-10</a:t>
            </a:r>
          </a:p>
          <a:p>
            <a:r>
              <a:rPr lang="en-US" dirty="0"/>
              <a:t>D = +10</a:t>
            </a:r>
          </a:p>
          <a:p>
            <a:r>
              <a:rPr lang="en-US" dirty="0"/>
              <a:t>C = (10-1)+(10-1)+(10-1)+(-10-1)/4 = 16/4 = 4</a:t>
            </a:r>
          </a:p>
          <a:p>
            <a:r>
              <a:rPr lang="en-US" dirty="0"/>
              <a:t>B = (8 + 8)/2 = 8</a:t>
            </a:r>
          </a:p>
          <a:p>
            <a:r>
              <a:rPr lang="en-US" dirty="0"/>
              <a:t>E = 8+-12/2 = 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-10</a:t>
            </a:r>
          </a:p>
          <a:p>
            <a:r>
              <a:rPr lang="en-US" dirty="0"/>
              <a:t>D = +10</a:t>
            </a:r>
          </a:p>
          <a:p>
            <a:r>
              <a:rPr lang="en-US" dirty="0"/>
              <a:t>C = (10-1)+(10-1)+(10-1)+(-10-1)/4 = 16/4 = 4</a:t>
            </a:r>
          </a:p>
          <a:p>
            <a:r>
              <a:rPr lang="en-US" dirty="0"/>
              <a:t>B = (8 + 8)/2 = 8</a:t>
            </a:r>
          </a:p>
          <a:p>
            <a:r>
              <a:rPr lang="en-US" dirty="0"/>
              <a:t>E = 8+-12/2 = 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0.8*0 + 0.2*(-2) = -0.4</a:t>
            </a:r>
          </a:p>
          <a:p>
            <a:r>
              <a:rPr lang="en-US" dirty="0"/>
              <a:t>ii = -0.4 (doesn’t change)</a:t>
            </a:r>
          </a:p>
          <a:p>
            <a:r>
              <a:rPr lang="en-US" dirty="0"/>
              <a:t>iii = 0.8*0 + 0.2*(-2+8) =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5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episode 1:</a:t>
            </a:r>
          </a:p>
          <a:p>
            <a:r>
              <a:rPr lang="en-US" dirty="0"/>
              <a:t>Initialize all Qs to 0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5</a:t>
            </a:r>
          </a:p>
          <a:p>
            <a:endParaRPr lang="en-US" dirty="0"/>
          </a:p>
          <a:p>
            <a:r>
              <a:rPr lang="en-US" dirty="0"/>
              <a:t>Episode 2: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-.75 = (.5*-.5)+(.5*(-1+0))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1.75 = (.5*-.5)+(.5*(-1+5))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7.5</a:t>
            </a:r>
          </a:p>
          <a:p>
            <a:endParaRPr lang="en-US" dirty="0"/>
          </a:p>
          <a:p>
            <a:r>
              <a:rPr lang="en-US" dirty="0"/>
              <a:t>Episode 3: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0.375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4.125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8.75</a:t>
            </a:r>
          </a:p>
          <a:p>
            <a:endParaRPr lang="en-US" dirty="0"/>
          </a:p>
          <a:p>
            <a:r>
              <a:rPr lang="en-US" dirty="0"/>
              <a:t>Episode 4: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1.75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1.5625</a:t>
            </a:r>
          </a:p>
          <a:p>
            <a:r>
              <a:rPr lang="en-US" dirty="0"/>
              <a:t>Q(</a:t>
            </a:r>
            <a:r>
              <a:rPr lang="en-US" dirty="0" err="1"/>
              <a:t>A,exit</a:t>
            </a:r>
            <a:r>
              <a:rPr lang="en-US" dirty="0"/>
              <a:t>) = 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5.xml"/><Relationship Id="rId7" Type="http://schemas.openxmlformats.org/officeDocument/2006/relationships/image" Target="../media/image3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7.png"/><Relationship Id="rId4" Type="http://schemas.openxmlformats.org/officeDocument/2006/relationships/tags" Target="../tags/tag16.xml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4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1.png"/><Relationship Id="rId5" Type="http://schemas.openxmlformats.org/officeDocument/2006/relationships/tags" Target="../tags/tag21.xml"/><Relationship Id="rId10" Type="http://schemas.openxmlformats.org/officeDocument/2006/relationships/image" Target="../media/image40.png"/><Relationship Id="rId4" Type="http://schemas.openxmlformats.org/officeDocument/2006/relationships/tags" Target="../tags/tag20.xml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4.xml"/><Relationship Id="rId7" Type="http://schemas.openxmlformats.org/officeDocument/2006/relationships/image" Target="../media/image4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5.xml"/><Relationship Id="rId9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8.xml"/><Relationship Id="rId7" Type="http://schemas.openxmlformats.org/officeDocument/2006/relationships/image" Target="../media/image51.png"/><Relationship Id="rId12" Type="http://schemas.openxmlformats.org/officeDocument/2006/relationships/image" Target="../media/image6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30.xml"/><Relationship Id="rId10" Type="http://schemas.openxmlformats.org/officeDocument/2006/relationships/image" Target="../media/image60.png"/><Relationship Id="rId4" Type="http://schemas.openxmlformats.org/officeDocument/2006/relationships/tags" Target="../tags/tag29.xml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7.png"/><Relationship Id="rId3" Type="http://schemas.openxmlformats.org/officeDocument/2006/relationships/tags" Target="../tags/tag33.xml"/><Relationship Id="rId7" Type="http://schemas.openxmlformats.org/officeDocument/2006/relationships/image" Target="../media/image25.png"/><Relationship Id="rId12" Type="http://schemas.openxmlformats.org/officeDocument/2006/relationships/image" Target="../media/image76.png"/><Relationship Id="rId2" Type="http://schemas.openxmlformats.org/officeDocument/2006/relationships/tags" Target="../tags/tag32.xml"/><Relationship Id="rId16" Type="http://schemas.openxmlformats.org/officeDocument/2006/relationships/image" Target="../media/image80.png"/><Relationship Id="rId1" Type="http://schemas.openxmlformats.org/officeDocument/2006/relationships/tags" Target="../tags/tag31.xml"/><Relationship Id="rId6" Type="http://schemas.openxmlformats.org/officeDocument/2006/relationships/image" Target="../media/image23.png"/><Relationship Id="rId11" Type="http://schemas.openxmlformats.org/officeDocument/2006/relationships/image" Target="../media/image65.png"/><Relationship Id="rId5" Type="http://schemas.openxmlformats.org/officeDocument/2006/relationships/image" Target="../media/image22.png"/><Relationship Id="rId15" Type="http://schemas.openxmlformats.org/officeDocument/2006/relationships/image" Target="../media/image79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Relationship Id="rId1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7.png"/><Relationship Id="rId18" Type="http://schemas.openxmlformats.org/officeDocument/2006/relationships/image" Target="../media/image84.png"/><Relationship Id="rId3" Type="http://schemas.openxmlformats.org/officeDocument/2006/relationships/tags" Target="../tags/tag36.xml"/><Relationship Id="rId7" Type="http://schemas.openxmlformats.org/officeDocument/2006/relationships/image" Target="../media/image23.png"/><Relationship Id="rId12" Type="http://schemas.openxmlformats.org/officeDocument/2006/relationships/image" Target="../media/image81.png"/><Relationship Id="rId17" Type="http://schemas.openxmlformats.org/officeDocument/2006/relationships/image" Target="../media/image68.png"/><Relationship Id="rId2" Type="http://schemas.openxmlformats.org/officeDocument/2006/relationships/tags" Target="../tags/tag35.xml"/><Relationship Id="rId16" Type="http://schemas.openxmlformats.org/officeDocument/2006/relationships/image" Target="../media/image52.png"/><Relationship Id="rId1" Type="http://schemas.openxmlformats.org/officeDocument/2006/relationships/tags" Target="../tags/tag34.xml"/><Relationship Id="rId6" Type="http://schemas.openxmlformats.org/officeDocument/2006/relationships/image" Target="../media/image22.png"/><Relationship Id="rId11" Type="http://schemas.openxmlformats.org/officeDocument/2006/relationships/image" Target="../media/image64.png"/><Relationship Id="rId5" Type="http://schemas.openxmlformats.org/officeDocument/2006/relationships/notesSlide" Target="../notesSlides/notesSlide19.xml"/><Relationship Id="rId15" Type="http://schemas.openxmlformats.org/officeDocument/2006/relationships/image" Target="../media/image82.png"/><Relationship Id="rId10" Type="http://schemas.openxmlformats.org/officeDocument/2006/relationships/image" Target="../media/image63.png"/><Relationship Id="rId19" Type="http://schemas.openxmlformats.org/officeDocument/2006/relationships/image" Target="../media/image8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Relationship Id="rId1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Tuomas Sandholm and Nihar Shah</a:t>
            </a: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8" y="367131"/>
            <a:ext cx="11039089" cy="627812"/>
          </a:xfrm>
        </p:spPr>
        <p:txBody>
          <a:bodyPr/>
          <a:lstStyle/>
          <a:p>
            <a:r>
              <a:rPr lang="en-US" dirty="0">
                <a:ea typeface="Palatino" pitchFamily="2" charset="77"/>
                <a:cs typeface="Calibri"/>
              </a:rPr>
              <a:t>Example: Temporal Difference Learning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1054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1, </a:t>
            </a:r>
            <a:r>
              <a:rPr lang="el-GR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α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 = 0.5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Transitions</a:t>
            </a:r>
            <a:endParaRPr lang="en-US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837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869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0568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B, east, C, -2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5052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0145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35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79863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653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9581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371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09440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C, east, D, -2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3400" y="2713891"/>
          <a:ext cx="2224455" cy="208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570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3141784" y="1066800"/>
            <a:ext cx="0" cy="5791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" y="144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States</a:t>
            </a:r>
            <a:endParaRPr lang="en-US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60777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9761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16760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6" name="Picture 25" descr="txp_fig">
            <a:extLst>
              <a:ext uri="{FF2B5EF4-FFF2-40B4-BE49-F238E27FC236}">
                <a16:creationId xmlns:a16="http://schemas.microsoft.com/office/drawing/2014/main" id="{CA8A6BC1-3467-1540-AE47-6FFB651E81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79977" y="6220061"/>
            <a:ext cx="5181610" cy="30008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8650C760-E647-084A-B700-F4AB9CB8F7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40568" y="5728896"/>
            <a:ext cx="4789797" cy="3306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898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941C-E181-644D-8D9C-0AF09A9D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49CB-F4A3-CE49-BA98-46722079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allows you to estimate the </a:t>
            </a:r>
            <a:r>
              <a:rPr lang="en-US" b="1" dirty="0">
                <a:solidFill>
                  <a:srgbClr val="008000"/>
                </a:solidFill>
              </a:rPr>
              <a:t>optimal policy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(A) Model-based RL </a:t>
            </a:r>
          </a:p>
          <a:p>
            <a:r>
              <a:rPr lang="en-US" dirty="0"/>
              <a:t>(B) Model-free RL : direct policy evaluation </a:t>
            </a:r>
          </a:p>
          <a:p>
            <a:r>
              <a:rPr lang="en-US" dirty="0"/>
              <a:t>(C) Model-free RL : temporal difference value learning </a:t>
            </a:r>
          </a:p>
        </p:txBody>
      </p:sp>
    </p:spTree>
    <p:extLst>
      <p:ext uri="{BB962C8B-B14F-4D97-AF65-F5344CB8AC3E}">
        <p14:creationId xmlns:p14="http://schemas.microsoft.com/office/powerpoint/2010/main" val="424256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" pitchFamily="2" charset="77"/>
                <a:ea typeface="Palatino" pitchFamily="2" charset="77"/>
                <a:cs typeface="Calibri"/>
              </a:rPr>
              <a:t>From TD Value Learning to Q-learning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11277600" cy="4800600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TD value learning is a model-free way to do policy evaluation, mimicking Bellman updates with running sample averages</a:t>
            </a:r>
          </a:p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want to turn values into a (new) policy, we can learn Q-values, not state values</a:t>
            </a: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76400" y="4067631"/>
            <a:ext cx="3271411" cy="450236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76400" y="4816931"/>
            <a:ext cx="5323955" cy="59326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153400" y="3189014"/>
            <a:ext cx="3048000" cy="2754586"/>
            <a:chOff x="2400" y="1401"/>
            <a:chExt cx="1392" cy="1258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511BAF-DDF8-57B5-7CFF-E30903731A1A}"/>
              </a:ext>
            </a:extLst>
          </p:cNvPr>
          <p:cNvGrpSpPr/>
          <p:nvPr/>
        </p:nvGrpSpPr>
        <p:grpSpPr>
          <a:xfrm>
            <a:off x="4629778" y="5181600"/>
            <a:ext cx="3870162" cy="1160557"/>
            <a:chOff x="4629778" y="5181600"/>
            <a:chExt cx="3870162" cy="116055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7668C04-4DAC-B821-05EF-5E4DDA414869}"/>
                </a:ext>
              </a:extLst>
            </p:cNvPr>
            <p:cNvCxnSpPr/>
            <p:nvPr/>
          </p:nvCxnSpPr>
          <p:spPr>
            <a:xfrm flipV="1">
              <a:off x="6324600" y="5181600"/>
              <a:ext cx="762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ABD3B-B819-077A-2C31-3DE4108BE10B}"/>
                </a:ext>
              </a:extLst>
            </p:cNvPr>
            <p:cNvSpPr txBox="1"/>
            <p:nvPr/>
          </p:nvSpPr>
          <p:spPr>
            <a:xfrm>
              <a:off x="4629778" y="5972825"/>
              <a:ext cx="387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Conceptual; actual details in next slides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6FFF-D226-544B-8220-28CD26FC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Bootstrapped prediction of Q-values</a:t>
            </a:r>
          </a:p>
        </p:txBody>
      </p:sp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8A2DFE59-6C11-D14C-ACEE-AA13797E7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33800" y="3026152"/>
            <a:ext cx="5181610" cy="300083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0E1AF9CC-40F9-A347-B0B2-E2BA6E897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912" y="2209800"/>
                <a:ext cx="88343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</a:t>
                </a:r>
                <a:r>
                  <a:rPr lang="en-US" sz="2800" i="1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𝑟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+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0E1AF9CC-40F9-A347-B0B2-E2BA6E897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912" y="2209800"/>
                <a:ext cx="8834373" cy="523220"/>
              </a:xfrm>
              <a:prstGeom prst="rect">
                <a:avLst/>
              </a:prstGeom>
              <a:blipFill>
                <a:blip r:embed="rId4"/>
                <a:stretch>
                  <a:fillRect l="-1291" t="-14286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1E405A92-1F54-B141-8ACA-F6F304BB0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432" y="2916727"/>
                <a:ext cx="279801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Update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</a:t>
                </a:r>
              </a:p>
            </p:txBody>
          </p:sp>
        </mc:Choice>
        <mc:Fallback xmlns=""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1E405A92-1F54-B141-8ACA-F6F304BB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432" y="2916727"/>
                <a:ext cx="2798010" cy="523220"/>
              </a:xfrm>
              <a:prstGeom prst="rect">
                <a:avLst/>
              </a:prstGeom>
              <a:blipFill>
                <a:blip r:embed="rId5"/>
                <a:stretch>
                  <a:fillRect l="-4525" t="-11905" r="-3620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9F66DED-6098-A64B-934F-2EAD9C95F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912" y="4637253"/>
                <a:ext cx="99948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𝑸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</a:t>
                </a:r>
                <a:r>
                  <a:rPr lang="en-US" sz="2800" i="1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b="1" i="1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9F66DED-6098-A64B-934F-2EAD9C95F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912" y="4637253"/>
                <a:ext cx="9994888" cy="523220"/>
              </a:xfrm>
              <a:prstGeom prst="rect">
                <a:avLst/>
              </a:prstGeom>
              <a:blipFill>
                <a:blip r:embed="rId6"/>
                <a:stretch>
                  <a:fillRect l="-1141" t="-11905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1">
                <a:extLst>
                  <a:ext uri="{FF2B5EF4-FFF2-40B4-BE49-F238E27FC236}">
                    <a16:creationId xmlns:a16="http://schemas.microsoft.com/office/drawing/2014/main" id="{3F6D581D-412E-0E49-90ED-A44BCAA77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432" y="5344180"/>
                <a:ext cx="882985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Update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𝑸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←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1 −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𝑠𝑎𝑚𝑝𝑙𝑒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21">
                <a:extLst>
                  <a:ext uri="{FF2B5EF4-FFF2-40B4-BE49-F238E27FC236}">
                    <a16:creationId xmlns:a16="http://schemas.microsoft.com/office/drawing/2014/main" id="{3F6D581D-412E-0E49-90ED-A44BCAA7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432" y="5344180"/>
                <a:ext cx="8829853" cy="523220"/>
              </a:xfrm>
              <a:prstGeom prst="rect">
                <a:avLst/>
              </a:prstGeom>
              <a:blipFill>
                <a:blip r:embed="rId7"/>
                <a:stretch>
                  <a:fillRect l="-1437" t="-11628" b="-279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51431-C57D-0D45-B0AB-98425A0C2073}"/>
                  </a:ext>
                </a:extLst>
              </p:cNvPr>
              <p:cNvSpPr txBox="1"/>
              <p:nvPr/>
            </p:nvSpPr>
            <p:spPr>
              <a:xfrm>
                <a:off x="3080078" y="1433972"/>
                <a:ext cx="6031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800" b="0" i="1" u="sng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</m:oMath>
                </a14:m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from (s, a, s’, r)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51431-C57D-0D45-B0AB-98425A0C2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78" y="1433972"/>
                <a:ext cx="6031843" cy="523220"/>
              </a:xfrm>
              <a:prstGeom prst="rect">
                <a:avLst/>
              </a:prstGeom>
              <a:blipFill>
                <a:blip r:embed="rId8"/>
                <a:stretch>
                  <a:fillRect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3B70B8-861F-6C48-93CE-EDCDC2969C3B}"/>
                  </a:ext>
                </a:extLst>
              </p:cNvPr>
              <p:cNvSpPr txBox="1"/>
              <p:nvPr/>
            </p:nvSpPr>
            <p:spPr>
              <a:xfrm>
                <a:off x="3080078" y="3761796"/>
                <a:ext cx="6031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 from (s, a, s’, r, a’)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3B70B8-861F-6C48-93CE-EDCDC296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78" y="3761796"/>
                <a:ext cx="6031843" cy="523220"/>
              </a:xfrm>
              <a:prstGeom prst="rect">
                <a:avLst/>
              </a:prstGeom>
              <a:blipFill>
                <a:blip r:embed="rId9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8159-2A23-6146-AFF8-DBA7C27E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A418D-EAF5-6542-B001-66A20A12A4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557000" cy="4729164"/>
              </a:xfrm>
            </p:spPr>
            <p:txBody>
              <a:bodyPr/>
              <a:lstStyle/>
              <a:p>
                <a:r>
                  <a:rPr lang="en-US" dirty="0"/>
                  <a:t>Expectimax update for </a:t>
                </a:r>
                <a:r>
                  <a:rPr lang="en-US" b="1" dirty="0">
                    <a:solidFill>
                      <a:srgbClr val="C00000"/>
                    </a:solidFill>
                  </a:rPr>
                  <a:t>optimal </a:t>
                </a:r>
                <a:r>
                  <a:rPr lang="en-US" dirty="0"/>
                  <a:t>Q-values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Q-learning: sample-based Q-value iteration </a:t>
                </a:r>
              </a:p>
              <a:p>
                <a:r>
                  <a:rPr lang="en-US" dirty="0"/>
                  <a:t>Given data (s, a, s’, R): </a:t>
                </a: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sample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(consider new sample estimate)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𝑠𝑎𝑚𝑝𝑙𝑒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(incorporate into running avg)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A418D-EAF5-6542-B001-66A20A12A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557000" cy="4729164"/>
              </a:xfrm>
              <a:blipFill>
                <a:blip r:embed="rId2"/>
                <a:stretch>
                  <a:fillRect l="-1266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105659A-7783-444C-ACBB-2C820D9E6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133600"/>
            <a:ext cx="8489950" cy="9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7DA-DA07-154E-A388-1AB610C5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DF506-B3FE-794E-88C0-27872B46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4418"/>
            <a:ext cx="11709400" cy="4729164"/>
          </a:xfrm>
        </p:spPr>
        <p:txBody>
          <a:bodyPr/>
          <a:lstStyle/>
          <a:p>
            <a:r>
              <a:rPr lang="en-US" dirty="0"/>
              <a:t>Important property: Q-learning converges to values of the optimal policy even if you are acting </a:t>
            </a:r>
            <a:r>
              <a:rPr lang="en-US" dirty="0" err="1"/>
              <a:t>suboptimally</a:t>
            </a:r>
            <a:endParaRPr lang="en-US" dirty="0"/>
          </a:p>
          <a:p>
            <a:r>
              <a:rPr lang="en-US" dirty="0"/>
              <a:t>This is called off-policy learning </a:t>
            </a:r>
          </a:p>
          <a:p>
            <a:pPr lvl="1"/>
            <a:r>
              <a:rPr lang="en-US" dirty="0"/>
              <a:t>Learning about the </a:t>
            </a:r>
            <a:r>
              <a:rPr lang="en-US" b="1" dirty="0">
                <a:solidFill>
                  <a:srgbClr val="008000"/>
                </a:solidFill>
              </a:rPr>
              <a:t>optimal policy </a:t>
            </a:r>
            <a:r>
              <a:rPr lang="en-US" dirty="0">
                <a:solidFill>
                  <a:srgbClr val="404040"/>
                </a:solidFill>
              </a:rPr>
              <a:t>while the experience is obtained via a </a:t>
            </a:r>
            <a:r>
              <a:rPr lang="en-US" b="1" dirty="0">
                <a:solidFill>
                  <a:srgbClr val="0070C0"/>
                </a:solidFill>
              </a:rPr>
              <a:t>different (suboptimal) policy</a:t>
            </a:r>
          </a:p>
          <a:p>
            <a:r>
              <a:rPr lang="en-US" dirty="0"/>
              <a:t>Caveats: </a:t>
            </a:r>
          </a:p>
          <a:p>
            <a:pPr lvl="1"/>
            <a:r>
              <a:rPr lang="en-US" dirty="0"/>
              <a:t>Data-collecting policy has to explore enough </a:t>
            </a:r>
          </a:p>
          <a:p>
            <a:pPr lvl="1"/>
            <a:r>
              <a:rPr lang="en-US" dirty="0"/>
              <a:t>Have to lower the learning rate </a:t>
            </a:r>
            <a:r>
              <a:rPr lang="el-GR" dirty="0"/>
              <a:t>α</a:t>
            </a:r>
            <a:r>
              <a:rPr lang="en-US" dirty="0"/>
              <a:t> eventually</a:t>
            </a:r>
          </a:p>
          <a:p>
            <a:pPr lvl="2"/>
            <a:r>
              <a:rPr lang="en-US" dirty="0"/>
              <a:t>But not too quickly </a:t>
            </a:r>
          </a:p>
          <a:p>
            <a:r>
              <a:rPr lang="en-US" dirty="0"/>
              <a:t>Basically, in the limit, doesn’t matter how you select actions!</a:t>
            </a:r>
          </a:p>
        </p:txBody>
      </p:sp>
    </p:spTree>
    <p:extLst>
      <p:ext uri="{BB962C8B-B14F-4D97-AF65-F5344CB8AC3E}">
        <p14:creationId xmlns:p14="http://schemas.microsoft.com/office/powerpoint/2010/main" val="33891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In-class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951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S,A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74784" y="5265003"/>
                <a:ext cx="24384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i="1" dirty="0">
                    <a:latin typeface="Palatino" pitchFamily="2" charset="77"/>
                    <a:ea typeface="Palatino" pitchFamily="2" charset="77"/>
                    <a:cs typeface="Calibri"/>
                    <a:sym typeface="Symbol" pitchFamily="18" charset="2"/>
                  </a:rPr>
                  <a:t>Assume: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  <a:sym typeface="Symbol" pitchFamily="18" charset="2"/>
                  </a:rPr>
                  <a:t> =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𝛼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= 0.5</a:t>
                </a: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784" y="5265003"/>
                <a:ext cx="2438400" cy="830997"/>
              </a:xfrm>
              <a:prstGeom prst="rect">
                <a:avLst/>
              </a:prstGeom>
              <a:blipFill>
                <a:blip r:embed="rId4"/>
                <a:stretch>
                  <a:fillRect t="-8955" b="-164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33800" y="149511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49511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Output Q-Values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69086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B, east,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D,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69086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B, east,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D,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82282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E, north,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  A,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21047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21047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2383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2383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82154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E, north,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  D,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D, exit,    x, +10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9067800" y="2485887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4505550B-3255-A046-A901-2FB0E4DF0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7" y="611708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933EF1-79D5-6248-BD67-D50514A64C75}"/>
              </a:ext>
            </a:extLst>
          </p:cNvPr>
          <p:cNvCxnSpPr/>
          <p:nvPr/>
        </p:nvCxnSpPr>
        <p:spPr>
          <a:xfrm>
            <a:off x="9986963" y="2543176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F9E8ED-6D5A-0C4E-BAAD-A0561BA1F87E}"/>
              </a:ext>
            </a:extLst>
          </p:cNvPr>
          <p:cNvCxnSpPr>
            <a:cxnSpLocks/>
          </p:cNvCxnSpPr>
          <p:nvPr/>
        </p:nvCxnSpPr>
        <p:spPr>
          <a:xfrm flipV="1">
            <a:off x="9986963" y="2514600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423ECA-C3BB-2742-969A-E1D141471170}"/>
              </a:ext>
            </a:extLst>
          </p:cNvPr>
          <p:cNvCxnSpPr/>
          <p:nvPr/>
        </p:nvCxnSpPr>
        <p:spPr>
          <a:xfrm>
            <a:off x="9082088" y="33934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3D5C79-562A-F24B-8E73-7B78C8B82128}"/>
              </a:ext>
            </a:extLst>
          </p:cNvPr>
          <p:cNvCxnSpPr>
            <a:cxnSpLocks/>
          </p:cNvCxnSpPr>
          <p:nvPr/>
        </p:nvCxnSpPr>
        <p:spPr>
          <a:xfrm flipV="1">
            <a:off x="9082088" y="33648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108F53-C5CF-A24B-9D4B-98AEC71DA3F2}"/>
              </a:ext>
            </a:extLst>
          </p:cNvPr>
          <p:cNvCxnSpPr/>
          <p:nvPr/>
        </p:nvCxnSpPr>
        <p:spPr>
          <a:xfrm>
            <a:off x="9967912" y="33956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00519E-FE82-204B-B437-1E410D10D997}"/>
              </a:ext>
            </a:extLst>
          </p:cNvPr>
          <p:cNvCxnSpPr>
            <a:cxnSpLocks/>
          </p:cNvCxnSpPr>
          <p:nvPr/>
        </p:nvCxnSpPr>
        <p:spPr>
          <a:xfrm flipV="1">
            <a:off x="9967912" y="33670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29747D-31FC-AD40-BCA3-29FF78F6D55B}"/>
              </a:ext>
            </a:extLst>
          </p:cNvPr>
          <p:cNvCxnSpPr/>
          <p:nvPr/>
        </p:nvCxnSpPr>
        <p:spPr>
          <a:xfrm>
            <a:off x="10851356" y="3401179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29B23C-5A19-9843-AC1D-CD10C6728470}"/>
              </a:ext>
            </a:extLst>
          </p:cNvPr>
          <p:cNvCxnSpPr>
            <a:cxnSpLocks/>
          </p:cNvCxnSpPr>
          <p:nvPr/>
        </p:nvCxnSpPr>
        <p:spPr>
          <a:xfrm flipV="1">
            <a:off x="10851356" y="3372603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1686BB-F788-CE4C-B01D-A7EE57A825B7}"/>
              </a:ext>
            </a:extLst>
          </p:cNvPr>
          <p:cNvCxnSpPr/>
          <p:nvPr/>
        </p:nvCxnSpPr>
        <p:spPr>
          <a:xfrm>
            <a:off x="9985771" y="4257493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C2E621-9CF6-354D-9769-C1268A911315}"/>
              </a:ext>
            </a:extLst>
          </p:cNvPr>
          <p:cNvCxnSpPr>
            <a:cxnSpLocks/>
          </p:cNvCxnSpPr>
          <p:nvPr/>
        </p:nvCxnSpPr>
        <p:spPr>
          <a:xfrm flipV="1">
            <a:off x="9985771" y="4228917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1">
            <a:extLst>
              <a:ext uri="{FF2B5EF4-FFF2-40B4-BE49-F238E27FC236}">
                <a16:creationId xmlns:a16="http://schemas.microsoft.com/office/drawing/2014/main" id="{596FC854-8C3E-B4D9-6EA0-0AF0891EEAEC}"/>
              </a:ext>
            </a:extLst>
          </p:cNvPr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" name="Isosceles Triangle 22">
            <a:extLst>
              <a:ext uri="{FF2B5EF4-FFF2-40B4-BE49-F238E27FC236}">
                <a16:creationId xmlns:a16="http://schemas.microsoft.com/office/drawing/2014/main" id="{59795AA9-E1C6-07CE-D5CF-A91F3565F6AB}"/>
              </a:ext>
            </a:extLst>
          </p:cNvPr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23">
            <a:extLst>
              <a:ext uri="{FF2B5EF4-FFF2-40B4-BE49-F238E27FC236}">
                <a16:creationId xmlns:a16="http://schemas.microsoft.com/office/drawing/2014/main" id="{8B5CEF6E-0DC8-E7BC-3E1B-03806020ACD8}"/>
              </a:ext>
            </a:extLst>
          </p:cNvPr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1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0800" y="1742421"/>
            <a:ext cx="6629400" cy="16865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Goal				Technique</a:t>
            </a:r>
          </a:p>
          <a:p>
            <a:endParaRPr lang="en-US" sz="14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Model-Based RL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Model-Free RL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484638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Goal			Technique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484638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Goal			Technique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*	Q-learning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Evaluate a fixed policy 	TD Value Learning</a:t>
            </a: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68" y="1447800"/>
            <a:ext cx="4541755" cy="2362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807" y="2365131"/>
            <a:ext cx="4805638" cy="2816469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192" y="4038600"/>
            <a:ext cx="4338616" cy="226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21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Full reinforcement learning: optimal policies (like value iteration)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don’t know the transitions T(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don’t know the rewards R(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You choose the actions now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Goal: learn the optimal policy / values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Learner makes choices!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Fundamental tradeoff: exploration vs. exploitation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NOT offline planning!  You actually take actions in the world and find out what happens…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228" y="2133600"/>
            <a:ext cx="4239685" cy="204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EB8E-1400-9E47-AEFA-15AFA564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7134-D5CE-5743-9C5E-66D65CF8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7001"/>
            <a:ext cx="12115800" cy="472916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Midterm 2 on Wednesday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Covers from propositional logic up to (and including) basic Q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Doesn’t include the rest today’s lecture (after basic Q learning), which will be covered on the Final Exam</a:t>
            </a:r>
            <a:endParaRPr lang="en-US" b="0" i="0" dirty="0">
              <a:effectLst/>
              <a:latin typeface="Palatino" pitchFamily="2" charset="77"/>
              <a:ea typeface="Palatin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Extra-cool, optional: </a:t>
            </a:r>
            <a:br>
              <a:rPr lang="en-US" dirty="0">
                <a:latin typeface="Palatino" pitchFamily="2" charset="77"/>
                <a:ea typeface="Palatino" pitchFamily="2" charset="77"/>
              </a:rPr>
            </a:br>
            <a:r>
              <a:rPr lang="en-US" dirty="0">
                <a:latin typeface="Palatino" pitchFamily="2" charset="77"/>
                <a:ea typeface="Palatino" pitchFamily="2" charset="77"/>
              </a:rPr>
              <a:t>Prof. Bart Selman will give the </a:t>
            </a:r>
            <a:br>
              <a:rPr lang="en-US" dirty="0">
                <a:latin typeface="Palatino" pitchFamily="2" charset="77"/>
                <a:ea typeface="Palatino" pitchFamily="2" charset="77"/>
              </a:rPr>
            </a:br>
            <a:r>
              <a:rPr lang="en-US" dirty="0">
                <a:latin typeface="Palatino" pitchFamily="2" charset="77"/>
                <a:ea typeface="Palatino" pitchFamily="2" charset="77"/>
              </a:rPr>
              <a:t>Inaugural Hans Berliner Lecture on </a:t>
            </a:r>
            <a:br>
              <a:rPr lang="en-US" dirty="0">
                <a:latin typeface="Palatino" pitchFamily="2" charset="77"/>
                <a:ea typeface="Palatino" pitchFamily="2" charset="77"/>
              </a:rPr>
            </a:br>
            <a:r>
              <a:rPr lang="en-US" dirty="0">
                <a:latin typeface="Palatino" pitchFamily="2" charset="77"/>
                <a:ea typeface="Palatino" pitchFamily="2" charset="77"/>
              </a:rPr>
              <a:t>“Mathematical and Scientific Discovery: A New Frontier for AI”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On 4/4/2024 at 4 PM in Rashid Auditorium in GHC</a:t>
            </a:r>
            <a:endParaRPr lang="en-US" b="0" i="0" dirty="0">
              <a:effectLst/>
              <a:latin typeface="Palatino" pitchFamily="2" charset="77"/>
              <a:ea typeface="Palatino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(small) probability </a:t>
            </a:r>
            <a:r>
              <a:rPr lang="en-US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(large) probability 1-</a:t>
            </a:r>
            <a:r>
              <a:rPr lang="en-US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One solution: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lower  over time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Another solution: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exploration function …</a:t>
            </a:r>
          </a:p>
          <a:p>
            <a:pPr lvl="2">
              <a:lnSpc>
                <a:spcPct val="9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112" y="1114859"/>
            <a:ext cx="4621888" cy="335207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</p:spPr>
            <p:txBody>
              <a:bodyPr/>
              <a:lstStyle/>
              <a:p>
                <a:r>
                  <a:rPr lang="en-US" sz="2800" dirty="0"/>
                  <a:t>When to explore?</a:t>
                </a:r>
              </a:p>
              <a:p>
                <a:pPr lvl="1"/>
                <a:r>
                  <a:rPr lang="en-US" sz="2400" dirty="0"/>
                  <a:t>Random actions: explore a fixed amount</a:t>
                </a:r>
              </a:p>
              <a:p>
                <a:pPr lvl="1"/>
                <a:r>
                  <a:rPr lang="en-US" sz="2400" dirty="0">
                    <a:solidFill>
                      <a:schemeClr val="accent2"/>
                    </a:solidFill>
                  </a:rPr>
                  <a:t>Better idea: </a:t>
                </a:r>
                <a:r>
                  <a:rPr lang="en-US" sz="2400" dirty="0"/>
                  <a:t>explore areas whose badness is not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(yet) established, eventually stop exploring</a:t>
                </a:r>
                <a:endParaRPr lang="en-US" sz="1600" dirty="0"/>
              </a:p>
              <a:p>
                <a:r>
                  <a:rPr lang="en-US" sz="2800" dirty="0"/>
                  <a:t>Exploration function</a:t>
                </a:r>
              </a:p>
              <a:p>
                <a:pPr lvl="1"/>
                <a:r>
                  <a:rPr lang="en-US" sz="2400" dirty="0"/>
                  <a:t>Takes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value estimate u</a:t>
                </a:r>
                <a:r>
                  <a:rPr lang="en-US" sz="2400" dirty="0"/>
                  <a:t> and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visit count n</a:t>
                </a:r>
                <a:r>
                  <a:rPr lang="en-US" sz="2400" dirty="0"/>
                  <a:t>, and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returns an optimistic utility, e.g.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  <a:p>
                <a:pPr marL="457176" lvl="1" indent="0">
                  <a:buNone/>
                </a:pPr>
                <a:endParaRPr lang="en-US" sz="2400" dirty="0"/>
              </a:p>
              <a:p>
                <a:pPr lvl="1"/>
                <a:endParaRPr lang="en-US" sz="800" dirty="0"/>
              </a:p>
              <a:p>
                <a:pPr marL="457176" lvl="1" indent="0">
                  <a:buNone/>
                </a:pPr>
                <a:endParaRPr lang="en-US" sz="2400" dirty="0"/>
              </a:p>
              <a:p>
                <a:pPr lvl="1"/>
                <a:endParaRPr lang="en-US" sz="2000" i="1" dirty="0"/>
              </a:p>
              <a:p>
                <a:pPr lvl="1"/>
                <a:r>
                  <a:rPr lang="en-US" sz="2000" i="1" dirty="0"/>
                  <a:t>Note: this propagates the “bonus” back to states that lead to unknown states as well!</a:t>
                </a:r>
              </a:p>
              <a:p>
                <a:pPr lvl="1">
                  <a:buNone/>
                </a:pPr>
                <a:r>
                  <a:rPr lang="en-US" sz="2000" i="1" dirty="0"/>
                  <a:t>				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  <a:blipFill>
                <a:blip r:embed="rId4"/>
                <a:stretch>
                  <a:fillRect l="-1103" t="-1609" b="-1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9" y="5212833"/>
                <a:ext cx="11335102" cy="50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Modified Q-Update: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" y="5212833"/>
                <a:ext cx="11335102" cy="505331"/>
              </a:xfrm>
              <a:prstGeom prst="rect">
                <a:avLst/>
              </a:prstGeom>
              <a:blipFill>
                <a:blip r:embed="rId5"/>
                <a:stretch>
                  <a:fillRect l="-783" t="-1463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4809" y="4707502"/>
                <a:ext cx="10415159" cy="50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Regular Q-Update: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" y="4707502"/>
                <a:ext cx="10415159" cy="505331"/>
              </a:xfrm>
              <a:prstGeom prst="rect">
                <a:avLst/>
              </a:prstGeom>
              <a:blipFill>
                <a:blip r:embed="rId6"/>
                <a:stretch>
                  <a:fillRect l="-853" t="-1463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1524000"/>
            <a:ext cx="4469557" cy="29660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6985000" cy="4729164"/>
          </a:xfrm>
        </p:spPr>
        <p:txBody>
          <a:bodyPr/>
          <a:lstStyle/>
          <a:p>
            <a:r>
              <a:rPr lang="en-US" sz="2000" dirty="0"/>
              <a:t>Even if you learn the optimal policy, you still make mistakes along the way!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Regret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is a measure of your total mistake cost: the difference between your (expected) rewards, including youthful suboptimality, and optimal (expected) rewards</a:t>
            </a:r>
          </a:p>
          <a:p>
            <a:endParaRPr lang="en-US" sz="2000" dirty="0"/>
          </a:p>
          <a:p>
            <a:r>
              <a:rPr lang="en-US" sz="2000" dirty="0"/>
              <a:t>Minimizing regret goes beyond learning to be optimal – it requires optimally learning to be optimal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8" y="3774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200" y="1524000"/>
            <a:ext cx="31242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9600" y="1556327"/>
            <a:ext cx="31242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9600" y="1888725"/>
            <a:ext cx="312420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Or even this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Too many states to hold the q-tables in memory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1526"/>
            <a:ext cx="723842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 also describe a q-state (s, a) with features (e.g., action moves closer to food)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1 / (</a:t>
            </a:r>
            <a:r>
              <a:rPr lang="en-US" sz="2000" dirty="0" err="1">
                <a:latin typeface="Segoe Script" panose="020B0804020000000003" pitchFamily="34" charset="0"/>
              </a:rPr>
              <a:t>dist</a:t>
            </a:r>
            <a:r>
              <a:rPr lang="en-US" sz="2000" dirty="0">
                <a:latin typeface="Segoe Script" panose="020B0804020000000003" pitchFamily="34" charset="0"/>
              </a:rPr>
              <a:t> to dot)</a:t>
            </a:r>
            <a:r>
              <a:rPr lang="en-US" sz="2000" baseline="30000" dirty="0">
                <a:latin typeface="Segoe Script" panose="020B0804020000000003" pitchFamily="34" charset="0"/>
              </a:rPr>
              <a:t>2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Is Pacman in a tunnel? (0/1)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458200" y="1485901"/>
            <a:ext cx="2879387" cy="2819400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1295400"/>
                <a:ext cx="11335101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Using a feature representation, we can write a q function (or value function) for any state using a few weights: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endParaRPr lang="en-US" sz="24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r>
                  <a:rPr lang="en-US" sz="2400" dirty="0">
                    <a:solidFill>
                      <a:schemeClr val="tx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2"/>
                    </a:solidFill>
                  </a:rPr>
                  <a:t>Advantage: </a:t>
                </a:r>
                <a:r>
                  <a:rPr lang="en-US" sz="2400" dirty="0"/>
                  <a:t>our experience is summed up in a few powerful numbers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2"/>
                    </a:solidFill>
                  </a:rPr>
                  <a:t>Disadvantage: </a:t>
                </a:r>
                <a:r>
                  <a:rPr lang="en-US" sz="2400" dirty="0"/>
                  <a:t>states may share features but actually be very different in value!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295400"/>
                <a:ext cx="11335101" cy="4876800"/>
              </a:xfrm>
              <a:blipFill>
                <a:blip r:embed="rId2"/>
                <a:stretch>
                  <a:fillRect l="-753" t="-175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607" y="1425755"/>
                <a:ext cx="10926793" cy="4729164"/>
              </a:xfrm>
            </p:spPr>
            <p:txBody>
              <a:bodyPr/>
              <a:lstStyle/>
              <a:p>
                <a:r>
                  <a:rPr lang="en-US" sz="2800" dirty="0"/>
                  <a:t>Original Q learning rule tries to reduce prediction error at </a:t>
                </a:r>
                <a:r>
                  <a:rPr lang="en-US" sz="2800" dirty="0">
                    <a:solidFill>
                      <a:schemeClr val="tx2"/>
                    </a:solidFill>
                  </a:rPr>
                  <a:t>s, a</a:t>
                </a:r>
                <a:r>
                  <a:rPr lang="en-US" sz="2800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b="0" i="1" dirty="0">
                  <a:solidFill>
                    <a:schemeClr val="tx2"/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742911" lvl="2" indent="-342882"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</a:endParaRPr>
              </a:p>
              <a:p>
                <a:r>
                  <a:rPr lang="en-US" dirty="0"/>
                  <a:t>Instead, we update the weights to try to reduce the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sz="28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 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07" y="1425755"/>
                <a:ext cx="10926793" cy="4729164"/>
              </a:xfrm>
              <a:blipFill>
                <a:blip r:embed="rId2"/>
                <a:stretch>
                  <a:fillRect l="-1276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5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 Review So Far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The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transition probabilities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Minimizing Error and Least Squares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504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15301" y="5410200"/>
            <a:ext cx="3185299" cy="841375"/>
            <a:chOff x="-43464" y="5864225"/>
            <a:chExt cx="3185299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43464" y="5864225"/>
              <a:ext cx="1663661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Palatino" pitchFamily="2" charset="77"/>
                  <a:ea typeface="Palatino" pitchFamily="2" charset="77"/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88121" y="5410200"/>
            <a:ext cx="4875241" cy="855663"/>
            <a:chOff x="4270299" y="5826125"/>
            <a:chExt cx="4875927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70299" y="5826125"/>
              <a:ext cx="1663895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Palatino" pitchFamily="2" charset="77"/>
                  <a:ea typeface="Palatino" pitchFamily="2" charset="77"/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6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42851" cy="38417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1" y="3619501"/>
            <a:ext cx="209638" cy="266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244775" y="3300413"/>
            <a:ext cx="275312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06210" y="4135438"/>
            <a:ext cx="158671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Palatino" pitchFamily="2" charset="77"/>
                <a:ea typeface="Palatino" pitchFamily="2" charset="77"/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42658" y="3502025"/>
            <a:ext cx="1861408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7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Goal:</a:t>
                </a:r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Start with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by taking a step in the direction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changing fastest (in the negative direction) with respect to x: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is the step size or learning rate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>
                    <a:solidFill>
                      <a:schemeClr val="tx1"/>
                    </a:solidFill>
                  </a:rPr>
                  <a:t>Repeat until convergence</a:t>
                </a:r>
                <a:endParaRPr lang="en-US" sz="2800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A92-D664-9E4A-9B88-532846BF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and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99C89-24CE-5C48-B84A-4C0BF76D9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557000" cy="5324475"/>
              </a:xfrm>
            </p:spPr>
            <p:txBody>
              <a:bodyPr/>
              <a:lstStyle/>
              <a:p>
                <a:r>
                  <a:rPr lang="en-US" dirty="0"/>
                  <a:t>Gradient descent on </a:t>
                </a:r>
              </a:p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Q-learning: </a:t>
                </a:r>
                <a:r>
                  <a:rPr lang="en-US" dirty="0"/>
                  <a:t>find values Q(s, a) that minimizes difference between samples and Q(s, 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𝑠𝑎𝑚𝑝𝑙𝑒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[(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)−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99C89-24CE-5C48-B84A-4C0BF76D9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557000" cy="5324475"/>
              </a:xfrm>
              <a:blipFill>
                <a:blip r:embed="rId3"/>
                <a:stretch>
                  <a:fillRect l="-1266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EADBDB-87DB-7047-B6DC-906A63AE4546}"/>
                  </a:ext>
                </a:extLst>
              </p:cNvPr>
              <p:cNvSpPr/>
              <p:nvPr/>
            </p:nvSpPr>
            <p:spPr>
              <a:xfrm>
                <a:off x="4604186" y="1190036"/>
                <a:ext cx="2595903" cy="1522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EADBDB-87DB-7047-B6DC-906A63AE4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86" y="1190036"/>
                <a:ext cx="2595903" cy="1522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7">
            <a:extLst>
              <a:ext uri="{FF2B5EF4-FFF2-40B4-BE49-F238E27FC236}">
                <a16:creationId xmlns:a16="http://schemas.microsoft.com/office/drawing/2014/main" id="{493C7234-20A5-C249-B735-10101132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5900059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“target” (sample)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007CA74C-5DE6-4643-972F-550C5031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5900059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“prediction”</a:t>
            </a:r>
          </a:p>
        </p:txBody>
      </p:sp>
    </p:spTree>
    <p:extLst>
      <p:ext uri="{BB962C8B-B14F-4D97-AF65-F5344CB8AC3E}">
        <p14:creationId xmlns:p14="http://schemas.microsoft.com/office/powerpoint/2010/main" val="7623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 and gradient descent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199" y="4800600"/>
            <a:ext cx="5270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Approximate Q-update: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43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267200" y="60153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“target” (sample)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22539" grpId="0"/>
      <p:bldP spid="225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12192000" cy="4729164"/>
              </a:xfrm>
            </p:spPr>
            <p:txBody>
              <a:bodyPr/>
              <a:lstStyle/>
              <a:p>
                <a:r>
                  <a:rPr lang="en-US" sz="2800" dirty="0"/>
                  <a:t>Original Q learning rule tries to reduce prediction error at </a:t>
                </a:r>
                <a:r>
                  <a:rPr lang="en-US" sz="2800" dirty="0">
                    <a:solidFill>
                      <a:schemeClr val="tx2"/>
                    </a:solidFill>
                  </a:rPr>
                  <a:t>s, a</a:t>
                </a:r>
                <a:r>
                  <a:rPr lang="en-US" sz="2800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400029" lvl="2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CC00CC"/>
                  </a:solidFill>
                </a:endParaRPr>
              </a:p>
              <a:p>
                <a:r>
                  <a:rPr lang="en-US" sz="2800" dirty="0"/>
                  <a:t>Instead, we update the weights to try to reduce the error at </a:t>
                </a:r>
                <a:r>
                  <a:rPr lang="en-US" sz="2800" dirty="0">
                    <a:solidFill>
                      <a:schemeClr val="tx2"/>
                    </a:solidFill>
                  </a:rPr>
                  <a:t>s, a</a:t>
                </a:r>
                <a:r>
                  <a:rPr lang="en-US" sz="2800" dirty="0"/>
                  <a:t>:</a:t>
                </a:r>
              </a:p>
              <a:p>
                <a:pPr lvl="3"/>
                <a:r>
                  <a:rPr lang="en-US" sz="24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i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1800" dirty="0">
                  <a:solidFill>
                    <a:srgbClr val="00009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12192000" cy="4729164"/>
              </a:xfrm>
              <a:blipFill>
                <a:blip r:embed="rId2"/>
                <a:stretch>
                  <a:fillRect l="-937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 summary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99036"/>
            <a:ext cx="8664575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if something unexpectedly bad happens, blame the features that were on: </a:t>
            </a:r>
            <a:r>
              <a:rPr lang="en-US" sz="2000" dirty="0" err="1"/>
              <a:t>disprefer</a:t>
            </a:r>
            <a:r>
              <a:rPr lang="en-US" sz="2000" dirty="0"/>
              <a:t> all states with that state’s features</a:t>
            </a:r>
            <a:endParaRPr lang="en-US" sz="105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4787" y="372092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1311" y="4119265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4787" y="3018915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414787" y="2639682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400800" y="3657600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400800" y="4015814"/>
            <a:ext cx="2558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5139987" y="2726993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Pacman with approximate Q learning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09236" y="2827381"/>
            <a:ext cx="1646664" cy="1391547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700489" y="2737500"/>
            <a:ext cx="1776556" cy="1402544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ounded Rectangle 50"/>
          <p:cNvSpPr/>
          <p:nvPr/>
        </p:nvSpPr>
        <p:spPr>
          <a:xfrm>
            <a:off x="600797" y="2728233"/>
            <a:ext cx="415684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395403" y="2521330"/>
            <a:ext cx="268736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058898" y="2178948"/>
            <a:ext cx="1359927" cy="277274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/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Two 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and</a:t>
                </a:r>
                <a:r>
                  <a:rPr lang="en-US" sz="2400" dirty="0"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=0.004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Current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−1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blipFill>
                <a:blip r:embed="rId12"/>
                <a:stretch>
                  <a:fillRect l="-826" t="-277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/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dot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/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g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/>
              <p:nvPr/>
            </p:nvSpPr>
            <p:spPr>
              <a:xfrm>
                <a:off x="5177471" y="3233329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 = −500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71" y="3233329"/>
                <a:ext cx="1676400" cy="646331"/>
              </a:xfrm>
              <a:prstGeom prst="rect">
                <a:avLst/>
              </a:prstGeom>
              <a:blipFill>
                <a:blip r:embed="rId1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004EF1-B9B6-B84F-8C02-B26F3853F7ED}"/>
              </a:ext>
            </a:extLst>
          </p:cNvPr>
          <p:cNvSpPr txBox="1"/>
          <p:nvPr/>
        </p:nvSpPr>
        <p:spPr>
          <a:xfrm>
            <a:off x="1238816" y="2305667"/>
            <a:ext cx="288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Q(s, N) = 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4*0.5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+ </a:t>
            </a: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(-1)*1 =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1AF93D-EC23-2244-AC87-C3BB401092D6}"/>
                  </a:ext>
                </a:extLst>
              </p:cNvPr>
              <p:cNvSpPr txBox="1"/>
              <p:nvPr/>
            </p:nvSpPr>
            <p:spPr>
              <a:xfrm>
                <a:off x="609600" y="4791012"/>
                <a:ext cx="7391400" cy="246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arenBoth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increase by same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decrease by same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increase,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increases by larger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increase,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𝑠𝑡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increase by larger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decrease,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decreases by larger amount</a:t>
                </a:r>
              </a:p>
              <a:p>
                <a:pPr marL="342900" indent="-342900">
                  <a:buAutoNum type="alphaUcParenBoth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decrease,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decreases by larger amount</a:t>
                </a:r>
              </a:p>
              <a:p>
                <a:pPr marL="342900" indent="-342900">
                  <a:buAutoNum type="alphaUcParenBoth"/>
                </a:pPr>
                <a:endParaRPr lang="en-US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1AF93D-EC23-2244-AC87-C3BB40109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91012"/>
                <a:ext cx="7391400" cy="2465290"/>
              </a:xfrm>
              <a:prstGeom prst="rect">
                <a:avLst/>
              </a:prstGeom>
              <a:blipFill>
                <a:blip r:embed="rId16"/>
                <a:stretch>
                  <a:fillRect l="-515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46" grpId="0"/>
      <p:bldP spid="48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5369778" y="2723054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Pacman with approximate Q learning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09236" y="2827381"/>
            <a:ext cx="1646664" cy="1391547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742925" y="2883170"/>
            <a:ext cx="1776556" cy="1402544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ounded Rectangle 50"/>
          <p:cNvSpPr/>
          <p:nvPr/>
        </p:nvSpPr>
        <p:spPr>
          <a:xfrm>
            <a:off x="600797" y="2728233"/>
            <a:ext cx="415684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437839" y="2667000"/>
            <a:ext cx="268736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/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Two 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and</a:t>
                </a:r>
                <a:r>
                  <a:rPr lang="en-US" sz="2400" dirty="0"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=0.004,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=1.0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Current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−1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blipFill>
                <a:blip r:embed="rId12"/>
                <a:stretch>
                  <a:fillRect l="-826" t="-277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/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dot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/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g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/>
              <p:nvPr/>
            </p:nvSpPr>
            <p:spPr>
              <a:xfrm>
                <a:off x="5407262" y="3229390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 = −500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62" y="3229390"/>
                <a:ext cx="1676400" cy="646331"/>
              </a:xfrm>
              <a:prstGeom prst="rect">
                <a:avLst/>
              </a:prstGeom>
              <a:blipFill>
                <a:blip r:embed="rId1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004EF1-B9B6-B84F-8C02-B26F3853F7ED}"/>
              </a:ext>
            </a:extLst>
          </p:cNvPr>
          <p:cNvSpPr txBox="1"/>
          <p:nvPr/>
        </p:nvSpPr>
        <p:spPr>
          <a:xfrm>
            <a:off x="1238816" y="2305667"/>
            <a:ext cx="288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Q(s, N) = 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4*0.5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+ </a:t>
            </a: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(-1)*1 =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</a:p>
        </p:txBody>
      </p:sp>
      <p:pic>
        <p:nvPicPr>
          <p:cNvPr id="40" name="Picture 39" descr="txp_fig">
            <a:extLst>
              <a:ext uri="{FF2B5EF4-FFF2-40B4-BE49-F238E27FC236}">
                <a16:creationId xmlns:a16="http://schemas.microsoft.com/office/drawing/2014/main" id="{53F5DAA0-8C49-0A40-AF8E-6B2B751559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2479" y="5018667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1DBAEF-D6A9-0249-8436-94CB20F7EAAF}"/>
                  </a:ext>
                </a:extLst>
              </p:cNvPr>
              <p:cNvSpPr txBox="1"/>
              <p:nvPr/>
            </p:nvSpPr>
            <p:spPr>
              <a:xfrm>
                <a:off x="5885139" y="4746240"/>
                <a:ext cx="5105400" cy="802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/>
                        </a:rPr>
                        <m:t>𝑠𝑎𝑚𝑝𝑙𝑒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𝑅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𝛾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′)</m:t>
                          </m:r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=−500</m:t>
                      </m:r>
                    </m:oMath>
                  </m:oMathPara>
                </a14:m>
                <a:endParaRPr lang="en-US" sz="2000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cs typeface="Calibri"/>
                        </a:rPr>
                        <m:t>e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/>
                        </a:rPr>
                        <m:t>𝑠𝑡𝑖𝑚𝑎𝑡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/>
                        </a:rPr>
                        <m:t>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𝑄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𝑎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=1</m:t>
                      </m:r>
                    </m:oMath>
                  </m:oMathPara>
                </a14:m>
                <a:endParaRPr lang="en-US" sz="20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1DBAEF-D6A9-0249-8436-94CB20F7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39" y="4746240"/>
                <a:ext cx="5105400" cy="802720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DC558E-F109-C445-9F0A-E9AC62BEE141}"/>
                  </a:ext>
                </a:extLst>
              </p:cNvPr>
              <p:cNvSpPr txBox="1"/>
              <p:nvPr/>
            </p:nvSpPr>
            <p:spPr>
              <a:xfrm>
                <a:off x="8341003" y="2159647"/>
                <a:ext cx="2880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𝑄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’,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𝑎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 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 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DC558E-F109-C445-9F0A-E9AC62BEE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03" y="2159647"/>
                <a:ext cx="2880802" cy="369332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416FFC-F5EE-D740-8281-1C5A397F3613}"/>
                  </a:ext>
                </a:extLst>
              </p:cNvPr>
              <p:cNvSpPr txBox="1"/>
              <p:nvPr/>
            </p:nvSpPr>
            <p:spPr>
              <a:xfrm>
                <a:off x="3276600" y="5732764"/>
                <a:ext cx="5638800" cy="86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dot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4+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−501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 0.5=3.0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libri"/>
                  <a:ea typeface="Cambria Math" panose="02040503050406030204" pitchFamily="18" charset="0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gst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−1+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−501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 1.0 =−3.0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416FFC-F5EE-D740-8281-1C5A397F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732764"/>
                <a:ext cx="5638800" cy="865878"/>
              </a:xfrm>
              <a:prstGeom prst="rect">
                <a:avLst/>
              </a:prstGeom>
              <a:blipFill>
                <a:blip r:embed="rId19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281D-9A12-4946-A0CE-0FEF4433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988D-9F6F-7943-A2E3-A42A2190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Passive RL: </a:t>
            </a:r>
            <a:r>
              <a:rPr lang="en-US" dirty="0"/>
              <a:t>agent has to learn from experience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Model-based: </a:t>
            </a:r>
            <a:r>
              <a:rPr lang="en-US" dirty="0"/>
              <a:t>Estimate the transition and rewards; run value iteration or policy iteration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Model-free: </a:t>
            </a:r>
          </a:p>
          <a:p>
            <a:pPr lvl="1"/>
            <a:r>
              <a:rPr lang="en-US" dirty="0"/>
              <a:t>Direct policy evaluation – empirical average utility </a:t>
            </a:r>
          </a:p>
          <a:p>
            <a:pPr lvl="1"/>
            <a:r>
              <a:rPr lang="en-US" dirty="0"/>
              <a:t>Temporal difference learning – sample based policy iteration update via running averages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90D0-7724-AD49-9C60-8203CEC0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All equations we saw so far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63772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30174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9682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65644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501114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316071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35874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84944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Value (TD) learning: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1E765E-0979-6BAD-2334-0EF2F7F22F44}"/>
              </a:ext>
            </a:extLst>
          </p:cNvPr>
          <p:cNvSpPr/>
          <p:nvPr/>
        </p:nvSpPr>
        <p:spPr>
          <a:xfrm>
            <a:off x="228600" y="990600"/>
            <a:ext cx="11582400" cy="171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9060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572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endParaRPr lang="en-US" dirty="0"/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Approximately as strong as world champion</a:t>
            </a:r>
          </a:p>
          <a:p>
            <a:pPr lvl="1"/>
            <a:r>
              <a:rPr lang="en-US" dirty="0"/>
              <a:t>Led to radical changes in the way </a:t>
            </a:r>
            <a:br>
              <a:rPr lang="en-US" dirty="0"/>
            </a:br>
            <a:r>
              <a:rPr lang="en-US" dirty="0"/>
              <a:t>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3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sz="2800" dirty="0"/>
              <a:t>Deep Mind, 2015</a:t>
            </a:r>
          </a:p>
          <a:p>
            <a:r>
              <a:rPr lang="en-US" sz="2800" dirty="0"/>
              <a:t>Used a deep learning network to represent Q:</a:t>
            </a:r>
          </a:p>
          <a:p>
            <a:pPr lvl="1"/>
            <a:r>
              <a:rPr lang="en-US" sz="2400" dirty="0"/>
              <a:t>Input is last 4 images (84x84 pixel values) plus score</a:t>
            </a:r>
          </a:p>
          <a:p>
            <a:r>
              <a:rPr lang="en-US" sz="2800" dirty="0"/>
              <a:t>49 Atari games, incl. Breakout, Space Invaders, </a:t>
            </a:r>
            <a:r>
              <a:rPr lang="en-US" sz="2800" dirty="0" err="1"/>
              <a:t>Seaquest</a:t>
            </a:r>
            <a:r>
              <a:rPr lang="en-US" sz="2800" dirty="0"/>
              <a:t>, </a:t>
            </a:r>
            <a:r>
              <a:rPr lang="en-US" sz="2800" dirty="0" err="1"/>
              <a:t>Enduro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80876"/>
            <a:ext cx="5373988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D2269-4D1F-4FAE-B2F7-936E246F4FC7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Image: Deep Mind</a:t>
            </a:r>
          </a:p>
        </p:txBody>
      </p:sp>
    </p:spTree>
    <p:extLst>
      <p:ext uri="{BB962C8B-B14F-4D97-AF65-F5344CB8AC3E}">
        <p14:creationId xmlns:p14="http://schemas.microsoft.com/office/powerpoint/2010/main" val="2676865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EFD9-768E-4724-91C5-1DBD816D789C}"/>
              </a:ext>
            </a:extLst>
          </p:cNvPr>
          <p:cNvSpPr txBox="1"/>
          <p:nvPr/>
        </p:nvSpPr>
        <p:spPr>
          <a:xfrm rot="16200000">
            <a:off x="10709934" y="5339114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AI, Atari</a:t>
            </a:r>
          </a:p>
        </p:txBody>
      </p:sp>
    </p:spTree>
    <p:extLst>
      <p:ext uri="{BB962C8B-B14F-4D97-AF65-F5344CB8AC3E}">
        <p14:creationId xmlns:p14="http://schemas.microsoft.com/office/powerpoint/2010/main" val="3011108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61002"/>
            <a:ext cx="11379200" cy="4729164"/>
          </a:xfrm>
        </p:spPr>
        <p:txBody>
          <a:bodyPr/>
          <a:lstStyle/>
          <a:p>
            <a:r>
              <a:rPr lang="en-US" sz="2800" dirty="0"/>
              <a:t>2016+</a:t>
            </a:r>
          </a:p>
          <a:p>
            <a:r>
              <a:rPr lang="en-US" sz="2800" dirty="0"/>
              <a:t>Benchmark problems for learning agents</a:t>
            </a:r>
          </a:p>
          <a:p>
            <a:r>
              <a:rPr lang="en-US" sz="2800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421B3-3848-4915-93EF-65BE91380736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</a:t>
            </a:r>
          </a:p>
        </p:txBody>
      </p:sp>
    </p:spTree>
    <p:extLst>
      <p:ext uri="{BB962C8B-B14F-4D97-AF65-F5344CB8AC3E}">
        <p14:creationId xmlns:p14="http://schemas.microsoft.com/office/powerpoint/2010/main" val="2880987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2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280525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19A3-8AEB-6448-9883-9A0344C0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415D6-3B7F-BF4E-930B-D7462D68C8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480800" cy="4927599"/>
              </a:xfrm>
            </p:spPr>
            <p:txBody>
              <a:bodyPr/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Main idea: </a:t>
                </a: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learn from each experience visiting state s, doing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Update V(s) each time we experience a transition (s, a, s’, R)</a:t>
                </a:r>
              </a:p>
              <a:p>
                <a:pPr lvl="1"/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Not waiting for the whole episode to get utility </a:t>
                </a:r>
              </a:p>
              <a:p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Likely outcomes s’ will contribute updates more often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Decreasing learning rate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towards zero leads to convergence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415D6-3B7F-BF4E-930B-D7462D68C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480800" cy="4927599"/>
              </a:xfrm>
              <a:blipFill>
                <a:blip r:embed="rId4"/>
                <a:stretch>
                  <a:fillRect l="-1215" t="-1285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00EAC-ED00-D949-B22E-EAD44547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C74EB510-DB9D-A340-B12F-A9FE978B57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492774" y="4310605"/>
            <a:ext cx="5181610" cy="300083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1">
                <a:extLst>
                  <a:ext uri="{FF2B5EF4-FFF2-40B4-BE49-F238E27FC236}">
                    <a16:creationId xmlns:a16="http://schemas.microsoft.com/office/drawing/2014/main" id="{4E343B0E-0155-D94F-8868-A41ECBF2A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406" y="4201180"/>
                <a:ext cx="279801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Update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</a:t>
                </a:r>
              </a:p>
            </p:txBody>
          </p:sp>
        </mc:Choice>
        <mc:Fallback xmlns="">
          <p:sp>
            <p:nvSpPr>
              <p:cNvPr id="9" name="TextBox 21">
                <a:extLst>
                  <a:ext uri="{FF2B5EF4-FFF2-40B4-BE49-F238E27FC236}">
                    <a16:creationId xmlns:a16="http://schemas.microsoft.com/office/drawing/2014/main" id="{4E343B0E-0155-D94F-8868-A41ECBF2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406" y="4201180"/>
                <a:ext cx="2798010" cy="523220"/>
              </a:xfrm>
              <a:prstGeom prst="rect">
                <a:avLst/>
              </a:prstGeom>
              <a:blipFill>
                <a:blip r:embed="rId6"/>
                <a:stretch>
                  <a:fillRect l="-4525" t="-11905" r="-3620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D8633AB-F4C1-8F42-A489-5E76B3D8E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0198" y="3544492"/>
                <a:ext cx="88343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</a:t>
                </a:r>
                <a:r>
                  <a:rPr lang="en-US" sz="2800" i="1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𝑅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+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D8633AB-F4C1-8F42-A489-5E76B3D8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0198" y="3544492"/>
                <a:ext cx="8834373" cy="523220"/>
              </a:xfrm>
              <a:prstGeom prst="rect">
                <a:avLst/>
              </a:prstGeom>
              <a:blipFill>
                <a:blip r:embed="rId7"/>
                <a:stretch>
                  <a:fillRect l="-1435" t="-9302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Model-Based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Learned Model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6400" y="1981200"/>
            <a:ext cx="2286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T(B, east, C) =</a:t>
            </a:r>
          </a:p>
          <a:p>
            <a:r>
              <a:rPr lang="en-US" sz="2000" dirty="0">
                <a:latin typeface="Calibri"/>
                <a:cs typeface="Calibri"/>
              </a:rPr>
              <a:t>T(C, east, D) =</a:t>
            </a:r>
          </a:p>
          <a:p>
            <a:r>
              <a:rPr lang="en-US" sz="2000" dirty="0">
                <a:latin typeface="Calibri"/>
                <a:cs typeface="Calibri"/>
              </a:rPr>
              <a:t>T(C, east, A) = </a:t>
            </a:r>
          </a:p>
          <a:p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R(B, east, C) = </a:t>
            </a:r>
          </a:p>
          <a:p>
            <a:r>
              <a:rPr lang="en-US" sz="2000" dirty="0">
                <a:latin typeface="Calibri"/>
                <a:cs typeface="Calibri"/>
              </a:rPr>
              <a:t>R(C, east, D) = </a:t>
            </a:r>
          </a:p>
          <a:p>
            <a:r>
              <a:rPr lang="en-US" sz="2000" dirty="0">
                <a:latin typeface="Calibri"/>
                <a:cs typeface="Calibri"/>
              </a:rPr>
              <a:t>R(D, exit, x) = 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0" y="25146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6482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59816" y="2066192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677400" y="4199792"/>
            <a:ext cx="1505313" cy="3810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096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38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Model-Based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Learned Model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6400" y="1981200"/>
            <a:ext cx="2286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T(B, east, C) = 1</a:t>
            </a:r>
          </a:p>
          <a:p>
            <a:r>
              <a:rPr lang="en-US" sz="2000" dirty="0">
                <a:latin typeface="Calibri"/>
                <a:cs typeface="Calibri"/>
              </a:rPr>
              <a:t>T(C, east, D) = 0.75</a:t>
            </a:r>
          </a:p>
          <a:p>
            <a:r>
              <a:rPr lang="en-US" sz="2000" dirty="0">
                <a:latin typeface="Calibri"/>
                <a:cs typeface="Calibri"/>
              </a:rPr>
              <a:t>T(C, east, A) = 0.25</a:t>
            </a:r>
          </a:p>
          <a:p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R(B, east, C) = -1</a:t>
            </a:r>
          </a:p>
          <a:p>
            <a:r>
              <a:rPr lang="en-US" sz="2000" dirty="0">
                <a:latin typeface="Calibri"/>
                <a:cs typeface="Calibri"/>
              </a:rPr>
              <a:t>R(C, east, D) = -1</a:t>
            </a:r>
          </a:p>
          <a:p>
            <a:r>
              <a:rPr lang="en-US" sz="2000" dirty="0">
                <a:latin typeface="Calibri"/>
                <a:cs typeface="Calibri"/>
              </a:rPr>
              <a:t>R(D, exit, x) = 10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0" y="25146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6482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59816" y="2066192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677400" y="4199792"/>
            <a:ext cx="1505313" cy="3810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2695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Model-Free Direct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Output Values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32C93-F8C6-3440-BD68-B7A826000819}"/>
              </a:ext>
            </a:extLst>
          </p:cNvPr>
          <p:cNvSpPr txBox="1"/>
          <p:nvPr/>
        </p:nvSpPr>
        <p:spPr>
          <a:xfrm>
            <a:off x="2786498" y="6320849"/>
            <a:ext cx="639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Algorithm: Average all total/future rewards that start at each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94728-2B6C-0A3F-246C-369316453EB1}"/>
              </a:ext>
            </a:extLst>
          </p:cNvPr>
          <p:cNvSpPr txBox="1"/>
          <p:nvPr/>
        </p:nvSpPr>
        <p:spPr>
          <a:xfrm>
            <a:off x="9296400" y="19812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B: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C: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D: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E: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Model-Free Direct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Output Values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32C93-F8C6-3440-BD68-B7A826000819}"/>
              </a:ext>
            </a:extLst>
          </p:cNvPr>
          <p:cNvSpPr txBox="1"/>
          <p:nvPr/>
        </p:nvSpPr>
        <p:spPr>
          <a:xfrm>
            <a:off x="2786498" y="6320849"/>
            <a:ext cx="639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Algorithm: Average all total/future rewards that start at each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94728-2B6C-0A3F-246C-369316453EB1}"/>
              </a:ext>
            </a:extLst>
          </p:cNvPr>
          <p:cNvSpPr txBox="1"/>
          <p:nvPr/>
        </p:nvSpPr>
        <p:spPr>
          <a:xfrm>
            <a:off x="9296400" y="19812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-10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[-10]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B: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8, 8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[8]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C: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9, 9, 9, -11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[4]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D: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10, 10, 10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[10]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E: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8, -12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[-2]</a:t>
            </a:r>
          </a:p>
        </p:txBody>
      </p:sp>
    </p:spTree>
    <p:extLst>
      <p:ext uri="{BB962C8B-B14F-4D97-AF65-F5344CB8AC3E}">
        <p14:creationId xmlns:p14="http://schemas.microsoft.com/office/powerpoint/2010/main" val="990722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(s,a) = \sum_{s'} T(s,a,s') \left[ R(s,a,s') + \gamma V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41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pi(s) = \argmax_a Q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8"/>
  <p:tag name="PICTUREFILESIZE" val="20834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79904</TotalTime>
  <Words>3863</Words>
  <Application>Microsoft Macintosh PowerPoint</Application>
  <PresentationFormat>Widescreen</PresentationFormat>
  <Paragraphs>640</Paragraphs>
  <Slides>47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ＭＳ Ｐゴシック</vt:lpstr>
      <vt:lpstr>Arial</vt:lpstr>
      <vt:lpstr>Calibri</vt:lpstr>
      <vt:lpstr>Cambria Math</vt:lpstr>
      <vt:lpstr>Courier New</vt:lpstr>
      <vt:lpstr>Helvetica</vt:lpstr>
      <vt:lpstr>Palatino</vt:lpstr>
      <vt:lpstr>Segoe Script</vt:lpstr>
      <vt:lpstr>Symbol</vt:lpstr>
      <vt:lpstr>Wingdings</vt:lpstr>
      <vt:lpstr>188theme2</vt:lpstr>
      <vt:lpstr>AI: Representation and Problem Solving </vt:lpstr>
      <vt:lpstr>Logistics</vt:lpstr>
      <vt:lpstr>Reinforcement Learning (RL) Review So Far</vt:lpstr>
      <vt:lpstr>Summary so far</vt:lpstr>
      <vt:lpstr>Temporal Difference learning</vt:lpstr>
      <vt:lpstr>Example: Model-Based Learning</vt:lpstr>
      <vt:lpstr>Example: Model-Based Learning</vt:lpstr>
      <vt:lpstr>Example: Model-Free Direct Evaluation</vt:lpstr>
      <vt:lpstr>Example: Model-Free Direct Evaluation</vt:lpstr>
      <vt:lpstr>Example: Temporal Difference Learning</vt:lpstr>
      <vt:lpstr>Poll</vt:lpstr>
      <vt:lpstr>From TD Value Learning to Q-learning</vt:lpstr>
      <vt:lpstr>Bootstrapped prediction of Q-values</vt:lpstr>
      <vt:lpstr>Q-learning</vt:lpstr>
      <vt:lpstr>Q-learning properties</vt:lpstr>
      <vt:lpstr>In-class activity</vt:lpstr>
      <vt:lpstr>The Story So Far: MDPs and RL</vt:lpstr>
      <vt:lpstr>Active Reinforcement Learning</vt:lpstr>
      <vt:lpstr>Active Reinforcement Learning</vt:lpstr>
      <vt:lpstr>Exploration vs. Exploitation</vt:lpstr>
      <vt:lpstr>How to Explore?</vt:lpstr>
      <vt:lpstr>Exploration Functions</vt:lpstr>
      <vt:lpstr>Regret</vt:lpstr>
      <vt:lpstr>Approximate Q-Learning</vt:lpstr>
      <vt:lpstr>Example: Pacman</vt:lpstr>
      <vt:lpstr>Generalizing Across States</vt:lpstr>
      <vt:lpstr>Feature-Based Representations</vt:lpstr>
      <vt:lpstr>Linear value functions</vt:lpstr>
      <vt:lpstr>Updating a linear value function</vt:lpstr>
      <vt:lpstr>Detour: Minimizing Error and Least Squares</vt:lpstr>
      <vt:lpstr>Linear Approximation: Regression</vt:lpstr>
      <vt:lpstr>Optimization: Least Squares</vt:lpstr>
      <vt:lpstr>Gradient Descent</vt:lpstr>
      <vt:lpstr>Gradient Descent and Q learning</vt:lpstr>
      <vt:lpstr>Approximate Q-learning and gradient descent</vt:lpstr>
      <vt:lpstr>Updating a linear value function</vt:lpstr>
      <vt:lpstr>Approximate Q-Learning summary</vt:lpstr>
      <vt:lpstr>Poll: Pacman with approximate Q learning</vt:lpstr>
      <vt:lpstr>Poll: Pacman with approximate Q learning</vt:lpstr>
      <vt:lpstr>All equations we saw so far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Simrit Dhanjal</cp:lastModifiedBy>
  <cp:revision>2839</cp:revision>
  <cp:lastPrinted>2024-03-25T13:44:23Z</cp:lastPrinted>
  <dcterms:created xsi:type="dcterms:W3CDTF">2004-08-27T04:16:05Z</dcterms:created>
  <dcterms:modified xsi:type="dcterms:W3CDTF">2024-03-25T13:50:34Z</dcterms:modified>
</cp:coreProperties>
</file>