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tags/tag14.xml" ContentType="application/vnd.openxmlformats-officedocument.presentationml.tags+xml"/>
  <Override PartName="/ppt/notesSlides/notesSlide17.xml" ContentType="application/vnd.openxmlformats-officedocument.presentationml.notesSlide+xml"/>
  <Override PartName="/ppt/tags/tag15.xml" ContentType="application/vnd.openxmlformats-officedocument.presentationml.tags+xml"/>
  <Override PartName="/ppt/notesSlides/notesSlide18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5"/>
  </p:notesMasterIdLst>
  <p:sldIdLst>
    <p:sldId id="663" r:id="rId2"/>
    <p:sldId id="2287" r:id="rId3"/>
    <p:sldId id="820" r:id="rId4"/>
    <p:sldId id="929" r:id="rId5"/>
    <p:sldId id="859" r:id="rId6"/>
    <p:sldId id="823" r:id="rId7"/>
    <p:sldId id="2305" r:id="rId8"/>
    <p:sldId id="2285" r:id="rId9"/>
    <p:sldId id="830" r:id="rId10"/>
    <p:sldId id="825" r:id="rId11"/>
    <p:sldId id="2293" r:id="rId12"/>
    <p:sldId id="2292" r:id="rId13"/>
    <p:sldId id="2296" r:id="rId14"/>
    <p:sldId id="2297" r:id="rId15"/>
    <p:sldId id="2295" r:id="rId16"/>
    <p:sldId id="2300" r:id="rId17"/>
    <p:sldId id="2294" r:id="rId18"/>
    <p:sldId id="2303" r:id="rId19"/>
    <p:sldId id="2301" r:id="rId20"/>
    <p:sldId id="2304" r:id="rId21"/>
    <p:sldId id="2307" r:id="rId22"/>
    <p:sldId id="2308" r:id="rId23"/>
    <p:sldId id="2309" r:id="rId24"/>
    <p:sldId id="2310" r:id="rId25"/>
    <p:sldId id="2311" r:id="rId26"/>
    <p:sldId id="2312" r:id="rId27"/>
    <p:sldId id="2313" r:id="rId28"/>
    <p:sldId id="2324" r:id="rId29"/>
    <p:sldId id="2314" r:id="rId30"/>
    <p:sldId id="2315" r:id="rId31"/>
    <p:sldId id="2316" r:id="rId32"/>
    <p:sldId id="2317" r:id="rId33"/>
    <p:sldId id="917" r:id="rId34"/>
    <p:sldId id="2290" r:id="rId35"/>
    <p:sldId id="2325" r:id="rId36"/>
    <p:sldId id="2326" r:id="rId37"/>
    <p:sldId id="2327" r:id="rId38"/>
    <p:sldId id="2328" r:id="rId39"/>
    <p:sldId id="2320" r:id="rId40"/>
    <p:sldId id="2321" r:id="rId41"/>
    <p:sldId id="2323" r:id="rId42"/>
    <p:sldId id="2329" r:id="rId43"/>
    <p:sldId id="2322" r:id="rId44"/>
  </p:sldIdLst>
  <p:sldSz cx="12192000" cy="6858000"/>
  <p:notesSz cx="7010400" cy="9296400"/>
  <p:embeddedFontLs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Calibri Light" panose="020F0302020204030204" pitchFamily="34" charset="0"/>
      <p:regular r:id="rId50"/>
      <p:italic r:id="rId51"/>
    </p:embeddedFont>
    <p:embeddedFont>
      <p:font typeface="Cambria Math" panose="02040503050406030204" pitchFamily="18" charset="0"/>
      <p:regular r:id="rId5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4F9C"/>
    <a:srgbClr val="0000FF"/>
    <a:srgbClr val="EA99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52" autoAdjust="0"/>
    <p:restoredTop sz="96882" autoAdjust="0"/>
  </p:normalViewPr>
  <p:slideViewPr>
    <p:cSldViewPr snapToGrid="0">
      <p:cViewPr varScale="1">
        <p:scale>
          <a:sx n="199" d="100"/>
          <a:sy n="199" d="100"/>
        </p:scale>
        <p:origin x="192" y="4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3/11/24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Is optimality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302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Is optimality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9175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Is optimality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663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Is optimality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025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Is optimality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620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Is optimality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441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Discuss computational complexity: S * A * S   times number of iterations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Note: updates not in place [if in place, it means something else and not even clear what it means]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AD2D01F0-63A4-49FC-8DAB-288B21321D7F}" type="slidenum">
              <a:rPr lang="en-US"/>
              <a:pPr defTabSz="988101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021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Discuss computational complexity: S * A * S   times number of iterations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Note: updates not in place [if in place, it means something else and not even clear what it means]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AD2D01F0-63A4-49FC-8DAB-288B21321D7F}" type="slidenum">
              <a:rPr lang="en-US"/>
              <a:pPr defTabSz="988101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3488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Discuss computational complexity: S * A * S   times number of iterations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Note: updates not in place [if in place, it means something else and not even clear what it means]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AD2D01F0-63A4-49FC-8DAB-288B21321D7F}" type="slidenum">
              <a:rPr lang="en-US"/>
              <a:pPr defTabSz="988101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237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[cut demo of moving around in grid world program]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552C0BAA-F2C0-47C6-A20B-733CA31DCFFD}" type="slidenum">
              <a:rPr lang="en-US"/>
              <a:pPr defTabSz="988101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838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485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In search problems: did not talk about actions, but about successor functions --- now the information inside the successor function is unpacked into actions, transitions and reward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Write out S, A, example entry in T, entry in R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Reward function different from the book : R(</a:t>
            </a:r>
            <a:r>
              <a:rPr lang="en-US" dirty="0" err="1">
                <a:ea typeface="ＭＳ Ｐゴシック" pitchFamily="34" charset="-128"/>
              </a:rPr>
              <a:t>s,a,s</a:t>
            </a:r>
            <a:r>
              <a:rPr lang="ja-JP" altLang="en-US" dirty="0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)</a:t>
            </a:r>
          </a:p>
          <a:p>
            <a:r>
              <a:rPr lang="en-US" dirty="0">
                <a:ea typeface="ＭＳ Ｐゴシック" pitchFamily="34" charset="-128"/>
              </a:rPr>
              <a:t>In book simpler for equations, but not useful for the projects.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Need to modify </a:t>
            </a:r>
            <a:r>
              <a:rPr lang="en-US" dirty="0" err="1">
                <a:ea typeface="ＭＳ Ｐゴシック" pitchFamily="34" charset="-128"/>
              </a:rPr>
              <a:t>expectimax</a:t>
            </a:r>
            <a:r>
              <a:rPr lang="en-US" dirty="0">
                <a:ea typeface="ＭＳ Ｐゴシック" pitchFamily="34" charset="-128"/>
              </a:rPr>
              <a:t> a tiny little bit to account for rewards along the way, but that</a:t>
            </a:r>
            <a:r>
              <a:rPr lang="en-US" altLang="en-US" dirty="0">
                <a:ea typeface="ＭＳ Ｐゴシック" pitchFamily="34" charset="-128"/>
              </a:rPr>
              <a:t>’</a:t>
            </a:r>
            <a:r>
              <a:rPr lang="en-US" dirty="0">
                <a:ea typeface="ＭＳ Ｐゴシック" pitchFamily="34" charset="-128"/>
              </a:rPr>
              <a:t>s something you should be able to do, and so you can already solve MDP</a:t>
            </a:r>
            <a:r>
              <a:rPr lang="en-US" altLang="en-US" dirty="0">
                <a:ea typeface="ＭＳ Ｐゴシック" pitchFamily="34" charset="-128"/>
              </a:rPr>
              <a:t>’</a:t>
            </a:r>
            <a:r>
              <a:rPr lang="en-US" dirty="0">
                <a:ea typeface="ＭＳ Ｐゴシック" pitchFamily="34" charset="-128"/>
              </a:rPr>
              <a:t>s  (not in most efficient way)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69A4D5-BA7F-4965-9F32-D31D11C0DA97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18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Like search: successor function only depended on current state</a:t>
            </a:r>
          </a:p>
          <a:p>
            <a:endParaRPr lang="en-US">
              <a:ea typeface="ＭＳ Ｐゴシック" pitchFamily="34" charset="-128"/>
            </a:endParaRPr>
          </a:p>
          <a:p>
            <a:r>
              <a:rPr lang="en-US">
                <a:ea typeface="ＭＳ Ｐゴシック" pitchFamily="34" charset="-128"/>
              </a:rPr>
              <a:t>Can make this happen by stuffing more into the state;  </a:t>
            </a:r>
          </a:p>
          <a:p>
            <a:endParaRPr lang="en-US">
              <a:ea typeface="ＭＳ Ｐゴシック" pitchFamily="34" charset="-128"/>
            </a:endParaRPr>
          </a:p>
          <a:p>
            <a:r>
              <a:rPr lang="en-US">
                <a:ea typeface="ＭＳ Ｐゴシック" pitchFamily="34" charset="-128"/>
              </a:rPr>
              <a:t>Very similar to search problems: when solving a maze with food pellets, we stored which food pellets were eaten </a:t>
            </a:r>
          </a:p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ACAB68C1-092D-468B-8690-7D27B27041C8}" type="slidenum">
              <a:rPr lang="en-US"/>
              <a:pPr defTabSz="988101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87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In search problems: did not talk about actions, but about successor functions --- now the information inside the successor function is unpacked into actions, transitions and reward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Write out S, A, example entry in T, entry in R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Reward function different from the book : R(</a:t>
            </a:r>
            <a:r>
              <a:rPr lang="en-US" dirty="0" err="1">
                <a:ea typeface="ＭＳ Ｐゴシック" pitchFamily="34" charset="-128"/>
              </a:rPr>
              <a:t>s,a,s</a:t>
            </a:r>
            <a:r>
              <a:rPr lang="ja-JP" altLang="en-US" dirty="0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)</a:t>
            </a:r>
          </a:p>
          <a:p>
            <a:r>
              <a:rPr lang="en-US" dirty="0">
                <a:ea typeface="ＭＳ Ｐゴシック" pitchFamily="34" charset="-128"/>
              </a:rPr>
              <a:t>In book simpler for equations, but not useful for the projects.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Need to modify </a:t>
            </a:r>
            <a:r>
              <a:rPr lang="en-US" dirty="0" err="1">
                <a:ea typeface="ＭＳ Ｐゴシック" pitchFamily="34" charset="-128"/>
              </a:rPr>
              <a:t>expectimax</a:t>
            </a:r>
            <a:r>
              <a:rPr lang="en-US" dirty="0">
                <a:ea typeface="ＭＳ Ｐゴシック" pitchFamily="34" charset="-128"/>
              </a:rPr>
              <a:t> a tiny little bit to account for rewards along the way, but that</a:t>
            </a:r>
            <a:r>
              <a:rPr lang="en-US" altLang="en-US" dirty="0">
                <a:ea typeface="ＭＳ Ｐゴシック" pitchFamily="34" charset="-128"/>
              </a:rPr>
              <a:t>’</a:t>
            </a:r>
            <a:r>
              <a:rPr lang="en-US" dirty="0">
                <a:ea typeface="ＭＳ Ｐゴシック" pitchFamily="34" charset="-128"/>
              </a:rPr>
              <a:t>s something you should be able to do, and so you can already solve MDP</a:t>
            </a:r>
            <a:r>
              <a:rPr lang="en-US" altLang="en-US" dirty="0">
                <a:ea typeface="ＭＳ Ｐゴシック" pitchFamily="34" charset="-128"/>
              </a:rPr>
              <a:t>’</a:t>
            </a:r>
            <a:r>
              <a:rPr lang="en-US" dirty="0">
                <a:ea typeface="ＭＳ Ｐゴシック" pitchFamily="34" charset="-128"/>
              </a:rPr>
              <a:t>s  (not in most efficient way)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69A4D5-BA7F-4965-9F32-D31D11C0DA97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48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In MDP chance node represents uncertainty about what might happen based on (s,a)  [as opposed to being a random adversary]</a:t>
            </a:r>
          </a:p>
          <a:p>
            <a:endParaRPr lang="en-US">
              <a:ea typeface="ＭＳ Ｐゴシック" pitchFamily="34" charset="-128"/>
            </a:endParaRPr>
          </a:p>
          <a:p>
            <a:r>
              <a:rPr lang="en-US">
                <a:ea typeface="ＭＳ Ｐゴシック" pitchFamily="34" charset="-128"/>
              </a:rPr>
              <a:t>Q-state (s,a) is when you were in a state and took an action 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381D20B8-C290-4C94-8C7F-0277B9D2F6EE}" type="slidenum">
              <a:rPr lang="en-US"/>
              <a:pPr defTabSz="988101"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Dan has a DEMO for this.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1600E29C-1E14-41D6-ACAF-300C17152C85}" type="slidenum">
              <a:rPr lang="en-US"/>
              <a:pPr defTabSz="988101"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Dan has a DEMO for this.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1600E29C-1E14-41D6-ACAF-300C17152C85}" type="slidenum">
              <a:rPr lang="en-US"/>
              <a:pPr defTabSz="988101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171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3/11/24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3/11/24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3/11/24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3/11/24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3/11/24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3/11/24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3/11/24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3/11/24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3/11/24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6.xml"/><Relationship Id="rId7" Type="http://schemas.openxmlformats.org/officeDocument/2006/relationships/image" Target="../media/image24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w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8.png"/><Relationship Id="rId5" Type="http://schemas.openxmlformats.org/officeDocument/2006/relationships/image" Target="../media/image32.png"/><Relationship Id="rId4" Type="http://schemas.openxmlformats.org/officeDocument/2006/relationships/notesSlide" Target="../notesSlides/notesSlide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w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3.xml"/><Relationship Id="rId7" Type="http://schemas.openxmlformats.org/officeDocument/2006/relationships/image" Target="../media/image1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2.jpe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w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>
            <a:extLst>
              <a:ext uri="{FF2B5EF4-FFF2-40B4-BE49-F238E27FC236}">
                <a16:creationId xmlns:a16="http://schemas.microsoft.com/office/drawing/2014/main" id="{01CF06E2-9D2E-4F9D-80EE-E35C3221C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9481" y="1763939"/>
            <a:ext cx="6893038" cy="3687775"/>
          </a:xfrm>
          <a:prstGeom prst="rect">
            <a:avLst/>
          </a:prstGeom>
          <a:noFill/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Markov Decision Processes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Instructors: </a:t>
            </a:r>
            <a:r>
              <a:rPr lang="en-US" sz="2400" dirty="0" err="1"/>
              <a:t>Nihar</a:t>
            </a:r>
            <a:r>
              <a:rPr lang="en-US" sz="2400" dirty="0"/>
              <a:t> Shah and </a:t>
            </a:r>
            <a:r>
              <a:rPr lang="en-US" sz="2400" dirty="0" err="1"/>
              <a:t>Tuomas</a:t>
            </a:r>
            <a:r>
              <a:rPr lang="en-US" sz="2400" dirty="0"/>
              <a:t> </a:t>
            </a:r>
            <a:r>
              <a:rPr lang="en-US" sz="2400" dirty="0" err="1"/>
              <a:t>Sandholm</a:t>
            </a:r>
            <a:endParaRPr lang="en-US" sz="2400" dirty="0"/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 and </a:t>
            </a:r>
            <a:r>
              <a:rPr lang="en-US" sz="1867" dirty="0" err="1"/>
              <a:t>ai.berkeley.edu</a:t>
            </a:r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Policies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1524000"/>
            <a:ext cx="40132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3200" y="1295742"/>
            <a:ext cx="5410200" cy="3162994"/>
          </a:xfrm>
          <a:prstGeom prst="rect">
            <a:avLst/>
          </a:prstGeom>
          <a:noFill/>
        </p:spPr>
      </p:pic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6400800" cy="4525963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In deterministic single-agent search problems, we wanted an optimal plan, or sequence of actions, from start to a goal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For MDPs, we want an optimal </a:t>
            </a:r>
            <a:r>
              <a:rPr lang="en-US" sz="2400" dirty="0">
                <a:solidFill>
                  <a:srgbClr val="CC0000"/>
                </a:solidFill>
                <a:ea typeface="ＭＳ Ｐゴシック" pitchFamily="34" charset="-128"/>
              </a:rPr>
              <a:t>policy </a:t>
            </a:r>
            <a:r>
              <a:rPr lang="en-US" sz="2400" dirty="0">
                <a:solidFill>
                  <a:srgbClr val="CC0000"/>
                </a:solidFill>
                <a:ea typeface="ＭＳ Ｐゴシック" pitchFamily="34" charset="-128"/>
                <a:sym typeface="Symbol" pitchFamily="18" charset="2"/>
              </a:rPr>
              <a:t> </a:t>
            </a:r>
          </a:p>
          <a:p>
            <a:pPr lvl="1"/>
            <a:r>
              <a:rPr lang="en-US" dirty="0">
                <a:ea typeface="ＭＳ Ｐゴシック" pitchFamily="34" charset="-128"/>
                <a:sym typeface="Symbol" pitchFamily="18" charset="2"/>
              </a:rPr>
              <a:t>A </a:t>
            </a:r>
            <a:r>
              <a:rPr lang="en-US" dirty="0">
                <a:solidFill>
                  <a:srgbClr val="FF0000"/>
                </a:solidFill>
                <a:ea typeface="ＭＳ Ｐゴシック" pitchFamily="34" charset="-128"/>
                <a:sym typeface="Symbol" pitchFamily="18" charset="2"/>
              </a:rPr>
              <a:t>policy</a:t>
            </a:r>
            <a:r>
              <a:rPr lang="en-US" dirty="0">
                <a:ea typeface="ＭＳ Ｐゴシック" pitchFamily="34" charset="-128"/>
                <a:sym typeface="Symbol" pitchFamily="18" charset="2"/>
              </a:rPr>
              <a:t>  gives an action for each state</a:t>
            </a:r>
          </a:p>
          <a:p>
            <a:pPr lvl="1"/>
            <a:r>
              <a:rPr lang="en-US" dirty="0">
                <a:ea typeface="ＭＳ Ｐゴシック" pitchFamily="34" charset="-128"/>
                <a:sym typeface="Symbol" pitchFamily="18" charset="2"/>
              </a:rPr>
              <a:t>An </a:t>
            </a:r>
            <a:r>
              <a:rPr lang="en-US" dirty="0">
                <a:solidFill>
                  <a:srgbClr val="FF0000"/>
                </a:solidFill>
                <a:ea typeface="ＭＳ Ｐゴシック" pitchFamily="34" charset="-128"/>
                <a:sym typeface="Symbol" pitchFamily="18" charset="2"/>
              </a:rPr>
              <a:t>optimal</a:t>
            </a:r>
            <a:r>
              <a:rPr lang="en-US" dirty="0">
                <a:ea typeface="ＭＳ Ｐゴシック" pitchFamily="34" charset="-128"/>
                <a:sym typeface="Symbol" pitchFamily="18" charset="2"/>
              </a:rPr>
              <a:t> policy is one that maximizes        expected utility if followed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7F27E-CE92-D7A9-CABD-8059D09F9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ea typeface="ＭＳ Ｐゴシック" pitchFamily="34" charset="-128"/>
              </a:rPr>
              <a:t>Solution method 1: </a:t>
            </a:r>
            <a:r>
              <a:rPr lang="en-US" sz="4000" b="1" dirty="0" err="1">
                <a:ea typeface="ＭＳ Ｐゴシック" pitchFamily="34" charset="-128"/>
              </a:rPr>
              <a:t>Expectimax</a:t>
            </a:r>
            <a:r>
              <a:rPr lang="en-US" sz="4000" b="1" dirty="0">
                <a:ea typeface="ＭＳ Ｐゴシック" pitchFamily="34" charset="-128"/>
              </a:rPr>
              <a:t> search</a:t>
            </a:r>
            <a:endParaRPr lang="hi-IN" dirty="0"/>
          </a:p>
        </p:txBody>
      </p:sp>
    </p:spTree>
    <p:extLst>
      <p:ext uri="{BB962C8B-B14F-4D97-AF65-F5344CB8AC3E}">
        <p14:creationId xmlns:p14="http://schemas.microsoft.com/office/powerpoint/2010/main" val="506266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33" y="73794"/>
            <a:ext cx="893145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Suppose the MDP has only 1 state and will run only for </a:t>
            </a:r>
            <a:r>
              <a:rPr lang="en-US" sz="3200" dirty="0">
                <a:solidFill>
                  <a:srgbClr val="2E75B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time step.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If you were to take Left, what is the expected reward?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12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 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C) 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D) 4</a:t>
            </a:r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DBA493AA-B626-475F-B93A-9D2E9933565D}"/>
              </a:ext>
            </a:extLst>
          </p:cNvPr>
          <p:cNvSpPr/>
          <p:nvPr/>
        </p:nvSpPr>
        <p:spPr>
          <a:xfrm>
            <a:off x="7489520" y="1480378"/>
            <a:ext cx="659157" cy="554119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AB3CB9A-3253-4BDC-B74C-0D82C92F95BD}"/>
              </a:ext>
            </a:extLst>
          </p:cNvPr>
          <p:cNvCxnSpPr>
            <a:cxnSpLocks/>
            <a:stCxn id="26" idx="3"/>
            <a:endCxn id="40" idx="0"/>
          </p:cNvCxnSpPr>
          <p:nvPr/>
        </p:nvCxnSpPr>
        <p:spPr>
          <a:xfrm flipH="1">
            <a:off x="4172179" y="2034497"/>
            <a:ext cx="3646920" cy="1392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7AEF145-1F86-4BFE-A30C-1395B6B94E34}"/>
              </a:ext>
            </a:extLst>
          </p:cNvPr>
          <p:cNvCxnSpPr>
            <a:cxnSpLocks/>
            <a:stCxn id="26" idx="3"/>
            <a:endCxn id="41" idx="0"/>
          </p:cNvCxnSpPr>
          <p:nvPr/>
        </p:nvCxnSpPr>
        <p:spPr>
          <a:xfrm flipH="1">
            <a:off x="7809768" y="2034497"/>
            <a:ext cx="9331" cy="1392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E9A99EC-DACD-4956-BBDB-88A675528363}"/>
              </a:ext>
            </a:extLst>
          </p:cNvPr>
          <p:cNvCxnSpPr>
            <a:cxnSpLocks/>
            <a:stCxn id="40" idx="4"/>
          </p:cNvCxnSpPr>
          <p:nvPr/>
        </p:nvCxnSpPr>
        <p:spPr>
          <a:xfrm flipH="1">
            <a:off x="2725269" y="3994361"/>
            <a:ext cx="1446910" cy="207898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AD6EC79-3B93-4495-AAEB-0E18AC77EF5A}"/>
              </a:ext>
            </a:extLst>
          </p:cNvPr>
          <p:cNvCxnSpPr>
            <a:cxnSpLocks/>
            <a:stCxn id="40" idx="4"/>
            <a:endCxn id="67" idx="0"/>
          </p:cNvCxnSpPr>
          <p:nvPr/>
        </p:nvCxnSpPr>
        <p:spPr>
          <a:xfrm>
            <a:off x="4172179" y="3994361"/>
            <a:ext cx="16565" cy="206991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CFEDE89-EB09-4172-A0BB-CFBDB0D49DBB}"/>
              </a:ext>
            </a:extLst>
          </p:cNvPr>
          <p:cNvCxnSpPr>
            <a:cxnSpLocks/>
            <a:stCxn id="41" idx="4"/>
            <a:endCxn id="68" idx="0"/>
          </p:cNvCxnSpPr>
          <p:nvPr/>
        </p:nvCxnSpPr>
        <p:spPr>
          <a:xfrm flipH="1">
            <a:off x="7213695" y="3994361"/>
            <a:ext cx="596073" cy="20673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989533B-2C8A-4416-BE4C-CAE8F73D95C8}"/>
              </a:ext>
            </a:extLst>
          </p:cNvPr>
          <p:cNvCxnSpPr>
            <a:cxnSpLocks/>
            <a:stCxn id="41" idx="4"/>
            <a:endCxn id="69" idx="0"/>
          </p:cNvCxnSpPr>
          <p:nvPr/>
        </p:nvCxnSpPr>
        <p:spPr>
          <a:xfrm>
            <a:off x="7809768" y="3994361"/>
            <a:ext cx="786995" cy="20673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3741514E-8ABC-4850-A8E7-C9088800D341}"/>
              </a:ext>
            </a:extLst>
          </p:cNvPr>
          <p:cNvSpPr txBox="1"/>
          <p:nvPr/>
        </p:nvSpPr>
        <p:spPr>
          <a:xfrm>
            <a:off x="5348151" y="606171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7880BBC-6008-4C3A-98BF-DE78CC971DBA}"/>
              </a:ext>
            </a:extLst>
          </p:cNvPr>
          <p:cNvSpPr txBox="1"/>
          <p:nvPr/>
        </p:nvSpPr>
        <p:spPr>
          <a:xfrm>
            <a:off x="3822984" y="6064273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70C9216-B4A2-4DA4-B272-410170BAC6F0}"/>
              </a:ext>
            </a:extLst>
          </p:cNvPr>
          <p:cNvSpPr txBox="1"/>
          <p:nvPr/>
        </p:nvSpPr>
        <p:spPr>
          <a:xfrm>
            <a:off x="6847935" y="606171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87254E2-CC8A-433B-B554-23FBC564D55C}"/>
              </a:ext>
            </a:extLst>
          </p:cNvPr>
          <p:cNvSpPr txBox="1"/>
          <p:nvPr/>
        </p:nvSpPr>
        <p:spPr>
          <a:xfrm>
            <a:off x="8231003" y="606171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1F050E6-C578-4B14-BD08-E6C6DC63C5DC}"/>
              </a:ext>
            </a:extLst>
          </p:cNvPr>
          <p:cNvSpPr txBox="1"/>
          <p:nvPr/>
        </p:nvSpPr>
        <p:spPr>
          <a:xfrm>
            <a:off x="9810729" y="6050692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12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3C84CF7-7D6F-4DA3-B4F3-B862A2C733CF}"/>
              </a:ext>
            </a:extLst>
          </p:cNvPr>
          <p:cNvSpPr txBox="1"/>
          <p:nvPr/>
        </p:nvSpPr>
        <p:spPr>
          <a:xfrm>
            <a:off x="11198710" y="6066327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6A50673-94BC-4AF5-96E7-6A62273421C6}"/>
              </a:ext>
            </a:extLst>
          </p:cNvPr>
          <p:cNvSpPr>
            <a:spLocks noChangeAspect="1"/>
          </p:cNvSpPr>
          <p:nvPr/>
        </p:nvSpPr>
        <p:spPr>
          <a:xfrm>
            <a:off x="3889730" y="3427433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A5DE607-2D8D-4DEB-BE06-7F4B564E51FA}"/>
              </a:ext>
            </a:extLst>
          </p:cNvPr>
          <p:cNvSpPr>
            <a:spLocks noChangeAspect="1"/>
          </p:cNvSpPr>
          <p:nvPr/>
        </p:nvSpPr>
        <p:spPr>
          <a:xfrm>
            <a:off x="7527319" y="3427433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88BC0AB-B1FA-4D40-8FDA-89F6D0A23042}"/>
              </a:ext>
            </a:extLst>
          </p:cNvPr>
          <p:cNvCxnSpPr>
            <a:cxnSpLocks/>
            <a:stCxn id="40" idx="4"/>
            <a:endCxn id="65" idx="0"/>
          </p:cNvCxnSpPr>
          <p:nvPr/>
        </p:nvCxnSpPr>
        <p:spPr>
          <a:xfrm>
            <a:off x="4172179" y="3994361"/>
            <a:ext cx="1541732" cy="20673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55462C99-B618-48B0-9252-60C4E9DD489C}"/>
              </a:ext>
            </a:extLst>
          </p:cNvPr>
          <p:cNvCxnSpPr>
            <a:cxnSpLocks/>
            <a:stCxn id="74" idx="4"/>
            <a:endCxn id="71" idx="0"/>
          </p:cNvCxnSpPr>
          <p:nvPr/>
        </p:nvCxnSpPr>
        <p:spPr>
          <a:xfrm flipH="1">
            <a:off x="10176489" y="4013029"/>
            <a:ext cx="591435" cy="203766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36F8E3C-4B33-454B-A6E0-965E7BE70AF4}"/>
              </a:ext>
            </a:extLst>
          </p:cNvPr>
          <p:cNvCxnSpPr>
            <a:cxnSpLocks/>
            <a:stCxn id="74" idx="4"/>
            <a:endCxn id="88" idx="0"/>
          </p:cNvCxnSpPr>
          <p:nvPr/>
        </p:nvCxnSpPr>
        <p:spPr>
          <a:xfrm>
            <a:off x="10767924" y="4013029"/>
            <a:ext cx="796546" cy="205329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>
            <a:extLst>
              <a:ext uri="{FF2B5EF4-FFF2-40B4-BE49-F238E27FC236}">
                <a16:creationId xmlns:a16="http://schemas.microsoft.com/office/drawing/2014/main" id="{39F11586-D8F6-4BA8-9525-D690697C8E67}"/>
              </a:ext>
            </a:extLst>
          </p:cNvPr>
          <p:cNvSpPr>
            <a:spLocks noChangeAspect="1"/>
          </p:cNvSpPr>
          <p:nvPr/>
        </p:nvSpPr>
        <p:spPr>
          <a:xfrm>
            <a:off x="10485475" y="3446101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A56AA2DB-AAC2-4A0D-BCA2-0D04DA43FE6F}"/>
              </a:ext>
            </a:extLst>
          </p:cNvPr>
          <p:cNvCxnSpPr>
            <a:cxnSpLocks/>
            <a:stCxn id="26" idx="3"/>
            <a:endCxn id="74" idx="0"/>
          </p:cNvCxnSpPr>
          <p:nvPr/>
        </p:nvCxnSpPr>
        <p:spPr>
          <a:xfrm>
            <a:off x="7819099" y="2034497"/>
            <a:ext cx="2948825" cy="141160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E4015D73-284A-45FF-9C88-345773413582}"/>
              </a:ext>
            </a:extLst>
          </p:cNvPr>
          <p:cNvSpPr txBox="1"/>
          <p:nvPr/>
        </p:nvSpPr>
        <p:spPr>
          <a:xfrm>
            <a:off x="2521290" y="4487787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1/4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68E7106-2A7D-432E-B254-E060EA4249BC}"/>
              </a:ext>
            </a:extLst>
          </p:cNvPr>
          <p:cNvSpPr txBox="1"/>
          <p:nvPr/>
        </p:nvSpPr>
        <p:spPr>
          <a:xfrm>
            <a:off x="3394068" y="5124218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1/4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B49548D-AC1D-40EF-BA8D-3E483E3860F7}"/>
              </a:ext>
            </a:extLst>
          </p:cNvPr>
          <p:cNvSpPr txBox="1"/>
          <p:nvPr/>
        </p:nvSpPr>
        <p:spPr>
          <a:xfrm>
            <a:off x="4907096" y="4490390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22700EA-C9CB-4EC6-B06A-F612CEECE4EE}"/>
              </a:ext>
            </a:extLst>
          </p:cNvPr>
          <p:cNvSpPr txBox="1"/>
          <p:nvPr/>
        </p:nvSpPr>
        <p:spPr>
          <a:xfrm>
            <a:off x="6701784" y="4487787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36663E2-734C-4588-A0A9-82EF676DD60E}"/>
              </a:ext>
            </a:extLst>
          </p:cNvPr>
          <p:cNvSpPr txBox="1"/>
          <p:nvPr/>
        </p:nvSpPr>
        <p:spPr>
          <a:xfrm>
            <a:off x="8213161" y="4486039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753DAA9-94DF-44D1-9243-28BD971D201F}"/>
              </a:ext>
            </a:extLst>
          </p:cNvPr>
          <p:cNvSpPr txBox="1"/>
          <p:nvPr/>
        </p:nvSpPr>
        <p:spPr>
          <a:xfrm>
            <a:off x="9640376" y="4486039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AD75BAD-D7DA-473D-A612-F2E89D949E67}"/>
              </a:ext>
            </a:extLst>
          </p:cNvPr>
          <p:cNvSpPr txBox="1"/>
          <p:nvPr/>
        </p:nvSpPr>
        <p:spPr>
          <a:xfrm>
            <a:off x="11151753" y="4484291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2/3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B997918-0A76-4667-9775-7B8C2CF963AC}"/>
              </a:ext>
            </a:extLst>
          </p:cNvPr>
          <p:cNvSpPr txBox="1"/>
          <p:nvPr/>
        </p:nvSpPr>
        <p:spPr>
          <a:xfrm>
            <a:off x="4498519" y="2384831"/>
            <a:ext cx="102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Left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CC0754B-5FA3-4363-B58C-CFBA444D823D}"/>
              </a:ext>
            </a:extLst>
          </p:cNvPr>
          <p:cNvSpPr txBox="1"/>
          <p:nvPr/>
        </p:nvSpPr>
        <p:spPr>
          <a:xfrm>
            <a:off x="6339366" y="2726561"/>
            <a:ext cx="1501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Center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9740831-FA06-44D1-B9EA-1C6BAB50FD6A}"/>
              </a:ext>
            </a:extLst>
          </p:cNvPr>
          <p:cNvSpPr txBox="1"/>
          <p:nvPr/>
        </p:nvSpPr>
        <p:spPr>
          <a:xfrm>
            <a:off x="9810729" y="2428285"/>
            <a:ext cx="1501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Right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EEF1D0-163D-91AF-9398-6D75F5E8770C}"/>
              </a:ext>
            </a:extLst>
          </p:cNvPr>
          <p:cNvSpPr txBox="1"/>
          <p:nvPr/>
        </p:nvSpPr>
        <p:spPr>
          <a:xfrm>
            <a:off x="2359509" y="6073346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439162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33" y="73794"/>
            <a:ext cx="893145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Suppose the MDP has only 1 state and will run only for </a:t>
            </a:r>
            <a:r>
              <a:rPr lang="en-US" sz="3200" dirty="0">
                <a:solidFill>
                  <a:srgbClr val="2E75B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time step.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If you were to take Center, what is the expected reward?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12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 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C) 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D) 4</a:t>
            </a:r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DBA493AA-B626-475F-B93A-9D2E9933565D}"/>
              </a:ext>
            </a:extLst>
          </p:cNvPr>
          <p:cNvSpPr/>
          <p:nvPr/>
        </p:nvSpPr>
        <p:spPr>
          <a:xfrm>
            <a:off x="7489520" y="1480378"/>
            <a:ext cx="659157" cy="554119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AB3CB9A-3253-4BDC-B74C-0D82C92F95BD}"/>
              </a:ext>
            </a:extLst>
          </p:cNvPr>
          <p:cNvCxnSpPr>
            <a:cxnSpLocks/>
            <a:stCxn id="26" idx="3"/>
            <a:endCxn id="40" idx="0"/>
          </p:cNvCxnSpPr>
          <p:nvPr/>
        </p:nvCxnSpPr>
        <p:spPr>
          <a:xfrm flipH="1">
            <a:off x="4172179" y="2034497"/>
            <a:ext cx="3646920" cy="1392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7AEF145-1F86-4BFE-A30C-1395B6B94E34}"/>
              </a:ext>
            </a:extLst>
          </p:cNvPr>
          <p:cNvCxnSpPr>
            <a:cxnSpLocks/>
            <a:stCxn id="26" idx="3"/>
            <a:endCxn id="41" idx="0"/>
          </p:cNvCxnSpPr>
          <p:nvPr/>
        </p:nvCxnSpPr>
        <p:spPr>
          <a:xfrm flipH="1">
            <a:off x="7809768" y="2034497"/>
            <a:ext cx="9331" cy="1392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E9A99EC-DACD-4956-BBDB-88A675528363}"/>
              </a:ext>
            </a:extLst>
          </p:cNvPr>
          <p:cNvCxnSpPr>
            <a:cxnSpLocks/>
            <a:stCxn id="40" idx="4"/>
          </p:cNvCxnSpPr>
          <p:nvPr/>
        </p:nvCxnSpPr>
        <p:spPr>
          <a:xfrm flipH="1">
            <a:off x="2725269" y="3994361"/>
            <a:ext cx="1446910" cy="207898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AD6EC79-3B93-4495-AAEB-0E18AC77EF5A}"/>
              </a:ext>
            </a:extLst>
          </p:cNvPr>
          <p:cNvCxnSpPr>
            <a:cxnSpLocks/>
            <a:stCxn id="40" idx="4"/>
            <a:endCxn id="67" idx="0"/>
          </p:cNvCxnSpPr>
          <p:nvPr/>
        </p:nvCxnSpPr>
        <p:spPr>
          <a:xfrm>
            <a:off x="4172179" y="3994361"/>
            <a:ext cx="16565" cy="206991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CFEDE89-EB09-4172-A0BB-CFBDB0D49DBB}"/>
              </a:ext>
            </a:extLst>
          </p:cNvPr>
          <p:cNvCxnSpPr>
            <a:cxnSpLocks/>
            <a:stCxn id="41" idx="4"/>
            <a:endCxn id="68" idx="0"/>
          </p:cNvCxnSpPr>
          <p:nvPr/>
        </p:nvCxnSpPr>
        <p:spPr>
          <a:xfrm flipH="1">
            <a:off x="7213695" y="3994361"/>
            <a:ext cx="596073" cy="20673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989533B-2C8A-4416-BE4C-CAE8F73D95C8}"/>
              </a:ext>
            </a:extLst>
          </p:cNvPr>
          <p:cNvCxnSpPr>
            <a:cxnSpLocks/>
            <a:stCxn id="41" idx="4"/>
            <a:endCxn id="69" idx="0"/>
          </p:cNvCxnSpPr>
          <p:nvPr/>
        </p:nvCxnSpPr>
        <p:spPr>
          <a:xfrm>
            <a:off x="7809768" y="3994361"/>
            <a:ext cx="786995" cy="20673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3741514E-8ABC-4850-A8E7-C9088800D341}"/>
              </a:ext>
            </a:extLst>
          </p:cNvPr>
          <p:cNvSpPr txBox="1"/>
          <p:nvPr/>
        </p:nvSpPr>
        <p:spPr>
          <a:xfrm>
            <a:off x="5348151" y="606171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7880BBC-6008-4C3A-98BF-DE78CC971DBA}"/>
              </a:ext>
            </a:extLst>
          </p:cNvPr>
          <p:cNvSpPr txBox="1"/>
          <p:nvPr/>
        </p:nvSpPr>
        <p:spPr>
          <a:xfrm>
            <a:off x="3822984" y="6064273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70C9216-B4A2-4DA4-B272-410170BAC6F0}"/>
              </a:ext>
            </a:extLst>
          </p:cNvPr>
          <p:cNvSpPr txBox="1"/>
          <p:nvPr/>
        </p:nvSpPr>
        <p:spPr>
          <a:xfrm>
            <a:off x="6847935" y="606171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87254E2-CC8A-433B-B554-23FBC564D55C}"/>
              </a:ext>
            </a:extLst>
          </p:cNvPr>
          <p:cNvSpPr txBox="1"/>
          <p:nvPr/>
        </p:nvSpPr>
        <p:spPr>
          <a:xfrm>
            <a:off x="8231003" y="606171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1F050E6-C578-4B14-BD08-E6C6DC63C5DC}"/>
              </a:ext>
            </a:extLst>
          </p:cNvPr>
          <p:cNvSpPr txBox="1"/>
          <p:nvPr/>
        </p:nvSpPr>
        <p:spPr>
          <a:xfrm>
            <a:off x="9810729" y="6050692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12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3C84CF7-7D6F-4DA3-B4F3-B862A2C733CF}"/>
              </a:ext>
            </a:extLst>
          </p:cNvPr>
          <p:cNvSpPr txBox="1"/>
          <p:nvPr/>
        </p:nvSpPr>
        <p:spPr>
          <a:xfrm>
            <a:off x="11198710" y="6066327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6A50673-94BC-4AF5-96E7-6A62273421C6}"/>
              </a:ext>
            </a:extLst>
          </p:cNvPr>
          <p:cNvSpPr>
            <a:spLocks noChangeAspect="1"/>
          </p:cNvSpPr>
          <p:nvPr/>
        </p:nvSpPr>
        <p:spPr>
          <a:xfrm>
            <a:off x="3889730" y="3427433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A5DE607-2D8D-4DEB-BE06-7F4B564E51FA}"/>
              </a:ext>
            </a:extLst>
          </p:cNvPr>
          <p:cNvSpPr>
            <a:spLocks noChangeAspect="1"/>
          </p:cNvSpPr>
          <p:nvPr/>
        </p:nvSpPr>
        <p:spPr>
          <a:xfrm>
            <a:off x="7527319" y="3427433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88BC0AB-B1FA-4D40-8FDA-89F6D0A23042}"/>
              </a:ext>
            </a:extLst>
          </p:cNvPr>
          <p:cNvCxnSpPr>
            <a:cxnSpLocks/>
            <a:stCxn id="40" idx="4"/>
            <a:endCxn id="65" idx="0"/>
          </p:cNvCxnSpPr>
          <p:nvPr/>
        </p:nvCxnSpPr>
        <p:spPr>
          <a:xfrm>
            <a:off x="4172179" y="3994361"/>
            <a:ext cx="1541732" cy="20673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55462C99-B618-48B0-9252-60C4E9DD489C}"/>
              </a:ext>
            </a:extLst>
          </p:cNvPr>
          <p:cNvCxnSpPr>
            <a:cxnSpLocks/>
            <a:stCxn id="74" idx="4"/>
            <a:endCxn id="71" idx="0"/>
          </p:cNvCxnSpPr>
          <p:nvPr/>
        </p:nvCxnSpPr>
        <p:spPr>
          <a:xfrm flipH="1">
            <a:off x="10176489" y="4013029"/>
            <a:ext cx="591435" cy="203766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36F8E3C-4B33-454B-A6E0-965E7BE70AF4}"/>
              </a:ext>
            </a:extLst>
          </p:cNvPr>
          <p:cNvCxnSpPr>
            <a:cxnSpLocks/>
            <a:stCxn id="74" idx="4"/>
            <a:endCxn id="88" idx="0"/>
          </p:cNvCxnSpPr>
          <p:nvPr/>
        </p:nvCxnSpPr>
        <p:spPr>
          <a:xfrm>
            <a:off x="10767924" y="4013029"/>
            <a:ext cx="796546" cy="205329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>
            <a:extLst>
              <a:ext uri="{FF2B5EF4-FFF2-40B4-BE49-F238E27FC236}">
                <a16:creationId xmlns:a16="http://schemas.microsoft.com/office/drawing/2014/main" id="{39F11586-D8F6-4BA8-9525-D690697C8E67}"/>
              </a:ext>
            </a:extLst>
          </p:cNvPr>
          <p:cNvSpPr>
            <a:spLocks noChangeAspect="1"/>
          </p:cNvSpPr>
          <p:nvPr/>
        </p:nvSpPr>
        <p:spPr>
          <a:xfrm>
            <a:off x="10485475" y="3446101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A56AA2DB-AAC2-4A0D-BCA2-0D04DA43FE6F}"/>
              </a:ext>
            </a:extLst>
          </p:cNvPr>
          <p:cNvCxnSpPr>
            <a:cxnSpLocks/>
            <a:stCxn id="26" idx="3"/>
            <a:endCxn id="74" idx="0"/>
          </p:cNvCxnSpPr>
          <p:nvPr/>
        </p:nvCxnSpPr>
        <p:spPr>
          <a:xfrm>
            <a:off x="7819099" y="2034497"/>
            <a:ext cx="2948825" cy="141160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E4015D73-284A-45FF-9C88-345773413582}"/>
              </a:ext>
            </a:extLst>
          </p:cNvPr>
          <p:cNvSpPr txBox="1"/>
          <p:nvPr/>
        </p:nvSpPr>
        <p:spPr>
          <a:xfrm>
            <a:off x="2521290" y="4487787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1/4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68E7106-2A7D-432E-B254-E060EA4249BC}"/>
              </a:ext>
            </a:extLst>
          </p:cNvPr>
          <p:cNvSpPr txBox="1"/>
          <p:nvPr/>
        </p:nvSpPr>
        <p:spPr>
          <a:xfrm>
            <a:off x="3394068" y="5124218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1/4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B49548D-AC1D-40EF-BA8D-3E483E3860F7}"/>
              </a:ext>
            </a:extLst>
          </p:cNvPr>
          <p:cNvSpPr txBox="1"/>
          <p:nvPr/>
        </p:nvSpPr>
        <p:spPr>
          <a:xfrm>
            <a:off x="4907096" y="4490390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22700EA-C9CB-4EC6-B06A-F612CEECE4EE}"/>
              </a:ext>
            </a:extLst>
          </p:cNvPr>
          <p:cNvSpPr txBox="1"/>
          <p:nvPr/>
        </p:nvSpPr>
        <p:spPr>
          <a:xfrm>
            <a:off x="6701784" y="4487787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36663E2-734C-4588-A0A9-82EF676DD60E}"/>
              </a:ext>
            </a:extLst>
          </p:cNvPr>
          <p:cNvSpPr txBox="1"/>
          <p:nvPr/>
        </p:nvSpPr>
        <p:spPr>
          <a:xfrm>
            <a:off x="8213161" y="4486039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753DAA9-94DF-44D1-9243-28BD971D201F}"/>
              </a:ext>
            </a:extLst>
          </p:cNvPr>
          <p:cNvSpPr txBox="1"/>
          <p:nvPr/>
        </p:nvSpPr>
        <p:spPr>
          <a:xfrm>
            <a:off x="9640376" y="4486039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AD75BAD-D7DA-473D-A612-F2E89D949E67}"/>
              </a:ext>
            </a:extLst>
          </p:cNvPr>
          <p:cNvSpPr txBox="1"/>
          <p:nvPr/>
        </p:nvSpPr>
        <p:spPr>
          <a:xfrm>
            <a:off x="11151753" y="4484291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2/3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B997918-0A76-4667-9775-7B8C2CF963AC}"/>
              </a:ext>
            </a:extLst>
          </p:cNvPr>
          <p:cNvSpPr txBox="1"/>
          <p:nvPr/>
        </p:nvSpPr>
        <p:spPr>
          <a:xfrm>
            <a:off x="4498519" y="2384831"/>
            <a:ext cx="102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Left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CC0754B-5FA3-4363-B58C-CFBA444D823D}"/>
              </a:ext>
            </a:extLst>
          </p:cNvPr>
          <p:cNvSpPr txBox="1"/>
          <p:nvPr/>
        </p:nvSpPr>
        <p:spPr>
          <a:xfrm>
            <a:off x="6339366" y="2726561"/>
            <a:ext cx="1501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Center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9740831-FA06-44D1-B9EA-1C6BAB50FD6A}"/>
              </a:ext>
            </a:extLst>
          </p:cNvPr>
          <p:cNvSpPr txBox="1"/>
          <p:nvPr/>
        </p:nvSpPr>
        <p:spPr>
          <a:xfrm>
            <a:off x="9810729" y="2428285"/>
            <a:ext cx="1501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Right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EEF1D0-163D-91AF-9398-6D75F5E8770C}"/>
              </a:ext>
            </a:extLst>
          </p:cNvPr>
          <p:cNvSpPr txBox="1"/>
          <p:nvPr/>
        </p:nvSpPr>
        <p:spPr>
          <a:xfrm>
            <a:off x="2359509" y="6073346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217617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33" y="73794"/>
            <a:ext cx="893145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Suppose the MDP has only 1 state and will run only for </a:t>
            </a:r>
            <a:r>
              <a:rPr lang="en-US" sz="3200" dirty="0">
                <a:solidFill>
                  <a:srgbClr val="2E75B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time step.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If you were to take Right, what is the expected reward?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12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 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C) 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D) 4</a:t>
            </a:r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DBA493AA-B626-475F-B93A-9D2E9933565D}"/>
              </a:ext>
            </a:extLst>
          </p:cNvPr>
          <p:cNvSpPr/>
          <p:nvPr/>
        </p:nvSpPr>
        <p:spPr>
          <a:xfrm>
            <a:off x="7489520" y="1480378"/>
            <a:ext cx="659157" cy="554119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AB3CB9A-3253-4BDC-B74C-0D82C92F95BD}"/>
              </a:ext>
            </a:extLst>
          </p:cNvPr>
          <p:cNvCxnSpPr>
            <a:cxnSpLocks/>
            <a:stCxn id="26" idx="3"/>
            <a:endCxn id="40" idx="0"/>
          </p:cNvCxnSpPr>
          <p:nvPr/>
        </p:nvCxnSpPr>
        <p:spPr>
          <a:xfrm flipH="1">
            <a:off x="4172179" y="2034497"/>
            <a:ext cx="3646920" cy="1392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7AEF145-1F86-4BFE-A30C-1395B6B94E34}"/>
              </a:ext>
            </a:extLst>
          </p:cNvPr>
          <p:cNvCxnSpPr>
            <a:cxnSpLocks/>
            <a:stCxn id="26" idx="3"/>
            <a:endCxn id="41" idx="0"/>
          </p:cNvCxnSpPr>
          <p:nvPr/>
        </p:nvCxnSpPr>
        <p:spPr>
          <a:xfrm flipH="1">
            <a:off x="7809768" y="2034497"/>
            <a:ext cx="9331" cy="1392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E9A99EC-DACD-4956-BBDB-88A675528363}"/>
              </a:ext>
            </a:extLst>
          </p:cNvPr>
          <p:cNvCxnSpPr>
            <a:cxnSpLocks/>
            <a:stCxn id="40" idx="4"/>
          </p:cNvCxnSpPr>
          <p:nvPr/>
        </p:nvCxnSpPr>
        <p:spPr>
          <a:xfrm flipH="1">
            <a:off x="2725269" y="3994361"/>
            <a:ext cx="1446910" cy="207898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AD6EC79-3B93-4495-AAEB-0E18AC77EF5A}"/>
              </a:ext>
            </a:extLst>
          </p:cNvPr>
          <p:cNvCxnSpPr>
            <a:cxnSpLocks/>
            <a:stCxn id="40" idx="4"/>
            <a:endCxn id="67" idx="0"/>
          </p:cNvCxnSpPr>
          <p:nvPr/>
        </p:nvCxnSpPr>
        <p:spPr>
          <a:xfrm>
            <a:off x="4172179" y="3994361"/>
            <a:ext cx="16565" cy="206991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CFEDE89-EB09-4172-A0BB-CFBDB0D49DBB}"/>
              </a:ext>
            </a:extLst>
          </p:cNvPr>
          <p:cNvCxnSpPr>
            <a:cxnSpLocks/>
            <a:stCxn id="41" idx="4"/>
            <a:endCxn id="68" idx="0"/>
          </p:cNvCxnSpPr>
          <p:nvPr/>
        </p:nvCxnSpPr>
        <p:spPr>
          <a:xfrm flipH="1">
            <a:off x="7213695" y="3994361"/>
            <a:ext cx="596073" cy="20673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989533B-2C8A-4416-BE4C-CAE8F73D95C8}"/>
              </a:ext>
            </a:extLst>
          </p:cNvPr>
          <p:cNvCxnSpPr>
            <a:cxnSpLocks/>
            <a:stCxn id="41" idx="4"/>
            <a:endCxn id="69" idx="0"/>
          </p:cNvCxnSpPr>
          <p:nvPr/>
        </p:nvCxnSpPr>
        <p:spPr>
          <a:xfrm>
            <a:off x="7809768" y="3994361"/>
            <a:ext cx="786995" cy="20673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3741514E-8ABC-4850-A8E7-C9088800D341}"/>
              </a:ext>
            </a:extLst>
          </p:cNvPr>
          <p:cNvSpPr txBox="1"/>
          <p:nvPr/>
        </p:nvSpPr>
        <p:spPr>
          <a:xfrm>
            <a:off x="5348151" y="606171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7880BBC-6008-4C3A-98BF-DE78CC971DBA}"/>
              </a:ext>
            </a:extLst>
          </p:cNvPr>
          <p:cNvSpPr txBox="1"/>
          <p:nvPr/>
        </p:nvSpPr>
        <p:spPr>
          <a:xfrm>
            <a:off x="3822984" y="6064273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70C9216-B4A2-4DA4-B272-410170BAC6F0}"/>
              </a:ext>
            </a:extLst>
          </p:cNvPr>
          <p:cNvSpPr txBox="1"/>
          <p:nvPr/>
        </p:nvSpPr>
        <p:spPr>
          <a:xfrm>
            <a:off x="6847935" y="606171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87254E2-CC8A-433B-B554-23FBC564D55C}"/>
              </a:ext>
            </a:extLst>
          </p:cNvPr>
          <p:cNvSpPr txBox="1"/>
          <p:nvPr/>
        </p:nvSpPr>
        <p:spPr>
          <a:xfrm>
            <a:off x="8231003" y="606171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1F050E6-C578-4B14-BD08-E6C6DC63C5DC}"/>
              </a:ext>
            </a:extLst>
          </p:cNvPr>
          <p:cNvSpPr txBox="1"/>
          <p:nvPr/>
        </p:nvSpPr>
        <p:spPr>
          <a:xfrm>
            <a:off x="9810729" y="6050692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12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3C84CF7-7D6F-4DA3-B4F3-B862A2C733CF}"/>
              </a:ext>
            </a:extLst>
          </p:cNvPr>
          <p:cNvSpPr txBox="1"/>
          <p:nvPr/>
        </p:nvSpPr>
        <p:spPr>
          <a:xfrm>
            <a:off x="11198710" y="6066327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6A50673-94BC-4AF5-96E7-6A62273421C6}"/>
              </a:ext>
            </a:extLst>
          </p:cNvPr>
          <p:cNvSpPr>
            <a:spLocks noChangeAspect="1"/>
          </p:cNvSpPr>
          <p:nvPr/>
        </p:nvSpPr>
        <p:spPr>
          <a:xfrm>
            <a:off x="3889730" y="3427433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A5DE607-2D8D-4DEB-BE06-7F4B564E51FA}"/>
              </a:ext>
            </a:extLst>
          </p:cNvPr>
          <p:cNvSpPr>
            <a:spLocks noChangeAspect="1"/>
          </p:cNvSpPr>
          <p:nvPr/>
        </p:nvSpPr>
        <p:spPr>
          <a:xfrm>
            <a:off x="7527319" y="3427433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88BC0AB-B1FA-4D40-8FDA-89F6D0A23042}"/>
              </a:ext>
            </a:extLst>
          </p:cNvPr>
          <p:cNvCxnSpPr>
            <a:cxnSpLocks/>
            <a:stCxn id="40" idx="4"/>
            <a:endCxn id="65" idx="0"/>
          </p:cNvCxnSpPr>
          <p:nvPr/>
        </p:nvCxnSpPr>
        <p:spPr>
          <a:xfrm>
            <a:off x="4172179" y="3994361"/>
            <a:ext cx="1541732" cy="20673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55462C99-B618-48B0-9252-60C4E9DD489C}"/>
              </a:ext>
            </a:extLst>
          </p:cNvPr>
          <p:cNvCxnSpPr>
            <a:cxnSpLocks/>
            <a:stCxn id="74" idx="4"/>
            <a:endCxn id="71" idx="0"/>
          </p:cNvCxnSpPr>
          <p:nvPr/>
        </p:nvCxnSpPr>
        <p:spPr>
          <a:xfrm flipH="1">
            <a:off x="10176489" y="4013029"/>
            <a:ext cx="591435" cy="203766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36F8E3C-4B33-454B-A6E0-965E7BE70AF4}"/>
              </a:ext>
            </a:extLst>
          </p:cNvPr>
          <p:cNvCxnSpPr>
            <a:cxnSpLocks/>
            <a:stCxn id="74" idx="4"/>
            <a:endCxn id="88" idx="0"/>
          </p:cNvCxnSpPr>
          <p:nvPr/>
        </p:nvCxnSpPr>
        <p:spPr>
          <a:xfrm>
            <a:off x="10767924" y="4013029"/>
            <a:ext cx="796546" cy="205329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>
            <a:extLst>
              <a:ext uri="{FF2B5EF4-FFF2-40B4-BE49-F238E27FC236}">
                <a16:creationId xmlns:a16="http://schemas.microsoft.com/office/drawing/2014/main" id="{39F11586-D8F6-4BA8-9525-D690697C8E67}"/>
              </a:ext>
            </a:extLst>
          </p:cNvPr>
          <p:cNvSpPr>
            <a:spLocks noChangeAspect="1"/>
          </p:cNvSpPr>
          <p:nvPr/>
        </p:nvSpPr>
        <p:spPr>
          <a:xfrm>
            <a:off x="10485475" y="3446101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A56AA2DB-AAC2-4A0D-BCA2-0D04DA43FE6F}"/>
              </a:ext>
            </a:extLst>
          </p:cNvPr>
          <p:cNvCxnSpPr>
            <a:cxnSpLocks/>
            <a:stCxn id="26" idx="3"/>
            <a:endCxn id="74" idx="0"/>
          </p:cNvCxnSpPr>
          <p:nvPr/>
        </p:nvCxnSpPr>
        <p:spPr>
          <a:xfrm>
            <a:off x="7819099" y="2034497"/>
            <a:ext cx="2948825" cy="141160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E4015D73-284A-45FF-9C88-345773413582}"/>
              </a:ext>
            </a:extLst>
          </p:cNvPr>
          <p:cNvSpPr txBox="1"/>
          <p:nvPr/>
        </p:nvSpPr>
        <p:spPr>
          <a:xfrm>
            <a:off x="2521290" y="4487787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1/4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68E7106-2A7D-432E-B254-E060EA4249BC}"/>
              </a:ext>
            </a:extLst>
          </p:cNvPr>
          <p:cNvSpPr txBox="1"/>
          <p:nvPr/>
        </p:nvSpPr>
        <p:spPr>
          <a:xfrm>
            <a:off x="3394068" y="5124218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1/4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B49548D-AC1D-40EF-BA8D-3E483E3860F7}"/>
              </a:ext>
            </a:extLst>
          </p:cNvPr>
          <p:cNvSpPr txBox="1"/>
          <p:nvPr/>
        </p:nvSpPr>
        <p:spPr>
          <a:xfrm>
            <a:off x="4907096" y="4490390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22700EA-C9CB-4EC6-B06A-F612CEECE4EE}"/>
              </a:ext>
            </a:extLst>
          </p:cNvPr>
          <p:cNvSpPr txBox="1"/>
          <p:nvPr/>
        </p:nvSpPr>
        <p:spPr>
          <a:xfrm>
            <a:off x="6701784" y="4487787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36663E2-734C-4588-A0A9-82EF676DD60E}"/>
              </a:ext>
            </a:extLst>
          </p:cNvPr>
          <p:cNvSpPr txBox="1"/>
          <p:nvPr/>
        </p:nvSpPr>
        <p:spPr>
          <a:xfrm>
            <a:off x="8213161" y="4486039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753DAA9-94DF-44D1-9243-28BD971D201F}"/>
              </a:ext>
            </a:extLst>
          </p:cNvPr>
          <p:cNvSpPr txBox="1"/>
          <p:nvPr/>
        </p:nvSpPr>
        <p:spPr>
          <a:xfrm>
            <a:off x="9640376" y="4486039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AD75BAD-D7DA-473D-A612-F2E89D949E67}"/>
              </a:ext>
            </a:extLst>
          </p:cNvPr>
          <p:cNvSpPr txBox="1"/>
          <p:nvPr/>
        </p:nvSpPr>
        <p:spPr>
          <a:xfrm>
            <a:off x="11151753" y="4484291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2/3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B997918-0A76-4667-9775-7B8C2CF963AC}"/>
              </a:ext>
            </a:extLst>
          </p:cNvPr>
          <p:cNvSpPr txBox="1"/>
          <p:nvPr/>
        </p:nvSpPr>
        <p:spPr>
          <a:xfrm>
            <a:off x="4498519" y="2384831"/>
            <a:ext cx="102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Left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CC0754B-5FA3-4363-B58C-CFBA444D823D}"/>
              </a:ext>
            </a:extLst>
          </p:cNvPr>
          <p:cNvSpPr txBox="1"/>
          <p:nvPr/>
        </p:nvSpPr>
        <p:spPr>
          <a:xfrm>
            <a:off x="6339366" y="2726561"/>
            <a:ext cx="1501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Center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9740831-FA06-44D1-B9EA-1C6BAB50FD6A}"/>
              </a:ext>
            </a:extLst>
          </p:cNvPr>
          <p:cNvSpPr txBox="1"/>
          <p:nvPr/>
        </p:nvSpPr>
        <p:spPr>
          <a:xfrm>
            <a:off x="9810729" y="2428285"/>
            <a:ext cx="1501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Right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EEF1D0-163D-91AF-9398-6D75F5E8770C}"/>
              </a:ext>
            </a:extLst>
          </p:cNvPr>
          <p:cNvSpPr txBox="1"/>
          <p:nvPr/>
        </p:nvSpPr>
        <p:spPr>
          <a:xfrm>
            <a:off x="2359509" y="6073346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670208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33" y="73794"/>
            <a:ext cx="893145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Suppose the MDP has only 1 state and will run only for </a:t>
            </a:r>
            <a:r>
              <a:rPr lang="en-US" sz="3200" dirty="0">
                <a:solidFill>
                  <a:srgbClr val="2E75B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time step.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Which action should we choose?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Left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 Center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C) Right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D) Cannot determine</a:t>
            </a:r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DBA493AA-B626-475F-B93A-9D2E9933565D}"/>
              </a:ext>
            </a:extLst>
          </p:cNvPr>
          <p:cNvSpPr/>
          <p:nvPr/>
        </p:nvSpPr>
        <p:spPr>
          <a:xfrm>
            <a:off x="7489520" y="1480378"/>
            <a:ext cx="659157" cy="554119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AB3CB9A-3253-4BDC-B74C-0D82C92F95BD}"/>
              </a:ext>
            </a:extLst>
          </p:cNvPr>
          <p:cNvCxnSpPr>
            <a:cxnSpLocks/>
            <a:stCxn id="26" idx="3"/>
            <a:endCxn id="40" idx="0"/>
          </p:cNvCxnSpPr>
          <p:nvPr/>
        </p:nvCxnSpPr>
        <p:spPr>
          <a:xfrm flipH="1">
            <a:off x="4172179" y="2034497"/>
            <a:ext cx="3646920" cy="1392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7AEF145-1F86-4BFE-A30C-1395B6B94E34}"/>
              </a:ext>
            </a:extLst>
          </p:cNvPr>
          <p:cNvCxnSpPr>
            <a:cxnSpLocks/>
            <a:stCxn id="26" idx="3"/>
            <a:endCxn id="41" idx="0"/>
          </p:cNvCxnSpPr>
          <p:nvPr/>
        </p:nvCxnSpPr>
        <p:spPr>
          <a:xfrm flipH="1">
            <a:off x="7809768" y="2034497"/>
            <a:ext cx="9331" cy="1392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E9A99EC-DACD-4956-BBDB-88A675528363}"/>
              </a:ext>
            </a:extLst>
          </p:cNvPr>
          <p:cNvCxnSpPr>
            <a:cxnSpLocks/>
            <a:stCxn id="40" idx="4"/>
          </p:cNvCxnSpPr>
          <p:nvPr/>
        </p:nvCxnSpPr>
        <p:spPr>
          <a:xfrm flipH="1">
            <a:off x="2725269" y="3994361"/>
            <a:ext cx="1446910" cy="207898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AD6EC79-3B93-4495-AAEB-0E18AC77EF5A}"/>
              </a:ext>
            </a:extLst>
          </p:cNvPr>
          <p:cNvCxnSpPr>
            <a:cxnSpLocks/>
            <a:stCxn id="40" idx="4"/>
            <a:endCxn id="67" idx="0"/>
          </p:cNvCxnSpPr>
          <p:nvPr/>
        </p:nvCxnSpPr>
        <p:spPr>
          <a:xfrm>
            <a:off x="4172179" y="3994361"/>
            <a:ext cx="16565" cy="206991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CFEDE89-EB09-4172-A0BB-CFBDB0D49DBB}"/>
              </a:ext>
            </a:extLst>
          </p:cNvPr>
          <p:cNvCxnSpPr>
            <a:cxnSpLocks/>
            <a:stCxn id="41" idx="4"/>
            <a:endCxn id="68" idx="0"/>
          </p:cNvCxnSpPr>
          <p:nvPr/>
        </p:nvCxnSpPr>
        <p:spPr>
          <a:xfrm flipH="1">
            <a:off x="7213695" y="3994361"/>
            <a:ext cx="596073" cy="20673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989533B-2C8A-4416-BE4C-CAE8F73D95C8}"/>
              </a:ext>
            </a:extLst>
          </p:cNvPr>
          <p:cNvCxnSpPr>
            <a:cxnSpLocks/>
            <a:stCxn id="41" idx="4"/>
            <a:endCxn id="69" idx="0"/>
          </p:cNvCxnSpPr>
          <p:nvPr/>
        </p:nvCxnSpPr>
        <p:spPr>
          <a:xfrm>
            <a:off x="7809768" y="3994361"/>
            <a:ext cx="786995" cy="20673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3741514E-8ABC-4850-A8E7-C9088800D341}"/>
              </a:ext>
            </a:extLst>
          </p:cNvPr>
          <p:cNvSpPr txBox="1"/>
          <p:nvPr/>
        </p:nvSpPr>
        <p:spPr>
          <a:xfrm>
            <a:off x="5348151" y="606171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7880BBC-6008-4C3A-98BF-DE78CC971DBA}"/>
              </a:ext>
            </a:extLst>
          </p:cNvPr>
          <p:cNvSpPr txBox="1"/>
          <p:nvPr/>
        </p:nvSpPr>
        <p:spPr>
          <a:xfrm>
            <a:off x="3822984" y="6064273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70C9216-B4A2-4DA4-B272-410170BAC6F0}"/>
              </a:ext>
            </a:extLst>
          </p:cNvPr>
          <p:cNvSpPr txBox="1"/>
          <p:nvPr/>
        </p:nvSpPr>
        <p:spPr>
          <a:xfrm>
            <a:off x="6847935" y="606171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87254E2-CC8A-433B-B554-23FBC564D55C}"/>
              </a:ext>
            </a:extLst>
          </p:cNvPr>
          <p:cNvSpPr txBox="1"/>
          <p:nvPr/>
        </p:nvSpPr>
        <p:spPr>
          <a:xfrm>
            <a:off x="8231003" y="606171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1F050E6-C578-4B14-BD08-E6C6DC63C5DC}"/>
              </a:ext>
            </a:extLst>
          </p:cNvPr>
          <p:cNvSpPr txBox="1"/>
          <p:nvPr/>
        </p:nvSpPr>
        <p:spPr>
          <a:xfrm>
            <a:off x="9810729" y="6050692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12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3C84CF7-7D6F-4DA3-B4F3-B862A2C733CF}"/>
              </a:ext>
            </a:extLst>
          </p:cNvPr>
          <p:cNvSpPr txBox="1"/>
          <p:nvPr/>
        </p:nvSpPr>
        <p:spPr>
          <a:xfrm>
            <a:off x="11198710" y="6066327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6A50673-94BC-4AF5-96E7-6A62273421C6}"/>
              </a:ext>
            </a:extLst>
          </p:cNvPr>
          <p:cNvSpPr>
            <a:spLocks noChangeAspect="1"/>
          </p:cNvSpPr>
          <p:nvPr/>
        </p:nvSpPr>
        <p:spPr>
          <a:xfrm>
            <a:off x="3889730" y="3427433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A5DE607-2D8D-4DEB-BE06-7F4B564E51FA}"/>
              </a:ext>
            </a:extLst>
          </p:cNvPr>
          <p:cNvSpPr>
            <a:spLocks noChangeAspect="1"/>
          </p:cNvSpPr>
          <p:nvPr/>
        </p:nvSpPr>
        <p:spPr>
          <a:xfrm>
            <a:off x="7527319" y="3427433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88BC0AB-B1FA-4D40-8FDA-89F6D0A23042}"/>
              </a:ext>
            </a:extLst>
          </p:cNvPr>
          <p:cNvCxnSpPr>
            <a:cxnSpLocks/>
            <a:stCxn id="40" idx="4"/>
            <a:endCxn id="65" idx="0"/>
          </p:cNvCxnSpPr>
          <p:nvPr/>
        </p:nvCxnSpPr>
        <p:spPr>
          <a:xfrm>
            <a:off x="4172179" y="3994361"/>
            <a:ext cx="1541732" cy="20673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55462C99-B618-48B0-9252-60C4E9DD489C}"/>
              </a:ext>
            </a:extLst>
          </p:cNvPr>
          <p:cNvCxnSpPr>
            <a:cxnSpLocks/>
            <a:stCxn id="74" idx="4"/>
            <a:endCxn id="71" idx="0"/>
          </p:cNvCxnSpPr>
          <p:nvPr/>
        </p:nvCxnSpPr>
        <p:spPr>
          <a:xfrm flipH="1">
            <a:off x="10176489" y="4013029"/>
            <a:ext cx="591435" cy="203766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36F8E3C-4B33-454B-A6E0-965E7BE70AF4}"/>
              </a:ext>
            </a:extLst>
          </p:cNvPr>
          <p:cNvCxnSpPr>
            <a:cxnSpLocks/>
            <a:stCxn id="74" idx="4"/>
            <a:endCxn id="88" idx="0"/>
          </p:cNvCxnSpPr>
          <p:nvPr/>
        </p:nvCxnSpPr>
        <p:spPr>
          <a:xfrm>
            <a:off x="10767924" y="4013029"/>
            <a:ext cx="796546" cy="205329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>
            <a:extLst>
              <a:ext uri="{FF2B5EF4-FFF2-40B4-BE49-F238E27FC236}">
                <a16:creationId xmlns:a16="http://schemas.microsoft.com/office/drawing/2014/main" id="{39F11586-D8F6-4BA8-9525-D690697C8E67}"/>
              </a:ext>
            </a:extLst>
          </p:cNvPr>
          <p:cNvSpPr>
            <a:spLocks noChangeAspect="1"/>
          </p:cNvSpPr>
          <p:nvPr/>
        </p:nvSpPr>
        <p:spPr>
          <a:xfrm>
            <a:off x="10485475" y="3446101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A56AA2DB-AAC2-4A0D-BCA2-0D04DA43FE6F}"/>
              </a:ext>
            </a:extLst>
          </p:cNvPr>
          <p:cNvCxnSpPr>
            <a:cxnSpLocks/>
            <a:stCxn id="26" idx="3"/>
            <a:endCxn id="74" idx="0"/>
          </p:cNvCxnSpPr>
          <p:nvPr/>
        </p:nvCxnSpPr>
        <p:spPr>
          <a:xfrm>
            <a:off x="7819099" y="2034497"/>
            <a:ext cx="2948825" cy="141160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E4015D73-284A-45FF-9C88-345773413582}"/>
              </a:ext>
            </a:extLst>
          </p:cNvPr>
          <p:cNvSpPr txBox="1"/>
          <p:nvPr/>
        </p:nvSpPr>
        <p:spPr>
          <a:xfrm>
            <a:off x="2521290" y="4487787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1/4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68E7106-2A7D-432E-B254-E060EA4249BC}"/>
              </a:ext>
            </a:extLst>
          </p:cNvPr>
          <p:cNvSpPr txBox="1"/>
          <p:nvPr/>
        </p:nvSpPr>
        <p:spPr>
          <a:xfrm>
            <a:off x="3394068" y="5124218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1/4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B49548D-AC1D-40EF-BA8D-3E483E3860F7}"/>
              </a:ext>
            </a:extLst>
          </p:cNvPr>
          <p:cNvSpPr txBox="1"/>
          <p:nvPr/>
        </p:nvSpPr>
        <p:spPr>
          <a:xfrm>
            <a:off x="4907096" y="4490390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22700EA-C9CB-4EC6-B06A-F612CEECE4EE}"/>
              </a:ext>
            </a:extLst>
          </p:cNvPr>
          <p:cNvSpPr txBox="1"/>
          <p:nvPr/>
        </p:nvSpPr>
        <p:spPr>
          <a:xfrm>
            <a:off x="6701784" y="4487787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36663E2-734C-4588-A0A9-82EF676DD60E}"/>
              </a:ext>
            </a:extLst>
          </p:cNvPr>
          <p:cNvSpPr txBox="1"/>
          <p:nvPr/>
        </p:nvSpPr>
        <p:spPr>
          <a:xfrm>
            <a:off x="8213161" y="4486039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753DAA9-94DF-44D1-9243-28BD971D201F}"/>
              </a:ext>
            </a:extLst>
          </p:cNvPr>
          <p:cNvSpPr txBox="1"/>
          <p:nvPr/>
        </p:nvSpPr>
        <p:spPr>
          <a:xfrm>
            <a:off x="9640376" y="4486039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AD75BAD-D7DA-473D-A612-F2E89D949E67}"/>
              </a:ext>
            </a:extLst>
          </p:cNvPr>
          <p:cNvSpPr txBox="1"/>
          <p:nvPr/>
        </p:nvSpPr>
        <p:spPr>
          <a:xfrm>
            <a:off x="11151753" y="4484291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2/3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B997918-0A76-4667-9775-7B8C2CF963AC}"/>
              </a:ext>
            </a:extLst>
          </p:cNvPr>
          <p:cNvSpPr txBox="1"/>
          <p:nvPr/>
        </p:nvSpPr>
        <p:spPr>
          <a:xfrm>
            <a:off x="4498519" y="2384831"/>
            <a:ext cx="102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Left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CC0754B-5FA3-4363-B58C-CFBA444D823D}"/>
              </a:ext>
            </a:extLst>
          </p:cNvPr>
          <p:cNvSpPr txBox="1"/>
          <p:nvPr/>
        </p:nvSpPr>
        <p:spPr>
          <a:xfrm>
            <a:off x="6339366" y="2726561"/>
            <a:ext cx="1501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Center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9740831-FA06-44D1-B9EA-1C6BAB50FD6A}"/>
              </a:ext>
            </a:extLst>
          </p:cNvPr>
          <p:cNvSpPr txBox="1"/>
          <p:nvPr/>
        </p:nvSpPr>
        <p:spPr>
          <a:xfrm>
            <a:off x="9810729" y="2428285"/>
            <a:ext cx="1501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Right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EEF1D0-163D-91AF-9398-6D75F5E8770C}"/>
              </a:ext>
            </a:extLst>
          </p:cNvPr>
          <p:cNvSpPr txBox="1"/>
          <p:nvPr/>
        </p:nvSpPr>
        <p:spPr>
          <a:xfrm>
            <a:off x="2359509" y="6073346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163944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7F27E-CE92-D7A9-CABD-8059D09F9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ea typeface="ＭＳ Ｐゴシック" pitchFamily="34" charset="-128"/>
              </a:rPr>
              <a:t>Solution method 1: </a:t>
            </a:r>
            <a:r>
              <a:rPr lang="en-US" sz="4000" b="1" dirty="0" err="1">
                <a:ea typeface="ＭＳ Ｐゴシック" pitchFamily="34" charset="-128"/>
              </a:rPr>
              <a:t>Expectimax</a:t>
            </a:r>
            <a:r>
              <a:rPr lang="en-US" sz="4000" b="1" dirty="0">
                <a:ea typeface="ＭＳ Ｐゴシック" pitchFamily="34" charset="-128"/>
              </a:rPr>
              <a:t> search</a:t>
            </a:r>
            <a:endParaRPr lang="hi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CD568F-79BB-4906-4021-E82AF2D39B55}"/>
              </a:ext>
            </a:extLst>
          </p:cNvPr>
          <p:cNvSpPr txBox="1"/>
          <p:nvPr/>
        </p:nvSpPr>
        <p:spPr>
          <a:xfrm>
            <a:off x="864923" y="1416205"/>
            <a:ext cx="98899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Starting from the start state, expand the tree to depth k, for some chosen k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Previous example was for depth 1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Here is an example for depth 2…</a:t>
            </a:r>
            <a:endParaRPr lang="hi-IN" sz="2400" dirty="0"/>
          </a:p>
        </p:txBody>
      </p:sp>
    </p:spTree>
    <p:extLst>
      <p:ext uri="{BB962C8B-B14F-4D97-AF65-F5344CB8AC3E}">
        <p14:creationId xmlns:p14="http://schemas.microsoft.com/office/powerpoint/2010/main" val="1786890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riangle 25">
            <a:extLst>
              <a:ext uri="{FF2B5EF4-FFF2-40B4-BE49-F238E27FC236}">
                <a16:creationId xmlns:a16="http://schemas.microsoft.com/office/drawing/2014/main" id="{DBA493AA-B626-475F-B93A-9D2E9933565D}"/>
              </a:ext>
            </a:extLst>
          </p:cNvPr>
          <p:cNvSpPr/>
          <p:nvPr/>
        </p:nvSpPr>
        <p:spPr>
          <a:xfrm>
            <a:off x="5854326" y="130629"/>
            <a:ext cx="343867" cy="289071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AB3CB9A-3253-4BDC-B74C-0D82C92F95BD}"/>
              </a:ext>
            </a:extLst>
          </p:cNvPr>
          <p:cNvCxnSpPr>
            <a:cxnSpLocks/>
            <a:stCxn id="26" idx="3"/>
            <a:endCxn id="40" idx="0"/>
          </p:cNvCxnSpPr>
          <p:nvPr/>
        </p:nvCxnSpPr>
        <p:spPr>
          <a:xfrm flipH="1">
            <a:off x="4123744" y="419700"/>
            <a:ext cx="1902516" cy="72666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E9A99EC-DACD-4956-BBDB-88A675528363}"/>
              </a:ext>
            </a:extLst>
          </p:cNvPr>
          <p:cNvCxnSpPr>
            <a:cxnSpLocks/>
            <a:stCxn id="40" idx="4"/>
            <a:endCxn id="30" idx="0"/>
          </p:cNvCxnSpPr>
          <p:nvPr/>
        </p:nvCxnSpPr>
        <p:spPr>
          <a:xfrm flipH="1">
            <a:off x="1799514" y="1442118"/>
            <a:ext cx="2324231" cy="116103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66A50673-94BC-4AF5-96E7-6A62273421C6}"/>
              </a:ext>
            </a:extLst>
          </p:cNvPr>
          <p:cNvSpPr>
            <a:spLocks noChangeAspect="1"/>
          </p:cNvSpPr>
          <p:nvPr/>
        </p:nvSpPr>
        <p:spPr>
          <a:xfrm>
            <a:off x="3976397" y="1146364"/>
            <a:ext cx="294695" cy="29575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88BC0AB-B1FA-4D40-8FDA-89F6D0A23042}"/>
              </a:ext>
            </a:extLst>
          </p:cNvPr>
          <p:cNvCxnSpPr>
            <a:cxnSpLocks/>
            <a:stCxn id="40" idx="4"/>
          </p:cNvCxnSpPr>
          <p:nvPr/>
        </p:nvCxnSpPr>
        <p:spPr>
          <a:xfrm>
            <a:off x="4123745" y="1442118"/>
            <a:ext cx="1972255" cy="110918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36F8E3C-4B33-454B-A6E0-965E7BE70AF4}"/>
              </a:ext>
            </a:extLst>
          </p:cNvPr>
          <p:cNvCxnSpPr>
            <a:cxnSpLocks/>
            <a:stCxn id="74" idx="4"/>
          </p:cNvCxnSpPr>
          <p:nvPr/>
        </p:nvCxnSpPr>
        <p:spPr>
          <a:xfrm>
            <a:off x="7564596" y="1451856"/>
            <a:ext cx="1677560" cy="105903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>
            <a:extLst>
              <a:ext uri="{FF2B5EF4-FFF2-40B4-BE49-F238E27FC236}">
                <a16:creationId xmlns:a16="http://schemas.microsoft.com/office/drawing/2014/main" id="{39F11586-D8F6-4BA8-9525-D690697C8E67}"/>
              </a:ext>
            </a:extLst>
          </p:cNvPr>
          <p:cNvSpPr>
            <a:spLocks noChangeAspect="1"/>
          </p:cNvSpPr>
          <p:nvPr/>
        </p:nvSpPr>
        <p:spPr>
          <a:xfrm>
            <a:off x="7417248" y="1156102"/>
            <a:ext cx="294695" cy="29575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A56AA2DB-AAC2-4A0D-BCA2-0D04DA43FE6F}"/>
              </a:ext>
            </a:extLst>
          </p:cNvPr>
          <p:cNvCxnSpPr>
            <a:cxnSpLocks/>
            <a:stCxn id="26" idx="3"/>
            <a:endCxn id="74" idx="0"/>
          </p:cNvCxnSpPr>
          <p:nvPr/>
        </p:nvCxnSpPr>
        <p:spPr>
          <a:xfrm>
            <a:off x="6026260" y="419700"/>
            <a:ext cx="1538335" cy="73640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E4015D73-284A-45FF-9C88-345773413582}"/>
              </a:ext>
            </a:extLst>
          </p:cNvPr>
          <p:cNvSpPr txBox="1"/>
          <p:nvPr/>
        </p:nvSpPr>
        <p:spPr>
          <a:xfrm>
            <a:off x="3128639" y="1446536"/>
            <a:ext cx="53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B49548D-AC1D-40EF-BA8D-3E483E3860F7}"/>
              </a:ext>
            </a:extLst>
          </p:cNvPr>
          <p:cNvSpPr txBox="1"/>
          <p:nvPr/>
        </p:nvSpPr>
        <p:spPr>
          <a:xfrm>
            <a:off x="4741897" y="1512751"/>
            <a:ext cx="53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AD75BAD-D7DA-473D-A612-F2E89D949E67}"/>
              </a:ext>
            </a:extLst>
          </p:cNvPr>
          <p:cNvSpPr txBox="1"/>
          <p:nvPr/>
        </p:nvSpPr>
        <p:spPr>
          <a:xfrm>
            <a:off x="7694864" y="1471132"/>
            <a:ext cx="53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B997918-0A76-4667-9775-7B8C2CF963AC}"/>
              </a:ext>
            </a:extLst>
          </p:cNvPr>
          <p:cNvSpPr txBox="1"/>
          <p:nvPr/>
        </p:nvSpPr>
        <p:spPr>
          <a:xfrm>
            <a:off x="4293988" y="602462"/>
            <a:ext cx="536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Left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9740831-FA06-44D1-B9EA-1C6BAB50FD6A}"/>
              </a:ext>
            </a:extLst>
          </p:cNvPr>
          <p:cNvSpPr txBox="1"/>
          <p:nvPr/>
        </p:nvSpPr>
        <p:spPr>
          <a:xfrm>
            <a:off x="7065248" y="625131"/>
            <a:ext cx="783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Right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9ED973-5F53-733A-4D80-368AFA80CC79}"/>
              </a:ext>
            </a:extLst>
          </p:cNvPr>
          <p:cNvSpPr txBox="1"/>
          <p:nvPr/>
        </p:nvSpPr>
        <p:spPr>
          <a:xfrm>
            <a:off x="4797076" y="1894578"/>
            <a:ext cx="381617" cy="307777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32BF32-F7F0-C0D7-971E-7FE47E31239B}"/>
              </a:ext>
            </a:extLst>
          </p:cNvPr>
          <p:cNvSpPr txBox="1"/>
          <p:nvPr/>
        </p:nvSpPr>
        <p:spPr>
          <a:xfrm>
            <a:off x="7849856" y="1885549"/>
            <a:ext cx="381617" cy="307777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FA225E-CE39-0433-D23D-1F1B4B447534}"/>
              </a:ext>
            </a:extLst>
          </p:cNvPr>
          <p:cNvSpPr txBox="1"/>
          <p:nvPr/>
        </p:nvSpPr>
        <p:spPr>
          <a:xfrm>
            <a:off x="2839435" y="1859004"/>
            <a:ext cx="381617" cy="307777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12</a:t>
            </a:r>
          </a:p>
        </p:txBody>
      </p:sp>
      <p:sp>
        <p:nvSpPr>
          <p:cNvPr id="23" name="Triangle 22">
            <a:extLst>
              <a:ext uri="{FF2B5EF4-FFF2-40B4-BE49-F238E27FC236}">
                <a16:creationId xmlns:a16="http://schemas.microsoft.com/office/drawing/2014/main" id="{0B934A5A-7866-ABD6-CE8E-54DBB740990D}"/>
              </a:ext>
            </a:extLst>
          </p:cNvPr>
          <p:cNvSpPr/>
          <p:nvPr/>
        </p:nvSpPr>
        <p:spPr>
          <a:xfrm>
            <a:off x="9111666" y="2524104"/>
            <a:ext cx="343867" cy="289071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riangle 23">
            <a:extLst>
              <a:ext uri="{FF2B5EF4-FFF2-40B4-BE49-F238E27FC236}">
                <a16:creationId xmlns:a16="http://schemas.microsoft.com/office/drawing/2014/main" id="{36C8294E-B6BE-1E91-6ECC-77EB27030536}"/>
              </a:ext>
            </a:extLst>
          </p:cNvPr>
          <p:cNvSpPr/>
          <p:nvPr/>
        </p:nvSpPr>
        <p:spPr>
          <a:xfrm>
            <a:off x="5894155" y="2510888"/>
            <a:ext cx="343867" cy="289071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riangle 29">
            <a:extLst>
              <a:ext uri="{FF2B5EF4-FFF2-40B4-BE49-F238E27FC236}">
                <a16:creationId xmlns:a16="http://schemas.microsoft.com/office/drawing/2014/main" id="{1F8C6436-A5BC-9952-8591-F699BFE2509C}"/>
              </a:ext>
            </a:extLst>
          </p:cNvPr>
          <p:cNvSpPr/>
          <p:nvPr/>
        </p:nvSpPr>
        <p:spPr>
          <a:xfrm>
            <a:off x="1627580" y="2603148"/>
            <a:ext cx="343867" cy="289071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7FAE23D-6DE6-8C2B-4620-BC4E2DE3BAB7}"/>
              </a:ext>
            </a:extLst>
          </p:cNvPr>
          <p:cNvCxnSpPr>
            <a:cxnSpLocks/>
            <a:stCxn id="30" idx="3"/>
            <a:endCxn id="43" idx="0"/>
          </p:cNvCxnSpPr>
          <p:nvPr/>
        </p:nvCxnSpPr>
        <p:spPr>
          <a:xfrm flipH="1">
            <a:off x="1010752" y="2892219"/>
            <a:ext cx="788762" cy="168522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04D3596-DABC-8D3C-1D79-44E703F00D59}"/>
              </a:ext>
            </a:extLst>
          </p:cNvPr>
          <p:cNvCxnSpPr>
            <a:cxnSpLocks/>
            <a:stCxn id="43" idx="4"/>
          </p:cNvCxnSpPr>
          <p:nvPr/>
        </p:nvCxnSpPr>
        <p:spPr>
          <a:xfrm flipH="1">
            <a:off x="117225" y="4873198"/>
            <a:ext cx="893527" cy="104685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5BA4F5FD-801C-ED9C-0432-3DA7368E183A}"/>
              </a:ext>
            </a:extLst>
          </p:cNvPr>
          <p:cNvSpPr>
            <a:spLocks noChangeAspect="1"/>
          </p:cNvSpPr>
          <p:nvPr/>
        </p:nvSpPr>
        <p:spPr>
          <a:xfrm>
            <a:off x="863404" y="4577444"/>
            <a:ext cx="294695" cy="29575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172090F-500C-6D0E-BD79-4D879AC39742}"/>
              </a:ext>
            </a:extLst>
          </p:cNvPr>
          <p:cNvCxnSpPr>
            <a:cxnSpLocks/>
            <a:stCxn id="43" idx="4"/>
          </p:cNvCxnSpPr>
          <p:nvPr/>
        </p:nvCxnSpPr>
        <p:spPr>
          <a:xfrm>
            <a:off x="1010752" y="4873198"/>
            <a:ext cx="1245475" cy="107274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9E2F8BF-7669-508C-AEF1-3507E8D158A4}"/>
              </a:ext>
            </a:extLst>
          </p:cNvPr>
          <p:cNvCxnSpPr>
            <a:cxnSpLocks/>
            <a:stCxn id="48" idx="4"/>
          </p:cNvCxnSpPr>
          <p:nvPr/>
        </p:nvCxnSpPr>
        <p:spPr>
          <a:xfrm>
            <a:off x="3252838" y="4912301"/>
            <a:ext cx="415540" cy="107115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706B42F8-E2FB-C865-F9D1-EAA6EAFA5CD0}"/>
              </a:ext>
            </a:extLst>
          </p:cNvPr>
          <p:cNvSpPr>
            <a:spLocks noChangeAspect="1"/>
          </p:cNvSpPr>
          <p:nvPr/>
        </p:nvSpPr>
        <p:spPr>
          <a:xfrm>
            <a:off x="3105490" y="4616547"/>
            <a:ext cx="294695" cy="29575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1C6169E-EE63-B0FB-E526-4D21EC087709}"/>
              </a:ext>
            </a:extLst>
          </p:cNvPr>
          <p:cNvCxnSpPr>
            <a:cxnSpLocks/>
          </p:cNvCxnSpPr>
          <p:nvPr/>
        </p:nvCxnSpPr>
        <p:spPr>
          <a:xfrm>
            <a:off x="1814392" y="2860894"/>
            <a:ext cx="1519461" cy="178722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0389047A-1EBD-067B-E535-36175AA95CEA}"/>
              </a:ext>
            </a:extLst>
          </p:cNvPr>
          <p:cNvSpPr txBox="1"/>
          <p:nvPr/>
        </p:nvSpPr>
        <p:spPr>
          <a:xfrm>
            <a:off x="338376" y="4921561"/>
            <a:ext cx="53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E9E7616-7FC0-05CF-93F2-96D7661950AE}"/>
              </a:ext>
            </a:extLst>
          </p:cNvPr>
          <p:cNvSpPr txBox="1"/>
          <p:nvPr/>
        </p:nvSpPr>
        <p:spPr>
          <a:xfrm>
            <a:off x="1394141" y="5131964"/>
            <a:ext cx="53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20B7160-30FC-DA7F-2DF6-E9B5B409AAE2}"/>
              </a:ext>
            </a:extLst>
          </p:cNvPr>
          <p:cNvSpPr txBox="1"/>
          <p:nvPr/>
        </p:nvSpPr>
        <p:spPr>
          <a:xfrm>
            <a:off x="3383106" y="4931577"/>
            <a:ext cx="53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E31CE32-5C0E-E61C-96B3-2371BB888184}"/>
              </a:ext>
            </a:extLst>
          </p:cNvPr>
          <p:cNvSpPr txBox="1"/>
          <p:nvPr/>
        </p:nvSpPr>
        <p:spPr>
          <a:xfrm>
            <a:off x="1180995" y="4033542"/>
            <a:ext cx="536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Left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A6DBAF5-C65B-DF12-3A0D-2955D89B8EEA}"/>
              </a:ext>
            </a:extLst>
          </p:cNvPr>
          <p:cNvSpPr txBox="1"/>
          <p:nvPr/>
        </p:nvSpPr>
        <p:spPr>
          <a:xfrm>
            <a:off x="2753490" y="4085576"/>
            <a:ext cx="783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Right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EE1079A-960B-5BAE-4B72-8D132CB303C0}"/>
              </a:ext>
            </a:extLst>
          </p:cNvPr>
          <p:cNvSpPr txBox="1"/>
          <p:nvPr/>
        </p:nvSpPr>
        <p:spPr>
          <a:xfrm>
            <a:off x="1577210" y="5412444"/>
            <a:ext cx="381617" cy="307777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C889C97-D68E-B4B1-A4B8-5693E3B3DE06}"/>
              </a:ext>
            </a:extLst>
          </p:cNvPr>
          <p:cNvSpPr txBox="1"/>
          <p:nvPr/>
        </p:nvSpPr>
        <p:spPr>
          <a:xfrm>
            <a:off x="3538098" y="5345994"/>
            <a:ext cx="381617" cy="307777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0D8C94E-5A21-8AEA-BC81-1E2B992FB4A9}"/>
              </a:ext>
            </a:extLst>
          </p:cNvPr>
          <p:cNvSpPr txBox="1"/>
          <p:nvPr/>
        </p:nvSpPr>
        <p:spPr>
          <a:xfrm>
            <a:off x="113784" y="5282034"/>
            <a:ext cx="381617" cy="307777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12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638FFACF-C277-1226-F4A9-171BBBBC1F2D}"/>
              </a:ext>
            </a:extLst>
          </p:cNvPr>
          <p:cNvCxnSpPr>
            <a:cxnSpLocks/>
            <a:endCxn id="96" idx="0"/>
          </p:cNvCxnSpPr>
          <p:nvPr/>
        </p:nvCxnSpPr>
        <p:spPr>
          <a:xfrm flipH="1">
            <a:off x="5265929" y="2788903"/>
            <a:ext cx="790279" cy="171133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Oval 95">
            <a:extLst>
              <a:ext uri="{FF2B5EF4-FFF2-40B4-BE49-F238E27FC236}">
                <a16:creationId xmlns:a16="http://schemas.microsoft.com/office/drawing/2014/main" id="{BB5DC134-CDF0-F6EB-A740-D39B4192BA50}"/>
              </a:ext>
            </a:extLst>
          </p:cNvPr>
          <p:cNvSpPr>
            <a:spLocks noChangeAspect="1"/>
          </p:cNvSpPr>
          <p:nvPr/>
        </p:nvSpPr>
        <p:spPr>
          <a:xfrm>
            <a:off x="5118581" y="4500240"/>
            <a:ext cx="294695" cy="29575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539430BB-3C28-CC1F-A4FA-A154F8591C85}"/>
              </a:ext>
            </a:extLst>
          </p:cNvPr>
          <p:cNvSpPr>
            <a:spLocks noChangeAspect="1"/>
          </p:cNvSpPr>
          <p:nvPr/>
        </p:nvSpPr>
        <p:spPr>
          <a:xfrm>
            <a:off x="6710571" y="4500240"/>
            <a:ext cx="294695" cy="29575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217EB749-4C18-1A6D-A0CA-2DA5EA6F2F4F}"/>
              </a:ext>
            </a:extLst>
          </p:cNvPr>
          <p:cNvCxnSpPr>
            <a:cxnSpLocks/>
            <a:stCxn id="24" idx="3"/>
            <a:endCxn id="100" idx="0"/>
          </p:cNvCxnSpPr>
          <p:nvPr/>
        </p:nvCxnSpPr>
        <p:spPr>
          <a:xfrm>
            <a:off x="6066089" y="2799959"/>
            <a:ext cx="791830" cy="170028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9E95CF39-0ACB-F930-3317-E2AE899717F2}"/>
              </a:ext>
            </a:extLst>
          </p:cNvPr>
          <p:cNvCxnSpPr>
            <a:cxnSpLocks/>
          </p:cNvCxnSpPr>
          <p:nvPr/>
        </p:nvCxnSpPr>
        <p:spPr>
          <a:xfrm>
            <a:off x="5252759" y="4795994"/>
            <a:ext cx="23243" cy="11499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BD89BD37-983D-13DE-AE16-AD97CD8C0D84}"/>
              </a:ext>
            </a:extLst>
          </p:cNvPr>
          <p:cNvCxnSpPr>
            <a:cxnSpLocks/>
          </p:cNvCxnSpPr>
          <p:nvPr/>
        </p:nvCxnSpPr>
        <p:spPr>
          <a:xfrm>
            <a:off x="6841081" y="4770105"/>
            <a:ext cx="23243" cy="11499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52E1738C-CF6C-DB80-F5ED-2416549F90BE}"/>
              </a:ext>
            </a:extLst>
          </p:cNvPr>
          <p:cNvSpPr txBox="1"/>
          <p:nvPr/>
        </p:nvSpPr>
        <p:spPr>
          <a:xfrm>
            <a:off x="5144951" y="3479870"/>
            <a:ext cx="536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Left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C9D6ABC0-FA7C-FEC5-C593-AF2F42C95A30}"/>
              </a:ext>
            </a:extLst>
          </p:cNvPr>
          <p:cNvSpPr txBox="1"/>
          <p:nvPr/>
        </p:nvSpPr>
        <p:spPr>
          <a:xfrm>
            <a:off x="6472653" y="3490691"/>
            <a:ext cx="783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Right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0C56D98-08A0-C549-447B-40AFC069EA08}"/>
              </a:ext>
            </a:extLst>
          </p:cNvPr>
          <p:cNvSpPr txBox="1"/>
          <p:nvPr/>
        </p:nvSpPr>
        <p:spPr>
          <a:xfrm>
            <a:off x="5054192" y="4803293"/>
            <a:ext cx="53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EAD867D5-04C3-5ABB-3ADC-2603603FD20B}"/>
              </a:ext>
            </a:extLst>
          </p:cNvPr>
          <p:cNvSpPr txBox="1"/>
          <p:nvPr/>
        </p:nvSpPr>
        <p:spPr>
          <a:xfrm>
            <a:off x="5042648" y="5213476"/>
            <a:ext cx="381617" cy="307777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14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2528F2EA-2A12-EF23-360F-A4AEDA6700FE}"/>
              </a:ext>
            </a:extLst>
          </p:cNvPr>
          <p:cNvSpPr txBox="1"/>
          <p:nvPr/>
        </p:nvSpPr>
        <p:spPr>
          <a:xfrm>
            <a:off x="6590866" y="4829764"/>
            <a:ext cx="53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0622F998-0CE4-17DA-FD9A-D7C1D60C486F}"/>
              </a:ext>
            </a:extLst>
          </p:cNvPr>
          <p:cNvSpPr txBox="1"/>
          <p:nvPr/>
        </p:nvSpPr>
        <p:spPr>
          <a:xfrm>
            <a:off x="6579322" y="5239947"/>
            <a:ext cx="381617" cy="307777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9</a:t>
            </a:r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4095E3B1-D292-B474-CCC0-7594A1A6F90F}"/>
              </a:ext>
            </a:extLst>
          </p:cNvPr>
          <p:cNvCxnSpPr>
            <a:cxnSpLocks/>
            <a:endCxn id="116" idx="0"/>
          </p:cNvCxnSpPr>
          <p:nvPr/>
        </p:nvCxnSpPr>
        <p:spPr>
          <a:xfrm flipH="1">
            <a:off x="8480278" y="2795586"/>
            <a:ext cx="790279" cy="171133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Oval 115">
            <a:extLst>
              <a:ext uri="{FF2B5EF4-FFF2-40B4-BE49-F238E27FC236}">
                <a16:creationId xmlns:a16="http://schemas.microsoft.com/office/drawing/2014/main" id="{5E779CF5-B5C4-5F19-1291-56343C28E5F4}"/>
              </a:ext>
            </a:extLst>
          </p:cNvPr>
          <p:cNvSpPr>
            <a:spLocks noChangeAspect="1"/>
          </p:cNvSpPr>
          <p:nvPr/>
        </p:nvSpPr>
        <p:spPr>
          <a:xfrm>
            <a:off x="8332930" y="4506923"/>
            <a:ext cx="294695" cy="29575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820D9112-2044-E47B-A841-13E638B2896A}"/>
              </a:ext>
            </a:extLst>
          </p:cNvPr>
          <p:cNvSpPr>
            <a:spLocks noChangeAspect="1"/>
          </p:cNvSpPr>
          <p:nvPr/>
        </p:nvSpPr>
        <p:spPr>
          <a:xfrm>
            <a:off x="9924920" y="4506923"/>
            <a:ext cx="294695" cy="29575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3ACCD390-C6C1-7D38-EF12-CD9678F2074A}"/>
              </a:ext>
            </a:extLst>
          </p:cNvPr>
          <p:cNvCxnSpPr>
            <a:cxnSpLocks/>
            <a:endCxn id="117" idx="0"/>
          </p:cNvCxnSpPr>
          <p:nvPr/>
        </p:nvCxnSpPr>
        <p:spPr>
          <a:xfrm>
            <a:off x="9280438" y="2806642"/>
            <a:ext cx="791830" cy="170028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EEB98C95-BF23-05C8-975A-AE712989AAFA}"/>
              </a:ext>
            </a:extLst>
          </p:cNvPr>
          <p:cNvCxnSpPr>
            <a:cxnSpLocks/>
          </p:cNvCxnSpPr>
          <p:nvPr/>
        </p:nvCxnSpPr>
        <p:spPr>
          <a:xfrm>
            <a:off x="8467108" y="4802677"/>
            <a:ext cx="23243" cy="11499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0A6ED4F0-344C-E7B9-23FA-3CAAD5D94051}"/>
              </a:ext>
            </a:extLst>
          </p:cNvPr>
          <p:cNvCxnSpPr>
            <a:cxnSpLocks/>
          </p:cNvCxnSpPr>
          <p:nvPr/>
        </p:nvCxnSpPr>
        <p:spPr>
          <a:xfrm>
            <a:off x="10055430" y="4776788"/>
            <a:ext cx="23243" cy="11499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3D61263F-1704-6356-9BE5-D0E37115939E}"/>
              </a:ext>
            </a:extLst>
          </p:cNvPr>
          <p:cNvSpPr txBox="1"/>
          <p:nvPr/>
        </p:nvSpPr>
        <p:spPr>
          <a:xfrm>
            <a:off x="8359300" y="3486553"/>
            <a:ext cx="536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Left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7A385C6B-1530-8E79-EEC8-61B32C49BADD}"/>
              </a:ext>
            </a:extLst>
          </p:cNvPr>
          <p:cNvSpPr txBox="1"/>
          <p:nvPr/>
        </p:nvSpPr>
        <p:spPr>
          <a:xfrm>
            <a:off x="9687002" y="3497374"/>
            <a:ext cx="783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Right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B1DB4A65-EE4D-CA26-A2A7-A0EB76F5FDEE}"/>
              </a:ext>
            </a:extLst>
          </p:cNvPr>
          <p:cNvSpPr txBox="1"/>
          <p:nvPr/>
        </p:nvSpPr>
        <p:spPr>
          <a:xfrm>
            <a:off x="8268541" y="4809976"/>
            <a:ext cx="53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A7DCEE9D-2F7F-AFBA-98C9-69A2DB9FC6DB}"/>
              </a:ext>
            </a:extLst>
          </p:cNvPr>
          <p:cNvSpPr txBox="1"/>
          <p:nvPr/>
        </p:nvSpPr>
        <p:spPr>
          <a:xfrm>
            <a:off x="8256997" y="5220159"/>
            <a:ext cx="381617" cy="307777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AA9F9367-315C-B181-E9E8-460CB456712C}"/>
              </a:ext>
            </a:extLst>
          </p:cNvPr>
          <p:cNvSpPr txBox="1"/>
          <p:nvPr/>
        </p:nvSpPr>
        <p:spPr>
          <a:xfrm>
            <a:off x="9805215" y="4836447"/>
            <a:ext cx="53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A33C5632-0CB3-7714-9BB0-B44B35DFC56B}"/>
              </a:ext>
            </a:extLst>
          </p:cNvPr>
          <p:cNvSpPr txBox="1"/>
          <p:nvPr/>
        </p:nvSpPr>
        <p:spPr>
          <a:xfrm>
            <a:off x="9793671" y="5246630"/>
            <a:ext cx="381617" cy="307777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80899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82" grpId="0"/>
      <p:bldP spid="86" grpId="0"/>
      <p:bldP spid="4" grpId="0" animBg="1"/>
      <p:bldP spid="10" grpId="0" animBg="1"/>
      <p:bldP spid="11" grpId="0" animBg="1"/>
      <p:bldP spid="23" grpId="0" animBg="1"/>
      <p:bldP spid="24" grpId="0" animBg="1"/>
      <p:bldP spid="30" grpId="0" animBg="1"/>
      <p:bldP spid="43" grpId="0" animBg="1"/>
      <p:bldP spid="48" grpId="0" animBg="1"/>
      <p:bldP spid="50" grpId="0"/>
      <p:bldP spid="52" grpId="0"/>
      <p:bldP spid="56" grpId="0"/>
      <p:bldP spid="57" grpId="0"/>
      <p:bldP spid="61" grpId="0"/>
      <p:bldP spid="62" grpId="0" animBg="1"/>
      <p:bldP spid="76" grpId="0" animBg="1"/>
      <p:bldP spid="77" grpId="0" animBg="1"/>
      <p:bldP spid="96" grpId="0" animBg="1"/>
      <p:bldP spid="100" grpId="0" animBg="1"/>
      <p:bldP spid="108" grpId="0"/>
      <p:bldP spid="109" grpId="0"/>
      <p:bldP spid="110" grpId="0"/>
      <p:bldP spid="111" grpId="0" animBg="1"/>
      <p:bldP spid="112" grpId="0"/>
      <p:bldP spid="113" grpId="0" animBg="1"/>
      <p:bldP spid="116" grpId="0" animBg="1"/>
      <p:bldP spid="117" grpId="0" animBg="1"/>
      <p:bldP spid="121" grpId="0"/>
      <p:bldP spid="122" grpId="0"/>
      <p:bldP spid="123" grpId="0"/>
      <p:bldP spid="124" grpId="0" animBg="1"/>
      <p:bldP spid="125" grpId="0"/>
      <p:bldP spid="1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7F27E-CE92-D7A9-CABD-8059D09F9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ea typeface="ＭＳ Ｐゴシック" pitchFamily="34" charset="-128"/>
              </a:rPr>
              <a:t>Solution method 1: </a:t>
            </a:r>
            <a:r>
              <a:rPr lang="en-US" sz="4000" b="1" dirty="0" err="1">
                <a:ea typeface="ＭＳ Ｐゴシック" pitchFamily="34" charset="-128"/>
              </a:rPr>
              <a:t>Expectimax</a:t>
            </a:r>
            <a:r>
              <a:rPr lang="en-US" sz="4000" b="1" dirty="0">
                <a:ea typeface="ＭＳ Ｐゴシック" pitchFamily="34" charset="-128"/>
              </a:rPr>
              <a:t> search</a:t>
            </a:r>
            <a:endParaRPr lang="hi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CD568F-79BB-4906-4021-E82AF2D39B55}"/>
              </a:ext>
            </a:extLst>
          </p:cNvPr>
          <p:cNvSpPr txBox="1"/>
          <p:nvPr/>
        </p:nvSpPr>
        <p:spPr>
          <a:xfrm>
            <a:off x="864923" y="1416205"/>
            <a:ext cx="988995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Starting from the start state, expand the tree to depth k, for some chosen 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Move up the tree, recursively computing the reward obtained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Compute expectations at      nodes and max at      nodes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i-IN" sz="24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0FB5476-3A13-E9D4-C3B6-D5DE49BFE3EA}"/>
              </a:ext>
            </a:extLst>
          </p:cNvPr>
          <p:cNvSpPr>
            <a:spLocks noChangeAspect="1"/>
          </p:cNvSpPr>
          <p:nvPr/>
        </p:nvSpPr>
        <p:spPr>
          <a:xfrm>
            <a:off x="4879646" y="2618325"/>
            <a:ext cx="294695" cy="29575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99E2AA20-3A65-714F-6FA1-2EAEB1F450B6}"/>
              </a:ext>
            </a:extLst>
          </p:cNvPr>
          <p:cNvSpPr/>
          <p:nvPr/>
        </p:nvSpPr>
        <p:spPr>
          <a:xfrm>
            <a:off x="7448807" y="2618325"/>
            <a:ext cx="343867" cy="289071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140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riangle 25">
            <a:extLst>
              <a:ext uri="{FF2B5EF4-FFF2-40B4-BE49-F238E27FC236}">
                <a16:creationId xmlns:a16="http://schemas.microsoft.com/office/drawing/2014/main" id="{DBA493AA-B626-475F-B93A-9D2E9933565D}"/>
              </a:ext>
            </a:extLst>
          </p:cNvPr>
          <p:cNvSpPr/>
          <p:nvPr/>
        </p:nvSpPr>
        <p:spPr>
          <a:xfrm>
            <a:off x="5854326" y="130629"/>
            <a:ext cx="343867" cy="289071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AB3CB9A-3253-4BDC-B74C-0D82C92F95BD}"/>
              </a:ext>
            </a:extLst>
          </p:cNvPr>
          <p:cNvCxnSpPr>
            <a:cxnSpLocks/>
            <a:stCxn id="26" idx="3"/>
            <a:endCxn id="40" idx="0"/>
          </p:cNvCxnSpPr>
          <p:nvPr/>
        </p:nvCxnSpPr>
        <p:spPr>
          <a:xfrm flipH="1">
            <a:off x="4123744" y="419700"/>
            <a:ext cx="1902516" cy="72666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E9A99EC-DACD-4956-BBDB-88A675528363}"/>
              </a:ext>
            </a:extLst>
          </p:cNvPr>
          <p:cNvCxnSpPr>
            <a:cxnSpLocks/>
            <a:stCxn id="40" idx="4"/>
            <a:endCxn id="30" idx="0"/>
          </p:cNvCxnSpPr>
          <p:nvPr/>
        </p:nvCxnSpPr>
        <p:spPr>
          <a:xfrm flipH="1">
            <a:off x="1799514" y="1442118"/>
            <a:ext cx="2324231" cy="116103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66A50673-94BC-4AF5-96E7-6A62273421C6}"/>
              </a:ext>
            </a:extLst>
          </p:cNvPr>
          <p:cNvSpPr>
            <a:spLocks noChangeAspect="1"/>
          </p:cNvSpPr>
          <p:nvPr/>
        </p:nvSpPr>
        <p:spPr>
          <a:xfrm>
            <a:off x="3976397" y="1146364"/>
            <a:ext cx="294695" cy="29575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88BC0AB-B1FA-4D40-8FDA-89F6D0A23042}"/>
              </a:ext>
            </a:extLst>
          </p:cNvPr>
          <p:cNvCxnSpPr>
            <a:cxnSpLocks/>
            <a:stCxn id="40" idx="4"/>
          </p:cNvCxnSpPr>
          <p:nvPr/>
        </p:nvCxnSpPr>
        <p:spPr>
          <a:xfrm>
            <a:off x="4123745" y="1442118"/>
            <a:ext cx="1972255" cy="110918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36F8E3C-4B33-454B-A6E0-965E7BE70AF4}"/>
              </a:ext>
            </a:extLst>
          </p:cNvPr>
          <p:cNvCxnSpPr>
            <a:cxnSpLocks/>
            <a:stCxn id="74" idx="4"/>
          </p:cNvCxnSpPr>
          <p:nvPr/>
        </p:nvCxnSpPr>
        <p:spPr>
          <a:xfrm>
            <a:off x="7564596" y="1451856"/>
            <a:ext cx="1677560" cy="105903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>
            <a:extLst>
              <a:ext uri="{FF2B5EF4-FFF2-40B4-BE49-F238E27FC236}">
                <a16:creationId xmlns:a16="http://schemas.microsoft.com/office/drawing/2014/main" id="{39F11586-D8F6-4BA8-9525-D690697C8E67}"/>
              </a:ext>
            </a:extLst>
          </p:cNvPr>
          <p:cNvSpPr>
            <a:spLocks noChangeAspect="1"/>
          </p:cNvSpPr>
          <p:nvPr/>
        </p:nvSpPr>
        <p:spPr>
          <a:xfrm>
            <a:off x="7417248" y="1156102"/>
            <a:ext cx="294695" cy="29575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A56AA2DB-AAC2-4A0D-BCA2-0D04DA43FE6F}"/>
              </a:ext>
            </a:extLst>
          </p:cNvPr>
          <p:cNvCxnSpPr>
            <a:cxnSpLocks/>
            <a:stCxn id="26" idx="3"/>
            <a:endCxn id="74" idx="0"/>
          </p:cNvCxnSpPr>
          <p:nvPr/>
        </p:nvCxnSpPr>
        <p:spPr>
          <a:xfrm>
            <a:off x="6026260" y="419700"/>
            <a:ext cx="1538335" cy="73640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E4015D73-284A-45FF-9C88-345773413582}"/>
              </a:ext>
            </a:extLst>
          </p:cNvPr>
          <p:cNvSpPr txBox="1"/>
          <p:nvPr/>
        </p:nvSpPr>
        <p:spPr>
          <a:xfrm>
            <a:off x="3128639" y="1446536"/>
            <a:ext cx="53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B49548D-AC1D-40EF-BA8D-3E483E3860F7}"/>
              </a:ext>
            </a:extLst>
          </p:cNvPr>
          <p:cNvSpPr txBox="1"/>
          <p:nvPr/>
        </p:nvSpPr>
        <p:spPr>
          <a:xfrm>
            <a:off x="4741897" y="1512751"/>
            <a:ext cx="53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AD75BAD-D7DA-473D-A612-F2E89D949E67}"/>
              </a:ext>
            </a:extLst>
          </p:cNvPr>
          <p:cNvSpPr txBox="1"/>
          <p:nvPr/>
        </p:nvSpPr>
        <p:spPr>
          <a:xfrm>
            <a:off x="7694864" y="1471132"/>
            <a:ext cx="53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B997918-0A76-4667-9775-7B8C2CF963AC}"/>
              </a:ext>
            </a:extLst>
          </p:cNvPr>
          <p:cNvSpPr txBox="1"/>
          <p:nvPr/>
        </p:nvSpPr>
        <p:spPr>
          <a:xfrm>
            <a:off x="4293988" y="602462"/>
            <a:ext cx="536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Left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9740831-FA06-44D1-B9EA-1C6BAB50FD6A}"/>
              </a:ext>
            </a:extLst>
          </p:cNvPr>
          <p:cNvSpPr txBox="1"/>
          <p:nvPr/>
        </p:nvSpPr>
        <p:spPr>
          <a:xfrm>
            <a:off x="7065248" y="625131"/>
            <a:ext cx="783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Right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9ED973-5F53-733A-4D80-368AFA80CC79}"/>
              </a:ext>
            </a:extLst>
          </p:cNvPr>
          <p:cNvSpPr txBox="1"/>
          <p:nvPr/>
        </p:nvSpPr>
        <p:spPr>
          <a:xfrm>
            <a:off x="4797076" y="1894578"/>
            <a:ext cx="381617" cy="307777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32BF32-F7F0-C0D7-971E-7FE47E31239B}"/>
              </a:ext>
            </a:extLst>
          </p:cNvPr>
          <p:cNvSpPr txBox="1"/>
          <p:nvPr/>
        </p:nvSpPr>
        <p:spPr>
          <a:xfrm>
            <a:off x="7849856" y="1885549"/>
            <a:ext cx="381617" cy="307777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FA225E-CE39-0433-D23D-1F1B4B447534}"/>
              </a:ext>
            </a:extLst>
          </p:cNvPr>
          <p:cNvSpPr txBox="1"/>
          <p:nvPr/>
        </p:nvSpPr>
        <p:spPr>
          <a:xfrm>
            <a:off x="2839435" y="1859004"/>
            <a:ext cx="381617" cy="307777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12</a:t>
            </a:r>
          </a:p>
        </p:txBody>
      </p:sp>
      <p:sp>
        <p:nvSpPr>
          <p:cNvPr id="23" name="Triangle 22">
            <a:extLst>
              <a:ext uri="{FF2B5EF4-FFF2-40B4-BE49-F238E27FC236}">
                <a16:creationId xmlns:a16="http://schemas.microsoft.com/office/drawing/2014/main" id="{0B934A5A-7866-ABD6-CE8E-54DBB740990D}"/>
              </a:ext>
            </a:extLst>
          </p:cNvPr>
          <p:cNvSpPr/>
          <p:nvPr/>
        </p:nvSpPr>
        <p:spPr>
          <a:xfrm>
            <a:off x="9111666" y="2524104"/>
            <a:ext cx="343867" cy="289071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riangle 23">
            <a:extLst>
              <a:ext uri="{FF2B5EF4-FFF2-40B4-BE49-F238E27FC236}">
                <a16:creationId xmlns:a16="http://schemas.microsoft.com/office/drawing/2014/main" id="{36C8294E-B6BE-1E91-6ECC-77EB27030536}"/>
              </a:ext>
            </a:extLst>
          </p:cNvPr>
          <p:cNvSpPr/>
          <p:nvPr/>
        </p:nvSpPr>
        <p:spPr>
          <a:xfrm>
            <a:off x="5894155" y="2510888"/>
            <a:ext cx="343867" cy="289071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riangle 29">
            <a:extLst>
              <a:ext uri="{FF2B5EF4-FFF2-40B4-BE49-F238E27FC236}">
                <a16:creationId xmlns:a16="http://schemas.microsoft.com/office/drawing/2014/main" id="{1F8C6436-A5BC-9952-8591-F699BFE2509C}"/>
              </a:ext>
            </a:extLst>
          </p:cNvPr>
          <p:cNvSpPr/>
          <p:nvPr/>
        </p:nvSpPr>
        <p:spPr>
          <a:xfrm>
            <a:off x="1627580" y="2603148"/>
            <a:ext cx="343867" cy="289071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7FAE23D-6DE6-8C2B-4620-BC4E2DE3BAB7}"/>
              </a:ext>
            </a:extLst>
          </p:cNvPr>
          <p:cNvCxnSpPr>
            <a:cxnSpLocks/>
            <a:stCxn id="30" idx="3"/>
            <a:endCxn id="43" idx="0"/>
          </p:cNvCxnSpPr>
          <p:nvPr/>
        </p:nvCxnSpPr>
        <p:spPr>
          <a:xfrm flipH="1">
            <a:off x="1010752" y="2892219"/>
            <a:ext cx="788762" cy="168522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04D3596-DABC-8D3C-1D79-44E703F00D59}"/>
              </a:ext>
            </a:extLst>
          </p:cNvPr>
          <p:cNvCxnSpPr>
            <a:cxnSpLocks/>
            <a:stCxn id="43" idx="4"/>
          </p:cNvCxnSpPr>
          <p:nvPr/>
        </p:nvCxnSpPr>
        <p:spPr>
          <a:xfrm flipH="1">
            <a:off x="117225" y="4873198"/>
            <a:ext cx="893527" cy="104685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5BA4F5FD-801C-ED9C-0432-3DA7368E183A}"/>
              </a:ext>
            </a:extLst>
          </p:cNvPr>
          <p:cNvSpPr>
            <a:spLocks noChangeAspect="1"/>
          </p:cNvSpPr>
          <p:nvPr/>
        </p:nvSpPr>
        <p:spPr>
          <a:xfrm>
            <a:off x="863404" y="4577444"/>
            <a:ext cx="294695" cy="29575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172090F-500C-6D0E-BD79-4D879AC39742}"/>
              </a:ext>
            </a:extLst>
          </p:cNvPr>
          <p:cNvCxnSpPr>
            <a:cxnSpLocks/>
            <a:stCxn id="43" idx="4"/>
          </p:cNvCxnSpPr>
          <p:nvPr/>
        </p:nvCxnSpPr>
        <p:spPr>
          <a:xfrm>
            <a:off x="1010752" y="4873198"/>
            <a:ext cx="1245475" cy="107274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9E2F8BF-7669-508C-AEF1-3507E8D158A4}"/>
              </a:ext>
            </a:extLst>
          </p:cNvPr>
          <p:cNvCxnSpPr>
            <a:cxnSpLocks/>
            <a:stCxn id="48" idx="4"/>
          </p:cNvCxnSpPr>
          <p:nvPr/>
        </p:nvCxnSpPr>
        <p:spPr>
          <a:xfrm>
            <a:off x="3252838" y="4912301"/>
            <a:ext cx="415540" cy="107115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706B42F8-E2FB-C865-F9D1-EAA6EAFA5CD0}"/>
              </a:ext>
            </a:extLst>
          </p:cNvPr>
          <p:cNvSpPr>
            <a:spLocks noChangeAspect="1"/>
          </p:cNvSpPr>
          <p:nvPr/>
        </p:nvSpPr>
        <p:spPr>
          <a:xfrm>
            <a:off x="3105490" y="4616547"/>
            <a:ext cx="294695" cy="29575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1C6169E-EE63-B0FB-E526-4D21EC087709}"/>
              </a:ext>
            </a:extLst>
          </p:cNvPr>
          <p:cNvCxnSpPr>
            <a:cxnSpLocks/>
          </p:cNvCxnSpPr>
          <p:nvPr/>
        </p:nvCxnSpPr>
        <p:spPr>
          <a:xfrm>
            <a:off x="1814392" y="2860894"/>
            <a:ext cx="1519461" cy="178722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0389047A-1EBD-067B-E535-36175AA95CEA}"/>
              </a:ext>
            </a:extLst>
          </p:cNvPr>
          <p:cNvSpPr txBox="1"/>
          <p:nvPr/>
        </p:nvSpPr>
        <p:spPr>
          <a:xfrm>
            <a:off x="338376" y="4921561"/>
            <a:ext cx="53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E9E7616-7FC0-05CF-93F2-96D7661950AE}"/>
              </a:ext>
            </a:extLst>
          </p:cNvPr>
          <p:cNvSpPr txBox="1"/>
          <p:nvPr/>
        </p:nvSpPr>
        <p:spPr>
          <a:xfrm>
            <a:off x="1394141" y="5131964"/>
            <a:ext cx="53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20B7160-30FC-DA7F-2DF6-E9B5B409AAE2}"/>
              </a:ext>
            </a:extLst>
          </p:cNvPr>
          <p:cNvSpPr txBox="1"/>
          <p:nvPr/>
        </p:nvSpPr>
        <p:spPr>
          <a:xfrm>
            <a:off x="3383106" y="4931577"/>
            <a:ext cx="53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E31CE32-5C0E-E61C-96B3-2371BB888184}"/>
              </a:ext>
            </a:extLst>
          </p:cNvPr>
          <p:cNvSpPr txBox="1"/>
          <p:nvPr/>
        </p:nvSpPr>
        <p:spPr>
          <a:xfrm>
            <a:off x="1180995" y="4033542"/>
            <a:ext cx="536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Left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A6DBAF5-C65B-DF12-3A0D-2955D89B8EEA}"/>
              </a:ext>
            </a:extLst>
          </p:cNvPr>
          <p:cNvSpPr txBox="1"/>
          <p:nvPr/>
        </p:nvSpPr>
        <p:spPr>
          <a:xfrm>
            <a:off x="2753490" y="4085576"/>
            <a:ext cx="783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Right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EE1079A-960B-5BAE-4B72-8D132CB303C0}"/>
              </a:ext>
            </a:extLst>
          </p:cNvPr>
          <p:cNvSpPr txBox="1"/>
          <p:nvPr/>
        </p:nvSpPr>
        <p:spPr>
          <a:xfrm>
            <a:off x="1577210" y="5412444"/>
            <a:ext cx="381617" cy="307777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C889C97-D68E-B4B1-A4B8-5693E3B3DE06}"/>
              </a:ext>
            </a:extLst>
          </p:cNvPr>
          <p:cNvSpPr txBox="1"/>
          <p:nvPr/>
        </p:nvSpPr>
        <p:spPr>
          <a:xfrm>
            <a:off x="3538098" y="5345994"/>
            <a:ext cx="381617" cy="307777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0D8C94E-5A21-8AEA-BC81-1E2B992FB4A9}"/>
              </a:ext>
            </a:extLst>
          </p:cNvPr>
          <p:cNvSpPr txBox="1"/>
          <p:nvPr/>
        </p:nvSpPr>
        <p:spPr>
          <a:xfrm>
            <a:off x="113784" y="5282034"/>
            <a:ext cx="381617" cy="307777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12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638FFACF-C277-1226-F4A9-171BBBBC1F2D}"/>
              </a:ext>
            </a:extLst>
          </p:cNvPr>
          <p:cNvCxnSpPr>
            <a:cxnSpLocks/>
            <a:endCxn id="96" idx="0"/>
          </p:cNvCxnSpPr>
          <p:nvPr/>
        </p:nvCxnSpPr>
        <p:spPr>
          <a:xfrm flipH="1">
            <a:off x="5265929" y="2788903"/>
            <a:ext cx="790279" cy="171133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Oval 95">
            <a:extLst>
              <a:ext uri="{FF2B5EF4-FFF2-40B4-BE49-F238E27FC236}">
                <a16:creationId xmlns:a16="http://schemas.microsoft.com/office/drawing/2014/main" id="{BB5DC134-CDF0-F6EB-A740-D39B4192BA50}"/>
              </a:ext>
            </a:extLst>
          </p:cNvPr>
          <p:cNvSpPr>
            <a:spLocks noChangeAspect="1"/>
          </p:cNvSpPr>
          <p:nvPr/>
        </p:nvSpPr>
        <p:spPr>
          <a:xfrm>
            <a:off x="5118581" y="4500240"/>
            <a:ext cx="294695" cy="29575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539430BB-3C28-CC1F-A4FA-A154F8591C85}"/>
              </a:ext>
            </a:extLst>
          </p:cNvPr>
          <p:cNvSpPr>
            <a:spLocks noChangeAspect="1"/>
          </p:cNvSpPr>
          <p:nvPr/>
        </p:nvSpPr>
        <p:spPr>
          <a:xfrm>
            <a:off x="6710571" y="4500240"/>
            <a:ext cx="294695" cy="29575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217EB749-4C18-1A6D-A0CA-2DA5EA6F2F4F}"/>
              </a:ext>
            </a:extLst>
          </p:cNvPr>
          <p:cNvCxnSpPr>
            <a:cxnSpLocks/>
            <a:stCxn id="24" idx="3"/>
            <a:endCxn id="100" idx="0"/>
          </p:cNvCxnSpPr>
          <p:nvPr/>
        </p:nvCxnSpPr>
        <p:spPr>
          <a:xfrm>
            <a:off x="6066089" y="2799959"/>
            <a:ext cx="791830" cy="170028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9E95CF39-0ACB-F930-3317-E2AE899717F2}"/>
              </a:ext>
            </a:extLst>
          </p:cNvPr>
          <p:cNvCxnSpPr>
            <a:cxnSpLocks/>
          </p:cNvCxnSpPr>
          <p:nvPr/>
        </p:nvCxnSpPr>
        <p:spPr>
          <a:xfrm>
            <a:off x="5252759" y="4795994"/>
            <a:ext cx="23243" cy="11499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BD89BD37-983D-13DE-AE16-AD97CD8C0D84}"/>
              </a:ext>
            </a:extLst>
          </p:cNvPr>
          <p:cNvCxnSpPr>
            <a:cxnSpLocks/>
          </p:cNvCxnSpPr>
          <p:nvPr/>
        </p:nvCxnSpPr>
        <p:spPr>
          <a:xfrm>
            <a:off x="6841081" y="4770105"/>
            <a:ext cx="23243" cy="11499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52E1738C-CF6C-DB80-F5ED-2416549F90BE}"/>
              </a:ext>
            </a:extLst>
          </p:cNvPr>
          <p:cNvSpPr txBox="1"/>
          <p:nvPr/>
        </p:nvSpPr>
        <p:spPr>
          <a:xfrm>
            <a:off x="5144951" y="3479870"/>
            <a:ext cx="536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Left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C9D6ABC0-FA7C-FEC5-C593-AF2F42C95A30}"/>
              </a:ext>
            </a:extLst>
          </p:cNvPr>
          <p:cNvSpPr txBox="1"/>
          <p:nvPr/>
        </p:nvSpPr>
        <p:spPr>
          <a:xfrm>
            <a:off x="6472653" y="3490691"/>
            <a:ext cx="783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Right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0C56D98-08A0-C549-447B-40AFC069EA08}"/>
              </a:ext>
            </a:extLst>
          </p:cNvPr>
          <p:cNvSpPr txBox="1"/>
          <p:nvPr/>
        </p:nvSpPr>
        <p:spPr>
          <a:xfrm>
            <a:off x="5054192" y="4803293"/>
            <a:ext cx="53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EAD867D5-04C3-5ABB-3ADC-2603603FD20B}"/>
              </a:ext>
            </a:extLst>
          </p:cNvPr>
          <p:cNvSpPr txBox="1"/>
          <p:nvPr/>
        </p:nvSpPr>
        <p:spPr>
          <a:xfrm>
            <a:off x="5042648" y="5213476"/>
            <a:ext cx="381617" cy="307777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14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2528F2EA-2A12-EF23-360F-A4AEDA6700FE}"/>
              </a:ext>
            </a:extLst>
          </p:cNvPr>
          <p:cNvSpPr txBox="1"/>
          <p:nvPr/>
        </p:nvSpPr>
        <p:spPr>
          <a:xfrm>
            <a:off x="6590866" y="4829764"/>
            <a:ext cx="53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0622F998-0CE4-17DA-FD9A-D7C1D60C486F}"/>
              </a:ext>
            </a:extLst>
          </p:cNvPr>
          <p:cNvSpPr txBox="1"/>
          <p:nvPr/>
        </p:nvSpPr>
        <p:spPr>
          <a:xfrm>
            <a:off x="6579322" y="5239947"/>
            <a:ext cx="381617" cy="307777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9</a:t>
            </a:r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4095E3B1-D292-B474-CCC0-7594A1A6F90F}"/>
              </a:ext>
            </a:extLst>
          </p:cNvPr>
          <p:cNvCxnSpPr>
            <a:cxnSpLocks/>
            <a:endCxn id="116" idx="0"/>
          </p:cNvCxnSpPr>
          <p:nvPr/>
        </p:nvCxnSpPr>
        <p:spPr>
          <a:xfrm flipH="1">
            <a:off x="8480278" y="2795586"/>
            <a:ext cx="790279" cy="171133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Oval 115">
            <a:extLst>
              <a:ext uri="{FF2B5EF4-FFF2-40B4-BE49-F238E27FC236}">
                <a16:creationId xmlns:a16="http://schemas.microsoft.com/office/drawing/2014/main" id="{5E779CF5-B5C4-5F19-1291-56343C28E5F4}"/>
              </a:ext>
            </a:extLst>
          </p:cNvPr>
          <p:cNvSpPr>
            <a:spLocks noChangeAspect="1"/>
          </p:cNvSpPr>
          <p:nvPr/>
        </p:nvSpPr>
        <p:spPr>
          <a:xfrm>
            <a:off x="8332930" y="4506923"/>
            <a:ext cx="294695" cy="29575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820D9112-2044-E47B-A841-13E638B2896A}"/>
              </a:ext>
            </a:extLst>
          </p:cNvPr>
          <p:cNvSpPr>
            <a:spLocks noChangeAspect="1"/>
          </p:cNvSpPr>
          <p:nvPr/>
        </p:nvSpPr>
        <p:spPr>
          <a:xfrm>
            <a:off x="9924920" y="4506923"/>
            <a:ext cx="294695" cy="29575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3ACCD390-C6C1-7D38-EF12-CD9678F2074A}"/>
              </a:ext>
            </a:extLst>
          </p:cNvPr>
          <p:cNvCxnSpPr>
            <a:cxnSpLocks/>
            <a:endCxn id="117" idx="0"/>
          </p:cNvCxnSpPr>
          <p:nvPr/>
        </p:nvCxnSpPr>
        <p:spPr>
          <a:xfrm>
            <a:off x="9280438" y="2806642"/>
            <a:ext cx="791830" cy="170028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EEB98C95-BF23-05C8-975A-AE712989AAFA}"/>
              </a:ext>
            </a:extLst>
          </p:cNvPr>
          <p:cNvCxnSpPr>
            <a:cxnSpLocks/>
          </p:cNvCxnSpPr>
          <p:nvPr/>
        </p:nvCxnSpPr>
        <p:spPr>
          <a:xfrm>
            <a:off x="8467108" y="4802677"/>
            <a:ext cx="23243" cy="11499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0A6ED4F0-344C-E7B9-23FA-3CAAD5D94051}"/>
              </a:ext>
            </a:extLst>
          </p:cNvPr>
          <p:cNvCxnSpPr>
            <a:cxnSpLocks/>
          </p:cNvCxnSpPr>
          <p:nvPr/>
        </p:nvCxnSpPr>
        <p:spPr>
          <a:xfrm>
            <a:off x="10055430" y="4776788"/>
            <a:ext cx="23243" cy="11499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3D61263F-1704-6356-9BE5-D0E37115939E}"/>
              </a:ext>
            </a:extLst>
          </p:cNvPr>
          <p:cNvSpPr txBox="1"/>
          <p:nvPr/>
        </p:nvSpPr>
        <p:spPr>
          <a:xfrm>
            <a:off x="8359300" y="3486553"/>
            <a:ext cx="536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Left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7A385C6B-1530-8E79-EEC8-61B32C49BADD}"/>
              </a:ext>
            </a:extLst>
          </p:cNvPr>
          <p:cNvSpPr txBox="1"/>
          <p:nvPr/>
        </p:nvSpPr>
        <p:spPr>
          <a:xfrm>
            <a:off x="9687002" y="3497374"/>
            <a:ext cx="783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Right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B1DB4A65-EE4D-CA26-A2A7-A0EB76F5FDEE}"/>
              </a:ext>
            </a:extLst>
          </p:cNvPr>
          <p:cNvSpPr txBox="1"/>
          <p:nvPr/>
        </p:nvSpPr>
        <p:spPr>
          <a:xfrm>
            <a:off x="8268541" y="4809976"/>
            <a:ext cx="53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A7DCEE9D-2F7F-AFBA-98C9-69A2DB9FC6DB}"/>
              </a:ext>
            </a:extLst>
          </p:cNvPr>
          <p:cNvSpPr txBox="1"/>
          <p:nvPr/>
        </p:nvSpPr>
        <p:spPr>
          <a:xfrm>
            <a:off x="8256997" y="5220159"/>
            <a:ext cx="381617" cy="307777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AA9F9367-315C-B181-E9E8-460CB456712C}"/>
              </a:ext>
            </a:extLst>
          </p:cNvPr>
          <p:cNvSpPr txBox="1"/>
          <p:nvPr/>
        </p:nvSpPr>
        <p:spPr>
          <a:xfrm>
            <a:off x="9805215" y="4836447"/>
            <a:ext cx="53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A33C5632-0CB3-7714-9BB0-B44B35DFC56B}"/>
              </a:ext>
            </a:extLst>
          </p:cNvPr>
          <p:cNvSpPr txBox="1"/>
          <p:nvPr/>
        </p:nvSpPr>
        <p:spPr>
          <a:xfrm>
            <a:off x="9793671" y="5246630"/>
            <a:ext cx="381617" cy="307777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4B76BD-4070-E9ED-EC0C-654E55CC3AB5}"/>
              </a:ext>
            </a:extLst>
          </p:cNvPr>
          <p:cNvSpPr txBox="1"/>
          <p:nvPr/>
        </p:nvSpPr>
        <p:spPr>
          <a:xfrm>
            <a:off x="1129206" y="3644571"/>
            <a:ext cx="381617" cy="307777"/>
          </a:xfrm>
          <a:prstGeom prst="rect">
            <a:avLst/>
          </a:prstGeom>
          <a:solidFill>
            <a:schemeClr val="accent4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3F4C38-5263-F719-B2DC-FC450E7E01A3}"/>
              </a:ext>
            </a:extLst>
          </p:cNvPr>
          <p:cNvSpPr txBox="1"/>
          <p:nvPr/>
        </p:nvSpPr>
        <p:spPr>
          <a:xfrm>
            <a:off x="2323445" y="3580942"/>
            <a:ext cx="381617" cy="307777"/>
          </a:xfrm>
          <a:prstGeom prst="rect">
            <a:avLst/>
          </a:prstGeom>
          <a:solidFill>
            <a:schemeClr val="accent4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E551D6-F0CD-E1BF-ED0D-C012E8E5C1F8}"/>
              </a:ext>
            </a:extLst>
          </p:cNvPr>
          <p:cNvSpPr txBox="1"/>
          <p:nvPr/>
        </p:nvSpPr>
        <p:spPr>
          <a:xfrm>
            <a:off x="5507990" y="3446728"/>
            <a:ext cx="381617" cy="307777"/>
          </a:xfrm>
          <a:prstGeom prst="rect">
            <a:avLst/>
          </a:prstGeom>
          <a:solidFill>
            <a:schemeClr val="accent4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EFA1E0-9586-E725-CD7D-C8BC44771B1C}"/>
              </a:ext>
            </a:extLst>
          </p:cNvPr>
          <p:cNvSpPr txBox="1"/>
          <p:nvPr/>
        </p:nvSpPr>
        <p:spPr>
          <a:xfrm>
            <a:off x="6347367" y="3490682"/>
            <a:ext cx="381617" cy="307777"/>
          </a:xfrm>
          <a:prstGeom prst="rect">
            <a:avLst/>
          </a:prstGeom>
          <a:solidFill>
            <a:schemeClr val="accent4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534834-6BB4-1933-5F8C-C9AA7E61C661}"/>
              </a:ext>
            </a:extLst>
          </p:cNvPr>
          <p:cNvSpPr txBox="1"/>
          <p:nvPr/>
        </p:nvSpPr>
        <p:spPr>
          <a:xfrm>
            <a:off x="8695139" y="3274873"/>
            <a:ext cx="381617" cy="307777"/>
          </a:xfrm>
          <a:prstGeom prst="rect">
            <a:avLst/>
          </a:prstGeom>
          <a:solidFill>
            <a:schemeClr val="accent4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6BC4F8-B32E-6078-B944-F6CFE792F755}"/>
              </a:ext>
            </a:extLst>
          </p:cNvPr>
          <p:cNvSpPr txBox="1"/>
          <p:nvPr/>
        </p:nvSpPr>
        <p:spPr>
          <a:xfrm>
            <a:off x="9534516" y="3318827"/>
            <a:ext cx="381617" cy="307777"/>
          </a:xfrm>
          <a:prstGeom prst="rect">
            <a:avLst/>
          </a:prstGeom>
          <a:solidFill>
            <a:schemeClr val="accent4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0D5F70-F84B-94EE-A8F6-F80F53CFB16B}"/>
              </a:ext>
            </a:extLst>
          </p:cNvPr>
          <p:cNvSpPr txBox="1"/>
          <p:nvPr/>
        </p:nvSpPr>
        <p:spPr>
          <a:xfrm>
            <a:off x="1971447" y="2241430"/>
            <a:ext cx="381617" cy="307777"/>
          </a:xfrm>
          <a:prstGeom prst="rect">
            <a:avLst/>
          </a:prstGeom>
          <a:solidFill>
            <a:schemeClr val="accent4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3C7FE1-DE9A-4F4C-CD76-1656AE6C954E}"/>
              </a:ext>
            </a:extLst>
          </p:cNvPr>
          <p:cNvSpPr txBox="1"/>
          <p:nvPr/>
        </p:nvSpPr>
        <p:spPr>
          <a:xfrm>
            <a:off x="5648508" y="2171360"/>
            <a:ext cx="381617" cy="307777"/>
          </a:xfrm>
          <a:prstGeom prst="rect">
            <a:avLst/>
          </a:prstGeom>
          <a:solidFill>
            <a:schemeClr val="accent4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prstClr val="black"/>
                </a:solidFill>
                <a:latin typeface="Calibri" pitchFamily="34" charset="0"/>
              </a:rPr>
              <a:t>14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9DE2ED-4266-1923-330E-901CEC013033}"/>
              </a:ext>
            </a:extLst>
          </p:cNvPr>
          <p:cNvSpPr txBox="1"/>
          <p:nvPr/>
        </p:nvSpPr>
        <p:spPr>
          <a:xfrm>
            <a:off x="8875417" y="2113770"/>
            <a:ext cx="381617" cy="307777"/>
          </a:xfrm>
          <a:prstGeom prst="rect">
            <a:avLst/>
          </a:prstGeom>
          <a:solidFill>
            <a:schemeClr val="accent4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prstClr val="black"/>
                </a:solidFill>
                <a:latin typeface="Calibri" pitchFamily="34" charset="0"/>
              </a:rPr>
              <a:t>9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ACBFC5-ABCD-D5E7-BE3D-9DCA9362E13A}"/>
              </a:ext>
            </a:extLst>
          </p:cNvPr>
          <p:cNvSpPr txBox="1"/>
          <p:nvPr/>
        </p:nvSpPr>
        <p:spPr>
          <a:xfrm>
            <a:off x="4343701" y="932681"/>
            <a:ext cx="536650" cy="307777"/>
          </a:xfrm>
          <a:prstGeom prst="rect">
            <a:avLst/>
          </a:prstGeom>
          <a:solidFill>
            <a:schemeClr val="accent4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19.5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ACA2CB-3CB9-9EE5-C0F9-EE30DF6A6A1B}"/>
              </a:ext>
            </a:extLst>
          </p:cNvPr>
          <p:cNvSpPr txBox="1"/>
          <p:nvPr/>
        </p:nvSpPr>
        <p:spPr>
          <a:xfrm>
            <a:off x="7660265" y="893982"/>
            <a:ext cx="536650" cy="307777"/>
          </a:xfrm>
          <a:prstGeom prst="rect">
            <a:avLst/>
          </a:prstGeom>
          <a:solidFill>
            <a:schemeClr val="accent4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71289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uriosity rover lands on Mars — Science Learning Hub">
            <a:extLst>
              <a:ext uri="{FF2B5EF4-FFF2-40B4-BE49-F238E27FC236}">
                <a16:creationId xmlns:a16="http://schemas.microsoft.com/office/drawing/2014/main" id="{B9A59C61-A87E-7E51-54CA-3434EF326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3E5C44-5B2A-6FEA-6A1D-39B62E213B47}"/>
              </a:ext>
            </a:extLst>
          </p:cNvPr>
          <p:cNvSpPr txBox="1"/>
          <p:nvPr/>
        </p:nvSpPr>
        <p:spPr>
          <a:xfrm>
            <a:off x="0" y="898072"/>
            <a:ext cx="120668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highlight>
                  <a:srgbClr val="000000"/>
                </a:highlight>
              </a:rPr>
              <a:t>The relationship between actions &amp; consequences is not deterministic, but is stochastic (random)</a:t>
            </a:r>
            <a:endParaRPr lang="hi-IN" sz="4400" b="1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22644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22489-AC6E-EC70-95E5-8E5857A98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830" y="53812"/>
            <a:ext cx="10515600" cy="8164637"/>
          </a:xfrm>
        </p:spPr>
        <p:txBody>
          <a:bodyPr/>
          <a:lstStyle/>
          <a:p>
            <a:r>
              <a:rPr lang="en-US" sz="2400" dirty="0"/>
              <a:t>function EXPECTIMAX(node, depth):</a:t>
            </a:r>
            <a:endParaRPr lang="en-US" sz="100" dirty="0"/>
          </a:p>
          <a:p>
            <a:endParaRPr lang="en-US" sz="100" dirty="0"/>
          </a:p>
          <a:p>
            <a:r>
              <a:rPr lang="en-US" sz="2400" dirty="0"/>
              <a:t>    if depth = 0:</a:t>
            </a:r>
          </a:p>
          <a:p>
            <a:r>
              <a:rPr lang="en-US" sz="2400" dirty="0"/>
              <a:t>	return 0</a:t>
            </a:r>
            <a:endParaRPr lang="en-US" sz="100" dirty="0"/>
          </a:p>
          <a:p>
            <a:endParaRPr lang="en-US" sz="100" dirty="0"/>
          </a:p>
          <a:p>
            <a:r>
              <a:rPr lang="en-US" sz="2400" dirty="0"/>
              <a:t>    if node is a MAX node      (denoted as s):</a:t>
            </a:r>
          </a:p>
          <a:p>
            <a:r>
              <a:rPr lang="en-US" sz="2400" dirty="0"/>
              <a:t>        value = -∞</a:t>
            </a:r>
          </a:p>
          <a:p>
            <a:r>
              <a:rPr lang="en-US" sz="2400" dirty="0"/>
              <a:t>        for each possible action a:</a:t>
            </a:r>
          </a:p>
          <a:p>
            <a:r>
              <a:rPr lang="en-US" sz="2400" dirty="0"/>
              <a:t>            value = max(value, EXPECTIMAX( (</a:t>
            </a:r>
            <a:r>
              <a:rPr lang="en-US" sz="2400" dirty="0" err="1"/>
              <a:t>s,a</a:t>
            </a:r>
            <a:r>
              <a:rPr lang="en-US" sz="2400" dirty="0"/>
              <a:t>) , depth - 1))</a:t>
            </a:r>
          </a:p>
          <a:p>
            <a:r>
              <a:rPr lang="en-US" sz="2400" dirty="0"/>
              <a:t>        return value</a:t>
            </a:r>
          </a:p>
          <a:p>
            <a:endParaRPr lang="en-US" sz="2400" dirty="0"/>
          </a:p>
          <a:p>
            <a:r>
              <a:rPr lang="en-US" sz="2400" dirty="0"/>
              <a:t>    else if node is an EXPECTATION node      (denoted as (</a:t>
            </a:r>
            <a:r>
              <a:rPr lang="en-US" sz="2400" dirty="0" err="1"/>
              <a:t>s,a</a:t>
            </a:r>
            <a:r>
              <a:rPr lang="en-US" sz="2400" dirty="0"/>
              <a:t>)):</a:t>
            </a:r>
          </a:p>
          <a:p>
            <a:r>
              <a:rPr lang="en-US" sz="2400" dirty="0"/>
              <a:t>        value = 0</a:t>
            </a:r>
          </a:p>
          <a:p>
            <a:r>
              <a:rPr lang="en-US" sz="2400" dirty="0"/>
              <a:t>        for each child of node s’, with probability given by the transition T(</a:t>
            </a:r>
            <a:r>
              <a:rPr lang="en-US" sz="2400" dirty="0" err="1"/>
              <a:t>s,a,s</a:t>
            </a:r>
            <a:r>
              <a:rPr lang="en-US" sz="2400" dirty="0"/>
              <a:t>’):</a:t>
            </a:r>
          </a:p>
          <a:p>
            <a:r>
              <a:rPr lang="en-US" sz="2400" dirty="0"/>
              <a:t>            value += T(</a:t>
            </a:r>
            <a:r>
              <a:rPr lang="en-US" sz="2400" dirty="0" err="1"/>
              <a:t>s,a,s</a:t>
            </a:r>
            <a:r>
              <a:rPr lang="en-US" sz="2400" dirty="0"/>
              <a:t>’) * (R(</a:t>
            </a:r>
            <a:r>
              <a:rPr lang="en-US" sz="2400" dirty="0" err="1"/>
              <a:t>s,a,s</a:t>
            </a:r>
            <a:r>
              <a:rPr lang="en-US" sz="2400" dirty="0"/>
              <a:t>’) + EXPECTIMAX(s’, depth))</a:t>
            </a:r>
          </a:p>
          <a:p>
            <a:r>
              <a:rPr lang="en-US" sz="2400" dirty="0"/>
              <a:t>        return value</a:t>
            </a:r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10D4E661-6569-F076-A313-E7648C7C65F5}"/>
              </a:ext>
            </a:extLst>
          </p:cNvPr>
          <p:cNvSpPr/>
          <p:nvPr/>
        </p:nvSpPr>
        <p:spPr>
          <a:xfrm>
            <a:off x="3479116" y="1714102"/>
            <a:ext cx="343867" cy="289071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53E3CBA-1556-A368-F8E1-0D03CBCC4C1F}"/>
              </a:ext>
            </a:extLst>
          </p:cNvPr>
          <p:cNvSpPr>
            <a:spLocks noChangeAspect="1"/>
          </p:cNvSpPr>
          <p:nvPr/>
        </p:nvSpPr>
        <p:spPr>
          <a:xfrm>
            <a:off x="5296939" y="4488234"/>
            <a:ext cx="294695" cy="29575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55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C202B-AB0B-0BE8-98EB-C0874CCAA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Maximize sum of rewards</a:t>
            </a:r>
            <a:endParaRPr lang="hi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3295DE-5E40-EF92-7C2C-9903F7E273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200" b="1" dirty="0">
                    <a:solidFill>
                      <a:schemeClr val="tx1"/>
                    </a:solidFill>
                  </a:rPr>
                  <a:t>Finite time horizon setting: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Consider MDP for T time steps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Rewards summed over the time steps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Want to choose actions that maximize </a:t>
                </a:r>
                <a:r>
                  <a:rPr lang="en-US" i="1" dirty="0"/>
                  <a:t>expected </a:t>
                </a:r>
                <a:r>
                  <a:rPr lang="en-US" dirty="0"/>
                  <a:t>reward</a:t>
                </a:r>
              </a:p>
              <a:p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Reward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at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time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</m:nary>
                      </m:e>
                    </m:d>
                  </m:oMath>
                </a14:m>
                <a:endParaRPr lang="hi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3295DE-5E40-EF92-7C2C-9903F7E273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8" t="-6173" b="-75926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1541937-2772-990F-FD6D-F00B08031868}"/>
              </a:ext>
            </a:extLst>
          </p:cNvPr>
          <p:cNvSpPr txBox="1"/>
          <p:nvPr/>
        </p:nvSpPr>
        <p:spPr>
          <a:xfrm>
            <a:off x="1557502" y="3844497"/>
            <a:ext cx="91962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Will the optimal choice of actions depend on time?</a:t>
            </a:r>
          </a:p>
          <a:p>
            <a:r>
              <a:rPr lang="en-US" sz="2800" dirty="0"/>
              <a:t>If you are in a state s at time 1 versus in the state s at time 10, can the optimal action be different?</a:t>
            </a:r>
            <a:endParaRPr lang="hi-IN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9E2404-4DC3-F261-D06D-34A17AB880AC}"/>
              </a:ext>
            </a:extLst>
          </p:cNvPr>
          <p:cNvSpPr txBox="1"/>
          <p:nvPr/>
        </p:nvSpPr>
        <p:spPr>
          <a:xfrm>
            <a:off x="552099" y="3429000"/>
            <a:ext cx="100540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>
                <a:solidFill>
                  <a:srgbClr val="C00000"/>
                </a:solidFill>
              </a:rPr>
              <a:t>?</a:t>
            </a:r>
            <a:endParaRPr lang="hi-IN" sz="13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9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riangle 25">
            <a:extLst>
              <a:ext uri="{FF2B5EF4-FFF2-40B4-BE49-F238E27FC236}">
                <a16:creationId xmlns:a16="http://schemas.microsoft.com/office/drawing/2014/main" id="{DBA493AA-B626-475F-B93A-9D2E9933565D}"/>
              </a:ext>
            </a:extLst>
          </p:cNvPr>
          <p:cNvSpPr/>
          <p:nvPr/>
        </p:nvSpPr>
        <p:spPr>
          <a:xfrm>
            <a:off x="5854326" y="130629"/>
            <a:ext cx="343867" cy="289071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AB3CB9A-3253-4BDC-B74C-0D82C92F95BD}"/>
              </a:ext>
            </a:extLst>
          </p:cNvPr>
          <p:cNvCxnSpPr>
            <a:cxnSpLocks/>
            <a:stCxn id="26" idx="3"/>
            <a:endCxn id="40" idx="0"/>
          </p:cNvCxnSpPr>
          <p:nvPr/>
        </p:nvCxnSpPr>
        <p:spPr>
          <a:xfrm flipH="1">
            <a:off x="4123744" y="419700"/>
            <a:ext cx="1902516" cy="72666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E9A99EC-DACD-4956-BBDB-88A675528363}"/>
              </a:ext>
            </a:extLst>
          </p:cNvPr>
          <p:cNvCxnSpPr>
            <a:cxnSpLocks/>
            <a:stCxn id="40" idx="4"/>
            <a:endCxn id="30" idx="0"/>
          </p:cNvCxnSpPr>
          <p:nvPr/>
        </p:nvCxnSpPr>
        <p:spPr>
          <a:xfrm flipH="1">
            <a:off x="1799514" y="1442118"/>
            <a:ext cx="2324231" cy="116103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66A50673-94BC-4AF5-96E7-6A62273421C6}"/>
              </a:ext>
            </a:extLst>
          </p:cNvPr>
          <p:cNvSpPr>
            <a:spLocks noChangeAspect="1"/>
          </p:cNvSpPr>
          <p:nvPr/>
        </p:nvSpPr>
        <p:spPr>
          <a:xfrm>
            <a:off x="3976397" y="1146364"/>
            <a:ext cx="294695" cy="29575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88BC0AB-B1FA-4D40-8FDA-89F6D0A23042}"/>
              </a:ext>
            </a:extLst>
          </p:cNvPr>
          <p:cNvCxnSpPr>
            <a:cxnSpLocks/>
            <a:stCxn id="40" idx="4"/>
          </p:cNvCxnSpPr>
          <p:nvPr/>
        </p:nvCxnSpPr>
        <p:spPr>
          <a:xfrm>
            <a:off x="4123745" y="1442118"/>
            <a:ext cx="1972255" cy="110918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36F8E3C-4B33-454B-A6E0-965E7BE70AF4}"/>
              </a:ext>
            </a:extLst>
          </p:cNvPr>
          <p:cNvCxnSpPr>
            <a:cxnSpLocks/>
            <a:stCxn id="74" idx="4"/>
          </p:cNvCxnSpPr>
          <p:nvPr/>
        </p:nvCxnSpPr>
        <p:spPr>
          <a:xfrm>
            <a:off x="7564596" y="1451856"/>
            <a:ext cx="1677560" cy="105903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>
            <a:extLst>
              <a:ext uri="{FF2B5EF4-FFF2-40B4-BE49-F238E27FC236}">
                <a16:creationId xmlns:a16="http://schemas.microsoft.com/office/drawing/2014/main" id="{39F11586-D8F6-4BA8-9525-D690697C8E67}"/>
              </a:ext>
            </a:extLst>
          </p:cNvPr>
          <p:cNvSpPr>
            <a:spLocks noChangeAspect="1"/>
          </p:cNvSpPr>
          <p:nvPr/>
        </p:nvSpPr>
        <p:spPr>
          <a:xfrm>
            <a:off x="7417248" y="1156102"/>
            <a:ext cx="294695" cy="29575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A56AA2DB-AAC2-4A0D-BCA2-0D04DA43FE6F}"/>
              </a:ext>
            </a:extLst>
          </p:cNvPr>
          <p:cNvCxnSpPr>
            <a:cxnSpLocks/>
            <a:stCxn id="26" idx="3"/>
            <a:endCxn id="74" idx="0"/>
          </p:cNvCxnSpPr>
          <p:nvPr/>
        </p:nvCxnSpPr>
        <p:spPr>
          <a:xfrm>
            <a:off x="6026260" y="419700"/>
            <a:ext cx="1538335" cy="73640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E4015D73-284A-45FF-9C88-345773413582}"/>
              </a:ext>
            </a:extLst>
          </p:cNvPr>
          <p:cNvSpPr txBox="1"/>
          <p:nvPr/>
        </p:nvSpPr>
        <p:spPr>
          <a:xfrm>
            <a:off x="3128639" y="1446536"/>
            <a:ext cx="53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B49548D-AC1D-40EF-BA8D-3E483E3860F7}"/>
              </a:ext>
            </a:extLst>
          </p:cNvPr>
          <p:cNvSpPr txBox="1"/>
          <p:nvPr/>
        </p:nvSpPr>
        <p:spPr>
          <a:xfrm>
            <a:off x="4741897" y="1512751"/>
            <a:ext cx="53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AD75BAD-D7DA-473D-A612-F2E89D949E67}"/>
              </a:ext>
            </a:extLst>
          </p:cNvPr>
          <p:cNvSpPr txBox="1"/>
          <p:nvPr/>
        </p:nvSpPr>
        <p:spPr>
          <a:xfrm>
            <a:off x="7694864" y="1471132"/>
            <a:ext cx="53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B997918-0A76-4667-9775-7B8C2CF963AC}"/>
              </a:ext>
            </a:extLst>
          </p:cNvPr>
          <p:cNvSpPr txBox="1"/>
          <p:nvPr/>
        </p:nvSpPr>
        <p:spPr>
          <a:xfrm>
            <a:off x="4293988" y="602462"/>
            <a:ext cx="536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Left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9740831-FA06-44D1-B9EA-1C6BAB50FD6A}"/>
              </a:ext>
            </a:extLst>
          </p:cNvPr>
          <p:cNvSpPr txBox="1"/>
          <p:nvPr/>
        </p:nvSpPr>
        <p:spPr>
          <a:xfrm>
            <a:off x="7065248" y="625131"/>
            <a:ext cx="783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Right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9ED973-5F53-733A-4D80-368AFA80CC79}"/>
              </a:ext>
            </a:extLst>
          </p:cNvPr>
          <p:cNvSpPr txBox="1"/>
          <p:nvPr/>
        </p:nvSpPr>
        <p:spPr>
          <a:xfrm>
            <a:off x="4797076" y="1894578"/>
            <a:ext cx="381617" cy="307777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32BF32-F7F0-C0D7-971E-7FE47E31239B}"/>
              </a:ext>
            </a:extLst>
          </p:cNvPr>
          <p:cNvSpPr txBox="1"/>
          <p:nvPr/>
        </p:nvSpPr>
        <p:spPr>
          <a:xfrm>
            <a:off x="7849856" y="1885549"/>
            <a:ext cx="381617" cy="307777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FA225E-CE39-0433-D23D-1F1B4B447534}"/>
              </a:ext>
            </a:extLst>
          </p:cNvPr>
          <p:cNvSpPr txBox="1"/>
          <p:nvPr/>
        </p:nvSpPr>
        <p:spPr>
          <a:xfrm>
            <a:off x="2839435" y="1859004"/>
            <a:ext cx="381617" cy="307777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12</a:t>
            </a:r>
          </a:p>
        </p:txBody>
      </p:sp>
      <p:sp>
        <p:nvSpPr>
          <p:cNvPr id="23" name="Triangle 22">
            <a:extLst>
              <a:ext uri="{FF2B5EF4-FFF2-40B4-BE49-F238E27FC236}">
                <a16:creationId xmlns:a16="http://schemas.microsoft.com/office/drawing/2014/main" id="{0B934A5A-7866-ABD6-CE8E-54DBB740990D}"/>
              </a:ext>
            </a:extLst>
          </p:cNvPr>
          <p:cNvSpPr/>
          <p:nvPr/>
        </p:nvSpPr>
        <p:spPr>
          <a:xfrm>
            <a:off x="9111666" y="2524104"/>
            <a:ext cx="343867" cy="289071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riangle 23">
            <a:extLst>
              <a:ext uri="{FF2B5EF4-FFF2-40B4-BE49-F238E27FC236}">
                <a16:creationId xmlns:a16="http://schemas.microsoft.com/office/drawing/2014/main" id="{36C8294E-B6BE-1E91-6ECC-77EB27030536}"/>
              </a:ext>
            </a:extLst>
          </p:cNvPr>
          <p:cNvSpPr/>
          <p:nvPr/>
        </p:nvSpPr>
        <p:spPr>
          <a:xfrm>
            <a:off x="5894155" y="2510888"/>
            <a:ext cx="343867" cy="289071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riangle 29">
            <a:extLst>
              <a:ext uri="{FF2B5EF4-FFF2-40B4-BE49-F238E27FC236}">
                <a16:creationId xmlns:a16="http://schemas.microsoft.com/office/drawing/2014/main" id="{1F8C6436-A5BC-9952-8591-F699BFE2509C}"/>
              </a:ext>
            </a:extLst>
          </p:cNvPr>
          <p:cNvSpPr/>
          <p:nvPr/>
        </p:nvSpPr>
        <p:spPr>
          <a:xfrm>
            <a:off x="1627580" y="2603148"/>
            <a:ext cx="343867" cy="289071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7FAE23D-6DE6-8C2B-4620-BC4E2DE3BAB7}"/>
              </a:ext>
            </a:extLst>
          </p:cNvPr>
          <p:cNvCxnSpPr>
            <a:cxnSpLocks/>
            <a:stCxn id="30" idx="3"/>
            <a:endCxn id="43" idx="0"/>
          </p:cNvCxnSpPr>
          <p:nvPr/>
        </p:nvCxnSpPr>
        <p:spPr>
          <a:xfrm flipH="1">
            <a:off x="1010752" y="2892219"/>
            <a:ext cx="788762" cy="168522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04D3596-DABC-8D3C-1D79-44E703F00D59}"/>
              </a:ext>
            </a:extLst>
          </p:cNvPr>
          <p:cNvCxnSpPr>
            <a:cxnSpLocks/>
            <a:stCxn id="43" idx="4"/>
          </p:cNvCxnSpPr>
          <p:nvPr/>
        </p:nvCxnSpPr>
        <p:spPr>
          <a:xfrm flipH="1">
            <a:off x="117225" y="4873198"/>
            <a:ext cx="893527" cy="104685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5BA4F5FD-801C-ED9C-0432-3DA7368E183A}"/>
              </a:ext>
            </a:extLst>
          </p:cNvPr>
          <p:cNvSpPr>
            <a:spLocks noChangeAspect="1"/>
          </p:cNvSpPr>
          <p:nvPr/>
        </p:nvSpPr>
        <p:spPr>
          <a:xfrm>
            <a:off x="863404" y="4577444"/>
            <a:ext cx="294695" cy="29575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172090F-500C-6D0E-BD79-4D879AC39742}"/>
              </a:ext>
            </a:extLst>
          </p:cNvPr>
          <p:cNvCxnSpPr>
            <a:cxnSpLocks/>
            <a:stCxn id="43" idx="4"/>
          </p:cNvCxnSpPr>
          <p:nvPr/>
        </p:nvCxnSpPr>
        <p:spPr>
          <a:xfrm>
            <a:off x="1010752" y="4873198"/>
            <a:ext cx="1245475" cy="107274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9E2F8BF-7669-508C-AEF1-3507E8D158A4}"/>
              </a:ext>
            </a:extLst>
          </p:cNvPr>
          <p:cNvCxnSpPr>
            <a:cxnSpLocks/>
            <a:stCxn id="48" idx="4"/>
          </p:cNvCxnSpPr>
          <p:nvPr/>
        </p:nvCxnSpPr>
        <p:spPr>
          <a:xfrm>
            <a:off x="3252838" y="4912301"/>
            <a:ext cx="415540" cy="107115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706B42F8-E2FB-C865-F9D1-EAA6EAFA5CD0}"/>
              </a:ext>
            </a:extLst>
          </p:cNvPr>
          <p:cNvSpPr>
            <a:spLocks noChangeAspect="1"/>
          </p:cNvSpPr>
          <p:nvPr/>
        </p:nvSpPr>
        <p:spPr>
          <a:xfrm>
            <a:off x="3105490" y="4616547"/>
            <a:ext cx="294695" cy="29575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1C6169E-EE63-B0FB-E526-4D21EC087709}"/>
              </a:ext>
            </a:extLst>
          </p:cNvPr>
          <p:cNvCxnSpPr>
            <a:cxnSpLocks/>
          </p:cNvCxnSpPr>
          <p:nvPr/>
        </p:nvCxnSpPr>
        <p:spPr>
          <a:xfrm>
            <a:off x="1814392" y="2860894"/>
            <a:ext cx="1519461" cy="178722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0389047A-1EBD-067B-E535-36175AA95CEA}"/>
              </a:ext>
            </a:extLst>
          </p:cNvPr>
          <p:cNvSpPr txBox="1"/>
          <p:nvPr/>
        </p:nvSpPr>
        <p:spPr>
          <a:xfrm>
            <a:off x="338376" y="4921561"/>
            <a:ext cx="53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E9E7616-7FC0-05CF-93F2-96D7661950AE}"/>
              </a:ext>
            </a:extLst>
          </p:cNvPr>
          <p:cNvSpPr txBox="1"/>
          <p:nvPr/>
        </p:nvSpPr>
        <p:spPr>
          <a:xfrm>
            <a:off x="1394141" y="5131964"/>
            <a:ext cx="53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20B7160-30FC-DA7F-2DF6-E9B5B409AAE2}"/>
              </a:ext>
            </a:extLst>
          </p:cNvPr>
          <p:cNvSpPr txBox="1"/>
          <p:nvPr/>
        </p:nvSpPr>
        <p:spPr>
          <a:xfrm>
            <a:off x="3383106" y="4931577"/>
            <a:ext cx="53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E31CE32-5C0E-E61C-96B3-2371BB888184}"/>
              </a:ext>
            </a:extLst>
          </p:cNvPr>
          <p:cNvSpPr txBox="1"/>
          <p:nvPr/>
        </p:nvSpPr>
        <p:spPr>
          <a:xfrm>
            <a:off x="1180995" y="4033542"/>
            <a:ext cx="536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Left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A6DBAF5-C65B-DF12-3A0D-2955D89B8EEA}"/>
              </a:ext>
            </a:extLst>
          </p:cNvPr>
          <p:cNvSpPr txBox="1"/>
          <p:nvPr/>
        </p:nvSpPr>
        <p:spPr>
          <a:xfrm>
            <a:off x="2753490" y="4085576"/>
            <a:ext cx="783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Right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EE1079A-960B-5BAE-4B72-8D132CB303C0}"/>
              </a:ext>
            </a:extLst>
          </p:cNvPr>
          <p:cNvSpPr txBox="1"/>
          <p:nvPr/>
        </p:nvSpPr>
        <p:spPr>
          <a:xfrm>
            <a:off x="1577210" y="5412444"/>
            <a:ext cx="381617" cy="307777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C889C97-D68E-B4B1-A4B8-5693E3B3DE06}"/>
              </a:ext>
            </a:extLst>
          </p:cNvPr>
          <p:cNvSpPr txBox="1"/>
          <p:nvPr/>
        </p:nvSpPr>
        <p:spPr>
          <a:xfrm>
            <a:off x="3538098" y="5345994"/>
            <a:ext cx="381617" cy="307777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0D8C94E-5A21-8AEA-BC81-1E2B992FB4A9}"/>
              </a:ext>
            </a:extLst>
          </p:cNvPr>
          <p:cNvSpPr txBox="1"/>
          <p:nvPr/>
        </p:nvSpPr>
        <p:spPr>
          <a:xfrm>
            <a:off x="113784" y="5282034"/>
            <a:ext cx="381617" cy="307777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12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638FFACF-C277-1226-F4A9-171BBBBC1F2D}"/>
              </a:ext>
            </a:extLst>
          </p:cNvPr>
          <p:cNvCxnSpPr>
            <a:cxnSpLocks/>
            <a:endCxn id="96" idx="0"/>
          </p:cNvCxnSpPr>
          <p:nvPr/>
        </p:nvCxnSpPr>
        <p:spPr>
          <a:xfrm flipH="1">
            <a:off x="5265929" y="2788903"/>
            <a:ext cx="790279" cy="171133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Oval 95">
            <a:extLst>
              <a:ext uri="{FF2B5EF4-FFF2-40B4-BE49-F238E27FC236}">
                <a16:creationId xmlns:a16="http://schemas.microsoft.com/office/drawing/2014/main" id="{BB5DC134-CDF0-F6EB-A740-D39B4192BA50}"/>
              </a:ext>
            </a:extLst>
          </p:cNvPr>
          <p:cNvSpPr>
            <a:spLocks noChangeAspect="1"/>
          </p:cNvSpPr>
          <p:nvPr/>
        </p:nvSpPr>
        <p:spPr>
          <a:xfrm>
            <a:off x="5118581" y="4500240"/>
            <a:ext cx="294695" cy="29575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539430BB-3C28-CC1F-A4FA-A154F8591C85}"/>
              </a:ext>
            </a:extLst>
          </p:cNvPr>
          <p:cNvSpPr>
            <a:spLocks noChangeAspect="1"/>
          </p:cNvSpPr>
          <p:nvPr/>
        </p:nvSpPr>
        <p:spPr>
          <a:xfrm>
            <a:off x="6710571" y="4500240"/>
            <a:ext cx="294695" cy="29575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217EB749-4C18-1A6D-A0CA-2DA5EA6F2F4F}"/>
              </a:ext>
            </a:extLst>
          </p:cNvPr>
          <p:cNvCxnSpPr>
            <a:cxnSpLocks/>
            <a:stCxn id="24" idx="3"/>
            <a:endCxn id="100" idx="0"/>
          </p:cNvCxnSpPr>
          <p:nvPr/>
        </p:nvCxnSpPr>
        <p:spPr>
          <a:xfrm>
            <a:off x="6066089" y="2799959"/>
            <a:ext cx="791830" cy="170028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9E95CF39-0ACB-F930-3317-E2AE899717F2}"/>
              </a:ext>
            </a:extLst>
          </p:cNvPr>
          <p:cNvCxnSpPr>
            <a:cxnSpLocks/>
          </p:cNvCxnSpPr>
          <p:nvPr/>
        </p:nvCxnSpPr>
        <p:spPr>
          <a:xfrm>
            <a:off x="5252759" y="4795994"/>
            <a:ext cx="23243" cy="11499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BD89BD37-983D-13DE-AE16-AD97CD8C0D84}"/>
              </a:ext>
            </a:extLst>
          </p:cNvPr>
          <p:cNvCxnSpPr>
            <a:cxnSpLocks/>
          </p:cNvCxnSpPr>
          <p:nvPr/>
        </p:nvCxnSpPr>
        <p:spPr>
          <a:xfrm>
            <a:off x="6841081" y="4770105"/>
            <a:ext cx="23243" cy="11499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52E1738C-CF6C-DB80-F5ED-2416549F90BE}"/>
              </a:ext>
            </a:extLst>
          </p:cNvPr>
          <p:cNvSpPr txBox="1"/>
          <p:nvPr/>
        </p:nvSpPr>
        <p:spPr>
          <a:xfrm>
            <a:off x="5144951" y="3479870"/>
            <a:ext cx="536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Left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C9D6ABC0-FA7C-FEC5-C593-AF2F42C95A30}"/>
              </a:ext>
            </a:extLst>
          </p:cNvPr>
          <p:cNvSpPr txBox="1"/>
          <p:nvPr/>
        </p:nvSpPr>
        <p:spPr>
          <a:xfrm>
            <a:off x="6472653" y="3490691"/>
            <a:ext cx="783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Right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0C56D98-08A0-C549-447B-40AFC069EA08}"/>
              </a:ext>
            </a:extLst>
          </p:cNvPr>
          <p:cNvSpPr txBox="1"/>
          <p:nvPr/>
        </p:nvSpPr>
        <p:spPr>
          <a:xfrm>
            <a:off x="5054192" y="4803293"/>
            <a:ext cx="53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EAD867D5-04C3-5ABB-3ADC-2603603FD20B}"/>
              </a:ext>
            </a:extLst>
          </p:cNvPr>
          <p:cNvSpPr txBox="1"/>
          <p:nvPr/>
        </p:nvSpPr>
        <p:spPr>
          <a:xfrm>
            <a:off x="5042648" y="5213476"/>
            <a:ext cx="381617" cy="307777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14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2528F2EA-2A12-EF23-360F-A4AEDA6700FE}"/>
              </a:ext>
            </a:extLst>
          </p:cNvPr>
          <p:cNvSpPr txBox="1"/>
          <p:nvPr/>
        </p:nvSpPr>
        <p:spPr>
          <a:xfrm>
            <a:off x="6590866" y="4829764"/>
            <a:ext cx="53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0622F998-0CE4-17DA-FD9A-D7C1D60C486F}"/>
              </a:ext>
            </a:extLst>
          </p:cNvPr>
          <p:cNvSpPr txBox="1"/>
          <p:nvPr/>
        </p:nvSpPr>
        <p:spPr>
          <a:xfrm>
            <a:off x="6579322" y="5239947"/>
            <a:ext cx="381617" cy="307777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9</a:t>
            </a:r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4095E3B1-D292-B474-CCC0-7594A1A6F90F}"/>
              </a:ext>
            </a:extLst>
          </p:cNvPr>
          <p:cNvCxnSpPr>
            <a:cxnSpLocks/>
            <a:endCxn id="116" idx="0"/>
          </p:cNvCxnSpPr>
          <p:nvPr/>
        </p:nvCxnSpPr>
        <p:spPr>
          <a:xfrm flipH="1">
            <a:off x="8480278" y="2795586"/>
            <a:ext cx="790279" cy="171133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Oval 115">
            <a:extLst>
              <a:ext uri="{FF2B5EF4-FFF2-40B4-BE49-F238E27FC236}">
                <a16:creationId xmlns:a16="http://schemas.microsoft.com/office/drawing/2014/main" id="{5E779CF5-B5C4-5F19-1291-56343C28E5F4}"/>
              </a:ext>
            </a:extLst>
          </p:cNvPr>
          <p:cNvSpPr>
            <a:spLocks noChangeAspect="1"/>
          </p:cNvSpPr>
          <p:nvPr/>
        </p:nvSpPr>
        <p:spPr>
          <a:xfrm>
            <a:off x="8332930" y="4506923"/>
            <a:ext cx="294695" cy="29575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820D9112-2044-E47B-A841-13E638B2896A}"/>
              </a:ext>
            </a:extLst>
          </p:cNvPr>
          <p:cNvSpPr>
            <a:spLocks noChangeAspect="1"/>
          </p:cNvSpPr>
          <p:nvPr/>
        </p:nvSpPr>
        <p:spPr>
          <a:xfrm>
            <a:off x="9924920" y="4506923"/>
            <a:ext cx="294695" cy="29575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3ACCD390-C6C1-7D38-EF12-CD9678F2074A}"/>
              </a:ext>
            </a:extLst>
          </p:cNvPr>
          <p:cNvCxnSpPr>
            <a:cxnSpLocks/>
            <a:endCxn id="117" idx="0"/>
          </p:cNvCxnSpPr>
          <p:nvPr/>
        </p:nvCxnSpPr>
        <p:spPr>
          <a:xfrm>
            <a:off x="9280438" y="2806642"/>
            <a:ext cx="791830" cy="170028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EEB98C95-BF23-05C8-975A-AE712989AAFA}"/>
              </a:ext>
            </a:extLst>
          </p:cNvPr>
          <p:cNvCxnSpPr>
            <a:cxnSpLocks/>
          </p:cNvCxnSpPr>
          <p:nvPr/>
        </p:nvCxnSpPr>
        <p:spPr>
          <a:xfrm>
            <a:off x="8467108" y="4802677"/>
            <a:ext cx="23243" cy="11499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0A6ED4F0-344C-E7B9-23FA-3CAAD5D94051}"/>
              </a:ext>
            </a:extLst>
          </p:cNvPr>
          <p:cNvCxnSpPr>
            <a:cxnSpLocks/>
          </p:cNvCxnSpPr>
          <p:nvPr/>
        </p:nvCxnSpPr>
        <p:spPr>
          <a:xfrm>
            <a:off x="10055430" y="4776788"/>
            <a:ext cx="23243" cy="11499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3D61263F-1704-6356-9BE5-D0E37115939E}"/>
              </a:ext>
            </a:extLst>
          </p:cNvPr>
          <p:cNvSpPr txBox="1"/>
          <p:nvPr/>
        </p:nvSpPr>
        <p:spPr>
          <a:xfrm>
            <a:off x="8359300" y="3486553"/>
            <a:ext cx="536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Left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7A385C6B-1530-8E79-EEC8-61B32C49BADD}"/>
              </a:ext>
            </a:extLst>
          </p:cNvPr>
          <p:cNvSpPr txBox="1"/>
          <p:nvPr/>
        </p:nvSpPr>
        <p:spPr>
          <a:xfrm>
            <a:off x="9687002" y="3497374"/>
            <a:ext cx="783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Right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B1DB4A65-EE4D-CA26-A2A7-A0EB76F5FDEE}"/>
              </a:ext>
            </a:extLst>
          </p:cNvPr>
          <p:cNvSpPr txBox="1"/>
          <p:nvPr/>
        </p:nvSpPr>
        <p:spPr>
          <a:xfrm>
            <a:off x="8268541" y="4809976"/>
            <a:ext cx="53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A7DCEE9D-2F7F-AFBA-98C9-69A2DB9FC6DB}"/>
              </a:ext>
            </a:extLst>
          </p:cNvPr>
          <p:cNvSpPr txBox="1"/>
          <p:nvPr/>
        </p:nvSpPr>
        <p:spPr>
          <a:xfrm>
            <a:off x="8256997" y="5220159"/>
            <a:ext cx="381617" cy="307777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AA9F9367-315C-B181-E9E8-460CB456712C}"/>
              </a:ext>
            </a:extLst>
          </p:cNvPr>
          <p:cNvSpPr txBox="1"/>
          <p:nvPr/>
        </p:nvSpPr>
        <p:spPr>
          <a:xfrm>
            <a:off x="9805215" y="4836447"/>
            <a:ext cx="53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A33C5632-0CB3-7714-9BB0-B44B35DFC56B}"/>
              </a:ext>
            </a:extLst>
          </p:cNvPr>
          <p:cNvSpPr txBox="1"/>
          <p:nvPr/>
        </p:nvSpPr>
        <p:spPr>
          <a:xfrm>
            <a:off x="9793671" y="5246630"/>
            <a:ext cx="381617" cy="307777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D7668147-CB03-F591-A819-669CC1B556E9}"/>
              </a:ext>
            </a:extLst>
          </p:cNvPr>
          <p:cNvSpPr/>
          <p:nvPr/>
        </p:nvSpPr>
        <p:spPr>
          <a:xfrm>
            <a:off x="1444157" y="73014"/>
            <a:ext cx="3852672" cy="2357952"/>
          </a:xfrm>
          <a:custGeom>
            <a:avLst/>
            <a:gdLst>
              <a:gd name="connsiteX0" fmla="*/ 105863 w 3852672"/>
              <a:gd name="connsiteY0" fmla="*/ 2357952 h 2357952"/>
              <a:gd name="connsiteX1" fmla="*/ 473853 w 3852672"/>
              <a:gd name="connsiteY1" fmla="*/ 228069 h 2357952"/>
              <a:gd name="connsiteX2" fmla="*/ 3852672 w 3852672"/>
              <a:gd name="connsiteY2" fmla="*/ 161162 h 2357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2672" h="2357952">
                <a:moveTo>
                  <a:pt x="105863" y="2357952"/>
                </a:moveTo>
                <a:cubicBezTo>
                  <a:pt x="-22376" y="1476076"/>
                  <a:pt x="-150615" y="594201"/>
                  <a:pt x="473853" y="228069"/>
                </a:cubicBezTo>
                <a:cubicBezTo>
                  <a:pt x="1098321" y="-138063"/>
                  <a:pt x="2475496" y="11549"/>
                  <a:pt x="3852672" y="161162"/>
                </a:cubicBezTo>
              </a:path>
            </a:pathLst>
          </a:custGeom>
          <a:noFill/>
          <a:ln w="762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i-I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C505D7-875C-3B20-90F8-BA1FA61C03C0}"/>
              </a:ext>
            </a:extLst>
          </p:cNvPr>
          <p:cNvSpPr txBox="1"/>
          <p:nvPr/>
        </p:nvSpPr>
        <p:spPr>
          <a:xfrm>
            <a:off x="1727877" y="444022"/>
            <a:ext cx="1197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same state</a:t>
            </a:r>
            <a:endParaRPr lang="hi-IN" dirty="0"/>
          </a:p>
        </p:txBody>
      </p:sp>
    </p:spTree>
    <p:extLst>
      <p:ext uri="{BB962C8B-B14F-4D97-AF65-F5344CB8AC3E}">
        <p14:creationId xmlns:p14="http://schemas.microsoft.com/office/powerpoint/2010/main" val="36201761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riangle 25">
            <a:extLst>
              <a:ext uri="{FF2B5EF4-FFF2-40B4-BE49-F238E27FC236}">
                <a16:creationId xmlns:a16="http://schemas.microsoft.com/office/drawing/2014/main" id="{DBA493AA-B626-475F-B93A-9D2E9933565D}"/>
              </a:ext>
            </a:extLst>
          </p:cNvPr>
          <p:cNvSpPr/>
          <p:nvPr/>
        </p:nvSpPr>
        <p:spPr>
          <a:xfrm>
            <a:off x="5854326" y="130629"/>
            <a:ext cx="343867" cy="289071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AB3CB9A-3253-4BDC-B74C-0D82C92F95BD}"/>
              </a:ext>
            </a:extLst>
          </p:cNvPr>
          <p:cNvCxnSpPr>
            <a:cxnSpLocks/>
            <a:stCxn id="26" idx="3"/>
            <a:endCxn id="40" idx="0"/>
          </p:cNvCxnSpPr>
          <p:nvPr/>
        </p:nvCxnSpPr>
        <p:spPr>
          <a:xfrm flipH="1">
            <a:off x="4123744" y="419700"/>
            <a:ext cx="1902516" cy="72666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E9A99EC-DACD-4956-BBDB-88A675528363}"/>
              </a:ext>
            </a:extLst>
          </p:cNvPr>
          <p:cNvCxnSpPr>
            <a:cxnSpLocks/>
            <a:stCxn id="40" idx="4"/>
            <a:endCxn id="30" idx="0"/>
          </p:cNvCxnSpPr>
          <p:nvPr/>
        </p:nvCxnSpPr>
        <p:spPr>
          <a:xfrm flipH="1">
            <a:off x="1799514" y="1442118"/>
            <a:ext cx="2324231" cy="116103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66A50673-94BC-4AF5-96E7-6A62273421C6}"/>
              </a:ext>
            </a:extLst>
          </p:cNvPr>
          <p:cNvSpPr>
            <a:spLocks noChangeAspect="1"/>
          </p:cNvSpPr>
          <p:nvPr/>
        </p:nvSpPr>
        <p:spPr>
          <a:xfrm>
            <a:off x="3976397" y="1146364"/>
            <a:ext cx="294695" cy="29575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88BC0AB-B1FA-4D40-8FDA-89F6D0A23042}"/>
              </a:ext>
            </a:extLst>
          </p:cNvPr>
          <p:cNvCxnSpPr>
            <a:cxnSpLocks/>
            <a:stCxn id="40" idx="4"/>
          </p:cNvCxnSpPr>
          <p:nvPr/>
        </p:nvCxnSpPr>
        <p:spPr>
          <a:xfrm>
            <a:off x="4123745" y="1442118"/>
            <a:ext cx="1972255" cy="110918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36F8E3C-4B33-454B-A6E0-965E7BE70AF4}"/>
              </a:ext>
            </a:extLst>
          </p:cNvPr>
          <p:cNvCxnSpPr>
            <a:cxnSpLocks/>
            <a:stCxn id="74" idx="4"/>
          </p:cNvCxnSpPr>
          <p:nvPr/>
        </p:nvCxnSpPr>
        <p:spPr>
          <a:xfrm>
            <a:off x="7564596" y="1451856"/>
            <a:ext cx="1677560" cy="105903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>
            <a:extLst>
              <a:ext uri="{FF2B5EF4-FFF2-40B4-BE49-F238E27FC236}">
                <a16:creationId xmlns:a16="http://schemas.microsoft.com/office/drawing/2014/main" id="{39F11586-D8F6-4BA8-9525-D690697C8E67}"/>
              </a:ext>
            </a:extLst>
          </p:cNvPr>
          <p:cNvSpPr>
            <a:spLocks noChangeAspect="1"/>
          </p:cNvSpPr>
          <p:nvPr/>
        </p:nvSpPr>
        <p:spPr>
          <a:xfrm>
            <a:off x="7417248" y="1156102"/>
            <a:ext cx="294695" cy="29575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A56AA2DB-AAC2-4A0D-BCA2-0D04DA43FE6F}"/>
              </a:ext>
            </a:extLst>
          </p:cNvPr>
          <p:cNvCxnSpPr>
            <a:cxnSpLocks/>
            <a:stCxn id="26" idx="3"/>
            <a:endCxn id="74" idx="0"/>
          </p:cNvCxnSpPr>
          <p:nvPr/>
        </p:nvCxnSpPr>
        <p:spPr>
          <a:xfrm>
            <a:off x="6026260" y="419700"/>
            <a:ext cx="1538335" cy="73640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E4015D73-284A-45FF-9C88-345773413582}"/>
              </a:ext>
            </a:extLst>
          </p:cNvPr>
          <p:cNvSpPr txBox="1"/>
          <p:nvPr/>
        </p:nvSpPr>
        <p:spPr>
          <a:xfrm>
            <a:off x="3128639" y="1446536"/>
            <a:ext cx="53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B49548D-AC1D-40EF-BA8D-3E483E3860F7}"/>
              </a:ext>
            </a:extLst>
          </p:cNvPr>
          <p:cNvSpPr txBox="1"/>
          <p:nvPr/>
        </p:nvSpPr>
        <p:spPr>
          <a:xfrm>
            <a:off x="4741897" y="1512751"/>
            <a:ext cx="53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AD75BAD-D7DA-473D-A612-F2E89D949E67}"/>
              </a:ext>
            </a:extLst>
          </p:cNvPr>
          <p:cNvSpPr txBox="1"/>
          <p:nvPr/>
        </p:nvSpPr>
        <p:spPr>
          <a:xfrm>
            <a:off x="7694864" y="1471132"/>
            <a:ext cx="53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B997918-0A76-4667-9775-7B8C2CF963AC}"/>
              </a:ext>
            </a:extLst>
          </p:cNvPr>
          <p:cNvSpPr txBox="1"/>
          <p:nvPr/>
        </p:nvSpPr>
        <p:spPr>
          <a:xfrm>
            <a:off x="4293988" y="602462"/>
            <a:ext cx="536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Left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9740831-FA06-44D1-B9EA-1C6BAB50FD6A}"/>
              </a:ext>
            </a:extLst>
          </p:cNvPr>
          <p:cNvSpPr txBox="1"/>
          <p:nvPr/>
        </p:nvSpPr>
        <p:spPr>
          <a:xfrm>
            <a:off x="7065248" y="625131"/>
            <a:ext cx="783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Right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9ED973-5F53-733A-4D80-368AFA80CC79}"/>
              </a:ext>
            </a:extLst>
          </p:cNvPr>
          <p:cNvSpPr txBox="1"/>
          <p:nvPr/>
        </p:nvSpPr>
        <p:spPr>
          <a:xfrm>
            <a:off x="4797076" y="1894578"/>
            <a:ext cx="381617" cy="307777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32BF32-F7F0-C0D7-971E-7FE47E31239B}"/>
              </a:ext>
            </a:extLst>
          </p:cNvPr>
          <p:cNvSpPr txBox="1"/>
          <p:nvPr/>
        </p:nvSpPr>
        <p:spPr>
          <a:xfrm>
            <a:off x="7849856" y="1885549"/>
            <a:ext cx="381617" cy="307777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FA225E-CE39-0433-D23D-1F1B4B447534}"/>
              </a:ext>
            </a:extLst>
          </p:cNvPr>
          <p:cNvSpPr txBox="1"/>
          <p:nvPr/>
        </p:nvSpPr>
        <p:spPr>
          <a:xfrm>
            <a:off x="2839435" y="1859004"/>
            <a:ext cx="381617" cy="307777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12</a:t>
            </a:r>
          </a:p>
        </p:txBody>
      </p:sp>
      <p:sp>
        <p:nvSpPr>
          <p:cNvPr id="23" name="Triangle 22">
            <a:extLst>
              <a:ext uri="{FF2B5EF4-FFF2-40B4-BE49-F238E27FC236}">
                <a16:creationId xmlns:a16="http://schemas.microsoft.com/office/drawing/2014/main" id="{0B934A5A-7866-ABD6-CE8E-54DBB740990D}"/>
              </a:ext>
            </a:extLst>
          </p:cNvPr>
          <p:cNvSpPr/>
          <p:nvPr/>
        </p:nvSpPr>
        <p:spPr>
          <a:xfrm>
            <a:off x="9111666" y="2524104"/>
            <a:ext cx="343867" cy="289071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riangle 23">
            <a:extLst>
              <a:ext uri="{FF2B5EF4-FFF2-40B4-BE49-F238E27FC236}">
                <a16:creationId xmlns:a16="http://schemas.microsoft.com/office/drawing/2014/main" id="{36C8294E-B6BE-1E91-6ECC-77EB27030536}"/>
              </a:ext>
            </a:extLst>
          </p:cNvPr>
          <p:cNvSpPr/>
          <p:nvPr/>
        </p:nvSpPr>
        <p:spPr>
          <a:xfrm>
            <a:off x="5894155" y="2510888"/>
            <a:ext cx="343867" cy="289071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riangle 29">
            <a:extLst>
              <a:ext uri="{FF2B5EF4-FFF2-40B4-BE49-F238E27FC236}">
                <a16:creationId xmlns:a16="http://schemas.microsoft.com/office/drawing/2014/main" id="{1F8C6436-A5BC-9952-8591-F699BFE2509C}"/>
              </a:ext>
            </a:extLst>
          </p:cNvPr>
          <p:cNvSpPr/>
          <p:nvPr/>
        </p:nvSpPr>
        <p:spPr>
          <a:xfrm>
            <a:off x="1627580" y="2603148"/>
            <a:ext cx="343867" cy="289071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7FAE23D-6DE6-8C2B-4620-BC4E2DE3BAB7}"/>
              </a:ext>
            </a:extLst>
          </p:cNvPr>
          <p:cNvCxnSpPr>
            <a:cxnSpLocks/>
            <a:stCxn id="30" idx="3"/>
            <a:endCxn id="43" idx="0"/>
          </p:cNvCxnSpPr>
          <p:nvPr/>
        </p:nvCxnSpPr>
        <p:spPr>
          <a:xfrm flipH="1">
            <a:off x="1010752" y="2892219"/>
            <a:ext cx="788762" cy="168522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04D3596-DABC-8D3C-1D79-44E703F00D59}"/>
              </a:ext>
            </a:extLst>
          </p:cNvPr>
          <p:cNvCxnSpPr>
            <a:cxnSpLocks/>
            <a:stCxn id="43" idx="4"/>
          </p:cNvCxnSpPr>
          <p:nvPr/>
        </p:nvCxnSpPr>
        <p:spPr>
          <a:xfrm flipH="1">
            <a:off x="117225" y="4873198"/>
            <a:ext cx="893527" cy="104685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5BA4F5FD-801C-ED9C-0432-3DA7368E183A}"/>
              </a:ext>
            </a:extLst>
          </p:cNvPr>
          <p:cNvSpPr>
            <a:spLocks noChangeAspect="1"/>
          </p:cNvSpPr>
          <p:nvPr/>
        </p:nvSpPr>
        <p:spPr>
          <a:xfrm>
            <a:off x="863404" y="4577444"/>
            <a:ext cx="294695" cy="29575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172090F-500C-6D0E-BD79-4D879AC39742}"/>
              </a:ext>
            </a:extLst>
          </p:cNvPr>
          <p:cNvCxnSpPr>
            <a:cxnSpLocks/>
            <a:stCxn id="43" idx="4"/>
          </p:cNvCxnSpPr>
          <p:nvPr/>
        </p:nvCxnSpPr>
        <p:spPr>
          <a:xfrm>
            <a:off x="1010752" y="4873198"/>
            <a:ext cx="1245475" cy="107274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9E2F8BF-7669-508C-AEF1-3507E8D158A4}"/>
              </a:ext>
            </a:extLst>
          </p:cNvPr>
          <p:cNvCxnSpPr>
            <a:cxnSpLocks/>
            <a:stCxn id="48" idx="4"/>
          </p:cNvCxnSpPr>
          <p:nvPr/>
        </p:nvCxnSpPr>
        <p:spPr>
          <a:xfrm>
            <a:off x="3252838" y="4912301"/>
            <a:ext cx="415540" cy="107115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706B42F8-E2FB-C865-F9D1-EAA6EAFA5CD0}"/>
              </a:ext>
            </a:extLst>
          </p:cNvPr>
          <p:cNvSpPr>
            <a:spLocks noChangeAspect="1"/>
          </p:cNvSpPr>
          <p:nvPr/>
        </p:nvSpPr>
        <p:spPr>
          <a:xfrm>
            <a:off x="3105490" y="4616547"/>
            <a:ext cx="294695" cy="29575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1C6169E-EE63-B0FB-E526-4D21EC087709}"/>
              </a:ext>
            </a:extLst>
          </p:cNvPr>
          <p:cNvCxnSpPr>
            <a:cxnSpLocks/>
          </p:cNvCxnSpPr>
          <p:nvPr/>
        </p:nvCxnSpPr>
        <p:spPr>
          <a:xfrm>
            <a:off x="1814392" y="2860894"/>
            <a:ext cx="1519461" cy="178722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0389047A-1EBD-067B-E535-36175AA95CEA}"/>
              </a:ext>
            </a:extLst>
          </p:cNvPr>
          <p:cNvSpPr txBox="1"/>
          <p:nvPr/>
        </p:nvSpPr>
        <p:spPr>
          <a:xfrm>
            <a:off x="338376" y="4921561"/>
            <a:ext cx="53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E9E7616-7FC0-05CF-93F2-96D7661950AE}"/>
              </a:ext>
            </a:extLst>
          </p:cNvPr>
          <p:cNvSpPr txBox="1"/>
          <p:nvPr/>
        </p:nvSpPr>
        <p:spPr>
          <a:xfrm>
            <a:off x="1394141" y="5131964"/>
            <a:ext cx="53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20B7160-30FC-DA7F-2DF6-E9B5B409AAE2}"/>
              </a:ext>
            </a:extLst>
          </p:cNvPr>
          <p:cNvSpPr txBox="1"/>
          <p:nvPr/>
        </p:nvSpPr>
        <p:spPr>
          <a:xfrm>
            <a:off x="3383106" y="4931577"/>
            <a:ext cx="53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E31CE32-5C0E-E61C-96B3-2371BB888184}"/>
              </a:ext>
            </a:extLst>
          </p:cNvPr>
          <p:cNvSpPr txBox="1"/>
          <p:nvPr/>
        </p:nvSpPr>
        <p:spPr>
          <a:xfrm>
            <a:off x="1180995" y="4033542"/>
            <a:ext cx="536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Left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A6DBAF5-C65B-DF12-3A0D-2955D89B8EEA}"/>
              </a:ext>
            </a:extLst>
          </p:cNvPr>
          <p:cNvSpPr txBox="1"/>
          <p:nvPr/>
        </p:nvSpPr>
        <p:spPr>
          <a:xfrm>
            <a:off x="2753490" y="4085576"/>
            <a:ext cx="783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Right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EE1079A-960B-5BAE-4B72-8D132CB303C0}"/>
              </a:ext>
            </a:extLst>
          </p:cNvPr>
          <p:cNvSpPr txBox="1"/>
          <p:nvPr/>
        </p:nvSpPr>
        <p:spPr>
          <a:xfrm>
            <a:off x="1577210" y="5412444"/>
            <a:ext cx="381617" cy="307777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C889C97-D68E-B4B1-A4B8-5693E3B3DE06}"/>
              </a:ext>
            </a:extLst>
          </p:cNvPr>
          <p:cNvSpPr txBox="1"/>
          <p:nvPr/>
        </p:nvSpPr>
        <p:spPr>
          <a:xfrm>
            <a:off x="3538098" y="5345994"/>
            <a:ext cx="381617" cy="307777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0D8C94E-5A21-8AEA-BC81-1E2B992FB4A9}"/>
              </a:ext>
            </a:extLst>
          </p:cNvPr>
          <p:cNvSpPr txBox="1"/>
          <p:nvPr/>
        </p:nvSpPr>
        <p:spPr>
          <a:xfrm>
            <a:off x="113784" y="5282034"/>
            <a:ext cx="381617" cy="307777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12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638FFACF-C277-1226-F4A9-171BBBBC1F2D}"/>
              </a:ext>
            </a:extLst>
          </p:cNvPr>
          <p:cNvCxnSpPr>
            <a:cxnSpLocks/>
            <a:endCxn id="96" idx="0"/>
          </p:cNvCxnSpPr>
          <p:nvPr/>
        </p:nvCxnSpPr>
        <p:spPr>
          <a:xfrm flipH="1">
            <a:off x="5265929" y="2788903"/>
            <a:ext cx="790279" cy="171133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Oval 95">
            <a:extLst>
              <a:ext uri="{FF2B5EF4-FFF2-40B4-BE49-F238E27FC236}">
                <a16:creationId xmlns:a16="http://schemas.microsoft.com/office/drawing/2014/main" id="{BB5DC134-CDF0-F6EB-A740-D39B4192BA50}"/>
              </a:ext>
            </a:extLst>
          </p:cNvPr>
          <p:cNvSpPr>
            <a:spLocks noChangeAspect="1"/>
          </p:cNvSpPr>
          <p:nvPr/>
        </p:nvSpPr>
        <p:spPr>
          <a:xfrm>
            <a:off x="5118581" y="4500240"/>
            <a:ext cx="294695" cy="29575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539430BB-3C28-CC1F-A4FA-A154F8591C85}"/>
              </a:ext>
            </a:extLst>
          </p:cNvPr>
          <p:cNvSpPr>
            <a:spLocks noChangeAspect="1"/>
          </p:cNvSpPr>
          <p:nvPr/>
        </p:nvSpPr>
        <p:spPr>
          <a:xfrm>
            <a:off x="6710571" y="4500240"/>
            <a:ext cx="294695" cy="29575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217EB749-4C18-1A6D-A0CA-2DA5EA6F2F4F}"/>
              </a:ext>
            </a:extLst>
          </p:cNvPr>
          <p:cNvCxnSpPr>
            <a:cxnSpLocks/>
            <a:stCxn id="24" idx="3"/>
            <a:endCxn id="100" idx="0"/>
          </p:cNvCxnSpPr>
          <p:nvPr/>
        </p:nvCxnSpPr>
        <p:spPr>
          <a:xfrm>
            <a:off x="6066089" y="2799959"/>
            <a:ext cx="791830" cy="170028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9E95CF39-0ACB-F930-3317-E2AE899717F2}"/>
              </a:ext>
            </a:extLst>
          </p:cNvPr>
          <p:cNvCxnSpPr>
            <a:cxnSpLocks/>
          </p:cNvCxnSpPr>
          <p:nvPr/>
        </p:nvCxnSpPr>
        <p:spPr>
          <a:xfrm>
            <a:off x="5252759" y="4795994"/>
            <a:ext cx="23243" cy="11499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BD89BD37-983D-13DE-AE16-AD97CD8C0D84}"/>
              </a:ext>
            </a:extLst>
          </p:cNvPr>
          <p:cNvCxnSpPr>
            <a:cxnSpLocks/>
          </p:cNvCxnSpPr>
          <p:nvPr/>
        </p:nvCxnSpPr>
        <p:spPr>
          <a:xfrm>
            <a:off x="6841081" y="4770105"/>
            <a:ext cx="23243" cy="11499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52E1738C-CF6C-DB80-F5ED-2416549F90BE}"/>
              </a:ext>
            </a:extLst>
          </p:cNvPr>
          <p:cNvSpPr txBox="1"/>
          <p:nvPr/>
        </p:nvSpPr>
        <p:spPr>
          <a:xfrm>
            <a:off x="5144951" y="3479870"/>
            <a:ext cx="536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Left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C9D6ABC0-FA7C-FEC5-C593-AF2F42C95A30}"/>
              </a:ext>
            </a:extLst>
          </p:cNvPr>
          <p:cNvSpPr txBox="1"/>
          <p:nvPr/>
        </p:nvSpPr>
        <p:spPr>
          <a:xfrm>
            <a:off x="6472653" y="3490691"/>
            <a:ext cx="783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Right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0C56D98-08A0-C549-447B-40AFC069EA08}"/>
              </a:ext>
            </a:extLst>
          </p:cNvPr>
          <p:cNvSpPr txBox="1"/>
          <p:nvPr/>
        </p:nvSpPr>
        <p:spPr>
          <a:xfrm>
            <a:off x="5054192" y="4803293"/>
            <a:ext cx="53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EAD867D5-04C3-5ABB-3ADC-2603603FD20B}"/>
              </a:ext>
            </a:extLst>
          </p:cNvPr>
          <p:cNvSpPr txBox="1"/>
          <p:nvPr/>
        </p:nvSpPr>
        <p:spPr>
          <a:xfrm>
            <a:off x="5042648" y="5213476"/>
            <a:ext cx="381617" cy="307777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14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2528F2EA-2A12-EF23-360F-A4AEDA6700FE}"/>
              </a:ext>
            </a:extLst>
          </p:cNvPr>
          <p:cNvSpPr txBox="1"/>
          <p:nvPr/>
        </p:nvSpPr>
        <p:spPr>
          <a:xfrm>
            <a:off x="6590866" y="4829764"/>
            <a:ext cx="53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0622F998-0CE4-17DA-FD9A-D7C1D60C486F}"/>
              </a:ext>
            </a:extLst>
          </p:cNvPr>
          <p:cNvSpPr txBox="1"/>
          <p:nvPr/>
        </p:nvSpPr>
        <p:spPr>
          <a:xfrm>
            <a:off x="6579322" y="5239947"/>
            <a:ext cx="381617" cy="307777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9</a:t>
            </a:r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4095E3B1-D292-B474-CCC0-7594A1A6F90F}"/>
              </a:ext>
            </a:extLst>
          </p:cNvPr>
          <p:cNvCxnSpPr>
            <a:cxnSpLocks/>
            <a:endCxn id="116" idx="0"/>
          </p:cNvCxnSpPr>
          <p:nvPr/>
        </p:nvCxnSpPr>
        <p:spPr>
          <a:xfrm flipH="1">
            <a:off x="8480278" y="2795586"/>
            <a:ext cx="790279" cy="171133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Oval 115">
            <a:extLst>
              <a:ext uri="{FF2B5EF4-FFF2-40B4-BE49-F238E27FC236}">
                <a16:creationId xmlns:a16="http://schemas.microsoft.com/office/drawing/2014/main" id="{5E779CF5-B5C4-5F19-1291-56343C28E5F4}"/>
              </a:ext>
            </a:extLst>
          </p:cNvPr>
          <p:cNvSpPr>
            <a:spLocks noChangeAspect="1"/>
          </p:cNvSpPr>
          <p:nvPr/>
        </p:nvSpPr>
        <p:spPr>
          <a:xfrm>
            <a:off x="8332930" y="4506923"/>
            <a:ext cx="294695" cy="29575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820D9112-2044-E47B-A841-13E638B2896A}"/>
              </a:ext>
            </a:extLst>
          </p:cNvPr>
          <p:cNvSpPr>
            <a:spLocks noChangeAspect="1"/>
          </p:cNvSpPr>
          <p:nvPr/>
        </p:nvSpPr>
        <p:spPr>
          <a:xfrm>
            <a:off x="9924920" y="4506923"/>
            <a:ext cx="294695" cy="29575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3ACCD390-C6C1-7D38-EF12-CD9678F2074A}"/>
              </a:ext>
            </a:extLst>
          </p:cNvPr>
          <p:cNvCxnSpPr>
            <a:cxnSpLocks/>
            <a:endCxn id="117" idx="0"/>
          </p:cNvCxnSpPr>
          <p:nvPr/>
        </p:nvCxnSpPr>
        <p:spPr>
          <a:xfrm>
            <a:off x="9280438" y="2806642"/>
            <a:ext cx="791830" cy="170028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EEB98C95-BF23-05C8-975A-AE712989AAFA}"/>
              </a:ext>
            </a:extLst>
          </p:cNvPr>
          <p:cNvCxnSpPr>
            <a:cxnSpLocks/>
          </p:cNvCxnSpPr>
          <p:nvPr/>
        </p:nvCxnSpPr>
        <p:spPr>
          <a:xfrm>
            <a:off x="8467108" y="4802677"/>
            <a:ext cx="23243" cy="11499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0A6ED4F0-344C-E7B9-23FA-3CAAD5D94051}"/>
              </a:ext>
            </a:extLst>
          </p:cNvPr>
          <p:cNvCxnSpPr>
            <a:cxnSpLocks/>
          </p:cNvCxnSpPr>
          <p:nvPr/>
        </p:nvCxnSpPr>
        <p:spPr>
          <a:xfrm>
            <a:off x="10055430" y="4776788"/>
            <a:ext cx="23243" cy="11499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3D61263F-1704-6356-9BE5-D0E37115939E}"/>
              </a:ext>
            </a:extLst>
          </p:cNvPr>
          <p:cNvSpPr txBox="1"/>
          <p:nvPr/>
        </p:nvSpPr>
        <p:spPr>
          <a:xfrm>
            <a:off x="8359300" y="3486553"/>
            <a:ext cx="536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Left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7A385C6B-1530-8E79-EEC8-61B32C49BADD}"/>
              </a:ext>
            </a:extLst>
          </p:cNvPr>
          <p:cNvSpPr txBox="1"/>
          <p:nvPr/>
        </p:nvSpPr>
        <p:spPr>
          <a:xfrm>
            <a:off x="9687002" y="3497374"/>
            <a:ext cx="783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Right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B1DB4A65-EE4D-CA26-A2A7-A0EB76F5FDEE}"/>
              </a:ext>
            </a:extLst>
          </p:cNvPr>
          <p:cNvSpPr txBox="1"/>
          <p:nvPr/>
        </p:nvSpPr>
        <p:spPr>
          <a:xfrm>
            <a:off x="8268541" y="4809976"/>
            <a:ext cx="53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A7DCEE9D-2F7F-AFBA-98C9-69A2DB9FC6DB}"/>
              </a:ext>
            </a:extLst>
          </p:cNvPr>
          <p:cNvSpPr txBox="1"/>
          <p:nvPr/>
        </p:nvSpPr>
        <p:spPr>
          <a:xfrm>
            <a:off x="8256997" y="5220159"/>
            <a:ext cx="381617" cy="307777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AA9F9367-315C-B181-E9E8-460CB456712C}"/>
              </a:ext>
            </a:extLst>
          </p:cNvPr>
          <p:cNvSpPr txBox="1"/>
          <p:nvPr/>
        </p:nvSpPr>
        <p:spPr>
          <a:xfrm>
            <a:off x="9805215" y="4836447"/>
            <a:ext cx="53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A33C5632-0CB3-7714-9BB0-B44B35DFC56B}"/>
              </a:ext>
            </a:extLst>
          </p:cNvPr>
          <p:cNvSpPr txBox="1"/>
          <p:nvPr/>
        </p:nvSpPr>
        <p:spPr>
          <a:xfrm>
            <a:off x="9793671" y="5246630"/>
            <a:ext cx="381617" cy="307777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4B76BD-4070-E9ED-EC0C-654E55CC3AB5}"/>
              </a:ext>
            </a:extLst>
          </p:cNvPr>
          <p:cNvSpPr txBox="1"/>
          <p:nvPr/>
        </p:nvSpPr>
        <p:spPr>
          <a:xfrm>
            <a:off x="1129206" y="3644571"/>
            <a:ext cx="381617" cy="307777"/>
          </a:xfrm>
          <a:prstGeom prst="rect">
            <a:avLst/>
          </a:prstGeom>
          <a:solidFill>
            <a:schemeClr val="accent4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3F4C38-5263-F719-B2DC-FC450E7E01A3}"/>
              </a:ext>
            </a:extLst>
          </p:cNvPr>
          <p:cNvSpPr txBox="1"/>
          <p:nvPr/>
        </p:nvSpPr>
        <p:spPr>
          <a:xfrm>
            <a:off x="2323445" y="3580942"/>
            <a:ext cx="381617" cy="307777"/>
          </a:xfrm>
          <a:prstGeom prst="rect">
            <a:avLst/>
          </a:prstGeom>
          <a:solidFill>
            <a:schemeClr val="accent4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E551D6-F0CD-E1BF-ED0D-C012E8E5C1F8}"/>
              </a:ext>
            </a:extLst>
          </p:cNvPr>
          <p:cNvSpPr txBox="1"/>
          <p:nvPr/>
        </p:nvSpPr>
        <p:spPr>
          <a:xfrm>
            <a:off x="5507990" y="3446728"/>
            <a:ext cx="381617" cy="307777"/>
          </a:xfrm>
          <a:prstGeom prst="rect">
            <a:avLst/>
          </a:prstGeom>
          <a:solidFill>
            <a:schemeClr val="accent4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EFA1E0-9586-E725-CD7D-C8BC44771B1C}"/>
              </a:ext>
            </a:extLst>
          </p:cNvPr>
          <p:cNvSpPr txBox="1"/>
          <p:nvPr/>
        </p:nvSpPr>
        <p:spPr>
          <a:xfrm>
            <a:off x="6347367" y="3490682"/>
            <a:ext cx="381617" cy="307777"/>
          </a:xfrm>
          <a:prstGeom prst="rect">
            <a:avLst/>
          </a:prstGeom>
          <a:solidFill>
            <a:schemeClr val="accent4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534834-6BB4-1933-5F8C-C9AA7E61C661}"/>
              </a:ext>
            </a:extLst>
          </p:cNvPr>
          <p:cNvSpPr txBox="1"/>
          <p:nvPr/>
        </p:nvSpPr>
        <p:spPr>
          <a:xfrm>
            <a:off x="8695139" y="3274873"/>
            <a:ext cx="381617" cy="307777"/>
          </a:xfrm>
          <a:prstGeom prst="rect">
            <a:avLst/>
          </a:prstGeom>
          <a:solidFill>
            <a:schemeClr val="accent4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6BC4F8-B32E-6078-B944-F6CFE792F755}"/>
              </a:ext>
            </a:extLst>
          </p:cNvPr>
          <p:cNvSpPr txBox="1"/>
          <p:nvPr/>
        </p:nvSpPr>
        <p:spPr>
          <a:xfrm>
            <a:off x="9534516" y="3318827"/>
            <a:ext cx="381617" cy="307777"/>
          </a:xfrm>
          <a:prstGeom prst="rect">
            <a:avLst/>
          </a:prstGeom>
          <a:solidFill>
            <a:schemeClr val="accent4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0D5F70-F84B-94EE-A8F6-F80F53CFB16B}"/>
              </a:ext>
            </a:extLst>
          </p:cNvPr>
          <p:cNvSpPr txBox="1"/>
          <p:nvPr/>
        </p:nvSpPr>
        <p:spPr>
          <a:xfrm>
            <a:off x="1971447" y="2241430"/>
            <a:ext cx="381617" cy="307777"/>
          </a:xfrm>
          <a:prstGeom prst="rect">
            <a:avLst/>
          </a:prstGeom>
          <a:solidFill>
            <a:schemeClr val="accent4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3C7FE1-DE9A-4F4C-CD76-1656AE6C954E}"/>
              </a:ext>
            </a:extLst>
          </p:cNvPr>
          <p:cNvSpPr txBox="1"/>
          <p:nvPr/>
        </p:nvSpPr>
        <p:spPr>
          <a:xfrm>
            <a:off x="5648508" y="2171360"/>
            <a:ext cx="381617" cy="307777"/>
          </a:xfrm>
          <a:prstGeom prst="rect">
            <a:avLst/>
          </a:prstGeom>
          <a:solidFill>
            <a:schemeClr val="accent4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prstClr val="black"/>
                </a:solidFill>
                <a:latin typeface="Calibri" pitchFamily="34" charset="0"/>
              </a:rPr>
              <a:t>14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9DE2ED-4266-1923-330E-901CEC013033}"/>
              </a:ext>
            </a:extLst>
          </p:cNvPr>
          <p:cNvSpPr txBox="1"/>
          <p:nvPr/>
        </p:nvSpPr>
        <p:spPr>
          <a:xfrm>
            <a:off x="8875417" y="2113770"/>
            <a:ext cx="381617" cy="307777"/>
          </a:xfrm>
          <a:prstGeom prst="rect">
            <a:avLst/>
          </a:prstGeom>
          <a:solidFill>
            <a:schemeClr val="accent4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prstClr val="black"/>
                </a:solidFill>
                <a:latin typeface="Calibri" pitchFamily="34" charset="0"/>
              </a:rPr>
              <a:t>9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ACBFC5-ABCD-D5E7-BE3D-9DCA9362E13A}"/>
              </a:ext>
            </a:extLst>
          </p:cNvPr>
          <p:cNvSpPr txBox="1"/>
          <p:nvPr/>
        </p:nvSpPr>
        <p:spPr>
          <a:xfrm>
            <a:off x="4343701" y="932681"/>
            <a:ext cx="536650" cy="307777"/>
          </a:xfrm>
          <a:prstGeom prst="rect">
            <a:avLst/>
          </a:prstGeom>
          <a:solidFill>
            <a:schemeClr val="accent4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19.5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ACA2CB-3CB9-9EE5-C0F9-EE30DF6A6A1B}"/>
              </a:ext>
            </a:extLst>
          </p:cNvPr>
          <p:cNvSpPr txBox="1"/>
          <p:nvPr/>
        </p:nvSpPr>
        <p:spPr>
          <a:xfrm>
            <a:off x="7660265" y="893982"/>
            <a:ext cx="536650" cy="307777"/>
          </a:xfrm>
          <a:prstGeom prst="rect">
            <a:avLst/>
          </a:prstGeom>
          <a:solidFill>
            <a:schemeClr val="accent4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18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95D9D0F6-977C-6F5C-A7CB-487E73369D43}"/>
              </a:ext>
            </a:extLst>
          </p:cNvPr>
          <p:cNvSpPr/>
          <p:nvPr/>
        </p:nvSpPr>
        <p:spPr>
          <a:xfrm>
            <a:off x="1444157" y="73014"/>
            <a:ext cx="3852672" cy="2357952"/>
          </a:xfrm>
          <a:custGeom>
            <a:avLst/>
            <a:gdLst>
              <a:gd name="connsiteX0" fmla="*/ 105863 w 3852672"/>
              <a:gd name="connsiteY0" fmla="*/ 2357952 h 2357952"/>
              <a:gd name="connsiteX1" fmla="*/ 473853 w 3852672"/>
              <a:gd name="connsiteY1" fmla="*/ 228069 h 2357952"/>
              <a:gd name="connsiteX2" fmla="*/ 3852672 w 3852672"/>
              <a:gd name="connsiteY2" fmla="*/ 161162 h 2357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2672" h="2357952">
                <a:moveTo>
                  <a:pt x="105863" y="2357952"/>
                </a:moveTo>
                <a:cubicBezTo>
                  <a:pt x="-22376" y="1476076"/>
                  <a:pt x="-150615" y="594201"/>
                  <a:pt x="473853" y="228069"/>
                </a:cubicBezTo>
                <a:cubicBezTo>
                  <a:pt x="1098321" y="-138063"/>
                  <a:pt x="2475496" y="11549"/>
                  <a:pt x="3852672" y="161162"/>
                </a:cubicBezTo>
              </a:path>
            </a:pathLst>
          </a:custGeom>
          <a:noFill/>
          <a:ln w="762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i-IN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43CF66-1425-EA9B-59D5-8514B2B86859}"/>
              </a:ext>
            </a:extLst>
          </p:cNvPr>
          <p:cNvSpPr txBox="1"/>
          <p:nvPr/>
        </p:nvSpPr>
        <p:spPr>
          <a:xfrm>
            <a:off x="3083953" y="2531205"/>
            <a:ext cx="1385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different optimal actions</a:t>
            </a:r>
            <a:endParaRPr lang="hi-IN" dirty="0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208E108E-7DCD-7135-5E9F-BB62CBD4E365}"/>
              </a:ext>
            </a:extLst>
          </p:cNvPr>
          <p:cNvSpPr/>
          <p:nvPr/>
        </p:nvSpPr>
        <p:spPr>
          <a:xfrm>
            <a:off x="3044219" y="602462"/>
            <a:ext cx="1301561" cy="3586286"/>
          </a:xfrm>
          <a:custGeom>
            <a:avLst/>
            <a:gdLst>
              <a:gd name="connsiteX0" fmla="*/ 105863 w 3852672"/>
              <a:gd name="connsiteY0" fmla="*/ 2357952 h 2357952"/>
              <a:gd name="connsiteX1" fmla="*/ 473853 w 3852672"/>
              <a:gd name="connsiteY1" fmla="*/ 228069 h 2357952"/>
              <a:gd name="connsiteX2" fmla="*/ 3852672 w 3852672"/>
              <a:gd name="connsiteY2" fmla="*/ 161162 h 2357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2672" h="2357952">
                <a:moveTo>
                  <a:pt x="105863" y="2357952"/>
                </a:moveTo>
                <a:cubicBezTo>
                  <a:pt x="-22376" y="1476076"/>
                  <a:pt x="-150615" y="594201"/>
                  <a:pt x="473853" y="228069"/>
                </a:cubicBezTo>
                <a:cubicBezTo>
                  <a:pt x="1098321" y="-138063"/>
                  <a:pt x="2475496" y="11549"/>
                  <a:pt x="3852672" y="161162"/>
                </a:cubicBezTo>
              </a:path>
            </a:pathLst>
          </a:custGeom>
          <a:noFill/>
          <a:ln w="762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i-I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22E4DB-B063-858B-4295-56B61BBE32A5}"/>
              </a:ext>
            </a:extLst>
          </p:cNvPr>
          <p:cNvSpPr txBox="1"/>
          <p:nvPr/>
        </p:nvSpPr>
        <p:spPr>
          <a:xfrm>
            <a:off x="1727877" y="444022"/>
            <a:ext cx="1197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same state</a:t>
            </a:r>
            <a:endParaRPr lang="hi-IN" dirty="0"/>
          </a:p>
        </p:txBody>
      </p:sp>
    </p:spTree>
    <p:extLst>
      <p:ext uri="{BB962C8B-B14F-4D97-AF65-F5344CB8AC3E}">
        <p14:creationId xmlns:p14="http://schemas.microsoft.com/office/powerpoint/2010/main" val="5941427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C202B-AB0B-0BE8-98EB-C0874CCAA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Maximize sum of rewards</a:t>
            </a:r>
            <a:endParaRPr lang="hi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3295DE-5E40-EF92-7C2C-9903F7E273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200" b="1" dirty="0">
                    <a:solidFill>
                      <a:schemeClr val="tx1"/>
                    </a:solidFill>
                  </a:rPr>
                  <a:t>Finite time horizon setting: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Consider MDP for T time steps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Rewards summed over the time steps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Want to choose actions that maximize </a:t>
                </a:r>
                <a:r>
                  <a:rPr lang="en-US" i="1" dirty="0"/>
                  <a:t>expected </a:t>
                </a:r>
                <a:r>
                  <a:rPr lang="en-US" dirty="0"/>
                  <a:t>reward</a:t>
                </a:r>
              </a:p>
              <a:p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Reward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at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time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</m:nary>
                      </m:e>
                    </m:d>
                  </m:oMath>
                </a14:m>
                <a:endParaRPr lang="hi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3295DE-5E40-EF92-7C2C-9903F7E273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8" t="-6173" b="-75926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1541937-2772-990F-FD6D-F00B08031868}"/>
              </a:ext>
            </a:extLst>
          </p:cNvPr>
          <p:cNvSpPr txBox="1"/>
          <p:nvPr/>
        </p:nvSpPr>
        <p:spPr>
          <a:xfrm>
            <a:off x="1557502" y="3844497"/>
            <a:ext cx="91962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Will the optimal choice of actions depend on time?</a:t>
            </a:r>
          </a:p>
          <a:p>
            <a:r>
              <a:rPr lang="en-US" sz="2800" dirty="0"/>
              <a:t>If you are in a state s at time 1 versus in the state s at time 10, can the optimal action be different?</a:t>
            </a:r>
            <a:endParaRPr lang="hi-IN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9E2404-4DC3-F261-D06D-34A17AB880AC}"/>
              </a:ext>
            </a:extLst>
          </p:cNvPr>
          <p:cNvSpPr txBox="1"/>
          <p:nvPr/>
        </p:nvSpPr>
        <p:spPr>
          <a:xfrm>
            <a:off x="552099" y="3429000"/>
            <a:ext cx="100540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>
                <a:solidFill>
                  <a:srgbClr val="C00000"/>
                </a:solidFill>
              </a:rPr>
              <a:t>?</a:t>
            </a:r>
            <a:endParaRPr lang="hi-IN" sz="13800" b="1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D1C6CE-363F-049D-718E-CDC94FBEDC46}"/>
              </a:ext>
            </a:extLst>
          </p:cNvPr>
          <p:cNvSpPr txBox="1"/>
          <p:nvPr/>
        </p:nvSpPr>
        <p:spPr>
          <a:xfrm>
            <a:off x="10549153" y="3969835"/>
            <a:ext cx="10907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YES</a:t>
            </a:r>
            <a:endParaRPr lang="hi-IN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6468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C202B-AB0B-0BE8-98EB-C0874CCAA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Maximize sum of rewards</a:t>
            </a:r>
            <a:endParaRPr lang="hi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3295DE-5E40-EF92-7C2C-9903F7E273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200" b="1" dirty="0">
                    <a:solidFill>
                      <a:schemeClr val="tx1"/>
                    </a:solidFill>
                  </a:rPr>
                  <a:t>Finite time horizon setting: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Consider MDP for T time steps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Rewards summed over the time steps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Want to choose actions that maximize </a:t>
                </a:r>
                <a:r>
                  <a:rPr lang="en-US" i="1" dirty="0"/>
                  <a:t>expected </a:t>
                </a:r>
                <a:r>
                  <a:rPr lang="en-US" dirty="0"/>
                  <a:t>reward</a:t>
                </a:r>
              </a:p>
              <a:p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Reward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at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time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</m:nary>
                      </m:e>
                    </m:d>
                  </m:oMath>
                </a14:m>
                <a:endParaRPr lang="hi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3295DE-5E40-EF92-7C2C-9903F7E273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8" t="-6173" b="-75926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1541937-2772-990F-FD6D-F00B08031868}"/>
              </a:ext>
            </a:extLst>
          </p:cNvPr>
          <p:cNvSpPr txBox="1"/>
          <p:nvPr/>
        </p:nvSpPr>
        <p:spPr>
          <a:xfrm>
            <a:off x="752820" y="3900253"/>
            <a:ext cx="9196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Challenges</a:t>
            </a:r>
            <a:endParaRPr lang="hi-IN" sz="3600" b="1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3EC93C-C53C-469D-EBD8-F56874F93E9C}"/>
              </a:ext>
            </a:extLst>
          </p:cNvPr>
          <p:cNvSpPr txBox="1"/>
          <p:nvPr/>
        </p:nvSpPr>
        <p:spPr>
          <a:xfrm>
            <a:off x="411744" y="4546584"/>
            <a:ext cx="793813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Optimal action depends on time step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Need to compute it separately for each time step…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Computational cost + headache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May not know horizon T in advance</a:t>
            </a:r>
            <a:endParaRPr lang="hi-IN" sz="2800" dirty="0"/>
          </a:p>
        </p:txBody>
      </p:sp>
    </p:spTree>
    <p:extLst>
      <p:ext uri="{BB962C8B-B14F-4D97-AF65-F5344CB8AC3E}">
        <p14:creationId xmlns:p14="http://schemas.microsoft.com/office/powerpoint/2010/main" val="6534591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C202B-AB0B-0BE8-98EB-C0874CCAA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Maximize sum of rewards</a:t>
            </a:r>
            <a:endParaRPr lang="hi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3295DE-5E40-EF92-7C2C-9903F7E273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200" b="1" dirty="0">
                    <a:solidFill>
                      <a:schemeClr val="tx1"/>
                    </a:solidFill>
                  </a:rPr>
                  <a:t>Infinite time horizon setting: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Want to choose actions that maximize </a:t>
                </a:r>
                <a:r>
                  <a:rPr lang="en-US" i="1" dirty="0"/>
                  <a:t>expected </a:t>
                </a:r>
                <a:r>
                  <a:rPr lang="en-US" dirty="0"/>
                  <a:t>reward</a:t>
                </a:r>
              </a:p>
              <a:p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Reward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at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time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</m:nary>
                      </m:e>
                    </m:d>
                  </m:oMath>
                </a14:m>
                <a:endParaRPr lang="hi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3295DE-5E40-EF92-7C2C-9903F7E273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8" t="-6173" b="-25926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00249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C202B-AB0B-0BE8-98EB-C0874CCAA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Maximize sum of rewards</a:t>
            </a:r>
            <a:endParaRPr lang="hi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3295DE-5E40-EF92-7C2C-9903F7E273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200" b="1" dirty="0">
                    <a:solidFill>
                      <a:schemeClr val="tx1"/>
                    </a:solidFill>
                  </a:rPr>
                  <a:t>Infinite time horizon setting: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Want to choose actions that maximize </a:t>
                </a:r>
                <a:r>
                  <a:rPr lang="en-US" i="1" dirty="0"/>
                  <a:t>expected </a:t>
                </a:r>
                <a:r>
                  <a:rPr lang="en-US" dirty="0"/>
                  <a:t>reward</a:t>
                </a:r>
              </a:p>
              <a:p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Reward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at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time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</m:nary>
                      </m:e>
                    </m:d>
                  </m:oMath>
                </a14:m>
                <a:endParaRPr lang="hi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3295DE-5E40-EF92-7C2C-9903F7E273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8" t="-6173" b="-25926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95198AA-03C3-7B5B-9D7A-552B2091CC86}"/>
              </a:ext>
            </a:extLst>
          </p:cNvPr>
          <p:cNvSpPr txBox="1"/>
          <p:nvPr/>
        </p:nvSpPr>
        <p:spPr>
          <a:xfrm>
            <a:off x="1594624" y="3267307"/>
            <a:ext cx="83270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This can be infinite for many choices of actions… </a:t>
            </a:r>
          </a:p>
          <a:p>
            <a:r>
              <a:rPr lang="en-US" sz="3200" dirty="0"/>
              <a:t>Infinity vs. infinity? </a:t>
            </a:r>
            <a:endParaRPr lang="hi-IN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85AA3A-1AC2-92ED-AF90-6E7A4EC636F7}"/>
              </a:ext>
            </a:extLst>
          </p:cNvPr>
          <p:cNvSpPr txBox="1"/>
          <p:nvPr/>
        </p:nvSpPr>
        <p:spPr>
          <a:xfrm>
            <a:off x="474040" y="2620976"/>
            <a:ext cx="9196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Challenge</a:t>
            </a:r>
            <a:endParaRPr lang="hi-IN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82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Discounting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95400"/>
            <a:ext cx="11252200" cy="4729164"/>
          </a:xfrm>
        </p:spPr>
        <p:txBody>
          <a:bodyPr/>
          <a:lstStyle/>
          <a:p>
            <a:r>
              <a:rPr lang="en-US" sz="2800" dirty="0"/>
              <a:t>It’s reasonable to maximize the sum of rewards</a:t>
            </a:r>
          </a:p>
          <a:p>
            <a:r>
              <a:rPr lang="en-US" sz="2800" dirty="0"/>
              <a:t>It’s also reasonable to prefer rewards now to rewards later</a:t>
            </a:r>
          </a:p>
          <a:p>
            <a:r>
              <a:rPr lang="en-US" sz="2800" dirty="0"/>
              <a:t>One solution: values of rewards decay exponentially</a:t>
            </a:r>
          </a:p>
        </p:txBody>
      </p:sp>
      <p:pic>
        <p:nvPicPr>
          <p:cNvPr id="7171" name="Picture 3" descr="C:\Users\Dan\Dropbox\Office\CS 188\Ketrina Art\MDPs\Discounting.png"/>
          <p:cNvPicPr>
            <a:picLocks noChangeAspect="1" noChangeArrowheads="1"/>
          </p:cNvPicPr>
          <p:nvPr/>
        </p:nvPicPr>
        <p:blipFill>
          <a:blip r:embed="rId5" cstate="print"/>
          <a:srcRect l="73764" t="76543" r="1569"/>
          <a:stretch>
            <a:fillRect/>
          </a:stretch>
        </p:blipFill>
        <p:spPr bwMode="auto">
          <a:xfrm>
            <a:off x="8003286" y="3276600"/>
            <a:ext cx="2283714" cy="14478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7800" y="2822143"/>
            <a:ext cx="2283714" cy="1975713"/>
          </a:xfrm>
          <a:prstGeom prst="rect">
            <a:avLst/>
          </a:prstGeom>
          <a:noFill/>
        </p:spPr>
      </p:pic>
      <p:pic>
        <p:nvPicPr>
          <p:cNvPr id="8" name="Picture 3" descr="C:\Users\Dan\Dropbox\Office\CS 188\Ketrina Art\MDPs\Discounting.png"/>
          <p:cNvPicPr>
            <a:picLocks noChangeAspect="1" noChangeArrowheads="1"/>
          </p:cNvPicPr>
          <p:nvPr/>
        </p:nvPicPr>
        <p:blipFill>
          <a:blip r:embed="rId5" cstate="print"/>
          <a:srcRect l="73764" t="38272" r="1569" b="35802"/>
          <a:stretch>
            <a:fillRect/>
          </a:stretch>
        </p:blipFill>
        <p:spPr bwMode="auto">
          <a:xfrm>
            <a:off x="4802886" y="3048000"/>
            <a:ext cx="2283714" cy="16002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447800" y="54102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itchFamily="34" charset="0"/>
              </a:rPr>
              <a:t>Worth Now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48200" y="54102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itchFamily="34" charset="0"/>
              </a:rPr>
              <a:t>Worth Next Step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72400" y="54102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itchFamily="34" charset="0"/>
              </a:rPr>
              <a:t>Worth In Two Steps</a:t>
            </a:r>
          </a:p>
        </p:txBody>
      </p:sp>
      <p:pic>
        <p:nvPicPr>
          <p:cNvPr id="22" name="Picture 2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2362200" y="4752676"/>
            <a:ext cx="211138" cy="351897"/>
          </a:xfrm>
          <a:prstGeom prst="rect">
            <a:avLst/>
          </a:prstGeom>
          <a:noFill/>
          <a:ln/>
          <a:effectLst/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5791200" y="4853716"/>
            <a:ext cx="280688" cy="327002"/>
          </a:xfrm>
          <a:prstGeom prst="rect">
            <a:avLst/>
          </a:prstGeom>
          <a:noFill/>
          <a:ln/>
          <a:effectLst/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8915165" y="4648200"/>
            <a:ext cx="514651" cy="560927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71246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C202B-AB0B-0BE8-98EB-C0874CCAA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Maximize sum of rewards</a:t>
            </a:r>
            <a:endParaRPr lang="hi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3295DE-5E40-EF92-7C2C-9903F7E273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200" b="1" dirty="0">
                    <a:solidFill>
                      <a:schemeClr val="tx1"/>
                    </a:solidFill>
                  </a:rPr>
                  <a:t>Infinite time horizon setting with discounted rewards:</a:t>
                </a:r>
              </a:p>
              <a:p>
                <a:r>
                  <a:rPr lang="en-US" dirty="0"/>
                  <a:t>Want to choose actions that maximize </a:t>
                </a:r>
                <a:r>
                  <a:rPr lang="en-US" i="1" dirty="0"/>
                  <a:t>expected </a:t>
                </a:r>
                <a:r>
                  <a:rPr lang="en-US" dirty="0"/>
                  <a:t>reward</a:t>
                </a:r>
              </a:p>
              <a:p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r>
                              <a:rPr lang="en-US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Reward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at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time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</m:nary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in (0,1)</a:t>
                </a:r>
                <a:endParaRPr lang="hi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3295DE-5E40-EF92-7C2C-9903F7E273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8" t="-6173" b="-26543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8443B78-71F7-B607-6814-1927CD80842E}"/>
              </a:ext>
            </a:extLst>
          </p:cNvPr>
          <p:cNvSpPr txBox="1"/>
          <p:nvPr/>
        </p:nvSpPr>
        <p:spPr>
          <a:xfrm>
            <a:off x="2225891" y="4000210"/>
            <a:ext cx="853791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If you are in some state s at some time t</a:t>
            </a:r>
            <a:r>
              <a:rPr lang="en-US" sz="2400" baseline="-25000" dirty="0"/>
              <a:t>1</a:t>
            </a:r>
          </a:p>
          <a:p>
            <a:pPr algn="ctr"/>
            <a:r>
              <a:rPr lang="en-US" sz="2400" dirty="0"/>
              <a:t>versus</a:t>
            </a:r>
          </a:p>
          <a:p>
            <a:pPr algn="ctr"/>
            <a:r>
              <a:rPr lang="en-US" sz="2400" dirty="0"/>
              <a:t>if you are in that state s at some time t</a:t>
            </a:r>
            <a:r>
              <a:rPr lang="en-US" sz="2400" baseline="-25000" dirty="0"/>
              <a:t>2</a:t>
            </a:r>
          </a:p>
          <a:p>
            <a:pPr algn="ctr"/>
            <a:endParaRPr lang="en-US" sz="2400" baseline="-25000" dirty="0"/>
          </a:p>
          <a:p>
            <a:pPr algn="ctr"/>
            <a:r>
              <a:rPr lang="en-US" sz="6000" b="1" baseline="-25000" dirty="0"/>
              <a:t>Does the optimal action need to differ?</a:t>
            </a:r>
            <a:endParaRPr lang="hi-IN" sz="6000" b="1" baseline="-25000" dirty="0"/>
          </a:p>
        </p:txBody>
      </p:sp>
    </p:spTree>
    <p:extLst>
      <p:ext uri="{BB962C8B-B14F-4D97-AF65-F5344CB8AC3E}">
        <p14:creationId xmlns:p14="http://schemas.microsoft.com/office/powerpoint/2010/main" val="173927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Example: Grid World</a:t>
            </a:r>
          </a:p>
        </p:txBody>
      </p:sp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0735" y="1371600"/>
            <a:ext cx="4495800" cy="348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3"/>
          <p:cNvSpPr txBox="1">
            <a:spLocks noChangeArrowheads="1"/>
          </p:cNvSpPr>
          <p:nvPr/>
        </p:nvSpPr>
        <p:spPr bwMode="auto">
          <a:xfrm>
            <a:off x="228600" y="1493838"/>
            <a:ext cx="6477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A maze-like problem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The agent lives in a grid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Walls block the agent’</a:t>
            </a:r>
            <a:r>
              <a:rPr lang="en-US" altLang="ja-JP" dirty="0">
                <a:latin typeface="Calibri" pitchFamily="34" charset="0"/>
              </a:rPr>
              <a:t>s path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en-US" altLang="ja-JP" sz="6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Noisy movement: </a:t>
            </a:r>
            <a:r>
              <a:rPr lang="en-US" altLang="ja-JP" sz="2000" dirty="0">
                <a:solidFill>
                  <a:schemeClr val="accent2"/>
                </a:solidFill>
                <a:latin typeface="Calibri" pitchFamily="34" charset="0"/>
              </a:rPr>
              <a:t>actions do not always go as planned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80% of the time, the action North takes the agent North 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(if there is no wall there)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10% of the time, North takes the agent West; 10% East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If there is a wall in the direction the agent would have been taken, the agent stays put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sz="6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The agent receives rewards each time step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Reward depends on agent’s state and action 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C</a:t>
            </a:r>
            <a:r>
              <a:rPr lang="en-US" altLang="ja-JP" dirty="0">
                <a:latin typeface="Calibri" pitchFamily="34" charset="0"/>
              </a:rPr>
              <a:t>an be positive, zero  or negative</a:t>
            </a:r>
            <a:endParaRPr lang="en-US" sz="6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Goal: maximize sum of rewards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135" y="1373299"/>
            <a:ext cx="4439265" cy="3197001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10800" y="3896549"/>
            <a:ext cx="457200" cy="24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67801" y="3886200"/>
            <a:ext cx="509618" cy="21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77400" y="2895600"/>
            <a:ext cx="43332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Dan\Dropbox\Office\CS 188\Ketrina Art\MDPs\AgentTopDow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71422" y="3581400"/>
            <a:ext cx="815578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202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C202B-AB0B-0BE8-98EB-C0874CCAA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Maximize sum of rewards</a:t>
            </a:r>
            <a:endParaRPr lang="hi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3295DE-5E40-EF92-7C2C-9903F7E273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9"/>
                <a:ext cx="10515600" cy="1117066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sz="2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2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Reward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at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time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3295DE-5E40-EF92-7C2C-9903F7E273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9"/>
                <a:ext cx="10515600" cy="1117066"/>
              </a:xfrm>
              <a:blipFill>
                <a:blip r:embed="rId2"/>
                <a:stretch>
                  <a:fillRect t="-111236" b="-151685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8443B78-71F7-B607-6814-1927CD80842E}"/>
              </a:ext>
            </a:extLst>
          </p:cNvPr>
          <p:cNvSpPr txBox="1"/>
          <p:nvPr/>
        </p:nvSpPr>
        <p:spPr>
          <a:xfrm>
            <a:off x="2503253" y="2097130"/>
            <a:ext cx="7185493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baseline="-25000" dirty="0"/>
              <a:t>Does the optimal action need to differ with time?</a:t>
            </a:r>
            <a:endParaRPr lang="hi-IN" sz="4000" b="1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AB7A7FE-75F8-067A-14B1-7553C0148A37}"/>
                  </a:ext>
                </a:extLst>
              </p:cNvPr>
              <p:cNvSpPr txBox="1"/>
              <p:nvPr/>
            </p:nvSpPr>
            <p:spPr>
              <a:xfrm>
                <a:off x="271347" y="2898838"/>
                <a:ext cx="11920653" cy="5512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AutoNum type="arabicPeriod"/>
                </a:pPr>
                <a:r>
                  <a:rPr lang="en-US" sz="2400" dirty="0"/>
                  <a:t>Markov property means that the MDP evolution does not change with time</a:t>
                </a:r>
              </a:p>
              <a:p>
                <a:pPr marL="457200" indent="-457200">
                  <a:buAutoNum type="arabicPeriod"/>
                </a:pPr>
                <a:endParaRPr lang="en-US" sz="2400" dirty="0"/>
              </a:p>
              <a:p>
                <a:r>
                  <a:rPr lang="en-US" sz="2400" dirty="0"/>
                  <a:t>2. What about optimal actions? Let’s look at future reward starting 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 smtClean="0">
                        <a:solidFill>
                          <a:srgbClr val="C00000"/>
                        </a:solidFill>
                      </a:rPr>
                      <m:t>t</m:t>
                    </m:r>
                    <m:r>
                      <m:rPr>
                        <m:nor/>
                      </m:rPr>
                      <a:rPr lang="en-US" sz="2400" baseline="-25000" dirty="0" smtClean="0">
                        <a:solidFill>
                          <a:srgbClr val="C00000"/>
                        </a:solidFill>
                      </a:rPr>
                      <m:t>1</m:t>
                    </m:r>
                  </m:oMath>
                </a14:m>
                <a:r>
                  <a:rPr lang="en-US" sz="2400" dirty="0"/>
                  <a:t> or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 smtClean="0">
                        <a:solidFill>
                          <a:srgbClr val="C00000"/>
                        </a:solidFill>
                      </a:rPr>
                      <m:t>t</m:t>
                    </m:r>
                    <m:r>
                      <m:rPr>
                        <m:nor/>
                      </m:rPr>
                      <a:rPr lang="en-US" sz="2400" b="0" i="0" baseline="-25000" dirty="0" smtClean="0">
                        <a:solidFill>
                          <a:srgbClr val="C00000"/>
                        </a:solidFill>
                      </a:rPr>
                      <m:t>2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Finite horizon:  Future reward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en-US" sz="2400" dirty="0" smtClean="0">
                                <a:solidFill>
                                  <a:srgbClr val="C00000"/>
                                </a:solidFill>
                              </a:rPr>
                              <m:t>t</m:t>
                            </m:r>
                            <m:r>
                              <m:rPr>
                                <m:nor/>
                              </m:rPr>
                              <a:rPr lang="en-US" sz="2400" baseline="-25000" dirty="0" smtClean="0">
                                <a:solidFill>
                                  <a:srgbClr val="C00000"/>
                                </a:solidFill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  <m:e>
                            <m:r>
                              <a:rPr lang="en-US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Reward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at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time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</m:nary>
                      </m:e>
                    </m:d>
                  </m:oMath>
                </a14:m>
                <a:r>
                  <a:rPr lang="en-US" sz="2400" dirty="0"/>
                  <a:t> vs.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en-US" sz="2400" dirty="0" smtClean="0">
                                <a:solidFill>
                                  <a:srgbClr val="C00000"/>
                                </a:solidFill>
                              </a:rPr>
                              <m:t>t</m:t>
                            </m:r>
                            <m:r>
                              <m:rPr>
                                <m:nor/>
                              </m:rPr>
                              <a:rPr lang="en-US" sz="2400" b="0" i="0" baseline="-25000" dirty="0" smtClean="0">
                                <a:solidFill>
                                  <a:srgbClr val="C00000"/>
                                </a:solidFill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  <m:e>
                            <m: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Reward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at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time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</m:nary>
                      </m:e>
                    </m:d>
                  </m:oMath>
                </a14:m>
                <a:endParaRPr lang="en-US" sz="2400" dirty="0"/>
              </a:p>
              <a:p>
                <a:r>
                  <a:rPr lang="en-US" sz="2400" dirty="0"/>
                  <a:t>Infinite horizon with discounted reward: </a:t>
                </a:r>
                <a:endParaRPr lang="en-US" sz="2400" b="0" i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solidFill>
                                  <a:srgbClr val="C00000"/>
                                </a:solidFill>
                              </a:rPr>
                              <m:t>t</m:t>
                            </m:r>
                            <m:r>
                              <m:rPr>
                                <m:nor/>
                              </m:rPr>
                              <a:rPr lang="en-US" sz="2400" baseline="-25000" dirty="0">
                                <a:solidFill>
                                  <a:srgbClr val="C00000"/>
                                </a:solidFill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r>
                              <a:rPr lang="en-US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Reward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at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time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</m:nary>
                      </m:e>
                    </m:d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Reward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at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time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</m:nary>
                      </m:e>
                    </m:d>
                  </m:oMath>
                </a14:m>
                <a:r>
                  <a:rPr lang="en-US" sz="2400" dirty="0"/>
                  <a:t> (via change of variables) </a:t>
                </a:r>
              </a:p>
              <a:p>
                <a:r>
                  <a:rPr lang="en-US" sz="2400" dirty="0"/>
                  <a:t>vs.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solidFill>
                                  <a:srgbClr val="C00000"/>
                                </a:solidFill>
                              </a:rPr>
                              <m:t>t</m:t>
                            </m:r>
                            <m:r>
                              <m:rPr>
                                <m:nor/>
                              </m:rPr>
                              <a:rPr lang="en-US" sz="2400" b="0" i="0" baseline="-25000" dirty="0" smtClean="0">
                                <a:solidFill>
                                  <a:srgbClr val="C00000"/>
                                </a:solidFill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Reward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at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time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</m:nary>
                      </m:e>
                    </m:d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Reward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at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time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</m:nary>
                      </m:e>
                    </m:d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800" b="1" dirty="0">
                    <a:solidFill>
                      <a:srgbClr val="C00000"/>
                    </a:solidFill>
                  </a:rPr>
                  <a:t>Time invariant!!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 </a:t>
                </a:r>
              </a:p>
              <a:p>
                <a:endParaRPr lang="hi-IN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AB7A7FE-75F8-067A-14B1-7553C0148A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347" y="2898838"/>
                <a:ext cx="11920653" cy="5512728"/>
              </a:xfrm>
              <a:prstGeom prst="rect">
                <a:avLst/>
              </a:prstGeom>
              <a:blipFill>
                <a:blip r:embed="rId3"/>
                <a:stretch>
                  <a:fillRect l="-1596" t="-1149" b="-1609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553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Policies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1524000"/>
            <a:ext cx="40132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3200" y="1295742"/>
            <a:ext cx="5410200" cy="3162994"/>
          </a:xfrm>
          <a:prstGeom prst="rect">
            <a:avLst/>
          </a:prstGeom>
          <a:noFill/>
        </p:spPr>
      </p:pic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6400800" cy="4525963"/>
          </a:xfrm>
        </p:spPr>
        <p:txBody>
          <a:bodyPr/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</a:rPr>
              <a:t>In deterministic single-agent search problems, we wanted an optimal plan, or sequence of actions, from start to a goal</a:t>
            </a:r>
          </a:p>
          <a:p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ea typeface="ＭＳ Ｐゴシック" pitchFamily="34" charset="-128"/>
            </a:endParaRPr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</a:rPr>
              <a:t>For MDPs, we want an optimal policy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  <a:sym typeface="Symbol" pitchFamily="18" charset="2"/>
              </a:rPr>
              <a:t> 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  <a:sym typeface="Symbol" pitchFamily="18" charset="2"/>
              </a:rPr>
              <a:t>A policy  gives an action for each state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  <a:sym typeface="Symbol" pitchFamily="18" charset="2"/>
              </a:rPr>
              <a:t>An optimal policy is one that maximizes        expected utility if followed</a:t>
            </a:r>
          </a:p>
          <a:p>
            <a:pPr lvl="1"/>
            <a:r>
              <a:rPr lang="en-US" sz="3200" dirty="0">
                <a:ea typeface="ＭＳ Ｐゴシック" pitchFamily="34" charset="-128"/>
                <a:sym typeface="Symbol" pitchFamily="18" charset="2"/>
              </a:rPr>
              <a:t>Action depends only on the state you are in, and not on when</a:t>
            </a:r>
          </a:p>
          <a:p>
            <a:pPr lvl="1"/>
            <a:r>
              <a:rPr lang="en-US" sz="3200" dirty="0">
                <a:ea typeface="ＭＳ Ｐゴシック" pitchFamily="34" charset="-128"/>
                <a:sym typeface="Symbol" pitchFamily="18" charset="2"/>
              </a:rPr>
              <a:t>Policy :S→A</a:t>
            </a:r>
          </a:p>
        </p:txBody>
      </p:sp>
    </p:spTree>
    <p:extLst>
      <p:ext uri="{BB962C8B-B14F-4D97-AF65-F5344CB8AC3E}">
        <p14:creationId xmlns:p14="http://schemas.microsoft.com/office/powerpoint/2010/main" val="255390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7F27E-CE92-D7A9-CABD-8059D09F9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ea typeface="ＭＳ Ｐゴシック" pitchFamily="34" charset="-128"/>
              </a:rPr>
              <a:t>Solution method 2: Value iteration</a:t>
            </a:r>
            <a:endParaRPr lang="hi-IN" dirty="0"/>
          </a:p>
        </p:txBody>
      </p:sp>
    </p:spTree>
    <p:extLst>
      <p:ext uri="{BB962C8B-B14F-4D97-AF65-F5344CB8AC3E}">
        <p14:creationId xmlns:p14="http://schemas.microsoft.com/office/powerpoint/2010/main" val="10848058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Quantities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03225" y="1292749"/>
            <a:ext cx="6705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value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utility) of a state s: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V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(s) = expected total reward starting in s and acting optimally</a:t>
            </a: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value (utility) of a q-state (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s,a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Q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s,a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) = expected total reward starting out having taken action a from state s and (thereafter) acting optimally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itchFamily="34" charset="0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optimal policy: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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(s) = optimal action from state s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9037638" y="392151"/>
            <a:ext cx="350837" cy="276225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8920163" y="2651164"/>
            <a:ext cx="350837" cy="276225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 sz="2000">
              <a:latin typeface="Calibri"/>
              <a:cs typeface="Calibri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7808913" y="681076"/>
            <a:ext cx="1403350" cy="8064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>
            <a:off x="8686800" y="681076"/>
            <a:ext cx="525463" cy="806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9212263" y="681076"/>
            <a:ext cx="525462" cy="6905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8569325" y="1487526"/>
            <a:ext cx="292100" cy="28733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H="1">
            <a:off x="8001000" y="1774864"/>
            <a:ext cx="690563" cy="4651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8691563" y="1774864"/>
            <a:ext cx="757237" cy="3889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H="1">
            <a:off x="8250238" y="1774864"/>
            <a:ext cx="441325" cy="8636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8691563" y="1774864"/>
            <a:ext cx="423862" cy="8636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8978900" y="922376"/>
            <a:ext cx="292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alibri"/>
                <a:cs typeface="Calibri"/>
              </a:rPr>
              <a:t>a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9388475" y="392151"/>
            <a:ext cx="292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9296400" y="2638464"/>
            <a:ext cx="38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latin typeface="Calibri"/>
                <a:cs typeface="Calibri"/>
              </a:rPr>
              <a:t>s’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8861425" y="1487526"/>
            <a:ext cx="584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s, a</a:t>
            </a:r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 flipH="1">
            <a:off x="7693025" y="2927389"/>
            <a:ext cx="1401763" cy="4032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0" name="Line 24"/>
          <p:cNvSpPr>
            <a:spLocks noChangeShapeType="1"/>
          </p:cNvSpPr>
          <p:nvPr/>
        </p:nvSpPr>
        <p:spPr bwMode="auto">
          <a:xfrm flipH="1">
            <a:off x="8569325" y="2927389"/>
            <a:ext cx="525463" cy="403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9094788" y="2927389"/>
            <a:ext cx="527050" cy="3444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10028238" y="2198726"/>
            <a:ext cx="21637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400" dirty="0" err="1">
                <a:solidFill>
                  <a:srgbClr val="C00000"/>
                </a:solidFill>
                <a:latin typeface="Calibri"/>
                <a:cs typeface="Calibri"/>
              </a:rPr>
              <a:t>s,a,s</a:t>
            </a:r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’) is a </a:t>
            </a:r>
            <a:b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</a:br>
            <a:r>
              <a:rPr lang="en-US" sz="2400" i="1" dirty="0">
                <a:solidFill>
                  <a:srgbClr val="C00000"/>
                </a:solidFill>
                <a:latin typeface="Calibri"/>
                <a:cs typeface="Calibri"/>
              </a:rPr>
              <a:t>transition</a:t>
            </a: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8229600" y="2190789"/>
            <a:ext cx="8191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alibri"/>
                <a:cs typeface="Calibri"/>
              </a:rPr>
              <a:t>s,a,s’</a:t>
            </a:r>
          </a:p>
        </p:txBody>
      </p:sp>
      <p:sp>
        <p:nvSpPr>
          <p:cNvPr id="24" name="Text Box 30"/>
          <p:cNvSpPr txBox="1">
            <a:spLocks noChangeArrowheads="1"/>
          </p:cNvSpPr>
          <p:nvPr/>
        </p:nvSpPr>
        <p:spPr bwMode="auto">
          <a:xfrm>
            <a:off x="10028238" y="258801"/>
            <a:ext cx="10525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Calibri"/>
                <a:cs typeface="Calibri"/>
              </a:rPr>
              <a:t>s is a </a:t>
            </a:r>
            <a:r>
              <a:rPr lang="en-US" sz="2400" i="1" dirty="0">
                <a:solidFill>
                  <a:srgbClr val="0000FF"/>
                </a:solidFill>
                <a:latin typeface="Calibri"/>
                <a:cs typeface="Calibri"/>
              </a:rPr>
              <a:t>state</a:t>
            </a:r>
          </a:p>
        </p:txBody>
      </p: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10028238" y="1230351"/>
            <a:ext cx="129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8000"/>
                </a:solidFill>
                <a:latin typeface="Calibri"/>
                <a:cs typeface="Calibri"/>
              </a:rPr>
              <a:t>(s, a) is a </a:t>
            </a:r>
            <a:r>
              <a:rPr lang="en-US" sz="2400" i="1" dirty="0">
                <a:solidFill>
                  <a:srgbClr val="008000"/>
                </a:solidFill>
                <a:latin typeface="Calibri"/>
                <a:cs typeface="Calibri"/>
              </a:rPr>
              <a:t>q-state</a:t>
            </a:r>
          </a:p>
        </p:txBody>
      </p:sp>
    </p:spTree>
    <p:extLst>
      <p:ext uri="{BB962C8B-B14F-4D97-AF65-F5344CB8AC3E}">
        <p14:creationId xmlns:p14="http://schemas.microsoft.com/office/powerpoint/2010/main" val="377267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Quantities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03225" y="1292749"/>
            <a:ext cx="353572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value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utility) of a state s: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V</a:t>
            </a:r>
            <a:r>
              <a:rPr kumimoji="0" lang="en-US" sz="20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(s) = expected total reward starting in s and acting optimally</a:t>
            </a: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value (utility) of a q-state (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s,a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Q</a:t>
            </a:r>
            <a:r>
              <a:rPr kumimoji="0" lang="en-US" sz="20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s,a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) = expected total reward starting out having taken action a from state s and (thereafter) acting optimally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itchFamily="34" charset="0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optimal policy: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</a:t>
            </a:r>
            <a:r>
              <a:rPr kumimoji="0" lang="en-US" sz="20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(s) = optimal action from state 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2BF2F8-6C03-4F30-6E49-1CC2876276A3}"/>
              </a:ext>
            </a:extLst>
          </p:cNvPr>
          <p:cNvSpPr txBox="1"/>
          <p:nvPr/>
        </p:nvSpPr>
        <p:spPr>
          <a:xfrm>
            <a:off x="5845726" y="482127"/>
            <a:ext cx="4231857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/>
              <a:t>Bellman equations</a:t>
            </a:r>
            <a:endParaRPr lang="hi-IN" sz="4000" dirty="0"/>
          </a:p>
        </p:txBody>
      </p:sp>
      <p:pic>
        <p:nvPicPr>
          <p:cNvPr id="27" name="Picture 26" descr="txp_fig">
            <a:extLst>
              <a:ext uri="{FF2B5EF4-FFF2-40B4-BE49-F238E27FC236}">
                <a16:creationId xmlns:a16="http://schemas.microsoft.com/office/drawing/2014/main" id="{FB1063F3-922D-B140-9F32-87C9B5C4A2E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963799" y="1545833"/>
            <a:ext cx="6950388" cy="690805"/>
          </a:xfrm>
          <a:prstGeom prst="rect">
            <a:avLst/>
          </a:prstGeom>
          <a:noFill/>
          <a:ln/>
          <a:effectLst/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DAE2844-C018-E747-9D17-23CD954E97F0}"/>
              </a:ext>
            </a:extLst>
          </p:cNvPr>
          <p:cNvSpPr txBox="1"/>
          <p:nvPr/>
        </p:nvSpPr>
        <p:spPr>
          <a:xfrm>
            <a:off x="7036990" y="2325863"/>
            <a:ext cx="2173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04F9C"/>
                </a:solidFill>
              </a:rPr>
              <a:t>for every state s</a:t>
            </a:r>
          </a:p>
        </p:txBody>
      </p:sp>
    </p:spTree>
    <p:extLst>
      <p:ext uri="{BB962C8B-B14F-4D97-AF65-F5344CB8AC3E}">
        <p14:creationId xmlns:p14="http://schemas.microsoft.com/office/powerpoint/2010/main" val="193023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Quantities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03225" y="1292749"/>
            <a:ext cx="353572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value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utility) of a state s: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V</a:t>
            </a:r>
            <a:r>
              <a:rPr kumimoji="0" lang="en-US" sz="20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(s) = expected total reward starting in s and acting optimally</a:t>
            </a: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value (utility) of a q-state (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s,a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Q</a:t>
            </a:r>
            <a:r>
              <a:rPr kumimoji="0" lang="en-US" sz="20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s,a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) = expected total reward starting out having taken action a from state s and (thereafter) acting optimally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itchFamily="34" charset="0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optimal policy: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</a:t>
            </a:r>
            <a:r>
              <a:rPr kumimoji="0" lang="en-US" sz="20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(s) = optimal action from state 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7EA61A-9CA6-7C46-AF23-E2C9E059A659}"/>
              </a:ext>
            </a:extLst>
          </p:cNvPr>
          <p:cNvSpPr txBox="1"/>
          <p:nvPr/>
        </p:nvSpPr>
        <p:spPr>
          <a:xfrm>
            <a:off x="6424940" y="882324"/>
            <a:ext cx="4814644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/>
              <a:t>Question</a:t>
            </a:r>
            <a:r>
              <a:rPr lang="en-US" sz="4000" dirty="0"/>
              <a:t>: If you have 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Q</a:t>
            </a:r>
            <a:r>
              <a:rPr kumimoji="0" lang="en-US" sz="40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, how to get V*?</a:t>
            </a:r>
            <a:endParaRPr lang="hi-IN" sz="4000" dirty="0"/>
          </a:p>
        </p:txBody>
      </p:sp>
      <p:pic>
        <p:nvPicPr>
          <p:cNvPr id="7" name="Picture 6" descr="txp_fig">
            <a:extLst>
              <a:ext uri="{FF2B5EF4-FFF2-40B4-BE49-F238E27FC236}">
                <a16:creationId xmlns:a16="http://schemas.microsoft.com/office/drawing/2014/main" id="{965F8BE9-F966-2A44-89BC-400C06AC535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7174825" y="2720956"/>
            <a:ext cx="3078105" cy="405370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290934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Quantities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03225" y="1292749"/>
            <a:ext cx="353572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value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utility) of a state s: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V</a:t>
            </a:r>
            <a:r>
              <a:rPr kumimoji="0" lang="en-US" sz="20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(s) = expected total reward starting in s and acting optimally</a:t>
            </a: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value (utility) of a q-state (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s,a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Q</a:t>
            </a:r>
            <a:r>
              <a:rPr kumimoji="0" lang="en-US" sz="20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s,a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) = expected total reward starting out having taken action a from state s and (thereafter) acting optimally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itchFamily="34" charset="0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optimal policy: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</a:t>
            </a:r>
            <a:r>
              <a:rPr kumimoji="0" lang="en-US" sz="20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(s) = optimal action from state 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7EA61A-9CA6-7C46-AF23-E2C9E059A659}"/>
              </a:ext>
            </a:extLst>
          </p:cNvPr>
          <p:cNvSpPr txBox="1"/>
          <p:nvPr/>
        </p:nvSpPr>
        <p:spPr>
          <a:xfrm>
            <a:off x="6424940" y="882324"/>
            <a:ext cx="4814644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/>
              <a:t>Question</a:t>
            </a:r>
            <a:r>
              <a:rPr lang="en-US" sz="4000" dirty="0"/>
              <a:t>: If you have 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Q</a:t>
            </a:r>
            <a:r>
              <a:rPr kumimoji="0" lang="en-US" sz="40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, how to get </a:t>
            </a:r>
            <a:r>
              <a:rPr lang="en-US" sz="4000" dirty="0"/>
              <a:t> 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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*?</a:t>
            </a:r>
            <a:endParaRPr lang="hi-IN" sz="4000" dirty="0"/>
          </a:p>
        </p:txBody>
      </p:sp>
      <p:pic>
        <p:nvPicPr>
          <p:cNvPr id="5" name="Picture 4" descr="txp_fig">
            <a:extLst>
              <a:ext uri="{FF2B5EF4-FFF2-40B4-BE49-F238E27FC236}">
                <a16:creationId xmlns:a16="http://schemas.microsoft.com/office/drawing/2014/main" id="{0BF9DF57-D565-5A4A-A8B6-64A5F4C91AF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41702"/>
          <a:stretch/>
        </p:blipFill>
        <p:spPr bwMode="auto">
          <a:xfrm>
            <a:off x="8539187" y="2586704"/>
            <a:ext cx="1794482" cy="405370"/>
          </a:xfrm>
          <a:prstGeom prst="rect">
            <a:avLst/>
          </a:prstGeom>
          <a:noFill/>
          <a:ln/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166887-209E-A845-817B-47D78D2272F3}"/>
              </a:ext>
            </a:extLst>
          </p:cNvPr>
          <p:cNvSpPr txBox="1"/>
          <p:nvPr/>
        </p:nvSpPr>
        <p:spPr>
          <a:xfrm>
            <a:off x="7069354" y="2490333"/>
            <a:ext cx="1845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0" dirty="0">
                <a:solidFill>
                  <a:srgbClr val="0070C0"/>
                </a:solidFill>
                <a:latin typeface="Calibri" pitchFamily="34" charset="0"/>
                <a:sym typeface="Symbol" pitchFamily="18" charset="2"/>
              </a:rPr>
              <a:t></a:t>
            </a:r>
            <a:r>
              <a:rPr lang="en-US" sz="2400" kern="0" baseline="30000" dirty="0">
                <a:solidFill>
                  <a:srgbClr val="0070C0"/>
                </a:solidFill>
                <a:latin typeface="Calibri" pitchFamily="34" charset="0"/>
                <a:sym typeface="Symbol" pitchFamily="18" charset="2"/>
              </a:rPr>
              <a:t>*</a:t>
            </a:r>
            <a:r>
              <a:rPr lang="en-US" sz="2400" kern="0" dirty="0">
                <a:solidFill>
                  <a:srgbClr val="0070C0"/>
                </a:solidFill>
                <a:latin typeface="Calibri" pitchFamily="34" charset="0"/>
              </a:rPr>
              <a:t>(s)  =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</a:t>
            </a:r>
            <a:endParaRPr lang="hi-IN" sz="24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49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Quantities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03225" y="1292749"/>
            <a:ext cx="353572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value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utility) of a state s: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V</a:t>
            </a:r>
            <a:r>
              <a:rPr kumimoji="0" lang="en-US" sz="20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(s) = expected total reward starting in s and acting optimally</a:t>
            </a: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value (utility) of a q-state (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s,a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Q</a:t>
            </a:r>
            <a:r>
              <a:rPr kumimoji="0" lang="en-US" sz="20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s,a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) = expected total reward starting out having taken action a from state s and (thereafter) acting optimally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itchFamily="34" charset="0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optimal policy: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</a:t>
            </a:r>
            <a:r>
              <a:rPr kumimoji="0" lang="en-US" sz="20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(s) = optimal action from state 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7EA61A-9CA6-7C46-AF23-E2C9E059A659}"/>
              </a:ext>
            </a:extLst>
          </p:cNvPr>
          <p:cNvSpPr txBox="1"/>
          <p:nvPr/>
        </p:nvSpPr>
        <p:spPr>
          <a:xfrm>
            <a:off x="6424940" y="882324"/>
            <a:ext cx="4814644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/>
              <a:t>Question</a:t>
            </a:r>
            <a:r>
              <a:rPr lang="en-US" sz="4000" dirty="0"/>
              <a:t>: If you have 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V</a:t>
            </a:r>
            <a:r>
              <a:rPr kumimoji="0" lang="en-US" sz="40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, how to get Q*?</a:t>
            </a:r>
            <a:endParaRPr lang="hi-IN" sz="4000" dirty="0"/>
          </a:p>
        </p:txBody>
      </p:sp>
      <p:pic>
        <p:nvPicPr>
          <p:cNvPr id="5" name="Picture 4" descr="txp_fig">
            <a:extLst>
              <a:ext uri="{FF2B5EF4-FFF2-40B4-BE49-F238E27FC236}">
                <a16:creationId xmlns:a16="http://schemas.microsoft.com/office/drawing/2014/main" id="{36FCE2EA-DB71-EF4D-9509-F11D512F7F7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5933453" y="2640326"/>
            <a:ext cx="5556003" cy="593269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410384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Quantities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03225" y="1292749"/>
            <a:ext cx="353572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value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utility) of a state s: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V</a:t>
            </a:r>
            <a:r>
              <a:rPr kumimoji="0" lang="en-US" sz="20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(s) = expected total reward starting in s and acting optimally</a:t>
            </a: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value (utility) of a q-state (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s,a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Q</a:t>
            </a:r>
            <a:r>
              <a:rPr kumimoji="0" lang="en-US" sz="20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s,a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) = expected total reward starting out having taken action a from state s and (thereafter) acting optimally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itchFamily="34" charset="0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optimal policy: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</a:t>
            </a:r>
            <a:r>
              <a:rPr kumimoji="0" lang="en-US" sz="20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(s) = optimal action from state 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7EA61A-9CA6-7C46-AF23-E2C9E059A659}"/>
              </a:ext>
            </a:extLst>
          </p:cNvPr>
          <p:cNvSpPr txBox="1"/>
          <p:nvPr/>
        </p:nvSpPr>
        <p:spPr>
          <a:xfrm>
            <a:off x="6424940" y="882324"/>
            <a:ext cx="4814644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/>
              <a:t>Question</a:t>
            </a:r>
            <a:r>
              <a:rPr lang="en-US" sz="4000" dirty="0"/>
              <a:t>: If you have 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V</a:t>
            </a:r>
            <a:r>
              <a:rPr kumimoji="0" lang="en-US" sz="40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, how to get 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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*?</a:t>
            </a:r>
            <a:endParaRPr lang="hi-IN" sz="4000" dirty="0"/>
          </a:p>
        </p:txBody>
      </p:sp>
      <p:pic>
        <p:nvPicPr>
          <p:cNvPr id="7" name="Picture 6" descr="txp_fig">
            <a:extLst>
              <a:ext uri="{FF2B5EF4-FFF2-40B4-BE49-F238E27FC236}">
                <a16:creationId xmlns:a16="http://schemas.microsoft.com/office/drawing/2014/main" id="{32B69FE9-6A55-F64A-8E80-52403E98F50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23255" t="-3075" b="1"/>
          <a:stretch/>
        </p:blipFill>
        <p:spPr bwMode="auto">
          <a:xfrm>
            <a:off x="7309196" y="2720956"/>
            <a:ext cx="4263970" cy="611513"/>
          </a:xfrm>
          <a:prstGeom prst="rect">
            <a:avLst/>
          </a:prstGeom>
          <a:noFill/>
          <a:ln/>
          <a:effec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E59424-1930-F14A-B29D-40B745F8053F}"/>
              </a:ext>
            </a:extLst>
          </p:cNvPr>
          <p:cNvSpPr txBox="1"/>
          <p:nvPr/>
        </p:nvSpPr>
        <p:spPr>
          <a:xfrm>
            <a:off x="5083735" y="2704019"/>
            <a:ext cx="1845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0" dirty="0">
                <a:solidFill>
                  <a:srgbClr val="104F9C"/>
                </a:solidFill>
                <a:latin typeface="Calibri" pitchFamily="34" charset="0"/>
                <a:sym typeface="Symbol" pitchFamily="18" charset="2"/>
              </a:rPr>
              <a:t></a:t>
            </a:r>
            <a:r>
              <a:rPr lang="en-US" sz="2400" kern="0" baseline="30000" dirty="0">
                <a:solidFill>
                  <a:srgbClr val="104F9C"/>
                </a:solidFill>
                <a:latin typeface="Calibri" pitchFamily="34" charset="0"/>
                <a:sym typeface="Symbol" pitchFamily="18" charset="2"/>
              </a:rPr>
              <a:t>*</a:t>
            </a:r>
            <a:r>
              <a:rPr lang="en-US" sz="2400" kern="0" dirty="0">
                <a:solidFill>
                  <a:srgbClr val="104F9C"/>
                </a:solidFill>
                <a:latin typeface="Calibri" pitchFamily="34" charset="0"/>
              </a:rPr>
              <a:t>(s)  = </a:t>
            </a:r>
            <a:r>
              <a:rPr lang="en-US" sz="2400" dirty="0" err="1">
                <a:solidFill>
                  <a:srgbClr val="104F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</a:t>
            </a:r>
            <a:endParaRPr lang="hi-IN" sz="2400" dirty="0">
              <a:solidFill>
                <a:srgbClr val="104F9C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8" descr="txp_fig">
            <a:extLst>
              <a:ext uri="{FF2B5EF4-FFF2-40B4-BE49-F238E27FC236}">
                <a16:creationId xmlns:a16="http://schemas.microsoft.com/office/drawing/2014/main" id="{CA0BC236-A1CB-A145-8622-C8DBD6D1081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1702" r="36717" b="-13887"/>
          <a:stretch/>
        </p:blipFill>
        <p:spPr bwMode="auto">
          <a:xfrm>
            <a:off x="6582499" y="2781054"/>
            <a:ext cx="664314" cy="461665"/>
          </a:xfrm>
          <a:prstGeom prst="rect">
            <a:avLst/>
          </a:prstGeom>
          <a:noFill/>
          <a:ln/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13A631-9CE6-274E-B3BE-B908EB8DEFC9}"/>
              </a:ext>
            </a:extLst>
          </p:cNvPr>
          <p:cNvSpPr txBox="1"/>
          <p:nvPr/>
        </p:nvSpPr>
        <p:spPr>
          <a:xfrm>
            <a:off x="7246813" y="3507639"/>
            <a:ext cx="28843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“Policy extraction”</a:t>
            </a:r>
          </a:p>
        </p:txBody>
      </p:sp>
    </p:spTree>
    <p:extLst>
      <p:ext uri="{BB962C8B-B14F-4D97-AF65-F5344CB8AC3E}">
        <p14:creationId xmlns:p14="http://schemas.microsoft.com/office/powerpoint/2010/main" val="296152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ＭＳ Ｐゴシック" pitchFamily="34" charset="-128"/>
              </a:rPr>
              <a:t>Solution method 2: Value iteration</a:t>
            </a:r>
            <a:endParaRPr lang="en-US" dirty="0">
              <a:ea typeface="ＭＳ Ｐゴシック" pitchFamily="34" charset="-128"/>
              <a:sym typeface="Symbol" pitchFamily="18" charset="2"/>
            </a:endParaRPr>
          </a:p>
        </p:txBody>
      </p:sp>
      <p:pic>
        <p:nvPicPr>
          <p:cNvPr id="4" name="Picture 3" descr="txp_fig">
            <a:extLst>
              <a:ext uri="{FF2B5EF4-FFF2-40B4-BE49-F238E27FC236}">
                <a16:creationId xmlns:a16="http://schemas.microsoft.com/office/drawing/2014/main" id="{7BB4D594-117D-FE57-AC99-350A3DE8E47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380648" y="1150550"/>
            <a:ext cx="6950388" cy="690805"/>
          </a:xfrm>
          <a:prstGeom prst="rect">
            <a:avLst/>
          </a:prstGeom>
          <a:noFill/>
          <a:ln/>
          <a:effectLst/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969C8D0-6881-F043-3C07-2FC458C9145A}"/>
              </a:ext>
            </a:extLst>
          </p:cNvPr>
          <p:cNvSpPr txBox="1"/>
          <p:nvPr/>
        </p:nvSpPr>
        <p:spPr>
          <a:xfrm>
            <a:off x="223025" y="2085277"/>
            <a:ext cx="89629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If we can estimate V*, we can find the optimal policy</a:t>
            </a:r>
          </a:p>
          <a:p>
            <a:endParaRPr lang="en-US" sz="3200" dirty="0"/>
          </a:p>
          <a:p>
            <a:r>
              <a:rPr lang="en-US" sz="3200" dirty="0"/>
              <a:t>Key idea: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Initialize V* (either a guess or set it to 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Keep updating the guess using the equation above</a:t>
            </a:r>
          </a:p>
          <a:p>
            <a:endParaRPr lang="hi-IN" sz="3200" dirty="0"/>
          </a:p>
        </p:txBody>
      </p:sp>
    </p:spTree>
    <p:extLst>
      <p:ext uri="{BB962C8B-B14F-4D97-AF65-F5344CB8AC3E}">
        <p14:creationId xmlns:p14="http://schemas.microsoft.com/office/powerpoint/2010/main" val="17688347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 World Actions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6308" y="1728787"/>
            <a:ext cx="2067596" cy="3113557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0953" y="1805405"/>
            <a:ext cx="6607647" cy="4518777"/>
          </a:xfrm>
          <a:prstGeom prst="rect">
            <a:avLst/>
          </a:prstGeom>
          <a:noFill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14400" y="1214735"/>
            <a:ext cx="327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Calibri" pitchFamily="34" charset="0"/>
              </a:rPr>
              <a:t>Deterministic Grid World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0" y="1214735"/>
            <a:ext cx="327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Calibri" pitchFamily="34" charset="0"/>
              </a:rPr>
              <a:t>Stochastic Grid World</a:t>
            </a: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4724400" y="1371601"/>
            <a:ext cx="0" cy="5119268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4877716"/>
            <a:ext cx="2057400" cy="14426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796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ea typeface="ＭＳ Ｐゴシック" pitchFamily="34" charset="-128"/>
              </a:rPr>
              <a:t>Solution method 2: Value iteration</a:t>
            </a:r>
            <a:endParaRPr lang="en-US" dirty="0">
              <a:ea typeface="ＭＳ Ｐゴシック" pitchFamily="34" charset="-128"/>
              <a:sym typeface="Symbol" pitchFamily="18" charset="2"/>
            </a:endParaRPr>
          </a:p>
        </p:txBody>
      </p:sp>
      <p:sp>
        <p:nvSpPr>
          <p:cNvPr id="17571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2776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Start with initial guess of the value function V, e.g., V(s) = 0 for all s</a:t>
            </a:r>
          </a:p>
          <a:p>
            <a:pPr>
              <a:lnSpc>
                <a:spcPct val="80000"/>
              </a:lnSpc>
            </a:pPr>
            <a:endParaRPr lang="en-US" sz="16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Given vector of V(s) values, do one iteration of </a:t>
            </a:r>
            <a:r>
              <a:rPr lang="en-US" sz="2400" dirty="0" err="1">
                <a:solidFill>
                  <a:schemeClr val="tx1"/>
                </a:solidFill>
                <a:ea typeface="ＭＳ Ｐゴシック" pitchFamily="34" charset="-128"/>
              </a:rPr>
              <a:t>expectimax</a:t>
            </a: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 for each state:</a:t>
            </a: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marL="0" lvl="1" indent="0">
              <a:lnSpc>
                <a:spcPct val="80000"/>
              </a:lnSpc>
              <a:buNone/>
            </a:pPr>
            <a:endParaRPr lang="en-US" sz="2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Repeat</a:t>
            </a:r>
            <a:endParaRPr lang="en-US" sz="20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29" name="Picture 2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975415" y="2738070"/>
            <a:ext cx="7266933" cy="690930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34821703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E89A5-1345-57CF-C18D-3AC588877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ea typeface="ＭＳ Ｐゴシック" pitchFamily="34" charset="-128"/>
              </a:rPr>
              <a:t>Solution method 2: Value iteration</a:t>
            </a:r>
            <a:endParaRPr lang="hi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B86E8-A319-69A1-3580-E5C4DB32C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on the board</a:t>
            </a:r>
            <a:endParaRPr lang="hi-IN" dirty="0"/>
          </a:p>
        </p:txBody>
      </p:sp>
    </p:spTree>
    <p:extLst>
      <p:ext uri="{BB962C8B-B14F-4D97-AF65-F5344CB8AC3E}">
        <p14:creationId xmlns:p14="http://schemas.microsoft.com/office/powerpoint/2010/main" val="14617529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ea typeface="ＭＳ Ｐゴシック" pitchFamily="34" charset="-128"/>
              </a:rPr>
              <a:t>Solution method 2: Value iteration</a:t>
            </a:r>
            <a:endParaRPr lang="en-US" dirty="0">
              <a:ea typeface="ＭＳ Ｐゴシック" pitchFamily="34" charset="-128"/>
              <a:sym typeface="Symbol" pitchFamily="18" charset="2"/>
            </a:endParaRPr>
          </a:p>
        </p:txBody>
      </p:sp>
      <p:sp>
        <p:nvSpPr>
          <p:cNvPr id="17571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2776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Start with initial guess of the value function V, e.g., V(s) = 0 for all s</a:t>
            </a:r>
          </a:p>
          <a:p>
            <a:pPr>
              <a:lnSpc>
                <a:spcPct val="80000"/>
              </a:lnSpc>
            </a:pPr>
            <a:endParaRPr lang="en-US" sz="16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Given vector of V(s) values, do one iteration of </a:t>
            </a:r>
            <a:r>
              <a:rPr lang="en-US" sz="2400" dirty="0" err="1">
                <a:solidFill>
                  <a:schemeClr val="tx1"/>
                </a:solidFill>
                <a:ea typeface="ＭＳ Ｐゴシック" pitchFamily="34" charset="-128"/>
              </a:rPr>
              <a:t>expectimax</a:t>
            </a: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 for each state:</a:t>
            </a: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marL="0" lvl="1" indent="0">
              <a:lnSpc>
                <a:spcPct val="80000"/>
              </a:lnSpc>
              <a:buNone/>
            </a:pPr>
            <a:endParaRPr lang="en-US" sz="2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Repeat</a:t>
            </a:r>
            <a:endParaRPr lang="en-US" sz="20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Complexity of each iteration: 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   O(S</a:t>
            </a:r>
            <a:r>
              <a:rPr lang="en-US" sz="2400" baseline="30000" dirty="0">
                <a:ea typeface="ＭＳ Ｐゴシック" pitchFamily="34" charset="-128"/>
              </a:rPr>
              <a:t>2</a:t>
            </a:r>
            <a:r>
              <a:rPr lang="en-US" sz="2400" dirty="0">
                <a:ea typeface="ＭＳ Ｐゴシック" pitchFamily="34" charset="-128"/>
              </a:rPr>
              <a:t>A)</a:t>
            </a: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Theorem: will converge to unique optimal values</a:t>
            </a:r>
          </a:p>
        </p:txBody>
      </p:sp>
      <p:pic>
        <p:nvPicPr>
          <p:cNvPr id="29" name="Picture 2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975415" y="2738070"/>
            <a:ext cx="7266933" cy="690930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30760456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6375400" cy="4729164"/>
          </a:xfrm>
        </p:spPr>
        <p:txBody>
          <a:bodyPr/>
          <a:lstStyle/>
          <a:p>
            <a:r>
              <a:rPr lang="en-US" sz="2000" dirty="0">
                <a:latin typeface="Calibri"/>
                <a:cs typeface="Calibri"/>
              </a:rPr>
              <a:t>How do we know the </a:t>
            </a:r>
            <a:r>
              <a:rPr lang="en-US" sz="2000" dirty="0" err="1">
                <a:latin typeface="Calibri"/>
                <a:cs typeface="Calibri"/>
              </a:rPr>
              <a:t>V</a:t>
            </a:r>
            <a:r>
              <a:rPr lang="en-US" sz="2000" baseline="-25000" dirty="0" err="1">
                <a:latin typeface="Calibri"/>
                <a:cs typeface="Calibri"/>
              </a:rPr>
              <a:t>k</a:t>
            </a:r>
            <a:r>
              <a:rPr lang="en-US" sz="2000" dirty="0">
                <a:latin typeface="Calibri"/>
                <a:cs typeface="Calibri"/>
              </a:rPr>
              <a:t> vectors are going to converge?</a:t>
            </a:r>
          </a:p>
          <a:p>
            <a:pPr marL="0" lvl="1" indent="0">
              <a:buNone/>
            </a:pPr>
            <a:endParaRPr lang="en-US" sz="1600" dirty="0">
              <a:latin typeface="Calibri"/>
              <a:cs typeface="Calibri"/>
            </a:endParaRPr>
          </a:p>
          <a:p>
            <a:pPr marL="0" lvl="1" indent="0">
              <a:buNone/>
            </a:pPr>
            <a:r>
              <a:rPr lang="en-US" sz="1600" dirty="0">
                <a:latin typeface="Calibri"/>
                <a:cs typeface="Calibri"/>
              </a:rPr>
              <a:t>Proof </a:t>
            </a:r>
            <a:r>
              <a:rPr lang="en-US" sz="1800" dirty="0">
                <a:latin typeface="Calibri"/>
                <a:cs typeface="Calibri"/>
              </a:rPr>
              <a:t>sketch:  Suppose rewards are bounded </a:t>
            </a:r>
            <a:r>
              <a:rPr lang="en-US" sz="1800" dirty="0">
                <a:cs typeface="Calibri"/>
              </a:rPr>
              <a:t>in [R</a:t>
            </a:r>
            <a:r>
              <a:rPr lang="en-US" sz="1800" baseline="-25000" dirty="0">
                <a:cs typeface="Calibri"/>
              </a:rPr>
              <a:t>MIN</a:t>
            </a:r>
            <a:r>
              <a:rPr lang="en-US" sz="1800" dirty="0">
                <a:cs typeface="Calibri"/>
              </a:rPr>
              <a:t> , R</a:t>
            </a:r>
            <a:r>
              <a:rPr lang="en-US" sz="1800" baseline="-25000" dirty="0">
                <a:cs typeface="Calibri"/>
              </a:rPr>
              <a:t>MAX</a:t>
            </a:r>
            <a:r>
              <a:rPr lang="en-US" sz="1800" dirty="0">
                <a:cs typeface="Calibri"/>
              </a:rPr>
              <a:t> ]</a:t>
            </a:r>
            <a:endParaRPr lang="en-US" sz="1800" dirty="0">
              <a:latin typeface="Calibri"/>
              <a:cs typeface="Calibri"/>
            </a:endParaRPr>
          </a:p>
          <a:p>
            <a:pPr lvl="1"/>
            <a:r>
              <a:rPr lang="en-US" sz="1800" dirty="0">
                <a:latin typeface="Calibri"/>
                <a:cs typeface="Calibri"/>
              </a:rPr>
              <a:t>For any state </a:t>
            </a:r>
            <a:r>
              <a:rPr lang="en-US" sz="1800" dirty="0" err="1">
                <a:latin typeface="Calibri"/>
                <a:cs typeface="Calibri"/>
              </a:rPr>
              <a:t>V</a:t>
            </a:r>
            <a:r>
              <a:rPr lang="en-US" sz="1800" baseline="-25000" dirty="0" err="1">
                <a:latin typeface="Calibri"/>
                <a:cs typeface="Calibri"/>
              </a:rPr>
              <a:t>k</a:t>
            </a:r>
            <a:r>
              <a:rPr lang="en-US" sz="1800" dirty="0">
                <a:latin typeface="Calibri"/>
                <a:cs typeface="Calibri"/>
              </a:rPr>
              <a:t> and V</a:t>
            </a:r>
            <a:r>
              <a:rPr lang="en-US" sz="1800" baseline="-25000" dirty="0">
                <a:latin typeface="Calibri"/>
                <a:cs typeface="Calibri"/>
              </a:rPr>
              <a:t>k+1</a:t>
            </a:r>
            <a:r>
              <a:rPr lang="en-US" sz="1800" dirty="0">
                <a:latin typeface="Calibri"/>
                <a:cs typeface="Calibri"/>
              </a:rPr>
              <a:t> can be viewed as depth k+1 </a:t>
            </a:r>
            <a:r>
              <a:rPr lang="en-US" sz="1800" dirty="0" err="1">
                <a:latin typeface="Calibri"/>
                <a:cs typeface="Calibri"/>
              </a:rPr>
              <a:t>expectimax</a:t>
            </a:r>
            <a:r>
              <a:rPr lang="en-US" sz="1800" dirty="0">
                <a:latin typeface="Calibri"/>
                <a:cs typeface="Calibri"/>
              </a:rPr>
              <a:t> results in nearly identical search trees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The difference is that on the bottom layer, V</a:t>
            </a:r>
            <a:r>
              <a:rPr lang="en-US" sz="1800" baseline="-25000" dirty="0">
                <a:latin typeface="Calibri"/>
                <a:cs typeface="Calibri"/>
              </a:rPr>
              <a:t>k+1</a:t>
            </a:r>
            <a:r>
              <a:rPr lang="en-US" sz="1800" dirty="0">
                <a:latin typeface="Calibri"/>
                <a:cs typeface="Calibri"/>
              </a:rPr>
              <a:t> has actual rewards while </a:t>
            </a:r>
            <a:r>
              <a:rPr lang="en-US" sz="1800" dirty="0" err="1">
                <a:latin typeface="Calibri"/>
                <a:cs typeface="Calibri"/>
              </a:rPr>
              <a:t>V</a:t>
            </a:r>
            <a:r>
              <a:rPr lang="en-US" sz="1800" baseline="-25000" dirty="0" err="1">
                <a:latin typeface="Calibri"/>
                <a:cs typeface="Calibri"/>
              </a:rPr>
              <a:t>k</a:t>
            </a:r>
            <a:r>
              <a:rPr lang="en-US" sz="1800" dirty="0">
                <a:latin typeface="Calibri"/>
                <a:cs typeface="Calibri"/>
              </a:rPr>
              <a:t> has zeros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That last layer is at best all R</a:t>
            </a:r>
            <a:r>
              <a:rPr lang="en-US" sz="1800" baseline="-25000" dirty="0">
                <a:latin typeface="Calibri"/>
                <a:cs typeface="Calibri"/>
              </a:rPr>
              <a:t>MAX</a:t>
            </a:r>
            <a:r>
              <a:rPr lang="en-US" sz="1800" dirty="0">
                <a:latin typeface="Calibri"/>
                <a:cs typeface="Calibri"/>
              </a:rPr>
              <a:t> 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It is at worst R</a:t>
            </a:r>
            <a:r>
              <a:rPr lang="en-US" sz="1800" baseline="-25000" dirty="0">
                <a:latin typeface="Calibri"/>
                <a:cs typeface="Calibri"/>
              </a:rPr>
              <a:t>MIN</a:t>
            </a:r>
            <a:r>
              <a:rPr lang="en-US" sz="1800" dirty="0">
                <a:latin typeface="Calibri"/>
                <a:cs typeface="Calibri"/>
              </a:rPr>
              <a:t> 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But everything is discounted by </a:t>
            </a:r>
            <a:r>
              <a:rPr lang="el-GR" sz="1800" dirty="0">
                <a:latin typeface="Calibri"/>
                <a:cs typeface="Calibri"/>
              </a:rPr>
              <a:t>γ</a:t>
            </a:r>
            <a:r>
              <a:rPr lang="en-US" sz="1800" baseline="30000" dirty="0">
                <a:latin typeface="Calibri"/>
                <a:cs typeface="Calibri"/>
              </a:rPr>
              <a:t>k</a:t>
            </a:r>
            <a:r>
              <a:rPr lang="en-US" sz="1800" dirty="0">
                <a:latin typeface="Calibri"/>
                <a:cs typeface="Calibri"/>
              </a:rPr>
              <a:t> that far out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So </a:t>
            </a:r>
            <a:r>
              <a:rPr lang="en-US" sz="1800" dirty="0" err="1">
                <a:latin typeface="Calibri"/>
                <a:cs typeface="Calibri"/>
              </a:rPr>
              <a:t>V</a:t>
            </a:r>
            <a:r>
              <a:rPr lang="en-US" sz="1800" baseline="-25000" dirty="0" err="1">
                <a:latin typeface="Calibri"/>
                <a:cs typeface="Calibri"/>
              </a:rPr>
              <a:t>k</a:t>
            </a:r>
            <a:r>
              <a:rPr lang="en-US" sz="1800" dirty="0">
                <a:latin typeface="Calibri"/>
                <a:cs typeface="Calibri"/>
              </a:rPr>
              <a:t> and V</a:t>
            </a:r>
            <a:r>
              <a:rPr lang="en-US" sz="1800" baseline="-25000" dirty="0">
                <a:latin typeface="Calibri"/>
                <a:cs typeface="Calibri"/>
              </a:rPr>
              <a:t>k+1</a:t>
            </a:r>
            <a:r>
              <a:rPr lang="en-US" sz="1800" dirty="0">
                <a:latin typeface="Calibri"/>
                <a:cs typeface="Calibri"/>
              </a:rPr>
              <a:t> are at most </a:t>
            </a:r>
            <a:r>
              <a:rPr lang="el-GR" sz="1800" dirty="0">
                <a:latin typeface="Calibri"/>
                <a:cs typeface="Calibri"/>
              </a:rPr>
              <a:t>γ</a:t>
            </a:r>
            <a:r>
              <a:rPr lang="en-US" sz="1800" baseline="30000" dirty="0">
                <a:latin typeface="Calibri"/>
                <a:cs typeface="Calibri"/>
              </a:rPr>
              <a:t>k</a:t>
            </a:r>
            <a:r>
              <a:rPr lang="en-US" sz="1800" dirty="0">
                <a:latin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cs typeface="Calibri"/>
              </a:rPr>
              <a:t>max|R</a:t>
            </a:r>
            <a:r>
              <a:rPr lang="en-US" sz="1800" dirty="0">
                <a:latin typeface="Calibri"/>
                <a:cs typeface="Calibri"/>
              </a:rPr>
              <a:t>| different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So as k increases, the values converge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7239000" y="2304691"/>
            <a:ext cx="2135038" cy="3105509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7368396" y="2304691"/>
            <a:ext cx="1876245" cy="271732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9697528" y="2304691"/>
            <a:ext cx="2135038" cy="310550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9826925" y="2304691"/>
            <a:ext cx="1876245" cy="271732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9" name="Picture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7931118" y="1828939"/>
            <a:ext cx="780241" cy="389057"/>
          </a:xfrm>
          <a:prstGeom prst="rect">
            <a:avLst/>
          </a:prstGeom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0219613" y="1828800"/>
            <a:ext cx="1134187" cy="389411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307895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Markov Decision Processes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163283" y="1493838"/>
            <a:ext cx="6914535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>
                <a:ea typeface="ＭＳ Ｐゴシック" pitchFamily="34" charset="-128"/>
              </a:rPr>
              <a:t>An MDP is defined by: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ea typeface="ＭＳ Ｐゴシック" pitchFamily="34" charset="-128"/>
              </a:rPr>
              <a:t>A </a:t>
            </a:r>
            <a:r>
              <a:rPr lang="en-US" sz="2800" dirty="0">
                <a:solidFill>
                  <a:srgbClr val="CC0000"/>
                </a:solidFill>
                <a:ea typeface="ＭＳ Ｐゴシック" pitchFamily="34" charset="-128"/>
              </a:rPr>
              <a:t>set of states s </a:t>
            </a:r>
            <a:r>
              <a:rPr lang="en-US" sz="2800" dirty="0">
                <a:solidFill>
                  <a:srgbClr val="CC0000"/>
                </a:solidFill>
                <a:ea typeface="ＭＳ Ｐゴシック" pitchFamily="34" charset="-128"/>
                <a:sym typeface="Symbol" pitchFamily="18" charset="2"/>
              </a:rPr>
              <a:t> </a:t>
            </a:r>
            <a:r>
              <a:rPr lang="en-US" sz="2800" dirty="0">
                <a:solidFill>
                  <a:srgbClr val="CC0000"/>
                </a:solidFill>
                <a:ea typeface="ＭＳ Ｐゴシック" pitchFamily="34" charset="-128"/>
              </a:rPr>
              <a:t>S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ea typeface="ＭＳ Ｐゴシック" pitchFamily="34" charset="-128"/>
              </a:rPr>
              <a:t>A </a:t>
            </a:r>
            <a:r>
              <a:rPr lang="en-US" sz="2800" dirty="0">
                <a:solidFill>
                  <a:srgbClr val="CC0000"/>
                </a:solidFill>
                <a:ea typeface="ＭＳ Ｐゴシック" pitchFamily="34" charset="-128"/>
              </a:rPr>
              <a:t>set of actions a </a:t>
            </a:r>
            <a:r>
              <a:rPr lang="en-US" sz="2800" dirty="0">
                <a:solidFill>
                  <a:srgbClr val="CC0000"/>
                </a:solidFill>
                <a:ea typeface="ＭＳ Ｐゴシック" pitchFamily="34" charset="-128"/>
                <a:sym typeface="Symbol" pitchFamily="18" charset="2"/>
              </a:rPr>
              <a:t> A</a:t>
            </a:r>
            <a:endParaRPr lang="en-US" sz="2800" dirty="0">
              <a:solidFill>
                <a:srgbClr val="CC0000"/>
              </a:solidFill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2800" dirty="0">
                <a:ea typeface="ＭＳ Ｐゴシック" pitchFamily="34" charset="-128"/>
              </a:rPr>
              <a:t>A </a:t>
            </a:r>
            <a:r>
              <a:rPr lang="en-US" sz="2800" dirty="0">
                <a:solidFill>
                  <a:srgbClr val="CC0000"/>
                </a:solidFill>
                <a:ea typeface="ＭＳ Ｐゴシック" pitchFamily="34" charset="-128"/>
              </a:rPr>
              <a:t>transition function T(s, a, s</a:t>
            </a:r>
            <a:r>
              <a:rPr lang="en-US" altLang="ja-JP" sz="2800" dirty="0">
                <a:solidFill>
                  <a:srgbClr val="CC0000"/>
                </a:solidFill>
                <a:ea typeface="ＭＳ Ｐゴシック" pitchFamily="34" charset="-128"/>
              </a:rPr>
              <a:t>’)</a:t>
            </a:r>
            <a:endParaRPr lang="en-US" altLang="ja-JP" sz="2800" dirty="0">
              <a:ea typeface="ＭＳ Ｐゴシック" pitchFamily="34" charset="-128"/>
            </a:endParaRPr>
          </a:p>
          <a:p>
            <a:pPr lvl="2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Probability that a from s leads to s’, i.e., P(s</a:t>
            </a:r>
            <a:r>
              <a:rPr lang="en-US" altLang="ja-JP" sz="2400" dirty="0">
                <a:ea typeface="ＭＳ Ｐゴシック" pitchFamily="34" charset="-128"/>
              </a:rPr>
              <a:t>’| s, a)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ea typeface="ＭＳ Ｐゴシック" pitchFamily="34" charset="-128"/>
              </a:rPr>
              <a:t>A </a:t>
            </a:r>
            <a:r>
              <a:rPr lang="en-US" sz="2800" dirty="0">
                <a:solidFill>
                  <a:srgbClr val="CC0000"/>
                </a:solidFill>
                <a:ea typeface="ＭＳ Ｐゴシック" pitchFamily="34" charset="-128"/>
              </a:rPr>
              <a:t>reward function R(s, a, s</a:t>
            </a:r>
            <a:r>
              <a:rPr lang="en-US" altLang="ja-JP" sz="2800" dirty="0">
                <a:solidFill>
                  <a:srgbClr val="CC0000"/>
                </a:solidFill>
                <a:ea typeface="ＭＳ Ｐゴシック" pitchFamily="34" charset="-128"/>
              </a:rPr>
              <a:t>’) </a:t>
            </a:r>
          </a:p>
          <a:p>
            <a:pPr lvl="1">
              <a:lnSpc>
                <a:spcPct val="80000"/>
              </a:lnSpc>
            </a:pPr>
            <a:endParaRPr lang="en-US" sz="2800" dirty="0">
              <a:solidFill>
                <a:srgbClr val="CC0000"/>
              </a:solidFill>
              <a:ea typeface="ＭＳ Ｐゴシック" pitchFamily="34" charset="-128"/>
            </a:endParaRPr>
          </a:p>
          <a:p>
            <a:pPr marL="0" lvl="1" indent="0">
              <a:lnSpc>
                <a:spcPct val="80000"/>
              </a:lnSpc>
              <a:buNone/>
            </a:pPr>
            <a:r>
              <a:rPr lang="en-US" sz="2800" b="1" dirty="0">
                <a:ea typeface="ＭＳ Ｐゴシック" pitchFamily="34" charset="-128"/>
              </a:rPr>
              <a:t>All of this information is known beforehand</a:t>
            </a:r>
          </a:p>
          <a:p>
            <a:pPr lvl="1">
              <a:lnSpc>
                <a:spcPct val="80000"/>
              </a:lnSpc>
            </a:pPr>
            <a:endParaRPr lang="en-US" sz="4000" dirty="0">
              <a:ea typeface="ＭＳ Ｐゴシック" pitchFamily="34" charset="-128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0735" y="1371600"/>
            <a:ext cx="4495800" cy="348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135" y="1373299"/>
            <a:ext cx="4439265" cy="3197001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10800" y="3896549"/>
            <a:ext cx="457200" cy="24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67801" y="3886200"/>
            <a:ext cx="509618" cy="21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77400" y="2895600"/>
            <a:ext cx="43332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C:\Users\Dan\Dropbox\Office\CS 188\Ketrina Art\MDPs\AgentTopDow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71422" y="3581400"/>
            <a:ext cx="815578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308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uiExpand="1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What is Markov about MDPs?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10600" cy="4525963"/>
          </a:xfrm>
        </p:spPr>
        <p:txBody>
          <a:bodyPr/>
          <a:lstStyle/>
          <a:p>
            <a:r>
              <a:rPr lang="en-US" altLang="ja-JP" sz="2400" dirty="0">
                <a:solidFill>
                  <a:schemeClr val="tx1"/>
                </a:solidFill>
                <a:ea typeface="ＭＳ Ｐゴシック" pitchFamily="34" charset="-128"/>
              </a:rPr>
              <a:t>“Markov” generally means that given the present state, the future and the past are independent</a:t>
            </a:r>
          </a:p>
          <a:p>
            <a:pPr lvl="2"/>
            <a:endParaRPr lang="en-US" sz="16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For Markov decision processes, </a:t>
            </a:r>
            <a:r>
              <a:rPr lang="en-US" altLang="ja-JP" sz="2400" dirty="0">
                <a:ea typeface="ＭＳ Ｐゴシック" pitchFamily="34" charset="-128"/>
              </a:rPr>
              <a:t>“Markov” means action outcomes depend only on the current state</a:t>
            </a:r>
          </a:p>
          <a:p>
            <a:endParaRPr lang="en-US" altLang="ja-JP" sz="2400" dirty="0">
              <a:ea typeface="ＭＳ Ｐゴシック" pitchFamily="34" charset="-128"/>
            </a:endParaRPr>
          </a:p>
          <a:p>
            <a:endParaRPr lang="en-US" altLang="ja-JP" sz="2400" dirty="0">
              <a:ea typeface="ＭＳ Ｐゴシック" pitchFamily="34" charset="-128"/>
            </a:endParaRPr>
          </a:p>
          <a:p>
            <a:endParaRPr lang="en-US" altLang="ja-JP" sz="2000" dirty="0">
              <a:ea typeface="ＭＳ Ｐゴシック" pitchFamily="34" charset="-128"/>
            </a:endParaRPr>
          </a:p>
          <a:p>
            <a:endParaRPr lang="en-US" altLang="ja-JP" sz="2000" dirty="0">
              <a:ea typeface="ＭＳ Ｐゴシック" pitchFamily="34" charset="-128"/>
            </a:endParaRPr>
          </a:p>
          <a:p>
            <a:endParaRPr lang="en-US" altLang="ja-JP" sz="2000" dirty="0"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endParaRPr lang="en-US" sz="2400" dirty="0">
              <a:ea typeface="ＭＳ Ｐゴシック" pitchFamily="34" charset="-128"/>
            </a:endParaRPr>
          </a:p>
        </p:txBody>
      </p:sp>
      <p:pic>
        <p:nvPicPr>
          <p:cNvPr id="24579" name="Picture 2" descr="\\.host\Shared Folders\Shared with PC\images\Marko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96400" y="1447800"/>
            <a:ext cx="214312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1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06613" y="4191000"/>
            <a:ext cx="19367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44613" y="3581400"/>
            <a:ext cx="7189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44613" y="4648200"/>
            <a:ext cx="3497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448800" y="4334470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Calibri" pitchFamily="34" charset="0"/>
              </a:rPr>
              <a:t>Andrey</a:t>
            </a:r>
            <a:r>
              <a:rPr lang="en-US" sz="2000" dirty="0">
                <a:latin typeface="Calibri" pitchFamily="34" charset="0"/>
              </a:rPr>
              <a:t> Markov (1856-1922)</a:t>
            </a:r>
          </a:p>
          <a:p>
            <a:pPr algn="ctr"/>
            <a:endParaRPr lang="en-US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13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C202B-AB0B-0BE8-98EB-C0874CCAA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Maximize sum of rewards</a:t>
            </a:r>
            <a:endParaRPr lang="hi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3295DE-5E40-EF92-7C2C-9903F7E273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200" b="1" dirty="0">
                    <a:solidFill>
                      <a:schemeClr val="tx1"/>
                    </a:solidFill>
                  </a:rPr>
                  <a:t>Finite time horizon setting: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Consider MDP for T time steps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Rewards summed over the time steps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Want to choose actions that maximize </a:t>
                </a:r>
                <a:r>
                  <a:rPr lang="en-US" i="1" dirty="0"/>
                  <a:t>expected </a:t>
                </a:r>
                <a:r>
                  <a:rPr lang="en-US" dirty="0"/>
                  <a:t>reward</a:t>
                </a:r>
              </a:p>
              <a:p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Reward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at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time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</m:nary>
                      </m:e>
                    </m:d>
                  </m:oMath>
                </a14:m>
                <a:endParaRPr lang="hi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3295DE-5E40-EF92-7C2C-9903F7E273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8" t="-6173" b="-75926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978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Markov Decision Processes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93838"/>
            <a:ext cx="6553200" cy="90367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What actions will yield the highest </a:t>
            </a:r>
            <a:r>
              <a:rPr lang="en-US" sz="2400" i="1" u="sng" dirty="0">
                <a:ea typeface="ＭＳ Ｐゴシック" pitchFamily="34" charset="-128"/>
              </a:rPr>
              <a:t>expected</a:t>
            </a:r>
            <a:r>
              <a:rPr lang="en-US" sz="2400" dirty="0">
                <a:ea typeface="ＭＳ Ｐゴシック" pitchFamily="34" charset="-128"/>
              </a:rPr>
              <a:t> reward?</a:t>
            </a:r>
          </a:p>
          <a:p>
            <a:pPr>
              <a:lnSpc>
                <a:spcPct val="80000"/>
              </a:lnSpc>
            </a:pPr>
            <a:endParaRPr lang="en-US" sz="2400" dirty="0">
              <a:ea typeface="ＭＳ Ｐゴシック" pitchFamily="34" charset="-128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1735" y="229255"/>
            <a:ext cx="4495800" cy="348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4135" y="230954"/>
            <a:ext cx="4439265" cy="3197001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91800" y="2754204"/>
            <a:ext cx="457200" cy="24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448801" y="2743855"/>
            <a:ext cx="509618" cy="21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58400" y="1753255"/>
            <a:ext cx="43332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C:\Users\Dan\Dropbox\Office\CS 188\Ketrina Art\MDPs\AgentTopDow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852422" y="2439055"/>
            <a:ext cx="815578" cy="76200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569092-7DA0-1357-C3A3-5EBA1821731D}"/>
              </a:ext>
            </a:extLst>
          </p:cNvPr>
          <p:cNvSpPr txBox="1"/>
          <p:nvPr/>
        </p:nvSpPr>
        <p:spPr>
          <a:xfrm>
            <a:off x="193373" y="3182207"/>
            <a:ext cx="1129911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Suppose you choose the action “up”. Then suppose: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There is an 80% chance you go up, and get a reward of +2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There is a 10% chance you go left, and get a reward of -1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There is a 10% chance you go right, and get a reward of -1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expected reward in this step under this action is 0.8*(+2) + 0.1*(-1) + 0.1*(-1) = 1.4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800" b="1" dirty="0"/>
              <a:t>Want to choose actions that maximize </a:t>
            </a:r>
            <a:r>
              <a:rPr lang="en-US" sz="2800" b="1" dirty="0">
                <a:solidFill>
                  <a:srgbClr val="FF0000"/>
                </a:solidFill>
              </a:rPr>
              <a:t>total reward </a:t>
            </a:r>
            <a:r>
              <a:rPr lang="en-US" sz="2800" b="1" dirty="0"/>
              <a:t>across </a:t>
            </a:r>
          </a:p>
          <a:p>
            <a:r>
              <a:rPr lang="en-US" sz="2800" b="1" dirty="0"/>
              <a:t>many time steps (not just in the current time step)</a:t>
            </a:r>
            <a:endParaRPr lang="hi-IN" sz="2800" b="1" dirty="0"/>
          </a:p>
        </p:txBody>
      </p:sp>
    </p:spTree>
    <p:extLst>
      <p:ext uri="{BB962C8B-B14F-4D97-AF65-F5344CB8AC3E}">
        <p14:creationId xmlns:p14="http://schemas.microsoft.com/office/powerpoint/2010/main" val="271139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MDP Search Trees</a:t>
            </a:r>
          </a:p>
        </p:txBody>
      </p:sp>
      <p:sp>
        <p:nvSpPr>
          <p:cNvPr id="35843" name="AutoShape 4"/>
          <p:cNvSpPr>
            <a:spLocks noChangeArrowheads="1"/>
          </p:cNvSpPr>
          <p:nvPr/>
        </p:nvSpPr>
        <p:spPr bwMode="auto">
          <a:xfrm>
            <a:off x="5486400" y="2133600"/>
            <a:ext cx="457200" cy="365125"/>
          </a:xfrm>
          <a:prstGeom prst="triangle">
            <a:avLst>
              <a:gd name="adj" fmla="val 50000"/>
            </a:avLst>
          </a:prstGeom>
          <a:solidFill>
            <a:srgbClr val="8FA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Calibri"/>
              <a:cs typeface="Calibri"/>
            </a:endParaRPr>
          </a:p>
        </p:txBody>
      </p:sp>
      <p:sp>
        <p:nvSpPr>
          <p:cNvPr id="35844" name="AutoShape 5"/>
          <p:cNvSpPr>
            <a:spLocks noChangeArrowheads="1"/>
          </p:cNvSpPr>
          <p:nvPr/>
        </p:nvSpPr>
        <p:spPr bwMode="auto">
          <a:xfrm>
            <a:off x="5334000" y="5121275"/>
            <a:ext cx="457200" cy="365125"/>
          </a:xfrm>
          <a:prstGeom prst="triangle">
            <a:avLst>
              <a:gd name="adj" fmla="val 50000"/>
            </a:avLst>
          </a:prstGeom>
          <a:solidFill>
            <a:srgbClr val="8FA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 sz="2400">
              <a:latin typeface="Calibri"/>
              <a:cs typeface="Calibri"/>
            </a:endParaRPr>
          </a:p>
        </p:txBody>
      </p:sp>
      <p:grpSp>
        <p:nvGrpSpPr>
          <p:cNvPr id="35845" name="Group 6"/>
          <p:cNvGrpSpPr>
            <a:grpSpLocks/>
          </p:cNvGrpSpPr>
          <p:nvPr/>
        </p:nvGrpSpPr>
        <p:grpSpPr bwMode="auto">
          <a:xfrm>
            <a:off x="3886200" y="2514600"/>
            <a:ext cx="3733800" cy="1066800"/>
            <a:chOff x="1584" y="1680"/>
            <a:chExt cx="2352" cy="336"/>
          </a:xfrm>
        </p:grpSpPr>
        <p:sp>
          <p:nvSpPr>
            <p:cNvPr id="35869" name="Line 7"/>
            <p:cNvSpPr>
              <a:spLocks noChangeShapeType="1"/>
            </p:cNvSpPr>
            <p:nvPr/>
          </p:nvSpPr>
          <p:spPr bwMode="auto">
            <a:xfrm flipH="1">
              <a:off x="1584" y="1680"/>
              <a:ext cx="115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35870" name="Line 8"/>
            <p:cNvSpPr>
              <a:spLocks noChangeShapeType="1"/>
            </p:cNvSpPr>
            <p:nvPr/>
          </p:nvSpPr>
          <p:spPr bwMode="auto">
            <a:xfrm>
              <a:off x="2736" y="1680"/>
              <a:ext cx="120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35871" name="Line 9"/>
            <p:cNvSpPr>
              <a:spLocks noChangeShapeType="1"/>
            </p:cNvSpPr>
            <p:nvPr/>
          </p:nvSpPr>
          <p:spPr bwMode="auto">
            <a:xfrm flipH="1">
              <a:off x="2304" y="1680"/>
              <a:ext cx="43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35872" name="Line 10"/>
            <p:cNvSpPr>
              <a:spLocks noChangeShapeType="1"/>
            </p:cNvSpPr>
            <p:nvPr/>
          </p:nvSpPr>
          <p:spPr bwMode="auto">
            <a:xfrm>
              <a:off x="2736" y="1680"/>
              <a:ext cx="43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</p:grpSp>
      <p:sp>
        <p:nvSpPr>
          <p:cNvPr id="35846" name="Oval 11"/>
          <p:cNvSpPr>
            <a:spLocks noChangeArrowheads="1"/>
          </p:cNvSpPr>
          <p:nvPr/>
        </p:nvSpPr>
        <p:spPr bwMode="auto">
          <a:xfrm>
            <a:off x="4876800" y="3581400"/>
            <a:ext cx="381000" cy="381000"/>
          </a:xfrm>
          <a:prstGeom prst="ellipse">
            <a:avLst/>
          </a:prstGeom>
          <a:solidFill>
            <a:srgbClr val="B8EA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Calibri"/>
              <a:cs typeface="Calibri"/>
            </a:endParaRPr>
          </a:p>
        </p:txBody>
      </p:sp>
      <p:grpSp>
        <p:nvGrpSpPr>
          <p:cNvPr id="35847" name="Group 12"/>
          <p:cNvGrpSpPr>
            <a:grpSpLocks/>
          </p:cNvGrpSpPr>
          <p:nvPr/>
        </p:nvGrpSpPr>
        <p:grpSpPr bwMode="auto">
          <a:xfrm>
            <a:off x="3505200" y="3962400"/>
            <a:ext cx="3124200" cy="1143000"/>
            <a:chOff x="1536" y="2400"/>
            <a:chExt cx="1584" cy="624"/>
          </a:xfrm>
        </p:grpSpPr>
        <p:sp>
          <p:nvSpPr>
            <p:cNvPr id="35865" name="Line 13"/>
            <p:cNvSpPr>
              <a:spLocks noChangeShapeType="1"/>
            </p:cNvSpPr>
            <p:nvPr/>
          </p:nvSpPr>
          <p:spPr bwMode="auto">
            <a:xfrm flipH="1">
              <a:off x="1536" y="2400"/>
              <a:ext cx="776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35866" name="Line 14"/>
            <p:cNvSpPr>
              <a:spLocks noChangeShapeType="1"/>
            </p:cNvSpPr>
            <p:nvPr/>
          </p:nvSpPr>
          <p:spPr bwMode="auto">
            <a:xfrm>
              <a:off x="2312" y="2400"/>
              <a:ext cx="808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35867" name="Line 15"/>
            <p:cNvSpPr>
              <a:spLocks noChangeShapeType="1"/>
            </p:cNvSpPr>
            <p:nvPr/>
          </p:nvSpPr>
          <p:spPr bwMode="auto">
            <a:xfrm flipH="1">
              <a:off x="2021" y="2400"/>
              <a:ext cx="291" cy="62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35868" name="Line 16"/>
            <p:cNvSpPr>
              <a:spLocks noChangeShapeType="1"/>
            </p:cNvSpPr>
            <p:nvPr/>
          </p:nvSpPr>
          <p:spPr bwMode="auto">
            <a:xfrm>
              <a:off x="2312" y="2400"/>
              <a:ext cx="28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</p:grpSp>
      <p:sp>
        <p:nvSpPr>
          <p:cNvPr id="35848" name="Text Box 17"/>
          <p:cNvSpPr txBox="1">
            <a:spLocks noChangeArrowheads="1"/>
          </p:cNvSpPr>
          <p:nvPr/>
        </p:nvSpPr>
        <p:spPr bwMode="auto">
          <a:xfrm>
            <a:off x="5410200" y="2833688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a</a:t>
            </a:r>
          </a:p>
        </p:txBody>
      </p:sp>
      <p:sp>
        <p:nvSpPr>
          <p:cNvPr id="35849" name="Text Box 18"/>
          <p:cNvSpPr txBox="1">
            <a:spLocks noChangeArrowheads="1"/>
          </p:cNvSpPr>
          <p:nvPr/>
        </p:nvSpPr>
        <p:spPr bwMode="auto">
          <a:xfrm>
            <a:off x="5943600" y="2133600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</a:p>
        </p:txBody>
      </p:sp>
      <p:sp>
        <p:nvSpPr>
          <p:cNvPr id="35850" name="Text Box 19"/>
          <p:cNvSpPr txBox="1">
            <a:spLocks noChangeArrowheads="1"/>
          </p:cNvSpPr>
          <p:nvPr/>
        </p:nvSpPr>
        <p:spPr bwMode="auto">
          <a:xfrm>
            <a:off x="5791200" y="51054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sz="2400" dirty="0">
                <a:solidFill>
                  <a:schemeClr val="accent2"/>
                </a:solidFill>
                <a:latin typeface="Calibri"/>
                <a:cs typeface="Calibri"/>
              </a:rPr>
              <a:t>s</a:t>
            </a:r>
            <a:r>
              <a:rPr lang="ja-JP" altLang="en-US" sz="2400">
                <a:solidFill>
                  <a:schemeClr val="accent2"/>
                </a:solidFill>
                <a:latin typeface="Calibri"/>
                <a:cs typeface="Calibri"/>
              </a:rPr>
              <a:t>’</a:t>
            </a:r>
            <a:endParaRPr lang="en-US" sz="24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35851" name="Text Box 20"/>
          <p:cNvSpPr txBox="1">
            <a:spLocks noChangeArrowheads="1"/>
          </p:cNvSpPr>
          <p:nvPr/>
        </p:nvSpPr>
        <p:spPr bwMode="auto">
          <a:xfrm>
            <a:off x="5257800" y="3581400"/>
            <a:ext cx="76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8000"/>
                </a:solidFill>
                <a:latin typeface="Calibri"/>
                <a:cs typeface="Calibri"/>
              </a:rPr>
              <a:t>s, a</a:t>
            </a:r>
          </a:p>
        </p:txBody>
      </p:sp>
      <p:grpSp>
        <p:nvGrpSpPr>
          <p:cNvPr id="35852" name="Group 21"/>
          <p:cNvGrpSpPr>
            <a:grpSpLocks/>
          </p:cNvGrpSpPr>
          <p:nvPr/>
        </p:nvGrpSpPr>
        <p:grpSpPr bwMode="auto">
          <a:xfrm>
            <a:off x="3733800" y="5486400"/>
            <a:ext cx="3733800" cy="533400"/>
            <a:chOff x="1584" y="1680"/>
            <a:chExt cx="2352" cy="336"/>
          </a:xfrm>
        </p:grpSpPr>
        <p:sp>
          <p:nvSpPr>
            <p:cNvPr id="35861" name="Line 22"/>
            <p:cNvSpPr>
              <a:spLocks noChangeShapeType="1"/>
            </p:cNvSpPr>
            <p:nvPr/>
          </p:nvSpPr>
          <p:spPr bwMode="auto">
            <a:xfrm flipH="1">
              <a:off x="1584" y="1680"/>
              <a:ext cx="115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35862" name="Line 23"/>
            <p:cNvSpPr>
              <a:spLocks noChangeShapeType="1"/>
            </p:cNvSpPr>
            <p:nvPr/>
          </p:nvSpPr>
          <p:spPr bwMode="auto">
            <a:xfrm>
              <a:off x="2736" y="1680"/>
              <a:ext cx="120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35863" name="Line 24"/>
            <p:cNvSpPr>
              <a:spLocks noChangeShapeType="1"/>
            </p:cNvSpPr>
            <p:nvPr/>
          </p:nvSpPr>
          <p:spPr bwMode="auto">
            <a:xfrm flipH="1">
              <a:off x="2304" y="1680"/>
              <a:ext cx="43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35864" name="Line 25"/>
            <p:cNvSpPr>
              <a:spLocks noChangeShapeType="1"/>
            </p:cNvSpPr>
            <p:nvPr/>
          </p:nvSpPr>
          <p:spPr bwMode="auto">
            <a:xfrm>
              <a:off x="2736" y="1680"/>
              <a:ext cx="43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</p:grpSp>
      <p:sp>
        <p:nvSpPr>
          <p:cNvPr id="35854" name="Text Box 27"/>
          <p:cNvSpPr txBox="1">
            <a:spLocks noChangeArrowheads="1"/>
          </p:cNvSpPr>
          <p:nvPr/>
        </p:nvSpPr>
        <p:spPr bwMode="auto">
          <a:xfrm>
            <a:off x="5901050" y="4556125"/>
            <a:ext cx="51716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lang="en-US" altLang="ja-JP" sz="2800" dirty="0">
                <a:solidFill>
                  <a:srgbClr val="C00000"/>
                </a:solidFill>
                <a:latin typeface="Calibri"/>
                <a:cs typeface="Calibri"/>
              </a:rPr>
              <a:t>ransition: 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T(</a:t>
            </a:r>
            <a:r>
              <a:rPr lang="en-US" sz="2800" dirty="0" err="1">
                <a:solidFill>
                  <a:srgbClr val="C00000"/>
                </a:solidFill>
                <a:latin typeface="Calibri"/>
                <a:cs typeface="Calibri"/>
              </a:rPr>
              <a:t>s,a,s</a:t>
            </a:r>
            <a:r>
              <a:rPr lang="ja-JP" altLang="en-US" sz="2800" dirty="0">
                <a:solidFill>
                  <a:srgbClr val="C00000"/>
                </a:solidFill>
                <a:latin typeface="Calibri"/>
                <a:cs typeface="Calibri"/>
              </a:rPr>
              <a:t>’</a:t>
            </a:r>
            <a:r>
              <a:rPr lang="en-US" altLang="ja-JP" sz="2800" dirty="0">
                <a:solidFill>
                  <a:srgbClr val="C00000"/>
                </a:solidFill>
                <a:latin typeface="Calibri"/>
                <a:cs typeface="Calibri"/>
              </a:rPr>
              <a:t>) = P(s</a:t>
            </a:r>
            <a:r>
              <a:rPr lang="ja-JP" altLang="en-US" sz="2800" dirty="0">
                <a:solidFill>
                  <a:srgbClr val="C00000"/>
                </a:solidFill>
                <a:latin typeface="Calibri"/>
                <a:cs typeface="Calibri"/>
              </a:rPr>
              <a:t>’</a:t>
            </a:r>
            <a:r>
              <a:rPr lang="en-US" altLang="ja-JP" sz="2800" dirty="0">
                <a:solidFill>
                  <a:srgbClr val="C00000"/>
                </a:solidFill>
                <a:latin typeface="Calibri"/>
                <a:cs typeface="Calibri"/>
              </a:rPr>
              <a:t>|</a:t>
            </a:r>
            <a:r>
              <a:rPr lang="en-US" altLang="ja-JP" sz="2800" dirty="0" err="1">
                <a:solidFill>
                  <a:srgbClr val="C00000"/>
                </a:solidFill>
                <a:latin typeface="Calibri"/>
                <a:cs typeface="Calibri"/>
              </a:rPr>
              <a:t>s,a</a:t>
            </a:r>
            <a:r>
              <a:rPr lang="en-US" altLang="ja-JP" sz="2800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35857" name="Text Box 30"/>
          <p:cNvSpPr txBox="1">
            <a:spLocks noChangeArrowheads="1"/>
          </p:cNvSpPr>
          <p:nvPr/>
        </p:nvSpPr>
        <p:spPr bwMode="auto">
          <a:xfrm>
            <a:off x="6349678" y="1944069"/>
            <a:ext cx="175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Calibri"/>
                <a:cs typeface="Calibri"/>
              </a:rPr>
              <a:t>s is a </a:t>
            </a:r>
            <a:r>
              <a:rPr lang="en-US" sz="2800" i="1" dirty="0">
                <a:solidFill>
                  <a:srgbClr val="0000FF"/>
                </a:solidFill>
                <a:latin typeface="Calibri"/>
                <a:cs typeface="Calibri"/>
              </a:rPr>
              <a:t>state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643" y="2634907"/>
            <a:ext cx="3017838" cy="2259698"/>
          </a:xfrm>
          <a:prstGeom prst="rect">
            <a:avLst/>
          </a:prstGeom>
          <a:noFill/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4800" y="1490664"/>
            <a:ext cx="2057400" cy="1442614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E8D9D6-FAAC-5CFE-2E25-C480DE31CCC4}"/>
              </a:ext>
            </a:extLst>
          </p:cNvPr>
          <p:cNvSpPr txBox="1"/>
          <p:nvPr/>
        </p:nvSpPr>
        <p:spPr>
          <a:xfrm>
            <a:off x="4584539" y="4510499"/>
            <a:ext cx="1270322" cy="461665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R(</a:t>
            </a:r>
            <a:r>
              <a:rPr lang="en-US" sz="2400" dirty="0" err="1">
                <a:latin typeface="Calibri"/>
                <a:cs typeface="Calibri"/>
              </a:rPr>
              <a:t>s,a,s</a:t>
            </a:r>
            <a:r>
              <a:rPr lang="ja-JP" altLang="en-US" sz="2400">
                <a:latin typeface="Calibri"/>
                <a:cs typeface="Calibri"/>
              </a:rPr>
              <a:t>’</a:t>
            </a:r>
            <a:r>
              <a:rPr lang="en-US" altLang="ja-JP" sz="2400" dirty="0">
                <a:latin typeface="Calibri"/>
                <a:cs typeface="Calibri"/>
              </a:rPr>
              <a:t>)</a:t>
            </a:r>
            <a:endParaRPr lang="en-US" sz="2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nimBg="1"/>
      <p:bldP spid="35844" grpId="0" animBg="1"/>
      <p:bldP spid="35846" grpId="0" animBg="1"/>
      <p:bldP spid="35848" grpId="0"/>
      <p:bldP spid="35849" grpId="0"/>
      <p:bldP spid="35850" grpId="0"/>
      <p:bldP spid="35851" grpId="0"/>
      <p:bldP spid="35854" grpId="0"/>
      <p:bldP spid="35857" grpId="0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=  template TPT1  env TPENV1  fore 0  back 16777215  eqnno 1"/>
  <p:tag name="FILENAME" val="TP_tmp"/>
  <p:tag name="ORIGWIDTH" val="7"/>
  <p:tag name="PICTUREFILESIZE" val="16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OliveGreen}{Q^*(s,a) = \sum_{s'} T(s,a,s') \left[ R(s,a,s') + \gamma V^*(s') 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31"/>
  <p:tag name="PICTUREFILESIZE" val="4323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OliveGreen}{Q^*(s,a) = \sum_{s'} T(s,a,s') \left[ R(s,a,s') + \gamma V^*(s') 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31"/>
  <p:tag name="PICTUREFILESIZE" val="4323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V^*(s) = \max_a Q^*(s,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05"/>
  <p:tag name="PICTUREFILESIZE" val="1926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V^*(s) = \max_a \sum_{s'} T(s,a,s') \,\left[ R(s, a, s') + \gamma\, V^*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63"/>
  <p:tag name="PICTUREFILESIZE" val="4639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k(s)  template TPT1  env TPENV1  fore 0  back 16777215  eqnno 2"/>
  <p:tag name="FILENAME" val="TP_tmp"/>
  <p:tag name="ORIGWIDTH" val="22"/>
  <p:tag name="PICTUREFILESIZE" val="267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{k+1}(s)  template TPT1  env TPENV1  fore 0  back 16777215  eqnno 2"/>
  <p:tag name="FILENAME" val="TP_tmp"/>
  <p:tag name="ORIGWIDTH" val="32"/>
  <p:tag name="PICTUREFILESIZE" val="298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(S_{t+1} = s' | S_t = s_t, A_t = a_t, S_{t-1}=s_{t-1},A_{t-1}, \ldots S_0 = s_0)  template TPT1  env TPENV1  fore 0  back 16777215  eqnno 1"/>
  <p:tag name="FILENAME" val="TP_tmp"/>
  <p:tag name="ORIGWIDTH" val="259"/>
  <p:tag name="PICTUREFILESIZE" val="824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(S_{t+1} = s' | S_t = s_t, A_t = a_t)  template TPT1  env TPENV1  fore 0  back 16777215  eqnno 1"/>
  <p:tag name="FILENAME" val="TP_tmp"/>
  <p:tag name="ORIGWIDTH" val="126"/>
  <p:tag name="PICTUREFILESIZE" val="472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1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9"/>
  <p:tag name="PICTUREFILESIZE" val="98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2"/>
  <p:tag name="PICTUREFILESIZE" val="170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^2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2"/>
  <p:tag name="PICTUREFILESIZE" val="320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V^*(s) = \max_a \sum_{s'} T(s,a,s') \,\left[ R(s, a, s') + \gamma\, V^*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63"/>
  <p:tag name="PICTUREFILESIZE" val="4639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V^*(s) = \max_a Q^*(s,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05"/>
  <p:tag name="PICTUREFILESIZE" val="1926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V^*(s) = \max_a Q^*(s,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05"/>
  <p:tag name="PICTUREFILESIZE" val="19269"/>
</p:tagLst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7030A0"/>
      </a:dk2>
      <a:lt2>
        <a:srgbClr val="E7E6E6"/>
      </a:lt2>
      <a:accent1>
        <a:srgbClr val="2E75B5"/>
      </a:accent1>
      <a:accent2>
        <a:srgbClr val="2E75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2E75B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49471</TotalTime>
  <Words>2982</Words>
  <Application>Microsoft Macintosh PowerPoint</Application>
  <PresentationFormat>Widescreen</PresentationFormat>
  <Paragraphs>579</Paragraphs>
  <Slides>43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Calibri</vt:lpstr>
      <vt:lpstr>Cambria Math</vt:lpstr>
      <vt:lpstr>Arial</vt:lpstr>
      <vt:lpstr>Wingdings</vt:lpstr>
      <vt:lpstr>Calibri Light</vt:lpstr>
      <vt:lpstr>Office Theme</vt:lpstr>
      <vt:lpstr>AI: Representation and Problem Solving </vt:lpstr>
      <vt:lpstr>PowerPoint Presentation</vt:lpstr>
      <vt:lpstr>Example: Grid World</vt:lpstr>
      <vt:lpstr>Grid World Actions</vt:lpstr>
      <vt:lpstr>Markov Decision Processes</vt:lpstr>
      <vt:lpstr>What is Markov about MDPs?</vt:lpstr>
      <vt:lpstr>Goal: Maximize sum of rewards</vt:lpstr>
      <vt:lpstr>Markov Decision Processes</vt:lpstr>
      <vt:lpstr>MDP Search Trees</vt:lpstr>
      <vt:lpstr>Policies</vt:lpstr>
      <vt:lpstr>Solution method 1: Expectimax search</vt:lpstr>
      <vt:lpstr>PowerPoint Presentation</vt:lpstr>
      <vt:lpstr>PowerPoint Presentation</vt:lpstr>
      <vt:lpstr>PowerPoint Presentation</vt:lpstr>
      <vt:lpstr>PowerPoint Presentation</vt:lpstr>
      <vt:lpstr>Solution method 1: Expectimax search</vt:lpstr>
      <vt:lpstr>PowerPoint Presentation</vt:lpstr>
      <vt:lpstr>Solution method 1: Expectimax search</vt:lpstr>
      <vt:lpstr>PowerPoint Presentation</vt:lpstr>
      <vt:lpstr>PowerPoint Presentation</vt:lpstr>
      <vt:lpstr>Goal: Maximize sum of rewards</vt:lpstr>
      <vt:lpstr>PowerPoint Presentation</vt:lpstr>
      <vt:lpstr>PowerPoint Presentation</vt:lpstr>
      <vt:lpstr>Goal: Maximize sum of rewards</vt:lpstr>
      <vt:lpstr>Goal: Maximize sum of rewards</vt:lpstr>
      <vt:lpstr>Goal: Maximize sum of rewards</vt:lpstr>
      <vt:lpstr>Goal: Maximize sum of rewards</vt:lpstr>
      <vt:lpstr>Discounting</vt:lpstr>
      <vt:lpstr>Goal: Maximize sum of rewards</vt:lpstr>
      <vt:lpstr>Goal: Maximize sum of rewards</vt:lpstr>
      <vt:lpstr>Policies</vt:lpstr>
      <vt:lpstr>Solution method 2: Value iteration</vt:lpstr>
      <vt:lpstr>Optimal Quantities</vt:lpstr>
      <vt:lpstr>Optimal Quantities</vt:lpstr>
      <vt:lpstr>Optimal Quantities</vt:lpstr>
      <vt:lpstr>Optimal Quantities</vt:lpstr>
      <vt:lpstr>Optimal Quantities</vt:lpstr>
      <vt:lpstr>Optimal Quantities</vt:lpstr>
      <vt:lpstr>Solution method 2: Value iteration</vt:lpstr>
      <vt:lpstr>Solution method 2: Value iteration</vt:lpstr>
      <vt:lpstr>Solution method 2: Value iteration</vt:lpstr>
      <vt:lpstr>Solution method 2: Value iteration</vt:lpstr>
      <vt:lpstr>Convergence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Nihar B Shah</cp:lastModifiedBy>
  <cp:revision>1060</cp:revision>
  <cp:lastPrinted>2022-02-28T13:50:55Z</cp:lastPrinted>
  <dcterms:created xsi:type="dcterms:W3CDTF">2018-10-11T11:39:27Z</dcterms:created>
  <dcterms:modified xsi:type="dcterms:W3CDTF">2024-03-11T20:14:34Z</dcterms:modified>
</cp:coreProperties>
</file>