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8"/>
  </p:notesMasterIdLst>
  <p:sldIdLst>
    <p:sldId id="663" r:id="rId2"/>
    <p:sldId id="788" r:id="rId3"/>
    <p:sldId id="865" r:id="rId4"/>
    <p:sldId id="790" r:id="rId5"/>
    <p:sldId id="793" r:id="rId6"/>
    <p:sldId id="794" r:id="rId7"/>
    <p:sldId id="798" r:id="rId8"/>
    <p:sldId id="796" r:id="rId9"/>
    <p:sldId id="800" r:id="rId10"/>
    <p:sldId id="867" r:id="rId11"/>
    <p:sldId id="799" r:id="rId12"/>
    <p:sldId id="868" r:id="rId13"/>
    <p:sldId id="803" r:id="rId14"/>
    <p:sldId id="869" r:id="rId15"/>
    <p:sldId id="873" r:id="rId16"/>
    <p:sldId id="874" r:id="rId17"/>
    <p:sldId id="870" r:id="rId18"/>
    <p:sldId id="805" r:id="rId19"/>
    <p:sldId id="516" r:id="rId20"/>
    <p:sldId id="871" r:id="rId21"/>
    <p:sldId id="872" r:id="rId22"/>
    <p:sldId id="875" r:id="rId23"/>
    <p:sldId id="876" r:id="rId24"/>
    <p:sldId id="877" r:id="rId25"/>
    <p:sldId id="885" r:id="rId26"/>
    <p:sldId id="808" r:id="rId27"/>
    <p:sldId id="810" r:id="rId28"/>
    <p:sldId id="811" r:id="rId29"/>
    <p:sldId id="878" r:id="rId30"/>
    <p:sldId id="821" r:id="rId31"/>
    <p:sldId id="825" r:id="rId32"/>
    <p:sldId id="834" r:id="rId33"/>
    <p:sldId id="860" r:id="rId34"/>
    <p:sldId id="856" r:id="rId35"/>
    <p:sldId id="879" r:id="rId36"/>
    <p:sldId id="836" r:id="rId37"/>
    <p:sldId id="880" r:id="rId38"/>
    <p:sldId id="881" r:id="rId39"/>
    <p:sldId id="882" r:id="rId40"/>
    <p:sldId id="883" r:id="rId41"/>
    <p:sldId id="859" r:id="rId42"/>
    <p:sldId id="863" r:id="rId43"/>
    <p:sldId id="864" r:id="rId44"/>
    <p:sldId id="847" r:id="rId45"/>
    <p:sldId id="852" r:id="rId46"/>
    <p:sldId id="848" r:id="rId47"/>
    <p:sldId id="851" r:id="rId48"/>
    <p:sldId id="884" r:id="rId49"/>
    <p:sldId id="853" r:id="rId50"/>
    <p:sldId id="850" r:id="rId51"/>
    <p:sldId id="562" r:id="rId52"/>
    <p:sldId id="602" r:id="rId53"/>
    <p:sldId id="603" r:id="rId54"/>
    <p:sldId id="605" r:id="rId55"/>
    <p:sldId id="606" r:id="rId56"/>
    <p:sldId id="607" r:id="rId57"/>
    <p:sldId id="609" r:id="rId58"/>
    <p:sldId id="611" r:id="rId59"/>
    <p:sldId id="614" r:id="rId60"/>
    <p:sldId id="615" r:id="rId61"/>
    <p:sldId id="616" r:id="rId62"/>
    <p:sldId id="618" r:id="rId63"/>
    <p:sldId id="620" r:id="rId64"/>
    <p:sldId id="621" r:id="rId65"/>
    <p:sldId id="622" r:id="rId66"/>
    <p:sldId id="623" r:id="rId67"/>
  </p:sldIdLst>
  <p:sldSz cx="12192000" cy="6858000"/>
  <p:notesSz cx="7010400" cy="9296400"/>
  <p:embeddedFontLst>
    <p:embeddedFont>
      <p:font typeface="Cambria Math" panose="02040503050406030204" pitchFamily="18" charset="0"/>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99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32" autoAdjust="0"/>
    <p:restoredTop sz="79103" autoAdjust="0"/>
  </p:normalViewPr>
  <p:slideViewPr>
    <p:cSldViewPr snapToGrid="0">
      <p:cViewPr varScale="1">
        <p:scale>
          <a:sx n="134" d="100"/>
          <a:sy n="134" d="100"/>
        </p:scale>
        <p:origin x="804" y="96"/>
      </p:cViewPr>
      <p:guideLst/>
    </p:cSldViewPr>
  </p:slideViewPr>
  <p:notesTextViewPr>
    <p:cViewPr>
      <p:scale>
        <a:sx n="1" d="1"/>
        <a:sy n="1" d="1"/>
      </p:scale>
      <p:origin x="0" y="0"/>
    </p:cViewPr>
  </p:notesTextViewPr>
  <p:sorterViewPr>
    <p:cViewPr>
      <p:scale>
        <a:sx n="100" d="100"/>
        <a:sy n="100" d="100"/>
      </p:scale>
      <p:origin x="0" y="-35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BF5E2F-2EA4-4BED-BDB7-3263066D10D9}" type="datetimeFigureOut">
              <a:rPr lang="en-US" smtClean="0"/>
              <a:t>2/27/2024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38</a:t>
            </a:fld>
            <a:endParaRPr lang="en-US" dirty="0"/>
          </a:p>
        </p:txBody>
      </p:sp>
    </p:spTree>
    <p:extLst>
      <p:ext uri="{BB962C8B-B14F-4D97-AF65-F5344CB8AC3E}">
        <p14:creationId xmlns:p14="http://schemas.microsoft.com/office/powerpoint/2010/main" val="239632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they are not mutex! You can do remove(</a:t>
            </a:r>
            <a:r>
              <a:rPr lang="en-US" dirty="0" err="1"/>
              <a:t>flat,axle</a:t>
            </a:r>
            <a:r>
              <a:rPr lang="en-US" dirty="0"/>
              <a:t>) and remove(</a:t>
            </a:r>
            <a:r>
              <a:rPr lang="en-US" dirty="0" err="1"/>
              <a:t>spare,trunk</a:t>
            </a:r>
            <a:r>
              <a:rPr lang="en-US" dirty="0"/>
              <a:t>) at the same time at t=1. And you can do put(</a:t>
            </a:r>
            <a:r>
              <a:rPr lang="en-US" dirty="0" err="1"/>
              <a:t>flat,trunk</a:t>
            </a:r>
            <a:r>
              <a:rPr lang="en-US" dirty="0"/>
              <a:t>) and put(</a:t>
            </a:r>
            <a:r>
              <a:rPr lang="en-US" dirty="0" err="1"/>
              <a:t>spare,axle</a:t>
            </a:r>
            <a:r>
              <a:rPr lang="en-US" dirty="0"/>
              <a:t>) at the same time at t=2. The predicates that interfere, </a:t>
            </a:r>
            <a:r>
              <a:rPr lang="en-US" dirty="0" err="1"/>
              <a:t>etc</a:t>
            </a:r>
            <a:r>
              <a:rPr lang="en-US" dirty="0"/>
              <a:t> are not required at the same time. </a:t>
            </a:r>
          </a:p>
        </p:txBody>
      </p:sp>
      <p:sp>
        <p:nvSpPr>
          <p:cNvPr id="4" name="Slide Number Placeholder 3"/>
          <p:cNvSpPr>
            <a:spLocks noGrp="1"/>
          </p:cNvSpPr>
          <p:nvPr>
            <p:ph type="sldNum" sz="quarter" idx="5"/>
          </p:nvPr>
        </p:nvSpPr>
        <p:spPr/>
        <p:txBody>
          <a:bodyPr/>
          <a:lstStyle/>
          <a:p>
            <a:fld id="{061C2587-C0BF-41B9-B0FA-D76263C040D8}" type="slidenum">
              <a:rPr lang="en-US" smtClean="0"/>
              <a:t>40</a:t>
            </a:fld>
            <a:endParaRPr lang="en-US" dirty="0"/>
          </a:p>
        </p:txBody>
      </p:sp>
    </p:spTree>
    <p:extLst>
      <p:ext uri="{BB962C8B-B14F-4D97-AF65-F5344CB8AC3E}">
        <p14:creationId xmlns:p14="http://schemas.microsoft.com/office/powerpoint/2010/main" val="315284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50</a:t>
            </a:fld>
            <a:endParaRPr lang="en-US" dirty="0"/>
          </a:p>
        </p:txBody>
      </p:sp>
    </p:spTree>
    <p:extLst>
      <p:ext uri="{BB962C8B-B14F-4D97-AF65-F5344CB8AC3E}">
        <p14:creationId xmlns:p14="http://schemas.microsoft.com/office/powerpoint/2010/main" val="1854879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Both Loaded</a:t>
            </a:r>
            <a:r>
              <a:rPr lang="en-US" baseline="0" dirty="0"/>
              <a:t> conflict with At(B)</a:t>
            </a:r>
          </a:p>
          <a:p>
            <a:r>
              <a:rPr lang="en-US" baseline="0" dirty="0"/>
              <a:t>Both Loaded conflict with Unloaded</a:t>
            </a:r>
            <a:endParaRPr lang="en-US" dirty="0"/>
          </a:p>
        </p:txBody>
      </p:sp>
      <p:sp>
        <p:nvSpPr>
          <p:cNvPr id="4" name="Slide Number Placeholder 3"/>
          <p:cNvSpPr>
            <a:spLocks noGrp="1"/>
          </p:cNvSpPr>
          <p:nvPr>
            <p:ph type="sldNum" sz="quarter" idx="10"/>
          </p:nvPr>
        </p:nvSpPr>
        <p:spPr/>
        <p:txBody>
          <a:bodyPr/>
          <a:lstStyle/>
          <a:p>
            <a:fld id="{0A87297D-1BAC-8B4E-92D3-9921758C420F}" type="slidenum">
              <a:rPr lang="en-US" smtClean="0"/>
              <a:t>66</a:t>
            </a:fld>
            <a:endParaRPr lang="en-US"/>
          </a:p>
        </p:txBody>
      </p:sp>
    </p:spTree>
    <p:extLst>
      <p:ext uri="{BB962C8B-B14F-4D97-AF65-F5344CB8AC3E}">
        <p14:creationId xmlns:p14="http://schemas.microsoft.com/office/powerpoint/2010/main" val="95335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endParaRPr lang="en-US" dirty="0">
              <a:latin typeface="Arial" charset="0"/>
            </a:endParaRP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2</a:t>
            </a:fld>
            <a:endParaRPr lang="en-US">
              <a:latin typeface="Arial" charset="0"/>
            </a:endParaRPr>
          </a:p>
        </p:txBody>
      </p:sp>
    </p:spTree>
    <p:extLst>
      <p:ext uri="{BB962C8B-B14F-4D97-AF65-F5344CB8AC3E}">
        <p14:creationId xmlns:p14="http://schemas.microsoft.com/office/powerpoint/2010/main" val="294852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endParaRPr lang="en-US" dirty="0">
              <a:latin typeface="Arial" charset="0"/>
            </a:endParaRP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3</a:t>
            </a:fld>
            <a:endParaRPr lang="en-US">
              <a:latin typeface="Arial" charset="0"/>
            </a:endParaRPr>
          </a:p>
        </p:txBody>
      </p:sp>
    </p:spTree>
    <p:extLst>
      <p:ext uri="{BB962C8B-B14F-4D97-AF65-F5344CB8AC3E}">
        <p14:creationId xmlns:p14="http://schemas.microsoft.com/office/powerpoint/2010/main" val="385724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Spare tire is on the trunk, flat tire is on the ground</a:t>
            </a:r>
          </a:p>
        </p:txBody>
      </p:sp>
      <p:sp>
        <p:nvSpPr>
          <p:cNvPr id="4" name="Slide Number Placeholder 3"/>
          <p:cNvSpPr>
            <a:spLocks noGrp="1"/>
          </p:cNvSpPr>
          <p:nvPr>
            <p:ph type="sldNum" sz="quarter" idx="5"/>
          </p:nvPr>
        </p:nvSpPr>
        <p:spPr/>
        <p:txBody>
          <a:bodyPr/>
          <a:lstStyle/>
          <a:p>
            <a:fld id="{061C2587-C0BF-41B9-B0FA-D76263C040D8}" type="slidenum">
              <a:rPr lang="en-US" smtClean="0"/>
              <a:t>6</a:t>
            </a:fld>
            <a:endParaRPr lang="en-US" dirty="0"/>
          </a:p>
        </p:txBody>
      </p:sp>
    </p:spTree>
    <p:extLst>
      <p:ext uri="{BB962C8B-B14F-4D97-AF65-F5344CB8AC3E}">
        <p14:creationId xmlns:p14="http://schemas.microsoft.com/office/powerpoint/2010/main" val="146203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thing that changes is that the tire that was in the trunk is now on the ground</a:t>
            </a:r>
          </a:p>
        </p:txBody>
      </p:sp>
      <p:sp>
        <p:nvSpPr>
          <p:cNvPr id="4" name="Slide Number Placeholder 3"/>
          <p:cNvSpPr>
            <a:spLocks noGrp="1"/>
          </p:cNvSpPr>
          <p:nvPr>
            <p:ph type="sldNum" sz="quarter" idx="5"/>
          </p:nvPr>
        </p:nvSpPr>
        <p:spPr/>
        <p:txBody>
          <a:bodyPr/>
          <a:lstStyle/>
          <a:p>
            <a:fld id="{061C2587-C0BF-41B9-B0FA-D76263C040D8}" type="slidenum">
              <a:rPr lang="en-US" smtClean="0"/>
              <a:t>11</a:t>
            </a:fld>
            <a:endParaRPr lang="en-US" dirty="0"/>
          </a:p>
        </p:txBody>
      </p:sp>
    </p:spTree>
    <p:extLst>
      <p:ext uri="{BB962C8B-B14F-4D97-AF65-F5344CB8AC3E}">
        <p14:creationId xmlns:p14="http://schemas.microsoft.com/office/powerpoint/2010/main" val="276994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thing that changes is that the tire that was in the trunk is now on the ground</a:t>
            </a:r>
          </a:p>
        </p:txBody>
      </p:sp>
      <p:sp>
        <p:nvSpPr>
          <p:cNvPr id="4" name="Slide Number Placeholder 3"/>
          <p:cNvSpPr>
            <a:spLocks noGrp="1"/>
          </p:cNvSpPr>
          <p:nvPr>
            <p:ph type="sldNum" sz="quarter" idx="5"/>
          </p:nvPr>
        </p:nvSpPr>
        <p:spPr/>
        <p:txBody>
          <a:bodyPr/>
          <a:lstStyle/>
          <a:p>
            <a:fld id="{061C2587-C0BF-41B9-B0FA-D76263C040D8}" type="slidenum">
              <a:rPr lang="en-US" smtClean="0"/>
              <a:t>12</a:t>
            </a:fld>
            <a:endParaRPr lang="en-US" dirty="0"/>
          </a:p>
        </p:txBody>
      </p:sp>
    </p:spTree>
    <p:extLst>
      <p:ext uri="{BB962C8B-B14F-4D97-AF65-F5344CB8AC3E}">
        <p14:creationId xmlns:p14="http://schemas.microsoft.com/office/powerpoint/2010/main" val="382786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26</a:t>
            </a:fld>
            <a:endParaRPr lang="en-US" dirty="0"/>
          </a:p>
        </p:txBody>
      </p:sp>
    </p:spTree>
    <p:extLst>
      <p:ext uri="{BB962C8B-B14F-4D97-AF65-F5344CB8AC3E}">
        <p14:creationId xmlns:p14="http://schemas.microsoft.com/office/powerpoint/2010/main" val="113349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 Yes, a plan that is found does work</a:t>
            </a:r>
          </a:p>
          <a:p>
            <a:r>
              <a:rPr lang="en-US" dirty="0"/>
              <a:t>Complete? No, doesn’t always find a plan (sometimes you do something that can’t be undone)</a:t>
            </a:r>
          </a:p>
          <a:p>
            <a:r>
              <a:rPr lang="en-US" dirty="0"/>
              <a:t>Optimal? No, example given</a:t>
            </a:r>
          </a:p>
        </p:txBody>
      </p:sp>
      <p:sp>
        <p:nvSpPr>
          <p:cNvPr id="4" name="Slide Number Placeholder 3"/>
          <p:cNvSpPr>
            <a:spLocks noGrp="1"/>
          </p:cNvSpPr>
          <p:nvPr>
            <p:ph type="sldNum" sz="quarter" idx="5"/>
          </p:nvPr>
        </p:nvSpPr>
        <p:spPr/>
        <p:txBody>
          <a:bodyPr/>
          <a:lstStyle/>
          <a:p>
            <a:fld id="{061C2587-C0BF-41B9-B0FA-D76263C040D8}" type="slidenum">
              <a:rPr lang="en-US" smtClean="0"/>
              <a:t>29</a:t>
            </a:fld>
            <a:endParaRPr lang="en-US" dirty="0"/>
          </a:p>
        </p:txBody>
      </p:sp>
    </p:spTree>
    <p:extLst>
      <p:ext uri="{BB962C8B-B14F-4D97-AF65-F5344CB8AC3E}">
        <p14:creationId xmlns:p14="http://schemas.microsoft.com/office/powerpoint/2010/main" val="141489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No-op and remove each interfere and are inconsistent with each other because ’remove’ deletes the precondition/effect of ‘no-op’</a:t>
            </a:r>
          </a:p>
        </p:txBody>
      </p:sp>
      <p:sp>
        <p:nvSpPr>
          <p:cNvPr id="4" name="Slide Number Placeholder 3"/>
          <p:cNvSpPr>
            <a:spLocks noGrp="1"/>
          </p:cNvSpPr>
          <p:nvPr>
            <p:ph type="sldNum" sz="quarter" idx="5"/>
          </p:nvPr>
        </p:nvSpPr>
        <p:spPr/>
        <p:txBody>
          <a:bodyPr/>
          <a:lstStyle/>
          <a:p>
            <a:fld id="{061C2587-C0BF-41B9-B0FA-D76263C040D8}" type="slidenum">
              <a:rPr lang="en-US" smtClean="0"/>
              <a:t>37</a:t>
            </a:fld>
            <a:endParaRPr lang="en-US" dirty="0"/>
          </a:p>
        </p:txBody>
      </p:sp>
    </p:spTree>
    <p:extLst>
      <p:ext uri="{BB962C8B-B14F-4D97-AF65-F5344CB8AC3E}">
        <p14:creationId xmlns:p14="http://schemas.microsoft.com/office/powerpoint/2010/main" val="406567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2/27/2024</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2/27/2024</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2/27/2024</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2/27/2024</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2/27/2024</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2/27/2024</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2/27/2024</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2/27/2024</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2/27/2024</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Classical Planning</a:t>
            </a:r>
          </a:p>
          <a:p>
            <a:pPr eaLnBrk="1" hangingPunct="1"/>
            <a:r>
              <a:rPr lang="en-US" sz="4267" dirty="0"/>
              <a:t>or Symbolic Planning</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 Tuomas Sandholm </a:t>
            </a:r>
            <a:r>
              <a:rPr lang="en-US" sz="2400"/>
              <a:t>and Nihar Shah</a:t>
            </a:r>
            <a:endParaRPr lang="en-US" sz="2400" dirty="0"/>
          </a:p>
          <a:p>
            <a:pPr algn="ctr">
              <a:spcBef>
                <a:spcPct val="50000"/>
              </a:spcBef>
            </a:pPr>
            <a:r>
              <a:rPr lang="en-US" sz="1867" dirty="0"/>
              <a:t>Slide credits: CMU AI</a:t>
            </a:r>
          </a:p>
        </p:txBody>
      </p:sp>
      <p:pic>
        <p:nvPicPr>
          <p:cNvPr id="1026" name="Picture 2" descr="Flat Tire Cartoon High Res Stock Images | Shutterstock">
            <a:extLst>
              <a:ext uri="{FF2B5EF4-FFF2-40B4-BE49-F238E27FC236}">
                <a16:creationId xmlns:a16="http://schemas.microsoft.com/office/drawing/2014/main" id="{E3744E5C-0DB5-A549-8D4B-E653486F80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14"/>
          <a:stretch/>
        </p:blipFill>
        <p:spPr bwMode="auto">
          <a:xfrm>
            <a:off x="4472067" y="3010260"/>
            <a:ext cx="3247865" cy="24112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366F3C-5B36-1849-87CF-2C8CA4EE86B4}"/>
              </a:ext>
            </a:extLst>
          </p:cNvPr>
          <p:cNvSpPr txBox="1"/>
          <p:nvPr/>
        </p:nvSpPr>
        <p:spPr>
          <a:xfrm>
            <a:off x="10088988" y="6488668"/>
            <a:ext cx="2103012" cy="369332"/>
          </a:xfrm>
          <a:prstGeom prst="rect">
            <a:avLst/>
          </a:prstGeom>
          <a:noFill/>
        </p:spPr>
        <p:txBody>
          <a:bodyPr wrap="none" rtlCol="0">
            <a:spAutoFit/>
          </a:bodyPr>
          <a:lstStyle/>
          <a:p>
            <a:r>
              <a:rPr lang="en-US" dirty="0"/>
              <a:t>Image: Shutterstock </a:t>
            </a:r>
          </a:p>
        </p:txBody>
      </p:sp>
    </p:spTree>
    <p:extLst>
      <p:ext uri="{BB962C8B-B14F-4D97-AF65-F5344CB8AC3E}">
        <p14:creationId xmlns:p14="http://schemas.microsoft.com/office/powerpoint/2010/main" val="240405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1915-5BE3-714C-A9BA-A278F5AA1E0E}"/>
              </a:ext>
            </a:extLst>
          </p:cNvPr>
          <p:cNvSpPr>
            <a:spLocks noGrp="1"/>
          </p:cNvSpPr>
          <p:nvPr>
            <p:ph type="title"/>
          </p:nvPr>
        </p:nvSpPr>
        <p:spPr/>
        <p:txBody>
          <a:bodyPr/>
          <a:lstStyle/>
          <a:p>
            <a:r>
              <a:rPr lang="en-US" dirty="0"/>
              <a:t>Rules of </a:t>
            </a:r>
            <a:r>
              <a:rPr lang="en-US"/>
              <a:t>Tire Fixing</a:t>
            </a:r>
            <a:endParaRPr lang="en-US" dirty="0"/>
          </a:p>
        </p:txBody>
      </p:sp>
      <p:sp>
        <p:nvSpPr>
          <p:cNvPr id="3" name="Content Placeholder 2">
            <a:extLst>
              <a:ext uri="{FF2B5EF4-FFF2-40B4-BE49-F238E27FC236}">
                <a16:creationId xmlns:a16="http://schemas.microsoft.com/office/drawing/2014/main" id="{140F29B2-D7B1-A046-A80C-340436189E01}"/>
              </a:ext>
            </a:extLst>
          </p:cNvPr>
          <p:cNvSpPr>
            <a:spLocks noGrp="1"/>
          </p:cNvSpPr>
          <p:nvPr>
            <p:ph idx="1"/>
          </p:nvPr>
        </p:nvSpPr>
        <p:spPr>
          <a:xfrm>
            <a:off x="552098" y="1113178"/>
            <a:ext cx="10800529" cy="2039539"/>
          </a:xfrm>
        </p:spPr>
        <p:txBody>
          <a:bodyPr/>
          <a:lstStyle/>
          <a:p>
            <a:endParaRPr lang="en-US" dirty="0"/>
          </a:p>
          <a:p>
            <a:r>
              <a:rPr lang="en-US" dirty="0"/>
              <a:t>A tire can be removed from an axle/trunk if it is on there (precondition)</a:t>
            </a:r>
          </a:p>
          <a:p>
            <a:r>
              <a:rPr lang="en-US" dirty="0"/>
              <a:t>	Effect: the tire is on the ground</a:t>
            </a:r>
          </a:p>
          <a:p>
            <a:r>
              <a:rPr lang="en-US" dirty="0"/>
              <a:t>A tire can be put on an axle/trunk if it is on the ground (precondition)</a:t>
            </a:r>
          </a:p>
          <a:p>
            <a:r>
              <a:rPr lang="en-US" dirty="0"/>
              <a:t>	Effect: the tire is on the axle/trunk</a:t>
            </a:r>
          </a:p>
          <a:p>
            <a:r>
              <a:rPr lang="en-US" dirty="0"/>
              <a:t>The trunk/axle can be empty if nothing is on it</a:t>
            </a:r>
          </a:p>
          <a:p>
            <a:r>
              <a:rPr lang="en-US" dirty="0"/>
              <a:t>At most one thing can be on the trunk/axle</a:t>
            </a:r>
          </a:p>
          <a:p>
            <a:endParaRPr lang="en-US" dirty="0"/>
          </a:p>
        </p:txBody>
      </p:sp>
      <p:sp>
        <p:nvSpPr>
          <p:cNvPr id="4" name="TextBox 3">
            <a:extLst>
              <a:ext uri="{FF2B5EF4-FFF2-40B4-BE49-F238E27FC236}">
                <a16:creationId xmlns:a16="http://schemas.microsoft.com/office/drawing/2014/main" id="{8E19FB1C-9908-D541-96D3-B87A92911068}"/>
              </a:ext>
            </a:extLst>
          </p:cNvPr>
          <p:cNvSpPr txBox="1"/>
          <p:nvPr/>
        </p:nvSpPr>
        <p:spPr>
          <a:xfrm>
            <a:off x="30641" y="5329323"/>
            <a:ext cx="11638510" cy="830997"/>
          </a:xfrm>
          <a:prstGeom prst="rect">
            <a:avLst/>
          </a:prstGeom>
          <a:noFill/>
        </p:spPr>
        <p:txBody>
          <a:bodyPr wrap="square" rtlCol="0">
            <a:spAutoFit/>
          </a:bodyPr>
          <a:lstStyle/>
          <a:p>
            <a:pPr algn="ctr"/>
            <a:r>
              <a:rPr lang="en-US" sz="2400" dirty="0">
                <a:solidFill>
                  <a:srgbClr val="FF0000"/>
                </a:solidFill>
              </a:rPr>
              <a:t>NOTE: A successor state axiom in logic would have to be defined for EACH tire and EACH loc, but in classical planning, these rules are defined for an object type</a:t>
            </a:r>
          </a:p>
        </p:txBody>
      </p:sp>
    </p:spTree>
    <p:extLst>
      <p:ext uri="{BB962C8B-B14F-4D97-AF65-F5344CB8AC3E}">
        <p14:creationId xmlns:p14="http://schemas.microsoft.com/office/powerpoint/2010/main" val="371710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Remove Tire from Trunk (State Transition)</a:t>
            </a:r>
          </a:p>
        </p:txBody>
      </p:sp>
      <p:sp>
        <p:nvSpPr>
          <p:cNvPr id="18" name="Rectangle 17">
            <a:extLst>
              <a:ext uri="{FF2B5EF4-FFF2-40B4-BE49-F238E27FC236}">
                <a16:creationId xmlns:a16="http://schemas.microsoft.com/office/drawing/2014/main" id="{7A4D5136-24EA-4C4C-97EE-A4EF55717753}"/>
              </a:ext>
            </a:extLst>
          </p:cNvPr>
          <p:cNvSpPr/>
          <p:nvPr/>
        </p:nvSpPr>
        <p:spPr>
          <a:xfrm>
            <a:off x="655533" y="1886427"/>
            <a:ext cx="3238579" cy="2308324"/>
          </a:xfrm>
          <a:prstGeom prst="rect">
            <a:avLst/>
          </a:prstGeom>
        </p:spPr>
        <p:txBody>
          <a:bodyPr wrap="none">
            <a:spAutoFit/>
          </a:bodyPr>
          <a:lstStyle/>
          <a:p>
            <a:r>
              <a:rPr lang="en-US" sz="2400" dirty="0">
                <a:solidFill>
                  <a:srgbClr val="7030A0"/>
                </a:solidFill>
              </a:rPr>
              <a:t>Instances: </a:t>
            </a:r>
          </a:p>
          <a:p>
            <a:r>
              <a:rPr lang="en-US" sz="2400" dirty="0"/>
              <a:t>Tires: flat, spare</a:t>
            </a:r>
          </a:p>
          <a:p>
            <a:r>
              <a:rPr lang="en-US" sz="2400" dirty="0" err="1"/>
              <a:t>Locs</a:t>
            </a:r>
            <a:r>
              <a:rPr lang="en-US" sz="2400" dirty="0"/>
              <a:t>: axle, trunk, ground</a:t>
            </a:r>
          </a:p>
          <a:p>
            <a:endParaRPr lang="en-US" sz="2400" dirty="0">
              <a:solidFill>
                <a:srgbClr val="7030A0"/>
              </a:solidFill>
            </a:endParaRPr>
          </a:p>
          <a:p>
            <a:r>
              <a:rPr lang="en-US" sz="2400" dirty="0">
                <a:solidFill>
                  <a:schemeClr val="bg1">
                    <a:lumMod val="75000"/>
                  </a:schemeClr>
                </a:solidFill>
              </a:rPr>
              <a:t>Possible Predicates:</a:t>
            </a:r>
          </a:p>
          <a:p>
            <a:r>
              <a:rPr lang="en-US" sz="2400" dirty="0">
                <a:solidFill>
                  <a:schemeClr val="bg1">
                    <a:lumMod val="75000"/>
                  </a:schemeClr>
                </a:solidFill>
              </a:rPr>
              <a:t>On(tire, loc)</a:t>
            </a:r>
          </a:p>
        </p:txBody>
      </p:sp>
      <p:pic>
        <p:nvPicPr>
          <p:cNvPr id="31" name="Picture 2" descr="Flat Tire Cartoon High Res Stock Images | Shutterstock">
            <a:extLst>
              <a:ext uri="{FF2B5EF4-FFF2-40B4-BE49-F238E27FC236}">
                <a16:creationId xmlns:a16="http://schemas.microsoft.com/office/drawing/2014/main" id="{AC8E847E-E3D0-2F46-9364-715862BC47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11" b="10114"/>
          <a:stretch/>
        </p:blipFill>
        <p:spPr bwMode="auto">
          <a:xfrm>
            <a:off x="9686441" y="2064863"/>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A22B0DF-F525-E242-8A5C-BB4BBF00C7DB}"/>
              </a:ext>
            </a:extLst>
          </p:cNvPr>
          <p:cNvCxnSpPr/>
          <p:nvPr/>
        </p:nvCxnSpPr>
        <p:spPr>
          <a:xfrm flipV="1">
            <a:off x="9686441" y="4206500"/>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8D6453B-0D91-9B4E-A15A-5190DC8BFE2F}"/>
              </a:ext>
            </a:extLst>
          </p:cNvPr>
          <p:cNvSpPr txBox="1"/>
          <p:nvPr/>
        </p:nvSpPr>
        <p:spPr>
          <a:xfrm>
            <a:off x="9187566" y="5243158"/>
            <a:ext cx="931345" cy="369332"/>
          </a:xfrm>
          <a:prstGeom prst="rect">
            <a:avLst/>
          </a:prstGeom>
          <a:noFill/>
        </p:spPr>
        <p:txBody>
          <a:bodyPr wrap="none" rtlCol="0">
            <a:spAutoFit/>
          </a:bodyPr>
          <a:lstStyle/>
          <a:p>
            <a:r>
              <a:rPr lang="en-US" dirty="0" err="1"/>
              <a:t>flat_tire</a:t>
            </a:r>
            <a:endParaRPr lang="en-US" dirty="0"/>
          </a:p>
        </p:txBody>
      </p:sp>
      <p:cxnSp>
        <p:nvCxnSpPr>
          <p:cNvPr id="34" name="Straight Arrow Connector 33">
            <a:extLst>
              <a:ext uri="{FF2B5EF4-FFF2-40B4-BE49-F238E27FC236}">
                <a16:creationId xmlns:a16="http://schemas.microsoft.com/office/drawing/2014/main" id="{A3E15712-213E-3642-ACD4-C95B97453973}"/>
              </a:ext>
            </a:extLst>
          </p:cNvPr>
          <p:cNvCxnSpPr>
            <a:cxnSpLocks/>
          </p:cNvCxnSpPr>
          <p:nvPr/>
        </p:nvCxnSpPr>
        <p:spPr>
          <a:xfrm flipH="1" flipV="1">
            <a:off x="11583974" y="3797099"/>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57D3BAB-02C9-8F42-AE00-ABDA766635DC}"/>
              </a:ext>
            </a:extLst>
          </p:cNvPr>
          <p:cNvSpPr txBox="1"/>
          <p:nvPr/>
        </p:nvSpPr>
        <p:spPr>
          <a:xfrm>
            <a:off x="10863292" y="4630852"/>
            <a:ext cx="1137234" cy="369332"/>
          </a:xfrm>
          <a:prstGeom prst="rect">
            <a:avLst/>
          </a:prstGeom>
          <a:noFill/>
        </p:spPr>
        <p:txBody>
          <a:bodyPr wrap="square" rtlCol="0">
            <a:spAutoFit/>
          </a:bodyPr>
          <a:lstStyle/>
          <a:p>
            <a:r>
              <a:rPr lang="en-US" dirty="0" err="1"/>
              <a:t>spare_tire</a:t>
            </a:r>
            <a:endParaRPr lang="en-US" dirty="0"/>
          </a:p>
        </p:txBody>
      </p:sp>
      <p:sp>
        <p:nvSpPr>
          <p:cNvPr id="37" name="Rectangle 36">
            <a:extLst>
              <a:ext uri="{FF2B5EF4-FFF2-40B4-BE49-F238E27FC236}">
                <a16:creationId xmlns:a16="http://schemas.microsoft.com/office/drawing/2014/main" id="{C0F1CB65-6D52-394A-8AB8-8986F9E0B4A3}"/>
              </a:ext>
            </a:extLst>
          </p:cNvPr>
          <p:cNvSpPr/>
          <p:nvPr/>
        </p:nvSpPr>
        <p:spPr>
          <a:xfrm>
            <a:off x="4347139" y="1827712"/>
            <a:ext cx="2166683" cy="1569660"/>
          </a:xfrm>
          <a:prstGeom prst="rect">
            <a:avLst/>
          </a:prstGeom>
        </p:spPr>
        <p:txBody>
          <a:bodyPr wrap="none">
            <a:spAutoFit/>
          </a:bodyPr>
          <a:lstStyle/>
          <a:p>
            <a:r>
              <a:rPr lang="en-US" sz="2400" u="sng" dirty="0"/>
              <a:t>Old State</a:t>
            </a:r>
            <a:r>
              <a:rPr lang="en-US" sz="2400" dirty="0"/>
              <a:t>:</a:t>
            </a:r>
          </a:p>
          <a:p>
            <a:r>
              <a:rPr lang="en-US" sz="2400" dirty="0"/>
              <a:t>Empty(axle)</a:t>
            </a:r>
          </a:p>
          <a:p>
            <a:r>
              <a:rPr lang="en-US" sz="2400" dirty="0"/>
              <a:t>On(</a:t>
            </a:r>
            <a:r>
              <a:rPr lang="en-US" sz="2400" dirty="0" err="1"/>
              <a:t>flat,ground</a:t>
            </a:r>
            <a:r>
              <a:rPr lang="en-US" sz="2400" dirty="0"/>
              <a:t>)</a:t>
            </a:r>
          </a:p>
          <a:p>
            <a:r>
              <a:rPr lang="en-US" sz="2400" dirty="0"/>
              <a:t>On(</a:t>
            </a:r>
            <a:r>
              <a:rPr lang="en-US" sz="2400" dirty="0" err="1"/>
              <a:t>spare,trunk</a:t>
            </a:r>
            <a:r>
              <a:rPr lang="en-US" sz="2400" dirty="0"/>
              <a:t>)</a:t>
            </a:r>
          </a:p>
        </p:txBody>
      </p:sp>
      <p:sp>
        <p:nvSpPr>
          <p:cNvPr id="38" name="Rectangle 37">
            <a:extLst>
              <a:ext uri="{FF2B5EF4-FFF2-40B4-BE49-F238E27FC236}">
                <a16:creationId xmlns:a16="http://schemas.microsoft.com/office/drawing/2014/main" id="{EC489119-B9F2-764A-BDA4-0CCD07E4800D}"/>
              </a:ext>
            </a:extLst>
          </p:cNvPr>
          <p:cNvSpPr/>
          <p:nvPr/>
        </p:nvSpPr>
        <p:spPr>
          <a:xfrm>
            <a:off x="7051611" y="1827712"/>
            <a:ext cx="2394245" cy="1938992"/>
          </a:xfrm>
          <a:prstGeom prst="rect">
            <a:avLst/>
          </a:prstGeom>
        </p:spPr>
        <p:txBody>
          <a:bodyPr wrap="none">
            <a:spAutoFit/>
          </a:bodyPr>
          <a:lstStyle/>
          <a:p>
            <a:r>
              <a:rPr lang="en-US" sz="2400" u="sng" dirty="0"/>
              <a:t>New State</a:t>
            </a:r>
            <a:r>
              <a:rPr lang="en-US" sz="2400" dirty="0"/>
              <a:t>:</a:t>
            </a:r>
          </a:p>
          <a:p>
            <a:r>
              <a:rPr lang="en-US" sz="2400" dirty="0"/>
              <a:t>Empty(axle)</a:t>
            </a:r>
          </a:p>
          <a:p>
            <a:r>
              <a:rPr lang="en-US" sz="2400" dirty="0"/>
              <a:t>On(</a:t>
            </a:r>
            <a:r>
              <a:rPr lang="en-US" sz="2400" dirty="0" err="1"/>
              <a:t>flat,ground</a:t>
            </a:r>
            <a:r>
              <a:rPr lang="en-US" sz="2400" dirty="0"/>
              <a:t>)</a:t>
            </a:r>
          </a:p>
          <a:p>
            <a:r>
              <a:rPr lang="en-US" sz="2400" dirty="0"/>
              <a:t>On(</a:t>
            </a:r>
            <a:r>
              <a:rPr lang="en-US" sz="2400" dirty="0" err="1"/>
              <a:t>spare,ground</a:t>
            </a:r>
            <a:r>
              <a:rPr lang="en-US" sz="2400" dirty="0"/>
              <a:t>)</a:t>
            </a:r>
          </a:p>
          <a:p>
            <a:r>
              <a:rPr lang="en-US" sz="2400" dirty="0"/>
              <a:t>Empty(trunk)</a:t>
            </a:r>
          </a:p>
        </p:txBody>
      </p:sp>
    </p:spTree>
    <p:extLst>
      <p:ext uri="{BB962C8B-B14F-4D97-AF65-F5344CB8AC3E}">
        <p14:creationId xmlns:p14="http://schemas.microsoft.com/office/powerpoint/2010/main" val="27531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Flat Tire Cartoon High Res Stock Images | Shutterstock">
            <a:extLst>
              <a:ext uri="{FF2B5EF4-FFF2-40B4-BE49-F238E27FC236}">
                <a16:creationId xmlns:a16="http://schemas.microsoft.com/office/drawing/2014/main" id="{814EB091-AEAE-9F4B-88B2-A95CF7FBB3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11" b="10114"/>
          <a:stretch/>
        </p:blipFill>
        <p:spPr bwMode="auto">
          <a:xfrm>
            <a:off x="9686441" y="2064863"/>
            <a:ext cx="2016556" cy="24112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Remove Tire from Trunk (State Transition)</a:t>
            </a:r>
          </a:p>
        </p:txBody>
      </p:sp>
      <p:sp>
        <p:nvSpPr>
          <p:cNvPr id="18" name="Rectangle 17">
            <a:extLst>
              <a:ext uri="{FF2B5EF4-FFF2-40B4-BE49-F238E27FC236}">
                <a16:creationId xmlns:a16="http://schemas.microsoft.com/office/drawing/2014/main" id="{7A4D5136-24EA-4C4C-97EE-A4EF55717753}"/>
              </a:ext>
            </a:extLst>
          </p:cNvPr>
          <p:cNvSpPr/>
          <p:nvPr/>
        </p:nvSpPr>
        <p:spPr>
          <a:xfrm>
            <a:off x="655533" y="1886427"/>
            <a:ext cx="3238579" cy="2308324"/>
          </a:xfrm>
          <a:prstGeom prst="rect">
            <a:avLst/>
          </a:prstGeom>
        </p:spPr>
        <p:txBody>
          <a:bodyPr wrap="none">
            <a:spAutoFit/>
          </a:bodyPr>
          <a:lstStyle/>
          <a:p>
            <a:r>
              <a:rPr lang="en-US" sz="2400" dirty="0">
                <a:solidFill>
                  <a:srgbClr val="7030A0"/>
                </a:solidFill>
              </a:rPr>
              <a:t>Instances: </a:t>
            </a:r>
          </a:p>
          <a:p>
            <a:r>
              <a:rPr lang="en-US" sz="2400" dirty="0"/>
              <a:t>Tires: flat, spare</a:t>
            </a:r>
          </a:p>
          <a:p>
            <a:r>
              <a:rPr lang="en-US" sz="2400" dirty="0" err="1"/>
              <a:t>Locs</a:t>
            </a:r>
            <a:r>
              <a:rPr lang="en-US" sz="2400" dirty="0"/>
              <a:t>: axle, trunk, ground</a:t>
            </a:r>
          </a:p>
          <a:p>
            <a:endParaRPr lang="en-US" sz="2400" dirty="0">
              <a:solidFill>
                <a:srgbClr val="7030A0"/>
              </a:solidFill>
            </a:endParaRPr>
          </a:p>
          <a:p>
            <a:r>
              <a:rPr lang="en-US" sz="2400" dirty="0">
                <a:solidFill>
                  <a:schemeClr val="bg1">
                    <a:lumMod val="75000"/>
                  </a:schemeClr>
                </a:solidFill>
              </a:rPr>
              <a:t>Possible Predicates:</a:t>
            </a:r>
          </a:p>
          <a:p>
            <a:r>
              <a:rPr lang="en-US" sz="2400" dirty="0">
                <a:solidFill>
                  <a:schemeClr val="bg1">
                    <a:lumMod val="75000"/>
                  </a:schemeClr>
                </a:solidFill>
              </a:rPr>
              <a:t>On(tire, loc)</a:t>
            </a:r>
          </a:p>
        </p:txBody>
      </p:sp>
      <p:sp>
        <p:nvSpPr>
          <p:cNvPr id="19" name="Rectangle 18">
            <a:extLst>
              <a:ext uri="{FF2B5EF4-FFF2-40B4-BE49-F238E27FC236}">
                <a16:creationId xmlns:a16="http://schemas.microsoft.com/office/drawing/2014/main" id="{C0D0AEBC-FE4E-7241-B7C7-C8E369765E98}"/>
              </a:ext>
            </a:extLst>
          </p:cNvPr>
          <p:cNvSpPr/>
          <p:nvPr/>
        </p:nvSpPr>
        <p:spPr>
          <a:xfrm>
            <a:off x="4347139" y="1827712"/>
            <a:ext cx="2166683" cy="1200329"/>
          </a:xfrm>
          <a:prstGeom prst="rect">
            <a:avLst/>
          </a:prstGeom>
        </p:spPr>
        <p:txBody>
          <a:bodyPr wrap="none">
            <a:spAutoFit/>
          </a:bodyPr>
          <a:lstStyle/>
          <a:p>
            <a:r>
              <a:rPr lang="en-US" sz="2400" u="sng" dirty="0"/>
              <a:t>Old State</a:t>
            </a:r>
            <a:r>
              <a:rPr lang="en-US" sz="2400" dirty="0"/>
              <a:t>:</a:t>
            </a:r>
          </a:p>
          <a:p>
            <a:r>
              <a:rPr lang="en-US" sz="2400" dirty="0"/>
              <a:t>On(</a:t>
            </a:r>
            <a:r>
              <a:rPr lang="en-US" sz="2400" dirty="0" err="1"/>
              <a:t>flat,ground</a:t>
            </a:r>
            <a:r>
              <a:rPr lang="en-US" sz="2400" dirty="0"/>
              <a:t>)</a:t>
            </a:r>
          </a:p>
          <a:p>
            <a:r>
              <a:rPr lang="en-US" sz="2400" dirty="0"/>
              <a:t>On(</a:t>
            </a:r>
            <a:r>
              <a:rPr lang="en-US" sz="2400" dirty="0" err="1"/>
              <a:t>spare,trunk</a:t>
            </a:r>
            <a:r>
              <a:rPr lang="en-US" sz="2400" dirty="0"/>
              <a:t>)</a:t>
            </a:r>
          </a:p>
        </p:txBody>
      </p:sp>
      <p:sp>
        <p:nvSpPr>
          <p:cNvPr id="20" name="Rectangle 19">
            <a:extLst>
              <a:ext uri="{FF2B5EF4-FFF2-40B4-BE49-F238E27FC236}">
                <a16:creationId xmlns:a16="http://schemas.microsoft.com/office/drawing/2014/main" id="{E86AA084-AB40-6A44-A31B-881DB62B50FC}"/>
              </a:ext>
            </a:extLst>
          </p:cNvPr>
          <p:cNvSpPr/>
          <p:nvPr/>
        </p:nvSpPr>
        <p:spPr>
          <a:xfrm>
            <a:off x="7051611" y="1827712"/>
            <a:ext cx="2394245" cy="1569660"/>
          </a:xfrm>
          <a:prstGeom prst="rect">
            <a:avLst/>
          </a:prstGeom>
        </p:spPr>
        <p:txBody>
          <a:bodyPr wrap="none">
            <a:spAutoFit/>
          </a:bodyPr>
          <a:lstStyle/>
          <a:p>
            <a:r>
              <a:rPr lang="en-US" sz="2400" u="sng" dirty="0"/>
              <a:t>New State</a:t>
            </a:r>
            <a:r>
              <a:rPr lang="en-US" sz="2400" dirty="0"/>
              <a:t>:</a:t>
            </a:r>
          </a:p>
          <a:p>
            <a:r>
              <a:rPr lang="en-US" sz="2400" dirty="0"/>
              <a:t>On(</a:t>
            </a:r>
            <a:r>
              <a:rPr lang="en-US" sz="2400" dirty="0" err="1"/>
              <a:t>flat,ground</a:t>
            </a:r>
            <a:r>
              <a:rPr lang="en-US" sz="2400" dirty="0"/>
              <a:t>)</a:t>
            </a:r>
          </a:p>
          <a:p>
            <a:r>
              <a:rPr lang="en-US" sz="2400" dirty="0"/>
              <a:t>On(</a:t>
            </a:r>
            <a:r>
              <a:rPr lang="en-US" sz="2400" dirty="0" err="1"/>
              <a:t>spare,ground</a:t>
            </a:r>
            <a:r>
              <a:rPr lang="en-US" sz="2400" dirty="0"/>
              <a:t>)</a:t>
            </a:r>
          </a:p>
          <a:p>
            <a:r>
              <a:rPr lang="en-US" sz="2400" dirty="0"/>
              <a:t>Empty(trunk)</a:t>
            </a:r>
          </a:p>
        </p:txBody>
      </p:sp>
      <p:cxnSp>
        <p:nvCxnSpPr>
          <p:cNvPr id="26" name="Straight Arrow Connector 25">
            <a:extLst>
              <a:ext uri="{FF2B5EF4-FFF2-40B4-BE49-F238E27FC236}">
                <a16:creationId xmlns:a16="http://schemas.microsoft.com/office/drawing/2014/main" id="{84F8B07E-4AAF-FE45-A44D-2F7B002D2D76}"/>
              </a:ext>
            </a:extLst>
          </p:cNvPr>
          <p:cNvCxnSpPr/>
          <p:nvPr/>
        </p:nvCxnSpPr>
        <p:spPr>
          <a:xfrm flipV="1">
            <a:off x="9686441" y="4206500"/>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8F6AF71-BDBF-B742-AA2B-EC0F1B32B018}"/>
              </a:ext>
            </a:extLst>
          </p:cNvPr>
          <p:cNvSpPr txBox="1"/>
          <p:nvPr/>
        </p:nvSpPr>
        <p:spPr>
          <a:xfrm>
            <a:off x="9187566" y="5243158"/>
            <a:ext cx="931345" cy="369332"/>
          </a:xfrm>
          <a:prstGeom prst="rect">
            <a:avLst/>
          </a:prstGeom>
          <a:noFill/>
        </p:spPr>
        <p:txBody>
          <a:bodyPr wrap="none" rtlCol="0">
            <a:spAutoFit/>
          </a:bodyPr>
          <a:lstStyle/>
          <a:p>
            <a:r>
              <a:rPr lang="en-US" dirty="0" err="1"/>
              <a:t>flat_tire</a:t>
            </a:r>
            <a:endParaRPr lang="en-US" dirty="0"/>
          </a:p>
        </p:txBody>
      </p:sp>
      <p:cxnSp>
        <p:nvCxnSpPr>
          <p:cNvPr id="28" name="Straight Arrow Connector 27">
            <a:extLst>
              <a:ext uri="{FF2B5EF4-FFF2-40B4-BE49-F238E27FC236}">
                <a16:creationId xmlns:a16="http://schemas.microsoft.com/office/drawing/2014/main" id="{4A639674-33B9-F947-A91E-F389DDB68DE8}"/>
              </a:ext>
            </a:extLst>
          </p:cNvPr>
          <p:cNvCxnSpPr>
            <a:cxnSpLocks/>
          </p:cNvCxnSpPr>
          <p:nvPr/>
        </p:nvCxnSpPr>
        <p:spPr>
          <a:xfrm flipH="1" flipV="1">
            <a:off x="11583974" y="3797099"/>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0653E34-9C80-9248-9787-EC3326D50C10}"/>
              </a:ext>
            </a:extLst>
          </p:cNvPr>
          <p:cNvSpPr txBox="1"/>
          <p:nvPr/>
        </p:nvSpPr>
        <p:spPr>
          <a:xfrm>
            <a:off x="10863292" y="4630852"/>
            <a:ext cx="1137234" cy="369332"/>
          </a:xfrm>
          <a:prstGeom prst="rect">
            <a:avLst/>
          </a:prstGeom>
          <a:noFill/>
        </p:spPr>
        <p:txBody>
          <a:bodyPr wrap="square" rtlCol="0">
            <a:spAutoFit/>
          </a:bodyPr>
          <a:lstStyle/>
          <a:p>
            <a:r>
              <a:rPr lang="en-US" dirty="0" err="1"/>
              <a:t>spare_tire</a:t>
            </a:r>
            <a:endParaRPr lang="en-US" dirty="0"/>
          </a:p>
        </p:txBody>
      </p:sp>
      <p:sp>
        <p:nvSpPr>
          <p:cNvPr id="3" name="TextBox 2">
            <a:extLst>
              <a:ext uri="{FF2B5EF4-FFF2-40B4-BE49-F238E27FC236}">
                <a16:creationId xmlns:a16="http://schemas.microsoft.com/office/drawing/2014/main" id="{FE85FE0C-9931-8046-8155-41A1BA060910}"/>
              </a:ext>
            </a:extLst>
          </p:cNvPr>
          <p:cNvSpPr txBox="1"/>
          <p:nvPr/>
        </p:nvSpPr>
        <p:spPr>
          <a:xfrm>
            <a:off x="5809899" y="3614796"/>
            <a:ext cx="2394245" cy="2308324"/>
          </a:xfrm>
          <a:prstGeom prst="rect">
            <a:avLst/>
          </a:prstGeom>
          <a:noFill/>
        </p:spPr>
        <p:txBody>
          <a:bodyPr wrap="none" rtlCol="0">
            <a:spAutoFit/>
          </a:bodyPr>
          <a:lstStyle/>
          <a:p>
            <a:r>
              <a:rPr lang="en-US" sz="2400" u="sng" dirty="0"/>
              <a:t>Add Effect</a:t>
            </a:r>
            <a:r>
              <a:rPr lang="en-US" sz="2400" dirty="0"/>
              <a:t>: </a:t>
            </a:r>
          </a:p>
          <a:p>
            <a:r>
              <a:rPr lang="en-US" sz="2400" dirty="0">
                <a:solidFill>
                  <a:schemeClr val="accent6"/>
                </a:solidFill>
              </a:rPr>
              <a:t>On(</a:t>
            </a:r>
            <a:r>
              <a:rPr lang="en-US" sz="2400" dirty="0" err="1">
                <a:solidFill>
                  <a:schemeClr val="accent6"/>
                </a:solidFill>
              </a:rPr>
              <a:t>spare,ground</a:t>
            </a:r>
            <a:r>
              <a:rPr lang="en-US" sz="2400" dirty="0">
                <a:solidFill>
                  <a:schemeClr val="accent6"/>
                </a:solidFill>
              </a:rPr>
              <a:t>)</a:t>
            </a:r>
          </a:p>
          <a:p>
            <a:r>
              <a:rPr lang="en-US" sz="2400" dirty="0">
                <a:solidFill>
                  <a:schemeClr val="accent6"/>
                </a:solidFill>
              </a:rPr>
              <a:t>Empty(trunk)</a:t>
            </a:r>
          </a:p>
          <a:p>
            <a:endParaRPr lang="en-US" sz="2400" dirty="0"/>
          </a:p>
          <a:p>
            <a:r>
              <a:rPr lang="en-US" sz="2400" u="sng" dirty="0"/>
              <a:t>Delete Effect</a:t>
            </a:r>
            <a:r>
              <a:rPr lang="en-US" sz="2400" dirty="0"/>
              <a:t>:</a:t>
            </a:r>
          </a:p>
          <a:p>
            <a:r>
              <a:rPr lang="en-US" sz="2400" dirty="0">
                <a:solidFill>
                  <a:srgbClr val="FF0000"/>
                </a:solidFill>
              </a:rPr>
              <a:t>On(</a:t>
            </a:r>
            <a:r>
              <a:rPr lang="en-US" sz="2400" dirty="0" err="1">
                <a:solidFill>
                  <a:srgbClr val="FF0000"/>
                </a:solidFill>
              </a:rPr>
              <a:t>spare,trunk</a:t>
            </a:r>
            <a:r>
              <a:rPr lang="en-US" sz="2400" dirty="0">
                <a:solidFill>
                  <a:srgbClr val="FF0000"/>
                </a:solidFill>
              </a:rPr>
              <a:t>)</a:t>
            </a:r>
          </a:p>
        </p:txBody>
      </p:sp>
    </p:spTree>
    <p:extLst>
      <p:ext uri="{BB962C8B-B14F-4D97-AF65-F5344CB8AC3E}">
        <p14:creationId xmlns:p14="http://schemas.microsoft.com/office/powerpoint/2010/main" val="26651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Remove(tire, trunk)</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tire,trunk</a:t>
            </a:r>
            <a:r>
              <a:rPr lang="en-US" dirty="0"/>
              <a:t>)	Add 	On(</a:t>
            </a:r>
            <a:r>
              <a:rPr lang="en-US" dirty="0" err="1"/>
              <a:t>tire,ground</a:t>
            </a:r>
            <a:r>
              <a:rPr lang="en-US" dirty="0"/>
              <a:t>)</a:t>
            </a:r>
          </a:p>
          <a:p>
            <a:r>
              <a:rPr lang="en-US" dirty="0"/>
              <a:t>							Empty(trunk)</a:t>
            </a:r>
          </a:p>
          <a:p>
            <a:r>
              <a:rPr lang="en-US" dirty="0"/>
              <a:t>						Delete On(</a:t>
            </a:r>
            <a:r>
              <a:rPr lang="en-US" dirty="0" err="1"/>
              <a:t>tire,trunk</a:t>
            </a:r>
            <a:r>
              <a:rPr lang="en-US" dirty="0"/>
              <a:t>) 	</a:t>
            </a:r>
          </a:p>
          <a:p>
            <a:r>
              <a:rPr lang="en-US" dirty="0"/>
              <a:t>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32479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Remove(tire, loc)</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tire,loc</a:t>
            </a:r>
            <a:r>
              <a:rPr lang="en-US" dirty="0"/>
              <a:t>)		Add 	On(</a:t>
            </a:r>
            <a:r>
              <a:rPr lang="en-US" dirty="0" err="1"/>
              <a:t>tire,ground</a:t>
            </a:r>
            <a:r>
              <a:rPr lang="en-US" dirty="0"/>
              <a:t>)</a:t>
            </a:r>
          </a:p>
          <a:p>
            <a:r>
              <a:rPr lang="en-US" dirty="0"/>
              <a:t>							Empty(loc)</a:t>
            </a:r>
          </a:p>
          <a:p>
            <a:r>
              <a:rPr lang="en-US" dirty="0"/>
              <a:t>						Delete On(</a:t>
            </a:r>
            <a:r>
              <a:rPr lang="en-US" dirty="0" err="1"/>
              <a:t>tire,loc</a:t>
            </a:r>
            <a:r>
              <a:rPr lang="en-US" dirty="0"/>
              <a:t>) 	</a:t>
            </a:r>
          </a:p>
          <a:p>
            <a:r>
              <a:rPr lang="en-US" dirty="0"/>
              <a:t>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p:sp>
        <p:nvSpPr>
          <p:cNvPr id="4" name="TextBox 3">
            <a:extLst>
              <a:ext uri="{FF2B5EF4-FFF2-40B4-BE49-F238E27FC236}">
                <a16:creationId xmlns:a16="http://schemas.microsoft.com/office/drawing/2014/main" id="{8AB1AFF7-C782-FC49-A5EF-EEFE5312D22E}"/>
              </a:ext>
            </a:extLst>
          </p:cNvPr>
          <p:cNvSpPr txBox="1"/>
          <p:nvPr/>
        </p:nvSpPr>
        <p:spPr>
          <a:xfrm>
            <a:off x="3685735" y="5004782"/>
            <a:ext cx="7106561" cy="461665"/>
          </a:xfrm>
          <a:prstGeom prst="rect">
            <a:avLst/>
          </a:prstGeom>
          <a:noFill/>
        </p:spPr>
        <p:txBody>
          <a:bodyPr wrap="none" rtlCol="0">
            <a:spAutoFit/>
          </a:bodyPr>
          <a:lstStyle/>
          <a:p>
            <a:r>
              <a:rPr lang="en-US" sz="2400" dirty="0">
                <a:solidFill>
                  <a:srgbClr val="FF0000"/>
                </a:solidFill>
              </a:rPr>
              <a:t>WAIT: THIS DOESN’T WORK! WHAT IF LOC=GROUND???</a:t>
            </a:r>
          </a:p>
        </p:txBody>
      </p:sp>
    </p:spTree>
    <p:extLst>
      <p:ext uri="{BB962C8B-B14F-4D97-AF65-F5344CB8AC3E}">
        <p14:creationId xmlns:p14="http://schemas.microsoft.com/office/powerpoint/2010/main" val="272451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Remove(tire, loc)</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tire,loc</a:t>
            </a:r>
            <a:r>
              <a:rPr lang="en-US" dirty="0"/>
              <a:t>)		Add 	On(</a:t>
            </a:r>
            <a:r>
              <a:rPr lang="en-US" dirty="0" err="1"/>
              <a:t>tire,ground</a:t>
            </a:r>
            <a:r>
              <a:rPr lang="en-US" dirty="0"/>
              <a:t>)</a:t>
            </a:r>
          </a:p>
          <a:p>
            <a:r>
              <a:rPr lang="en-US" dirty="0"/>
              <a:t>			</a:t>
            </a:r>
            <a:r>
              <a:rPr lang="en-US" dirty="0">
                <a:solidFill>
                  <a:srgbClr val="FF0000"/>
                </a:solidFill>
              </a:rPr>
              <a:t>loc != ground</a:t>
            </a:r>
            <a:r>
              <a:rPr lang="en-US" dirty="0"/>
              <a:t>		Empty(loc)</a:t>
            </a:r>
          </a:p>
          <a:p>
            <a:r>
              <a:rPr lang="en-US" dirty="0"/>
              <a:t>						Delete On(</a:t>
            </a:r>
            <a:r>
              <a:rPr lang="en-US" dirty="0" err="1"/>
              <a:t>tire,loc</a:t>
            </a:r>
            <a:r>
              <a:rPr lang="en-US" dirty="0"/>
              <a:t>) 	</a:t>
            </a:r>
          </a:p>
          <a:p>
            <a:r>
              <a:rPr lang="en-US" dirty="0"/>
              <a:t>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238225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Remove(tire, loc)</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tire,loc</a:t>
            </a:r>
            <a:r>
              <a:rPr lang="en-US" dirty="0"/>
              <a:t>)		Add 	</a:t>
            </a:r>
            <a:r>
              <a:rPr lang="en-US" dirty="0">
                <a:solidFill>
                  <a:srgbClr val="FF0000"/>
                </a:solidFill>
              </a:rPr>
              <a:t>On(</a:t>
            </a:r>
            <a:r>
              <a:rPr lang="en-US" dirty="0" err="1">
                <a:solidFill>
                  <a:srgbClr val="FF0000"/>
                </a:solidFill>
              </a:rPr>
              <a:t>tire,ground</a:t>
            </a:r>
            <a:r>
              <a:rPr lang="en-US" dirty="0">
                <a:solidFill>
                  <a:srgbClr val="FF0000"/>
                </a:solidFill>
              </a:rPr>
              <a:t>)</a:t>
            </a:r>
          </a:p>
          <a:p>
            <a:r>
              <a:rPr lang="en-US" dirty="0"/>
              <a:t>			</a:t>
            </a:r>
            <a:r>
              <a:rPr lang="en-US" dirty="0">
                <a:solidFill>
                  <a:srgbClr val="FF0000"/>
                </a:solidFill>
              </a:rPr>
              <a:t>~On(</a:t>
            </a:r>
            <a:r>
              <a:rPr lang="en-US" dirty="0" err="1">
                <a:solidFill>
                  <a:srgbClr val="FF0000"/>
                </a:solidFill>
              </a:rPr>
              <a:t>tire,ground</a:t>
            </a:r>
            <a:r>
              <a:rPr lang="en-US" dirty="0">
                <a:solidFill>
                  <a:srgbClr val="FF0000"/>
                </a:solidFill>
              </a:rPr>
              <a:t>) </a:t>
            </a:r>
            <a:r>
              <a:rPr lang="en-US" dirty="0"/>
              <a:t>		Empty(loc)</a:t>
            </a:r>
          </a:p>
          <a:p>
            <a:r>
              <a:rPr lang="en-US" dirty="0"/>
              <a:t>						Delete On(</a:t>
            </a:r>
            <a:r>
              <a:rPr lang="en-US" dirty="0" err="1"/>
              <a:t>tire,loc</a:t>
            </a:r>
            <a:r>
              <a:rPr lang="en-US" dirty="0"/>
              <a:t>) </a:t>
            </a:r>
          </a:p>
          <a:p>
            <a:r>
              <a:rPr lang="en-US" dirty="0"/>
              <a:t>							</a:t>
            </a:r>
            <a:r>
              <a:rPr lang="en-US" dirty="0">
                <a:solidFill>
                  <a:srgbClr val="FF0000"/>
                </a:solidFill>
              </a:rPr>
              <a:t>~On(tire, ground)	</a:t>
            </a:r>
          </a:p>
          <a:p>
            <a:r>
              <a:rPr lang="en-US" dirty="0"/>
              <a:t>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707916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Put(tire, loc)</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tire,ground</a:t>
            </a:r>
            <a:r>
              <a:rPr lang="en-US" dirty="0"/>
              <a:t>)	Add 	On(</a:t>
            </a:r>
            <a:r>
              <a:rPr lang="en-US" dirty="0" err="1"/>
              <a:t>tire,loc</a:t>
            </a:r>
            <a:r>
              <a:rPr lang="en-US" dirty="0"/>
              <a:t>)</a:t>
            </a:r>
          </a:p>
          <a:p>
            <a:r>
              <a:rPr lang="en-US" dirty="0"/>
              <a:t>			loc != ground	Delete On(</a:t>
            </a:r>
            <a:r>
              <a:rPr lang="en-US" dirty="0" err="1"/>
              <a:t>tire,ground</a:t>
            </a:r>
            <a:r>
              <a:rPr lang="en-US" dirty="0"/>
              <a:t>) 	</a:t>
            </a:r>
          </a:p>
          <a:p>
            <a:r>
              <a:rPr lang="en-US" dirty="0"/>
              <a:t>			Empty(loc)		</a:t>
            </a:r>
            <a:r>
              <a:rPr lang="en-US"/>
              <a:t>	  Empty</a:t>
            </a:r>
            <a:r>
              <a:rPr lang="en-US" dirty="0"/>
              <a:t>(loc)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2530054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3D4C-4CF8-1141-BC90-195CC496B189}"/>
              </a:ext>
            </a:extLst>
          </p:cNvPr>
          <p:cNvSpPr>
            <a:spLocks noGrp="1"/>
          </p:cNvSpPr>
          <p:nvPr>
            <p:ph type="title"/>
          </p:nvPr>
        </p:nvSpPr>
        <p:spPr/>
        <p:txBody>
          <a:bodyPr/>
          <a:lstStyle/>
          <a:p>
            <a:r>
              <a:rPr lang="en-US" dirty="0"/>
              <a:t>Operators for Fixing a Tire</a:t>
            </a:r>
          </a:p>
        </p:txBody>
      </p:sp>
      <p:sp>
        <p:nvSpPr>
          <p:cNvPr id="3" name="Content Placeholder 2">
            <a:extLst>
              <a:ext uri="{FF2B5EF4-FFF2-40B4-BE49-F238E27FC236}">
                <a16:creationId xmlns:a16="http://schemas.microsoft.com/office/drawing/2014/main" id="{95CDE025-DB9D-6549-8082-EAB4554EA661}"/>
              </a:ext>
            </a:extLst>
          </p:cNvPr>
          <p:cNvSpPr>
            <a:spLocks noGrp="1"/>
          </p:cNvSpPr>
          <p:nvPr>
            <p:ph idx="1"/>
          </p:nvPr>
        </p:nvSpPr>
        <p:spPr/>
        <p:txBody>
          <a:bodyPr numCol="2"/>
          <a:lstStyle/>
          <a:p>
            <a:r>
              <a:rPr lang="en-US" sz="2200" dirty="0"/>
              <a:t>Put(</a:t>
            </a:r>
            <a:r>
              <a:rPr lang="en-US" sz="2200" dirty="0" err="1"/>
              <a:t>tire,loc</a:t>
            </a:r>
            <a:r>
              <a:rPr lang="en-US" sz="2200" dirty="0"/>
              <a:t>):</a:t>
            </a:r>
          </a:p>
          <a:p>
            <a:pPr marL="460375" indent="-460375"/>
            <a:r>
              <a:rPr lang="en-US" sz="2200" dirty="0"/>
              <a:t>		Pre: On(</a:t>
            </a:r>
            <a:r>
              <a:rPr lang="en-US" sz="2200" dirty="0" err="1"/>
              <a:t>tire,ground</a:t>
            </a:r>
            <a:r>
              <a:rPr lang="en-US" sz="2200" dirty="0"/>
              <a:t>), loc != ground</a:t>
            </a:r>
          </a:p>
          <a:p>
            <a:pPr marL="460375" indent="-460375"/>
            <a:r>
              <a:rPr lang="en-US" sz="2200" dirty="0"/>
              <a:t>			Empty(loc)</a:t>
            </a:r>
          </a:p>
          <a:p>
            <a:pPr marL="460375" indent="-460375"/>
            <a:r>
              <a:rPr lang="en-US" sz="2200" dirty="0"/>
              <a:t>		Add: On(</a:t>
            </a:r>
            <a:r>
              <a:rPr lang="en-US" sz="2200" dirty="0" err="1"/>
              <a:t>tire,loc</a:t>
            </a:r>
            <a:r>
              <a:rPr lang="en-US" sz="2200" dirty="0"/>
              <a:t>)</a:t>
            </a:r>
          </a:p>
          <a:p>
            <a:r>
              <a:rPr lang="en-US" sz="2200" dirty="0"/>
              <a:t>        	Delete: On(</a:t>
            </a:r>
            <a:r>
              <a:rPr lang="en-US" sz="2200" dirty="0" err="1"/>
              <a:t>tire,ground</a:t>
            </a:r>
            <a:r>
              <a:rPr lang="en-US" sz="2200" dirty="0"/>
              <a:t>), Empty(loc)</a:t>
            </a:r>
          </a:p>
          <a:p>
            <a:endParaRPr lang="en-US" sz="2200" dirty="0"/>
          </a:p>
          <a:p>
            <a:endParaRPr lang="en-US" sz="2200" dirty="0"/>
          </a:p>
          <a:p>
            <a:r>
              <a:rPr lang="en-US" sz="2200" dirty="0"/>
              <a:t>Remove(</a:t>
            </a:r>
            <a:r>
              <a:rPr lang="en-US" sz="2200" dirty="0" err="1"/>
              <a:t>tire,loc</a:t>
            </a:r>
            <a:r>
              <a:rPr lang="en-US" sz="2200" dirty="0"/>
              <a:t>):</a:t>
            </a:r>
          </a:p>
          <a:p>
            <a:r>
              <a:rPr lang="en-US" sz="2200" dirty="0"/>
              <a:t>	Pre: On(</a:t>
            </a:r>
            <a:r>
              <a:rPr lang="en-US" sz="2200" dirty="0" err="1"/>
              <a:t>tire,loc</a:t>
            </a:r>
            <a:r>
              <a:rPr lang="en-US" sz="2200" dirty="0"/>
              <a:t>), loc != ground</a:t>
            </a:r>
          </a:p>
          <a:p>
            <a:r>
              <a:rPr lang="en-US" sz="2200" dirty="0"/>
              <a:t>	Add: On(</a:t>
            </a:r>
            <a:r>
              <a:rPr lang="en-US" sz="2200" dirty="0" err="1"/>
              <a:t>tire,ground</a:t>
            </a:r>
            <a:r>
              <a:rPr lang="en-US" sz="2200" dirty="0"/>
              <a:t>), Empty(loc)</a:t>
            </a:r>
          </a:p>
          <a:p>
            <a:r>
              <a:rPr lang="en-US" sz="2200" dirty="0"/>
              <a:t>	Delete: On(</a:t>
            </a:r>
            <a:r>
              <a:rPr lang="en-US" sz="2200" dirty="0" err="1"/>
              <a:t>tire,loc</a:t>
            </a:r>
            <a:r>
              <a:rPr lang="en-US" sz="2200" dirty="0"/>
              <a:t>)</a:t>
            </a:r>
          </a:p>
          <a:p>
            <a:endParaRPr lang="en-US" sz="2400" dirty="0"/>
          </a:p>
          <a:p>
            <a:endParaRPr lang="en-US" dirty="0"/>
          </a:p>
        </p:txBody>
      </p:sp>
      <p:sp>
        <p:nvSpPr>
          <p:cNvPr id="4" name="TextBox 3">
            <a:extLst>
              <a:ext uri="{FF2B5EF4-FFF2-40B4-BE49-F238E27FC236}">
                <a16:creationId xmlns:a16="http://schemas.microsoft.com/office/drawing/2014/main" id="{34E4A461-ABEC-E548-8CB3-C5CFF97C8509}"/>
              </a:ext>
            </a:extLst>
          </p:cNvPr>
          <p:cNvSpPr txBox="1"/>
          <p:nvPr/>
        </p:nvSpPr>
        <p:spPr>
          <a:xfrm>
            <a:off x="552099" y="5513989"/>
            <a:ext cx="10698826" cy="830997"/>
          </a:xfrm>
          <a:prstGeom prst="rect">
            <a:avLst/>
          </a:prstGeom>
          <a:noFill/>
        </p:spPr>
        <p:txBody>
          <a:bodyPr wrap="none" rtlCol="0">
            <a:spAutoFit/>
          </a:bodyPr>
          <a:lstStyle/>
          <a:p>
            <a:r>
              <a:rPr lang="en-US" sz="2400" dirty="0"/>
              <a:t>Why does ground get referenced directly instead of as a location like axle and trunk?</a:t>
            </a:r>
          </a:p>
          <a:p>
            <a:r>
              <a:rPr lang="en-US" sz="2400" dirty="0"/>
              <a:t>Why do we add Empty but not add ~Empty when it’s full?</a:t>
            </a:r>
          </a:p>
        </p:txBody>
      </p:sp>
    </p:spTree>
    <p:extLst>
      <p:ext uri="{BB962C8B-B14F-4D97-AF65-F5344CB8AC3E}">
        <p14:creationId xmlns:p14="http://schemas.microsoft.com/office/powerpoint/2010/main" val="120181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Tree>
    <p:extLst>
      <p:ext uri="{BB962C8B-B14F-4D97-AF65-F5344CB8AC3E}">
        <p14:creationId xmlns:p14="http://schemas.microsoft.com/office/powerpoint/2010/main" val="2872678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Changing a Tire</a:t>
            </a:r>
          </a:p>
        </p:txBody>
      </p:sp>
      <p:sp>
        <p:nvSpPr>
          <p:cNvPr id="4" name="Content Placeholder 3">
            <a:extLst>
              <a:ext uri="{FF2B5EF4-FFF2-40B4-BE49-F238E27FC236}">
                <a16:creationId xmlns:a16="http://schemas.microsoft.com/office/drawing/2014/main" id="{737BEE12-9F69-4091-A49A-312743233759}"/>
              </a:ext>
            </a:extLst>
          </p:cNvPr>
          <p:cNvSpPr>
            <a:spLocks noGrp="1"/>
          </p:cNvSpPr>
          <p:nvPr>
            <p:ph idx="1"/>
          </p:nvPr>
        </p:nvSpPr>
        <p:spPr>
          <a:xfrm>
            <a:off x="552098" y="1113178"/>
            <a:ext cx="11257609" cy="1579917"/>
          </a:xfrm>
        </p:spPr>
        <p:txBody>
          <a:bodyPr/>
          <a:lstStyle/>
          <a:p>
            <a:r>
              <a:rPr lang="en-US" dirty="0"/>
              <a:t>You start with a flat tire on the axle of your car and a spare in the trunk</a:t>
            </a:r>
          </a:p>
          <a:p>
            <a:r>
              <a:rPr lang="en-US" dirty="0"/>
              <a:t>You can perform the following actions:</a:t>
            </a:r>
          </a:p>
          <a:p>
            <a:r>
              <a:rPr lang="en-US" dirty="0"/>
              <a:t>	Remove(</a:t>
            </a:r>
            <a:r>
              <a:rPr lang="en-US" dirty="0" err="1"/>
              <a:t>tire,axle</a:t>
            </a:r>
            <a:r>
              <a:rPr lang="en-US" dirty="0"/>
              <a:t>) </a:t>
            </a:r>
          </a:p>
          <a:p>
            <a:r>
              <a:rPr lang="en-US" dirty="0"/>
              <a:t>	Put(</a:t>
            </a:r>
            <a:r>
              <a:rPr lang="en-US" dirty="0" err="1"/>
              <a:t>tire,axle</a:t>
            </a:r>
            <a:r>
              <a:rPr lang="en-US" dirty="0"/>
              <a:t>)</a:t>
            </a:r>
          </a:p>
          <a:p>
            <a:r>
              <a:rPr lang="en-US" dirty="0"/>
              <a:t>	Remove(</a:t>
            </a:r>
            <a:r>
              <a:rPr lang="en-US" dirty="0" err="1"/>
              <a:t>tire,trunk</a:t>
            </a:r>
            <a:r>
              <a:rPr lang="en-US" dirty="0"/>
              <a:t>)</a:t>
            </a:r>
          </a:p>
          <a:p>
            <a:r>
              <a:rPr lang="en-US" dirty="0"/>
              <a:t>	Put(</a:t>
            </a:r>
            <a:r>
              <a:rPr lang="en-US" dirty="0" err="1"/>
              <a:t>tire,trunk</a:t>
            </a:r>
            <a:r>
              <a:rPr lang="en-US" dirty="0"/>
              <a:t>)</a:t>
            </a:r>
          </a:p>
          <a:p>
            <a:endParaRPr lang="en-US" dirty="0">
              <a:solidFill>
                <a:schemeClr val="tx1"/>
              </a:solidFill>
            </a:endParaRPr>
          </a:p>
          <a:p>
            <a:r>
              <a:rPr lang="en-US" dirty="0">
                <a:solidFill>
                  <a:schemeClr val="tx1"/>
                </a:solidFill>
              </a:rPr>
              <a:t>Your goal is to replace the flat tire on the axle with the spare in the trunk.</a:t>
            </a:r>
          </a:p>
          <a:p>
            <a:r>
              <a:rPr lang="en-US" dirty="0">
                <a:solidFill>
                  <a:schemeClr val="tx1"/>
                </a:solidFill>
              </a:rPr>
              <a:t>How would solve this problem with search, e.g., </a:t>
            </a:r>
            <a:r>
              <a:rPr lang="en-US" dirty="0">
                <a:solidFill>
                  <a:srgbClr val="C00000"/>
                </a:solidFill>
              </a:rPr>
              <a:t>BFS</a:t>
            </a:r>
            <a:r>
              <a:rPr lang="en-US" dirty="0">
                <a:solidFill>
                  <a:schemeClr val="tx1"/>
                </a:solidFill>
              </a:rPr>
              <a:t>?</a:t>
            </a:r>
          </a:p>
        </p:txBody>
      </p:sp>
      <p:pic>
        <p:nvPicPr>
          <p:cNvPr id="12" name="Picture 2" descr="Flat Tire Cartoon High Res Stock Images | Shutterstock">
            <a:extLst>
              <a:ext uri="{FF2B5EF4-FFF2-40B4-BE49-F238E27FC236}">
                <a16:creationId xmlns:a16="http://schemas.microsoft.com/office/drawing/2014/main" id="{0BE0528F-353A-3E46-AB52-A5AF4CF4A0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14"/>
          <a:stretch/>
        </p:blipFill>
        <p:spPr bwMode="auto">
          <a:xfrm>
            <a:off x="8160664" y="2064863"/>
            <a:ext cx="3247865" cy="241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7007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cxnSp>
        <p:nvCxnSpPr>
          <p:cNvPr id="6" name="Straight Arrow Connector 5">
            <a:extLst>
              <a:ext uri="{FF2B5EF4-FFF2-40B4-BE49-F238E27FC236}">
                <a16:creationId xmlns:a16="http://schemas.microsoft.com/office/drawing/2014/main" id="{431FE37A-5350-F542-A582-A56840389AF8}"/>
              </a:ext>
            </a:extLst>
          </p:cNvPr>
          <p:cNvCxnSpPr/>
          <p:nvPr/>
        </p:nvCxnSpPr>
        <p:spPr>
          <a:xfrm flipH="1" flipV="1">
            <a:off x="2377440" y="1997612"/>
            <a:ext cx="196948" cy="2729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559D942-670D-6943-8AA1-4DF7D32C8CBF}"/>
              </a:ext>
            </a:extLst>
          </p:cNvPr>
          <p:cNvCxnSpPr>
            <a:cxnSpLocks/>
          </p:cNvCxnSpPr>
          <p:nvPr/>
        </p:nvCxnSpPr>
        <p:spPr>
          <a:xfrm flipV="1">
            <a:off x="3418449" y="1997612"/>
            <a:ext cx="661182" cy="2729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86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a:p>
            <a:pPr marL="0" indent="0">
              <a:buNone/>
            </a:pPr>
            <a:r>
              <a:rPr lang="en-US" sz="1800" dirty="0"/>
              <a:t>	Remove(flat, axle)</a:t>
            </a:r>
          </a:p>
          <a:p>
            <a:pPr marL="0" indent="0">
              <a:buNone/>
            </a:pPr>
            <a:r>
              <a:rPr lang="en-US" sz="1800" dirty="0"/>
              <a:t>On(flat, ground) AND On(spare, trunk) AND Empty(axle)</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sp>
        <p:nvSpPr>
          <p:cNvPr id="4" name="Rectangle 3">
            <a:extLst>
              <a:ext uri="{FF2B5EF4-FFF2-40B4-BE49-F238E27FC236}">
                <a16:creationId xmlns:a16="http://schemas.microsoft.com/office/drawing/2014/main" id="{EC076EAC-B4D0-7446-8E46-E5C75D4C67B8}"/>
              </a:ext>
            </a:extLst>
          </p:cNvPr>
          <p:cNvSpPr/>
          <p:nvPr/>
        </p:nvSpPr>
        <p:spPr>
          <a:xfrm>
            <a:off x="6096000" y="4925834"/>
            <a:ext cx="6096000" cy="1477328"/>
          </a:xfrm>
          <a:prstGeom prst="rect">
            <a:avLst/>
          </a:prstGeom>
        </p:spPr>
        <p:txBody>
          <a:bodyPr>
            <a:spAutoFit/>
          </a:bodyPr>
          <a:lstStyle/>
          <a:p>
            <a:r>
              <a:rPr lang="en-US" dirty="0"/>
              <a:t>Put(</a:t>
            </a:r>
            <a:r>
              <a:rPr lang="en-US" dirty="0" err="1"/>
              <a:t>tire,loc</a:t>
            </a:r>
            <a:r>
              <a:rPr lang="en-US" dirty="0"/>
              <a:t>):</a:t>
            </a:r>
          </a:p>
          <a:p>
            <a:pPr marL="460375" indent="-460375"/>
            <a:r>
              <a:rPr lang="en-US" dirty="0"/>
              <a:t>		Pre: On(</a:t>
            </a:r>
            <a:r>
              <a:rPr lang="en-US" dirty="0" err="1"/>
              <a:t>tire,ground</a:t>
            </a:r>
            <a:r>
              <a:rPr lang="en-US" dirty="0"/>
              <a:t>), loc != ground</a:t>
            </a:r>
          </a:p>
          <a:p>
            <a:pPr marL="460375" indent="-460375"/>
            <a:r>
              <a:rPr lang="en-US" dirty="0"/>
              <a:t>			Empty(loc)</a:t>
            </a:r>
          </a:p>
          <a:p>
            <a:pPr marL="460375" indent="-460375"/>
            <a:r>
              <a:rPr lang="en-US" dirty="0"/>
              <a:t>		Add: On(</a:t>
            </a:r>
            <a:r>
              <a:rPr lang="en-US" dirty="0" err="1"/>
              <a:t>tire,loc</a:t>
            </a:r>
            <a:r>
              <a:rPr lang="en-US" dirty="0"/>
              <a:t>)</a:t>
            </a:r>
          </a:p>
          <a:p>
            <a:r>
              <a:rPr lang="en-US" dirty="0"/>
              <a:t>        	Delete: On(</a:t>
            </a:r>
            <a:r>
              <a:rPr lang="en-US" dirty="0" err="1"/>
              <a:t>tire,ground</a:t>
            </a:r>
            <a:r>
              <a:rPr lang="en-US" dirty="0"/>
              <a:t>), Empty(loc)</a:t>
            </a:r>
          </a:p>
        </p:txBody>
      </p:sp>
      <p:cxnSp>
        <p:nvCxnSpPr>
          <p:cNvPr id="8" name="Straight Arrow Connector 7">
            <a:extLst>
              <a:ext uri="{FF2B5EF4-FFF2-40B4-BE49-F238E27FC236}">
                <a16:creationId xmlns:a16="http://schemas.microsoft.com/office/drawing/2014/main" id="{710CB316-C4CC-F846-853C-684B4BBBF42E}"/>
              </a:ext>
            </a:extLst>
          </p:cNvPr>
          <p:cNvCxnSpPr>
            <a:cxnSpLocks/>
          </p:cNvCxnSpPr>
          <p:nvPr/>
        </p:nvCxnSpPr>
        <p:spPr>
          <a:xfrm flipV="1">
            <a:off x="2813538" y="2672862"/>
            <a:ext cx="1364567" cy="225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5E7B6AC-3143-E743-B1C4-15463F1B338E}"/>
              </a:ext>
            </a:extLst>
          </p:cNvPr>
          <p:cNvCxnSpPr>
            <a:cxnSpLocks/>
          </p:cNvCxnSpPr>
          <p:nvPr/>
        </p:nvCxnSpPr>
        <p:spPr>
          <a:xfrm flipH="1" flipV="1">
            <a:off x="2926080" y="2672862"/>
            <a:ext cx="3671669" cy="225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DB85833-153B-5B4B-A550-7C6526ADB3CA}"/>
              </a:ext>
            </a:extLst>
          </p:cNvPr>
          <p:cNvCxnSpPr>
            <a:cxnSpLocks/>
          </p:cNvCxnSpPr>
          <p:nvPr/>
        </p:nvCxnSpPr>
        <p:spPr>
          <a:xfrm flipH="1" flipV="1">
            <a:off x="6597750" y="2672862"/>
            <a:ext cx="112539" cy="225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222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a:p>
            <a:pPr marL="0" indent="0">
              <a:buNone/>
            </a:pPr>
            <a:r>
              <a:rPr lang="en-US" sz="1800" dirty="0"/>
              <a:t>	Remove(flat, axle)</a:t>
            </a:r>
          </a:p>
          <a:p>
            <a:pPr marL="0" indent="0">
              <a:buNone/>
            </a:pPr>
            <a:r>
              <a:rPr lang="en-US" sz="1800" dirty="0"/>
              <a:t>On(flat, ground) AND On(spare, trunk) AND Empty(axle)</a:t>
            </a:r>
          </a:p>
          <a:p>
            <a:pPr marL="0" indent="0">
              <a:buNone/>
            </a:pPr>
            <a:r>
              <a:rPr lang="en-US" sz="1800" dirty="0"/>
              <a:t>	Remove(spare, trunk)</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sp>
        <p:nvSpPr>
          <p:cNvPr id="4" name="Rectangle 3">
            <a:extLst>
              <a:ext uri="{FF2B5EF4-FFF2-40B4-BE49-F238E27FC236}">
                <a16:creationId xmlns:a16="http://schemas.microsoft.com/office/drawing/2014/main" id="{EC076EAC-B4D0-7446-8E46-E5C75D4C67B8}"/>
              </a:ext>
            </a:extLst>
          </p:cNvPr>
          <p:cNvSpPr/>
          <p:nvPr/>
        </p:nvSpPr>
        <p:spPr>
          <a:xfrm>
            <a:off x="6096000" y="4925834"/>
            <a:ext cx="6096000" cy="1477328"/>
          </a:xfrm>
          <a:prstGeom prst="rect">
            <a:avLst/>
          </a:prstGeom>
        </p:spPr>
        <p:txBody>
          <a:bodyPr>
            <a:spAutoFit/>
          </a:bodyPr>
          <a:lstStyle/>
          <a:p>
            <a:r>
              <a:rPr lang="en-US" dirty="0"/>
              <a:t>Put(</a:t>
            </a:r>
            <a:r>
              <a:rPr lang="en-US" dirty="0" err="1"/>
              <a:t>tire,loc</a:t>
            </a:r>
            <a:r>
              <a:rPr lang="en-US" dirty="0"/>
              <a:t>):</a:t>
            </a:r>
          </a:p>
          <a:p>
            <a:pPr marL="460375" indent="-460375"/>
            <a:r>
              <a:rPr lang="en-US" dirty="0"/>
              <a:t>		Pre: On(</a:t>
            </a:r>
            <a:r>
              <a:rPr lang="en-US" dirty="0" err="1"/>
              <a:t>tire,ground</a:t>
            </a:r>
            <a:r>
              <a:rPr lang="en-US" dirty="0"/>
              <a:t>), loc != ground</a:t>
            </a:r>
          </a:p>
          <a:p>
            <a:pPr marL="460375" indent="-460375"/>
            <a:r>
              <a:rPr lang="en-US" dirty="0"/>
              <a:t>			Empty(loc)</a:t>
            </a:r>
          </a:p>
          <a:p>
            <a:pPr marL="460375" indent="-460375"/>
            <a:r>
              <a:rPr lang="en-US" dirty="0"/>
              <a:t>		Add: On(</a:t>
            </a:r>
            <a:r>
              <a:rPr lang="en-US" dirty="0" err="1"/>
              <a:t>tire,loc</a:t>
            </a:r>
            <a:r>
              <a:rPr lang="en-US" dirty="0"/>
              <a:t>)</a:t>
            </a:r>
          </a:p>
          <a:p>
            <a:r>
              <a:rPr lang="en-US" dirty="0"/>
              <a:t>        	Delete: On(</a:t>
            </a:r>
            <a:r>
              <a:rPr lang="en-US" dirty="0" err="1"/>
              <a:t>tire,ground</a:t>
            </a:r>
            <a:r>
              <a:rPr lang="en-US" dirty="0"/>
              <a:t>), Empty(loc)</a:t>
            </a:r>
          </a:p>
        </p:txBody>
      </p:sp>
    </p:spTree>
    <p:extLst>
      <p:ext uri="{BB962C8B-B14F-4D97-AF65-F5344CB8AC3E}">
        <p14:creationId xmlns:p14="http://schemas.microsoft.com/office/powerpoint/2010/main" val="1515006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a:p>
            <a:pPr marL="0" indent="0">
              <a:buNone/>
            </a:pPr>
            <a:r>
              <a:rPr lang="en-US" sz="1800" dirty="0"/>
              <a:t>	Remove(flat, axle)</a:t>
            </a:r>
          </a:p>
          <a:p>
            <a:pPr marL="0" indent="0">
              <a:buNone/>
            </a:pPr>
            <a:r>
              <a:rPr lang="en-US" sz="1800" dirty="0"/>
              <a:t>On(flat, ground) AND On(spare, trunk) AND Empty(axle)</a:t>
            </a:r>
          </a:p>
          <a:p>
            <a:pPr marL="0" indent="0">
              <a:buNone/>
            </a:pPr>
            <a:r>
              <a:rPr lang="en-US" sz="1800" dirty="0"/>
              <a:t>	Remove(spare, trunk)</a:t>
            </a:r>
          </a:p>
          <a:p>
            <a:r>
              <a:rPr lang="en-US" sz="1800" dirty="0"/>
              <a:t>On(flat, ground) AND On(spare, ground) AND Empty(axle) AND Empty(trunk)</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sp>
        <p:nvSpPr>
          <p:cNvPr id="4" name="Rectangle 3">
            <a:extLst>
              <a:ext uri="{FF2B5EF4-FFF2-40B4-BE49-F238E27FC236}">
                <a16:creationId xmlns:a16="http://schemas.microsoft.com/office/drawing/2014/main" id="{EC076EAC-B4D0-7446-8E46-E5C75D4C67B8}"/>
              </a:ext>
            </a:extLst>
          </p:cNvPr>
          <p:cNvSpPr/>
          <p:nvPr/>
        </p:nvSpPr>
        <p:spPr>
          <a:xfrm>
            <a:off x="6096000" y="4925834"/>
            <a:ext cx="6096000" cy="1477328"/>
          </a:xfrm>
          <a:prstGeom prst="rect">
            <a:avLst/>
          </a:prstGeom>
        </p:spPr>
        <p:txBody>
          <a:bodyPr>
            <a:spAutoFit/>
          </a:bodyPr>
          <a:lstStyle/>
          <a:p>
            <a:r>
              <a:rPr lang="en-US" dirty="0"/>
              <a:t>Put(</a:t>
            </a:r>
            <a:r>
              <a:rPr lang="en-US" dirty="0" err="1"/>
              <a:t>tire,loc</a:t>
            </a:r>
            <a:r>
              <a:rPr lang="en-US" dirty="0"/>
              <a:t>):</a:t>
            </a:r>
          </a:p>
          <a:p>
            <a:pPr marL="460375" indent="-460375"/>
            <a:r>
              <a:rPr lang="en-US" dirty="0"/>
              <a:t>		Pre: On(</a:t>
            </a:r>
            <a:r>
              <a:rPr lang="en-US" dirty="0" err="1"/>
              <a:t>tire,ground</a:t>
            </a:r>
            <a:r>
              <a:rPr lang="en-US" dirty="0"/>
              <a:t>), loc != ground</a:t>
            </a:r>
          </a:p>
          <a:p>
            <a:pPr marL="460375" indent="-460375"/>
            <a:r>
              <a:rPr lang="en-US" dirty="0"/>
              <a:t>			Empty(loc)</a:t>
            </a:r>
          </a:p>
          <a:p>
            <a:pPr marL="460375" indent="-460375"/>
            <a:r>
              <a:rPr lang="en-US" dirty="0"/>
              <a:t>		Add: On(</a:t>
            </a:r>
            <a:r>
              <a:rPr lang="en-US" dirty="0" err="1"/>
              <a:t>tire,loc</a:t>
            </a:r>
            <a:r>
              <a:rPr lang="en-US" dirty="0"/>
              <a:t>)</a:t>
            </a:r>
          </a:p>
          <a:p>
            <a:r>
              <a:rPr lang="en-US" dirty="0"/>
              <a:t>        	Delete: On(</a:t>
            </a:r>
            <a:r>
              <a:rPr lang="en-US" dirty="0" err="1"/>
              <a:t>tire,ground</a:t>
            </a:r>
            <a:r>
              <a:rPr lang="en-US" dirty="0"/>
              <a:t>), Empty(loc)</a:t>
            </a:r>
          </a:p>
        </p:txBody>
      </p:sp>
    </p:spTree>
    <p:extLst>
      <p:ext uri="{BB962C8B-B14F-4D97-AF65-F5344CB8AC3E}">
        <p14:creationId xmlns:p14="http://schemas.microsoft.com/office/powerpoint/2010/main" val="2718963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a:p>
            <a:pPr marL="0" indent="0">
              <a:buNone/>
            </a:pPr>
            <a:r>
              <a:rPr lang="en-US" sz="1800" dirty="0"/>
              <a:t>	Remove(flat, axle)</a:t>
            </a:r>
          </a:p>
          <a:p>
            <a:pPr marL="0" indent="0">
              <a:buNone/>
            </a:pPr>
            <a:r>
              <a:rPr lang="en-US" sz="1800" dirty="0"/>
              <a:t>On(flat, ground) AND On(spare, trunk) AND Empty(axle)</a:t>
            </a:r>
          </a:p>
          <a:p>
            <a:pPr marL="0" indent="0">
              <a:buNone/>
            </a:pPr>
            <a:r>
              <a:rPr lang="en-US" sz="1800" dirty="0"/>
              <a:t>	Remove(spare, trunk)</a:t>
            </a:r>
          </a:p>
          <a:p>
            <a:r>
              <a:rPr lang="en-US" sz="1800" dirty="0"/>
              <a:t>On(flat, ground) AND On(spare, ground) AND Empty(axle) AND Empty(trunk)</a:t>
            </a:r>
          </a:p>
          <a:p>
            <a:r>
              <a:rPr lang="en-US" sz="1800" dirty="0"/>
              <a:t>	Put(spare, axle)</a:t>
            </a:r>
          </a:p>
          <a:p>
            <a:r>
              <a:rPr lang="en-US" sz="1800" dirty="0"/>
              <a:t>On(flat, ground) AND On(spare, axle) AND Empty(trunk)</a:t>
            </a:r>
          </a:p>
          <a:p>
            <a:r>
              <a:rPr lang="en-US" sz="1800" dirty="0"/>
              <a:t>	Put(flat, trunk)</a:t>
            </a:r>
          </a:p>
          <a:p>
            <a:r>
              <a:rPr lang="en-US" sz="1800" dirty="0"/>
              <a:t>On(flat, trunk) AND On(spare, axle)</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sp>
        <p:nvSpPr>
          <p:cNvPr id="4" name="Rectangle 3">
            <a:extLst>
              <a:ext uri="{FF2B5EF4-FFF2-40B4-BE49-F238E27FC236}">
                <a16:creationId xmlns:a16="http://schemas.microsoft.com/office/drawing/2014/main" id="{EC076EAC-B4D0-7446-8E46-E5C75D4C67B8}"/>
              </a:ext>
            </a:extLst>
          </p:cNvPr>
          <p:cNvSpPr/>
          <p:nvPr/>
        </p:nvSpPr>
        <p:spPr>
          <a:xfrm>
            <a:off x="6096000" y="4925834"/>
            <a:ext cx="6096000" cy="1477328"/>
          </a:xfrm>
          <a:prstGeom prst="rect">
            <a:avLst/>
          </a:prstGeom>
        </p:spPr>
        <p:txBody>
          <a:bodyPr>
            <a:spAutoFit/>
          </a:bodyPr>
          <a:lstStyle/>
          <a:p>
            <a:r>
              <a:rPr lang="en-US" dirty="0"/>
              <a:t>Put(</a:t>
            </a:r>
            <a:r>
              <a:rPr lang="en-US" dirty="0" err="1"/>
              <a:t>tire,loc</a:t>
            </a:r>
            <a:r>
              <a:rPr lang="en-US" dirty="0"/>
              <a:t>):</a:t>
            </a:r>
          </a:p>
          <a:p>
            <a:pPr marL="460375" indent="-460375"/>
            <a:r>
              <a:rPr lang="en-US" dirty="0"/>
              <a:t>		Pre: On(</a:t>
            </a:r>
            <a:r>
              <a:rPr lang="en-US" dirty="0" err="1"/>
              <a:t>tire,ground</a:t>
            </a:r>
            <a:r>
              <a:rPr lang="en-US" dirty="0"/>
              <a:t>), loc != ground</a:t>
            </a:r>
          </a:p>
          <a:p>
            <a:pPr marL="460375" indent="-460375"/>
            <a:r>
              <a:rPr lang="en-US" dirty="0"/>
              <a:t>			Empty(loc)</a:t>
            </a:r>
          </a:p>
          <a:p>
            <a:pPr marL="460375" indent="-460375"/>
            <a:r>
              <a:rPr lang="en-US" dirty="0"/>
              <a:t>		Add: On(</a:t>
            </a:r>
            <a:r>
              <a:rPr lang="en-US" dirty="0" err="1"/>
              <a:t>tire,loc</a:t>
            </a:r>
            <a:r>
              <a:rPr lang="en-US" dirty="0"/>
              <a:t>)</a:t>
            </a:r>
          </a:p>
          <a:p>
            <a:r>
              <a:rPr lang="en-US" dirty="0"/>
              <a:t>        	Delete: On(</a:t>
            </a:r>
            <a:r>
              <a:rPr lang="en-US" dirty="0" err="1"/>
              <a:t>tire,ground</a:t>
            </a:r>
            <a:r>
              <a:rPr lang="en-US" dirty="0"/>
              <a:t>), Empty(loc)</a:t>
            </a:r>
          </a:p>
        </p:txBody>
      </p:sp>
    </p:spTree>
    <p:extLst>
      <p:ext uri="{BB962C8B-B14F-4D97-AF65-F5344CB8AC3E}">
        <p14:creationId xmlns:p14="http://schemas.microsoft.com/office/powerpoint/2010/main" val="704660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96DA-22A2-9BBA-D7F8-6324AB6EFA31}"/>
              </a:ext>
            </a:extLst>
          </p:cNvPr>
          <p:cNvSpPr>
            <a:spLocks noGrp="1"/>
          </p:cNvSpPr>
          <p:nvPr>
            <p:ph type="title"/>
          </p:nvPr>
        </p:nvSpPr>
        <p:spPr/>
        <p:txBody>
          <a:bodyPr/>
          <a:lstStyle/>
          <a:p>
            <a:r>
              <a:rPr lang="en-US" dirty="0"/>
              <a:t>Matching Operators as Search</a:t>
            </a:r>
          </a:p>
        </p:txBody>
      </p:sp>
      <p:sp>
        <p:nvSpPr>
          <p:cNvPr id="5" name="TextBox 4">
            <a:extLst>
              <a:ext uri="{FF2B5EF4-FFF2-40B4-BE49-F238E27FC236}">
                <a16:creationId xmlns:a16="http://schemas.microsoft.com/office/drawing/2014/main" id="{B0CED26B-90A0-5D8F-F554-ADF1E7A719FC}"/>
              </a:ext>
            </a:extLst>
          </p:cNvPr>
          <p:cNvSpPr txBox="1"/>
          <p:nvPr/>
        </p:nvSpPr>
        <p:spPr>
          <a:xfrm>
            <a:off x="4312920" y="1263134"/>
            <a:ext cx="3566160" cy="369332"/>
          </a:xfrm>
          <a:prstGeom prst="rect">
            <a:avLst/>
          </a:prstGeom>
          <a:noFill/>
        </p:spPr>
        <p:txBody>
          <a:bodyPr wrap="square">
            <a:spAutoFit/>
          </a:bodyPr>
          <a:lstStyle/>
          <a:p>
            <a:pPr marL="0" indent="0">
              <a:buNone/>
            </a:pPr>
            <a:r>
              <a:rPr lang="en-US" sz="1800" dirty="0"/>
              <a:t>On(flat, axle) AND On(spare, trunk)</a:t>
            </a:r>
          </a:p>
        </p:txBody>
      </p:sp>
      <p:cxnSp>
        <p:nvCxnSpPr>
          <p:cNvPr id="7" name="Straight Arrow Connector 6">
            <a:extLst>
              <a:ext uri="{FF2B5EF4-FFF2-40B4-BE49-F238E27FC236}">
                <a16:creationId xmlns:a16="http://schemas.microsoft.com/office/drawing/2014/main" id="{AF890967-267A-ADAB-4976-58F0FC86C61B}"/>
              </a:ext>
            </a:extLst>
          </p:cNvPr>
          <p:cNvCxnSpPr>
            <a:cxnSpLocks/>
            <a:stCxn id="5" idx="2"/>
          </p:cNvCxnSpPr>
          <p:nvPr/>
        </p:nvCxnSpPr>
        <p:spPr>
          <a:xfrm>
            <a:off x="6096000" y="1632466"/>
            <a:ext cx="1668780" cy="638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BF75A29-0F8A-E492-CF70-96470352E5C4}"/>
              </a:ext>
            </a:extLst>
          </p:cNvPr>
          <p:cNvCxnSpPr>
            <a:cxnSpLocks/>
          </p:cNvCxnSpPr>
          <p:nvPr/>
        </p:nvCxnSpPr>
        <p:spPr>
          <a:xfrm flipH="1">
            <a:off x="4434840" y="1632466"/>
            <a:ext cx="1661160" cy="638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B733EDC-9AAF-F86E-A267-2DAAA03CCC7E}"/>
              </a:ext>
            </a:extLst>
          </p:cNvPr>
          <p:cNvSpPr txBox="1"/>
          <p:nvPr/>
        </p:nvSpPr>
        <p:spPr>
          <a:xfrm>
            <a:off x="3214556" y="1715991"/>
            <a:ext cx="1880323" cy="369332"/>
          </a:xfrm>
          <a:prstGeom prst="rect">
            <a:avLst/>
          </a:prstGeom>
          <a:noFill/>
        </p:spPr>
        <p:txBody>
          <a:bodyPr wrap="none" rtlCol="0">
            <a:spAutoFit/>
          </a:bodyPr>
          <a:lstStyle/>
          <a:p>
            <a:r>
              <a:rPr lang="en-US" dirty="0">
                <a:solidFill>
                  <a:schemeClr val="accent5"/>
                </a:solidFill>
              </a:rPr>
              <a:t>Remove(flat, axle)</a:t>
            </a:r>
          </a:p>
        </p:txBody>
      </p:sp>
      <p:sp>
        <p:nvSpPr>
          <p:cNvPr id="14" name="TextBox 13">
            <a:extLst>
              <a:ext uri="{FF2B5EF4-FFF2-40B4-BE49-F238E27FC236}">
                <a16:creationId xmlns:a16="http://schemas.microsoft.com/office/drawing/2014/main" id="{6E49938F-7984-D53E-732F-95EDF877AFD8}"/>
              </a:ext>
            </a:extLst>
          </p:cNvPr>
          <p:cNvSpPr txBox="1"/>
          <p:nvPr/>
        </p:nvSpPr>
        <p:spPr>
          <a:xfrm>
            <a:off x="7097121" y="1766947"/>
            <a:ext cx="2214965" cy="369332"/>
          </a:xfrm>
          <a:prstGeom prst="rect">
            <a:avLst/>
          </a:prstGeom>
          <a:noFill/>
        </p:spPr>
        <p:txBody>
          <a:bodyPr wrap="none" rtlCol="0">
            <a:spAutoFit/>
          </a:bodyPr>
          <a:lstStyle/>
          <a:p>
            <a:r>
              <a:rPr lang="en-US" dirty="0">
                <a:solidFill>
                  <a:schemeClr val="accent5"/>
                </a:solidFill>
              </a:rPr>
              <a:t>Remove(spare, trunk)</a:t>
            </a:r>
          </a:p>
        </p:txBody>
      </p:sp>
      <p:sp>
        <p:nvSpPr>
          <p:cNvPr id="15" name="TextBox 14">
            <a:extLst>
              <a:ext uri="{FF2B5EF4-FFF2-40B4-BE49-F238E27FC236}">
                <a16:creationId xmlns:a16="http://schemas.microsoft.com/office/drawing/2014/main" id="{86DCE0F1-6AD3-2DDB-05AF-1B43771922CF}"/>
              </a:ext>
            </a:extLst>
          </p:cNvPr>
          <p:cNvSpPr txBox="1"/>
          <p:nvPr/>
        </p:nvSpPr>
        <p:spPr>
          <a:xfrm>
            <a:off x="1736818" y="2270760"/>
            <a:ext cx="3749040" cy="369332"/>
          </a:xfrm>
          <a:prstGeom prst="rect">
            <a:avLst/>
          </a:prstGeom>
          <a:noFill/>
        </p:spPr>
        <p:txBody>
          <a:bodyPr wrap="square">
            <a:spAutoFit/>
          </a:bodyPr>
          <a:lstStyle/>
          <a:p>
            <a:pPr marL="0" indent="0">
              <a:buNone/>
            </a:pPr>
            <a:r>
              <a:rPr lang="en-US" sz="1800" dirty="0"/>
              <a:t>On(flat, </a:t>
            </a:r>
            <a:r>
              <a:rPr lang="en-US" dirty="0"/>
              <a:t>ground</a:t>
            </a:r>
            <a:r>
              <a:rPr lang="en-US" sz="1800" dirty="0"/>
              <a:t>) AND On(spare, trunk)</a:t>
            </a:r>
          </a:p>
        </p:txBody>
      </p:sp>
      <p:sp>
        <p:nvSpPr>
          <p:cNvPr id="16" name="TextBox 15">
            <a:extLst>
              <a:ext uri="{FF2B5EF4-FFF2-40B4-BE49-F238E27FC236}">
                <a16:creationId xmlns:a16="http://schemas.microsoft.com/office/drawing/2014/main" id="{C6999674-745B-BE52-5383-C1A954C37433}"/>
              </a:ext>
            </a:extLst>
          </p:cNvPr>
          <p:cNvSpPr txBox="1"/>
          <p:nvPr/>
        </p:nvSpPr>
        <p:spPr>
          <a:xfrm>
            <a:off x="6930390" y="2270760"/>
            <a:ext cx="3749040" cy="369332"/>
          </a:xfrm>
          <a:prstGeom prst="rect">
            <a:avLst/>
          </a:prstGeom>
          <a:noFill/>
        </p:spPr>
        <p:txBody>
          <a:bodyPr wrap="square">
            <a:spAutoFit/>
          </a:bodyPr>
          <a:lstStyle/>
          <a:p>
            <a:pPr marL="0" indent="0">
              <a:buNone/>
            </a:pPr>
            <a:r>
              <a:rPr lang="en-US" sz="1800" dirty="0"/>
              <a:t>On(</a:t>
            </a:r>
            <a:r>
              <a:rPr lang="en-US" dirty="0"/>
              <a:t>spare</a:t>
            </a:r>
            <a:r>
              <a:rPr lang="en-US" sz="1800" dirty="0"/>
              <a:t>, </a:t>
            </a:r>
            <a:r>
              <a:rPr lang="en-US" dirty="0"/>
              <a:t>ground</a:t>
            </a:r>
            <a:r>
              <a:rPr lang="en-US" sz="1800" dirty="0"/>
              <a:t>) AND On(</a:t>
            </a:r>
            <a:r>
              <a:rPr lang="en-US" dirty="0"/>
              <a:t>flat</a:t>
            </a:r>
            <a:r>
              <a:rPr lang="en-US" sz="1800" dirty="0"/>
              <a:t>, axle)</a:t>
            </a:r>
          </a:p>
        </p:txBody>
      </p:sp>
      <p:cxnSp>
        <p:nvCxnSpPr>
          <p:cNvPr id="17" name="Straight Arrow Connector 16">
            <a:extLst>
              <a:ext uri="{FF2B5EF4-FFF2-40B4-BE49-F238E27FC236}">
                <a16:creationId xmlns:a16="http://schemas.microsoft.com/office/drawing/2014/main" id="{2EA265A2-8BFD-2053-85B1-D11013A993B8}"/>
              </a:ext>
            </a:extLst>
          </p:cNvPr>
          <p:cNvCxnSpPr>
            <a:cxnSpLocks/>
          </p:cNvCxnSpPr>
          <p:nvPr/>
        </p:nvCxnSpPr>
        <p:spPr>
          <a:xfrm>
            <a:off x="3478530" y="2723617"/>
            <a:ext cx="1668780" cy="638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F9034FA-96DC-AEA6-5093-3A2090B280C7}"/>
              </a:ext>
            </a:extLst>
          </p:cNvPr>
          <p:cNvSpPr txBox="1"/>
          <p:nvPr/>
        </p:nvSpPr>
        <p:spPr>
          <a:xfrm>
            <a:off x="2219875" y="2912929"/>
            <a:ext cx="2214965" cy="369332"/>
          </a:xfrm>
          <a:prstGeom prst="rect">
            <a:avLst/>
          </a:prstGeom>
          <a:noFill/>
        </p:spPr>
        <p:txBody>
          <a:bodyPr wrap="none" rtlCol="0">
            <a:spAutoFit/>
          </a:bodyPr>
          <a:lstStyle/>
          <a:p>
            <a:r>
              <a:rPr lang="en-US" dirty="0">
                <a:solidFill>
                  <a:schemeClr val="accent5"/>
                </a:solidFill>
              </a:rPr>
              <a:t>Remove(spare, trunk)</a:t>
            </a:r>
          </a:p>
        </p:txBody>
      </p:sp>
      <p:sp>
        <p:nvSpPr>
          <p:cNvPr id="22" name="TextBox 21">
            <a:extLst>
              <a:ext uri="{FF2B5EF4-FFF2-40B4-BE49-F238E27FC236}">
                <a16:creationId xmlns:a16="http://schemas.microsoft.com/office/drawing/2014/main" id="{1B01A17E-9AE4-9903-2A22-4B111B6440E3}"/>
              </a:ext>
            </a:extLst>
          </p:cNvPr>
          <p:cNvSpPr txBox="1"/>
          <p:nvPr/>
        </p:nvSpPr>
        <p:spPr>
          <a:xfrm>
            <a:off x="4137660" y="3412096"/>
            <a:ext cx="3916680" cy="369332"/>
          </a:xfrm>
          <a:prstGeom prst="rect">
            <a:avLst/>
          </a:prstGeom>
          <a:noFill/>
        </p:spPr>
        <p:txBody>
          <a:bodyPr wrap="square">
            <a:spAutoFit/>
          </a:bodyPr>
          <a:lstStyle/>
          <a:p>
            <a:pPr marL="0" indent="0">
              <a:buNone/>
            </a:pPr>
            <a:r>
              <a:rPr lang="en-US" sz="1800" dirty="0"/>
              <a:t>On(</a:t>
            </a:r>
            <a:r>
              <a:rPr lang="en-US" dirty="0"/>
              <a:t>spare</a:t>
            </a:r>
            <a:r>
              <a:rPr lang="en-US" sz="1800" dirty="0"/>
              <a:t>, </a:t>
            </a:r>
            <a:r>
              <a:rPr lang="en-US" dirty="0"/>
              <a:t>ground</a:t>
            </a:r>
            <a:r>
              <a:rPr lang="en-US" sz="1800" dirty="0"/>
              <a:t>) AND On(</a:t>
            </a:r>
            <a:r>
              <a:rPr lang="en-US" dirty="0"/>
              <a:t>flat</a:t>
            </a:r>
            <a:r>
              <a:rPr lang="en-US" sz="1800" dirty="0"/>
              <a:t>, ground)</a:t>
            </a:r>
          </a:p>
        </p:txBody>
      </p:sp>
      <p:cxnSp>
        <p:nvCxnSpPr>
          <p:cNvPr id="23" name="Straight Arrow Connector 22">
            <a:extLst>
              <a:ext uri="{FF2B5EF4-FFF2-40B4-BE49-F238E27FC236}">
                <a16:creationId xmlns:a16="http://schemas.microsoft.com/office/drawing/2014/main" id="{20382A7A-0829-81DC-AA2C-3F5F53324740}"/>
              </a:ext>
            </a:extLst>
          </p:cNvPr>
          <p:cNvCxnSpPr>
            <a:cxnSpLocks/>
          </p:cNvCxnSpPr>
          <p:nvPr/>
        </p:nvCxnSpPr>
        <p:spPr>
          <a:xfrm flipH="1">
            <a:off x="6543443" y="2721089"/>
            <a:ext cx="1661160" cy="638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BEBC9DB-40B1-DD6A-6D63-DAD0441F62F1}"/>
              </a:ext>
            </a:extLst>
          </p:cNvPr>
          <p:cNvSpPr txBox="1"/>
          <p:nvPr/>
        </p:nvSpPr>
        <p:spPr>
          <a:xfrm>
            <a:off x="7777883" y="2840164"/>
            <a:ext cx="1880323" cy="369332"/>
          </a:xfrm>
          <a:prstGeom prst="rect">
            <a:avLst/>
          </a:prstGeom>
          <a:noFill/>
        </p:spPr>
        <p:txBody>
          <a:bodyPr wrap="none" rtlCol="0">
            <a:spAutoFit/>
          </a:bodyPr>
          <a:lstStyle/>
          <a:p>
            <a:r>
              <a:rPr lang="en-US" dirty="0">
                <a:solidFill>
                  <a:schemeClr val="accent5"/>
                </a:solidFill>
              </a:rPr>
              <a:t>Remove(flat, axle)</a:t>
            </a:r>
          </a:p>
        </p:txBody>
      </p:sp>
      <p:cxnSp>
        <p:nvCxnSpPr>
          <p:cNvPr id="27" name="Curved Connector 26">
            <a:extLst>
              <a:ext uri="{FF2B5EF4-FFF2-40B4-BE49-F238E27FC236}">
                <a16:creationId xmlns:a16="http://schemas.microsoft.com/office/drawing/2014/main" id="{A3914E07-6A05-188D-731A-6DBFDB32A987}"/>
              </a:ext>
            </a:extLst>
          </p:cNvPr>
          <p:cNvCxnSpPr>
            <a:cxnSpLocks/>
            <a:stCxn id="15" idx="1"/>
            <a:endCxn id="5" idx="0"/>
          </p:cNvCxnSpPr>
          <p:nvPr/>
        </p:nvCxnSpPr>
        <p:spPr>
          <a:xfrm rot="10800000" flipH="1">
            <a:off x="1736818" y="1263134"/>
            <a:ext cx="4359182" cy="1192292"/>
          </a:xfrm>
          <a:prstGeom prst="curvedConnector4">
            <a:avLst>
              <a:gd name="adj1" fmla="val -5244"/>
              <a:gd name="adj2" fmla="val 119173"/>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1189D3F-C3E0-7D47-AE23-C07BFC303C63}"/>
              </a:ext>
            </a:extLst>
          </p:cNvPr>
          <p:cNvSpPr txBox="1"/>
          <p:nvPr/>
        </p:nvSpPr>
        <p:spPr>
          <a:xfrm>
            <a:off x="298026" y="1165140"/>
            <a:ext cx="1438792" cy="369332"/>
          </a:xfrm>
          <a:prstGeom prst="rect">
            <a:avLst/>
          </a:prstGeom>
          <a:noFill/>
        </p:spPr>
        <p:txBody>
          <a:bodyPr wrap="none" rtlCol="0">
            <a:spAutoFit/>
          </a:bodyPr>
          <a:lstStyle/>
          <a:p>
            <a:r>
              <a:rPr lang="en-US" dirty="0">
                <a:solidFill>
                  <a:schemeClr val="accent5"/>
                </a:solidFill>
              </a:rPr>
              <a:t>Put(flat, axle)</a:t>
            </a:r>
          </a:p>
        </p:txBody>
      </p:sp>
      <p:cxnSp>
        <p:nvCxnSpPr>
          <p:cNvPr id="32" name="Curved Connector 31">
            <a:extLst>
              <a:ext uri="{FF2B5EF4-FFF2-40B4-BE49-F238E27FC236}">
                <a16:creationId xmlns:a16="http://schemas.microsoft.com/office/drawing/2014/main" id="{2E7019F2-8F22-A60E-98FE-C26A445050BD}"/>
              </a:ext>
            </a:extLst>
          </p:cNvPr>
          <p:cNvCxnSpPr>
            <a:cxnSpLocks/>
            <a:stCxn id="16" idx="3"/>
            <a:endCxn id="5" idx="0"/>
          </p:cNvCxnSpPr>
          <p:nvPr/>
        </p:nvCxnSpPr>
        <p:spPr>
          <a:xfrm flipH="1" flipV="1">
            <a:off x="6096000" y="1263134"/>
            <a:ext cx="4583430" cy="1192292"/>
          </a:xfrm>
          <a:prstGeom prst="curvedConnector4">
            <a:avLst>
              <a:gd name="adj1" fmla="val -4988"/>
              <a:gd name="adj2" fmla="val 119173"/>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7D99CB4-A4C3-4F0F-B54E-A5DF5AE6D193}"/>
              </a:ext>
            </a:extLst>
          </p:cNvPr>
          <p:cNvSpPr txBox="1"/>
          <p:nvPr/>
        </p:nvSpPr>
        <p:spPr>
          <a:xfrm>
            <a:off x="9866467" y="900096"/>
            <a:ext cx="1773434" cy="369332"/>
          </a:xfrm>
          <a:prstGeom prst="rect">
            <a:avLst/>
          </a:prstGeom>
          <a:noFill/>
        </p:spPr>
        <p:txBody>
          <a:bodyPr wrap="none" rtlCol="0">
            <a:spAutoFit/>
          </a:bodyPr>
          <a:lstStyle/>
          <a:p>
            <a:r>
              <a:rPr lang="en-US" dirty="0">
                <a:solidFill>
                  <a:schemeClr val="accent5"/>
                </a:solidFill>
              </a:rPr>
              <a:t>Put(spare, trunk)</a:t>
            </a:r>
          </a:p>
        </p:txBody>
      </p:sp>
      <p:sp>
        <p:nvSpPr>
          <p:cNvPr id="36" name="TextBox 35">
            <a:extLst>
              <a:ext uri="{FF2B5EF4-FFF2-40B4-BE49-F238E27FC236}">
                <a16:creationId xmlns:a16="http://schemas.microsoft.com/office/drawing/2014/main" id="{E2EBF5E4-31C4-87A6-1D52-33EFE115F46F}"/>
              </a:ext>
            </a:extLst>
          </p:cNvPr>
          <p:cNvSpPr txBox="1"/>
          <p:nvPr/>
        </p:nvSpPr>
        <p:spPr>
          <a:xfrm>
            <a:off x="4405740" y="6306203"/>
            <a:ext cx="3916680" cy="369332"/>
          </a:xfrm>
          <a:prstGeom prst="rect">
            <a:avLst/>
          </a:prstGeom>
          <a:noFill/>
        </p:spPr>
        <p:txBody>
          <a:bodyPr wrap="square">
            <a:spAutoFit/>
          </a:bodyPr>
          <a:lstStyle/>
          <a:p>
            <a:pPr marL="0" indent="0">
              <a:buNone/>
            </a:pPr>
            <a:r>
              <a:rPr lang="en-US" sz="1800" dirty="0"/>
              <a:t>On(</a:t>
            </a:r>
            <a:r>
              <a:rPr lang="en-US" dirty="0"/>
              <a:t>spare</a:t>
            </a:r>
            <a:r>
              <a:rPr lang="en-US" sz="1800" dirty="0"/>
              <a:t>, </a:t>
            </a:r>
            <a:r>
              <a:rPr lang="en-US" dirty="0"/>
              <a:t>axle</a:t>
            </a:r>
            <a:r>
              <a:rPr lang="en-US" sz="1800" dirty="0"/>
              <a:t>) AND On(</a:t>
            </a:r>
            <a:r>
              <a:rPr lang="en-US" dirty="0"/>
              <a:t>flat</a:t>
            </a:r>
            <a:r>
              <a:rPr lang="en-US" sz="1800" dirty="0"/>
              <a:t>, trunk)</a:t>
            </a:r>
          </a:p>
        </p:txBody>
      </p:sp>
    </p:spTree>
    <p:extLst>
      <p:ext uri="{BB962C8B-B14F-4D97-AF65-F5344CB8AC3E}">
        <p14:creationId xmlns:p14="http://schemas.microsoft.com/office/powerpoint/2010/main" val="4477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0" grpId="0"/>
      <p:bldP spid="22" grpId="0"/>
      <p:bldP spid="24" grpId="0"/>
      <p:bldP spid="30"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6C16-C8D0-C74D-AFA5-E34D4D847222}"/>
              </a:ext>
            </a:extLst>
          </p:cNvPr>
          <p:cNvSpPr>
            <a:spLocks noGrp="1"/>
          </p:cNvSpPr>
          <p:nvPr>
            <p:ph type="title"/>
          </p:nvPr>
        </p:nvSpPr>
        <p:spPr/>
        <p:txBody>
          <a:bodyPr/>
          <a:lstStyle/>
          <a:p>
            <a:r>
              <a:rPr lang="en-US" dirty="0"/>
              <a:t>Finding Plans with Symbolic Representations</a:t>
            </a:r>
          </a:p>
        </p:txBody>
      </p:sp>
      <p:sp>
        <p:nvSpPr>
          <p:cNvPr id="3" name="Content Placeholder 2">
            <a:extLst>
              <a:ext uri="{FF2B5EF4-FFF2-40B4-BE49-F238E27FC236}">
                <a16:creationId xmlns:a16="http://schemas.microsoft.com/office/drawing/2014/main" id="{E958D887-E0B8-FA40-A874-72592B0413F7}"/>
              </a:ext>
            </a:extLst>
          </p:cNvPr>
          <p:cNvSpPr>
            <a:spLocks noGrp="1"/>
          </p:cNvSpPr>
          <p:nvPr>
            <p:ph idx="1"/>
          </p:nvPr>
        </p:nvSpPr>
        <p:spPr/>
        <p:txBody>
          <a:bodyPr/>
          <a:lstStyle/>
          <a:p>
            <a:r>
              <a:rPr lang="en-US" dirty="0"/>
              <a:t>Breadth-First Search</a:t>
            </a:r>
          </a:p>
          <a:p>
            <a:r>
              <a:rPr lang="en-US" dirty="0"/>
              <a:t>	</a:t>
            </a:r>
            <a:r>
              <a:rPr lang="en-US" sz="2400" dirty="0">
                <a:solidFill>
                  <a:schemeClr val="tx1"/>
                </a:solidFill>
              </a:rPr>
              <a:t>Sound? </a:t>
            </a:r>
            <a:endParaRPr lang="en-US" sz="2400" dirty="0">
              <a:solidFill>
                <a:srgbClr val="C00000"/>
              </a:solidFill>
            </a:endParaRPr>
          </a:p>
          <a:p>
            <a:r>
              <a:rPr lang="en-US" sz="2400" dirty="0">
                <a:solidFill>
                  <a:schemeClr val="tx1"/>
                </a:solidFill>
              </a:rPr>
              <a:t>	Complete? </a:t>
            </a:r>
          </a:p>
          <a:p>
            <a:r>
              <a:rPr lang="en-US" sz="2400" dirty="0">
                <a:solidFill>
                  <a:schemeClr val="tx1"/>
                </a:solidFill>
              </a:rPr>
              <a:t>	Optimal?</a:t>
            </a:r>
          </a:p>
        </p:txBody>
      </p:sp>
      <p:sp>
        <p:nvSpPr>
          <p:cNvPr id="4" name="Rectangle 3">
            <a:extLst>
              <a:ext uri="{FF2B5EF4-FFF2-40B4-BE49-F238E27FC236}">
                <a16:creationId xmlns:a16="http://schemas.microsoft.com/office/drawing/2014/main" id="{3B864F2D-6325-9845-8FB0-90623F929949}"/>
              </a:ext>
            </a:extLst>
          </p:cNvPr>
          <p:cNvSpPr/>
          <p:nvPr/>
        </p:nvSpPr>
        <p:spPr>
          <a:xfrm>
            <a:off x="1339988" y="5569344"/>
            <a:ext cx="9512023" cy="1067343"/>
          </a:xfrm>
          <a:prstGeom prst="rect">
            <a:avLst/>
          </a:prstGeom>
        </p:spPr>
        <p:txBody>
          <a:bodyPr wrap="square">
            <a:spAutoFit/>
          </a:bodyPr>
          <a:lstStyle/>
          <a:p>
            <a:pPr>
              <a:lnSpc>
                <a:spcPct val="120000"/>
              </a:lnSpc>
            </a:pPr>
            <a:r>
              <a:rPr lang="en-US" altLang="en-US" b="1" dirty="0"/>
              <a:t>Soundness - </a:t>
            </a:r>
            <a:r>
              <a:rPr lang="en-US" altLang="en-US" dirty="0"/>
              <a:t>all solutions found are legal plans </a:t>
            </a:r>
          </a:p>
          <a:p>
            <a:pPr>
              <a:lnSpc>
                <a:spcPct val="120000"/>
              </a:lnSpc>
            </a:pPr>
            <a:r>
              <a:rPr lang="en-US" altLang="en-US" b="1" dirty="0"/>
              <a:t>Completeness - </a:t>
            </a:r>
            <a:r>
              <a:rPr lang="en-US" altLang="en-US" dirty="0"/>
              <a:t>a solution can be found whenever one actually exists</a:t>
            </a:r>
          </a:p>
          <a:p>
            <a:pPr>
              <a:lnSpc>
                <a:spcPct val="120000"/>
              </a:lnSpc>
            </a:pPr>
            <a:r>
              <a:rPr lang="en-US" altLang="en-US" b="1" dirty="0"/>
              <a:t>Optimality - </a:t>
            </a:r>
            <a:r>
              <a:rPr lang="en-US" altLang="en-US" dirty="0"/>
              <a:t>the order in which solutions are found is consistent with some measure of plan quality</a:t>
            </a:r>
          </a:p>
        </p:txBody>
      </p:sp>
      <p:sp>
        <p:nvSpPr>
          <p:cNvPr id="5" name="TextBox 4">
            <a:extLst>
              <a:ext uri="{FF2B5EF4-FFF2-40B4-BE49-F238E27FC236}">
                <a16:creationId xmlns:a16="http://schemas.microsoft.com/office/drawing/2014/main" id="{E2EBDF30-8C27-2C43-B723-0C6AAE402A33}"/>
              </a:ext>
            </a:extLst>
          </p:cNvPr>
          <p:cNvSpPr txBox="1"/>
          <p:nvPr/>
        </p:nvSpPr>
        <p:spPr>
          <a:xfrm>
            <a:off x="2552700" y="1633182"/>
            <a:ext cx="587340" cy="461665"/>
          </a:xfrm>
          <a:prstGeom prst="rect">
            <a:avLst/>
          </a:prstGeom>
          <a:noFill/>
        </p:spPr>
        <p:txBody>
          <a:bodyPr wrap="none" rtlCol="0">
            <a:spAutoFit/>
          </a:bodyPr>
          <a:lstStyle/>
          <a:p>
            <a:r>
              <a:rPr lang="en-US" sz="2400" dirty="0">
                <a:solidFill>
                  <a:srgbClr val="C00000"/>
                </a:solidFill>
              </a:rPr>
              <a:t>Yes</a:t>
            </a:r>
          </a:p>
        </p:txBody>
      </p:sp>
      <p:sp>
        <p:nvSpPr>
          <p:cNvPr id="6" name="TextBox 5">
            <a:extLst>
              <a:ext uri="{FF2B5EF4-FFF2-40B4-BE49-F238E27FC236}">
                <a16:creationId xmlns:a16="http://schemas.microsoft.com/office/drawing/2014/main" id="{2ECB3947-FD96-024F-B3FD-5172D8881C26}"/>
              </a:ext>
            </a:extLst>
          </p:cNvPr>
          <p:cNvSpPr txBox="1"/>
          <p:nvPr/>
        </p:nvSpPr>
        <p:spPr>
          <a:xfrm>
            <a:off x="2959100" y="2107547"/>
            <a:ext cx="587340" cy="461665"/>
          </a:xfrm>
          <a:prstGeom prst="rect">
            <a:avLst/>
          </a:prstGeom>
          <a:noFill/>
        </p:spPr>
        <p:txBody>
          <a:bodyPr wrap="none" rtlCol="0">
            <a:spAutoFit/>
          </a:bodyPr>
          <a:lstStyle/>
          <a:p>
            <a:r>
              <a:rPr lang="en-US" sz="2400" dirty="0">
                <a:solidFill>
                  <a:srgbClr val="C00000"/>
                </a:solidFill>
              </a:rPr>
              <a:t>Yes</a:t>
            </a:r>
          </a:p>
        </p:txBody>
      </p:sp>
      <p:sp>
        <p:nvSpPr>
          <p:cNvPr id="7" name="TextBox 6">
            <a:extLst>
              <a:ext uri="{FF2B5EF4-FFF2-40B4-BE49-F238E27FC236}">
                <a16:creationId xmlns:a16="http://schemas.microsoft.com/office/drawing/2014/main" id="{E1AAEB19-507F-9549-B317-8ABD2ECE1F82}"/>
              </a:ext>
            </a:extLst>
          </p:cNvPr>
          <p:cNvSpPr txBox="1"/>
          <p:nvPr/>
        </p:nvSpPr>
        <p:spPr>
          <a:xfrm>
            <a:off x="2755900" y="2556512"/>
            <a:ext cx="3649461" cy="461665"/>
          </a:xfrm>
          <a:prstGeom prst="rect">
            <a:avLst/>
          </a:prstGeom>
          <a:noFill/>
        </p:spPr>
        <p:txBody>
          <a:bodyPr wrap="none" rtlCol="0">
            <a:spAutoFit/>
          </a:bodyPr>
          <a:lstStyle/>
          <a:p>
            <a:r>
              <a:rPr lang="en-US" sz="2400" dirty="0">
                <a:solidFill>
                  <a:srgbClr val="C00000"/>
                </a:solidFill>
              </a:rPr>
              <a:t>Yes, if equal costs of actions</a:t>
            </a:r>
          </a:p>
        </p:txBody>
      </p:sp>
    </p:spTree>
    <p:extLst>
      <p:ext uri="{BB962C8B-B14F-4D97-AF65-F5344CB8AC3E}">
        <p14:creationId xmlns:p14="http://schemas.microsoft.com/office/powerpoint/2010/main" val="89536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A390-489E-934E-9F18-62A8A90C4CF3}"/>
              </a:ext>
            </a:extLst>
          </p:cNvPr>
          <p:cNvSpPr>
            <a:spLocks noGrp="1"/>
          </p:cNvSpPr>
          <p:nvPr>
            <p:ph type="title"/>
          </p:nvPr>
        </p:nvSpPr>
        <p:spPr/>
        <p:txBody>
          <a:bodyPr/>
          <a:lstStyle/>
          <a:p>
            <a:r>
              <a:rPr lang="en-US" dirty="0"/>
              <a:t>Linear Planning</a:t>
            </a:r>
          </a:p>
        </p:txBody>
      </p:sp>
      <p:sp>
        <p:nvSpPr>
          <p:cNvPr id="3" name="Content Placeholder 2">
            <a:extLst>
              <a:ext uri="{FF2B5EF4-FFF2-40B4-BE49-F238E27FC236}">
                <a16:creationId xmlns:a16="http://schemas.microsoft.com/office/drawing/2014/main" id="{EFE95847-D072-9845-8162-B31852D935B0}"/>
              </a:ext>
            </a:extLst>
          </p:cNvPr>
          <p:cNvSpPr>
            <a:spLocks noGrp="1"/>
          </p:cNvSpPr>
          <p:nvPr>
            <p:ph idx="1"/>
          </p:nvPr>
        </p:nvSpPr>
        <p:spPr>
          <a:xfrm>
            <a:off x="552098" y="1113178"/>
            <a:ext cx="11398601" cy="2039539"/>
          </a:xfrm>
        </p:spPr>
        <p:txBody>
          <a:bodyPr/>
          <a:lstStyle/>
          <a:p>
            <a:r>
              <a:rPr lang="en-US" dirty="0"/>
              <a:t>Since we have a conjunction of goal predicates, let’s try to solve one at a time</a:t>
            </a:r>
          </a:p>
          <a:p>
            <a:pPr lvl="1"/>
            <a:r>
              <a:rPr lang="en-US" dirty="0">
                <a:solidFill>
                  <a:schemeClr val="tx1"/>
                </a:solidFill>
              </a:rPr>
              <a:t>Maintain a stack of achievable goals</a:t>
            </a:r>
          </a:p>
          <a:p>
            <a:pPr lvl="1"/>
            <a:r>
              <a:rPr lang="en-US" dirty="0">
                <a:solidFill>
                  <a:schemeClr val="tx1"/>
                </a:solidFill>
              </a:rPr>
              <a:t>Use BFS (or anything else) to find a plan to achieve that single goal</a:t>
            </a:r>
          </a:p>
          <a:p>
            <a:pPr lvl="1"/>
            <a:r>
              <a:rPr lang="en-US" dirty="0">
                <a:solidFill>
                  <a:schemeClr val="tx1"/>
                </a:solidFill>
              </a:rPr>
              <a:t>Add a goal back on the stack if a later change makes it violated</a:t>
            </a:r>
          </a:p>
          <a:p>
            <a:endParaRPr lang="en-US" dirty="0"/>
          </a:p>
        </p:txBody>
      </p:sp>
    </p:spTree>
    <p:extLst>
      <p:ext uri="{BB962C8B-B14F-4D97-AF65-F5344CB8AC3E}">
        <p14:creationId xmlns:p14="http://schemas.microsoft.com/office/powerpoint/2010/main" val="1790599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p:txBody>
          <a:bodyPr/>
          <a:lstStyle/>
          <a:p>
            <a:r>
              <a:rPr lang="en-US" dirty="0"/>
              <a:t>Linear Planning Spare Tire Example</a:t>
            </a:r>
          </a:p>
        </p:txBody>
      </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6520343" y="1769012"/>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u="sng" dirty="0">
                <a:latin typeface="+mn-lt"/>
              </a:rPr>
              <a:t>Action Plan:</a:t>
            </a:r>
          </a:p>
        </p:txBody>
      </p:sp>
      <p:sp>
        <p:nvSpPr>
          <p:cNvPr id="20" name="Content Placeholder 2">
            <a:extLst>
              <a:ext uri="{FF2B5EF4-FFF2-40B4-BE49-F238E27FC236}">
                <a16:creationId xmlns:a16="http://schemas.microsoft.com/office/drawing/2014/main" id="{0A050BC8-9653-F64A-BAD5-AD62F0E0A7BE}"/>
              </a:ext>
            </a:extLst>
          </p:cNvPr>
          <p:cNvSpPr txBox="1">
            <a:spLocks/>
          </p:cNvSpPr>
          <p:nvPr/>
        </p:nvSpPr>
        <p:spPr>
          <a:xfrm>
            <a:off x="4487637" y="1811216"/>
            <a:ext cx="1746258" cy="1197243"/>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u="sng" dirty="0">
                <a:solidFill>
                  <a:schemeClr val="tx1"/>
                </a:solidFill>
              </a:rPr>
              <a:t>Goal Stack</a:t>
            </a:r>
          </a:p>
          <a:p>
            <a:pPr>
              <a:spcBef>
                <a:spcPts val="0"/>
              </a:spcBef>
              <a:defRPr/>
            </a:pPr>
            <a:r>
              <a:rPr lang="en-US" sz="2000" dirty="0">
                <a:solidFill>
                  <a:schemeClr val="tx1"/>
                </a:solidFill>
              </a:rPr>
              <a:t>On(</a:t>
            </a:r>
            <a:r>
              <a:rPr lang="en-US" sz="2000" dirty="0" err="1">
                <a:solidFill>
                  <a:schemeClr val="tx1"/>
                </a:solidFill>
              </a:rPr>
              <a:t>flat,trunk</a:t>
            </a:r>
            <a:r>
              <a:rPr lang="en-US" sz="2000" dirty="0">
                <a:solidFill>
                  <a:schemeClr val="tx1"/>
                </a:solidFill>
              </a:rPr>
              <a:t>)</a:t>
            </a:r>
          </a:p>
          <a:p>
            <a:pPr>
              <a:spcBef>
                <a:spcPts val="0"/>
              </a:spcBef>
              <a:defRPr/>
            </a:pPr>
            <a:r>
              <a:rPr lang="en-US" sz="2000" dirty="0">
                <a:solidFill>
                  <a:schemeClr val="tx1"/>
                </a:solidFill>
              </a:rPr>
              <a:t>On(</a:t>
            </a:r>
            <a:r>
              <a:rPr lang="en-US" sz="2000" dirty="0" err="1">
                <a:solidFill>
                  <a:schemeClr val="tx1"/>
                </a:solidFill>
              </a:rPr>
              <a:t>spare,axle</a:t>
            </a:r>
            <a:r>
              <a:rPr lang="en-US" sz="2000" dirty="0">
                <a:solidFill>
                  <a:schemeClr val="tx1"/>
                </a:solidFill>
              </a:rPr>
              <a:t>)</a:t>
            </a:r>
          </a:p>
        </p:txBody>
      </p:sp>
      <p:sp>
        <p:nvSpPr>
          <p:cNvPr id="21" name="Rectangle 20">
            <a:extLst>
              <a:ext uri="{FF2B5EF4-FFF2-40B4-BE49-F238E27FC236}">
                <a16:creationId xmlns:a16="http://schemas.microsoft.com/office/drawing/2014/main" id="{D3B059BC-4A39-B145-A68E-CF3FD0D833B1}"/>
              </a:ext>
            </a:extLst>
          </p:cNvPr>
          <p:cNvSpPr/>
          <p:nvPr/>
        </p:nvSpPr>
        <p:spPr>
          <a:xfrm>
            <a:off x="6520343" y="2055894"/>
            <a:ext cx="2947214" cy="1938992"/>
          </a:xfrm>
          <a:prstGeom prst="rect">
            <a:avLst/>
          </a:prstGeom>
        </p:spPr>
        <p:txBody>
          <a:bodyPr wrap="square">
            <a:spAutoFit/>
          </a:bodyPr>
          <a:lstStyle/>
          <a:p>
            <a:r>
              <a:rPr lang="en-US" sz="2000" dirty="0"/>
              <a:t>On(</a:t>
            </a:r>
            <a:r>
              <a:rPr lang="en-US" sz="2000" dirty="0" err="1"/>
              <a:t>flat,trunk</a:t>
            </a:r>
            <a:r>
              <a:rPr lang="en-US" sz="2000" dirty="0"/>
              <a:t>)</a:t>
            </a:r>
          </a:p>
          <a:p>
            <a:r>
              <a:rPr lang="en-US" sz="2000" dirty="0"/>
              <a:t>      Remove(</a:t>
            </a:r>
            <a:r>
              <a:rPr lang="en-US" sz="2000" dirty="0" err="1"/>
              <a:t>flat,axle</a:t>
            </a:r>
            <a:r>
              <a:rPr lang="en-US" sz="2000" dirty="0"/>
              <a:t>)</a:t>
            </a:r>
          </a:p>
          <a:p>
            <a:r>
              <a:rPr lang="en-US" sz="2000" dirty="0"/>
              <a:t>      Remove(</a:t>
            </a:r>
            <a:r>
              <a:rPr lang="en-US" sz="2000" dirty="0" err="1"/>
              <a:t>spare,trunk</a:t>
            </a:r>
            <a:r>
              <a:rPr lang="en-US" sz="2000" dirty="0"/>
              <a:t>)</a:t>
            </a:r>
          </a:p>
          <a:p>
            <a:r>
              <a:rPr lang="en-US" sz="2000" dirty="0"/>
              <a:t>      Put(</a:t>
            </a:r>
            <a:r>
              <a:rPr lang="en-US" sz="2000" dirty="0" err="1"/>
              <a:t>flat,trunk</a:t>
            </a:r>
            <a:r>
              <a:rPr lang="en-US" sz="2000" dirty="0"/>
              <a:t>)</a:t>
            </a:r>
          </a:p>
          <a:p>
            <a:r>
              <a:rPr lang="en-US" sz="2000" dirty="0"/>
              <a:t>On(</a:t>
            </a:r>
            <a:r>
              <a:rPr lang="en-US" sz="2000" dirty="0" err="1"/>
              <a:t>spare,axle</a:t>
            </a:r>
            <a:r>
              <a:rPr lang="en-US" sz="2000" dirty="0"/>
              <a:t>)</a:t>
            </a:r>
          </a:p>
          <a:p>
            <a:r>
              <a:rPr lang="en-US" sz="2000" dirty="0"/>
              <a:t>      Put(</a:t>
            </a:r>
            <a:r>
              <a:rPr lang="en-US" sz="2000" dirty="0" err="1"/>
              <a:t>spare,axle</a:t>
            </a:r>
            <a:r>
              <a:rPr lang="en-US" sz="2000" dirty="0"/>
              <a:t>)</a:t>
            </a:r>
          </a:p>
        </p:txBody>
      </p:sp>
      <p:sp>
        <p:nvSpPr>
          <p:cNvPr id="39" name="Content Placeholder 2">
            <a:extLst>
              <a:ext uri="{FF2B5EF4-FFF2-40B4-BE49-F238E27FC236}">
                <a16:creationId xmlns:a16="http://schemas.microsoft.com/office/drawing/2014/main" id="{7017B4B0-BD54-0649-AF07-97DCBC34DE39}"/>
              </a:ext>
            </a:extLst>
          </p:cNvPr>
          <p:cNvSpPr txBox="1">
            <a:spLocks/>
          </p:cNvSpPr>
          <p:nvPr/>
        </p:nvSpPr>
        <p:spPr>
          <a:xfrm>
            <a:off x="2351406" y="1795121"/>
            <a:ext cx="1849783" cy="1197243"/>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u="sng" dirty="0">
                <a:solidFill>
                  <a:schemeClr val="tx1"/>
                </a:solidFill>
              </a:rPr>
              <a:t>Start State</a:t>
            </a:r>
          </a:p>
          <a:p>
            <a:pPr>
              <a:spcBef>
                <a:spcPts val="0"/>
              </a:spcBef>
              <a:defRPr/>
            </a:pPr>
            <a:r>
              <a:rPr lang="en-US" sz="2000" dirty="0">
                <a:solidFill>
                  <a:schemeClr val="tx1"/>
                </a:solidFill>
              </a:rPr>
              <a:t>On(</a:t>
            </a:r>
            <a:r>
              <a:rPr lang="en-US" sz="2000" dirty="0" err="1">
                <a:solidFill>
                  <a:schemeClr val="tx1"/>
                </a:solidFill>
              </a:rPr>
              <a:t>flat,axle</a:t>
            </a:r>
            <a:r>
              <a:rPr lang="en-US" sz="2000" dirty="0">
                <a:solidFill>
                  <a:schemeClr val="tx1"/>
                </a:solidFill>
              </a:rPr>
              <a:t>)</a:t>
            </a:r>
          </a:p>
          <a:p>
            <a:pPr>
              <a:spcBef>
                <a:spcPts val="0"/>
              </a:spcBef>
              <a:defRPr/>
            </a:pPr>
            <a:r>
              <a:rPr lang="en-US" sz="2000" dirty="0">
                <a:solidFill>
                  <a:schemeClr val="tx1"/>
                </a:solidFill>
              </a:rPr>
              <a:t>On(</a:t>
            </a:r>
            <a:r>
              <a:rPr lang="en-US" sz="2000" dirty="0" err="1">
                <a:solidFill>
                  <a:schemeClr val="tx1"/>
                </a:solidFill>
              </a:rPr>
              <a:t>spare,trunk</a:t>
            </a:r>
            <a:r>
              <a:rPr lang="en-US" sz="2000" dirty="0">
                <a:solidFill>
                  <a:schemeClr val="tx1"/>
                </a:solidFill>
              </a:rPr>
              <a:t>)</a:t>
            </a:r>
          </a:p>
        </p:txBody>
      </p:sp>
    </p:spTree>
    <p:extLst>
      <p:ext uri="{BB962C8B-B14F-4D97-AF65-F5344CB8AC3E}">
        <p14:creationId xmlns:p14="http://schemas.microsoft.com/office/powerpoint/2010/main" val="58163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6C16-C8D0-C74D-AFA5-E34D4D847222}"/>
              </a:ext>
            </a:extLst>
          </p:cNvPr>
          <p:cNvSpPr>
            <a:spLocks noGrp="1"/>
          </p:cNvSpPr>
          <p:nvPr>
            <p:ph type="title"/>
          </p:nvPr>
        </p:nvSpPr>
        <p:spPr/>
        <p:txBody>
          <a:bodyPr/>
          <a:lstStyle/>
          <a:p>
            <a:r>
              <a:rPr lang="en-US" dirty="0"/>
              <a:t>Spare Tire Example with Tools</a:t>
            </a:r>
          </a:p>
        </p:txBody>
      </p:sp>
      <p:sp>
        <p:nvSpPr>
          <p:cNvPr id="3" name="Content Placeholder 2">
            <a:extLst>
              <a:ext uri="{FF2B5EF4-FFF2-40B4-BE49-F238E27FC236}">
                <a16:creationId xmlns:a16="http://schemas.microsoft.com/office/drawing/2014/main" id="{E958D887-E0B8-FA40-A874-72592B0413F7}"/>
              </a:ext>
            </a:extLst>
          </p:cNvPr>
          <p:cNvSpPr>
            <a:spLocks noGrp="1"/>
          </p:cNvSpPr>
          <p:nvPr>
            <p:ph idx="1"/>
          </p:nvPr>
        </p:nvSpPr>
        <p:spPr>
          <a:xfrm>
            <a:off x="552098" y="1113178"/>
            <a:ext cx="11081883" cy="2039539"/>
          </a:xfrm>
        </p:spPr>
        <p:txBody>
          <a:bodyPr/>
          <a:lstStyle/>
          <a:p>
            <a:endParaRPr lang="en-US" sz="2400" dirty="0">
              <a:solidFill>
                <a:schemeClr val="tx1"/>
              </a:solidFill>
            </a:endParaRPr>
          </a:p>
          <a:p>
            <a:r>
              <a:rPr lang="en-US" sz="2400" dirty="0">
                <a:solidFill>
                  <a:schemeClr val="tx1"/>
                </a:solidFill>
              </a:rPr>
              <a:t>Suppose that you needed a tool like a wrench to remove and put the tire on the axle</a:t>
            </a:r>
          </a:p>
          <a:p>
            <a:r>
              <a:rPr lang="en-US" sz="2400" dirty="0">
                <a:solidFill>
                  <a:schemeClr val="tx1"/>
                </a:solidFill>
              </a:rPr>
              <a:t>Suppose that the wrench needed to be stored in a tool box as a goal</a:t>
            </a:r>
          </a:p>
        </p:txBody>
      </p:sp>
      <p:sp>
        <p:nvSpPr>
          <p:cNvPr id="8" name="Content Placeholder 2">
            <a:extLst>
              <a:ext uri="{FF2B5EF4-FFF2-40B4-BE49-F238E27FC236}">
                <a16:creationId xmlns:a16="http://schemas.microsoft.com/office/drawing/2014/main" id="{A823254E-9161-5440-BCD6-CCE4326D2FBE}"/>
              </a:ext>
            </a:extLst>
          </p:cNvPr>
          <p:cNvSpPr txBox="1">
            <a:spLocks/>
          </p:cNvSpPr>
          <p:nvPr/>
        </p:nvSpPr>
        <p:spPr>
          <a:xfrm>
            <a:off x="6632885" y="2649523"/>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u="sng" dirty="0">
                <a:latin typeface="+mn-lt"/>
              </a:rPr>
              <a:t>Action Plan:</a:t>
            </a:r>
          </a:p>
        </p:txBody>
      </p:sp>
      <p:sp>
        <p:nvSpPr>
          <p:cNvPr id="9" name="Content Placeholder 2">
            <a:extLst>
              <a:ext uri="{FF2B5EF4-FFF2-40B4-BE49-F238E27FC236}">
                <a16:creationId xmlns:a16="http://schemas.microsoft.com/office/drawing/2014/main" id="{DB2E154D-7A6F-3D46-9ECE-C18C21E7B4CE}"/>
              </a:ext>
            </a:extLst>
          </p:cNvPr>
          <p:cNvSpPr txBox="1">
            <a:spLocks/>
          </p:cNvSpPr>
          <p:nvPr/>
        </p:nvSpPr>
        <p:spPr>
          <a:xfrm>
            <a:off x="4600178" y="2691727"/>
            <a:ext cx="2032707" cy="1852138"/>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u="sng" dirty="0">
                <a:solidFill>
                  <a:srgbClr val="FF0000"/>
                </a:solidFill>
              </a:rPr>
              <a:t>Goal Stack</a:t>
            </a:r>
          </a:p>
          <a:p>
            <a:pPr>
              <a:spcBef>
                <a:spcPts val="0"/>
              </a:spcBef>
              <a:defRPr/>
            </a:pPr>
            <a:r>
              <a:rPr lang="en-US" sz="2000" dirty="0">
                <a:solidFill>
                  <a:srgbClr val="FF0000"/>
                </a:solidFill>
              </a:rPr>
              <a:t>On(</a:t>
            </a:r>
            <a:r>
              <a:rPr lang="en-US" sz="2000" dirty="0" err="1">
                <a:solidFill>
                  <a:srgbClr val="FF0000"/>
                </a:solidFill>
              </a:rPr>
              <a:t>flat,trunk</a:t>
            </a:r>
            <a:r>
              <a:rPr lang="en-US" sz="2000" dirty="0">
                <a:solidFill>
                  <a:srgbClr val="FF0000"/>
                </a:solidFill>
              </a:rPr>
              <a:t>)</a:t>
            </a:r>
          </a:p>
          <a:p>
            <a:pPr>
              <a:spcBef>
                <a:spcPts val="0"/>
              </a:spcBef>
              <a:defRPr/>
            </a:pPr>
            <a:r>
              <a:rPr lang="en-US" sz="2000" dirty="0">
                <a:solidFill>
                  <a:srgbClr val="FF0000"/>
                </a:solidFill>
              </a:rPr>
              <a:t>In(</a:t>
            </a:r>
            <a:r>
              <a:rPr lang="en-US" sz="2000" dirty="0" err="1">
                <a:solidFill>
                  <a:srgbClr val="FF0000"/>
                </a:solidFill>
              </a:rPr>
              <a:t>wrench,box</a:t>
            </a:r>
            <a:r>
              <a:rPr lang="en-US" sz="2000" dirty="0">
                <a:solidFill>
                  <a:srgbClr val="FF0000"/>
                </a:solidFill>
              </a:rPr>
              <a:t>)</a:t>
            </a:r>
          </a:p>
          <a:p>
            <a:pPr>
              <a:spcBef>
                <a:spcPts val="0"/>
              </a:spcBef>
              <a:defRPr/>
            </a:pPr>
            <a:r>
              <a:rPr lang="en-US" sz="2000" dirty="0">
                <a:solidFill>
                  <a:srgbClr val="FF0000"/>
                </a:solidFill>
              </a:rPr>
              <a:t>On(</a:t>
            </a:r>
            <a:r>
              <a:rPr lang="en-US" sz="2000" dirty="0" err="1">
                <a:solidFill>
                  <a:srgbClr val="FF0000"/>
                </a:solidFill>
              </a:rPr>
              <a:t>spare,axle</a:t>
            </a:r>
            <a:r>
              <a:rPr lang="en-US" sz="2000" dirty="0">
                <a:solidFill>
                  <a:srgbClr val="FF0000"/>
                </a:solidFill>
              </a:rPr>
              <a:t>)</a:t>
            </a:r>
          </a:p>
        </p:txBody>
      </p:sp>
      <p:sp>
        <p:nvSpPr>
          <p:cNvPr id="10" name="Rectangle 9">
            <a:extLst>
              <a:ext uri="{FF2B5EF4-FFF2-40B4-BE49-F238E27FC236}">
                <a16:creationId xmlns:a16="http://schemas.microsoft.com/office/drawing/2014/main" id="{C376D0CA-12A1-A845-9D2B-439605CDC683}"/>
              </a:ext>
            </a:extLst>
          </p:cNvPr>
          <p:cNvSpPr/>
          <p:nvPr/>
        </p:nvSpPr>
        <p:spPr>
          <a:xfrm>
            <a:off x="6632885" y="2936405"/>
            <a:ext cx="2947214" cy="3785652"/>
          </a:xfrm>
          <a:prstGeom prst="rect">
            <a:avLst/>
          </a:prstGeom>
        </p:spPr>
        <p:txBody>
          <a:bodyPr wrap="square">
            <a:spAutoFit/>
          </a:bodyPr>
          <a:lstStyle/>
          <a:p>
            <a:r>
              <a:rPr lang="en-US" sz="2000" dirty="0"/>
              <a:t>On(</a:t>
            </a:r>
            <a:r>
              <a:rPr lang="en-US" sz="2000" dirty="0" err="1"/>
              <a:t>flat,trunk</a:t>
            </a:r>
            <a:r>
              <a:rPr lang="en-US" sz="2000" dirty="0"/>
              <a:t>)</a:t>
            </a:r>
          </a:p>
          <a:p>
            <a:r>
              <a:rPr lang="en-US" sz="2000" dirty="0"/>
              <a:t>      Remove(</a:t>
            </a:r>
            <a:r>
              <a:rPr lang="en-US" sz="2000" dirty="0" err="1"/>
              <a:t>wrench,box</a:t>
            </a:r>
            <a:r>
              <a:rPr lang="en-US" sz="2000" dirty="0"/>
              <a:t>)</a:t>
            </a:r>
          </a:p>
          <a:p>
            <a:r>
              <a:rPr lang="en-US" sz="2000" dirty="0"/>
              <a:t>      Remove(</a:t>
            </a:r>
            <a:r>
              <a:rPr lang="en-US" sz="2000" dirty="0" err="1"/>
              <a:t>flat,axle</a:t>
            </a:r>
            <a:r>
              <a:rPr lang="en-US" sz="2000" dirty="0"/>
              <a:t>)</a:t>
            </a:r>
          </a:p>
          <a:p>
            <a:r>
              <a:rPr lang="en-US" sz="2000" dirty="0"/>
              <a:t>      Remove(</a:t>
            </a:r>
            <a:r>
              <a:rPr lang="en-US" sz="2000" dirty="0" err="1"/>
              <a:t>spare,trunk</a:t>
            </a:r>
            <a:r>
              <a:rPr lang="en-US" sz="2000" dirty="0"/>
              <a:t>)</a:t>
            </a:r>
          </a:p>
          <a:p>
            <a:r>
              <a:rPr lang="en-US" sz="2000" dirty="0"/>
              <a:t>      Put(</a:t>
            </a:r>
            <a:r>
              <a:rPr lang="en-US" sz="2000" dirty="0" err="1"/>
              <a:t>flat,trunk</a:t>
            </a:r>
            <a:r>
              <a:rPr lang="en-US" sz="2000" dirty="0"/>
              <a:t>)</a:t>
            </a:r>
          </a:p>
          <a:p>
            <a:r>
              <a:rPr lang="en-US" sz="2000" dirty="0">
                <a:solidFill>
                  <a:srgbClr val="FF0000"/>
                </a:solidFill>
              </a:rPr>
              <a:t>In(</a:t>
            </a:r>
            <a:r>
              <a:rPr lang="en-US" sz="2000" dirty="0" err="1">
                <a:solidFill>
                  <a:srgbClr val="FF0000"/>
                </a:solidFill>
              </a:rPr>
              <a:t>wrench,box</a:t>
            </a:r>
            <a:r>
              <a:rPr lang="en-US" sz="2000" dirty="0">
                <a:solidFill>
                  <a:srgbClr val="FF0000"/>
                </a:solidFill>
              </a:rPr>
              <a:t>)</a:t>
            </a:r>
          </a:p>
          <a:p>
            <a:r>
              <a:rPr lang="en-US" sz="2000" dirty="0"/>
              <a:t>      </a:t>
            </a:r>
            <a:r>
              <a:rPr lang="en-US" sz="2000" dirty="0">
                <a:solidFill>
                  <a:srgbClr val="FF0000"/>
                </a:solidFill>
              </a:rPr>
              <a:t>Put(</a:t>
            </a:r>
            <a:r>
              <a:rPr lang="en-US" sz="2000" dirty="0" err="1">
                <a:solidFill>
                  <a:srgbClr val="FF0000"/>
                </a:solidFill>
              </a:rPr>
              <a:t>wrench,box</a:t>
            </a:r>
            <a:r>
              <a:rPr lang="en-US" sz="2000" dirty="0">
                <a:solidFill>
                  <a:srgbClr val="FF0000"/>
                </a:solidFill>
              </a:rPr>
              <a:t>)</a:t>
            </a:r>
          </a:p>
          <a:p>
            <a:r>
              <a:rPr lang="en-US" sz="2000" dirty="0"/>
              <a:t>On(</a:t>
            </a:r>
            <a:r>
              <a:rPr lang="en-US" sz="2000" dirty="0" err="1"/>
              <a:t>spare,axle</a:t>
            </a:r>
            <a:r>
              <a:rPr lang="en-US" sz="2000" dirty="0"/>
              <a:t>)</a:t>
            </a:r>
          </a:p>
          <a:p>
            <a:r>
              <a:rPr lang="en-US" sz="2000" dirty="0"/>
              <a:t>      </a:t>
            </a:r>
            <a:r>
              <a:rPr lang="en-US" sz="2000" dirty="0">
                <a:solidFill>
                  <a:srgbClr val="FF0000"/>
                </a:solidFill>
              </a:rPr>
              <a:t>Remove(</a:t>
            </a:r>
            <a:r>
              <a:rPr lang="en-US" sz="2000" dirty="0" err="1">
                <a:solidFill>
                  <a:srgbClr val="FF0000"/>
                </a:solidFill>
              </a:rPr>
              <a:t>wrench,box</a:t>
            </a:r>
            <a:r>
              <a:rPr lang="en-US" sz="2000" dirty="0">
                <a:solidFill>
                  <a:srgbClr val="FF0000"/>
                </a:solidFill>
              </a:rPr>
              <a:t>)</a:t>
            </a:r>
          </a:p>
          <a:p>
            <a:r>
              <a:rPr lang="en-US" sz="2000" dirty="0"/>
              <a:t>      Put(</a:t>
            </a:r>
            <a:r>
              <a:rPr lang="en-US" sz="2000" dirty="0" err="1"/>
              <a:t>spare,axle</a:t>
            </a:r>
            <a:r>
              <a:rPr lang="en-US" sz="2000" dirty="0"/>
              <a:t>)</a:t>
            </a:r>
          </a:p>
          <a:p>
            <a:r>
              <a:rPr lang="en-US" sz="2000" dirty="0">
                <a:solidFill>
                  <a:srgbClr val="FF0000"/>
                </a:solidFill>
              </a:rPr>
              <a:t>In(</a:t>
            </a:r>
            <a:r>
              <a:rPr lang="en-US" sz="2000" dirty="0" err="1">
                <a:solidFill>
                  <a:srgbClr val="FF0000"/>
                </a:solidFill>
              </a:rPr>
              <a:t>wrench,box</a:t>
            </a:r>
            <a:r>
              <a:rPr lang="en-US" sz="2000" dirty="0">
                <a:solidFill>
                  <a:srgbClr val="FF0000"/>
                </a:solidFill>
              </a:rPr>
              <a:t>)</a:t>
            </a:r>
          </a:p>
          <a:p>
            <a:r>
              <a:rPr lang="en-US" sz="2000" dirty="0">
                <a:solidFill>
                  <a:srgbClr val="FF0000"/>
                </a:solidFill>
              </a:rPr>
              <a:t>      Put(</a:t>
            </a:r>
            <a:r>
              <a:rPr lang="en-US" sz="2000" dirty="0" err="1">
                <a:solidFill>
                  <a:srgbClr val="FF0000"/>
                </a:solidFill>
              </a:rPr>
              <a:t>wrench,box</a:t>
            </a:r>
            <a:r>
              <a:rPr lang="en-US" sz="2000" dirty="0">
                <a:solidFill>
                  <a:srgbClr val="FF0000"/>
                </a:solidFill>
              </a:rPr>
              <a:t>)</a:t>
            </a:r>
          </a:p>
        </p:txBody>
      </p:sp>
      <p:sp>
        <p:nvSpPr>
          <p:cNvPr id="11" name="Content Placeholder 2">
            <a:extLst>
              <a:ext uri="{FF2B5EF4-FFF2-40B4-BE49-F238E27FC236}">
                <a16:creationId xmlns:a16="http://schemas.microsoft.com/office/drawing/2014/main" id="{300A0113-05E7-C84D-B03E-344A6CD6B0B4}"/>
              </a:ext>
            </a:extLst>
          </p:cNvPr>
          <p:cNvSpPr txBox="1">
            <a:spLocks/>
          </p:cNvSpPr>
          <p:nvPr/>
        </p:nvSpPr>
        <p:spPr>
          <a:xfrm>
            <a:off x="2463948" y="2675632"/>
            <a:ext cx="1849783" cy="1197243"/>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u="sng" dirty="0">
                <a:solidFill>
                  <a:schemeClr val="tx1"/>
                </a:solidFill>
              </a:rPr>
              <a:t>Start State</a:t>
            </a:r>
          </a:p>
          <a:p>
            <a:pPr>
              <a:spcBef>
                <a:spcPts val="0"/>
              </a:spcBef>
              <a:defRPr/>
            </a:pPr>
            <a:r>
              <a:rPr lang="en-US" sz="2000" dirty="0">
                <a:solidFill>
                  <a:schemeClr val="tx1"/>
                </a:solidFill>
              </a:rPr>
              <a:t>On(</a:t>
            </a:r>
            <a:r>
              <a:rPr lang="en-US" sz="2000" dirty="0" err="1">
                <a:solidFill>
                  <a:schemeClr val="tx1"/>
                </a:solidFill>
              </a:rPr>
              <a:t>flat,axle</a:t>
            </a:r>
            <a:r>
              <a:rPr lang="en-US" sz="2000" dirty="0">
                <a:solidFill>
                  <a:schemeClr val="tx1"/>
                </a:solidFill>
              </a:rPr>
              <a:t>)</a:t>
            </a:r>
          </a:p>
          <a:p>
            <a:pPr>
              <a:spcBef>
                <a:spcPts val="0"/>
              </a:spcBef>
              <a:defRPr/>
            </a:pPr>
            <a:r>
              <a:rPr lang="en-US" sz="2000" dirty="0">
                <a:solidFill>
                  <a:schemeClr val="tx1"/>
                </a:solidFill>
              </a:rPr>
              <a:t>On(</a:t>
            </a:r>
            <a:r>
              <a:rPr lang="en-US" sz="2000" dirty="0" err="1">
                <a:solidFill>
                  <a:schemeClr val="tx1"/>
                </a:solidFill>
              </a:rPr>
              <a:t>spare,trunk</a:t>
            </a:r>
            <a:r>
              <a:rPr lang="en-US" sz="2000" dirty="0">
                <a:solidFill>
                  <a:schemeClr val="tx1"/>
                </a:solidFill>
              </a:rPr>
              <a:t>)</a:t>
            </a:r>
          </a:p>
          <a:p>
            <a:pPr>
              <a:spcBef>
                <a:spcPts val="0"/>
              </a:spcBef>
              <a:defRPr/>
            </a:pPr>
            <a:r>
              <a:rPr lang="en-US" sz="2000" dirty="0">
                <a:solidFill>
                  <a:schemeClr val="tx1"/>
                </a:solidFill>
              </a:rPr>
              <a:t>In(</a:t>
            </a:r>
            <a:r>
              <a:rPr lang="en-US" sz="2000" dirty="0" err="1">
                <a:solidFill>
                  <a:schemeClr val="tx1"/>
                </a:solidFill>
              </a:rPr>
              <a:t>wrench,box</a:t>
            </a:r>
            <a:r>
              <a:rPr lang="en-US" sz="2000" dirty="0">
                <a:solidFill>
                  <a:schemeClr val="tx1"/>
                </a:solidFill>
              </a:rPr>
              <a:t>)</a:t>
            </a:r>
          </a:p>
        </p:txBody>
      </p:sp>
      <p:sp>
        <p:nvSpPr>
          <p:cNvPr id="12" name="Content Placeholder 2">
            <a:extLst>
              <a:ext uri="{FF2B5EF4-FFF2-40B4-BE49-F238E27FC236}">
                <a16:creationId xmlns:a16="http://schemas.microsoft.com/office/drawing/2014/main" id="{FB2A786C-38B7-F346-822A-346FFD88C2E1}"/>
              </a:ext>
            </a:extLst>
          </p:cNvPr>
          <p:cNvSpPr txBox="1">
            <a:spLocks/>
          </p:cNvSpPr>
          <p:nvPr/>
        </p:nvSpPr>
        <p:spPr>
          <a:xfrm>
            <a:off x="1098077" y="4419507"/>
            <a:ext cx="3794975" cy="20316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solidFill>
                  <a:srgbClr val="C00000"/>
                </a:solidFill>
                <a:latin typeface="+mn-lt"/>
              </a:rPr>
              <a:t>What happened?</a:t>
            </a:r>
          </a:p>
          <a:p>
            <a:pPr marL="0" indent="0" defTabSz="914400">
              <a:spcBef>
                <a:spcPts val="0"/>
              </a:spcBef>
              <a:buNone/>
            </a:pPr>
            <a:endParaRPr lang="en-US" sz="2000" dirty="0">
              <a:solidFill>
                <a:srgbClr val="C00000"/>
              </a:solidFill>
              <a:latin typeface="+mn-lt"/>
            </a:endParaRPr>
          </a:p>
          <a:p>
            <a:pPr marL="0" indent="0" defTabSz="914400">
              <a:spcBef>
                <a:spcPts val="0"/>
              </a:spcBef>
              <a:buNone/>
            </a:pPr>
            <a:r>
              <a:rPr lang="en-US" sz="2000" dirty="0">
                <a:solidFill>
                  <a:srgbClr val="C00000"/>
                </a:solidFill>
                <a:latin typeface="+mn-lt"/>
              </a:rPr>
              <a:t>Is linear planning sound?</a:t>
            </a:r>
          </a:p>
          <a:p>
            <a:pPr marL="0" indent="0" defTabSz="914400">
              <a:spcBef>
                <a:spcPts val="0"/>
              </a:spcBef>
              <a:buNone/>
            </a:pPr>
            <a:r>
              <a:rPr lang="en-US" sz="2000" dirty="0">
                <a:solidFill>
                  <a:srgbClr val="C00000"/>
                </a:solidFill>
                <a:latin typeface="+mn-lt"/>
              </a:rPr>
              <a:t>Is linear planning complete?</a:t>
            </a:r>
          </a:p>
          <a:p>
            <a:pPr marL="0" indent="0" defTabSz="914400">
              <a:spcBef>
                <a:spcPts val="0"/>
              </a:spcBef>
              <a:buNone/>
            </a:pPr>
            <a:r>
              <a:rPr lang="en-US" sz="2000" dirty="0">
                <a:solidFill>
                  <a:srgbClr val="C00000"/>
                </a:solidFill>
                <a:latin typeface="+mn-lt"/>
              </a:rPr>
              <a:t>Is linear planning optimal?</a:t>
            </a:r>
          </a:p>
        </p:txBody>
      </p:sp>
    </p:spTree>
    <p:extLst>
      <p:ext uri="{BB962C8B-B14F-4D97-AF65-F5344CB8AC3E}">
        <p14:creationId xmlns:p14="http://schemas.microsoft.com/office/powerpoint/2010/main" val="7337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Changing a Tire</a:t>
            </a:r>
          </a:p>
        </p:txBody>
      </p:sp>
      <p:sp>
        <p:nvSpPr>
          <p:cNvPr id="4" name="Content Placeholder 3">
            <a:extLst>
              <a:ext uri="{FF2B5EF4-FFF2-40B4-BE49-F238E27FC236}">
                <a16:creationId xmlns:a16="http://schemas.microsoft.com/office/drawing/2014/main" id="{737BEE12-9F69-4091-A49A-312743233759}"/>
              </a:ext>
            </a:extLst>
          </p:cNvPr>
          <p:cNvSpPr>
            <a:spLocks noGrp="1"/>
          </p:cNvSpPr>
          <p:nvPr>
            <p:ph idx="1"/>
          </p:nvPr>
        </p:nvSpPr>
        <p:spPr>
          <a:xfrm>
            <a:off x="552098" y="1113178"/>
            <a:ext cx="11257609" cy="5117141"/>
          </a:xfrm>
        </p:spPr>
        <p:txBody>
          <a:bodyPr/>
          <a:lstStyle/>
          <a:p>
            <a:r>
              <a:rPr lang="en-US" dirty="0"/>
              <a:t>You start with a flat tire on the axle of your car and a spare in the trunk</a:t>
            </a:r>
          </a:p>
          <a:p>
            <a:r>
              <a:rPr lang="en-US" dirty="0"/>
              <a:t>You can perform the following actions:</a:t>
            </a:r>
          </a:p>
          <a:p>
            <a:r>
              <a:rPr lang="en-US" dirty="0"/>
              <a:t>	Remove(</a:t>
            </a:r>
            <a:r>
              <a:rPr lang="en-US" dirty="0" err="1"/>
              <a:t>tire,axle</a:t>
            </a:r>
            <a:r>
              <a:rPr lang="en-US" dirty="0"/>
              <a:t>) </a:t>
            </a:r>
          </a:p>
          <a:p>
            <a:r>
              <a:rPr lang="en-US" dirty="0"/>
              <a:t>	Put(</a:t>
            </a:r>
            <a:r>
              <a:rPr lang="en-US" dirty="0" err="1"/>
              <a:t>tire,axle</a:t>
            </a:r>
            <a:r>
              <a:rPr lang="en-US" dirty="0"/>
              <a:t>)</a:t>
            </a:r>
          </a:p>
          <a:p>
            <a:r>
              <a:rPr lang="en-US" dirty="0"/>
              <a:t>	Remove(</a:t>
            </a:r>
            <a:r>
              <a:rPr lang="en-US" dirty="0" err="1"/>
              <a:t>tire,trunk</a:t>
            </a:r>
            <a:r>
              <a:rPr lang="en-US" dirty="0"/>
              <a:t>)</a:t>
            </a:r>
          </a:p>
          <a:p>
            <a:r>
              <a:rPr lang="en-US" dirty="0"/>
              <a:t>	Put(</a:t>
            </a:r>
            <a:r>
              <a:rPr lang="en-US" dirty="0" err="1"/>
              <a:t>tire,trunk</a:t>
            </a:r>
            <a:r>
              <a:rPr lang="en-US" dirty="0"/>
              <a:t>)</a:t>
            </a:r>
          </a:p>
          <a:p>
            <a:endParaRPr lang="en-US" dirty="0">
              <a:solidFill>
                <a:schemeClr val="tx1"/>
              </a:solidFill>
            </a:endParaRPr>
          </a:p>
          <a:p>
            <a:r>
              <a:rPr lang="en-US" dirty="0">
                <a:solidFill>
                  <a:schemeClr val="tx1"/>
                </a:solidFill>
              </a:rPr>
              <a:t>Your goal is to replace the flat tire with the spare.</a:t>
            </a:r>
          </a:p>
          <a:p>
            <a:r>
              <a:rPr lang="en-US" dirty="0">
                <a:solidFill>
                  <a:schemeClr val="tx1"/>
                </a:solidFill>
              </a:rPr>
              <a:t>How would solve this problem with </a:t>
            </a:r>
            <a:r>
              <a:rPr lang="en-US" dirty="0">
                <a:solidFill>
                  <a:srgbClr val="FF0000"/>
                </a:solidFill>
              </a:rPr>
              <a:t>logic</a:t>
            </a:r>
            <a:r>
              <a:rPr lang="en-US" dirty="0">
                <a:solidFill>
                  <a:schemeClr val="tx1"/>
                </a:solidFill>
              </a:rPr>
              <a:t>?</a:t>
            </a:r>
          </a:p>
        </p:txBody>
      </p:sp>
      <p:pic>
        <p:nvPicPr>
          <p:cNvPr id="12" name="Picture 2" descr="Flat Tire Cartoon High Res Stock Images | Shutterstock">
            <a:extLst>
              <a:ext uri="{FF2B5EF4-FFF2-40B4-BE49-F238E27FC236}">
                <a16:creationId xmlns:a16="http://schemas.microsoft.com/office/drawing/2014/main" id="{0BE0528F-353A-3E46-AB52-A5AF4CF4A0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14"/>
          <a:stretch/>
        </p:blipFill>
        <p:spPr bwMode="auto">
          <a:xfrm>
            <a:off x="8160664" y="2064863"/>
            <a:ext cx="3247865" cy="241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8451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F24C5-BD00-D545-A9AD-71CA8821D9EE}"/>
              </a:ext>
            </a:extLst>
          </p:cNvPr>
          <p:cNvSpPr>
            <a:spLocks noGrp="1"/>
          </p:cNvSpPr>
          <p:nvPr>
            <p:ph type="title"/>
          </p:nvPr>
        </p:nvSpPr>
        <p:spPr/>
        <p:txBody>
          <a:bodyPr/>
          <a:lstStyle/>
          <a:p>
            <a:r>
              <a:rPr lang="en-US" dirty="0"/>
              <a:t>Sussman’s Anomaly</a:t>
            </a:r>
          </a:p>
        </p:txBody>
      </p:sp>
      <p:sp>
        <p:nvSpPr>
          <p:cNvPr id="3" name="Content Placeholder 2">
            <a:extLst>
              <a:ext uri="{FF2B5EF4-FFF2-40B4-BE49-F238E27FC236}">
                <a16:creationId xmlns:a16="http://schemas.microsoft.com/office/drawing/2014/main" id="{4FF97F92-EBD5-584E-B02C-D0A2D3913DA2}"/>
              </a:ext>
            </a:extLst>
          </p:cNvPr>
          <p:cNvSpPr>
            <a:spLocks noGrp="1"/>
          </p:cNvSpPr>
          <p:nvPr>
            <p:ph idx="1"/>
          </p:nvPr>
        </p:nvSpPr>
        <p:spPr>
          <a:xfrm>
            <a:off x="552098" y="1113178"/>
            <a:ext cx="10992201" cy="2039539"/>
          </a:xfrm>
        </p:spPr>
        <p:txBody>
          <a:bodyPr/>
          <a:lstStyle/>
          <a:p>
            <a:pPr>
              <a:spcBef>
                <a:spcPts val="0"/>
              </a:spcBef>
              <a:defRPr/>
            </a:pPr>
            <a:r>
              <a:rPr lang="en-US" dirty="0"/>
              <a:t>A weakness of linear planning is that sometimes you get long plans </a:t>
            </a:r>
          </a:p>
          <a:p>
            <a:pPr>
              <a:spcBef>
                <a:spcPts val="0"/>
              </a:spcBef>
              <a:defRPr/>
            </a:pPr>
            <a:r>
              <a:rPr lang="en-US" dirty="0"/>
              <a:t>	One goal can be achieved </a:t>
            </a:r>
          </a:p>
          <a:p>
            <a:pPr>
              <a:spcBef>
                <a:spcPts val="0"/>
              </a:spcBef>
              <a:defRPr/>
            </a:pPr>
            <a:r>
              <a:rPr lang="en-US" dirty="0"/>
              <a:t>	The second goal immediately undoes it</a:t>
            </a:r>
          </a:p>
          <a:p>
            <a:pPr>
              <a:spcBef>
                <a:spcPts val="0"/>
              </a:spcBef>
              <a:defRPr/>
            </a:pPr>
            <a:r>
              <a:rPr lang="en-US" dirty="0"/>
              <a:t>In fact, there are some problems for which solving goals one at a time will never result in a feasible plan.</a:t>
            </a:r>
          </a:p>
          <a:p>
            <a:pPr>
              <a:spcBef>
                <a:spcPts val="0"/>
              </a:spcBef>
              <a:defRPr/>
            </a:pPr>
            <a:endParaRPr lang="en-US" dirty="0">
              <a:solidFill>
                <a:schemeClr val="tx1"/>
              </a:solidFill>
            </a:endParaRPr>
          </a:p>
          <a:p>
            <a:pPr>
              <a:spcBef>
                <a:spcPts val="0"/>
              </a:spcBef>
              <a:defRPr/>
            </a:pPr>
            <a:r>
              <a:rPr lang="en-US" dirty="0">
                <a:solidFill>
                  <a:schemeClr val="tx1"/>
                </a:solidFill>
              </a:rPr>
              <a:t>Note: This isn’t just a choice of goals. The anomaly can happen no matter which goal is first</a:t>
            </a:r>
          </a:p>
          <a:p>
            <a:endParaRPr lang="en-US" dirty="0"/>
          </a:p>
        </p:txBody>
      </p:sp>
    </p:spTree>
    <p:extLst>
      <p:ext uri="{BB962C8B-B14F-4D97-AF65-F5344CB8AC3E}">
        <p14:creationId xmlns:p14="http://schemas.microsoft.com/office/powerpoint/2010/main" val="2999103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441A-54AD-4644-A73B-3D541EBD8126}"/>
              </a:ext>
            </a:extLst>
          </p:cNvPr>
          <p:cNvSpPr>
            <a:spLocks noGrp="1"/>
          </p:cNvSpPr>
          <p:nvPr>
            <p:ph type="title"/>
          </p:nvPr>
        </p:nvSpPr>
        <p:spPr/>
        <p:txBody>
          <a:bodyPr/>
          <a:lstStyle/>
          <a:p>
            <a:r>
              <a:rPr lang="en-US" dirty="0"/>
              <a:t>Non-Linear Planning </a:t>
            </a:r>
          </a:p>
        </p:txBody>
      </p:sp>
      <p:sp>
        <p:nvSpPr>
          <p:cNvPr id="3" name="Content Placeholder 2">
            <a:extLst>
              <a:ext uri="{FF2B5EF4-FFF2-40B4-BE49-F238E27FC236}">
                <a16:creationId xmlns:a16="http://schemas.microsoft.com/office/drawing/2014/main" id="{4E9CC0D7-B4DF-A242-BB79-D4B2C5D6B71E}"/>
              </a:ext>
            </a:extLst>
          </p:cNvPr>
          <p:cNvSpPr>
            <a:spLocks noGrp="1"/>
          </p:cNvSpPr>
          <p:nvPr>
            <p:ph idx="1"/>
          </p:nvPr>
        </p:nvSpPr>
        <p:spPr/>
        <p:txBody>
          <a:bodyPr/>
          <a:lstStyle/>
          <a:p>
            <a:r>
              <a:rPr lang="en-US" dirty="0"/>
              <a:t>Interleave goals to achieve plans</a:t>
            </a:r>
          </a:p>
          <a:p>
            <a:pPr lvl="1"/>
            <a:r>
              <a:rPr lang="en-US" dirty="0"/>
              <a:t>Maintain a set of unachieved goals</a:t>
            </a:r>
          </a:p>
          <a:p>
            <a:pPr lvl="1"/>
            <a:r>
              <a:rPr lang="en-US" dirty="0"/>
              <a:t>Search all </a:t>
            </a:r>
            <a:r>
              <a:rPr lang="en-US" dirty="0" err="1"/>
              <a:t>interleavings</a:t>
            </a:r>
            <a:r>
              <a:rPr lang="en-US" dirty="0"/>
              <a:t> of goals (in practice, this is very hard!)</a:t>
            </a:r>
          </a:p>
          <a:p>
            <a:pPr lvl="1"/>
            <a:r>
              <a:rPr lang="en-US" dirty="0"/>
              <a:t>Add a goal back to the set if a later change makes it violated</a:t>
            </a:r>
          </a:p>
          <a:p>
            <a:endParaRPr lang="en-US" dirty="0"/>
          </a:p>
        </p:txBody>
      </p:sp>
    </p:spTree>
    <p:extLst>
      <p:ext uri="{BB962C8B-B14F-4D97-AF65-F5344CB8AC3E}">
        <p14:creationId xmlns:p14="http://schemas.microsoft.com/office/powerpoint/2010/main" val="313406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F3DB8-CF67-404A-9671-84D907819068}"/>
              </a:ext>
            </a:extLst>
          </p:cNvPr>
          <p:cNvSpPr>
            <a:spLocks noGrp="1"/>
          </p:cNvSpPr>
          <p:nvPr>
            <p:ph type="title"/>
          </p:nvPr>
        </p:nvSpPr>
        <p:spPr/>
        <p:txBody>
          <a:bodyPr/>
          <a:lstStyle/>
          <a:p>
            <a:r>
              <a:rPr lang="en-US" dirty="0"/>
              <a:t>Heuristics – Search Graph Representation</a:t>
            </a:r>
          </a:p>
        </p:txBody>
      </p:sp>
      <p:sp>
        <p:nvSpPr>
          <p:cNvPr id="3" name="Content Placeholder 2">
            <a:extLst>
              <a:ext uri="{FF2B5EF4-FFF2-40B4-BE49-F238E27FC236}">
                <a16:creationId xmlns:a16="http://schemas.microsoft.com/office/drawing/2014/main" id="{80692FA4-20A4-7A48-B736-73A218170D79}"/>
              </a:ext>
            </a:extLst>
          </p:cNvPr>
          <p:cNvSpPr>
            <a:spLocks noGrp="1"/>
          </p:cNvSpPr>
          <p:nvPr>
            <p:ph idx="1"/>
          </p:nvPr>
        </p:nvSpPr>
        <p:spPr>
          <a:xfrm>
            <a:off x="552098" y="1113178"/>
            <a:ext cx="11639902" cy="2039539"/>
          </a:xfrm>
        </p:spPr>
        <p:txBody>
          <a:bodyPr/>
          <a:lstStyle/>
          <a:p>
            <a:endParaRPr lang="en-US" dirty="0"/>
          </a:p>
          <a:p>
            <a:r>
              <a:rPr lang="en-US" dirty="0"/>
              <a:t>For planning, the state graph’s size is potentially exponential in the number of predicates</a:t>
            </a:r>
          </a:p>
          <a:p>
            <a:r>
              <a:rPr lang="en-US" dirty="0"/>
              <a:t>	It is possible that each action changes exactly one predicate</a:t>
            </a:r>
          </a:p>
          <a:p>
            <a:endParaRPr lang="en-US" dirty="0"/>
          </a:p>
          <a:p>
            <a:r>
              <a:rPr lang="en-US" dirty="0"/>
              <a:t>Can we reduce the size of the planning graph?</a:t>
            </a:r>
          </a:p>
        </p:txBody>
      </p:sp>
    </p:spTree>
    <p:extLst>
      <p:ext uri="{BB962C8B-B14F-4D97-AF65-F5344CB8AC3E}">
        <p14:creationId xmlns:p14="http://schemas.microsoft.com/office/powerpoint/2010/main" val="1137045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endParaRPr lang="en-US" dirty="0"/>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8" y="1113178"/>
            <a:ext cx="11639901" cy="3852522"/>
          </a:xfrm>
        </p:spPr>
        <p:txBody>
          <a:bodyPr/>
          <a:lstStyle/>
          <a:p>
            <a:endParaRPr lang="en-US" dirty="0"/>
          </a:p>
          <a:p>
            <a:r>
              <a:rPr lang="en-US" dirty="0" err="1"/>
              <a:t>GraphPlan</a:t>
            </a:r>
            <a:r>
              <a:rPr lang="en-US" dirty="0"/>
              <a:t> is a relaxation of other classical planning search techniques</a:t>
            </a:r>
          </a:p>
          <a:p>
            <a:r>
              <a:rPr lang="en-US" dirty="0"/>
              <a:t>The </a:t>
            </a:r>
            <a:r>
              <a:rPr lang="en-US" dirty="0" err="1"/>
              <a:t>GraphPlan</a:t>
            </a:r>
            <a:r>
              <a:rPr lang="en-US" dirty="0"/>
              <a:t> search graph </a:t>
            </a:r>
            <a:r>
              <a:rPr lang="en-US" u="sng" dirty="0"/>
              <a:t>space</a:t>
            </a:r>
            <a:r>
              <a:rPr lang="en-US" dirty="0"/>
              <a:t> is linear in the number of predicates</a:t>
            </a:r>
          </a:p>
        </p:txBody>
      </p:sp>
    </p:spTree>
    <p:extLst>
      <p:ext uri="{BB962C8B-B14F-4D97-AF65-F5344CB8AC3E}">
        <p14:creationId xmlns:p14="http://schemas.microsoft.com/office/powerpoint/2010/main" val="819881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A762-2C03-A346-B4CB-C044A4F9400C}"/>
              </a:ext>
            </a:extLst>
          </p:cNvPr>
          <p:cNvSpPr>
            <a:spLocks noGrp="1"/>
          </p:cNvSpPr>
          <p:nvPr>
            <p:ph type="title"/>
          </p:nvPr>
        </p:nvSpPr>
        <p:spPr/>
        <p:txBody>
          <a:bodyPr/>
          <a:lstStyle/>
          <a:p>
            <a:r>
              <a:rPr lang="en-US" dirty="0" err="1"/>
              <a:t>GraphPlan</a:t>
            </a:r>
            <a:r>
              <a:rPr lang="en-US" dirty="0"/>
              <a:t> and </a:t>
            </a:r>
            <a:r>
              <a:rPr lang="en-US" dirty="0" err="1"/>
              <a:t>GraphPlan</a:t>
            </a:r>
            <a:r>
              <a:rPr lang="en-US" dirty="0"/>
              <a:t> Graph Representation</a:t>
            </a:r>
          </a:p>
        </p:txBody>
      </p:sp>
      <p:sp>
        <p:nvSpPr>
          <p:cNvPr id="3" name="Content Placeholder 2">
            <a:extLst>
              <a:ext uri="{FF2B5EF4-FFF2-40B4-BE49-F238E27FC236}">
                <a16:creationId xmlns:a16="http://schemas.microsoft.com/office/drawing/2014/main" id="{38CF2454-EF49-BC4F-B93A-3B9E6AF2FAC0}"/>
              </a:ext>
            </a:extLst>
          </p:cNvPr>
          <p:cNvSpPr>
            <a:spLocks noGrp="1"/>
          </p:cNvSpPr>
          <p:nvPr>
            <p:ph idx="1"/>
          </p:nvPr>
        </p:nvSpPr>
        <p:spPr/>
        <p:txBody>
          <a:bodyPr/>
          <a:lstStyle/>
          <a:p>
            <a:endParaRPr lang="en-US" dirty="0"/>
          </a:p>
          <a:p>
            <a:r>
              <a:rPr lang="en-US" dirty="0" err="1"/>
              <a:t>Graphplan</a:t>
            </a:r>
            <a:r>
              <a:rPr lang="en-US" dirty="0"/>
              <a:t> graphs contain two types of layers</a:t>
            </a:r>
          </a:p>
          <a:p>
            <a:pPr lvl="1"/>
            <a:r>
              <a:rPr lang="en-US" dirty="0"/>
              <a:t>Proposition layers </a:t>
            </a:r>
            <a:r>
              <a:rPr lang="mr-IN" dirty="0"/>
              <a:t>–</a:t>
            </a:r>
            <a:r>
              <a:rPr lang="en-US" dirty="0"/>
              <a:t> all reachable predicates</a:t>
            </a:r>
          </a:p>
          <a:p>
            <a:pPr lvl="1"/>
            <a:r>
              <a:rPr lang="en-US" dirty="0"/>
              <a:t>Action layers </a:t>
            </a:r>
            <a:r>
              <a:rPr lang="mr-IN" dirty="0"/>
              <a:t>–</a:t>
            </a:r>
            <a:r>
              <a:rPr lang="en-US" dirty="0"/>
              <a:t> actions that could be taken</a:t>
            </a:r>
          </a:p>
          <a:p>
            <a:pPr lvl="1"/>
            <a:r>
              <a:rPr lang="en-US" dirty="0"/>
              <a:t>Both layers represent one time step</a:t>
            </a:r>
          </a:p>
          <a:p>
            <a:pPr lvl="1"/>
            <a:endParaRPr lang="en-US" dirty="0"/>
          </a:p>
          <a:p>
            <a:pPr marL="0" lvl="1" indent="0">
              <a:buNone/>
            </a:pPr>
            <a:r>
              <a:rPr lang="en-US" sz="2800" dirty="0" err="1">
                <a:solidFill>
                  <a:schemeClr val="accent1">
                    <a:lumMod val="75000"/>
                  </a:schemeClr>
                </a:solidFill>
              </a:rPr>
              <a:t>GraphPlan</a:t>
            </a:r>
            <a:r>
              <a:rPr lang="en-US" sz="2800" dirty="0">
                <a:solidFill>
                  <a:schemeClr val="accent1">
                    <a:lumMod val="75000"/>
                  </a:schemeClr>
                </a:solidFill>
              </a:rPr>
              <a:t> algorithm includes two subtasks</a:t>
            </a:r>
          </a:p>
          <a:p>
            <a:pPr lvl="1">
              <a:spcBef>
                <a:spcPct val="25000"/>
              </a:spcBef>
            </a:pPr>
            <a:r>
              <a:rPr lang="en-US" altLang="en-US" b="1" dirty="0">
                <a:ea typeface="Arial" charset="0"/>
                <a:cs typeface="Arial" charset="0"/>
              </a:rPr>
              <a:t>Extend</a:t>
            </a:r>
            <a:r>
              <a:rPr lang="en-US" altLang="en-US" dirty="0">
                <a:ea typeface="Arial" charset="0"/>
                <a:cs typeface="Arial" charset="0"/>
              </a:rPr>
              <a:t>: One time step (two layers) in the </a:t>
            </a:r>
            <a:r>
              <a:rPr lang="en-US" altLang="en-US" dirty="0" err="1">
                <a:ea typeface="Arial" charset="0"/>
                <a:cs typeface="Arial" charset="0"/>
              </a:rPr>
              <a:t>graphplan</a:t>
            </a:r>
            <a:r>
              <a:rPr lang="en-US" altLang="en-US" dirty="0">
                <a:ea typeface="Arial" charset="0"/>
                <a:cs typeface="Arial" charset="0"/>
              </a:rPr>
              <a:t> graph</a:t>
            </a:r>
          </a:p>
          <a:p>
            <a:pPr lvl="1">
              <a:spcBef>
                <a:spcPct val="10000"/>
              </a:spcBef>
            </a:pPr>
            <a:r>
              <a:rPr lang="en-US" altLang="en-US" b="1" dirty="0">
                <a:ea typeface="Arial" charset="0"/>
                <a:cs typeface="Arial" charset="0"/>
              </a:rPr>
              <a:t>Search</a:t>
            </a:r>
            <a:r>
              <a:rPr lang="en-US" altLang="en-US" dirty="0">
                <a:ea typeface="Arial" charset="0"/>
                <a:cs typeface="Arial" charset="0"/>
              </a:rPr>
              <a:t>: Find a valid plan in the </a:t>
            </a:r>
            <a:r>
              <a:rPr lang="en-US" altLang="en-US" dirty="0" err="1">
                <a:ea typeface="Arial" charset="0"/>
                <a:cs typeface="Arial" charset="0"/>
              </a:rPr>
              <a:t>graphplan</a:t>
            </a:r>
            <a:r>
              <a:rPr lang="en-US" altLang="en-US" dirty="0">
                <a:ea typeface="Arial" charset="0"/>
                <a:cs typeface="Arial" charset="0"/>
              </a:rPr>
              <a:t> graph</a:t>
            </a:r>
          </a:p>
          <a:p>
            <a:pPr>
              <a:spcBef>
                <a:spcPct val="10000"/>
              </a:spcBef>
            </a:pPr>
            <a:endParaRPr lang="en-US" altLang="en-US" dirty="0"/>
          </a:p>
          <a:p>
            <a:pPr>
              <a:spcBef>
                <a:spcPct val="10000"/>
              </a:spcBef>
            </a:pPr>
            <a:r>
              <a:rPr lang="en-US" altLang="en-US" dirty="0" err="1"/>
              <a:t>GraphPlan</a:t>
            </a:r>
            <a:r>
              <a:rPr lang="en-US" altLang="en-US" dirty="0"/>
              <a:t> finds a plan or proves that no plan has fewer </a:t>
            </a:r>
            <a:r>
              <a:rPr lang="en-US" altLang="ja-JP" dirty="0"/>
              <a:t>time steps</a:t>
            </a:r>
          </a:p>
          <a:p>
            <a:pPr lvl="1">
              <a:spcBef>
                <a:spcPts val="200"/>
              </a:spcBef>
            </a:pPr>
            <a:r>
              <a:rPr lang="en-US" altLang="en-US" dirty="0"/>
              <a:t>Each time step can contain multiple actions</a:t>
            </a:r>
            <a:endParaRPr lang="en-US" dirty="0"/>
          </a:p>
          <a:p>
            <a:pPr marL="0" lvl="1" indent="0">
              <a:spcBef>
                <a:spcPct val="10000"/>
              </a:spcBef>
              <a:buNone/>
            </a:pPr>
            <a:endParaRPr lang="en-US" altLang="en-US" dirty="0">
              <a:ea typeface="Arial" charset="0"/>
              <a:cs typeface="Arial" charset="0"/>
            </a:endParaRPr>
          </a:p>
          <a:p>
            <a:pPr marL="0" lvl="1" indent="0">
              <a:buNone/>
            </a:pPr>
            <a:endParaRPr lang="en-US" dirty="0"/>
          </a:p>
          <a:p>
            <a:pPr marL="0" lvl="1" indent="0">
              <a:buNone/>
            </a:pPr>
            <a:endParaRPr lang="en-US" dirty="0"/>
          </a:p>
          <a:p>
            <a:endParaRPr lang="en-US" dirty="0"/>
          </a:p>
        </p:txBody>
      </p:sp>
    </p:spTree>
    <p:extLst>
      <p:ext uri="{BB962C8B-B14F-4D97-AF65-F5344CB8AC3E}">
        <p14:creationId xmlns:p14="http://schemas.microsoft.com/office/powerpoint/2010/main" val="361500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2773828" y="1210690"/>
            <a:ext cx="6569747" cy="461665"/>
          </a:xfrm>
          <a:prstGeom prst="rect">
            <a:avLst/>
          </a:prstGeom>
          <a:noFill/>
        </p:spPr>
        <p:txBody>
          <a:bodyPr wrap="none" rtlCol="0">
            <a:spAutoFit/>
          </a:bodyPr>
          <a:lstStyle/>
          <a:p>
            <a:r>
              <a:rPr lang="en-US" sz="2400" dirty="0">
                <a:ea typeface="Avenir Book" charset="0"/>
                <a:cs typeface="Avenir Book" charset="0"/>
              </a:rPr>
              <a:t>Start the planning graph with all starting predicates</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Tree>
    <p:extLst>
      <p:ext uri="{BB962C8B-B14F-4D97-AF65-F5344CB8AC3E}">
        <p14:creationId xmlns:p14="http://schemas.microsoft.com/office/powerpoint/2010/main" val="340950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1163151" y="1201684"/>
            <a:ext cx="10396025" cy="461665"/>
          </a:xfrm>
          <a:prstGeom prst="rect">
            <a:avLst/>
          </a:prstGeom>
          <a:noFill/>
        </p:spPr>
        <p:txBody>
          <a:bodyPr wrap="square" rtlCol="0">
            <a:spAutoFit/>
          </a:bodyPr>
          <a:lstStyle/>
          <a:p>
            <a:r>
              <a:rPr lang="en-US" sz="2400" dirty="0">
                <a:solidFill>
                  <a:srgbClr val="FF0000"/>
                </a:solidFill>
                <a:ea typeface="Avenir Book" charset="0"/>
                <a:cs typeface="Avenir Book" charset="0"/>
              </a:rPr>
              <a:t>Extend</a:t>
            </a:r>
            <a:r>
              <a:rPr lang="en-US" sz="2400" dirty="0">
                <a:ea typeface="Avenir Book" charset="0"/>
                <a:cs typeface="Avenir Book" charset="0"/>
              </a:rPr>
              <a:t> the graph with all applicable actions. Designate all effects (add/delete)</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Tree>
    <p:extLst>
      <p:ext uri="{BB962C8B-B14F-4D97-AF65-F5344CB8AC3E}">
        <p14:creationId xmlns:p14="http://schemas.microsoft.com/office/powerpoint/2010/main" val="2327285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a:xfrm>
            <a:off x="552099" y="367131"/>
            <a:ext cx="6277326" cy="627812"/>
          </a:xfrm>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1163151" y="1201684"/>
            <a:ext cx="10396025" cy="461665"/>
          </a:xfrm>
          <a:prstGeom prst="rect">
            <a:avLst/>
          </a:prstGeom>
          <a:noFill/>
        </p:spPr>
        <p:txBody>
          <a:bodyPr wrap="square" rtlCol="0">
            <a:spAutoFit/>
          </a:bodyPr>
          <a:lstStyle/>
          <a:p>
            <a:r>
              <a:rPr lang="en-US" sz="2400" dirty="0">
                <a:solidFill>
                  <a:srgbClr val="FF0000"/>
                </a:solidFill>
                <a:ea typeface="Avenir Book" charset="0"/>
                <a:cs typeface="Avenir Book" charset="0"/>
              </a:rPr>
              <a:t>Search</a:t>
            </a:r>
            <a:r>
              <a:rPr lang="en-US" sz="2400" dirty="0">
                <a:ea typeface="Avenir Book" charset="0"/>
                <a:cs typeface="Avenir Book" charset="0"/>
              </a:rPr>
              <a:t> the graph to find feasible solutions. Determine mutually exclusive actions.</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
        <p:nvSpPr>
          <p:cNvPr id="33" name="TextBox 32">
            <a:extLst>
              <a:ext uri="{FF2B5EF4-FFF2-40B4-BE49-F238E27FC236}">
                <a16:creationId xmlns:a16="http://schemas.microsoft.com/office/drawing/2014/main" id="{141EE183-4162-F947-B5F5-E13CC62245C1}"/>
              </a:ext>
            </a:extLst>
          </p:cNvPr>
          <p:cNvSpPr txBox="1"/>
          <p:nvPr/>
        </p:nvSpPr>
        <p:spPr>
          <a:xfrm>
            <a:off x="7903634" y="2027493"/>
            <a:ext cx="3500653" cy="3370153"/>
          </a:xfrm>
          <a:prstGeom prst="rect">
            <a:avLst/>
          </a:prstGeom>
          <a:noFill/>
          <a:ln>
            <a:noFill/>
          </a:ln>
        </p:spPr>
        <p:txBody>
          <a:bodyPr wrap="square" rtlCol="0">
            <a:spAutoFit/>
          </a:bodyPr>
          <a:lstStyle/>
          <a:p>
            <a:pPr>
              <a:spcBef>
                <a:spcPct val="40000"/>
              </a:spcBef>
            </a:pPr>
            <a:r>
              <a:rPr lang="en-US" altLang="en-US" dirty="0">
                <a:latin typeface="Avenir Book" charset="0"/>
                <a:ea typeface="Avenir Book" charset="0"/>
                <a:cs typeface="Avenir Book" charset="0"/>
              </a:rPr>
              <a:t>Actions A and B are </a:t>
            </a:r>
            <a:r>
              <a:rPr lang="en-US" altLang="en-US" b="1" i="1" dirty="0">
                <a:solidFill>
                  <a:srgbClr val="C00000"/>
                </a:solidFill>
                <a:latin typeface="Avenir Book" charset="0"/>
                <a:ea typeface="Avenir Book" charset="0"/>
                <a:cs typeface="Avenir Book" charset="0"/>
              </a:rPr>
              <a:t>exclusive (</a:t>
            </a:r>
            <a:r>
              <a:rPr lang="en-US" altLang="en-US" b="1" i="1" dirty="0" err="1">
                <a:solidFill>
                  <a:srgbClr val="C00000"/>
                </a:solidFill>
                <a:latin typeface="Avenir Book" charset="0"/>
                <a:ea typeface="Avenir Book" charset="0"/>
                <a:cs typeface="Avenir Book" charset="0"/>
              </a:rPr>
              <a:t>mutex</a:t>
            </a:r>
            <a:r>
              <a:rPr lang="en-US" altLang="en-US" b="1" i="1" dirty="0">
                <a:solidFill>
                  <a:srgbClr val="C00000"/>
                </a:solidFill>
                <a:latin typeface="Avenir Book" charset="0"/>
                <a:ea typeface="Avenir Book" charset="0"/>
                <a:cs typeface="Avenir Book" charset="0"/>
              </a:rPr>
              <a:t>) </a:t>
            </a:r>
            <a:r>
              <a:rPr lang="en-US" altLang="en-US" dirty="0">
                <a:latin typeface="Avenir Book" charset="0"/>
                <a:ea typeface="Avenir Book" charset="0"/>
                <a:cs typeface="Avenir Book" charset="0"/>
              </a:rPr>
              <a:t>at action-level </a:t>
            </a:r>
            <a:r>
              <a:rPr lang="en-US" altLang="en-US" i="1" dirty="0" err="1">
                <a:latin typeface="Avenir Book" charset="0"/>
                <a:ea typeface="Avenir Book" charset="0"/>
                <a:cs typeface="Avenir Book" charset="0"/>
              </a:rPr>
              <a:t>i</a:t>
            </a:r>
            <a:r>
              <a:rPr lang="en-US" altLang="en-US" dirty="0">
                <a:latin typeface="Avenir Book" charset="0"/>
                <a:ea typeface="Avenir Book" charset="0"/>
                <a:cs typeface="Avenir Book" charset="0"/>
              </a:rPr>
              <a:t>, if:</a:t>
            </a:r>
          </a:p>
          <a:p>
            <a:pPr lvl="1">
              <a:spcBef>
                <a:spcPts val="600"/>
              </a:spcBef>
            </a:pPr>
            <a:r>
              <a:rPr lang="en-US" altLang="en-US" b="1" dirty="0">
                <a:solidFill>
                  <a:srgbClr val="C00000"/>
                </a:solidFill>
                <a:latin typeface="Avenir Book" charset="0"/>
                <a:ea typeface="Avenir Book" charset="0"/>
                <a:cs typeface="Avenir Book" charset="0"/>
              </a:rPr>
              <a:t>Interference</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a </a:t>
            </a:r>
            <a:r>
              <a:rPr lang="en-US" altLang="en-US" b="1" dirty="0">
                <a:latin typeface="Avenir Book" charset="0"/>
                <a:ea typeface="Avenir Book" charset="0"/>
                <a:cs typeface="Avenir Book" charset="0"/>
              </a:rPr>
              <a:t>precondition</a:t>
            </a:r>
            <a:r>
              <a:rPr lang="en-US" altLang="en-US" dirty="0">
                <a:latin typeface="Avenir Book" charset="0"/>
                <a:ea typeface="Avenir Book" charset="0"/>
                <a:cs typeface="Avenir Book" charset="0"/>
              </a:rPr>
              <a:t> of the other</a:t>
            </a:r>
          </a:p>
          <a:p>
            <a:pPr lvl="1">
              <a:spcBef>
                <a:spcPts val="600"/>
              </a:spcBef>
            </a:pPr>
            <a:r>
              <a:rPr lang="en-US" altLang="en-US" b="1" dirty="0">
                <a:solidFill>
                  <a:srgbClr val="7030A0"/>
                </a:solidFill>
                <a:latin typeface="Avenir Book" charset="0"/>
                <a:ea typeface="Avenir Book" charset="0"/>
                <a:cs typeface="Avenir Book" charset="0"/>
              </a:rPr>
              <a:t>Inconsistency</a:t>
            </a:r>
            <a:r>
              <a:rPr lang="en-US" altLang="en-US" b="1" dirty="0">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the </a:t>
            </a:r>
            <a:r>
              <a:rPr lang="en-US" altLang="en-US" b="1" dirty="0">
                <a:latin typeface="Avenir Book" charset="0"/>
                <a:ea typeface="Avenir Book" charset="0"/>
                <a:cs typeface="Avenir Book" charset="0"/>
              </a:rPr>
              <a:t>effect</a:t>
            </a:r>
            <a:r>
              <a:rPr lang="en-US" altLang="en-US" dirty="0">
                <a:latin typeface="Avenir Book" charset="0"/>
                <a:ea typeface="Avenir Book" charset="0"/>
                <a:cs typeface="Avenir Book" charset="0"/>
              </a:rPr>
              <a:t> of the other</a:t>
            </a:r>
            <a:endParaRPr lang="en-US" altLang="en-US" b="1" dirty="0">
              <a:solidFill>
                <a:srgbClr val="C00000"/>
              </a:solidFill>
              <a:latin typeface="Avenir Book" charset="0"/>
              <a:ea typeface="Avenir Book" charset="0"/>
              <a:cs typeface="Avenir Book" charset="0"/>
            </a:endParaRPr>
          </a:p>
          <a:p>
            <a:pPr lvl="1">
              <a:spcBef>
                <a:spcPts val="600"/>
              </a:spcBef>
            </a:pPr>
            <a:r>
              <a:rPr lang="en-US" altLang="en-US" b="1" dirty="0">
                <a:solidFill>
                  <a:schemeClr val="accent6">
                    <a:lumMod val="75000"/>
                  </a:schemeClr>
                </a:solidFill>
                <a:latin typeface="Avenir Book" charset="0"/>
                <a:ea typeface="Avenir Book" charset="0"/>
                <a:cs typeface="Avenir Book" charset="0"/>
              </a:rPr>
              <a:t>Competing Needs</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the actions have preconditions that are</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mutex</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in prev. proposition-level </a:t>
            </a:r>
          </a:p>
        </p:txBody>
      </p:sp>
      <p:sp>
        <p:nvSpPr>
          <p:cNvPr id="34" name="Rectangle 33">
            <a:extLst>
              <a:ext uri="{FF2B5EF4-FFF2-40B4-BE49-F238E27FC236}">
                <a16:creationId xmlns:a16="http://schemas.microsoft.com/office/drawing/2014/main" id="{F7E6F7C5-C697-184F-8F0D-EC2DFFE89A63}"/>
              </a:ext>
            </a:extLst>
          </p:cNvPr>
          <p:cNvSpPr/>
          <p:nvPr/>
        </p:nvSpPr>
        <p:spPr>
          <a:xfrm>
            <a:off x="7912016" y="2686075"/>
            <a:ext cx="3683000" cy="17369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755F6FF-0E0C-FA44-9D6B-7DF85F1DAAD7}"/>
              </a:ext>
            </a:extLst>
          </p:cNvPr>
          <p:cNvSpPr/>
          <p:nvPr/>
        </p:nvSpPr>
        <p:spPr>
          <a:xfrm>
            <a:off x="2586131" y="2007757"/>
            <a:ext cx="2015120" cy="1284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CCEEB5-78F2-2746-8643-D0F4FC509283}"/>
              </a:ext>
            </a:extLst>
          </p:cNvPr>
          <p:cNvSpPr/>
          <p:nvPr/>
        </p:nvSpPr>
        <p:spPr>
          <a:xfrm>
            <a:off x="2594680" y="3604139"/>
            <a:ext cx="2224014" cy="1284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89875F8F-BF41-C258-6CFF-A0BC2FD339CE}"/>
              </a:ext>
            </a:extLst>
          </p:cNvPr>
          <p:cNvCxnSpPr>
            <a:cxnSpLocks/>
          </p:cNvCxnSpPr>
          <p:nvPr/>
        </p:nvCxnSpPr>
        <p:spPr>
          <a:xfrm flipH="1">
            <a:off x="1874050" y="738835"/>
            <a:ext cx="5170488" cy="561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5FEE623-007D-46E6-1AEA-899779A2257B}"/>
              </a:ext>
            </a:extLst>
          </p:cNvPr>
          <p:cNvSpPr txBox="1"/>
          <p:nvPr/>
        </p:nvSpPr>
        <p:spPr>
          <a:xfrm>
            <a:off x="7110376" y="191209"/>
            <a:ext cx="4529526" cy="923330"/>
          </a:xfrm>
          <a:prstGeom prst="rect">
            <a:avLst/>
          </a:prstGeom>
          <a:noFill/>
        </p:spPr>
        <p:txBody>
          <a:bodyPr wrap="square" rtlCol="0">
            <a:spAutoFit/>
          </a:bodyPr>
          <a:lstStyle/>
          <a:p>
            <a:r>
              <a:rPr lang="en-US" dirty="0">
                <a:solidFill>
                  <a:srgbClr val="0070C0"/>
                </a:solidFill>
              </a:rPr>
              <a:t>The search could be structured as a binary CSP where the variables are the actions at each action level. I will show a better search in a bit.</a:t>
            </a:r>
          </a:p>
        </p:txBody>
      </p:sp>
    </p:spTree>
    <p:extLst>
      <p:ext uri="{BB962C8B-B14F-4D97-AF65-F5344CB8AC3E}">
        <p14:creationId xmlns:p14="http://schemas.microsoft.com/office/powerpoint/2010/main" val="109066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1163151" y="1201684"/>
            <a:ext cx="10794387" cy="461665"/>
          </a:xfrm>
          <a:prstGeom prst="rect">
            <a:avLst/>
          </a:prstGeom>
          <a:noFill/>
        </p:spPr>
        <p:txBody>
          <a:bodyPr wrap="square" rtlCol="0">
            <a:spAutoFit/>
          </a:bodyPr>
          <a:lstStyle/>
          <a:p>
            <a:r>
              <a:rPr lang="en-US" sz="2400" dirty="0">
                <a:solidFill>
                  <a:srgbClr val="FF0000"/>
                </a:solidFill>
                <a:ea typeface="Avenir Book" charset="0"/>
                <a:cs typeface="Avenir Book" charset="0"/>
              </a:rPr>
              <a:t>Search</a:t>
            </a:r>
            <a:r>
              <a:rPr lang="en-US" sz="2400" dirty="0">
                <a:ea typeface="Avenir Book" charset="0"/>
                <a:cs typeface="Avenir Book" charset="0"/>
              </a:rPr>
              <a:t> the graph to find feasible solutions. Determine mutually exclusive predicates.</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
        <p:nvSpPr>
          <p:cNvPr id="32" name="TextBox 31">
            <a:extLst>
              <a:ext uri="{FF2B5EF4-FFF2-40B4-BE49-F238E27FC236}">
                <a16:creationId xmlns:a16="http://schemas.microsoft.com/office/drawing/2014/main" id="{70A17A3F-2346-7C4D-B2A9-806E3FAAD630}"/>
              </a:ext>
            </a:extLst>
          </p:cNvPr>
          <p:cNvSpPr txBox="1"/>
          <p:nvPr/>
        </p:nvSpPr>
        <p:spPr>
          <a:xfrm>
            <a:off x="7686479" y="2011856"/>
            <a:ext cx="4085134"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4000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Propositions P and Q are </a:t>
            </a:r>
            <a:r>
              <a:rPr kumimoji="0" lang="en-US" altLang="en-US" sz="1800" b="1" i="1" u="none" strike="noStrike" kern="1200" cap="none" spc="0" normalizeH="0" baseline="0" noProof="0" dirty="0">
                <a:ln>
                  <a:noFill/>
                </a:ln>
                <a:solidFill>
                  <a:srgbClr val="C00000"/>
                </a:solidFill>
                <a:effectLst/>
                <a:uLnTx/>
                <a:uFillTx/>
                <a:latin typeface="Avenir Book" charset="0"/>
                <a:ea typeface="Avenir Book" charset="0"/>
                <a:cs typeface="Avenir Book" charset="0"/>
              </a:rPr>
              <a:t>exclusive (mutex) </a:t>
            </a: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at proposition-level </a:t>
            </a:r>
            <a:r>
              <a:rPr kumimoji="0" lang="en-US" altLang="en-US" sz="1800" b="0" i="1" u="none" strike="noStrike" kern="1200" cap="none" spc="0" normalizeH="0" baseline="0" noProof="0" dirty="0" err="1">
                <a:ln>
                  <a:noFill/>
                </a:ln>
                <a:solidFill>
                  <a:prstClr val="black"/>
                </a:solidFill>
                <a:effectLst/>
                <a:uLnTx/>
                <a:uFillTx/>
                <a:latin typeface="Avenir Book" charset="0"/>
                <a:ea typeface="Avenir Book" charset="0"/>
                <a:cs typeface="Avenir Book" charset="0"/>
              </a:rPr>
              <a:t>i</a:t>
            </a: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 if:</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altLang="en-US" sz="1800" b="1" i="0" u="none" strike="noStrike" kern="1200" cap="none" spc="0" normalizeH="0" baseline="0" noProof="0" dirty="0">
                <a:ln>
                  <a:noFill/>
                </a:ln>
                <a:solidFill>
                  <a:srgbClr val="70AD47">
                    <a:lumMod val="75000"/>
                  </a:srgbClr>
                </a:solidFill>
                <a:effectLst/>
                <a:uLnTx/>
                <a:uFillTx/>
                <a:latin typeface="Avenir Book" charset="0"/>
                <a:ea typeface="Avenir Book" charset="0"/>
                <a:cs typeface="Avenir Book" charset="0"/>
              </a:rPr>
              <a:t>Negation</a:t>
            </a:r>
            <a:r>
              <a:rPr kumimoji="0" lang="en-US" altLang="en-US" sz="1800" b="1" i="0" u="none" strike="noStrike" kern="1200" cap="none" spc="0" normalizeH="0" baseline="0" noProof="0" dirty="0">
                <a:ln>
                  <a:noFill/>
                </a:ln>
                <a:solidFill>
                  <a:srgbClr val="C00000"/>
                </a:solidFill>
                <a:effectLst/>
                <a:uLnTx/>
                <a:uFillTx/>
                <a:latin typeface="Avenir Book" charset="0"/>
                <a:ea typeface="Avenir Book" charset="0"/>
                <a:cs typeface="Avenir Book" charset="0"/>
              </a:rPr>
              <a:t>: </a:t>
            </a: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They are the negation of each other or can’t appear at the same time in a plan</a:t>
            </a:r>
            <a:endParaRPr kumimoji="0" lang="en-US" altLang="en-US" sz="1800" b="1" i="0" u="none" strike="noStrike" kern="1200" cap="none" spc="0" normalizeH="0" baseline="0" noProof="0" dirty="0">
              <a:ln>
                <a:noFill/>
              </a:ln>
              <a:solidFill>
                <a:srgbClr val="C00000"/>
              </a:solidFill>
              <a:effectLst/>
              <a:uLnTx/>
              <a:uFillTx/>
              <a:latin typeface="Avenir Book" charset="0"/>
              <a:ea typeface="Avenir Book" charset="0"/>
              <a:cs typeface="Avenir Book" charset="0"/>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altLang="en-US" sz="1800" b="1" i="0" u="none" strike="noStrike" kern="1200" cap="none" spc="0" normalizeH="0" baseline="0" noProof="0" dirty="0">
                <a:ln>
                  <a:noFill/>
                </a:ln>
                <a:solidFill>
                  <a:srgbClr val="00B0F0"/>
                </a:solidFill>
                <a:effectLst/>
                <a:uLnTx/>
                <a:uFillTx/>
                <a:latin typeface="Avenir Book" charset="0"/>
                <a:ea typeface="Avenir Book" charset="0"/>
                <a:cs typeface="Avenir Book" charset="0"/>
              </a:rPr>
              <a:t>Inconsistent Support</a:t>
            </a:r>
            <a:r>
              <a:rPr kumimoji="0" lang="en-US" altLang="en-US" sz="1800" b="0" i="0" u="none" strike="noStrike" kern="1200" cap="none" spc="0" normalizeH="0" baseline="0" noProof="0" dirty="0">
                <a:ln>
                  <a:noFill/>
                </a:ln>
                <a:solidFill>
                  <a:srgbClr val="3333FF"/>
                </a:solidFill>
                <a:effectLst/>
                <a:uLnTx/>
                <a:uFillTx/>
                <a:latin typeface="Avenir Book" charset="0"/>
                <a:ea typeface="Avenir Book" charset="0"/>
                <a:cs typeface="Avenir Book" charset="0"/>
              </a:rPr>
              <a:t>:</a:t>
            </a: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 if there is no set of non-mutex actions in action layer i-1 that produce both P and Q</a:t>
            </a:r>
          </a:p>
        </p:txBody>
      </p:sp>
      <p:sp>
        <p:nvSpPr>
          <p:cNvPr id="35" name="Rectangle 34">
            <a:extLst>
              <a:ext uri="{FF2B5EF4-FFF2-40B4-BE49-F238E27FC236}">
                <a16:creationId xmlns:a16="http://schemas.microsoft.com/office/drawing/2014/main" id="{8F4D7440-D6B8-9A4C-90D1-1F365717FA8A}"/>
              </a:ext>
            </a:extLst>
          </p:cNvPr>
          <p:cNvSpPr/>
          <p:nvPr/>
        </p:nvSpPr>
        <p:spPr>
          <a:xfrm>
            <a:off x="7996424" y="2629802"/>
            <a:ext cx="3683000" cy="2170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CE3BB6F-794A-7346-9678-F493F742EA7C}"/>
              </a:ext>
            </a:extLst>
          </p:cNvPr>
          <p:cNvSpPr/>
          <p:nvPr/>
        </p:nvSpPr>
        <p:spPr>
          <a:xfrm>
            <a:off x="5312159" y="2259426"/>
            <a:ext cx="1827423" cy="918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55DBE0E-6634-2746-8CC5-1E352C30B08F}"/>
              </a:ext>
            </a:extLst>
          </p:cNvPr>
          <p:cNvSpPr/>
          <p:nvPr/>
        </p:nvSpPr>
        <p:spPr>
          <a:xfrm>
            <a:off x="5381453" y="3882596"/>
            <a:ext cx="1827423" cy="918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1163151" y="1201684"/>
            <a:ext cx="10396025" cy="461665"/>
          </a:xfrm>
          <a:prstGeom prst="rect">
            <a:avLst/>
          </a:prstGeom>
          <a:noFill/>
        </p:spPr>
        <p:txBody>
          <a:bodyPr wrap="square" rtlCol="0">
            <a:spAutoFit/>
          </a:bodyPr>
          <a:lstStyle/>
          <a:p>
            <a:r>
              <a:rPr lang="en-US" sz="2400" dirty="0">
                <a:solidFill>
                  <a:srgbClr val="FF0000"/>
                </a:solidFill>
                <a:ea typeface="Avenir Book" charset="0"/>
                <a:cs typeface="Avenir Book" charset="0"/>
              </a:rPr>
              <a:t>Extend</a:t>
            </a:r>
            <a:r>
              <a:rPr lang="en-US" sz="2400" dirty="0">
                <a:ea typeface="Avenir Book" charset="0"/>
                <a:cs typeface="Avenir Book" charset="0"/>
              </a:rPr>
              <a:t> the graph with all applicable actions. Designate all effects (add/delete)</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
        <p:nvSpPr>
          <p:cNvPr id="32" name="TextBox 31">
            <a:extLst>
              <a:ext uri="{FF2B5EF4-FFF2-40B4-BE49-F238E27FC236}">
                <a16:creationId xmlns:a16="http://schemas.microsoft.com/office/drawing/2014/main" id="{AE83D5E6-2626-6044-B30C-D707596AEDD7}"/>
              </a:ext>
            </a:extLst>
          </p:cNvPr>
          <p:cNvSpPr txBox="1"/>
          <p:nvPr/>
        </p:nvSpPr>
        <p:spPr>
          <a:xfrm>
            <a:off x="7777753" y="2612004"/>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33" name="TextBox 32">
            <a:extLst>
              <a:ext uri="{FF2B5EF4-FFF2-40B4-BE49-F238E27FC236}">
                <a16:creationId xmlns:a16="http://schemas.microsoft.com/office/drawing/2014/main" id="{788BCC8D-8B7D-6749-8C02-C6D9D2078B55}"/>
              </a:ext>
            </a:extLst>
          </p:cNvPr>
          <p:cNvSpPr txBox="1"/>
          <p:nvPr/>
        </p:nvSpPr>
        <p:spPr>
          <a:xfrm>
            <a:off x="7661812" y="4164921"/>
            <a:ext cx="2157194" cy="369332"/>
          </a:xfrm>
          <a:prstGeom prst="rect">
            <a:avLst/>
          </a:prstGeom>
          <a:noFill/>
        </p:spPr>
        <p:txBody>
          <a:bodyPr wrap="none" rtlCol="0">
            <a:spAutoFit/>
          </a:bodyPr>
          <a:lstStyle/>
          <a:p>
            <a:r>
              <a:rPr lang="en-US" dirty="0"/>
              <a:t>Remove(</a:t>
            </a:r>
            <a:r>
              <a:rPr lang="en-US" dirty="0" err="1"/>
              <a:t>spare,trunk</a:t>
            </a:r>
            <a:r>
              <a:rPr lang="en-US" dirty="0"/>
              <a:t>)</a:t>
            </a:r>
          </a:p>
        </p:txBody>
      </p:sp>
      <p:cxnSp>
        <p:nvCxnSpPr>
          <p:cNvPr id="34" name="Straight Connector 33">
            <a:extLst>
              <a:ext uri="{FF2B5EF4-FFF2-40B4-BE49-F238E27FC236}">
                <a16:creationId xmlns:a16="http://schemas.microsoft.com/office/drawing/2014/main" id="{F3E26D64-9A0C-C443-80C3-7498F01FFEAF}"/>
              </a:ext>
            </a:extLst>
          </p:cNvPr>
          <p:cNvCxnSpPr>
            <a:cxnSpLocks/>
            <a:endCxn id="32" idx="1"/>
          </p:cNvCxnSpPr>
          <p:nvPr/>
        </p:nvCxnSpPr>
        <p:spPr>
          <a:xfrm>
            <a:off x="6879501" y="2466893"/>
            <a:ext cx="898252" cy="32977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E04F5E1-1C6C-094D-8906-A387E7C7433E}"/>
              </a:ext>
            </a:extLst>
          </p:cNvPr>
          <p:cNvCxnSpPr>
            <a:cxnSpLocks/>
            <a:stCxn id="32" idx="3"/>
          </p:cNvCxnSpPr>
          <p:nvPr/>
        </p:nvCxnSpPr>
        <p:spPr>
          <a:xfrm>
            <a:off x="9605176" y="2796670"/>
            <a:ext cx="795314" cy="7634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641D467-4952-3548-93F5-88E0647055DA}"/>
              </a:ext>
            </a:extLst>
          </p:cNvPr>
          <p:cNvCxnSpPr>
            <a:cxnSpLocks/>
            <a:stCxn id="32" idx="3"/>
          </p:cNvCxnSpPr>
          <p:nvPr/>
        </p:nvCxnSpPr>
        <p:spPr>
          <a:xfrm>
            <a:off x="9605176" y="2796670"/>
            <a:ext cx="795314"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E7C7318-754B-AD47-8B89-F33130DBAB87}"/>
              </a:ext>
            </a:extLst>
          </p:cNvPr>
          <p:cNvCxnSpPr>
            <a:cxnSpLocks/>
            <a:endCxn id="33" idx="1"/>
          </p:cNvCxnSpPr>
          <p:nvPr/>
        </p:nvCxnSpPr>
        <p:spPr>
          <a:xfrm>
            <a:off x="7137077" y="4068939"/>
            <a:ext cx="524735" cy="28064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5FA6F98-3DF1-1544-BBE2-B9D85BA858D3}"/>
              </a:ext>
            </a:extLst>
          </p:cNvPr>
          <p:cNvCxnSpPr>
            <a:cxnSpLocks/>
          </p:cNvCxnSpPr>
          <p:nvPr/>
        </p:nvCxnSpPr>
        <p:spPr>
          <a:xfrm>
            <a:off x="9652857" y="4376866"/>
            <a:ext cx="747633" cy="73236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C5A89DF-04BC-9646-817E-DFCA2CE4C215}"/>
              </a:ext>
            </a:extLst>
          </p:cNvPr>
          <p:cNvCxnSpPr>
            <a:cxnSpLocks/>
          </p:cNvCxnSpPr>
          <p:nvPr/>
        </p:nvCxnSpPr>
        <p:spPr>
          <a:xfrm>
            <a:off x="9738607" y="4425704"/>
            <a:ext cx="661883" cy="183852"/>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45C0173-91BE-524A-A4A1-DA498C8B1528}"/>
              </a:ext>
            </a:extLst>
          </p:cNvPr>
          <p:cNvCxnSpPr>
            <a:cxnSpLocks/>
            <a:stCxn id="32" idx="3"/>
          </p:cNvCxnSpPr>
          <p:nvPr/>
        </p:nvCxnSpPr>
        <p:spPr>
          <a:xfrm flipV="1">
            <a:off x="9605176" y="2402532"/>
            <a:ext cx="795314" cy="39413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9019477-A522-5444-BD08-140A7DED6F06}"/>
              </a:ext>
            </a:extLst>
          </p:cNvPr>
          <p:cNvCxnSpPr>
            <a:cxnSpLocks/>
          </p:cNvCxnSpPr>
          <p:nvPr/>
        </p:nvCxnSpPr>
        <p:spPr>
          <a:xfrm flipH="1">
            <a:off x="9696281" y="4023201"/>
            <a:ext cx="657338" cy="363692"/>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B2E3928-2DA7-CF46-B3AA-BFAAE19D1C73}"/>
              </a:ext>
            </a:extLst>
          </p:cNvPr>
          <p:cNvCxnSpPr>
            <a:cxnSpLocks/>
          </p:cNvCxnSpPr>
          <p:nvPr/>
        </p:nvCxnSpPr>
        <p:spPr>
          <a:xfrm flipV="1">
            <a:off x="6879501" y="2402532"/>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FB33FE66-9EE7-254B-9DB3-1F37C3358D1A}"/>
              </a:ext>
            </a:extLst>
          </p:cNvPr>
          <p:cNvSpPr/>
          <p:nvPr/>
        </p:nvSpPr>
        <p:spPr>
          <a:xfrm>
            <a:off x="8448355" y="2300369"/>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81DAB51A-DE28-0944-BB56-6210922701F0}"/>
              </a:ext>
            </a:extLst>
          </p:cNvPr>
          <p:cNvCxnSpPr>
            <a:cxnSpLocks/>
          </p:cNvCxnSpPr>
          <p:nvPr/>
        </p:nvCxnSpPr>
        <p:spPr>
          <a:xfrm flipV="1">
            <a:off x="7157808" y="4017857"/>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AE4CD27C-18B3-3C42-AEB8-A1E2495848BF}"/>
              </a:ext>
            </a:extLst>
          </p:cNvPr>
          <p:cNvSpPr/>
          <p:nvPr/>
        </p:nvSpPr>
        <p:spPr>
          <a:xfrm>
            <a:off x="8553786" y="3912865"/>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96CB924-3213-6048-BC51-3A1DAC5D4F43}"/>
              </a:ext>
            </a:extLst>
          </p:cNvPr>
          <p:cNvSpPr/>
          <p:nvPr/>
        </p:nvSpPr>
        <p:spPr>
          <a:xfrm>
            <a:off x="10389052" y="2271416"/>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55" name="Straight Connector 54">
            <a:extLst>
              <a:ext uri="{FF2B5EF4-FFF2-40B4-BE49-F238E27FC236}">
                <a16:creationId xmlns:a16="http://schemas.microsoft.com/office/drawing/2014/main" id="{A4DCA539-8FFE-C04A-B91E-F9E9B62D5598}"/>
              </a:ext>
            </a:extLst>
          </p:cNvPr>
          <p:cNvCxnSpPr>
            <a:cxnSpLocks/>
          </p:cNvCxnSpPr>
          <p:nvPr/>
        </p:nvCxnSpPr>
        <p:spPr>
          <a:xfrm flipV="1">
            <a:off x="6996491" y="3005266"/>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F7269D09-1C40-2F47-805C-3EF84C349D19}"/>
              </a:ext>
            </a:extLst>
          </p:cNvPr>
          <p:cNvSpPr/>
          <p:nvPr/>
        </p:nvSpPr>
        <p:spPr>
          <a:xfrm>
            <a:off x="8565345" y="2903103"/>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6E6BA237-32C2-984F-8DB9-1DFAD19CF925}"/>
              </a:ext>
            </a:extLst>
          </p:cNvPr>
          <p:cNvCxnSpPr>
            <a:cxnSpLocks/>
          </p:cNvCxnSpPr>
          <p:nvPr/>
        </p:nvCxnSpPr>
        <p:spPr>
          <a:xfrm flipV="1">
            <a:off x="6879501" y="3552178"/>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496C08E4-CA23-6644-8F81-56D31D159246}"/>
              </a:ext>
            </a:extLst>
          </p:cNvPr>
          <p:cNvSpPr/>
          <p:nvPr/>
        </p:nvSpPr>
        <p:spPr>
          <a:xfrm>
            <a:off x="8448355" y="3450015"/>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19666306-5964-534A-8008-1C8324000824}"/>
              </a:ext>
            </a:extLst>
          </p:cNvPr>
          <p:cNvCxnSpPr>
            <a:cxnSpLocks/>
          </p:cNvCxnSpPr>
          <p:nvPr/>
        </p:nvCxnSpPr>
        <p:spPr>
          <a:xfrm flipV="1">
            <a:off x="7157808" y="4615851"/>
            <a:ext cx="3331536" cy="29845"/>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F37FC95A-484D-D04E-934C-E6D87BBC03CC}"/>
              </a:ext>
            </a:extLst>
          </p:cNvPr>
          <p:cNvSpPr/>
          <p:nvPr/>
        </p:nvSpPr>
        <p:spPr>
          <a:xfrm>
            <a:off x="8537209" y="451368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CE080595-6AAB-9C49-B85F-D6985ECD180D}"/>
              </a:ext>
            </a:extLst>
          </p:cNvPr>
          <p:cNvCxnSpPr>
            <a:cxnSpLocks/>
          </p:cNvCxnSpPr>
          <p:nvPr/>
        </p:nvCxnSpPr>
        <p:spPr>
          <a:xfrm flipV="1">
            <a:off x="6970561" y="5175907"/>
            <a:ext cx="3331536" cy="29845"/>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E7146649-52F6-EA4D-9371-FB017C868982}"/>
              </a:ext>
            </a:extLst>
          </p:cNvPr>
          <p:cNvSpPr/>
          <p:nvPr/>
        </p:nvSpPr>
        <p:spPr>
          <a:xfrm>
            <a:off x="8349962" y="507374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E2C42CA4-7357-2540-8F80-7DDD38100AC6}"/>
              </a:ext>
            </a:extLst>
          </p:cNvPr>
          <p:cNvSpPr txBox="1"/>
          <p:nvPr/>
        </p:nvSpPr>
        <p:spPr>
          <a:xfrm>
            <a:off x="7942117" y="3088642"/>
            <a:ext cx="1385892" cy="369332"/>
          </a:xfrm>
          <a:prstGeom prst="rect">
            <a:avLst/>
          </a:prstGeom>
          <a:noFill/>
        </p:spPr>
        <p:txBody>
          <a:bodyPr wrap="none" rtlCol="0">
            <a:spAutoFit/>
          </a:bodyPr>
          <a:lstStyle/>
          <a:p>
            <a:r>
              <a:rPr lang="en-US" dirty="0"/>
              <a:t>Put(</a:t>
            </a:r>
            <a:r>
              <a:rPr lang="en-US" dirty="0" err="1"/>
              <a:t>flat,axle</a:t>
            </a:r>
            <a:r>
              <a:rPr lang="en-US" dirty="0"/>
              <a:t>)</a:t>
            </a:r>
          </a:p>
        </p:txBody>
      </p:sp>
      <p:sp>
        <p:nvSpPr>
          <p:cNvPr id="64" name="TextBox 63">
            <a:extLst>
              <a:ext uri="{FF2B5EF4-FFF2-40B4-BE49-F238E27FC236}">
                <a16:creationId xmlns:a16="http://schemas.microsoft.com/office/drawing/2014/main" id="{E09A1672-3C27-BF48-86CA-27F0F6CB09EA}"/>
              </a:ext>
            </a:extLst>
          </p:cNvPr>
          <p:cNvSpPr txBox="1"/>
          <p:nvPr/>
        </p:nvSpPr>
        <p:spPr>
          <a:xfrm>
            <a:off x="7844263" y="1903729"/>
            <a:ext cx="1509772" cy="369332"/>
          </a:xfrm>
          <a:prstGeom prst="rect">
            <a:avLst/>
          </a:prstGeom>
          <a:noFill/>
        </p:spPr>
        <p:txBody>
          <a:bodyPr wrap="none" rtlCol="0">
            <a:spAutoFit/>
          </a:bodyPr>
          <a:lstStyle/>
          <a:p>
            <a:r>
              <a:rPr lang="en-US" dirty="0"/>
              <a:t>Put(</a:t>
            </a:r>
            <a:r>
              <a:rPr lang="en-US" dirty="0" err="1"/>
              <a:t>flat,trunk</a:t>
            </a:r>
            <a:r>
              <a:rPr lang="en-US" dirty="0"/>
              <a:t>)</a:t>
            </a:r>
          </a:p>
        </p:txBody>
      </p:sp>
      <p:sp>
        <p:nvSpPr>
          <p:cNvPr id="65" name="TextBox 64">
            <a:extLst>
              <a:ext uri="{FF2B5EF4-FFF2-40B4-BE49-F238E27FC236}">
                <a16:creationId xmlns:a16="http://schemas.microsoft.com/office/drawing/2014/main" id="{9667B1B8-9677-0A45-9B88-B540DC134ACC}"/>
              </a:ext>
            </a:extLst>
          </p:cNvPr>
          <p:cNvSpPr txBox="1"/>
          <p:nvPr/>
        </p:nvSpPr>
        <p:spPr>
          <a:xfrm>
            <a:off x="7906203" y="5295912"/>
            <a:ext cx="1591782" cy="369332"/>
          </a:xfrm>
          <a:prstGeom prst="rect">
            <a:avLst/>
          </a:prstGeom>
          <a:noFill/>
        </p:spPr>
        <p:txBody>
          <a:bodyPr wrap="none" rtlCol="0">
            <a:spAutoFit/>
          </a:bodyPr>
          <a:lstStyle/>
          <a:p>
            <a:r>
              <a:rPr lang="en-US" dirty="0"/>
              <a:t>Put(</a:t>
            </a:r>
            <a:r>
              <a:rPr lang="en-US" dirty="0" err="1"/>
              <a:t>spare,axle</a:t>
            </a:r>
            <a:r>
              <a:rPr lang="en-US" dirty="0"/>
              <a:t>)</a:t>
            </a:r>
          </a:p>
        </p:txBody>
      </p:sp>
      <p:sp>
        <p:nvSpPr>
          <p:cNvPr id="66" name="TextBox 65">
            <a:extLst>
              <a:ext uri="{FF2B5EF4-FFF2-40B4-BE49-F238E27FC236}">
                <a16:creationId xmlns:a16="http://schemas.microsoft.com/office/drawing/2014/main" id="{78A4943B-D4B1-C042-9FD9-11F2FCFD9738}"/>
              </a:ext>
            </a:extLst>
          </p:cNvPr>
          <p:cNvSpPr txBox="1"/>
          <p:nvPr/>
        </p:nvSpPr>
        <p:spPr>
          <a:xfrm>
            <a:off x="7879074" y="4727294"/>
            <a:ext cx="1715662" cy="369332"/>
          </a:xfrm>
          <a:prstGeom prst="rect">
            <a:avLst/>
          </a:prstGeom>
          <a:noFill/>
        </p:spPr>
        <p:txBody>
          <a:bodyPr wrap="none" rtlCol="0">
            <a:spAutoFit/>
          </a:bodyPr>
          <a:lstStyle/>
          <a:p>
            <a:r>
              <a:rPr lang="en-US" dirty="0"/>
              <a:t>Put(</a:t>
            </a:r>
            <a:r>
              <a:rPr lang="en-US" dirty="0" err="1"/>
              <a:t>spare,trunk</a:t>
            </a:r>
            <a:r>
              <a:rPr lang="en-US" dirty="0"/>
              <a:t>)</a:t>
            </a:r>
          </a:p>
        </p:txBody>
      </p:sp>
      <p:cxnSp>
        <p:nvCxnSpPr>
          <p:cNvPr id="67" name="Straight Connector 66">
            <a:extLst>
              <a:ext uri="{FF2B5EF4-FFF2-40B4-BE49-F238E27FC236}">
                <a16:creationId xmlns:a16="http://schemas.microsoft.com/office/drawing/2014/main" id="{1F53A843-C022-394B-8470-3B9F28BBAF37}"/>
              </a:ext>
            </a:extLst>
          </p:cNvPr>
          <p:cNvCxnSpPr>
            <a:cxnSpLocks/>
            <a:endCxn id="63" idx="1"/>
          </p:cNvCxnSpPr>
          <p:nvPr/>
        </p:nvCxnSpPr>
        <p:spPr>
          <a:xfrm>
            <a:off x="7004838" y="3028371"/>
            <a:ext cx="937279" cy="2449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3529045-DC8A-4C4A-B427-B2B1ACEF7BBF}"/>
              </a:ext>
            </a:extLst>
          </p:cNvPr>
          <p:cNvCxnSpPr>
            <a:cxnSpLocks/>
            <a:endCxn id="63" idx="1"/>
          </p:cNvCxnSpPr>
          <p:nvPr/>
        </p:nvCxnSpPr>
        <p:spPr>
          <a:xfrm flipV="1">
            <a:off x="6879501" y="3273308"/>
            <a:ext cx="1062616" cy="32989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E1ADF6C-CC85-8D49-A36D-A273ADA839BF}"/>
              </a:ext>
            </a:extLst>
          </p:cNvPr>
          <p:cNvCxnSpPr>
            <a:cxnSpLocks/>
            <a:endCxn id="63" idx="3"/>
          </p:cNvCxnSpPr>
          <p:nvPr/>
        </p:nvCxnSpPr>
        <p:spPr>
          <a:xfrm flipH="1" flipV="1">
            <a:off x="9328009" y="3273308"/>
            <a:ext cx="1061044" cy="29807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0117401-5D16-3F4F-BD71-E01DC160AB85}"/>
              </a:ext>
            </a:extLst>
          </p:cNvPr>
          <p:cNvCxnSpPr>
            <a:cxnSpLocks/>
            <a:endCxn id="63" idx="3"/>
          </p:cNvCxnSpPr>
          <p:nvPr/>
        </p:nvCxnSpPr>
        <p:spPr>
          <a:xfrm flipH="1">
            <a:off x="9328009" y="2446531"/>
            <a:ext cx="1035017" cy="82677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83A67A45-8C82-E341-A803-4255ABE54A0D}"/>
              </a:ext>
            </a:extLst>
          </p:cNvPr>
          <p:cNvCxnSpPr>
            <a:cxnSpLocks/>
            <a:endCxn id="63" idx="3"/>
          </p:cNvCxnSpPr>
          <p:nvPr/>
        </p:nvCxnSpPr>
        <p:spPr>
          <a:xfrm flipH="1">
            <a:off x="9328009" y="3007044"/>
            <a:ext cx="1061042" cy="266264"/>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8283753B-4A5D-2542-BB83-9BBC0DEF3B16}"/>
              </a:ext>
            </a:extLst>
          </p:cNvPr>
          <p:cNvSpPr txBox="1"/>
          <p:nvPr/>
        </p:nvSpPr>
        <p:spPr>
          <a:xfrm>
            <a:off x="10400490" y="1800155"/>
            <a:ext cx="1466492" cy="369332"/>
          </a:xfrm>
          <a:prstGeom prst="rect">
            <a:avLst/>
          </a:prstGeom>
          <a:noFill/>
        </p:spPr>
        <p:txBody>
          <a:bodyPr wrap="none" rtlCol="0">
            <a:spAutoFit/>
          </a:bodyPr>
          <a:lstStyle/>
          <a:p>
            <a:r>
              <a:rPr lang="en-US" dirty="0"/>
              <a:t>On(</a:t>
            </a:r>
            <a:r>
              <a:rPr lang="en-US" dirty="0" err="1"/>
              <a:t>flat,trunk</a:t>
            </a:r>
            <a:r>
              <a:rPr lang="en-US" dirty="0"/>
              <a:t>)</a:t>
            </a:r>
          </a:p>
        </p:txBody>
      </p:sp>
      <p:sp>
        <p:nvSpPr>
          <p:cNvPr id="75" name="TextBox 74">
            <a:extLst>
              <a:ext uri="{FF2B5EF4-FFF2-40B4-BE49-F238E27FC236}">
                <a16:creationId xmlns:a16="http://schemas.microsoft.com/office/drawing/2014/main" id="{56469F96-F481-CB43-A2D3-D84F7BA4B702}"/>
              </a:ext>
            </a:extLst>
          </p:cNvPr>
          <p:cNvSpPr txBox="1"/>
          <p:nvPr/>
        </p:nvSpPr>
        <p:spPr>
          <a:xfrm>
            <a:off x="10396104" y="5493240"/>
            <a:ext cx="1548501" cy="369332"/>
          </a:xfrm>
          <a:prstGeom prst="rect">
            <a:avLst/>
          </a:prstGeom>
          <a:noFill/>
        </p:spPr>
        <p:txBody>
          <a:bodyPr wrap="none" rtlCol="0">
            <a:spAutoFit/>
          </a:bodyPr>
          <a:lstStyle/>
          <a:p>
            <a:r>
              <a:rPr lang="en-US" dirty="0"/>
              <a:t>On(</a:t>
            </a:r>
            <a:r>
              <a:rPr lang="en-US" dirty="0" err="1"/>
              <a:t>spare,axle</a:t>
            </a:r>
            <a:r>
              <a:rPr lang="en-US" dirty="0"/>
              <a:t>)</a:t>
            </a:r>
          </a:p>
        </p:txBody>
      </p:sp>
      <p:cxnSp>
        <p:nvCxnSpPr>
          <p:cNvPr id="76" name="Straight Connector 75">
            <a:extLst>
              <a:ext uri="{FF2B5EF4-FFF2-40B4-BE49-F238E27FC236}">
                <a16:creationId xmlns:a16="http://schemas.microsoft.com/office/drawing/2014/main" id="{C1D84010-D6CD-8F4B-A40C-032E86B050B0}"/>
              </a:ext>
            </a:extLst>
          </p:cNvPr>
          <p:cNvCxnSpPr>
            <a:cxnSpLocks/>
            <a:endCxn id="64" idx="1"/>
          </p:cNvCxnSpPr>
          <p:nvPr/>
        </p:nvCxnSpPr>
        <p:spPr>
          <a:xfrm flipV="1">
            <a:off x="7038543" y="2088395"/>
            <a:ext cx="805720" cy="96116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F5785C77-1646-BF4A-A0C6-3EE4AF303E63}"/>
              </a:ext>
            </a:extLst>
          </p:cNvPr>
          <p:cNvCxnSpPr>
            <a:cxnSpLocks/>
            <a:endCxn id="64" idx="1"/>
          </p:cNvCxnSpPr>
          <p:nvPr/>
        </p:nvCxnSpPr>
        <p:spPr>
          <a:xfrm flipV="1">
            <a:off x="6951574" y="2088395"/>
            <a:ext cx="892689" cy="317816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2FE17E8-9ECB-9A47-83D9-E97FE1BD708F}"/>
              </a:ext>
            </a:extLst>
          </p:cNvPr>
          <p:cNvCxnSpPr>
            <a:cxnSpLocks/>
            <a:endCxn id="64" idx="3"/>
          </p:cNvCxnSpPr>
          <p:nvPr/>
        </p:nvCxnSpPr>
        <p:spPr>
          <a:xfrm flipH="1" flipV="1">
            <a:off x="9354035" y="2088395"/>
            <a:ext cx="1042070" cy="892942"/>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65D64AF0-D770-3D49-BF0F-066E89AA5491}"/>
              </a:ext>
            </a:extLst>
          </p:cNvPr>
          <p:cNvCxnSpPr>
            <a:cxnSpLocks/>
            <a:endCxn id="64" idx="3"/>
          </p:cNvCxnSpPr>
          <p:nvPr/>
        </p:nvCxnSpPr>
        <p:spPr>
          <a:xfrm flipH="1" flipV="1">
            <a:off x="9354035" y="2088395"/>
            <a:ext cx="1033812" cy="3117357"/>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AD8B994-1E42-1C42-A07E-8D855E994FD7}"/>
              </a:ext>
            </a:extLst>
          </p:cNvPr>
          <p:cNvCxnSpPr>
            <a:cxnSpLocks/>
            <a:stCxn id="74" idx="1"/>
            <a:endCxn id="64" idx="3"/>
          </p:cNvCxnSpPr>
          <p:nvPr/>
        </p:nvCxnSpPr>
        <p:spPr>
          <a:xfrm flipH="1">
            <a:off x="9354035" y="1984821"/>
            <a:ext cx="1046455" cy="10357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0F2610CF-7458-1246-8248-A8AD86B952E4}"/>
              </a:ext>
            </a:extLst>
          </p:cNvPr>
          <p:cNvCxnSpPr>
            <a:cxnSpLocks/>
            <a:endCxn id="65" idx="1"/>
          </p:cNvCxnSpPr>
          <p:nvPr/>
        </p:nvCxnSpPr>
        <p:spPr>
          <a:xfrm>
            <a:off x="6879501" y="3602709"/>
            <a:ext cx="1026702" cy="1877869"/>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EAE7E941-D54A-5F43-801A-7F8FA82AC3D6}"/>
              </a:ext>
            </a:extLst>
          </p:cNvPr>
          <p:cNvCxnSpPr>
            <a:cxnSpLocks/>
          </p:cNvCxnSpPr>
          <p:nvPr/>
        </p:nvCxnSpPr>
        <p:spPr>
          <a:xfrm>
            <a:off x="7137077" y="4773238"/>
            <a:ext cx="741997" cy="663803"/>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48D4FF8D-357D-6249-ACF0-68BA6E2D76C4}"/>
              </a:ext>
            </a:extLst>
          </p:cNvPr>
          <p:cNvCxnSpPr>
            <a:cxnSpLocks/>
            <a:stCxn id="75" idx="1"/>
            <a:endCxn id="65" idx="3"/>
          </p:cNvCxnSpPr>
          <p:nvPr/>
        </p:nvCxnSpPr>
        <p:spPr>
          <a:xfrm flipH="1" flipV="1">
            <a:off x="9497985" y="5480578"/>
            <a:ext cx="898119" cy="197328"/>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9432678B-990C-4C4E-B289-E65B8E1F2EF3}"/>
              </a:ext>
            </a:extLst>
          </p:cNvPr>
          <p:cNvCxnSpPr>
            <a:cxnSpLocks/>
            <a:endCxn id="65" idx="3"/>
          </p:cNvCxnSpPr>
          <p:nvPr/>
        </p:nvCxnSpPr>
        <p:spPr>
          <a:xfrm flipH="1">
            <a:off x="9497985" y="4645696"/>
            <a:ext cx="898119" cy="834882"/>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2A142EE-96E3-DA45-A200-E90E9B8B9B32}"/>
              </a:ext>
            </a:extLst>
          </p:cNvPr>
          <p:cNvCxnSpPr>
            <a:cxnSpLocks/>
            <a:endCxn id="65" idx="3"/>
          </p:cNvCxnSpPr>
          <p:nvPr/>
        </p:nvCxnSpPr>
        <p:spPr>
          <a:xfrm flipH="1">
            <a:off x="9497985" y="3572802"/>
            <a:ext cx="897626" cy="1907776"/>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881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9D31-3903-3841-AD9B-44285D627DD3}"/>
              </a:ext>
            </a:extLst>
          </p:cNvPr>
          <p:cNvSpPr>
            <a:spLocks noGrp="1"/>
          </p:cNvSpPr>
          <p:nvPr>
            <p:ph type="title"/>
          </p:nvPr>
        </p:nvSpPr>
        <p:spPr/>
        <p:txBody>
          <a:bodyPr/>
          <a:lstStyle/>
          <a:p>
            <a:r>
              <a:rPr lang="en-US" dirty="0"/>
              <a:t>Search, Logic, and Classical Planning</a:t>
            </a:r>
          </a:p>
        </p:txBody>
      </p:sp>
      <p:sp>
        <p:nvSpPr>
          <p:cNvPr id="3" name="Content Placeholder 2">
            <a:extLst>
              <a:ext uri="{FF2B5EF4-FFF2-40B4-BE49-F238E27FC236}">
                <a16:creationId xmlns:a16="http://schemas.microsoft.com/office/drawing/2014/main" id="{91C9F4E2-1B8C-9640-87A7-1F295994F635}"/>
              </a:ext>
            </a:extLst>
          </p:cNvPr>
          <p:cNvSpPr>
            <a:spLocks noGrp="1"/>
          </p:cNvSpPr>
          <p:nvPr>
            <p:ph idx="1"/>
          </p:nvPr>
        </p:nvSpPr>
        <p:spPr>
          <a:xfrm>
            <a:off x="552098" y="1113178"/>
            <a:ext cx="11209841" cy="2039539"/>
          </a:xfrm>
        </p:spPr>
        <p:txBody>
          <a:bodyPr/>
          <a:lstStyle/>
          <a:p>
            <a:r>
              <a:rPr lang="en-US" dirty="0"/>
              <a:t>Search Planning</a:t>
            </a:r>
          </a:p>
          <a:p>
            <a:pPr marL="457200" indent="-457200">
              <a:buFont typeface="Wingdings" panose="05000000000000000000" pitchFamily="2" charset="2"/>
              <a:buChar char="§"/>
            </a:pPr>
            <a:r>
              <a:rPr lang="en-US" dirty="0">
                <a:solidFill>
                  <a:schemeClr val="tx1"/>
                </a:solidFill>
              </a:rPr>
              <a:t>State representation that changes as you act</a:t>
            </a:r>
          </a:p>
          <a:p>
            <a:endParaRPr lang="en-US" sz="800" dirty="0"/>
          </a:p>
          <a:p>
            <a:r>
              <a:rPr lang="en-US" dirty="0"/>
              <a:t>Propositional Logic Planning</a:t>
            </a:r>
          </a:p>
          <a:p>
            <a:pPr marL="457200" indent="-457200">
              <a:buFont typeface="Wingdings" panose="05000000000000000000" pitchFamily="2" charset="2"/>
              <a:buChar char="§"/>
            </a:pPr>
            <a:r>
              <a:rPr lang="en-US" dirty="0">
                <a:solidFill>
                  <a:schemeClr val="tx1"/>
                </a:solidFill>
              </a:rPr>
              <a:t>Represent world with Boolean propositions and successor state axioms</a:t>
            </a:r>
          </a:p>
          <a:p>
            <a:pPr marL="457200" indent="-457200">
              <a:buFont typeface="Wingdings" panose="05000000000000000000" pitchFamily="2" charset="2"/>
              <a:buChar char="§"/>
            </a:pPr>
            <a:r>
              <a:rPr lang="en-US" dirty="0">
                <a:solidFill>
                  <a:schemeClr val="tx1"/>
                </a:solidFill>
              </a:rPr>
              <a:t>Different symbols for different time points</a:t>
            </a:r>
          </a:p>
          <a:p>
            <a:endParaRPr lang="en-US" sz="800" dirty="0">
              <a:solidFill>
                <a:schemeClr val="tx1"/>
              </a:solidFill>
            </a:endParaRPr>
          </a:p>
          <a:p>
            <a:r>
              <a:rPr lang="en-US" dirty="0"/>
              <a:t>Classical Planning</a:t>
            </a:r>
          </a:p>
          <a:p>
            <a:pPr marL="457200" indent="-457200">
              <a:buFont typeface="Wingdings" panose="05000000000000000000" pitchFamily="2" charset="2"/>
              <a:buChar char="§"/>
            </a:pPr>
            <a:r>
              <a:rPr lang="en-US" dirty="0">
                <a:solidFill>
                  <a:schemeClr val="tx1"/>
                </a:solidFill>
              </a:rPr>
              <a:t>Represent the world with objects and Boolean predicates </a:t>
            </a:r>
          </a:p>
          <a:p>
            <a:pPr marL="457200" indent="-457200">
              <a:buFont typeface="Wingdings" panose="05000000000000000000" pitchFamily="2" charset="2"/>
              <a:buChar char="§"/>
            </a:pPr>
            <a:r>
              <a:rPr lang="en-US" dirty="0">
                <a:solidFill>
                  <a:schemeClr val="tx1"/>
                </a:solidFill>
              </a:rPr>
              <a:t>State changes as you act</a:t>
            </a:r>
          </a:p>
          <a:p>
            <a:pPr marL="457200" indent="-457200">
              <a:buFont typeface="Wingdings" panose="05000000000000000000" pitchFamily="2" charset="2"/>
              <a:buChar char="§"/>
            </a:pPr>
            <a:endParaRPr lang="en-US" dirty="0">
              <a:solidFill>
                <a:schemeClr val="tx1"/>
              </a:solidFill>
            </a:endParaRPr>
          </a:p>
          <a:p>
            <a:endParaRPr lang="en-US" dirty="0"/>
          </a:p>
        </p:txBody>
      </p:sp>
    </p:spTree>
    <p:extLst>
      <p:ext uri="{BB962C8B-B14F-4D97-AF65-F5344CB8AC3E}">
        <p14:creationId xmlns:p14="http://schemas.microsoft.com/office/powerpoint/2010/main" val="3325802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
        <p:nvSpPr>
          <p:cNvPr id="32" name="TextBox 31">
            <a:extLst>
              <a:ext uri="{FF2B5EF4-FFF2-40B4-BE49-F238E27FC236}">
                <a16:creationId xmlns:a16="http://schemas.microsoft.com/office/drawing/2014/main" id="{AE83D5E6-2626-6044-B30C-D707596AEDD7}"/>
              </a:ext>
            </a:extLst>
          </p:cNvPr>
          <p:cNvSpPr txBox="1"/>
          <p:nvPr/>
        </p:nvSpPr>
        <p:spPr>
          <a:xfrm>
            <a:off x="7777753" y="2612004"/>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33" name="TextBox 32">
            <a:extLst>
              <a:ext uri="{FF2B5EF4-FFF2-40B4-BE49-F238E27FC236}">
                <a16:creationId xmlns:a16="http://schemas.microsoft.com/office/drawing/2014/main" id="{788BCC8D-8B7D-6749-8C02-C6D9D2078B55}"/>
              </a:ext>
            </a:extLst>
          </p:cNvPr>
          <p:cNvSpPr txBox="1"/>
          <p:nvPr/>
        </p:nvSpPr>
        <p:spPr>
          <a:xfrm>
            <a:off x="7661812" y="4164921"/>
            <a:ext cx="2157194" cy="369332"/>
          </a:xfrm>
          <a:prstGeom prst="rect">
            <a:avLst/>
          </a:prstGeom>
          <a:noFill/>
        </p:spPr>
        <p:txBody>
          <a:bodyPr wrap="none" rtlCol="0">
            <a:spAutoFit/>
          </a:bodyPr>
          <a:lstStyle/>
          <a:p>
            <a:r>
              <a:rPr lang="en-US" dirty="0"/>
              <a:t>Remove(</a:t>
            </a:r>
            <a:r>
              <a:rPr lang="en-US" dirty="0" err="1"/>
              <a:t>spare,trunk</a:t>
            </a:r>
            <a:r>
              <a:rPr lang="en-US" dirty="0"/>
              <a:t>)</a:t>
            </a:r>
          </a:p>
        </p:txBody>
      </p:sp>
      <p:cxnSp>
        <p:nvCxnSpPr>
          <p:cNvPr id="34" name="Straight Connector 33">
            <a:extLst>
              <a:ext uri="{FF2B5EF4-FFF2-40B4-BE49-F238E27FC236}">
                <a16:creationId xmlns:a16="http://schemas.microsoft.com/office/drawing/2014/main" id="{F3E26D64-9A0C-C443-80C3-7498F01FFEAF}"/>
              </a:ext>
            </a:extLst>
          </p:cNvPr>
          <p:cNvCxnSpPr>
            <a:cxnSpLocks/>
            <a:endCxn id="32" idx="1"/>
          </p:cNvCxnSpPr>
          <p:nvPr/>
        </p:nvCxnSpPr>
        <p:spPr>
          <a:xfrm>
            <a:off x="6879501" y="2466893"/>
            <a:ext cx="898252" cy="32977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E04F5E1-1C6C-094D-8906-A387E7C7433E}"/>
              </a:ext>
            </a:extLst>
          </p:cNvPr>
          <p:cNvCxnSpPr>
            <a:cxnSpLocks/>
            <a:stCxn id="32" idx="3"/>
          </p:cNvCxnSpPr>
          <p:nvPr/>
        </p:nvCxnSpPr>
        <p:spPr>
          <a:xfrm>
            <a:off x="9605176" y="2796670"/>
            <a:ext cx="795314" cy="7634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641D467-4952-3548-93F5-88E0647055DA}"/>
              </a:ext>
            </a:extLst>
          </p:cNvPr>
          <p:cNvCxnSpPr>
            <a:cxnSpLocks/>
            <a:stCxn id="32" idx="3"/>
          </p:cNvCxnSpPr>
          <p:nvPr/>
        </p:nvCxnSpPr>
        <p:spPr>
          <a:xfrm>
            <a:off x="9605176" y="2796670"/>
            <a:ext cx="795314"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E7C7318-754B-AD47-8B89-F33130DBAB87}"/>
              </a:ext>
            </a:extLst>
          </p:cNvPr>
          <p:cNvCxnSpPr>
            <a:cxnSpLocks/>
            <a:endCxn id="33" idx="1"/>
          </p:cNvCxnSpPr>
          <p:nvPr/>
        </p:nvCxnSpPr>
        <p:spPr>
          <a:xfrm>
            <a:off x="7137077" y="4068939"/>
            <a:ext cx="524735" cy="28064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5FA6F98-3DF1-1544-BBE2-B9D85BA858D3}"/>
              </a:ext>
            </a:extLst>
          </p:cNvPr>
          <p:cNvCxnSpPr>
            <a:cxnSpLocks/>
          </p:cNvCxnSpPr>
          <p:nvPr/>
        </p:nvCxnSpPr>
        <p:spPr>
          <a:xfrm>
            <a:off x="9652857" y="4376866"/>
            <a:ext cx="747633" cy="73236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C5A89DF-04BC-9646-817E-DFCA2CE4C215}"/>
              </a:ext>
            </a:extLst>
          </p:cNvPr>
          <p:cNvCxnSpPr>
            <a:cxnSpLocks/>
          </p:cNvCxnSpPr>
          <p:nvPr/>
        </p:nvCxnSpPr>
        <p:spPr>
          <a:xfrm>
            <a:off x="9738607" y="4425704"/>
            <a:ext cx="661883" cy="183852"/>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45C0173-91BE-524A-A4A1-DA498C8B1528}"/>
              </a:ext>
            </a:extLst>
          </p:cNvPr>
          <p:cNvCxnSpPr>
            <a:cxnSpLocks/>
            <a:stCxn id="32" idx="3"/>
          </p:cNvCxnSpPr>
          <p:nvPr/>
        </p:nvCxnSpPr>
        <p:spPr>
          <a:xfrm flipV="1">
            <a:off x="9605176" y="2402532"/>
            <a:ext cx="795314" cy="39413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9019477-A522-5444-BD08-140A7DED6F06}"/>
              </a:ext>
            </a:extLst>
          </p:cNvPr>
          <p:cNvCxnSpPr>
            <a:cxnSpLocks/>
          </p:cNvCxnSpPr>
          <p:nvPr/>
        </p:nvCxnSpPr>
        <p:spPr>
          <a:xfrm flipH="1">
            <a:off x="9696281" y="4023201"/>
            <a:ext cx="657338" cy="363692"/>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B2E3928-2DA7-CF46-B3AA-BFAAE19D1C73}"/>
              </a:ext>
            </a:extLst>
          </p:cNvPr>
          <p:cNvCxnSpPr>
            <a:cxnSpLocks/>
          </p:cNvCxnSpPr>
          <p:nvPr/>
        </p:nvCxnSpPr>
        <p:spPr>
          <a:xfrm flipV="1">
            <a:off x="6879501" y="2402532"/>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FB33FE66-9EE7-254B-9DB3-1F37C3358D1A}"/>
              </a:ext>
            </a:extLst>
          </p:cNvPr>
          <p:cNvSpPr/>
          <p:nvPr/>
        </p:nvSpPr>
        <p:spPr>
          <a:xfrm>
            <a:off x="8448355" y="2300369"/>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81DAB51A-DE28-0944-BB56-6210922701F0}"/>
              </a:ext>
            </a:extLst>
          </p:cNvPr>
          <p:cNvCxnSpPr>
            <a:cxnSpLocks/>
          </p:cNvCxnSpPr>
          <p:nvPr/>
        </p:nvCxnSpPr>
        <p:spPr>
          <a:xfrm flipV="1">
            <a:off x="7157808" y="4017857"/>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AE4CD27C-18B3-3C42-AEB8-A1E2495848BF}"/>
              </a:ext>
            </a:extLst>
          </p:cNvPr>
          <p:cNvSpPr/>
          <p:nvPr/>
        </p:nvSpPr>
        <p:spPr>
          <a:xfrm>
            <a:off x="8553786" y="3912865"/>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96CB924-3213-6048-BC51-3A1DAC5D4F43}"/>
              </a:ext>
            </a:extLst>
          </p:cNvPr>
          <p:cNvSpPr/>
          <p:nvPr/>
        </p:nvSpPr>
        <p:spPr>
          <a:xfrm>
            <a:off x="10389052" y="2271416"/>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55" name="Straight Connector 54">
            <a:extLst>
              <a:ext uri="{FF2B5EF4-FFF2-40B4-BE49-F238E27FC236}">
                <a16:creationId xmlns:a16="http://schemas.microsoft.com/office/drawing/2014/main" id="{A4DCA539-8FFE-C04A-B91E-F9E9B62D5598}"/>
              </a:ext>
            </a:extLst>
          </p:cNvPr>
          <p:cNvCxnSpPr>
            <a:cxnSpLocks/>
          </p:cNvCxnSpPr>
          <p:nvPr/>
        </p:nvCxnSpPr>
        <p:spPr>
          <a:xfrm flipV="1">
            <a:off x="6996491" y="3005266"/>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F7269D09-1C40-2F47-805C-3EF84C349D19}"/>
              </a:ext>
            </a:extLst>
          </p:cNvPr>
          <p:cNvSpPr/>
          <p:nvPr/>
        </p:nvSpPr>
        <p:spPr>
          <a:xfrm>
            <a:off x="8565345" y="2903103"/>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6E6BA237-32C2-984F-8DB9-1DFAD19CF925}"/>
              </a:ext>
            </a:extLst>
          </p:cNvPr>
          <p:cNvCxnSpPr>
            <a:cxnSpLocks/>
          </p:cNvCxnSpPr>
          <p:nvPr/>
        </p:nvCxnSpPr>
        <p:spPr>
          <a:xfrm flipV="1">
            <a:off x="6879501" y="3552178"/>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496C08E4-CA23-6644-8F81-56D31D159246}"/>
              </a:ext>
            </a:extLst>
          </p:cNvPr>
          <p:cNvSpPr/>
          <p:nvPr/>
        </p:nvSpPr>
        <p:spPr>
          <a:xfrm>
            <a:off x="8448355" y="3450015"/>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19666306-5964-534A-8008-1C8324000824}"/>
              </a:ext>
            </a:extLst>
          </p:cNvPr>
          <p:cNvCxnSpPr>
            <a:cxnSpLocks/>
          </p:cNvCxnSpPr>
          <p:nvPr/>
        </p:nvCxnSpPr>
        <p:spPr>
          <a:xfrm flipV="1">
            <a:off x="7157808" y="4615851"/>
            <a:ext cx="3331536" cy="29845"/>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F37FC95A-484D-D04E-934C-E6D87BBC03CC}"/>
              </a:ext>
            </a:extLst>
          </p:cNvPr>
          <p:cNvSpPr/>
          <p:nvPr/>
        </p:nvSpPr>
        <p:spPr>
          <a:xfrm>
            <a:off x="8537209" y="451368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CE080595-6AAB-9C49-B85F-D6985ECD180D}"/>
              </a:ext>
            </a:extLst>
          </p:cNvPr>
          <p:cNvCxnSpPr>
            <a:cxnSpLocks/>
          </p:cNvCxnSpPr>
          <p:nvPr/>
        </p:nvCxnSpPr>
        <p:spPr>
          <a:xfrm flipV="1">
            <a:off x="6970561" y="5175907"/>
            <a:ext cx="3331536" cy="29845"/>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E7146649-52F6-EA4D-9371-FB017C868982}"/>
              </a:ext>
            </a:extLst>
          </p:cNvPr>
          <p:cNvSpPr/>
          <p:nvPr/>
        </p:nvSpPr>
        <p:spPr>
          <a:xfrm>
            <a:off x="8349962" y="507374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E2C42CA4-7357-2540-8F80-7DDD38100AC6}"/>
              </a:ext>
            </a:extLst>
          </p:cNvPr>
          <p:cNvSpPr txBox="1"/>
          <p:nvPr/>
        </p:nvSpPr>
        <p:spPr>
          <a:xfrm>
            <a:off x="7942117" y="3088642"/>
            <a:ext cx="1385892" cy="369332"/>
          </a:xfrm>
          <a:prstGeom prst="rect">
            <a:avLst/>
          </a:prstGeom>
          <a:noFill/>
        </p:spPr>
        <p:txBody>
          <a:bodyPr wrap="none" rtlCol="0">
            <a:spAutoFit/>
          </a:bodyPr>
          <a:lstStyle/>
          <a:p>
            <a:r>
              <a:rPr lang="en-US" dirty="0"/>
              <a:t>Put(</a:t>
            </a:r>
            <a:r>
              <a:rPr lang="en-US" dirty="0" err="1"/>
              <a:t>flat,axle</a:t>
            </a:r>
            <a:r>
              <a:rPr lang="en-US" dirty="0"/>
              <a:t>)</a:t>
            </a:r>
          </a:p>
        </p:txBody>
      </p:sp>
      <p:sp>
        <p:nvSpPr>
          <p:cNvPr id="64" name="TextBox 63">
            <a:extLst>
              <a:ext uri="{FF2B5EF4-FFF2-40B4-BE49-F238E27FC236}">
                <a16:creationId xmlns:a16="http://schemas.microsoft.com/office/drawing/2014/main" id="{E09A1672-3C27-BF48-86CA-27F0F6CB09EA}"/>
              </a:ext>
            </a:extLst>
          </p:cNvPr>
          <p:cNvSpPr txBox="1"/>
          <p:nvPr/>
        </p:nvSpPr>
        <p:spPr>
          <a:xfrm>
            <a:off x="7844263" y="1903729"/>
            <a:ext cx="1509772" cy="369332"/>
          </a:xfrm>
          <a:prstGeom prst="rect">
            <a:avLst/>
          </a:prstGeom>
          <a:noFill/>
        </p:spPr>
        <p:txBody>
          <a:bodyPr wrap="none" rtlCol="0">
            <a:spAutoFit/>
          </a:bodyPr>
          <a:lstStyle/>
          <a:p>
            <a:r>
              <a:rPr lang="en-US" dirty="0"/>
              <a:t>Put(</a:t>
            </a:r>
            <a:r>
              <a:rPr lang="en-US" dirty="0" err="1"/>
              <a:t>flat,trunk</a:t>
            </a:r>
            <a:r>
              <a:rPr lang="en-US" dirty="0"/>
              <a:t>)</a:t>
            </a:r>
          </a:p>
        </p:txBody>
      </p:sp>
      <p:sp>
        <p:nvSpPr>
          <p:cNvPr id="65" name="TextBox 64">
            <a:extLst>
              <a:ext uri="{FF2B5EF4-FFF2-40B4-BE49-F238E27FC236}">
                <a16:creationId xmlns:a16="http://schemas.microsoft.com/office/drawing/2014/main" id="{9667B1B8-9677-0A45-9B88-B540DC134ACC}"/>
              </a:ext>
            </a:extLst>
          </p:cNvPr>
          <p:cNvSpPr txBox="1"/>
          <p:nvPr/>
        </p:nvSpPr>
        <p:spPr>
          <a:xfrm>
            <a:off x="7906203" y="5295912"/>
            <a:ext cx="1591782" cy="369332"/>
          </a:xfrm>
          <a:prstGeom prst="rect">
            <a:avLst/>
          </a:prstGeom>
          <a:noFill/>
        </p:spPr>
        <p:txBody>
          <a:bodyPr wrap="none" rtlCol="0">
            <a:spAutoFit/>
          </a:bodyPr>
          <a:lstStyle/>
          <a:p>
            <a:r>
              <a:rPr lang="en-US" dirty="0"/>
              <a:t>Put(</a:t>
            </a:r>
            <a:r>
              <a:rPr lang="en-US" dirty="0" err="1"/>
              <a:t>spare,axle</a:t>
            </a:r>
            <a:r>
              <a:rPr lang="en-US" dirty="0"/>
              <a:t>)</a:t>
            </a:r>
          </a:p>
        </p:txBody>
      </p:sp>
      <p:sp>
        <p:nvSpPr>
          <p:cNvPr id="66" name="TextBox 65">
            <a:extLst>
              <a:ext uri="{FF2B5EF4-FFF2-40B4-BE49-F238E27FC236}">
                <a16:creationId xmlns:a16="http://schemas.microsoft.com/office/drawing/2014/main" id="{78A4943B-D4B1-C042-9FD9-11F2FCFD9738}"/>
              </a:ext>
            </a:extLst>
          </p:cNvPr>
          <p:cNvSpPr txBox="1"/>
          <p:nvPr/>
        </p:nvSpPr>
        <p:spPr>
          <a:xfrm>
            <a:off x="7879074" y="4727294"/>
            <a:ext cx="1715662" cy="369332"/>
          </a:xfrm>
          <a:prstGeom prst="rect">
            <a:avLst/>
          </a:prstGeom>
          <a:noFill/>
        </p:spPr>
        <p:txBody>
          <a:bodyPr wrap="none" rtlCol="0">
            <a:spAutoFit/>
          </a:bodyPr>
          <a:lstStyle/>
          <a:p>
            <a:r>
              <a:rPr lang="en-US" dirty="0"/>
              <a:t>Put(</a:t>
            </a:r>
            <a:r>
              <a:rPr lang="en-US" dirty="0" err="1"/>
              <a:t>spare,trunk</a:t>
            </a:r>
            <a:r>
              <a:rPr lang="en-US" dirty="0"/>
              <a:t>)</a:t>
            </a:r>
          </a:p>
        </p:txBody>
      </p:sp>
      <p:cxnSp>
        <p:nvCxnSpPr>
          <p:cNvPr id="67" name="Straight Connector 66">
            <a:extLst>
              <a:ext uri="{FF2B5EF4-FFF2-40B4-BE49-F238E27FC236}">
                <a16:creationId xmlns:a16="http://schemas.microsoft.com/office/drawing/2014/main" id="{1F53A843-C022-394B-8470-3B9F28BBAF37}"/>
              </a:ext>
            </a:extLst>
          </p:cNvPr>
          <p:cNvCxnSpPr>
            <a:cxnSpLocks/>
            <a:endCxn id="63" idx="1"/>
          </p:cNvCxnSpPr>
          <p:nvPr/>
        </p:nvCxnSpPr>
        <p:spPr>
          <a:xfrm>
            <a:off x="7004838" y="3028371"/>
            <a:ext cx="937279" cy="2449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3529045-DC8A-4C4A-B427-B2B1ACEF7BBF}"/>
              </a:ext>
            </a:extLst>
          </p:cNvPr>
          <p:cNvCxnSpPr>
            <a:cxnSpLocks/>
            <a:endCxn id="63" idx="1"/>
          </p:cNvCxnSpPr>
          <p:nvPr/>
        </p:nvCxnSpPr>
        <p:spPr>
          <a:xfrm flipV="1">
            <a:off x="6879501" y="3273308"/>
            <a:ext cx="1062616" cy="32989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E1ADF6C-CC85-8D49-A36D-A273ADA839BF}"/>
              </a:ext>
            </a:extLst>
          </p:cNvPr>
          <p:cNvCxnSpPr>
            <a:cxnSpLocks/>
            <a:endCxn id="63" idx="3"/>
          </p:cNvCxnSpPr>
          <p:nvPr/>
        </p:nvCxnSpPr>
        <p:spPr>
          <a:xfrm flipH="1" flipV="1">
            <a:off x="9328009" y="3273308"/>
            <a:ext cx="1061044" cy="29807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0117401-5D16-3F4F-BD71-E01DC160AB85}"/>
              </a:ext>
            </a:extLst>
          </p:cNvPr>
          <p:cNvCxnSpPr>
            <a:cxnSpLocks/>
            <a:endCxn id="63" idx="3"/>
          </p:cNvCxnSpPr>
          <p:nvPr/>
        </p:nvCxnSpPr>
        <p:spPr>
          <a:xfrm flipH="1">
            <a:off x="9328009" y="2446531"/>
            <a:ext cx="1035017" cy="82677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83A67A45-8C82-E341-A803-4255ABE54A0D}"/>
              </a:ext>
            </a:extLst>
          </p:cNvPr>
          <p:cNvCxnSpPr>
            <a:cxnSpLocks/>
            <a:endCxn id="63" idx="3"/>
          </p:cNvCxnSpPr>
          <p:nvPr/>
        </p:nvCxnSpPr>
        <p:spPr>
          <a:xfrm flipH="1">
            <a:off x="9328009" y="3007044"/>
            <a:ext cx="1061042" cy="266264"/>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8283753B-4A5D-2542-BB83-9BBC0DEF3B16}"/>
              </a:ext>
            </a:extLst>
          </p:cNvPr>
          <p:cNvSpPr txBox="1"/>
          <p:nvPr/>
        </p:nvSpPr>
        <p:spPr>
          <a:xfrm>
            <a:off x="10400490" y="1800155"/>
            <a:ext cx="1466492" cy="369332"/>
          </a:xfrm>
          <a:prstGeom prst="rect">
            <a:avLst/>
          </a:prstGeom>
          <a:noFill/>
        </p:spPr>
        <p:txBody>
          <a:bodyPr wrap="none" rtlCol="0">
            <a:spAutoFit/>
          </a:bodyPr>
          <a:lstStyle/>
          <a:p>
            <a:r>
              <a:rPr lang="en-US" dirty="0"/>
              <a:t>On(</a:t>
            </a:r>
            <a:r>
              <a:rPr lang="en-US" dirty="0" err="1"/>
              <a:t>flat,trunk</a:t>
            </a:r>
            <a:r>
              <a:rPr lang="en-US" dirty="0"/>
              <a:t>)</a:t>
            </a:r>
          </a:p>
        </p:txBody>
      </p:sp>
      <p:sp>
        <p:nvSpPr>
          <p:cNvPr id="75" name="TextBox 74">
            <a:extLst>
              <a:ext uri="{FF2B5EF4-FFF2-40B4-BE49-F238E27FC236}">
                <a16:creationId xmlns:a16="http://schemas.microsoft.com/office/drawing/2014/main" id="{56469F96-F481-CB43-A2D3-D84F7BA4B702}"/>
              </a:ext>
            </a:extLst>
          </p:cNvPr>
          <p:cNvSpPr txBox="1"/>
          <p:nvPr/>
        </p:nvSpPr>
        <p:spPr>
          <a:xfrm>
            <a:off x="10396104" y="5493240"/>
            <a:ext cx="1548501" cy="369332"/>
          </a:xfrm>
          <a:prstGeom prst="rect">
            <a:avLst/>
          </a:prstGeom>
          <a:noFill/>
        </p:spPr>
        <p:txBody>
          <a:bodyPr wrap="none" rtlCol="0">
            <a:spAutoFit/>
          </a:bodyPr>
          <a:lstStyle/>
          <a:p>
            <a:r>
              <a:rPr lang="en-US" dirty="0"/>
              <a:t>On(</a:t>
            </a:r>
            <a:r>
              <a:rPr lang="en-US" dirty="0" err="1"/>
              <a:t>spare,axle</a:t>
            </a:r>
            <a:r>
              <a:rPr lang="en-US" dirty="0"/>
              <a:t>)</a:t>
            </a:r>
          </a:p>
        </p:txBody>
      </p:sp>
      <p:cxnSp>
        <p:nvCxnSpPr>
          <p:cNvPr id="76" name="Straight Connector 75">
            <a:extLst>
              <a:ext uri="{FF2B5EF4-FFF2-40B4-BE49-F238E27FC236}">
                <a16:creationId xmlns:a16="http://schemas.microsoft.com/office/drawing/2014/main" id="{C1D84010-D6CD-8F4B-A40C-032E86B050B0}"/>
              </a:ext>
            </a:extLst>
          </p:cNvPr>
          <p:cNvCxnSpPr>
            <a:cxnSpLocks/>
            <a:endCxn id="64" idx="1"/>
          </p:cNvCxnSpPr>
          <p:nvPr/>
        </p:nvCxnSpPr>
        <p:spPr>
          <a:xfrm flipV="1">
            <a:off x="7038543" y="2088395"/>
            <a:ext cx="805720" cy="96116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F5785C77-1646-BF4A-A0C6-3EE4AF303E63}"/>
              </a:ext>
            </a:extLst>
          </p:cNvPr>
          <p:cNvCxnSpPr>
            <a:cxnSpLocks/>
            <a:endCxn id="64" idx="1"/>
          </p:cNvCxnSpPr>
          <p:nvPr/>
        </p:nvCxnSpPr>
        <p:spPr>
          <a:xfrm flipV="1">
            <a:off x="6951574" y="2088395"/>
            <a:ext cx="892689" cy="317816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2FE17E8-9ECB-9A47-83D9-E97FE1BD708F}"/>
              </a:ext>
            </a:extLst>
          </p:cNvPr>
          <p:cNvCxnSpPr>
            <a:cxnSpLocks/>
            <a:endCxn id="64" idx="3"/>
          </p:cNvCxnSpPr>
          <p:nvPr/>
        </p:nvCxnSpPr>
        <p:spPr>
          <a:xfrm flipH="1" flipV="1">
            <a:off x="9354035" y="2088395"/>
            <a:ext cx="1042070" cy="892942"/>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65D64AF0-D770-3D49-BF0F-066E89AA5491}"/>
              </a:ext>
            </a:extLst>
          </p:cNvPr>
          <p:cNvCxnSpPr>
            <a:cxnSpLocks/>
            <a:endCxn id="64" idx="3"/>
          </p:cNvCxnSpPr>
          <p:nvPr/>
        </p:nvCxnSpPr>
        <p:spPr>
          <a:xfrm flipH="1" flipV="1">
            <a:off x="9354035" y="2088395"/>
            <a:ext cx="1033812" cy="3117357"/>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AD8B994-1E42-1C42-A07E-8D855E994FD7}"/>
              </a:ext>
            </a:extLst>
          </p:cNvPr>
          <p:cNvCxnSpPr>
            <a:cxnSpLocks/>
            <a:stCxn id="74" idx="1"/>
            <a:endCxn id="64" idx="3"/>
          </p:cNvCxnSpPr>
          <p:nvPr/>
        </p:nvCxnSpPr>
        <p:spPr>
          <a:xfrm flipH="1">
            <a:off x="9354035" y="1984821"/>
            <a:ext cx="1046455" cy="10357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0F2610CF-7458-1246-8248-A8AD86B952E4}"/>
              </a:ext>
            </a:extLst>
          </p:cNvPr>
          <p:cNvCxnSpPr>
            <a:cxnSpLocks/>
            <a:endCxn id="65" idx="1"/>
          </p:cNvCxnSpPr>
          <p:nvPr/>
        </p:nvCxnSpPr>
        <p:spPr>
          <a:xfrm>
            <a:off x="6879501" y="3602709"/>
            <a:ext cx="1026702" cy="1877869"/>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EAE7E941-D54A-5F43-801A-7F8FA82AC3D6}"/>
              </a:ext>
            </a:extLst>
          </p:cNvPr>
          <p:cNvCxnSpPr>
            <a:cxnSpLocks/>
          </p:cNvCxnSpPr>
          <p:nvPr/>
        </p:nvCxnSpPr>
        <p:spPr>
          <a:xfrm>
            <a:off x="7137077" y="4773238"/>
            <a:ext cx="741997" cy="663803"/>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48D4FF8D-357D-6249-ACF0-68BA6E2D76C4}"/>
              </a:ext>
            </a:extLst>
          </p:cNvPr>
          <p:cNvCxnSpPr>
            <a:cxnSpLocks/>
            <a:stCxn id="75" idx="1"/>
            <a:endCxn id="65" idx="3"/>
          </p:cNvCxnSpPr>
          <p:nvPr/>
        </p:nvCxnSpPr>
        <p:spPr>
          <a:xfrm flipH="1" flipV="1">
            <a:off x="9497985" y="5480578"/>
            <a:ext cx="898119" cy="197328"/>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9432678B-990C-4C4E-B289-E65B8E1F2EF3}"/>
              </a:ext>
            </a:extLst>
          </p:cNvPr>
          <p:cNvCxnSpPr>
            <a:cxnSpLocks/>
            <a:endCxn id="65" idx="3"/>
          </p:cNvCxnSpPr>
          <p:nvPr/>
        </p:nvCxnSpPr>
        <p:spPr>
          <a:xfrm flipH="1">
            <a:off x="9497985" y="4645696"/>
            <a:ext cx="898119" cy="834882"/>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2A142EE-96E3-DA45-A200-E90E9B8B9B32}"/>
              </a:ext>
            </a:extLst>
          </p:cNvPr>
          <p:cNvCxnSpPr>
            <a:cxnSpLocks/>
            <a:endCxn id="65" idx="3"/>
          </p:cNvCxnSpPr>
          <p:nvPr/>
        </p:nvCxnSpPr>
        <p:spPr>
          <a:xfrm flipH="1">
            <a:off x="9497985" y="3572802"/>
            <a:ext cx="897626" cy="1907776"/>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85A57880-39E2-FD48-A701-AF6A35E26F4D}"/>
              </a:ext>
            </a:extLst>
          </p:cNvPr>
          <p:cNvSpPr txBox="1"/>
          <p:nvPr/>
        </p:nvSpPr>
        <p:spPr>
          <a:xfrm>
            <a:off x="560790" y="1145041"/>
            <a:ext cx="11760512" cy="461665"/>
          </a:xfrm>
          <a:prstGeom prst="rect">
            <a:avLst/>
          </a:prstGeom>
          <a:noFill/>
        </p:spPr>
        <p:txBody>
          <a:bodyPr wrap="square" rtlCol="0">
            <a:spAutoFit/>
          </a:bodyPr>
          <a:lstStyle/>
          <a:p>
            <a:r>
              <a:rPr lang="en-US" sz="2400" dirty="0">
                <a:solidFill>
                  <a:srgbClr val="FF0000"/>
                </a:solidFill>
                <a:ea typeface="Avenir Book" charset="0"/>
                <a:cs typeface="Avenir Book" charset="0"/>
              </a:rPr>
              <a:t>Search</a:t>
            </a:r>
            <a:r>
              <a:rPr lang="en-US" sz="2400" dirty="0">
                <a:ea typeface="Avenir Book" charset="0"/>
                <a:cs typeface="Avenir Book" charset="0"/>
              </a:rPr>
              <a:t> the graph to find feasible solutions. Determine mutually exclusive actions/predicates.</a:t>
            </a:r>
          </a:p>
        </p:txBody>
      </p:sp>
      <p:sp>
        <p:nvSpPr>
          <p:cNvPr id="73" name="Rectangle 72">
            <a:extLst>
              <a:ext uri="{FF2B5EF4-FFF2-40B4-BE49-F238E27FC236}">
                <a16:creationId xmlns:a16="http://schemas.microsoft.com/office/drawing/2014/main" id="{0B71F411-543E-EB4B-8DEA-77A7210D9B8F}"/>
              </a:ext>
            </a:extLst>
          </p:cNvPr>
          <p:cNvSpPr/>
          <p:nvPr/>
        </p:nvSpPr>
        <p:spPr>
          <a:xfrm>
            <a:off x="10353619" y="1840827"/>
            <a:ext cx="1544000" cy="3268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8AB5FD6-C88C-D341-8A47-3E427D4EC030}"/>
              </a:ext>
            </a:extLst>
          </p:cNvPr>
          <p:cNvSpPr/>
          <p:nvPr/>
        </p:nvSpPr>
        <p:spPr>
          <a:xfrm>
            <a:off x="10415750" y="5525328"/>
            <a:ext cx="1544000" cy="3268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ECF68CF-340E-9040-A534-1198451A09EB}"/>
              </a:ext>
            </a:extLst>
          </p:cNvPr>
          <p:cNvSpPr txBox="1"/>
          <p:nvPr/>
        </p:nvSpPr>
        <p:spPr>
          <a:xfrm>
            <a:off x="2514247" y="5835589"/>
            <a:ext cx="7356694" cy="461665"/>
          </a:xfrm>
          <a:prstGeom prst="rect">
            <a:avLst/>
          </a:prstGeom>
          <a:noFill/>
        </p:spPr>
        <p:txBody>
          <a:bodyPr wrap="none" rtlCol="0">
            <a:spAutoFit/>
          </a:bodyPr>
          <a:lstStyle/>
          <a:p>
            <a:r>
              <a:rPr lang="en-US" sz="2400" dirty="0"/>
              <a:t>The goal predicates are both present but are they mutex?</a:t>
            </a:r>
          </a:p>
        </p:txBody>
      </p:sp>
      <p:sp>
        <p:nvSpPr>
          <p:cNvPr id="78" name="TextBox 77">
            <a:extLst>
              <a:ext uri="{FF2B5EF4-FFF2-40B4-BE49-F238E27FC236}">
                <a16:creationId xmlns:a16="http://schemas.microsoft.com/office/drawing/2014/main" id="{A9AF2663-4DF5-E941-BB5D-9874DB5732B5}"/>
              </a:ext>
            </a:extLst>
          </p:cNvPr>
          <p:cNvSpPr txBox="1"/>
          <p:nvPr/>
        </p:nvSpPr>
        <p:spPr>
          <a:xfrm>
            <a:off x="3822206" y="6282598"/>
            <a:ext cx="4714945" cy="461665"/>
          </a:xfrm>
          <a:prstGeom prst="rect">
            <a:avLst/>
          </a:prstGeom>
          <a:noFill/>
        </p:spPr>
        <p:txBody>
          <a:bodyPr wrap="none" rtlCol="0">
            <a:spAutoFit/>
          </a:bodyPr>
          <a:lstStyle/>
          <a:p>
            <a:r>
              <a:rPr lang="en-US" sz="2400" dirty="0"/>
              <a:t>Can we perform this plan in 2 steps?</a:t>
            </a:r>
          </a:p>
        </p:txBody>
      </p:sp>
    </p:spTree>
    <p:extLst>
      <p:ext uri="{BB962C8B-B14F-4D97-AF65-F5344CB8AC3E}">
        <p14:creationId xmlns:p14="http://schemas.microsoft.com/office/powerpoint/2010/main" val="288562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3" grpId="0"/>
      <p:bldP spid="7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A762-2C03-A346-B4CB-C044A4F9400C}"/>
              </a:ext>
            </a:extLst>
          </p:cNvPr>
          <p:cNvSpPr>
            <a:spLocks noGrp="1"/>
          </p:cNvSpPr>
          <p:nvPr>
            <p:ph type="title"/>
          </p:nvPr>
        </p:nvSpPr>
        <p:spPr/>
        <p:txBody>
          <a:bodyPr/>
          <a:lstStyle/>
          <a:p>
            <a:r>
              <a:rPr lang="en-US" dirty="0" err="1"/>
              <a:t>GraphPlan</a:t>
            </a:r>
            <a:r>
              <a:rPr lang="en-US" dirty="0"/>
              <a:t> Big Picture </a:t>
            </a:r>
          </a:p>
        </p:txBody>
      </p:sp>
      <p:sp>
        <p:nvSpPr>
          <p:cNvPr id="3" name="Content Placeholder 2">
            <a:extLst>
              <a:ext uri="{FF2B5EF4-FFF2-40B4-BE49-F238E27FC236}">
                <a16:creationId xmlns:a16="http://schemas.microsoft.com/office/drawing/2014/main" id="{38CF2454-EF49-BC4F-B93A-3B9E6AF2FAC0}"/>
              </a:ext>
            </a:extLst>
          </p:cNvPr>
          <p:cNvSpPr>
            <a:spLocks noGrp="1"/>
          </p:cNvSpPr>
          <p:nvPr>
            <p:ph idx="1"/>
          </p:nvPr>
        </p:nvSpPr>
        <p:spPr>
          <a:xfrm>
            <a:off x="552098" y="1389461"/>
            <a:ext cx="11087451" cy="2039539"/>
          </a:xfrm>
        </p:spPr>
        <p:txBody>
          <a:bodyPr/>
          <a:lstStyle/>
          <a:p>
            <a:r>
              <a:rPr lang="en-US" dirty="0"/>
              <a:t>Construct a </a:t>
            </a:r>
            <a:r>
              <a:rPr lang="en-US" dirty="0" err="1"/>
              <a:t>Graphplan</a:t>
            </a:r>
            <a:r>
              <a:rPr lang="en-US" dirty="0"/>
              <a:t> graph as an </a:t>
            </a:r>
            <a:r>
              <a:rPr lang="en-US" u="sng" dirty="0"/>
              <a:t>approximation of the planning graph </a:t>
            </a:r>
            <a:r>
              <a:rPr lang="en-US" dirty="0"/>
              <a:t>in polynomial space</a:t>
            </a:r>
          </a:p>
          <a:p>
            <a:pPr marL="0" lvl="1" indent="0">
              <a:spcBef>
                <a:spcPct val="10000"/>
              </a:spcBef>
              <a:buNone/>
            </a:pPr>
            <a:endParaRPr lang="en-US" altLang="en-US" dirty="0">
              <a:ea typeface="Arial" charset="0"/>
              <a:cs typeface="Arial" charset="0"/>
            </a:endParaRPr>
          </a:p>
          <a:p>
            <a:pPr marL="0" lvl="1" indent="0">
              <a:spcBef>
                <a:spcPct val="10000"/>
              </a:spcBef>
              <a:buNone/>
            </a:pPr>
            <a:r>
              <a:rPr lang="en-US" altLang="en-US" sz="2800" dirty="0">
                <a:ea typeface="Arial" charset="0"/>
                <a:cs typeface="Arial" charset="0"/>
              </a:rPr>
              <a:t>The approximation: we do not delete any predicates that were EVER true since the start of the search. </a:t>
            </a:r>
            <a:r>
              <a:rPr lang="en-US" sz="2800" dirty="0"/>
              <a:t>The </a:t>
            </a:r>
            <a:r>
              <a:rPr lang="en-US" sz="2800" dirty="0" err="1">
                <a:solidFill>
                  <a:srgbClr val="C00000"/>
                </a:solidFill>
              </a:rPr>
              <a:t>GraphPlan</a:t>
            </a:r>
            <a:r>
              <a:rPr lang="en-US" sz="2800" dirty="0">
                <a:solidFill>
                  <a:srgbClr val="C00000"/>
                </a:solidFill>
              </a:rPr>
              <a:t> graph</a:t>
            </a:r>
            <a:r>
              <a:rPr lang="en-US" sz="2800" dirty="0"/>
              <a:t> computes the </a:t>
            </a:r>
            <a:r>
              <a:rPr lang="en-US" sz="2800" b="1" dirty="0"/>
              <a:t>possibly reachable</a:t>
            </a:r>
            <a:r>
              <a:rPr lang="en-US" sz="2800" dirty="0"/>
              <a:t> states although they aren’t necessarily </a:t>
            </a:r>
            <a:r>
              <a:rPr lang="en-US" sz="2800" b="1" dirty="0"/>
              <a:t>feasible </a:t>
            </a:r>
            <a:endParaRPr lang="en-US" altLang="en-US" sz="2800" dirty="0">
              <a:ea typeface="Arial" charset="0"/>
              <a:cs typeface="Arial" charset="0"/>
            </a:endParaRPr>
          </a:p>
          <a:p>
            <a:pPr marL="0" lvl="1" indent="0">
              <a:spcBef>
                <a:spcPct val="10000"/>
              </a:spcBef>
              <a:buNone/>
            </a:pPr>
            <a:endParaRPr lang="en-US" altLang="en-US" sz="2800" dirty="0">
              <a:ea typeface="Arial" charset="0"/>
              <a:cs typeface="Arial" charset="0"/>
            </a:endParaRPr>
          </a:p>
          <a:p>
            <a:pPr marL="0" lvl="1" indent="0">
              <a:spcBef>
                <a:spcPct val="10000"/>
              </a:spcBef>
              <a:buNone/>
            </a:pPr>
            <a:r>
              <a:rPr lang="en-US" altLang="en-US" sz="2800" dirty="0">
                <a:ea typeface="Arial" charset="0"/>
                <a:cs typeface="Arial" charset="0"/>
              </a:rPr>
              <a:t>-&gt; We can match multiple actions in one timestep if preconditions all match </a:t>
            </a:r>
          </a:p>
          <a:p>
            <a:pPr marL="0" lvl="1" indent="0">
              <a:spcBef>
                <a:spcPct val="10000"/>
              </a:spcBef>
              <a:buNone/>
            </a:pPr>
            <a:r>
              <a:rPr lang="en-US" altLang="en-US" sz="2800" dirty="0">
                <a:ea typeface="Arial" charset="0"/>
                <a:cs typeface="Arial" charset="0"/>
              </a:rPr>
              <a:t>	Finds shorter than optimal plans if actions are sequential</a:t>
            </a:r>
          </a:p>
          <a:p>
            <a:pPr marL="0" lvl="1" indent="0">
              <a:spcBef>
                <a:spcPct val="10000"/>
              </a:spcBef>
              <a:buNone/>
            </a:pPr>
            <a:r>
              <a:rPr lang="en-US" altLang="en-US" sz="2800" dirty="0">
                <a:ea typeface="Arial" charset="0"/>
                <a:cs typeface="Arial" charset="0"/>
              </a:rPr>
              <a:t>	How do we fix this?</a:t>
            </a:r>
          </a:p>
          <a:p>
            <a:pPr marL="0" lvl="1" indent="0">
              <a:buNone/>
            </a:pPr>
            <a:r>
              <a:rPr lang="en-US" altLang="en-US" sz="2800" dirty="0"/>
              <a:t>-&gt; We have to handle the case that plans that c</a:t>
            </a:r>
            <a:r>
              <a:rPr lang="en-US" altLang="en-US" sz="2800" dirty="0">
                <a:ea typeface="Arial" charset="0"/>
                <a:cs typeface="Arial" charset="0"/>
              </a:rPr>
              <a:t>ouldn’t be actually executed 	because one action negates another </a:t>
            </a:r>
            <a:endParaRPr lang="en-US" sz="2800" b="1" dirty="0"/>
          </a:p>
          <a:p>
            <a:pPr marL="0" lvl="1" indent="0">
              <a:buNone/>
            </a:pPr>
            <a:endParaRPr lang="en-US" dirty="0"/>
          </a:p>
          <a:p>
            <a:endParaRPr lang="en-US" dirty="0"/>
          </a:p>
        </p:txBody>
      </p:sp>
    </p:spTree>
    <p:extLst>
      <p:ext uri="{BB962C8B-B14F-4D97-AF65-F5344CB8AC3E}">
        <p14:creationId xmlns:p14="http://schemas.microsoft.com/office/powerpoint/2010/main" val="2694966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4F78-C5AC-C24F-9FD3-EC3A2574261C}"/>
              </a:ext>
            </a:extLst>
          </p:cNvPr>
          <p:cNvSpPr>
            <a:spLocks noGrp="1"/>
          </p:cNvSpPr>
          <p:nvPr>
            <p:ph type="title"/>
          </p:nvPr>
        </p:nvSpPr>
        <p:spPr/>
        <p:txBody>
          <a:bodyPr/>
          <a:lstStyle/>
          <a:p>
            <a:r>
              <a:rPr lang="en-US" dirty="0" err="1"/>
              <a:t>GraphPlan</a:t>
            </a:r>
            <a:r>
              <a:rPr lang="en-US" dirty="0"/>
              <a:t> High Level Algorithm</a:t>
            </a:r>
          </a:p>
        </p:txBody>
      </p:sp>
      <p:sp>
        <p:nvSpPr>
          <p:cNvPr id="3" name="Content Placeholder 2">
            <a:extLst>
              <a:ext uri="{FF2B5EF4-FFF2-40B4-BE49-F238E27FC236}">
                <a16:creationId xmlns:a16="http://schemas.microsoft.com/office/drawing/2014/main" id="{71BD28F4-1609-F346-84A0-FDEC29AD061D}"/>
              </a:ext>
            </a:extLst>
          </p:cNvPr>
          <p:cNvSpPr>
            <a:spLocks noGrp="1"/>
          </p:cNvSpPr>
          <p:nvPr>
            <p:ph idx="1"/>
          </p:nvPr>
        </p:nvSpPr>
        <p:spPr>
          <a:xfrm>
            <a:off x="552098" y="1113178"/>
            <a:ext cx="10928701" cy="2039539"/>
          </a:xfrm>
        </p:spPr>
        <p:txBody>
          <a:bodyPr/>
          <a:lstStyle/>
          <a:p>
            <a:pPr>
              <a:lnSpc>
                <a:spcPct val="100000"/>
              </a:lnSpc>
              <a:spcBef>
                <a:spcPts val="0"/>
              </a:spcBef>
            </a:pPr>
            <a:r>
              <a:rPr lang="en-US" altLang="en-US" sz="2400" dirty="0"/>
              <a:t>Initialize</a:t>
            </a:r>
            <a:r>
              <a:rPr lang="en-US" altLang="en-US" sz="2400" dirty="0">
                <a:solidFill>
                  <a:schemeClr val="tx1"/>
                </a:solidFill>
              </a:rPr>
              <a:t> first proposition layer with proposition from</a:t>
            </a:r>
            <a:r>
              <a:rPr lang="en-US" altLang="en-US" sz="2400" dirty="0"/>
              <a:t> initial state</a:t>
            </a:r>
          </a:p>
          <a:p>
            <a:pPr>
              <a:lnSpc>
                <a:spcPct val="100000"/>
              </a:lnSpc>
              <a:spcBef>
                <a:spcPts val="0"/>
              </a:spcBef>
            </a:pPr>
            <a:r>
              <a:rPr lang="en-US" altLang="en-US" sz="2400" dirty="0"/>
              <a:t>Loop</a:t>
            </a:r>
          </a:p>
          <a:p>
            <a:pPr>
              <a:lnSpc>
                <a:spcPct val="100000"/>
              </a:lnSpc>
              <a:spcBef>
                <a:spcPts val="0"/>
              </a:spcBef>
            </a:pPr>
            <a:r>
              <a:rPr lang="en-US" altLang="en-US" sz="2400" dirty="0"/>
              <a:t>	Extend</a:t>
            </a:r>
            <a:r>
              <a:rPr lang="en-US" altLang="en-US" sz="2400" dirty="0">
                <a:solidFill>
                  <a:schemeClr val="tx1"/>
                </a:solidFill>
              </a:rPr>
              <a:t> the </a:t>
            </a:r>
            <a:r>
              <a:rPr lang="en-US" altLang="en-US" sz="2400" dirty="0" err="1">
                <a:solidFill>
                  <a:schemeClr val="tx1"/>
                </a:solidFill>
              </a:rPr>
              <a:t>GraphPlan</a:t>
            </a:r>
            <a:r>
              <a:rPr lang="en-US" altLang="en-US" sz="2400" dirty="0">
                <a:solidFill>
                  <a:schemeClr val="tx1"/>
                </a:solidFill>
              </a:rPr>
              <a:t> graph by adding an action level and</a:t>
            </a:r>
          </a:p>
          <a:p>
            <a:pPr>
              <a:lnSpc>
                <a:spcPct val="100000"/>
              </a:lnSpc>
              <a:spcBef>
                <a:spcPts val="0"/>
              </a:spcBef>
            </a:pPr>
            <a:r>
              <a:rPr lang="en-US" altLang="en-US" sz="2400" dirty="0">
                <a:solidFill>
                  <a:schemeClr val="tx1"/>
                </a:solidFill>
              </a:rPr>
              <a:t>		then a proposition level</a:t>
            </a:r>
          </a:p>
          <a:p>
            <a:pPr>
              <a:lnSpc>
                <a:spcPct val="100000"/>
              </a:lnSpc>
              <a:spcBef>
                <a:spcPts val="0"/>
              </a:spcBef>
            </a:pPr>
            <a:r>
              <a:rPr lang="en-US" altLang="en-US" sz="2400" dirty="0">
                <a:solidFill>
                  <a:schemeClr val="tx1"/>
                </a:solidFill>
              </a:rPr>
              <a:t>	If graph has </a:t>
            </a:r>
            <a:r>
              <a:rPr lang="en-US" altLang="en-US" sz="2400" dirty="0"/>
              <a:t>leveled off </a:t>
            </a:r>
            <a:r>
              <a:rPr lang="en-US" altLang="en-US" sz="2400" dirty="0">
                <a:solidFill>
                  <a:schemeClr val="tx1"/>
                </a:solidFill>
              </a:rPr>
              <a:t>(no new propositions added from previous level):</a:t>
            </a:r>
          </a:p>
          <a:p>
            <a:pPr>
              <a:lnSpc>
                <a:spcPct val="100000"/>
              </a:lnSpc>
              <a:spcBef>
                <a:spcPts val="0"/>
              </a:spcBef>
            </a:pPr>
            <a:r>
              <a:rPr lang="en-US" altLang="en-US" sz="2400" dirty="0">
                <a:solidFill>
                  <a:schemeClr val="tx1"/>
                </a:solidFill>
              </a:rPr>
              <a:t>		Return NO SOLUTION</a:t>
            </a:r>
          </a:p>
          <a:p>
            <a:pPr>
              <a:lnSpc>
                <a:spcPct val="100000"/>
              </a:lnSpc>
              <a:spcBef>
                <a:spcPts val="0"/>
              </a:spcBef>
            </a:pPr>
            <a:r>
              <a:rPr lang="en-US" altLang="en-US" sz="2400" dirty="0">
                <a:solidFill>
                  <a:schemeClr val="tx1"/>
                </a:solidFill>
              </a:rPr>
              <a:t>	If </a:t>
            </a:r>
            <a:r>
              <a:rPr lang="en-US" altLang="en-US" sz="2400" dirty="0"/>
              <a:t>all propositions in goal are present w/o mutex </a:t>
            </a:r>
            <a:r>
              <a:rPr lang="en-US" altLang="en-US" sz="2400" dirty="0">
                <a:solidFill>
                  <a:schemeClr val="tx1"/>
                </a:solidFill>
              </a:rPr>
              <a:t>in the added proposition level:         		</a:t>
            </a:r>
            <a:r>
              <a:rPr lang="en-US" altLang="en-US" sz="2400" dirty="0"/>
              <a:t>Search</a:t>
            </a:r>
            <a:r>
              <a:rPr lang="en-US" altLang="en-US" sz="2400" dirty="0">
                <a:solidFill>
                  <a:schemeClr val="tx1"/>
                </a:solidFill>
              </a:rPr>
              <a:t> for a possible plan in the planning graph</a:t>
            </a:r>
          </a:p>
          <a:p>
            <a:pPr>
              <a:lnSpc>
                <a:spcPct val="100000"/>
              </a:lnSpc>
              <a:spcBef>
                <a:spcPts val="0"/>
              </a:spcBef>
            </a:pPr>
            <a:r>
              <a:rPr lang="en-US" altLang="en-US" sz="2400" dirty="0">
                <a:solidFill>
                  <a:schemeClr val="tx1"/>
                </a:solidFill>
              </a:rPr>
              <a:t>			(see solution algorithm)</a:t>
            </a:r>
          </a:p>
          <a:p>
            <a:pPr>
              <a:lnSpc>
                <a:spcPct val="100000"/>
              </a:lnSpc>
              <a:spcBef>
                <a:spcPts val="0"/>
              </a:spcBef>
            </a:pPr>
            <a:r>
              <a:rPr lang="en-US" altLang="en-US" sz="2400" dirty="0">
                <a:solidFill>
                  <a:schemeClr val="tx1"/>
                </a:solidFill>
              </a:rPr>
              <a:t>	If plan found, return with that plan</a:t>
            </a:r>
            <a:endParaRPr lang="en-US" sz="2400" dirty="0">
              <a:solidFill>
                <a:schemeClr val="tx1"/>
              </a:solidFill>
            </a:endParaRPr>
          </a:p>
        </p:txBody>
      </p:sp>
    </p:spTree>
    <p:extLst>
      <p:ext uri="{BB962C8B-B14F-4D97-AF65-F5344CB8AC3E}">
        <p14:creationId xmlns:p14="http://schemas.microsoft.com/office/powerpoint/2010/main" val="331666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4F78-C5AC-C24F-9FD3-EC3A2574261C}"/>
              </a:ext>
            </a:extLst>
          </p:cNvPr>
          <p:cNvSpPr>
            <a:spLocks noGrp="1"/>
          </p:cNvSpPr>
          <p:nvPr>
            <p:ph type="title"/>
          </p:nvPr>
        </p:nvSpPr>
        <p:spPr/>
        <p:txBody>
          <a:bodyPr/>
          <a:lstStyle/>
          <a:p>
            <a:r>
              <a:rPr lang="en-US" dirty="0"/>
              <a:t>Searching the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BD28F4-1609-F346-84A0-FDEC29AD061D}"/>
                  </a:ext>
                </a:extLst>
              </p:cNvPr>
              <p:cNvSpPr>
                <a:spLocks noGrp="1"/>
              </p:cNvSpPr>
              <p:nvPr>
                <p:ph idx="1"/>
              </p:nvPr>
            </p:nvSpPr>
            <p:spPr>
              <a:xfrm>
                <a:off x="552098" y="1113178"/>
                <a:ext cx="10928701" cy="5541294"/>
              </a:xfrm>
            </p:spPr>
            <p:txBody>
              <a:bodyPr/>
              <a:lstStyle/>
              <a:p>
                <a:pPr marL="342900" indent="-342900">
                  <a:buFont typeface="Wingdings" panose="05000000000000000000" pitchFamily="2" charset="2"/>
                  <a:buChar char="§"/>
                </a:pPr>
                <a:r>
                  <a:rPr lang="en-US" sz="2400" dirty="0"/>
                  <a:t>Search states:</a:t>
                </a:r>
                <a:r>
                  <a:rPr lang="en-US" sz="2400" dirty="0">
                    <a:solidFill>
                      <a:schemeClr val="tx1"/>
                    </a:solidFill>
                  </a:rPr>
                  <a:t> set of propositions in a proposition layer BUT it also includes an </a:t>
                </a:r>
                <a:r>
                  <a:rPr lang="en-US" sz="2400" dirty="0">
                    <a:solidFill>
                      <a:srgbClr val="C00000"/>
                    </a:solidFill>
                  </a:rPr>
                  <a:t>additional list of "goals" for that state</a:t>
                </a:r>
                <a:r>
                  <a:rPr lang="en-US" sz="2400" dirty="0">
                    <a:solidFill>
                      <a:schemeClr val="tx1"/>
                    </a:solidFill>
                  </a:rPr>
                  <a:t>. The "goals" for this initial state will be the set of planning goals propositions, but as you'll see below that will change as we search backwards.</a:t>
                </a:r>
              </a:p>
              <a:p>
                <a:pPr marL="342900" indent="-342900">
                  <a:buFont typeface="Wingdings" panose="05000000000000000000" pitchFamily="2" charset="2"/>
                  <a:buChar char="§"/>
                </a:pPr>
                <a:r>
                  <a:rPr lang="en-US" sz="2400" dirty="0"/>
                  <a:t>Initial search state: </a:t>
                </a:r>
                <a:r>
                  <a:rPr lang="en-US" sz="2400" dirty="0">
                    <a:solidFill>
                      <a:schemeClr val="tx1"/>
                    </a:solidFill>
                  </a:rPr>
                  <a:t>the set of propositions from the last level of the planning graph. We also keep track of the goals for this state, which are the goal propositions for the planning problem. Call this level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𝑖</m:t>
                        </m:r>
                      </m:sub>
                    </m:sSub>
                  </m:oMath>
                </a14:m>
                <a:r>
                  <a:rPr lang="en-US" sz="2400" dirty="0">
                    <a:solidFill>
                      <a:schemeClr val="tx1"/>
                    </a:solidFill>
                  </a:rPr>
                  <a:t> for now.</a:t>
                </a:r>
              </a:p>
              <a:p>
                <a:pPr marL="342900" indent="-342900">
                  <a:buFont typeface="Wingdings" panose="05000000000000000000" pitchFamily="2" charset="2"/>
                  <a:buChar char="§"/>
                </a:pPr>
                <a:r>
                  <a:rPr lang="en-US" sz="2400" dirty="0"/>
                  <a:t>Search actions: </a:t>
                </a:r>
                <a:r>
                  <a:rPr lang="en-US" sz="2400" dirty="0">
                    <a:solidFill>
                      <a:srgbClr val="C00000"/>
                    </a:solidFill>
                  </a:rPr>
                  <a:t>any subset of operators </a:t>
                </a:r>
                <a:r>
                  <a:rPr lang="en-US" sz="2400" dirty="0">
                    <a:solidFill>
                      <a:schemeClr val="tx1"/>
                    </a:solidFill>
                  </a:rPr>
                  <a:t>in the preceding action level,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𝐴</m:t>
                        </m:r>
                      </m:e>
                      <m:sub>
                        <m:r>
                          <a:rPr lang="en-US" sz="2400" i="1" dirty="0" smtClean="0">
                            <a:solidFill>
                              <a:schemeClr val="tx1"/>
                            </a:solidFill>
                            <a:latin typeface="Cambria Math" panose="02040503050406030204" pitchFamily="18" charset="0"/>
                          </a:rPr>
                          <m:t>𝑖</m:t>
                        </m:r>
                        <m:r>
                          <a:rPr lang="en-US" sz="2400" i="1" dirty="0">
                            <a:solidFill>
                              <a:schemeClr val="tx1"/>
                            </a:solidFill>
                            <a:latin typeface="Cambria Math" panose="02040503050406030204" pitchFamily="18" charset="0"/>
                          </a:rPr>
                          <m:t>−1</m:t>
                        </m:r>
                      </m:sub>
                    </m:sSub>
                  </m:oMath>
                </a14:m>
                <a:r>
                  <a:rPr lang="en-US" sz="2400" dirty="0">
                    <a:solidFill>
                      <a:schemeClr val="tx1"/>
                    </a:solidFill>
                  </a:rPr>
                  <a:t>, where none of these actions are conflicting at that level and their collective effects include the full set of goals we are considering in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𝑖</m:t>
                        </m:r>
                      </m:sub>
                    </m:sSub>
                  </m:oMath>
                </a14:m>
                <a:endParaRPr lang="en-US" sz="2400" dirty="0">
                  <a:solidFill>
                    <a:schemeClr val="tx1"/>
                  </a:solidFill>
                </a:endParaRPr>
              </a:p>
              <a:p>
                <a:pPr marL="342900" indent="-342900">
                  <a:buFont typeface="Wingdings" panose="05000000000000000000" pitchFamily="2" charset="2"/>
                  <a:buChar char="§"/>
                </a:pPr>
                <a:r>
                  <a:rPr lang="en-US" sz="2400" dirty="0"/>
                  <a:t>Search transitions:</a:t>
                </a:r>
                <a:r>
                  <a:rPr lang="en-US" sz="2400" dirty="0">
                    <a:solidFill>
                      <a:schemeClr val="tx1"/>
                    </a:solidFill>
                  </a:rPr>
                  <a:t> lead to a next search state with the set of propositions in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b="0" i="1" dirty="0" smtClean="0">
                            <a:solidFill>
                              <a:schemeClr val="tx1"/>
                            </a:solidFill>
                            <a:latin typeface="Cambria Math" panose="02040503050406030204" pitchFamily="18" charset="0"/>
                          </a:rPr>
                          <m:t>𝑖</m:t>
                        </m:r>
                        <m:r>
                          <a:rPr lang="en-US" sz="2400" b="0" i="1" dirty="0" smtClean="0">
                            <a:solidFill>
                              <a:schemeClr val="tx1"/>
                            </a:solidFill>
                            <a:latin typeface="Cambria Math" panose="02040503050406030204" pitchFamily="18" charset="0"/>
                          </a:rPr>
                          <m:t>−1</m:t>
                        </m:r>
                      </m:sub>
                    </m:sSub>
                  </m:oMath>
                </a14:m>
                <a:r>
                  <a:rPr lang="en-US" sz="2400" dirty="0">
                    <a:solidFill>
                      <a:schemeClr val="tx1"/>
                    </a:solidFill>
                  </a:rPr>
                  <a:t> and the </a:t>
                </a:r>
                <a:r>
                  <a:rPr lang="en-US" sz="2400" dirty="0">
                    <a:solidFill>
                      <a:srgbClr val="C00000"/>
                    </a:solidFill>
                  </a:rPr>
                  <a:t>"goals" for this state are the preconditions for all of the operators </a:t>
                </a:r>
                <a:r>
                  <a:rPr lang="en-US" sz="2400" dirty="0">
                    <a:solidFill>
                      <a:schemeClr val="tx1"/>
                    </a:solidFill>
                  </a:rPr>
                  <a:t>in the search action that was selected.</a:t>
                </a:r>
              </a:p>
              <a:p>
                <a:pPr marL="342900" indent="-342900">
                  <a:buFont typeface="Wingdings" panose="05000000000000000000" pitchFamily="2" charset="2"/>
                  <a:buChar char="§"/>
                </a:pPr>
                <a:r>
                  <a:rPr lang="en-US" sz="2400" dirty="0"/>
                  <a:t>Search goal:</a:t>
                </a:r>
                <a:r>
                  <a:rPr lang="en-US" sz="2400" dirty="0">
                    <a:solidFill>
                      <a:schemeClr val="tx1"/>
                    </a:solidFill>
                  </a:rPr>
                  <a:t> We keep searching to try to get to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0</m:t>
                        </m:r>
                      </m:sub>
                    </m:sSub>
                  </m:oMath>
                </a14:m>
                <a:r>
                  <a:rPr lang="en-US" sz="2400" dirty="0">
                    <a:solidFill>
                      <a:schemeClr val="tx1"/>
                    </a:solidFill>
                  </a:rPr>
                  <a:t>, where the "goals" of that search state are all satisfied by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0</m:t>
                        </m:r>
                      </m:sub>
                    </m:sSub>
                  </m:oMath>
                </a14:m>
                <a:r>
                  <a:rPr lang="en-US" sz="2400" dirty="0">
                    <a:solidFill>
                      <a:schemeClr val="tx1"/>
                    </a:solidFill>
                  </a:rPr>
                  <a:t>.</a:t>
                </a:r>
              </a:p>
            </p:txBody>
          </p:sp>
        </mc:Choice>
        <mc:Fallback xmlns="">
          <p:sp>
            <p:nvSpPr>
              <p:cNvPr id="3" name="Content Placeholder 2">
                <a:extLst>
                  <a:ext uri="{FF2B5EF4-FFF2-40B4-BE49-F238E27FC236}">
                    <a16:creationId xmlns:a16="http://schemas.microsoft.com/office/drawing/2014/main" id="{71BD28F4-1609-F346-84A0-FDEC29AD061D}"/>
                  </a:ext>
                </a:extLst>
              </p:cNvPr>
              <p:cNvSpPr>
                <a:spLocks noGrp="1" noRot="1" noChangeAspect="1" noMove="1" noResize="1" noEditPoints="1" noAdjustHandles="1" noChangeArrowheads="1" noChangeShapeType="1" noTextEdit="1"/>
              </p:cNvSpPr>
              <p:nvPr>
                <p:ph idx="1"/>
              </p:nvPr>
            </p:nvSpPr>
            <p:spPr>
              <a:xfrm>
                <a:off x="552098" y="1113178"/>
                <a:ext cx="10928701" cy="5541294"/>
              </a:xfrm>
              <a:blipFill>
                <a:blip r:embed="rId2"/>
                <a:stretch>
                  <a:fillRect l="-781" t="-1540" r="-1283" b="-2420"/>
                </a:stretch>
              </a:blipFill>
            </p:spPr>
            <p:txBody>
              <a:bodyPr/>
              <a:lstStyle/>
              <a:p>
                <a:r>
                  <a:rPr lang="en-US">
                    <a:noFill/>
                  </a:rPr>
                  <a:t> </a:t>
                </a:r>
              </a:p>
            </p:txBody>
          </p:sp>
        </mc:Fallback>
      </mc:AlternateContent>
    </p:spTree>
    <p:extLst>
      <p:ext uri="{BB962C8B-B14F-4D97-AF65-F5344CB8AC3E}">
        <p14:creationId xmlns:p14="http://schemas.microsoft.com/office/powerpoint/2010/main" val="3382739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r>
              <a:rPr lang="en-US" dirty="0"/>
              <a:t> Takeaways</a:t>
            </a:r>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9" y="1113178"/>
            <a:ext cx="11456546" cy="3852522"/>
          </a:xfrm>
        </p:spPr>
        <p:txBody>
          <a:bodyPr/>
          <a:lstStyle/>
          <a:p>
            <a:r>
              <a:rPr lang="en-US" dirty="0" err="1"/>
              <a:t>GraphPlan</a:t>
            </a:r>
            <a:r>
              <a:rPr lang="en-US" dirty="0"/>
              <a:t> is a relaxation of other classical planning search techniques like BFS</a:t>
            </a:r>
          </a:p>
          <a:p>
            <a:r>
              <a:rPr lang="en-US" dirty="0"/>
              <a:t>It creates a different kind of graph that allows you to decide that </a:t>
            </a:r>
            <a:r>
              <a:rPr lang="en-US" b="1" dirty="0"/>
              <a:t>no plan is reachable at a given depth</a:t>
            </a:r>
            <a:r>
              <a:rPr lang="en-US" dirty="0"/>
              <a:t>. </a:t>
            </a:r>
          </a:p>
          <a:p>
            <a:r>
              <a:rPr lang="en-US" dirty="0"/>
              <a:t>If it finds a </a:t>
            </a:r>
            <a:r>
              <a:rPr lang="en-US" b="1" dirty="0"/>
              <a:t>reachable</a:t>
            </a:r>
            <a:r>
              <a:rPr lang="en-US" dirty="0"/>
              <a:t> solution, it may not be a feasible solution because it </a:t>
            </a:r>
            <a:r>
              <a:rPr lang="en-US" b="1" dirty="0"/>
              <a:t>allows you to perform multiple actions at the same time</a:t>
            </a:r>
            <a:r>
              <a:rPr lang="en-US" dirty="0"/>
              <a:t>.</a:t>
            </a:r>
          </a:p>
          <a:p>
            <a:pPr lvl="1"/>
            <a:r>
              <a:rPr lang="en-US" dirty="0"/>
              <a:t>Can be made into a complete planning algorithm by continuing to add layers until either a feasible plan is found or a </a:t>
            </a:r>
            <a:r>
              <a:rPr lang="en-US" dirty="0" err="1"/>
              <a:t>memoization</a:t>
            </a:r>
            <a:r>
              <a:rPr lang="en-US" dirty="0"/>
              <a:t> called no-good set levels off too, in which case there is no feasible plan</a:t>
            </a:r>
          </a:p>
          <a:p>
            <a:pPr lvl="1"/>
            <a:r>
              <a:rPr lang="en-US" dirty="0"/>
              <a:t>Each no-good represents a combination of goals that cannot be achieved by a given level of the graph</a:t>
            </a:r>
          </a:p>
          <a:p>
            <a:pPr lvl="1"/>
            <a:r>
              <a:rPr lang="en-US" dirty="0"/>
              <a:t>No-goods are stored in a has table</a:t>
            </a:r>
          </a:p>
          <a:p>
            <a:r>
              <a:rPr lang="en-US" dirty="0"/>
              <a:t>The search graph is linear space in the number of predicates</a:t>
            </a:r>
          </a:p>
          <a:p>
            <a:r>
              <a:rPr lang="en-US" dirty="0"/>
              <a:t>Know the differences between the mutex conditions!! </a:t>
            </a:r>
          </a:p>
        </p:txBody>
      </p:sp>
    </p:spTree>
    <p:extLst>
      <p:ext uri="{BB962C8B-B14F-4D97-AF65-F5344CB8AC3E}">
        <p14:creationId xmlns:p14="http://schemas.microsoft.com/office/powerpoint/2010/main" val="1121689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B850-08B6-6841-B1FC-117CBAB1C15A}"/>
              </a:ext>
            </a:extLst>
          </p:cNvPr>
          <p:cNvSpPr>
            <a:spLocks noGrp="1"/>
          </p:cNvSpPr>
          <p:nvPr>
            <p:ph type="title"/>
          </p:nvPr>
        </p:nvSpPr>
        <p:spPr/>
        <p:txBody>
          <a:bodyPr/>
          <a:lstStyle/>
          <a:p>
            <a:r>
              <a:rPr lang="en-US" dirty="0"/>
              <a:t>We provide the </a:t>
            </a:r>
            <a:r>
              <a:rPr lang="en-US" dirty="0" err="1"/>
              <a:t>GraphPlan</a:t>
            </a:r>
            <a:r>
              <a:rPr lang="en-US" dirty="0"/>
              <a:t> implementation</a:t>
            </a:r>
          </a:p>
        </p:txBody>
      </p:sp>
      <p:sp>
        <p:nvSpPr>
          <p:cNvPr id="3" name="Content Placeholder 2">
            <a:extLst>
              <a:ext uri="{FF2B5EF4-FFF2-40B4-BE49-F238E27FC236}">
                <a16:creationId xmlns:a16="http://schemas.microsoft.com/office/drawing/2014/main" id="{3C40D543-B9A7-C74D-A5A4-C0B57B1BEE6E}"/>
              </a:ext>
            </a:extLst>
          </p:cNvPr>
          <p:cNvSpPr>
            <a:spLocks noGrp="1"/>
          </p:cNvSpPr>
          <p:nvPr>
            <p:ph idx="1"/>
          </p:nvPr>
        </p:nvSpPr>
        <p:spPr/>
        <p:txBody>
          <a:bodyPr/>
          <a:lstStyle/>
          <a:p>
            <a:r>
              <a:rPr lang="en-US" dirty="0"/>
              <a:t>In the programming assignment, you will create the representation, which will be passed into our </a:t>
            </a:r>
            <a:r>
              <a:rPr lang="en-US" dirty="0" err="1"/>
              <a:t>GraphPlan</a:t>
            </a:r>
            <a:r>
              <a:rPr lang="en-US" dirty="0"/>
              <a:t> implementation</a:t>
            </a:r>
          </a:p>
          <a:p>
            <a:endParaRPr lang="en-US" dirty="0"/>
          </a:p>
          <a:p>
            <a:r>
              <a:rPr lang="en-US" dirty="0"/>
              <a:t>In written assignments, you’ll be asked to assess the graph plan graph for mutexes and goals.</a:t>
            </a:r>
          </a:p>
        </p:txBody>
      </p:sp>
    </p:spTree>
    <p:extLst>
      <p:ext uri="{BB962C8B-B14F-4D97-AF65-F5344CB8AC3E}">
        <p14:creationId xmlns:p14="http://schemas.microsoft.com/office/powerpoint/2010/main" val="1926364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p:txBody>
          <a:bodyPr/>
          <a:lstStyle/>
          <a:p>
            <a:r>
              <a:rPr lang="en-US" dirty="0"/>
              <a:t>Literals: Each thing/object in our model</a:t>
            </a:r>
          </a:p>
          <a:p>
            <a:r>
              <a:rPr lang="en-US" dirty="0"/>
              <a:t>			</a:t>
            </a:r>
            <a:r>
              <a:rPr lang="en-US" dirty="0" err="1">
                <a:solidFill>
                  <a:schemeClr val="accent5">
                    <a:lumMod val="75000"/>
                  </a:schemeClr>
                </a:solidFill>
              </a:rPr>
              <a:t>i</a:t>
            </a:r>
            <a:r>
              <a:rPr lang="en-US" dirty="0">
                <a:solidFill>
                  <a:schemeClr val="accent5">
                    <a:lumMod val="75000"/>
                  </a:schemeClr>
                </a:solidFill>
              </a:rPr>
              <a:t> = Instance(“</a:t>
            </a:r>
            <a:r>
              <a:rPr lang="en-US" dirty="0" err="1">
                <a:solidFill>
                  <a:schemeClr val="accent5">
                    <a:lumMod val="75000"/>
                  </a:schemeClr>
                </a:solidFill>
              </a:rPr>
              <a:t>name”,TYPE</a:t>
            </a:r>
            <a:r>
              <a:rPr lang="en-US" dirty="0">
                <a:solidFill>
                  <a:schemeClr val="accent5">
                    <a:lumMod val="75000"/>
                  </a:schemeClr>
                </a:solidFill>
              </a:rPr>
              <a:t>)</a:t>
            </a:r>
          </a:p>
          <a:p>
            <a:r>
              <a:rPr lang="en-US" dirty="0"/>
              <a:t>Variables: Can take on any TYPE thing </a:t>
            </a:r>
          </a:p>
          <a:p>
            <a:r>
              <a:rPr lang="en-US" dirty="0"/>
              <a:t>			</a:t>
            </a:r>
            <a:r>
              <a:rPr lang="en-US" dirty="0">
                <a:solidFill>
                  <a:schemeClr val="accent5">
                    <a:lumMod val="75000"/>
                  </a:schemeClr>
                </a:solidFill>
              </a:rPr>
              <a:t>v = Variable(“</a:t>
            </a:r>
            <a:r>
              <a:rPr lang="en-US" dirty="0" err="1">
                <a:solidFill>
                  <a:schemeClr val="accent5">
                    <a:lumMod val="75000"/>
                  </a:schemeClr>
                </a:solidFill>
              </a:rPr>
              <a:t>v_name”,TYPE</a:t>
            </a:r>
            <a:r>
              <a:rPr lang="en-US" dirty="0">
                <a:solidFill>
                  <a:schemeClr val="accent5">
                    <a:lumMod val="75000"/>
                  </a:schemeClr>
                </a:solidFill>
              </a:rPr>
              <a:t>)</a:t>
            </a:r>
          </a:p>
          <a:p>
            <a:endParaRPr lang="en-US" dirty="0">
              <a:solidFill>
                <a:schemeClr val="accent5">
                  <a:lumMod val="75000"/>
                </a:schemeClr>
              </a:solidFill>
            </a:endParaRPr>
          </a:p>
          <a:p>
            <a:r>
              <a:rPr lang="en-US" dirty="0">
                <a:solidFill>
                  <a:schemeClr val="tx1"/>
                </a:solidFill>
              </a:rPr>
              <a:t>Spare Tire Example:</a:t>
            </a:r>
          </a:p>
          <a:p>
            <a:endParaRPr lang="en-US" dirty="0"/>
          </a:p>
        </p:txBody>
      </p:sp>
      <p:sp>
        <p:nvSpPr>
          <p:cNvPr id="4" name="TextBox 3">
            <a:extLst>
              <a:ext uri="{FF2B5EF4-FFF2-40B4-BE49-F238E27FC236}">
                <a16:creationId xmlns:a16="http://schemas.microsoft.com/office/drawing/2014/main" id="{1BE3A84C-53DC-3847-8735-B89EF468F0F1}"/>
              </a:ext>
            </a:extLst>
          </p:cNvPr>
          <p:cNvSpPr txBox="1"/>
          <p:nvPr/>
        </p:nvSpPr>
        <p:spPr>
          <a:xfrm>
            <a:off x="1059856" y="4076686"/>
            <a:ext cx="9293965" cy="2677656"/>
          </a:xfrm>
          <a:prstGeom prst="rect">
            <a:avLst/>
          </a:prstGeom>
          <a:noFill/>
        </p:spPr>
        <p:txBody>
          <a:bodyPr wrap="square" rtlCol="0">
            <a:spAutoFit/>
          </a:bodyPr>
          <a:lstStyle/>
          <a:p>
            <a:r>
              <a:rPr lang="en-US" sz="2400" dirty="0">
                <a:solidFill>
                  <a:srgbClr val="C00000"/>
                </a:solidFill>
              </a:rPr>
              <a:t>Instances: “flat”, “spare” of type TIRE</a:t>
            </a:r>
          </a:p>
          <a:p>
            <a:r>
              <a:rPr lang="en-US" sz="2400" dirty="0">
                <a:solidFill>
                  <a:srgbClr val="C00000"/>
                </a:solidFill>
              </a:rPr>
              <a:t>Variable: “tire” of type TIRE</a:t>
            </a:r>
          </a:p>
          <a:p>
            <a:r>
              <a:rPr lang="en-US" sz="2400" dirty="0">
                <a:solidFill>
                  <a:srgbClr val="C00000"/>
                </a:solidFill>
              </a:rPr>
              <a:t>In an operator, tire can take on the value of any TIRE instance</a:t>
            </a:r>
          </a:p>
          <a:p>
            <a:endParaRPr lang="en-US" sz="2400" dirty="0">
              <a:solidFill>
                <a:srgbClr val="C00000"/>
              </a:solidFill>
            </a:endParaRPr>
          </a:p>
          <a:p>
            <a:r>
              <a:rPr lang="en-US" sz="2400" dirty="0">
                <a:solidFill>
                  <a:srgbClr val="C00000"/>
                </a:solidFill>
              </a:rPr>
              <a:t>Instances: “axle”, “trunk”, “ground” of type LOC</a:t>
            </a:r>
          </a:p>
          <a:p>
            <a:r>
              <a:rPr lang="en-US" sz="2400" dirty="0">
                <a:solidFill>
                  <a:srgbClr val="C00000"/>
                </a:solidFill>
              </a:rPr>
              <a:t>Variable: “loc” of type LOC</a:t>
            </a:r>
          </a:p>
          <a:p>
            <a:r>
              <a:rPr lang="en-US" sz="2400" dirty="0">
                <a:solidFill>
                  <a:srgbClr val="C00000"/>
                </a:solidFill>
              </a:rPr>
              <a:t>In an operator, loc can take on the value of any LOC instance</a:t>
            </a:r>
          </a:p>
        </p:txBody>
      </p:sp>
    </p:spTree>
    <p:extLst>
      <p:ext uri="{BB962C8B-B14F-4D97-AF65-F5344CB8AC3E}">
        <p14:creationId xmlns:p14="http://schemas.microsoft.com/office/powerpoint/2010/main" val="227932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a:xfrm>
            <a:off x="552098" y="1113178"/>
            <a:ext cx="11421365" cy="2039539"/>
          </a:xfrm>
        </p:spPr>
        <p:txBody>
          <a:bodyPr/>
          <a:lstStyle/>
          <a:p>
            <a:r>
              <a:rPr lang="en-US" dirty="0"/>
              <a:t>Literals: Each thing/object in our model</a:t>
            </a:r>
          </a:p>
          <a:p>
            <a:r>
              <a:rPr lang="en-US" dirty="0"/>
              <a:t>	</a:t>
            </a:r>
            <a:r>
              <a:rPr lang="en-US" dirty="0" err="1">
                <a:solidFill>
                  <a:srgbClr val="C00000"/>
                </a:solidFill>
              </a:rPr>
              <a:t>i_spare</a:t>
            </a:r>
            <a:r>
              <a:rPr lang="en-US" dirty="0">
                <a:solidFill>
                  <a:srgbClr val="C00000"/>
                </a:solidFill>
              </a:rPr>
              <a:t> = Instance(“</a:t>
            </a:r>
            <a:r>
              <a:rPr lang="en-US" dirty="0" err="1">
                <a:solidFill>
                  <a:srgbClr val="C00000"/>
                </a:solidFill>
              </a:rPr>
              <a:t>spare”,TIRE</a:t>
            </a:r>
            <a:r>
              <a:rPr lang="en-US" dirty="0">
                <a:solidFill>
                  <a:srgbClr val="C00000"/>
                </a:solidFill>
              </a:rPr>
              <a:t>), </a:t>
            </a:r>
            <a:r>
              <a:rPr lang="en-US" dirty="0" err="1">
                <a:solidFill>
                  <a:srgbClr val="C00000"/>
                </a:solidFill>
              </a:rPr>
              <a:t>i_flat</a:t>
            </a:r>
            <a:r>
              <a:rPr lang="en-US" dirty="0">
                <a:solidFill>
                  <a:srgbClr val="C00000"/>
                </a:solidFill>
              </a:rPr>
              <a:t> = Instance(“</a:t>
            </a:r>
            <a:r>
              <a:rPr lang="en-US" dirty="0" err="1">
                <a:solidFill>
                  <a:srgbClr val="C00000"/>
                </a:solidFill>
              </a:rPr>
              <a:t>flat”,TIRE</a:t>
            </a:r>
            <a:r>
              <a:rPr lang="en-US" dirty="0">
                <a:solidFill>
                  <a:srgbClr val="C00000"/>
                </a:solidFill>
              </a:rPr>
              <a:t>)</a:t>
            </a:r>
          </a:p>
          <a:p>
            <a:r>
              <a:rPr lang="en-US" dirty="0"/>
              <a:t>Variables: Can take on any TYPE thing </a:t>
            </a:r>
          </a:p>
          <a:p>
            <a:r>
              <a:rPr lang="en-US" dirty="0"/>
              <a:t>	</a:t>
            </a:r>
            <a:r>
              <a:rPr lang="en-US" dirty="0" err="1">
                <a:solidFill>
                  <a:srgbClr val="C00000"/>
                </a:solidFill>
              </a:rPr>
              <a:t>v_tire</a:t>
            </a:r>
            <a:r>
              <a:rPr lang="en-US" dirty="0">
                <a:solidFill>
                  <a:srgbClr val="C00000"/>
                </a:solidFill>
              </a:rPr>
              <a:t> = Variable(“</a:t>
            </a:r>
            <a:r>
              <a:rPr lang="en-US" dirty="0" err="1">
                <a:solidFill>
                  <a:srgbClr val="C00000"/>
                </a:solidFill>
              </a:rPr>
              <a:t>tire”,TIRE</a:t>
            </a:r>
            <a:r>
              <a:rPr lang="en-US" dirty="0">
                <a:solidFill>
                  <a:srgbClr val="C00000"/>
                </a:solidFill>
              </a:rPr>
              <a:t>)</a:t>
            </a:r>
          </a:p>
          <a:p>
            <a:endParaRPr lang="en-US" dirty="0">
              <a:solidFill>
                <a:schemeClr val="accent5">
                  <a:lumMod val="75000"/>
                </a:schemeClr>
              </a:solidFill>
            </a:endParaRPr>
          </a:p>
          <a:p>
            <a:endParaRPr lang="en-US" dirty="0"/>
          </a:p>
        </p:txBody>
      </p:sp>
      <p:sp>
        <p:nvSpPr>
          <p:cNvPr id="5" name="TextBox 4">
            <a:extLst>
              <a:ext uri="{FF2B5EF4-FFF2-40B4-BE49-F238E27FC236}">
                <a16:creationId xmlns:a16="http://schemas.microsoft.com/office/drawing/2014/main" id="{3867AC21-CD60-1A4B-BF6C-0B961ED44677}"/>
              </a:ext>
            </a:extLst>
          </p:cNvPr>
          <p:cNvSpPr txBox="1"/>
          <p:nvPr/>
        </p:nvSpPr>
        <p:spPr>
          <a:xfrm>
            <a:off x="7266326" y="2321720"/>
            <a:ext cx="4917056" cy="830997"/>
          </a:xfrm>
          <a:prstGeom prst="rect">
            <a:avLst/>
          </a:prstGeom>
          <a:noFill/>
        </p:spPr>
        <p:txBody>
          <a:bodyPr wrap="square" rtlCol="0">
            <a:spAutoFit/>
          </a:bodyPr>
          <a:lstStyle/>
          <a:p>
            <a:r>
              <a:rPr lang="en-US" sz="2400" dirty="0">
                <a:solidFill>
                  <a:srgbClr val="7030A0"/>
                </a:solidFill>
              </a:rPr>
              <a:t>ALERT: no two literals nor variables can have the same string name!!</a:t>
            </a:r>
          </a:p>
        </p:txBody>
      </p:sp>
    </p:spTree>
    <p:extLst>
      <p:ext uri="{BB962C8B-B14F-4D97-AF65-F5344CB8AC3E}">
        <p14:creationId xmlns:p14="http://schemas.microsoft.com/office/powerpoint/2010/main" val="31035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a:xfrm>
            <a:off x="552098" y="1113178"/>
            <a:ext cx="11421365" cy="2039539"/>
          </a:xfrm>
        </p:spPr>
        <p:txBody>
          <a:bodyPr/>
          <a:lstStyle/>
          <a:p>
            <a:r>
              <a:rPr lang="en-US" dirty="0"/>
              <a:t>Literals: Each thing/object in our model</a:t>
            </a:r>
          </a:p>
          <a:p>
            <a:r>
              <a:rPr lang="en-US" dirty="0"/>
              <a:t>	</a:t>
            </a:r>
            <a:r>
              <a:rPr lang="en-US" dirty="0" err="1">
                <a:solidFill>
                  <a:srgbClr val="C00000"/>
                </a:solidFill>
              </a:rPr>
              <a:t>i_spare</a:t>
            </a:r>
            <a:r>
              <a:rPr lang="en-US" dirty="0">
                <a:solidFill>
                  <a:srgbClr val="C00000"/>
                </a:solidFill>
              </a:rPr>
              <a:t> = Instance(“</a:t>
            </a:r>
            <a:r>
              <a:rPr lang="en-US" dirty="0" err="1">
                <a:solidFill>
                  <a:srgbClr val="C00000"/>
                </a:solidFill>
              </a:rPr>
              <a:t>spare”,TIRE</a:t>
            </a:r>
            <a:r>
              <a:rPr lang="en-US" dirty="0">
                <a:solidFill>
                  <a:srgbClr val="C00000"/>
                </a:solidFill>
              </a:rPr>
              <a:t>), </a:t>
            </a:r>
            <a:r>
              <a:rPr lang="en-US" dirty="0" err="1">
                <a:solidFill>
                  <a:srgbClr val="C00000"/>
                </a:solidFill>
              </a:rPr>
              <a:t>i_flat</a:t>
            </a:r>
            <a:r>
              <a:rPr lang="en-US" dirty="0">
                <a:solidFill>
                  <a:srgbClr val="C00000"/>
                </a:solidFill>
              </a:rPr>
              <a:t> = Instance(“</a:t>
            </a:r>
            <a:r>
              <a:rPr lang="en-US" dirty="0" err="1">
                <a:solidFill>
                  <a:srgbClr val="C00000"/>
                </a:solidFill>
              </a:rPr>
              <a:t>flat”,TIRE</a:t>
            </a:r>
            <a:r>
              <a:rPr lang="en-US" dirty="0">
                <a:solidFill>
                  <a:srgbClr val="C00000"/>
                </a:solidFill>
              </a:rPr>
              <a:t>)</a:t>
            </a:r>
          </a:p>
          <a:p>
            <a:r>
              <a:rPr lang="en-US" dirty="0"/>
              <a:t>Variables: Can take on any TYPE thing </a:t>
            </a:r>
          </a:p>
          <a:p>
            <a:r>
              <a:rPr lang="en-US" dirty="0"/>
              <a:t>	</a:t>
            </a:r>
            <a:r>
              <a:rPr lang="en-US" dirty="0" err="1">
                <a:solidFill>
                  <a:srgbClr val="C00000"/>
                </a:solidFill>
              </a:rPr>
              <a:t>v_tire</a:t>
            </a:r>
            <a:r>
              <a:rPr lang="en-US" dirty="0">
                <a:solidFill>
                  <a:srgbClr val="C00000"/>
                </a:solidFill>
              </a:rPr>
              <a:t> = Variable(“</a:t>
            </a:r>
            <a:r>
              <a:rPr lang="en-US" dirty="0" err="1">
                <a:solidFill>
                  <a:srgbClr val="C00000"/>
                </a:solidFill>
              </a:rPr>
              <a:t>tire”,TIRE</a:t>
            </a:r>
            <a:r>
              <a:rPr lang="en-US" dirty="0">
                <a:solidFill>
                  <a:srgbClr val="C00000"/>
                </a:solidFill>
              </a:rPr>
              <a:t>)</a:t>
            </a:r>
          </a:p>
          <a:p>
            <a:endParaRPr lang="en-US" dirty="0">
              <a:solidFill>
                <a:srgbClr val="C00000"/>
              </a:solidFill>
            </a:endParaRPr>
          </a:p>
          <a:p>
            <a:r>
              <a:rPr lang="en-US" dirty="0"/>
              <a:t>Propositions</a:t>
            </a:r>
          </a:p>
          <a:p>
            <a:r>
              <a:rPr lang="en-US" dirty="0">
                <a:solidFill>
                  <a:srgbClr val="C00000"/>
                </a:solidFill>
              </a:rPr>
              <a:t>     Proposition(“on”, </a:t>
            </a:r>
            <a:r>
              <a:rPr lang="en-US" dirty="0" err="1">
                <a:solidFill>
                  <a:srgbClr val="C00000"/>
                </a:solidFill>
              </a:rPr>
              <a:t>v_tire</a:t>
            </a:r>
            <a:r>
              <a:rPr lang="en-US" dirty="0">
                <a:solidFill>
                  <a:srgbClr val="C00000"/>
                </a:solidFill>
              </a:rPr>
              <a:t>, </a:t>
            </a:r>
            <a:r>
              <a:rPr lang="en-US" dirty="0" err="1">
                <a:solidFill>
                  <a:srgbClr val="C00000"/>
                </a:solidFill>
              </a:rPr>
              <a:t>v_loc</a:t>
            </a:r>
            <a:r>
              <a:rPr lang="en-US" dirty="0">
                <a:solidFill>
                  <a:srgbClr val="C00000"/>
                </a:solidFill>
              </a:rPr>
              <a:t>) matches any tire and any loc</a:t>
            </a:r>
          </a:p>
          <a:p>
            <a:r>
              <a:rPr lang="en-US" dirty="0">
                <a:solidFill>
                  <a:srgbClr val="C00000"/>
                </a:solidFill>
              </a:rPr>
              <a:t>     Proposition(“on”, </a:t>
            </a:r>
            <a:r>
              <a:rPr lang="en-US" dirty="0" err="1">
                <a:solidFill>
                  <a:srgbClr val="C00000"/>
                </a:solidFill>
              </a:rPr>
              <a:t>v_tire</a:t>
            </a:r>
            <a:r>
              <a:rPr lang="en-US" dirty="0">
                <a:solidFill>
                  <a:srgbClr val="C00000"/>
                </a:solidFill>
              </a:rPr>
              <a:t>, </a:t>
            </a:r>
            <a:r>
              <a:rPr lang="en-US" dirty="0" err="1">
                <a:solidFill>
                  <a:srgbClr val="C00000"/>
                </a:solidFill>
              </a:rPr>
              <a:t>i_ground</a:t>
            </a:r>
            <a:r>
              <a:rPr lang="en-US" dirty="0">
                <a:solidFill>
                  <a:srgbClr val="C00000"/>
                </a:solidFill>
              </a:rPr>
              <a:t>) matches any tire + the ground instance</a:t>
            </a:r>
          </a:p>
          <a:p>
            <a:r>
              <a:rPr lang="en-US" dirty="0">
                <a:solidFill>
                  <a:srgbClr val="C00000"/>
                </a:solidFill>
              </a:rPr>
              <a:t>     Proposition(“on”, </a:t>
            </a:r>
            <a:r>
              <a:rPr lang="en-US" dirty="0" err="1">
                <a:solidFill>
                  <a:srgbClr val="C00000"/>
                </a:solidFill>
              </a:rPr>
              <a:t>i_spare</a:t>
            </a:r>
            <a:r>
              <a:rPr lang="en-US" dirty="0">
                <a:solidFill>
                  <a:srgbClr val="C00000"/>
                </a:solidFill>
              </a:rPr>
              <a:t>, </a:t>
            </a:r>
            <a:r>
              <a:rPr lang="en-US" dirty="0" err="1">
                <a:solidFill>
                  <a:srgbClr val="C00000"/>
                </a:solidFill>
              </a:rPr>
              <a:t>i_axle</a:t>
            </a:r>
            <a:r>
              <a:rPr lang="en-US" dirty="0">
                <a:solidFill>
                  <a:srgbClr val="C00000"/>
                </a:solidFill>
              </a:rPr>
              <a:t>) matches the spare tire and axle</a:t>
            </a:r>
          </a:p>
          <a:p>
            <a:endParaRPr lang="en-US" dirty="0"/>
          </a:p>
          <a:p>
            <a:endParaRPr lang="en-US" dirty="0">
              <a:solidFill>
                <a:srgbClr val="C00000"/>
              </a:solidFill>
            </a:endParaRPr>
          </a:p>
          <a:p>
            <a:endParaRPr lang="en-US" dirty="0">
              <a:solidFill>
                <a:schemeClr val="accent5">
                  <a:lumMod val="75000"/>
                </a:schemeClr>
              </a:solidFill>
            </a:endParaRPr>
          </a:p>
          <a:p>
            <a:endParaRPr lang="en-US" dirty="0"/>
          </a:p>
        </p:txBody>
      </p:sp>
      <p:sp>
        <p:nvSpPr>
          <p:cNvPr id="5" name="TextBox 4">
            <a:extLst>
              <a:ext uri="{FF2B5EF4-FFF2-40B4-BE49-F238E27FC236}">
                <a16:creationId xmlns:a16="http://schemas.microsoft.com/office/drawing/2014/main" id="{3867AC21-CD60-1A4B-BF6C-0B961ED44677}"/>
              </a:ext>
            </a:extLst>
          </p:cNvPr>
          <p:cNvSpPr txBox="1"/>
          <p:nvPr/>
        </p:nvSpPr>
        <p:spPr>
          <a:xfrm>
            <a:off x="7266326" y="2321720"/>
            <a:ext cx="4917056" cy="830997"/>
          </a:xfrm>
          <a:prstGeom prst="rect">
            <a:avLst/>
          </a:prstGeom>
          <a:noFill/>
        </p:spPr>
        <p:txBody>
          <a:bodyPr wrap="square" rtlCol="0">
            <a:spAutoFit/>
          </a:bodyPr>
          <a:lstStyle/>
          <a:p>
            <a:r>
              <a:rPr lang="en-US" sz="2400" dirty="0">
                <a:solidFill>
                  <a:srgbClr val="7030A0"/>
                </a:solidFill>
              </a:rPr>
              <a:t>ALERT: no two literals nor variables can have the same string name!!</a:t>
            </a:r>
          </a:p>
        </p:txBody>
      </p:sp>
    </p:spTree>
    <p:extLst>
      <p:ext uri="{BB962C8B-B14F-4D97-AF65-F5344CB8AC3E}">
        <p14:creationId xmlns:p14="http://schemas.microsoft.com/office/powerpoint/2010/main" val="371512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FDA3-8C38-E043-A547-C86DCBB301BF}"/>
              </a:ext>
            </a:extLst>
          </p:cNvPr>
          <p:cNvSpPr>
            <a:spLocks noGrp="1"/>
          </p:cNvSpPr>
          <p:nvPr>
            <p:ph type="title"/>
          </p:nvPr>
        </p:nvSpPr>
        <p:spPr/>
        <p:txBody>
          <a:bodyPr/>
          <a:lstStyle/>
          <a:p>
            <a:r>
              <a:rPr lang="en-US" dirty="0"/>
              <a:t>Initial State and Goal State</a:t>
            </a:r>
          </a:p>
        </p:txBody>
      </p:sp>
      <p:sp>
        <p:nvSpPr>
          <p:cNvPr id="3" name="Content Placeholder 2">
            <a:extLst>
              <a:ext uri="{FF2B5EF4-FFF2-40B4-BE49-F238E27FC236}">
                <a16:creationId xmlns:a16="http://schemas.microsoft.com/office/drawing/2014/main" id="{2281F861-74A1-7E46-A44E-77712826C82F}"/>
              </a:ext>
            </a:extLst>
          </p:cNvPr>
          <p:cNvSpPr>
            <a:spLocks noGrp="1"/>
          </p:cNvSpPr>
          <p:nvPr>
            <p:ph idx="1"/>
          </p:nvPr>
        </p:nvSpPr>
        <p:spPr>
          <a:xfrm>
            <a:off x="552098" y="1113178"/>
            <a:ext cx="11424749" cy="2039539"/>
          </a:xfrm>
        </p:spPr>
        <p:txBody>
          <a:bodyPr/>
          <a:lstStyle/>
          <a:p>
            <a:r>
              <a:rPr lang="en-US" dirty="0"/>
              <a:t>Create lists of Propositions as the initial state and goal state (conjunctions)</a:t>
            </a:r>
          </a:p>
          <a:p>
            <a:endParaRPr lang="en-US" dirty="0"/>
          </a:p>
          <a:p>
            <a:r>
              <a:rPr lang="en-US" dirty="0">
                <a:solidFill>
                  <a:schemeClr val="tx1"/>
                </a:solidFill>
              </a:rPr>
              <a:t>initial = [Proposition(“on”, </a:t>
            </a:r>
            <a:r>
              <a:rPr lang="en-US" dirty="0" err="1">
                <a:solidFill>
                  <a:schemeClr val="tx1"/>
                </a:solidFill>
              </a:rPr>
              <a:t>i_spare</a:t>
            </a:r>
            <a:r>
              <a:rPr lang="en-US" dirty="0">
                <a:solidFill>
                  <a:schemeClr val="tx1"/>
                </a:solidFill>
              </a:rPr>
              <a:t>, </a:t>
            </a:r>
            <a:r>
              <a:rPr lang="en-US" dirty="0" err="1">
                <a:solidFill>
                  <a:schemeClr val="tx1"/>
                </a:solidFill>
              </a:rPr>
              <a:t>i_trunk</a:t>
            </a:r>
            <a:r>
              <a:rPr lang="en-US" dirty="0">
                <a:solidFill>
                  <a:schemeClr val="tx1"/>
                </a:solidFill>
              </a:rPr>
              <a:t>), Proposition(“on”, </a:t>
            </a:r>
            <a:r>
              <a:rPr lang="en-US" dirty="0" err="1">
                <a:solidFill>
                  <a:schemeClr val="tx1"/>
                </a:solidFill>
              </a:rPr>
              <a:t>i_flat</a:t>
            </a:r>
            <a:r>
              <a:rPr lang="en-US" dirty="0">
                <a:solidFill>
                  <a:schemeClr val="tx1"/>
                </a:solidFill>
              </a:rPr>
              <a:t>, </a:t>
            </a:r>
            <a:r>
              <a:rPr lang="en-US" dirty="0" err="1">
                <a:solidFill>
                  <a:schemeClr val="tx1"/>
                </a:solidFill>
              </a:rPr>
              <a:t>i_axle</a:t>
            </a:r>
            <a:r>
              <a:rPr lang="en-US" dirty="0">
                <a:solidFill>
                  <a:schemeClr val="tx1"/>
                </a:solidFill>
              </a:rPr>
              <a:t>)]</a:t>
            </a:r>
          </a:p>
          <a:p>
            <a:r>
              <a:rPr lang="en-US" dirty="0">
                <a:solidFill>
                  <a:schemeClr val="tx1"/>
                </a:solidFill>
              </a:rPr>
              <a:t>goal = [Proposition(“on”, </a:t>
            </a:r>
            <a:r>
              <a:rPr lang="en-US" dirty="0" err="1">
                <a:solidFill>
                  <a:schemeClr val="tx1"/>
                </a:solidFill>
              </a:rPr>
              <a:t>i_spare</a:t>
            </a:r>
            <a:r>
              <a:rPr lang="en-US" dirty="0">
                <a:solidFill>
                  <a:schemeClr val="tx1"/>
                </a:solidFill>
              </a:rPr>
              <a:t>, </a:t>
            </a:r>
            <a:r>
              <a:rPr lang="en-US" dirty="0" err="1">
                <a:solidFill>
                  <a:schemeClr val="tx1"/>
                </a:solidFill>
              </a:rPr>
              <a:t>i_axle</a:t>
            </a:r>
            <a:r>
              <a:rPr lang="en-US" dirty="0">
                <a:solidFill>
                  <a:schemeClr val="tx1"/>
                </a:solidFill>
              </a:rPr>
              <a:t>), Proposition(“on”, </a:t>
            </a:r>
            <a:r>
              <a:rPr lang="en-US" dirty="0" err="1">
                <a:solidFill>
                  <a:schemeClr val="tx1"/>
                </a:solidFill>
              </a:rPr>
              <a:t>i_flat</a:t>
            </a:r>
            <a:r>
              <a:rPr lang="en-US" dirty="0">
                <a:solidFill>
                  <a:schemeClr val="tx1"/>
                </a:solidFill>
              </a:rPr>
              <a:t>, </a:t>
            </a:r>
            <a:r>
              <a:rPr lang="en-US" dirty="0" err="1">
                <a:solidFill>
                  <a:schemeClr val="tx1"/>
                </a:solidFill>
              </a:rPr>
              <a:t>i_trunk</a:t>
            </a:r>
            <a:r>
              <a:rPr lang="en-US" dirty="0">
                <a:solidFill>
                  <a:schemeClr val="tx1"/>
                </a:solidFill>
              </a:rPr>
              <a:t>)]</a:t>
            </a:r>
          </a:p>
        </p:txBody>
      </p:sp>
    </p:spTree>
    <p:extLst>
      <p:ext uri="{BB962C8B-B14F-4D97-AF65-F5344CB8AC3E}">
        <p14:creationId xmlns:p14="http://schemas.microsoft.com/office/powerpoint/2010/main" val="3363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BAB3-3B63-304E-B966-852DB7BF3D89}"/>
              </a:ext>
            </a:extLst>
          </p:cNvPr>
          <p:cNvSpPr>
            <a:spLocks noGrp="1"/>
          </p:cNvSpPr>
          <p:nvPr>
            <p:ph type="title"/>
          </p:nvPr>
        </p:nvSpPr>
        <p:spPr/>
        <p:txBody>
          <a:bodyPr/>
          <a:lstStyle/>
          <a:p>
            <a:r>
              <a:rPr lang="en-US" dirty="0"/>
              <a:t>Idea of Classical Planning</a:t>
            </a:r>
          </a:p>
        </p:txBody>
      </p:sp>
      <p:sp>
        <p:nvSpPr>
          <p:cNvPr id="3" name="Content Placeholder 2">
            <a:extLst>
              <a:ext uri="{FF2B5EF4-FFF2-40B4-BE49-F238E27FC236}">
                <a16:creationId xmlns:a16="http://schemas.microsoft.com/office/drawing/2014/main" id="{585DAFF5-5739-F24D-AD64-7EB217E6AA96}"/>
              </a:ext>
            </a:extLst>
          </p:cNvPr>
          <p:cNvSpPr>
            <a:spLocks noGrp="1"/>
          </p:cNvSpPr>
          <p:nvPr>
            <p:ph idx="1"/>
          </p:nvPr>
        </p:nvSpPr>
        <p:spPr/>
        <p:txBody>
          <a:bodyPr/>
          <a:lstStyle/>
          <a:p>
            <a:r>
              <a:rPr lang="en-US" dirty="0"/>
              <a:t>Represent objects/values separately from the state </a:t>
            </a:r>
            <a:r>
              <a:rPr lang="en-US" dirty="0">
                <a:solidFill>
                  <a:srgbClr val="7030A0"/>
                </a:solidFill>
              </a:rPr>
              <a:t>(instances)</a:t>
            </a:r>
          </a:p>
          <a:p>
            <a:r>
              <a:rPr lang="en-US" dirty="0"/>
              <a:t>	</a:t>
            </a:r>
          </a:p>
          <a:p>
            <a:r>
              <a:rPr lang="en-US" dirty="0"/>
              <a:t>Define </a:t>
            </a:r>
            <a:r>
              <a:rPr lang="en-US" dirty="0">
                <a:solidFill>
                  <a:srgbClr val="7030A0"/>
                </a:solidFill>
              </a:rPr>
              <a:t>predicates</a:t>
            </a:r>
            <a:r>
              <a:rPr lang="en-US" dirty="0"/>
              <a:t> as true/false functions over the objects</a:t>
            </a:r>
          </a:p>
          <a:p>
            <a:endParaRPr lang="en-US" dirty="0"/>
          </a:p>
          <a:p>
            <a:r>
              <a:rPr lang="en-US" dirty="0"/>
              <a:t>States are conjunctions of predicates</a:t>
            </a:r>
          </a:p>
          <a:p>
            <a:endParaRPr lang="en-US" dirty="0"/>
          </a:p>
          <a:p>
            <a:r>
              <a:rPr lang="en-US" dirty="0"/>
              <a:t>Goals are conjunctions of predicates</a:t>
            </a:r>
          </a:p>
        </p:txBody>
      </p:sp>
    </p:spTree>
    <p:extLst>
      <p:ext uri="{BB962C8B-B14F-4D97-AF65-F5344CB8AC3E}">
        <p14:creationId xmlns:p14="http://schemas.microsoft.com/office/powerpoint/2010/main" val="823371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7F59-223C-4647-9F82-7BD75DC369E9}"/>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F7BE5782-7EA5-7D40-B4E1-99550734D5A5}"/>
              </a:ext>
            </a:extLst>
          </p:cNvPr>
          <p:cNvSpPr>
            <a:spLocks noGrp="1"/>
          </p:cNvSpPr>
          <p:nvPr>
            <p:ph idx="1"/>
          </p:nvPr>
        </p:nvSpPr>
        <p:spPr>
          <a:xfrm>
            <a:off x="552098" y="1113178"/>
            <a:ext cx="11388889" cy="2039539"/>
          </a:xfrm>
        </p:spPr>
        <p:txBody>
          <a:bodyPr/>
          <a:lstStyle/>
          <a:p>
            <a:r>
              <a:rPr lang="en-US" dirty="0"/>
              <a:t>Operators: the actions we take change state</a:t>
            </a:r>
          </a:p>
          <a:p>
            <a:r>
              <a:rPr lang="en-US" dirty="0"/>
              <a:t>	</a:t>
            </a:r>
            <a:r>
              <a:rPr lang="en-US" dirty="0">
                <a:solidFill>
                  <a:schemeClr val="accent5">
                    <a:lumMod val="75000"/>
                  </a:schemeClr>
                </a:solidFill>
              </a:rPr>
              <a:t>put = Operator(“put”, </a:t>
            </a:r>
            <a:r>
              <a:rPr lang="en-US" dirty="0">
                <a:solidFill>
                  <a:schemeClr val="accent6">
                    <a:lumMod val="75000"/>
                  </a:schemeClr>
                </a:solidFill>
              </a:rPr>
              <a:t>#name</a:t>
            </a:r>
          </a:p>
          <a:p>
            <a:r>
              <a:rPr lang="en-US" dirty="0">
                <a:solidFill>
                  <a:schemeClr val="accent5">
                    <a:lumMod val="75000"/>
                  </a:schemeClr>
                </a:solidFill>
              </a:rPr>
              <a:t>				[Proposition(“on”, </a:t>
            </a:r>
            <a:r>
              <a:rPr lang="en-US" dirty="0" err="1">
                <a:solidFill>
                  <a:schemeClr val="accent5">
                    <a:lumMod val="75000"/>
                  </a:schemeClr>
                </a:solidFill>
              </a:rPr>
              <a:t>v_tire</a:t>
            </a:r>
            <a:r>
              <a:rPr lang="en-US" dirty="0">
                <a:solidFill>
                  <a:schemeClr val="accent5">
                    <a:lumMod val="75000"/>
                  </a:schemeClr>
                </a:solidFill>
              </a:rPr>
              <a:t>, </a:t>
            </a:r>
            <a:r>
              <a:rPr lang="en-US" dirty="0" err="1">
                <a:solidFill>
                  <a:schemeClr val="accent5">
                    <a:lumMod val="75000"/>
                  </a:schemeClr>
                </a:solidFill>
              </a:rPr>
              <a:t>i_ground</a:t>
            </a:r>
            <a:r>
              <a:rPr lang="en-US" dirty="0">
                <a:solidFill>
                  <a:schemeClr val="accent5">
                    <a:lumMod val="75000"/>
                  </a:schemeClr>
                </a:solidFill>
              </a:rPr>
              <a:t>), </a:t>
            </a:r>
            <a:r>
              <a:rPr lang="en-US" dirty="0">
                <a:solidFill>
                  <a:schemeClr val="accent6">
                    <a:lumMod val="75000"/>
                  </a:schemeClr>
                </a:solidFill>
              </a:rPr>
              <a:t>#preconditions</a:t>
            </a:r>
          </a:p>
          <a:p>
            <a:r>
              <a:rPr lang="en-US" dirty="0">
                <a:solidFill>
                  <a:schemeClr val="accent5">
                    <a:lumMod val="75000"/>
                  </a:schemeClr>
                </a:solidFill>
              </a:rPr>
              <a:t>				 </a:t>
            </a:r>
            <a:r>
              <a:rPr lang="en-US" dirty="0" err="1">
                <a:solidFill>
                  <a:schemeClr val="accent5">
                    <a:lumMod val="75000"/>
                  </a:schemeClr>
                </a:solidFill>
              </a:rPr>
              <a:t>v_loc</a:t>
            </a:r>
            <a:r>
              <a:rPr lang="en-US" dirty="0">
                <a:solidFill>
                  <a:schemeClr val="accent5">
                    <a:lumMod val="75000"/>
                  </a:schemeClr>
                </a:solidFill>
              </a:rPr>
              <a:t> != </a:t>
            </a:r>
            <a:r>
              <a:rPr lang="en-US" dirty="0" err="1">
                <a:solidFill>
                  <a:schemeClr val="accent5">
                    <a:lumMod val="75000"/>
                  </a:schemeClr>
                </a:solidFill>
              </a:rPr>
              <a:t>i_ground</a:t>
            </a:r>
            <a:r>
              <a:rPr lang="en-US" dirty="0">
                <a:solidFill>
                  <a:schemeClr val="accent5">
                    <a:lumMod val="75000"/>
                  </a:schemeClr>
                </a:solidFill>
              </a:rPr>
              <a:t>, </a:t>
            </a:r>
          </a:p>
          <a:p>
            <a:r>
              <a:rPr lang="en-US" dirty="0">
                <a:solidFill>
                  <a:schemeClr val="accent5">
                    <a:lumMod val="75000"/>
                  </a:schemeClr>
                </a:solidFill>
              </a:rPr>
              <a:t>				 Proposition(“empty”, </a:t>
            </a:r>
            <a:r>
              <a:rPr lang="en-US" dirty="0" err="1">
                <a:solidFill>
                  <a:schemeClr val="accent5">
                    <a:lumMod val="75000"/>
                  </a:schemeClr>
                </a:solidFill>
              </a:rPr>
              <a:t>v_loc</a:t>
            </a:r>
            <a:r>
              <a:rPr lang="en-US" dirty="0">
                <a:solidFill>
                  <a:schemeClr val="accent5">
                    <a:lumMod val="75000"/>
                  </a:schemeClr>
                </a:solidFill>
              </a:rPr>
              <a:t>)],	</a:t>
            </a:r>
          </a:p>
          <a:p>
            <a:r>
              <a:rPr lang="en-US" dirty="0">
                <a:solidFill>
                  <a:schemeClr val="accent5">
                    <a:lumMod val="75000"/>
                  </a:schemeClr>
                </a:solidFill>
              </a:rPr>
              <a:t>				[Proposition(“on”, </a:t>
            </a:r>
            <a:r>
              <a:rPr lang="en-US" dirty="0" err="1">
                <a:solidFill>
                  <a:schemeClr val="accent5">
                    <a:lumMod val="75000"/>
                  </a:schemeClr>
                </a:solidFill>
              </a:rPr>
              <a:t>v_tire</a:t>
            </a:r>
            <a:r>
              <a:rPr lang="en-US" dirty="0">
                <a:solidFill>
                  <a:schemeClr val="accent5">
                    <a:lumMod val="75000"/>
                  </a:schemeClr>
                </a:solidFill>
              </a:rPr>
              <a:t>, </a:t>
            </a:r>
            <a:r>
              <a:rPr lang="en-US" dirty="0" err="1">
                <a:solidFill>
                  <a:schemeClr val="accent5">
                    <a:lumMod val="75000"/>
                  </a:schemeClr>
                </a:solidFill>
              </a:rPr>
              <a:t>v_loc</a:t>
            </a:r>
            <a:r>
              <a:rPr lang="en-US" dirty="0">
                <a:solidFill>
                  <a:schemeClr val="accent5">
                    <a:lumMod val="75000"/>
                  </a:schemeClr>
                </a:solidFill>
              </a:rPr>
              <a:t>)], </a:t>
            </a:r>
            <a:r>
              <a:rPr lang="en-US" dirty="0">
                <a:solidFill>
                  <a:schemeClr val="accent6">
                    <a:lumMod val="75000"/>
                  </a:schemeClr>
                </a:solidFill>
              </a:rPr>
              <a:t>#add effects</a:t>
            </a:r>
          </a:p>
          <a:p>
            <a:r>
              <a:rPr lang="en-US" dirty="0">
                <a:solidFill>
                  <a:schemeClr val="accent5">
                    <a:lumMod val="75000"/>
                  </a:schemeClr>
                </a:solidFill>
              </a:rPr>
              <a:t>				[Proposition(“empty”, </a:t>
            </a:r>
            <a:r>
              <a:rPr lang="en-US" dirty="0" err="1">
                <a:solidFill>
                  <a:schemeClr val="accent5">
                    <a:lumMod val="75000"/>
                  </a:schemeClr>
                </a:solidFill>
              </a:rPr>
              <a:t>v_loc</a:t>
            </a:r>
            <a:r>
              <a:rPr lang="en-US" dirty="0">
                <a:solidFill>
                  <a:schemeClr val="accent5">
                    <a:lumMod val="75000"/>
                  </a:schemeClr>
                </a:solidFill>
              </a:rPr>
              <a:t>), </a:t>
            </a:r>
            <a:r>
              <a:rPr lang="en-US" dirty="0">
                <a:solidFill>
                  <a:schemeClr val="accent6">
                    <a:lumMod val="75000"/>
                  </a:schemeClr>
                </a:solidFill>
              </a:rPr>
              <a:t>#delete effects</a:t>
            </a:r>
            <a:endParaRPr lang="en-US" dirty="0">
              <a:solidFill>
                <a:schemeClr val="accent5">
                  <a:lumMod val="75000"/>
                </a:schemeClr>
              </a:solidFill>
            </a:endParaRPr>
          </a:p>
          <a:p>
            <a:r>
              <a:rPr lang="en-US" dirty="0">
                <a:solidFill>
                  <a:schemeClr val="accent5">
                    <a:lumMod val="75000"/>
                  </a:schemeClr>
                </a:solidFill>
              </a:rPr>
              <a:t>				 Proposition(“on”, </a:t>
            </a:r>
            <a:r>
              <a:rPr lang="en-US" dirty="0" err="1">
                <a:solidFill>
                  <a:schemeClr val="accent5">
                    <a:lumMod val="75000"/>
                  </a:schemeClr>
                </a:solidFill>
              </a:rPr>
              <a:t>v_tire</a:t>
            </a:r>
            <a:r>
              <a:rPr lang="en-US" dirty="0">
                <a:solidFill>
                  <a:schemeClr val="accent5">
                    <a:lumMod val="75000"/>
                  </a:schemeClr>
                </a:solidFill>
              </a:rPr>
              <a:t>, </a:t>
            </a:r>
            <a:r>
              <a:rPr lang="en-US" dirty="0" err="1">
                <a:solidFill>
                  <a:schemeClr val="accent5">
                    <a:lumMod val="75000"/>
                  </a:schemeClr>
                </a:solidFill>
              </a:rPr>
              <a:t>i_ground</a:t>
            </a:r>
            <a:r>
              <a:rPr lang="en-US" dirty="0">
                <a:solidFill>
                  <a:schemeClr val="accent5">
                    <a:lumMod val="75000"/>
                  </a:schemeClr>
                </a:solidFill>
              </a:rPr>
              <a:t>)]</a:t>
            </a:r>
          </a:p>
          <a:p>
            <a:r>
              <a:rPr lang="en-US" dirty="0">
                <a:solidFill>
                  <a:schemeClr val="accent5">
                    <a:lumMod val="75000"/>
                  </a:schemeClr>
                </a:solidFill>
              </a:rPr>
              <a:t>			)</a:t>
            </a:r>
          </a:p>
          <a:p>
            <a:endParaRPr lang="en-US" dirty="0"/>
          </a:p>
        </p:txBody>
      </p:sp>
      <p:sp>
        <p:nvSpPr>
          <p:cNvPr id="4" name="TextBox 3">
            <a:extLst>
              <a:ext uri="{FF2B5EF4-FFF2-40B4-BE49-F238E27FC236}">
                <a16:creationId xmlns:a16="http://schemas.microsoft.com/office/drawing/2014/main" id="{CA86E63E-24C2-1447-8009-942ECD919549}"/>
              </a:ext>
            </a:extLst>
          </p:cNvPr>
          <p:cNvSpPr txBox="1"/>
          <p:nvPr/>
        </p:nvSpPr>
        <p:spPr>
          <a:xfrm>
            <a:off x="152050" y="2516827"/>
            <a:ext cx="2963825" cy="461665"/>
          </a:xfrm>
          <a:prstGeom prst="rect">
            <a:avLst/>
          </a:prstGeom>
          <a:noFill/>
        </p:spPr>
        <p:txBody>
          <a:bodyPr wrap="none" rtlCol="0">
            <a:spAutoFit/>
          </a:bodyPr>
          <a:lstStyle/>
          <a:p>
            <a:r>
              <a:rPr lang="en-US" sz="2400" dirty="0">
                <a:solidFill>
                  <a:srgbClr val="7030A0"/>
                </a:solidFill>
              </a:rPr>
              <a:t>Lists are conjunctions!</a:t>
            </a:r>
          </a:p>
        </p:txBody>
      </p:sp>
      <p:sp>
        <p:nvSpPr>
          <p:cNvPr id="5" name="TextBox 4">
            <a:extLst>
              <a:ext uri="{FF2B5EF4-FFF2-40B4-BE49-F238E27FC236}">
                <a16:creationId xmlns:a16="http://schemas.microsoft.com/office/drawing/2014/main" id="{BA4A943B-B6E5-8E46-8816-BEAFA94F9AD5}"/>
              </a:ext>
            </a:extLst>
          </p:cNvPr>
          <p:cNvSpPr txBox="1"/>
          <p:nvPr/>
        </p:nvSpPr>
        <p:spPr>
          <a:xfrm>
            <a:off x="152049" y="3161328"/>
            <a:ext cx="3285565" cy="1200329"/>
          </a:xfrm>
          <a:prstGeom prst="rect">
            <a:avLst/>
          </a:prstGeom>
          <a:noFill/>
        </p:spPr>
        <p:txBody>
          <a:bodyPr wrap="square" rtlCol="0">
            <a:spAutoFit/>
          </a:bodyPr>
          <a:lstStyle/>
          <a:p>
            <a:r>
              <a:rPr lang="en-US" sz="2400" dirty="0">
                <a:solidFill>
                  <a:srgbClr val="7030A0"/>
                </a:solidFill>
              </a:rPr>
              <a:t>All propositions with a variable must take on the same instance!</a:t>
            </a:r>
          </a:p>
        </p:txBody>
      </p:sp>
      <p:sp>
        <p:nvSpPr>
          <p:cNvPr id="6" name="TextBox 5">
            <a:extLst>
              <a:ext uri="{FF2B5EF4-FFF2-40B4-BE49-F238E27FC236}">
                <a16:creationId xmlns:a16="http://schemas.microsoft.com/office/drawing/2014/main" id="{9CB2FEEA-032B-A149-B572-7C3F32D4C920}"/>
              </a:ext>
            </a:extLst>
          </p:cNvPr>
          <p:cNvSpPr txBox="1"/>
          <p:nvPr/>
        </p:nvSpPr>
        <p:spPr>
          <a:xfrm>
            <a:off x="152048" y="4544493"/>
            <a:ext cx="2729753" cy="1938992"/>
          </a:xfrm>
          <a:prstGeom prst="rect">
            <a:avLst/>
          </a:prstGeom>
          <a:noFill/>
        </p:spPr>
        <p:txBody>
          <a:bodyPr wrap="square" rtlCol="0">
            <a:spAutoFit/>
          </a:bodyPr>
          <a:lstStyle/>
          <a:p>
            <a:r>
              <a:rPr lang="en-US" sz="2400" dirty="0">
                <a:solidFill>
                  <a:srgbClr val="7030A0"/>
                </a:solidFill>
              </a:rPr>
              <a:t>Variables that don’t match name don’t have to be the same but can be unless otherwise specified!</a:t>
            </a:r>
          </a:p>
        </p:txBody>
      </p:sp>
    </p:spTree>
    <p:extLst>
      <p:ext uri="{BB962C8B-B14F-4D97-AF65-F5344CB8AC3E}">
        <p14:creationId xmlns:p14="http://schemas.microsoft.com/office/powerpoint/2010/main" val="3016304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8" y="1113178"/>
            <a:ext cx="11585133" cy="2039539"/>
          </a:xfrm>
        </p:spPr>
        <p:txBody>
          <a:bodyPr/>
          <a:lstStyle/>
          <a:p>
            <a:pPr marL="0" indent="0" defTabSz="914400">
              <a:spcBef>
                <a:spcPts val="0"/>
              </a:spcBef>
              <a:buNone/>
              <a:defRPr/>
            </a:pPr>
            <a:r>
              <a:rPr lang="en-US" dirty="0"/>
              <a:t>Suppose we have a rocket ship that has enough fuel for 1 trip from A to B. </a:t>
            </a:r>
          </a:p>
          <a:p>
            <a:pPr marL="0" indent="0" defTabSz="914400">
              <a:spcBef>
                <a:spcPts val="0"/>
              </a:spcBef>
              <a:buNone/>
              <a:defRPr/>
            </a:pPr>
            <a:r>
              <a:rPr lang="en-US" dirty="0"/>
              <a:t>It needs to transport 2 payloads G1 and G2. Both fit in the rocket together.</a:t>
            </a:r>
          </a:p>
          <a:p>
            <a:pPr marL="0" indent="0" defTabSz="914400">
              <a:spcBef>
                <a:spcPts val="0"/>
              </a:spcBef>
              <a:buNone/>
              <a:defRPr/>
            </a:pPr>
            <a:r>
              <a:rPr lang="en-US" dirty="0"/>
              <a:t>The rocket can Move, and we can Load and Unload it.</a:t>
            </a:r>
          </a:p>
          <a:p>
            <a:pPr marL="0" indent="0" defTabSz="914400">
              <a:spcBef>
                <a:spcPts val="0"/>
              </a:spcBef>
              <a:buNone/>
              <a:defRPr/>
            </a:pPr>
            <a:endParaRPr lang="en-US" dirty="0"/>
          </a:p>
          <a:p>
            <a:pPr marL="0" indent="0" defTabSz="914400">
              <a:spcBef>
                <a:spcPts val="0"/>
              </a:spcBef>
              <a:buNone/>
              <a:defRPr/>
            </a:pPr>
            <a:endParaRPr lang="en-US"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G1</a:t>
            </a:r>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G2</a:t>
            </a:r>
          </a:p>
        </p:txBody>
      </p:sp>
      <p:sp>
        <p:nvSpPr>
          <p:cNvPr id="7" name="TextBox 6">
            <a:extLst>
              <a:ext uri="{FF2B5EF4-FFF2-40B4-BE49-F238E27FC236}">
                <a16:creationId xmlns:a16="http://schemas.microsoft.com/office/drawing/2014/main" id="{403FF48E-CC4F-7847-8A64-368401A2411B}"/>
              </a:ext>
            </a:extLst>
          </p:cNvPr>
          <p:cNvSpPr txBox="1"/>
          <p:nvPr/>
        </p:nvSpPr>
        <p:spPr>
          <a:xfrm>
            <a:off x="3305475" y="4229209"/>
            <a:ext cx="481222" cy="707886"/>
          </a:xfrm>
          <a:prstGeom prst="rect">
            <a:avLst/>
          </a:prstGeom>
          <a:noFill/>
        </p:spPr>
        <p:txBody>
          <a:bodyPr wrap="none" rtlCol="0">
            <a:spAutoFit/>
          </a:bodyPr>
          <a:lstStyle/>
          <a:p>
            <a:r>
              <a:rPr lang="en-US" sz="4000" dirty="0"/>
              <a:t>A</a:t>
            </a:r>
          </a:p>
        </p:txBody>
      </p:sp>
      <p:sp>
        <p:nvSpPr>
          <p:cNvPr id="8" name="TextBox 7">
            <a:extLst>
              <a:ext uri="{FF2B5EF4-FFF2-40B4-BE49-F238E27FC236}">
                <a16:creationId xmlns:a16="http://schemas.microsoft.com/office/drawing/2014/main" id="{C2C6121A-E4EB-CF04-413A-8A5D27B04BB3}"/>
              </a:ext>
            </a:extLst>
          </p:cNvPr>
          <p:cNvSpPr txBox="1"/>
          <p:nvPr/>
        </p:nvSpPr>
        <p:spPr>
          <a:xfrm>
            <a:off x="10331234" y="4229209"/>
            <a:ext cx="481222" cy="707886"/>
          </a:xfrm>
          <a:prstGeom prst="rect">
            <a:avLst/>
          </a:prstGeom>
          <a:noFill/>
        </p:spPr>
        <p:txBody>
          <a:bodyPr wrap="none" rtlCol="0">
            <a:spAutoFit/>
          </a:bodyPr>
          <a:lstStyle/>
          <a:p>
            <a:r>
              <a:rPr lang="en-US" sz="4000" dirty="0"/>
              <a:t>B</a:t>
            </a:r>
          </a:p>
        </p:txBody>
      </p:sp>
    </p:spTree>
    <p:extLst>
      <p:ext uri="{BB962C8B-B14F-4D97-AF65-F5344CB8AC3E}">
        <p14:creationId xmlns:p14="http://schemas.microsoft.com/office/powerpoint/2010/main" val="1737876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8" y="1113178"/>
            <a:ext cx="11042208" cy="2039539"/>
          </a:xfrm>
        </p:spPr>
        <p:txBody>
          <a:bodyPr/>
          <a:lstStyle/>
          <a:p>
            <a:pPr>
              <a:spcBef>
                <a:spcPts val="0"/>
              </a:spcBef>
              <a:defRPr/>
            </a:pPr>
            <a:r>
              <a:rPr lang="en-US" dirty="0"/>
              <a:t>Suppose we have a rocket ship that has enough fuel for 1 trip from A to B. </a:t>
            </a:r>
          </a:p>
          <a:p>
            <a:pPr>
              <a:spcBef>
                <a:spcPts val="0"/>
              </a:spcBef>
              <a:defRPr/>
            </a:pPr>
            <a:r>
              <a:rPr lang="en-US" dirty="0"/>
              <a:t>It needs to transport 2 payloads G1 and G2. Both fit in the rocket together.</a:t>
            </a:r>
          </a:p>
          <a:p>
            <a:pPr>
              <a:spcBef>
                <a:spcPts val="0"/>
              </a:spcBef>
              <a:defRPr/>
            </a:pPr>
            <a:endParaRPr lang="en-US" dirty="0"/>
          </a:p>
          <a:p>
            <a:pPr marL="0" indent="0" defTabSz="914400">
              <a:spcBef>
                <a:spcPts val="0"/>
              </a:spcBef>
              <a:buNone/>
              <a:defRPr/>
            </a:pPr>
            <a:endParaRPr lang="en-US" dirty="0"/>
          </a:p>
          <a:p>
            <a:pPr marL="0" indent="0" defTabSz="914400">
              <a:spcBef>
                <a:spcPts val="0"/>
              </a:spcBef>
              <a:buNone/>
              <a:defRPr/>
            </a:pPr>
            <a:r>
              <a:rPr lang="en-US" sz="2400" dirty="0"/>
              <a:t>Literals?</a:t>
            </a:r>
          </a:p>
          <a:p>
            <a:pPr marL="0" indent="0" defTabSz="914400">
              <a:spcBef>
                <a:spcPts val="0"/>
              </a:spcBef>
              <a:buNone/>
              <a:defRPr/>
            </a:pPr>
            <a:endParaRPr lang="en-US"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G1</a:t>
            </a:r>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G2</a:t>
            </a:r>
          </a:p>
        </p:txBody>
      </p:sp>
    </p:spTree>
    <p:extLst>
      <p:ext uri="{BB962C8B-B14F-4D97-AF65-F5344CB8AC3E}">
        <p14:creationId xmlns:p14="http://schemas.microsoft.com/office/powerpoint/2010/main" val="4245946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8" y="1113178"/>
            <a:ext cx="11249377" cy="2039539"/>
          </a:xfrm>
        </p:spPr>
        <p:txBody>
          <a:bodyPr/>
          <a:lstStyle/>
          <a:p>
            <a:pPr>
              <a:spcBef>
                <a:spcPts val="0"/>
              </a:spcBef>
              <a:defRPr/>
            </a:pPr>
            <a:r>
              <a:rPr lang="en-US" dirty="0"/>
              <a:t>Suppose we have a rocket ship that has enough fuel for 1 trip from A to B. </a:t>
            </a:r>
          </a:p>
          <a:p>
            <a:pPr>
              <a:spcBef>
                <a:spcPts val="0"/>
              </a:spcBef>
              <a:defRPr/>
            </a:pPr>
            <a:r>
              <a:rPr lang="en-US" dirty="0"/>
              <a:t>It needs to transport 2 payloads G1 and G2. Both fit in the rocket together.</a:t>
            </a:r>
          </a:p>
          <a:p>
            <a:pPr>
              <a:spcBef>
                <a:spcPts val="0"/>
              </a:spcBef>
              <a:defRPr/>
            </a:pPr>
            <a:endParaRPr lang="en-US" dirty="0"/>
          </a:p>
          <a:p>
            <a:pPr marL="0" indent="0" defTabSz="914400">
              <a:spcBef>
                <a:spcPts val="0"/>
              </a:spcBef>
              <a:buNone/>
              <a:defRPr/>
            </a:pPr>
            <a:endParaRPr lang="en-US" dirty="0"/>
          </a:p>
          <a:p>
            <a:pPr marL="0" indent="0" defTabSz="914400">
              <a:spcBef>
                <a:spcPts val="0"/>
              </a:spcBef>
              <a:buNone/>
              <a:defRPr/>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endParaRPr lang="en-US" sz="2400"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G1</a:t>
            </a:r>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G2</a:t>
            </a:r>
          </a:p>
        </p:txBody>
      </p:sp>
    </p:spTree>
    <p:extLst>
      <p:ext uri="{BB962C8B-B14F-4D97-AF65-F5344CB8AC3E}">
        <p14:creationId xmlns:p14="http://schemas.microsoft.com/office/powerpoint/2010/main" val="1887126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48386" y="1147018"/>
            <a:ext cx="11095228" cy="4525963"/>
          </a:xfrm>
        </p:spPr>
        <p:txBody>
          <a:bodyPr/>
          <a:lstStyle/>
          <a:p>
            <a:pPr>
              <a:spcBef>
                <a:spcPts val="0"/>
              </a:spcBef>
              <a:defRPr/>
            </a:pPr>
            <a:r>
              <a:rPr lang="en-US" dirty="0"/>
              <a:t>Suppose we have a rocket ship that has enough fuel for 1 trip from A to B. </a:t>
            </a:r>
          </a:p>
          <a:p>
            <a:pPr>
              <a:spcBef>
                <a:spcPts val="0"/>
              </a:spcBef>
              <a:defRPr/>
            </a:pPr>
            <a:r>
              <a:rPr lang="en-US" dirty="0"/>
              <a:t>It needs to transport 2 payloads G1 and G2.</a:t>
            </a:r>
          </a:p>
          <a:p>
            <a:pPr marL="0" indent="0" defTabSz="914400">
              <a:spcBef>
                <a:spcPts val="0"/>
              </a:spcBef>
              <a:buNone/>
              <a:defRPr/>
            </a:pPr>
            <a:endParaRPr lang="en-US" dirty="0"/>
          </a:p>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G1</a:t>
            </a:r>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G2</a:t>
            </a:r>
          </a:p>
        </p:txBody>
      </p:sp>
      <p:sp>
        <p:nvSpPr>
          <p:cNvPr id="8" name="TextBox 7">
            <a:extLst>
              <a:ext uri="{FF2B5EF4-FFF2-40B4-BE49-F238E27FC236}">
                <a16:creationId xmlns:a16="http://schemas.microsoft.com/office/drawing/2014/main" id="{9932BC2A-2342-DD4F-97A8-17261664ED5A}"/>
              </a:ext>
            </a:extLst>
          </p:cNvPr>
          <p:cNvSpPr txBox="1"/>
          <p:nvPr/>
        </p:nvSpPr>
        <p:spPr>
          <a:xfrm>
            <a:off x="7356909" y="2098331"/>
            <a:ext cx="4286705" cy="1323439"/>
          </a:xfrm>
          <a:prstGeom prst="rect">
            <a:avLst/>
          </a:prstGeom>
          <a:noFill/>
        </p:spPr>
        <p:txBody>
          <a:bodyPr wrap="square" rtlCol="0">
            <a:spAutoFit/>
          </a:bodyPr>
          <a:lstStyle/>
          <a:p>
            <a:r>
              <a:rPr lang="en-US" sz="2000" dirty="0">
                <a:solidFill>
                  <a:srgbClr val="C00000"/>
                </a:solidFill>
              </a:rPr>
              <a:t>I create literals and variables as I go through the problem. In order to create the start state and the goal state, I need the literals defined.</a:t>
            </a:r>
          </a:p>
        </p:txBody>
      </p:sp>
    </p:spTree>
    <p:extLst>
      <p:ext uri="{BB962C8B-B14F-4D97-AF65-F5344CB8AC3E}">
        <p14:creationId xmlns:p14="http://schemas.microsoft.com/office/powerpoint/2010/main" val="26822999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Load:			Unload:</a:t>
            </a:r>
          </a:p>
        </p:txBody>
      </p:sp>
      <p:sp>
        <p:nvSpPr>
          <p:cNvPr id="4" name="TextBox 3">
            <a:extLst>
              <a:ext uri="{FF2B5EF4-FFF2-40B4-BE49-F238E27FC236}">
                <a16:creationId xmlns:a16="http://schemas.microsoft.com/office/drawing/2014/main" id="{32BF6E9A-8415-2D4E-831D-AABB7E8111FB}"/>
              </a:ext>
            </a:extLst>
          </p:cNvPr>
          <p:cNvSpPr txBox="1"/>
          <p:nvPr/>
        </p:nvSpPr>
        <p:spPr>
          <a:xfrm>
            <a:off x="7353196" y="1363226"/>
            <a:ext cx="4286705" cy="707886"/>
          </a:xfrm>
          <a:prstGeom prst="rect">
            <a:avLst/>
          </a:prstGeom>
          <a:noFill/>
        </p:spPr>
        <p:txBody>
          <a:bodyPr wrap="square" rtlCol="0">
            <a:spAutoFit/>
          </a:bodyPr>
          <a:lstStyle/>
          <a:p>
            <a:r>
              <a:rPr lang="en-US" sz="2000" dirty="0">
                <a:solidFill>
                  <a:srgbClr val="C00000"/>
                </a:solidFill>
              </a:rPr>
              <a:t>As I create my operators Move, Load, and Unload, I will add variables.</a:t>
            </a:r>
          </a:p>
        </p:txBody>
      </p:sp>
    </p:spTree>
    <p:extLst>
      <p:ext uri="{BB962C8B-B14F-4D97-AF65-F5344CB8AC3E}">
        <p14:creationId xmlns:p14="http://schemas.microsoft.com/office/powerpoint/2010/main" val="3840647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a:spcBef>
                <a:spcPts val="0"/>
              </a:spcBef>
            </a:pPr>
            <a:r>
              <a:rPr lang="en-US" sz="2400" dirty="0"/>
              <a:t>Literals: Rocket, G1, G2, </a:t>
            </a:r>
            <a:r>
              <a:rPr lang="en-US" sz="2400" dirty="0" err="1"/>
              <a:t>LocA</a:t>
            </a:r>
            <a:r>
              <a:rPr lang="en-US" sz="2400" dirty="0"/>
              <a:t>, </a:t>
            </a:r>
            <a:r>
              <a:rPr lang="en-US" sz="2400" dirty="0" err="1"/>
              <a:t>LocB</a:t>
            </a:r>
            <a:endParaRPr lang="en-US" sz="2400" dirty="0"/>
          </a:p>
          <a:p>
            <a:pPr>
              <a:spcBef>
                <a:spcPts val="0"/>
              </a:spcBef>
              <a:defRPr/>
            </a:pPr>
            <a:r>
              <a:rPr lang="en-US" sz="2400" dirty="0"/>
              <a:t>Start state: </a:t>
            </a:r>
          </a:p>
          <a:p>
            <a:pPr>
              <a:spcBef>
                <a:spcPts val="0"/>
              </a:spcBef>
            </a:pPr>
            <a:r>
              <a:rPr lang="en-US" sz="2400" dirty="0"/>
              <a:t>	At(Rocket, </a:t>
            </a:r>
            <a:r>
              <a:rPr lang="en-US" sz="2400" dirty="0" err="1"/>
              <a:t>LocA</a:t>
            </a:r>
            <a:r>
              <a:rPr lang="en-US" sz="2400" dirty="0"/>
              <a:t>), Has-Fuel(),</a:t>
            </a:r>
          </a:p>
          <a:p>
            <a:pPr>
              <a:spcBef>
                <a:spcPts val="0"/>
              </a:spcBef>
              <a:defRPr/>
            </a:pPr>
            <a:r>
              <a:rPr lang="en-US" sz="2400" dirty="0"/>
              <a:t>	Unloaded(G1,LocA), Unloaded(G2,LocA)</a:t>
            </a:r>
          </a:p>
          <a:p>
            <a:pPr>
              <a:spcBef>
                <a:spcPts val="0"/>
              </a:spcBef>
              <a:defRPr/>
            </a:pPr>
            <a:r>
              <a:rPr lang="en-US" sz="2400" dirty="0"/>
              <a:t>Goal state: </a:t>
            </a:r>
          </a:p>
          <a:p>
            <a:pPr>
              <a:spcBef>
                <a:spcPts val="0"/>
              </a:spcBef>
              <a:defRPr/>
            </a:pPr>
            <a:r>
              <a:rPr lang="en-US" sz="2400" dirty="0"/>
              <a:t>	At(Rocket, </a:t>
            </a:r>
            <a:r>
              <a:rPr lang="en-US" sz="2400" dirty="0" err="1"/>
              <a:t>LocB</a:t>
            </a:r>
            <a:r>
              <a:rPr lang="en-US" sz="2400" dirty="0"/>
              <a:t>), Unloaded(G1,LocB), Unloaded(G2,LocB)</a:t>
            </a:r>
          </a:p>
          <a:p>
            <a:pPr marL="0" indent="0" defTabSz="914400">
              <a:spcBef>
                <a:spcPts val="0"/>
              </a:spcBef>
              <a:buNone/>
              <a:defRPr/>
            </a:pP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2471561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r>
              <a:rPr lang="en-US" sz="2400" dirty="0">
                <a:solidFill>
                  <a:srgbClr val="C00000"/>
                </a:solidFill>
              </a:rPr>
              <a:t>Variables: Start</a:t>
            </a: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a:t>
            </a:r>
            <a:r>
              <a:rPr lang="en-US" sz="2400" dirty="0" err="1">
                <a:solidFill>
                  <a:srgbClr val="FF0000"/>
                </a:solidFill>
              </a:rPr>
              <a:t>Start</a:t>
            </a:r>
            <a:r>
              <a:rPr lang="en-US" sz="2400" dirty="0"/>
              <a:t>)</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87CE79E4-2345-AC47-8B59-C541EC2B076D}"/>
              </a:ext>
            </a:extLst>
          </p:cNvPr>
          <p:cNvSpPr txBox="1"/>
          <p:nvPr/>
        </p:nvSpPr>
        <p:spPr>
          <a:xfrm>
            <a:off x="7353196" y="1363226"/>
            <a:ext cx="4286705" cy="1323439"/>
          </a:xfrm>
          <a:prstGeom prst="rect">
            <a:avLst/>
          </a:prstGeom>
          <a:noFill/>
        </p:spPr>
        <p:txBody>
          <a:bodyPr wrap="square" rtlCol="0">
            <a:spAutoFit/>
          </a:bodyPr>
          <a:lstStyle/>
          <a:p>
            <a:r>
              <a:rPr lang="en-US" sz="2000" dirty="0">
                <a:solidFill>
                  <a:srgbClr val="C00000"/>
                </a:solidFill>
              </a:rPr>
              <a:t>The rocket starts at a location, and it could be either location. I need to add a location variable. There is only 1 rocket, so I don’t need a variable for it.</a:t>
            </a:r>
          </a:p>
        </p:txBody>
      </p:sp>
    </p:spTree>
    <p:extLst>
      <p:ext uri="{BB962C8B-B14F-4D97-AF65-F5344CB8AC3E}">
        <p14:creationId xmlns:p14="http://schemas.microsoft.com/office/powerpoint/2010/main" val="26635478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r>
              <a:rPr lang="en-US" sz="2400" dirty="0"/>
              <a:t>Variables: Start</a:t>
            </a: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Rocket,Start</a:t>
            </a:r>
            <a:r>
              <a:rPr lang="en-US" sz="2400" dirty="0"/>
              <a:t>), Has-Fuel()</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244E7E79-45A6-A643-97A8-56817A90AB1C}"/>
              </a:ext>
            </a:extLst>
          </p:cNvPr>
          <p:cNvSpPr txBox="1"/>
          <p:nvPr/>
        </p:nvSpPr>
        <p:spPr>
          <a:xfrm>
            <a:off x="7353196" y="1363226"/>
            <a:ext cx="4286705" cy="400110"/>
          </a:xfrm>
          <a:prstGeom prst="rect">
            <a:avLst/>
          </a:prstGeom>
          <a:noFill/>
        </p:spPr>
        <p:txBody>
          <a:bodyPr wrap="square" rtlCol="0">
            <a:spAutoFit/>
          </a:bodyPr>
          <a:lstStyle/>
          <a:p>
            <a:r>
              <a:rPr lang="en-US" sz="2000" dirty="0">
                <a:solidFill>
                  <a:srgbClr val="C00000"/>
                </a:solidFill>
              </a:rPr>
              <a:t>The rocket needs fuel.</a:t>
            </a:r>
          </a:p>
        </p:txBody>
      </p:sp>
    </p:spTree>
    <p:extLst>
      <p:ext uri="{BB962C8B-B14F-4D97-AF65-F5344CB8AC3E}">
        <p14:creationId xmlns:p14="http://schemas.microsoft.com/office/powerpoint/2010/main" val="960823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r>
              <a:rPr lang="en-US" sz="2400" dirty="0"/>
              <a:t>Variables: Start, </a:t>
            </a:r>
            <a:r>
              <a:rPr lang="en-US" sz="2400" dirty="0" err="1">
                <a:solidFill>
                  <a:srgbClr val="C00000"/>
                </a:solidFill>
              </a:rPr>
              <a:t>Dest</a:t>
            </a:r>
            <a:endParaRPr lang="en-US" sz="2400" dirty="0">
              <a:solidFill>
                <a:srgbClr val="C00000"/>
              </a:solidFill>
            </a:endParaRP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Rocket,Start</a:t>
            </a:r>
            <a:r>
              <a:rPr lang="en-US" sz="2400" dirty="0"/>
              <a:t>), Has-Fuel(), Start !=</a:t>
            </a:r>
            <a:r>
              <a:rPr lang="en-US" sz="2400" dirty="0" err="1">
                <a:solidFill>
                  <a:srgbClr val="C00000"/>
                </a:solidFill>
              </a:rPr>
              <a:t>Dest</a:t>
            </a:r>
            <a:endParaRPr lang="en-US" sz="2400" dirty="0">
              <a:solidFill>
                <a:srgbClr val="C00000"/>
              </a:solidFill>
            </a:endParaRPr>
          </a:p>
          <a:p>
            <a:pPr marL="0" indent="0" defTabSz="914400">
              <a:spcBef>
                <a:spcPts val="0"/>
              </a:spcBef>
              <a:buNone/>
              <a:defRPr/>
            </a:pPr>
            <a:r>
              <a:rPr lang="en-US" sz="2400" dirty="0"/>
              <a:t>A: At(</a:t>
            </a:r>
            <a:r>
              <a:rPr lang="en-US" sz="2400" dirty="0" err="1"/>
              <a:t>Rocket,</a:t>
            </a:r>
            <a:r>
              <a:rPr lang="en-US" sz="2400" dirty="0" err="1">
                <a:solidFill>
                  <a:srgbClr val="C00000"/>
                </a:solidFill>
              </a:rPr>
              <a:t>Dest</a:t>
            </a:r>
            <a:r>
              <a:rPr lang="en-US" sz="2400" dirty="0"/>
              <a:t>)</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80220F8C-2C1D-A74E-8A54-55D64B602C19}"/>
              </a:ext>
            </a:extLst>
          </p:cNvPr>
          <p:cNvSpPr txBox="1"/>
          <p:nvPr/>
        </p:nvSpPr>
        <p:spPr>
          <a:xfrm>
            <a:off x="7905295" y="1292887"/>
            <a:ext cx="4286705" cy="1631216"/>
          </a:xfrm>
          <a:prstGeom prst="rect">
            <a:avLst/>
          </a:prstGeom>
          <a:noFill/>
        </p:spPr>
        <p:txBody>
          <a:bodyPr wrap="square" rtlCol="0">
            <a:spAutoFit/>
          </a:bodyPr>
          <a:lstStyle/>
          <a:p>
            <a:r>
              <a:rPr lang="en-US" sz="2000" dirty="0">
                <a:solidFill>
                  <a:srgbClr val="C00000"/>
                </a:solidFill>
              </a:rPr>
              <a:t>The rocket needs to go to a destination, which needs to be different from the start location. We need to define a </a:t>
            </a:r>
            <a:r>
              <a:rPr lang="en-US" sz="2000" dirty="0" err="1">
                <a:solidFill>
                  <a:srgbClr val="C00000"/>
                </a:solidFill>
              </a:rPr>
              <a:t>dest</a:t>
            </a:r>
            <a:r>
              <a:rPr lang="en-US" sz="2000" dirty="0">
                <a:solidFill>
                  <a:srgbClr val="C00000"/>
                </a:solidFill>
              </a:rPr>
              <a:t> variable, which we will add after moving the rocket. </a:t>
            </a:r>
          </a:p>
        </p:txBody>
      </p:sp>
    </p:spTree>
    <p:extLst>
      <p:ext uri="{BB962C8B-B14F-4D97-AF65-F5344CB8AC3E}">
        <p14:creationId xmlns:p14="http://schemas.microsoft.com/office/powerpoint/2010/main" val="54141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solidFill>
                  <a:srgbClr val="C00000"/>
                </a:solidFill>
              </a:rPr>
              <a:t>Poll 1</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a:xfrm>
            <a:off x="552099" y="986271"/>
            <a:ext cx="10515600" cy="5504598"/>
          </a:xfrm>
        </p:spPr>
        <p:txBody>
          <a:bodyPr/>
          <a:lstStyle/>
          <a:p>
            <a:r>
              <a:rPr lang="en-US" dirty="0"/>
              <a:t>Which predicates apply to this state? (Select all that apply)</a:t>
            </a:r>
          </a:p>
          <a:p>
            <a:r>
              <a:rPr lang="en-US" sz="2000" dirty="0">
                <a:solidFill>
                  <a:srgbClr val="7030A0"/>
                </a:solidFill>
              </a:rPr>
              <a:t>Instances: </a:t>
            </a:r>
          </a:p>
          <a:p>
            <a:r>
              <a:rPr lang="en-US" sz="2000" dirty="0">
                <a:solidFill>
                  <a:srgbClr val="7030A0"/>
                </a:solidFill>
              </a:rPr>
              <a:t>TIRES: </a:t>
            </a:r>
            <a:r>
              <a:rPr lang="en-US" sz="2000" dirty="0" err="1">
                <a:solidFill>
                  <a:srgbClr val="7030A0"/>
                </a:solidFill>
              </a:rPr>
              <a:t>flat_tire</a:t>
            </a:r>
            <a:r>
              <a:rPr lang="en-US" sz="2000" dirty="0">
                <a:solidFill>
                  <a:srgbClr val="7030A0"/>
                </a:solidFill>
              </a:rPr>
              <a:t>, </a:t>
            </a:r>
            <a:r>
              <a:rPr lang="en-US" sz="2000" dirty="0" err="1">
                <a:solidFill>
                  <a:srgbClr val="7030A0"/>
                </a:solidFill>
              </a:rPr>
              <a:t>spare_tire</a:t>
            </a:r>
            <a:endParaRPr lang="en-US" sz="2000" dirty="0">
              <a:solidFill>
                <a:srgbClr val="7030A0"/>
              </a:solidFill>
            </a:endParaRPr>
          </a:p>
          <a:p>
            <a:r>
              <a:rPr lang="en-US" sz="2000" dirty="0">
                <a:solidFill>
                  <a:srgbClr val="7030A0"/>
                </a:solidFill>
              </a:rPr>
              <a:t>LOCS: axle, trunk, ground</a:t>
            </a:r>
          </a:p>
          <a:p>
            <a:endParaRPr lang="en-US" sz="2400" dirty="0">
              <a:solidFill>
                <a:srgbClr val="7030A0"/>
              </a:solidFill>
            </a:endParaRPr>
          </a:p>
          <a:p>
            <a:r>
              <a:rPr lang="en-US" sz="2000" dirty="0">
                <a:solidFill>
                  <a:srgbClr val="7030A0"/>
                </a:solidFill>
              </a:rPr>
              <a:t>Predicates:</a:t>
            </a:r>
          </a:p>
          <a:p>
            <a:r>
              <a:rPr lang="en-US" sz="2000" dirty="0">
                <a:solidFill>
                  <a:srgbClr val="7030A0"/>
                </a:solidFill>
              </a:rPr>
              <a:t>     1) On(</a:t>
            </a:r>
            <a:r>
              <a:rPr lang="en-US" sz="2000" dirty="0" err="1">
                <a:solidFill>
                  <a:srgbClr val="7030A0"/>
                </a:solidFill>
              </a:rPr>
              <a:t>flat_tire</a:t>
            </a:r>
            <a:r>
              <a:rPr lang="en-US" sz="2000" dirty="0">
                <a:solidFill>
                  <a:srgbClr val="7030A0"/>
                </a:solidFill>
              </a:rPr>
              <a:t>, axle)</a:t>
            </a:r>
          </a:p>
          <a:p>
            <a:r>
              <a:rPr lang="en-US" sz="2000" dirty="0">
                <a:solidFill>
                  <a:srgbClr val="7030A0"/>
                </a:solidFill>
              </a:rPr>
              <a:t>     2) On(</a:t>
            </a:r>
            <a:r>
              <a:rPr lang="en-US" sz="2000" dirty="0" err="1">
                <a:solidFill>
                  <a:srgbClr val="7030A0"/>
                </a:solidFill>
              </a:rPr>
              <a:t>spare_tire</a:t>
            </a:r>
            <a:r>
              <a:rPr lang="en-US" sz="2000" dirty="0">
                <a:solidFill>
                  <a:srgbClr val="7030A0"/>
                </a:solidFill>
              </a:rPr>
              <a:t>, axle)</a:t>
            </a:r>
          </a:p>
          <a:p>
            <a:r>
              <a:rPr lang="en-US" sz="2000" dirty="0">
                <a:solidFill>
                  <a:srgbClr val="7030A0"/>
                </a:solidFill>
              </a:rPr>
              <a:t>     3) On(</a:t>
            </a:r>
            <a:r>
              <a:rPr lang="en-US" sz="2000" dirty="0" err="1">
                <a:solidFill>
                  <a:srgbClr val="7030A0"/>
                </a:solidFill>
              </a:rPr>
              <a:t>flat_tire</a:t>
            </a:r>
            <a:r>
              <a:rPr lang="en-US" sz="2000" dirty="0">
                <a:solidFill>
                  <a:srgbClr val="7030A0"/>
                </a:solidFill>
              </a:rPr>
              <a:t>, trunk)</a:t>
            </a:r>
          </a:p>
          <a:p>
            <a:r>
              <a:rPr lang="en-US" sz="2000" dirty="0">
                <a:solidFill>
                  <a:srgbClr val="7030A0"/>
                </a:solidFill>
              </a:rPr>
              <a:t>     4) On(</a:t>
            </a:r>
            <a:r>
              <a:rPr lang="en-US" sz="2000" dirty="0" err="1">
                <a:solidFill>
                  <a:srgbClr val="7030A0"/>
                </a:solidFill>
              </a:rPr>
              <a:t>spare_tire</a:t>
            </a:r>
            <a:r>
              <a:rPr lang="en-US" sz="2000" dirty="0">
                <a:solidFill>
                  <a:srgbClr val="7030A0"/>
                </a:solidFill>
              </a:rPr>
              <a:t>, trunk)</a:t>
            </a:r>
          </a:p>
          <a:p>
            <a:r>
              <a:rPr lang="en-US" sz="2000" dirty="0">
                <a:solidFill>
                  <a:srgbClr val="7030A0"/>
                </a:solidFill>
              </a:rPr>
              <a:t>     5) On(</a:t>
            </a:r>
            <a:r>
              <a:rPr lang="en-US" sz="2000" dirty="0" err="1">
                <a:solidFill>
                  <a:srgbClr val="7030A0"/>
                </a:solidFill>
              </a:rPr>
              <a:t>flat_tire</a:t>
            </a:r>
            <a:r>
              <a:rPr lang="en-US" sz="2000" dirty="0">
                <a:solidFill>
                  <a:srgbClr val="7030A0"/>
                </a:solidFill>
              </a:rPr>
              <a:t>, ground)</a:t>
            </a:r>
          </a:p>
          <a:p>
            <a:r>
              <a:rPr lang="en-US" sz="2000" dirty="0">
                <a:solidFill>
                  <a:srgbClr val="7030A0"/>
                </a:solidFill>
              </a:rPr>
              <a:t>     6) On(</a:t>
            </a:r>
            <a:r>
              <a:rPr lang="en-US" sz="2000" dirty="0" err="1">
                <a:solidFill>
                  <a:srgbClr val="7030A0"/>
                </a:solidFill>
              </a:rPr>
              <a:t>spare_tire</a:t>
            </a:r>
            <a:r>
              <a:rPr lang="en-US" sz="2000" dirty="0">
                <a:solidFill>
                  <a:srgbClr val="7030A0"/>
                </a:solidFill>
              </a:rPr>
              <a:t>, ground)</a:t>
            </a:r>
          </a:p>
          <a:p>
            <a:r>
              <a:rPr lang="en-US" sz="2000" dirty="0">
                <a:solidFill>
                  <a:srgbClr val="7030A0"/>
                </a:solidFill>
              </a:rPr>
              <a:t>     7) Empty(trunk)</a:t>
            </a:r>
          </a:p>
          <a:p>
            <a:r>
              <a:rPr lang="en-US" sz="2000" dirty="0">
                <a:solidFill>
                  <a:srgbClr val="7030A0"/>
                </a:solidFill>
              </a:rPr>
              <a:t>     8) Empty(axle)</a:t>
            </a:r>
          </a:p>
        </p:txBody>
      </p:sp>
      <p:pic>
        <p:nvPicPr>
          <p:cNvPr id="13" name="Picture 2" descr="Flat Tire Cartoon High Res Stock Images | Shutterstock">
            <a:extLst>
              <a:ext uri="{FF2B5EF4-FFF2-40B4-BE49-F238E27FC236}">
                <a16:creationId xmlns:a16="http://schemas.microsoft.com/office/drawing/2014/main" id="{D7CCF1CC-6104-DC40-A66D-00C6F3EE1A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11" b="10114"/>
          <a:stretch/>
        </p:blipFill>
        <p:spPr bwMode="auto">
          <a:xfrm>
            <a:off x="9391973" y="2064863"/>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FAFB1645-E644-CB4A-B51C-7D0FDBFE6B73}"/>
              </a:ext>
            </a:extLst>
          </p:cNvPr>
          <p:cNvCxnSpPr/>
          <p:nvPr/>
        </p:nvCxnSpPr>
        <p:spPr>
          <a:xfrm flipV="1">
            <a:off x="9391973" y="4206500"/>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F526D8F-A8B1-E440-935D-9BBF22E2FF9B}"/>
              </a:ext>
            </a:extLst>
          </p:cNvPr>
          <p:cNvSpPr txBox="1"/>
          <p:nvPr/>
        </p:nvSpPr>
        <p:spPr>
          <a:xfrm>
            <a:off x="8893098" y="5243158"/>
            <a:ext cx="931345" cy="369332"/>
          </a:xfrm>
          <a:prstGeom prst="rect">
            <a:avLst/>
          </a:prstGeom>
          <a:noFill/>
        </p:spPr>
        <p:txBody>
          <a:bodyPr wrap="none" rtlCol="0">
            <a:spAutoFit/>
          </a:bodyPr>
          <a:lstStyle/>
          <a:p>
            <a:r>
              <a:rPr lang="en-US" dirty="0" err="1"/>
              <a:t>flat_tire</a:t>
            </a:r>
            <a:endParaRPr lang="en-US" dirty="0"/>
          </a:p>
        </p:txBody>
      </p:sp>
      <p:cxnSp>
        <p:nvCxnSpPr>
          <p:cNvPr id="17" name="Straight Arrow Connector 16">
            <a:extLst>
              <a:ext uri="{FF2B5EF4-FFF2-40B4-BE49-F238E27FC236}">
                <a16:creationId xmlns:a16="http://schemas.microsoft.com/office/drawing/2014/main" id="{0F3F33A6-127F-4143-9CA3-90FC93F4DDF2}"/>
              </a:ext>
            </a:extLst>
          </p:cNvPr>
          <p:cNvCxnSpPr>
            <a:cxnSpLocks/>
          </p:cNvCxnSpPr>
          <p:nvPr/>
        </p:nvCxnSpPr>
        <p:spPr>
          <a:xfrm flipH="1" flipV="1">
            <a:off x="11289506" y="3797099"/>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6F4D9B8-70A5-9041-892F-CD56B7374C7F}"/>
              </a:ext>
            </a:extLst>
          </p:cNvPr>
          <p:cNvSpPr txBox="1"/>
          <p:nvPr/>
        </p:nvSpPr>
        <p:spPr>
          <a:xfrm>
            <a:off x="10568824" y="4630852"/>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30485534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r>
              <a:rPr lang="en-US" sz="2400" dirty="0"/>
              <a:t>Variables: Start, </a:t>
            </a:r>
            <a:r>
              <a:rPr lang="en-US" sz="2400" dirty="0" err="1"/>
              <a:t>Dest</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Rocket,Start</a:t>
            </a:r>
            <a:r>
              <a:rPr lang="en-US" sz="2400" dirty="0"/>
              <a:t>), Has-Fuel(), Start !=</a:t>
            </a:r>
            <a:r>
              <a:rPr lang="en-US" sz="2400" dirty="0" err="1"/>
              <a:t>Dest</a:t>
            </a:r>
            <a:endParaRPr lang="en-US" sz="2400" dirty="0"/>
          </a:p>
          <a:p>
            <a:pPr marL="0" indent="0" defTabSz="914400">
              <a:spcBef>
                <a:spcPts val="0"/>
              </a:spcBef>
              <a:buNone/>
              <a:defRPr/>
            </a:pPr>
            <a:r>
              <a:rPr lang="en-US" sz="2400" dirty="0"/>
              <a:t>A: At(</a:t>
            </a:r>
            <a:r>
              <a:rPr lang="en-US" sz="2400" dirty="0" err="1"/>
              <a:t>Rocket,Dest</a:t>
            </a:r>
            <a:r>
              <a:rPr lang="en-US" sz="2400" dirty="0"/>
              <a:t>)</a:t>
            </a:r>
          </a:p>
          <a:p>
            <a:pPr marL="0" indent="0" defTabSz="914400">
              <a:spcBef>
                <a:spcPts val="0"/>
              </a:spcBef>
              <a:buNone/>
              <a:defRPr/>
            </a:pPr>
            <a:r>
              <a:rPr lang="en-US" sz="2400" dirty="0"/>
              <a:t>D: Has-Fuel(),At(</a:t>
            </a:r>
            <a:r>
              <a:rPr lang="en-US" sz="2400" dirty="0" err="1"/>
              <a:t>Rocket,Start</a:t>
            </a:r>
            <a:r>
              <a:rPr lang="en-US" sz="2400" dirty="0"/>
              <a:t>)</a:t>
            </a:r>
          </a:p>
        </p:txBody>
      </p:sp>
      <p:sp>
        <p:nvSpPr>
          <p:cNvPr id="4" name="TextBox 3">
            <a:extLst>
              <a:ext uri="{FF2B5EF4-FFF2-40B4-BE49-F238E27FC236}">
                <a16:creationId xmlns:a16="http://schemas.microsoft.com/office/drawing/2014/main" id="{E268242F-F8CE-BA46-8E25-386AEF0999CF}"/>
              </a:ext>
            </a:extLst>
          </p:cNvPr>
          <p:cNvSpPr txBox="1"/>
          <p:nvPr/>
        </p:nvSpPr>
        <p:spPr>
          <a:xfrm>
            <a:off x="7905295" y="1292887"/>
            <a:ext cx="4286705" cy="707886"/>
          </a:xfrm>
          <a:prstGeom prst="rect">
            <a:avLst/>
          </a:prstGeom>
          <a:noFill/>
        </p:spPr>
        <p:txBody>
          <a:bodyPr wrap="square" rtlCol="0">
            <a:spAutoFit/>
          </a:bodyPr>
          <a:lstStyle/>
          <a:p>
            <a:r>
              <a:rPr lang="en-US" sz="2000" dirty="0">
                <a:solidFill>
                  <a:srgbClr val="C00000"/>
                </a:solidFill>
              </a:rPr>
              <a:t>Once the rocket has moved, it has no more fuel and it is no longer at Start.</a:t>
            </a:r>
          </a:p>
        </p:txBody>
      </p:sp>
    </p:spTree>
    <p:extLst>
      <p:ext uri="{BB962C8B-B14F-4D97-AF65-F5344CB8AC3E}">
        <p14:creationId xmlns:p14="http://schemas.microsoft.com/office/powerpoint/2010/main" val="2709173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r>
              <a:rPr lang="en-US" sz="2400" dirty="0"/>
              <a:t>Variables: Start, </a:t>
            </a:r>
            <a:r>
              <a:rPr lang="en-US" sz="2400" dirty="0" err="1"/>
              <a:t>Dest</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34095559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r>
              <a:rPr lang="en-US" sz="2400" dirty="0"/>
              <a:t>Variables: Start, </a:t>
            </a:r>
            <a:r>
              <a:rPr lang="en-US" sz="2400" dirty="0" err="1"/>
              <a:t>Dest</a:t>
            </a:r>
            <a:r>
              <a:rPr lang="en-US" sz="2400" dirty="0"/>
              <a:t>, </a:t>
            </a:r>
            <a:r>
              <a:rPr lang="en-US" sz="2400" dirty="0">
                <a:solidFill>
                  <a:srgbClr val="C00000"/>
                </a:solidFill>
              </a:rPr>
              <a:t>Pkg</a:t>
            </a:r>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 At(</a:t>
            </a:r>
            <a:r>
              <a:rPr lang="en-US" sz="2400" dirty="0" err="1"/>
              <a:t>Rocket,</a:t>
            </a:r>
            <a:r>
              <a:rPr lang="en-US" sz="2400" dirty="0" err="1">
                <a:solidFill>
                  <a:srgbClr val="C00000"/>
                </a:solidFill>
              </a:rPr>
              <a:t>Start</a:t>
            </a:r>
            <a:r>
              <a:rPr lang="en-US" sz="2400" dirty="0"/>
              <a:t>), Unloaded(</a:t>
            </a:r>
            <a:r>
              <a:rPr lang="en-US" sz="2400" dirty="0" err="1">
                <a:solidFill>
                  <a:srgbClr val="C00000"/>
                </a:solidFill>
              </a:rPr>
              <a:t>Pkg</a:t>
            </a:r>
            <a:r>
              <a:rPr lang="en-US" sz="2400" dirty="0" err="1"/>
              <a:t>,</a:t>
            </a:r>
            <a:r>
              <a:rPr lang="en-US" sz="2400" dirty="0" err="1">
                <a:solidFill>
                  <a:srgbClr val="C00000"/>
                </a:solidFill>
              </a:rPr>
              <a:t>Start</a:t>
            </a:r>
            <a:r>
              <a:rPr lang="en-US" sz="2400" dirty="0"/>
              <a:t>)</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C30846E5-D35A-BE40-8F86-190092558ABB}"/>
              </a:ext>
            </a:extLst>
          </p:cNvPr>
          <p:cNvSpPr txBox="1"/>
          <p:nvPr/>
        </p:nvSpPr>
        <p:spPr>
          <a:xfrm>
            <a:off x="7905295" y="561107"/>
            <a:ext cx="4286705" cy="2246769"/>
          </a:xfrm>
          <a:prstGeom prst="rect">
            <a:avLst/>
          </a:prstGeom>
          <a:noFill/>
        </p:spPr>
        <p:txBody>
          <a:bodyPr wrap="square" rtlCol="0">
            <a:spAutoFit/>
          </a:bodyPr>
          <a:lstStyle/>
          <a:p>
            <a:r>
              <a:rPr lang="en-US" sz="2000" dirty="0">
                <a:solidFill>
                  <a:srgbClr val="C00000"/>
                </a:solidFill>
              </a:rPr>
              <a:t>The rocket needs to load a specific package G1 or G2. The load action doesn’t care which package it is because both are loaded the same way. We need a variable pkg to use, and we need to say it starts at the starting location unloaded from the rocket.</a:t>
            </a:r>
          </a:p>
        </p:txBody>
      </p:sp>
    </p:spTree>
    <p:extLst>
      <p:ext uri="{BB962C8B-B14F-4D97-AF65-F5344CB8AC3E}">
        <p14:creationId xmlns:p14="http://schemas.microsoft.com/office/powerpoint/2010/main" val="6099030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r>
              <a:rPr lang="en-US" sz="2400" dirty="0"/>
              <a:t>Variables: Start, </a:t>
            </a:r>
            <a:r>
              <a:rPr lang="en-US" sz="2400" dirty="0" err="1"/>
              <a:t>Dest</a:t>
            </a:r>
            <a:r>
              <a:rPr lang="en-US" sz="2400" dirty="0"/>
              <a:t>, Pkg</a:t>
            </a:r>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 At(</a:t>
            </a:r>
            <a:r>
              <a:rPr lang="en-US" sz="2400" dirty="0" err="1"/>
              <a:t>Rocket,Start</a:t>
            </a:r>
            <a:r>
              <a:rPr lang="en-US" sz="2400" dirty="0"/>
              <a:t>), Unloaded(</a:t>
            </a:r>
            <a:r>
              <a:rPr lang="en-US" sz="2400" dirty="0" err="1"/>
              <a:t>Pkg,Start</a:t>
            </a:r>
            <a:r>
              <a:rPr lang="en-US" sz="2400" dirty="0"/>
              <a:t>)</a:t>
            </a:r>
          </a:p>
          <a:p>
            <a:pPr marL="0" indent="0" defTabSz="914400">
              <a:spcBef>
                <a:spcPts val="0"/>
              </a:spcBef>
              <a:buNone/>
              <a:defRPr/>
            </a:pPr>
            <a:r>
              <a:rPr lang="en-US" sz="2400" dirty="0"/>
              <a:t>A: Loaded(</a:t>
            </a:r>
            <a:r>
              <a:rPr lang="en-US" sz="2400" dirty="0" err="1"/>
              <a:t>Pkg,Rocket</a:t>
            </a:r>
            <a:r>
              <a:rPr lang="en-US" sz="2400" dirty="0"/>
              <a:t>)</a:t>
            </a:r>
          </a:p>
          <a:p>
            <a:pPr marL="0" indent="0" defTabSz="914400">
              <a:spcBef>
                <a:spcPts val="0"/>
              </a:spcBef>
              <a:buNone/>
              <a:defRPr/>
            </a:pPr>
            <a:r>
              <a:rPr lang="en-US" sz="2400" dirty="0"/>
              <a:t>D: Unloaded(</a:t>
            </a:r>
            <a:r>
              <a:rPr lang="en-US" sz="2400" dirty="0" err="1"/>
              <a:t>Pkg,Start</a:t>
            </a:r>
            <a:r>
              <a:rPr lang="en-US" sz="2400" dirty="0"/>
              <a:t>)</a:t>
            </a:r>
          </a:p>
        </p:txBody>
      </p:sp>
    </p:spTree>
    <p:extLst>
      <p:ext uri="{BB962C8B-B14F-4D97-AF65-F5344CB8AC3E}">
        <p14:creationId xmlns:p14="http://schemas.microsoft.com/office/powerpoint/2010/main" val="19786520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 </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r>
              <a:rPr lang="en-US" sz="2400" dirty="0"/>
              <a:t>Variables: Start, </a:t>
            </a:r>
            <a:r>
              <a:rPr lang="en-US" sz="2400" dirty="0" err="1"/>
              <a:t>Dest</a:t>
            </a:r>
            <a:r>
              <a:rPr lang="en-US" sz="2400" dirty="0"/>
              <a:t>, Pkg</a:t>
            </a:r>
          </a:p>
          <a:p>
            <a:pPr marL="0" indent="0" defTabSz="914400">
              <a:spcBef>
                <a:spcPts val="0"/>
              </a:spcBef>
              <a:buNone/>
              <a:defRPr/>
            </a:pPr>
            <a:endParaRPr lang="en-US" sz="2400" dirty="0"/>
          </a:p>
          <a:p>
            <a:pPr marL="0" indent="0" defTabSz="914400">
              <a:spcBef>
                <a:spcPts val="0"/>
              </a:spcBef>
              <a:buNone/>
              <a:defRPr/>
            </a:pPr>
            <a:r>
              <a:rPr lang="en-US" sz="2400" dirty="0"/>
              <a:t>Unload:</a:t>
            </a:r>
          </a:p>
          <a:p>
            <a:pPr marL="0" indent="0" defTabSz="914400">
              <a:spcBef>
                <a:spcPts val="0"/>
              </a:spcBef>
              <a:buNone/>
              <a:defRPr/>
            </a:pPr>
            <a:r>
              <a:rPr lang="en-US" sz="2400" dirty="0"/>
              <a:t>P: At(</a:t>
            </a:r>
            <a:r>
              <a:rPr lang="en-US" sz="2400" dirty="0" err="1"/>
              <a:t>Rocket,Dest</a:t>
            </a:r>
            <a:r>
              <a:rPr lang="en-US" sz="2400" dirty="0"/>
              <a:t>), Loaded(</a:t>
            </a:r>
            <a:r>
              <a:rPr lang="en-US" sz="2400" dirty="0" err="1"/>
              <a:t>Pkg,Rocket</a:t>
            </a:r>
            <a:r>
              <a:rPr lang="en-US" sz="2400" dirty="0"/>
              <a:t>)</a:t>
            </a:r>
          </a:p>
          <a:p>
            <a:pPr marL="0" indent="0" defTabSz="914400">
              <a:spcBef>
                <a:spcPts val="0"/>
              </a:spcBef>
              <a:buNone/>
              <a:defRPr/>
            </a:pPr>
            <a:r>
              <a:rPr lang="en-US" sz="2400" dirty="0"/>
              <a:t>A: Unloaded(</a:t>
            </a:r>
            <a:r>
              <a:rPr lang="en-US" sz="2400" dirty="0" err="1"/>
              <a:t>Pkg,Dest</a:t>
            </a:r>
            <a:r>
              <a:rPr lang="en-US" sz="2400" dirty="0"/>
              <a:t>)</a:t>
            </a:r>
          </a:p>
          <a:p>
            <a:pPr marL="0" indent="0" defTabSz="914400">
              <a:spcBef>
                <a:spcPts val="0"/>
              </a:spcBef>
              <a:buNone/>
              <a:defRPr/>
            </a:pPr>
            <a:r>
              <a:rPr lang="en-US" sz="2400" dirty="0"/>
              <a:t>D: Loaded(</a:t>
            </a:r>
            <a:r>
              <a:rPr lang="en-US" sz="2400" dirty="0" err="1"/>
              <a:t>Pkg,Rocket</a:t>
            </a:r>
            <a:r>
              <a:rPr lang="en-US" sz="2400" dirty="0"/>
              <a:t>)</a:t>
            </a:r>
          </a:p>
        </p:txBody>
      </p:sp>
      <p:sp>
        <p:nvSpPr>
          <p:cNvPr id="4" name="TextBox 3">
            <a:extLst>
              <a:ext uri="{FF2B5EF4-FFF2-40B4-BE49-F238E27FC236}">
                <a16:creationId xmlns:a16="http://schemas.microsoft.com/office/drawing/2014/main" id="{53AA9321-A08B-6446-ADAE-43C15264BF78}"/>
              </a:ext>
            </a:extLst>
          </p:cNvPr>
          <p:cNvSpPr txBox="1"/>
          <p:nvPr/>
        </p:nvSpPr>
        <p:spPr>
          <a:xfrm>
            <a:off x="7353196" y="1363226"/>
            <a:ext cx="4286705" cy="707886"/>
          </a:xfrm>
          <a:prstGeom prst="rect">
            <a:avLst/>
          </a:prstGeom>
          <a:noFill/>
        </p:spPr>
        <p:txBody>
          <a:bodyPr wrap="square" rtlCol="0">
            <a:spAutoFit/>
          </a:bodyPr>
          <a:lstStyle/>
          <a:p>
            <a:r>
              <a:rPr lang="en-US" sz="2000" dirty="0">
                <a:solidFill>
                  <a:srgbClr val="C00000"/>
                </a:solidFill>
              </a:rPr>
              <a:t>No new variables needed for unload, which works like Load but in reverse.</a:t>
            </a:r>
          </a:p>
        </p:txBody>
      </p:sp>
    </p:spTree>
    <p:extLst>
      <p:ext uri="{BB962C8B-B14F-4D97-AF65-F5344CB8AC3E}">
        <p14:creationId xmlns:p14="http://schemas.microsoft.com/office/powerpoint/2010/main" val="29072789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981200" y="1650208"/>
            <a:ext cx="2152185" cy="4689088"/>
          </a:xfrm>
        </p:spPr>
        <p:txBody>
          <a:bodyPr>
            <a:normAutofit/>
          </a:bodyPr>
          <a:lstStyle/>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Has-Fuel()</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Unloaded(G1,LocA)</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Unloaded(G2,LocA)</a:t>
            </a:r>
          </a:p>
        </p:txBody>
      </p:sp>
      <p:sp>
        <p:nvSpPr>
          <p:cNvPr id="5" name="TextBox 4"/>
          <p:cNvSpPr txBox="1"/>
          <p:nvPr/>
        </p:nvSpPr>
        <p:spPr>
          <a:xfrm>
            <a:off x="4358126"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6" name="TextBox 5"/>
          <p:cNvSpPr txBox="1"/>
          <p:nvPr/>
        </p:nvSpPr>
        <p:spPr>
          <a:xfrm>
            <a:off x="4355853" y="2661593"/>
            <a:ext cx="966931" cy="323165"/>
          </a:xfrm>
          <a:prstGeom prst="rect">
            <a:avLst/>
          </a:prstGeom>
          <a:noFill/>
        </p:spPr>
        <p:txBody>
          <a:bodyPr wrap="none" rtlCol="0">
            <a:spAutoFit/>
          </a:bodyPr>
          <a:lstStyle/>
          <a:p>
            <a:r>
              <a:rPr lang="en-US" sz="1500" dirty="0">
                <a:latin typeface="Avenir Book" charset="0"/>
                <a:ea typeface="Avenir Book" charset="0"/>
                <a:cs typeface="Avenir Book" charset="0"/>
              </a:rPr>
              <a:t>Load(G1)</a:t>
            </a:r>
          </a:p>
        </p:txBody>
      </p:sp>
      <p:cxnSp>
        <p:nvCxnSpPr>
          <p:cNvPr id="8" name="Straight Connector 7"/>
          <p:cNvCxnSpPr/>
          <p:nvPr/>
        </p:nvCxnSpPr>
        <p:spPr>
          <a:xfrm flipV="1">
            <a:off x="366141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6141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699760"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Loaded(G1,Rocket)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Loaded(G2,Rocket)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Unloaded(G1,LocA)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Unloaded(G2,LocA)</a:t>
            </a:r>
          </a:p>
        </p:txBody>
      </p:sp>
      <p:sp>
        <p:nvSpPr>
          <p:cNvPr id="13" name="TextBox 12"/>
          <p:cNvSpPr txBox="1"/>
          <p:nvPr/>
        </p:nvSpPr>
        <p:spPr>
          <a:xfrm>
            <a:off x="4355852" y="3375903"/>
            <a:ext cx="966931" cy="323165"/>
          </a:xfrm>
          <a:prstGeom prst="rect">
            <a:avLst/>
          </a:prstGeom>
          <a:noFill/>
        </p:spPr>
        <p:txBody>
          <a:bodyPr wrap="none" rtlCol="0">
            <a:spAutoFit/>
          </a:bodyPr>
          <a:lstStyle/>
          <a:p>
            <a:r>
              <a:rPr lang="en-US" sz="1500" dirty="0">
                <a:latin typeface="Avenir Book" charset="0"/>
                <a:ea typeface="Avenir Book" charset="0"/>
                <a:cs typeface="Avenir Book" charset="0"/>
              </a:rPr>
              <a:t>Load(G2)</a:t>
            </a:r>
          </a:p>
        </p:txBody>
      </p:sp>
      <p:cxnSp>
        <p:nvCxnSpPr>
          <p:cNvPr id="19" name="Straight Connector 18"/>
          <p:cNvCxnSpPr>
            <a:endCxn id="5" idx="3"/>
          </p:cNvCxnSpPr>
          <p:nvPr/>
        </p:nvCxnSpPr>
        <p:spPr>
          <a:xfrm flipH="1">
            <a:off x="5028502"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5028502"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5028502"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66053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679296" y="2823176"/>
            <a:ext cx="676557" cy="3097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65913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65913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5322784" y="2823176"/>
            <a:ext cx="376096"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5322784" y="2823176"/>
            <a:ext cx="388196" cy="125733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5322783" y="3537485"/>
            <a:ext cx="38819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5322783" y="3537486"/>
            <a:ext cx="388196" cy="96439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C67ABC4-1CFC-7949-A902-D6085C33D96A}"/>
              </a:ext>
            </a:extLst>
          </p:cNvPr>
          <p:cNvSpPr txBox="1"/>
          <p:nvPr/>
        </p:nvSpPr>
        <p:spPr>
          <a:xfrm>
            <a:off x="1981200" y="1291229"/>
            <a:ext cx="1144865" cy="369332"/>
          </a:xfrm>
          <a:prstGeom prst="rect">
            <a:avLst/>
          </a:prstGeom>
          <a:noFill/>
        </p:spPr>
        <p:txBody>
          <a:bodyPr wrap="none" rtlCol="0">
            <a:spAutoFit/>
          </a:bodyPr>
          <a:lstStyle/>
          <a:p>
            <a:r>
              <a:rPr lang="en-US" dirty="0">
                <a:solidFill>
                  <a:srgbClr val="C00000"/>
                </a:solidFill>
              </a:rPr>
              <a:t>Start state</a:t>
            </a:r>
          </a:p>
        </p:txBody>
      </p:sp>
      <p:sp>
        <p:nvSpPr>
          <p:cNvPr id="23" name="TextBox 22">
            <a:extLst>
              <a:ext uri="{FF2B5EF4-FFF2-40B4-BE49-F238E27FC236}">
                <a16:creationId xmlns:a16="http://schemas.microsoft.com/office/drawing/2014/main" id="{7DEBFE46-69B4-5543-9063-AA9848025F26}"/>
              </a:ext>
            </a:extLst>
          </p:cNvPr>
          <p:cNvSpPr txBox="1"/>
          <p:nvPr/>
        </p:nvSpPr>
        <p:spPr>
          <a:xfrm>
            <a:off x="3917960" y="1260457"/>
            <a:ext cx="1512850" cy="369332"/>
          </a:xfrm>
          <a:prstGeom prst="rect">
            <a:avLst/>
          </a:prstGeom>
          <a:noFill/>
        </p:spPr>
        <p:txBody>
          <a:bodyPr wrap="none" rtlCol="0">
            <a:spAutoFit/>
          </a:bodyPr>
          <a:lstStyle/>
          <a:p>
            <a:r>
              <a:rPr lang="en-US" dirty="0">
                <a:solidFill>
                  <a:srgbClr val="C00000"/>
                </a:solidFill>
              </a:rPr>
              <a:t>Action Layer 1</a:t>
            </a:r>
          </a:p>
        </p:txBody>
      </p:sp>
      <p:sp>
        <p:nvSpPr>
          <p:cNvPr id="24" name="TextBox 23">
            <a:extLst>
              <a:ext uri="{FF2B5EF4-FFF2-40B4-BE49-F238E27FC236}">
                <a16:creationId xmlns:a16="http://schemas.microsoft.com/office/drawing/2014/main" id="{4B28EE79-2FD6-714F-868C-11BA6E54C370}"/>
              </a:ext>
            </a:extLst>
          </p:cNvPr>
          <p:cNvSpPr txBox="1"/>
          <p:nvPr/>
        </p:nvSpPr>
        <p:spPr>
          <a:xfrm>
            <a:off x="5764377" y="1260457"/>
            <a:ext cx="1788631" cy="369332"/>
          </a:xfrm>
          <a:prstGeom prst="rect">
            <a:avLst/>
          </a:prstGeom>
          <a:noFill/>
        </p:spPr>
        <p:txBody>
          <a:bodyPr wrap="none" rtlCol="0">
            <a:spAutoFit/>
          </a:bodyPr>
          <a:lstStyle/>
          <a:p>
            <a:r>
              <a:rPr lang="en-US" dirty="0">
                <a:solidFill>
                  <a:srgbClr val="C00000"/>
                </a:solidFill>
              </a:rPr>
              <a:t>Predicate Layer 1</a:t>
            </a:r>
          </a:p>
        </p:txBody>
      </p:sp>
    </p:spTree>
    <p:extLst>
      <p:ext uri="{BB962C8B-B14F-4D97-AF65-F5344CB8AC3E}">
        <p14:creationId xmlns:p14="http://schemas.microsoft.com/office/powerpoint/2010/main" val="19858651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a:extLst>
              <a:ext uri="{FF2B5EF4-FFF2-40B4-BE49-F238E27FC236}">
                <a16:creationId xmlns:a16="http://schemas.microsoft.com/office/drawing/2014/main" id="{4CAA7524-00D2-5B41-BBEB-9E67200D59B8}"/>
              </a:ext>
            </a:extLst>
          </p:cNvPr>
          <p:cNvSpPr txBox="1">
            <a:spLocks/>
          </p:cNvSpPr>
          <p:nvPr/>
        </p:nvSpPr>
        <p:spPr>
          <a:xfrm>
            <a:off x="5699760"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Loaded(G1,Rocket)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Loaded(G2,Rocket)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Unloaded(G1,LocA)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Unloaded(G2,LocA)</a:t>
            </a:r>
          </a:p>
        </p:txBody>
      </p:sp>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981200" y="1650208"/>
            <a:ext cx="2152185" cy="4689088"/>
          </a:xfrm>
        </p:spPr>
        <p:txBody>
          <a:bodyPr>
            <a:normAutofit/>
          </a:bodyPr>
          <a:lstStyle/>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Has-Fuel()</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Unloaded(G1,LocA)</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Unloaded(G2,LocA)</a:t>
            </a:r>
          </a:p>
        </p:txBody>
      </p:sp>
      <p:sp>
        <p:nvSpPr>
          <p:cNvPr id="5" name="TextBox 4"/>
          <p:cNvSpPr txBox="1"/>
          <p:nvPr/>
        </p:nvSpPr>
        <p:spPr>
          <a:xfrm>
            <a:off x="4358126"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6" name="TextBox 5"/>
          <p:cNvSpPr txBox="1"/>
          <p:nvPr/>
        </p:nvSpPr>
        <p:spPr>
          <a:xfrm>
            <a:off x="4355853" y="2661593"/>
            <a:ext cx="926857" cy="323165"/>
          </a:xfrm>
          <a:prstGeom prst="rect">
            <a:avLst/>
          </a:prstGeom>
          <a:noFill/>
        </p:spPr>
        <p:txBody>
          <a:bodyPr wrap="none" rtlCol="0">
            <a:spAutoFit/>
          </a:bodyPr>
          <a:lstStyle/>
          <a:p>
            <a:r>
              <a:rPr lang="en-US" sz="1500" dirty="0">
                <a:latin typeface="Avenir Book" charset="0"/>
                <a:ea typeface="Avenir Book" charset="0"/>
                <a:cs typeface="Avenir Book" charset="0"/>
              </a:rPr>
              <a:t>Load(G1)</a:t>
            </a:r>
          </a:p>
        </p:txBody>
      </p:sp>
      <p:cxnSp>
        <p:nvCxnSpPr>
          <p:cNvPr id="8" name="Straight Connector 7"/>
          <p:cNvCxnSpPr/>
          <p:nvPr/>
        </p:nvCxnSpPr>
        <p:spPr>
          <a:xfrm flipV="1">
            <a:off x="366141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6141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355852" y="3375903"/>
            <a:ext cx="926857" cy="323165"/>
          </a:xfrm>
          <a:prstGeom prst="rect">
            <a:avLst/>
          </a:prstGeom>
          <a:noFill/>
        </p:spPr>
        <p:txBody>
          <a:bodyPr wrap="none" rtlCol="0">
            <a:spAutoFit/>
          </a:bodyPr>
          <a:lstStyle/>
          <a:p>
            <a:r>
              <a:rPr lang="en-US" sz="1500" dirty="0">
                <a:latin typeface="Avenir Book" charset="0"/>
                <a:ea typeface="Avenir Book" charset="0"/>
                <a:cs typeface="Avenir Book" charset="0"/>
              </a:rPr>
              <a:t>Load(G2)</a:t>
            </a:r>
          </a:p>
        </p:txBody>
      </p:sp>
      <p:cxnSp>
        <p:nvCxnSpPr>
          <p:cNvPr id="19" name="Straight Connector 18"/>
          <p:cNvCxnSpPr>
            <a:endCxn id="5" idx="3"/>
          </p:cNvCxnSpPr>
          <p:nvPr/>
        </p:nvCxnSpPr>
        <p:spPr>
          <a:xfrm flipH="1">
            <a:off x="5028502"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5028502"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5028502"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66053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679296" y="2823176"/>
            <a:ext cx="676557"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65913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65913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5282710" y="2823176"/>
            <a:ext cx="416169"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5282710" y="2823176"/>
            <a:ext cx="428269"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5282709" y="3537485"/>
            <a:ext cx="428269"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5282709" y="3537486"/>
            <a:ext cx="428269"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71381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44531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70820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43970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70820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43970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70259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43409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4355854" y="2073606"/>
            <a:ext cx="2273" cy="749570"/>
          </a:xfrm>
          <a:prstGeom prst="curvedConnector3">
            <a:avLst>
              <a:gd name="adj1" fmla="val 1015719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4355852" y="2073606"/>
            <a:ext cx="2274" cy="146388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50599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49396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693314"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596830"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230550" y="4620748"/>
            <a:ext cx="6087564" cy="1754326"/>
          </a:xfrm>
          <a:prstGeom prst="rect">
            <a:avLst/>
          </a:prstGeom>
          <a:noFill/>
        </p:spPr>
        <p:txBody>
          <a:bodyPr wrap="none" rtlCol="0">
            <a:spAutoFit/>
          </a:bodyPr>
          <a:lstStyle/>
          <a:p>
            <a:r>
              <a:rPr lang="en-US" dirty="0" err="1">
                <a:solidFill>
                  <a:srgbClr val="C00000"/>
                </a:solidFill>
                <a:latin typeface="Avenir Book" charset="0"/>
                <a:ea typeface="Avenir Book" charset="0"/>
                <a:cs typeface="Avenir Book" charset="0"/>
              </a:rPr>
              <a:t>Mutex</a:t>
            </a:r>
            <a:r>
              <a:rPr lang="en-US" dirty="0">
                <a:solidFill>
                  <a:srgbClr val="C00000"/>
                </a:solidFill>
                <a:latin typeface="Avenir Book" charset="0"/>
                <a:ea typeface="Avenir Book" charset="0"/>
                <a:cs typeface="Avenir Book" charset="0"/>
              </a:rPr>
              <a:t> Actions</a:t>
            </a:r>
          </a:p>
          <a:p>
            <a:r>
              <a:rPr lang="en-US" dirty="0">
                <a:solidFill>
                  <a:srgbClr val="C00000"/>
                </a:solidFill>
                <a:latin typeface="Avenir Book" charset="0"/>
                <a:ea typeface="Avenir Book" charset="0"/>
                <a:cs typeface="Avenir Book" charset="0"/>
              </a:rPr>
              <a:t>Interference: </a:t>
            </a:r>
          </a:p>
          <a:p>
            <a:r>
              <a:rPr lang="en-US" dirty="0">
                <a:solidFill>
                  <a:srgbClr val="C00000"/>
                </a:solidFill>
                <a:latin typeface="Avenir Book" charset="0"/>
                <a:ea typeface="Avenir Book" charset="0"/>
                <a:cs typeface="Avenir Book" charset="0"/>
              </a:rPr>
              <a:t>	Move deletes At which is a precondition of Load</a:t>
            </a:r>
          </a:p>
          <a:p>
            <a:r>
              <a:rPr lang="en-US" dirty="0">
                <a:solidFill>
                  <a:srgbClr val="C00000"/>
                </a:solidFill>
                <a:latin typeface="Avenir Book" charset="0"/>
                <a:ea typeface="Avenir Book" charset="0"/>
                <a:cs typeface="Avenir Book" charset="0"/>
              </a:rPr>
              <a:t>Inconsistent:</a:t>
            </a:r>
          </a:p>
          <a:p>
            <a:r>
              <a:rPr lang="en-US" dirty="0">
                <a:solidFill>
                  <a:srgbClr val="C00000"/>
                </a:solidFill>
                <a:latin typeface="Avenir Book" charset="0"/>
                <a:ea typeface="Avenir Book" charset="0"/>
                <a:cs typeface="Avenir Book" charset="0"/>
              </a:rPr>
              <a:t>	Move deletes At but </a:t>
            </a:r>
            <a:r>
              <a:rPr lang="en-US" dirty="0" err="1">
                <a:solidFill>
                  <a:srgbClr val="C00000"/>
                </a:solidFill>
                <a:latin typeface="Avenir Book" charset="0"/>
                <a:ea typeface="Avenir Book" charset="0"/>
                <a:cs typeface="Avenir Book" charset="0"/>
              </a:rPr>
              <a:t>noop</a:t>
            </a:r>
            <a:r>
              <a:rPr lang="en-US" dirty="0">
                <a:solidFill>
                  <a:srgbClr val="C00000"/>
                </a:solidFill>
                <a:latin typeface="Avenir Book" charset="0"/>
                <a:ea typeface="Avenir Book" charset="0"/>
                <a:cs typeface="Avenir Book" charset="0"/>
              </a:rPr>
              <a:t> adds it</a:t>
            </a:r>
          </a:p>
          <a:p>
            <a:r>
              <a:rPr lang="en-US" dirty="0">
                <a:solidFill>
                  <a:srgbClr val="C00000"/>
                </a:solidFill>
                <a:latin typeface="Avenir Book" charset="0"/>
                <a:ea typeface="Avenir Book" charset="0"/>
                <a:cs typeface="Avenir Book" charset="0"/>
              </a:rPr>
              <a:t>	Move deletes Has-Fuel but </a:t>
            </a:r>
            <a:r>
              <a:rPr lang="en-US" dirty="0" err="1">
                <a:solidFill>
                  <a:srgbClr val="C00000"/>
                </a:solidFill>
                <a:latin typeface="Avenir Book" charset="0"/>
                <a:ea typeface="Avenir Book" charset="0"/>
                <a:cs typeface="Avenir Book" charset="0"/>
              </a:rPr>
              <a:t>noop</a:t>
            </a:r>
            <a:r>
              <a:rPr lang="en-US" dirty="0">
                <a:solidFill>
                  <a:srgbClr val="C00000"/>
                </a:solidFill>
                <a:latin typeface="Avenir Book" charset="0"/>
                <a:ea typeface="Avenir Book" charset="0"/>
                <a:cs typeface="Avenir Book" charset="0"/>
              </a:rPr>
              <a:t> adds it </a:t>
            </a:r>
          </a:p>
        </p:txBody>
      </p:sp>
      <p:cxnSp>
        <p:nvCxnSpPr>
          <p:cNvPr id="53" name="Curved Connector 52"/>
          <p:cNvCxnSpPr/>
          <p:nvPr/>
        </p:nvCxnSpPr>
        <p:spPr>
          <a:xfrm rot="5400000">
            <a:off x="6374644" y="1991872"/>
            <a:ext cx="440465" cy="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8523203" y="4620748"/>
            <a:ext cx="3101375" cy="1754326"/>
          </a:xfrm>
          <a:prstGeom prst="rect">
            <a:avLst/>
          </a:prstGeom>
          <a:noFill/>
        </p:spPr>
        <p:txBody>
          <a:bodyPr wrap="square" rtlCol="0">
            <a:spAutoFit/>
          </a:bodyPr>
          <a:lstStyle/>
          <a:p>
            <a:r>
              <a:rPr lang="en-US" dirty="0" err="1">
                <a:solidFill>
                  <a:srgbClr val="C00000"/>
                </a:solidFill>
                <a:latin typeface="Avenir Book" charset="0"/>
                <a:ea typeface="Avenir Book" charset="0"/>
                <a:cs typeface="Avenir Book" charset="0"/>
              </a:rPr>
              <a:t>Mutex</a:t>
            </a:r>
            <a:r>
              <a:rPr lang="en-US" dirty="0">
                <a:solidFill>
                  <a:srgbClr val="C00000"/>
                </a:solidFill>
                <a:latin typeface="Avenir Book" charset="0"/>
                <a:ea typeface="Avenir Book" charset="0"/>
                <a:cs typeface="Avenir Book" charset="0"/>
              </a:rPr>
              <a:t> Propositions:</a:t>
            </a:r>
          </a:p>
          <a:p>
            <a:r>
              <a:rPr lang="en-US" dirty="0">
                <a:solidFill>
                  <a:srgbClr val="C00000"/>
                </a:solidFill>
                <a:latin typeface="Avenir Book" charset="0"/>
                <a:ea typeface="Avenir Book" charset="0"/>
                <a:cs typeface="Avenir Book" charset="0"/>
              </a:rPr>
              <a:t>- At(</a:t>
            </a:r>
            <a:r>
              <a:rPr lang="en-US" dirty="0" err="1">
                <a:solidFill>
                  <a:srgbClr val="C00000"/>
                </a:solidFill>
                <a:latin typeface="Avenir Book" charset="0"/>
                <a:ea typeface="Avenir Book" charset="0"/>
                <a:cs typeface="Avenir Book" charset="0"/>
              </a:rPr>
              <a:t>Rocket,LocB</a:t>
            </a:r>
            <a:r>
              <a:rPr lang="en-US" dirty="0">
                <a:solidFill>
                  <a:srgbClr val="C00000"/>
                </a:solidFill>
                <a:latin typeface="Avenir Book" charset="0"/>
                <a:ea typeface="Avenir Book" charset="0"/>
                <a:cs typeface="Avenir Book" charset="0"/>
              </a:rPr>
              <a:t>) and </a:t>
            </a:r>
          </a:p>
          <a:p>
            <a:r>
              <a:rPr lang="en-US" dirty="0">
                <a:solidFill>
                  <a:srgbClr val="C00000"/>
                </a:solidFill>
                <a:latin typeface="Avenir Book" charset="0"/>
                <a:ea typeface="Avenir Book" charset="0"/>
                <a:cs typeface="Avenir Book" charset="0"/>
              </a:rPr>
              <a:t>At(</a:t>
            </a:r>
            <a:r>
              <a:rPr lang="en-US" dirty="0" err="1">
                <a:solidFill>
                  <a:srgbClr val="C00000"/>
                </a:solidFill>
                <a:latin typeface="Avenir Book" charset="0"/>
                <a:ea typeface="Avenir Book" charset="0"/>
                <a:cs typeface="Avenir Book" charset="0"/>
              </a:rPr>
              <a:t>Rocket,LocA</a:t>
            </a:r>
            <a:r>
              <a:rPr lang="en-US" dirty="0">
                <a:solidFill>
                  <a:srgbClr val="C00000"/>
                </a:solidFill>
                <a:latin typeface="Avenir Book" charset="0"/>
                <a:ea typeface="Avenir Book" charset="0"/>
                <a:cs typeface="Avenir Book" charset="0"/>
              </a:rPr>
              <a:t>) because </a:t>
            </a:r>
          </a:p>
          <a:p>
            <a:r>
              <a:rPr lang="en-US" dirty="0">
                <a:solidFill>
                  <a:srgbClr val="C00000"/>
                </a:solidFill>
                <a:latin typeface="Avenir Book" charset="0"/>
                <a:ea typeface="Avenir Book" charset="0"/>
                <a:cs typeface="Avenir Book" charset="0"/>
              </a:rPr>
              <a:t>Move and </a:t>
            </a:r>
            <a:r>
              <a:rPr lang="en-US" dirty="0" err="1">
                <a:solidFill>
                  <a:srgbClr val="C00000"/>
                </a:solidFill>
                <a:latin typeface="Avenir Book" charset="0"/>
                <a:ea typeface="Avenir Book" charset="0"/>
                <a:cs typeface="Avenir Book" charset="0"/>
              </a:rPr>
              <a:t>noop</a:t>
            </a:r>
            <a:r>
              <a:rPr lang="en-US" dirty="0">
                <a:solidFill>
                  <a:srgbClr val="C00000"/>
                </a:solidFill>
                <a:latin typeface="Avenir Book" charset="0"/>
                <a:ea typeface="Avenir Book" charset="0"/>
                <a:cs typeface="Avenir Book" charset="0"/>
              </a:rPr>
              <a:t> are </a:t>
            </a:r>
            <a:r>
              <a:rPr lang="en-US" dirty="0" err="1">
                <a:solidFill>
                  <a:srgbClr val="C00000"/>
                </a:solidFill>
                <a:latin typeface="Avenir Book" charset="0"/>
                <a:ea typeface="Avenir Book" charset="0"/>
                <a:cs typeface="Avenir Book" charset="0"/>
              </a:rPr>
              <a:t>mutex</a:t>
            </a:r>
            <a:r>
              <a:rPr lang="en-US" dirty="0">
                <a:solidFill>
                  <a:srgbClr val="C00000"/>
                </a:solidFill>
                <a:latin typeface="Avenir Book" charset="0"/>
                <a:ea typeface="Avenir Book" charset="0"/>
                <a:cs typeface="Avenir Book" charset="0"/>
              </a:rPr>
              <a:t> actions</a:t>
            </a:r>
          </a:p>
          <a:p>
            <a:r>
              <a:rPr lang="en-US" dirty="0">
                <a:solidFill>
                  <a:srgbClr val="C00000"/>
                </a:solidFill>
                <a:latin typeface="Avenir Book" charset="0"/>
                <a:ea typeface="Avenir Book" charset="0"/>
                <a:cs typeface="Avenir Book" charset="0"/>
              </a:rPr>
              <a:t>- What else?</a:t>
            </a:r>
          </a:p>
        </p:txBody>
      </p:sp>
      <p:cxnSp>
        <p:nvCxnSpPr>
          <p:cNvPr id="64" name="Curved Connector 63"/>
          <p:cNvCxnSpPr>
            <a:cxnSpLocks/>
          </p:cNvCxnSpPr>
          <p:nvPr/>
        </p:nvCxnSpPr>
        <p:spPr>
          <a:xfrm rot="16200000" flipH="1">
            <a:off x="5233453" y="2217097"/>
            <a:ext cx="880930" cy="8061"/>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1536A160-C310-C1FA-8038-6758AA94E26A}"/>
              </a:ext>
            </a:extLst>
          </p:cNvPr>
          <p:cNvSpPr txBox="1"/>
          <p:nvPr/>
        </p:nvSpPr>
        <p:spPr>
          <a:xfrm>
            <a:off x="8601075" y="2127118"/>
            <a:ext cx="893193" cy="1323439"/>
          </a:xfrm>
          <a:prstGeom prst="rect">
            <a:avLst/>
          </a:prstGeom>
          <a:noFill/>
        </p:spPr>
        <p:txBody>
          <a:bodyPr wrap="none" rtlCol="0">
            <a:spAutoFit/>
          </a:bodyPr>
          <a:lstStyle/>
          <a:p>
            <a:r>
              <a:rPr lang="en-US" sz="8000" dirty="0"/>
              <a:t>…</a:t>
            </a:r>
          </a:p>
        </p:txBody>
      </p:sp>
    </p:spTree>
    <p:extLst>
      <p:ext uri="{BB962C8B-B14F-4D97-AF65-F5344CB8AC3E}">
        <p14:creationId xmlns:p14="http://schemas.microsoft.com/office/powerpoint/2010/main" val="18022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t>Full State Description</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r>
              <a:rPr lang="en-US" sz="2400" dirty="0">
                <a:solidFill>
                  <a:schemeClr val="tx1"/>
                </a:solidFill>
              </a:rPr>
              <a:t>Instances: </a:t>
            </a:r>
          </a:p>
          <a:p>
            <a:r>
              <a:rPr lang="en-US" sz="2400" dirty="0">
                <a:solidFill>
                  <a:schemeClr val="tx1"/>
                </a:solidFill>
              </a:rPr>
              <a:t>TIRES: </a:t>
            </a:r>
            <a:r>
              <a:rPr lang="en-US" sz="2400" dirty="0" err="1">
                <a:solidFill>
                  <a:schemeClr val="tx1"/>
                </a:solidFill>
              </a:rPr>
              <a:t>flat_tire</a:t>
            </a:r>
            <a:r>
              <a:rPr lang="en-US" sz="2400" dirty="0">
                <a:solidFill>
                  <a:schemeClr val="tx1"/>
                </a:solidFill>
              </a:rPr>
              <a:t>, </a:t>
            </a:r>
            <a:r>
              <a:rPr lang="en-US" sz="2400" dirty="0" err="1">
                <a:solidFill>
                  <a:schemeClr val="tx1"/>
                </a:solidFill>
              </a:rPr>
              <a:t>spare_tire</a:t>
            </a:r>
            <a:endParaRPr lang="en-US" sz="2400" dirty="0">
              <a:solidFill>
                <a:schemeClr val="tx1"/>
              </a:solidFill>
            </a:endParaRPr>
          </a:p>
          <a:p>
            <a:r>
              <a:rPr lang="en-US" sz="2400" dirty="0">
                <a:solidFill>
                  <a:schemeClr val="tx1"/>
                </a:solidFill>
              </a:rPr>
              <a:t>LOCS: axle, trunk, ground</a:t>
            </a:r>
          </a:p>
          <a:p>
            <a:endParaRPr lang="en-US" sz="2400" dirty="0">
              <a:solidFill>
                <a:schemeClr val="tx1"/>
              </a:solidFill>
            </a:endParaRPr>
          </a:p>
          <a:p>
            <a:r>
              <a:rPr lang="en-US" sz="2400" dirty="0">
                <a:solidFill>
                  <a:schemeClr val="tx1"/>
                </a:solidFill>
              </a:rPr>
              <a:t>Predicates:</a:t>
            </a:r>
          </a:p>
          <a:p>
            <a:r>
              <a:rPr lang="en-US" sz="2400" dirty="0">
                <a:solidFill>
                  <a:srgbClr val="C00000"/>
                </a:solidFill>
              </a:rPr>
              <a:t>	On(</a:t>
            </a:r>
            <a:r>
              <a:rPr lang="en-US" sz="2400" dirty="0" err="1">
                <a:solidFill>
                  <a:srgbClr val="C00000"/>
                </a:solidFill>
              </a:rPr>
              <a:t>spare_tire</a:t>
            </a:r>
            <a:r>
              <a:rPr lang="en-US" sz="2400" dirty="0">
                <a:solidFill>
                  <a:srgbClr val="C00000"/>
                </a:solidFill>
              </a:rPr>
              <a:t>, trunk)</a:t>
            </a:r>
          </a:p>
          <a:p>
            <a:r>
              <a:rPr lang="en-US" sz="2400" dirty="0">
                <a:solidFill>
                  <a:srgbClr val="C00000"/>
                </a:solidFill>
              </a:rPr>
              <a:t>	On(</a:t>
            </a:r>
            <a:r>
              <a:rPr lang="en-US" sz="2400" dirty="0" err="1">
                <a:solidFill>
                  <a:srgbClr val="C00000"/>
                </a:solidFill>
              </a:rPr>
              <a:t>flat_tire</a:t>
            </a:r>
            <a:r>
              <a:rPr lang="en-US" sz="2400" dirty="0">
                <a:solidFill>
                  <a:srgbClr val="C00000"/>
                </a:solidFill>
              </a:rPr>
              <a:t>, ground)</a:t>
            </a:r>
          </a:p>
          <a:p>
            <a:r>
              <a:rPr lang="en-US" sz="2400" dirty="0">
                <a:solidFill>
                  <a:srgbClr val="C00000"/>
                </a:solidFill>
              </a:rPr>
              <a:t>	Empty(axle)</a:t>
            </a:r>
          </a:p>
          <a:p>
            <a:r>
              <a:rPr lang="en-US" sz="2400" dirty="0">
                <a:solidFill>
                  <a:schemeClr val="tx1"/>
                </a:solidFill>
              </a:rPr>
              <a:t>Optional: </a:t>
            </a:r>
            <a:r>
              <a:rPr lang="en-US" sz="2400" dirty="0">
                <a:solidFill>
                  <a:srgbClr val="C00000"/>
                </a:solidFill>
              </a:rPr>
              <a:t>~On(</a:t>
            </a:r>
            <a:r>
              <a:rPr lang="en-US" sz="2400" dirty="0" err="1">
                <a:solidFill>
                  <a:srgbClr val="C00000"/>
                </a:solidFill>
              </a:rPr>
              <a:t>flat_tire</a:t>
            </a:r>
            <a:r>
              <a:rPr lang="en-US" sz="2400" dirty="0">
                <a:solidFill>
                  <a:srgbClr val="C00000"/>
                </a:solidFill>
              </a:rPr>
              <a:t>, axle), ~On(</a:t>
            </a:r>
            <a:r>
              <a:rPr lang="en-US" sz="2400" dirty="0" err="1">
                <a:solidFill>
                  <a:srgbClr val="C00000"/>
                </a:solidFill>
              </a:rPr>
              <a:t>spare_tire</a:t>
            </a:r>
            <a:r>
              <a:rPr lang="en-US" sz="2400" dirty="0">
                <a:solidFill>
                  <a:srgbClr val="C00000"/>
                </a:solidFill>
              </a:rPr>
              <a:t>, axle), </a:t>
            </a:r>
          </a:p>
          <a:p>
            <a:r>
              <a:rPr lang="en-US" sz="2400" dirty="0">
                <a:solidFill>
                  <a:srgbClr val="C00000"/>
                </a:solidFill>
              </a:rPr>
              <a:t>	    ~On(</a:t>
            </a:r>
            <a:r>
              <a:rPr lang="en-US" sz="2400" dirty="0" err="1">
                <a:solidFill>
                  <a:srgbClr val="C00000"/>
                </a:solidFill>
              </a:rPr>
              <a:t>flat_tire</a:t>
            </a:r>
            <a:r>
              <a:rPr lang="en-US" sz="2400" dirty="0">
                <a:solidFill>
                  <a:srgbClr val="C00000"/>
                </a:solidFill>
              </a:rPr>
              <a:t>, trunk), ~On(</a:t>
            </a:r>
            <a:r>
              <a:rPr lang="en-US" sz="2400" dirty="0" err="1">
                <a:solidFill>
                  <a:srgbClr val="C00000"/>
                </a:solidFill>
              </a:rPr>
              <a:t>spare_tire</a:t>
            </a:r>
            <a:r>
              <a:rPr lang="en-US" sz="2400" dirty="0">
                <a:solidFill>
                  <a:srgbClr val="C00000"/>
                </a:solidFill>
              </a:rPr>
              <a:t>, ground),</a:t>
            </a:r>
          </a:p>
          <a:p>
            <a:r>
              <a:rPr lang="en-US" sz="2400" dirty="0">
                <a:solidFill>
                  <a:srgbClr val="C00000"/>
                </a:solidFill>
              </a:rPr>
              <a:t>	    ~Empty(trunk)</a:t>
            </a:r>
          </a:p>
          <a:p>
            <a:r>
              <a:rPr lang="en-US" sz="2400" dirty="0">
                <a:solidFill>
                  <a:schemeClr val="tx1"/>
                </a:solidFill>
              </a:rPr>
              <a:t>Why Optional?</a:t>
            </a:r>
          </a:p>
        </p:txBody>
      </p:sp>
      <p:pic>
        <p:nvPicPr>
          <p:cNvPr id="13" name="Picture 2" descr="Flat Tire Cartoon High Res Stock Images | Shutterstock">
            <a:extLst>
              <a:ext uri="{FF2B5EF4-FFF2-40B4-BE49-F238E27FC236}">
                <a16:creationId xmlns:a16="http://schemas.microsoft.com/office/drawing/2014/main" id="{18B148A4-2DE1-A947-B293-524893B5B2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9391973" y="2064863"/>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D4BD01A9-0A56-8C48-8F78-FC197E1724A3}"/>
              </a:ext>
            </a:extLst>
          </p:cNvPr>
          <p:cNvCxnSpPr/>
          <p:nvPr/>
        </p:nvCxnSpPr>
        <p:spPr>
          <a:xfrm flipV="1">
            <a:off x="9391973" y="4206500"/>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184C46B-1217-9C47-B8BA-3066BF7EDC0B}"/>
              </a:ext>
            </a:extLst>
          </p:cNvPr>
          <p:cNvSpPr txBox="1"/>
          <p:nvPr/>
        </p:nvSpPr>
        <p:spPr>
          <a:xfrm>
            <a:off x="8893098" y="5243158"/>
            <a:ext cx="931345" cy="369332"/>
          </a:xfrm>
          <a:prstGeom prst="rect">
            <a:avLst/>
          </a:prstGeom>
          <a:noFill/>
        </p:spPr>
        <p:txBody>
          <a:bodyPr wrap="none" rtlCol="0">
            <a:spAutoFit/>
          </a:bodyPr>
          <a:lstStyle/>
          <a:p>
            <a:r>
              <a:rPr lang="en-US" dirty="0" err="1"/>
              <a:t>flat_tire</a:t>
            </a:r>
            <a:endParaRPr lang="en-US" dirty="0"/>
          </a:p>
        </p:txBody>
      </p:sp>
      <p:cxnSp>
        <p:nvCxnSpPr>
          <p:cNvPr id="16" name="Straight Arrow Connector 15">
            <a:extLst>
              <a:ext uri="{FF2B5EF4-FFF2-40B4-BE49-F238E27FC236}">
                <a16:creationId xmlns:a16="http://schemas.microsoft.com/office/drawing/2014/main" id="{812B4D62-6E62-6B4B-ABDF-510123AD0F4F}"/>
              </a:ext>
            </a:extLst>
          </p:cNvPr>
          <p:cNvCxnSpPr>
            <a:cxnSpLocks/>
          </p:cNvCxnSpPr>
          <p:nvPr/>
        </p:nvCxnSpPr>
        <p:spPr>
          <a:xfrm flipH="1" flipV="1">
            <a:off x="11289506" y="3797099"/>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0E9DE85-6BB8-EB48-90BC-F217E0B47A14}"/>
              </a:ext>
            </a:extLst>
          </p:cNvPr>
          <p:cNvSpPr txBox="1"/>
          <p:nvPr/>
        </p:nvSpPr>
        <p:spPr>
          <a:xfrm>
            <a:off x="10568824" y="4630852"/>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3116122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7520-ACEF-DE47-9507-E7E9AD61A4BD}"/>
              </a:ext>
            </a:extLst>
          </p:cNvPr>
          <p:cNvSpPr>
            <a:spLocks noGrp="1"/>
          </p:cNvSpPr>
          <p:nvPr>
            <p:ph type="title"/>
          </p:nvPr>
        </p:nvSpPr>
        <p:spPr/>
        <p:txBody>
          <a:bodyPr/>
          <a:lstStyle/>
          <a:p>
            <a:r>
              <a:rPr lang="en-US" dirty="0"/>
              <a:t>Operators </a:t>
            </a:r>
          </a:p>
        </p:txBody>
      </p:sp>
      <p:sp>
        <p:nvSpPr>
          <p:cNvPr id="3" name="Content Placeholder 2">
            <a:extLst>
              <a:ext uri="{FF2B5EF4-FFF2-40B4-BE49-F238E27FC236}">
                <a16:creationId xmlns:a16="http://schemas.microsoft.com/office/drawing/2014/main" id="{B5F141A9-77F2-2840-AD60-26BD9C8F798F}"/>
              </a:ext>
            </a:extLst>
          </p:cNvPr>
          <p:cNvSpPr>
            <a:spLocks noGrp="1"/>
          </p:cNvSpPr>
          <p:nvPr>
            <p:ph idx="1"/>
          </p:nvPr>
        </p:nvSpPr>
        <p:spPr>
          <a:xfrm>
            <a:off x="552098" y="1113178"/>
            <a:ext cx="10865201" cy="2039539"/>
          </a:xfrm>
        </p:spPr>
        <p:txBody>
          <a:bodyPr/>
          <a:lstStyle/>
          <a:p>
            <a:r>
              <a:rPr lang="en-US" dirty="0"/>
              <a:t>Operators </a:t>
            </a:r>
            <a:r>
              <a:rPr lang="en-US" dirty="0">
                <a:solidFill>
                  <a:srgbClr val="C00000"/>
                </a:solidFill>
              </a:rPr>
              <a:t>change</a:t>
            </a:r>
            <a:r>
              <a:rPr lang="en-US" dirty="0"/>
              <a:t> the state by adding/deleting predicates</a:t>
            </a:r>
          </a:p>
          <a:p>
            <a:r>
              <a:rPr lang="en-US" dirty="0"/>
              <a:t>Preconditions:</a:t>
            </a:r>
          </a:p>
          <a:p>
            <a:r>
              <a:rPr lang="en-US" dirty="0"/>
              <a:t>	</a:t>
            </a:r>
            <a:r>
              <a:rPr lang="en-US" dirty="0">
                <a:solidFill>
                  <a:schemeClr val="tx1"/>
                </a:solidFill>
              </a:rPr>
              <a:t>Actions can be applied only if all precondition predicates are true in 	the current state</a:t>
            </a:r>
          </a:p>
          <a:p>
            <a:r>
              <a:rPr lang="en-US" dirty="0"/>
              <a:t>Effects:</a:t>
            </a:r>
          </a:p>
          <a:p>
            <a:r>
              <a:rPr lang="en-US" dirty="0"/>
              <a:t>	</a:t>
            </a:r>
            <a:r>
              <a:rPr lang="en-US" dirty="0">
                <a:solidFill>
                  <a:schemeClr val="tx1"/>
                </a:solidFill>
              </a:rPr>
              <a:t>New state is a copy of the current predicates with the addition or 	deletion of specified predicates</a:t>
            </a:r>
          </a:p>
          <a:p>
            <a:endParaRPr lang="en-US" dirty="0"/>
          </a:p>
          <a:p>
            <a:r>
              <a:rPr lang="en-US" dirty="0"/>
              <a:t>Unlike the successor-state axioms, we do not explicitly represent time and we can use our objects and predicates to more easily scale to new more complex problems (e.g., new objects, predicates, and operators).</a:t>
            </a:r>
          </a:p>
          <a:p>
            <a:endParaRPr lang="en-US" dirty="0"/>
          </a:p>
        </p:txBody>
      </p:sp>
    </p:spTree>
    <p:extLst>
      <p:ext uri="{BB962C8B-B14F-4D97-AF65-F5344CB8AC3E}">
        <p14:creationId xmlns:p14="http://schemas.microsoft.com/office/powerpoint/2010/main" val="9570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1915-5BE3-714C-A9BA-A278F5AA1E0E}"/>
              </a:ext>
            </a:extLst>
          </p:cNvPr>
          <p:cNvSpPr>
            <a:spLocks noGrp="1"/>
          </p:cNvSpPr>
          <p:nvPr>
            <p:ph type="title"/>
          </p:nvPr>
        </p:nvSpPr>
        <p:spPr/>
        <p:txBody>
          <a:bodyPr/>
          <a:lstStyle/>
          <a:p>
            <a:r>
              <a:rPr lang="en-US" dirty="0"/>
              <a:t>Rules of Tire Fixing</a:t>
            </a:r>
          </a:p>
        </p:txBody>
      </p:sp>
      <p:sp>
        <p:nvSpPr>
          <p:cNvPr id="3" name="Content Placeholder 2">
            <a:extLst>
              <a:ext uri="{FF2B5EF4-FFF2-40B4-BE49-F238E27FC236}">
                <a16:creationId xmlns:a16="http://schemas.microsoft.com/office/drawing/2014/main" id="{140F29B2-D7B1-A046-A80C-340436189E01}"/>
              </a:ext>
            </a:extLst>
          </p:cNvPr>
          <p:cNvSpPr>
            <a:spLocks noGrp="1"/>
          </p:cNvSpPr>
          <p:nvPr>
            <p:ph idx="1"/>
          </p:nvPr>
        </p:nvSpPr>
        <p:spPr/>
        <p:txBody>
          <a:bodyPr/>
          <a:lstStyle/>
          <a:p>
            <a:endParaRPr lang="en-US" dirty="0"/>
          </a:p>
          <a:p>
            <a:r>
              <a:rPr lang="en-US" dirty="0"/>
              <a:t>A tire can be removed from an axle if it is on the axle (precondition)</a:t>
            </a:r>
          </a:p>
          <a:p>
            <a:r>
              <a:rPr lang="en-US" dirty="0"/>
              <a:t>	Effect: the tire is on the ground</a:t>
            </a:r>
          </a:p>
          <a:p>
            <a:r>
              <a:rPr lang="en-US" dirty="0"/>
              <a:t>A tire can be put on an axle if it is on the ground (precondition)</a:t>
            </a:r>
          </a:p>
          <a:p>
            <a:r>
              <a:rPr lang="en-US" dirty="0"/>
              <a:t>	Effect: the tire is on the axle</a:t>
            </a:r>
          </a:p>
          <a:p>
            <a:r>
              <a:rPr lang="en-US" dirty="0"/>
              <a:t>A tire can be removed from the trunk if it is in the trunk (precondition)</a:t>
            </a:r>
          </a:p>
          <a:p>
            <a:r>
              <a:rPr lang="en-US" dirty="0"/>
              <a:t>	Effect: the tire is on the ground</a:t>
            </a:r>
          </a:p>
          <a:p>
            <a:r>
              <a:rPr lang="en-US" dirty="0"/>
              <a:t>A tire can be put in the trunk if it is on the ground (precondition)</a:t>
            </a:r>
          </a:p>
          <a:p>
            <a:r>
              <a:rPr lang="en-US" dirty="0"/>
              <a:t>	Effect: the tire is in the trunk</a:t>
            </a:r>
          </a:p>
          <a:p>
            <a:endParaRPr lang="en-US" dirty="0"/>
          </a:p>
        </p:txBody>
      </p:sp>
    </p:spTree>
    <p:extLst>
      <p:ext uri="{BB962C8B-B14F-4D97-AF65-F5344CB8AC3E}">
        <p14:creationId xmlns:p14="http://schemas.microsoft.com/office/powerpoint/2010/main" val="4013880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45024</TotalTime>
  <Words>6585</Words>
  <Application>Microsoft Office PowerPoint</Application>
  <PresentationFormat>Widescreen</PresentationFormat>
  <Paragraphs>914</Paragraphs>
  <Slides>66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Calibri</vt:lpstr>
      <vt:lpstr>Cambria Math</vt:lpstr>
      <vt:lpstr>Arial</vt:lpstr>
      <vt:lpstr>Avenir Book</vt:lpstr>
      <vt:lpstr>Wingdings</vt:lpstr>
      <vt:lpstr>Office Theme</vt:lpstr>
      <vt:lpstr>AI: Representation and Problem Solving </vt:lpstr>
      <vt:lpstr>Changing a Tire</vt:lpstr>
      <vt:lpstr>Changing a Tire</vt:lpstr>
      <vt:lpstr>Search, Logic, and Classical Planning</vt:lpstr>
      <vt:lpstr>Idea of Classical Planning</vt:lpstr>
      <vt:lpstr>Poll 1</vt:lpstr>
      <vt:lpstr>Full State Description</vt:lpstr>
      <vt:lpstr>Operators </vt:lpstr>
      <vt:lpstr>Rules of Tire Fixing</vt:lpstr>
      <vt:lpstr>Rules of Tire Fixing</vt:lpstr>
      <vt:lpstr>Remove Tire from Trunk (State Transition)</vt:lpstr>
      <vt:lpstr>Remove Tire from Trunk (State Transition)</vt:lpstr>
      <vt:lpstr>Operator: Remove(tire, trunk)</vt:lpstr>
      <vt:lpstr>Operator: Remove(tire, loc)</vt:lpstr>
      <vt:lpstr>Operator: Remove(tire, loc)</vt:lpstr>
      <vt:lpstr>Operator: Remove(tire, loc)</vt:lpstr>
      <vt:lpstr>Operator: Put(tire, loc)</vt:lpstr>
      <vt:lpstr>Operators for Fixing a Tire</vt:lpstr>
      <vt:lpstr>Example Matching Operators</vt:lpstr>
      <vt:lpstr>Example Matching Operators</vt:lpstr>
      <vt:lpstr>Example Matching Operators</vt:lpstr>
      <vt:lpstr>Example Matching Operators</vt:lpstr>
      <vt:lpstr>Example Matching Operators</vt:lpstr>
      <vt:lpstr>Example Matching Operators</vt:lpstr>
      <vt:lpstr>Matching Operators as Search</vt:lpstr>
      <vt:lpstr>Finding Plans with Symbolic Representations</vt:lpstr>
      <vt:lpstr>Linear Planning</vt:lpstr>
      <vt:lpstr>Linear Planning Spare Tire Example</vt:lpstr>
      <vt:lpstr>Spare Tire Example with Tools</vt:lpstr>
      <vt:lpstr>Sussman’s Anomaly</vt:lpstr>
      <vt:lpstr>Non-Linear Planning </vt:lpstr>
      <vt:lpstr>Heuristics – Search Graph Representation</vt:lpstr>
      <vt:lpstr>GraphPlan</vt:lpstr>
      <vt:lpstr>GraphPlan and GraphPlan Graph Representation</vt:lpstr>
      <vt:lpstr>Building a GraphPlan Graph</vt:lpstr>
      <vt:lpstr>Building a GraphPlan Graph</vt:lpstr>
      <vt:lpstr>Building a GraphPlan Graph</vt:lpstr>
      <vt:lpstr>Building a GraphPlan Graph</vt:lpstr>
      <vt:lpstr>Building a GraphPlan Graph</vt:lpstr>
      <vt:lpstr>Building a GraphPlan Graph</vt:lpstr>
      <vt:lpstr>GraphPlan Big Picture </vt:lpstr>
      <vt:lpstr>GraphPlan High Level Algorithm</vt:lpstr>
      <vt:lpstr>Searching the GraphPlan Graph</vt:lpstr>
      <vt:lpstr>GraphPlan Takeaways</vt:lpstr>
      <vt:lpstr>We provide the GraphPlan implementation</vt:lpstr>
      <vt:lpstr>Implementing Symbolic Representations</vt:lpstr>
      <vt:lpstr>Implementing Symbolic Representations</vt:lpstr>
      <vt:lpstr>Implementing Symbolic Representations</vt:lpstr>
      <vt:lpstr>Initial State and Goal State</vt:lpstr>
      <vt:lpstr>Implementing Symbolic Representations</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Rocket Ship GraphPlan Graph</vt:lpstr>
      <vt:lpstr>Rocket Ship GraphPlan Graph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Tuomas W Sandholm</cp:lastModifiedBy>
  <cp:revision>1099</cp:revision>
  <cp:lastPrinted>2021-10-05T19:19:43Z</cp:lastPrinted>
  <dcterms:created xsi:type="dcterms:W3CDTF">2018-10-11T11:39:27Z</dcterms:created>
  <dcterms:modified xsi:type="dcterms:W3CDTF">2024-02-28T04:31:34Z</dcterms:modified>
</cp:coreProperties>
</file>