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686" r:id="rId2"/>
    <p:sldId id="873" r:id="rId3"/>
    <p:sldId id="256" r:id="rId4"/>
    <p:sldId id="822" r:id="rId5"/>
    <p:sldId id="833" r:id="rId6"/>
    <p:sldId id="662" r:id="rId7"/>
    <p:sldId id="748" r:id="rId8"/>
    <p:sldId id="694" r:id="rId9"/>
    <p:sldId id="733" r:id="rId10"/>
    <p:sldId id="741" r:id="rId11"/>
    <p:sldId id="834" r:id="rId12"/>
    <p:sldId id="804" r:id="rId13"/>
    <p:sldId id="828" r:id="rId14"/>
    <p:sldId id="823" r:id="rId15"/>
    <p:sldId id="870" r:id="rId16"/>
    <p:sldId id="827" r:id="rId17"/>
    <p:sldId id="837" r:id="rId18"/>
    <p:sldId id="851" r:id="rId19"/>
    <p:sldId id="810" r:id="rId20"/>
    <p:sldId id="749" r:id="rId21"/>
    <p:sldId id="736" r:id="rId22"/>
    <p:sldId id="648" r:id="rId23"/>
    <p:sldId id="752" r:id="rId24"/>
    <p:sldId id="751" r:id="rId25"/>
    <p:sldId id="649" r:id="rId26"/>
    <p:sldId id="682" r:id="rId27"/>
    <p:sldId id="745" r:id="rId28"/>
    <p:sldId id="811" r:id="rId29"/>
    <p:sldId id="812" r:id="rId30"/>
    <p:sldId id="747" r:id="rId31"/>
    <p:sldId id="753" r:id="rId32"/>
    <p:sldId id="754" r:id="rId33"/>
    <p:sldId id="820" r:id="rId34"/>
    <p:sldId id="829" r:id="rId35"/>
    <p:sldId id="830" r:id="rId36"/>
    <p:sldId id="727" r:id="rId37"/>
    <p:sldId id="855" r:id="rId38"/>
    <p:sldId id="857" r:id="rId39"/>
    <p:sldId id="850" r:id="rId40"/>
    <p:sldId id="867" r:id="rId41"/>
    <p:sldId id="826" r:id="rId42"/>
    <p:sldId id="844" r:id="rId43"/>
    <p:sldId id="843" r:id="rId44"/>
    <p:sldId id="845" r:id="rId45"/>
    <p:sldId id="863" r:id="rId46"/>
    <p:sldId id="839" r:id="rId47"/>
    <p:sldId id="872" r:id="rId48"/>
    <p:sldId id="841" r:id="rId49"/>
    <p:sldId id="868" r:id="rId50"/>
    <p:sldId id="861" r:id="rId51"/>
    <p:sldId id="875" r:id="rId52"/>
    <p:sldId id="816" r:id="rId53"/>
    <p:sldId id="842" r:id="rId54"/>
    <p:sldId id="864" r:id="rId55"/>
    <p:sldId id="865" r:id="rId56"/>
    <p:sldId id="846" r:id="rId57"/>
    <p:sldId id="847" r:id="rId5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88093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25509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6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61019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81550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4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3.png"/><Relationship Id="rId10" Type="http://schemas.openxmlformats.org/officeDocument/2006/relationships/image" Target="../media/image401.png"/><Relationship Id="rId4" Type="http://schemas.openxmlformats.org/officeDocument/2006/relationships/image" Target="../media/image42.png"/><Relationship Id="rId9" Type="http://schemas.openxmlformats.org/officeDocument/2006/relationships/customXml" Target="../ink/ink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Tuesday 1/31,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</a:t>
            </a:r>
          </a:p>
          <a:p>
            <a:pPr marL="917575" lvl="2" indent="-457200"/>
            <a:r>
              <a:rPr lang="en-US" sz="2800" dirty="0"/>
              <a:t>Due Monday 2/6, 10pm</a:t>
            </a:r>
          </a:p>
          <a:p>
            <a:pPr marL="917575" lvl="2" indent="-457200"/>
            <a:r>
              <a:rPr lang="en-US" sz="2800" dirty="0"/>
              <a:t>Working in pairs is suggested but not required</a:t>
            </a:r>
          </a:p>
          <a:p>
            <a:endParaRPr lang="en-US" sz="800" dirty="0"/>
          </a:p>
          <a:p>
            <a:r>
              <a:rPr lang="en-US" dirty="0"/>
              <a:t>Polls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worry if you miss a few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Talk to Stephanie if you are systematically missing polls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16CFAE-3C42-41F1-9004-80FBF30D9DD6}"/>
              </a:ext>
            </a:extLst>
          </p:cNvPr>
          <p:cNvGrpSpPr/>
          <p:nvPr/>
        </p:nvGrpSpPr>
        <p:grpSpPr>
          <a:xfrm>
            <a:off x="2435526" y="4831487"/>
            <a:ext cx="9199179" cy="523222"/>
            <a:chOff x="1849821" y="4831487"/>
            <a:chExt cx="9199179" cy="523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0C0DD9-B1E0-4E88-9C6D-269FAE23902E}"/>
                </a:ext>
              </a:extLst>
            </p:cNvPr>
            <p:cNvSpPr txBox="1"/>
            <p:nvPr/>
          </p:nvSpPr>
          <p:spPr>
            <a:xfrm>
              <a:off x="9800575" y="4831489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B77600-9907-4C49-8034-21BEC63545E4}"/>
                </a:ext>
              </a:extLst>
            </p:cNvPr>
            <p:cNvSpPr txBox="1"/>
            <p:nvPr/>
          </p:nvSpPr>
          <p:spPr>
            <a:xfrm>
              <a:off x="7072526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74ADF-9E04-4739-AEEE-80504A7FC6FB}"/>
                </a:ext>
              </a:extLst>
            </p:cNvPr>
            <p:cNvSpPr txBox="1"/>
            <p:nvPr/>
          </p:nvSpPr>
          <p:spPr>
            <a:xfrm>
              <a:off x="4516734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53752-53A9-4686-9659-BADB68CF56D7}"/>
                </a:ext>
              </a:extLst>
            </p:cNvPr>
            <p:cNvSpPr txBox="1"/>
            <p:nvPr/>
          </p:nvSpPr>
          <p:spPr>
            <a:xfrm>
              <a:off x="1849821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 (+ worksheet Poll 2 and 3 for Q1a/b)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73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987F0E-B918-4644-B879-589BB814A235}"/>
              </a:ext>
            </a:extLst>
          </p:cNvPr>
          <p:cNvGrpSpPr/>
          <p:nvPr/>
        </p:nvGrpSpPr>
        <p:grpSpPr>
          <a:xfrm>
            <a:off x="1270359" y="2221781"/>
            <a:ext cx="9442099" cy="4263189"/>
            <a:chOff x="1625600" y="1976735"/>
            <a:chExt cx="8636000" cy="2976265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CC85BF91-3934-4CD5-A077-63E90B54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C0026804-0EF8-4709-8C38-B0C0CD92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03" name="AutoShape 13">
                <a:extLst>
                  <a:ext uri="{FF2B5EF4-FFF2-40B4-BE49-F238E27FC236}">
                    <a16:creationId xmlns:a16="http://schemas.microsoft.com/office/drawing/2014/main" id="{4E8C4367-56F6-4399-8824-90C553BCF9E3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" name="Rectangle 7">
                <a:extLst>
                  <a:ext uri="{FF2B5EF4-FFF2-40B4-BE49-F238E27FC236}">
                    <a16:creationId xmlns:a16="http://schemas.microsoft.com/office/drawing/2014/main" id="{EDBCE948-7E51-4086-A518-8F0AE7DD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47850997-E3AE-4FE9-83E3-ED3E8E91D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01" name="AutoShape 17">
                <a:extLst>
                  <a:ext uri="{FF2B5EF4-FFF2-40B4-BE49-F238E27FC236}">
                    <a16:creationId xmlns:a16="http://schemas.microsoft.com/office/drawing/2014/main" id="{82EC720E-F9FF-4EF0-A5E1-53CE3B0A7621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261B55EE-76B6-46BC-8ECF-95D8925D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id="{EEAE34CF-0D91-4983-8AFA-0FD91A9D4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99" name="AutoShape 33">
                <a:extLst>
                  <a:ext uri="{FF2B5EF4-FFF2-40B4-BE49-F238E27FC236}">
                    <a16:creationId xmlns:a16="http://schemas.microsoft.com/office/drawing/2014/main" id="{41292B4D-33E9-4113-86FA-4062D56EE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0" name="Rectangle 7">
                <a:extLst>
                  <a:ext uri="{FF2B5EF4-FFF2-40B4-BE49-F238E27FC236}">
                    <a16:creationId xmlns:a16="http://schemas.microsoft.com/office/drawing/2014/main" id="{08E3E601-82AE-4A78-9FDF-D1BD8010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9BAEB77A-F39C-4D07-AC71-7667819D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97" name="AutoShape 37">
                <a:extLst>
                  <a:ext uri="{FF2B5EF4-FFF2-40B4-BE49-F238E27FC236}">
                    <a16:creationId xmlns:a16="http://schemas.microsoft.com/office/drawing/2014/main" id="{4C197945-1864-4ECB-877F-83E74A17C0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Rectangle 7">
                <a:extLst>
                  <a:ext uri="{FF2B5EF4-FFF2-40B4-BE49-F238E27FC236}">
                    <a16:creationId xmlns:a16="http://schemas.microsoft.com/office/drawing/2014/main" id="{3AEDFEBD-4F1B-4F89-BDA9-3B260BFC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3D08-186E-4A1C-80CD-8A9BF65A189F}"/>
                </a:ext>
              </a:extLst>
            </p:cNvPr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95" name="AutoShape 6">
                <a:extLst>
                  <a:ext uri="{FF2B5EF4-FFF2-40B4-BE49-F238E27FC236}">
                    <a16:creationId xmlns:a16="http://schemas.microsoft.com/office/drawing/2014/main" id="{55B02612-E7B1-403D-9B1B-F5B4EC23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6" name="AutoShape 7">
                <a:extLst>
                  <a:ext uri="{FF2B5EF4-FFF2-40B4-BE49-F238E27FC236}">
                    <a16:creationId xmlns:a16="http://schemas.microsoft.com/office/drawing/2014/main" id="{FC67DB77-10DD-49DF-806A-BB404A98BEDB}"/>
                  </a:ext>
                </a:extLst>
              </p:cNvPr>
              <p:cNvCxnSpPr>
                <a:cxnSpLocks noChangeShapeType="1"/>
                <a:stCxn id="53" idx="3"/>
                <a:endCxn id="95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9" name="AutoShape 9">
              <a:extLst>
                <a:ext uri="{FF2B5EF4-FFF2-40B4-BE49-F238E27FC236}">
                  <a16:creationId xmlns:a16="http://schemas.microsoft.com/office/drawing/2014/main" id="{3878F6AC-C38A-4238-9EFE-7DC529374309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2D0BBD7E-9AC5-4C33-A6C7-32958C71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1" name="AutoShape 21">
              <a:extLst>
                <a:ext uri="{FF2B5EF4-FFF2-40B4-BE49-F238E27FC236}">
                  <a16:creationId xmlns:a16="http://schemas.microsoft.com/office/drawing/2014/main" id="{3C5822C1-7DEF-48BA-B301-6CFE749FE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21">
              <a:extLst>
                <a:ext uri="{FF2B5EF4-FFF2-40B4-BE49-F238E27FC236}">
                  <a16:creationId xmlns:a16="http://schemas.microsoft.com/office/drawing/2014/main" id="{5C7C4F4C-95BD-461F-952C-00CE165DA955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21">
              <a:extLst>
                <a:ext uri="{FF2B5EF4-FFF2-40B4-BE49-F238E27FC236}">
                  <a16:creationId xmlns:a16="http://schemas.microsoft.com/office/drawing/2014/main" id="{8F2A6F20-0C0A-4831-87D2-8AD8F91AEF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020242C2-F5D7-4E19-8BF1-7389BAC17FA4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09FD0C-FE99-4058-A989-5749379E42B7}"/>
                </a:ext>
              </a:extLst>
            </p:cNvPr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B7FD3ADA-5A3E-40BA-80D9-98F7669C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4" name="AutoShape 21">
                <a:extLst>
                  <a:ext uri="{FF2B5EF4-FFF2-40B4-BE49-F238E27FC236}">
                    <a16:creationId xmlns:a16="http://schemas.microsoft.com/office/drawing/2014/main" id="{D1118E4D-C1B2-4515-87CF-EDAAAE657AAD}"/>
                  </a:ext>
                </a:extLst>
              </p:cNvPr>
              <p:cNvCxnSpPr>
                <a:cxnSpLocks noChangeShapeType="1"/>
                <a:stCxn id="53" idx="3"/>
                <a:endCxn id="93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D5B4D278-B359-4ACA-96B6-6DFF6DAF8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9" name="AutoShape 23">
                <a:extLst>
                  <a:ext uri="{FF2B5EF4-FFF2-40B4-BE49-F238E27FC236}">
                    <a16:creationId xmlns:a16="http://schemas.microsoft.com/office/drawing/2014/main" id="{1A241701-5E71-4D7D-8B00-4FC1C4838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A2F82B88-FABB-4668-863D-B784C911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91" name="AutoShape 21">
                <a:extLst>
                  <a:ext uri="{FF2B5EF4-FFF2-40B4-BE49-F238E27FC236}">
                    <a16:creationId xmlns:a16="http://schemas.microsoft.com/office/drawing/2014/main" id="{2EDB46AC-2864-4067-8852-973712C29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">
                <a:extLst>
                  <a:ext uri="{FF2B5EF4-FFF2-40B4-BE49-F238E27FC236}">
                    <a16:creationId xmlns:a16="http://schemas.microsoft.com/office/drawing/2014/main" id="{21BC38B6-9946-4233-8224-8AAD541DD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8FF26583-2645-4D40-9850-C9185BC9A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5" name="AutoShape 29">
                <a:extLst>
                  <a:ext uri="{FF2B5EF4-FFF2-40B4-BE49-F238E27FC236}">
                    <a16:creationId xmlns:a16="http://schemas.microsoft.com/office/drawing/2014/main" id="{1F5156D3-C926-4495-ACBC-817813D53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83FB3D26-3907-47AD-935F-965F722F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87" name="AutoShape 21">
                <a:extLst>
                  <a:ext uri="{FF2B5EF4-FFF2-40B4-BE49-F238E27FC236}">
                    <a16:creationId xmlns:a16="http://schemas.microsoft.com/office/drawing/2014/main" id="{27776F55-3640-47A2-9276-EB0C8FA481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">
                <a:extLst>
                  <a:ext uri="{FF2B5EF4-FFF2-40B4-BE49-F238E27FC236}">
                    <a16:creationId xmlns:a16="http://schemas.microsoft.com/office/drawing/2014/main" id="{8EBDDA3F-3308-436E-B385-C277BD06F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28126098-5391-410F-AD25-B859D638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83" name="AutoShape 33">
                <a:extLst>
                  <a:ext uri="{FF2B5EF4-FFF2-40B4-BE49-F238E27FC236}">
                    <a16:creationId xmlns:a16="http://schemas.microsoft.com/office/drawing/2014/main" id="{2D9901E4-3814-49D1-A230-CD4BC7D5E5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Rectangle 7">
                <a:extLst>
                  <a:ext uri="{FF2B5EF4-FFF2-40B4-BE49-F238E27FC236}">
                    <a16:creationId xmlns:a16="http://schemas.microsoft.com/office/drawing/2014/main" id="{180EAC70-AD48-41BD-9F36-A22C22DD2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B5686350-4DDB-4B56-9FBA-7F1D2040B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81" name="AutoShape 37">
                <a:extLst>
                  <a:ext uri="{FF2B5EF4-FFF2-40B4-BE49-F238E27FC236}">
                    <a16:creationId xmlns:a16="http://schemas.microsoft.com/office/drawing/2014/main" id="{A7C0FE7B-E7F7-4EED-A3B0-6971010BC4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18FBA9A0-868B-4B0F-AEB5-FA0E2508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40A04D-7824-4198-ADF7-4CB5C0CAAF98}"/>
                </a:ext>
              </a:extLst>
            </p:cNvPr>
            <p:cNvSpPr txBox="1"/>
            <p:nvPr/>
          </p:nvSpPr>
          <p:spPr>
            <a:xfrm>
              <a:off x="2250142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156BD0-1B5C-430D-BFC6-D3BF71428DF7}"/>
                </a:ext>
              </a:extLst>
            </p:cNvPr>
            <p:cNvSpPr txBox="1"/>
            <p:nvPr/>
          </p:nvSpPr>
          <p:spPr>
            <a:xfrm>
              <a:off x="5257800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669FE9-444A-4B6E-A6D4-D0BC1266EECF}"/>
                </a:ext>
              </a:extLst>
            </p:cNvPr>
            <p:cNvSpPr txBox="1"/>
            <p:nvPr/>
          </p:nvSpPr>
          <p:spPr>
            <a:xfrm>
              <a:off x="8327301" y="3272135"/>
              <a:ext cx="359500" cy="408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26E67-AC8C-4394-890C-96B3BED32106}"/>
                </a:ext>
              </a:extLst>
            </p:cNvPr>
            <p:cNvSpPr txBox="1"/>
            <p:nvPr/>
          </p:nvSpPr>
          <p:spPr>
            <a:xfrm>
              <a:off x="5334000" y="19767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8" name="Group 61">
              <a:extLst>
                <a:ext uri="{FF2B5EF4-FFF2-40B4-BE49-F238E27FC236}">
                  <a16:creationId xmlns:a16="http://schemas.microsoft.com/office/drawing/2014/main" id="{AD1D4B88-0823-4A8B-B177-1FB31CD44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79" name="AutoShape 26">
                <a:extLst>
                  <a:ext uri="{FF2B5EF4-FFF2-40B4-BE49-F238E27FC236}">
                    <a16:creationId xmlns:a16="http://schemas.microsoft.com/office/drawing/2014/main" id="{1A3E7E56-1FC9-44B9-89B1-AE7326F8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80" name="AutoShape 27">
                <a:extLst>
                  <a:ext uri="{FF2B5EF4-FFF2-40B4-BE49-F238E27FC236}">
                    <a16:creationId xmlns:a16="http://schemas.microsoft.com/office/drawing/2014/main" id="{92648BCF-46AF-4718-929D-6272DE1C43C0}"/>
                  </a:ext>
                </a:extLst>
              </p:cNvPr>
              <p:cNvCxnSpPr>
                <a:cxnSpLocks noChangeShapeType="1"/>
                <a:stCxn id="53" idx="3"/>
                <a:endCxn id="79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4F6E5496-BFBA-4287-A317-8E9149E6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4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 any recitation you want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Stay tuned to Diderot for post about informally changing section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More coming on Diderot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change form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Student info survey</a:t>
            </a:r>
          </a:p>
        </p:txBody>
      </p:sp>
    </p:spTree>
    <p:extLst>
      <p:ext uri="{BB962C8B-B14F-4D97-AF65-F5344CB8AC3E}">
        <p14:creationId xmlns:p14="http://schemas.microsoft.com/office/powerpoint/2010/main" val="412748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Bounded rationality </a:t>
            </a:r>
            <a:r>
              <a:rPr lang="en-US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400" dirty="0"/>
              <a:t>Evaluation functions are always imperfect</a:t>
            </a:r>
          </a:p>
          <a:p>
            <a:endParaRPr lang="en-US" sz="2400" dirty="0"/>
          </a:p>
          <a:p>
            <a:r>
              <a:rPr lang="en-US" sz="2400" dirty="0"/>
              <a:t>Deeper search =&gt; better play (usually)</a:t>
            </a:r>
          </a:p>
          <a:p>
            <a:endParaRPr lang="en-US" sz="2400" dirty="0"/>
          </a:p>
          <a:p>
            <a:r>
              <a:rPr lang="en-US" sz="2400" dirty="0"/>
              <a:t>Or, deeper search gives same quality of play with a less accurate evaluation function</a:t>
            </a:r>
          </a:p>
          <a:p>
            <a:endParaRPr lang="en-US" sz="2400" dirty="0"/>
          </a:p>
          <a:p>
            <a:r>
              <a:rPr lang="en-US" sz="2400" dirty="0"/>
              <a:t>An important example of the tradeoff between complexity of features and complexity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5" imgW="327619" imgH="343075" progId="MSPhotoEd.3">
                      <p:embed/>
                    </p:oleObj>
                  </mc:Choice>
                  <mc:Fallback>
                    <p:oleObj name="Photo Editor Photo" r:id="rId5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327619" imgH="343075" progId="MSPhotoEd.3">
                    <p:embed/>
                  </p:oleObj>
                </mc:Choice>
                <mc:Fallback>
                  <p:oleObj name="Photo Editor Photo" r:id="rId6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82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 your own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C41B-58B7-44D1-BA67-8928F289DDFB}"/>
              </a:ext>
            </a:extLst>
          </p:cNvPr>
          <p:cNvSpPr txBox="1"/>
          <p:nvPr/>
        </p:nvSpPr>
        <p:spPr>
          <a:xfrm>
            <a:off x="552099" y="1119269"/>
            <a:ext cx="4501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e,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 g,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 g, k,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 g, n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34435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deepening helps with this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Time complexity drops to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/2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1M nodes/move =&gt; depth=8, respectable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0" y="1827274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3615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748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399" y="3768436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ABFEB6F-677D-4172-81AA-55B3116A7249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8CF586-F4DA-4EBB-BA9D-33CB8029D85A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018D24-6BE0-4003-9502-D483CE63D26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9AFEC63-CF4B-4AA7-914A-F9C57E334A17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39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 your own…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 your own…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7ADEA-7610-4820-9534-05AC468A409C}"/>
              </a:ext>
            </a:extLst>
          </p:cNvPr>
          <p:cNvSpPr txBox="1"/>
          <p:nvPr/>
        </p:nvSpPr>
        <p:spPr>
          <a:xfrm>
            <a:off x="6214428" y="346595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4+3=7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D55B2-8B09-4EEF-A647-42A9240F13AA}"/>
              </a:ext>
            </a:extLst>
          </p:cNvPr>
          <p:cNvSpPr txBox="1"/>
          <p:nvPr/>
        </p:nvSpPr>
        <p:spPr>
          <a:xfrm>
            <a:off x="2210022" y="3465951"/>
            <a:ext cx="17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3+2+2=7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AE99C4-7402-42DF-92C5-D01702387ECD}"/>
              </a:ext>
            </a:extLst>
          </p:cNvPr>
          <p:cNvSpPr txBox="1"/>
          <p:nvPr/>
        </p:nvSpPr>
        <p:spPr>
          <a:xfrm>
            <a:off x="9094537" y="3449892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4+4=8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E324D-D81B-4CC2-9C15-DD1D5F6BBFCC}"/>
              </a:ext>
            </a:extLst>
          </p:cNvPr>
          <p:cNvSpPr txBox="1"/>
          <p:nvPr/>
        </p:nvSpPr>
        <p:spPr>
          <a:xfrm>
            <a:off x="7955889" y="130026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Right</a:t>
            </a:r>
          </a:p>
        </p:txBody>
      </p:sp>
    </p:spTree>
    <p:extLst>
      <p:ext uri="{BB962C8B-B14F-4D97-AF65-F5344CB8AC3E}">
        <p14:creationId xmlns:p14="http://schemas.microsoft.com/office/powerpoint/2010/main" val="2183426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2015: AlphaGo from DeepMind beats Lee Sedol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46606" y="1371600"/>
            <a:ext cx="1445394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B3FD968-B729-4D95-99A0-1AA0BADD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17" y="1360100"/>
            <a:ext cx="6254567" cy="48877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703732-74A7-4A1A-8C16-F6D56C408D26}"/>
              </a:ext>
            </a:extLst>
          </p:cNvPr>
          <p:cNvSpPr/>
          <p:nvPr/>
        </p:nvSpPr>
        <p:spPr>
          <a:xfrm>
            <a:off x="10911544" y="1368616"/>
            <a:ext cx="108025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752907" y="5021273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CA266-7F5B-423B-8C98-1B1F593969E3}"/>
              </a:ext>
            </a:extLst>
          </p:cNvPr>
          <p:cNvSpPr/>
          <p:nvPr/>
        </p:nvSpPr>
        <p:spPr>
          <a:xfrm>
            <a:off x="9677400" y="3950432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6953D-D384-4857-BEA6-6403353B911F}"/>
              </a:ext>
            </a:extLst>
          </p:cNvPr>
          <p:cNvSpPr/>
          <p:nvPr/>
        </p:nvSpPr>
        <p:spPr>
          <a:xfrm>
            <a:off x="7467600" y="4017289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C282F-0B62-4B49-B0C9-87E0A11D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9748"/>
            <a:ext cx="3498503" cy="3498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CC2DAB-2EAB-3346-A6CF-5449CABF45A0}"/>
              </a:ext>
            </a:extLst>
          </p:cNvPr>
          <p:cNvSpPr/>
          <p:nvPr/>
        </p:nvSpPr>
        <p:spPr>
          <a:xfrm>
            <a:off x="7656288" y="2840711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6B8D-3645-A847-9E00-86BB6B9D6D8E}"/>
              </a:ext>
            </a:extLst>
          </p:cNvPr>
          <p:cNvSpPr/>
          <p:nvPr/>
        </p:nvSpPr>
        <p:spPr>
          <a:xfrm>
            <a:off x="9634851" y="2797415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962E-5617-4A49-A1F3-2FB0C7AF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Activity Demo – Connect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E2A3-AE48-FF4B-AD33-A331687D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49326" cy="2039539"/>
          </a:xfrm>
        </p:spPr>
        <p:txBody>
          <a:bodyPr/>
          <a:lstStyle/>
          <a:p>
            <a:r>
              <a:rPr lang="en-US" dirty="0"/>
              <a:t>Q1c – practice alpha-beta pruning </a:t>
            </a:r>
            <a:r>
              <a:rPr lang="en-US" i="1" dirty="0"/>
              <a:t>on your own</a:t>
            </a:r>
          </a:p>
          <a:p>
            <a:endParaRPr lang="en-US" dirty="0"/>
          </a:p>
          <a:p>
            <a:r>
              <a:rPr lang="en-US" dirty="0"/>
              <a:t>Q2 – apply minimax and evaluation functions (heuristics) to Connect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46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kinds of games!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4191000"/>
            <a:ext cx="5982869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Zero-Sum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opposite</a:t>
            </a:r>
            <a:r>
              <a:rPr lang="en-US" dirty="0"/>
              <a:t> utilities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Pure competition: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One</a:t>
            </a:r>
            <a:r>
              <a:rPr lang="en-US" sz="2400" b="1" i="1" dirty="0">
                <a:solidFill>
                  <a:srgbClr val="0000FF"/>
                </a:solidFill>
              </a:rPr>
              <a:t> maximizes</a:t>
            </a:r>
            <a:r>
              <a:rPr lang="en-US" sz="2400" dirty="0"/>
              <a:t>, the other </a:t>
            </a:r>
            <a:r>
              <a:rPr lang="en-US" sz="24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General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independent</a:t>
            </a:r>
            <a:r>
              <a:rPr lang="en-US" dirty="0"/>
              <a:t> 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28800" y="3429000"/>
            <a:ext cx="1032206" cy="194520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962401" y="3124200"/>
            <a:ext cx="1405796" cy="225000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400" dirty="0">
                <a:sym typeface="Symbol" pitchFamily="18" charset="2"/>
              </a:rPr>
              <a:t>Or just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12701</TotalTime>
  <Words>2649</Words>
  <Application>Microsoft Macintosh PowerPoint</Application>
  <PresentationFormat>Widescreen</PresentationFormat>
  <Paragraphs>685</Paragraphs>
  <Slides>57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Photo Editor Photo</vt:lpstr>
      <vt:lpstr>Announcements</vt:lpstr>
      <vt:lpstr>Announcements</vt:lpstr>
      <vt:lpstr>AI: Representation and Problem Solving </vt:lpstr>
      <vt:lpstr>Outline</vt:lpstr>
      <vt:lpstr>Game Playing State-of-the-Art</vt:lpstr>
      <vt:lpstr>Types of Games</vt:lpstr>
      <vt:lpstr>Zero-Sum Games</vt:lpstr>
      <vt:lpstr>“Standard” Games</vt:lpstr>
      <vt:lpstr>Adversarial Search</vt:lpstr>
      <vt:lpstr>Single-Agent Trees</vt:lpstr>
      <vt:lpstr>Minimax</vt:lpstr>
      <vt:lpstr>Minimax</vt:lpstr>
      <vt:lpstr>Minimax Code</vt:lpstr>
      <vt:lpstr>Poll 1 (+ worksheet Poll 2 and 3 for Q1a/b)</vt:lpstr>
      <vt:lpstr>Poll 1</vt:lpstr>
      <vt:lpstr>Minimax Notation</vt:lpstr>
      <vt:lpstr>Minimax Notation</vt:lpstr>
      <vt:lpstr>Generic Game Tree Pseudocode</vt:lpstr>
      <vt:lpstr>Generalized minimax</vt:lpstr>
      <vt:lpstr>Minimax Efficiency</vt:lpstr>
      <vt:lpstr>Resource Limits</vt:lpstr>
      <vt:lpstr>Resource Limits</vt:lpstr>
      <vt:lpstr>Depth Matters</vt:lpstr>
      <vt:lpstr>Evaluation Functions</vt:lpstr>
      <vt:lpstr>Evaluation Functions</vt:lpstr>
      <vt:lpstr>Evaluation for Pacman</vt:lpstr>
      <vt:lpstr>Game Tree Pruning</vt:lpstr>
      <vt:lpstr>Minimax Example</vt:lpstr>
      <vt:lpstr>Alpha-Beta Example</vt:lpstr>
      <vt:lpstr>Alpha-Beta Implementation</vt:lpstr>
      <vt:lpstr>On your own</vt:lpstr>
      <vt:lpstr>Poll 4</vt:lpstr>
      <vt:lpstr>Poll 4</vt:lpstr>
      <vt:lpstr>Alpha-Beta Code</vt:lpstr>
      <vt:lpstr>Alpha-Beta Code</vt:lpstr>
      <vt:lpstr>Alpha-Beta Pruning Properties</vt:lpstr>
      <vt:lpstr>Modeling Assumptions</vt:lpstr>
      <vt:lpstr>Modeling Assumptions</vt:lpstr>
      <vt:lpstr>Modeling Assumptions</vt:lpstr>
      <vt:lpstr>Chance outcomes in trees</vt:lpstr>
      <vt:lpstr>Probabilities</vt:lpstr>
      <vt:lpstr>Probabilities</vt:lpstr>
      <vt:lpstr>Expected Value</vt:lpstr>
      <vt:lpstr>Expectations</vt:lpstr>
      <vt:lpstr>Expectations</vt:lpstr>
      <vt:lpstr>On your own…</vt:lpstr>
      <vt:lpstr>On your own…</vt:lpstr>
      <vt:lpstr>Expectimax Code</vt:lpstr>
      <vt:lpstr>Expectimax Pruning?</vt:lpstr>
      <vt:lpstr>Modeling Assumptions</vt:lpstr>
      <vt:lpstr>In Class Activity Demo – Connect 4</vt:lpstr>
      <vt:lpstr>Summary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640</cp:revision>
  <cp:lastPrinted>2023-01-25T19:02:37Z</cp:lastPrinted>
  <dcterms:created xsi:type="dcterms:W3CDTF">2018-10-11T11:39:27Z</dcterms:created>
  <dcterms:modified xsi:type="dcterms:W3CDTF">2023-01-25T19:49:27Z</dcterms:modified>
</cp:coreProperties>
</file>