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640" r:id="rId2"/>
    <p:sldId id="686" r:id="rId3"/>
    <p:sldId id="339" r:id="rId4"/>
    <p:sldId id="685" r:id="rId5"/>
    <p:sldId id="663" r:id="rId6"/>
    <p:sldId id="406" r:id="rId7"/>
    <p:sldId id="457" r:id="rId8"/>
    <p:sldId id="413" r:id="rId9"/>
    <p:sldId id="532" r:id="rId10"/>
    <p:sldId id="645" r:id="rId11"/>
    <p:sldId id="642" r:id="rId12"/>
    <p:sldId id="543" r:id="rId13"/>
    <p:sldId id="556" r:id="rId14"/>
    <p:sldId id="637" r:id="rId15"/>
    <p:sldId id="544" r:id="rId16"/>
    <p:sldId id="650" r:id="rId17"/>
    <p:sldId id="453" r:id="rId18"/>
    <p:sldId id="549" r:id="rId19"/>
    <p:sldId id="551" r:id="rId20"/>
    <p:sldId id="651" r:id="rId21"/>
    <p:sldId id="677" r:id="rId22"/>
    <p:sldId id="678" r:id="rId23"/>
    <p:sldId id="687" r:id="rId24"/>
    <p:sldId id="679" r:id="rId25"/>
    <p:sldId id="458" r:id="rId26"/>
    <p:sldId id="594" r:id="rId27"/>
    <p:sldId id="452" r:id="rId28"/>
    <p:sldId id="571" r:id="rId29"/>
    <p:sldId id="481" r:id="rId30"/>
    <p:sldId id="572" r:id="rId31"/>
    <p:sldId id="673" r:id="rId32"/>
    <p:sldId id="578" r:id="rId33"/>
    <p:sldId id="579" r:id="rId34"/>
    <p:sldId id="671" r:id="rId35"/>
    <p:sldId id="639" r:id="rId36"/>
    <p:sldId id="576" r:id="rId37"/>
    <p:sldId id="680" r:id="rId38"/>
    <p:sldId id="684" r:id="rId39"/>
    <p:sldId id="683" r:id="rId40"/>
    <p:sldId id="682" r:id="rId41"/>
    <p:sldId id="582" r:id="rId42"/>
    <p:sldId id="675" r:id="rId43"/>
    <p:sldId id="583" r:id="rId44"/>
    <p:sldId id="658" r:id="rId45"/>
    <p:sldId id="552" r:id="rId46"/>
    <p:sldId id="459" r:id="rId47"/>
    <p:sldId id="655" r:id="rId48"/>
    <p:sldId id="562" r:id="rId49"/>
    <p:sldId id="460" r:id="rId50"/>
    <p:sldId id="656" r:id="rId51"/>
    <p:sldId id="688" r:id="rId52"/>
    <p:sldId id="577" r:id="rId53"/>
    <p:sldId id="659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85379"/>
  </p:normalViewPr>
  <p:slideViewPr>
    <p:cSldViewPr snapToGrid="0">
      <p:cViewPr varScale="1">
        <p:scale>
          <a:sx n="92" d="100"/>
          <a:sy n="92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1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49D97-3088-46C0-A5CF-C692DC26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Why is the answer S-&gt;B-&gt;G, not S-&gt;A-&gt;B-&gt;G?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B36DDD1-646B-4586-B083-E5B49258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97520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8" name="AutoShape 26">
            <a:extLst>
              <a:ext uri="{FF2B5EF4-FFF2-40B4-BE49-F238E27FC236}">
                <a16:creationId xmlns:a16="http://schemas.microsoft.com/office/drawing/2014/main" id="{54F23C3C-AFAC-4354-858F-0A251FB8DD6D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297049" y="1424940"/>
            <a:ext cx="1074831" cy="23323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" name="AutoShape 6">
            <a:extLst>
              <a:ext uri="{FF2B5EF4-FFF2-40B4-BE49-F238E27FC236}">
                <a16:creationId xmlns:a16="http://schemas.microsoft.com/office/drawing/2014/main" id="{7BF6F466-CA2F-4595-B2FE-50045B98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570" y="375726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0EED317-1631-4E9D-9784-6C50A3CD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2715004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F1FB844-A9D8-4D72-B71F-B35751E2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41" y="377409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4ACAF497-CD0B-4ACF-9F0A-61EABE72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466" y="5169609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G</a:t>
            </a:r>
          </a:p>
        </p:txBody>
      </p:sp>
      <p:cxnSp>
        <p:nvCxnSpPr>
          <p:cNvPr id="14" name="AutoShape 26">
            <a:extLst>
              <a:ext uri="{FF2B5EF4-FFF2-40B4-BE49-F238E27FC236}">
                <a16:creationId xmlns:a16="http://schemas.microsoft.com/office/drawing/2014/main" id="{8D7B65B9-5A8F-439D-810B-4A20F4E5B94A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9554652" y="1502103"/>
            <a:ext cx="0" cy="12129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" name="AutoShape 26">
            <a:extLst>
              <a:ext uri="{FF2B5EF4-FFF2-40B4-BE49-F238E27FC236}">
                <a16:creationId xmlns:a16="http://schemas.microsoft.com/office/drawing/2014/main" id="{070E58BA-0C14-4821-BE7A-46ABDF0D658F}"/>
              </a:ext>
            </a:extLst>
          </p:cNvPr>
          <p:cNvCxnSpPr>
            <a:cxnSpLocks noChangeShapeType="1"/>
            <a:stCxn id="7" idx="5"/>
            <a:endCxn id="11" idx="0"/>
          </p:cNvCxnSpPr>
          <p:nvPr/>
        </p:nvCxnSpPr>
        <p:spPr bwMode="auto">
          <a:xfrm>
            <a:off x="9737424" y="1424940"/>
            <a:ext cx="1071796" cy="23491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" name="AutoShape 26">
            <a:extLst>
              <a:ext uri="{FF2B5EF4-FFF2-40B4-BE49-F238E27FC236}">
                <a16:creationId xmlns:a16="http://schemas.microsoft.com/office/drawing/2014/main" id="{8A09DEFA-CA1B-4E38-B0F9-949A2B96CDE0}"/>
              </a:ext>
            </a:extLst>
          </p:cNvPr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9737424" y="3164743"/>
            <a:ext cx="889024" cy="6865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" name="AutoShape 26">
            <a:extLst>
              <a:ext uri="{FF2B5EF4-FFF2-40B4-BE49-F238E27FC236}">
                <a16:creationId xmlns:a16="http://schemas.microsoft.com/office/drawing/2014/main" id="{A339CFBB-9E16-4F25-A8BC-F927B9D996B3}"/>
              </a:ext>
            </a:extLst>
          </p:cNvPr>
          <p:cNvCxnSpPr>
            <a:cxnSpLocks noChangeShapeType="1"/>
            <a:stCxn id="10" idx="3"/>
            <a:endCxn id="9" idx="7"/>
          </p:cNvCxnSpPr>
          <p:nvPr/>
        </p:nvCxnSpPr>
        <p:spPr bwMode="auto">
          <a:xfrm flipH="1">
            <a:off x="8479821" y="3164743"/>
            <a:ext cx="892059" cy="6696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7" name="AutoShape 26">
            <a:extLst>
              <a:ext uri="{FF2B5EF4-FFF2-40B4-BE49-F238E27FC236}">
                <a16:creationId xmlns:a16="http://schemas.microsoft.com/office/drawing/2014/main" id="{88324D87-A336-41BD-9693-907893684D9F}"/>
              </a:ext>
            </a:extLst>
          </p:cNvPr>
          <p:cNvCxnSpPr>
            <a:cxnSpLocks noChangeShapeType="1"/>
            <a:stCxn id="9" idx="5"/>
            <a:endCxn id="13" idx="1"/>
          </p:cNvCxnSpPr>
          <p:nvPr/>
        </p:nvCxnSpPr>
        <p:spPr bwMode="auto">
          <a:xfrm>
            <a:off x="8479821" y="4207000"/>
            <a:ext cx="816352" cy="10397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 due tonight</a:t>
            </a:r>
          </a:p>
          <a:p>
            <a:pPr marL="917575" lvl="2" indent="-457200"/>
            <a:r>
              <a:rPr lang="en-US" sz="2800" dirty="0"/>
              <a:t>Can use late day (1 per written/online assignment, 2 per programming, 6 total for semester)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 out tonight</a:t>
            </a:r>
          </a:p>
          <a:p>
            <a:pPr marL="917575" lvl="2" indent="-457200"/>
            <a:r>
              <a:rPr lang="en-US" sz="2800" dirty="0"/>
              <a:t>Due 9/13 at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Thurs, 10pm</a:t>
            </a: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02957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5366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0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05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8846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Tree search vs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BFS, DFS, Uniform cost search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Heuristics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Greedy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A* search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Optimality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on heuristics</a:t>
            </a:r>
          </a:p>
        </p:txBody>
      </p:sp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nodes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search </a:t>
            </a:r>
          </a:p>
          <a:p>
            <a:r>
              <a:rPr lang="en-US" sz="2800" dirty="0">
                <a:latin typeface="Calibri"/>
                <a:cs typeface="Calibri"/>
              </a:rPr>
              <a:t>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979" y="4511525"/>
            <a:ext cx="57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Why is the answer S-&gt;B-&gt;G, not S-&gt;A-&gt;B-&gt;G?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B36DDD1-646B-4586-B083-E5B49258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97520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8" name="AutoShape 26">
            <a:extLst>
              <a:ext uri="{FF2B5EF4-FFF2-40B4-BE49-F238E27FC236}">
                <a16:creationId xmlns:a16="http://schemas.microsoft.com/office/drawing/2014/main" id="{54F23C3C-AFAC-4354-858F-0A251FB8DD6D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297049" y="1424940"/>
            <a:ext cx="1074831" cy="23323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" name="AutoShape 6">
            <a:extLst>
              <a:ext uri="{FF2B5EF4-FFF2-40B4-BE49-F238E27FC236}">
                <a16:creationId xmlns:a16="http://schemas.microsoft.com/office/drawing/2014/main" id="{7BF6F466-CA2F-4595-B2FE-50045B98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570" y="375726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0EED317-1631-4E9D-9784-6C50A3CD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2715004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F1FB844-A9D8-4D72-B71F-B35751E2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41" y="377409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4ACAF497-CD0B-4ACF-9F0A-61EABE72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466" y="5169609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G</a:t>
            </a:r>
          </a:p>
        </p:txBody>
      </p:sp>
      <p:cxnSp>
        <p:nvCxnSpPr>
          <p:cNvPr id="14" name="AutoShape 26">
            <a:extLst>
              <a:ext uri="{FF2B5EF4-FFF2-40B4-BE49-F238E27FC236}">
                <a16:creationId xmlns:a16="http://schemas.microsoft.com/office/drawing/2014/main" id="{8D7B65B9-5A8F-439D-810B-4A20F4E5B94A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9554652" y="1502103"/>
            <a:ext cx="0" cy="12129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" name="AutoShape 26">
            <a:extLst>
              <a:ext uri="{FF2B5EF4-FFF2-40B4-BE49-F238E27FC236}">
                <a16:creationId xmlns:a16="http://schemas.microsoft.com/office/drawing/2014/main" id="{070E58BA-0C14-4821-BE7A-46ABDF0D658F}"/>
              </a:ext>
            </a:extLst>
          </p:cNvPr>
          <p:cNvCxnSpPr>
            <a:cxnSpLocks noChangeShapeType="1"/>
            <a:stCxn id="7" idx="5"/>
            <a:endCxn id="11" idx="0"/>
          </p:cNvCxnSpPr>
          <p:nvPr/>
        </p:nvCxnSpPr>
        <p:spPr bwMode="auto">
          <a:xfrm>
            <a:off x="9737424" y="1424940"/>
            <a:ext cx="1071796" cy="23491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" name="AutoShape 26">
            <a:extLst>
              <a:ext uri="{FF2B5EF4-FFF2-40B4-BE49-F238E27FC236}">
                <a16:creationId xmlns:a16="http://schemas.microsoft.com/office/drawing/2014/main" id="{8A09DEFA-CA1B-4E38-B0F9-949A2B96CDE0}"/>
              </a:ext>
            </a:extLst>
          </p:cNvPr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9737424" y="3164743"/>
            <a:ext cx="889024" cy="6865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" name="AutoShape 26">
            <a:extLst>
              <a:ext uri="{FF2B5EF4-FFF2-40B4-BE49-F238E27FC236}">
                <a16:creationId xmlns:a16="http://schemas.microsoft.com/office/drawing/2014/main" id="{A339CFBB-9E16-4F25-A8BC-F927B9D996B3}"/>
              </a:ext>
            </a:extLst>
          </p:cNvPr>
          <p:cNvCxnSpPr>
            <a:cxnSpLocks noChangeShapeType="1"/>
            <a:stCxn id="10" idx="3"/>
            <a:endCxn id="9" idx="7"/>
          </p:cNvCxnSpPr>
          <p:nvPr/>
        </p:nvCxnSpPr>
        <p:spPr bwMode="auto">
          <a:xfrm flipH="1">
            <a:off x="8479821" y="3164743"/>
            <a:ext cx="892059" cy="6696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7" name="AutoShape 26">
            <a:extLst>
              <a:ext uri="{FF2B5EF4-FFF2-40B4-BE49-F238E27FC236}">
                <a16:creationId xmlns:a16="http://schemas.microsoft.com/office/drawing/2014/main" id="{88324D87-A336-41BD-9693-907893684D9F}"/>
              </a:ext>
            </a:extLst>
          </p:cNvPr>
          <p:cNvCxnSpPr>
            <a:cxnSpLocks noChangeShapeType="1"/>
            <a:stCxn id="9" idx="5"/>
            <a:endCxn id="13" idx="1"/>
          </p:cNvCxnSpPr>
          <p:nvPr/>
        </p:nvCxnSpPr>
        <p:spPr bwMode="auto">
          <a:xfrm>
            <a:off x="8479821" y="4207000"/>
            <a:ext cx="816352" cy="10397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55624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945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366</a:t>
            </a:r>
          </a:p>
        </p:txBody>
      </p:sp>
    </p:spTree>
    <p:extLst>
      <p:ext uri="{BB962C8B-B14F-4D97-AF65-F5344CB8AC3E}">
        <p14:creationId xmlns:p14="http://schemas.microsoft.com/office/powerpoint/2010/main" val="10829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434460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/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Statistics from Andrew Moore</a:t>
            </a:r>
          </a:p>
        </p:txBody>
      </p:sp>
    </p:spTree>
    <p:extLst>
      <p:ext uri="{BB962C8B-B14F-4D97-AF65-F5344CB8AC3E}">
        <p14:creationId xmlns:p14="http://schemas.microsoft.com/office/powerpoint/2010/main" val="22930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/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8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E23-CB5A-8B48-BBF1-99BF2B87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0D40-E9B3-154F-BD65-8B80E8DB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15812" cy="455164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Q1: Practice creating heuristics and running Greedy and A* search</a:t>
            </a:r>
          </a:p>
          <a:p>
            <a:endParaRPr lang="en-US" b="1" dirty="0"/>
          </a:p>
          <a:p>
            <a:r>
              <a:rPr lang="en-US" dirty="0"/>
              <a:t>Q2: Walk through Amazon Robot Example</a:t>
            </a:r>
          </a:p>
        </p:txBody>
      </p:sp>
    </p:spTree>
    <p:extLst>
      <p:ext uri="{BB962C8B-B14F-4D97-AF65-F5344CB8AC3E}">
        <p14:creationId xmlns:p14="http://schemas.microsoft.com/office/powerpoint/2010/main" val="120137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some metric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initial metric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worse metric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47786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9242</TotalTime>
  <Words>3055</Words>
  <Application>Microsoft Macintosh PowerPoint</Application>
  <PresentationFormat>Widescreen</PresentationFormat>
  <Paragraphs>616</Paragraphs>
  <Slides>53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Warm-up: DFS Graph Search</vt:lpstr>
      <vt:lpstr>Announcements</vt:lpstr>
      <vt:lpstr>Plan</vt:lpstr>
      <vt:lpstr>Warm-up: DFS Graph Search</vt:lpstr>
      <vt:lpstr>AI: Representation and Problem Solving </vt:lpstr>
      <vt:lpstr>Breadth-First Search (BFS) Properties</vt:lpstr>
      <vt:lpstr>Uniform Cost Search (UCS) Properties</vt:lpstr>
      <vt:lpstr>Uniform Cost Issues</vt:lpstr>
      <vt:lpstr>PowerPoint Presentation</vt:lpstr>
      <vt:lpstr>Uninformed vs Informed Search</vt:lpstr>
      <vt:lpstr>Today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A* Search</vt:lpstr>
      <vt:lpstr>A* Search</vt:lpstr>
      <vt:lpstr>Combining UCS and Greedy</vt:lpstr>
      <vt:lpstr>PowerPoint Presentation</vt:lpstr>
      <vt:lpstr>PowerPoint Presentation</vt:lpstr>
      <vt:lpstr>A* Search Algorithms</vt:lpstr>
      <vt:lpstr>A* Search Algorithms</vt:lpstr>
      <vt:lpstr>UCS vs A* Contours</vt:lpstr>
      <vt:lpstr>Comparison</vt:lpstr>
      <vt:lpstr>Is A* Optimal?</vt:lpstr>
      <vt:lpstr>Admissible Heuristics</vt:lpstr>
      <vt:lpstr>Admissible Heuristics</vt:lpstr>
      <vt:lpstr>Optimality of A* Tree Search</vt:lpstr>
      <vt:lpstr>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Optimality of A* Graph Search</vt:lpstr>
      <vt:lpstr>Poll 1: A* Graph Search</vt:lpstr>
      <vt:lpstr>Poll 1: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In-Class Activity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687</cp:revision>
  <cp:lastPrinted>2022-09-06T00:51:31Z</cp:lastPrinted>
  <dcterms:created xsi:type="dcterms:W3CDTF">2018-10-11T11:39:27Z</dcterms:created>
  <dcterms:modified xsi:type="dcterms:W3CDTF">2022-09-06T01:15:00Z</dcterms:modified>
</cp:coreProperties>
</file>